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50" d="100"/>
          <a:sy n="150" d="100"/>
        </p:scale>
        <p:origin x="1422" y="-36"/>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‹N°›</a:t>
            </a:fld>
            <a:endParaRPr lang="en-GB" alt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‹N°›</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‹N°›</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‹N°›</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‹N°›</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‹N°›</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‹N°›</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‹N°›</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‹N°›</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‹N°›</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‹N°›</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‹N°›</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s>
</file>

<file path=ppt/slides/_rels/slide3.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1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Image 35">
            <a:extLst>
              <a:ext uri="{FF2B5EF4-FFF2-40B4-BE49-F238E27FC236}">
                <a16:creationId xmlns:a16="http://schemas.microsoft.com/office/drawing/2014/main" id="{96CFF86F-EA16-4547-9BEE-7BF9FE1C324B}"/>
              </a:ext>
            </a:extLst>
          </p:cNvPr>
          <p:cNvPicPr>
            <a:picLocks noChangeAspect="1"/>
          </p:cNvPicPr>
          <p:nvPr>
            <p:custDataLst>
              <p:tags r:id="rId1"/>
            </p:custDataLst>
          </p:nvPr>
        </p:nvPicPr>
        <p:blipFill>
          <a:blip r:embed="rId17"/>
          <a:stretch>
            <a:fillRect/>
          </a:stretch>
        </p:blipFill>
        <p:spPr>
          <a:xfrm>
            <a:off x="619737" y="5583734"/>
            <a:ext cx="2336188" cy="1875977"/>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752975"/>
            <a:ext cx="4597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endParaRPr lang="fr-FR" altLang="fr-FR" sz="600" i="1" dirty="0">
              <a:solidFill>
                <a:schemeClr val="bg1">
                  <a:lumMod val="50000"/>
                </a:schemeClr>
              </a:solidFill>
              <a:ea typeface="Calibri" panose="020F0502020204030204" pitchFamily="34" charset="0"/>
              <a:cs typeface="Times New Roman" panose="02020603050405020304" pitchFamily="18" charset="0"/>
            </a:endParaRP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nvGraphicFramePr>
        <p:xfrm>
          <a:off x="173038" y="7450138"/>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nvGraphicFramePr>
        <p:xfrm>
          <a:off x="3633788" y="535463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nvGraphicFramePr>
        <p:xfrm>
          <a:off x="173038" y="536733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37" name="Image 36">
            <a:extLst>
              <a:ext uri="{FF2B5EF4-FFF2-40B4-BE49-F238E27FC236}">
                <a16:creationId xmlns:a16="http://schemas.microsoft.com/office/drawing/2014/main" id="{2D5FA08E-9E2F-4A79-821B-F4BF74E9484E}"/>
              </a:ext>
            </a:extLst>
          </p:cNvPr>
          <p:cNvPicPr>
            <a:picLocks noChangeAspect="1"/>
          </p:cNvPicPr>
          <p:nvPr>
            <p:custDataLst>
              <p:tags r:id="rId2"/>
            </p:custDataLst>
          </p:nvPr>
        </p:nvPicPr>
        <p:blipFill>
          <a:blip r:embed="rId21"/>
          <a:stretch>
            <a:fillRect/>
          </a:stretch>
        </p:blipFill>
        <p:spPr>
          <a:xfrm>
            <a:off x="2228920" y="3519439"/>
            <a:ext cx="4419502" cy="1098095"/>
          </a:xfrm>
          <a:prstGeom prst="rect">
            <a:avLst/>
          </a:prstGeom>
        </p:spPr>
      </p:pic>
      <p:pic>
        <p:nvPicPr>
          <p:cNvPr id="38" name="Image 37">
            <a:extLst>
              <a:ext uri="{FF2B5EF4-FFF2-40B4-BE49-F238E27FC236}">
                <a16:creationId xmlns:a16="http://schemas.microsoft.com/office/drawing/2014/main" id="{FDC1E738-87E3-4E32-80BD-14F7C476761A}"/>
              </a:ext>
            </a:extLst>
          </p:cNvPr>
          <p:cNvPicPr>
            <a:picLocks noChangeAspect="1"/>
          </p:cNvPicPr>
          <p:nvPr>
            <p:custDataLst>
              <p:tags r:id="rId3"/>
            </p:custDataLst>
          </p:nvPr>
        </p:nvPicPr>
        <p:blipFill>
          <a:blip r:embed="rId22"/>
          <a:stretch>
            <a:fillRect/>
          </a:stretch>
        </p:blipFill>
        <p:spPr>
          <a:xfrm>
            <a:off x="3696898" y="5615692"/>
            <a:ext cx="2946333" cy="1840249"/>
          </a:xfrm>
          <a:prstGeom prst="rect">
            <a:avLst/>
          </a:prstGeom>
        </p:spPr>
      </p:pic>
      <p:pic>
        <p:nvPicPr>
          <p:cNvPr id="39" name="Image 38">
            <a:extLst>
              <a:ext uri="{FF2B5EF4-FFF2-40B4-BE49-F238E27FC236}">
                <a16:creationId xmlns:a16="http://schemas.microsoft.com/office/drawing/2014/main" id="{454A35DA-6199-400E-9CFD-79D460C603FE}"/>
              </a:ext>
            </a:extLst>
          </p:cNvPr>
          <p:cNvPicPr>
            <a:picLocks noChangeAspect="1"/>
          </p:cNvPicPr>
          <p:nvPr>
            <p:custDataLst>
              <p:tags r:id="rId4"/>
            </p:custDataLst>
          </p:nvPr>
        </p:nvPicPr>
        <p:blipFill>
          <a:blip r:embed="rId23"/>
          <a:stretch>
            <a:fillRect/>
          </a:stretch>
        </p:blipFill>
        <p:spPr>
          <a:xfrm>
            <a:off x="4481491" y="7959633"/>
            <a:ext cx="1721403" cy="1612360"/>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nvGraphicFramePr>
        <p:xfrm>
          <a:off x="3624263" y="778351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40" name="Image 39">
            <a:extLst>
              <a:ext uri="{FF2B5EF4-FFF2-40B4-BE49-F238E27FC236}">
                <a16:creationId xmlns:a16="http://schemas.microsoft.com/office/drawing/2014/main" id="{4EA2BE61-BC92-40C8-852E-7DE936507E89}"/>
              </a:ext>
            </a:extLst>
          </p:cNvPr>
          <p:cNvPicPr>
            <a:picLocks noChangeAspect="1"/>
          </p:cNvPicPr>
          <p:nvPr>
            <p:custDataLst>
              <p:tags r:id="rId5"/>
            </p:custDataLst>
          </p:nvPr>
        </p:nvPicPr>
        <p:blipFill>
          <a:blip r:embed="rId24"/>
          <a:stretch>
            <a:fillRect/>
          </a:stretch>
        </p:blipFill>
        <p:spPr>
          <a:xfrm>
            <a:off x="1" y="7792239"/>
            <a:ext cx="3374398" cy="1557963"/>
          </a:xfrm>
          <a:prstGeom prst="rect">
            <a:avLst/>
          </a:prstGeom>
        </p:spPr>
      </p:pic>
      <p:pic>
        <p:nvPicPr>
          <p:cNvPr id="41" name="Image 40">
            <a:extLst>
              <a:ext uri="{FF2B5EF4-FFF2-40B4-BE49-F238E27FC236}">
                <a16:creationId xmlns:a16="http://schemas.microsoft.com/office/drawing/2014/main" id="{0F74DC27-7354-4E22-B651-13CA16D7FCB5}"/>
              </a:ext>
            </a:extLst>
          </p:cNvPr>
          <p:cNvPicPr>
            <a:picLocks noChangeAspect="1"/>
          </p:cNvPicPr>
          <p:nvPr>
            <p:custDataLst>
              <p:tags r:id="rId6"/>
            </p:custDataLst>
          </p:nvPr>
        </p:nvPicPr>
        <p:blipFill>
          <a:blip r:embed="rId25"/>
          <a:stretch>
            <a:fillRect/>
          </a:stretch>
        </p:blipFill>
        <p:spPr>
          <a:xfrm>
            <a:off x="3200400" y="9624775"/>
            <a:ext cx="3657600" cy="207880"/>
          </a:xfrm>
          <a:prstGeom prst="rect">
            <a:avLst/>
          </a:prstGeom>
        </p:spPr>
      </p:pic>
      <p:pic>
        <p:nvPicPr>
          <p:cNvPr id="42" name="Image 41">
            <a:extLst>
              <a:ext uri="{FF2B5EF4-FFF2-40B4-BE49-F238E27FC236}">
                <a16:creationId xmlns:a16="http://schemas.microsoft.com/office/drawing/2014/main" id="{EDCB0C34-11D1-4752-BACC-A474FC4B8176}"/>
              </a:ext>
            </a:extLst>
          </p:cNvPr>
          <p:cNvPicPr>
            <a:picLocks noChangeAspect="1"/>
          </p:cNvPicPr>
          <p:nvPr>
            <p:custDataLst>
              <p:tags r:id="rId7"/>
            </p:custDataLst>
          </p:nvPr>
        </p:nvPicPr>
        <p:blipFill>
          <a:blip r:embed="rId26"/>
          <a:stretch>
            <a:fillRect/>
          </a:stretch>
        </p:blipFill>
        <p:spPr>
          <a:xfrm>
            <a:off x="153518" y="7247088"/>
            <a:ext cx="2438400" cy="226193"/>
          </a:xfrm>
          <a:prstGeom prst="rect">
            <a:avLst/>
          </a:prstGeom>
        </p:spPr>
      </p:pic>
      <p:pic>
        <p:nvPicPr>
          <p:cNvPr id="43" name="Image 42">
            <a:extLst>
              <a:ext uri="{FF2B5EF4-FFF2-40B4-BE49-F238E27FC236}">
                <a16:creationId xmlns:a16="http://schemas.microsoft.com/office/drawing/2014/main" id="{34058B4D-A2D3-46D5-99C5-61F2023E8FF1}"/>
              </a:ext>
            </a:extLst>
          </p:cNvPr>
          <p:cNvPicPr>
            <a:picLocks noChangeAspect="1"/>
          </p:cNvPicPr>
          <p:nvPr>
            <p:custDataLst>
              <p:tags r:id="rId8"/>
            </p:custDataLst>
          </p:nvPr>
        </p:nvPicPr>
        <p:blipFill>
          <a:blip r:embed="rId27"/>
          <a:stretch>
            <a:fillRect/>
          </a:stretch>
        </p:blipFill>
        <p:spPr>
          <a:xfrm>
            <a:off x="3624263" y="7421563"/>
            <a:ext cx="3048000" cy="396452"/>
          </a:xfrm>
          <a:prstGeom prst="rect">
            <a:avLst/>
          </a:prstGeom>
        </p:spPr>
      </p:pic>
      <p:pic>
        <p:nvPicPr>
          <p:cNvPr id="44" name="Image 43">
            <a:extLst>
              <a:ext uri="{FF2B5EF4-FFF2-40B4-BE49-F238E27FC236}">
                <a16:creationId xmlns:a16="http://schemas.microsoft.com/office/drawing/2014/main" id="{FFD1C2A6-CFD4-4D49-98FB-C0A526B6F062}"/>
              </a:ext>
            </a:extLst>
          </p:cNvPr>
          <p:cNvPicPr>
            <a:picLocks noChangeAspect="1"/>
          </p:cNvPicPr>
          <p:nvPr>
            <p:custDataLst>
              <p:tags r:id="rId9"/>
            </p:custDataLst>
          </p:nvPr>
        </p:nvPicPr>
        <p:blipFill>
          <a:blip r:embed="rId28"/>
          <a:stretch>
            <a:fillRect/>
          </a:stretch>
        </p:blipFill>
        <p:spPr>
          <a:xfrm>
            <a:off x="136525" y="9451314"/>
            <a:ext cx="1828800" cy="206809"/>
          </a:xfrm>
          <a:prstGeom prst="rect">
            <a:avLst/>
          </a:prstGeom>
        </p:spPr>
      </p:pic>
      <p:pic>
        <p:nvPicPr>
          <p:cNvPr id="45" name="Image 44">
            <a:extLst>
              <a:ext uri="{FF2B5EF4-FFF2-40B4-BE49-F238E27FC236}">
                <a16:creationId xmlns:a16="http://schemas.microsoft.com/office/drawing/2014/main" id="{F88E824E-4260-47F2-A842-2ACEDF2A1F40}"/>
              </a:ext>
            </a:extLst>
          </p:cNvPr>
          <p:cNvPicPr>
            <a:picLocks noChangeAspect="1"/>
          </p:cNvPicPr>
          <p:nvPr>
            <p:custDataLst>
              <p:tags r:id="rId10"/>
            </p:custDataLst>
          </p:nvPr>
        </p:nvPicPr>
        <p:blipFill>
          <a:blip r:embed="rId29"/>
          <a:stretch>
            <a:fillRect/>
          </a:stretch>
        </p:blipFill>
        <p:spPr>
          <a:xfrm>
            <a:off x="3624263" y="9397975"/>
            <a:ext cx="2438400" cy="226193"/>
          </a:xfrm>
          <a:prstGeom prst="rect">
            <a:avLst/>
          </a:prstGeom>
        </p:spPr>
      </p:pic>
      <p:pic>
        <p:nvPicPr>
          <p:cNvPr id="46" name="Image 45">
            <a:extLst>
              <a:ext uri="{FF2B5EF4-FFF2-40B4-BE49-F238E27FC236}">
                <a16:creationId xmlns:a16="http://schemas.microsoft.com/office/drawing/2014/main" id="{BAD5577C-DB5C-42F8-870E-D77ACBF5DB2C}"/>
              </a:ext>
            </a:extLst>
          </p:cNvPr>
          <p:cNvPicPr>
            <a:picLocks noChangeAspect="1"/>
          </p:cNvPicPr>
          <p:nvPr>
            <p:custDataLst>
              <p:tags r:id="rId11"/>
            </p:custDataLst>
          </p:nvPr>
        </p:nvPicPr>
        <p:blipFill>
          <a:blip r:embed="rId30"/>
          <a:stretch>
            <a:fillRect/>
          </a:stretch>
        </p:blipFill>
        <p:spPr>
          <a:xfrm>
            <a:off x="1904206" y="665664"/>
            <a:ext cx="3048000" cy="547481"/>
          </a:xfrm>
          <a:prstGeom prst="rect">
            <a:avLst/>
          </a:prstGeom>
        </p:spPr>
      </p:pic>
      <p:pic>
        <p:nvPicPr>
          <p:cNvPr id="53" name="Image 52">
            <a:extLst>
              <a:ext uri="{FF2B5EF4-FFF2-40B4-BE49-F238E27FC236}">
                <a16:creationId xmlns:a16="http://schemas.microsoft.com/office/drawing/2014/main" id="{AB0058E3-2E5E-491C-9AE8-E66E6B9419FE}"/>
              </a:ext>
            </a:extLst>
          </p:cNvPr>
          <p:cNvPicPr>
            <a:picLocks noChangeAspect="1"/>
          </p:cNvPicPr>
          <p:nvPr>
            <p:custDataLst>
              <p:tags r:id="rId12"/>
            </p:custDataLst>
          </p:nvPr>
        </p:nvPicPr>
        <p:blipFill>
          <a:blip r:embed="rId31"/>
          <a:stretch>
            <a:fillRect/>
          </a:stretch>
        </p:blipFill>
        <p:spPr>
          <a:xfrm>
            <a:off x="168020" y="1367545"/>
            <a:ext cx="1881455" cy="3908718"/>
          </a:xfrm>
          <a:prstGeom prst="rect">
            <a:avLst/>
          </a:prstGeom>
        </p:spPr>
      </p:pic>
      <p:pic>
        <p:nvPicPr>
          <p:cNvPr id="48" name="Image 47">
            <a:extLst>
              <a:ext uri="{FF2B5EF4-FFF2-40B4-BE49-F238E27FC236}">
                <a16:creationId xmlns:a16="http://schemas.microsoft.com/office/drawing/2014/main" id="{BD15E86A-74A8-42BE-A3C8-7F598A3F6B58}"/>
              </a:ext>
            </a:extLst>
          </p:cNvPr>
          <p:cNvPicPr>
            <a:picLocks noChangeAspect="1"/>
          </p:cNvPicPr>
          <p:nvPr>
            <p:custDataLst>
              <p:tags r:id="rId13"/>
            </p:custDataLst>
          </p:nvPr>
        </p:nvPicPr>
        <p:blipFill>
          <a:blip r:embed="rId32"/>
          <a:stretch>
            <a:fillRect/>
          </a:stretch>
        </p:blipFill>
        <p:spPr>
          <a:xfrm>
            <a:off x="2152621" y="2447788"/>
            <a:ext cx="4552980" cy="681093"/>
          </a:xfrm>
          <a:prstGeom prst="rect">
            <a:avLst/>
          </a:prstGeom>
        </p:spPr>
      </p:pic>
      <p:pic>
        <p:nvPicPr>
          <p:cNvPr id="52" name="Image 51">
            <a:extLst>
              <a:ext uri="{FF2B5EF4-FFF2-40B4-BE49-F238E27FC236}">
                <a16:creationId xmlns:a16="http://schemas.microsoft.com/office/drawing/2014/main" id="{CF9CF0BF-5F5E-4CCA-BF4D-819F4BFB628A}"/>
              </a:ext>
            </a:extLst>
          </p:cNvPr>
          <p:cNvPicPr>
            <a:picLocks noChangeAspect="1"/>
          </p:cNvPicPr>
          <p:nvPr>
            <p:custDataLst>
              <p:tags r:id="rId14"/>
            </p:custDataLst>
          </p:nvPr>
        </p:nvPicPr>
        <p:blipFill>
          <a:blip r:embed="rId33"/>
          <a:stretch>
            <a:fillRect/>
          </a:stretch>
        </p:blipFill>
        <p:spPr>
          <a:xfrm>
            <a:off x="2957513" y="3133037"/>
            <a:ext cx="3105150" cy="4625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688138"/>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51250" y="3762375"/>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3"/>
            <a:ext cx="3135313" cy="4736155"/>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defRPr/>
            </a:pPr>
            <a:r>
              <a:rPr lang="en-US" sz="700" dirty="0"/>
              <a:t>In June, Volta’s NAV* total return performance was -1.0%, bringing the YTD performance to 6.4%.</a:t>
            </a:r>
          </a:p>
          <a:p>
            <a:pPr algn="just">
              <a:defRPr/>
            </a:pPr>
            <a:endParaRPr lang="en-US" sz="700" dirty="0"/>
          </a:p>
          <a:p>
            <a:pPr algn="just">
              <a:defRPr/>
            </a:pPr>
            <a:r>
              <a:rPr lang="en-US" sz="700" dirty="0"/>
              <a:t>One driver for this was the USD depreciation over the month against the EUR by 1.7%, which detracted almost 0.5% from the monthly performance.</a:t>
            </a:r>
          </a:p>
          <a:p>
            <a:pPr algn="just">
              <a:defRPr/>
            </a:pPr>
            <a:endParaRPr lang="en-US" sz="700" dirty="0"/>
          </a:p>
          <a:p>
            <a:pPr algn="just">
              <a:defRPr/>
            </a:pPr>
            <a:r>
              <a:rPr lang="en-US" sz="700" dirty="0"/>
              <a:t>In addition, both CLO debt and CLO Equity prices were lower over the month reflecting the lack of appetite from investors for floating rate instruments. Given the low level of yield that has already been  achieved in recent months in the US and the record low yields seen in Europe, we believe that investors may soon reverse the recent trend and favor floating rate instruments which would limit their risk of capital losses should term yields begin to rise again.</a:t>
            </a:r>
          </a:p>
          <a:p>
            <a:pPr algn="just">
              <a:defRPr/>
            </a:pPr>
            <a:endParaRPr lang="en-US" sz="700" dirty="0"/>
          </a:p>
          <a:p>
            <a:pPr algn="just">
              <a:defRPr/>
            </a:pPr>
            <a:r>
              <a:rPr lang="en-US" sz="700" dirty="0"/>
              <a:t>In June, the monthly performances of Volta’s sub-asset classes were, in local currency: +1.0% for Bank Balance Sheet transactions, -0.5% for CLO Equity tranches; -0.4% for CLO Debt; +2.7% for Cash Corporate Credit deals; and -0.6% for ABS. As noted in the market announcement of 8 July 2019, CLO Equity prices were sourced from JP Morgan </a:t>
            </a:r>
            <a:r>
              <a:rPr lang="en-US" sz="700" dirty="0" err="1"/>
              <a:t>PricingDirect</a:t>
            </a:r>
            <a:r>
              <a:rPr lang="en-US" sz="700" dirty="0"/>
              <a:t> as pricing vendor with effect from this month.  CLO Debt prices have been sourced from JP Morgan </a:t>
            </a:r>
            <a:r>
              <a:rPr lang="en-US" sz="700" dirty="0" err="1"/>
              <a:t>PricingDirect</a:t>
            </a:r>
            <a:r>
              <a:rPr lang="en-US" sz="700" dirty="0"/>
              <a:t> for some time.</a:t>
            </a:r>
          </a:p>
          <a:p>
            <a:pPr algn="just">
              <a:defRPr/>
            </a:pPr>
            <a:endParaRPr lang="en-US" sz="700" dirty="0"/>
          </a:p>
          <a:p>
            <a:pPr algn="just">
              <a:defRPr/>
            </a:pPr>
            <a:r>
              <a:rPr lang="en-US" sz="700" dirty="0"/>
              <a:t>In June, we invested the equivalent of €15.4m in 3 positions (one USD CLO Equity, one USD CLO Debt and additional capital was drawn by the existing CMV). On average, based on market standard assumptions, the IRR of these investments was close to 11.5%.</a:t>
            </a:r>
          </a:p>
          <a:p>
            <a:pPr algn="just">
              <a:defRPr/>
            </a:pPr>
            <a:endParaRPr lang="en-US" sz="700" dirty="0"/>
          </a:p>
          <a:p>
            <a:pPr algn="just">
              <a:defRPr/>
            </a:pPr>
            <a:r>
              <a:rPr lang="en-US" sz="700" dirty="0"/>
              <a:t>Because the settlement of the recent CLO investments is in August, the reported amount of cash (on a trade date basis) is negative at the end of June. July is a month with significant payments from our assets and, therefore, these settlements shall be financed with the July cash flows.</a:t>
            </a:r>
          </a:p>
          <a:p>
            <a:pPr algn="just">
              <a:defRPr/>
            </a:pPr>
            <a:endParaRPr lang="en-US" sz="700" dirty="0"/>
          </a:p>
          <a:p>
            <a:pPr algn="just">
              <a:defRPr/>
            </a:pPr>
            <a:r>
              <a:rPr lang="en-US" sz="700" dirty="0"/>
              <a:t>The total cash amount generated during the last six months in terms of interest and coupons reached €19.2m, an </a:t>
            </a:r>
            <a:r>
              <a:rPr lang="en-US" sz="700" dirty="0" err="1"/>
              <a:t>annualised</a:t>
            </a:r>
            <a:r>
              <a:rPr lang="en-US" sz="700" dirty="0"/>
              <a:t> 13.3% yield to closing NAV. In July we will have the first payment from two CLO equity positions that were purchased earlier this year, which is likely to push Volta’s ongoing cashflows to a new record.</a:t>
            </a:r>
          </a:p>
          <a:p>
            <a:pPr algn="just">
              <a:defRPr/>
            </a:pPr>
            <a:endParaRPr lang="en-US" sz="700" dirty="0"/>
          </a:p>
          <a:p>
            <a:pPr algn="just">
              <a:defRPr/>
            </a:pPr>
            <a:r>
              <a:rPr lang="en-US" sz="700" dirty="0"/>
              <a:t>As at the end of June 2019, Volta’s NAV was €289.1m or €7.90 per share. The GAV stood at €328.5m.</a:t>
            </a: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55750"/>
            <a:ext cx="3427413" cy="1569660"/>
          </a:xfrm>
          <a:prstGeom prst="rect">
            <a:avLst/>
          </a:prstGeom>
          <a:solidFill>
            <a:schemeClr val="bg1">
              <a:lumMod val="95000"/>
            </a:schemeClr>
          </a:solidFill>
          <a:ln>
            <a:noFill/>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defRPr/>
            </a:pPr>
            <a:r>
              <a:rPr lang="en-US" sz="600" i="1" dirty="0"/>
              <a:t>*It should be noted that approximately 10.6% of Volta’s GAV comprises investments for which the relevant NAVs as at the month-end date are normally available only after Volta’s NAV has already been published. Volta’s policy is to publish its own NAV on as timely a basis as possible in order to provide shareholders with Volta’s appropriately up-to-date NAV information. Consequently, such investments are valued using the most recently available NAV for each fund or quoted price for such subordinated note. The most recently available fund NAV or quoted price was for 6.5% as at 31 May 2019 and for 4.1% as at 29 March 2019. </a:t>
            </a:r>
          </a:p>
          <a:p>
            <a:pPr algn="just">
              <a:defRPr/>
            </a:pPr>
            <a:endParaRPr lang="en-US" sz="600" i="1" dirty="0"/>
          </a:p>
          <a:p>
            <a:pPr algn="just">
              <a:defRPr/>
            </a:pPr>
            <a:r>
              <a:rPr lang="en-US" sz="600" i="1" dirty="0"/>
              <a:t>** “Mark-to-market variation” is calculated as the Dietz-performance of the assets in each bucket, taking into account the Mark-to-Market of the assets at month-end, payments received from the assets over the period, and ignoring changes in cross currency rates. Nevertheless, some residual currency effects could impact the aggregate value of the portfolio when aggregating each bucket.</a:t>
            </a:r>
          </a:p>
          <a:p>
            <a:pPr algn="just">
              <a:defRPr/>
            </a:pPr>
            <a:endParaRPr lang="en-US" altLang="fr-FR" sz="600" i="1" dirty="0"/>
          </a:p>
          <a:p>
            <a:pPr algn="just">
              <a:defRPr/>
            </a:pPr>
            <a:endParaRPr lang="en-US" altLang="fr-FR" sz="600" i="1" dirty="0"/>
          </a:p>
          <a:p>
            <a:pPr algn="just">
              <a:defRPr/>
            </a:pPr>
            <a:endParaRPr lang="en-US" altLang="fr-FR" sz="600" i="1" dirty="0"/>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86163" y="6697663"/>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a:t>Last Eighteen Months Performance Attribution</a:t>
            </a:r>
            <a:endParaRPr lang="fr-FR" altLang="fr-FR" sz="900" b="1"/>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 name="Image 1">
            <a:extLst>
              <a:ext uri="{FF2B5EF4-FFF2-40B4-BE49-F238E27FC236}">
                <a16:creationId xmlns:a16="http://schemas.microsoft.com/office/drawing/2014/main" id="{1DD5CA9B-050E-49EA-BF62-827D8E11B09D}"/>
              </a:ext>
            </a:extLst>
          </p:cNvPr>
          <p:cNvPicPr>
            <a:picLocks noChangeAspect="1"/>
          </p:cNvPicPr>
          <p:nvPr>
            <p:custDataLst>
              <p:tags r:id="rId1"/>
            </p:custDataLst>
          </p:nvPr>
        </p:nvPicPr>
        <p:blipFill>
          <a:blip r:embed="rId14"/>
          <a:stretch>
            <a:fillRect/>
          </a:stretch>
        </p:blipFill>
        <p:spPr>
          <a:xfrm>
            <a:off x="3324605" y="4062115"/>
            <a:ext cx="1660145" cy="1737683"/>
          </a:xfrm>
          <a:prstGeom prst="rect">
            <a:avLst/>
          </a:prstGeom>
        </p:spPr>
      </p:pic>
      <p:pic>
        <p:nvPicPr>
          <p:cNvPr id="11" name="Image 10">
            <a:extLst>
              <a:ext uri="{FF2B5EF4-FFF2-40B4-BE49-F238E27FC236}">
                <a16:creationId xmlns:a16="http://schemas.microsoft.com/office/drawing/2014/main" id="{8FAF930F-BC51-4BA4-9DD9-50A221D6A3D2}"/>
              </a:ext>
            </a:extLst>
          </p:cNvPr>
          <p:cNvPicPr>
            <a:picLocks noChangeAspect="1"/>
          </p:cNvPicPr>
          <p:nvPr>
            <p:custDataLst>
              <p:tags r:id="rId2"/>
            </p:custDataLst>
          </p:nvPr>
        </p:nvPicPr>
        <p:blipFill>
          <a:blip r:embed="rId15"/>
          <a:stretch>
            <a:fillRect/>
          </a:stretch>
        </p:blipFill>
        <p:spPr>
          <a:xfrm>
            <a:off x="5013047" y="4010791"/>
            <a:ext cx="1819951" cy="1755544"/>
          </a:xfrm>
          <a:prstGeom prst="rect">
            <a:avLst/>
          </a:prstGeom>
        </p:spPr>
      </p:pic>
      <p:pic>
        <p:nvPicPr>
          <p:cNvPr id="12" name="Image 11">
            <a:extLst>
              <a:ext uri="{FF2B5EF4-FFF2-40B4-BE49-F238E27FC236}">
                <a16:creationId xmlns:a16="http://schemas.microsoft.com/office/drawing/2014/main" id="{260DFDDE-9FE3-4645-AC70-CA69F63C22FD}"/>
              </a:ext>
            </a:extLst>
          </p:cNvPr>
          <p:cNvPicPr>
            <a:picLocks noChangeAspect="1"/>
          </p:cNvPicPr>
          <p:nvPr>
            <p:custDataLst>
              <p:tags r:id="rId3"/>
            </p:custDataLst>
          </p:nvPr>
        </p:nvPicPr>
        <p:blipFill>
          <a:blip r:embed="rId16"/>
          <a:stretch>
            <a:fillRect/>
          </a:stretch>
        </p:blipFill>
        <p:spPr>
          <a:xfrm>
            <a:off x="3417958" y="6903751"/>
            <a:ext cx="3246858" cy="2239269"/>
          </a:xfrm>
          <a:prstGeom prst="rect">
            <a:avLst/>
          </a:prstGeom>
        </p:spPr>
      </p:pic>
      <p:pic>
        <p:nvPicPr>
          <p:cNvPr id="13" name="Image 12">
            <a:extLst>
              <a:ext uri="{FF2B5EF4-FFF2-40B4-BE49-F238E27FC236}">
                <a16:creationId xmlns:a16="http://schemas.microsoft.com/office/drawing/2014/main" id="{9F86D81D-950A-4779-B675-5A47AC2E517F}"/>
              </a:ext>
            </a:extLst>
          </p:cNvPr>
          <p:cNvPicPr>
            <a:picLocks noChangeAspect="1"/>
          </p:cNvPicPr>
          <p:nvPr>
            <p:custDataLst>
              <p:tags r:id="rId4"/>
            </p:custDataLst>
          </p:nvPr>
        </p:nvPicPr>
        <p:blipFill>
          <a:blip r:embed="rId17"/>
          <a:stretch>
            <a:fillRect/>
          </a:stretch>
        </p:blipFill>
        <p:spPr>
          <a:xfrm>
            <a:off x="3200400" y="9591033"/>
            <a:ext cx="3657600" cy="207880"/>
          </a:xfrm>
          <a:prstGeom prst="rect">
            <a:avLst/>
          </a:prstGeom>
        </p:spPr>
      </p:pic>
      <p:pic>
        <p:nvPicPr>
          <p:cNvPr id="14" name="Image 13">
            <a:extLst>
              <a:ext uri="{FF2B5EF4-FFF2-40B4-BE49-F238E27FC236}">
                <a16:creationId xmlns:a16="http://schemas.microsoft.com/office/drawing/2014/main" id="{0FDBF3DC-C7F3-4AD9-AC80-270A7C366834}"/>
              </a:ext>
            </a:extLst>
          </p:cNvPr>
          <p:cNvPicPr>
            <a:picLocks noChangeAspect="1"/>
          </p:cNvPicPr>
          <p:nvPr>
            <p:custDataLst>
              <p:tags r:id="rId5"/>
            </p:custDataLst>
          </p:nvPr>
        </p:nvPicPr>
        <p:blipFill>
          <a:blip r:embed="rId18"/>
          <a:stretch>
            <a:fillRect/>
          </a:stretch>
        </p:blipFill>
        <p:spPr>
          <a:xfrm>
            <a:off x="3509963" y="5814737"/>
            <a:ext cx="3048000" cy="207665"/>
          </a:xfrm>
          <a:prstGeom prst="rect">
            <a:avLst/>
          </a:prstGeom>
        </p:spPr>
      </p:pic>
      <p:pic>
        <p:nvPicPr>
          <p:cNvPr id="15" name="Image 14">
            <a:extLst>
              <a:ext uri="{FF2B5EF4-FFF2-40B4-BE49-F238E27FC236}">
                <a16:creationId xmlns:a16="http://schemas.microsoft.com/office/drawing/2014/main" id="{AF9D4D14-335D-41E4-A4E0-E09D45E54FEB}"/>
              </a:ext>
            </a:extLst>
          </p:cNvPr>
          <p:cNvPicPr>
            <a:picLocks noChangeAspect="1"/>
          </p:cNvPicPr>
          <p:nvPr>
            <p:custDataLst>
              <p:tags r:id="rId6"/>
            </p:custDataLst>
          </p:nvPr>
        </p:nvPicPr>
        <p:blipFill>
          <a:blip r:embed="rId19"/>
          <a:stretch>
            <a:fillRect/>
          </a:stretch>
        </p:blipFill>
        <p:spPr>
          <a:xfrm>
            <a:off x="141394" y="9303570"/>
            <a:ext cx="2438400" cy="226193"/>
          </a:xfrm>
          <a:prstGeom prst="rect">
            <a:avLst/>
          </a:prstGeom>
        </p:spPr>
      </p:pic>
      <p:pic>
        <p:nvPicPr>
          <p:cNvPr id="16" name="Image 15">
            <a:extLst>
              <a:ext uri="{FF2B5EF4-FFF2-40B4-BE49-F238E27FC236}">
                <a16:creationId xmlns:a16="http://schemas.microsoft.com/office/drawing/2014/main" id="{EE230A97-B51C-49E3-AAA8-3AC8E86AE844}"/>
              </a:ext>
            </a:extLst>
          </p:cNvPr>
          <p:cNvPicPr>
            <a:picLocks noChangeAspect="1"/>
          </p:cNvPicPr>
          <p:nvPr>
            <p:custDataLst>
              <p:tags r:id="rId7"/>
            </p:custDataLst>
          </p:nvPr>
        </p:nvPicPr>
        <p:blipFill>
          <a:blip r:embed="rId19"/>
          <a:stretch>
            <a:fillRect/>
          </a:stretch>
        </p:blipFill>
        <p:spPr>
          <a:xfrm>
            <a:off x="4278206" y="9072705"/>
            <a:ext cx="2438400" cy="226193"/>
          </a:xfrm>
          <a:prstGeom prst="rect">
            <a:avLst/>
          </a:prstGeom>
        </p:spPr>
      </p:pic>
      <p:pic>
        <p:nvPicPr>
          <p:cNvPr id="17" name="Image 16">
            <a:extLst>
              <a:ext uri="{FF2B5EF4-FFF2-40B4-BE49-F238E27FC236}">
                <a16:creationId xmlns:a16="http://schemas.microsoft.com/office/drawing/2014/main" id="{8814FF70-1383-4081-BA5C-7B286708354A}"/>
              </a:ext>
            </a:extLst>
          </p:cNvPr>
          <p:cNvPicPr>
            <a:picLocks noChangeAspect="1"/>
          </p:cNvPicPr>
          <p:nvPr>
            <p:custDataLst>
              <p:tags r:id="rId8"/>
            </p:custDataLst>
          </p:nvPr>
        </p:nvPicPr>
        <p:blipFill>
          <a:blip r:embed="rId20"/>
          <a:stretch>
            <a:fillRect/>
          </a:stretch>
        </p:blipFill>
        <p:spPr>
          <a:xfrm>
            <a:off x="1893958" y="678413"/>
            <a:ext cx="3048000" cy="547481"/>
          </a:xfrm>
          <a:prstGeom prst="rect">
            <a:avLst/>
          </a:prstGeom>
        </p:spPr>
      </p:pic>
      <p:pic>
        <p:nvPicPr>
          <p:cNvPr id="18" name="Image 17">
            <a:extLst>
              <a:ext uri="{FF2B5EF4-FFF2-40B4-BE49-F238E27FC236}">
                <a16:creationId xmlns:a16="http://schemas.microsoft.com/office/drawing/2014/main" id="{414716B7-95A3-435E-AC8C-17CE553F0AFA}"/>
              </a:ext>
            </a:extLst>
          </p:cNvPr>
          <p:cNvPicPr>
            <a:picLocks noChangeAspect="1"/>
          </p:cNvPicPr>
          <p:nvPr>
            <p:custDataLst>
              <p:tags r:id="rId9"/>
            </p:custDataLst>
          </p:nvPr>
        </p:nvPicPr>
        <p:blipFill>
          <a:blip r:embed="rId21"/>
          <a:stretch>
            <a:fillRect/>
          </a:stretch>
        </p:blipFill>
        <p:spPr>
          <a:xfrm>
            <a:off x="141394" y="6943726"/>
            <a:ext cx="3019389" cy="238240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5" name="Image 4">
            <a:extLst>
              <a:ext uri="{FF2B5EF4-FFF2-40B4-BE49-F238E27FC236}">
                <a16:creationId xmlns:a16="http://schemas.microsoft.com/office/drawing/2014/main" id="{61DE9DDF-DA4C-414F-B1D0-CBD93D7C9FE6}"/>
              </a:ext>
            </a:extLst>
          </p:cNvPr>
          <p:cNvPicPr>
            <a:picLocks noChangeAspect="1"/>
          </p:cNvPicPr>
          <p:nvPr>
            <p:custDataLst>
              <p:tags r:id="rId1"/>
            </p:custDataLst>
          </p:nvPr>
        </p:nvPicPr>
        <p:blipFill>
          <a:blip r:embed="rId8"/>
          <a:stretch>
            <a:fillRect/>
          </a:stretch>
        </p:blipFill>
        <p:spPr>
          <a:xfrm>
            <a:off x="3063875" y="9480292"/>
            <a:ext cx="3657600" cy="207880"/>
          </a:xfrm>
          <a:prstGeom prst="rect">
            <a:avLst/>
          </a:prstGeom>
        </p:spPr>
      </p:pic>
      <p:pic>
        <p:nvPicPr>
          <p:cNvPr id="6" name="Image 5">
            <a:extLst>
              <a:ext uri="{FF2B5EF4-FFF2-40B4-BE49-F238E27FC236}">
                <a16:creationId xmlns:a16="http://schemas.microsoft.com/office/drawing/2014/main" id="{BE253C39-83F5-4914-876D-EE34C821BB46}"/>
              </a:ext>
            </a:extLst>
          </p:cNvPr>
          <p:cNvPicPr>
            <a:picLocks noChangeAspect="1"/>
          </p:cNvPicPr>
          <p:nvPr>
            <p:custDataLst>
              <p:tags r:id="rId2"/>
            </p:custDataLst>
          </p:nvPr>
        </p:nvPicPr>
        <p:blipFill>
          <a:blip r:embed="rId9"/>
          <a:stretch>
            <a:fillRect/>
          </a:stretch>
        </p:blipFill>
        <p:spPr>
          <a:xfrm>
            <a:off x="1904206" y="681038"/>
            <a:ext cx="3048000" cy="547481"/>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300445239.428201"/>
  <p:tag name="IMPORTID" val="5056293884579.772403"/>
  <p:tag name="WBLAST" val="R:\Volta\Reports - CoGestion\Monthly Reporting\Generation PPT\Volta - Monthly Report..xlsm"/>
  <p:tag name="USER NAME" val="NKENGTONYEJ"/>
  <p:tag name="TYPE" val="2"/>
  <p:tag name="SOURCENAME" val="As a % of Gross Assets Value"/>
  <p:tag name="SHEETID" val="Report"/>
</p:tagLst>
</file>

<file path=ppt/tags/tag32.xml><?xml version="1.0" encoding="utf-8"?>
<p:tagLst xmlns:a="http://schemas.openxmlformats.org/drawingml/2006/main" xmlns:r="http://schemas.openxmlformats.org/officeDocument/2006/relationships" xmlns:p="http://schemas.openxmlformats.org/presentationml/2006/main">
  <p:tag name="LAST UPDATE DATE" val="300445240.363708"/>
  <p:tag name="IMPORTID" val="6074293884382.987656"/>
  <p:tag name="WBLAST" val="R:\Volta\Reports - CoGestion\Monthly Reporting\Generation PPT\Volta - Monthly Report..xlsm"/>
  <p:tag name="USER NAME" val="NKENGTONYEJ"/>
  <p:tag name="TYPE" val="1"/>
  <p:tag name="SOURCENAME" val="Returns²"/>
  <p:tag name="SHEETID" val="Report"/>
</p:tagLst>
</file>

<file path=ppt/tags/tag33.xml><?xml version="1.0" encoding="utf-8"?>
<p:tagLst xmlns:a="http://schemas.openxmlformats.org/drawingml/2006/main" xmlns:r="http://schemas.openxmlformats.org/officeDocument/2006/relationships" xmlns:p="http://schemas.openxmlformats.org/presentationml/2006/main">
  <p:tag name="LAST UPDATE DATE" val="300445241.042903"/>
  <p:tag name="IMPORTID" val="7874295452902.308287"/>
  <p:tag name="WBLAST" val="R:\Volta\Reports - CoGestion\Monthly Reporting\Generation PPT\Volta - Monthly Report..xlsm"/>
  <p:tag name="USER NAME" val="NKENGTONYEJ"/>
  <p:tag name="TYPE" val="1"/>
  <p:tag name="SOURCENAME" val="Issuer"/>
  <p:tag name="SHEETID" val="Report"/>
</p:tagLst>
</file>

<file path=ppt/tags/tag34.xml><?xml version="1.0" encoding="utf-8"?>
<p:tagLst xmlns:a="http://schemas.openxmlformats.org/drawingml/2006/main" xmlns:r="http://schemas.openxmlformats.org/officeDocument/2006/relationships" xmlns:p="http://schemas.openxmlformats.org/presentationml/2006/main">
  <p:tag name="LAST UPDATE DATE" val="300445241.761986"/>
  <p:tag name="IMPORTID" val="3554293884976.770615"/>
  <p:tag name="WBLAST" val="R:\Volta\Reports - CoGestion\Monthly Reporting\Generation PPT\Volta - Monthly Report..xlsm"/>
  <p:tag name="USER NAME" val="NKENGTONYEJ"/>
  <p:tag name="TYPE" val="2"/>
  <p:tag name="SOURCENAME" val=""/>
  <p:tag name="SHEETID" val="Report"/>
</p:tagLst>
</file>

<file path=ppt/tags/tag35.xml><?xml version="1.0" encoding="utf-8"?>
<p:tagLst xmlns:a="http://schemas.openxmlformats.org/drawingml/2006/main" xmlns:r="http://schemas.openxmlformats.org/officeDocument/2006/relationships" xmlns:p="http://schemas.openxmlformats.org/presentationml/2006/main">
  <p:tag name="LAST UPDATE DATE" val="300445242.58179"/>
  <p:tag name="IMPORTID" val="808293884841.599409"/>
  <p:tag name="WBLAST" val="R:\Volta\Reports - CoGestion\Monthly Reporting\Generation PPT\Volta - Monthly Report..xlsm"/>
  <p:tag name="USER NAME" val="NKENGTONYEJ"/>
  <p:tag name="TYPE" val="2"/>
  <p:tag name="SOURCENAME" val="Cumulative Total Return (Gross Dividends)"/>
  <p:tag name="SHEETID" val="HP"/>
</p:tagLst>
</file>

<file path=ppt/tags/tag36.xml><?xml version="1.0" encoding="utf-8"?>
<p:tagLst xmlns:a="http://schemas.openxmlformats.org/drawingml/2006/main" xmlns:r="http://schemas.openxmlformats.org/officeDocument/2006/relationships" xmlns:p="http://schemas.openxmlformats.org/presentationml/2006/main">
  <p:tag name="LAST UPDATE DATE" val="300445262.854443"/>
  <p:tag name="IMPORTID" val="1515293902138.850389"/>
  <p:tag name="WBLAST" val="R:\Volta\Reports - CoGestion\Monthly Reporting\Generation PPT\Volta - Monthly Report..xlsm"/>
  <p:tag name="USER NAME" val="NKENGTONYEJ"/>
  <p:tag name="TYPE" val="1"/>
  <p:tag name="SOURCENAME" val="MONTHLY REPORT  VOLTA FINANCE LIMITED  - June 2019 ⯀ 1"/>
  <p:tag name="SHEETID" val="Source"/>
</p:tagLst>
</file>

<file path=ppt/tags/tag37.xml><?xml version="1.0" encoding="utf-8"?>
<p:tagLst xmlns:a="http://schemas.openxmlformats.org/drawingml/2006/main" xmlns:r="http://schemas.openxmlformats.org/officeDocument/2006/relationships" xmlns:p="http://schemas.openxmlformats.org/presentationml/2006/main">
  <p:tag name="LAST UPDATE DATE" val="300445263.724709"/>
  <p:tag name="IMPORTID" val="9705293902983.333573"/>
  <p:tag name="WBLAST" val="R:\Volta\Reports - CoGestion\Monthly Reporting\Generation PPT\Volta - Monthly Report..xlsm"/>
  <p:tag name="USER NAME" val="NKENGTONYEJ"/>
  <p:tag name="TYPE" val="1"/>
  <p:tag name="SOURCENAME" val="Source: AXA IM, as of June 2019"/>
  <p:tag name="SHEETID" val="Source"/>
</p:tagLst>
</file>

<file path=ppt/tags/tag38.xml><?xml version="1.0" encoding="utf-8"?>
<p:tagLst xmlns:a="http://schemas.openxmlformats.org/drawingml/2006/main" xmlns:r="http://schemas.openxmlformats.org/officeDocument/2006/relationships" xmlns:p="http://schemas.openxmlformats.org/presentationml/2006/main">
  <p:tag name="LAST UPDATE DATE" val="300445264.332087"/>
  <p:tag name="IMPORTID" val="157293903243.751489"/>
  <p:tag name="WBLAST" val="R:\Volta\Reports - CoGestion\Monthly Reporting\Generation PPT\Volta - Monthly Report..xlsm"/>
  <p:tag name="USER NAME" val="NKENGTONYEJ"/>
  <p:tag name="TYPE" val="1"/>
  <p:tag name="SOURCENAME" val="Source: Intex, Bloomberg, AXA IM Paris as of June 2019 – una..."/>
  <p:tag name="SHEETID" val="Source"/>
</p:tagLst>
</file>

<file path=ppt/tags/tag39.xml><?xml version="1.0" encoding="utf-8"?>
<p:tagLst xmlns:a="http://schemas.openxmlformats.org/drawingml/2006/main" xmlns:r="http://schemas.openxmlformats.org/officeDocument/2006/relationships" xmlns:p="http://schemas.openxmlformats.org/presentationml/2006/main">
  <p:tag name="LAST UPDATE DATE" val="300445264.970615"/>
  <p:tag name="IMPORTID" val="6448293903313.922707"/>
  <p:tag name="WBLAST" val="R:\Volta\Reports - CoGestion\Monthly Reporting\Generation PPT\Volta - Monthly Report..xlsm"/>
  <p:tag name="USER NAME" val="NKENGTONYEJ"/>
  <p:tag name="TYPE" val="1"/>
  <p:tag name="SOURCENAME" val="Source: Bloomberg, as of June 2019"/>
  <p:tag name="SHEETID" val="Sourc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300445265.617252"/>
  <p:tag name="IMPORTID" val="9705293902983.333573"/>
  <p:tag name="WBLAST" val="R:\Volta\Reports - CoGestion\Monthly Reporting\Generation PPT\Volta - Monthly Report..xlsm"/>
  <p:tag name="USER NAME" val="NKENGTONYEJ"/>
  <p:tag name="TYPE" val="1"/>
  <p:tag name="SOURCENAME" val="Source: AXA IM, as of June 2019"/>
  <p:tag name="SHEETID" val="Source"/>
</p:tagLst>
</file>

<file path=ppt/tags/tag41.xml><?xml version="1.0" encoding="utf-8"?>
<p:tagLst xmlns:a="http://schemas.openxmlformats.org/drawingml/2006/main" xmlns:r="http://schemas.openxmlformats.org/officeDocument/2006/relationships" xmlns:p="http://schemas.openxmlformats.org/presentationml/2006/main">
  <p:tag name="LAST UPDATE DATE" val="300445266.362503"/>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Lst>
</file>

<file path=ppt/tags/tag42.xml><?xml version="1.0" encoding="utf-8"?>
<p:tagLst xmlns:a="http://schemas.openxmlformats.org/drawingml/2006/main" xmlns:r="http://schemas.openxmlformats.org/officeDocument/2006/relationships" xmlns:p="http://schemas.openxmlformats.org/presentationml/2006/main">
  <p:tag name="LAST UPDATE DATE" val="300446158.057459"/>
  <p:tag name="IMPORTID" val="7295610419.690563"/>
  <p:tag name="WBLAST" val="R:\Volta\Reports - CoGestion\Monthly Reporting\Generation PPT\Volta - Monthly Report..xlsm"/>
  <p:tag name="USER NAME" val="NKENGTONYEJ"/>
  <p:tag name="TYPE" val="1"/>
  <p:tag name="SOURCENAME" val="Data as of 30 June 2019"/>
  <p:tag name="SHEETID" val="Report"/>
</p:tagLst>
</file>

<file path=ppt/tags/tag43.xml><?xml version="1.0" encoding="utf-8"?>
<p:tagLst xmlns:a="http://schemas.openxmlformats.org/drawingml/2006/main" xmlns:r="http://schemas.openxmlformats.org/officeDocument/2006/relationships" xmlns:p="http://schemas.openxmlformats.org/presentationml/2006/main">
  <p:tag name="LAST UPDATE DATE" val="300445267.674302"/>
  <p:tag name="IMPORTID" val="1903296058335.456827"/>
  <p:tag name="WBLAST" val="R:\Volta\Reports - CoGestion\Monthly Reporting\Generation PPT\Volta - Monthly Report..xlsm"/>
  <p:tag name="USER NAME" val="NKENGTONYEJ"/>
  <p:tag name="TYPE" val="1"/>
  <p:tag name="SOURCENAME" val="Fund Performance"/>
  <p:tag name="SHEETID" val="Report"/>
</p:tagLst>
</file>

<file path=ppt/tags/tag44.xml><?xml version="1.0" encoding="utf-8"?>
<p:tagLst xmlns:a="http://schemas.openxmlformats.org/drawingml/2006/main" xmlns:r="http://schemas.openxmlformats.org/officeDocument/2006/relationships" xmlns:p="http://schemas.openxmlformats.org/presentationml/2006/main">
  <p:tag name="LAST UPDATE DATE" val="300446089.392088"/>
  <p:tag name="IMPORTID" val="1029296059623.539103"/>
  <p:tag name="WBLAST" val="R:\Volta\Reports - CoGestion\Monthly Reporting\Generation PPT\Volta - Monthly Report..xlsm"/>
  <p:tag name="USER NAME" val="NKENGTONYEJ"/>
  <p:tag name="TYPE" val="1"/>
  <p:tag name="SOURCENAME" val="€289.1m "/>
  <p:tag name="SHEETID" val="Report"/>
</p:tagLst>
</file>

<file path=ppt/tags/tag45.xml><?xml version="1.0" encoding="utf-8"?>
<p:tagLst xmlns:a="http://schemas.openxmlformats.org/drawingml/2006/main" xmlns:r="http://schemas.openxmlformats.org/officeDocument/2006/relationships" xmlns:p="http://schemas.openxmlformats.org/presentationml/2006/main">
  <p:tag name="LAST UPDATE DATE" val="300445268.93222"/>
  <p:tag name="IMPORTID" val="1245293894685.557976"/>
  <p:tag name="WBLAST" val="R:\Volta\Reports - CoGestion\Monthly Reporting\Generation PPT\Volta - Monthly Report..xlsm"/>
  <p:tag name="USER NAME" val="NKENGTONYEJ"/>
  <p:tag name="TYPE" val="2"/>
  <p:tag name="SOURCENAME" val="Currency"/>
  <p:tag name="SHEETID" val="Report"/>
</p:tagLst>
</file>

<file path=ppt/tags/tag46.xml><?xml version="1.0" encoding="utf-8"?>
<p:tagLst xmlns:a="http://schemas.openxmlformats.org/drawingml/2006/main" xmlns:r="http://schemas.openxmlformats.org/officeDocument/2006/relationships" xmlns:p="http://schemas.openxmlformats.org/presentationml/2006/main">
  <p:tag name="LAST UPDATE DATE" val="300445269.572367"/>
  <p:tag name="IMPORTID" val="8515293894588.081246"/>
  <p:tag name="WBLAST" val="R:\Volta\Reports - CoGestion\Monthly Reporting\Generation PPT\Volta - Monthly Report..xlsm"/>
  <p:tag name="USER NAME" val="NKENGTONYEJ"/>
  <p:tag name="TYPE" val="2"/>
  <p:tag name="SOURCENAME" val="Geography"/>
  <p:tag name="SHEETID" val="Report"/>
</p:tagLst>
</file>

<file path=ppt/tags/tag47.xml><?xml version="1.0" encoding="utf-8"?>
<p:tagLst xmlns:a="http://schemas.openxmlformats.org/drawingml/2006/main" xmlns:r="http://schemas.openxmlformats.org/officeDocument/2006/relationships" xmlns:p="http://schemas.openxmlformats.org/presentationml/2006/main">
  <p:tag name="LAST UPDATE DATE" val="300445270.148814"/>
  <p:tag name="IMPORTID" val="1217293895025.615284"/>
  <p:tag name="WBLAST" val="R:\Volta\Reports - CoGestion\Monthly Reporting\Generation PPT\Volta - Monthly Report..xlsm"/>
  <p:tag name="USER NAME" val="NKENGTONYEJ"/>
  <p:tag name="TYPE" val="2"/>
  <p:tag name="SOURCENAME" val=""/>
  <p:tag name="SHEETID" val="Report"/>
</p:tagLst>
</file>

<file path=ppt/tags/tag48.xml><?xml version="1.0" encoding="utf-8"?>
<p:tagLst xmlns:a="http://schemas.openxmlformats.org/drawingml/2006/main" xmlns:r="http://schemas.openxmlformats.org/officeDocument/2006/relationships" xmlns:p="http://schemas.openxmlformats.org/presentationml/2006/main">
  <p:tag name="LAST UPDATE DATE" val="300445270.75637"/>
  <p:tag name="IMPORTID" val="6111293902106.322834"/>
  <p:tag name="WBLAST" val="R:\Volta\Reports - CoGestion\Monthly Reporting\Generation PPT\Volta - Monthly Report..xlsm"/>
  <p:tag name="USER NAME" val="NKENGTONYEJ"/>
  <p:tag name="TYPE" val="1"/>
  <p:tag name="SOURCENAME" val="MONTHLY REPORT  VOLTA FINANCE LIMITED  - June 2019 ⯀ 2"/>
  <p:tag name="SHEETID" val="Source"/>
</p:tagLst>
</file>

<file path=ppt/tags/tag49.xml><?xml version="1.0" encoding="utf-8"?>
<p:tagLst xmlns:a="http://schemas.openxmlformats.org/drawingml/2006/main" xmlns:r="http://schemas.openxmlformats.org/officeDocument/2006/relationships" xmlns:p="http://schemas.openxmlformats.org/presentationml/2006/main">
  <p:tag name="LAST UPDATE DATE" val="300445271.346793"/>
  <p:tag name="IMPORTID" val="5189293903664.699588"/>
  <p:tag name="WBLAST" val="R:\Volta\Reports - CoGestion\Monthly Reporting\Generation PPT\Volta - Monthly Report..xlsm"/>
  <p:tag name="USER NAME" val="NKENGTONYEJ"/>
  <p:tag name="TYPE" val="1"/>
  <p:tag name="SOURCENAME" val="Source: AXA IM, as of June 2019 (% of NAV for ccy / % of GAV..."/>
  <p:tag name="SHEETID" val="Sourc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300445271.967994"/>
  <p:tag name="IMPORTID" val="9705293902983.333573"/>
  <p:tag name="WBLAST" val="R:\Volta\Reports - CoGestion\Monthly Reporting\Generation PPT\Volta - Monthly Report..xlsm"/>
  <p:tag name="USER NAME" val="NKENGTONYEJ"/>
  <p:tag name="TYPE" val="1"/>
  <p:tag name="SOURCENAME" val="Source: AXA IM, as of June 2019"/>
  <p:tag name="SHEETID" val="Source"/>
</p:tagLst>
</file>

<file path=ppt/tags/tag51.xml><?xml version="1.0" encoding="utf-8"?>
<p:tagLst xmlns:a="http://schemas.openxmlformats.org/drawingml/2006/main" xmlns:r="http://schemas.openxmlformats.org/officeDocument/2006/relationships" xmlns:p="http://schemas.openxmlformats.org/presentationml/2006/main">
  <p:tag name="LAST UPDATE DATE" val="300445272.589909"/>
  <p:tag name="IMPORTID" val="9705293902983.333573"/>
  <p:tag name="WBLAST" val="R:\Volta\Reports - CoGestion\Monthly Reporting\Generation PPT\Volta - Monthly Report..xlsm"/>
  <p:tag name="USER NAME" val="NKENGTONYEJ"/>
  <p:tag name="TYPE" val="1"/>
  <p:tag name="SOURCENAME" val="Source: AXA IM, as of June 2019"/>
  <p:tag name="SHEETID" val="Source"/>
</p:tagLst>
</file>

<file path=ppt/tags/tag52.xml><?xml version="1.0" encoding="utf-8"?>
<p:tagLst xmlns:a="http://schemas.openxmlformats.org/drawingml/2006/main" xmlns:r="http://schemas.openxmlformats.org/officeDocument/2006/relationships" xmlns:p="http://schemas.openxmlformats.org/presentationml/2006/main">
  <p:tag name="LAST UPDATE DATE" val="300445273.2221"/>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Lst>
</file>

<file path=ppt/tags/tag53.xml><?xml version="1.0" encoding="utf-8"?>
<p:tagLst xmlns:a="http://schemas.openxmlformats.org/drawingml/2006/main" xmlns:r="http://schemas.openxmlformats.org/officeDocument/2006/relationships" xmlns:p="http://schemas.openxmlformats.org/presentationml/2006/main">
  <p:tag name="LAST UPDATE DATE" val="300445273.856738"/>
  <p:tag name="IMPORTID" val="9357295453433.125646"/>
  <p:tag name="WBLAST" val="R:\Volta\Reports - CoGestion\Monthly Reporting\Generation PPT\Volta - Monthly Report..xlsm"/>
  <p:tag name="USER NAME" val="NKENGTONYEJ"/>
  <p:tag name="TYPE" val="1"/>
  <p:tag name="SOURCENAME" val="Market Value (€m)"/>
  <p:tag name="SHEETID" val="Report"/>
</p:tagLst>
</file>

<file path=ppt/tags/tag54.xml><?xml version="1.0" encoding="utf-8"?>
<p:tagLst xmlns:a="http://schemas.openxmlformats.org/drawingml/2006/main" xmlns:r="http://schemas.openxmlformats.org/officeDocument/2006/relationships" xmlns:p="http://schemas.openxmlformats.org/presentationml/2006/main">
  <p:tag name="LAST UPDATE DATE" val="300445274.74834"/>
  <p:tag name="IMPORTID" val="216293902057.238474"/>
  <p:tag name="WBLAST" val="R:\Volta\Reports - CoGestion\Monthly Reporting\Generation PPT\Volta - Monthly Report..xlsm"/>
  <p:tag name="USER NAME" val="NKENGTONYEJ"/>
  <p:tag name="TYPE" val="1"/>
  <p:tag name="SOURCENAME" val="MONTHLY REPORT  VOLTA FINANCE LIMITED  - June 2019 ⯀ 3"/>
  <p:tag name="SHEETID" val="Source"/>
</p:tagLst>
</file>

<file path=ppt/tags/tag55.xml><?xml version="1.0" encoding="utf-8"?>
<p:tagLst xmlns:a="http://schemas.openxmlformats.org/drawingml/2006/main" xmlns:r="http://schemas.openxmlformats.org/officeDocument/2006/relationships" xmlns:p="http://schemas.openxmlformats.org/presentationml/2006/main">
  <p:tag name="LAST UPDATE DATE" val="300445275.705784"/>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852</TotalTime>
  <Words>1839</Words>
  <Application>Microsoft Office PowerPoint</Application>
  <PresentationFormat>Format A4 (210 x 297 mm)</PresentationFormat>
  <Paragraphs>59</Paragraphs>
  <Slides>3</Slides>
  <Notes>3</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3</vt:i4>
      </vt:variant>
    </vt:vector>
  </HeadingPairs>
  <TitlesOfParts>
    <vt:vector size="15" baseType="lpstr">
      <vt:lpstr>MS PGothic</vt:lpstr>
      <vt:lpstr>MS PGothic</vt:lpstr>
      <vt:lpstr>Arial</vt:lpstr>
      <vt:lpstr>Calibri</vt:lpstr>
      <vt:lpstr>Century Gothic</vt:lpstr>
      <vt:lpstr>Garamond</vt:lpstr>
      <vt:lpstr>Times New Roman</vt:lpstr>
      <vt:lpstr>Verdana</vt:lpstr>
      <vt:lpstr>Wingdings</vt:lpstr>
      <vt:lpstr>Wingdings 3</vt:lpstr>
      <vt:lpstr>Blank</vt:lpstr>
      <vt:lpstr>UpSlide Table Of Content Master (do not edit)</vt:lpstr>
      <vt:lpstr>Présentation PowerPoint</vt:lpstr>
      <vt:lpstr>Présentation PowerPoint</vt:lpstr>
      <vt:lpstr>Présentation PowerPoint</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NKENG TONYE Jean</cp:lastModifiedBy>
  <cp:revision>795</cp:revision>
  <cp:lastPrinted>2018-09-19T13:03:11Z</cp:lastPrinted>
  <dcterms:created xsi:type="dcterms:W3CDTF">2016-08-17T14:10:30Z</dcterms:created>
  <dcterms:modified xsi:type="dcterms:W3CDTF">2019-07-10T08:35:30Z</dcterms:modified>
</cp:coreProperties>
</file>