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0.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1.xml" ContentType="application/vnd.openxmlformats-officedocument.them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tags/tag16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3.xml" ContentType="application/vnd.openxmlformats-officedocument.presentationml.tags+xml"/>
  <Override PartName="/ppt/notesSlides/notesSlide5.xml" ContentType="application/vnd.openxmlformats-officedocument.presentationml.notesSlide+xml"/>
  <Override PartName="/ppt/tags/tag164.xml" ContentType="application/vnd.openxmlformats-officedocument.presentationml.tags+xml"/>
  <Override PartName="/ppt/notesSlides/notesSlide6.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ags/tag195.xml" ContentType="application/vnd.openxmlformats-officedocument.presentationml.tags+xml"/>
  <Override PartName="/ppt/notesSlides/notesSlide8.xml" ContentType="application/vnd.openxmlformats-officedocument.presentationml.notesSlide+xml"/>
  <Override PartName="/ppt/tags/tag196.xml" ContentType="application/vnd.openxmlformats-officedocument.presentationml.tags+xml"/>
  <Override PartName="/ppt/notesSlides/notesSlide9.xml" ContentType="application/vnd.openxmlformats-officedocument.presentationml.notesSlide+xml"/>
  <Override PartName="/ppt/tags/tag197.xml" ContentType="application/vnd.openxmlformats-officedocument.presentationml.tags+xml"/>
  <Override PartName="/ppt/notesSlides/notesSlide10.xml" ContentType="application/vnd.openxmlformats-officedocument.presentationml.notesSlide+xml"/>
  <Override PartName="/ppt/tags/tag19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9.xml" ContentType="application/vnd.openxmlformats-officedocument.presentationml.tags+xml"/>
  <Override PartName="/ppt/notesSlides/notesSlide14.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notesSlides/notesSlide15.xml" ContentType="application/vnd.openxmlformats-officedocument.presentationml.notesSlide+xml"/>
  <Override PartName="/ppt/tags/tag202.xml" ContentType="application/vnd.openxmlformats-officedocument.presentationml.tags+xml"/>
  <Override PartName="/ppt/notesSlides/notesSlide16.xml" ContentType="application/vnd.openxmlformats-officedocument.presentationml.notesSlide+xml"/>
  <Override PartName="/ppt/tags/tag20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78" r:id="rId5"/>
    <p:sldMasterId id="2147483687" r:id="rId6"/>
    <p:sldMasterId id="2147483707" r:id="rId7"/>
    <p:sldMasterId id="2147483728" r:id="rId8"/>
    <p:sldMasterId id="2147483748" r:id="rId9"/>
    <p:sldMasterId id="2147483768" r:id="rId10"/>
    <p:sldMasterId id="2147483788" r:id="rId11"/>
    <p:sldMasterId id="2147483808" r:id="rId12"/>
    <p:sldMasterId id="2147483828" r:id="rId13"/>
    <p:sldMasterId id="2147483863" r:id="rId14"/>
  </p:sldMasterIdLst>
  <p:notesMasterIdLst>
    <p:notesMasterId r:id="rId37"/>
  </p:notesMasterIdLst>
  <p:handoutMasterIdLst>
    <p:handoutMasterId r:id="rId38"/>
  </p:handoutMasterIdLst>
  <p:sldIdLst>
    <p:sldId id="12077" r:id="rId15"/>
    <p:sldId id="1049" r:id="rId16"/>
    <p:sldId id="12054" r:id="rId17"/>
    <p:sldId id="12114" r:id="rId18"/>
    <p:sldId id="12057" r:id="rId19"/>
    <p:sldId id="12069" r:id="rId20"/>
    <p:sldId id="12036" r:id="rId21"/>
    <p:sldId id="11760" r:id="rId22"/>
    <p:sldId id="12064" r:id="rId23"/>
    <p:sldId id="11984" r:id="rId24"/>
    <p:sldId id="12070" r:id="rId25"/>
    <p:sldId id="12099" r:id="rId26"/>
    <p:sldId id="11605" r:id="rId27"/>
    <p:sldId id="12044" r:id="rId28"/>
    <p:sldId id="12082" r:id="rId29"/>
    <p:sldId id="12113" r:id="rId30"/>
    <p:sldId id="12079" r:id="rId31"/>
    <p:sldId id="12337" r:id="rId32"/>
    <p:sldId id="1176" r:id="rId33"/>
    <p:sldId id="12081" r:id="rId34"/>
    <p:sldId id="12062" r:id="rId35"/>
    <p:sldId id="12080" r:id="rId3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04" userDrawn="1">
          <p15:clr>
            <a:srgbClr val="A4A3A4"/>
          </p15:clr>
        </p15:guide>
        <p15:guide id="3" orient="horz" pos="236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mie Simms" initials="JS" lastIdx="10" clrIdx="6">
    <p:extLst>
      <p:ext uri="{19B8F6BF-5375-455C-9EA6-DF929625EA0E}">
        <p15:presenceInfo xmlns:p15="http://schemas.microsoft.com/office/powerpoint/2012/main" userId="S::jamie.simms@idexbiometrics.com::0f7c2c89-d9c5-4369-ac1e-55b661f30d96" providerId="AD"/>
      </p:ext>
    </p:extLst>
  </p:cmAuthor>
  <p:cmAuthor id="1" name="Kristen Ryan" initials="KR" lastIdx="1" clrIdx="0">
    <p:extLst>
      <p:ext uri="{19B8F6BF-5375-455C-9EA6-DF929625EA0E}">
        <p15:presenceInfo xmlns:p15="http://schemas.microsoft.com/office/powerpoint/2012/main" userId="S::Kristen.Ryan@idexbiometrics.com::f028ceb8-10a2-44bd-b391-3bf72add4fce" providerId="AD"/>
      </p:ext>
    </p:extLst>
  </p:cmAuthor>
  <p:cmAuthor id="2" name="Vince Graziani" initials="VG" lastIdx="13" clrIdx="1">
    <p:extLst>
      <p:ext uri="{19B8F6BF-5375-455C-9EA6-DF929625EA0E}">
        <p15:presenceInfo xmlns:p15="http://schemas.microsoft.com/office/powerpoint/2012/main" userId="S::vince.graziani@idexbiometrics.com::bf9e5303-1273-4852-b8f2-f780bf1530d9" providerId="AD"/>
      </p:ext>
    </p:extLst>
  </p:cmAuthor>
  <p:cmAuthor id="3" name="Derek D’Antilio" initials="DD" lastIdx="3" clrIdx="2">
    <p:extLst>
      <p:ext uri="{19B8F6BF-5375-455C-9EA6-DF929625EA0E}">
        <p15:presenceInfo xmlns:p15="http://schemas.microsoft.com/office/powerpoint/2012/main" userId="S::derek.dantilio@idexbiometrics.com::acf5c980-7ce3-4c0a-b0ca-eab85c27cd04" providerId="AD"/>
      </p:ext>
    </p:extLst>
  </p:cmAuthor>
  <p:cmAuthor id="4" name="Eileen Wynne" initials="EW" lastIdx="17" clrIdx="3">
    <p:extLst>
      <p:ext uri="{19B8F6BF-5375-455C-9EA6-DF929625EA0E}">
        <p15:presenceInfo xmlns:p15="http://schemas.microsoft.com/office/powerpoint/2012/main" userId="623295eaab8e3708" providerId="Windows Live"/>
      </p:ext>
    </p:extLst>
  </p:cmAuthor>
  <p:cmAuthor id="5" name="Marianne Boe" initials="MB" lastIdx="31" clrIdx="4">
    <p:extLst>
      <p:ext uri="{19B8F6BF-5375-455C-9EA6-DF929625EA0E}">
        <p15:presenceInfo xmlns:p15="http://schemas.microsoft.com/office/powerpoint/2012/main" userId="S::marianne.boe@idexbiometrics.com::169d4d5b-a789-4624-b551-71da5a524c5b" providerId="AD"/>
      </p:ext>
    </p:extLst>
  </p:cmAuthor>
  <p:cmAuthor id="6" name="Brett L Perry" initials="BLP" lastIdx="21" clrIdx="5">
    <p:extLst>
      <p:ext uri="{19B8F6BF-5375-455C-9EA6-DF929625EA0E}">
        <p15:presenceInfo xmlns:p15="http://schemas.microsoft.com/office/powerpoint/2012/main" userId="S::bperry@sheltongroup.com::5398f815-8c5f-4be2-9040-80a6d66443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A82"/>
    <a:srgbClr val="5CCFEF"/>
    <a:srgbClr val="FF6600"/>
    <a:srgbClr val="C897D7"/>
    <a:srgbClr val="008000"/>
    <a:srgbClr val="99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1" autoAdjust="0"/>
    <p:restoredTop sz="89204" autoAdjust="0"/>
  </p:normalViewPr>
  <p:slideViewPr>
    <p:cSldViewPr snapToGrid="0" showGuides="1">
      <p:cViewPr varScale="1">
        <p:scale>
          <a:sx n="79" d="100"/>
          <a:sy n="79" d="100"/>
        </p:scale>
        <p:origin x="908" y="52"/>
      </p:cViewPr>
      <p:guideLst>
        <p:guide pos="2904"/>
        <p:guide orient="horz" pos="2364"/>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200910045502276E-2"/>
          <c:y val="2.9229904440697022E-2"/>
          <c:w val="0.96359817990899543"/>
          <c:h val="0.94154019111860598"/>
        </c:manualLayout>
      </c:layout>
      <c:barChart>
        <c:barDir val="col"/>
        <c:grouping val="stacked"/>
        <c:varyColors val="0"/>
        <c:ser>
          <c:idx val="0"/>
          <c:order val="0"/>
          <c:spPr>
            <a:solidFill>
              <a:schemeClr val="accent1">
                <a:lumMod val="20000"/>
                <a:lumOff val="80000"/>
              </a:schemeClr>
            </a:solidFill>
            <a:ln>
              <a:noFill/>
            </a:ln>
          </c:spPr>
          <c:invertIfNegative val="0"/>
          <c:dPt>
            <c:idx val="0"/>
            <c:invertIfNegative val="0"/>
            <c:bubble3D val="0"/>
            <c:extLst>
              <c:ext xmlns:c16="http://schemas.microsoft.com/office/drawing/2014/chart" uri="{C3380CC4-5D6E-409C-BE32-E72D297353CC}">
                <c16:uniqueId val="{00000000-301D-4A85-BE50-8BE95591C837}"/>
              </c:ext>
            </c:extLst>
          </c:dPt>
          <c:dPt>
            <c:idx val="1"/>
            <c:invertIfNegative val="0"/>
            <c:bubble3D val="0"/>
            <c:extLst>
              <c:ext xmlns:c16="http://schemas.microsoft.com/office/drawing/2014/chart" uri="{C3380CC4-5D6E-409C-BE32-E72D297353CC}">
                <c16:uniqueId val="{00000001-301D-4A85-BE50-8BE95591C837}"/>
              </c:ext>
            </c:extLst>
          </c:dPt>
          <c:val>
            <c:numRef>
              <c:f>Sheet1!$A$1:$AB$1</c:f>
              <c:numCache>
                <c:formatCode>General</c:formatCode>
                <c:ptCount val="28"/>
                <c:pt idx="0">
                  <c:v>0</c:v>
                </c:pt>
                <c:pt idx="1">
                  <c:v>0</c:v>
                </c:pt>
                <c:pt idx="2">
                  <c:v>0.03</c:v>
                </c:pt>
                <c:pt idx="3">
                  <c:v>0.04</c:v>
                </c:pt>
                <c:pt idx="4">
                  <c:v>0.1</c:v>
                </c:pt>
                <c:pt idx="5">
                  <c:v>0.1</c:v>
                </c:pt>
                <c:pt idx="6">
                  <c:v>0.1</c:v>
                </c:pt>
                <c:pt idx="7">
                  <c:v>0.1</c:v>
                </c:pt>
                <c:pt idx="8">
                  <c:v>0.2</c:v>
                </c:pt>
                <c:pt idx="9">
                  <c:v>0.21</c:v>
                </c:pt>
                <c:pt idx="10">
                  <c:v>0.23</c:v>
                </c:pt>
                <c:pt idx="11">
                  <c:v>0.26</c:v>
                </c:pt>
                <c:pt idx="12">
                  <c:v>0.3</c:v>
                </c:pt>
                <c:pt idx="13">
                  <c:v>0.4</c:v>
                </c:pt>
                <c:pt idx="14">
                  <c:v>0.5</c:v>
                </c:pt>
                <c:pt idx="15">
                  <c:v>0.5</c:v>
                </c:pt>
                <c:pt idx="16">
                  <c:v>0.6</c:v>
                </c:pt>
                <c:pt idx="17">
                  <c:v>0.65</c:v>
                </c:pt>
                <c:pt idx="18">
                  <c:v>0.65</c:v>
                </c:pt>
                <c:pt idx="19">
                  <c:v>0.8</c:v>
                </c:pt>
                <c:pt idx="20">
                  <c:v>0.85</c:v>
                </c:pt>
                <c:pt idx="21">
                  <c:v>0.89</c:v>
                </c:pt>
                <c:pt idx="22">
                  <c:v>0.9</c:v>
                </c:pt>
                <c:pt idx="23">
                  <c:v>1</c:v>
                </c:pt>
                <c:pt idx="24">
                  <c:v>1</c:v>
                </c:pt>
                <c:pt idx="25">
                  <c:v>1.1499999999999999</c:v>
                </c:pt>
                <c:pt idx="26">
                  <c:v>1.2</c:v>
                </c:pt>
                <c:pt idx="27">
                  <c:v>1.2</c:v>
                </c:pt>
              </c:numCache>
            </c:numRef>
          </c:val>
          <c:extLst>
            <c:ext xmlns:c16="http://schemas.microsoft.com/office/drawing/2014/chart" uri="{C3380CC4-5D6E-409C-BE32-E72D297353CC}">
              <c16:uniqueId val="{00000002-301D-4A85-BE50-8BE95591C837}"/>
            </c:ext>
          </c:extLst>
        </c:ser>
        <c:dLbls>
          <c:showLegendKey val="0"/>
          <c:showVal val="0"/>
          <c:showCatName val="0"/>
          <c:showSerName val="0"/>
          <c:showPercent val="0"/>
          <c:showBubbleSize val="0"/>
        </c:dLbls>
        <c:gapWidth val="0"/>
        <c:overlap val="100"/>
        <c:axId val="1085878432"/>
        <c:axId val="1"/>
      </c:barChart>
      <c:catAx>
        <c:axId val="108587843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2"/>
          <c:min val="0"/>
        </c:scaling>
        <c:delete val="1"/>
        <c:axPos val="l"/>
        <c:numFmt formatCode="General" sourceLinked="1"/>
        <c:majorTickMark val="out"/>
        <c:minorTickMark val="none"/>
        <c:tickLblPos val="nextTo"/>
        <c:crossAx val="1085878432"/>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F0766-6C82-4D6C-8A09-604EBBAB97D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DAF4CA3-91ED-4D81-B203-ECDCF450552F}">
      <dgm:prSet phldrT="[Text]" custT="1"/>
      <dgm:spPr>
        <a:solidFill>
          <a:srgbClr val="59C6E8"/>
        </a:solidFill>
      </dgm:spPr>
      <dgm:t>
        <a:bodyPr/>
        <a:lstStyle/>
        <a:p>
          <a:r>
            <a:rPr lang="en-US" sz="1800" b="1" dirty="0">
              <a:solidFill>
                <a:schemeClr val="bg1"/>
              </a:solidFill>
              <a:latin typeface="Arial" panose="020B0604020202020204" pitchFamily="34" charset="0"/>
              <a:cs typeface="Arial" panose="020B0604020202020204" pitchFamily="34" charset="0"/>
            </a:rPr>
            <a:t>Capturing a Market Inflection Point</a:t>
          </a:r>
          <a:endParaRPr lang="en-US" sz="1400" b="0" dirty="0">
            <a:solidFill>
              <a:schemeClr val="bg1"/>
            </a:solidFill>
            <a:latin typeface="Arial" panose="020B0604020202020204" pitchFamily="34" charset="0"/>
            <a:cs typeface="Arial" panose="020B0604020202020204" pitchFamily="34" charset="0"/>
          </a:endParaRPr>
        </a:p>
      </dgm:t>
    </dgm:pt>
    <dgm:pt modelId="{9EA5B95A-DD83-42C0-B8AD-4402D99B9FEA}" type="parTrans" cxnId="{84293163-24D9-4EA3-A5F7-E367833548CE}">
      <dgm:prSet/>
      <dgm:spPr/>
      <dgm:t>
        <a:bodyPr/>
        <a:lstStyle/>
        <a:p>
          <a:endParaRPr lang="en-US">
            <a:latin typeface="Arial" panose="020B0604020202020204" pitchFamily="34" charset="0"/>
            <a:cs typeface="Arial" panose="020B0604020202020204" pitchFamily="34" charset="0"/>
          </a:endParaRPr>
        </a:p>
      </dgm:t>
    </dgm:pt>
    <dgm:pt modelId="{3E8F616F-7BBD-4847-9BD4-CF4B9A61E25B}" type="sibTrans" cxnId="{84293163-24D9-4EA3-A5F7-E367833548CE}">
      <dgm:prSet/>
      <dgm:spPr>
        <a:ln>
          <a:solidFill>
            <a:srgbClr val="161616"/>
          </a:solidFill>
        </a:ln>
      </dgm:spPr>
      <dgm:t>
        <a:bodyPr/>
        <a:lstStyle/>
        <a:p>
          <a:endParaRPr lang="en-US">
            <a:latin typeface="Arial" panose="020B0604020202020204" pitchFamily="34" charset="0"/>
            <a:cs typeface="Arial" panose="020B0604020202020204" pitchFamily="34" charset="0"/>
          </a:endParaRPr>
        </a:p>
      </dgm:t>
    </dgm:pt>
    <dgm:pt modelId="{A430CBF6-9559-4763-AB2C-142992E94517}">
      <dgm:prSet phldrT="[Text]" custT="1"/>
      <dgm:spPr>
        <a:solidFill>
          <a:srgbClr val="59C6E8"/>
        </a:solidFill>
      </dgm:spPr>
      <dgm:t>
        <a:bodyPr/>
        <a:lstStyle/>
        <a:p>
          <a:r>
            <a:rPr lang="en-US" sz="1800" b="1" dirty="0">
              <a:solidFill>
                <a:schemeClr val="bg1"/>
              </a:solidFill>
              <a:latin typeface="Arial" panose="020B0604020202020204" pitchFamily="34" charset="0"/>
              <a:cs typeface="Arial" panose="020B0604020202020204" pitchFamily="34" charset="0"/>
            </a:rPr>
            <a:t>Superior Biometric Performance</a:t>
          </a:r>
          <a:endParaRPr lang="en-US" sz="1400" b="0" dirty="0">
            <a:solidFill>
              <a:schemeClr val="bg1"/>
            </a:solidFill>
            <a:latin typeface="Arial" panose="020B0604020202020204" pitchFamily="34" charset="0"/>
            <a:cs typeface="Arial" panose="020B0604020202020204" pitchFamily="34" charset="0"/>
          </a:endParaRPr>
        </a:p>
      </dgm:t>
    </dgm:pt>
    <dgm:pt modelId="{BDADF432-DAB5-48C3-BC07-A6CD488A8387}" type="parTrans" cxnId="{54676516-44AA-4DB4-8615-66401197EA89}">
      <dgm:prSet/>
      <dgm:spPr/>
      <dgm:t>
        <a:bodyPr/>
        <a:lstStyle/>
        <a:p>
          <a:endParaRPr lang="en-US">
            <a:latin typeface="Arial" panose="020B0604020202020204" pitchFamily="34" charset="0"/>
            <a:cs typeface="Arial" panose="020B0604020202020204" pitchFamily="34" charset="0"/>
          </a:endParaRPr>
        </a:p>
      </dgm:t>
    </dgm:pt>
    <dgm:pt modelId="{EEEA01A8-062F-4142-AAAC-CC0B6D07014E}" type="sibTrans" cxnId="{54676516-44AA-4DB4-8615-66401197EA89}">
      <dgm:prSet/>
      <dgm:spPr/>
      <dgm:t>
        <a:bodyPr/>
        <a:lstStyle/>
        <a:p>
          <a:endParaRPr lang="en-US">
            <a:latin typeface="Arial" panose="020B0604020202020204" pitchFamily="34" charset="0"/>
            <a:cs typeface="Arial" panose="020B0604020202020204" pitchFamily="34" charset="0"/>
          </a:endParaRPr>
        </a:p>
      </dgm:t>
    </dgm:pt>
    <dgm:pt modelId="{DFD5771E-5650-4A33-BCB4-E89147C3430C}">
      <dgm:prSet phldrT="[Text]" custT="1"/>
      <dgm:spPr>
        <a:solidFill>
          <a:srgbClr val="59C6E8"/>
        </a:solidFill>
      </dgm:spPr>
      <dgm:t>
        <a:bodyPr/>
        <a:lstStyle/>
        <a:p>
          <a:r>
            <a:rPr lang="en-US" sz="1800" b="1" dirty="0">
              <a:solidFill>
                <a:schemeClr val="bg1"/>
              </a:solidFill>
              <a:latin typeface="Arial" panose="020B0604020202020204" pitchFamily="34" charset="0"/>
              <a:cs typeface="Arial" panose="020B0604020202020204" pitchFamily="34" charset="0"/>
            </a:rPr>
            <a:t>Disruptive System Costs </a:t>
          </a:r>
          <a:endParaRPr lang="en-US" sz="1400" b="1" dirty="0">
            <a:solidFill>
              <a:schemeClr val="bg1"/>
            </a:solidFill>
            <a:latin typeface="Arial" panose="020B0604020202020204" pitchFamily="34" charset="0"/>
            <a:cs typeface="Arial" panose="020B0604020202020204" pitchFamily="34" charset="0"/>
          </a:endParaRPr>
        </a:p>
      </dgm:t>
    </dgm:pt>
    <dgm:pt modelId="{905B4646-C060-4E47-8DE2-9DD92EAF98E6}" type="parTrans" cxnId="{DA8A4074-B70A-41B1-A35E-7EE49FA65847}">
      <dgm:prSet/>
      <dgm:spPr/>
      <dgm:t>
        <a:bodyPr/>
        <a:lstStyle/>
        <a:p>
          <a:endParaRPr lang="en-US">
            <a:latin typeface="Arial" panose="020B0604020202020204" pitchFamily="34" charset="0"/>
            <a:cs typeface="Arial" panose="020B0604020202020204" pitchFamily="34" charset="0"/>
          </a:endParaRPr>
        </a:p>
      </dgm:t>
    </dgm:pt>
    <dgm:pt modelId="{954C679E-D35E-4278-AEED-A00D6AF68604}" type="sibTrans" cxnId="{DA8A4074-B70A-41B1-A35E-7EE49FA65847}">
      <dgm:prSet/>
      <dgm:spPr/>
      <dgm:t>
        <a:bodyPr/>
        <a:lstStyle/>
        <a:p>
          <a:endParaRPr lang="en-US">
            <a:latin typeface="Arial" panose="020B0604020202020204" pitchFamily="34" charset="0"/>
            <a:cs typeface="Arial" panose="020B0604020202020204" pitchFamily="34" charset="0"/>
          </a:endParaRPr>
        </a:p>
      </dgm:t>
    </dgm:pt>
    <dgm:pt modelId="{3C3365DC-9E78-472E-83C3-4EC801D084C9}">
      <dgm:prSet phldrT="[Text]" custT="1"/>
      <dgm:spPr>
        <a:solidFill>
          <a:srgbClr val="59C6E8"/>
        </a:solidFill>
      </dgm:spPr>
      <dgm:t>
        <a:bodyPr/>
        <a:lstStyle/>
        <a:p>
          <a:r>
            <a:rPr lang="en-US" sz="1800" b="1" dirty="0">
              <a:solidFill>
                <a:schemeClr val="bg1"/>
              </a:solidFill>
              <a:latin typeface="Arial" panose="020B0604020202020204" pitchFamily="34" charset="0"/>
              <a:cs typeface="Arial" panose="020B0604020202020204" pitchFamily="34" charset="0"/>
            </a:rPr>
            <a:t>Multi-billion Market Opportunity</a:t>
          </a:r>
        </a:p>
      </dgm:t>
    </dgm:pt>
    <dgm:pt modelId="{6A91DA98-14DF-488A-8D08-BB31F19C681B}" type="parTrans" cxnId="{40D20E52-CDDD-4EED-93F9-D4A5C9E684EB}">
      <dgm:prSet/>
      <dgm:spPr/>
      <dgm:t>
        <a:bodyPr/>
        <a:lstStyle/>
        <a:p>
          <a:endParaRPr lang="en-US">
            <a:latin typeface="Arial" panose="020B0604020202020204" pitchFamily="34" charset="0"/>
            <a:cs typeface="Arial" panose="020B0604020202020204" pitchFamily="34" charset="0"/>
          </a:endParaRPr>
        </a:p>
      </dgm:t>
    </dgm:pt>
    <dgm:pt modelId="{9E2DFA9D-4B75-44B3-85F3-4DECC3235BF5}" type="sibTrans" cxnId="{40D20E52-CDDD-4EED-93F9-D4A5C9E684EB}">
      <dgm:prSet/>
      <dgm:spPr/>
      <dgm:t>
        <a:bodyPr/>
        <a:lstStyle/>
        <a:p>
          <a:endParaRPr lang="en-US">
            <a:latin typeface="Arial" panose="020B0604020202020204" pitchFamily="34" charset="0"/>
            <a:cs typeface="Arial" panose="020B0604020202020204" pitchFamily="34" charset="0"/>
          </a:endParaRPr>
        </a:p>
      </dgm:t>
    </dgm:pt>
    <dgm:pt modelId="{2E0B2395-366D-405B-9027-443EAE06817E}" type="pres">
      <dgm:prSet presAssocID="{616F0766-6C82-4D6C-8A09-604EBBAB97D5}" presName="Name0" presStyleCnt="0">
        <dgm:presLayoutVars>
          <dgm:chMax val="7"/>
          <dgm:chPref val="7"/>
          <dgm:dir/>
        </dgm:presLayoutVars>
      </dgm:prSet>
      <dgm:spPr/>
    </dgm:pt>
    <dgm:pt modelId="{618E70F4-1666-4B1A-A295-FD0B65D82867}" type="pres">
      <dgm:prSet presAssocID="{616F0766-6C82-4D6C-8A09-604EBBAB97D5}" presName="Name1" presStyleCnt="0"/>
      <dgm:spPr/>
    </dgm:pt>
    <dgm:pt modelId="{E6BAD6DC-26CB-4012-A643-AC3D253AAE21}" type="pres">
      <dgm:prSet presAssocID="{616F0766-6C82-4D6C-8A09-604EBBAB97D5}" presName="cycle" presStyleCnt="0"/>
      <dgm:spPr/>
    </dgm:pt>
    <dgm:pt modelId="{8845C971-8038-4AA0-B159-DE8F9DB31A59}" type="pres">
      <dgm:prSet presAssocID="{616F0766-6C82-4D6C-8A09-604EBBAB97D5}" presName="srcNode" presStyleLbl="node1" presStyleIdx="0" presStyleCnt="4"/>
      <dgm:spPr/>
    </dgm:pt>
    <dgm:pt modelId="{F1E0DC6D-34B0-4F2D-9DBD-C4F99C280816}" type="pres">
      <dgm:prSet presAssocID="{616F0766-6C82-4D6C-8A09-604EBBAB97D5}" presName="conn" presStyleLbl="parChTrans1D2" presStyleIdx="0" presStyleCnt="1"/>
      <dgm:spPr/>
    </dgm:pt>
    <dgm:pt modelId="{07D593FC-E90F-4DC1-AABB-98A4553D4836}" type="pres">
      <dgm:prSet presAssocID="{616F0766-6C82-4D6C-8A09-604EBBAB97D5}" presName="extraNode" presStyleLbl="node1" presStyleIdx="0" presStyleCnt="4"/>
      <dgm:spPr/>
    </dgm:pt>
    <dgm:pt modelId="{3ADDFC6A-BC9D-4B6A-93A1-3A7C2E515172}" type="pres">
      <dgm:prSet presAssocID="{616F0766-6C82-4D6C-8A09-604EBBAB97D5}" presName="dstNode" presStyleLbl="node1" presStyleIdx="0" presStyleCnt="4"/>
      <dgm:spPr/>
    </dgm:pt>
    <dgm:pt modelId="{8F42F959-5340-4DEA-B729-2FF7102DDD34}" type="pres">
      <dgm:prSet presAssocID="{FDAF4CA3-91ED-4D81-B203-ECDCF450552F}" presName="text_1" presStyleLbl="node1" presStyleIdx="0" presStyleCnt="4" custScaleY="121282" custLinFactY="326946" custLinFactNeighborY="400000">
        <dgm:presLayoutVars>
          <dgm:bulletEnabled val="1"/>
        </dgm:presLayoutVars>
      </dgm:prSet>
      <dgm:spPr>
        <a:prstGeom prst="roundRect">
          <a:avLst/>
        </a:prstGeom>
      </dgm:spPr>
    </dgm:pt>
    <dgm:pt modelId="{2A96D71D-0105-40FD-B20F-4FF06CFB7F70}" type="pres">
      <dgm:prSet presAssocID="{FDAF4CA3-91ED-4D81-B203-ECDCF450552F}" presName="accent_1" presStyleCnt="0"/>
      <dgm:spPr/>
    </dgm:pt>
    <dgm:pt modelId="{4556EE15-5D7B-43A1-B926-26524BA2F18E}" type="pres">
      <dgm:prSet presAssocID="{FDAF4CA3-91ED-4D81-B203-ECDCF450552F}" presName="accentRepeatNode" presStyleLbl="solidFgAcc1" presStyleIdx="0" presStyleCnt="4" custLinFactY="281551" custLinFactNeighborY="300000"/>
      <dgm:spPr>
        <a:ln>
          <a:solidFill>
            <a:srgbClr val="5CCFEF"/>
          </a:solidFill>
        </a:ln>
      </dgm:spPr>
    </dgm:pt>
    <dgm:pt modelId="{7DDB8D77-7326-4013-BCEE-F443A4A410EC}" type="pres">
      <dgm:prSet presAssocID="{A430CBF6-9559-4763-AB2C-142992E94517}" presName="text_2" presStyleLbl="node1" presStyleIdx="1" presStyleCnt="4" custScaleY="121282">
        <dgm:presLayoutVars>
          <dgm:bulletEnabled val="1"/>
        </dgm:presLayoutVars>
      </dgm:prSet>
      <dgm:spPr>
        <a:prstGeom prst="roundRect">
          <a:avLst/>
        </a:prstGeom>
      </dgm:spPr>
    </dgm:pt>
    <dgm:pt modelId="{F2FCE247-BD8C-4BC2-BBBC-BA60AC2208B3}" type="pres">
      <dgm:prSet presAssocID="{A430CBF6-9559-4763-AB2C-142992E94517}" presName="accent_2" presStyleCnt="0"/>
      <dgm:spPr/>
    </dgm:pt>
    <dgm:pt modelId="{ED5ACF13-D7D9-4B70-AB8D-D8E099FACDE7}" type="pres">
      <dgm:prSet presAssocID="{A430CBF6-9559-4763-AB2C-142992E94517}" presName="accentRepeatNode" presStyleLbl="solidFgAcc1" presStyleIdx="1" presStyleCnt="4"/>
      <dgm:spPr>
        <a:ln>
          <a:solidFill>
            <a:srgbClr val="5CCFEF"/>
          </a:solidFill>
        </a:ln>
      </dgm:spPr>
    </dgm:pt>
    <dgm:pt modelId="{019EB93A-B9E3-436F-9564-52F76F0C3D05}" type="pres">
      <dgm:prSet presAssocID="{DFD5771E-5650-4A33-BCB4-E89147C3430C}" presName="text_3" presStyleLbl="node1" presStyleIdx="2" presStyleCnt="4" custScaleY="121282" custLinFactNeighborY="11298">
        <dgm:presLayoutVars>
          <dgm:bulletEnabled val="1"/>
        </dgm:presLayoutVars>
      </dgm:prSet>
      <dgm:spPr>
        <a:prstGeom prst="roundRect">
          <a:avLst/>
        </a:prstGeom>
      </dgm:spPr>
    </dgm:pt>
    <dgm:pt modelId="{9990EF24-1B06-4220-A00E-E369F53D290C}" type="pres">
      <dgm:prSet presAssocID="{DFD5771E-5650-4A33-BCB4-E89147C3430C}" presName="accent_3" presStyleCnt="0"/>
      <dgm:spPr/>
    </dgm:pt>
    <dgm:pt modelId="{40661C12-A01A-41E6-A70E-D1A4AD9B776D}" type="pres">
      <dgm:prSet presAssocID="{DFD5771E-5650-4A33-BCB4-E89147C3430C}" presName="accentRepeatNode" presStyleLbl="solidFgAcc1" presStyleIdx="2" presStyleCnt="4" custLinFactNeighborY="9042"/>
      <dgm:spPr>
        <a:ln>
          <a:solidFill>
            <a:srgbClr val="5CCFEF"/>
          </a:solidFill>
        </a:ln>
      </dgm:spPr>
    </dgm:pt>
    <dgm:pt modelId="{C06F4443-19B7-412A-8D1D-EF95918A42B6}" type="pres">
      <dgm:prSet presAssocID="{3C3365DC-9E78-472E-83C3-4EC801D084C9}" presName="text_4" presStyleLbl="node1" presStyleIdx="3" presStyleCnt="4" custScaleY="121282" custLinFactY="-200000" custLinFactNeighborX="-521" custLinFactNeighborY="-252410">
        <dgm:presLayoutVars>
          <dgm:bulletEnabled val="1"/>
        </dgm:presLayoutVars>
      </dgm:prSet>
      <dgm:spPr>
        <a:prstGeom prst="roundRect">
          <a:avLst/>
        </a:prstGeom>
      </dgm:spPr>
    </dgm:pt>
    <dgm:pt modelId="{4629474A-AC52-4F7B-A746-C771B6A60497}" type="pres">
      <dgm:prSet presAssocID="{3C3365DC-9E78-472E-83C3-4EC801D084C9}" presName="accent_4" presStyleCnt="0"/>
      <dgm:spPr/>
    </dgm:pt>
    <dgm:pt modelId="{084B4CA0-A90C-4A10-8AEB-476B3B52BA21}" type="pres">
      <dgm:prSet presAssocID="{3C3365DC-9E78-472E-83C3-4EC801D084C9}" presName="accentRepeatNode" presStyleLbl="solidFgAcc1" presStyleIdx="3" presStyleCnt="4" custLinFactY="-161928" custLinFactNeighborX="-5166" custLinFactNeighborY="-200000"/>
      <dgm:spPr>
        <a:ln>
          <a:solidFill>
            <a:srgbClr val="5CCFEF"/>
          </a:solidFill>
        </a:ln>
      </dgm:spPr>
    </dgm:pt>
  </dgm:ptLst>
  <dgm:cxnLst>
    <dgm:cxn modelId="{DD901F0A-FE73-472D-A0F3-B15D5C33CC75}" type="presOf" srcId="{3C3365DC-9E78-472E-83C3-4EC801D084C9}" destId="{C06F4443-19B7-412A-8D1D-EF95918A42B6}" srcOrd="0" destOrd="0" presId="urn:microsoft.com/office/officeart/2008/layout/VerticalCurvedList"/>
    <dgm:cxn modelId="{54676516-44AA-4DB4-8615-66401197EA89}" srcId="{616F0766-6C82-4D6C-8A09-604EBBAB97D5}" destId="{A430CBF6-9559-4763-AB2C-142992E94517}" srcOrd="1" destOrd="0" parTransId="{BDADF432-DAB5-48C3-BC07-A6CD488A8387}" sibTransId="{EEEA01A8-062F-4142-AAAC-CC0B6D07014E}"/>
    <dgm:cxn modelId="{AF8A3522-EADD-4500-87EC-ADA21F9F2BF7}" type="presOf" srcId="{DFD5771E-5650-4A33-BCB4-E89147C3430C}" destId="{019EB93A-B9E3-436F-9564-52F76F0C3D05}" srcOrd="0" destOrd="0" presId="urn:microsoft.com/office/officeart/2008/layout/VerticalCurvedList"/>
    <dgm:cxn modelId="{84293163-24D9-4EA3-A5F7-E367833548CE}" srcId="{616F0766-6C82-4D6C-8A09-604EBBAB97D5}" destId="{FDAF4CA3-91ED-4D81-B203-ECDCF450552F}" srcOrd="0" destOrd="0" parTransId="{9EA5B95A-DD83-42C0-B8AD-4402D99B9FEA}" sibTransId="{3E8F616F-7BBD-4847-9BD4-CF4B9A61E25B}"/>
    <dgm:cxn modelId="{611C9E48-CA62-4036-BDEB-56060959B076}" type="presOf" srcId="{3E8F616F-7BBD-4847-9BD4-CF4B9A61E25B}" destId="{F1E0DC6D-34B0-4F2D-9DBD-C4F99C280816}" srcOrd="0" destOrd="0" presId="urn:microsoft.com/office/officeart/2008/layout/VerticalCurvedList"/>
    <dgm:cxn modelId="{40D20E52-CDDD-4EED-93F9-D4A5C9E684EB}" srcId="{616F0766-6C82-4D6C-8A09-604EBBAB97D5}" destId="{3C3365DC-9E78-472E-83C3-4EC801D084C9}" srcOrd="3" destOrd="0" parTransId="{6A91DA98-14DF-488A-8D08-BB31F19C681B}" sibTransId="{9E2DFA9D-4B75-44B3-85F3-4DECC3235BF5}"/>
    <dgm:cxn modelId="{DA8A4074-B70A-41B1-A35E-7EE49FA65847}" srcId="{616F0766-6C82-4D6C-8A09-604EBBAB97D5}" destId="{DFD5771E-5650-4A33-BCB4-E89147C3430C}" srcOrd="2" destOrd="0" parTransId="{905B4646-C060-4E47-8DE2-9DD92EAF98E6}" sibTransId="{954C679E-D35E-4278-AEED-A00D6AF68604}"/>
    <dgm:cxn modelId="{5949BB8C-CC94-4349-986C-F2D39EAFFBCB}" type="presOf" srcId="{616F0766-6C82-4D6C-8A09-604EBBAB97D5}" destId="{2E0B2395-366D-405B-9027-443EAE06817E}" srcOrd="0" destOrd="0" presId="urn:microsoft.com/office/officeart/2008/layout/VerticalCurvedList"/>
    <dgm:cxn modelId="{59B9CBC4-A7E0-4533-965E-A3526E41793A}" type="presOf" srcId="{FDAF4CA3-91ED-4D81-B203-ECDCF450552F}" destId="{8F42F959-5340-4DEA-B729-2FF7102DDD34}" srcOrd="0" destOrd="0" presId="urn:microsoft.com/office/officeart/2008/layout/VerticalCurvedList"/>
    <dgm:cxn modelId="{11148CE8-490C-4CB4-A9CB-8B83B40EDFAC}" type="presOf" srcId="{A430CBF6-9559-4763-AB2C-142992E94517}" destId="{7DDB8D77-7326-4013-BCEE-F443A4A410EC}" srcOrd="0" destOrd="0" presId="urn:microsoft.com/office/officeart/2008/layout/VerticalCurvedList"/>
    <dgm:cxn modelId="{A5127FA8-341A-4826-96AC-E5D7BE61EBC1}" type="presParOf" srcId="{2E0B2395-366D-405B-9027-443EAE06817E}" destId="{618E70F4-1666-4B1A-A295-FD0B65D82867}" srcOrd="0" destOrd="0" presId="urn:microsoft.com/office/officeart/2008/layout/VerticalCurvedList"/>
    <dgm:cxn modelId="{8308B67E-24A0-457A-A4C3-FE6800423ED1}" type="presParOf" srcId="{618E70F4-1666-4B1A-A295-FD0B65D82867}" destId="{E6BAD6DC-26CB-4012-A643-AC3D253AAE21}" srcOrd="0" destOrd="0" presId="urn:microsoft.com/office/officeart/2008/layout/VerticalCurvedList"/>
    <dgm:cxn modelId="{91575EED-C271-4649-9F30-D9C6295A87EA}" type="presParOf" srcId="{E6BAD6DC-26CB-4012-A643-AC3D253AAE21}" destId="{8845C971-8038-4AA0-B159-DE8F9DB31A59}" srcOrd="0" destOrd="0" presId="urn:microsoft.com/office/officeart/2008/layout/VerticalCurvedList"/>
    <dgm:cxn modelId="{E306450F-59C1-472A-8011-B3ABE5CE07A8}" type="presParOf" srcId="{E6BAD6DC-26CB-4012-A643-AC3D253AAE21}" destId="{F1E0DC6D-34B0-4F2D-9DBD-C4F99C280816}" srcOrd="1" destOrd="0" presId="urn:microsoft.com/office/officeart/2008/layout/VerticalCurvedList"/>
    <dgm:cxn modelId="{B90FE3BF-E87A-486E-84EC-2BFF0CF2BED7}" type="presParOf" srcId="{E6BAD6DC-26CB-4012-A643-AC3D253AAE21}" destId="{07D593FC-E90F-4DC1-AABB-98A4553D4836}" srcOrd="2" destOrd="0" presId="urn:microsoft.com/office/officeart/2008/layout/VerticalCurvedList"/>
    <dgm:cxn modelId="{4CECCCC4-B98F-498E-83BA-F03300D70146}" type="presParOf" srcId="{E6BAD6DC-26CB-4012-A643-AC3D253AAE21}" destId="{3ADDFC6A-BC9D-4B6A-93A1-3A7C2E515172}" srcOrd="3" destOrd="0" presId="urn:microsoft.com/office/officeart/2008/layout/VerticalCurvedList"/>
    <dgm:cxn modelId="{DFC2DF4D-3D87-40DD-A747-A9B24DD2C173}" type="presParOf" srcId="{618E70F4-1666-4B1A-A295-FD0B65D82867}" destId="{8F42F959-5340-4DEA-B729-2FF7102DDD34}" srcOrd="1" destOrd="0" presId="urn:microsoft.com/office/officeart/2008/layout/VerticalCurvedList"/>
    <dgm:cxn modelId="{A7411BC0-0C80-4BC3-AD79-EB10B82B1D7D}" type="presParOf" srcId="{618E70F4-1666-4B1A-A295-FD0B65D82867}" destId="{2A96D71D-0105-40FD-B20F-4FF06CFB7F70}" srcOrd="2" destOrd="0" presId="urn:microsoft.com/office/officeart/2008/layout/VerticalCurvedList"/>
    <dgm:cxn modelId="{9BA688BB-AC74-4D3B-B5B1-E707736BEDE7}" type="presParOf" srcId="{2A96D71D-0105-40FD-B20F-4FF06CFB7F70}" destId="{4556EE15-5D7B-43A1-B926-26524BA2F18E}" srcOrd="0" destOrd="0" presId="urn:microsoft.com/office/officeart/2008/layout/VerticalCurvedList"/>
    <dgm:cxn modelId="{D8321906-7598-4977-AA51-B2F05DB7772E}" type="presParOf" srcId="{618E70F4-1666-4B1A-A295-FD0B65D82867}" destId="{7DDB8D77-7326-4013-BCEE-F443A4A410EC}" srcOrd="3" destOrd="0" presId="urn:microsoft.com/office/officeart/2008/layout/VerticalCurvedList"/>
    <dgm:cxn modelId="{5CB19459-FE66-49CB-A1A9-4CF6D7F78416}" type="presParOf" srcId="{618E70F4-1666-4B1A-A295-FD0B65D82867}" destId="{F2FCE247-BD8C-4BC2-BBBC-BA60AC2208B3}" srcOrd="4" destOrd="0" presId="urn:microsoft.com/office/officeart/2008/layout/VerticalCurvedList"/>
    <dgm:cxn modelId="{BA7A06A7-536A-4052-8FA9-4C32C1189D52}" type="presParOf" srcId="{F2FCE247-BD8C-4BC2-BBBC-BA60AC2208B3}" destId="{ED5ACF13-D7D9-4B70-AB8D-D8E099FACDE7}" srcOrd="0" destOrd="0" presId="urn:microsoft.com/office/officeart/2008/layout/VerticalCurvedList"/>
    <dgm:cxn modelId="{3B33C507-65A5-4D3A-A4E4-E4759DAAD7B7}" type="presParOf" srcId="{618E70F4-1666-4B1A-A295-FD0B65D82867}" destId="{019EB93A-B9E3-436F-9564-52F76F0C3D05}" srcOrd="5" destOrd="0" presId="urn:microsoft.com/office/officeart/2008/layout/VerticalCurvedList"/>
    <dgm:cxn modelId="{8614D26A-604D-41F6-AFC0-DEE65E43682E}" type="presParOf" srcId="{618E70F4-1666-4B1A-A295-FD0B65D82867}" destId="{9990EF24-1B06-4220-A00E-E369F53D290C}" srcOrd="6" destOrd="0" presId="urn:microsoft.com/office/officeart/2008/layout/VerticalCurvedList"/>
    <dgm:cxn modelId="{5436D514-1705-4215-A235-8CF3AFB62FE8}" type="presParOf" srcId="{9990EF24-1B06-4220-A00E-E369F53D290C}" destId="{40661C12-A01A-41E6-A70E-D1A4AD9B776D}" srcOrd="0" destOrd="0" presId="urn:microsoft.com/office/officeart/2008/layout/VerticalCurvedList"/>
    <dgm:cxn modelId="{DC5440C3-F3B9-4D35-9C19-98BBE246F1AB}" type="presParOf" srcId="{618E70F4-1666-4B1A-A295-FD0B65D82867}" destId="{C06F4443-19B7-412A-8D1D-EF95918A42B6}" srcOrd="7" destOrd="0" presId="urn:microsoft.com/office/officeart/2008/layout/VerticalCurvedList"/>
    <dgm:cxn modelId="{2CCB685E-9731-4EB7-84CE-AAC1A3897A18}" type="presParOf" srcId="{618E70F4-1666-4B1A-A295-FD0B65D82867}" destId="{4629474A-AC52-4F7B-A746-C771B6A60497}" srcOrd="8" destOrd="0" presId="urn:microsoft.com/office/officeart/2008/layout/VerticalCurvedList"/>
    <dgm:cxn modelId="{1305BD8A-1792-4E82-B7F3-EAD6A220BCBB}" type="presParOf" srcId="{4629474A-AC52-4F7B-A746-C771B6A60497}" destId="{084B4CA0-A90C-4A10-8AEB-476B3B52BA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6F0766-6C82-4D6C-8A09-604EBBAB97D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DAF4CA3-91ED-4D81-B203-ECDCF450552F}">
      <dgm:prSet phldrT="[Text]" custT="1"/>
      <dgm:spPr>
        <a:solidFill>
          <a:srgbClr val="59C6E8"/>
        </a:solidFill>
      </dgm:spPr>
      <dgm:t>
        <a:bodyPr/>
        <a:lstStyle/>
        <a:p>
          <a:r>
            <a:rPr lang="en-US" sz="1600" b="1" dirty="0">
              <a:solidFill>
                <a:schemeClr val="bg1"/>
              </a:solidFill>
              <a:latin typeface="Arial" panose="020B0604020202020204" pitchFamily="34" charset="0"/>
              <a:cs typeface="Arial" panose="020B0604020202020204" pitchFamily="34" charset="0"/>
            </a:rPr>
            <a:t>Capturing a Market Inflection Point:  </a:t>
          </a:r>
          <a:r>
            <a:rPr lang="en-US" sz="1400" b="0" dirty="0">
              <a:solidFill>
                <a:schemeClr val="bg1"/>
              </a:solidFill>
              <a:latin typeface="Arial" panose="020B0604020202020204" pitchFamily="34" charset="0"/>
              <a:cs typeface="Arial" panose="020B0604020202020204" pitchFamily="34" charset="0"/>
            </a:rPr>
            <a:t>Commercial engagements with industry leaders driving market adoption</a:t>
          </a:r>
          <a:endParaRPr lang="en-US" sz="1200" b="0" dirty="0">
            <a:solidFill>
              <a:schemeClr val="bg1"/>
            </a:solidFill>
            <a:latin typeface="Arial" panose="020B0604020202020204" pitchFamily="34" charset="0"/>
            <a:cs typeface="Arial" panose="020B0604020202020204" pitchFamily="34" charset="0"/>
          </a:endParaRPr>
        </a:p>
      </dgm:t>
    </dgm:pt>
    <dgm:pt modelId="{9EA5B95A-DD83-42C0-B8AD-4402D99B9FEA}" type="parTrans" cxnId="{84293163-24D9-4EA3-A5F7-E367833548CE}">
      <dgm:prSet/>
      <dgm:spPr/>
      <dgm:t>
        <a:bodyPr/>
        <a:lstStyle/>
        <a:p>
          <a:endParaRPr lang="en-US">
            <a:latin typeface="Arial" panose="020B0604020202020204" pitchFamily="34" charset="0"/>
            <a:cs typeface="Arial" panose="020B0604020202020204" pitchFamily="34" charset="0"/>
          </a:endParaRPr>
        </a:p>
      </dgm:t>
    </dgm:pt>
    <dgm:pt modelId="{3E8F616F-7BBD-4847-9BD4-CF4B9A61E25B}" type="sibTrans" cxnId="{84293163-24D9-4EA3-A5F7-E367833548CE}">
      <dgm:prSet/>
      <dgm:spPr>
        <a:ln>
          <a:solidFill>
            <a:srgbClr val="161616"/>
          </a:solidFill>
        </a:ln>
      </dgm:spPr>
      <dgm:t>
        <a:bodyPr/>
        <a:lstStyle/>
        <a:p>
          <a:endParaRPr lang="en-US">
            <a:latin typeface="Arial" panose="020B0604020202020204" pitchFamily="34" charset="0"/>
            <a:cs typeface="Arial" panose="020B0604020202020204" pitchFamily="34" charset="0"/>
          </a:endParaRPr>
        </a:p>
      </dgm:t>
    </dgm:pt>
    <dgm:pt modelId="{A430CBF6-9559-4763-AB2C-142992E94517}">
      <dgm:prSet phldrT="[Text]" custT="1"/>
      <dgm:spPr>
        <a:solidFill>
          <a:srgbClr val="59C6E8"/>
        </a:solidFill>
      </dgm:spPr>
      <dgm:t>
        <a:bodyPr/>
        <a:lstStyle/>
        <a:p>
          <a:r>
            <a:rPr lang="en-US" sz="1600" b="1" dirty="0">
              <a:solidFill>
                <a:schemeClr val="bg1"/>
              </a:solidFill>
              <a:latin typeface="Arial" panose="020B0604020202020204" pitchFamily="34" charset="0"/>
              <a:cs typeface="Arial" panose="020B0604020202020204" pitchFamily="34" charset="0"/>
            </a:rPr>
            <a:t>Superior Biometric Performance:  </a:t>
          </a:r>
          <a:r>
            <a:rPr lang="en-US" sz="1400" b="0" dirty="0">
              <a:solidFill>
                <a:schemeClr val="bg1"/>
              </a:solidFill>
              <a:latin typeface="Arial" panose="020B0604020202020204" pitchFamily="34" charset="0"/>
              <a:cs typeface="Arial" panose="020B0604020202020204" pitchFamily="34" charset="0"/>
            </a:rPr>
            <a:t>Enabling a </a:t>
          </a:r>
          <a:r>
            <a:rPr lang="en-US" sz="1600" b="0" dirty="0">
              <a:solidFill>
                <a:schemeClr val="bg1"/>
              </a:solidFill>
              <a:latin typeface="Arial" panose="020B0604020202020204" pitchFamily="34" charset="0"/>
              <a:cs typeface="Arial" panose="020B0604020202020204" pitchFamily="34" charset="0"/>
            </a:rPr>
            <a:t>s</a:t>
          </a:r>
          <a:r>
            <a:rPr lang="en-US" sz="1400" b="0" dirty="0">
              <a:solidFill>
                <a:schemeClr val="bg1"/>
              </a:solidFill>
              <a:latin typeface="Arial" panose="020B0604020202020204" pitchFamily="34" charset="0"/>
              <a:cs typeface="Arial" panose="020B0604020202020204" pitchFamily="34" charset="0"/>
            </a:rPr>
            <a:t>ecure and seamless user experience at ground-breaking transaction speeds </a:t>
          </a:r>
          <a:endParaRPr lang="en-US" sz="1200" b="0" dirty="0">
            <a:solidFill>
              <a:schemeClr val="bg1"/>
            </a:solidFill>
            <a:latin typeface="Arial" panose="020B0604020202020204" pitchFamily="34" charset="0"/>
            <a:cs typeface="Arial" panose="020B0604020202020204" pitchFamily="34" charset="0"/>
          </a:endParaRPr>
        </a:p>
      </dgm:t>
    </dgm:pt>
    <dgm:pt modelId="{BDADF432-DAB5-48C3-BC07-A6CD488A8387}" type="parTrans" cxnId="{54676516-44AA-4DB4-8615-66401197EA89}">
      <dgm:prSet/>
      <dgm:spPr/>
      <dgm:t>
        <a:bodyPr/>
        <a:lstStyle/>
        <a:p>
          <a:endParaRPr lang="en-US">
            <a:latin typeface="Arial" panose="020B0604020202020204" pitchFamily="34" charset="0"/>
            <a:cs typeface="Arial" panose="020B0604020202020204" pitchFamily="34" charset="0"/>
          </a:endParaRPr>
        </a:p>
      </dgm:t>
    </dgm:pt>
    <dgm:pt modelId="{EEEA01A8-062F-4142-AAAC-CC0B6D07014E}" type="sibTrans" cxnId="{54676516-44AA-4DB4-8615-66401197EA89}">
      <dgm:prSet/>
      <dgm:spPr/>
      <dgm:t>
        <a:bodyPr/>
        <a:lstStyle/>
        <a:p>
          <a:endParaRPr lang="en-US">
            <a:latin typeface="Arial" panose="020B0604020202020204" pitchFamily="34" charset="0"/>
            <a:cs typeface="Arial" panose="020B0604020202020204" pitchFamily="34" charset="0"/>
          </a:endParaRPr>
        </a:p>
      </dgm:t>
    </dgm:pt>
    <dgm:pt modelId="{DFD5771E-5650-4A33-BCB4-E89147C3430C}">
      <dgm:prSet phldrT="[Text]" custT="1"/>
      <dgm:spPr>
        <a:solidFill>
          <a:srgbClr val="59C6E8"/>
        </a:solidFill>
      </dgm:spPr>
      <dgm:t>
        <a:bodyPr/>
        <a:lstStyle/>
        <a:p>
          <a:r>
            <a:rPr lang="en-US" sz="1600" b="1" dirty="0">
              <a:solidFill>
                <a:schemeClr val="bg1"/>
              </a:solidFill>
              <a:latin typeface="Arial" panose="020B0604020202020204" pitchFamily="34" charset="0"/>
              <a:cs typeface="Arial" panose="020B0604020202020204" pitchFamily="34" charset="0"/>
            </a:rPr>
            <a:t>Disruptive System Costs:  </a:t>
          </a:r>
          <a:r>
            <a:rPr lang="en-US" sz="1400" b="0" dirty="0">
              <a:solidFill>
                <a:schemeClr val="bg1"/>
              </a:solidFill>
              <a:latin typeface="Arial" panose="020B0604020202020204" pitchFamily="34" charset="0"/>
              <a:cs typeface="Arial" panose="020B0604020202020204" pitchFamily="34" charset="0"/>
            </a:rPr>
            <a:t>Unique sensor architecture enables high integration and lowest possible cost</a:t>
          </a:r>
          <a:endParaRPr lang="en-US" sz="1200" b="0" dirty="0">
            <a:solidFill>
              <a:schemeClr val="bg1"/>
            </a:solidFill>
            <a:latin typeface="Arial" panose="020B0604020202020204" pitchFamily="34" charset="0"/>
            <a:cs typeface="Arial" panose="020B0604020202020204" pitchFamily="34" charset="0"/>
          </a:endParaRPr>
        </a:p>
      </dgm:t>
    </dgm:pt>
    <dgm:pt modelId="{905B4646-C060-4E47-8DE2-9DD92EAF98E6}" type="parTrans" cxnId="{DA8A4074-B70A-41B1-A35E-7EE49FA65847}">
      <dgm:prSet/>
      <dgm:spPr/>
      <dgm:t>
        <a:bodyPr/>
        <a:lstStyle/>
        <a:p>
          <a:endParaRPr lang="en-US">
            <a:latin typeface="Arial" panose="020B0604020202020204" pitchFamily="34" charset="0"/>
            <a:cs typeface="Arial" panose="020B0604020202020204" pitchFamily="34" charset="0"/>
          </a:endParaRPr>
        </a:p>
      </dgm:t>
    </dgm:pt>
    <dgm:pt modelId="{954C679E-D35E-4278-AEED-A00D6AF68604}" type="sibTrans" cxnId="{DA8A4074-B70A-41B1-A35E-7EE49FA65847}">
      <dgm:prSet/>
      <dgm:spPr/>
      <dgm:t>
        <a:bodyPr/>
        <a:lstStyle/>
        <a:p>
          <a:endParaRPr lang="en-US">
            <a:latin typeface="Arial" panose="020B0604020202020204" pitchFamily="34" charset="0"/>
            <a:cs typeface="Arial" panose="020B0604020202020204" pitchFamily="34" charset="0"/>
          </a:endParaRPr>
        </a:p>
      </dgm:t>
    </dgm:pt>
    <dgm:pt modelId="{3C3365DC-9E78-472E-83C3-4EC801D084C9}">
      <dgm:prSet phldrT="[Text]" custT="1"/>
      <dgm:spPr>
        <a:solidFill>
          <a:srgbClr val="59C6E8"/>
        </a:solidFill>
      </dgm:spPr>
      <dgm:t>
        <a:bodyPr/>
        <a:lstStyle/>
        <a:p>
          <a:r>
            <a:rPr lang="en-US" sz="1600" b="1" dirty="0">
              <a:solidFill>
                <a:schemeClr val="bg1"/>
              </a:solidFill>
              <a:latin typeface="Arial" panose="020B0604020202020204" pitchFamily="34" charset="0"/>
              <a:cs typeface="Arial" panose="020B0604020202020204" pitchFamily="34" charset="0"/>
            </a:rPr>
            <a:t>Massive Addressable Market: </a:t>
          </a:r>
          <a:r>
            <a:rPr lang="en-US" sz="1400" b="0" dirty="0">
              <a:solidFill>
                <a:schemeClr val="bg1"/>
              </a:solidFill>
              <a:latin typeface="Arial" panose="020B0604020202020204" pitchFamily="34" charset="0"/>
              <a:cs typeface="Arial" panose="020B0604020202020204" pitchFamily="34" charset="0"/>
            </a:rPr>
            <a:t>Payment cards, Cybersecurity / Data Access, Digital Currencies, and other adjacent markets</a:t>
          </a:r>
          <a:endParaRPr lang="en-US" sz="1200" b="0" dirty="0">
            <a:solidFill>
              <a:schemeClr val="bg1"/>
            </a:solidFill>
            <a:latin typeface="Arial" panose="020B0604020202020204" pitchFamily="34" charset="0"/>
            <a:cs typeface="Arial" panose="020B0604020202020204" pitchFamily="34" charset="0"/>
          </a:endParaRPr>
        </a:p>
      </dgm:t>
    </dgm:pt>
    <dgm:pt modelId="{6A91DA98-14DF-488A-8D08-BB31F19C681B}" type="parTrans" cxnId="{40D20E52-CDDD-4EED-93F9-D4A5C9E684EB}">
      <dgm:prSet/>
      <dgm:spPr/>
      <dgm:t>
        <a:bodyPr/>
        <a:lstStyle/>
        <a:p>
          <a:endParaRPr lang="en-US">
            <a:latin typeface="Arial" panose="020B0604020202020204" pitchFamily="34" charset="0"/>
            <a:cs typeface="Arial" panose="020B0604020202020204" pitchFamily="34" charset="0"/>
          </a:endParaRPr>
        </a:p>
      </dgm:t>
    </dgm:pt>
    <dgm:pt modelId="{9E2DFA9D-4B75-44B3-85F3-4DECC3235BF5}" type="sibTrans" cxnId="{40D20E52-CDDD-4EED-93F9-D4A5C9E684EB}">
      <dgm:prSet/>
      <dgm:spPr/>
      <dgm:t>
        <a:bodyPr/>
        <a:lstStyle/>
        <a:p>
          <a:endParaRPr lang="en-US">
            <a:latin typeface="Arial" panose="020B0604020202020204" pitchFamily="34" charset="0"/>
            <a:cs typeface="Arial" panose="020B0604020202020204" pitchFamily="34" charset="0"/>
          </a:endParaRPr>
        </a:p>
      </dgm:t>
    </dgm:pt>
    <dgm:pt modelId="{2E0B2395-366D-405B-9027-443EAE06817E}" type="pres">
      <dgm:prSet presAssocID="{616F0766-6C82-4D6C-8A09-604EBBAB97D5}" presName="Name0" presStyleCnt="0">
        <dgm:presLayoutVars>
          <dgm:chMax val="7"/>
          <dgm:chPref val="7"/>
          <dgm:dir/>
        </dgm:presLayoutVars>
      </dgm:prSet>
      <dgm:spPr/>
    </dgm:pt>
    <dgm:pt modelId="{618E70F4-1666-4B1A-A295-FD0B65D82867}" type="pres">
      <dgm:prSet presAssocID="{616F0766-6C82-4D6C-8A09-604EBBAB97D5}" presName="Name1" presStyleCnt="0"/>
      <dgm:spPr/>
    </dgm:pt>
    <dgm:pt modelId="{E6BAD6DC-26CB-4012-A643-AC3D253AAE21}" type="pres">
      <dgm:prSet presAssocID="{616F0766-6C82-4D6C-8A09-604EBBAB97D5}" presName="cycle" presStyleCnt="0"/>
      <dgm:spPr/>
    </dgm:pt>
    <dgm:pt modelId="{8845C971-8038-4AA0-B159-DE8F9DB31A59}" type="pres">
      <dgm:prSet presAssocID="{616F0766-6C82-4D6C-8A09-604EBBAB97D5}" presName="srcNode" presStyleLbl="node1" presStyleIdx="0" presStyleCnt="4"/>
      <dgm:spPr/>
    </dgm:pt>
    <dgm:pt modelId="{F1E0DC6D-34B0-4F2D-9DBD-C4F99C280816}" type="pres">
      <dgm:prSet presAssocID="{616F0766-6C82-4D6C-8A09-604EBBAB97D5}" presName="conn" presStyleLbl="parChTrans1D2" presStyleIdx="0" presStyleCnt="1"/>
      <dgm:spPr/>
    </dgm:pt>
    <dgm:pt modelId="{07D593FC-E90F-4DC1-AABB-98A4553D4836}" type="pres">
      <dgm:prSet presAssocID="{616F0766-6C82-4D6C-8A09-604EBBAB97D5}" presName="extraNode" presStyleLbl="node1" presStyleIdx="0" presStyleCnt="4"/>
      <dgm:spPr/>
    </dgm:pt>
    <dgm:pt modelId="{3ADDFC6A-BC9D-4B6A-93A1-3A7C2E515172}" type="pres">
      <dgm:prSet presAssocID="{616F0766-6C82-4D6C-8A09-604EBBAB97D5}" presName="dstNode" presStyleLbl="node1" presStyleIdx="0" presStyleCnt="4"/>
      <dgm:spPr/>
    </dgm:pt>
    <dgm:pt modelId="{8F42F959-5340-4DEA-B729-2FF7102DDD34}" type="pres">
      <dgm:prSet presAssocID="{FDAF4CA3-91ED-4D81-B203-ECDCF450552F}" presName="text_1" presStyleLbl="node1" presStyleIdx="0" presStyleCnt="4" custScaleY="121282" custLinFactY="326946" custLinFactNeighborY="400000">
        <dgm:presLayoutVars>
          <dgm:bulletEnabled val="1"/>
        </dgm:presLayoutVars>
      </dgm:prSet>
      <dgm:spPr>
        <a:prstGeom prst="roundRect">
          <a:avLst/>
        </a:prstGeom>
      </dgm:spPr>
    </dgm:pt>
    <dgm:pt modelId="{2A96D71D-0105-40FD-B20F-4FF06CFB7F70}" type="pres">
      <dgm:prSet presAssocID="{FDAF4CA3-91ED-4D81-B203-ECDCF450552F}" presName="accent_1" presStyleCnt="0"/>
      <dgm:spPr/>
    </dgm:pt>
    <dgm:pt modelId="{4556EE15-5D7B-43A1-B926-26524BA2F18E}" type="pres">
      <dgm:prSet presAssocID="{FDAF4CA3-91ED-4D81-B203-ECDCF450552F}" presName="accentRepeatNode" presStyleLbl="solidFgAcc1" presStyleIdx="0" presStyleCnt="4" custLinFactY="281551" custLinFactNeighborY="300000"/>
      <dgm:spPr>
        <a:ln>
          <a:solidFill>
            <a:srgbClr val="5CCFEF"/>
          </a:solidFill>
        </a:ln>
      </dgm:spPr>
    </dgm:pt>
    <dgm:pt modelId="{7DDB8D77-7326-4013-BCEE-F443A4A410EC}" type="pres">
      <dgm:prSet presAssocID="{A430CBF6-9559-4763-AB2C-142992E94517}" presName="text_2" presStyleLbl="node1" presStyleIdx="1" presStyleCnt="4" custScaleY="121282">
        <dgm:presLayoutVars>
          <dgm:bulletEnabled val="1"/>
        </dgm:presLayoutVars>
      </dgm:prSet>
      <dgm:spPr>
        <a:prstGeom prst="roundRect">
          <a:avLst/>
        </a:prstGeom>
      </dgm:spPr>
    </dgm:pt>
    <dgm:pt modelId="{F2FCE247-BD8C-4BC2-BBBC-BA60AC2208B3}" type="pres">
      <dgm:prSet presAssocID="{A430CBF6-9559-4763-AB2C-142992E94517}" presName="accent_2" presStyleCnt="0"/>
      <dgm:spPr/>
    </dgm:pt>
    <dgm:pt modelId="{ED5ACF13-D7D9-4B70-AB8D-D8E099FACDE7}" type="pres">
      <dgm:prSet presAssocID="{A430CBF6-9559-4763-AB2C-142992E94517}" presName="accentRepeatNode" presStyleLbl="solidFgAcc1" presStyleIdx="1" presStyleCnt="4"/>
      <dgm:spPr>
        <a:ln>
          <a:solidFill>
            <a:srgbClr val="5CCFEF"/>
          </a:solidFill>
        </a:ln>
      </dgm:spPr>
    </dgm:pt>
    <dgm:pt modelId="{019EB93A-B9E3-436F-9564-52F76F0C3D05}" type="pres">
      <dgm:prSet presAssocID="{DFD5771E-5650-4A33-BCB4-E89147C3430C}" presName="text_3" presStyleLbl="node1" presStyleIdx="2" presStyleCnt="4" custScaleY="121282" custLinFactNeighborY="11298">
        <dgm:presLayoutVars>
          <dgm:bulletEnabled val="1"/>
        </dgm:presLayoutVars>
      </dgm:prSet>
      <dgm:spPr>
        <a:prstGeom prst="roundRect">
          <a:avLst/>
        </a:prstGeom>
      </dgm:spPr>
    </dgm:pt>
    <dgm:pt modelId="{9990EF24-1B06-4220-A00E-E369F53D290C}" type="pres">
      <dgm:prSet presAssocID="{DFD5771E-5650-4A33-BCB4-E89147C3430C}" presName="accent_3" presStyleCnt="0"/>
      <dgm:spPr/>
    </dgm:pt>
    <dgm:pt modelId="{40661C12-A01A-41E6-A70E-D1A4AD9B776D}" type="pres">
      <dgm:prSet presAssocID="{DFD5771E-5650-4A33-BCB4-E89147C3430C}" presName="accentRepeatNode" presStyleLbl="solidFgAcc1" presStyleIdx="2" presStyleCnt="4" custLinFactNeighborY="9042"/>
      <dgm:spPr>
        <a:ln>
          <a:solidFill>
            <a:srgbClr val="5CCFEF"/>
          </a:solidFill>
        </a:ln>
      </dgm:spPr>
    </dgm:pt>
    <dgm:pt modelId="{C06F4443-19B7-412A-8D1D-EF95918A42B6}" type="pres">
      <dgm:prSet presAssocID="{3C3365DC-9E78-472E-83C3-4EC801D084C9}" presName="text_4" presStyleLbl="node1" presStyleIdx="3" presStyleCnt="4" custScaleY="121282" custLinFactY="-200000" custLinFactNeighborX="-521" custLinFactNeighborY="-252410">
        <dgm:presLayoutVars>
          <dgm:bulletEnabled val="1"/>
        </dgm:presLayoutVars>
      </dgm:prSet>
      <dgm:spPr>
        <a:prstGeom prst="roundRect">
          <a:avLst/>
        </a:prstGeom>
      </dgm:spPr>
    </dgm:pt>
    <dgm:pt modelId="{4629474A-AC52-4F7B-A746-C771B6A60497}" type="pres">
      <dgm:prSet presAssocID="{3C3365DC-9E78-472E-83C3-4EC801D084C9}" presName="accent_4" presStyleCnt="0"/>
      <dgm:spPr/>
    </dgm:pt>
    <dgm:pt modelId="{084B4CA0-A90C-4A10-8AEB-476B3B52BA21}" type="pres">
      <dgm:prSet presAssocID="{3C3365DC-9E78-472E-83C3-4EC801D084C9}" presName="accentRepeatNode" presStyleLbl="solidFgAcc1" presStyleIdx="3" presStyleCnt="4" custLinFactY="-161928" custLinFactNeighborX="-5166" custLinFactNeighborY="-200000"/>
      <dgm:spPr>
        <a:ln>
          <a:solidFill>
            <a:srgbClr val="5CCFEF"/>
          </a:solidFill>
        </a:ln>
      </dgm:spPr>
    </dgm:pt>
  </dgm:ptLst>
  <dgm:cxnLst>
    <dgm:cxn modelId="{DD901F0A-FE73-472D-A0F3-B15D5C33CC75}" type="presOf" srcId="{3C3365DC-9E78-472E-83C3-4EC801D084C9}" destId="{C06F4443-19B7-412A-8D1D-EF95918A42B6}" srcOrd="0" destOrd="0" presId="urn:microsoft.com/office/officeart/2008/layout/VerticalCurvedList"/>
    <dgm:cxn modelId="{54676516-44AA-4DB4-8615-66401197EA89}" srcId="{616F0766-6C82-4D6C-8A09-604EBBAB97D5}" destId="{A430CBF6-9559-4763-AB2C-142992E94517}" srcOrd="1" destOrd="0" parTransId="{BDADF432-DAB5-48C3-BC07-A6CD488A8387}" sibTransId="{EEEA01A8-062F-4142-AAAC-CC0B6D07014E}"/>
    <dgm:cxn modelId="{AF8A3522-EADD-4500-87EC-ADA21F9F2BF7}" type="presOf" srcId="{DFD5771E-5650-4A33-BCB4-E89147C3430C}" destId="{019EB93A-B9E3-436F-9564-52F76F0C3D05}" srcOrd="0" destOrd="0" presId="urn:microsoft.com/office/officeart/2008/layout/VerticalCurvedList"/>
    <dgm:cxn modelId="{84293163-24D9-4EA3-A5F7-E367833548CE}" srcId="{616F0766-6C82-4D6C-8A09-604EBBAB97D5}" destId="{FDAF4CA3-91ED-4D81-B203-ECDCF450552F}" srcOrd="0" destOrd="0" parTransId="{9EA5B95A-DD83-42C0-B8AD-4402D99B9FEA}" sibTransId="{3E8F616F-7BBD-4847-9BD4-CF4B9A61E25B}"/>
    <dgm:cxn modelId="{611C9E48-CA62-4036-BDEB-56060959B076}" type="presOf" srcId="{3E8F616F-7BBD-4847-9BD4-CF4B9A61E25B}" destId="{F1E0DC6D-34B0-4F2D-9DBD-C4F99C280816}" srcOrd="0" destOrd="0" presId="urn:microsoft.com/office/officeart/2008/layout/VerticalCurvedList"/>
    <dgm:cxn modelId="{40D20E52-CDDD-4EED-93F9-D4A5C9E684EB}" srcId="{616F0766-6C82-4D6C-8A09-604EBBAB97D5}" destId="{3C3365DC-9E78-472E-83C3-4EC801D084C9}" srcOrd="3" destOrd="0" parTransId="{6A91DA98-14DF-488A-8D08-BB31F19C681B}" sibTransId="{9E2DFA9D-4B75-44B3-85F3-4DECC3235BF5}"/>
    <dgm:cxn modelId="{DA8A4074-B70A-41B1-A35E-7EE49FA65847}" srcId="{616F0766-6C82-4D6C-8A09-604EBBAB97D5}" destId="{DFD5771E-5650-4A33-BCB4-E89147C3430C}" srcOrd="2" destOrd="0" parTransId="{905B4646-C060-4E47-8DE2-9DD92EAF98E6}" sibTransId="{954C679E-D35E-4278-AEED-A00D6AF68604}"/>
    <dgm:cxn modelId="{5949BB8C-CC94-4349-986C-F2D39EAFFBCB}" type="presOf" srcId="{616F0766-6C82-4D6C-8A09-604EBBAB97D5}" destId="{2E0B2395-366D-405B-9027-443EAE06817E}" srcOrd="0" destOrd="0" presId="urn:microsoft.com/office/officeart/2008/layout/VerticalCurvedList"/>
    <dgm:cxn modelId="{59B9CBC4-A7E0-4533-965E-A3526E41793A}" type="presOf" srcId="{FDAF4CA3-91ED-4D81-B203-ECDCF450552F}" destId="{8F42F959-5340-4DEA-B729-2FF7102DDD34}" srcOrd="0" destOrd="0" presId="urn:microsoft.com/office/officeart/2008/layout/VerticalCurvedList"/>
    <dgm:cxn modelId="{11148CE8-490C-4CB4-A9CB-8B83B40EDFAC}" type="presOf" srcId="{A430CBF6-9559-4763-AB2C-142992E94517}" destId="{7DDB8D77-7326-4013-BCEE-F443A4A410EC}" srcOrd="0" destOrd="0" presId="urn:microsoft.com/office/officeart/2008/layout/VerticalCurvedList"/>
    <dgm:cxn modelId="{A5127FA8-341A-4826-96AC-E5D7BE61EBC1}" type="presParOf" srcId="{2E0B2395-366D-405B-9027-443EAE06817E}" destId="{618E70F4-1666-4B1A-A295-FD0B65D82867}" srcOrd="0" destOrd="0" presId="urn:microsoft.com/office/officeart/2008/layout/VerticalCurvedList"/>
    <dgm:cxn modelId="{8308B67E-24A0-457A-A4C3-FE6800423ED1}" type="presParOf" srcId="{618E70F4-1666-4B1A-A295-FD0B65D82867}" destId="{E6BAD6DC-26CB-4012-A643-AC3D253AAE21}" srcOrd="0" destOrd="0" presId="urn:microsoft.com/office/officeart/2008/layout/VerticalCurvedList"/>
    <dgm:cxn modelId="{91575EED-C271-4649-9F30-D9C6295A87EA}" type="presParOf" srcId="{E6BAD6DC-26CB-4012-A643-AC3D253AAE21}" destId="{8845C971-8038-4AA0-B159-DE8F9DB31A59}" srcOrd="0" destOrd="0" presId="urn:microsoft.com/office/officeart/2008/layout/VerticalCurvedList"/>
    <dgm:cxn modelId="{E306450F-59C1-472A-8011-B3ABE5CE07A8}" type="presParOf" srcId="{E6BAD6DC-26CB-4012-A643-AC3D253AAE21}" destId="{F1E0DC6D-34B0-4F2D-9DBD-C4F99C280816}" srcOrd="1" destOrd="0" presId="urn:microsoft.com/office/officeart/2008/layout/VerticalCurvedList"/>
    <dgm:cxn modelId="{B90FE3BF-E87A-486E-84EC-2BFF0CF2BED7}" type="presParOf" srcId="{E6BAD6DC-26CB-4012-A643-AC3D253AAE21}" destId="{07D593FC-E90F-4DC1-AABB-98A4553D4836}" srcOrd="2" destOrd="0" presId="urn:microsoft.com/office/officeart/2008/layout/VerticalCurvedList"/>
    <dgm:cxn modelId="{4CECCCC4-B98F-498E-83BA-F03300D70146}" type="presParOf" srcId="{E6BAD6DC-26CB-4012-A643-AC3D253AAE21}" destId="{3ADDFC6A-BC9D-4B6A-93A1-3A7C2E515172}" srcOrd="3" destOrd="0" presId="urn:microsoft.com/office/officeart/2008/layout/VerticalCurvedList"/>
    <dgm:cxn modelId="{DFC2DF4D-3D87-40DD-A747-A9B24DD2C173}" type="presParOf" srcId="{618E70F4-1666-4B1A-A295-FD0B65D82867}" destId="{8F42F959-5340-4DEA-B729-2FF7102DDD34}" srcOrd="1" destOrd="0" presId="urn:microsoft.com/office/officeart/2008/layout/VerticalCurvedList"/>
    <dgm:cxn modelId="{A7411BC0-0C80-4BC3-AD79-EB10B82B1D7D}" type="presParOf" srcId="{618E70F4-1666-4B1A-A295-FD0B65D82867}" destId="{2A96D71D-0105-40FD-B20F-4FF06CFB7F70}" srcOrd="2" destOrd="0" presId="urn:microsoft.com/office/officeart/2008/layout/VerticalCurvedList"/>
    <dgm:cxn modelId="{9BA688BB-AC74-4D3B-B5B1-E707736BEDE7}" type="presParOf" srcId="{2A96D71D-0105-40FD-B20F-4FF06CFB7F70}" destId="{4556EE15-5D7B-43A1-B926-26524BA2F18E}" srcOrd="0" destOrd="0" presId="urn:microsoft.com/office/officeart/2008/layout/VerticalCurvedList"/>
    <dgm:cxn modelId="{D8321906-7598-4977-AA51-B2F05DB7772E}" type="presParOf" srcId="{618E70F4-1666-4B1A-A295-FD0B65D82867}" destId="{7DDB8D77-7326-4013-BCEE-F443A4A410EC}" srcOrd="3" destOrd="0" presId="urn:microsoft.com/office/officeart/2008/layout/VerticalCurvedList"/>
    <dgm:cxn modelId="{5CB19459-FE66-49CB-A1A9-4CF6D7F78416}" type="presParOf" srcId="{618E70F4-1666-4B1A-A295-FD0B65D82867}" destId="{F2FCE247-BD8C-4BC2-BBBC-BA60AC2208B3}" srcOrd="4" destOrd="0" presId="urn:microsoft.com/office/officeart/2008/layout/VerticalCurvedList"/>
    <dgm:cxn modelId="{BA7A06A7-536A-4052-8FA9-4C32C1189D52}" type="presParOf" srcId="{F2FCE247-BD8C-4BC2-BBBC-BA60AC2208B3}" destId="{ED5ACF13-D7D9-4B70-AB8D-D8E099FACDE7}" srcOrd="0" destOrd="0" presId="urn:microsoft.com/office/officeart/2008/layout/VerticalCurvedList"/>
    <dgm:cxn modelId="{3B33C507-65A5-4D3A-A4E4-E4759DAAD7B7}" type="presParOf" srcId="{618E70F4-1666-4B1A-A295-FD0B65D82867}" destId="{019EB93A-B9E3-436F-9564-52F76F0C3D05}" srcOrd="5" destOrd="0" presId="urn:microsoft.com/office/officeart/2008/layout/VerticalCurvedList"/>
    <dgm:cxn modelId="{8614D26A-604D-41F6-AFC0-DEE65E43682E}" type="presParOf" srcId="{618E70F4-1666-4B1A-A295-FD0B65D82867}" destId="{9990EF24-1B06-4220-A00E-E369F53D290C}" srcOrd="6" destOrd="0" presId="urn:microsoft.com/office/officeart/2008/layout/VerticalCurvedList"/>
    <dgm:cxn modelId="{5436D514-1705-4215-A235-8CF3AFB62FE8}" type="presParOf" srcId="{9990EF24-1B06-4220-A00E-E369F53D290C}" destId="{40661C12-A01A-41E6-A70E-D1A4AD9B776D}" srcOrd="0" destOrd="0" presId="urn:microsoft.com/office/officeart/2008/layout/VerticalCurvedList"/>
    <dgm:cxn modelId="{DC5440C3-F3B9-4D35-9C19-98BBE246F1AB}" type="presParOf" srcId="{618E70F4-1666-4B1A-A295-FD0B65D82867}" destId="{C06F4443-19B7-412A-8D1D-EF95918A42B6}" srcOrd="7" destOrd="0" presId="urn:microsoft.com/office/officeart/2008/layout/VerticalCurvedList"/>
    <dgm:cxn modelId="{2CCB685E-9731-4EB7-84CE-AAC1A3897A18}" type="presParOf" srcId="{618E70F4-1666-4B1A-A295-FD0B65D82867}" destId="{4629474A-AC52-4F7B-A746-C771B6A60497}" srcOrd="8" destOrd="0" presId="urn:microsoft.com/office/officeart/2008/layout/VerticalCurvedList"/>
    <dgm:cxn modelId="{1305BD8A-1792-4E82-B7F3-EAD6A220BCBB}" type="presParOf" srcId="{4629474A-AC52-4F7B-A746-C771B6A60497}" destId="{084B4CA0-A90C-4A10-8AEB-476B3B52BA2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0DC6D-34B0-4F2D-9DBD-C4F99C280816}">
      <dsp:nvSpPr>
        <dsp:cNvPr id="0" name=""/>
        <dsp:cNvSpPr/>
      </dsp:nvSpPr>
      <dsp:spPr>
        <a:xfrm>
          <a:off x="-3877704" y="-595461"/>
          <a:ext cx="4621510" cy="4621510"/>
        </a:xfrm>
        <a:prstGeom prst="blockArc">
          <a:avLst>
            <a:gd name="adj1" fmla="val 18900000"/>
            <a:gd name="adj2" fmla="val 2700000"/>
            <a:gd name="adj3" fmla="val 467"/>
          </a:avLst>
        </a:prstGeom>
        <a:noFill/>
        <a:ln w="12700" cap="flat" cmpd="sng" algn="ctr">
          <a:solidFill>
            <a:srgbClr val="161616"/>
          </a:solidFill>
          <a:prstDash val="solid"/>
          <a:miter lim="800000"/>
        </a:ln>
        <a:effectLst/>
      </dsp:spPr>
      <dsp:style>
        <a:lnRef idx="2">
          <a:scrgbClr r="0" g="0" b="0"/>
        </a:lnRef>
        <a:fillRef idx="0">
          <a:scrgbClr r="0" g="0" b="0"/>
        </a:fillRef>
        <a:effectRef idx="0">
          <a:scrgbClr r="0" g="0" b="0"/>
        </a:effectRef>
        <a:fontRef idx="minor"/>
      </dsp:style>
    </dsp:sp>
    <dsp:sp modelId="{8F42F959-5340-4DEA-B729-2FF7102DDD34}">
      <dsp:nvSpPr>
        <dsp:cNvPr id="0" name=""/>
        <dsp:cNvSpPr/>
      </dsp:nvSpPr>
      <dsp:spPr>
        <a:xfrm>
          <a:off x="389816" y="2790508"/>
          <a:ext cx="6542603" cy="640079"/>
        </a:xfrm>
        <a:prstGeom prst="roundRect">
          <a:avLst/>
        </a:prstGeom>
        <a:solidFill>
          <a:srgbClr val="59C6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1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Capturing a Market Inflection Point</a:t>
          </a:r>
          <a:endParaRPr lang="en-US" sz="1400" b="0" kern="1200" dirty="0">
            <a:solidFill>
              <a:schemeClr val="bg1"/>
            </a:solidFill>
            <a:latin typeface="Arial" panose="020B0604020202020204" pitchFamily="34" charset="0"/>
            <a:cs typeface="Arial" panose="020B0604020202020204" pitchFamily="34" charset="0"/>
          </a:endParaRPr>
        </a:p>
      </dsp:txBody>
      <dsp:txXfrm>
        <a:off x="421062" y="2821754"/>
        <a:ext cx="6480111" cy="577587"/>
      </dsp:txXfrm>
    </dsp:sp>
    <dsp:sp modelId="{4556EE15-5D7B-43A1-B926-26524BA2F18E}">
      <dsp:nvSpPr>
        <dsp:cNvPr id="0" name=""/>
        <dsp:cNvSpPr/>
      </dsp:nvSpPr>
      <dsp:spPr>
        <a:xfrm>
          <a:off x="59965" y="2770885"/>
          <a:ext cx="659702" cy="659702"/>
        </a:xfrm>
        <a:prstGeom prst="ellipse">
          <a:avLst/>
        </a:prstGeom>
        <a:solidFill>
          <a:schemeClr val="lt1">
            <a:hueOff val="0"/>
            <a:satOff val="0"/>
            <a:lumOff val="0"/>
            <a:alphaOff val="0"/>
          </a:schemeClr>
        </a:solidFill>
        <a:ln w="12700" cap="flat" cmpd="sng" algn="ctr">
          <a:solidFill>
            <a:srgbClr val="5CCFEF"/>
          </a:solidFill>
          <a:prstDash val="solid"/>
          <a:miter lim="800000"/>
        </a:ln>
        <a:effectLst/>
      </dsp:spPr>
      <dsp:style>
        <a:lnRef idx="2">
          <a:scrgbClr r="0" g="0" b="0"/>
        </a:lnRef>
        <a:fillRef idx="1">
          <a:scrgbClr r="0" g="0" b="0"/>
        </a:fillRef>
        <a:effectRef idx="0">
          <a:scrgbClr r="0" g="0" b="0"/>
        </a:effectRef>
        <a:fontRef idx="minor"/>
      </dsp:style>
    </dsp:sp>
    <dsp:sp modelId="{7DDB8D77-7326-4013-BCEE-F443A4A410EC}">
      <dsp:nvSpPr>
        <dsp:cNvPr id="0" name=""/>
        <dsp:cNvSpPr/>
      </dsp:nvSpPr>
      <dsp:spPr>
        <a:xfrm>
          <a:off x="692393" y="999364"/>
          <a:ext cx="6240025" cy="640079"/>
        </a:xfrm>
        <a:prstGeom prst="roundRect">
          <a:avLst/>
        </a:prstGeom>
        <a:solidFill>
          <a:srgbClr val="59C6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1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Superior Biometric Performance</a:t>
          </a:r>
          <a:endParaRPr lang="en-US" sz="1400" b="0" kern="1200" dirty="0">
            <a:solidFill>
              <a:schemeClr val="bg1"/>
            </a:solidFill>
            <a:latin typeface="Arial" panose="020B0604020202020204" pitchFamily="34" charset="0"/>
            <a:cs typeface="Arial" panose="020B0604020202020204" pitchFamily="34" charset="0"/>
          </a:endParaRPr>
        </a:p>
      </dsp:txBody>
      <dsp:txXfrm>
        <a:off x="723639" y="1030610"/>
        <a:ext cx="6177533" cy="577587"/>
      </dsp:txXfrm>
    </dsp:sp>
    <dsp:sp modelId="{ED5ACF13-D7D9-4B70-AB8D-D8E099FACDE7}">
      <dsp:nvSpPr>
        <dsp:cNvPr id="0" name=""/>
        <dsp:cNvSpPr/>
      </dsp:nvSpPr>
      <dsp:spPr>
        <a:xfrm>
          <a:off x="362542" y="989553"/>
          <a:ext cx="659702" cy="659702"/>
        </a:xfrm>
        <a:prstGeom prst="ellipse">
          <a:avLst/>
        </a:prstGeom>
        <a:solidFill>
          <a:schemeClr val="lt1">
            <a:hueOff val="0"/>
            <a:satOff val="0"/>
            <a:lumOff val="0"/>
            <a:alphaOff val="0"/>
          </a:schemeClr>
        </a:solidFill>
        <a:ln w="12700" cap="flat" cmpd="sng" algn="ctr">
          <a:solidFill>
            <a:srgbClr val="5CCFEF"/>
          </a:solidFill>
          <a:prstDash val="solid"/>
          <a:miter lim="800000"/>
        </a:ln>
        <a:effectLst/>
      </dsp:spPr>
      <dsp:style>
        <a:lnRef idx="2">
          <a:scrgbClr r="0" g="0" b="0"/>
        </a:lnRef>
        <a:fillRef idx="1">
          <a:scrgbClr r="0" g="0" b="0"/>
        </a:fillRef>
        <a:effectRef idx="0">
          <a:scrgbClr r="0" g="0" b="0"/>
        </a:effectRef>
        <a:fontRef idx="minor"/>
      </dsp:style>
    </dsp:sp>
    <dsp:sp modelId="{019EB93A-B9E3-436F-9564-52F76F0C3D05}">
      <dsp:nvSpPr>
        <dsp:cNvPr id="0" name=""/>
        <dsp:cNvSpPr/>
      </dsp:nvSpPr>
      <dsp:spPr>
        <a:xfrm>
          <a:off x="692393" y="1850770"/>
          <a:ext cx="6240025" cy="640079"/>
        </a:xfrm>
        <a:prstGeom prst="roundRect">
          <a:avLst/>
        </a:prstGeom>
        <a:solidFill>
          <a:srgbClr val="59C6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1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Disruptive System Costs </a:t>
          </a:r>
          <a:endParaRPr lang="en-US" sz="1400" b="1" kern="1200" dirty="0">
            <a:solidFill>
              <a:schemeClr val="bg1"/>
            </a:solidFill>
            <a:latin typeface="Arial" panose="020B0604020202020204" pitchFamily="34" charset="0"/>
            <a:cs typeface="Arial" panose="020B0604020202020204" pitchFamily="34" charset="0"/>
          </a:endParaRPr>
        </a:p>
      </dsp:txBody>
      <dsp:txXfrm>
        <a:off x="723639" y="1882016"/>
        <a:ext cx="6177533" cy="577587"/>
      </dsp:txXfrm>
    </dsp:sp>
    <dsp:sp modelId="{40661C12-A01A-41E6-A70E-D1A4AD9B776D}">
      <dsp:nvSpPr>
        <dsp:cNvPr id="0" name=""/>
        <dsp:cNvSpPr/>
      </dsp:nvSpPr>
      <dsp:spPr>
        <a:xfrm>
          <a:off x="362542" y="1840983"/>
          <a:ext cx="659702" cy="659702"/>
        </a:xfrm>
        <a:prstGeom prst="ellipse">
          <a:avLst/>
        </a:prstGeom>
        <a:solidFill>
          <a:schemeClr val="lt1">
            <a:hueOff val="0"/>
            <a:satOff val="0"/>
            <a:lumOff val="0"/>
            <a:alphaOff val="0"/>
          </a:schemeClr>
        </a:solidFill>
        <a:ln w="12700" cap="flat" cmpd="sng" algn="ctr">
          <a:solidFill>
            <a:srgbClr val="5CCFEF"/>
          </a:solidFill>
          <a:prstDash val="solid"/>
          <a:miter lim="800000"/>
        </a:ln>
        <a:effectLst/>
      </dsp:spPr>
      <dsp:style>
        <a:lnRef idx="2">
          <a:scrgbClr r="0" g="0" b="0"/>
        </a:lnRef>
        <a:fillRef idx="1">
          <a:scrgbClr r="0" g="0" b="0"/>
        </a:fillRef>
        <a:effectRef idx="0">
          <a:scrgbClr r="0" g="0" b="0"/>
        </a:effectRef>
        <a:fontRef idx="minor"/>
      </dsp:style>
    </dsp:sp>
    <dsp:sp modelId="{C06F4443-19B7-412A-8D1D-EF95918A42B6}">
      <dsp:nvSpPr>
        <dsp:cNvPr id="0" name=""/>
        <dsp:cNvSpPr/>
      </dsp:nvSpPr>
      <dsp:spPr>
        <a:xfrm>
          <a:off x="355729" y="195277"/>
          <a:ext cx="6542603" cy="640079"/>
        </a:xfrm>
        <a:prstGeom prst="roundRect">
          <a:avLst/>
        </a:prstGeom>
        <a:solidFill>
          <a:srgbClr val="59C6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1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Arial" panose="020B0604020202020204" pitchFamily="34" charset="0"/>
              <a:cs typeface="Arial" panose="020B0604020202020204" pitchFamily="34" charset="0"/>
            </a:rPr>
            <a:t>Multi-billion Market Opportunity</a:t>
          </a:r>
        </a:p>
      </dsp:txBody>
      <dsp:txXfrm>
        <a:off x="386975" y="226523"/>
        <a:ext cx="6480111" cy="577587"/>
      </dsp:txXfrm>
    </dsp:sp>
    <dsp:sp modelId="{084B4CA0-A90C-4A10-8AEB-476B3B52BA21}">
      <dsp:nvSpPr>
        <dsp:cNvPr id="0" name=""/>
        <dsp:cNvSpPr/>
      </dsp:nvSpPr>
      <dsp:spPr>
        <a:xfrm>
          <a:off x="25884" y="185466"/>
          <a:ext cx="659702" cy="659702"/>
        </a:xfrm>
        <a:prstGeom prst="ellipse">
          <a:avLst/>
        </a:prstGeom>
        <a:solidFill>
          <a:schemeClr val="lt1">
            <a:hueOff val="0"/>
            <a:satOff val="0"/>
            <a:lumOff val="0"/>
            <a:alphaOff val="0"/>
          </a:schemeClr>
        </a:solidFill>
        <a:ln w="12700" cap="flat" cmpd="sng" algn="ctr">
          <a:solidFill>
            <a:srgbClr val="5CCFE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0DC6D-34B0-4F2D-9DBD-C4F99C280816}">
      <dsp:nvSpPr>
        <dsp:cNvPr id="0" name=""/>
        <dsp:cNvSpPr/>
      </dsp:nvSpPr>
      <dsp:spPr>
        <a:xfrm>
          <a:off x="-3877704" y="-595461"/>
          <a:ext cx="4621510" cy="4621510"/>
        </a:xfrm>
        <a:prstGeom prst="blockArc">
          <a:avLst>
            <a:gd name="adj1" fmla="val 18900000"/>
            <a:gd name="adj2" fmla="val 2700000"/>
            <a:gd name="adj3" fmla="val 467"/>
          </a:avLst>
        </a:prstGeom>
        <a:noFill/>
        <a:ln w="12700" cap="flat" cmpd="sng" algn="ctr">
          <a:solidFill>
            <a:srgbClr val="161616"/>
          </a:solidFill>
          <a:prstDash val="solid"/>
          <a:miter lim="800000"/>
        </a:ln>
        <a:effectLst/>
      </dsp:spPr>
      <dsp:style>
        <a:lnRef idx="2">
          <a:scrgbClr r="0" g="0" b="0"/>
        </a:lnRef>
        <a:fillRef idx="0">
          <a:scrgbClr r="0" g="0" b="0"/>
        </a:fillRef>
        <a:effectRef idx="0">
          <a:scrgbClr r="0" g="0" b="0"/>
        </a:effectRef>
        <a:fontRef idx="minor"/>
      </dsp:style>
    </dsp:sp>
    <dsp:sp modelId="{8F42F959-5340-4DEA-B729-2FF7102DDD34}">
      <dsp:nvSpPr>
        <dsp:cNvPr id="0" name=""/>
        <dsp:cNvSpPr/>
      </dsp:nvSpPr>
      <dsp:spPr>
        <a:xfrm>
          <a:off x="389816" y="2790508"/>
          <a:ext cx="6542603" cy="640079"/>
        </a:xfrm>
        <a:prstGeom prst="roundRect">
          <a:avLst/>
        </a:prstGeom>
        <a:solidFill>
          <a:srgbClr val="59C6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Capturing a Market Inflection Point:  </a:t>
          </a:r>
          <a:r>
            <a:rPr lang="en-US" sz="1400" b="0" kern="1200" dirty="0">
              <a:solidFill>
                <a:schemeClr val="bg1"/>
              </a:solidFill>
              <a:latin typeface="Arial" panose="020B0604020202020204" pitchFamily="34" charset="0"/>
              <a:cs typeface="Arial" panose="020B0604020202020204" pitchFamily="34" charset="0"/>
            </a:rPr>
            <a:t>Commercial engagements with industry leaders driving market adoption</a:t>
          </a:r>
          <a:endParaRPr lang="en-US" sz="1200" b="0" kern="1200" dirty="0">
            <a:solidFill>
              <a:schemeClr val="bg1"/>
            </a:solidFill>
            <a:latin typeface="Arial" panose="020B0604020202020204" pitchFamily="34" charset="0"/>
            <a:cs typeface="Arial" panose="020B0604020202020204" pitchFamily="34" charset="0"/>
          </a:endParaRPr>
        </a:p>
      </dsp:txBody>
      <dsp:txXfrm>
        <a:off x="421062" y="2821754"/>
        <a:ext cx="6480111" cy="577587"/>
      </dsp:txXfrm>
    </dsp:sp>
    <dsp:sp modelId="{4556EE15-5D7B-43A1-B926-26524BA2F18E}">
      <dsp:nvSpPr>
        <dsp:cNvPr id="0" name=""/>
        <dsp:cNvSpPr/>
      </dsp:nvSpPr>
      <dsp:spPr>
        <a:xfrm>
          <a:off x="59965" y="2770885"/>
          <a:ext cx="659702" cy="659702"/>
        </a:xfrm>
        <a:prstGeom prst="ellipse">
          <a:avLst/>
        </a:prstGeom>
        <a:solidFill>
          <a:schemeClr val="lt1">
            <a:hueOff val="0"/>
            <a:satOff val="0"/>
            <a:lumOff val="0"/>
            <a:alphaOff val="0"/>
          </a:schemeClr>
        </a:solidFill>
        <a:ln w="12700" cap="flat" cmpd="sng" algn="ctr">
          <a:solidFill>
            <a:srgbClr val="5CCFEF"/>
          </a:solidFill>
          <a:prstDash val="solid"/>
          <a:miter lim="800000"/>
        </a:ln>
        <a:effectLst/>
      </dsp:spPr>
      <dsp:style>
        <a:lnRef idx="2">
          <a:scrgbClr r="0" g="0" b="0"/>
        </a:lnRef>
        <a:fillRef idx="1">
          <a:scrgbClr r="0" g="0" b="0"/>
        </a:fillRef>
        <a:effectRef idx="0">
          <a:scrgbClr r="0" g="0" b="0"/>
        </a:effectRef>
        <a:fontRef idx="minor"/>
      </dsp:style>
    </dsp:sp>
    <dsp:sp modelId="{7DDB8D77-7326-4013-BCEE-F443A4A410EC}">
      <dsp:nvSpPr>
        <dsp:cNvPr id="0" name=""/>
        <dsp:cNvSpPr/>
      </dsp:nvSpPr>
      <dsp:spPr>
        <a:xfrm>
          <a:off x="692393" y="999364"/>
          <a:ext cx="6240025" cy="640079"/>
        </a:xfrm>
        <a:prstGeom prst="roundRect">
          <a:avLst/>
        </a:prstGeom>
        <a:solidFill>
          <a:srgbClr val="59C6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Superior Biometric Performance:  </a:t>
          </a:r>
          <a:r>
            <a:rPr lang="en-US" sz="1400" b="0" kern="1200" dirty="0">
              <a:solidFill>
                <a:schemeClr val="bg1"/>
              </a:solidFill>
              <a:latin typeface="Arial" panose="020B0604020202020204" pitchFamily="34" charset="0"/>
              <a:cs typeface="Arial" panose="020B0604020202020204" pitchFamily="34" charset="0"/>
            </a:rPr>
            <a:t>Enabling a </a:t>
          </a:r>
          <a:r>
            <a:rPr lang="en-US" sz="1600" b="0" kern="1200" dirty="0">
              <a:solidFill>
                <a:schemeClr val="bg1"/>
              </a:solidFill>
              <a:latin typeface="Arial" panose="020B0604020202020204" pitchFamily="34" charset="0"/>
              <a:cs typeface="Arial" panose="020B0604020202020204" pitchFamily="34" charset="0"/>
            </a:rPr>
            <a:t>s</a:t>
          </a:r>
          <a:r>
            <a:rPr lang="en-US" sz="1400" b="0" kern="1200" dirty="0">
              <a:solidFill>
                <a:schemeClr val="bg1"/>
              </a:solidFill>
              <a:latin typeface="Arial" panose="020B0604020202020204" pitchFamily="34" charset="0"/>
              <a:cs typeface="Arial" panose="020B0604020202020204" pitchFamily="34" charset="0"/>
            </a:rPr>
            <a:t>ecure and seamless user experience at ground-breaking transaction speeds </a:t>
          </a:r>
          <a:endParaRPr lang="en-US" sz="1200" b="0" kern="1200" dirty="0">
            <a:solidFill>
              <a:schemeClr val="bg1"/>
            </a:solidFill>
            <a:latin typeface="Arial" panose="020B0604020202020204" pitchFamily="34" charset="0"/>
            <a:cs typeface="Arial" panose="020B0604020202020204" pitchFamily="34" charset="0"/>
          </a:endParaRPr>
        </a:p>
      </dsp:txBody>
      <dsp:txXfrm>
        <a:off x="723639" y="1030610"/>
        <a:ext cx="6177533" cy="577587"/>
      </dsp:txXfrm>
    </dsp:sp>
    <dsp:sp modelId="{ED5ACF13-D7D9-4B70-AB8D-D8E099FACDE7}">
      <dsp:nvSpPr>
        <dsp:cNvPr id="0" name=""/>
        <dsp:cNvSpPr/>
      </dsp:nvSpPr>
      <dsp:spPr>
        <a:xfrm>
          <a:off x="362542" y="989553"/>
          <a:ext cx="659702" cy="659702"/>
        </a:xfrm>
        <a:prstGeom prst="ellipse">
          <a:avLst/>
        </a:prstGeom>
        <a:solidFill>
          <a:schemeClr val="lt1">
            <a:hueOff val="0"/>
            <a:satOff val="0"/>
            <a:lumOff val="0"/>
            <a:alphaOff val="0"/>
          </a:schemeClr>
        </a:solidFill>
        <a:ln w="12700" cap="flat" cmpd="sng" algn="ctr">
          <a:solidFill>
            <a:srgbClr val="5CCFEF"/>
          </a:solidFill>
          <a:prstDash val="solid"/>
          <a:miter lim="800000"/>
        </a:ln>
        <a:effectLst/>
      </dsp:spPr>
      <dsp:style>
        <a:lnRef idx="2">
          <a:scrgbClr r="0" g="0" b="0"/>
        </a:lnRef>
        <a:fillRef idx="1">
          <a:scrgbClr r="0" g="0" b="0"/>
        </a:fillRef>
        <a:effectRef idx="0">
          <a:scrgbClr r="0" g="0" b="0"/>
        </a:effectRef>
        <a:fontRef idx="minor"/>
      </dsp:style>
    </dsp:sp>
    <dsp:sp modelId="{019EB93A-B9E3-436F-9564-52F76F0C3D05}">
      <dsp:nvSpPr>
        <dsp:cNvPr id="0" name=""/>
        <dsp:cNvSpPr/>
      </dsp:nvSpPr>
      <dsp:spPr>
        <a:xfrm>
          <a:off x="692393" y="1850770"/>
          <a:ext cx="6240025" cy="640079"/>
        </a:xfrm>
        <a:prstGeom prst="roundRect">
          <a:avLst/>
        </a:prstGeom>
        <a:solidFill>
          <a:srgbClr val="59C6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Disruptive System Costs:  </a:t>
          </a:r>
          <a:r>
            <a:rPr lang="en-US" sz="1400" b="0" kern="1200" dirty="0">
              <a:solidFill>
                <a:schemeClr val="bg1"/>
              </a:solidFill>
              <a:latin typeface="Arial" panose="020B0604020202020204" pitchFamily="34" charset="0"/>
              <a:cs typeface="Arial" panose="020B0604020202020204" pitchFamily="34" charset="0"/>
            </a:rPr>
            <a:t>Unique sensor architecture enables high integration and lowest possible cost</a:t>
          </a:r>
          <a:endParaRPr lang="en-US" sz="1200" b="0" kern="1200" dirty="0">
            <a:solidFill>
              <a:schemeClr val="bg1"/>
            </a:solidFill>
            <a:latin typeface="Arial" panose="020B0604020202020204" pitchFamily="34" charset="0"/>
            <a:cs typeface="Arial" panose="020B0604020202020204" pitchFamily="34" charset="0"/>
          </a:endParaRPr>
        </a:p>
      </dsp:txBody>
      <dsp:txXfrm>
        <a:off x="723639" y="1882016"/>
        <a:ext cx="6177533" cy="577587"/>
      </dsp:txXfrm>
    </dsp:sp>
    <dsp:sp modelId="{40661C12-A01A-41E6-A70E-D1A4AD9B776D}">
      <dsp:nvSpPr>
        <dsp:cNvPr id="0" name=""/>
        <dsp:cNvSpPr/>
      </dsp:nvSpPr>
      <dsp:spPr>
        <a:xfrm>
          <a:off x="362542" y="1840983"/>
          <a:ext cx="659702" cy="659702"/>
        </a:xfrm>
        <a:prstGeom prst="ellipse">
          <a:avLst/>
        </a:prstGeom>
        <a:solidFill>
          <a:schemeClr val="lt1">
            <a:hueOff val="0"/>
            <a:satOff val="0"/>
            <a:lumOff val="0"/>
            <a:alphaOff val="0"/>
          </a:schemeClr>
        </a:solidFill>
        <a:ln w="12700" cap="flat" cmpd="sng" algn="ctr">
          <a:solidFill>
            <a:srgbClr val="5CCFEF"/>
          </a:solidFill>
          <a:prstDash val="solid"/>
          <a:miter lim="800000"/>
        </a:ln>
        <a:effectLst/>
      </dsp:spPr>
      <dsp:style>
        <a:lnRef idx="2">
          <a:scrgbClr r="0" g="0" b="0"/>
        </a:lnRef>
        <a:fillRef idx="1">
          <a:scrgbClr r="0" g="0" b="0"/>
        </a:fillRef>
        <a:effectRef idx="0">
          <a:scrgbClr r="0" g="0" b="0"/>
        </a:effectRef>
        <a:fontRef idx="minor"/>
      </dsp:style>
    </dsp:sp>
    <dsp:sp modelId="{C06F4443-19B7-412A-8D1D-EF95918A42B6}">
      <dsp:nvSpPr>
        <dsp:cNvPr id="0" name=""/>
        <dsp:cNvSpPr/>
      </dsp:nvSpPr>
      <dsp:spPr>
        <a:xfrm>
          <a:off x="355729" y="195277"/>
          <a:ext cx="6542603" cy="640079"/>
        </a:xfrm>
        <a:prstGeom prst="roundRect">
          <a:avLst/>
        </a:prstGeom>
        <a:solidFill>
          <a:srgbClr val="59C6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Massive Addressable Market: </a:t>
          </a:r>
          <a:r>
            <a:rPr lang="en-US" sz="1400" b="0" kern="1200" dirty="0">
              <a:solidFill>
                <a:schemeClr val="bg1"/>
              </a:solidFill>
              <a:latin typeface="Arial" panose="020B0604020202020204" pitchFamily="34" charset="0"/>
              <a:cs typeface="Arial" panose="020B0604020202020204" pitchFamily="34" charset="0"/>
            </a:rPr>
            <a:t>Payment cards, Cybersecurity / Data Access, Digital Currencies, and other adjacent markets</a:t>
          </a:r>
          <a:endParaRPr lang="en-US" sz="1200" b="0" kern="1200" dirty="0">
            <a:solidFill>
              <a:schemeClr val="bg1"/>
            </a:solidFill>
            <a:latin typeface="Arial" panose="020B0604020202020204" pitchFamily="34" charset="0"/>
            <a:cs typeface="Arial" panose="020B0604020202020204" pitchFamily="34" charset="0"/>
          </a:endParaRPr>
        </a:p>
      </dsp:txBody>
      <dsp:txXfrm>
        <a:off x="386975" y="226523"/>
        <a:ext cx="6480111" cy="577587"/>
      </dsp:txXfrm>
    </dsp:sp>
    <dsp:sp modelId="{084B4CA0-A90C-4A10-8AEB-476B3B52BA21}">
      <dsp:nvSpPr>
        <dsp:cNvPr id="0" name=""/>
        <dsp:cNvSpPr/>
      </dsp:nvSpPr>
      <dsp:spPr>
        <a:xfrm>
          <a:off x="25884" y="185466"/>
          <a:ext cx="659702" cy="659702"/>
        </a:xfrm>
        <a:prstGeom prst="ellipse">
          <a:avLst/>
        </a:prstGeom>
        <a:solidFill>
          <a:schemeClr val="lt1">
            <a:hueOff val="0"/>
            <a:satOff val="0"/>
            <a:lumOff val="0"/>
            <a:alphaOff val="0"/>
          </a:schemeClr>
        </a:solidFill>
        <a:ln w="12700" cap="flat" cmpd="sng" algn="ctr">
          <a:solidFill>
            <a:srgbClr val="5CCFE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73.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1.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9BE17B-3A99-477F-9BE5-6DAC64633EE9}"/>
              </a:ext>
            </a:extLst>
          </p:cNvPr>
          <p:cNvSpPr>
            <a:spLocks noGrp="1"/>
          </p:cNvSpPr>
          <p:nvPr>
            <p:ph type="hdr" sz="quarter"/>
          </p:nvPr>
        </p:nvSpPr>
        <p:spPr>
          <a:xfrm>
            <a:off x="1" y="3"/>
            <a:ext cx="3037841" cy="466433"/>
          </a:xfrm>
          <a:prstGeom prst="rect">
            <a:avLst/>
          </a:prstGeom>
        </p:spPr>
        <p:txBody>
          <a:bodyPr vert="horz" lIns="92841" tIns="46420" rIns="92841" bIns="46420" rtlCol="0"/>
          <a:lstStyle>
            <a:lvl1pPr algn="l">
              <a:defRPr sz="1200"/>
            </a:lvl1pPr>
          </a:lstStyle>
          <a:p>
            <a:endParaRPr lang="en-US"/>
          </a:p>
        </p:txBody>
      </p:sp>
      <p:sp>
        <p:nvSpPr>
          <p:cNvPr id="3" name="Date Placeholder 2">
            <a:extLst>
              <a:ext uri="{FF2B5EF4-FFF2-40B4-BE49-F238E27FC236}">
                <a16:creationId xmlns:a16="http://schemas.microsoft.com/office/drawing/2014/main" id="{F37C2E22-103F-4765-A95C-FAB5F39B73BA}"/>
              </a:ext>
            </a:extLst>
          </p:cNvPr>
          <p:cNvSpPr>
            <a:spLocks noGrp="1"/>
          </p:cNvSpPr>
          <p:nvPr>
            <p:ph type="dt" sz="quarter" idx="1"/>
          </p:nvPr>
        </p:nvSpPr>
        <p:spPr>
          <a:xfrm>
            <a:off x="3970940" y="3"/>
            <a:ext cx="3037841" cy="466433"/>
          </a:xfrm>
          <a:prstGeom prst="rect">
            <a:avLst/>
          </a:prstGeom>
        </p:spPr>
        <p:txBody>
          <a:bodyPr vert="horz" lIns="92841" tIns="46420" rIns="92841" bIns="46420" rtlCol="0"/>
          <a:lstStyle>
            <a:lvl1pPr algn="r">
              <a:defRPr sz="1200"/>
            </a:lvl1pPr>
          </a:lstStyle>
          <a:p>
            <a:fld id="{23AFA3F6-2CDC-4AD8-B322-5126FD0CCF36}" type="datetimeFigureOut">
              <a:rPr lang="en-US" smtClean="0"/>
              <a:t>2/24/2022</a:t>
            </a:fld>
            <a:endParaRPr lang="en-US"/>
          </a:p>
        </p:txBody>
      </p:sp>
      <p:sp>
        <p:nvSpPr>
          <p:cNvPr id="4" name="Footer Placeholder 3">
            <a:extLst>
              <a:ext uri="{FF2B5EF4-FFF2-40B4-BE49-F238E27FC236}">
                <a16:creationId xmlns:a16="http://schemas.microsoft.com/office/drawing/2014/main" id="{7EB8619B-B1BE-4593-8D92-09AFEB2E2B60}"/>
              </a:ext>
            </a:extLst>
          </p:cNvPr>
          <p:cNvSpPr>
            <a:spLocks noGrp="1"/>
          </p:cNvSpPr>
          <p:nvPr>
            <p:ph type="ftr" sz="quarter" idx="2"/>
          </p:nvPr>
        </p:nvSpPr>
        <p:spPr>
          <a:xfrm>
            <a:off x="1" y="8829969"/>
            <a:ext cx="3037841" cy="466432"/>
          </a:xfrm>
          <a:prstGeom prst="rect">
            <a:avLst/>
          </a:prstGeom>
        </p:spPr>
        <p:txBody>
          <a:bodyPr vert="horz" lIns="92841" tIns="46420" rIns="92841" bIns="464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23229-1894-40B9-90A7-B91CF8ACA839}"/>
              </a:ext>
            </a:extLst>
          </p:cNvPr>
          <p:cNvSpPr>
            <a:spLocks noGrp="1"/>
          </p:cNvSpPr>
          <p:nvPr>
            <p:ph type="sldNum" sz="quarter" idx="3"/>
          </p:nvPr>
        </p:nvSpPr>
        <p:spPr>
          <a:xfrm>
            <a:off x="3970940" y="8829969"/>
            <a:ext cx="3037841" cy="466432"/>
          </a:xfrm>
          <a:prstGeom prst="rect">
            <a:avLst/>
          </a:prstGeom>
        </p:spPr>
        <p:txBody>
          <a:bodyPr vert="horz" lIns="92841" tIns="46420" rIns="92841" bIns="46420" rtlCol="0" anchor="b"/>
          <a:lstStyle>
            <a:lvl1pPr algn="r">
              <a:defRPr sz="1200"/>
            </a:lvl1pPr>
          </a:lstStyle>
          <a:p>
            <a:fld id="{F9EEDD1E-8310-44FC-9E53-2AC66A0D2AE3}" type="slidenum">
              <a:rPr lang="en-US" smtClean="0"/>
              <a:t>‹#›</a:t>
            </a:fld>
            <a:endParaRPr lang="en-US"/>
          </a:p>
        </p:txBody>
      </p:sp>
    </p:spTree>
    <p:extLst>
      <p:ext uri="{BB962C8B-B14F-4D97-AF65-F5344CB8AC3E}">
        <p14:creationId xmlns:p14="http://schemas.microsoft.com/office/powerpoint/2010/main" val="412993144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16:50:43.865"/>
    </inkml:context>
    <inkml:brush xml:id="br0">
      <inkml:brushProperty name="width" value="0.35" units="cm"/>
      <inkml:brushProperty name="height" value="0.35" units="cm"/>
      <inkml:brushProperty name="color" value="#008C3A"/>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16:50:52.152"/>
    </inkml:context>
    <inkml:brush xml:id="br0">
      <inkml:brushProperty name="width" value="0.35" units="cm"/>
      <inkml:brushProperty name="height" value="0.35" units="cm"/>
      <inkml:brushProperty name="color" value="#AB008B"/>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16:50:58.467"/>
    </inkml:context>
    <inkml:brush xml:id="br0">
      <inkml:brushProperty name="width" value="0.35" units="cm"/>
      <inkml:brushProperty name="height" value="0.35" units="cm"/>
      <inkml:brushProperty name="color" value="#5B2D90"/>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8T16:49:56.087"/>
    </inkml:context>
    <inkml:brush xml:id="br0">
      <inkml:brushProperty name="width" value="0.05" units="cm"/>
      <inkml:brushProperty name="height" value="0.05" units="cm"/>
      <inkml:brushProperty name="color" value="#5B2D90"/>
      <inkml:brushProperty name="ignorePressure" value="1"/>
    </inkml:brush>
    <inkml:brush xml:id="br1">
      <inkml:brushProperty name="width" value="0.05" units="cm"/>
      <inkml:brushProperty name="height" value="0.05" units="cm"/>
      <inkml:brushProperty name="color" value="#AB008B"/>
      <inkml:brushProperty name="ignorePressure" value="1"/>
    </inkml:brush>
    <inkml:brush xml:id="br2">
      <inkml:brushProperty name="width" value="0.05" units="cm"/>
      <inkml:brushProperty name="height" value="0.05" units="cm"/>
      <inkml:brushProperty name="color" value="#008C3A"/>
      <inkml:brushProperty name="ignorePressure" value="1"/>
    </inkml:brush>
  </inkml:definitions>
  <inkml:trace contextRef="#ctx0" brushRef="#br0">0 3168,'0'-2,"1"0,-1 0,1 0,0 0,-1 0,0 0,1 0,-1 0,1 1,1-1,-1 0,0 0,0 1,0-1,0 1,1 0,-1-1,1 1,-1 0,1 0,-2 0,2 0,0 0,-1 0,1 1,-1-1,2 1,-2-1,3 1,50-7,-53 7,37-1,-6 1,-2-2,39-8,101-14,-6 1,-128 16,69 1,-64 5,50-9,-24 1,0 4,84 7,-42 1,-57-3,-7 2,-1-3,74-14,-3-14,-45 21,-53 7,-1-1,0 0,0-2,31-11,-24 5,2 1,-1 1,1 2,-1 1,1 2,32 0,-41 2,2-2,-2 0,1-1,-1-1,28-14,-27 11,1 1,1 0,-2 2,27-3,9 0,1-3,0-4,84-37,-64 23,40-19,-63 25,94-27,-113 41,62-28,-67 23,3 2,50-12,-51 17,-1-1,31-15,-9 3,127-32,-117 35,48-22,5-2,-97 36,0-2,-1 0,18-11,-17 9,-1 0,29-9,-28 12,-1 0,-1-1,17-11,6-3,41-9,-57 24,0-2,33-19,-1-2,91-37,-130 61,142-59,-121 51,149-64,-47 22,-128 52,101-49,20-1,17-11,-59 28,10-1,-55 22,69-34,-69 25,-22 12,38-16,-31 15,42-23,-2 0,90-52,-2 11,-58 29,93-64,-132 76,-27 18,-2-2,0-2,-1-1,0-2,-3-2,1-1,-2-1,27-41,-7 11,0 3,2 1,56-47,-97 98,198-199,-168 164,34-49,-33 38,-14 10,-16 29</inkml:trace>
  <inkml:trace contextRef="#ctx0" brushRef="#br1" timeOffset="23542">4487 3170,'39'-19,"12"-1,75-41,-105 50,41-14,11-5,33-14,-26 13,0-1,-44 18,62-34,-72 35,-1 1,38-10,-33 12,12-2,-31 9,1 0,-1-1,1-1,-2 0,23-14,-5 0,-18 13,0-1,0-1,0 0,12-14,-1 1,0 0,1 2,46-30,-43 33,0-2,-2-1,26-27,-32 29,34-25,7-7,155-154,-181 178,4-3,-16 8,1 1,32-22,8-9,-26 25,-25 18,-2 0,1 0,12-13,0 0,0 0,0 2,29-18,-26 21,-2-2,0-1,24-26,-36 33,0 2,1 0,20-12,-6 4,18-10,-29 18,1 0,0-1,17-19,-12 12,39-28,-42 33,0-1,0-1,23-25,-30 28,2 1,-2 1,2 0,20-12,-17 12,0-1,18-17,11-7,-33 27,-1-1,0 0,16-17,29-28,-39 38,30-32,6-15,-24 31,-3-1,26-40,-4 3,-27 42,25-45,24-61,-18 59,-35 55,-2-2,21-35,-29 44,0 0,1 1,1 0,15-19,-14 21</inkml:trace>
  <inkml:trace contextRef="#ctx0" brushRef="#br2" timeOffset="33403">9324 3146,'6'0,"0"-1,0 0,0-1,0 0,0 1,-2-1,1-1,9-3,21-8,-24 10,1-1,-1-1,0 0,0 1,-1-2,0 0,1-1,-2 0,8-9,75-45,-16 12,49-41,-91 66,39-31,-55 42,38-23,-37 26,0-2,19-17,17-23,10-11,-44 45,-3-1,1-1,17-23,25-31,-54 67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4T14:14:43.348"/>
    </inkml:context>
    <inkml:brush xml:id="br0">
      <inkml:brushProperty name="width" value="0.35" units="cm"/>
      <inkml:brushProperty name="height" value="0.35" units="cm"/>
      <inkml:brushProperty name="color" value="#5CCFEF"/>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7841" cy="466433"/>
          </a:xfrm>
          <a:prstGeom prst="rect">
            <a:avLst/>
          </a:prstGeom>
        </p:spPr>
        <p:txBody>
          <a:bodyPr vert="horz" lIns="92841" tIns="46420" rIns="92841" bIns="46420" rtlCol="0"/>
          <a:lstStyle>
            <a:lvl1pPr algn="l">
              <a:defRPr sz="1200"/>
            </a:lvl1pPr>
          </a:lstStyle>
          <a:p>
            <a:endParaRPr lang="en-US"/>
          </a:p>
        </p:txBody>
      </p:sp>
      <p:sp>
        <p:nvSpPr>
          <p:cNvPr id="3" name="Date Placeholder 2"/>
          <p:cNvSpPr>
            <a:spLocks noGrp="1"/>
          </p:cNvSpPr>
          <p:nvPr>
            <p:ph type="dt" idx="1"/>
          </p:nvPr>
        </p:nvSpPr>
        <p:spPr>
          <a:xfrm>
            <a:off x="3970940" y="3"/>
            <a:ext cx="3037841" cy="466433"/>
          </a:xfrm>
          <a:prstGeom prst="rect">
            <a:avLst/>
          </a:prstGeom>
        </p:spPr>
        <p:txBody>
          <a:bodyPr vert="horz" lIns="92841" tIns="46420" rIns="92841" bIns="46420" rtlCol="0"/>
          <a:lstStyle>
            <a:lvl1pPr algn="r">
              <a:defRPr sz="1200"/>
            </a:lvl1pPr>
          </a:lstStyle>
          <a:p>
            <a:fld id="{7D0495C5-446A-49A8-8508-178BE5FB5040}" type="datetimeFigureOut">
              <a:rPr lang="en-US" smtClean="0"/>
              <a:t>2/24/2022</a:t>
            </a:fld>
            <a:endParaRPr lang="en-US"/>
          </a:p>
        </p:txBody>
      </p:sp>
      <p:sp>
        <p:nvSpPr>
          <p:cNvPr id="4" name="Slide Image Placeholder 3"/>
          <p:cNvSpPr>
            <a:spLocks noGrp="1" noRot="1" noChangeAspect="1"/>
          </p:cNvSpPr>
          <p:nvPr>
            <p:ph type="sldImg" idx="2"/>
          </p:nvPr>
        </p:nvSpPr>
        <p:spPr>
          <a:xfrm>
            <a:off x="719138" y="1162050"/>
            <a:ext cx="5572125" cy="3135313"/>
          </a:xfrm>
          <a:prstGeom prst="rect">
            <a:avLst/>
          </a:prstGeom>
          <a:noFill/>
          <a:ln w="12700">
            <a:solidFill>
              <a:prstClr val="black"/>
            </a:solidFill>
          </a:ln>
        </p:spPr>
        <p:txBody>
          <a:bodyPr vert="horz" lIns="92841" tIns="46420" rIns="92841" bIns="46420" rtlCol="0" anchor="ctr"/>
          <a:lstStyle/>
          <a:p>
            <a:endParaRPr lang="en-US"/>
          </a:p>
        </p:txBody>
      </p:sp>
      <p:sp>
        <p:nvSpPr>
          <p:cNvPr id="5" name="Notes Placeholder 4"/>
          <p:cNvSpPr>
            <a:spLocks noGrp="1"/>
          </p:cNvSpPr>
          <p:nvPr>
            <p:ph type="body" sz="quarter" idx="3"/>
          </p:nvPr>
        </p:nvSpPr>
        <p:spPr>
          <a:xfrm>
            <a:off x="701040" y="4473896"/>
            <a:ext cx="5608320" cy="3660457"/>
          </a:xfrm>
          <a:prstGeom prst="rect">
            <a:avLst/>
          </a:prstGeom>
        </p:spPr>
        <p:txBody>
          <a:bodyPr vert="horz" lIns="92841" tIns="46420" rIns="92841" bIns="464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1" cy="466432"/>
          </a:xfrm>
          <a:prstGeom prst="rect">
            <a:avLst/>
          </a:prstGeom>
        </p:spPr>
        <p:txBody>
          <a:bodyPr vert="horz" lIns="92841" tIns="46420" rIns="92841" bIns="46420"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1" cy="466432"/>
          </a:xfrm>
          <a:prstGeom prst="rect">
            <a:avLst/>
          </a:prstGeom>
        </p:spPr>
        <p:txBody>
          <a:bodyPr vert="horz" lIns="92841" tIns="46420" rIns="92841" bIns="46420" rtlCol="0" anchor="b"/>
          <a:lstStyle>
            <a:lvl1pPr algn="r">
              <a:defRPr sz="1200"/>
            </a:lvl1pPr>
          </a:lstStyle>
          <a:p>
            <a:fld id="{EF6FE3D9-EEC1-4DE5-BFBC-E77938E6B5A4}" type="slidenum">
              <a:rPr lang="en-US" smtClean="0"/>
              <a:t>‹#›</a:t>
            </a:fld>
            <a:endParaRPr lang="en-US"/>
          </a:p>
        </p:txBody>
      </p:sp>
    </p:spTree>
    <p:extLst>
      <p:ext uri="{BB962C8B-B14F-4D97-AF65-F5344CB8AC3E}">
        <p14:creationId xmlns:p14="http://schemas.microsoft.com/office/powerpoint/2010/main" val="23316279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6FE3D9-EEC1-4DE5-BFBC-E77938E6B5A4}" type="slidenum">
              <a:rPr lang="en-US" smtClean="0"/>
              <a:t>2</a:t>
            </a:fld>
            <a:endParaRPr lang="en-US"/>
          </a:p>
        </p:txBody>
      </p:sp>
    </p:spTree>
    <p:extLst>
      <p:ext uri="{BB962C8B-B14F-4D97-AF65-F5344CB8AC3E}">
        <p14:creationId xmlns:p14="http://schemas.microsoft.com/office/powerpoint/2010/main" val="1601180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40695"/>
            <a:fld id="{EF6FE3D9-EEC1-4DE5-BFBC-E77938E6B5A4}" type="slidenum">
              <a:rPr lang="en-US">
                <a:solidFill>
                  <a:prstClr val="black"/>
                </a:solidFill>
                <a:latin typeface="Calibri" panose="020F0502020204030204"/>
              </a:rPr>
              <a:pPr defTabSz="440695"/>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34800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our key points of differentiation?</a:t>
            </a:r>
          </a:p>
          <a:p>
            <a:endParaRPr lang="en-US"/>
          </a:p>
          <a:p>
            <a:r>
              <a:rPr lang="en-US"/>
              <a:t>Read through with minimal commentary, then take a moment to click on the card image to run the video.  Highlight the exploded view of the card, pointing out the inlay.  This will provide a segue to the next slides.</a:t>
            </a:r>
          </a:p>
        </p:txBody>
      </p:sp>
      <p:sp>
        <p:nvSpPr>
          <p:cNvPr id="4" name="Slide Number Placeholder 3"/>
          <p:cNvSpPr>
            <a:spLocks noGrp="1"/>
          </p:cNvSpPr>
          <p:nvPr>
            <p:ph type="sldNum" sz="quarter" idx="5"/>
          </p:nvPr>
        </p:nvSpPr>
        <p:spPr/>
        <p:txBody>
          <a:bodyPr/>
          <a:lstStyle/>
          <a:p>
            <a:fld id="{EF6FE3D9-EEC1-4DE5-BFBC-E77938E6B5A4}" type="slidenum">
              <a:rPr lang="en-US" smtClean="0"/>
              <a:t>12</a:t>
            </a:fld>
            <a:endParaRPr lang="en-US"/>
          </a:p>
        </p:txBody>
      </p:sp>
    </p:spTree>
    <p:extLst>
      <p:ext uri="{BB962C8B-B14F-4D97-AF65-F5344CB8AC3E}">
        <p14:creationId xmlns:p14="http://schemas.microsoft.com/office/powerpoint/2010/main" val="1271528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6FE3D9-EEC1-4DE5-BFBC-E77938E6B5A4}" type="slidenum">
              <a:rPr lang="en-US" smtClean="0"/>
              <a:t>13</a:t>
            </a:fld>
            <a:endParaRPr lang="en-US"/>
          </a:p>
        </p:txBody>
      </p:sp>
    </p:spTree>
    <p:extLst>
      <p:ext uri="{BB962C8B-B14F-4D97-AF65-F5344CB8AC3E}">
        <p14:creationId xmlns:p14="http://schemas.microsoft.com/office/powerpoint/2010/main" val="224230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US"/>
              <a:t>Infineon and IDEX have been working on this joint solution for well over 1 year</a:t>
            </a:r>
          </a:p>
          <a:p>
            <a:pPr marL="171425" indent="-171425">
              <a:buFont typeface="Arial" panose="020B0604020202020204" pitchFamily="34" charset="0"/>
              <a:buChar char="•"/>
            </a:pPr>
            <a:r>
              <a:rPr lang="en-US" u="sng"/>
              <a:t>Infineon also sees biometric cards as an important and growing market.  IFX CEO mentioned our partnership announcement in their quarterly results conference call.  </a:t>
            </a:r>
          </a:p>
          <a:p>
            <a:pPr marL="171425" indent="-171425">
              <a:buFont typeface="Arial" panose="020B0604020202020204" pitchFamily="34" charset="0"/>
              <a:buChar char="•"/>
            </a:pPr>
            <a:r>
              <a:rPr lang="en-US"/>
              <a:t>The best performing, lowest cost solution in the industry</a:t>
            </a:r>
          </a:p>
          <a:p>
            <a:pPr marL="171425" indent="-171425">
              <a:buFont typeface="Arial" panose="020B0604020202020204" pitchFamily="34" charset="0"/>
              <a:buChar char="•"/>
            </a:pPr>
            <a:r>
              <a:rPr lang="en-US"/>
              <a:t>Enables a seamless user experience compared to standard contactless cards.    </a:t>
            </a:r>
          </a:p>
          <a:p>
            <a:pPr marL="171425" indent="-171425">
              <a:buFont typeface="Arial" panose="020B0604020202020204" pitchFamily="34" charset="0"/>
              <a:buChar char="•"/>
            </a:pPr>
            <a:r>
              <a:rPr lang="en-US"/>
              <a:t>Customers can order development systems to begin testing and software development for their desired applications</a:t>
            </a:r>
          </a:p>
          <a:p>
            <a:endParaRPr lang="en-US">
              <a:effectLst/>
              <a:latin typeface="Calibri" panose="020F0502020204030204" pitchFamily="34" charset="0"/>
              <a:ea typeface="Calibri" panose="020F0502020204030204" pitchFamily="34" charset="0"/>
            </a:endParaRPr>
          </a:p>
          <a:p>
            <a:r>
              <a:rPr lang="en-US">
                <a:effectLst/>
                <a:latin typeface="Calibri" panose="020F0502020204030204" pitchFamily="34" charset="0"/>
                <a:ea typeface="Calibri" panose="020F0502020204030204" pitchFamily="34" charset="0"/>
              </a:rPr>
              <a:t>“</a:t>
            </a:r>
            <a:r>
              <a:rPr lang="en-US">
                <a:solidFill>
                  <a:srgbClr val="000000"/>
                </a:solidFill>
                <a:effectLst/>
                <a:latin typeface="Roboto" panose="02000000000000000000" pitchFamily="2" charset="0"/>
                <a:ea typeface="Calibri" panose="020F0502020204030204" pitchFamily="34" charset="0"/>
              </a:rPr>
              <a:t>On the security side, we have announced a reference design for the next-generation biometric smart card architecture together with the Norwegian biometric specialist IDEX. It enables fingerprint authentication with low latency, high accuracy and power efficiency. The integration of the fingerprint sensor, the secure element, power management and communications reduce the complexity of card manufacturing, which shortens time to market and lowest cost.”</a:t>
            </a:r>
            <a:r>
              <a:rPr lang="en-US">
                <a:effectLst/>
                <a:latin typeface="Calibri" panose="020F0502020204030204" pitchFamily="34" charset="0"/>
                <a:ea typeface="Calibri" panose="020F0502020204030204" pitchFamily="34" charset="0"/>
              </a:rPr>
              <a:t>  </a:t>
            </a:r>
          </a:p>
          <a:p>
            <a:r>
              <a:rPr lang="en-US" sz="1800">
                <a:latin typeface="Calibri" panose="020F0502020204030204" pitchFamily="34" charset="0"/>
                <a:ea typeface="Calibri" panose="020F0502020204030204" pitchFamily="34" charset="0"/>
              </a:rPr>
              <a:t> </a:t>
            </a:r>
          </a:p>
          <a:p>
            <a:pPr marL="171425" indent="-171425">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052A23D2-5CBA-47AE-98E1-23E00AD0DA9F}" type="slidenum">
              <a:rPr lang="en-GB" smtClean="0"/>
              <a:t>14</a:t>
            </a:fld>
            <a:endParaRPr lang="en-GB"/>
          </a:p>
        </p:txBody>
      </p:sp>
    </p:spTree>
    <p:extLst>
      <p:ext uri="{BB962C8B-B14F-4D97-AF65-F5344CB8AC3E}">
        <p14:creationId xmlns:p14="http://schemas.microsoft.com/office/powerpoint/2010/main" val="174435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Biometric cards require new technology and system expertise.  Hardware, Software, manufacturing etc.  This new expertise represents a large percentage of the new Chain.  IDEX positioned to capture value in the expanded chain. </a:t>
            </a:r>
          </a:p>
        </p:txBody>
      </p:sp>
      <p:sp>
        <p:nvSpPr>
          <p:cNvPr id="4" name="Slide Number Placeholder 3"/>
          <p:cNvSpPr>
            <a:spLocks noGrp="1"/>
          </p:cNvSpPr>
          <p:nvPr>
            <p:ph type="sldNum" sz="quarter" idx="5"/>
          </p:nvPr>
        </p:nvSpPr>
        <p:spPr/>
        <p:txBody>
          <a:bodyPr/>
          <a:lstStyle/>
          <a:p>
            <a:pPr defTabSz="495304">
              <a:defRPr/>
            </a:pPr>
            <a:fld id="{EDBE3C1F-DA25-47F4-8776-4ACA7A54A976}" type="slidenum">
              <a:rPr lang="en-GB" sz="1300">
                <a:solidFill>
                  <a:prstClr val="black"/>
                </a:solidFill>
                <a:latin typeface="Calibri" panose="020F0502020204030204"/>
              </a:rPr>
              <a:pPr defTabSz="495304">
                <a:defRPr/>
              </a:pPr>
              <a:t>15</a:t>
            </a:fld>
            <a:endParaRPr lang="en-GB" sz="1300">
              <a:solidFill>
                <a:prstClr val="black"/>
              </a:solidFill>
              <a:latin typeface="Calibri" panose="020F0502020204030204"/>
            </a:endParaRPr>
          </a:p>
        </p:txBody>
      </p:sp>
    </p:spTree>
    <p:extLst>
      <p:ext uri="{BB962C8B-B14F-4D97-AF65-F5344CB8AC3E}">
        <p14:creationId xmlns:p14="http://schemas.microsoft.com/office/powerpoint/2010/main" val="2537650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40695"/>
            <a:fld id="{EF6FE3D9-EEC1-4DE5-BFBC-E77938E6B5A4}" type="slidenum">
              <a:rPr lang="en-US">
                <a:solidFill>
                  <a:prstClr val="black"/>
                </a:solidFill>
                <a:latin typeface="Calibri" panose="020F0502020204030204"/>
              </a:rPr>
              <a:pPr defTabSz="440695"/>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951325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FE3D9-EEC1-4DE5-BFBC-E77938E6B5A4}" type="slidenum">
              <a:rPr lang="en-US" smtClean="0"/>
              <a:t>19</a:t>
            </a:fld>
            <a:endParaRPr lang="en-US"/>
          </a:p>
        </p:txBody>
      </p:sp>
    </p:spTree>
    <p:extLst>
      <p:ext uri="{BB962C8B-B14F-4D97-AF65-F5344CB8AC3E}">
        <p14:creationId xmlns:p14="http://schemas.microsoft.com/office/powerpoint/2010/main" val="1335057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40695"/>
            <a:fld id="{EF6FE3D9-EEC1-4DE5-BFBC-E77938E6B5A4}" type="slidenum">
              <a:rPr lang="en-US">
                <a:solidFill>
                  <a:prstClr val="black"/>
                </a:solidFill>
                <a:latin typeface="Calibri" panose="020F0502020204030204"/>
              </a:rPr>
              <a:pPr defTabSz="440695"/>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937246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FE3D9-EEC1-4DE5-BFBC-E77938E6B5A4}" type="slidenum">
              <a:rPr lang="en-US" smtClean="0"/>
              <a:t>21</a:t>
            </a:fld>
            <a:endParaRPr lang="en-US"/>
          </a:p>
        </p:txBody>
      </p:sp>
    </p:spTree>
    <p:extLst>
      <p:ext uri="{BB962C8B-B14F-4D97-AF65-F5344CB8AC3E}">
        <p14:creationId xmlns:p14="http://schemas.microsoft.com/office/powerpoint/2010/main" val="287855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40695"/>
            <a:fld id="{EF6FE3D9-EEC1-4DE5-BFBC-E77938E6B5A4}" type="slidenum">
              <a:rPr lang="en-US">
                <a:solidFill>
                  <a:prstClr val="black"/>
                </a:solidFill>
                <a:latin typeface="Calibri" panose="020F0502020204030204"/>
              </a:rPr>
              <a:pPr defTabSz="440695"/>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30482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FE3D9-EEC1-4DE5-BFBC-E77938E6B5A4}" type="slidenum">
              <a:rPr lang="en-US" smtClean="0"/>
              <a:t>3</a:t>
            </a:fld>
            <a:endParaRPr lang="en-US"/>
          </a:p>
        </p:txBody>
      </p:sp>
    </p:spTree>
    <p:extLst>
      <p:ext uri="{BB962C8B-B14F-4D97-AF65-F5344CB8AC3E}">
        <p14:creationId xmlns:p14="http://schemas.microsoft.com/office/powerpoint/2010/main" val="293680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6FE3D9-EEC1-4DE5-BFBC-E77938E6B5A4}" type="slidenum">
              <a:rPr lang="en-US" smtClean="0"/>
              <a:t>4</a:t>
            </a:fld>
            <a:endParaRPr lang="en-US"/>
          </a:p>
        </p:txBody>
      </p:sp>
    </p:spTree>
    <p:extLst>
      <p:ext uri="{BB962C8B-B14F-4D97-AF65-F5344CB8AC3E}">
        <p14:creationId xmlns:p14="http://schemas.microsoft.com/office/powerpoint/2010/main" val="194664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 Solution slide.  Narrative could address “why now?” question.</a:t>
            </a:r>
          </a:p>
        </p:txBody>
      </p:sp>
      <p:sp>
        <p:nvSpPr>
          <p:cNvPr id="4" name="Slide Number Placeholder 3"/>
          <p:cNvSpPr>
            <a:spLocks noGrp="1"/>
          </p:cNvSpPr>
          <p:nvPr>
            <p:ph type="sldNum" sz="quarter" idx="5"/>
          </p:nvPr>
        </p:nvSpPr>
        <p:spPr/>
        <p:txBody>
          <a:bodyPr/>
          <a:lstStyle/>
          <a:p>
            <a:fld id="{EF6FE3D9-EEC1-4DE5-BFBC-E77938E6B5A4}" type="slidenum">
              <a:rPr lang="en-US" smtClean="0"/>
              <a:t>5</a:t>
            </a:fld>
            <a:endParaRPr lang="en-US"/>
          </a:p>
        </p:txBody>
      </p:sp>
    </p:spTree>
    <p:extLst>
      <p:ext uri="{BB962C8B-B14F-4D97-AF65-F5344CB8AC3E}">
        <p14:creationId xmlns:p14="http://schemas.microsoft.com/office/powerpoint/2010/main" val="162674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40695"/>
            <a:fld id="{EF6FE3D9-EEC1-4DE5-BFBC-E77938E6B5A4}" type="slidenum">
              <a:rPr lang="en-US">
                <a:solidFill>
                  <a:prstClr val="black"/>
                </a:solidFill>
                <a:latin typeface="Calibri" panose="020F0502020204030204"/>
              </a:rPr>
              <a:pPr defTabSz="440695"/>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49227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EF6FE3D9-EEC1-4DE5-BFBC-E77938E6B5A4}" type="slidenum">
              <a:rPr lang="en-US" smtClean="0"/>
              <a:t>7</a:t>
            </a:fld>
            <a:endParaRPr lang="en-US"/>
          </a:p>
        </p:txBody>
      </p:sp>
    </p:spTree>
    <p:extLst>
      <p:ext uri="{BB962C8B-B14F-4D97-AF65-F5344CB8AC3E}">
        <p14:creationId xmlns:p14="http://schemas.microsoft.com/office/powerpoint/2010/main" val="137157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BE3C1F-DA25-47F4-8776-4ACA7A54A976}" type="slidenum">
              <a:rPr lang="en-GB" smtClean="0"/>
              <a:pPr/>
              <a:t>8</a:t>
            </a:fld>
            <a:endParaRPr lang="en-GB"/>
          </a:p>
        </p:txBody>
      </p:sp>
    </p:spTree>
    <p:extLst>
      <p:ext uri="{BB962C8B-B14F-4D97-AF65-F5344CB8AC3E}">
        <p14:creationId xmlns:p14="http://schemas.microsoft.com/office/powerpoint/2010/main" val="181367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171425" indent="-171425">
              <a:buFontTx/>
              <a:buChar char="-"/>
            </a:pPr>
            <a:r>
              <a:rPr lang="en-US"/>
              <a:t>Take the opportunity to explain why the DCEP card is different, extra memory and security, etc.</a:t>
            </a:r>
          </a:p>
          <a:p>
            <a:pPr marL="171425" indent="-171425">
              <a:buFontTx/>
              <a:buChar char="-"/>
            </a:pPr>
            <a:r>
              <a:rPr lang="en-US"/>
              <a:t>Emphasize the enormity of the Chinese opportunity (potential to double SOM)</a:t>
            </a:r>
          </a:p>
          <a:p>
            <a:pPr marL="171425" indent="-171425">
              <a:buFontTx/>
              <a:buChar char="-"/>
            </a:pPr>
            <a:r>
              <a:rPr lang="en-US"/>
              <a:t>60 other countries’ central banks assessing DCEP</a:t>
            </a:r>
          </a:p>
          <a:p>
            <a:pPr marL="171425" indent="-171425">
              <a:buFontTx/>
              <a:buChar char="-"/>
            </a:pPr>
            <a:endParaRPr lang="en-US"/>
          </a:p>
        </p:txBody>
      </p:sp>
      <p:sp>
        <p:nvSpPr>
          <p:cNvPr id="4" name="Slide Number Placeholder 3"/>
          <p:cNvSpPr>
            <a:spLocks noGrp="1"/>
          </p:cNvSpPr>
          <p:nvPr>
            <p:ph type="sldNum" sz="quarter" idx="5"/>
          </p:nvPr>
        </p:nvSpPr>
        <p:spPr/>
        <p:txBody>
          <a:bodyPr/>
          <a:lstStyle/>
          <a:p>
            <a:fld id="{EDBE3C1F-DA25-47F4-8776-4ACA7A54A976}" type="slidenum">
              <a:rPr lang="en-GB" smtClean="0"/>
              <a:pPr/>
              <a:t>9</a:t>
            </a:fld>
            <a:endParaRPr lang="en-GB"/>
          </a:p>
        </p:txBody>
      </p:sp>
    </p:spTree>
    <p:extLst>
      <p:ext uri="{BB962C8B-B14F-4D97-AF65-F5344CB8AC3E}">
        <p14:creationId xmlns:p14="http://schemas.microsoft.com/office/powerpoint/2010/main" val="3096207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Conclude this section with a discussion of all the opportunities we could be pursuing in the years ahead…</a:t>
            </a:r>
          </a:p>
        </p:txBody>
      </p:sp>
      <p:sp>
        <p:nvSpPr>
          <p:cNvPr id="4" name="Slide Number Placeholder 3"/>
          <p:cNvSpPr>
            <a:spLocks noGrp="1"/>
          </p:cNvSpPr>
          <p:nvPr>
            <p:ph type="sldNum" sz="quarter" idx="5"/>
          </p:nvPr>
        </p:nvSpPr>
        <p:spPr/>
        <p:txBody>
          <a:bodyPr/>
          <a:lstStyle/>
          <a:p>
            <a:fld id="{EF6FE3D9-EEC1-4DE5-BFBC-E77938E6B5A4}" type="slidenum">
              <a:rPr lang="en-US" smtClean="0"/>
              <a:t>10</a:t>
            </a:fld>
            <a:endParaRPr lang="en-US"/>
          </a:p>
        </p:txBody>
      </p:sp>
    </p:spTree>
    <p:extLst>
      <p:ext uri="{BB962C8B-B14F-4D97-AF65-F5344CB8AC3E}">
        <p14:creationId xmlns:p14="http://schemas.microsoft.com/office/powerpoint/2010/main" val="828955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emf"/><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image" Target="../media/image12.jpeg"/></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2.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3.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4.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5.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6.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7.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8.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9.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9.emf"/><Relationship Id="rId2" Type="http://schemas.openxmlformats.org/officeDocument/2006/relationships/tags" Target="../tags/tag101.xml"/><Relationship Id="rId1" Type="http://schemas.openxmlformats.org/officeDocument/2006/relationships/vmlDrawing" Target="../drawings/vmlDrawing101.vml"/><Relationship Id="rId6" Type="http://schemas.openxmlformats.org/officeDocument/2006/relationships/image" Target="../media/image13.emf"/><Relationship Id="rId5" Type="http://schemas.openxmlformats.org/officeDocument/2006/relationships/oleObject" Target="../embeddings/oleObject30.bin"/><Relationship Id="rId4"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2.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3.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4.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5.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6.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7.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8.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09.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0.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7.emf"/><Relationship Id="rId4" Type="http://schemas.openxmlformats.org/officeDocument/2006/relationships/oleObject" Target="../embeddings/oleObject10.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1.xml"/><Relationship Id="rId1" Type="http://schemas.openxmlformats.org/officeDocument/2006/relationships/vmlDrawing" Target="../drawings/vmlDrawing111.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2.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3.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4.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5.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6.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7.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9.emf"/><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13.emf"/><Relationship Id="rId5" Type="http://schemas.openxmlformats.org/officeDocument/2006/relationships/oleObject" Target="../embeddings/oleObject30.bin"/><Relationship Id="rId4" Type="http://schemas.openxmlformats.org/officeDocument/2006/relationships/image" Target="../media/image12.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0.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1.xml"/><Relationship Id="rId1" Type="http://schemas.openxmlformats.org/officeDocument/2006/relationships/vmlDrawing" Target="../drawings/vmlDrawing121.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2.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3.xml"/><Relationship Id="rId1" Type="http://schemas.openxmlformats.org/officeDocument/2006/relationships/vmlDrawing" Target="../drawings/vmlDrawing123.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4.xml"/><Relationship Id="rId1" Type="http://schemas.openxmlformats.org/officeDocument/2006/relationships/vmlDrawing" Target="../drawings/vmlDrawing124.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5.xml"/><Relationship Id="rId1" Type="http://schemas.openxmlformats.org/officeDocument/2006/relationships/vmlDrawing" Target="../drawings/vmlDrawing125.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6.xml"/><Relationship Id="rId1" Type="http://schemas.openxmlformats.org/officeDocument/2006/relationships/vmlDrawing" Target="../drawings/vmlDrawing12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7.xml"/><Relationship Id="rId1" Type="http://schemas.openxmlformats.org/officeDocument/2006/relationships/vmlDrawing" Target="../drawings/vmlDrawing12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8.xml"/><Relationship Id="rId1" Type="http://schemas.openxmlformats.org/officeDocument/2006/relationships/vmlDrawing" Target="../drawings/vmlDrawing12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29.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emf"/><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2.bin"/><Relationship Id="rId4" Type="http://schemas.openxmlformats.org/officeDocument/2006/relationships/image" Target="../media/image12.jpeg"/></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0.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1.xml"/><Relationship Id="rId1" Type="http://schemas.openxmlformats.org/officeDocument/2006/relationships/vmlDrawing" Target="../drawings/vmlDrawing131.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2.xml"/><Relationship Id="rId1" Type="http://schemas.openxmlformats.org/officeDocument/2006/relationships/vmlDrawing" Target="../drawings/vmlDrawing132.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3.xml"/><Relationship Id="rId1" Type="http://schemas.openxmlformats.org/officeDocument/2006/relationships/vmlDrawing" Target="../drawings/vmlDrawing133.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4.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5.xml"/><Relationship Id="rId1" Type="http://schemas.openxmlformats.org/officeDocument/2006/relationships/vmlDrawing" Target="../drawings/vmlDrawing135.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9.emf"/><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13.emf"/><Relationship Id="rId5" Type="http://schemas.openxmlformats.org/officeDocument/2006/relationships/oleObject" Target="../embeddings/oleObject30.bin"/><Relationship Id="rId4" Type="http://schemas.openxmlformats.org/officeDocument/2006/relationships/image" Target="../media/image12.jpeg"/></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38.xml"/><Relationship Id="rId1" Type="http://schemas.openxmlformats.org/officeDocument/2006/relationships/vmlDrawing" Target="../drawings/vmlDrawing138.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39.xml"/><Relationship Id="rId1" Type="http://schemas.openxmlformats.org/officeDocument/2006/relationships/vmlDrawing" Target="../drawings/vmlDrawing139.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0.xml"/><Relationship Id="rId1" Type="http://schemas.openxmlformats.org/officeDocument/2006/relationships/vmlDrawing" Target="../drawings/vmlDrawing140.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1.xml"/><Relationship Id="rId1" Type="http://schemas.openxmlformats.org/officeDocument/2006/relationships/vmlDrawing" Target="../drawings/vmlDrawing141.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2.xml"/><Relationship Id="rId1" Type="http://schemas.openxmlformats.org/officeDocument/2006/relationships/vmlDrawing" Target="../drawings/vmlDrawing142.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3.xml"/><Relationship Id="rId1" Type="http://schemas.openxmlformats.org/officeDocument/2006/relationships/vmlDrawing" Target="../drawings/vmlDrawing143.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4.xml"/><Relationship Id="rId1" Type="http://schemas.openxmlformats.org/officeDocument/2006/relationships/vmlDrawing" Target="../drawings/vmlDrawing144.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5.xml"/><Relationship Id="rId1" Type="http://schemas.openxmlformats.org/officeDocument/2006/relationships/vmlDrawing" Target="../drawings/vmlDrawing145.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6.xml"/><Relationship Id="rId1" Type="http://schemas.openxmlformats.org/officeDocument/2006/relationships/vmlDrawing" Target="../drawings/vmlDrawing146.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7.xml"/><Relationship Id="rId1" Type="http://schemas.openxmlformats.org/officeDocument/2006/relationships/vmlDrawing" Target="../drawings/vmlDrawing147.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8.xml"/><Relationship Id="rId1" Type="http://schemas.openxmlformats.org/officeDocument/2006/relationships/vmlDrawing" Target="../drawings/vmlDrawing148.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9.xml"/><Relationship Id="rId1" Type="http://schemas.openxmlformats.org/officeDocument/2006/relationships/vmlDrawing" Target="../drawings/vmlDrawing149.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0.xml"/><Relationship Id="rId1" Type="http://schemas.openxmlformats.org/officeDocument/2006/relationships/vmlDrawing" Target="../drawings/vmlDrawing150.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1.xml"/><Relationship Id="rId1" Type="http://schemas.openxmlformats.org/officeDocument/2006/relationships/vmlDrawing" Target="../drawings/vmlDrawing151.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2.xml"/><Relationship Id="rId1" Type="http://schemas.openxmlformats.org/officeDocument/2006/relationships/vmlDrawing" Target="../drawings/vmlDrawing152.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53.xml"/><Relationship Id="rId1" Type="http://schemas.openxmlformats.org/officeDocument/2006/relationships/vmlDrawing" Target="../drawings/vmlDrawing153.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5.png"/><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3.emf"/><Relationship Id="rId5" Type="http://schemas.openxmlformats.org/officeDocument/2006/relationships/oleObject" Target="../embeddings/oleObject47.bin"/><Relationship Id="rId4" Type="http://schemas.openxmlformats.org/officeDocument/2006/relationships/image" Target="../media/image4.jpe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56.xml"/><Relationship Id="rId1" Type="http://schemas.openxmlformats.org/officeDocument/2006/relationships/vmlDrawing" Target="../drawings/vmlDrawing156.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57.xml"/><Relationship Id="rId1" Type="http://schemas.openxmlformats.org/officeDocument/2006/relationships/vmlDrawing" Target="../drawings/vmlDrawing157.vml"/><Relationship Id="rId5" Type="http://schemas.openxmlformats.org/officeDocument/2006/relationships/image" Target="../media/image3.emf"/><Relationship Id="rId4" Type="http://schemas.openxmlformats.org/officeDocument/2006/relationships/oleObject" Target="../embeddings/oleObject49.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58.xml"/><Relationship Id="rId1" Type="http://schemas.openxmlformats.org/officeDocument/2006/relationships/vmlDrawing" Target="../drawings/vmlDrawing158.vml"/><Relationship Id="rId5" Type="http://schemas.openxmlformats.org/officeDocument/2006/relationships/image" Target="../media/image3.emf"/><Relationship Id="rId4" Type="http://schemas.openxmlformats.org/officeDocument/2006/relationships/oleObject" Target="../embeddings/oleObject50.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emf"/><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13.emf"/><Relationship Id="rId5" Type="http://schemas.openxmlformats.org/officeDocument/2006/relationships/oleObject" Target="../embeddings/oleObject14.bin"/><Relationship Id="rId4" Type="http://schemas.openxmlformats.org/officeDocument/2006/relationships/image" Target="../media/image12.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59.xml"/><Relationship Id="rId1" Type="http://schemas.openxmlformats.org/officeDocument/2006/relationships/vmlDrawing" Target="../drawings/vmlDrawing159.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60.xml"/><Relationship Id="rId1" Type="http://schemas.openxmlformats.org/officeDocument/2006/relationships/vmlDrawing" Target="../drawings/vmlDrawing160.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emf"/><Relationship Id="rId2" Type="http://schemas.openxmlformats.org/officeDocument/2006/relationships/tags" Target="../tags/tag31.xml"/><Relationship Id="rId1" Type="http://schemas.openxmlformats.org/officeDocument/2006/relationships/vmlDrawing" Target="../drawings/vmlDrawing31.vml"/><Relationship Id="rId6" Type="http://schemas.openxmlformats.org/officeDocument/2006/relationships/image" Target="../media/image13.emf"/><Relationship Id="rId5" Type="http://schemas.openxmlformats.org/officeDocument/2006/relationships/oleObject" Target="../embeddings/oleObject30.bin"/><Relationship Id="rId4" Type="http://schemas.openxmlformats.org/officeDocument/2006/relationships/image" Target="../media/image12.jpeg"/></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emf"/><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13.emf"/><Relationship Id="rId5" Type="http://schemas.openxmlformats.org/officeDocument/2006/relationships/oleObject" Target="../embeddings/oleObject30.bin"/><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0.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1.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2.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3.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4.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6.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7.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8.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9.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0.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1.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2.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3.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4.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5.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6.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7.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8.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9.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0.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1.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9.emf"/><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13.emf"/><Relationship Id="rId5" Type="http://schemas.openxmlformats.org/officeDocument/2006/relationships/oleObject" Target="../embeddings/oleObject30.bin"/><Relationship Id="rId4" Type="http://schemas.openxmlformats.org/officeDocument/2006/relationships/image" Target="../media/image12.jpeg"/></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4.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5.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6.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7.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8.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9.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0.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1.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3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24" name="Bild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2" y="0"/>
            <a:ext cx="9144002" cy="5143500"/>
          </a:xfrm>
          <a:prstGeom prst="rect">
            <a:avLst/>
          </a:prstGeom>
        </p:spPr>
      </p:pic>
      <p:graphicFrame>
        <p:nvGraphicFramePr>
          <p:cNvPr id="4" name="Object 3" hidden="1">
            <a:extLst>
              <a:ext uri="{FF2B5EF4-FFF2-40B4-BE49-F238E27FC236}">
                <a16:creationId xmlns:a16="http://schemas.microsoft.com/office/drawing/2014/main" id="{FE76BC6B-26DA-497E-9233-51B96DB64A40}"/>
              </a:ext>
            </a:extLst>
          </p:cNvPr>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065"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FE76BC6B-26DA-497E-9233-51B96DB64A40}"/>
                          </a:ext>
                        </a:extLst>
                      </p:cNvPr>
                      <p:cNvPicPr/>
                      <p:nvPr/>
                    </p:nvPicPr>
                    <p:blipFill>
                      <a:blip r:embed="rId6"/>
                      <a:stretch>
                        <a:fillRect/>
                      </a:stretch>
                    </p:blipFill>
                    <p:spPr>
                      <a:xfrm>
                        <a:off x="1192" y="1192"/>
                        <a:ext cx="1190" cy="1190"/>
                      </a:xfrm>
                      <a:prstGeom prst="rect">
                        <a:avLst/>
                      </a:prstGeom>
                    </p:spPr>
                  </p:pic>
                </p:oleObj>
              </mc:Fallback>
            </mc:AlternateContent>
          </a:graphicData>
        </a:graphic>
      </p:graphicFrame>
      <p:sp>
        <p:nvSpPr>
          <p:cNvPr id="13" name="Rectangle 1">
            <a:extLst>
              <a:ext uri="{FF2B5EF4-FFF2-40B4-BE49-F238E27FC236}">
                <a16:creationId xmlns:a16="http://schemas.microsoft.com/office/drawing/2014/main" id="{1000DA74-5FD4-439A-B0AF-20A22ADE304F}"/>
              </a:ext>
            </a:extLst>
          </p:cNvPr>
          <p:cNvSpPr/>
          <p:nvPr userDrawn="1"/>
        </p:nvSpPr>
        <p:spPr>
          <a:xfrm>
            <a:off x="345282" y="1032272"/>
            <a:ext cx="8798719" cy="2129883"/>
          </a:xfrm>
          <a:prstGeom prst="rect">
            <a:avLst/>
          </a:prstGeom>
          <a:gradFill flip="none" rotWithShape="1">
            <a:gsLst>
              <a:gs pos="100000">
                <a:schemeClr val="accent1">
                  <a:alpha val="18000"/>
                </a:schemeClr>
              </a:gs>
              <a:gs pos="0">
                <a:schemeClr val="accent1">
                  <a:lumMod val="99000"/>
                  <a:alpha val="8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350"/>
          </a:p>
        </p:txBody>
      </p:sp>
      <p:sp>
        <p:nvSpPr>
          <p:cNvPr id="26" name="Plassholder for tekst 3"/>
          <p:cNvSpPr>
            <a:spLocks noGrp="1"/>
          </p:cNvSpPr>
          <p:nvPr>
            <p:ph type="body" sz="quarter" idx="12" hasCustomPrompt="1"/>
          </p:nvPr>
        </p:nvSpPr>
        <p:spPr>
          <a:xfrm>
            <a:off x="683420" y="2668905"/>
            <a:ext cx="8116490" cy="375961"/>
          </a:xfrm>
        </p:spPr>
        <p:txBody>
          <a:bodyPr>
            <a:noAutofit/>
          </a:bodyPr>
          <a:lstStyle>
            <a:lvl1pPr marL="0" indent="0">
              <a:spcBef>
                <a:spcPts val="0"/>
              </a:spcBef>
              <a:buNone/>
              <a:defRPr>
                <a:solidFill>
                  <a:schemeClr val="bg1"/>
                </a:solidFill>
              </a:defRPr>
            </a:lvl1pPr>
          </a:lstStyle>
          <a:p>
            <a:pPr lvl="0"/>
            <a:r>
              <a:rPr lang="en-GB"/>
              <a:t>Name of presenter/s</a:t>
            </a:r>
          </a:p>
        </p:txBody>
      </p:sp>
      <p:sp>
        <p:nvSpPr>
          <p:cNvPr id="7" name="Title 6">
            <a:extLst>
              <a:ext uri="{FF2B5EF4-FFF2-40B4-BE49-F238E27FC236}">
                <a16:creationId xmlns:a16="http://schemas.microsoft.com/office/drawing/2014/main" id="{E12EB2B6-04FE-4C50-878F-0C9D1D649D82}"/>
              </a:ext>
            </a:extLst>
          </p:cNvPr>
          <p:cNvSpPr>
            <a:spLocks noGrp="1"/>
          </p:cNvSpPr>
          <p:nvPr>
            <p:ph type="title" hasCustomPrompt="1"/>
          </p:nvPr>
        </p:nvSpPr>
        <p:spPr>
          <a:xfrm>
            <a:off x="683420" y="1388745"/>
            <a:ext cx="8116491" cy="1034988"/>
          </a:xfrm>
        </p:spPr>
        <p:txBody>
          <a:bodyPr anchor="t">
            <a:noAutofit/>
          </a:bodyPr>
          <a:lstStyle>
            <a:lvl1pPr>
              <a:defRPr sz="2700" cap="all" baseline="0">
                <a:solidFill>
                  <a:schemeClr val="bg1"/>
                </a:solidFill>
              </a:defRPr>
            </a:lvl1pPr>
          </a:lstStyle>
          <a:p>
            <a:r>
              <a:rPr lang="en-US"/>
              <a:t>Title of Presentation</a:t>
            </a:r>
            <a:br>
              <a:rPr lang="en-US"/>
            </a:br>
            <a:r>
              <a:rPr lang="en-US"/>
              <a:t>Second line / sub title</a:t>
            </a:r>
            <a:endParaRPr lang="en-GB"/>
          </a:p>
        </p:txBody>
      </p:sp>
      <p:pic>
        <p:nvPicPr>
          <p:cNvPr id="25" name="Picture 24"/>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357643" y="4394915"/>
            <a:ext cx="1634477" cy="480868"/>
          </a:xfrm>
          <a:prstGeom prst="rect">
            <a:avLst/>
          </a:prstGeom>
        </p:spPr>
      </p:pic>
    </p:spTree>
    <p:extLst>
      <p:ext uri="{BB962C8B-B14F-4D97-AF65-F5344CB8AC3E}">
        <p14:creationId xmlns:p14="http://schemas.microsoft.com/office/powerpoint/2010/main" val="3129039993"/>
      </p:ext>
    </p:extLst>
  </p:cSld>
  <p:clrMapOvr>
    <a:masterClrMapping/>
  </p:clrMapOvr>
  <p:extLst>
    <p:ext uri="{DCECCB84-F9BA-43D5-87BE-67443E8EF086}">
      <p15:sldGuideLst xmlns:p15="http://schemas.microsoft.com/office/powerpoint/2012/main">
        <p15:guide id="1" pos="5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8BB71E-864A-43C5-AC7C-5A1F15038022}"/>
              </a:ext>
            </a:extLst>
          </p:cNvPr>
          <p:cNvGraphicFramePr>
            <a:graphicFrameLocks noChangeAspect="1"/>
          </p:cNvGraphicFramePr>
          <p:nvPr userDrawn="1">
            <p:custDataLst>
              <p:tags r:id="rId2"/>
            </p:custDataLst>
            <p:extLst>
              <p:ext uri="{D42A27DB-BD31-4B8C-83A1-F6EECF244321}">
                <p14:modId xmlns:p14="http://schemas.microsoft.com/office/powerpoint/2010/main" val="3139078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9"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6D8BB71E-864A-43C5-AC7C-5A1F1503802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a:xfrm>
            <a:off x="685800" y="613834"/>
            <a:ext cx="7772400" cy="1746249"/>
          </a:xfrm>
        </p:spPr>
        <p:txBody>
          <a:bodyPr vert="horz">
            <a:normAutofit/>
          </a:bodyPr>
          <a:lstStyle>
            <a:lvl1pPr algn="ctr" rtl="0">
              <a:defRPr sz="4000" b="0" i="0" baseline="0">
                <a:solidFill>
                  <a:schemeClr val="bg1"/>
                </a:solidFill>
                <a:latin typeface="Nunito Bold"/>
                <a:cs typeface="Nunito Bold"/>
              </a:defRPr>
            </a:lvl1pPr>
          </a:lstStyle>
          <a:p>
            <a:r>
              <a:rPr lang="en-GB"/>
              <a:t>Enter the title here which can go onto multiple lines</a:t>
            </a:r>
          </a:p>
        </p:txBody>
      </p:sp>
      <p:sp>
        <p:nvSpPr>
          <p:cNvPr id="3" name="Subtitle 2"/>
          <p:cNvSpPr>
            <a:spLocks noGrp="1"/>
          </p:cNvSpPr>
          <p:nvPr>
            <p:ph type="subTitle" idx="1" hasCustomPrompt="1"/>
          </p:nvPr>
        </p:nvSpPr>
        <p:spPr>
          <a:xfrm>
            <a:off x="5717102" y="4212168"/>
            <a:ext cx="2895600" cy="423332"/>
          </a:xfrm>
          <a:prstGeom prst="rect">
            <a:avLst/>
          </a:prstGeom>
        </p:spPr>
        <p:txBody>
          <a:bodyPr>
            <a:normAutofit/>
          </a:bodyPr>
          <a:lstStyle>
            <a:lvl1pPr marL="0" indent="0" algn="r" rtl="0">
              <a:buNone/>
              <a:defRPr sz="1800" b="0" i="0" baseline="0">
                <a:solidFill>
                  <a:srgbClr val="FFFFFF"/>
                </a:solidFill>
                <a:latin typeface="Nunito SemiBold"/>
                <a:cs typeface="Nunito SemiBold"/>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Enter date</a:t>
            </a:r>
          </a:p>
        </p:txBody>
      </p:sp>
      <p:sp>
        <p:nvSpPr>
          <p:cNvPr id="20" name="Text Placeholder 19"/>
          <p:cNvSpPr>
            <a:spLocks noGrp="1"/>
          </p:cNvSpPr>
          <p:nvPr>
            <p:ph type="body" sz="quarter" idx="10" hasCustomPrompt="1"/>
          </p:nvPr>
        </p:nvSpPr>
        <p:spPr>
          <a:xfrm>
            <a:off x="1417638" y="2360084"/>
            <a:ext cx="6469062" cy="635529"/>
          </a:xfrm>
          <a:prstGeom prst="rect">
            <a:avLst/>
          </a:prstGeom>
        </p:spPr>
        <p:txBody>
          <a:bodyPr/>
          <a:lstStyle>
            <a:lvl1pPr marL="0" indent="0" algn="ctr" rtl="0">
              <a:buNone/>
              <a:defRPr b="0" i="0">
                <a:solidFill>
                  <a:schemeClr val="bg1"/>
                </a:solidFill>
                <a:latin typeface="Nunito Light"/>
                <a:cs typeface="Nunito Light"/>
              </a:defRPr>
            </a:lvl1pPr>
          </a:lstStyle>
          <a:p>
            <a:pPr lvl="0"/>
            <a:r>
              <a:rPr lang="en-GB"/>
              <a:t>Enter author</a:t>
            </a:r>
          </a:p>
        </p:txBody>
      </p:sp>
      <p:sp>
        <p:nvSpPr>
          <p:cNvPr id="21" name="Rectangle 20"/>
          <p:cNvSpPr/>
          <p:nvPr userDrawn="1"/>
        </p:nvSpPr>
        <p:spPr>
          <a:xfrm>
            <a:off x="91812" y="4635500"/>
            <a:ext cx="1051190" cy="423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n-GB" sz="1800"/>
          </a:p>
        </p:txBody>
      </p:sp>
      <p:pic>
        <p:nvPicPr>
          <p:cNvPr id="7" name="Picture 6" descr="IDEX Logo 2018 - white fon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22805" y="4104215"/>
            <a:ext cx="2053166" cy="606055"/>
          </a:xfrm>
          <a:prstGeom prst="rect">
            <a:avLst/>
          </a:prstGeom>
        </p:spPr>
      </p:pic>
    </p:spTree>
    <p:extLst>
      <p:ext uri="{BB962C8B-B14F-4D97-AF65-F5344CB8AC3E}">
        <p14:creationId xmlns:p14="http://schemas.microsoft.com/office/powerpoint/2010/main" val="40543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2702693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9422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565185326"/>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06775254"/>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9524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778287005"/>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113066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9627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574030605"/>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529656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9729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094581167"/>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4809098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9832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086083594"/>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3326939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9934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212009082"/>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63326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036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252561218"/>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00052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139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417005250"/>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8151-AE9A-436C-9E68-1510C4B790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C90699-B6F7-482F-9B08-15720DDA8393}"/>
              </a:ext>
            </a:extLst>
          </p:cNvPr>
          <p:cNvSpPr>
            <a:spLocks noGrp="1"/>
          </p:cNvSpPr>
          <p:nvPr>
            <p:ph type="dt" sz="half" idx="10"/>
          </p:nvPr>
        </p:nvSpPr>
        <p:spPr>
          <a:xfrm>
            <a:off x="628650" y="4767263"/>
            <a:ext cx="2057400" cy="274637"/>
          </a:xfrm>
          <a:prstGeom prst="rect">
            <a:avLst/>
          </a:prstGeom>
        </p:spPr>
        <p:txBody>
          <a:bodyPr/>
          <a:lstStyle/>
          <a:p>
            <a:fld id="{8F4F4FC9-BB9C-4EEF-B0F8-E6B7233E9DD5}" type="datetimeFigureOut">
              <a:rPr lang="en-GB" smtClean="0"/>
              <a:t>24/02/2022</a:t>
            </a:fld>
            <a:endParaRPr lang="en-GB"/>
          </a:p>
        </p:txBody>
      </p:sp>
      <p:sp>
        <p:nvSpPr>
          <p:cNvPr id="4" name="Footer Placeholder 3">
            <a:extLst>
              <a:ext uri="{FF2B5EF4-FFF2-40B4-BE49-F238E27FC236}">
                <a16:creationId xmlns:a16="http://schemas.microsoft.com/office/drawing/2014/main" id="{FCC77313-894E-4D55-A209-D638D667D995}"/>
              </a:ext>
            </a:extLst>
          </p:cNvPr>
          <p:cNvSpPr>
            <a:spLocks noGrp="1"/>
          </p:cNvSpPr>
          <p:nvPr>
            <p:ph type="ftr" sz="quarter" idx="11"/>
          </p:nvPr>
        </p:nvSpPr>
        <p:spPr>
          <a:xfrm>
            <a:off x="3028950" y="4767263"/>
            <a:ext cx="3086100" cy="274637"/>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0C5F038-EC75-4894-B7DC-61CBA6FEC831}"/>
              </a:ext>
            </a:extLst>
          </p:cNvPr>
          <p:cNvSpPr>
            <a:spLocks noGrp="1"/>
          </p:cNvSpPr>
          <p:nvPr>
            <p:ph type="sldNum" sz="quarter" idx="12"/>
          </p:nvPr>
        </p:nvSpPr>
        <p:spPr/>
        <p:txBody>
          <a:bodyPr/>
          <a:lstStyle/>
          <a:p>
            <a:fld id="{A64D0615-2E81-465D-9F84-D0F3FB7D0534}" type="slidenum">
              <a:rPr lang="en-GB" smtClean="0"/>
              <a:t>‹#›</a:t>
            </a:fld>
            <a:endParaRPr lang="en-GB"/>
          </a:p>
        </p:txBody>
      </p:sp>
    </p:spTree>
    <p:extLst>
      <p:ext uri="{BB962C8B-B14F-4D97-AF65-F5344CB8AC3E}">
        <p14:creationId xmlns:p14="http://schemas.microsoft.com/office/powerpoint/2010/main" val="41798148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98BBA3-C114-4D5C-AAC0-78D45DF3EBCC}"/>
              </a:ext>
            </a:extLst>
          </p:cNvPr>
          <p:cNvGraphicFramePr>
            <a:graphicFrameLocks noChangeAspect="1"/>
          </p:cNvGraphicFramePr>
          <p:nvPr userDrawn="1">
            <p:custDataLst>
              <p:tags r:id="rId2"/>
            </p:custDataLst>
            <p:extLst>
              <p:ext uri="{D42A27DB-BD31-4B8C-83A1-F6EECF244321}">
                <p14:modId xmlns:p14="http://schemas.microsoft.com/office/powerpoint/2010/main" val="3769411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41" name="think-cell Slide" r:id="rId5" imgW="423" imgH="424" progId="TCLayout.ActiveDocument.1">
                  <p:embed/>
                </p:oleObj>
              </mc:Choice>
              <mc:Fallback>
                <p:oleObj name="think-cell Slide" r:id="rId5" imgW="423" imgH="424" progId="TCLayout.ActiveDocument.1">
                  <p:embed/>
                  <p:pic>
                    <p:nvPicPr>
                      <p:cNvPr id="4" name="Object 3" hidden="1">
                        <a:extLst>
                          <a:ext uri="{FF2B5EF4-FFF2-40B4-BE49-F238E27FC236}">
                            <a16:creationId xmlns:a16="http://schemas.microsoft.com/office/drawing/2014/main" id="{BB98BBA3-C114-4D5C-AAC0-78D45DF3EB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descr="IDEX Logo 2018 - white fon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1055" y="403192"/>
            <a:ext cx="2053166" cy="606055"/>
          </a:xfrm>
          <a:prstGeom prst="rect">
            <a:avLst/>
          </a:prstGeom>
        </p:spPr>
      </p:pic>
    </p:spTree>
    <p:extLst>
      <p:ext uri="{BB962C8B-B14F-4D97-AF65-F5344CB8AC3E}">
        <p14:creationId xmlns:p14="http://schemas.microsoft.com/office/powerpoint/2010/main" val="228191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7B3DBA6-9715-4BD1-9866-8EBF4B3EF61D}"/>
              </a:ext>
            </a:extLst>
          </p:cNvPr>
          <p:cNvGraphicFramePr>
            <a:graphicFrameLocks noChangeAspect="1"/>
          </p:cNvGraphicFramePr>
          <p:nvPr userDrawn="1">
            <p:custDataLst>
              <p:tags r:id="rId2"/>
            </p:custDataLst>
            <p:extLst>
              <p:ext uri="{D42A27DB-BD31-4B8C-83A1-F6EECF244321}">
                <p14:modId xmlns:p14="http://schemas.microsoft.com/office/powerpoint/2010/main" val="2707657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3"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27B3DBA6-9715-4BD1-9866-8EBF4B3EF6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FDE86C03-6ECE-4603-A5A8-12F403F02F8E}"/>
              </a:ext>
            </a:extLst>
          </p:cNvPr>
          <p:cNvSpPr>
            <a:spLocks noGrp="1"/>
          </p:cNvSpPr>
          <p:nvPr>
            <p:ph type="sldNum" sz="quarter" idx="12"/>
          </p:nvPr>
        </p:nvSpPr>
        <p:spPr/>
        <p:txBody>
          <a:bodyPr/>
          <a:lstStyle>
            <a:lvl1pPr rtl="0">
              <a:defRPr/>
            </a:lvl1pPr>
          </a:lstStyle>
          <a:p>
            <a:fld id="{CEC7B26D-24B2-4A09-92F2-3E7DCED278DC}" type="slidenum">
              <a:rPr lang="en-GB" smtClean="0"/>
              <a:pPr/>
              <a:t>‹#›</a:t>
            </a:fld>
            <a:endParaRPr lang="en-GB"/>
          </a:p>
        </p:txBody>
      </p:sp>
      <p:sp>
        <p:nvSpPr>
          <p:cNvPr id="9" name="Footer Placeholder 4">
            <a:extLst>
              <a:ext uri="{FF2B5EF4-FFF2-40B4-BE49-F238E27FC236}">
                <a16:creationId xmlns:a16="http://schemas.microsoft.com/office/drawing/2014/main" id="{86147430-3E9E-4D3C-8420-630164C98F07}"/>
              </a:ext>
            </a:extLst>
          </p:cNvPr>
          <p:cNvSpPr>
            <a:spLocks noGrp="1"/>
          </p:cNvSpPr>
          <p:nvPr>
            <p:ph type="ftr" sz="quarter" idx="3"/>
          </p:nvPr>
        </p:nvSpPr>
        <p:spPr>
          <a:xfrm>
            <a:off x="3609380" y="4762482"/>
            <a:ext cx="1925241" cy="274637"/>
          </a:xfrm>
          <a:prstGeom prst="rect">
            <a:avLst/>
          </a:prstGeom>
        </p:spPr>
        <p:txBody>
          <a:bodyPr vert="horz" lIns="91440" tIns="45720" rIns="91440" bIns="45720" rtlCol="0" anchor="ctr"/>
          <a:lstStyle>
            <a:lvl1pPr marL="0" indent="0" algn="r" rtl="0">
              <a:buFont typeface="Arial" panose="020B0604020202020204" pitchFamily="34" charset="0"/>
              <a:buNone/>
              <a:defRPr sz="900">
                <a:solidFill>
                  <a:schemeClr val="tx1">
                    <a:tint val="75000"/>
                  </a:schemeClr>
                </a:solidFill>
              </a:defRPr>
            </a:lvl1pPr>
          </a:lstStyle>
          <a:p>
            <a:pPr algn="ctr"/>
            <a:endParaRPr lang="en-GB">
              <a:solidFill>
                <a:schemeClr val="bg1"/>
              </a:solidFill>
              <a:latin typeface="Nunito Regular"/>
              <a:cs typeface="Nunito Regular"/>
            </a:endParaRPr>
          </a:p>
        </p:txBody>
      </p:sp>
      <p:sp>
        <p:nvSpPr>
          <p:cNvPr id="7" name="Content Placeholder 2">
            <a:extLst>
              <a:ext uri="{FF2B5EF4-FFF2-40B4-BE49-F238E27FC236}">
                <a16:creationId xmlns:a16="http://schemas.microsoft.com/office/drawing/2014/main" id="{D3DE4F2E-8256-49D8-B701-0A718AAD20AD}"/>
              </a:ext>
            </a:extLst>
          </p:cNvPr>
          <p:cNvSpPr>
            <a:spLocks noGrp="1"/>
          </p:cNvSpPr>
          <p:nvPr>
            <p:ph idx="1"/>
          </p:nvPr>
        </p:nvSpPr>
        <p:spPr>
          <a:xfrm>
            <a:off x="350044" y="1028700"/>
            <a:ext cx="8458200" cy="3603625"/>
          </a:xfrm>
          <a:prstGeom prst="rect">
            <a:avLst/>
          </a:prstGeom>
        </p:spPr>
        <p:txBody>
          <a:bodyPr/>
          <a:lstStyle>
            <a:lvl1pPr marL="457189" indent="-457189" rtl="0">
              <a:buClr>
                <a:srgbClr val="27CFEF"/>
              </a:buClr>
              <a:buSzPct val="80000"/>
              <a:buFont typeface="Wingdings" panose="05000000000000000000" pitchFamily="2" charset="2"/>
              <a:buChar char="q"/>
              <a:defRPr sz="1800"/>
            </a:lvl1pPr>
            <a:lvl2pPr marL="808018" indent="-350829" rtl="0">
              <a:buClr>
                <a:srgbClr val="27CFEF"/>
              </a:buClr>
              <a:buFont typeface="Wingdings" panose="05000000000000000000" pitchFamily="2" charset="2"/>
              <a:buChar char="§"/>
              <a:defRPr sz="1500"/>
            </a:lvl2pPr>
            <a:lvl3pPr marL="1142972" indent="-228594" rtl="0">
              <a:buClr>
                <a:srgbClr val="27CFEF"/>
              </a:buClr>
              <a:buFont typeface="Arial" panose="020B0604020202020204" pitchFamily="34" charset="0"/>
              <a:buChar char="•"/>
              <a:defRPr sz="1350"/>
            </a:lvl3pPr>
          </a:lstStyle>
          <a:p>
            <a:pPr lvl="0"/>
            <a:r>
              <a:rPr lang="en-GB"/>
              <a:t>Click to edit Master text styles</a:t>
            </a:r>
          </a:p>
          <a:p>
            <a:pPr lvl="1"/>
            <a:r>
              <a:rPr lang="en-GB"/>
              <a:t>Second level</a:t>
            </a:r>
          </a:p>
          <a:p>
            <a:pPr lvl="2"/>
            <a:r>
              <a:rPr lang="en-GB"/>
              <a:t>Third level</a:t>
            </a:r>
          </a:p>
        </p:txBody>
      </p:sp>
      <p:sp>
        <p:nvSpPr>
          <p:cNvPr id="10" name="Title Placeholder 1">
            <a:extLst>
              <a:ext uri="{FF2B5EF4-FFF2-40B4-BE49-F238E27FC236}">
                <a16:creationId xmlns:a16="http://schemas.microsoft.com/office/drawing/2014/main" id="{BB19A28C-15DB-4513-BEB5-5886B7CBCCA2}"/>
              </a:ext>
            </a:extLst>
          </p:cNvPr>
          <p:cNvSpPr>
            <a:spLocks noGrp="1"/>
          </p:cNvSpPr>
          <p:nvPr>
            <p:ph type="title" hasCustomPrompt="1"/>
          </p:nvPr>
        </p:nvSpPr>
        <p:spPr>
          <a:xfrm>
            <a:off x="252323" y="72945"/>
            <a:ext cx="8637198" cy="463604"/>
          </a:xfrm>
          <a:prstGeom prst="rect">
            <a:avLst/>
          </a:prstGeom>
        </p:spPr>
        <p:txBody>
          <a:bodyPr vert="horz" lIns="91440" tIns="45720" rIns="91440" bIns="45720" rtlCol="0" anchor="ctr">
            <a:noAutofit/>
          </a:bodyPr>
          <a:lstStyle>
            <a:lvl1pPr rtl="0">
              <a:defRPr baseline="0"/>
            </a:lvl1pPr>
          </a:lstStyle>
          <a:p>
            <a:r>
              <a:rPr lang="en-GB"/>
              <a:t>CLICK TO EDIT MASTER TITLE STYLE</a:t>
            </a:r>
          </a:p>
        </p:txBody>
      </p:sp>
    </p:spTree>
    <p:extLst>
      <p:ext uri="{BB962C8B-B14F-4D97-AF65-F5344CB8AC3E}">
        <p14:creationId xmlns:p14="http://schemas.microsoft.com/office/powerpoint/2010/main" val="16124994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92332274"/>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446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4018598403"/>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032829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548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646942951"/>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9010124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651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874219499"/>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0C32A-F795-429B-90EB-C68718BA0AE2}"/>
              </a:ext>
            </a:extLst>
          </p:cNvPr>
          <p:cNvSpPr>
            <a:spLocks noGrp="1"/>
          </p:cNvSpPr>
          <p:nvPr>
            <p:ph type="title" hasCustomPrompt="1"/>
          </p:nvPr>
        </p:nvSpPr>
        <p:spPr/>
        <p:txBody>
          <a:bodyPr/>
          <a:lstStyle>
            <a:lvl1pPr>
              <a:defRPr cap="none"/>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98336A15-E35A-4705-BEDD-CBD53D2728B3}"/>
              </a:ext>
            </a:extLst>
          </p:cNvPr>
          <p:cNvSpPr>
            <a:spLocks noGrp="1"/>
          </p:cNvSpPr>
          <p:nvPr>
            <p:ph type="ftr" sz="quarter" idx="10"/>
          </p:nvPr>
        </p:nvSpPr>
        <p:spPr/>
        <p:txBody>
          <a:bodyPr/>
          <a:lstStyle/>
          <a:p>
            <a:r>
              <a:rPr lang="en-GB"/>
              <a:t>IDEX Confidential </a:t>
            </a:r>
          </a:p>
        </p:txBody>
      </p:sp>
    </p:spTree>
    <p:extLst>
      <p:ext uri="{BB962C8B-B14F-4D97-AF65-F5344CB8AC3E}">
        <p14:creationId xmlns:p14="http://schemas.microsoft.com/office/powerpoint/2010/main" val="29334255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120937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753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30783154"/>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959954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856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300656276"/>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548819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958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126696409"/>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51120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1060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620380700"/>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0905587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1163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290229794"/>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0154777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1265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428859984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imp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84E9E8-8F6D-45A5-B37F-778733AF7A6A}"/>
              </a:ext>
            </a:extLst>
          </p:cNvPr>
          <p:cNvGraphicFramePr>
            <a:graphicFrameLocks noChangeAspect="1"/>
          </p:cNvGraphicFramePr>
          <p:nvPr userDrawn="1">
            <p:custDataLst>
              <p:tags r:id="rId2"/>
            </p:custDataLst>
            <p:extLst>
              <p:ext uri="{D42A27DB-BD31-4B8C-83A1-F6EECF244321}">
                <p14:modId xmlns:p14="http://schemas.microsoft.com/office/powerpoint/2010/main" val="4213392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7"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9384E9E8-8F6D-45A5-B37F-778733AF7A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2">
            <a:extLst>
              <a:ext uri="{FF2B5EF4-FFF2-40B4-BE49-F238E27FC236}">
                <a16:creationId xmlns:a16="http://schemas.microsoft.com/office/drawing/2014/main" id="{6DD3271A-DE50-4268-A526-382D69D233C6}"/>
              </a:ext>
            </a:extLst>
          </p:cNvPr>
          <p:cNvSpPr>
            <a:spLocks noGrp="1"/>
          </p:cNvSpPr>
          <p:nvPr>
            <p:ph idx="1"/>
          </p:nvPr>
        </p:nvSpPr>
        <p:spPr>
          <a:xfrm>
            <a:off x="350044" y="1028700"/>
            <a:ext cx="8458200" cy="3603625"/>
          </a:xfrm>
          <a:prstGeom prst="rect">
            <a:avLst/>
          </a:prstGeom>
        </p:spPr>
        <p:txBody>
          <a:bodyPr/>
          <a:lstStyle>
            <a:lvl1pPr marL="457189" indent="-457189" rtl="0">
              <a:buClr>
                <a:srgbClr val="27CFEF"/>
              </a:buClr>
              <a:buSzPct val="80000"/>
              <a:buFont typeface="Wingdings" panose="05000000000000000000" pitchFamily="2" charset="2"/>
              <a:buChar char="q"/>
              <a:defRPr sz="1800"/>
            </a:lvl1pPr>
            <a:lvl2pPr marL="808018" indent="-350829" rtl="0">
              <a:buClr>
                <a:srgbClr val="27CFEF"/>
              </a:buClr>
              <a:buFont typeface="Wingdings" panose="05000000000000000000" pitchFamily="2" charset="2"/>
              <a:buChar char="§"/>
              <a:defRPr sz="1500"/>
            </a:lvl2pPr>
            <a:lvl3pPr marL="1142972" indent="-228594" rtl="0">
              <a:buClr>
                <a:srgbClr val="27CFEF"/>
              </a:buClr>
              <a:buFont typeface="Arial" panose="020B0604020202020204" pitchFamily="34" charset="0"/>
              <a:buChar char="•"/>
              <a:defRPr sz="1350"/>
            </a:lvl3pPr>
          </a:lstStyle>
          <a:p>
            <a:pPr lvl="0"/>
            <a:r>
              <a:rPr lang="en-GB"/>
              <a:t>Click to edit Master text styles</a:t>
            </a:r>
          </a:p>
          <a:p>
            <a:pPr lvl="1"/>
            <a:r>
              <a:rPr lang="en-GB"/>
              <a:t>Second level</a:t>
            </a:r>
          </a:p>
          <a:p>
            <a:pPr lvl="2"/>
            <a:r>
              <a:rPr lang="en-GB"/>
              <a:t>Third level</a:t>
            </a:r>
          </a:p>
        </p:txBody>
      </p:sp>
      <p:sp>
        <p:nvSpPr>
          <p:cNvPr id="6" name="Title Placeholder 1">
            <a:extLst>
              <a:ext uri="{FF2B5EF4-FFF2-40B4-BE49-F238E27FC236}">
                <a16:creationId xmlns:a16="http://schemas.microsoft.com/office/drawing/2014/main" id="{8D01BF93-7BAC-406E-AD9E-007BDCA251F0}"/>
              </a:ext>
            </a:extLst>
          </p:cNvPr>
          <p:cNvSpPr>
            <a:spLocks noGrp="1"/>
          </p:cNvSpPr>
          <p:nvPr>
            <p:ph type="title" hasCustomPrompt="1"/>
          </p:nvPr>
        </p:nvSpPr>
        <p:spPr>
          <a:xfrm>
            <a:off x="252323" y="72945"/>
            <a:ext cx="8637198" cy="463604"/>
          </a:xfrm>
          <a:prstGeom prst="rect">
            <a:avLst/>
          </a:prstGeom>
        </p:spPr>
        <p:txBody>
          <a:bodyPr vert="horz" lIns="91440" tIns="45720" rIns="91440" bIns="45720" rtlCol="0" anchor="ctr">
            <a:noAutofit/>
          </a:bodyPr>
          <a:lstStyle>
            <a:lvl1pPr rtl="0">
              <a:defRPr baseline="0"/>
            </a:lvl1pPr>
          </a:lstStyle>
          <a:p>
            <a:r>
              <a:rPr lang="en-GB"/>
              <a:t>CLICK TO EDIT MASTER TITLE STYLE</a:t>
            </a:r>
          </a:p>
        </p:txBody>
      </p:sp>
    </p:spTree>
    <p:extLst>
      <p:ext uri="{BB962C8B-B14F-4D97-AF65-F5344CB8AC3E}">
        <p14:creationId xmlns:p14="http://schemas.microsoft.com/office/powerpoint/2010/main" val="20190740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218625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1368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444508836"/>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2589884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1470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883802123"/>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8770962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1572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4016616664"/>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6260921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1675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243610361"/>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9641344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1777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157556170"/>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0986333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1880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629814051"/>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3385175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1982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177268714"/>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8151-AE9A-436C-9E68-1510C4B790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C90699-B6F7-482F-9B08-15720DDA8393}"/>
              </a:ext>
            </a:extLst>
          </p:cNvPr>
          <p:cNvSpPr>
            <a:spLocks noGrp="1"/>
          </p:cNvSpPr>
          <p:nvPr>
            <p:ph type="dt" sz="half" idx="10"/>
          </p:nvPr>
        </p:nvSpPr>
        <p:spPr>
          <a:xfrm>
            <a:off x="628650" y="4767263"/>
            <a:ext cx="2057400" cy="274637"/>
          </a:xfrm>
          <a:prstGeom prst="rect">
            <a:avLst/>
          </a:prstGeom>
        </p:spPr>
        <p:txBody>
          <a:bodyPr/>
          <a:lstStyle/>
          <a:p>
            <a:fld id="{8F4F4FC9-BB9C-4EEF-B0F8-E6B7233E9DD5}" type="datetimeFigureOut">
              <a:rPr lang="en-GB" smtClean="0"/>
              <a:t>24/02/2022</a:t>
            </a:fld>
            <a:endParaRPr lang="en-GB"/>
          </a:p>
        </p:txBody>
      </p:sp>
      <p:sp>
        <p:nvSpPr>
          <p:cNvPr id="4" name="Footer Placeholder 3">
            <a:extLst>
              <a:ext uri="{FF2B5EF4-FFF2-40B4-BE49-F238E27FC236}">
                <a16:creationId xmlns:a16="http://schemas.microsoft.com/office/drawing/2014/main" id="{FCC77313-894E-4D55-A209-D638D667D995}"/>
              </a:ext>
            </a:extLst>
          </p:cNvPr>
          <p:cNvSpPr>
            <a:spLocks noGrp="1"/>
          </p:cNvSpPr>
          <p:nvPr>
            <p:ph type="ftr" sz="quarter" idx="11"/>
          </p:nvPr>
        </p:nvSpPr>
        <p:spPr>
          <a:xfrm>
            <a:off x="3028950" y="4767263"/>
            <a:ext cx="3086100" cy="274637"/>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0C5F038-EC75-4894-B7DC-61CBA6FEC831}"/>
              </a:ext>
            </a:extLst>
          </p:cNvPr>
          <p:cNvSpPr>
            <a:spLocks noGrp="1"/>
          </p:cNvSpPr>
          <p:nvPr>
            <p:ph type="sldNum" sz="quarter" idx="12"/>
          </p:nvPr>
        </p:nvSpPr>
        <p:spPr/>
        <p:txBody>
          <a:bodyPr/>
          <a:lstStyle/>
          <a:p>
            <a:fld id="{A64D0615-2E81-465D-9F84-D0F3FB7D0534}" type="slidenum">
              <a:rPr lang="en-GB" smtClean="0"/>
              <a:t>‹#›</a:t>
            </a:fld>
            <a:endParaRPr lang="en-GB"/>
          </a:p>
        </p:txBody>
      </p:sp>
    </p:spTree>
    <p:extLst>
      <p:ext uri="{BB962C8B-B14F-4D97-AF65-F5344CB8AC3E}">
        <p14:creationId xmlns:p14="http://schemas.microsoft.com/office/powerpoint/2010/main" val="18505135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98BBA3-C114-4D5C-AAC0-78D45DF3EBCC}"/>
              </a:ext>
            </a:extLst>
          </p:cNvPr>
          <p:cNvGraphicFramePr>
            <a:graphicFrameLocks noChangeAspect="1"/>
          </p:cNvGraphicFramePr>
          <p:nvPr userDrawn="1">
            <p:custDataLst>
              <p:tags r:id="rId2"/>
            </p:custDataLst>
            <p:extLst>
              <p:ext uri="{D42A27DB-BD31-4B8C-83A1-F6EECF244321}">
                <p14:modId xmlns:p14="http://schemas.microsoft.com/office/powerpoint/2010/main" val="3249157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73" name="think-cell Slide" r:id="rId5" imgW="423" imgH="424" progId="TCLayout.ActiveDocument.1">
                  <p:embed/>
                </p:oleObj>
              </mc:Choice>
              <mc:Fallback>
                <p:oleObj name="think-cell Slide" r:id="rId5" imgW="423" imgH="424" progId="TCLayout.ActiveDocument.1">
                  <p:embed/>
                  <p:pic>
                    <p:nvPicPr>
                      <p:cNvPr id="4" name="Object 3" hidden="1">
                        <a:extLst>
                          <a:ext uri="{FF2B5EF4-FFF2-40B4-BE49-F238E27FC236}">
                            <a16:creationId xmlns:a16="http://schemas.microsoft.com/office/drawing/2014/main" id="{BB98BBA3-C114-4D5C-AAC0-78D45DF3EB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descr="IDEX Logo 2018 - white fon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1055" y="403192"/>
            <a:ext cx="2053166" cy="606055"/>
          </a:xfrm>
          <a:prstGeom prst="rect">
            <a:avLst/>
          </a:prstGeom>
        </p:spPr>
      </p:pic>
    </p:spTree>
    <p:extLst>
      <p:ext uri="{BB962C8B-B14F-4D97-AF65-F5344CB8AC3E}">
        <p14:creationId xmlns:p14="http://schemas.microsoft.com/office/powerpoint/2010/main" val="216471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948462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2289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64292874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31F1C71-DF46-4773-BC6D-C84F0BAA078A}"/>
              </a:ext>
            </a:extLst>
          </p:cNvPr>
          <p:cNvGraphicFramePr>
            <a:graphicFrameLocks noChangeAspect="1"/>
          </p:cNvGraphicFramePr>
          <p:nvPr userDrawn="1">
            <p:custDataLst>
              <p:tags r:id="rId2"/>
            </p:custDataLst>
            <p:extLst>
              <p:ext uri="{D42A27DB-BD31-4B8C-83A1-F6EECF244321}">
                <p14:modId xmlns:p14="http://schemas.microsoft.com/office/powerpoint/2010/main" val="139377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1"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F31F1C71-DF46-4773-BC6D-C84F0BAA07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5E958498-4640-4FEC-BA52-63F7DA3FE6BF}"/>
              </a:ext>
            </a:extLst>
          </p:cNvPr>
          <p:cNvSpPr>
            <a:spLocks noGrp="1"/>
          </p:cNvSpPr>
          <p:nvPr>
            <p:ph type="sldNum" sz="quarter" idx="12"/>
          </p:nvPr>
        </p:nvSpPr>
        <p:spPr/>
        <p:txBody>
          <a:bodyPr/>
          <a:lstStyle>
            <a:lvl1pPr rtl="0">
              <a:defRPr/>
            </a:lvl1pPr>
          </a:lstStyle>
          <a:p>
            <a:fld id="{CEC7B26D-24B2-4A09-92F2-3E7DCED278DC}" type="slidenum">
              <a:rPr lang="en-GB" smtClean="0"/>
              <a:pPr/>
              <a:t>‹#›</a:t>
            </a:fld>
            <a:endParaRPr lang="en-GB"/>
          </a:p>
        </p:txBody>
      </p:sp>
      <p:sp>
        <p:nvSpPr>
          <p:cNvPr id="8" name="Footer Placeholder 4">
            <a:extLst>
              <a:ext uri="{FF2B5EF4-FFF2-40B4-BE49-F238E27FC236}">
                <a16:creationId xmlns:a16="http://schemas.microsoft.com/office/drawing/2014/main" id="{A88A7170-8A82-40A4-A06F-713C147AA2A8}"/>
              </a:ext>
            </a:extLst>
          </p:cNvPr>
          <p:cNvSpPr>
            <a:spLocks noGrp="1"/>
          </p:cNvSpPr>
          <p:nvPr>
            <p:ph type="ftr" sz="quarter" idx="3"/>
          </p:nvPr>
        </p:nvSpPr>
        <p:spPr>
          <a:xfrm>
            <a:off x="3609380" y="4762482"/>
            <a:ext cx="1925241" cy="274637"/>
          </a:xfrm>
          <a:prstGeom prst="rect">
            <a:avLst/>
          </a:prstGeom>
        </p:spPr>
        <p:txBody>
          <a:bodyPr vert="horz" lIns="91440" tIns="45720" rIns="91440" bIns="45720" rtlCol="0" anchor="ctr"/>
          <a:lstStyle>
            <a:lvl1pPr marL="0" indent="0" algn="r" rtl="0">
              <a:buFont typeface="Arial" panose="020B0604020202020204" pitchFamily="34" charset="0"/>
              <a:buNone/>
              <a:defRPr sz="900">
                <a:solidFill>
                  <a:schemeClr val="tx1">
                    <a:tint val="75000"/>
                  </a:schemeClr>
                </a:solidFill>
              </a:defRPr>
            </a:lvl1pPr>
          </a:lstStyle>
          <a:p>
            <a:pPr algn="ctr"/>
            <a:endParaRPr lang="en-GB">
              <a:solidFill>
                <a:schemeClr val="bg1"/>
              </a:solidFill>
              <a:latin typeface="Nunito Regular"/>
              <a:cs typeface="Nunito Regular"/>
            </a:endParaRPr>
          </a:p>
        </p:txBody>
      </p:sp>
      <p:sp>
        <p:nvSpPr>
          <p:cNvPr id="9" name="Content Placeholder 2">
            <a:extLst>
              <a:ext uri="{FF2B5EF4-FFF2-40B4-BE49-F238E27FC236}">
                <a16:creationId xmlns:a16="http://schemas.microsoft.com/office/drawing/2014/main" id="{80D56718-576B-4E2A-9CA4-7FD07B3C0910}"/>
              </a:ext>
            </a:extLst>
          </p:cNvPr>
          <p:cNvSpPr>
            <a:spLocks noGrp="1"/>
          </p:cNvSpPr>
          <p:nvPr>
            <p:ph idx="13"/>
          </p:nvPr>
        </p:nvSpPr>
        <p:spPr>
          <a:xfrm>
            <a:off x="350045" y="1028700"/>
            <a:ext cx="4145756" cy="3603625"/>
          </a:xfrm>
          <a:prstGeom prst="rect">
            <a:avLst/>
          </a:prstGeom>
        </p:spPr>
        <p:txBody>
          <a:bodyPr/>
          <a:lstStyle>
            <a:lvl1pPr marL="457189" indent="-457189" rtl="0">
              <a:buClr>
                <a:srgbClr val="27CFEF"/>
              </a:buClr>
              <a:buSzPct val="80000"/>
              <a:buFont typeface="Wingdings" panose="05000000000000000000" pitchFamily="2" charset="2"/>
              <a:buChar char="q"/>
              <a:defRPr sz="1800"/>
            </a:lvl1pPr>
            <a:lvl2pPr marL="808018" indent="-350829" rtl="0">
              <a:buClr>
                <a:srgbClr val="27CFEF"/>
              </a:buClr>
              <a:buFont typeface="Wingdings" panose="05000000000000000000" pitchFamily="2" charset="2"/>
              <a:buChar char="§"/>
              <a:defRPr sz="1500"/>
            </a:lvl2pPr>
            <a:lvl3pPr marL="1142972" indent="-228594" rtl="0">
              <a:buClr>
                <a:srgbClr val="27CFEF"/>
              </a:buClr>
              <a:buFont typeface="Arial" panose="020B0604020202020204" pitchFamily="34" charset="0"/>
              <a:buChar char="•"/>
              <a:defRPr sz="1350"/>
            </a:lvl3pPr>
          </a:lstStyle>
          <a:p>
            <a:pPr lvl="0"/>
            <a:r>
              <a:rPr lang="en-GB"/>
              <a:t>Click to edit Master text styles</a:t>
            </a:r>
          </a:p>
          <a:p>
            <a:pPr lvl="1"/>
            <a:r>
              <a:rPr lang="en-GB"/>
              <a:t>Second level</a:t>
            </a:r>
          </a:p>
          <a:p>
            <a:pPr lvl="2"/>
            <a:r>
              <a:rPr lang="en-GB"/>
              <a:t>Third level</a:t>
            </a:r>
          </a:p>
        </p:txBody>
      </p:sp>
      <p:sp>
        <p:nvSpPr>
          <p:cNvPr id="10" name="Content Placeholder 2">
            <a:extLst>
              <a:ext uri="{FF2B5EF4-FFF2-40B4-BE49-F238E27FC236}">
                <a16:creationId xmlns:a16="http://schemas.microsoft.com/office/drawing/2014/main" id="{AAC46532-6A56-4502-BF4D-1C70516D4490}"/>
              </a:ext>
            </a:extLst>
          </p:cNvPr>
          <p:cNvSpPr>
            <a:spLocks noGrp="1"/>
          </p:cNvSpPr>
          <p:nvPr>
            <p:ph idx="14"/>
          </p:nvPr>
        </p:nvSpPr>
        <p:spPr>
          <a:xfrm>
            <a:off x="4691244" y="1028700"/>
            <a:ext cx="4145756" cy="3603625"/>
          </a:xfrm>
          <a:prstGeom prst="rect">
            <a:avLst/>
          </a:prstGeom>
        </p:spPr>
        <p:txBody>
          <a:bodyPr/>
          <a:lstStyle>
            <a:lvl1pPr marL="457189" indent="-457189" rtl="0">
              <a:buClr>
                <a:srgbClr val="27CFEF"/>
              </a:buClr>
              <a:buSzPct val="80000"/>
              <a:buFont typeface="Wingdings" panose="05000000000000000000" pitchFamily="2" charset="2"/>
              <a:buChar char="q"/>
              <a:defRPr sz="1800"/>
            </a:lvl1pPr>
            <a:lvl2pPr marL="808018" indent="-350829" rtl="0">
              <a:buClr>
                <a:srgbClr val="27CFEF"/>
              </a:buClr>
              <a:buFont typeface="Wingdings" panose="05000000000000000000" pitchFamily="2" charset="2"/>
              <a:buChar char="§"/>
              <a:defRPr sz="1500"/>
            </a:lvl2pPr>
            <a:lvl3pPr marL="1142972" indent="-228594" rtl="0">
              <a:buClr>
                <a:srgbClr val="27CFEF"/>
              </a:buClr>
              <a:buFont typeface="Arial" panose="020B0604020202020204" pitchFamily="34" charset="0"/>
              <a:buChar char="•"/>
              <a:defRPr sz="1350"/>
            </a:lvl3pPr>
          </a:lstStyle>
          <a:p>
            <a:pPr lvl="0"/>
            <a:r>
              <a:rPr lang="en-GB"/>
              <a:t>Click to edit Master text styles</a:t>
            </a:r>
          </a:p>
          <a:p>
            <a:pPr lvl="1"/>
            <a:r>
              <a:rPr lang="en-GB"/>
              <a:t>Second level</a:t>
            </a:r>
          </a:p>
          <a:p>
            <a:pPr lvl="2"/>
            <a:r>
              <a:rPr lang="en-GB"/>
              <a:t>Third level</a:t>
            </a:r>
          </a:p>
        </p:txBody>
      </p:sp>
      <p:sp>
        <p:nvSpPr>
          <p:cNvPr id="11" name="Title Placeholder 1">
            <a:extLst>
              <a:ext uri="{FF2B5EF4-FFF2-40B4-BE49-F238E27FC236}">
                <a16:creationId xmlns:a16="http://schemas.microsoft.com/office/drawing/2014/main" id="{C9B2BDDF-2CA1-4F4C-88D8-4DD6B6401B06}"/>
              </a:ext>
            </a:extLst>
          </p:cNvPr>
          <p:cNvSpPr>
            <a:spLocks noGrp="1"/>
          </p:cNvSpPr>
          <p:nvPr>
            <p:ph type="title" hasCustomPrompt="1"/>
          </p:nvPr>
        </p:nvSpPr>
        <p:spPr>
          <a:xfrm>
            <a:off x="252323" y="72945"/>
            <a:ext cx="8637198" cy="463604"/>
          </a:xfrm>
          <a:prstGeom prst="rect">
            <a:avLst/>
          </a:prstGeom>
        </p:spPr>
        <p:txBody>
          <a:bodyPr vert="horz" lIns="91440" tIns="45720" rIns="91440" bIns="45720" rtlCol="0" anchor="ctr">
            <a:noAutofit/>
          </a:bodyPr>
          <a:lstStyle>
            <a:lvl1pPr rtl="0">
              <a:defRPr baseline="0"/>
            </a:lvl1pPr>
          </a:lstStyle>
          <a:p>
            <a:r>
              <a:rPr lang="en-GB"/>
              <a:t>CLICK TO EDIT MASTER TITLE STYLE</a:t>
            </a:r>
          </a:p>
        </p:txBody>
      </p:sp>
    </p:spTree>
    <p:extLst>
      <p:ext uri="{BB962C8B-B14F-4D97-AF65-F5344CB8AC3E}">
        <p14:creationId xmlns:p14="http://schemas.microsoft.com/office/powerpoint/2010/main" val="7160511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2761827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2392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454049760"/>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5717040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2494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470691007"/>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0C32A-F795-429B-90EB-C68718BA0AE2}"/>
              </a:ext>
            </a:extLst>
          </p:cNvPr>
          <p:cNvSpPr>
            <a:spLocks noGrp="1"/>
          </p:cNvSpPr>
          <p:nvPr>
            <p:ph type="title" hasCustomPrompt="1"/>
          </p:nvPr>
        </p:nvSpPr>
        <p:spPr/>
        <p:txBody>
          <a:bodyPr/>
          <a:lstStyle>
            <a:lvl1pPr>
              <a:defRPr cap="none"/>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98336A15-E35A-4705-BEDD-CBD53D2728B3}"/>
              </a:ext>
            </a:extLst>
          </p:cNvPr>
          <p:cNvSpPr>
            <a:spLocks noGrp="1"/>
          </p:cNvSpPr>
          <p:nvPr>
            <p:ph type="ftr" sz="quarter" idx="10"/>
          </p:nvPr>
        </p:nvSpPr>
        <p:spPr/>
        <p:txBody>
          <a:bodyPr/>
          <a:lstStyle/>
          <a:p>
            <a:r>
              <a:rPr lang="en-GB"/>
              <a:t>IDEX Confidential </a:t>
            </a:r>
          </a:p>
        </p:txBody>
      </p:sp>
    </p:spTree>
    <p:extLst>
      <p:ext uri="{BB962C8B-B14F-4D97-AF65-F5344CB8AC3E}">
        <p14:creationId xmlns:p14="http://schemas.microsoft.com/office/powerpoint/2010/main" val="32783645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3812758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2596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6342519"/>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7194790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2699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703505884"/>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667791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2801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564227008"/>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1821225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2904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2445964"/>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412584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3006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8883158"/>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6572588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3108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438831609"/>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003103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3211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400701145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D4595DD-8476-486C-B9B1-796F6439D242}"/>
              </a:ext>
            </a:extLst>
          </p:cNvPr>
          <p:cNvGraphicFramePr>
            <a:graphicFrameLocks noChangeAspect="1"/>
          </p:cNvGraphicFramePr>
          <p:nvPr userDrawn="1">
            <p:custDataLst>
              <p:tags r:id="rId2"/>
            </p:custDataLst>
            <p:extLst>
              <p:ext uri="{D42A27DB-BD31-4B8C-83A1-F6EECF244321}">
                <p14:modId xmlns:p14="http://schemas.microsoft.com/office/powerpoint/2010/main" val="3517816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5"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2D4595DD-8476-486C-B9B1-796F6439D2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a:xfrm>
            <a:off x="685800" y="613834"/>
            <a:ext cx="7772400" cy="1746249"/>
          </a:xfrm>
        </p:spPr>
        <p:txBody>
          <a:bodyPr vert="horz">
            <a:normAutofit/>
          </a:bodyPr>
          <a:lstStyle>
            <a:lvl1pPr algn="ctr" rtl="0">
              <a:defRPr sz="4000" b="0" i="0" baseline="0">
                <a:solidFill>
                  <a:schemeClr val="bg1"/>
                </a:solidFill>
                <a:latin typeface="Nunito Bold"/>
                <a:cs typeface="Nunito Bold"/>
              </a:defRPr>
            </a:lvl1pPr>
          </a:lstStyle>
          <a:p>
            <a:r>
              <a:rPr lang="en-GB"/>
              <a:t>Enter Thank you message</a:t>
            </a:r>
          </a:p>
        </p:txBody>
      </p:sp>
      <p:sp>
        <p:nvSpPr>
          <p:cNvPr id="3" name="Subtitle 2"/>
          <p:cNvSpPr>
            <a:spLocks noGrp="1"/>
          </p:cNvSpPr>
          <p:nvPr>
            <p:ph type="subTitle" idx="1" hasCustomPrompt="1"/>
          </p:nvPr>
        </p:nvSpPr>
        <p:spPr>
          <a:xfrm>
            <a:off x="5717102" y="3894678"/>
            <a:ext cx="2895600" cy="423332"/>
          </a:xfrm>
          <a:prstGeom prst="rect">
            <a:avLst/>
          </a:prstGeom>
        </p:spPr>
        <p:txBody>
          <a:bodyPr>
            <a:normAutofit/>
          </a:bodyPr>
          <a:lstStyle>
            <a:lvl1pPr marL="0" indent="0" algn="r" rtl="0">
              <a:buNone/>
              <a:defRPr sz="1800" b="0" i="0" baseline="0">
                <a:solidFill>
                  <a:srgbClr val="FFFFFF"/>
                </a:solidFill>
                <a:latin typeface="Nunito SemiBold"/>
                <a:cs typeface="Nunito SemiBold"/>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Enter date</a:t>
            </a:r>
          </a:p>
        </p:txBody>
      </p:sp>
      <p:sp>
        <p:nvSpPr>
          <p:cNvPr id="21" name="Rectangle 20"/>
          <p:cNvSpPr/>
          <p:nvPr userDrawn="1"/>
        </p:nvSpPr>
        <p:spPr>
          <a:xfrm>
            <a:off x="179917" y="4597879"/>
            <a:ext cx="1471083" cy="423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en-GB" sz="1800"/>
          </a:p>
        </p:txBody>
      </p:sp>
      <p:pic>
        <p:nvPicPr>
          <p:cNvPr id="7" name="Picture 6" descr="IDEX Logo 2018 - white fon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22805" y="3786725"/>
            <a:ext cx="2053166" cy="606055"/>
          </a:xfrm>
          <a:prstGeom prst="rect">
            <a:avLst/>
          </a:prstGeom>
        </p:spPr>
      </p:pic>
      <p:sp>
        <p:nvSpPr>
          <p:cNvPr id="4" name="TextBox 3"/>
          <p:cNvSpPr txBox="1"/>
          <p:nvPr userDrawn="1"/>
        </p:nvSpPr>
        <p:spPr>
          <a:xfrm>
            <a:off x="303858" y="4621613"/>
            <a:ext cx="5628592" cy="461665"/>
          </a:xfrm>
          <a:prstGeom prst="rect">
            <a:avLst/>
          </a:prstGeom>
          <a:noFill/>
        </p:spPr>
        <p:txBody>
          <a:bodyPr wrap="square" rtlCol="0">
            <a:spAutoFit/>
          </a:bodyPr>
          <a:lstStyle/>
          <a:p>
            <a:pPr algn="l" rtl="0"/>
            <a:r>
              <a:rPr lang="en-GB" sz="800" kern="1200">
                <a:solidFill>
                  <a:schemeClr val="bg1"/>
                </a:solidFill>
                <a:latin typeface="Nunito Regular"/>
                <a:ea typeface="+mn-ea"/>
                <a:cs typeface="Nunito Regular"/>
              </a:rPr>
              <a:t>The wordmark "IDEX“, “</a:t>
            </a:r>
            <a:r>
              <a:rPr lang="en-GB" sz="800" kern="1200" err="1">
                <a:solidFill>
                  <a:schemeClr val="bg1"/>
                </a:solidFill>
                <a:latin typeface="Nunito Regular"/>
                <a:ea typeface="+mn-ea"/>
                <a:cs typeface="Nunito Regular"/>
              </a:rPr>
              <a:t>TrustedBio</a:t>
            </a:r>
            <a:r>
              <a:rPr lang="en-GB" sz="800" kern="1200">
                <a:solidFill>
                  <a:schemeClr val="bg1"/>
                </a:solidFill>
                <a:latin typeface="Nunito Regular"/>
                <a:ea typeface="+mn-ea"/>
                <a:cs typeface="Nunito Regular"/>
              </a:rPr>
              <a:t>" and the IDEX logo are registered trademarks of IDEX ASA. The Contactless Indicator mark, consisting of four graduating arcs, is a trademark owned by and used with the permission of EMVCo, LLC. All other brands or product names are the property of their respective holders.</a:t>
            </a:r>
            <a:endParaRPr lang="en-GB" sz="800">
              <a:solidFill>
                <a:schemeClr val="bg1"/>
              </a:solidFill>
              <a:latin typeface="Nunito Regular"/>
              <a:cs typeface="Nunito Regular"/>
            </a:endParaRPr>
          </a:p>
        </p:txBody>
      </p:sp>
    </p:spTree>
    <p:extLst>
      <p:ext uri="{BB962C8B-B14F-4D97-AF65-F5344CB8AC3E}">
        <p14:creationId xmlns:p14="http://schemas.microsoft.com/office/powerpoint/2010/main" val="10163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498872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3313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840190280"/>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8745964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3416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133108452"/>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9810239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3518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610142042"/>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8516292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3620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67804239"/>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171856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3723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531781193"/>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0820834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3825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295626994"/>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8151-AE9A-436C-9E68-1510C4B790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C90699-B6F7-482F-9B08-15720DDA8393}"/>
              </a:ext>
            </a:extLst>
          </p:cNvPr>
          <p:cNvSpPr>
            <a:spLocks noGrp="1"/>
          </p:cNvSpPr>
          <p:nvPr>
            <p:ph type="dt" sz="half" idx="10"/>
          </p:nvPr>
        </p:nvSpPr>
        <p:spPr>
          <a:xfrm>
            <a:off x="628650" y="4767263"/>
            <a:ext cx="2057400" cy="274637"/>
          </a:xfrm>
          <a:prstGeom prst="rect">
            <a:avLst/>
          </a:prstGeom>
        </p:spPr>
        <p:txBody>
          <a:bodyPr/>
          <a:lstStyle/>
          <a:p>
            <a:fld id="{8F4F4FC9-BB9C-4EEF-B0F8-E6B7233E9DD5}" type="datetimeFigureOut">
              <a:rPr lang="en-GB" smtClean="0"/>
              <a:t>24/02/2022</a:t>
            </a:fld>
            <a:endParaRPr lang="en-GB"/>
          </a:p>
        </p:txBody>
      </p:sp>
      <p:sp>
        <p:nvSpPr>
          <p:cNvPr id="4" name="Footer Placeholder 3">
            <a:extLst>
              <a:ext uri="{FF2B5EF4-FFF2-40B4-BE49-F238E27FC236}">
                <a16:creationId xmlns:a16="http://schemas.microsoft.com/office/drawing/2014/main" id="{FCC77313-894E-4D55-A209-D638D667D995}"/>
              </a:ext>
            </a:extLst>
          </p:cNvPr>
          <p:cNvSpPr>
            <a:spLocks noGrp="1"/>
          </p:cNvSpPr>
          <p:nvPr>
            <p:ph type="ftr" sz="quarter" idx="11"/>
          </p:nvPr>
        </p:nvSpPr>
        <p:spPr>
          <a:xfrm>
            <a:off x="3028950" y="4767263"/>
            <a:ext cx="3086100" cy="274637"/>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0C5F038-EC75-4894-B7DC-61CBA6FEC831}"/>
              </a:ext>
            </a:extLst>
          </p:cNvPr>
          <p:cNvSpPr>
            <a:spLocks noGrp="1"/>
          </p:cNvSpPr>
          <p:nvPr>
            <p:ph type="sldNum" sz="quarter" idx="12"/>
          </p:nvPr>
        </p:nvSpPr>
        <p:spPr/>
        <p:txBody>
          <a:bodyPr/>
          <a:lstStyle/>
          <a:p>
            <a:fld id="{A64D0615-2E81-465D-9F84-D0F3FB7D0534}" type="slidenum">
              <a:rPr lang="en-GB" smtClean="0"/>
              <a:t>‹#›</a:t>
            </a:fld>
            <a:endParaRPr lang="en-GB"/>
          </a:p>
        </p:txBody>
      </p:sp>
    </p:spTree>
    <p:extLst>
      <p:ext uri="{BB962C8B-B14F-4D97-AF65-F5344CB8AC3E}">
        <p14:creationId xmlns:p14="http://schemas.microsoft.com/office/powerpoint/2010/main" val="13315866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98BBA3-C114-4D5C-AAC0-78D45DF3EBCC}"/>
              </a:ext>
            </a:extLst>
          </p:cNvPr>
          <p:cNvGraphicFramePr>
            <a:graphicFrameLocks noChangeAspect="1"/>
          </p:cNvGraphicFramePr>
          <p:nvPr userDrawn="1">
            <p:custDataLst>
              <p:tags r:id="rId2"/>
            </p:custDataLst>
            <p:extLst>
              <p:ext uri="{D42A27DB-BD31-4B8C-83A1-F6EECF244321}">
                <p14:modId xmlns:p14="http://schemas.microsoft.com/office/powerpoint/2010/main" val="2051512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305" name="think-cell Slide" r:id="rId5" imgW="423" imgH="424" progId="TCLayout.ActiveDocument.1">
                  <p:embed/>
                </p:oleObj>
              </mc:Choice>
              <mc:Fallback>
                <p:oleObj name="think-cell Slide" r:id="rId5" imgW="423" imgH="424" progId="TCLayout.ActiveDocument.1">
                  <p:embed/>
                  <p:pic>
                    <p:nvPicPr>
                      <p:cNvPr id="4" name="Object 3" hidden="1">
                        <a:extLst>
                          <a:ext uri="{FF2B5EF4-FFF2-40B4-BE49-F238E27FC236}">
                            <a16:creationId xmlns:a16="http://schemas.microsoft.com/office/drawing/2014/main" id="{BB98BBA3-C114-4D5C-AAC0-78D45DF3EB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descr="IDEX Logo 2018 - white fon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1055" y="403192"/>
            <a:ext cx="2053166" cy="606055"/>
          </a:xfrm>
          <a:prstGeom prst="rect">
            <a:avLst/>
          </a:prstGeom>
        </p:spPr>
      </p:pic>
    </p:spTree>
    <p:extLst>
      <p:ext uri="{BB962C8B-B14F-4D97-AF65-F5344CB8AC3E}">
        <p14:creationId xmlns:p14="http://schemas.microsoft.com/office/powerpoint/2010/main" val="13674474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830339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4132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357562431"/>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309026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4235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2231225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p:cNvSpPr/>
          <p:nvPr userDrawn="1"/>
        </p:nvSpPr>
        <p:spPr>
          <a:xfrm>
            <a:off x="0" y="-1"/>
            <a:ext cx="9144000" cy="440804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Plassholder for lysbildenummer 12">
            <a:extLst>
              <a:ext uri="{FF2B5EF4-FFF2-40B4-BE49-F238E27FC236}">
                <a16:creationId xmlns:a16="http://schemas.microsoft.com/office/drawing/2014/main" id="{89F960F6-776F-4138-A9A9-5829C39F8535}"/>
              </a:ext>
            </a:extLst>
          </p:cNvPr>
          <p:cNvSpPr txBox="1">
            <a:spLocks/>
          </p:cNvSpPr>
          <p:nvPr userDrawn="1"/>
        </p:nvSpPr>
        <p:spPr>
          <a:xfrm>
            <a:off x="4012842" y="4925161"/>
            <a:ext cx="374257" cy="140344"/>
          </a:xfrm>
          <a:prstGeom prst="rect">
            <a:avLst/>
          </a:prstGeom>
        </p:spPr>
        <p:txBody>
          <a:bodyPr anchor="ctr"/>
          <a:lstStyle>
            <a:defPPr>
              <a:defRPr lang="nb-NO"/>
            </a:defPPr>
            <a:lvl1pPr marL="0" algn="r" defTabSz="457200" rtl="0" eaLnBrk="1" latinLnBrk="0" hangingPunct="1">
              <a:defRPr sz="8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42900" rtl="0" eaLnBrk="1" fontAlgn="auto" latinLnBrk="0" hangingPunct="1">
              <a:lnSpc>
                <a:spcPct val="100000"/>
              </a:lnSpc>
              <a:spcBef>
                <a:spcPts val="0"/>
              </a:spcBef>
              <a:spcAft>
                <a:spcPts val="0"/>
              </a:spcAft>
              <a:buClrTx/>
              <a:buSzTx/>
              <a:buFontTx/>
              <a:buNone/>
              <a:tabLst/>
              <a:defRPr/>
            </a:pPr>
            <a:fld id="{B5CE34D6-4DE9-0446-A445-40ABD185A63B}" type="slidenum">
              <a:rPr kumimoji="0" lang="en-GB" sz="750" b="0" i="0" u="none" strike="noStrike" kern="1200" cap="none" spc="0" normalizeH="0" baseline="0" noProof="0" smtClean="0">
                <a:ln>
                  <a:noFill/>
                </a:ln>
                <a:solidFill>
                  <a:srgbClr val="FFFFFF"/>
                </a:solidFill>
                <a:effectLst/>
                <a:uLnTx/>
                <a:uFillTx/>
                <a:latin typeface="Calibri"/>
                <a:ea typeface="+mn-ea"/>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GB" sz="750" b="0" i="0" u="none" strike="noStrike" kern="1200" cap="none" spc="0" normalizeH="0" baseline="0" noProof="0">
              <a:ln>
                <a:noFill/>
              </a:ln>
              <a:solidFill>
                <a:srgbClr val="FFFFFF"/>
              </a:solidFill>
              <a:effectLst/>
              <a:uLnTx/>
              <a:uFillTx/>
              <a:latin typeface="Calibri"/>
              <a:ea typeface="+mn-ea"/>
            </a:endParaRPr>
          </a:p>
        </p:txBody>
      </p:sp>
    </p:spTree>
    <p:extLst>
      <p:ext uri="{BB962C8B-B14F-4D97-AF65-F5344CB8AC3E}">
        <p14:creationId xmlns:p14="http://schemas.microsoft.com/office/powerpoint/2010/main" val="2327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530384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4337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4219638793"/>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0C32A-F795-429B-90EB-C68718BA0AE2}"/>
              </a:ext>
            </a:extLst>
          </p:cNvPr>
          <p:cNvSpPr>
            <a:spLocks noGrp="1"/>
          </p:cNvSpPr>
          <p:nvPr>
            <p:ph type="title" hasCustomPrompt="1"/>
          </p:nvPr>
        </p:nvSpPr>
        <p:spPr/>
        <p:txBody>
          <a:bodyPr/>
          <a:lstStyle>
            <a:lvl1pPr>
              <a:defRPr cap="none"/>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98336A15-E35A-4705-BEDD-CBD53D2728B3}"/>
              </a:ext>
            </a:extLst>
          </p:cNvPr>
          <p:cNvSpPr>
            <a:spLocks noGrp="1"/>
          </p:cNvSpPr>
          <p:nvPr>
            <p:ph type="ftr" sz="quarter" idx="10"/>
          </p:nvPr>
        </p:nvSpPr>
        <p:spPr/>
        <p:txBody>
          <a:bodyPr/>
          <a:lstStyle/>
          <a:p>
            <a:r>
              <a:rPr lang="en-GB"/>
              <a:t>IDEX Confidential </a:t>
            </a:r>
          </a:p>
        </p:txBody>
      </p:sp>
    </p:spTree>
    <p:extLst>
      <p:ext uri="{BB962C8B-B14F-4D97-AF65-F5344CB8AC3E}">
        <p14:creationId xmlns:p14="http://schemas.microsoft.com/office/powerpoint/2010/main" val="2285403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7104597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4440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4105062022"/>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9609975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4542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189081292"/>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0415066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4644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389717507"/>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83063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4747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986801750"/>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2563259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4849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880442041"/>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550882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4952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328010463"/>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9998376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5054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200524965"/>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4887588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5156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71591938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8151-AE9A-436C-9E68-1510C4B790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C90699-B6F7-482F-9B08-15720DDA8393}"/>
              </a:ext>
            </a:extLst>
          </p:cNvPr>
          <p:cNvSpPr>
            <a:spLocks noGrp="1"/>
          </p:cNvSpPr>
          <p:nvPr>
            <p:ph type="dt" sz="half" idx="10"/>
          </p:nvPr>
        </p:nvSpPr>
        <p:spPr>
          <a:xfrm>
            <a:off x="628650" y="4767263"/>
            <a:ext cx="2057400" cy="274637"/>
          </a:xfrm>
          <a:prstGeom prst="rect">
            <a:avLst/>
          </a:prstGeom>
        </p:spPr>
        <p:txBody>
          <a:bodyPr/>
          <a:lstStyle/>
          <a:p>
            <a:fld id="{8F4F4FC9-BB9C-4EEF-B0F8-E6B7233E9DD5}" type="datetimeFigureOut">
              <a:rPr lang="en-GB" smtClean="0"/>
              <a:t>24/02/2022</a:t>
            </a:fld>
            <a:endParaRPr lang="en-GB"/>
          </a:p>
        </p:txBody>
      </p:sp>
      <p:sp>
        <p:nvSpPr>
          <p:cNvPr id="4" name="Footer Placeholder 3">
            <a:extLst>
              <a:ext uri="{FF2B5EF4-FFF2-40B4-BE49-F238E27FC236}">
                <a16:creationId xmlns:a16="http://schemas.microsoft.com/office/drawing/2014/main" id="{FCC77313-894E-4D55-A209-D638D667D995}"/>
              </a:ext>
            </a:extLst>
          </p:cNvPr>
          <p:cNvSpPr>
            <a:spLocks noGrp="1"/>
          </p:cNvSpPr>
          <p:nvPr>
            <p:ph type="ftr" sz="quarter" idx="11"/>
          </p:nvPr>
        </p:nvSpPr>
        <p:spPr>
          <a:xfrm>
            <a:off x="3028950" y="4767263"/>
            <a:ext cx="3086100" cy="274637"/>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0C5F038-EC75-4894-B7DC-61CBA6FEC831}"/>
              </a:ext>
            </a:extLst>
          </p:cNvPr>
          <p:cNvSpPr>
            <a:spLocks noGrp="1"/>
          </p:cNvSpPr>
          <p:nvPr>
            <p:ph type="sldNum" sz="quarter" idx="12"/>
          </p:nvPr>
        </p:nvSpPr>
        <p:spPr/>
        <p:txBody>
          <a:bodyPr/>
          <a:lstStyle/>
          <a:p>
            <a:fld id="{A64D0615-2E81-465D-9F84-D0F3FB7D0534}" type="slidenum">
              <a:rPr lang="en-GB" smtClean="0"/>
              <a:t>‹#›</a:t>
            </a:fld>
            <a:endParaRPr lang="en-GB"/>
          </a:p>
        </p:txBody>
      </p:sp>
    </p:spTree>
    <p:extLst>
      <p:ext uri="{BB962C8B-B14F-4D97-AF65-F5344CB8AC3E}">
        <p14:creationId xmlns:p14="http://schemas.microsoft.com/office/powerpoint/2010/main" val="6171802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7561746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5259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347799142"/>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7786315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5361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249219079"/>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9459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5464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78056705"/>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723633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5566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585215250"/>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126158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5668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330017461"/>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24" name="Bilde 1"/>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2" y="0"/>
            <a:ext cx="9144002" cy="5143500"/>
          </a:xfrm>
          <a:prstGeom prst="rect">
            <a:avLst/>
          </a:prstGeom>
        </p:spPr>
      </p:pic>
      <p:graphicFrame>
        <p:nvGraphicFramePr>
          <p:cNvPr id="4" name="Object 3" hidden="1">
            <a:extLst>
              <a:ext uri="{FF2B5EF4-FFF2-40B4-BE49-F238E27FC236}">
                <a16:creationId xmlns:a16="http://schemas.microsoft.com/office/drawing/2014/main" id="{FE76BC6B-26DA-497E-9233-51B96DB64A40}"/>
              </a:ext>
            </a:extLst>
          </p:cNvPr>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82284" name="think-cell Slide" r:id="rId5" imgW="270" imgH="270" progId="TCLayout.ActiveDocument.1">
                  <p:embed/>
                </p:oleObj>
              </mc:Choice>
              <mc:Fallback>
                <p:oleObj name="think-cell Slide" r:id="rId5" imgW="270" imgH="270" progId="TCLayout.ActiveDocument.1">
                  <p:embed/>
                  <p:pic>
                    <p:nvPicPr>
                      <p:cNvPr id="4" name="Object 3" hidden="1">
                        <a:extLst>
                          <a:ext uri="{FF2B5EF4-FFF2-40B4-BE49-F238E27FC236}">
                            <a16:creationId xmlns:a16="http://schemas.microsoft.com/office/drawing/2014/main" id="{FE76BC6B-26DA-497E-9233-51B96DB64A40}"/>
                          </a:ext>
                        </a:extLst>
                      </p:cNvPr>
                      <p:cNvPicPr/>
                      <p:nvPr/>
                    </p:nvPicPr>
                    <p:blipFill>
                      <a:blip r:embed="rId6"/>
                      <a:stretch>
                        <a:fillRect/>
                      </a:stretch>
                    </p:blipFill>
                    <p:spPr>
                      <a:xfrm>
                        <a:off x="1192" y="1192"/>
                        <a:ext cx="1190" cy="1190"/>
                      </a:xfrm>
                      <a:prstGeom prst="rect">
                        <a:avLst/>
                      </a:prstGeom>
                    </p:spPr>
                  </p:pic>
                </p:oleObj>
              </mc:Fallback>
            </mc:AlternateContent>
          </a:graphicData>
        </a:graphic>
      </p:graphicFrame>
      <p:sp>
        <p:nvSpPr>
          <p:cNvPr id="13" name="Rectangle 1">
            <a:extLst>
              <a:ext uri="{FF2B5EF4-FFF2-40B4-BE49-F238E27FC236}">
                <a16:creationId xmlns:a16="http://schemas.microsoft.com/office/drawing/2014/main" id="{1000DA74-5FD4-439A-B0AF-20A22ADE304F}"/>
              </a:ext>
            </a:extLst>
          </p:cNvPr>
          <p:cNvSpPr/>
          <p:nvPr userDrawn="1"/>
        </p:nvSpPr>
        <p:spPr>
          <a:xfrm>
            <a:off x="345282" y="1032272"/>
            <a:ext cx="8798719" cy="2129883"/>
          </a:xfrm>
          <a:prstGeom prst="rect">
            <a:avLst/>
          </a:prstGeom>
          <a:gradFill flip="none" rotWithShape="1">
            <a:gsLst>
              <a:gs pos="100000">
                <a:schemeClr val="accent1">
                  <a:alpha val="18000"/>
                </a:schemeClr>
              </a:gs>
              <a:gs pos="0">
                <a:schemeClr val="accent1">
                  <a:lumMod val="99000"/>
                  <a:alpha val="8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350"/>
          </a:p>
        </p:txBody>
      </p:sp>
      <p:sp>
        <p:nvSpPr>
          <p:cNvPr id="26" name="Plassholder for tekst 3"/>
          <p:cNvSpPr>
            <a:spLocks noGrp="1"/>
          </p:cNvSpPr>
          <p:nvPr>
            <p:ph type="body" sz="quarter" idx="12" hasCustomPrompt="1"/>
          </p:nvPr>
        </p:nvSpPr>
        <p:spPr>
          <a:xfrm>
            <a:off x="683420" y="2668905"/>
            <a:ext cx="8116490" cy="375961"/>
          </a:xfrm>
        </p:spPr>
        <p:txBody>
          <a:bodyPr>
            <a:noAutofit/>
          </a:bodyPr>
          <a:lstStyle>
            <a:lvl1pPr marL="0" indent="0">
              <a:spcBef>
                <a:spcPts val="0"/>
              </a:spcBef>
              <a:buNone/>
              <a:defRPr>
                <a:solidFill>
                  <a:schemeClr val="bg1"/>
                </a:solidFill>
              </a:defRPr>
            </a:lvl1pPr>
          </a:lstStyle>
          <a:p>
            <a:pPr lvl="0"/>
            <a:r>
              <a:rPr lang="en-GB"/>
              <a:t>Name of presenter/s</a:t>
            </a:r>
          </a:p>
        </p:txBody>
      </p:sp>
      <p:sp>
        <p:nvSpPr>
          <p:cNvPr id="7" name="Title 6">
            <a:extLst>
              <a:ext uri="{FF2B5EF4-FFF2-40B4-BE49-F238E27FC236}">
                <a16:creationId xmlns:a16="http://schemas.microsoft.com/office/drawing/2014/main" id="{E12EB2B6-04FE-4C50-878F-0C9D1D649D82}"/>
              </a:ext>
            </a:extLst>
          </p:cNvPr>
          <p:cNvSpPr>
            <a:spLocks noGrp="1"/>
          </p:cNvSpPr>
          <p:nvPr>
            <p:ph type="title" hasCustomPrompt="1"/>
          </p:nvPr>
        </p:nvSpPr>
        <p:spPr>
          <a:xfrm>
            <a:off x="683420" y="1388745"/>
            <a:ext cx="8116491" cy="1034988"/>
          </a:xfrm>
        </p:spPr>
        <p:txBody>
          <a:bodyPr anchor="t">
            <a:noAutofit/>
          </a:bodyPr>
          <a:lstStyle>
            <a:lvl1pPr>
              <a:defRPr sz="2700" cap="all" baseline="0">
                <a:solidFill>
                  <a:schemeClr val="bg1"/>
                </a:solidFill>
              </a:defRPr>
            </a:lvl1pPr>
          </a:lstStyle>
          <a:p>
            <a:r>
              <a:rPr lang="en-US"/>
              <a:t>Title of Presentation</a:t>
            </a:r>
            <a:br>
              <a:rPr lang="en-US"/>
            </a:br>
            <a:r>
              <a:rPr lang="en-US"/>
              <a:t>Second line / sub title</a:t>
            </a:r>
            <a:endParaRPr lang="en-GB"/>
          </a:p>
        </p:txBody>
      </p:sp>
      <p:pic>
        <p:nvPicPr>
          <p:cNvPr id="25" name="Picture 24"/>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357643" y="4394915"/>
            <a:ext cx="1634477" cy="480868"/>
          </a:xfrm>
          <a:prstGeom prst="rect">
            <a:avLst/>
          </a:prstGeom>
        </p:spPr>
      </p:pic>
    </p:spTree>
    <p:extLst>
      <p:ext uri="{BB962C8B-B14F-4D97-AF65-F5344CB8AC3E}">
        <p14:creationId xmlns:p14="http://schemas.microsoft.com/office/powerpoint/2010/main" val="1158063737"/>
      </p:ext>
    </p:extLst>
  </p:cSld>
  <p:clrMapOvr>
    <a:masterClrMapping/>
  </p:clrMapOvr>
  <p:extLst>
    <p:ext uri="{DCECCB84-F9BA-43D5-87BE-67443E8EF086}">
      <p15:sldGuideLst xmlns:p15="http://schemas.microsoft.com/office/powerpoint/2012/main">
        <p15:guide id="1" pos="57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8" name="Rectangle 1">
            <a:extLst>
              <a:ext uri="{FF2B5EF4-FFF2-40B4-BE49-F238E27FC236}">
                <a16:creationId xmlns:a16="http://schemas.microsoft.com/office/drawing/2014/main" id="{C0120778-7D63-458C-8FFF-839E8C6433F6}"/>
              </a:ext>
            </a:extLst>
          </p:cNvPr>
          <p:cNvSpPr/>
          <p:nvPr userDrawn="1"/>
        </p:nvSpPr>
        <p:spPr>
          <a:xfrm>
            <a:off x="345282" y="1032272"/>
            <a:ext cx="8798719" cy="2129883"/>
          </a:xfrm>
          <a:prstGeom prst="rect">
            <a:avLst/>
          </a:prstGeom>
          <a:gradFill flip="none" rotWithShape="1">
            <a:gsLst>
              <a:gs pos="100000">
                <a:schemeClr val="accent1">
                  <a:alpha val="18000"/>
                </a:schemeClr>
              </a:gs>
              <a:gs pos="0">
                <a:schemeClr val="accent1">
                  <a:lumMod val="99000"/>
                  <a:alpha val="8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350"/>
          </a:p>
        </p:txBody>
      </p:sp>
      <p:sp>
        <p:nvSpPr>
          <p:cNvPr id="9" name="Title 6">
            <a:extLst>
              <a:ext uri="{FF2B5EF4-FFF2-40B4-BE49-F238E27FC236}">
                <a16:creationId xmlns:a16="http://schemas.microsoft.com/office/drawing/2014/main" id="{717908EF-7586-4029-A91A-86CD76BB4B32}"/>
              </a:ext>
            </a:extLst>
          </p:cNvPr>
          <p:cNvSpPr>
            <a:spLocks noGrp="1"/>
          </p:cNvSpPr>
          <p:nvPr>
            <p:ph type="title" hasCustomPrompt="1"/>
          </p:nvPr>
        </p:nvSpPr>
        <p:spPr>
          <a:xfrm>
            <a:off x="683420" y="1388745"/>
            <a:ext cx="8116491" cy="1034988"/>
          </a:xfrm>
        </p:spPr>
        <p:txBody>
          <a:bodyPr anchor="t">
            <a:noAutofit/>
          </a:bodyPr>
          <a:lstStyle>
            <a:lvl1pPr>
              <a:defRPr sz="2700" cap="all" baseline="0">
                <a:solidFill>
                  <a:schemeClr val="bg1"/>
                </a:solidFill>
              </a:defRPr>
            </a:lvl1pPr>
          </a:lstStyle>
          <a:p>
            <a:r>
              <a:rPr lang="en-US"/>
              <a:t>Title of Presentation</a:t>
            </a:r>
            <a:br>
              <a:rPr lang="en-US"/>
            </a:br>
            <a:r>
              <a:rPr lang="en-US"/>
              <a:t>Second line / sub title</a:t>
            </a:r>
            <a:endParaRPr lang="en-GB"/>
          </a:p>
        </p:txBody>
      </p:sp>
      <p:sp>
        <p:nvSpPr>
          <p:cNvPr id="11" name="Plassholder for tekst 3">
            <a:extLst>
              <a:ext uri="{FF2B5EF4-FFF2-40B4-BE49-F238E27FC236}">
                <a16:creationId xmlns:a16="http://schemas.microsoft.com/office/drawing/2014/main" id="{C510DAF1-FF96-45F4-BC1C-FE1816AABF34}"/>
              </a:ext>
            </a:extLst>
          </p:cNvPr>
          <p:cNvSpPr>
            <a:spLocks noGrp="1"/>
          </p:cNvSpPr>
          <p:nvPr>
            <p:ph type="body" sz="quarter" idx="12" hasCustomPrompt="1"/>
          </p:nvPr>
        </p:nvSpPr>
        <p:spPr>
          <a:xfrm>
            <a:off x="683420" y="2668905"/>
            <a:ext cx="8116490" cy="375961"/>
          </a:xfrm>
        </p:spPr>
        <p:txBody>
          <a:bodyPr>
            <a:noAutofit/>
          </a:bodyPr>
          <a:lstStyle>
            <a:lvl1pPr marL="0" indent="0">
              <a:spcBef>
                <a:spcPts val="0"/>
              </a:spcBef>
              <a:buNone/>
              <a:defRPr>
                <a:solidFill>
                  <a:schemeClr val="bg1"/>
                </a:solidFill>
              </a:defRPr>
            </a:lvl1pPr>
          </a:lstStyle>
          <a:p>
            <a:pPr lvl="0"/>
            <a:r>
              <a:rPr lang="en-GB"/>
              <a:t>Name of presenter/s</a:t>
            </a:r>
          </a:p>
        </p:txBody>
      </p:sp>
      <p:pic>
        <p:nvPicPr>
          <p:cNvPr id="29" name="Picture 2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7643" y="4394915"/>
            <a:ext cx="1634477" cy="480868"/>
          </a:xfrm>
          <a:prstGeom prst="rect">
            <a:avLst/>
          </a:prstGeom>
        </p:spPr>
      </p:pic>
    </p:spTree>
    <p:extLst>
      <p:ext uri="{BB962C8B-B14F-4D97-AF65-F5344CB8AC3E}">
        <p14:creationId xmlns:p14="http://schemas.microsoft.com/office/powerpoint/2010/main" val="1758759237"/>
      </p:ext>
    </p:extLst>
  </p:cSld>
  <p:clrMapOvr>
    <a:masterClrMapping/>
  </p:clrMapOvr>
  <p:extLst>
    <p:ext uri="{DCECCB84-F9BA-43D5-87BE-67443E8EF086}">
      <p15:sldGuideLst xmlns:p15="http://schemas.microsoft.com/office/powerpoint/2012/main">
        <p15:guide id="1" pos="574">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3084814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83308"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b="1"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937007"/>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lide for text + graphs, objects etc">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ACA18-F9F7-4593-AA8F-7C0E1F0EC424}"/>
              </a:ext>
            </a:extLst>
          </p:cNvPr>
          <p:cNvGraphicFramePr>
            <a:graphicFrameLocks noChangeAspect="1"/>
          </p:cNvGraphicFramePr>
          <p:nvPr userDrawn="1">
            <p:custDataLst>
              <p:tags r:id="rId2"/>
            </p:custDataLst>
            <p:extLst>
              <p:ext uri="{D42A27DB-BD31-4B8C-83A1-F6EECF244321}">
                <p14:modId xmlns:p14="http://schemas.microsoft.com/office/powerpoint/2010/main" val="413595516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84332" name="think-cell Slide" r:id="rId4" imgW="270" imgH="270" progId="TCLayout.ActiveDocument.1">
                  <p:embed/>
                </p:oleObj>
              </mc:Choice>
              <mc:Fallback>
                <p:oleObj name="think-cell Slide" r:id="rId4" imgW="270" imgH="270" progId="TCLayout.ActiveDocument.1">
                  <p:embed/>
                  <p:pic>
                    <p:nvPicPr>
                      <p:cNvPr id="2" name="Object 1" hidden="1">
                        <a:extLst>
                          <a:ext uri="{FF2B5EF4-FFF2-40B4-BE49-F238E27FC236}">
                            <a16:creationId xmlns:a16="http://schemas.microsoft.com/office/drawing/2014/main" id="{AE9ACA18-F9F7-4593-AA8F-7C0E1F0EC424}"/>
                          </a:ext>
                        </a:extLst>
                      </p:cNvPr>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4B5A66A4-CDEF-4487-A1B9-3BF2D0E9E198}"/>
              </a:ext>
            </a:extLst>
          </p:cNvPr>
          <p:cNvSpPr>
            <a:spLocks noGrp="1"/>
          </p:cNvSpPr>
          <p:nvPr>
            <p:ph sz="half" idx="10" hasCustomPrompt="1"/>
          </p:nvPr>
        </p:nvSpPr>
        <p:spPr>
          <a:xfrm>
            <a:off x="345282" y="1032273"/>
            <a:ext cx="3955257"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Content Placeholder 2">
            <a:extLst>
              <a:ext uri="{FF2B5EF4-FFF2-40B4-BE49-F238E27FC236}">
                <a16:creationId xmlns:a16="http://schemas.microsoft.com/office/drawing/2014/main" id="{4C036DB3-4727-4292-ABF8-09DB0471D5B4}"/>
              </a:ext>
            </a:extLst>
          </p:cNvPr>
          <p:cNvSpPr>
            <a:spLocks noGrp="1"/>
          </p:cNvSpPr>
          <p:nvPr>
            <p:ph sz="half" idx="11" hasCustomPrompt="1"/>
          </p:nvPr>
        </p:nvSpPr>
        <p:spPr>
          <a:xfrm>
            <a:off x="4843463" y="1032272"/>
            <a:ext cx="3956447"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Title 2">
            <a:extLst>
              <a:ext uri="{FF2B5EF4-FFF2-40B4-BE49-F238E27FC236}">
                <a16:creationId xmlns:a16="http://schemas.microsoft.com/office/drawing/2014/main" id="{D96B5144-4A9E-4747-AB0D-ABEF77FF1A5C}"/>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395EA6D8-EEE5-4254-8796-64908F616CC3}"/>
              </a:ext>
            </a:extLst>
          </p:cNvPr>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8262531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 sidebox or pictur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AA4F511-DD5E-4878-B3C1-26A3E53421FA}"/>
              </a:ext>
            </a:extLst>
          </p:cNvPr>
          <p:cNvGraphicFramePr>
            <a:graphicFrameLocks noChangeAspect="1"/>
          </p:cNvGraphicFramePr>
          <p:nvPr userDrawn="1">
            <p:custDataLst>
              <p:tags r:id="rId2"/>
            </p:custDataLst>
            <p:extLst>
              <p:ext uri="{D42A27DB-BD31-4B8C-83A1-F6EECF244321}">
                <p14:modId xmlns:p14="http://schemas.microsoft.com/office/powerpoint/2010/main" val="387472445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85356" name="think-cell Slide" r:id="rId4" imgW="270" imgH="270" progId="TCLayout.ActiveDocument.1">
                  <p:embed/>
                </p:oleObj>
              </mc:Choice>
              <mc:Fallback>
                <p:oleObj name="think-cell Slide" r:id="rId4" imgW="270" imgH="270" progId="TCLayout.ActiveDocument.1">
                  <p:embed/>
                  <p:pic>
                    <p:nvPicPr>
                      <p:cNvPr id="6" name="Object 5" hidden="1">
                        <a:extLst>
                          <a:ext uri="{FF2B5EF4-FFF2-40B4-BE49-F238E27FC236}">
                            <a16:creationId xmlns:a16="http://schemas.microsoft.com/office/drawing/2014/main" id="{2AA4F511-DD5E-4878-B3C1-26A3E53421FA}"/>
                          </a:ext>
                        </a:extLst>
                      </p:cNvPr>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46413BCD-CBCA-45FF-BB9B-6FE282875528}"/>
              </a:ext>
            </a:extLst>
          </p:cNvPr>
          <p:cNvSpPr>
            <a:spLocks noGrp="1"/>
          </p:cNvSpPr>
          <p:nvPr>
            <p:ph type="pic" sz="quarter" idx="12"/>
          </p:nvPr>
        </p:nvSpPr>
        <p:spPr>
          <a:xfrm>
            <a:off x="6150769" y="1"/>
            <a:ext cx="2993231" cy="4669631"/>
          </a:xfrm>
          <a:solidFill>
            <a:schemeClr val="accent6"/>
          </a:solidFill>
          <a:ln>
            <a:solidFill>
              <a:schemeClr val="bg2"/>
            </a:solidFill>
          </a:ln>
        </p:spPr>
        <p:txBody>
          <a:bodyPr/>
          <a:lstStyle>
            <a:lvl1pPr marL="0" inden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F22A5DA9-8BAC-4E26-B870-5DA4A310EA55}"/>
              </a:ext>
            </a:extLst>
          </p:cNvPr>
          <p:cNvSpPr>
            <a:spLocks noGrp="1"/>
          </p:cNvSpPr>
          <p:nvPr>
            <p:ph type="title"/>
          </p:nvPr>
        </p:nvSpPr>
        <p:spPr>
          <a:xfrm>
            <a:off x="345281" y="111080"/>
            <a:ext cx="8454629" cy="577599"/>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BD8F61D0-F4E7-4CC0-A25E-D5520C60A070}"/>
              </a:ext>
            </a:extLst>
          </p:cNvPr>
          <p:cNvSpPr>
            <a:spLocks noGrp="1"/>
          </p:cNvSpPr>
          <p:nvPr>
            <p:ph sz="half" idx="10" hasCustomPrompt="1"/>
          </p:nvPr>
        </p:nvSpPr>
        <p:spPr>
          <a:xfrm>
            <a:off x="345281" y="1032273"/>
            <a:ext cx="5353620"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EB022652-43EE-404E-8091-514E717329D8}"/>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24291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98BBA3-C114-4D5C-AAC0-78D45DF3EBCC}"/>
              </a:ext>
            </a:extLst>
          </p:cNvPr>
          <p:cNvGraphicFramePr>
            <a:graphicFrameLocks noChangeAspect="1"/>
          </p:cNvGraphicFramePr>
          <p:nvPr userDrawn="1">
            <p:custDataLst>
              <p:tags r:id="rId2"/>
            </p:custDataLst>
            <p:extLst>
              <p:ext uri="{D42A27DB-BD31-4B8C-83A1-F6EECF244321}">
                <p14:modId xmlns:p14="http://schemas.microsoft.com/office/powerpoint/2010/main" val="4242472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3" name="think-cell Slide" r:id="rId5" imgW="423" imgH="424" progId="TCLayout.ActiveDocument.1">
                  <p:embed/>
                </p:oleObj>
              </mc:Choice>
              <mc:Fallback>
                <p:oleObj name="think-cell Slide" r:id="rId5" imgW="423" imgH="424" progId="TCLayout.ActiveDocument.1">
                  <p:embed/>
                  <p:pic>
                    <p:nvPicPr>
                      <p:cNvPr id="4" name="Object 3" hidden="1">
                        <a:extLst>
                          <a:ext uri="{FF2B5EF4-FFF2-40B4-BE49-F238E27FC236}">
                            <a16:creationId xmlns:a16="http://schemas.microsoft.com/office/drawing/2014/main" id="{BB98BBA3-C114-4D5C-AAC0-78D45DF3EB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descr="IDEX Logo 2018 - white fon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1055" y="403192"/>
            <a:ext cx="2053166" cy="606055"/>
          </a:xfrm>
          <a:prstGeom prst="rect">
            <a:avLst/>
          </a:prstGeom>
        </p:spPr>
      </p:pic>
    </p:spTree>
    <p:extLst>
      <p:ext uri="{BB962C8B-B14F-4D97-AF65-F5344CB8AC3E}">
        <p14:creationId xmlns:p14="http://schemas.microsoft.com/office/powerpoint/2010/main" val="38853620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0C32A-F795-429B-90EB-C68718BA0AE2}"/>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98336A15-E35A-4705-BEDD-CBD53D2728B3}"/>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2340228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1_Slide for text + graphs, objects etc">
    <p:spTree>
      <p:nvGrpSpPr>
        <p:cNvPr id="1" name=""/>
        <p:cNvGrpSpPr/>
        <p:nvPr/>
      </p:nvGrpSpPr>
      <p:grpSpPr>
        <a:xfrm>
          <a:off x="0" y="0"/>
          <a:ext cx="0" cy="0"/>
          <a:chOff x="0" y="0"/>
          <a:chExt cx="0" cy="0"/>
        </a:xfrm>
      </p:grpSpPr>
      <p:sp>
        <p:nvSpPr>
          <p:cNvPr id="49" name="Body Level One…"/>
          <p:cNvSpPr txBox="1">
            <a:spLocks noGrp="1"/>
          </p:cNvSpPr>
          <p:nvPr>
            <p:ph type="body" sz="half" idx="1"/>
          </p:nvPr>
        </p:nvSpPr>
        <p:spPr>
          <a:xfrm>
            <a:off x="345282" y="1032271"/>
            <a:ext cx="3955258" cy="34301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1142434524"/>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245189" y="799563"/>
            <a:ext cx="8544849" cy="3818527"/>
          </a:xfrm>
        </p:spPr>
        <p:txBody>
          <a:bodyPr>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245189" y="77428"/>
            <a:ext cx="7886700" cy="647088"/>
          </a:xfrm>
        </p:spPr>
        <p:txBody>
          <a:bodyPr/>
          <a:lstStyle/>
          <a:p>
            <a:r>
              <a:rPr lang="en-US"/>
              <a:t>Click to edit Master title style</a:t>
            </a:r>
          </a:p>
        </p:txBody>
      </p:sp>
      <p:sp>
        <p:nvSpPr>
          <p:cNvPr id="7" name="Footer Placeholder 4"/>
          <p:cNvSpPr>
            <a:spLocks noGrp="1"/>
          </p:cNvSpPr>
          <p:nvPr>
            <p:ph type="ftr" sz="quarter" idx="3"/>
          </p:nvPr>
        </p:nvSpPr>
        <p:spPr>
          <a:xfrm>
            <a:off x="3313689" y="4870275"/>
            <a:ext cx="1134971" cy="273844"/>
          </a:xfrm>
          <a:prstGeom prst="rect">
            <a:avLst/>
          </a:prstGeom>
        </p:spPr>
        <p:txBody>
          <a:bodyPr vert="horz" lIns="91440" tIns="45720" rIns="91440" bIns="45720" rtlCol="0" anchor="ctr"/>
          <a:lstStyle>
            <a:lvl1pPr algn="ctr">
              <a:defRPr sz="750">
                <a:solidFill>
                  <a:schemeClr val="bg1"/>
                </a:solidFill>
              </a:defRPr>
            </a:lvl1pPr>
          </a:lstStyle>
          <a:p>
            <a:endParaRPr lang="nb-NO"/>
          </a:p>
        </p:txBody>
      </p:sp>
    </p:spTree>
    <p:extLst>
      <p:ext uri="{BB962C8B-B14F-4D97-AF65-F5344CB8AC3E}">
        <p14:creationId xmlns:p14="http://schemas.microsoft.com/office/powerpoint/2010/main" val="3980019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617200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86380"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556703546"/>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7B3DBA6-9715-4BD1-9866-8EBF4B3EF61D}"/>
              </a:ext>
            </a:extLst>
          </p:cNvPr>
          <p:cNvGraphicFramePr>
            <a:graphicFrameLocks noChangeAspect="1"/>
          </p:cNvGraphicFramePr>
          <p:nvPr userDrawn="1">
            <p:custDataLst>
              <p:tags r:id="rId2"/>
            </p:custDataLst>
            <p:extLst>
              <p:ext uri="{D42A27DB-BD31-4B8C-83A1-F6EECF244321}">
                <p14:modId xmlns:p14="http://schemas.microsoft.com/office/powerpoint/2010/main" val="3427284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404"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27B3DBA6-9715-4BD1-9866-8EBF4B3EF6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FDE86C03-6ECE-4603-A5A8-12F403F02F8E}"/>
              </a:ext>
            </a:extLst>
          </p:cNvPr>
          <p:cNvSpPr>
            <a:spLocks noGrp="1"/>
          </p:cNvSpPr>
          <p:nvPr>
            <p:ph type="sldNum" sz="quarter" idx="12"/>
          </p:nvPr>
        </p:nvSpPr>
        <p:spPr/>
        <p:txBody>
          <a:bodyPr/>
          <a:lstStyle>
            <a:lvl1pPr rtl="0">
              <a:defRPr/>
            </a:lvl1pPr>
          </a:lstStyle>
          <a:p>
            <a:endParaRPr lang="en-GB"/>
          </a:p>
        </p:txBody>
      </p:sp>
      <p:sp>
        <p:nvSpPr>
          <p:cNvPr id="9" name="Footer Placeholder 4">
            <a:extLst>
              <a:ext uri="{FF2B5EF4-FFF2-40B4-BE49-F238E27FC236}">
                <a16:creationId xmlns:a16="http://schemas.microsoft.com/office/drawing/2014/main" id="{86147430-3E9E-4D3C-8420-630164C98F07}"/>
              </a:ext>
            </a:extLst>
          </p:cNvPr>
          <p:cNvSpPr>
            <a:spLocks noGrp="1"/>
          </p:cNvSpPr>
          <p:nvPr>
            <p:ph type="ftr" sz="quarter" idx="3"/>
          </p:nvPr>
        </p:nvSpPr>
        <p:spPr>
          <a:xfrm>
            <a:off x="3609380" y="4762482"/>
            <a:ext cx="1925241" cy="274637"/>
          </a:xfrm>
          <a:prstGeom prst="rect">
            <a:avLst/>
          </a:prstGeom>
        </p:spPr>
        <p:txBody>
          <a:bodyPr vert="horz" lIns="91440" tIns="45720" rIns="91440" bIns="45720" rtlCol="0" anchor="ctr"/>
          <a:lstStyle>
            <a:lvl1pPr marL="0" indent="0" algn="r" rtl="0">
              <a:buFont typeface="Arial" panose="020B0604020202020204" pitchFamily="34" charset="0"/>
              <a:buNone/>
              <a:defRPr sz="900">
                <a:solidFill>
                  <a:schemeClr val="tx1">
                    <a:tint val="75000"/>
                  </a:schemeClr>
                </a:solidFill>
              </a:defRPr>
            </a:lvl1pPr>
          </a:lstStyle>
          <a:p>
            <a:pPr algn="ctr"/>
            <a:endParaRPr lang="en-GB">
              <a:solidFill>
                <a:schemeClr val="bg1"/>
              </a:solidFill>
              <a:latin typeface="Nunito Regular"/>
              <a:cs typeface="Nunito Regular"/>
            </a:endParaRPr>
          </a:p>
        </p:txBody>
      </p:sp>
      <p:sp>
        <p:nvSpPr>
          <p:cNvPr id="7" name="Content Placeholder 2">
            <a:extLst>
              <a:ext uri="{FF2B5EF4-FFF2-40B4-BE49-F238E27FC236}">
                <a16:creationId xmlns:a16="http://schemas.microsoft.com/office/drawing/2014/main" id="{D3DE4F2E-8256-49D8-B701-0A718AAD20AD}"/>
              </a:ext>
            </a:extLst>
          </p:cNvPr>
          <p:cNvSpPr>
            <a:spLocks noGrp="1"/>
          </p:cNvSpPr>
          <p:nvPr>
            <p:ph idx="1"/>
          </p:nvPr>
        </p:nvSpPr>
        <p:spPr>
          <a:xfrm>
            <a:off x="350044" y="1028700"/>
            <a:ext cx="8458200" cy="3603625"/>
          </a:xfrm>
          <a:prstGeom prst="rect">
            <a:avLst/>
          </a:prstGeom>
        </p:spPr>
        <p:txBody>
          <a:bodyPr/>
          <a:lstStyle>
            <a:lvl1pPr marL="457189" indent="-457189" rtl="0">
              <a:buClr>
                <a:srgbClr val="27CFEF"/>
              </a:buClr>
              <a:buSzPct val="80000"/>
              <a:buFont typeface="Wingdings" panose="05000000000000000000" pitchFamily="2" charset="2"/>
              <a:buChar char="q"/>
              <a:defRPr sz="1800"/>
            </a:lvl1pPr>
            <a:lvl2pPr marL="808018" indent="-350829" rtl="0">
              <a:buClr>
                <a:srgbClr val="27CFEF"/>
              </a:buClr>
              <a:buFont typeface="Wingdings" panose="05000000000000000000" pitchFamily="2" charset="2"/>
              <a:buChar char="§"/>
              <a:defRPr sz="1500"/>
            </a:lvl2pPr>
            <a:lvl3pPr marL="1142972" indent="-228594" rtl="0">
              <a:buClr>
                <a:srgbClr val="27CFEF"/>
              </a:buClr>
              <a:buFont typeface="Arial" panose="020B0604020202020204" pitchFamily="34" charset="0"/>
              <a:buChar char="•"/>
              <a:defRPr sz="1350"/>
            </a:lvl3pPr>
          </a:lstStyle>
          <a:p>
            <a:pPr lvl="0"/>
            <a:r>
              <a:rPr lang="en-GB"/>
              <a:t>Click to edit Master text styles</a:t>
            </a:r>
          </a:p>
          <a:p>
            <a:pPr lvl="1"/>
            <a:r>
              <a:rPr lang="en-GB"/>
              <a:t>Second level</a:t>
            </a:r>
          </a:p>
          <a:p>
            <a:pPr lvl="2"/>
            <a:r>
              <a:rPr lang="en-GB"/>
              <a:t>Third level</a:t>
            </a:r>
          </a:p>
        </p:txBody>
      </p:sp>
      <p:sp>
        <p:nvSpPr>
          <p:cNvPr id="10" name="Title Placeholder 1">
            <a:extLst>
              <a:ext uri="{FF2B5EF4-FFF2-40B4-BE49-F238E27FC236}">
                <a16:creationId xmlns:a16="http://schemas.microsoft.com/office/drawing/2014/main" id="{BB19A28C-15DB-4513-BEB5-5886B7CBCCA2}"/>
              </a:ext>
            </a:extLst>
          </p:cNvPr>
          <p:cNvSpPr>
            <a:spLocks noGrp="1"/>
          </p:cNvSpPr>
          <p:nvPr>
            <p:ph type="title" hasCustomPrompt="1"/>
          </p:nvPr>
        </p:nvSpPr>
        <p:spPr>
          <a:xfrm>
            <a:off x="350044" y="268216"/>
            <a:ext cx="8637198" cy="463604"/>
          </a:xfrm>
          <a:prstGeom prst="rect">
            <a:avLst/>
          </a:prstGeom>
        </p:spPr>
        <p:txBody>
          <a:bodyPr vert="horz" lIns="91440" tIns="45720" rIns="91440" bIns="45720" rtlCol="0" anchor="ctr">
            <a:noAutofit/>
          </a:bodyPr>
          <a:lstStyle>
            <a:lvl1pPr rtl="0">
              <a:defRPr baseline="0"/>
            </a:lvl1pPr>
          </a:lstStyle>
          <a:p>
            <a:r>
              <a:rPr lang="en-GB"/>
              <a:t>CLICK TO EDIT MASTER TITLE STYLE</a:t>
            </a:r>
          </a:p>
        </p:txBody>
      </p:sp>
      <p:sp>
        <p:nvSpPr>
          <p:cNvPr id="2" name="TextBox 1">
            <a:extLst>
              <a:ext uri="{FF2B5EF4-FFF2-40B4-BE49-F238E27FC236}">
                <a16:creationId xmlns:a16="http://schemas.microsoft.com/office/drawing/2014/main" id="{49511D08-D639-9745-8F8E-A514FEF1EEBA}"/>
              </a:ext>
            </a:extLst>
          </p:cNvPr>
          <p:cNvSpPr txBox="1"/>
          <p:nvPr userDrawn="1"/>
        </p:nvSpPr>
        <p:spPr>
          <a:xfrm>
            <a:off x="400692" y="4921321"/>
            <a:ext cx="0" cy="0"/>
          </a:xfrm>
          <a:prstGeom prst="rect">
            <a:avLst/>
          </a:prstGeom>
          <a:noFill/>
        </p:spPr>
        <p:txBody>
          <a:bodyPr wrap="none" lIns="0" tIns="0" rIns="0" bIns="0" rtlCol="0">
            <a:noAutofit/>
          </a:bodyPr>
          <a:lstStyle/>
          <a:p>
            <a:pPr algn="l"/>
            <a:endParaRPr lang="en-US"/>
          </a:p>
        </p:txBody>
      </p:sp>
    </p:spTree>
    <p:extLst>
      <p:ext uri="{BB962C8B-B14F-4D97-AF65-F5344CB8AC3E}">
        <p14:creationId xmlns:p14="http://schemas.microsoft.com/office/powerpoint/2010/main" val="38956746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3_Title and content">
    <p:bg>
      <p:bgPr>
        <a:gradFill>
          <a:gsLst>
            <a:gs pos="0">
              <a:schemeClr val="accent1">
                <a:lumMod val="5000"/>
                <a:lumOff val="9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Nunito Sans" pitchFamily="2" charset="77"/>
                <a:cs typeface="Nunito Sans" pitchFamily="2" charset="77"/>
              </a:defRPr>
            </a:lvl1pPr>
          </a:lstStyle>
          <a:p>
            <a:r>
              <a:rPr lang="en-GB"/>
              <a:t>Enter title here</a:t>
            </a:r>
            <a:endParaRPr lang="en-US"/>
          </a:p>
        </p:txBody>
      </p:sp>
      <p:sp>
        <p:nvSpPr>
          <p:cNvPr id="3" name="Content Placeholder 2"/>
          <p:cNvSpPr>
            <a:spLocks noGrp="1"/>
          </p:cNvSpPr>
          <p:nvPr>
            <p:ph idx="1" hasCustomPrompt="1"/>
          </p:nvPr>
        </p:nvSpPr>
        <p:spPr/>
        <p:txBody>
          <a:bodyPr/>
          <a:lstStyle>
            <a:lvl1pPr>
              <a:defRPr sz="2500"/>
            </a:lvl1pPr>
            <a:lvl2pPr>
              <a:defRPr sz="2000"/>
            </a:lvl2pPr>
            <a:lvl3pPr>
              <a:defRPr sz="1800"/>
            </a:lvl3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Rectangle 13">
            <a:extLst>
              <a:ext uri="{FF2B5EF4-FFF2-40B4-BE49-F238E27FC236}">
                <a16:creationId xmlns:a16="http://schemas.microsoft.com/office/drawing/2014/main" id="{03AB7625-45D0-3347-90CC-0F15215F3301}"/>
              </a:ext>
            </a:extLst>
          </p:cNvPr>
          <p:cNvSpPr/>
          <p:nvPr userDrawn="1"/>
        </p:nvSpPr>
        <p:spPr>
          <a:xfrm>
            <a:off x="984" y="4734329"/>
            <a:ext cx="9155209" cy="42719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A02D6A12-D3C9-B14A-BF30-92A8CAEABB67}"/>
              </a:ext>
            </a:extLst>
          </p:cNvPr>
          <p:cNvPicPr>
            <a:picLocks noChangeAspect="1"/>
          </p:cNvPicPr>
          <p:nvPr userDrawn="1"/>
        </p:nvPicPr>
        <p:blipFill>
          <a:blip r:embed="rId2"/>
          <a:stretch>
            <a:fillRect/>
          </a:stretch>
        </p:blipFill>
        <p:spPr>
          <a:xfrm>
            <a:off x="7931789" y="4824189"/>
            <a:ext cx="834138" cy="246222"/>
          </a:xfrm>
          <a:prstGeom prst="rect">
            <a:avLst/>
          </a:prstGeom>
        </p:spPr>
      </p:pic>
      <p:sp>
        <p:nvSpPr>
          <p:cNvPr id="16" name="TextBox 15">
            <a:extLst>
              <a:ext uri="{FF2B5EF4-FFF2-40B4-BE49-F238E27FC236}">
                <a16:creationId xmlns:a16="http://schemas.microsoft.com/office/drawing/2014/main" id="{DEA4C3EB-B85D-0847-BE03-425387EB1A2B}"/>
              </a:ext>
            </a:extLst>
          </p:cNvPr>
          <p:cNvSpPr txBox="1"/>
          <p:nvPr userDrawn="1"/>
        </p:nvSpPr>
        <p:spPr>
          <a:xfrm>
            <a:off x="192822" y="4824295"/>
            <a:ext cx="4501098" cy="246221"/>
          </a:xfrm>
          <a:prstGeom prst="rect">
            <a:avLst/>
          </a:prstGeom>
          <a:noFill/>
        </p:spPr>
        <p:txBody>
          <a:bodyPr wrap="square" rtlCol="0">
            <a:spAutoFit/>
          </a:bodyPr>
          <a:lstStyle/>
          <a:p>
            <a:r>
              <a:rPr lang="en-GB" sz="1000">
                <a:solidFill>
                  <a:schemeClr val="tx1">
                    <a:lumMod val="75000"/>
                  </a:schemeClr>
                </a:solidFill>
                <a:latin typeface="Nunito" pitchFamily="2" charset="77"/>
              </a:rPr>
              <a:t>Copyright © 2022 IDEX Biometrics ASA. All Rights Reserved. Confidential.</a:t>
            </a:r>
          </a:p>
        </p:txBody>
      </p:sp>
      <p:sp>
        <p:nvSpPr>
          <p:cNvPr id="6" name="Slide Number Placeholder 5"/>
          <p:cNvSpPr>
            <a:spLocks noGrp="1"/>
          </p:cNvSpPr>
          <p:nvPr>
            <p:ph type="sldNum" sz="quarter" idx="12"/>
          </p:nvPr>
        </p:nvSpPr>
        <p:spPr>
          <a:xfrm>
            <a:off x="7541288" y="4883613"/>
            <a:ext cx="390501" cy="186798"/>
          </a:xfrm>
          <a:prstGeom prst="rect">
            <a:avLst/>
          </a:prstGeom>
        </p:spPr>
        <p:txBody>
          <a:bodyPr lIns="0" tIns="0" rIns="0" bIns="0" anchor="b"/>
          <a:lstStyle>
            <a:lvl1pPr algn="ctr">
              <a:defRPr sz="1200">
                <a:latin typeface="Gotham Book" pitchFamily="2" charset="0"/>
                <a:cs typeface="Gotham Book" pitchFamily="2" charset="0"/>
              </a:defRPr>
            </a:lvl1pPr>
          </a:lstStyle>
          <a:p>
            <a:fld id="{C52A496D-3DDC-B043-B0C8-26182533B525}" type="slidenum">
              <a:rPr lang="en-US" smtClean="0"/>
              <a:pPr/>
              <a:t>‹#›</a:t>
            </a:fld>
            <a:endParaRPr lang="en-US"/>
          </a:p>
        </p:txBody>
      </p:sp>
    </p:spTree>
    <p:extLst>
      <p:ext uri="{BB962C8B-B14F-4D97-AF65-F5344CB8AC3E}">
        <p14:creationId xmlns:p14="http://schemas.microsoft.com/office/powerpoint/2010/main" val="245516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388991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537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44237911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0C32A-F795-429B-90EB-C68718BA0AE2}"/>
              </a:ext>
            </a:extLst>
          </p:cNvPr>
          <p:cNvSpPr>
            <a:spLocks noGrp="1"/>
          </p:cNvSpPr>
          <p:nvPr>
            <p:ph type="title" hasCustomPrompt="1"/>
          </p:nvPr>
        </p:nvSpPr>
        <p:spPr/>
        <p:txBody>
          <a:bodyPr/>
          <a:lstStyle>
            <a:lvl1pPr>
              <a:defRPr cap="none"/>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98336A15-E35A-4705-BEDD-CBD53D2728B3}"/>
              </a:ext>
            </a:extLst>
          </p:cNvPr>
          <p:cNvSpPr>
            <a:spLocks noGrp="1"/>
          </p:cNvSpPr>
          <p:nvPr>
            <p:ph type="ftr" sz="quarter" idx="10"/>
          </p:nvPr>
        </p:nvSpPr>
        <p:spPr/>
        <p:txBody>
          <a:bodyPr/>
          <a:lstStyle/>
          <a:p>
            <a:r>
              <a:rPr lang="en-GB"/>
              <a:t>IDEX Confidential </a:t>
            </a:r>
          </a:p>
        </p:txBody>
      </p:sp>
    </p:spTree>
    <p:extLst>
      <p:ext uri="{BB962C8B-B14F-4D97-AF65-F5344CB8AC3E}">
        <p14:creationId xmlns:p14="http://schemas.microsoft.com/office/powerpoint/2010/main" val="111007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8" name="Rectangle 1">
            <a:extLst>
              <a:ext uri="{FF2B5EF4-FFF2-40B4-BE49-F238E27FC236}">
                <a16:creationId xmlns:a16="http://schemas.microsoft.com/office/drawing/2014/main" id="{C0120778-7D63-458C-8FFF-839E8C6433F6}"/>
              </a:ext>
            </a:extLst>
          </p:cNvPr>
          <p:cNvSpPr/>
          <p:nvPr userDrawn="1"/>
        </p:nvSpPr>
        <p:spPr>
          <a:xfrm>
            <a:off x="345282" y="1032272"/>
            <a:ext cx="8798719" cy="2129883"/>
          </a:xfrm>
          <a:prstGeom prst="rect">
            <a:avLst/>
          </a:prstGeom>
          <a:gradFill flip="none" rotWithShape="1">
            <a:gsLst>
              <a:gs pos="100000">
                <a:schemeClr val="accent1">
                  <a:alpha val="18000"/>
                </a:schemeClr>
              </a:gs>
              <a:gs pos="0">
                <a:schemeClr val="accent1">
                  <a:lumMod val="99000"/>
                  <a:alpha val="8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350"/>
          </a:p>
        </p:txBody>
      </p:sp>
      <p:sp>
        <p:nvSpPr>
          <p:cNvPr id="9" name="Title 6">
            <a:extLst>
              <a:ext uri="{FF2B5EF4-FFF2-40B4-BE49-F238E27FC236}">
                <a16:creationId xmlns:a16="http://schemas.microsoft.com/office/drawing/2014/main" id="{717908EF-7586-4029-A91A-86CD76BB4B32}"/>
              </a:ext>
            </a:extLst>
          </p:cNvPr>
          <p:cNvSpPr>
            <a:spLocks noGrp="1"/>
          </p:cNvSpPr>
          <p:nvPr>
            <p:ph type="title" hasCustomPrompt="1"/>
          </p:nvPr>
        </p:nvSpPr>
        <p:spPr>
          <a:xfrm>
            <a:off x="683420" y="1388745"/>
            <a:ext cx="8116491" cy="1034988"/>
          </a:xfrm>
        </p:spPr>
        <p:txBody>
          <a:bodyPr anchor="t">
            <a:noAutofit/>
          </a:bodyPr>
          <a:lstStyle>
            <a:lvl1pPr>
              <a:defRPr sz="2700" cap="all" baseline="0">
                <a:solidFill>
                  <a:schemeClr val="bg1"/>
                </a:solidFill>
              </a:defRPr>
            </a:lvl1pPr>
          </a:lstStyle>
          <a:p>
            <a:r>
              <a:rPr lang="en-US"/>
              <a:t>Title of Presentation</a:t>
            </a:r>
            <a:br>
              <a:rPr lang="en-US"/>
            </a:br>
            <a:r>
              <a:rPr lang="en-US"/>
              <a:t>Second line / sub title</a:t>
            </a:r>
            <a:endParaRPr lang="en-GB"/>
          </a:p>
        </p:txBody>
      </p:sp>
      <p:sp>
        <p:nvSpPr>
          <p:cNvPr id="11" name="Plassholder for tekst 3">
            <a:extLst>
              <a:ext uri="{FF2B5EF4-FFF2-40B4-BE49-F238E27FC236}">
                <a16:creationId xmlns:a16="http://schemas.microsoft.com/office/drawing/2014/main" id="{C510DAF1-FF96-45F4-BC1C-FE1816AABF34}"/>
              </a:ext>
            </a:extLst>
          </p:cNvPr>
          <p:cNvSpPr>
            <a:spLocks noGrp="1"/>
          </p:cNvSpPr>
          <p:nvPr>
            <p:ph type="body" sz="quarter" idx="12" hasCustomPrompt="1"/>
          </p:nvPr>
        </p:nvSpPr>
        <p:spPr>
          <a:xfrm>
            <a:off x="683420" y="2668905"/>
            <a:ext cx="8116490" cy="375961"/>
          </a:xfrm>
        </p:spPr>
        <p:txBody>
          <a:bodyPr>
            <a:noAutofit/>
          </a:bodyPr>
          <a:lstStyle>
            <a:lvl1pPr marL="0" indent="0">
              <a:spcBef>
                <a:spcPts val="0"/>
              </a:spcBef>
              <a:buNone/>
              <a:defRPr>
                <a:solidFill>
                  <a:schemeClr val="bg1"/>
                </a:solidFill>
              </a:defRPr>
            </a:lvl1pPr>
          </a:lstStyle>
          <a:p>
            <a:pPr lvl="0"/>
            <a:r>
              <a:rPr lang="en-GB"/>
              <a:t>Name of presenter/s</a:t>
            </a:r>
          </a:p>
        </p:txBody>
      </p:sp>
      <p:pic>
        <p:nvPicPr>
          <p:cNvPr id="29" name="Picture 2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7643" y="4394915"/>
            <a:ext cx="1634477" cy="480868"/>
          </a:xfrm>
          <a:prstGeom prst="rect">
            <a:avLst/>
          </a:prstGeom>
        </p:spPr>
      </p:pic>
    </p:spTree>
    <p:extLst>
      <p:ext uri="{BB962C8B-B14F-4D97-AF65-F5344CB8AC3E}">
        <p14:creationId xmlns:p14="http://schemas.microsoft.com/office/powerpoint/2010/main" val="3048095630"/>
      </p:ext>
    </p:extLst>
  </p:cSld>
  <p:clrMapOvr>
    <a:masterClrMapping/>
  </p:clrMapOvr>
  <p:extLst>
    <p:ext uri="{DCECCB84-F9BA-43D5-87BE-67443E8EF086}">
      <p15:sldGuideLst xmlns:p15="http://schemas.microsoft.com/office/powerpoint/2012/main">
        <p15:guide id="1" pos="57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7441524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640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35973831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9803358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742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85806007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4491794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844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63416955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7423008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947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28683875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23395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049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52670436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852774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152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31569915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429410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254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4636550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0878293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356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19656636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2679752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459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4164461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0996238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561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4141676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3084814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08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05388628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184660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664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66398778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649933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766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30991543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231894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868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84526168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1341253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971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49070777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8151-AE9A-436C-9E68-1510C4B790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C90699-B6F7-482F-9B08-15720DDA8393}"/>
              </a:ext>
            </a:extLst>
          </p:cNvPr>
          <p:cNvSpPr>
            <a:spLocks noGrp="1"/>
          </p:cNvSpPr>
          <p:nvPr>
            <p:ph type="dt" sz="half" idx="10"/>
          </p:nvPr>
        </p:nvSpPr>
        <p:spPr>
          <a:xfrm>
            <a:off x="628650" y="4767263"/>
            <a:ext cx="2057400" cy="274637"/>
          </a:xfrm>
          <a:prstGeom prst="rect">
            <a:avLst/>
          </a:prstGeom>
        </p:spPr>
        <p:txBody>
          <a:bodyPr/>
          <a:lstStyle/>
          <a:p>
            <a:fld id="{8F4F4FC9-BB9C-4EEF-B0F8-E6B7233E9DD5}" type="datetimeFigureOut">
              <a:rPr lang="en-GB" smtClean="0"/>
              <a:t>24/02/2022</a:t>
            </a:fld>
            <a:endParaRPr lang="en-GB"/>
          </a:p>
        </p:txBody>
      </p:sp>
      <p:sp>
        <p:nvSpPr>
          <p:cNvPr id="4" name="Footer Placeholder 3">
            <a:extLst>
              <a:ext uri="{FF2B5EF4-FFF2-40B4-BE49-F238E27FC236}">
                <a16:creationId xmlns:a16="http://schemas.microsoft.com/office/drawing/2014/main" id="{FCC77313-894E-4D55-A209-D638D667D995}"/>
              </a:ext>
            </a:extLst>
          </p:cNvPr>
          <p:cNvSpPr>
            <a:spLocks noGrp="1"/>
          </p:cNvSpPr>
          <p:nvPr>
            <p:ph type="ftr" sz="quarter" idx="11"/>
          </p:nvPr>
        </p:nvSpPr>
        <p:spPr>
          <a:xfrm>
            <a:off x="3028950" y="4767263"/>
            <a:ext cx="3086100" cy="274637"/>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0C5F038-EC75-4894-B7DC-61CBA6FEC831}"/>
              </a:ext>
            </a:extLst>
          </p:cNvPr>
          <p:cNvSpPr>
            <a:spLocks noGrp="1"/>
          </p:cNvSpPr>
          <p:nvPr>
            <p:ph type="sldNum" sz="quarter" idx="12"/>
          </p:nvPr>
        </p:nvSpPr>
        <p:spPr/>
        <p:txBody>
          <a:bodyPr/>
          <a:lstStyle/>
          <a:p>
            <a:fld id="{A64D0615-2E81-465D-9F84-D0F3FB7D0534}" type="slidenum">
              <a:rPr lang="en-GB" smtClean="0"/>
              <a:t>‹#›</a:t>
            </a:fld>
            <a:endParaRPr lang="en-GB"/>
          </a:p>
        </p:txBody>
      </p:sp>
    </p:spTree>
    <p:extLst>
      <p:ext uri="{BB962C8B-B14F-4D97-AF65-F5344CB8AC3E}">
        <p14:creationId xmlns:p14="http://schemas.microsoft.com/office/powerpoint/2010/main" val="1118131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98BBA3-C114-4D5C-AAC0-78D45DF3EBCC}"/>
              </a:ext>
            </a:extLst>
          </p:cNvPr>
          <p:cNvGraphicFramePr>
            <a:graphicFrameLocks noChangeAspect="1"/>
          </p:cNvGraphicFramePr>
          <p:nvPr userDrawn="1">
            <p:custDataLst>
              <p:tags r:id="rId2"/>
            </p:custDataLst>
            <p:extLst>
              <p:ext uri="{D42A27DB-BD31-4B8C-83A1-F6EECF244321}">
                <p14:modId xmlns:p14="http://schemas.microsoft.com/office/powerpoint/2010/main" val="3617653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61" name="think-cell Slide" r:id="rId5" imgW="423" imgH="424" progId="TCLayout.ActiveDocument.1">
                  <p:embed/>
                </p:oleObj>
              </mc:Choice>
              <mc:Fallback>
                <p:oleObj name="think-cell Slide" r:id="rId5" imgW="423" imgH="424" progId="TCLayout.ActiveDocument.1">
                  <p:embed/>
                  <p:pic>
                    <p:nvPicPr>
                      <p:cNvPr id="4" name="Object 3" hidden="1">
                        <a:extLst>
                          <a:ext uri="{FF2B5EF4-FFF2-40B4-BE49-F238E27FC236}">
                            <a16:creationId xmlns:a16="http://schemas.microsoft.com/office/drawing/2014/main" id="{BB98BBA3-C114-4D5C-AAC0-78D45DF3EB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descr="IDEX Logo 2018 - white fon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1055" y="403192"/>
            <a:ext cx="2053166" cy="606055"/>
          </a:xfrm>
          <a:prstGeom prst="rect">
            <a:avLst/>
          </a:prstGeom>
        </p:spPr>
      </p:pic>
    </p:spTree>
    <p:extLst>
      <p:ext uri="{BB962C8B-B14F-4D97-AF65-F5344CB8AC3E}">
        <p14:creationId xmlns:p14="http://schemas.microsoft.com/office/powerpoint/2010/main" val="2051988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1670848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278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95652927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663459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380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42269565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7409635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483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97344613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0C32A-F795-429B-90EB-C68718BA0AE2}"/>
              </a:ext>
            </a:extLst>
          </p:cNvPr>
          <p:cNvSpPr>
            <a:spLocks noGrp="1"/>
          </p:cNvSpPr>
          <p:nvPr>
            <p:ph type="title" hasCustomPrompt="1"/>
          </p:nvPr>
        </p:nvSpPr>
        <p:spPr/>
        <p:txBody>
          <a:bodyPr/>
          <a:lstStyle>
            <a:lvl1pPr>
              <a:defRPr cap="none"/>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98336A15-E35A-4705-BEDD-CBD53D2728B3}"/>
              </a:ext>
            </a:extLst>
          </p:cNvPr>
          <p:cNvSpPr>
            <a:spLocks noGrp="1"/>
          </p:cNvSpPr>
          <p:nvPr>
            <p:ph type="ftr" sz="quarter" idx="10"/>
          </p:nvPr>
        </p:nvSpPr>
        <p:spPr/>
        <p:txBody>
          <a:bodyPr/>
          <a:lstStyle/>
          <a:p>
            <a:r>
              <a:rPr lang="en-GB"/>
              <a:t>IDEX Confidential </a:t>
            </a:r>
          </a:p>
        </p:txBody>
      </p:sp>
    </p:spTree>
    <p:extLst>
      <p:ext uri="{BB962C8B-B14F-4D97-AF65-F5344CB8AC3E}">
        <p14:creationId xmlns:p14="http://schemas.microsoft.com/office/powerpoint/2010/main" val="96221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for text + graphs, objects etc">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ACA18-F9F7-4593-AA8F-7C0E1F0EC424}"/>
              </a:ext>
            </a:extLst>
          </p:cNvPr>
          <p:cNvGraphicFramePr>
            <a:graphicFrameLocks noChangeAspect="1"/>
          </p:cNvGraphicFramePr>
          <p:nvPr userDrawn="1">
            <p:custDataLst>
              <p:tags r:id="rId2"/>
            </p:custDataLst>
            <p:extLst>
              <p:ext uri="{D42A27DB-BD31-4B8C-83A1-F6EECF244321}">
                <p14:modId xmlns:p14="http://schemas.microsoft.com/office/powerpoint/2010/main" val="413595516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113" name="think-cell Slide" r:id="rId4" imgW="270" imgH="270" progId="TCLayout.ActiveDocument.1">
                  <p:embed/>
                </p:oleObj>
              </mc:Choice>
              <mc:Fallback>
                <p:oleObj name="think-cell Slide" r:id="rId4" imgW="270" imgH="270" progId="TCLayout.ActiveDocument.1">
                  <p:embed/>
                  <p:pic>
                    <p:nvPicPr>
                      <p:cNvPr id="2" name="Object 1" hidden="1">
                        <a:extLst>
                          <a:ext uri="{FF2B5EF4-FFF2-40B4-BE49-F238E27FC236}">
                            <a16:creationId xmlns:a16="http://schemas.microsoft.com/office/drawing/2014/main" id="{AE9ACA18-F9F7-4593-AA8F-7C0E1F0EC424}"/>
                          </a:ext>
                        </a:extLst>
                      </p:cNvPr>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0" name="Content Placeholder 2">
            <a:extLst>
              <a:ext uri="{FF2B5EF4-FFF2-40B4-BE49-F238E27FC236}">
                <a16:creationId xmlns:a16="http://schemas.microsoft.com/office/drawing/2014/main" id="{4B5A66A4-CDEF-4487-A1B9-3BF2D0E9E198}"/>
              </a:ext>
            </a:extLst>
          </p:cNvPr>
          <p:cNvSpPr>
            <a:spLocks noGrp="1"/>
          </p:cNvSpPr>
          <p:nvPr>
            <p:ph sz="half" idx="10" hasCustomPrompt="1"/>
          </p:nvPr>
        </p:nvSpPr>
        <p:spPr>
          <a:xfrm>
            <a:off x="345282" y="1032273"/>
            <a:ext cx="3955257"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Content Placeholder 2">
            <a:extLst>
              <a:ext uri="{FF2B5EF4-FFF2-40B4-BE49-F238E27FC236}">
                <a16:creationId xmlns:a16="http://schemas.microsoft.com/office/drawing/2014/main" id="{4C036DB3-4727-4292-ABF8-09DB0471D5B4}"/>
              </a:ext>
            </a:extLst>
          </p:cNvPr>
          <p:cNvSpPr>
            <a:spLocks noGrp="1"/>
          </p:cNvSpPr>
          <p:nvPr>
            <p:ph sz="half" idx="11" hasCustomPrompt="1"/>
          </p:nvPr>
        </p:nvSpPr>
        <p:spPr>
          <a:xfrm>
            <a:off x="4843463" y="1032272"/>
            <a:ext cx="3956447"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Title 2">
            <a:extLst>
              <a:ext uri="{FF2B5EF4-FFF2-40B4-BE49-F238E27FC236}">
                <a16:creationId xmlns:a16="http://schemas.microsoft.com/office/drawing/2014/main" id="{D96B5144-4A9E-4747-AB0D-ABEF77FF1A5C}"/>
              </a:ext>
            </a:extLst>
          </p:cNvPr>
          <p:cNvSpPr>
            <a:spLocks noGrp="1"/>
          </p:cNvSpPr>
          <p:nvPr>
            <p:ph type="title" hasCustomPrompt="1"/>
          </p:nvPr>
        </p:nvSpPr>
        <p:spPr/>
        <p:txBody>
          <a:bodyPr/>
          <a:lstStyle>
            <a:lvl1pPr>
              <a:defRPr cap="none"/>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395EA6D8-EEE5-4254-8796-64908F616CC3}"/>
              </a:ext>
            </a:extLst>
          </p:cNvPr>
          <p:cNvSpPr>
            <a:spLocks noGrp="1"/>
          </p:cNvSpPr>
          <p:nvPr>
            <p:ph type="ftr" sz="quarter" idx="12"/>
          </p:nvPr>
        </p:nvSpPr>
        <p:spPr/>
        <p:txBody>
          <a:bodyPr/>
          <a:lstStyle/>
          <a:p>
            <a:r>
              <a:rPr lang="en-GB"/>
              <a:t>IDEX Confidential </a:t>
            </a:r>
          </a:p>
        </p:txBody>
      </p:sp>
    </p:spTree>
    <p:extLst>
      <p:ext uri="{BB962C8B-B14F-4D97-AF65-F5344CB8AC3E}">
        <p14:creationId xmlns:p14="http://schemas.microsoft.com/office/powerpoint/2010/main" val="1827928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7920016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585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99733867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6008659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688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68538150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3157314"/>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790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81665468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9861964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892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90454872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264429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995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29917435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0791304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097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73964807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716503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200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70121341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1902333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302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43206224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344560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404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999123415"/>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5676555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507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0291136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sidebox or pictur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AA4F511-DD5E-4878-B3C1-26A3E53421FA}"/>
              </a:ext>
            </a:extLst>
          </p:cNvPr>
          <p:cNvGraphicFramePr>
            <a:graphicFrameLocks noChangeAspect="1"/>
          </p:cNvGraphicFramePr>
          <p:nvPr userDrawn="1">
            <p:custDataLst>
              <p:tags r:id="rId2"/>
            </p:custDataLst>
            <p:extLst>
              <p:ext uri="{D42A27DB-BD31-4B8C-83A1-F6EECF244321}">
                <p14:modId xmlns:p14="http://schemas.microsoft.com/office/powerpoint/2010/main" val="387472445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137" name="think-cell Slide" r:id="rId4" imgW="270" imgH="270" progId="TCLayout.ActiveDocument.1">
                  <p:embed/>
                </p:oleObj>
              </mc:Choice>
              <mc:Fallback>
                <p:oleObj name="think-cell Slide" r:id="rId4" imgW="270" imgH="270" progId="TCLayout.ActiveDocument.1">
                  <p:embed/>
                  <p:pic>
                    <p:nvPicPr>
                      <p:cNvPr id="6" name="Object 5" hidden="1">
                        <a:extLst>
                          <a:ext uri="{FF2B5EF4-FFF2-40B4-BE49-F238E27FC236}">
                            <a16:creationId xmlns:a16="http://schemas.microsoft.com/office/drawing/2014/main" id="{2AA4F511-DD5E-4878-B3C1-26A3E53421FA}"/>
                          </a:ext>
                        </a:extLst>
                      </p:cNvPr>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46413BCD-CBCA-45FF-BB9B-6FE282875528}"/>
              </a:ext>
            </a:extLst>
          </p:cNvPr>
          <p:cNvSpPr>
            <a:spLocks noGrp="1"/>
          </p:cNvSpPr>
          <p:nvPr>
            <p:ph type="pic" sz="quarter" idx="12"/>
          </p:nvPr>
        </p:nvSpPr>
        <p:spPr>
          <a:xfrm>
            <a:off x="6150769" y="1"/>
            <a:ext cx="2993231" cy="4669631"/>
          </a:xfrm>
          <a:solidFill>
            <a:schemeClr val="accent6"/>
          </a:solidFill>
          <a:ln>
            <a:solidFill>
              <a:schemeClr val="bg2"/>
            </a:solidFill>
          </a:ln>
        </p:spPr>
        <p:txBody>
          <a:bodyPr/>
          <a:lstStyle>
            <a:lvl1pPr marL="0" inden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F22A5DA9-8BAC-4E26-B870-5DA4A310EA55}"/>
              </a:ext>
            </a:extLst>
          </p:cNvPr>
          <p:cNvSpPr>
            <a:spLocks noGrp="1"/>
          </p:cNvSpPr>
          <p:nvPr>
            <p:ph type="title" hasCustomPrompt="1"/>
          </p:nvPr>
        </p:nvSpPr>
        <p:spPr>
          <a:xfrm>
            <a:off x="345281" y="111080"/>
            <a:ext cx="8454629" cy="577599"/>
          </a:xfrm>
        </p:spPr>
        <p:txBody>
          <a:bodyPr/>
          <a:lstStyle>
            <a:lvl1pPr>
              <a:defRPr cap="none"/>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BD8F61D0-F4E7-4CC0-A25E-D5520C60A070}"/>
              </a:ext>
            </a:extLst>
          </p:cNvPr>
          <p:cNvSpPr>
            <a:spLocks noGrp="1"/>
          </p:cNvSpPr>
          <p:nvPr>
            <p:ph sz="half" idx="10" hasCustomPrompt="1"/>
          </p:nvPr>
        </p:nvSpPr>
        <p:spPr>
          <a:xfrm>
            <a:off x="345281" y="1032273"/>
            <a:ext cx="5353620"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Footer Placeholder 3">
            <a:extLst>
              <a:ext uri="{FF2B5EF4-FFF2-40B4-BE49-F238E27FC236}">
                <a16:creationId xmlns:a16="http://schemas.microsoft.com/office/drawing/2014/main" id="{EB022652-43EE-404E-8091-514E717329D8}"/>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260060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8435989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609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56633793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567281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712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59744903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8151-AE9A-436C-9E68-1510C4B790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C90699-B6F7-482F-9B08-15720DDA8393}"/>
              </a:ext>
            </a:extLst>
          </p:cNvPr>
          <p:cNvSpPr>
            <a:spLocks noGrp="1"/>
          </p:cNvSpPr>
          <p:nvPr>
            <p:ph type="dt" sz="half" idx="10"/>
          </p:nvPr>
        </p:nvSpPr>
        <p:spPr>
          <a:xfrm>
            <a:off x="628650" y="4767263"/>
            <a:ext cx="2057400" cy="274637"/>
          </a:xfrm>
          <a:prstGeom prst="rect">
            <a:avLst/>
          </a:prstGeom>
        </p:spPr>
        <p:txBody>
          <a:bodyPr/>
          <a:lstStyle/>
          <a:p>
            <a:fld id="{8F4F4FC9-BB9C-4EEF-B0F8-E6B7233E9DD5}" type="datetimeFigureOut">
              <a:rPr lang="en-GB" smtClean="0"/>
              <a:t>24/02/2022</a:t>
            </a:fld>
            <a:endParaRPr lang="en-GB"/>
          </a:p>
        </p:txBody>
      </p:sp>
      <p:sp>
        <p:nvSpPr>
          <p:cNvPr id="4" name="Footer Placeholder 3">
            <a:extLst>
              <a:ext uri="{FF2B5EF4-FFF2-40B4-BE49-F238E27FC236}">
                <a16:creationId xmlns:a16="http://schemas.microsoft.com/office/drawing/2014/main" id="{FCC77313-894E-4D55-A209-D638D667D995}"/>
              </a:ext>
            </a:extLst>
          </p:cNvPr>
          <p:cNvSpPr>
            <a:spLocks noGrp="1"/>
          </p:cNvSpPr>
          <p:nvPr>
            <p:ph type="ftr" sz="quarter" idx="11"/>
          </p:nvPr>
        </p:nvSpPr>
        <p:spPr>
          <a:xfrm>
            <a:off x="3028950" y="4767263"/>
            <a:ext cx="3086100" cy="274637"/>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0C5F038-EC75-4894-B7DC-61CBA6FEC831}"/>
              </a:ext>
            </a:extLst>
          </p:cNvPr>
          <p:cNvSpPr>
            <a:spLocks noGrp="1"/>
          </p:cNvSpPr>
          <p:nvPr>
            <p:ph type="sldNum" sz="quarter" idx="12"/>
          </p:nvPr>
        </p:nvSpPr>
        <p:spPr/>
        <p:txBody>
          <a:bodyPr/>
          <a:lstStyle/>
          <a:p>
            <a:fld id="{A64D0615-2E81-465D-9F84-D0F3FB7D0534}" type="slidenum">
              <a:rPr lang="en-GB" smtClean="0"/>
              <a:t>‹#›</a:t>
            </a:fld>
            <a:endParaRPr lang="en-GB"/>
          </a:p>
        </p:txBody>
      </p:sp>
    </p:spTree>
    <p:extLst>
      <p:ext uri="{BB962C8B-B14F-4D97-AF65-F5344CB8AC3E}">
        <p14:creationId xmlns:p14="http://schemas.microsoft.com/office/powerpoint/2010/main" val="2175428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98BBA3-C114-4D5C-AAC0-78D45DF3EBCC}"/>
              </a:ext>
            </a:extLst>
          </p:cNvPr>
          <p:cNvGraphicFramePr>
            <a:graphicFrameLocks noChangeAspect="1"/>
          </p:cNvGraphicFramePr>
          <p:nvPr userDrawn="1">
            <p:custDataLst>
              <p:tags r:id="rId2"/>
            </p:custDataLst>
            <p:extLst>
              <p:ext uri="{D42A27DB-BD31-4B8C-83A1-F6EECF244321}">
                <p14:modId xmlns:p14="http://schemas.microsoft.com/office/powerpoint/2010/main" val="1872297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9" name="think-cell Slide" r:id="rId5" imgW="423" imgH="424" progId="TCLayout.ActiveDocument.1">
                  <p:embed/>
                </p:oleObj>
              </mc:Choice>
              <mc:Fallback>
                <p:oleObj name="think-cell Slide" r:id="rId5" imgW="423" imgH="424" progId="TCLayout.ActiveDocument.1">
                  <p:embed/>
                  <p:pic>
                    <p:nvPicPr>
                      <p:cNvPr id="4" name="Object 3" hidden="1">
                        <a:extLst>
                          <a:ext uri="{FF2B5EF4-FFF2-40B4-BE49-F238E27FC236}">
                            <a16:creationId xmlns:a16="http://schemas.microsoft.com/office/drawing/2014/main" id="{BB98BBA3-C114-4D5C-AAC0-78D45DF3EB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descr="IDEX Logo 2018 - white fon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1055" y="403192"/>
            <a:ext cx="2053166" cy="606055"/>
          </a:xfrm>
          <a:prstGeom prst="rect">
            <a:avLst/>
          </a:prstGeom>
        </p:spPr>
      </p:pic>
    </p:spTree>
    <p:extLst>
      <p:ext uri="{BB962C8B-B14F-4D97-AF65-F5344CB8AC3E}">
        <p14:creationId xmlns:p14="http://schemas.microsoft.com/office/powerpoint/2010/main" val="575530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0280057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019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74888554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12493484"/>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121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375367725"/>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900033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224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50173463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0C32A-F795-429B-90EB-C68718BA0AE2}"/>
              </a:ext>
            </a:extLst>
          </p:cNvPr>
          <p:cNvSpPr>
            <a:spLocks noGrp="1"/>
          </p:cNvSpPr>
          <p:nvPr>
            <p:ph type="title" hasCustomPrompt="1"/>
          </p:nvPr>
        </p:nvSpPr>
        <p:spPr/>
        <p:txBody>
          <a:bodyPr/>
          <a:lstStyle>
            <a:lvl1pPr>
              <a:defRPr cap="none"/>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98336A15-E35A-4705-BEDD-CBD53D2728B3}"/>
              </a:ext>
            </a:extLst>
          </p:cNvPr>
          <p:cNvSpPr>
            <a:spLocks noGrp="1"/>
          </p:cNvSpPr>
          <p:nvPr>
            <p:ph type="ftr" sz="quarter" idx="10"/>
          </p:nvPr>
        </p:nvSpPr>
        <p:spPr/>
        <p:txBody>
          <a:bodyPr/>
          <a:lstStyle/>
          <a:p>
            <a:r>
              <a:rPr lang="en-GB"/>
              <a:t>IDEX Confidential </a:t>
            </a:r>
          </a:p>
        </p:txBody>
      </p:sp>
    </p:spTree>
    <p:extLst>
      <p:ext uri="{BB962C8B-B14F-4D97-AF65-F5344CB8AC3E}">
        <p14:creationId xmlns:p14="http://schemas.microsoft.com/office/powerpoint/2010/main" val="36085622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0310280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326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10104335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0383077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428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4279025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0C32A-F795-429B-90EB-C68718BA0AE2}"/>
              </a:ext>
            </a:extLst>
          </p:cNvPr>
          <p:cNvSpPr>
            <a:spLocks noGrp="1"/>
          </p:cNvSpPr>
          <p:nvPr>
            <p:ph type="title" hasCustomPrompt="1"/>
          </p:nvPr>
        </p:nvSpPr>
        <p:spPr/>
        <p:txBody>
          <a:bodyPr/>
          <a:lstStyle>
            <a:lvl1pPr>
              <a:defRPr cap="none"/>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98336A15-E35A-4705-BEDD-CBD53D2728B3}"/>
              </a:ext>
            </a:extLst>
          </p:cNvPr>
          <p:cNvSpPr>
            <a:spLocks noGrp="1"/>
          </p:cNvSpPr>
          <p:nvPr>
            <p:ph type="ftr" sz="quarter" idx="10"/>
          </p:nvPr>
        </p:nvSpPr>
        <p:spPr/>
        <p:txBody>
          <a:bodyPr/>
          <a:lstStyle/>
          <a:p>
            <a:r>
              <a:rPr lang="en-GB"/>
              <a:t>IDEX Confidential </a:t>
            </a:r>
          </a:p>
        </p:txBody>
      </p:sp>
    </p:spTree>
    <p:extLst>
      <p:ext uri="{BB962C8B-B14F-4D97-AF65-F5344CB8AC3E}">
        <p14:creationId xmlns:p14="http://schemas.microsoft.com/office/powerpoint/2010/main" val="36453027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8349220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531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53970051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7074623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633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72504408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8224066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736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61137450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666692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838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56198076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8857647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940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948188923"/>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7739554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043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05697801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171511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145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07977079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8880132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248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218808227"/>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9266652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350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374073264"/>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7387291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452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04790829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245189" y="799563"/>
            <a:ext cx="8544849" cy="3818527"/>
          </a:xfrm>
        </p:spPr>
        <p:txBody>
          <a:bodyPr>
            <a:normAutofit/>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245189" y="77428"/>
            <a:ext cx="7886700" cy="647088"/>
          </a:xfrm>
        </p:spPr>
        <p:txBody>
          <a:bodyPr/>
          <a:lstStyle>
            <a:lvl1pPr>
              <a:defRPr cap="none"/>
            </a:lvl1pPr>
          </a:lstStyle>
          <a:p>
            <a:r>
              <a:rPr lang="en-US"/>
              <a:t>Click To Edit Master Title Style</a:t>
            </a:r>
          </a:p>
        </p:txBody>
      </p:sp>
      <p:sp>
        <p:nvSpPr>
          <p:cNvPr id="7" name="Footer Placeholder 4"/>
          <p:cNvSpPr>
            <a:spLocks noGrp="1"/>
          </p:cNvSpPr>
          <p:nvPr>
            <p:ph type="ftr" sz="quarter" idx="3"/>
          </p:nvPr>
        </p:nvSpPr>
        <p:spPr>
          <a:xfrm>
            <a:off x="3313689" y="4870275"/>
            <a:ext cx="1134971" cy="273844"/>
          </a:xfrm>
          <a:prstGeom prst="rect">
            <a:avLst/>
          </a:prstGeom>
        </p:spPr>
        <p:txBody>
          <a:bodyPr vert="horz" lIns="91440" tIns="45720" rIns="91440" bIns="45720" rtlCol="0" anchor="ctr"/>
          <a:lstStyle>
            <a:lvl1pPr algn="ctr">
              <a:defRPr sz="750">
                <a:solidFill>
                  <a:schemeClr val="bg1"/>
                </a:solidFill>
              </a:defRPr>
            </a:lvl1pPr>
          </a:lstStyle>
          <a:p>
            <a:r>
              <a:rPr lang="en-GB"/>
              <a:t>IDEX Confidential </a:t>
            </a:r>
            <a:endParaRPr lang="nb-NO"/>
          </a:p>
        </p:txBody>
      </p:sp>
    </p:spTree>
    <p:extLst>
      <p:ext uri="{BB962C8B-B14F-4D97-AF65-F5344CB8AC3E}">
        <p14:creationId xmlns:p14="http://schemas.microsoft.com/office/powerpoint/2010/main" val="33652946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89099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555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69369526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8151-AE9A-436C-9E68-1510C4B790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C90699-B6F7-482F-9B08-15720DDA8393}"/>
              </a:ext>
            </a:extLst>
          </p:cNvPr>
          <p:cNvSpPr>
            <a:spLocks noGrp="1"/>
          </p:cNvSpPr>
          <p:nvPr>
            <p:ph type="dt" sz="half" idx="10"/>
          </p:nvPr>
        </p:nvSpPr>
        <p:spPr>
          <a:xfrm>
            <a:off x="628650" y="4767263"/>
            <a:ext cx="2057400" cy="274637"/>
          </a:xfrm>
          <a:prstGeom prst="rect">
            <a:avLst/>
          </a:prstGeom>
        </p:spPr>
        <p:txBody>
          <a:bodyPr/>
          <a:lstStyle/>
          <a:p>
            <a:fld id="{8F4F4FC9-BB9C-4EEF-B0F8-E6B7233E9DD5}" type="datetimeFigureOut">
              <a:rPr lang="en-GB" smtClean="0"/>
              <a:t>24/02/2022</a:t>
            </a:fld>
            <a:endParaRPr lang="en-GB"/>
          </a:p>
        </p:txBody>
      </p:sp>
      <p:sp>
        <p:nvSpPr>
          <p:cNvPr id="4" name="Footer Placeholder 3">
            <a:extLst>
              <a:ext uri="{FF2B5EF4-FFF2-40B4-BE49-F238E27FC236}">
                <a16:creationId xmlns:a16="http://schemas.microsoft.com/office/drawing/2014/main" id="{FCC77313-894E-4D55-A209-D638D667D995}"/>
              </a:ext>
            </a:extLst>
          </p:cNvPr>
          <p:cNvSpPr>
            <a:spLocks noGrp="1"/>
          </p:cNvSpPr>
          <p:nvPr>
            <p:ph type="ftr" sz="quarter" idx="11"/>
          </p:nvPr>
        </p:nvSpPr>
        <p:spPr>
          <a:xfrm>
            <a:off x="3028950" y="4767263"/>
            <a:ext cx="3086100" cy="274637"/>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0C5F038-EC75-4894-B7DC-61CBA6FEC831}"/>
              </a:ext>
            </a:extLst>
          </p:cNvPr>
          <p:cNvSpPr>
            <a:spLocks noGrp="1"/>
          </p:cNvSpPr>
          <p:nvPr>
            <p:ph type="sldNum" sz="quarter" idx="12"/>
          </p:nvPr>
        </p:nvSpPr>
        <p:spPr/>
        <p:txBody>
          <a:bodyPr/>
          <a:lstStyle/>
          <a:p>
            <a:fld id="{A64D0615-2E81-465D-9F84-D0F3FB7D0534}" type="slidenum">
              <a:rPr lang="en-GB" smtClean="0"/>
              <a:t>‹#›</a:t>
            </a:fld>
            <a:endParaRPr lang="en-GB"/>
          </a:p>
        </p:txBody>
      </p:sp>
    </p:spTree>
    <p:extLst>
      <p:ext uri="{BB962C8B-B14F-4D97-AF65-F5344CB8AC3E}">
        <p14:creationId xmlns:p14="http://schemas.microsoft.com/office/powerpoint/2010/main" val="17568673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576914"/>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760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0919318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8526946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862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03454640"/>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8530861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964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43730907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0C32A-F795-429B-90EB-C68718BA0AE2}"/>
              </a:ext>
            </a:extLst>
          </p:cNvPr>
          <p:cNvSpPr>
            <a:spLocks noGrp="1"/>
          </p:cNvSpPr>
          <p:nvPr>
            <p:ph type="title" hasCustomPrompt="1"/>
          </p:nvPr>
        </p:nvSpPr>
        <p:spPr/>
        <p:txBody>
          <a:bodyPr/>
          <a:lstStyle>
            <a:lvl1pPr>
              <a:defRPr cap="none"/>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98336A15-E35A-4705-BEDD-CBD53D2728B3}"/>
              </a:ext>
            </a:extLst>
          </p:cNvPr>
          <p:cNvSpPr>
            <a:spLocks noGrp="1"/>
          </p:cNvSpPr>
          <p:nvPr>
            <p:ph type="ftr" sz="quarter" idx="10"/>
          </p:nvPr>
        </p:nvSpPr>
        <p:spPr/>
        <p:txBody>
          <a:bodyPr/>
          <a:lstStyle/>
          <a:p>
            <a:r>
              <a:rPr lang="en-GB"/>
              <a:t>IDEX Confidential </a:t>
            </a:r>
          </a:p>
        </p:txBody>
      </p:sp>
    </p:spTree>
    <p:extLst>
      <p:ext uri="{BB962C8B-B14F-4D97-AF65-F5344CB8AC3E}">
        <p14:creationId xmlns:p14="http://schemas.microsoft.com/office/powerpoint/2010/main" val="24304285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8100526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067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812512367"/>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777567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169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52342847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388549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272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522640020"/>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2993878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374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7583055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0103796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16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00546478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1414532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476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53725092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4267567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579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949164970"/>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6450226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681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76358133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657409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784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44068947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0055876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886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813637853"/>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5253732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988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08265916"/>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813203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8091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060540824"/>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202337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8193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471195596"/>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0535224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8296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921668678"/>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8151-AE9A-436C-9E68-1510C4B790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C90699-B6F7-482F-9B08-15720DDA8393}"/>
              </a:ext>
            </a:extLst>
          </p:cNvPr>
          <p:cNvSpPr>
            <a:spLocks noGrp="1"/>
          </p:cNvSpPr>
          <p:nvPr>
            <p:ph type="dt" sz="half" idx="10"/>
          </p:nvPr>
        </p:nvSpPr>
        <p:spPr>
          <a:xfrm>
            <a:off x="628650" y="4767263"/>
            <a:ext cx="2057400" cy="274637"/>
          </a:xfrm>
          <a:prstGeom prst="rect">
            <a:avLst/>
          </a:prstGeom>
        </p:spPr>
        <p:txBody>
          <a:bodyPr/>
          <a:lstStyle/>
          <a:p>
            <a:fld id="{8F4F4FC9-BB9C-4EEF-B0F8-E6B7233E9DD5}" type="datetimeFigureOut">
              <a:rPr lang="en-GB" smtClean="0"/>
              <a:t>24/02/2022</a:t>
            </a:fld>
            <a:endParaRPr lang="en-GB"/>
          </a:p>
        </p:txBody>
      </p:sp>
      <p:sp>
        <p:nvSpPr>
          <p:cNvPr id="4" name="Footer Placeholder 3">
            <a:extLst>
              <a:ext uri="{FF2B5EF4-FFF2-40B4-BE49-F238E27FC236}">
                <a16:creationId xmlns:a16="http://schemas.microsoft.com/office/drawing/2014/main" id="{FCC77313-894E-4D55-A209-D638D667D995}"/>
              </a:ext>
            </a:extLst>
          </p:cNvPr>
          <p:cNvSpPr>
            <a:spLocks noGrp="1"/>
          </p:cNvSpPr>
          <p:nvPr>
            <p:ph type="ftr" sz="quarter" idx="11"/>
          </p:nvPr>
        </p:nvSpPr>
        <p:spPr>
          <a:xfrm>
            <a:off x="3028950" y="4767263"/>
            <a:ext cx="3086100" cy="274637"/>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0C5F038-EC75-4894-B7DC-61CBA6FEC831}"/>
              </a:ext>
            </a:extLst>
          </p:cNvPr>
          <p:cNvSpPr>
            <a:spLocks noGrp="1"/>
          </p:cNvSpPr>
          <p:nvPr>
            <p:ph type="sldNum" sz="quarter" idx="12"/>
          </p:nvPr>
        </p:nvSpPr>
        <p:spPr/>
        <p:txBody>
          <a:bodyPr/>
          <a:lstStyle/>
          <a:p>
            <a:fld id="{A64D0615-2E81-465D-9F84-D0F3FB7D0534}" type="slidenum">
              <a:rPr lang="en-GB" smtClean="0"/>
              <a:t>‹#›</a:t>
            </a:fld>
            <a:endParaRPr lang="en-GB"/>
          </a:p>
        </p:txBody>
      </p:sp>
    </p:spTree>
    <p:extLst>
      <p:ext uri="{BB962C8B-B14F-4D97-AF65-F5344CB8AC3E}">
        <p14:creationId xmlns:p14="http://schemas.microsoft.com/office/powerpoint/2010/main" val="136257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p:cNvSpPr/>
          <p:nvPr userDrawn="1"/>
        </p:nvSpPr>
        <p:spPr>
          <a:xfrm>
            <a:off x="0" y="-1"/>
            <a:ext cx="9144000" cy="4408047"/>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4646"/>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428920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98BBA3-C114-4D5C-AAC0-78D45DF3EBCC}"/>
              </a:ext>
            </a:extLst>
          </p:cNvPr>
          <p:cNvGraphicFramePr>
            <a:graphicFrameLocks noChangeAspect="1"/>
          </p:cNvGraphicFramePr>
          <p:nvPr userDrawn="1">
            <p:custDataLst>
              <p:tags r:id="rId2"/>
            </p:custDataLst>
            <p:extLst>
              <p:ext uri="{D42A27DB-BD31-4B8C-83A1-F6EECF244321}">
                <p14:modId xmlns:p14="http://schemas.microsoft.com/office/powerpoint/2010/main" val="2521581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9" name="think-cell Slide" r:id="rId5" imgW="423" imgH="424" progId="TCLayout.ActiveDocument.1">
                  <p:embed/>
                </p:oleObj>
              </mc:Choice>
              <mc:Fallback>
                <p:oleObj name="think-cell Slide" r:id="rId5" imgW="423" imgH="424" progId="TCLayout.ActiveDocument.1">
                  <p:embed/>
                  <p:pic>
                    <p:nvPicPr>
                      <p:cNvPr id="4" name="Object 3" hidden="1">
                        <a:extLst>
                          <a:ext uri="{FF2B5EF4-FFF2-40B4-BE49-F238E27FC236}">
                            <a16:creationId xmlns:a16="http://schemas.microsoft.com/office/drawing/2014/main" id="{BB98BBA3-C114-4D5C-AAC0-78D45DF3EBC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descr="IDEX Logo 2018 - white fon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91055" y="403192"/>
            <a:ext cx="2053166" cy="606055"/>
          </a:xfrm>
          <a:prstGeom prst="rect">
            <a:avLst/>
          </a:prstGeom>
        </p:spPr>
      </p:pic>
    </p:spTree>
    <p:extLst>
      <p:ext uri="{BB962C8B-B14F-4D97-AF65-F5344CB8AC3E}">
        <p14:creationId xmlns:p14="http://schemas.microsoft.com/office/powerpoint/2010/main" val="10269658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633683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8603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194697392"/>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6947762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8705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90710130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1833072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8808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2388396782"/>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0C32A-F795-429B-90EB-C68718BA0AE2}"/>
              </a:ext>
            </a:extLst>
          </p:cNvPr>
          <p:cNvSpPr>
            <a:spLocks noGrp="1"/>
          </p:cNvSpPr>
          <p:nvPr>
            <p:ph type="title" hasCustomPrompt="1"/>
          </p:nvPr>
        </p:nvSpPr>
        <p:spPr/>
        <p:txBody>
          <a:bodyPr/>
          <a:lstStyle>
            <a:lvl1pPr>
              <a:defRPr cap="none"/>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98336A15-E35A-4705-BEDD-CBD53D2728B3}"/>
              </a:ext>
            </a:extLst>
          </p:cNvPr>
          <p:cNvSpPr>
            <a:spLocks noGrp="1"/>
          </p:cNvSpPr>
          <p:nvPr>
            <p:ph type="ftr" sz="quarter" idx="10"/>
          </p:nvPr>
        </p:nvSpPr>
        <p:spPr/>
        <p:txBody>
          <a:bodyPr/>
          <a:lstStyle/>
          <a:p>
            <a:r>
              <a:rPr lang="en-GB"/>
              <a:t>IDEX Confidential </a:t>
            </a:r>
          </a:p>
        </p:txBody>
      </p:sp>
    </p:spTree>
    <p:extLst>
      <p:ext uri="{BB962C8B-B14F-4D97-AF65-F5344CB8AC3E}">
        <p14:creationId xmlns:p14="http://schemas.microsoft.com/office/powerpoint/2010/main" val="1882789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5685945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89105"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1535205"/>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8088847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90129"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1327609970"/>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1014376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91153"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102632297"/>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0264292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92177"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022526797"/>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39998759"/>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93201" name="think-cell Slide" r:id="rId4" imgW="235" imgH="235" progId="TCLayout.ActiveDocument.1">
                  <p:embed/>
                </p:oleObj>
              </mc:Choice>
              <mc:Fallback>
                <p:oleObj name="think-cell Slide" r:id="rId4" imgW="235" imgH="235"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Content Placeholder 2"/>
          <p:cNvSpPr>
            <a:spLocks noGrp="1"/>
          </p:cNvSpPr>
          <p:nvPr>
            <p:ph sz="half" idx="10" hasCustomPrompt="1"/>
          </p:nvPr>
        </p:nvSpPr>
        <p:spPr>
          <a:xfrm>
            <a:off x="345281" y="1032273"/>
            <a:ext cx="8454629" cy="3430190"/>
          </a:xfrm>
        </p:spPr>
        <p:txBody>
          <a:bodyPr>
            <a:noAutofit/>
          </a:bodyPr>
          <a:lstStyle>
            <a:lvl1pPr marL="0" indent="0">
              <a:buNone/>
              <a:defRPr sz="1200"/>
            </a:lvl1pPr>
            <a:lvl2pPr marL="406004" indent="-135731">
              <a:defRPr sz="1200"/>
            </a:lvl2pPr>
            <a:lvl3pPr marL="671513" indent="-135731">
              <a:defRPr sz="1050"/>
            </a:lvl3pPr>
            <a:lvl4pPr marL="941785" indent="-135731">
              <a:defRPr sz="900"/>
            </a:lvl4pPr>
            <a:lvl5pPr marL="1371600" indent="0">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itle 3">
            <a:extLst>
              <a:ext uri="{FF2B5EF4-FFF2-40B4-BE49-F238E27FC236}">
                <a16:creationId xmlns:a16="http://schemas.microsoft.com/office/drawing/2014/main" id="{8F997032-DADB-4A0B-9375-8D5D0496C923}"/>
              </a:ext>
            </a:extLst>
          </p:cNvPr>
          <p:cNvSpPr>
            <a:spLocks noGrp="1"/>
          </p:cNvSpPr>
          <p:nvPr>
            <p:ph type="title" hasCustomPrompt="1"/>
          </p:nvPr>
        </p:nvSpPr>
        <p:spPr/>
        <p:txBody>
          <a:bodyPr vert="horz"/>
          <a:lstStyle>
            <a:lvl1pPr>
              <a:defRPr sz="2400" cap="none"/>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563FA110-0021-4241-867E-10D448BA11E1}"/>
              </a:ext>
            </a:extLst>
          </p:cNvPr>
          <p:cNvSpPr>
            <a:spLocks noGrp="1"/>
          </p:cNvSpPr>
          <p:nvPr>
            <p:ph type="ftr" sz="quarter" idx="11"/>
          </p:nvPr>
        </p:nvSpPr>
        <p:spPr/>
        <p:txBody>
          <a:bodyPr/>
          <a:lstStyle/>
          <a:p>
            <a:r>
              <a:rPr lang="en-GB"/>
              <a:t>IDEX Confidential </a:t>
            </a:r>
          </a:p>
        </p:txBody>
      </p:sp>
    </p:spTree>
    <p:extLst>
      <p:ext uri="{BB962C8B-B14F-4D97-AF65-F5344CB8AC3E}">
        <p14:creationId xmlns:p14="http://schemas.microsoft.com/office/powerpoint/2010/main" val="337224439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3" Type="http://schemas.openxmlformats.org/officeDocument/2006/relationships/slideLayout" Target="../slideLayouts/slideLayout148.xml"/><Relationship Id="rId21" Type="http://schemas.openxmlformats.org/officeDocument/2006/relationships/vmlDrawing" Target="../drawings/vmlDrawing136.v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theme" Target="../theme/theme10.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image" Target="../media/image13.emf"/><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oleObject" Target="../embeddings/oleObject29.bin"/><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tags" Target="../tags/tag13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vmlDrawing" Target="../drawings/vmlDrawing154.v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1.xml"/><Relationship Id="rId17" Type="http://schemas.openxmlformats.org/officeDocument/2006/relationships/image" Target="../media/image2.png"/><Relationship Id="rId2" Type="http://schemas.openxmlformats.org/officeDocument/2006/relationships/slideLayout" Target="../slideLayouts/slideLayout166.xml"/><Relationship Id="rId16" Type="http://schemas.openxmlformats.org/officeDocument/2006/relationships/image" Target="../media/image1.emf"/><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oleObject" Target="../embeddings/oleObject46.bin"/><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tags" Target="../tags/tag154.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7.vml"/><Relationship Id="rId13" Type="http://schemas.openxmlformats.org/officeDocument/2006/relationships/image" Target="../media/image9.emf"/><Relationship Id="rId3" Type="http://schemas.openxmlformats.org/officeDocument/2006/relationships/slideLayout" Target="../slideLayouts/slideLayout12.xml"/><Relationship Id="rId7" Type="http://schemas.openxmlformats.org/officeDocument/2006/relationships/theme" Target="../theme/theme2.xml"/><Relationship Id="rId12" Type="http://schemas.openxmlformats.org/officeDocument/2006/relationships/image" Target="../media/image7.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oleObject" Target="../embeddings/oleObject7.bin"/><Relationship Id="rId5" Type="http://schemas.openxmlformats.org/officeDocument/2006/relationships/slideLayout" Target="../slideLayouts/slideLayout14.xml"/><Relationship Id="rId15" Type="http://schemas.openxmlformats.org/officeDocument/2006/relationships/image" Target="../media/image11.png"/><Relationship Id="rId10" Type="http://schemas.openxmlformats.org/officeDocument/2006/relationships/image" Target="../media/image8.jpeg"/><Relationship Id="rId4" Type="http://schemas.openxmlformats.org/officeDocument/2006/relationships/slideLayout" Target="../slideLayouts/slideLayout13.xml"/><Relationship Id="rId9" Type="http://schemas.openxmlformats.org/officeDocument/2006/relationships/tags" Target="../tags/tag7.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ags" Target="../tags/tag13.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vmlDrawing" Target="../drawings/vmlDrawing13.v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13.emf"/><Relationship Id="rId10" Type="http://schemas.openxmlformats.org/officeDocument/2006/relationships/slideLayout" Target="../slideLayouts/slideLayout25.xml"/><Relationship Id="rId19"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oleObject" Target="../embeddings/oleObject1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ags" Target="../tags/tag30.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vmlDrawing" Target="../drawings/vmlDrawing30.v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13.emf"/><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oleObject" Target="../embeddings/oleObject29.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vmlDrawing" Target="../drawings/vmlDrawing47.v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image" Target="../media/image13.emf"/><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oleObject" Target="../embeddings/oleObject29.bin"/><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tags" Target="../tags/tag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tags" Target="../tags/tag65.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vmlDrawing" Target="../drawings/vmlDrawing65.v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image" Target="../media/image13.emf"/><Relationship Id="rId10" Type="http://schemas.openxmlformats.org/officeDocument/2006/relationships/slideLayout" Target="../slideLayouts/slideLayout80.xml"/><Relationship Id="rId19" Type="http://schemas.openxmlformats.org/officeDocument/2006/relationships/theme" Target="../theme/theme6.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oleObject" Target="../embeddings/oleObject29.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vmlDrawing" Target="../drawings/vmlDrawing82.v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theme" Target="../theme/theme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image" Target="../media/image13.emf"/><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oleObject" Target="../embeddings/oleObject29.bin"/><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tags" Target="../tags/tag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vmlDrawing" Target="../drawings/vmlDrawing100.v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theme" Target="../theme/theme8.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image" Target="../media/image13.emf"/><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oleObject" Target="../embeddings/oleObject29.bin"/><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tags" Target="../tags/tag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vmlDrawing" Target="../drawings/vmlDrawing118.v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theme" Target="../theme/theme9.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image" Target="../media/image13.emf"/><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oleObject" Target="../embeddings/oleObject29.bin"/><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tags" Target="../tags/tag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2"/>
            </p:custDataLst>
            <p:extLst>
              <p:ext uri="{D42A27DB-BD31-4B8C-83A1-F6EECF244321}">
                <p14:modId xmlns:p14="http://schemas.microsoft.com/office/powerpoint/2010/main" val="399800368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41" name="think-cell Slide" r:id="rId13" imgW="235" imgH="235" progId="TCLayout.ActiveDocument.1">
                  <p:embed/>
                </p:oleObj>
              </mc:Choice>
              <mc:Fallback>
                <p:oleObj name="think-cell Slide" r:id="rId13" imgW="235" imgH="235" progId="TCLayout.ActiveDocument.1">
                  <p:embed/>
                  <p:pic>
                    <p:nvPicPr>
                      <p:cNvPr id="6" name="Object 5" hidden="1"/>
                      <p:cNvPicPr/>
                      <p:nvPr/>
                    </p:nvPicPr>
                    <p:blipFill>
                      <a:blip r:embed="rId14"/>
                      <a:stretch>
                        <a:fillRect/>
                      </a:stretch>
                    </p:blipFill>
                    <p:spPr>
                      <a:xfrm>
                        <a:off x="1192" y="1192"/>
                        <a:ext cx="1190" cy="119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E1BD82E-9264-495F-A07C-4892F61B441E}"/>
              </a:ext>
            </a:extLst>
          </p:cNvPr>
          <p:cNvSpPr/>
          <p:nvPr userDrawn="1"/>
        </p:nvSpPr>
        <p:spPr>
          <a:xfrm>
            <a:off x="0" y="4672013"/>
            <a:ext cx="9144000" cy="472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350">
              <a:solidFill>
                <a:schemeClr val="tx1"/>
              </a:solidFill>
            </a:endParaRPr>
          </a:p>
        </p:txBody>
      </p:sp>
      <p:sp>
        <p:nvSpPr>
          <p:cNvPr id="2" name="Title Placeholder 1"/>
          <p:cNvSpPr>
            <a:spLocks noGrp="1"/>
          </p:cNvSpPr>
          <p:nvPr>
            <p:ph type="title"/>
          </p:nvPr>
        </p:nvSpPr>
        <p:spPr>
          <a:xfrm>
            <a:off x="345281" y="111080"/>
            <a:ext cx="8454629" cy="577599"/>
          </a:xfrm>
          <a:prstGeom prst="rect">
            <a:avLst/>
          </a:prstGeom>
        </p:spPr>
        <p:txBody>
          <a:bodyPr vert="horz" lIns="0" tIns="0" rIns="0" bIns="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348365" y="1032273"/>
            <a:ext cx="8451545" cy="343019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9" name="Straight Connector 8"/>
          <p:cNvCxnSpPr/>
          <p:nvPr userDrawn="1"/>
        </p:nvCxnSpPr>
        <p:spPr>
          <a:xfrm>
            <a:off x="577099" y="4822707"/>
            <a:ext cx="0" cy="163457"/>
          </a:xfrm>
          <a:prstGeom prst="line">
            <a:avLst/>
          </a:prstGeom>
          <a:ln w="19050">
            <a:solidFill>
              <a:srgbClr val="3EBDE6"/>
            </a:solidFill>
          </a:ln>
        </p:spPr>
        <p:style>
          <a:lnRef idx="1">
            <a:schemeClr val="accent1"/>
          </a:lnRef>
          <a:fillRef idx="0">
            <a:schemeClr val="accent1"/>
          </a:fillRef>
          <a:effectRef idx="0">
            <a:schemeClr val="accent1"/>
          </a:effectRef>
          <a:fontRef idx="minor">
            <a:schemeClr val="tx1"/>
          </a:fontRef>
        </p:style>
      </p:cxnSp>
      <p:sp>
        <p:nvSpPr>
          <p:cNvPr id="12" name="Plassholder for lysbildenummer 12"/>
          <p:cNvSpPr txBox="1">
            <a:spLocks/>
          </p:cNvSpPr>
          <p:nvPr userDrawn="1"/>
        </p:nvSpPr>
        <p:spPr>
          <a:xfrm>
            <a:off x="202842" y="4836146"/>
            <a:ext cx="374257" cy="140344"/>
          </a:xfrm>
          <a:prstGeom prst="rect">
            <a:avLst/>
          </a:prstGeom>
        </p:spPr>
        <p:txBody>
          <a:bodyPr anchor="ctr"/>
          <a:lstStyle>
            <a:defPPr>
              <a:defRPr lang="nb-NO"/>
            </a:defPPr>
            <a:lvl1pPr marL="0" algn="r" defTabSz="457200" rtl="0" eaLnBrk="1" latinLnBrk="0" hangingPunct="1">
              <a:defRPr sz="8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42900" rtl="0" eaLnBrk="1" fontAlgn="auto" latinLnBrk="0" hangingPunct="1">
              <a:lnSpc>
                <a:spcPct val="100000"/>
              </a:lnSpc>
              <a:spcBef>
                <a:spcPts val="0"/>
              </a:spcBef>
              <a:spcAft>
                <a:spcPts val="0"/>
              </a:spcAft>
              <a:buClrTx/>
              <a:buSzTx/>
              <a:buFontTx/>
              <a:buNone/>
              <a:tabLst/>
              <a:defRPr/>
            </a:pPr>
            <a:fld id="{B5CE34D6-4DE9-0446-A445-40ABD185A63B}" type="slidenum">
              <a:rPr kumimoji="0" lang="en-GB" sz="750" b="0" i="0" u="none" strike="noStrike" kern="1200" cap="none" spc="0" normalizeH="0" baseline="0" noProof="0" smtClean="0">
                <a:ln>
                  <a:noFill/>
                </a:ln>
                <a:solidFill>
                  <a:srgbClr val="FFFFFF"/>
                </a:solidFill>
                <a:effectLst/>
                <a:uLnTx/>
                <a:uFillTx/>
                <a:latin typeface="Calibri"/>
                <a:ea typeface="+mn-ea"/>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GB" sz="750" b="0" i="0" u="none" strike="noStrike" kern="1200" cap="none" spc="0" normalizeH="0" baseline="0" noProof="0">
              <a:ln>
                <a:noFill/>
              </a:ln>
              <a:solidFill>
                <a:srgbClr val="FFFFFF"/>
              </a:solidFill>
              <a:effectLst/>
              <a:uLnTx/>
              <a:uFillTx/>
              <a:latin typeface="Calibri"/>
              <a:ea typeface="+mn-ea"/>
            </a:endParaRPr>
          </a:p>
        </p:txBody>
      </p:sp>
      <p:cxnSp>
        <p:nvCxnSpPr>
          <p:cNvPr id="14" name="Straight Connector 13"/>
          <p:cNvCxnSpPr/>
          <p:nvPr userDrawn="1"/>
        </p:nvCxnSpPr>
        <p:spPr>
          <a:xfrm flipH="1">
            <a:off x="348365" y="688679"/>
            <a:ext cx="12879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3"/>
          </p:nvPr>
        </p:nvSpPr>
        <p:spPr>
          <a:xfrm>
            <a:off x="577099" y="4822708"/>
            <a:ext cx="3123364" cy="163457"/>
          </a:xfrm>
          <a:prstGeom prst="rect">
            <a:avLst/>
          </a:prstGeom>
        </p:spPr>
        <p:txBody>
          <a:bodyPr vert="horz" lIns="144000" tIns="45720" rIns="91440" bIns="45720" rtlCol="0" anchor="ctr"/>
          <a:lstStyle>
            <a:lvl1pPr algn="l">
              <a:defRPr sz="750">
                <a:solidFill>
                  <a:schemeClr val="bg1"/>
                </a:solidFill>
              </a:defRPr>
            </a:lvl1pPr>
          </a:lstStyle>
          <a:p>
            <a:r>
              <a:rPr lang="en-GB"/>
              <a:t>IDEX Confidential </a:t>
            </a:r>
          </a:p>
        </p:txBody>
      </p:sp>
      <p:cxnSp>
        <p:nvCxnSpPr>
          <p:cNvPr id="13" name="Straight Connector 12"/>
          <p:cNvCxnSpPr/>
          <p:nvPr userDrawn="1"/>
        </p:nvCxnSpPr>
        <p:spPr>
          <a:xfrm>
            <a:off x="1636266" y="688679"/>
            <a:ext cx="75077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7989910" y="4797669"/>
            <a:ext cx="810000" cy="238304"/>
          </a:xfrm>
          <a:prstGeom prst="rect">
            <a:avLst/>
          </a:prstGeom>
        </p:spPr>
      </p:pic>
    </p:spTree>
    <p:extLst>
      <p:ext uri="{BB962C8B-B14F-4D97-AF65-F5344CB8AC3E}">
        <p14:creationId xmlns:p14="http://schemas.microsoft.com/office/powerpoint/2010/main" val="7966259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6" r:id="rId7"/>
    <p:sldLayoutId id="2147483706" r:id="rId8"/>
    <p:sldLayoutId id="2147483861" r:id="rId9"/>
  </p:sldLayoutIdLst>
  <p:hf sldNum="0" hdr="0" dt="0"/>
  <p:txStyles>
    <p:titleStyle>
      <a:lvl1pPr algn="l" defTabSz="685800" rtl="0" eaLnBrk="1" latinLnBrk="0" hangingPunct="1">
        <a:lnSpc>
          <a:spcPct val="90000"/>
        </a:lnSpc>
        <a:spcBef>
          <a:spcPct val="0"/>
        </a:spcBef>
        <a:buNone/>
        <a:defRPr sz="2100" b="1" kern="1200" cap="all" baseline="0">
          <a:solidFill>
            <a:schemeClr val="tx1"/>
          </a:solidFill>
          <a:latin typeface="+mj-lt"/>
          <a:ea typeface="+mj-ea"/>
          <a:cs typeface="+mj-cs"/>
        </a:defRPr>
      </a:lvl1pPr>
    </p:titleStyle>
    <p:bodyStyle>
      <a:lvl1pPr marL="135731" indent="-135731"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2"/>
          </a:solidFill>
          <a:latin typeface="+mn-lt"/>
          <a:ea typeface="+mn-ea"/>
          <a:cs typeface="+mn-cs"/>
        </a:defRPr>
      </a:lvl1pPr>
      <a:lvl2pPr marL="406004" indent="-135731"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2"/>
          </a:solidFill>
          <a:latin typeface="+mn-lt"/>
          <a:ea typeface="+mn-ea"/>
          <a:cs typeface="+mn-cs"/>
        </a:defRPr>
      </a:lvl2pPr>
      <a:lvl3pPr marL="671513" indent="-135731"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3pPr>
      <a:lvl4pPr marL="941785" indent="-135731" algn="l" defTabSz="685800" rtl="0" eaLnBrk="1" latinLnBrk="0" hangingPunct="1">
        <a:lnSpc>
          <a:spcPct val="90000"/>
        </a:lnSpc>
        <a:spcBef>
          <a:spcPts val="375"/>
        </a:spcBef>
        <a:buClr>
          <a:schemeClr val="accent1"/>
        </a:buClr>
        <a:buFont typeface="Arial" panose="020B0604020202020204" pitchFamily="34" charset="0"/>
        <a:buChar char="•"/>
        <a:tabLst/>
        <a:defRPr sz="900" kern="1200">
          <a:solidFill>
            <a:schemeClr val="tx2"/>
          </a:solidFill>
          <a:latin typeface="+mn-lt"/>
          <a:ea typeface="+mn-ea"/>
          <a:cs typeface="+mn-cs"/>
        </a:defRPr>
      </a:lvl4pPr>
      <a:lvl5pPr marL="1212056" indent="-134541"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90">
          <p15:clr>
            <a:srgbClr val="F26B43"/>
          </p15:clr>
        </p15:guide>
        <p15:guide id="4" pos="7391">
          <p15:clr>
            <a:srgbClr val="F26B43"/>
          </p15:clr>
        </p15:guide>
        <p15:guide id="5" orient="horz" pos="867">
          <p15:clr>
            <a:srgbClr val="F26B43"/>
          </p15:clr>
        </p15:guide>
        <p15:guide id="6" orient="horz" pos="3748">
          <p15:clr>
            <a:srgbClr val="F26B43"/>
          </p15:clr>
        </p15:guide>
        <p15:guide id="7" pos="3613">
          <p15:clr>
            <a:srgbClr val="F26B43"/>
          </p15:clr>
        </p15:guide>
        <p15:guide id="8" pos="4067">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B32A530-BE1C-4B76-B719-509698BBA0FD}"/>
              </a:ext>
            </a:extLst>
          </p:cNvPr>
          <p:cNvGraphicFramePr>
            <a:graphicFrameLocks noChangeAspect="1"/>
          </p:cNvGraphicFramePr>
          <p:nvPr userDrawn="1">
            <p:custDataLst>
              <p:tags r:id="rId22"/>
            </p:custDataLst>
            <p:extLst>
              <p:ext uri="{D42A27DB-BD31-4B8C-83A1-F6EECF244321}">
                <p14:modId xmlns:p14="http://schemas.microsoft.com/office/powerpoint/2010/main" val="3676894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81" name="think-cell Slide" r:id="rId23" imgW="423" imgH="424" progId="TCLayout.ActiveDocument.1">
                  <p:embed/>
                </p:oleObj>
              </mc:Choice>
              <mc:Fallback>
                <p:oleObj name="think-cell Slide" r:id="rId23" imgW="423" imgH="424" progId="TCLayout.ActiveDocument.1">
                  <p:embed/>
                  <p:pic>
                    <p:nvPicPr>
                      <p:cNvPr id="8" name="Object 7" hidden="1">
                        <a:extLst>
                          <a:ext uri="{FF2B5EF4-FFF2-40B4-BE49-F238E27FC236}">
                            <a16:creationId xmlns:a16="http://schemas.microsoft.com/office/drawing/2014/main" id="{AB32A530-BE1C-4B76-B719-509698BBA0FD}"/>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E80E71D-A107-4188-B607-6292FAC3C0B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9787E7F-0523-4F8A-AEC2-4516E243C79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4D0615-2E81-465D-9F84-D0F3FB7D0534}" type="slidenum">
              <a:rPr lang="en-GB" smtClean="0"/>
              <a:t>‹#›</a:t>
            </a:fld>
            <a:endParaRPr lang="en-GB"/>
          </a:p>
        </p:txBody>
      </p:sp>
    </p:spTree>
    <p:extLst>
      <p:ext uri="{BB962C8B-B14F-4D97-AF65-F5344CB8AC3E}">
        <p14:creationId xmlns:p14="http://schemas.microsoft.com/office/powerpoint/2010/main" val="28622410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4"/>
            </p:custDataLst>
            <p:extLst>
              <p:ext uri="{D42A27DB-BD31-4B8C-83A1-F6EECF244321}">
                <p14:modId xmlns:p14="http://schemas.microsoft.com/office/powerpoint/2010/main" val="399800368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81260" name="think-cell Slide" r:id="rId15" imgW="235" imgH="235" progId="TCLayout.ActiveDocument.1">
                  <p:embed/>
                </p:oleObj>
              </mc:Choice>
              <mc:Fallback>
                <p:oleObj name="think-cell Slide" r:id="rId15" imgW="235" imgH="235" progId="TCLayout.ActiveDocument.1">
                  <p:embed/>
                  <p:pic>
                    <p:nvPicPr>
                      <p:cNvPr id="6" name="Object 5" hidden="1"/>
                      <p:cNvPicPr/>
                      <p:nvPr/>
                    </p:nvPicPr>
                    <p:blipFill>
                      <a:blip r:embed="rId16"/>
                      <a:stretch>
                        <a:fillRect/>
                      </a:stretch>
                    </p:blipFill>
                    <p:spPr>
                      <a:xfrm>
                        <a:off x="1192" y="1192"/>
                        <a:ext cx="1190" cy="119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E1BD82E-9264-495F-A07C-4892F61B441E}"/>
              </a:ext>
            </a:extLst>
          </p:cNvPr>
          <p:cNvSpPr/>
          <p:nvPr userDrawn="1"/>
        </p:nvSpPr>
        <p:spPr>
          <a:xfrm>
            <a:off x="0" y="4672013"/>
            <a:ext cx="9144000" cy="472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350">
              <a:solidFill>
                <a:schemeClr val="tx1"/>
              </a:solidFill>
            </a:endParaRPr>
          </a:p>
        </p:txBody>
      </p:sp>
      <p:sp>
        <p:nvSpPr>
          <p:cNvPr id="2" name="Title Placeholder 1"/>
          <p:cNvSpPr>
            <a:spLocks noGrp="1"/>
          </p:cNvSpPr>
          <p:nvPr>
            <p:ph type="title"/>
          </p:nvPr>
        </p:nvSpPr>
        <p:spPr>
          <a:xfrm>
            <a:off x="345281" y="111080"/>
            <a:ext cx="8454629" cy="577599"/>
          </a:xfrm>
          <a:prstGeom prst="rect">
            <a:avLst/>
          </a:prstGeom>
        </p:spPr>
        <p:txBody>
          <a:bodyPr vert="horz" lIns="0" tIns="0" rIns="0" bIns="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348365" y="1032273"/>
            <a:ext cx="8451545" cy="343019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p:txBody>
      </p:sp>
      <p:cxnSp>
        <p:nvCxnSpPr>
          <p:cNvPr id="9" name="Straight Connector 8"/>
          <p:cNvCxnSpPr/>
          <p:nvPr userDrawn="1"/>
        </p:nvCxnSpPr>
        <p:spPr>
          <a:xfrm>
            <a:off x="577099" y="4822707"/>
            <a:ext cx="0" cy="163457"/>
          </a:xfrm>
          <a:prstGeom prst="line">
            <a:avLst/>
          </a:prstGeom>
          <a:ln w="19050">
            <a:solidFill>
              <a:srgbClr val="3EBDE6"/>
            </a:solidFill>
          </a:ln>
        </p:spPr>
        <p:style>
          <a:lnRef idx="1">
            <a:schemeClr val="accent1"/>
          </a:lnRef>
          <a:fillRef idx="0">
            <a:schemeClr val="accent1"/>
          </a:fillRef>
          <a:effectRef idx="0">
            <a:schemeClr val="accent1"/>
          </a:effectRef>
          <a:fontRef idx="minor">
            <a:schemeClr val="tx1"/>
          </a:fontRef>
        </p:style>
      </p:cxnSp>
      <p:sp>
        <p:nvSpPr>
          <p:cNvPr id="12" name="Plassholder for lysbildenummer 12"/>
          <p:cNvSpPr txBox="1">
            <a:spLocks/>
          </p:cNvSpPr>
          <p:nvPr userDrawn="1"/>
        </p:nvSpPr>
        <p:spPr>
          <a:xfrm>
            <a:off x="202842" y="4836146"/>
            <a:ext cx="374257" cy="140344"/>
          </a:xfrm>
          <a:prstGeom prst="rect">
            <a:avLst/>
          </a:prstGeom>
        </p:spPr>
        <p:txBody>
          <a:bodyPr anchor="ctr"/>
          <a:lstStyle>
            <a:defPPr>
              <a:defRPr lang="nb-NO"/>
            </a:defPPr>
            <a:lvl1pPr marL="0" algn="r" defTabSz="457200" rtl="0" eaLnBrk="1" latinLnBrk="0" hangingPunct="1">
              <a:defRPr sz="800" kern="1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42900" rtl="0" eaLnBrk="1" fontAlgn="auto" latinLnBrk="0" hangingPunct="1">
              <a:lnSpc>
                <a:spcPct val="100000"/>
              </a:lnSpc>
              <a:spcBef>
                <a:spcPts val="0"/>
              </a:spcBef>
              <a:spcAft>
                <a:spcPts val="0"/>
              </a:spcAft>
              <a:buClrTx/>
              <a:buSzTx/>
              <a:buFontTx/>
              <a:buNone/>
              <a:tabLst/>
              <a:defRPr/>
            </a:pPr>
            <a:fld id="{B5CE34D6-4DE9-0446-A445-40ABD185A63B}" type="slidenum">
              <a:rPr kumimoji="0" lang="en-GB" sz="750" b="0" i="0" u="none" strike="noStrike" kern="1200" cap="none" spc="0" normalizeH="0" baseline="0" noProof="0" smtClean="0">
                <a:ln>
                  <a:noFill/>
                </a:ln>
                <a:solidFill>
                  <a:srgbClr val="FFFFFF"/>
                </a:solidFill>
                <a:effectLst/>
                <a:uLnTx/>
                <a:uFillTx/>
                <a:latin typeface="Calibri"/>
                <a:ea typeface="+mn-ea"/>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GB" sz="750" b="0" i="0" u="none" strike="noStrike" kern="1200" cap="none" spc="0" normalizeH="0" baseline="0" noProof="0">
              <a:ln>
                <a:noFill/>
              </a:ln>
              <a:solidFill>
                <a:srgbClr val="FFFFFF"/>
              </a:solidFill>
              <a:effectLst/>
              <a:uLnTx/>
              <a:uFillTx/>
              <a:latin typeface="Calibri"/>
              <a:ea typeface="+mn-ea"/>
            </a:endParaRPr>
          </a:p>
        </p:txBody>
      </p:sp>
      <p:cxnSp>
        <p:nvCxnSpPr>
          <p:cNvPr id="14" name="Straight Connector 13"/>
          <p:cNvCxnSpPr/>
          <p:nvPr userDrawn="1"/>
        </p:nvCxnSpPr>
        <p:spPr>
          <a:xfrm flipH="1">
            <a:off x="348365" y="688679"/>
            <a:ext cx="12879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3"/>
          </p:nvPr>
        </p:nvSpPr>
        <p:spPr>
          <a:xfrm>
            <a:off x="577099" y="4822708"/>
            <a:ext cx="3123364" cy="163457"/>
          </a:xfrm>
          <a:prstGeom prst="rect">
            <a:avLst/>
          </a:prstGeom>
        </p:spPr>
        <p:txBody>
          <a:bodyPr vert="horz" lIns="144000" tIns="45720" rIns="91440" bIns="45720" rtlCol="0" anchor="ctr"/>
          <a:lstStyle>
            <a:lvl1pPr algn="l">
              <a:defRPr sz="750">
                <a:solidFill>
                  <a:schemeClr val="bg1"/>
                </a:solidFill>
              </a:defRPr>
            </a:lvl1pPr>
          </a:lstStyle>
          <a:p>
            <a:endParaRPr lang="en-GB"/>
          </a:p>
        </p:txBody>
      </p:sp>
      <p:cxnSp>
        <p:nvCxnSpPr>
          <p:cNvPr id="13" name="Straight Connector 12"/>
          <p:cNvCxnSpPr/>
          <p:nvPr userDrawn="1"/>
        </p:nvCxnSpPr>
        <p:spPr>
          <a:xfrm>
            <a:off x="1636266" y="688679"/>
            <a:ext cx="75077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7989910" y="4797669"/>
            <a:ext cx="810000" cy="238304"/>
          </a:xfrm>
          <a:prstGeom prst="rect">
            <a:avLst/>
          </a:prstGeom>
        </p:spPr>
      </p:pic>
    </p:spTree>
    <p:extLst>
      <p:ext uri="{BB962C8B-B14F-4D97-AF65-F5344CB8AC3E}">
        <p14:creationId xmlns:p14="http://schemas.microsoft.com/office/powerpoint/2010/main" val="37181281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sldNum="0" hdr="0" ftr="0" dt="0"/>
  <p:txStyles>
    <p:titleStyle>
      <a:lvl1pPr algn="l" defTabSz="685800" rtl="0" eaLnBrk="1" latinLnBrk="0" hangingPunct="1">
        <a:lnSpc>
          <a:spcPct val="90000"/>
        </a:lnSpc>
        <a:spcBef>
          <a:spcPct val="0"/>
        </a:spcBef>
        <a:buNone/>
        <a:defRPr sz="2400" b="1" kern="1200" cap="none" baseline="0">
          <a:solidFill>
            <a:schemeClr val="tx1"/>
          </a:solidFill>
          <a:latin typeface="Nunito Sans" pitchFamily="2" charset="77"/>
          <a:ea typeface="+mj-ea"/>
          <a:cs typeface="+mj-cs"/>
        </a:defRPr>
      </a:lvl1pPr>
    </p:titleStyle>
    <p:bodyStyle>
      <a:lvl1pPr marL="135731" indent="-135731"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2"/>
          </a:solidFill>
          <a:latin typeface="+mn-lt"/>
          <a:ea typeface="+mn-ea"/>
          <a:cs typeface="+mn-cs"/>
        </a:defRPr>
      </a:lvl1pPr>
      <a:lvl2pPr marL="406004" indent="-135731"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2"/>
          </a:solidFill>
          <a:latin typeface="+mn-lt"/>
          <a:ea typeface="+mn-ea"/>
          <a:cs typeface="+mn-cs"/>
        </a:defRPr>
      </a:lvl2pPr>
      <a:lvl3pPr marL="671513" indent="-135731"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3pPr>
      <a:lvl4pPr marL="941785" indent="-135731" algn="l" defTabSz="685800" rtl="0" eaLnBrk="1" latinLnBrk="0" hangingPunct="1">
        <a:lnSpc>
          <a:spcPct val="90000"/>
        </a:lnSpc>
        <a:spcBef>
          <a:spcPts val="375"/>
        </a:spcBef>
        <a:buClr>
          <a:schemeClr val="accent1"/>
        </a:buClr>
        <a:buFont typeface="Arial" panose="020B0604020202020204" pitchFamily="34" charset="0"/>
        <a:buChar char="•"/>
        <a:tabLst/>
        <a:defRPr sz="900" kern="1200">
          <a:solidFill>
            <a:schemeClr val="tx2"/>
          </a:solidFill>
          <a:latin typeface="+mn-lt"/>
          <a:ea typeface="+mn-ea"/>
          <a:cs typeface="+mn-cs"/>
        </a:defRPr>
      </a:lvl4pPr>
      <a:lvl5pPr marL="1212056" indent="-134541"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pos="290">
          <p15:clr>
            <a:srgbClr val="F26B43"/>
          </p15:clr>
        </p15:guide>
        <p15:guide id="4" pos="7391">
          <p15:clr>
            <a:srgbClr val="F26B43"/>
          </p15:clr>
        </p15:guide>
        <p15:guide id="5" orient="horz" pos="867">
          <p15:clr>
            <a:srgbClr val="F26B43"/>
          </p15:clr>
        </p15:guide>
        <p15:guide id="6" orient="horz" pos="3748">
          <p15:clr>
            <a:srgbClr val="F26B43"/>
          </p15:clr>
        </p15:guide>
        <p15:guide id="7" pos="3613">
          <p15:clr>
            <a:srgbClr val="F26B43"/>
          </p15:clr>
        </p15:guide>
        <p15:guide id="8" pos="40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188C0E1-55D5-415B-B30C-C08E1D0F4179}"/>
              </a:ext>
            </a:extLst>
          </p:cNvPr>
          <p:cNvGraphicFramePr>
            <a:graphicFrameLocks noChangeAspect="1"/>
          </p:cNvGraphicFramePr>
          <p:nvPr userDrawn="1">
            <p:custDataLst>
              <p:tags r:id="rId9"/>
            </p:custDataLst>
            <p:extLst>
              <p:ext uri="{D42A27DB-BD31-4B8C-83A1-F6EECF244321}">
                <p14:modId xmlns:p14="http://schemas.microsoft.com/office/powerpoint/2010/main" val="54358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5" name="think-cell Slide" r:id="rId11" imgW="592" imgH="591" progId="TCLayout.ActiveDocument.1">
                  <p:embed/>
                </p:oleObj>
              </mc:Choice>
              <mc:Fallback>
                <p:oleObj name="think-cell Slide" r:id="rId11" imgW="592" imgH="591" progId="TCLayout.ActiveDocument.1">
                  <p:embed/>
                  <p:pic>
                    <p:nvPicPr>
                      <p:cNvPr id="4" name="Object 3" hidden="1">
                        <a:extLst>
                          <a:ext uri="{FF2B5EF4-FFF2-40B4-BE49-F238E27FC236}">
                            <a16:creationId xmlns:a16="http://schemas.microsoft.com/office/drawing/2014/main" id="{4188C0E1-55D5-415B-B30C-C08E1D0F4179}"/>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44266E7-F728-4947-9BF0-45037F846024}"/>
              </a:ext>
            </a:extLst>
          </p:cNvPr>
          <p:cNvSpPr>
            <a:spLocks noGrp="1"/>
          </p:cNvSpPr>
          <p:nvPr>
            <p:ph type="title"/>
          </p:nvPr>
        </p:nvSpPr>
        <p:spPr>
          <a:xfrm>
            <a:off x="252323" y="72945"/>
            <a:ext cx="8637198" cy="463604"/>
          </a:xfrm>
          <a:prstGeom prst="rect">
            <a:avLst/>
          </a:prstGeom>
        </p:spPr>
        <p:txBody>
          <a:bodyPr vert="horz" lIns="91440" tIns="45720" rIns="91440" bIns="45720" rtlCol="0" anchor="ctr">
            <a:noAutofit/>
          </a:bodyPr>
          <a:lstStyle/>
          <a:p>
            <a:r>
              <a:rPr lang="en-GB"/>
              <a:t>CLICK TO EDIT MASTER TITLE STYLE</a:t>
            </a:r>
          </a:p>
        </p:txBody>
      </p:sp>
      <p:sp>
        <p:nvSpPr>
          <p:cNvPr id="5" name="Footer Placeholder 4">
            <a:extLst>
              <a:ext uri="{FF2B5EF4-FFF2-40B4-BE49-F238E27FC236}">
                <a16:creationId xmlns:a16="http://schemas.microsoft.com/office/drawing/2014/main" id="{4D2EAF28-D712-4BA9-A496-876840CE8A9E}"/>
              </a:ext>
            </a:extLst>
          </p:cNvPr>
          <p:cNvSpPr>
            <a:spLocks noGrp="1"/>
          </p:cNvSpPr>
          <p:nvPr>
            <p:ph type="ftr" sz="quarter" idx="3"/>
          </p:nvPr>
        </p:nvSpPr>
        <p:spPr>
          <a:xfrm>
            <a:off x="3609380" y="4762482"/>
            <a:ext cx="1925241" cy="274637"/>
          </a:xfrm>
          <a:prstGeom prst="rect">
            <a:avLst/>
          </a:prstGeom>
        </p:spPr>
        <p:txBody>
          <a:bodyPr vert="horz" lIns="91440" tIns="45720" rIns="91440" bIns="45720" rtlCol="0" anchor="ctr"/>
          <a:lstStyle>
            <a:lvl1pPr marL="0" indent="0" algn="r" rtl="0">
              <a:buFont typeface="Arial" panose="020B0604020202020204" pitchFamily="34" charset="0"/>
              <a:buNone/>
              <a:defRPr sz="900">
                <a:solidFill>
                  <a:schemeClr val="tx1">
                    <a:tint val="75000"/>
                  </a:schemeClr>
                </a:solidFill>
              </a:defRPr>
            </a:lvl1pPr>
          </a:lstStyle>
          <a:p>
            <a:pPr algn="ctr"/>
            <a:endParaRPr lang="en-GB">
              <a:solidFill>
                <a:schemeClr val="bg1"/>
              </a:solidFill>
              <a:latin typeface="Nunito Regular"/>
              <a:cs typeface="Nunito Regular"/>
            </a:endParaRPr>
          </a:p>
        </p:txBody>
      </p:sp>
      <p:sp>
        <p:nvSpPr>
          <p:cNvPr id="6" name="Slide Number Placeholder 5">
            <a:extLst>
              <a:ext uri="{FF2B5EF4-FFF2-40B4-BE49-F238E27FC236}">
                <a16:creationId xmlns:a16="http://schemas.microsoft.com/office/drawing/2014/main" id="{6FB5D32F-03B8-4B1F-A7D2-3B5F3B9CB1DA}"/>
              </a:ext>
            </a:extLst>
          </p:cNvPr>
          <p:cNvSpPr>
            <a:spLocks noGrp="1"/>
          </p:cNvSpPr>
          <p:nvPr>
            <p:ph type="sldNum" sz="quarter" idx="4"/>
          </p:nvPr>
        </p:nvSpPr>
        <p:spPr>
          <a:xfrm>
            <a:off x="7008019" y="4741864"/>
            <a:ext cx="2057400" cy="274637"/>
          </a:xfrm>
          <a:prstGeom prst="rect">
            <a:avLst/>
          </a:prstGeom>
        </p:spPr>
        <p:txBody>
          <a:bodyPr vert="horz" lIns="91440" tIns="45720" rIns="91440" bIns="45720" rtlCol="0" anchor="ctr"/>
          <a:lstStyle>
            <a:lvl1pPr algn="r" rtl="0">
              <a:defRPr sz="1200">
                <a:solidFill>
                  <a:schemeClr val="bg1"/>
                </a:solidFill>
              </a:defRPr>
            </a:lvl1pPr>
          </a:lstStyle>
          <a:p>
            <a:fld id="{CEC7B26D-24B2-4A09-92F2-3E7DCED278DC}" type="slidenum">
              <a:rPr lang="en-GB" smtClean="0"/>
              <a:pPr/>
              <a:t>‹#›</a:t>
            </a:fld>
            <a:endParaRPr lang="en-GB"/>
          </a:p>
        </p:txBody>
      </p:sp>
      <p:pic>
        <p:nvPicPr>
          <p:cNvPr id="7" name="Picture 6" descr="IDEX Logo 2018 - white font.eps">
            <a:extLst>
              <a:ext uri="{FF2B5EF4-FFF2-40B4-BE49-F238E27FC236}">
                <a16:creationId xmlns:a16="http://schemas.microsoft.com/office/drawing/2014/main" id="{911E1A5D-6441-4905-AE8D-0A465BA8078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91652" y="4760895"/>
            <a:ext cx="873998" cy="257987"/>
          </a:xfrm>
          <a:prstGeom prst="rect">
            <a:avLst/>
          </a:prstGeom>
        </p:spPr>
      </p:pic>
    </p:spTree>
    <p:extLst>
      <p:ext uri="{BB962C8B-B14F-4D97-AF65-F5344CB8AC3E}">
        <p14:creationId xmlns:p14="http://schemas.microsoft.com/office/powerpoint/2010/main" val="15484602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hf hdr="0" ftr="0" dt="0"/>
  <p:txStyles>
    <p:titleStyle>
      <a:lvl1pPr algn="l" defTabSz="914378" rtl="0" eaLnBrk="1" latinLnBrk="0" hangingPunct="1">
        <a:lnSpc>
          <a:spcPct val="90000"/>
        </a:lnSpc>
        <a:spcBef>
          <a:spcPct val="0"/>
        </a:spcBef>
        <a:buNone/>
        <a:defRPr sz="3000" b="1" kern="1200" cap="all" baseline="0">
          <a:solidFill>
            <a:srgbClr val="5CCFEF"/>
          </a:solidFill>
          <a:latin typeface="Calibri Light" panose="020F0302020204030204" pitchFamily="34" charset="0"/>
          <a:ea typeface="+mj-ea"/>
          <a:cs typeface="+mj-cs"/>
        </a:defRPr>
      </a:lvl1pPr>
    </p:titleStyle>
    <p:bodyStyle>
      <a:lvl1pPr marL="457189" indent="-457189" algn="l" defTabSz="914378" rtl="0" eaLnBrk="1" latinLnBrk="0" hangingPunct="1">
        <a:lnSpc>
          <a:spcPct val="90000"/>
        </a:lnSpc>
        <a:spcBef>
          <a:spcPts val="1000"/>
        </a:spcBef>
        <a:buFontTx/>
        <a:buBlip>
          <a:blip r:embed="rId14"/>
        </a:buBlip>
        <a:defRPr sz="2800" kern="1200">
          <a:solidFill>
            <a:schemeClr val="tx1"/>
          </a:solidFill>
          <a:latin typeface="+mn-lt"/>
          <a:ea typeface="+mn-ea"/>
          <a:cs typeface="+mn-cs"/>
        </a:defRPr>
      </a:lvl1pPr>
      <a:lvl2pPr marL="808018" indent="-350829" algn="l" defTabSz="914378"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Clr>
          <a:srgbClr val="5CCFEF"/>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B32A530-BE1C-4B76-B719-509698BBA0FD}"/>
              </a:ext>
            </a:extLst>
          </p:cNvPr>
          <p:cNvGraphicFramePr>
            <a:graphicFrameLocks noChangeAspect="1"/>
          </p:cNvGraphicFramePr>
          <p:nvPr userDrawn="1">
            <p:custDataLst>
              <p:tags r:id="rId21"/>
            </p:custDataLst>
            <p:extLst>
              <p:ext uri="{D42A27DB-BD31-4B8C-83A1-F6EECF244321}">
                <p14:modId xmlns:p14="http://schemas.microsoft.com/office/powerpoint/2010/main" val="2264629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9" name="think-cell Slide" r:id="rId22" imgW="423" imgH="424" progId="TCLayout.ActiveDocument.1">
                  <p:embed/>
                </p:oleObj>
              </mc:Choice>
              <mc:Fallback>
                <p:oleObj name="think-cell Slide" r:id="rId22" imgW="423" imgH="424" progId="TCLayout.ActiveDocument.1">
                  <p:embed/>
                  <p:pic>
                    <p:nvPicPr>
                      <p:cNvPr id="8" name="Object 7" hidden="1">
                        <a:extLst>
                          <a:ext uri="{FF2B5EF4-FFF2-40B4-BE49-F238E27FC236}">
                            <a16:creationId xmlns:a16="http://schemas.microsoft.com/office/drawing/2014/main" id="{AB32A530-BE1C-4B76-B719-509698BBA0F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E80E71D-A107-4188-B607-6292FAC3C0B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9787E7F-0523-4F8A-AEC2-4516E243C79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4D0615-2E81-465D-9F84-D0F3FB7D0534}" type="slidenum">
              <a:rPr lang="en-GB" smtClean="0"/>
              <a:t>‹#›</a:t>
            </a:fld>
            <a:endParaRPr lang="en-GB"/>
          </a:p>
        </p:txBody>
      </p:sp>
    </p:spTree>
    <p:extLst>
      <p:ext uri="{BB962C8B-B14F-4D97-AF65-F5344CB8AC3E}">
        <p14:creationId xmlns:p14="http://schemas.microsoft.com/office/powerpoint/2010/main" val="40958860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B32A530-BE1C-4B76-B719-509698BBA0FD}"/>
              </a:ext>
            </a:extLst>
          </p:cNvPr>
          <p:cNvGraphicFramePr>
            <a:graphicFrameLocks noChangeAspect="1"/>
          </p:cNvGraphicFramePr>
          <p:nvPr userDrawn="1">
            <p:custDataLst>
              <p:tags r:id="rId21"/>
            </p:custDataLst>
            <p:extLst>
              <p:ext uri="{D42A27DB-BD31-4B8C-83A1-F6EECF244321}">
                <p14:modId xmlns:p14="http://schemas.microsoft.com/office/powerpoint/2010/main" val="540982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7" name="think-cell Slide" r:id="rId22" imgW="423" imgH="424" progId="TCLayout.ActiveDocument.1">
                  <p:embed/>
                </p:oleObj>
              </mc:Choice>
              <mc:Fallback>
                <p:oleObj name="think-cell Slide" r:id="rId22" imgW="423" imgH="424" progId="TCLayout.ActiveDocument.1">
                  <p:embed/>
                  <p:pic>
                    <p:nvPicPr>
                      <p:cNvPr id="8" name="Object 7" hidden="1">
                        <a:extLst>
                          <a:ext uri="{FF2B5EF4-FFF2-40B4-BE49-F238E27FC236}">
                            <a16:creationId xmlns:a16="http://schemas.microsoft.com/office/drawing/2014/main" id="{AB32A530-BE1C-4B76-B719-509698BBA0F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E80E71D-A107-4188-B607-6292FAC3C0B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9787E7F-0523-4F8A-AEC2-4516E243C79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4D0615-2E81-465D-9F84-D0F3FB7D0534}" type="slidenum">
              <a:rPr lang="en-GB" smtClean="0"/>
              <a:t>‹#›</a:t>
            </a:fld>
            <a:endParaRPr lang="en-GB"/>
          </a:p>
        </p:txBody>
      </p:sp>
    </p:spTree>
    <p:extLst>
      <p:ext uri="{BB962C8B-B14F-4D97-AF65-F5344CB8AC3E}">
        <p14:creationId xmlns:p14="http://schemas.microsoft.com/office/powerpoint/2010/main" val="1906747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2" r:id="rId14"/>
    <p:sldLayoutId id="2147483723" r:id="rId15"/>
    <p:sldLayoutId id="2147483724" r:id="rId16"/>
    <p:sldLayoutId id="2147483725" r:id="rId17"/>
    <p:sldLayoutId id="2147483726" r:id="rId18"/>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B32A530-BE1C-4B76-B719-509698BBA0FD}"/>
              </a:ext>
            </a:extLst>
          </p:cNvPr>
          <p:cNvGraphicFramePr>
            <a:graphicFrameLocks noChangeAspect="1"/>
          </p:cNvGraphicFramePr>
          <p:nvPr userDrawn="1">
            <p:custDataLst>
              <p:tags r:id="rId22"/>
            </p:custDataLst>
            <p:extLst>
              <p:ext uri="{D42A27DB-BD31-4B8C-83A1-F6EECF244321}">
                <p14:modId xmlns:p14="http://schemas.microsoft.com/office/powerpoint/2010/main" val="879114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5" name="think-cell Slide" r:id="rId23" imgW="423" imgH="424" progId="TCLayout.ActiveDocument.1">
                  <p:embed/>
                </p:oleObj>
              </mc:Choice>
              <mc:Fallback>
                <p:oleObj name="think-cell Slide" r:id="rId23" imgW="423" imgH="424" progId="TCLayout.ActiveDocument.1">
                  <p:embed/>
                  <p:pic>
                    <p:nvPicPr>
                      <p:cNvPr id="8" name="Object 7" hidden="1">
                        <a:extLst>
                          <a:ext uri="{FF2B5EF4-FFF2-40B4-BE49-F238E27FC236}">
                            <a16:creationId xmlns:a16="http://schemas.microsoft.com/office/drawing/2014/main" id="{AB32A530-BE1C-4B76-B719-509698BBA0FD}"/>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E80E71D-A107-4188-B607-6292FAC3C0B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9787E7F-0523-4F8A-AEC2-4516E243C79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4D0615-2E81-465D-9F84-D0F3FB7D0534}" type="slidenum">
              <a:rPr lang="en-GB" smtClean="0"/>
              <a:t>‹#›</a:t>
            </a:fld>
            <a:endParaRPr lang="en-GB"/>
          </a:p>
        </p:txBody>
      </p:sp>
    </p:spTree>
    <p:extLst>
      <p:ext uri="{BB962C8B-B14F-4D97-AF65-F5344CB8AC3E}">
        <p14:creationId xmlns:p14="http://schemas.microsoft.com/office/powerpoint/2010/main" val="123551289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B32A530-BE1C-4B76-B719-509698BBA0FD}"/>
              </a:ext>
            </a:extLst>
          </p:cNvPr>
          <p:cNvGraphicFramePr>
            <a:graphicFrameLocks noChangeAspect="1"/>
          </p:cNvGraphicFramePr>
          <p:nvPr userDrawn="1">
            <p:custDataLst>
              <p:tags r:id="rId21"/>
            </p:custDataLst>
            <p:extLst>
              <p:ext uri="{D42A27DB-BD31-4B8C-83A1-F6EECF244321}">
                <p14:modId xmlns:p14="http://schemas.microsoft.com/office/powerpoint/2010/main" val="2108031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7" name="think-cell Slide" r:id="rId22" imgW="423" imgH="424" progId="TCLayout.ActiveDocument.1">
                  <p:embed/>
                </p:oleObj>
              </mc:Choice>
              <mc:Fallback>
                <p:oleObj name="think-cell Slide" r:id="rId22" imgW="423" imgH="424" progId="TCLayout.ActiveDocument.1">
                  <p:embed/>
                  <p:pic>
                    <p:nvPicPr>
                      <p:cNvPr id="8" name="Object 7" hidden="1">
                        <a:extLst>
                          <a:ext uri="{FF2B5EF4-FFF2-40B4-BE49-F238E27FC236}">
                            <a16:creationId xmlns:a16="http://schemas.microsoft.com/office/drawing/2014/main" id="{AB32A530-BE1C-4B76-B719-509698BBA0F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E80E71D-A107-4188-B607-6292FAC3C0B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9787E7F-0523-4F8A-AEC2-4516E243C79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4D0615-2E81-465D-9F84-D0F3FB7D0534}" type="slidenum">
              <a:rPr lang="en-GB" smtClean="0"/>
              <a:t>‹#›</a:t>
            </a:fld>
            <a:endParaRPr lang="en-GB"/>
          </a:p>
        </p:txBody>
      </p:sp>
    </p:spTree>
    <p:extLst>
      <p:ext uri="{BB962C8B-B14F-4D97-AF65-F5344CB8AC3E}">
        <p14:creationId xmlns:p14="http://schemas.microsoft.com/office/powerpoint/2010/main" val="11700989"/>
      </p:ext>
    </p:extLst>
  </p:cSld>
  <p:clrMap bg1="lt1" tx1="dk1" bg2="lt2" tx2="dk2" accent1="accent1" accent2="accent2" accent3="accent3" accent4="accent4" accent5="accent5" accent6="accent6" hlink="hlink" folHlink="folHlink"/>
  <p:sldLayoutIdLst>
    <p:sldLayoutId id="2147483749"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B32A530-BE1C-4B76-B719-509698BBA0FD}"/>
              </a:ext>
            </a:extLst>
          </p:cNvPr>
          <p:cNvGraphicFramePr>
            <a:graphicFrameLocks noChangeAspect="1"/>
          </p:cNvGraphicFramePr>
          <p:nvPr userDrawn="1">
            <p:custDataLst>
              <p:tags r:id="rId22"/>
            </p:custDataLst>
            <p:extLst>
              <p:ext uri="{D42A27DB-BD31-4B8C-83A1-F6EECF244321}">
                <p14:modId xmlns:p14="http://schemas.microsoft.com/office/powerpoint/2010/main" val="3544593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5" name="think-cell Slide" r:id="rId23" imgW="423" imgH="424" progId="TCLayout.ActiveDocument.1">
                  <p:embed/>
                </p:oleObj>
              </mc:Choice>
              <mc:Fallback>
                <p:oleObj name="think-cell Slide" r:id="rId23" imgW="423" imgH="424" progId="TCLayout.ActiveDocument.1">
                  <p:embed/>
                  <p:pic>
                    <p:nvPicPr>
                      <p:cNvPr id="8" name="Object 7" hidden="1">
                        <a:extLst>
                          <a:ext uri="{FF2B5EF4-FFF2-40B4-BE49-F238E27FC236}">
                            <a16:creationId xmlns:a16="http://schemas.microsoft.com/office/drawing/2014/main" id="{AB32A530-BE1C-4B76-B719-509698BBA0FD}"/>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E80E71D-A107-4188-B607-6292FAC3C0B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9787E7F-0523-4F8A-AEC2-4516E243C79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4D0615-2E81-465D-9F84-D0F3FB7D0534}" type="slidenum">
              <a:rPr lang="en-GB" smtClean="0"/>
              <a:t>‹#›</a:t>
            </a:fld>
            <a:endParaRPr lang="en-GB"/>
          </a:p>
        </p:txBody>
      </p:sp>
    </p:spTree>
    <p:extLst>
      <p:ext uri="{BB962C8B-B14F-4D97-AF65-F5344CB8AC3E}">
        <p14:creationId xmlns:p14="http://schemas.microsoft.com/office/powerpoint/2010/main" val="21762261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B32A530-BE1C-4B76-B719-509698BBA0FD}"/>
              </a:ext>
            </a:extLst>
          </p:cNvPr>
          <p:cNvGraphicFramePr>
            <a:graphicFrameLocks noChangeAspect="1"/>
          </p:cNvGraphicFramePr>
          <p:nvPr userDrawn="1">
            <p:custDataLst>
              <p:tags r:id="rId22"/>
            </p:custDataLst>
            <p:extLst>
              <p:ext uri="{D42A27DB-BD31-4B8C-83A1-F6EECF244321}">
                <p14:modId xmlns:p14="http://schemas.microsoft.com/office/powerpoint/2010/main" val="3045129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7" name="think-cell Slide" r:id="rId23" imgW="423" imgH="424" progId="TCLayout.ActiveDocument.1">
                  <p:embed/>
                </p:oleObj>
              </mc:Choice>
              <mc:Fallback>
                <p:oleObj name="think-cell Slide" r:id="rId23" imgW="423" imgH="424" progId="TCLayout.ActiveDocument.1">
                  <p:embed/>
                  <p:pic>
                    <p:nvPicPr>
                      <p:cNvPr id="8" name="Object 7" hidden="1">
                        <a:extLst>
                          <a:ext uri="{FF2B5EF4-FFF2-40B4-BE49-F238E27FC236}">
                            <a16:creationId xmlns:a16="http://schemas.microsoft.com/office/drawing/2014/main" id="{AB32A530-BE1C-4B76-B719-509698BBA0FD}"/>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E80E71D-A107-4188-B607-6292FAC3C0B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9787E7F-0523-4F8A-AEC2-4516E243C79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4D0615-2E81-465D-9F84-D0F3FB7D0534}" type="slidenum">
              <a:rPr lang="en-GB" smtClean="0"/>
              <a:t>‹#›</a:t>
            </a:fld>
            <a:endParaRPr lang="en-GB"/>
          </a:p>
        </p:txBody>
      </p:sp>
    </p:spTree>
    <p:extLst>
      <p:ext uri="{BB962C8B-B14F-4D97-AF65-F5344CB8AC3E}">
        <p14:creationId xmlns:p14="http://schemas.microsoft.com/office/powerpoint/2010/main" val="329345609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B32A530-BE1C-4B76-B719-509698BBA0FD}"/>
              </a:ext>
            </a:extLst>
          </p:cNvPr>
          <p:cNvGraphicFramePr>
            <a:graphicFrameLocks noChangeAspect="1"/>
          </p:cNvGraphicFramePr>
          <p:nvPr userDrawn="1">
            <p:custDataLst>
              <p:tags r:id="rId22"/>
            </p:custDataLst>
            <p:extLst>
              <p:ext uri="{D42A27DB-BD31-4B8C-83A1-F6EECF244321}">
                <p14:modId xmlns:p14="http://schemas.microsoft.com/office/powerpoint/2010/main" val="720175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49" name="think-cell Slide" r:id="rId23" imgW="423" imgH="424" progId="TCLayout.ActiveDocument.1">
                  <p:embed/>
                </p:oleObj>
              </mc:Choice>
              <mc:Fallback>
                <p:oleObj name="think-cell Slide" r:id="rId23" imgW="423" imgH="424" progId="TCLayout.ActiveDocument.1">
                  <p:embed/>
                  <p:pic>
                    <p:nvPicPr>
                      <p:cNvPr id="8" name="Object 7" hidden="1">
                        <a:extLst>
                          <a:ext uri="{FF2B5EF4-FFF2-40B4-BE49-F238E27FC236}">
                            <a16:creationId xmlns:a16="http://schemas.microsoft.com/office/drawing/2014/main" id="{AB32A530-BE1C-4B76-B719-509698BBA0FD}"/>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E80E71D-A107-4188-B607-6292FAC3C0B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99787E7F-0523-4F8A-AEC2-4516E243C79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4D0615-2E81-465D-9F84-D0F3FB7D0534}" type="slidenum">
              <a:rPr lang="en-GB" smtClean="0"/>
              <a:t>‹#›</a:t>
            </a:fld>
            <a:endParaRPr lang="en-GB"/>
          </a:p>
        </p:txBody>
      </p:sp>
    </p:spTree>
    <p:extLst>
      <p:ext uri="{BB962C8B-B14F-4D97-AF65-F5344CB8AC3E}">
        <p14:creationId xmlns:p14="http://schemas.microsoft.com/office/powerpoint/2010/main" val="61073249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9.emf"/><Relationship Id="rId2" Type="http://schemas.openxmlformats.org/officeDocument/2006/relationships/tags" Target="../tags/tag161.xml"/><Relationship Id="rId1" Type="http://schemas.openxmlformats.org/officeDocument/2006/relationships/vmlDrawing" Target="../drawings/vmlDrawing161.vml"/><Relationship Id="rId6" Type="http://schemas.openxmlformats.org/officeDocument/2006/relationships/image" Target="../media/image15.jpg"/><Relationship Id="rId5" Type="http://schemas.openxmlformats.org/officeDocument/2006/relationships/image" Target="../media/image13.emf"/><Relationship Id="rId4" Type="http://schemas.openxmlformats.org/officeDocument/2006/relationships/oleObject" Target="../embeddings/oleObject53.bin"/></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57.png"/><Relationship Id="rId18" Type="http://schemas.openxmlformats.org/officeDocument/2006/relationships/image" Target="../media/image87.png"/><Relationship Id="rId3" Type="http://schemas.openxmlformats.org/officeDocument/2006/relationships/slideLayout" Target="../slideLayouts/slideLayout3.xml"/><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6.svg"/><Relationship Id="rId2" Type="http://schemas.openxmlformats.org/officeDocument/2006/relationships/tags" Target="../tags/tag196.xml"/><Relationship Id="rId16" Type="http://schemas.openxmlformats.org/officeDocument/2006/relationships/image" Target="../media/image85.png"/><Relationship Id="rId1" Type="http://schemas.openxmlformats.org/officeDocument/2006/relationships/vmlDrawing" Target="../drawings/vmlDrawing167.vml"/><Relationship Id="rId6" Type="http://schemas.openxmlformats.org/officeDocument/2006/relationships/image" Target="../media/image7.emf"/><Relationship Id="rId11" Type="http://schemas.openxmlformats.org/officeDocument/2006/relationships/image" Target="../media/image81.png"/><Relationship Id="rId5" Type="http://schemas.openxmlformats.org/officeDocument/2006/relationships/oleObject" Target="../embeddings/oleObject59.bin"/><Relationship Id="rId15" Type="http://schemas.openxmlformats.org/officeDocument/2006/relationships/image" Target="../media/image84.png"/><Relationship Id="rId10" Type="http://schemas.openxmlformats.org/officeDocument/2006/relationships/image" Target="../media/image80.png"/><Relationship Id="rId19" Type="http://schemas.openxmlformats.org/officeDocument/2006/relationships/image" Target="../media/image88.svg"/><Relationship Id="rId4" Type="http://schemas.openxmlformats.org/officeDocument/2006/relationships/notesSlide" Target="../notesSlides/notesSlide9.xml"/><Relationship Id="rId9" Type="http://schemas.openxmlformats.org/officeDocument/2006/relationships/image" Target="../media/image79.png"/><Relationship Id="rId14" Type="http://schemas.openxmlformats.org/officeDocument/2006/relationships/image" Target="../media/image8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9.xml"/><Relationship Id="rId7" Type="http://schemas.openxmlformats.org/officeDocument/2006/relationships/image" Target="../media/image89.jpg"/><Relationship Id="rId2" Type="http://schemas.openxmlformats.org/officeDocument/2006/relationships/tags" Target="../tags/tag197.xml"/><Relationship Id="rId1" Type="http://schemas.openxmlformats.org/officeDocument/2006/relationships/vmlDrawing" Target="../drawings/vmlDrawing168.vml"/><Relationship Id="rId6" Type="http://schemas.openxmlformats.org/officeDocument/2006/relationships/image" Target="../media/image13.emf"/><Relationship Id="rId5" Type="http://schemas.openxmlformats.org/officeDocument/2006/relationships/oleObject" Target="../embeddings/oleObject60.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3" Type="http://schemas.openxmlformats.org/officeDocument/2006/relationships/slideLayout" Target="../slideLayouts/slideLayout6.xml"/><Relationship Id="rId7" Type="http://schemas.openxmlformats.org/officeDocument/2006/relationships/image" Target="../media/image90.emf"/><Relationship Id="rId12" Type="http://schemas.openxmlformats.org/officeDocument/2006/relationships/image" Target="../media/image96.png"/><Relationship Id="rId17" Type="http://schemas.openxmlformats.org/officeDocument/2006/relationships/image" Target="../media/image101.svg"/><Relationship Id="rId2" Type="http://schemas.openxmlformats.org/officeDocument/2006/relationships/tags" Target="../tags/tag198.xml"/><Relationship Id="rId16" Type="http://schemas.openxmlformats.org/officeDocument/2006/relationships/image" Target="../media/image100.png"/><Relationship Id="rId1" Type="http://schemas.openxmlformats.org/officeDocument/2006/relationships/vmlDrawing" Target="../drawings/vmlDrawing169.vml"/><Relationship Id="rId6" Type="http://schemas.openxmlformats.org/officeDocument/2006/relationships/oleObject" Target="../embeddings/oleObject61.bin"/><Relationship Id="rId11" Type="http://schemas.openxmlformats.org/officeDocument/2006/relationships/image" Target="../media/image95.svg"/><Relationship Id="rId5" Type="http://schemas.openxmlformats.org/officeDocument/2006/relationships/image" Target="../media/image91.jpeg"/><Relationship Id="rId15" Type="http://schemas.openxmlformats.org/officeDocument/2006/relationships/image" Target="../media/image99.svg"/><Relationship Id="rId10" Type="http://schemas.openxmlformats.org/officeDocument/2006/relationships/image" Target="../media/image94.png"/><Relationship Id="rId4" Type="http://schemas.openxmlformats.org/officeDocument/2006/relationships/notesSlide" Target="../notesSlides/notesSlide11.xml"/><Relationship Id="rId9" Type="http://schemas.openxmlformats.org/officeDocument/2006/relationships/image" Target="../media/image93.svg"/><Relationship Id="rId14" Type="http://schemas.openxmlformats.org/officeDocument/2006/relationships/image" Target="../media/image98.png"/></Relationships>
</file>

<file path=ppt/slides/_rels/slide13.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10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image" Target="../media/image56.png"/><Relationship Id="rId4" Type="http://schemas.openxmlformats.org/officeDocument/2006/relationships/image" Target="../media/image103.png"/></Relationships>
</file>

<file path=ppt/slides/_rels/slide1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6.jpg"/><Relationship Id="rId7"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103.png"/><Relationship Id="rId4" Type="http://schemas.openxmlformats.org/officeDocument/2006/relationships/image" Target="../media/image107.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114.png"/><Relationship Id="rId18" Type="http://schemas.openxmlformats.org/officeDocument/2006/relationships/image" Target="../media/image117.png"/><Relationship Id="rId3" Type="http://schemas.openxmlformats.org/officeDocument/2006/relationships/slideLayout" Target="../slideLayouts/slideLayout3.xml"/><Relationship Id="rId21" Type="http://schemas.openxmlformats.org/officeDocument/2006/relationships/image" Target="../media/image120.png"/><Relationship Id="rId7" Type="http://schemas.openxmlformats.org/officeDocument/2006/relationships/image" Target="../media/image7.emf"/><Relationship Id="rId12" Type="http://schemas.openxmlformats.org/officeDocument/2006/relationships/image" Target="../media/image113.png"/><Relationship Id="rId17" Type="http://schemas.openxmlformats.org/officeDocument/2006/relationships/image" Target="../media/image61.png"/><Relationship Id="rId2" Type="http://schemas.openxmlformats.org/officeDocument/2006/relationships/tags" Target="../tags/tag199.xml"/><Relationship Id="rId16" Type="http://schemas.openxmlformats.org/officeDocument/2006/relationships/image" Target="../media/image116.jpeg"/><Relationship Id="rId20" Type="http://schemas.openxmlformats.org/officeDocument/2006/relationships/image" Target="../media/image119.png"/><Relationship Id="rId1" Type="http://schemas.openxmlformats.org/officeDocument/2006/relationships/vmlDrawing" Target="../drawings/vmlDrawing170.vml"/><Relationship Id="rId6" Type="http://schemas.openxmlformats.org/officeDocument/2006/relationships/oleObject" Target="../embeddings/oleObject62.bin"/><Relationship Id="rId11" Type="http://schemas.openxmlformats.org/officeDocument/2006/relationships/image" Target="../media/image112.png"/><Relationship Id="rId5" Type="http://schemas.openxmlformats.org/officeDocument/2006/relationships/image" Target="../media/image109.png"/><Relationship Id="rId15" Type="http://schemas.openxmlformats.org/officeDocument/2006/relationships/image" Target="../media/image115.png"/><Relationship Id="rId10" Type="http://schemas.openxmlformats.org/officeDocument/2006/relationships/image" Target="../media/image111.jpeg"/><Relationship Id="rId19" Type="http://schemas.openxmlformats.org/officeDocument/2006/relationships/image" Target="../media/image118.jpeg"/><Relationship Id="rId4" Type="http://schemas.openxmlformats.org/officeDocument/2006/relationships/notesSlide" Target="../notesSlides/notesSlide14.xml"/><Relationship Id="rId9" Type="http://schemas.openxmlformats.org/officeDocument/2006/relationships/image" Target="../media/image110.png"/><Relationship Id="rId14"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slideLayout" Target="../slideLayouts/slideLayout3.xml"/><Relationship Id="rId7" Type="http://schemas.openxmlformats.org/officeDocument/2006/relationships/image" Target="../media/image123.png"/><Relationship Id="rId12" Type="http://schemas.openxmlformats.org/officeDocument/2006/relationships/image" Target="../media/image65.png"/><Relationship Id="rId2" Type="http://schemas.openxmlformats.org/officeDocument/2006/relationships/tags" Target="../tags/tag200.xml"/><Relationship Id="rId1" Type="http://schemas.openxmlformats.org/officeDocument/2006/relationships/vmlDrawing" Target="../drawings/vmlDrawing171.vml"/><Relationship Id="rId6" Type="http://schemas.openxmlformats.org/officeDocument/2006/relationships/image" Target="../media/image122.jpeg"/><Relationship Id="rId11" Type="http://schemas.openxmlformats.org/officeDocument/2006/relationships/image" Target="../media/image64.jpeg"/><Relationship Id="rId5" Type="http://schemas.openxmlformats.org/officeDocument/2006/relationships/image" Target="../media/image121.emf"/><Relationship Id="rId10" Type="http://schemas.openxmlformats.org/officeDocument/2006/relationships/image" Target="../media/image63.png"/><Relationship Id="rId4" Type="http://schemas.openxmlformats.org/officeDocument/2006/relationships/oleObject" Target="../embeddings/oleObject63.bin"/><Relationship Id="rId9" Type="http://schemas.openxmlformats.org/officeDocument/2006/relationships/image" Target="../media/image10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image" Target="../media/image13.emf"/><Relationship Id="rId2" Type="http://schemas.openxmlformats.org/officeDocument/2006/relationships/tags" Target="../tags/tag201.xml"/><Relationship Id="rId1" Type="http://schemas.openxmlformats.org/officeDocument/2006/relationships/vmlDrawing" Target="../drawings/vmlDrawing172.vml"/><Relationship Id="rId6" Type="http://schemas.openxmlformats.org/officeDocument/2006/relationships/oleObject" Target="../embeddings/oleObject64.bin"/><Relationship Id="rId5" Type="http://schemas.openxmlformats.org/officeDocument/2006/relationships/image" Target="../media/image125.jp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126.emf"/><Relationship Id="rId3" Type="http://schemas.openxmlformats.org/officeDocument/2006/relationships/slideLayout" Target="../slideLayouts/slideLayout3.xml"/><Relationship Id="rId7" Type="http://schemas.openxmlformats.org/officeDocument/2006/relationships/package" Target="../embeddings/Microsoft_Excel_Worksheet.xlsx"/><Relationship Id="rId2" Type="http://schemas.openxmlformats.org/officeDocument/2006/relationships/tags" Target="../tags/tag202.xml"/><Relationship Id="rId1" Type="http://schemas.openxmlformats.org/officeDocument/2006/relationships/vmlDrawing" Target="../drawings/vmlDrawing173.vml"/><Relationship Id="rId6" Type="http://schemas.openxmlformats.org/officeDocument/2006/relationships/image" Target="../media/image56.png"/><Relationship Id="rId5" Type="http://schemas.openxmlformats.org/officeDocument/2006/relationships/image" Target="../media/image121.emf"/><Relationship Id="rId4" Type="http://schemas.openxmlformats.org/officeDocument/2006/relationships/oleObject" Target="../embeddings/oleObject65.bin"/></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image" Target="../media/image13.emf"/><Relationship Id="rId2" Type="http://schemas.openxmlformats.org/officeDocument/2006/relationships/tags" Target="../tags/tag203.xml"/><Relationship Id="rId1" Type="http://schemas.openxmlformats.org/officeDocument/2006/relationships/vmlDrawing" Target="../drawings/vmlDrawing174.vml"/><Relationship Id="rId6" Type="http://schemas.openxmlformats.org/officeDocument/2006/relationships/oleObject" Target="../embeddings/oleObject55.bin"/><Relationship Id="rId5" Type="http://schemas.openxmlformats.org/officeDocument/2006/relationships/image" Target="../media/image55.jpe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19.svg"/><Relationship Id="rId5" Type="http://schemas.openxmlformats.org/officeDocument/2006/relationships/diagramQuickStyle" Target="../diagrams/quickStyle2.xml"/><Relationship Id="rId10" Type="http://schemas.openxmlformats.org/officeDocument/2006/relationships/image" Target="../media/image18.png"/><Relationship Id="rId4" Type="http://schemas.openxmlformats.org/officeDocument/2006/relationships/diagramLayout" Target="../diagrams/layout2.xml"/><Relationship Id="rId9"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7.xml"/><Relationship Id="rId7" Type="http://schemas.openxmlformats.org/officeDocument/2006/relationships/image" Target="../media/image13.emf"/><Relationship Id="rId2" Type="http://schemas.openxmlformats.org/officeDocument/2006/relationships/tags" Target="../tags/tag204.xml"/><Relationship Id="rId1" Type="http://schemas.openxmlformats.org/officeDocument/2006/relationships/vmlDrawing" Target="../drawings/vmlDrawing175.vml"/><Relationship Id="rId6" Type="http://schemas.openxmlformats.org/officeDocument/2006/relationships/oleObject" Target="../embeddings/oleObject66.bin"/><Relationship Id="rId5" Type="http://schemas.openxmlformats.org/officeDocument/2006/relationships/image" Target="../media/image128.jpg"/><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9.sv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jpeg"/><Relationship Id="rId39" Type="http://schemas.openxmlformats.org/officeDocument/2006/relationships/image" Target="../media/image52.png"/><Relationship Id="rId3" Type="http://schemas.openxmlformats.org/officeDocument/2006/relationships/slideLayout" Target="../slideLayouts/slideLayout3.xml"/><Relationship Id="rId21" Type="http://schemas.openxmlformats.org/officeDocument/2006/relationships/image" Target="../media/image35.png"/><Relationship Id="rId34" Type="http://schemas.openxmlformats.org/officeDocument/2006/relationships/image" Target="../media/image47.pn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8.png"/><Relationship Id="rId33" Type="http://schemas.openxmlformats.org/officeDocument/2006/relationships/image" Target="../media/image46.png"/><Relationship Id="rId38" Type="http://schemas.openxmlformats.org/officeDocument/2006/relationships/image" Target="../media/image51.png"/><Relationship Id="rId2" Type="http://schemas.openxmlformats.org/officeDocument/2006/relationships/tags" Target="../tags/tag162.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2.png"/><Relationship Id="rId1" Type="http://schemas.openxmlformats.org/officeDocument/2006/relationships/vmlDrawing" Target="../drawings/vmlDrawing162.vml"/><Relationship Id="rId6" Type="http://schemas.openxmlformats.org/officeDocument/2006/relationships/image" Target="../media/image13.emf"/><Relationship Id="rId11" Type="http://schemas.openxmlformats.org/officeDocument/2006/relationships/image" Target="../media/image25.jpeg"/><Relationship Id="rId24" Type="http://schemas.microsoft.com/office/2007/relationships/hdphoto" Target="../media/hdphoto1.wdp"/><Relationship Id="rId32" Type="http://schemas.openxmlformats.org/officeDocument/2006/relationships/image" Target="../media/image45.jpeg"/><Relationship Id="rId37" Type="http://schemas.openxmlformats.org/officeDocument/2006/relationships/image" Target="../media/image50.png"/><Relationship Id="rId40" Type="http://schemas.openxmlformats.org/officeDocument/2006/relationships/image" Target="../media/image53.jpeg"/><Relationship Id="rId5" Type="http://schemas.openxmlformats.org/officeDocument/2006/relationships/oleObject" Target="../embeddings/oleObject54.bin"/><Relationship Id="rId15" Type="http://schemas.openxmlformats.org/officeDocument/2006/relationships/image" Target="../media/image29.jpeg"/><Relationship Id="rId23" Type="http://schemas.openxmlformats.org/officeDocument/2006/relationships/image" Target="../media/image37.png"/><Relationship Id="rId28" Type="http://schemas.openxmlformats.org/officeDocument/2006/relationships/image" Target="../media/image41.jpeg"/><Relationship Id="rId36" Type="http://schemas.openxmlformats.org/officeDocument/2006/relationships/image" Target="../media/image49.jpeg"/><Relationship Id="rId10" Type="http://schemas.openxmlformats.org/officeDocument/2006/relationships/image" Target="../media/image24.jpeg"/><Relationship Id="rId19" Type="http://schemas.openxmlformats.org/officeDocument/2006/relationships/image" Target="../media/image33.png"/><Relationship Id="rId31" Type="http://schemas.openxmlformats.org/officeDocument/2006/relationships/image" Target="../media/image44.png"/><Relationship Id="rId4" Type="http://schemas.openxmlformats.org/officeDocument/2006/relationships/notesSlide" Target="../notesSlides/notesSlide3.xml"/><Relationship Id="rId9" Type="http://schemas.openxmlformats.org/officeDocument/2006/relationships/image" Target="../media/image23.jpe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image" Target="../media/image13.emf"/><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oleObject" Target="../embeddings/oleObject55.bin"/><Relationship Id="rId5" Type="http://schemas.openxmlformats.org/officeDocument/2006/relationships/image" Target="../media/image55.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6.png"/><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7.emf"/><Relationship Id="rId5" Type="http://schemas.openxmlformats.org/officeDocument/2006/relationships/oleObject" Target="../embeddings/oleObject56.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3" Type="http://schemas.openxmlformats.org/officeDocument/2006/relationships/tags" Target="../tags/tag176.xml"/><Relationship Id="rId18" Type="http://schemas.openxmlformats.org/officeDocument/2006/relationships/tags" Target="../tags/tag181.xml"/><Relationship Id="rId26" Type="http://schemas.openxmlformats.org/officeDocument/2006/relationships/tags" Target="../tags/tag189.xml"/><Relationship Id="rId39" Type="http://schemas.openxmlformats.org/officeDocument/2006/relationships/customXml" Target="../ink/ink2.xml"/><Relationship Id="rId21" Type="http://schemas.openxmlformats.org/officeDocument/2006/relationships/tags" Target="../tags/tag184.xml"/><Relationship Id="rId34" Type="http://schemas.openxmlformats.org/officeDocument/2006/relationships/oleObject" Target="../embeddings/oleObject57.bin"/><Relationship Id="rId42" Type="http://schemas.openxmlformats.org/officeDocument/2006/relationships/image" Target="../media/image65.emf"/><Relationship Id="rId47" Type="http://schemas.openxmlformats.org/officeDocument/2006/relationships/image" Target="../media/image67.emf"/><Relationship Id="rId50" Type="http://schemas.openxmlformats.org/officeDocument/2006/relationships/image" Target="../media/image60.png"/><Relationship Id="rId55" Type="http://schemas.openxmlformats.org/officeDocument/2006/relationships/image" Target="../media/image65.png"/><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5" Type="http://schemas.openxmlformats.org/officeDocument/2006/relationships/tags" Target="../tags/tag188.xml"/><Relationship Id="rId33" Type="http://schemas.openxmlformats.org/officeDocument/2006/relationships/notesSlide" Target="../notesSlides/notesSlide7.xml"/><Relationship Id="rId38" Type="http://schemas.openxmlformats.org/officeDocument/2006/relationships/image" Target="../media/image63.emf"/><Relationship Id="rId46" Type="http://schemas.openxmlformats.org/officeDocument/2006/relationships/customXml" Target="../ink/ink5.xml"/><Relationship Id="rId2" Type="http://schemas.openxmlformats.org/officeDocument/2006/relationships/tags" Target="../tags/tag165.xml"/><Relationship Id="rId16" Type="http://schemas.openxmlformats.org/officeDocument/2006/relationships/tags" Target="../tags/tag179.xml"/><Relationship Id="rId20" Type="http://schemas.openxmlformats.org/officeDocument/2006/relationships/tags" Target="../tags/tag183.xml"/><Relationship Id="rId29" Type="http://schemas.openxmlformats.org/officeDocument/2006/relationships/tags" Target="../tags/tag192.xml"/><Relationship Id="rId41" Type="http://schemas.openxmlformats.org/officeDocument/2006/relationships/customXml" Target="../ink/ink3.xml"/><Relationship Id="rId54" Type="http://schemas.openxmlformats.org/officeDocument/2006/relationships/image" Target="../media/image64.jpeg"/><Relationship Id="rId1" Type="http://schemas.openxmlformats.org/officeDocument/2006/relationships/vmlDrawing" Target="../drawings/vmlDrawing165.vml"/><Relationship Id="rId6" Type="http://schemas.openxmlformats.org/officeDocument/2006/relationships/tags" Target="../tags/tag169.xml"/><Relationship Id="rId11" Type="http://schemas.openxmlformats.org/officeDocument/2006/relationships/tags" Target="../tags/tag174.xml"/><Relationship Id="rId24" Type="http://schemas.openxmlformats.org/officeDocument/2006/relationships/tags" Target="../tags/tag187.xml"/><Relationship Id="rId32" Type="http://schemas.openxmlformats.org/officeDocument/2006/relationships/slideLayout" Target="../slideLayouts/slideLayout3.xml"/><Relationship Id="rId37" Type="http://schemas.openxmlformats.org/officeDocument/2006/relationships/customXml" Target="../ink/ink1.xml"/><Relationship Id="rId40" Type="http://schemas.openxmlformats.org/officeDocument/2006/relationships/image" Target="../media/image64.emf"/><Relationship Id="rId45" Type="http://schemas.openxmlformats.org/officeDocument/2006/relationships/image" Target="../media/image57.png"/><Relationship Id="rId53" Type="http://schemas.openxmlformats.org/officeDocument/2006/relationships/image" Target="../media/image63.png"/><Relationship Id="rId5" Type="http://schemas.openxmlformats.org/officeDocument/2006/relationships/tags" Target="../tags/tag168.xml"/><Relationship Id="rId15" Type="http://schemas.openxmlformats.org/officeDocument/2006/relationships/tags" Target="../tags/tag178.xml"/><Relationship Id="rId23" Type="http://schemas.openxmlformats.org/officeDocument/2006/relationships/tags" Target="../tags/tag186.xml"/><Relationship Id="rId28" Type="http://schemas.openxmlformats.org/officeDocument/2006/relationships/tags" Target="../tags/tag191.xml"/><Relationship Id="rId36" Type="http://schemas.openxmlformats.org/officeDocument/2006/relationships/chart" Target="../charts/chart1.xml"/><Relationship Id="rId49" Type="http://schemas.openxmlformats.org/officeDocument/2006/relationships/image" Target="../media/image59.png"/><Relationship Id="rId57" Type="http://schemas.openxmlformats.org/officeDocument/2006/relationships/image" Target="../media/image67.png"/><Relationship Id="rId10" Type="http://schemas.openxmlformats.org/officeDocument/2006/relationships/tags" Target="../tags/tag173.xml"/><Relationship Id="rId19" Type="http://schemas.openxmlformats.org/officeDocument/2006/relationships/tags" Target="../tags/tag182.xml"/><Relationship Id="rId31" Type="http://schemas.openxmlformats.org/officeDocument/2006/relationships/tags" Target="../tags/tag194.xml"/><Relationship Id="rId44" Type="http://schemas.openxmlformats.org/officeDocument/2006/relationships/image" Target="../media/image66.emf"/><Relationship Id="rId52" Type="http://schemas.openxmlformats.org/officeDocument/2006/relationships/image" Target="../media/image62.png"/><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tags" Target="../tags/tag185.xml"/><Relationship Id="rId27" Type="http://schemas.openxmlformats.org/officeDocument/2006/relationships/tags" Target="../tags/tag190.xml"/><Relationship Id="rId30" Type="http://schemas.openxmlformats.org/officeDocument/2006/relationships/tags" Target="../tags/tag193.xml"/><Relationship Id="rId35" Type="http://schemas.openxmlformats.org/officeDocument/2006/relationships/image" Target="../media/image7.emf"/><Relationship Id="rId43" Type="http://schemas.openxmlformats.org/officeDocument/2006/relationships/customXml" Target="../ink/ink4.xml"/><Relationship Id="rId48" Type="http://schemas.openxmlformats.org/officeDocument/2006/relationships/image" Target="../media/image58.png"/><Relationship Id="rId56" Type="http://schemas.openxmlformats.org/officeDocument/2006/relationships/image" Target="../media/image66.gif"/><Relationship Id="rId8" Type="http://schemas.openxmlformats.org/officeDocument/2006/relationships/tags" Target="../tags/tag171.xml"/><Relationship Id="rId51" Type="http://schemas.openxmlformats.org/officeDocument/2006/relationships/image" Target="../media/image61.png"/><Relationship Id="rId3" Type="http://schemas.openxmlformats.org/officeDocument/2006/relationships/tags" Target="../tags/tag166.xml"/></Relationships>
</file>

<file path=ppt/slides/_rels/slide9.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eg"/><Relationship Id="rId3" Type="http://schemas.openxmlformats.org/officeDocument/2006/relationships/slideLayout" Target="../slideLayouts/slideLayout8.xml"/><Relationship Id="rId7" Type="http://schemas.openxmlformats.org/officeDocument/2006/relationships/image" Target="../media/image56.png"/><Relationship Id="rId12" Type="http://schemas.openxmlformats.org/officeDocument/2006/relationships/image" Target="../media/image72.png"/><Relationship Id="rId2" Type="http://schemas.openxmlformats.org/officeDocument/2006/relationships/tags" Target="../tags/tag195.xml"/><Relationship Id="rId16" Type="http://schemas.openxmlformats.org/officeDocument/2006/relationships/image" Target="../media/image76.png"/><Relationship Id="rId1" Type="http://schemas.openxmlformats.org/officeDocument/2006/relationships/vmlDrawing" Target="../drawings/vmlDrawing166.vml"/><Relationship Id="rId6" Type="http://schemas.openxmlformats.org/officeDocument/2006/relationships/image" Target="../media/image7.emf"/><Relationship Id="rId11" Type="http://schemas.openxmlformats.org/officeDocument/2006/relationships/image" Target="../media/image71.png"/><Relationship Id="rId5" Type="http://schemas.openxmlformats.org/officeDocument/2006/relationships/oleObject" Target="../embeddings/oleObject58.bin"/><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notesSlide" Target="../notesSlides/notesSlide8.xml"/><Relationship Id="rId9" Type="http://schemas.openxmlformats.org/officeDocument/2006/relationships/image" Target="../media/image69.png"/><Relationship Id="rId14" Type="http://schemas.openxmlformats.org/officeDocument/2006/relationships/image" Target="../media/image7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3F939F0-C879-48A1-9F60-3CA0BB925C8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809" name="think-cell Slide" r:id="rId4" imgW="423" imgH="424" progId="TCLayout.ActiveDocument.1">
                  <p:embed/>
                </p:oleObj>
              </mc:Choice>
              <mc:Fallback>
                <p:oleObj name="think-cell Slide" r:id="rId4" imgW="423" imgH="424" progId="TCLayout.ActiveDocument.1">
                  <p:embed/>
                  <p:pic>
                    <p:nvPicPr>
                      <p:cNvPr id="3" name="Object 2" hidden="1">
                        <a:extLst>
                          <a:ext uri="{FF2B5EF4-FFF2-40B4-BE49-F238E27FC236}">
                            <a16:creationId xmlns:a16="http://schemas.microsoft.com/office/drawing/2014/main" id="{03F939F0-C879-48A1-9F60-3CA0BB925C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descr="Graphical user interface, text&#10;&#10;Description automatically generated">
            <a:extLst>
              <a:ext uri="{FF2B5EF4-FFF2-40B4-BE49-F238E27FC236}">
                <a16:creationId xmlns:a16="http://schemas.microsoft.com/office/drawing/2014/main" id="{035536EE-4316-EB44-AAED-72693992C9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5" name="TextBox 14">
            <a:extLst>
              <a:ext uri="{FF2B5EF4-FFF2-40B4-BE49-F238E27FC236}">
                <a16:creationId xmlns:a16="http://schemas.microsoft.com/office/drawing/2014/main" id="{2327765B-A5A2-7A4F-A3AC-17B09169D9E1}"/>
              </a:ext>
            </a:extLst>
          </p:cNvPr>
          <p:cNvSpPr txBox="1"/>
          <p:nvPr/>
        </p:nvSpPr>
        <p:spPr>
          <a:xfrm>
            <a:off x="4610100" y="208479"/>
            <a:ext cx="4455341" cy="1323439"/>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Nunito Sans" pitchFamily="2" charset="77"/>
                <a:ea typeface="+mn-ea"/>
                <a:cs typeface="+mn-cs"/>
              </a:rPr>
              <a:t>Enabling NextGen Smart Cards for Payments &amp; Card-based Applications</a:t>
            </a:r>
          </a:p>
          <a:p>
            <a:pPr marL="0" marR="0" lvl="0" indent="0" algn="r" defTabSz="4572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Nunito Sans" pitchFamily="2" charset="77"/>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Nunito Sans" pitchFamily="2" charset="77"/>
              </a:rPr>
              <a:t>February 2022</a:t>
            </a:r>
            <a:endParaRPr kumimoji="0" lang="en-US" b="0" i="0" u="none" strike="noStrike" kern="1200" cap="none" spc="0" normalizeH="0" baseline="0" noProof="0" dirty="0">
              <a:ln>
                <a:noFill/>
              </a:ln>
              <a:solidFill>
                <a:prstClr val="black"/>
              </a:solidFill>
              <a:effectLst/>
              <a:uLnTx/>
              <a:uFillTx/>
              <a:latin typeface="Nunito Sans" pitchFamily="2" charset="77"/>
              <a:ea typeface="+mn-ea"/>
              <a:cs typeface="+mn-cs"/>
            </a:endParaRPr>
          </a:p>
        </p:txBody>
      </p:sp>
      <p:sp>
        <p:nvSpPr>
          <p:cNvPr id="16" name="TextBox 15">
            <a:extLst>
              <a:ext uri="{FF2B5EF4-FFF2-40B4-BE49-F238E27FC236}">
                <a16:creationId xmlns:a16="http://schemas.microsoft.com/office/drawing/2014/main" id="{D879F77F-7CC4-6C45-9790-17FDA7CBBFC8}"/>
              </a:ext>
            </a:extLst>
          </p:cNvPr>
          <p:cNvSpPr txBox="1"/>
          <p:nvPr/>
        </p:nvSpPr>
        <p:spPr>
          <a:xfrm>
            <a:off x="5948611" y="4534016"/>
            <a:ext cx="3166534" cy="30777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Nunito Sans" pitchFamily="2" charset="77"/>
                <a:ea typeface="+mn-ea"/>
                <a:cs typeface="+mn-cs"/>
              </a:rPr>
              <a:t>Oslo Børs: IDEX    Nasdaq: IDBA</a:t>
            </a:r>
          </a:p>
        </p:txBody>
      </p:sp>
      <p:pic>
        <p:nvPicPr>
          <p:cNvPr id="10" name="Picture 9" descr="IDEX Logo 2018 - white font.eps">
            <a:extLst>
              <a:ext uri="{FF2B5EF4-FFF2-40B4-BE49-F238E27FC236}">
                <a16:creationId xmlns:a16="http://schemas.microsoft.com/office/drawing/2014/main" id="{72C46C06-D414-4166-B351-A589FE0022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6372" y="138620"/>
            <a:ext cx="1961288" cy="606055"/>
          </a:xfrm>
          <a:prstGeom prst="rect">
            <a:avLst/>
          </a:prstGeom>
        </p:spPr>
      </p:pic>
      <p:sp>
        <p:nvSpPr>
          <p:cNvPr id="8" name="TextBox 7">
            <a:extLst>
              <a:ext uri="{FF2B5EF4-FFF2-40B4-BE49-F238E27FC236}">
                <a16:creationId xmlns:a16="http://schemas.microsoft.com/office/drawing/2014/main" id="{F86F0E8B-6797-4DF7-BE77-DDAFDE3C13DA}"/>
              </a:ext>
            </a:extLst>
          </p:cNvPr>
          <p:cNvSpPr txBox="1"/>
          <p:nvPr/>
        </p:nvSpPr>
        <p:spPr>
          <a:xfrm>
            <a:off x="602724" y="4814505"/>
            <a:ext cx="1798890" cy="200055"/>
          </a:xfrm>
          <a:prstGeom prst="rect">
            <a:avLst/>
          </a:prstGeom>
          <a:noFill/>
        </p:spPr>
        <p:txBody>
          <a:bodyPr wrap="none" rtlCol="0">
            <a:spAutoFit/>
          </a:bodyPr>
          <a:lstStyle/>
          <a:p>
            <a:r>
              <a:rPr lang="en-US" sz="700" dirty="0">
                <a:latin typeface="Nunito Sans" panose="00000500000000000000" pitchFamily="2" charset="0"/>
              </a:rPr>
              <a:t>Copyright © 2022 IDEX Biometrics ASA</a:t>
            </a:r>
          </a:p>
        </p:txBody>
      </p:sp>
    </p:spTree>
    <p:extLst>
      <p:ext uri="{BB962C8B-B14F-4D97-AF65-F5344CB8AC3E}">
        <p14:creationId xmlns:p14="http://schemas.microsoft.com/office/powerpoint/2010/main" val="356935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6A7D3AE-BD5E-462E-9A3D-AE958998047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53"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46A7D3AE-BD5E-462E-9A3D-AE958998047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22C4CA4-F922-48C7-A2F9-77CBFEAAE44C}"/>
              </a:ext>
            </a:extLst>
          </p:cNvPr>
          <p:cNvSpPr>
            <a:spLocks noGrp="1"/>
          </p:cNvSpPr>
          <p:nvPr>
            <p:ph type="title"/>
          </p:nvPr>
        </p:nvSpPr>
        <p:spPr/>
        <p:txBody>
          <a:bodyPr vert="horz" wrap="square" lIns="0" tIns="0" rIns="0" bIns="0">
            <a:noAutofit/>
          </a:bodyPr>
          <a:lstStyle/>
          <a:p>
            <a:r>
              <a:rPr lang="en-US" cap="none" dirty="0">
                <a:latin typeface="Nunito Sans" panose="00000500000000000000" pitchFamily="2" charset="0"/>
              </a:rPr>
              <a:t>Long-term Vision: Universal </a:t>
            </a:r>
            <a:r>
              <a:rPr lang="en-US" dirty="0">
                <a:latin typeface="Nunito Sans" panose="00000500000000000000" pitchFamily="2" charset="0"/>
              </a:rPr>
              <a:t>S</a:t>
            </a:r>
            <a:r>
              <a:rPr lang="en-US" cap="none" dirty="0">
                <a:latin typeface="Nunito Sans" panose="00000500000000000000" pitchFamily="2" charset="0"/>
              </a:rPr>
              <a:t>ecurity Device</a:t>
            </a:r>
          </a:p>
        </p:txBody>
      </p:sp>
      <p:sp>
        <p:nvSpPr>
          <p:cNvPr id="85" name="Oval 84">
            <a:extLst>
              <a:ext uri="{FF2B5EF4-FFF2-40B4-BE49-F238E27FC236}">
                <a16:creationId xmlns:a16="http://schemas.microsoft.com/office/drawing/2014/main" id="{39A8778D-4C6D-438B-BB85-AF8D0B3957DF}"/>
              </a:ext>
            </a:extLst>
          </p:cNvPr>
          <p:cNvSpPr/>
          <p:nvPr/>
        </p:nvSpPr>
        <p:spPr>
          <a:xfrm>
            <a:off x="3403086" y="1189169"/>
            <a:ext cx="566777" cy="566777"/>
          </a:xfrm>
          <a:prstGeom prst="ellipse">
            <a:avLst/>
          </a:prstGeom>
          <a:solidFill>
            <a:srgbClr val="2DA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prstClr val="white"/>
              </a:solidFill>
              <a:latin typeface="Nunito Sans" panose="00000500000000000000" pitchFamily="2" charset="0"/>
            </a:endParaRPr>
          </a:p>
        </p:txBody>
      </p:sp>
      <p:pic>
        <p:nvPicPr>
          <p:cNvPr id="86" name="Picture 85">
            <a:extLst>
              <a:ext uri="{FF2B5EF4-FFF2-40B4-BE49-F238E27FC236}">
                <a16:creationId xmlns:a16="http://schemas.microsoft.com/office/drawing/2014/main" id="{F2347D84-0A7F-4A1C-909A-236B686481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89559" y="1280650"/>
            <a:ext cx="406777" cy="383814"/>
          </a:xfrm>
          <a:prstGeom prst="rect">
            <a:avLst/>
          </a:prstGeom>
        </p:spPr>
      </p:pic>
      <p:sp>
        <p:nvSpPr>
          <p:cNvPr id="83" name="Oval 82">
            <a:extLst>
              <a:ext uri="{FF2B5EF4-FFF2-40B4-BE49-F238E27FC236}">
                <a16:creationId xmlns:a16="http://schemas.microsoft.com/office/drawing/2014/main" id="{A17D3FEB-C439-471F-89BA-D7021AD8BAC1}"/>
              </a:ext>
            </a:extLst>
          </p:cNvPr>
          <p:cNvSpPr/>
          <p:nvPr/>
        </p:nvSpPr>
        <p:spPr>
          <a:xfrm>
            <a:off x="3344876" y="2964644"/>
            <a:ext cx="566777" cy="566777"/>
          </a:xfrm>
          <a:prstGeom prst="ellipse">
            <a:avLst/>
          </a:prstGeom>
          <a:solidFill>
            <a:srgbClr val="2DA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prstClr val="white"/>
              </a:solidFill>
              <a:latin typeface="Nunito Sans" panose="00000500000000000000" pitchFamily="2" charset="0"/>
            </a:endParaRPr>
          </a:p>
        </p:txBody>
      </p:sp>
      <p:pic>
        <p:nvPicPr>
          <p:cNvPr id="84" name="Picture 83">
            <a:extLst>
              <a:ext uri="{FF2B5EF4-FFF2-40B4-BE49-F238E27FC236}">
                <a16:creationId xmlns:a16="http://schemas.microsoft.com/office/drawing/2014/main" id="{37D567B5-79DB-47EE-B8FA-7D7D35154EB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25201" y="3039444"/>
            <a:ext cx="296717" cy="428792"/>
          </a:xfrm>
          <a:prstGeom prst="rect">
            <a:avLst/>
          </a:prstGeom>
        </p:spPr>
      </p:pic>
      <p:sp>
        <p:nvSpPr>
          <p:cNvPr id="81" name="Oval 80">
            <a:extLst>
              <a:ext uri="{FF2B5EF4-FFF2-40B4-BE49-F238E27FC236}">
                <a16:creationId xmlns:a16="http://schemas.microsoft.com/office/drawing/2014/main" id="{3AFE28D9-9016-4003-9F8C-A64AD0866038}"/>
              </a:ext>
            </a:extLst>
          </p:cNvPr>
          <p:cNvSpPr/>
          <p:nvPr/>
        </p:nvSpPr>
        <p:spPr>
          <a:xfrm>
            <a:off x="2138031" y="864557"/>
            <a:ext cx="566777" cy="566777"/>
          </a:xfrm>
          <a:prstGeom prst="ellipse">
            <a:avLst/>
          </a:prstGeom>
          <a:solidFill>
            <a:srgbClr val="2DA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prstClr val="white"/>
              </a:solidFill>
              <a:latin typeface="Nunito Sans" panose="00000500000000000000" pitchFamily="2" charset="0"/>
            </a:endParaRPr>
          </a:p>
        </p:txBody>
      </p:sp>
      <p:pic>
        <p:nvPicPr>
          <p:cNvPr id="82" name="Picture 81">
            <a:extLst>
              <a:ext uri="{FF2B5EF4-FFF2-40B4-BE49-F238E27FC236}">
                <a16:creationId xmlns:a16="http://schemas.microsoft.com/office/drawing/2014/main" id="{B2EA1472-8C4A-4C63-8369-B14D1AF470D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91842" y="965532"/>
            <a:ext cx="332756" cy="296495"/>
          </a:xfrm>
          <a:prstGeom prst="rect">
            <a:avLst/>
          </a:prstGeom>
        </p:spPr>
      </p:pic>
      <p:sp>
        <p:nvSpPr>
          <p:cNvPr id="79" name="Oval 78">
            <a:extLst>
              <a:ext uri="{FF2B5EF4-FFF2-40B4-BE49-F238E27FC236}">
                <a16:creationId xmlns:a16="http://schemas.microsoft.com/office/drawing/2014/main" id="{34D54B4F-0F99-4474-B0DB-DC6CFB3734FF}"/>
              </a:ext>
            </a:extLst>
          </p:cNvPr>
          <p:cNvSpPr/>
          <p:nvPr/>
        </p:nvSpPr>
        <p:spPr>
          <a:xfrm>
            <a:off x="944802" y="2937178"/>
            <a:ext cx="566777" cy="566777"/>
          </a:xfrm>
          <a:prstGeom prst="ellipse">
            <a:avLst/>
          </a:prstGeom>
          <a:solidFill>
            <a:srgbClr val="2DA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prstClr val="white"/>
              </a:solidFill>
              <a:latin typeface="Nunito Sans" panose="00000500000000000000" pitchFamily="2" charset="0"/>
            </a:endParaRPr>
          </a:p>
        </p:txBody>
      </p:sp>
      <p:pic>
        <p:nvPicPr>
          <p:cNvPr id="80" name="Picture 79">
            <a:extLst>
              <a:ext uri="{FF2B5EF4-FFF2-40B4-BE49-F238E27FC236}">
                <a16:creationId xmlns:a16="http://schemas.microsoft.com/office/drawing/2014/main" id="{0FDFBE98-1ED2-4E64-B4AA-5F51DA32B74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3822" y="3077589"/>
            <a:ext cx="415610" cy="270146"/>
          </a:xfrm>
          <a:prstGeom prst="rect">
            <a:avLst/>
          </a:prstGeom>
        </p:spPr>
      </p:pic>
      <p:sp>
        <p:nvSpPr>
          <p:cNvPr id="77" name="Oval 76">
            <a:extLst>
              <a:ext uri="{FF2B5EF4-FFF2-40B4-BE49-F238E27FC236}">
                <a16:creationId xmlns:a16="http://schemas.microsoft.com/office/drawing/2014/main" id="{F188BF5D-9C01-4733-86AC-7F448E385591}"/>
              </a:ext>
            </a:extLst>
          </p:cNvPr>
          <p:cNvSpPr/>
          <p:nvPr/>
        </p:nvSpPr>
        <p:spPr>
          <a:xfrm>
            <a:off x="2139748" y="3459056"/>
            <a:ext cx="566777" cy="566777"/>
          </a:xfrm>
          <a:prstGeom prst="ellipse">
            <a:avLst/>
          </a:prstGeom>
          <a:solidFill>
            <a:srgbClr val="2DA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prstClr val="white"/>
              </a:solidFill>
              <a:latin typeface="Nunito Sans" panose="00000500000000000000" pitchFamily="2" charset="0"/>
            </a:endParaRPr>
          </a:p>
        </p:txBody>
      </p:sp>
      <p:pic>
        <p:nvPicPr>
          <p:cNvPr id="78" name="Picture 77">
            <a:extLst>
              <a:ext uri="{FF2B5EF4-FFF2-40B4-BE49-F238E27FC236}">
                <a16:creationId xmlns:a16="http://schemas.microsoft.com/office/drawing/2014/main" id="{FC9C85C4-0229-49A1-AEA6-3F37586843B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18542" y="3503955"/>
            <a:ext cx="377703" cy="393819"/>
          </a:xfrm>
          <a:prstGeom prst="rect">
            <a:avLst/>
          </a:prstGeom>
        </p:spPr>
      </p:pic>
      <p:sp>
        <p:nvSpPr>
          <p:cNvPr id="75" name="Oval 74">
            <a:extLst>
              <a:ext uri="{FF2B5EF4-FFF2-40B4-BE49-F238E27FC236}">
                <a16:creationId xmlns:a16="http://schemas.microsoft.com/office/drawing/2014/main" id="{A6064BC1-96B7-46C6-B952-806140589645}"/>
              </a:ext>
            </a:extLst>
          </p:cNvPr>
          <p:cNvSpPr/>
          <p:nvPr/>
        </p:nvSpPr>
        <p:spPr>
          <a:xfrm>
            <a:off x="3701147" y="2133995"/>
            <a:ext cx="566777" cy="566777"/>
          </a:xfrm>
          <a:prstGeom prst="ellipse">
            <a:avLst/>
          </a:prstGeom>
          <a:solidFill>
            <a:srgbClr val="2DA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prstClr val="white"/>
              </a:solidFill>
              <a:latin typeface="Nunito Sans" panose="00000500000000000000" pitchFamily="2" charset="0"/>
            </a:endParaRPr>
          </a:p>
        </p:txBody>
      </p:sp>
      <p:pic>
        <p:nvPicPr>
          <p:cNvPr id="76" name="Picture 75">
            <a:extLst>
              <a:ext uri="{FF2B5EF4-FFF2-40B4-BE49-F238E27FC236}">
                <a16:creationId xmlns:a16="http://schemas.microsoft.com/office/drawing/2014/main" id="{513FB278-6F13-4D3A-9B7C-964A596B26C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770139" y="2241602"/>
            <a:ext cx="428792" cy="428792"/>
          </a:xfrm>
          <a:prstGeom prst="rect">
            <a:avLst/>
          </a:prstGeom>
        </p:spPr>
      </p:pic>
      <p:sp>
        <p:nvSpPr>
          <p:cNvPr id="54" name="Oval 53">
            <a:extLst>
              <a:ext uri="{FF2B5EF4-FFF2-40B4-BE49-F238E27FC236}">
                <a16:creationId xmlns:a16="http://schemas.microsoft.com/office/drawing/2014/main" id="{A30B5D7F-688C-44D6-BEAA-8DD6C2DE5580}"/>
              </a:ext>
            </a:extLst>
          </p:cNvPr>
          <p:cNvSpPr/>
          <p:nvPr/>
        </p:nvSpPr>
        <p:spPr>
          <a:xfrm>
            <a:off x="1919872" y="1924364"/>
            <a:ext cx="1004079" cy="1004079"/>
          </a:xfrm>
          <a:prstGeom prst="ellipse">
            <a:avLst/>
          </a:prstGeom>
          <a:solidFill>
            <a:srgbClr val="2DA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prstClr val="white"/>
              </a:solidFill>
              <a:latin typeface="Nunito Sans" panose="00000500000000000000" pitchFamily="2" charset="0"/>
            </a:endParaRPr>
          </a:p>
        </p:txBody>
      </p:sp>
      <p:cxnSp>
        <p:nvCxnSpPr>
          <p:cNvPr id="55" name="Connector: Elbow 54">
            <a:extLst>
              <a:ext uri="{FF2B5EF4-FFF2-40B4-BE49-F238E27FC236}">
                <a16:creationId xmlns:a16="http://schemas.microsoft.com/office/drawing/2014/main" id="{C6C0ED1C-4BE4-437A-83E0-72E90E6FFBA7}"/>
              </a:ext>
            </a:extLst>
          </p:cNvPr>
          <p:cNvCxnSpPr>
            <a:cxnSpLocks/>
            <a:stCxn id="79" idx="6"/>
          </p:cNvCxnSpPr>
          <p:nvPr/>
        </p:nvCxnSpPr>
        <p:spPr>
          <a:xfrm flipV="1">
            <a:off x="1511579" y="2822320"/>
            <a:ext cx="646406" cy="398246"/>
          </a:xfrm>
          <a:prstGeom prst="bentConnector3">
            <a:avLst>
              <a:gd name="adj1" fmla="val 50000"/>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A8C638D2-8C8D-4AFA-805E-21639EB36BB1}"/>
              </a:ext>
            </a:extLst>
          </p:cNvPr>
          <p:cNvCxnSpPr>
            <a:cxnSpLocks/>
            <a:stCxn id="71" idx="6"/>
          </p:cNvCxnSpPr>
          <p:nvPr/>
        </p:nvCxnSpPr>
        <p:spPr>
          <a:xfrm flipV="1">
            <a:off x="1209222" y="2412777"/>
            <a:ext cx="747122" cy="43126"/>
          </a:xfrm>
          <a:prstGeom prst="bentConnector3">
            <a:avLst>
              <a:gd name="adj1" fmla="val 50000"/>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AB35BC48-E045-47FE-9D6B-4C66D70EC544}"/>
              </a:ext>
            </a:extLst>
          </p:cNvPr>
          <p:cNvCxnSpPr>
            <a:cxnSpLocks/>
            <a:endCxn id="54" idx="7"/>
          </p:cNvCxnSpPr>
          <p:nvPr/>
        </p:nvCxnSpPr>
        <p:spPr>
          <a:xfrm rot="10800000" flipV="1">
            <a:off x="2776909" y="1446337"/>
            <a:ext cx="641075" cy="625071"/>
          </a:xfrm>
          <a:prstGeom prst="bentConnector2">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6867ACA4-F531-4294-8E09-ACA3473FF9A8}"/>
              </a:ext>
            </a:extLst>
          </p:cNvPr>
          <p:cNvCxnSpPr>
            <a:cxnSpLocks/>
          </p:cNvCxnSpPr>
          <p:nvPr/>
        </p:nvCxnSpPr>
        <p:spPr>
          <a:xfrm rot="10800000" flipV="1">
            <a:off x="2942487" y="2228037"/>
            <a:ext cx="804779" cy="167605"/>
          </a:xfrm>
          <a:prstGeom prst="bentConnector3">
            <a:avLst>
              <a:gd name="adj1" fmla="val 50000"/>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7C7C6F0E-99EF-46FE-98AA-7AB187DE845F}"/>
              </a:ext>
            </a:extLst>
          </p:cNvPr>
          <p:cNvCxnSpPr>
            <a:cxnSpLocks/>
            <a:stCxn id="83" idx="0"/>
            <a:endCxn id="54" idx="5"/>
          </p:cNvCxnSpPr>
          <p:nvPr/>
        </p:nvCxnSpPr>
        <p:spPr>
          <a:xfrm rot="16200000" flipV="1">
            <a:off x="3110965" y="2447344"/>
            <a:ext cx="183244" cy="851357"/>
          </a:xfrm>
          <a:prstGeom prst="bentConnector3">
            <a:avLst>
              <a:gd name="adj1" fmla="val 50000"/>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A85E4535-9C0B-4680-841A-9D592AE728D2}"/>
              </a:ext>
            </a:extLst>
          </p:cNvPr>
          <p:cNvCxnSpPr>
            <a:cxnSpLocks/>
            <a:stCxn id="77" idx="0"/>
            <a:endCxn id="54" idx="4"/>
          </p:cNvCxnSpPr>
          <p:nvPr/>
        </p:nvCxnSpPr>
        <p:spPr>
          <a:xfrm rot="16200000" flipV="1">
            <a:off x="2157219" y="3193137"/>
            <a:ext cx="530613" cy="1225"/>
          </a:xfrm>
          <a:prstGeom prst="bentConnector3">
            <a:avLst>
              <a:gd name="adj1" fmla="val 50000"/>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65" name="Content Placeholder 3">
            <a:extLst>
              <a:ext uri="{FF2B5EF4-FFF2-40B4-BE49-F238E27FC236}">
                <a16:creationId xmlns:a16="http://schemas.microsoft.com/office/drawing/2014/main" id="{77848A03-4918-4915-AC12-1D76985CAF92}"/>
              </a:ext>
            </a:extLst>
          </p:cNvPr>
          <p:cNvSpPr txBox="1">
            <a:spLocks/>
          </p:cNvSpPr>
          <p:nvPr/>
        </p:nvSpPr>
        <p:spPr>
          <a:xfrm>
            <a:off x="4910497" y="2041413"/>
            <a:ext cx="3974196" cy="2035225"/>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600" kern="1200">
                <a:solidFill>
                  <a:schemeClr val="tx2"/>
                </a:solidFill>
                <a:latin typeface="+mn-lt"/>
                <a:ea typeface="+mn-ea"/>
                <a:cs typeface="+mn-cs"/>
              </a:defRPr>
            </a:lvl1pPr>
            <a:lvl2pPr marL="541338" indent="-18097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895350" indent="-18097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5713" indent="-180975"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3995" indent="-213995" defTabSz="685800">
              <a:lnSpc>
                <a:spcPct val="100000"/>
              </a:lnSpc>
              <a:spcBef>
                <a:spcPts val="450"/>
              </a:spcBef>
              <a:buClr>
                <a:srgbClr val="51CDF1"/>
              </a:buClr>
              <a:buBlip>
                <a:blip r:embed="rId13"/>
              </a:buBlip>
            </a:pPr>
            <a:r>
              <a:rPr lang="en-GB" sz="1400" dirty="0">
                <a:solidFill>
                  <a:srgbClr val="3F3F3F"/>
                </a:solidFill>
                <a:latin typeface="Nunito Sans" panose="00000500000000000000" pitchFamily="2" charset="0"/>
              </a:rPr>
              <a:t>Payment (card present and card not present)</a:t>
            </a:r>
            <a:endParaRPr lang="en-GB" sz="1400" dirty="0">
              <a:solidFill>
                <a:srgbClr val="3F3F3F"/>
              </a:solidFill>
              <a:latin typeface="Nunito Sans" panose="00000500000000000000" pitchFamily="2" charset="0"/>
              <a:cs typeface="Calibri"/>
            </a:endParaRPr>
          </a:p>
          <a:p>
            <a:pPr marL="213995" indent="-213995" defTabSz="685800">
              <a:lnSpc>
                <a:spcPct val="100000"/>
              </a:lnSpc>
              <a:spcBef>
                <a:spcPts val="450"/>
              </a:spcBef>
              <a:buClr>
                <a:srgbClr val="51CDF1"/>
              </a:buClr>
              <a:buBlip>
                <a:blip r:embed="rId13"/>
              </a:buBlip>
            </a:pPr>
            <a:r>
              <a:rPr lang="en-GB" sz="1400" dirty="0">
                <a:solidFill>
                  <a:srgbClr val="3F3F3F"/>
                </a:solidFill>
                <a:latin typeface="Nunito Sans" panose="00000500000000000000" pitchFamily="2" charset="0"/>
              </a:rPr>
              <a:t>Cybersecurity / Data Access</a:t>
            </a:r>
          </a:p>
          <a:p>
            <a:pPr marL="213995" indent="-213995" defTabSz="685800">
              <a:lnSpc>
                <a:spcPct val="100000"/>
              </a:lnSpc>
              <a:spcBef>
                <a:spcPts val="450"/>
              </a:spcBef>
              <a:buClr>
                <a:srgbClr val="51CDF1"/>
              </a:buClr>
              <a:buBlip>
                <a:blip r:embed="rId13"/>
              </a:buBlip>
            </a:pPr>
            <a:r>
              <a:rPr lang="en-GB" sz="1400" dirty="0">
                <a:solidFill>
                  <a:srgbClr val="3F3F3F"/>
                </a:solidFill>
                <a:latin typeface="Nunito Sans" panose="00000500000000000000" pitchFamily="2" charset="0"/>
                <a:cs typeface="Calibri" panose="020F0502020204030204"/>
              </a:rPr>
              <a:t>Access Control (Physical)</a:t>
            </a:r>
          </a:p>
          <a:p>
            <a:pPr marL="213995" indent="-213995" defTabSz="685800">
              <a:lnSpc>
                <a:spcPct val="100000"/>
              </a:lnSpc>
              <a:spcBef>
                <a:spcPts val="450"/>
              </a:spcBef>
              <a:buClr>
                <a:srgbClr val="51CDF1"/>
              </a:buClr>
              <a:buBlip>
                <a:blip r:embed="rId13"/>
              </a:buBlip>
            </a:pPr>
            <a:r>
              <a:rPr lang="en-GB" sz="1400" dirty="0">
                <a:solidFill>
                  <a:srgbClr val="3F3F3F"/>
                </a:solidFill>
                <a:latin typeface="Nunito Sans" panose="00000500000000000000" pitchFamily="2" charset="0"/>
              </a:rPr>
              <a:t>Central Bank Digital Currency (CBDC) wallet</a:t>
            </a:r>
            <a:endParaRPr lang="en-GB" sz="1400" dirty="0">
              <a:solidFill>
                <a:srgbClr val="3F3F3F"/>
              </a:solidFill>
              <a:latin typeface="Nunito Sans" panose="00000500000000000000" pitchFamily="2" charset="0"/>
              <a:cs typeface="Calibri"/>
            </a:endParaRPr>
          </a:p>
          <a:p>
            <a:pPr marL="213995" indent="-213995" defTabSz="685800">
              <a:lnSpc>
                <a:spcPct val="100000"/>
              </a:lnSpc>
              <a:spcBef>
                <a:spcPts val="450"/>
              </a:spcBef>
              <a:buClr>
                <a:srgbClr val="51CDF1"/>
              </a:buClr>
              <a:buBlip>
                <a:blip r:embed="rId13"/>
              </a:buBlip>
            </a:pPr>
            <a:r>
              <a:rPr lang="en-GB" sz="1400" dirty="0">
                <a:solidFill>
                  <a:srgbClr val="3F3F3F"/>
                </a:solidFill>
                <a:latin typeface="Nunito Sans" panose="00000500000000000000" pitchFamily="2" charset="0"/>
              </a:rPr>
              <a:t>Public Transportation / Ticketing</a:t>
            </a:r>
          </a:p>
          <a:p>
            <a:pPr marL="213995" indent="-213995" defTabSz="685800">
              <a:lnSpc>
                <a:spcPct val="100000"/>
              </a:lnSpc>
              <a:spcBef>
                <a:spcPts val="450"/>
              </a:spcBef>
              <a:buClr>
                <a:srgbClr val="51CDF1"/>
              </a:buClr>
              <a:buBlip>
                <a:blip r:embed="rId13"/>
              </a:buBlip>
            </a:pPr>
            <a:r>
              <a:rPr lang="en-GB" sz="1400" dirty="0">
                <a:solidFill>
                  <a:srgbClr val="3F3F3F"/>
                </a:solidFill>
                <a:latin typeface="Nunito Sans" panose="00000500000000000000" pitchFamily="2" charset="0"/>
              </a:rPr>
              <a:t>Healthcare and Government ID</a:t>
            </a:r>
            <a:endParaRPr lang="en-GB" sz="1400" dirty="0">
              <a:solidFill>
                <a:srgbClr val="3F3F3F"/>
              </a:solidFill>
              <a:latin typeface="Nunito Sans" panose="00000500000000000000" pitchFamily="2" charset="0"/>
              <a:cs typeface="Calibri"/>
            </a:endParaRPr>
          </a:p>
        </p:txBody>
      </p:sp>
      <p:sp>
        <p:nvSpPr>
          <p:cNvPr id="73" name="Oval 72">
            <a:extLst>
              <a:ext uri="{FF2B5EF4-FFF2-40B4-BE49-F238E27FC236}">
                <a16:creationId xmlns:a16="http://schemas.microsoft.com/office/drawing/2014/main" id="{A7725B47-A063-443C-B55C-B5BC43FD8E9C}"/>
              </a:ext>
            </a:extLst>
          </p:cNvPr>
          <p:cNvSpPr/>
          <p:nvPr/>
        </p:nvSpPr>
        <p:spPr>
          <a:xfrm>
            <a:off x="1011848" y="1325984"/>
            <a:ext cx="566777" cy="566777"/>
          </a:xfrm>
          <a:prstGeom prst="ellipse">
            <a:avLst/>
          </a:prstGeom>
          <a:solidFill>
            <a:srgbClr val="2DA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prstClr val="white"/>
              </a:solidFill>
              <a:latin typeface="Nunito Sans" panose="00000500000000000000" pitchFamily="2" charset="0"/>
            </a:endParaRPr>
          </a:p>
        </p:txBody>
      </p:sp>
      <p:sp>
        <p:nvSpPr>
          <p:cNvPr id="71" name="Oval 70">
            <a:extLst>
              <a:ext uri="{FF2B5EF4-FFF2-40B4-BE49-F238E27FC236}">
                <a16:creationId xmlns:a16="http://schemas.microsoft.com/office/drawing/2014/main" id="{617D0FF2-633C-41C5-9554-43F742986432}"/>
              </a:ext>
            </a:extLst>
          </p:cNvPr>
          <p:cNvSpPr/>
          <p:nvPr/>
        </p:nvSpPr>
        <p:spPr>
          <a:xfrm>
            <a:off x="642445" y="2172514"/>
            <a:ext cx="566777" cy="566777"/>
          </a:xfrm>
          <a:prstGeom prst="ellipse">
            <a:avLst/>
          </a:prstGeom>
          <a:solidFill>
            <a:srgbClr val="2DA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prstClr val="white"/>
              </a:solidFill>
              <a:latin typeface="Nunito Sans" panose="00000500000000000000" pitchFamily="2" charset="0"/>
            </a:endParaRPr>
          </a:p>
        </p:txBody>
      </p:sp>
      <p:pic>
        <p:nvPicPr>
          <p:cNvPr id="72" name="Picture 71">
            <a:extLst>
              <a:ext uri="{FF2B5EF4-FFF2-40B4-BE49-F238E27FC236}">
                <a16:creationId xmlns:a16="http://schemas.microsoft.com/office/drawing/2014/main" id="{9B26E5C3-93EE-4254-BFBF-5CC721DC0DA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20685" y="2270094"/>
            <a:ext cx="411405" cy="405043"/>
          </a:xfrm>
          <a:prstGeom prst="rect">
            <a:avLst/>
          </a:prstGeom>
        </p:spPr>
      </p:pic>
      <p:cxnSp>
        <p:nvCxnSpPr>
          <p:cNvPr id="68" name="Connector: Elbow 67">
            <a:extLst>
              <a:ext uri="{FF2B5EF4-FFF2-40B4-BE49-F238E27FC236}">
                <a16:creationId xmlns:a16="http://schemas.microsoft.com/office/drawing/2014/main" id="{D778F0BC-0186-4C01-837C-4FD5C2456345}"/>
              </a:ext>
            </a:extLst>
          </p:cNvPr>
          <p:cNvCxnSpPr>
            <a:cxnSpLocks/>
            <a:stCxn id="73" idx="6"/>
            <a:endCxn id="54" idx="1"/>
          </p:cNvCxnSpPr>
          <p:nvPr/>
        </p:nvCxnSpPr>
        <p:spPr>
          <a:xfrm>
            <a:off x="1578625" y="1609373"/>
            <a:ext cx="488291" cy="462036"/>
          </a:xfrm>
          <a:prstGeom prst="bentConnector2">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CF6129E5-9682-4DF7-80A0-69F29F2F7A8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034968" y="2197613"/>
            <a:ext cx="786998" cy="477821"/>
          </a:xfrm>
          <a:prstGeom prst="rect">
            <a:avLst/>
          </a:prstGeom>
        </p:spPr>
      </p:pic>
      <p:sp>
        <p:nvSpPr>
          <p:cNvPr id="70" name="TextBox 69">
            <a:extLst>
              <a:ext uri="{FF2B5EF4-FFF2-40B4-BE49-F238E27FC236}">
                <a16:creationId xmlns:a16="http://schemas.microsoft.com/office/drawing/2014/main" id="{5A553B9A-2619-4743-B3B3-FA95813E8B72}"/>
              </a:ext>
            </a:extLst>
          </p:cNvPr>
          <p:cNvSpPr txBox="1"/>
          <p:nvPr/>
        </p:nvSpPr>
        <p:spPr>
          <a:xfrm>
            <a:off x="588425" y="4125638"/>
            <a:ext cx="3656227" cy="532647"/>
          </a:xfrm>
          <a:prstGeom prst="rect">
            <a:avLst/>
          </a:prstGeom>
          <a:noFill/>
        </p:spPr>
        <p:txBody>
          <a:bodyPr wrap="none" lIns="0" tIns="0" rIns="0" bIns="0" rtlCol="0">
            <a:noAutofit/>
          </a:bodyPr>
          <a:lstStyle/>
          <a:p>
            <a:pPr algn="ctr"/>
            <a:r>
              <a:rPr lang="en-US" sz="1400" b="1" i="1" dirty="0">
                <a:latin typeface="Nunito Sans" panose="00000500000000000000" pitchFamily="2" charset="0"/>
              </a:rPr>
              <a:t>An off-cloud personal security device to protect </a:t>
            </a:r>
          </a:p>
          <a:p>
            <a:pPr algn="ctr"/>
            <a:r>
              <a:rPr lang="en-US" sz="1400" b="1" i="1" dirty="0">
                <a:latin typeface="Nunito Sans" panose="00000500000000000000" pitchFamily="2" charset="0"/>
              </a:rPr>
              <a:t>a range of mobile and internet applications </a:t>
            </a:r>
          </a:p>
        </p:txBody>
      </p:sp>
      <p:pic>
        <p:nvPicPr>
          <p:cNvPr id="9" name="Graphic 8" descr="Home with solid fill">
            <a:extLst>
              <a:ext uri="{FF2B5EF4-FFF2-40B4-BE49-F238E27FC236}">
                <a16:creationId xmlns:a16="http://schemas.microsoft.com/office/drawing/2014/main" id="{908D9E04-B599-4660-911D-CB679B0E049B}"/>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33949" y="1306354"/>
            <a:ext cx="516156" cy="516156"/>
          </a:xfrm>
          <a:prstGeom prst="rect">
            <a:avLst/>
          </a:prstGeom>
        </p:spPr>
      </p:pic>
      <p:pic>
        <p:nvPicPr>
          <p:cNvPr id="6" name="Graphic 5" descr="Wireless with solid fill">
            <a:extLst>
              <a:ext uri="{FF2B5EF4-FFF2-40B4-BE49-F238E27FC236}">
                <a16:creationId xmlns:a16="http://schemas.microsoft.com/office/drawing/2014/main" id="{19DFE6FC-E949-4C1E-A5AD-77596B422A92}"/>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rot="5400000">
            <a:off x="1220145" y="1472225"/>
            <a:ext cx="164463" cy="164463"/>
          </a:xfrm>
          <a:prstGeom prst="rect">
            <a:avLst/>
          </a:prstGeom>
        </p:spPr>
      </p:pic>
      <p:sp>
        <p:nvSpPr>
          <p:cNvPr id="38" name="TextBox 37">
            <a:extLst>
              <a:ext uri="{FF2B5EF4-FFF2-40B4-BE49-F238E27FC236}">
                <a16:creationId xmlns:a16="http://schemas.microsoft.com/office/drawing/2014/main" id="{D2FF8B25-C0BF-413D-8B82-0612E4D8D255}"/>
              </a:ext>
            </a:extLst>
          </p:cNvPr>
          <p:cNvSpPr txBox="1"/>
          <p:nvPr/>
        </p:nvSpPr>
        <p:spPr>
          <a:xfrm>
            <a:off x="632460" y="4937095"/>
            <a:ext cx="1380506" cy="184666"/>
          </a:xfrm>
          <a:prstGeom prst="rect">
            <a:avLst/>
          </a:prstGeom>
          <a:noFill/>
        </p:spPr>
        <p:txBody>
          <a:bodyPr wrap="none" rtlCol="0">
            <a:spAutoFit/>
          </a:bodyPr>
          <a:lstStyle/>
          <a:p>
            <a:r>
              <a:rPr lang="en-US" sz="600">
                <a:solidFill>
                  <a:schemeClr val="accent6">
                    <a:lumMod val="25000"/>
                  </a:schemeClr>
                </a:solidFill>
                <a:latin typeface="Nunito Sans" panose="00000500000000000000" pitchFamily="2" charset="0"/>
              </a:rPr>
              <a:t>Copyright © 2021 IDEX Biometrics</a:t>
            </a:r>
          </a:p>
        </p:txBody>
      </p:sp>
      <p:sp>
        <p:nvSpPr>
          <p:cNvPr id="39" name="Content Placeholder 3">
            <a:extLst>
              <a:ext uri="{FF2B5EF4-FFF2-40B4-BE49-F238E27FC236}">
                <a16:creationId xmlns:a16="http://schemas.microsoft.com/office/drawing/2014/main" id="{6C3ECE45-54FC-4F88-ADFE-F7DF2C1AA541}"/>
              </a:ext>
            </a:extLst>
          </p:cNvPr>
          <p:cNvSpPr txBox="1">
            <a:spLocks/>
          </p:cNvSpPr>
          <p:nvPr/>
        </p:nvSpPr>
        <p:spPr>
          <a:xfrm>
            <a:off x="5137735" y="1179277"/>
            <a:ext cx="3176923" cy="56310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600" kern="1200">
                <a:solidFill>
                  <a:schemeClr val="tx2"/>
                </a:solidFill>
                <a:latin typeface="+mn-lt"/>
                <a:ea typeface="+mn-ea"/>
                <a:cs typeface="+mn-cs"/>
              </a:defRPr>
            </a:lvl1pPr>
            <a:lvl2pPr marL="541338" indent="-18097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895350" indent="-18097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5713" indent="-180975"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lnSpc>
                <a:spcPct val="100000"/>
              </a:lnSpc>
              <a:spcBef>
                <a:spcPts val="450"/>
              </a:spcBef>
              <a:spcAft>
                <a:spcPts val="450"/>
              </a:spcAft>
              <a:buClr>
                <a:srgbClr val="51CDF1"/>
              </a:buClr>
            </a:pPr>
            <a:r>
              <a:rPr lang="en-US" sz="1800" b="1" dirty="0">
                <a:solidFill>
                  <a:srgbClr val="3F3F3F"/>
                </a:solidFill>
                <a:latin typeface="Nunito Sans" panose="00000500000000000000" pitchFamily="2" charset="0"/>
              </a:rPr>
              <a:t>Biometrically-enabled cards secure a range of applications</a:t>
            </a:r>
            <a:endParaRPr lang="en-GB" sz="1800" dirty="0">
              <a:solidFill>
                <a:srgbClr val="3F3F3F"/>
              </a:solidFill>
              <a:latin typeface="Nunito Sans" panose="00000500000000000000" pitchFamily="2" charset="0"/>
              <a:cs typeface="Calibri"/>
            </a:endParaRPr>
          </a:p>
        </p:txBody>
      </p:sp>
      <p:sp>
        <p:nvSpPr>
          <p:cNvPr id="40" name="TextBox 39">
            <a:extLst>
              <a:ext uri="{FF2B5EF4-FFF2-40B4-BE49-F238E27FC236}">
                <a16:creationId xmlns:a16="http://schemas.microsoft.com/office/drawing/2014/main" id="{7CEBEE7F-EA8B-464F-A794-BDD67A0E59BB}"/>
              </a:ext>
            </a:extLst>
          </p:cNvPr>
          <p:cNvSpPr txBox="1"/>
          <p:nvPr/>
        </p:nvSpPr>
        <p:spPr>
          <a:xfrm>
            <a:off x="5368119" y="4130184"/>
            <a:ext cx="2540397" cy="359926"/>
          </a:xfrm>
          <a:prstGeom prst="rect">
            <a:avLst/>
          </a:prstGeom>
          <a:noFill/>
        </p:spPr>
        <p:txBody>
          <a:bodyPr wrap="none" lIns="0" tIns="0" rIns="0" bIns="0" rtlCol="0">
            <a:noAutofit/>
          </a:bodyPr>
          <a:lstStyle/>
          <a:p>
            <a:pPr algn="ctr"/>
            <a:r>
              <a:rPr lang="en-US" sz="1400" b="1" i="1" dirty="0">
                <a:latin typeface="Nunito Sans" panose="00000500000000000000" pitchFamily="2" charset="0"/>
              </a:rPr>
              <a:t>Each application represents</a:t>
            </a:r>
          </a:p>
          <a:p>
            <a:pPr algn="ctr"/>
            <a:r>
              <a:rPr lang="en-US" sz="1400" b="1" i="1" dirty="0">
                <a:latin typeface="Nunito Sans" panose="00000500000000000000" pitchFamily="2" charset="0"/>
              </a:rPr>
              <a:t>a multi-billion card opportunity</a:t>
            </a:r>
          </a:p>
        </p:txBody>
      </p:sp>
      <p:cxnSp>
        <p:nvCxnSpPr>
          <p:cNvPr id="57" name="Connector: Elbow 56">
            <a:extLst>
              <a:ext uri="{FF2B5EF4-FFF2-40B4-BE49-F238E27FC236}">
                <a16:creationId xmlns:a16="http://schemas.microsoft.com/office/drawing/2014/main" id="{689CC7A9-F5B1-454B-9989-E575C309257B}"/>
              </a:ext>
            </a:extLst>
          </p:cNvPr>
          <p:cNvCxnSpPr>
            <a:cxnSpLocks/>
            <a:stCxn id="81" idx="4"/>
            <a:endCxn id="54" idx="0"/>
          </p:cNvCxnSpPr>
          <p:nvPr/>
        </p:nvCxnSpPr>
        <p:spPr>
          <a:xfrm rot="16200000" flipH="1">
            <a:off x="2175151" y="1677603"/>
            <a:ext cx="493030" cy="492"/>
          </a:xfrm>
          <a:prstGeom prst="bentConnector3">
            <a:avLst>
              <a:gd name="adj1" fmla="val 50000"/>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9BF0EF4-4646-4353-AA54-13F6167A4833}"/>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3898830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24E5913-B8DD-46A8-A985-4C517BBA1E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77" name="think-cell Slide" r:id="rId5" imgW="423" imgH="424" progId="TCLayout.ActiveDocument.1">
                  <p:embed/>
                </p:oleObj>
              </mc:Choice>
              <mc:Fallback>
                <p:oleObj name="think-cell Slide" r:id="rId5" imgW="423" imgH="424" progId="TCLayout.ActiveDocument.1">
                  <p:embed/>
                  <p:pic>
                    <p:nvPicPr>
                      <p:cNvPr id="4" name="Object 3" hidden="1">
                        <a:extLst>
                          <a:ext uri="{FF2B5EF4-FFF2-40B4-BE49-F238E27FC236}">
                            <a16:creationId xmlns:a16="http://schemas.microsoft.com/office/drawing/2014/main" id="{124E5913-B8DD-46A8-A985-4C517BBA1E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B99250E1-0806-1B4C-BDFF-9D57B80B7918}"/>
              </a:ext>
            </a:extLst>
          </p:cNvPr>
          <p:cNvSpPr txBox="1">
            <a:spLocks/>
          </p:cNvSpPr>
          <p:nvPr/>
        </p:nvSpPr>
        <p:spPr>
          <a:xfrm>
            <a:off x="183678" y="2181247"/>
            <a:ext cx="4310684" cy="7810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Beausite Classic Medium" panose="020B0503030502060203" pitchFamily="34" charset="0"/>
                <a:ea typeface="+mj-ea"/>
                <a:cs typeface="+mj-cs"/>
              </a:rPr>
              <a:t>The Opportunity</a:t>
            </a:r>
            <a:endParaRPr kumimoji="0" lang="en-US" sz="3200" b="0" i="0" u="none" strike="noStrike" kern="1200" cap="none" spc="0" normalizeH="0" baseline="0" noProof="0" dirty="0">
              <a:ln>
                <a:noFill/>
              </a:ln>
              <a:solidFill>
                <a:prstClr val="black"/>
              </a:solidFill>
              <a:effectLst/>
              <a:uLnTx/>
              <a:uFillTx/>
              <a:latin typeface="Beausite Classic Medium" panose="020B0503030502060203" pitchFamily="34" charset="0"/>
              <a:ea typeface="+mj-ea"/>
              <a:cs typeface="+mj-cs"/>
            </a:endParaRPr>
          </a:p>
        </p:txBody>
      </p:sp>
      <p:sp>
        <p:nvSpPr>
          <p:cNvPr id="12" name="TextBox 11">
            <a:extLst>
              <a:ext uri="{FF2B5EF4-FFF2-40B4-BE49-F238E27FC236}">
                <a16:creationId xmlns:a16="http://schemas.microsoft.com/office/drawing/2014/main" id="{4D2BE57B-38FB-BA42-AB14-F0BB59E402BC}"/>
              </a:ext>
            </a:extLst>
          </p:cNvPr>
          <p:cNvSpPr txBox="1"/>
          <p:nvPr/>
        </p:nvSpPr>
        <p:spPr>
          <a:xfrm>
            <a:off x="69012" y="4857181"/>
            <a:ext cx="1608133" cy="2000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Beausite Classic" panose="020B0503030502060203" pitchFamily="34" charset="0"/>
                <a:ea typeface="+mn-ea"/>
                <a:cs typeface="+mn-cs"/>
              </a:rPr>
              <a:t>Copyright © 2021 IDEX Biometrics</a:t>
            </a:r>
          </a:p>
        </p:txBody>
      </p:sp>
      <p:pic>
        <p:nvPicPr>
          <p:cNvPr id="5" name="Picture 4" descr="A picture containing text, electronics&#10;&#10;Description automatically generated">
            <a:extLst>
              <a:ext uri="{FF2B5EF4-FFF2-40B4-BE49-F238E27FC236}">
                <a16:creationId xmlns:a16="http://schemas.microsoft.com/office/drawing/2014/main" id="{EBA0B9FB-F7D6-FB45-A4C6-D7CFA9B6F9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5" name="Title 1">
            <a:extLst>
              <a:ext uri="{FF2B5EF4-FFF2-40B4-BE49-F238E27FC236}">
                <a16:creationId xmlns:a16="http://schemas.microsoft.com/office/drawing/2014/main" id="{B823A308-AD9D-FF45-9F84-51B3D25F3C39}"/>
              </a:ext>
            </a:extLst>
          </p:cNvPr>
          <p:cNvSpPr txBox="1">
            <a:spLocks/>
          </p:cNvSpPr>
          <p:nvPr/>
        </p:nvSpPr>
        <p:spPr>
          <a:xfrm>
            <a:off x="4833316" y="1698785"/>
            <a:ext cx="4310684" cy="1745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Nunito Sans" pitchFamily="2" charset="77"/>
                <a:ea typeface="+mj-ea"/>
                <a:cs typeface="+mj-cs"/>
              </a:rPr>
              <a:t>Competitive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Nunito Sans" pitchFamily="2" charset="77"/>
                <a:ea typeface="+mj-ea"/>
                <a:cs typeface="+mj-cs"/>
              </a:rPr>
              <a:t>Advantage</a:t>
            </a:r>
          </a:p>
        </p:txBody>
      </p:sp>
      <p:sp>
        <p:nvSpPr>
          <p:cNvPr id="8" name="TextBox 7">
            <a:extLst>
              <a:ext uri="{FF2B5EF4-FFF2-40B4-BE49-F238E27FC236}">
                <a16:creationId xmlns:a16="http://schemas.microsoft.com/office/drawing/2014/main" id="{C09D99DD-D735-4A08-8447-69C52A70AC64}"/>
              </a:ext>
            </a:extLst>
          </p:cNvPr>
          <p:cNvSpPr txBox="1"/>
          <p:nvPr/>
        </p:nvSpPr>
        <p:spPr>
          <a:xfrm>
            <a:off x="602724" y="4814505"/>
            <a:ext cx="1798890" cy="200055"/>
          </a:xfrm>
          <a:prstGeom prst="rect">
            <a:avLst/>
          </a:prstGeom>
          <a:noFill/>
        </p:spPr>
        <p:txBody>
          <a:bodyPr wrap="none" rtlCol="0">
            <a:spAutoFit/>
          </a:bodyPr>
          <a:lstStyle/>
          <a:p>
            <a:r>
              <a:rPr lang="en-US" sz="700" dirty="0">
                <a:latin typeface="Nunito Sans" panose="00000500000000000000" pitchFamily="2" charset="0"/>
              </a:rPr>
              <a:t>Copyright © 2022 IDEX Biometrics ASA</a:t>
            </a:r>
          </a:p>
        </p:txBody>
      </p:sp>
    </p:spTree>
    <p:extLst>
      <p:ext uri="{BB962C8B-B14F-4D97-AF65-F5344CB8AC3E}">
        <p14:creationId xmlns:p14="http://schemas.microsoft.com/office/powerpoint/2010/main" val="300147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6" name="Picture 10" descr="Global Optical Fingerprint Sensor Market predicted to grow CAGR +12% end of  2027| Synaptics Incorporated, BioEnable Technologies Pvt. Ltd., Vkansee,  Bayometric , Shenazhen CAMA Biometrics Co.Ltd, SecuGen Corporation,  VocalZoom, Fingerprint Cards AB –">
            <a:extLst>
              <a:ext uri="{FF2B5EF4-FFF2-40B4-BE49-F238E27FC236}">
                <a16:creationId xmlns:a16="http://schemas.microsoft.com/office/drawing/2014/main" id="{0D9192AD-646E-4F32-8304-A4BB933BDBD2}"/>
              </a:ext>
            </a:extLst>
          </p:cNvPr>
          <p:cNvPicPr>
            <a:picLocks noChangeAspect="1" noChangeArrowheads="1"/>
          </p:cNvPicPr>
          <p:nvPr/>
        </p:nvPicPr>
        <p:blipFill rotWithShape="1">
          <a:blip r:embed="rId5">
            <a:alphaModFix amt="20000"/>
            <a:extLst>
              <a:ext uri="{28A0092B-C50C-407E-A947-70E740481C1C}">
                <a14:useLocalDpi xmlns:a14="http://schemas.microsoft.com/office/drawing/2010/main" val="0"/>
              </a:ext>
            </a:extLst>
          </a:blip>
          <a:srcRect t="15079"/>
          <a:stretch/>
        </p:blipFill>
        <p:spPr bwMode="auto">
          <a:xfrm flipH="1">
            <a:off x="0" y="688678"/>
            <a:ext cx="9144000" cy="4069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hidden="1">
            <a:extLst>
              <a:ext uri="{FF2B5EF4-FFF2-40B4-BE49-F238E27FC236}">
                <a16:creationId xmlns:a16="http://schemas.microsoft.com/office/drawing/2014/main" id="{EA5FA4DC-C25E-4E45-BBC4-C059C71AD1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0001" name="think-cell Slide" r:id="rId6" imgW="473" imgH="476" progId="TCLayout.ActiveDocument.1">
                  <p:embed/>
                </p:oleObj>
              </mc:Choice>
              <mc:Fallback>
                <p:oleObj name="think-cell Slide" r:id="rId6" imgW="473" imgH="476" progId="TCLayout.ActiveDocument.1">
                  <p:embed/>
                  <p:pic>
                    <p:nvPicPr>
                      <p:cNvPr id="6" name="Object 5" hidden="1">
                        <a:extLst>
                          <a:ext uri="{FF2B5EF4-FFF2-40B4-BE49-F238E27FC236}">
                            <a16:creationId xmlns:a16="http://schemas.microsoft.com/office/drawing/2014/main" id="{EA5FA4DC-C25E-4E45-BBC4-C059C71AD1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6BF371CC-917B-4764-AB27-0420845C1738}"/>
              </a:ext>
            </a:extLst>
          </p:cNvPr>
          <p:cNvSpPr/>
          <p:nvPr/>
        </p:nvSpPr>
        <p:spPr>
          <a:xfrm>
            <a:off x="0" y="128940"/>
            <a:ext cx="9144000" cy="878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FA3250F3-B7AD-4D71-A011-668EDCE3DBC2}"/>
              </a:ext>
            </a:extLst>
          </p:cNvPr>
          <p:cNvSpPr>
            <a:spLocks noGrp="1"/>
          </p:cNvSpPr>
          <p:nvPr>
            <p:ph type="title"/>
          </p:nvPr>
        </p:nvSpPr>
        <p:spPr/>
        <p:txBody>
          <a:bodyPr vert="horz" wrap="square" lIns="0" tIns="0" rIns="0" bIns="0" rtlCol="0" anchor="ctr">
            <a:noAutofit/>
          </a:bodyPr>
          <a:lstStyle/>
          <a:p>
            <a:r>
              <a:rPr lang="en-GB" sz="2400" dirty="0">
                <a:latin typeface="Nunito Sans" panose="00000500000000000000" pitchFamily="2" charset="0"/>
              </a:rPr>
              <a:t>Superior Technology Drives Differentiation</a:t>
            </a:r>
            <a:endParaRPr lang="en-US" sz="2400" dirty="0">
              <a:latin typeface="Nunito Sans" panose="00000500000000000000" pitchFamily="2" charset="0"/>
            </a:endParaRPr>
          </a:p>
        </p:txBody>
      </p:sp>
      <p:sp>
        <p:nvSpPr>
          <p:cNvPr id="41" name="Rectangle: Rounded Corners 40">
            <a:extLst>
              <a:ext uri="{FF2B5EF4-FFF2-40B4-BE49-F238E27FC236}">
                <a16:creationId xmlns:a16="http://schemas.microsoft.com/office/drawing/2014/main" id="{4C3CB77B-3113-4EC3-A9AF-B8FC0E07844A}"/>
              </a:ext>
            </a:extLst>
          </p:cNvPr>
          <p:cNvSpPr/>
          <p:nvPr/>
        </p:nvSpPr>
        <p:spPr>
          <a:xfrm>
            <a:off x="978996" y="2396891"/>
            <a:ext cx="4504746" cy="418310"/>
          </a:xfrm>
          <a:prstGeom prst="roundRect">
            <a:avLst/>
          </a:prstGeom>
          <a:solidFill>
            <a:srgbClr val="276A9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0" rIns="36000" rtlCol="0" anchor="ctr"/>
          <a:lstStyle/>
          <a:p>
            <a:r>
              <a:rPr lang="en-US" b="1" dirty="0">
                <a:solidFill>
                  <a:schemeClr val="bg1"/>
                </a:solidFill>
                <a:latin typeface="Nunito Sans" panose="00000500000000000000" pitchFamily="2" charset="0"/>
              </a:rPr>
              <a:t>Performance leadership</a:t>
            </a:r>
          </a:p>
        </p:txBody>
      </p:sp>
      <p:grpSp>
        <p:nvGrpSpPr>
          <p:cNvPr id="4" name="Group 3">
            <a:extLst>
              <a:ext uri="{FF2B5EF4-FFF2-40B4-BE49-F238E27FC236}">
                <a16:creationId xmlns:a16="http://schemas.microsoft.com/office/drawing/2014/main" id="{E764B8BC-2526-4947-89E6-D6A3CFAFDA6B}"/>
              </a:ext>
            </a:extLst>
          </p:cNvPr>
          <p:cNvGrpSpPr/>
          <p:nvPr/>
        </p:nvGrpSpPr>
        <p:grpSpPr>
          <a:xfrm>
            <a:off x="730358" y="2375975"/>
            <a:ext cx="481822" cy="460141"/>
            <a:chOff x="1109661" y="2285721"/>
            <a:chExt cx="337644" cy="322450"/>
          </a:xfrm>
        </p:grpSpPr>
        <p:sp>
          <p:nvSpPr>
            <p:cNvPr id="34" name="Oval 33">
              <a:extLst>
                <a:ext uri="{FF2B5EF4-FFF2-40B4-BE49-F238E27FC236}">
                  <a16:creationId xmlns:a16="http://schemas.microsoft.com/office/drawing/2014/main" id="{06025661-C91A-417D-807E-8AF2C49F1B03}"/>
                </a:ext>
              </a:extLst>
            </p:cNvPr>
            <p:cNvSpPr/>
            <p:nvPr/>
          </p:nvSpPr>
          <p:spPr>
            <a:xfrm>
              <a:off x="1109661" y="2285721"/>
              <a:ext cx="337644" cy="322450"/>
            </a:xfrm>
            <a:prstGeom prst="ellipse">
              <a:avLst/>
            </a:prstGeom>
            <a:solidFill>
              <a:schemeClr val="bg1"/>
            </a:solidFill>
            <a:ln>
              <a:solidFill>
                <a:srgbClr val="48576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48" name="Graphic 47" descr="Lightning bolt outline">
              <a:extLst>
                <a:ext uri="{FF2B5EF4-FFF2-40B4-BE49-F238E27FC236}">
                  <a16:creationId xmlns:a16="http://schemas.microsoft.com/office/drawing/2014/main" id="{82B4BEB4-CA66-4144-892B-EF4B91AB36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2838" y="2311301"/>
              <a:ext cx="271290" cy="271290"/>
            </a:xfrm>
            <a:prstGeom prst="rect">
              <a:avLst/>
            </a:prstGeom>
          </p:spPr>
        </p:pic>
      </p:grpSp>
      <p:sp>
        <p:nvSpPr>
          <p:cNvPr id="44" name="Rectangle: Rounded Corners 43">
            <a:extLst>
              <a:ext uri="{FF2B5EF4-FFF2-40B4-BE49-F238E27FC236}">
                <a16:creationId xmlns:a16="http://schemas.microsoft.com/office/drawing/2014/main" id="{5C495147-8735-4CE1-B2CC-4C8A4608374A}"/>
              </a:ext>
            </a:extLst>
          </p:cNvPr>
          <p:cNvSpPr/>
          <p:nvPr/>
        </p:nvSpPr>
        <p:spPr>
          <a:xfrm>
            <a:off x="975951" y="3546492"/>
            <a:ext cx="4501350" cy="418310"/>
          </a:xfrm>
          <a:prstGeom prst="roundRect">
            <a:avLst/>
          </a:prstGeom>
          <a:solidFill>
            <a:srgbClr val="276A9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0" rIns="36000" rtlCol="0" anchor="ctr"/>
          <a:lstStyle/>
          <a:p>
            <a:r>
              <a:rPr lang="en-US" b="1">
                <a:solidFill>
                  <a:schemeClr val="bg1"/>
                </a:solidFill>
                <a:latin typeface="Nunito Sans" panose="00000500000000000000" pitchFamily="2" charset="0"/>
              </a:rPr>
              <a:t>Flexible and comprehensive solution</a:t>
            </a:r>
          </a:p>
        </p:txBody>
      </p:sp>
      <p:grpSp>
        <p:nvGrpSpPr>
          <p:cNvPr id="12" name="Group 11">
            <a:extLst>
              <a:ext uri="{FF2B5EF4-FFF2-40B4-BE49-F238E27FC236}">
                <a16:creationId xmlns:a16="http://schemas.microsoft.com/office/drawing/2014/main" id="{344428D6-D6E1-4B3A-8A1C-055A8C6F1335}"/>
              </a:ext>
            </a:extLst>
          </p:cNvPr>
          <p:cNvGrpSpPr/>
          <p:nvPr/>
        </p:nvGrpSpPr>
        <p:grpSpPr>
          <a:xfrm>
            <a:off x="756156" y="3525576"/>
            <a:ext cx="481822" cy="460141"/>
            <a:chOff x="4852737" y="2302495"/>
            <a:chExt cx="337644" cy="322450"/>
          </a:xfrm>
        </p:grpSpPr>
        <p:sp>
          <p:nvSpPr>
            <p:cNvPr id="37" name="Oval 36">
              <a:extLst>
                <a:ext uri="{FF2B5EF4-FFF2-40B4-BE49-F238E27FC236}">
                  <a16:creationId xmlns:a16="http://schemas.microsoft.com/office/drawing/2014/main" id="{9DED9875-F6BB-4388-B13F-CF39829F33A8}"/>
                </a:ext>
              </a:extLst>
            </p:cNvPr>
            <p:cNvSpPr/>
            <p:nvPr/>
          </p:nvSpPr>
          <p:spPr>
            <a:xfrm>
              <a:off x="4852737" y="2302495"/>
              <a:ext cx="337644" cy="322450"/>
            </a:xfrm>
            <a:prstGeom prst="ellipse">
              <a:avLst/>
            </a:prstGeom>
            <a:solidFill>
              <a:schemeClr val="bg1"/>
            </a:solidFill>
            <a:ln>
              <a:solidFill>
                <a:srgbClr val="48576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52" name="Graphic 51" descr="Checklist with solid fill">
              <a:extLst>
                <a:ext uri="{FF2B5EF4-FFF2-40B4-BE49-F238E27FC236}">
                  <a16:creationId xmlns:a16="http://schemas.microsoft.com/office/drawing/2014/main" id="{424A6C8F-C418-450F-9E75-7903B1B237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95650" y="2337811"/>
              <a:ext cx="251818" cy="251818"/>
            </a:xfrm>
            <a:prstGeom prst="rect">
              <a:avLst/>
            </a:prstGeom>
          </p:spPr>
        </p:pic>
      </p:grpSp>
      <p:sp>
        <p:nvSpPr>
          <p:cNvPr id="53" name="Rectangle: Rounded Corners 52">
            <a:extLst>
              <a:ext uri="{FF2B5EF4-FFF2-40B4-BE49-F238E27FC236}">
                <a16:creationId xmlns:a16="http://schemas.microsoft.com/office/drawing/2014/main" id="{E3F3EED5-5895-42CC-8661-5968148578F3}"/>
              </a:ext>
            </a:extLst>
          </p:cNvPr>
          <p:cNvSpPr/>
          <p:nvPr/>
        </p:nvSpPr>
        <p:spPr>
          <a:xfrm>
            <a:off x="984702" y="1845760"/>
            <a:ext cx="4504746" cy="418310"/>
          </a:xfrm>
          <a:prstGeom prst="roundRect">
            <a:avLst/>
          </a:prstGeom>
          <a:solidFill>
            <a:srgbClr val="276A9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0" rIns="36000" rtlCol="0" anchor="ctr"/>
          <a:lstStyle/>
          <a:p>
            <a:r>
              <a:rPr lang="en-US" b="1" dirty="0">
                <a:solidFill>
                  <a:schemeClr val="bg1"/>
                </a:solidFill>
                <a:latin typeface="Nunito Sans" panose="00000500000000000000" pitchFamily="2" charset="0"/>
              </a:rPr>
              <a:t>Disruptive cost</a:t>
            </a:r>
          </a:p>
        </p:txBody>
      </p:sp>
      <p:sp>
        <p:nvSpPr>
          <p:cNvPr id="47" name="Oval 46">
            <a:extLst>
              <a:ext uri="{FF2B5EF4-FFF2-40B4-BE49-F238E27FC236}">
                <a16:creationId xmlns:a16="http://schemas.microsoft.com/office/drawing/2014/main" id="{9D9E1501-B823-4947-B9EA-59291D27D676}"/>
              </a:ext>
            </a:extLst>
          </p:cNvPr>
          <p:cNvSpPr/>
          <p:nvPr/>
        </p:nvSpPr>
        <p:spPr>
          <a:xfrm>
            <a:off x="727889" y="1803929"/>
            <a:ext cx="481822" cy="460141"/>
          </a:xfrm>
          <a:prstGeom prst="ellipse">
            <a:avLst/>
          </a:prstGeom>
          <a:solidFill>
            <a:schemeClr val="bg1"/>
          </a:solidFill>
          <a:ln>
            <a:solidFill>
              <a:srgbClr val="48576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8" name="Graphic 17" descr="Money outline">
            <a:extLst>
              <a:ext uri="{FF2B5EF4-FFF2-40B4-BE49-F238E27FC236}">
                <a16:creationId xmlns:a16="http://schemas.microsoft.com/office/drawing/2014/main" id="{DAA7C695-E455-481E-A66F-48EF3351587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7671" y="1830406"/>
            <a:ext cx="376479" cy="376479"/>
          </a:xfrm>
          <a:prstGeom prst="rect">
            <a:avLst/>
          </a:prstGeom>
        </p:spPr>
      </p:pic>
      <p:sp>
        <p:nvSpPr>
          <p:cNvPr id="45" name="Rectangle: Rounded Corners 44">
            <a:extLst>
              <a:ext uri="{FF2B5EF4-FFF2-40B4-BE49-F238E27FC236}">
                <a16:creationId xmlns:a16="http://schemas.microsoft.com/office/drawing/2014/main" id="{4FFE6443-F9C2-43B9-85E9-441CF9F73E3C}"/>
              </a:ext>
            </a:extLst>
          </p:cNvPr>
          <p:cNvSpPr/>
          <p:nvPr/>
        </p:nvSpPr>
        <p:spPr>
          <a:xfrm>
            <a:off x="978989" y="1285781"/>
            <a:ext cx="4511920" cy="418310"/>
          </a:xfrm>
          <a:prstGeom prst="roundRect">
            <a:avLst/>
          </a:prstGeom>
          <a:solidFill>
            <a:srgbClr val="276A9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0" rIns="36000" rtlCol="0" anchor="ctr"/>
          <a:lstStyle/>
          <a:p>
            <a:r>
              <a:rPr lang="en-US" b="1" dirty="0">
                <a:solidFill>
                  <a:schemeClr val="bg1"/>
                </a:solidFill>
                <a:latin typeface="Nunito Sans" panose="00000500000000000000" pitchFamily="2" charset="0"/>
              </a:rPr>
              <a:t>Disruptive card architecture</a:t>
            </a:r>
          </a:p>
        </p:txBody>
      </p:sp>
      <p:sp>
        <p:nvSpPr>
          <p:cNvPr id="38" name="Oval 37">
            <a:extLst>
              <a:ext uri="{FF2B5EF4-FFF2-40B4-BE49-F238E27FC236}">
                <a16:creationId xmlns:a16="http://schemas.microsoft.com/office/drawing/2014/main" id="{53116816-3F01-4C85-A696-25F00A8905CD}"/>
              </a:ext>
            </a:extLst>
          </p:cNvPr>
          <p:cNvSpPr/>
          <p:nvPr/>
        </p:nvSpPr>
        <p:spPr>
          <a:xfrm>
            <a:off x="709276" y="1257197"/>
            <a:ext cx="481822" cy="460141"/>
          </a:xfrm>
          <a:prstGeom prst="ellipse">
            <a:avLst/>
          </a:prstGeom>
          <a:solidFill>
            <a:schemeClr val="bg1"/>
          </a:solidFill>
          <a:ln>
            <a:solidFill>
              <a:srgbClr val="276A9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0" name="Graphic 19" descr="Processor outline">
            <a:extLst>
              <a:ext uri="{FF2B5EF4-FFF2-40B4-BE49-F238E27FC236}">
                <a16:creationId xmlns:a16="http://schemas.microsoft.com/office/drawing/2014/main" id="{9033CE5F-2C92-44FB-BC28-D967D4D3598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1031" y="1288832"/>
            <a:ext cx="418311" cy="418311"/>
          </a:xfrm>
          <a:prstGeom prst="rect">
            <a:avLst/>
          </a:prstGeom>
        </p:spPr>
      </p:pic>
      <p:sp>
        <p:nvSpPr>
          <p:cNvPr id="43" name="Rectangle: Rounded Corners 42">
            <a:extLst>
              <a:ext uri="{FF2B5EF4-FFF2-40B4-BE49-F238E27FC236}">
                <a16:creationId xmlns:a16="http://schemas.microsoft.com/office/drawing/2014/main" id="{6D3EFA22-6D8E-4F38-AFD8-BDD979C5BC6D}"/>
              </a:ext>
            </a:extLst>
          </p:cNvPr>
          <p:cNvSpPr/>
          <p:nvPr/>
        </p:nvSpPr>
        <p:spPr>
          <a:xfrm>
            <a:off x="981700" y="2973221"/>
            <a:ext cx="4501350" cy="418310"/>
          </a:xfrm>
          <a:prstGeom prst="roundRect">
            <a:avLst/>
          </a:prstGeom>
          <a:solidFill>
            <a:srgbClr val="276A96"/>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0" rIns="36000" rtlCol="0" anchor="ctr"/>
          <a:lstStyle/>
          <a:p>
            <a:r>
              <a:rPr lang="en-US" b="1" dirty="0">
                <a:solidFill>
                  <a:schemeClr val="bg1"/>
                </a:solidFill>
                <a:latin typeface="Nunito Sans" panose="00000500000000000000" pitchFamily="2" charset="0"/>
              </a:rPr>
              <a:t>Versatile enrollment options</a:t>
            </a:r>
          </a:p>
        </p:txBody>
      </p:sp>
      <p:sp>
        <p:nvSpPr>
          <p:cNvPr id="36" name="Oval 35">
            <a:extLst>
              <a:ext uri="{FF2B5EF4-FFF2-40B4-BE49-F238E27FC236}">
                <a16:creationId xmlns:a16="http://schemas.microsoft.com/office/drawing/2014/main" id="{7135A10F-B57A-462B-9863-516B1CA292B3}"/>
              </a:ext>
            </a:extLst>
          </p:cNvPr>
          <p:cNvSpPr/>
          <p:nvPr/>
        </p:nvSpPr>
        <p:spPr>
          <a:xfrm>
            <a:off x="735840" y="2952305"/>
            <a:ext cx="481822" cy="460141"/>
          </a:xfrm>
          <a:prstGeom prst="ellipse">
            <a:avLst/>
          </a:prstGeom>
          <a:solidFill>
            <a:schemeClr val="bg1"/>
          </a:solidFill>
          <a:ln>
            <a:solidFill>
              <a:srgbClr val="48576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46" name="Graphic 45" descr="Fingerprint outline">
            <a:extLst>
              <a:ext uri="{FF2B5EF4-FFF2-40B4-BE49-F238E27FC236}">
                <a16:creationId xmlns:a16="http://schemas.microsoft.com/office/drawing/2014/main" id="{2FA1C926-6E15-4009-B47E-31735A9E9E4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05014" y="3005024"/>
            <a:ext cx="341874" cy="341874"/>
          </a:xfrm>
          <a:prstGeom prst="rect">
            <a:avLst/>
          </a:prstGeom>
        </p:spPr>
      </p:pic>
      <p:sp>
        <p:nvSpPr>
          <p:cNvPr id="25" name="TextBox 24">
            <a:extLst>
              <a:ext uri="{FF2B5EF4-FFF2-40B4-BE49-F238E27FC236}">
                <a16:creationId xmlns:a16="http://schemas.microsoft.com/office/drawing/2014/main" id="{8B99F4EB-DB9C-4BAE-BBC9-F9598277B276}"/>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286883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3335" rIns="0" bIns="0" rtlCol="0">
            <a:noAutofit/>
          </a:bodyPr>
          <a:lstStyle/>
          <a:p>
            <a:pPr marL="12700">
              <a:spcBef>
                <a:spcPts val="105"/>
              </a:spcBef>
            </a:pPr>
            <a:r>
              <a:rPr lang="en-US" spc="-10" dirty="0">
                <a:latin typeface="Nunito Sans" pitchFamily="2" charset="77"/>
                <a:cs typeface="Calibri"/>
              </a:rPr>
              <a:t>The TrustedBio Architectural Advantage</a:t>
            </a:r>
            <a:endParaRPr sz="1400" dirty="0">
              <a:solidFill>
                <a:schemeClr val="tx1">
                  <a:lumMod val="75000"/>
                  <a:lumOff val="25000"/>
                </a:schemeClr>
              </a:solidFill>
              <a:latin typeface="Nunito Sans" pitchFamily="2" charset="77"/>
              <a:cs typeface="Calibri"/>
            </a:endParaRPr>
          </a:p>
        </p:txBody>
      </p:sp>
      <p:sp>
        <p:nvSpPr>
          <p:cNvPr id="128" name="object 128"/>
          <p:cNvSpPr txBox="1"/>
          <p:nvPr/>
        </p:nvSpPr>
        <p:spPr>
          <a:xfrm>
            <a:off x="458447" y="2451830"/>
            <a:ext cx="3562911" cy="1460655"/>
          </a:xfrm>
          <a:prstGeom prst="rect">
            <a:avLst/>
          </a:prstGeom>
        </p:spPr>
        <p:txBody>
          <a:bodyPr vert="horz" wrap="square" lIns="0" tIns="29209" rIns="0" bIns="0" rtlCol="0">
            <a:spAutoFit/>
          </a:bodyPr>
          <a:lstStyle/>
          <a:p>
            <a:pPr marL="215265" algn="ctr">
              <a:lnSpc>
                <a:spcPct val="100000"/>
              </a:lnSpc>
              <a:spcBef>
                <a:spcPts val="229"/>
              </a:spcBef>
            </a:pPr>
            <a:r>
              <a:rPr sz="1600" b="1" dirty="0">
                <a:latin typeface="Nunito Sans" panose="00000500000000000000" pitchFamily="2" charset="0"/>
                <a:cs typeface="Corbel"/>
              </a:rPr>
              <a:t>IDEX </a:t>
            </a:r>
            <a:r>
              <a:rPr sz="1600" b="1" spc="-10" dirty="0">
                <a:latin typeface="Nunito Sans" panose="00000500000000000000" pitchFamily="2" charset="0"/>
                <a:cs typeface="Corbel"/>
              </a:rPr>
              <a:t>TrustedBio</a:t>
            </a:r>
            <a:endParaRPr lang="en-US" sz="1600" b="1" spc="-140" dirty="0">
              <a:latin typeface="Nunito Sans" panose="00000500000000000000" pitchFamily="2" charset="0"/>
              <a:cs typeface="Corbel"/>
            </a:endParaRPr>
          </a:p>
          <a:p>
            <a:pPr marL="215265" algn="ctr">
              <a:lnSpc>
                <a:spcPct val="100000"/>
              </a:lnSpc>
              <a:spcBef>
                <a:spcPts val="229"/>
              </a:spcBef>
            </a:pPr>
            <a:r>
              <a:rPr lang="en-US" sz="1400" kern="0" dirty="0">
                <a:latin typeface="Nunito Sans" panose="00000500000000000000" pitchFamily="2" charset="0"/>
                <a:cs typeface="Corbel"/>
              </a:rPr>
              <a:t>Card Architecture </a:t>
            </a:r>
            <a:endParaRPr sz="1400" kern="0" dirty="0">
              <a:latin typeface="Nunito Sans" panose="00000500000000000000" pitchFamily="2" charset="0"/>
              <a:cs typeface="Corbel"/>
            </a:endParaRPr>
          </a:p>
          <a:p>
            <a:pPr marL="244475" indent="-244475">
              <a:lnSpc>
                <a:spcPct val="100000"/>
              </a:lnSpc>
              <a:spcBef>
                <a:spcPts val="200"/>
              </a:spcBef>
              <a:buClr>
                <a:srgbClr val="008000"/>
              </a:buClr>
              <a:buSzPct val="100000"/>
              <a:buFont typeface="Wingdings 2" panose="05020102010507070707" pitchFamily="18" charset="2"/>
              <a:buChar char="P"/>
            </a:pPr>
            <a:r>
              <a:rPr lang="en-US" sz="1100" spc="-5" dirty="0">
                <a:latin typeface="Nunito Sans" panose="00000500000000000000" pitchFamily="2" charset="0"/>
                <a:cs typeface="Corbel"/>
              </a:rPr>
              <a:t>Simple Bill of Materials (BOM) driven by integration:</a:t>
            </a:r>
          </a:p>
          <a:p>
            <a:pPr lvl="1" indent="-228600">
              <a:spcBef>
                <a:spcPts val="200"/>
              </a:spcBef>
              <a:buClr>
                <a:srgbClr val="5CCFEF"/>
              </a:buClr>
              <a:buSzPct val="80000"/>
              <a:buFont typeface="Wingdings" panose="05000000000000000000" pitchFamily="2" charset="2"/>
              <a:buChar char="§"/>
            </a:pPr>
            <a:r>
              <a:rPr lang="en-US" sz="1050" spc="-5" dirty="0">
                <a:latin typeface="Nunito Sans" panose="00000500000000000000" pitchFamily="2" charset="0"/>
                <a:cs typeface="Corbel"/>
              </a:rPr>
              <a:t>TrustedBio System in Package </a:t>
            </a:r>
          </a:p>
          <a:p>
            <a:pPr lvl="1" indent="-228600">
              <a:spcBef>
                <a:spcPts val="200"/>
              </a:spcBef>
              <a:buClr>
                <a:srgbClr val="5CCFEF"/>
              </a:buClr>
              <a:buSzPct val="80000"/>
              <a:buFont typeface="Wingdings" panose="05000000000000000000" pitchFamily="2" charset="2"/>
              <a:buChar char="§"/>
            </a:pPr>
            <a:r>
              <a:rPr lang="en-US" sz="1050" spc="-5" dirty="0" err="1">
                <a:latin typeface="Nunito Sans" panose="00000500000000000000" pitchFamily="2" charset="0"/>
                <a:cs typeface="Corbel"/>
              </a:rPr>
              <a:t>EMVco</a:t>
            </a:r>
            <a:r>
              <a:rPr lang="en-US" sz="1050" spc="-5" dirty="0">
                <a:latin typeface="Nunito Sans" panose="00000500000000000000" pitchFamily="2" charset="0"/>
                <a:cs typeface="Corbel"/>
              </a:rPr>
              <a:t> – Certified Secure Element </a:t>
            </a:r>
          </a:p>
          <a:p>
            <a:pPr marL="228600" indent="-228600">
              <a:spcBef>
                <a:spcPts val="200"/>
              </a:spcBef>
              <a:buClr>
                <a:srgbClr val="008000"/>
              </a:buClr>
              <a:buSzPct val="100000"/>
              <a:buFont typeface="Wingdings 2" panose="05020102010507070707" pitchFamily="18" charset="2"/>
              <a:buChar char="P"/>
            </a:pPr>
            <a:r>
              <a:rPr lang="en-US" sz="1100" b="1" spc="-5" dirty="0">
                <a:latin typeface="Nunito Sans" panose="00000500000000000000" pitchFamily="2" charset="0"/>
                <a:cs typeface="Corbel"/>
              </a:rPr>
              <a:t>Passive</a:t>
            </a:r>
            <a:r>
              <a:rPr lang="en-US" sz="1100" spc="-5" dirty="0">
                <a:latin typeface="Nunito Sans" panose="00000500000000000000" pitchFamily="2" charset="0"/>
                <a:cs typeface="Corbel"/>
              </a:rPr>
              <a:t> card inlay = lower cost &amp; improved yield</a:t>
            </a:r>
          </a:p>
          <a:p>
            <a:pPr lvl="1" indent="-228600">
              <a:spcBef>
                <a:spcPts val="200"/>
              </a:spcBef>
              <a:buClr>
                <a:srgbClr val="5CCFEF"/>
              </a:buClr>
              <a:buSzPct val="80000"/>
              <a:buFont typeface="Wingdings" panose="05000000000000000000" pitchFamily="2" charset="2"/>
              <a:buChar char="§"/>
            </a:pPr>
            <a:endParaRPr lang="en-US" sz="1050" dirty="0">
              <a:latin typeface="Nunito Sans" panose="00000500000000000000" pitchFamily="2" charset="0"/>
              <a:cs typeface="Corbel"/>
            </a:endParaRPr>
          </a:p>
        </p:txBody>
      </p:sp>
      <p:pic>
        <p:nvPicPr>
          <p:cNvPr id="83" name="Picture 82" descr="Diagram&#10;&#10;Description automatically generated">
            <a:extLst>
              <a:ext uri="{FF2B5EF4-FFF2-40B4-BE49-F238E27FC236}">
                <a16:creationId xmlns:a16="http://schemas.microsoft.com/office/drawing/2014/main" id="{D478E6CA-E58C-4AB5-900B-57B8017E0453}"/>
              </a:ext>
            </a:extLst>
          </p:cNvPr>
          <p:cNvPicPr>
            <a:picLocks noChangeAspect="1"/>
          </p:cNvPicPr>
          <p:nvPr/>
        </p:nvPicPr>
        <p:blipFill rotWithShape="1">
          <a:blip r:embed="rId3"/>
          <a:srcRect l="1910" t="19813" r="60357" b="21196"/>
          <a:stretch/>
        </p:blipFill>
        <p:spPr>
          <a:xfrm>
            <a:off x="5864742" y="908859"/>
            <a:ext cx="2205317" cy="1472908"/>
          </a:xfrm>
          <a:prstGeom prst="rect">
            <a:avLst/>
          </a:prstGeom>
        </p:spPr>
      </p:pic>
      <p:pic>
        <p:nvPicPr>
          <p:cNvPr id="123" name="Picture 122">
            <a:extLst>
              <a:ext uri="{FF2B5EF4-FFF2-40B4-BE49-F238E27FC236}">
                <a16:creationId xmlns:a16="http://schemas.microsoft.com/office/drawing/2014/main" id="{B1C8E47E-051A-467E-B08A-CEDB62BD74AA}"/>
              </a:ext>
            </a:extLst>
          </p:cNvPr>
          <p:cNvPicPr>
            <a:picLocks noChangeAspect="1"/>
          </p:cNvPicPr>
          <p:nvPr/>
        </p:nvPicPr>
        <p:blipFill>
          <a:blip r:embed="rId4"/>
          <a:stretch>
            <a:fillRect/>
          </a:stretch>
        </p:blipFill>
        <p:spPr>
          <a:xfrm>
            <a:off x="3305866" y="833350"/>
            <a:ext cx="1488781" cy="1116586"/>
          </a:xfrm>
          <a:prstGeom prst="rect">
            <a:avLst/>
          </a:prstGeom>
        </p:spPr>
      </p:pic>
      <p:sp>
        <p:nvSpPr>
          <p:cNvPr id="124" name="object 128">
            <a:extLst>
              <a:ext uri="{FF2B5EF4-FFF2-40B4-BE49-F238E27FC236}">
                <a16:creationId xmlns:a16="http://schemas.microsoft.com/office/drawing/2014/main" id="{3473C070-2349-4537-9B62-6749C98F13F3}"/>
              </a:ext>
            </a:extLst>
          </p:cNvPr>
          <p:cNvSpPr txBox="1"/>
          <p:nvPr/>
        </p:nvSpPr>
        <p:spPr>
          <a:xfrm>
            <a:off x="5338196" y="2948031"/>
            <a:ext cx="3634953" cy="1134925"/>
          </a:xfrm>
          <a:prstGeom prst="rect">
            <a:avLst/>
          </a:prstGeom>
        </p:spPr>
        <p:txBody>
          <a:bodyPr vert="horz" wrap="square" lIns="0" tIns="29209" rIns="0" bIns="0" rtlCol="0">
            <a:spAutoFit/>
          </a:bodyPr>
          <a:lstStyle/>
          <a:p>
            <a:pPr marL="244475" indent="-244475">
              <a:lnSpc>
                <a:spcPct val="100000"/>
              </a:lnSpc>
              <a:spcBef>
                <a:spcPts val="200"/>
              </a:spcBef>
              <a:buClr>
                <a:srgbClr val="FF0000"/>
              </a:buClr>
              <a:buSzPct val="100000"/>
              <a:buFont typeface="Wingdings" panose="05000000000000000000" pitchFamily="2" charset="2"/>
              <a:buChar char="û"/>
            </a:pPr>
            <a:r>
              <a:rPr lang="en-US" sz="1100" spc="-5">
                <a:latin typeface="Nunito Sans" panose="00000500000000000000" pitchFamily="2" charset="0"/>
                <a:cs typeface="Corbel"/>
              </a:rPr>
              <a:t>Complex Bill of Materials required:</a:t>
            </a:r>
          </a:p>
          <a:p>
            <a:pPr lvl="1" indent="-228600">
              <a:spcBef>
                <a:spcPts val="200"/>
              </a:spcBef>
              <a:buClr>
                <a:srgbClr val="5CCFEF"/>
              </a:buClr>
              <a:buSzPct val="80000"/>
              <a:buFont typeface="Arial" panose="020B0604020202020204" pitchFamily="34" charset="0"/>
              <a:buChar char="•"/>
            </a:pPr>
            <a:r>
              <a:rPr lang="en-US" sz="1050" spc="-5">
                <a:latin typeface="Nunito Sans" panose="00000500000000000000" pitchFamily="2" charset="0"/>
                <a:cs typeface="Corbel"/>
              </a:rPr>
              <a:t>Silicon Sensor</a:t>
            </a:r>
          </a:p>
          <a:p>
            <a:pPr lvl="1" indent="-228600">
              <a:spcBef>
                <a:spcPts val="200"/>
              </a:spcBef>
              <a:buClr>
                <a:srgbClr val="5CCFEF"/>
              </a:buClr>
              <a:buSzPct val="80000"/>
              <a:buFont typeface="Arial" panose="020B0604020202020204" pitchFamily="34" charset="0"/>
              <a:buChar char="•"/>
            </a:pPr>
            <a:r>
              <a:rPr lang="en-US" sz="1050" spc="-5">
                <a:latin typeface="Nunito Sans" panose="00000500000000000000" pitchFamily="2" charset="0"/>
                <a:cs typeface="Corbel"/>
              </a:rPr>
              <a:t>MCU: biometric processor</a:t>
            </a:r>
            <a:endParaRPr lang="en-US" sz="1050">
              <a:latin typeface="Nunito Sans" panose="00000500000000000000" pitchFamily="2" charset="0"/>
              <a:cs typeface="Corbel"/>
            </a:endParaRPr>
          </a:p>
          <a:p>
            <a:pPr lvl="1" indent="-228600">
              <a:spcBef>
                <a:spcPts val="200"/>
              </a:spcBef>
              <a:buClr>
                <a:srgbClr val="5CCFEF"/>
              </a:buClr>
              <a:buSzPct val="80000"/>
              <a:buFont typeface="Arial" panose="020B0604020202020204" pitchFamily="34" charset="0"/>
              <a:buChar char="•"/>
            </a:pPr>
            <a:r>
              <a:rPr lang="en-US" sz="1050" spc="-5">
                <a:latin typeface="Nunito Sans" panose="00000500000000000000" pitchFamily="2" charset="0"/>
                <a:cs typeface="Corbel"/>
              </a:rPr>
              <a:t>PMIC: power management</a:t>
            </a:r>
          </a:p>
          <a:p>
            <a:pPr indent="-228600">
              <a:spcBef>
                <a:spcPts val="200"/>
              </a:spcBef>
              <a:buClr>
                <a:srgbClr val="FF0000"/>
              </a:buClr>
              <a:buSzPct val="80000"/>
              <a:buFont typeface="Wingdings" panose="05000000000000000000" pitchFamily="2" charset="2"/>
              <a:buChar char="û"/>
            </a:pPr>
            <a:r>
              <a:rPr lang="en-US" sz="1100" b="1" spc="-5">
                <a:latin typeface="Nunito Sans" panose="00000500000000000000" pitchFamily="2" charset="0"/>
                <a:cs typeface="Corbel"/>
              </a:rPr>
              <a:t>Active</a:t>
            </a:r>
            <a:r>
              <a:rPr lang="en-US" sz="1100" spc="-5">
                <a:latin typeface="Nunito Sans" panose="00000500000000000000" pitchFamily="2" charset="0"/>
                <a:cs typeface="Corbel"/>
              </a:rPr>
              <a:t> card inlay with numerous components</a:t>
            </a:r>
          </a:p>
          <a:p>
            <a:pPr indent="-228600">
              <a:spcBef>
                <a:spcPts val="200"/>
              </a:spcBef>
              <a:buClr>
                <a:srgbClr val="FF0000"/>
              </a:buClr>
              <a:buSzPct val="80000"/>
              <a:buFont typeface="Wingdings" panose="05000000000000000000" pitchFamily="2" charset="2"/>
              <a:buChar char="û"/>
            </a:pPr>
            <a:endParaRPr lang="en-US" sz="1050" spc="-5">
              <a:latin typeface="Nunito Sans" panose="00000500000000000000" pitchFamily="2" charset="0"/>
              <a:cs typeface="Corbel"/>
            </a:endParaRPr>
          </a:p>
        </p:txBody>
      </p:sp>
      <p:sp>
        <p:nvSpPr>
          <p:cNvPr id="2" name="TextBox 1">
            <a:extLst>
              <a:ext uri="{FF2B5EF4-FFF2-40B4-BE49-F238E27FC236}">
                <a16:creationId xmlns:a16="http://schemas.microsoft.com/office/drawing/2014/main" id="{6E2B1137-7D9D-47DB-8DCA-FBA949AA523F}"/>
              </a:ext>
            </a:extLst>
          </p:cNvPr>
          <p:cNvSpPr txBox="1"/>
          <p:nvPr/>
        </p:nvSpPr>
        <p:spPr>
          <a:xfrm>
            <a:off x="1155625" y="3982550"/>
            <a:ext cx="2315057" cy="369332"/>
          </a:xfrm>
          <a:prstGeom prst="rect">
            <a:avLst/>
          </a:prstGeom>
          <a:noFill/>
        </p:spPr>
        <p:txBody>
          <a:bodyPr wrap="none" rtlCol="0">
            <a:spAutoFit/>
          </a:bodyPr>
          <a:lstStyle/>
          <a:p>
            <a:r>
              <a:rPr lang="en-US">
                <a:latin typeface="Nunito Sans" panose="00000500000000000000" pitchFamily="2" charset="0"/>
              </a:rPr>
              <a:t>Total Card Cost: ~$5</a:t>
            </a:r>
          </a:p>
        </p:txBody>
      </p:sp>
      <p:sp>
        <p:nvSpPr>
          <p:cNvPr id="31" name="TextBox 30">
            <a:extLst>
              <a:ext uri="{FF2B5EF4-FFF2-40B4-BE49-F238E27FC236}">
                <a16:creationId xmlns:a16="http://schemas.microsoft.com/office/drawing/2014/main" id="{929F405C-135D-4C20-B4E8-4BB0812B9BC4}"/>
              </a:ext>
            </a:extLst>
          </p:cNvPr>
          <p:cNvSpPr txBox="1"/>
          <p:nvPr/>
        </p:nvSpPr>
        <p:spPr>
          <a:xfrm>
            <a:off x="4572000" y="2394201"/>
            <a:ext cx="4572000" cy="579646"/>
          </a:xfrm>
          <a:prstGeom prst="rect">
            <a:avLst/>
          </a:prstGeom>
          <a:noFill/>
        </p:spPr>
        <p:txBody>
          <a:bodyPr wrap="square">
            <a:spAutoFit/>
          </a:bodyPr>
          <a:lstStyle/>
          <a:p>
            <a:pPr marL="215265" algn="ctr">
              <a:lnSpc>
                <a:spcPct val="100000"/>
              </a:lnSpc>
              <a:spcBef>
                <a:spcPts val="229"/>
              </a:spcBef>
            </a:pPr>
            <a:r>
              <a:rPr lang="en-US" sz="1600" kern="0" dirty="0">
                <a:latin typeface="Nunito Sans" panose="00000500000000000000" pitchFamily="2" charset="0"/>
                <a:cs typeface="Corbel"/>
              </a:rPr>
              <a:t>Commodity Sensor</a:t>
            </a:r>
          </a:p>
          <a:p>
            <a:pPr marL="215265" algn="ctr">
              <a:lnSpc>
                <a:spcPct val="100000"/>
              </a:lnSpc>
              <a:spcBef>
                <a:spcPts val="229"/>
              </a:spcBef>
            </a:pPr>
            <a:r>
              <a:rPr lang="en-US" sz="1400" kern="0" dirty="0">
                <a:latin typeface="Nunito Sans" panose="00000500000000000000" pitchFamily="2" charset="0"/>
                <a:cs typeface="Corbel"/>
              </a:rPr>
              <a:t>Card Architecture </a:t>
            </a:r>
          </a:p>
        </p:txBody>
      </p:sp>
      <p:sp>
        <p:nvSpPr>
          <p:cNvPr id="32" name="TextBox 31">
            <a:extLst>
              <a:ext uri="{FF2B5EF4-FFF2-40B4-BE49-F238E27FC236}">
                <a16:creationId xmlns:a16="http://schemas.microsoft.com/office/drawing/2014/main" id="{55BD1230-3D2F-4814-AC3D-1C3C6981835C}"/>
              </a:ext>
            </a:extLst>
          </p:cNvPr>
          <p:cNvSpPr txBox="1"/>
          <p:nvPr/>
        </p:nvSpPr>
        <p:spPr>
          <a:xfrm>
            <a:off x="5812486" y="3971942"/>
            <a:ext cx="2452916" cy="369332"/>
          </a:xfrm>
          <a:prstGeom prst="rect">
            <a:avLst/>
          </a:prstGeom>
          <a:noFill/>
        </p:spPr>
        <p:txBody>
          <a:bodyPr wrap="none" rtlCol="0">
            <a:spAutoFit/>
          </a:bodyPr>
          <a:lstStyle/>
          <a:p>
            <a:r>
              <a:rPr lang="en-US">
                <a:latin typeface="Nunito Sans" panose="00000500000000000000" pitchFamily="2" charset="0"/>
              </a:rPr>
              <a:t>Total Card Cost: &gt;$15</a:t>
            </a:r>
          </a:p>
        </p:txBody>
      </p:sp>
      <p:pic>
        <p:nvPicPr>
          <p:cNvPr id="33" name="Picture 32" descr="Icon&#10;&#10;Description automatically generated">
            <a:extLst>
              <a:ext uri="{FF2B5EF4-FFF2-40B4-BE49-F238E27FC236}">
                <a16:creationId xmlns:a16="http://schemas.microsoft.com/office/drawing/2014/main" id="{E3DBBC66-8B30-464B-9B1B-F171EFE59761}"/>
              </a:ext>
            </a:extLst>
          </p:cNvPr>
          <p:cNvPicPr>
            <a:picLocks noChangeAspect="1"/>
          </p:cNvPicPr>
          <p:nvPr/>
        </p:nvPicPr>
        <p:blipFill>
          <a:blip r:embed="rId5"/>
          <a:stretch>
            <a:fillRect/>
          </a:stretch>
        </p:blipFill>
        <p:spPr>
          <a:xfrm rot="249637">
            <a:off x="3639485" y="1120824"/>
            <a:ext cx="257033" cy="249836"/>
          </a:xfrm>
          <a:prstGeom prst="rect">
            <a:avLst/>
          </a:prstGeom>
        </p:spPr>
      </p:pic>
      <p:pic>
        <p:nvPicPr>
          <p:cNvPr id="7" name="Picture 6" descr="Rectangle&#10;&#10;Description automatically generated with low confidence">
            <a:extLst>
              <a:ext uri="{FF2B5EF4-FFF2-40B4-BE49-F238E27FC236}">
                <a16:creationId xmlns:a16="http://schemas.microsoft.com/office/drawing/2014/main" id="{A3F0BEEC-531A-4BC3-B31B-D13BF8992F27}"/>
              </a:ext>
            </a:extLst>
          </p:cNvPr>
          <p:cNvPicPr>
            <a:picLocks noChangeAspect="1"/>
          </p:cNvPicPr>
          <p:nvPr/>
        </p:nvPicPr>
        <p:blipFill>
          <a:blip r:embed="rId6"/>
          <a:stretch>
            <a:fillRect/>
          </a:stretch>
        </p:blipFill>
        <p:spPr>
          <a:xfrm>
            <a:off x="1272149" y="1026598"/>
            <a:ext cx="2082007" cy="1293725"/>
          </a:xfrm>
          <a:prstGeom prst="rect">
            <a:avLst/>
          </a:prstGeom>
        </p:spPr>
      </p:pic>
      <p:cxnSp>
        <p:nvCxnSpPr>
          <p:cNvPr id="34" name="Straight Arrow Connector 33">
            <a:extLst>
              <a:ext uri="{FF2B5EF4-FFF2-40B4-BE49-F238E27FC236}">
                <a16:creationId xmlns:a16="http://schemas.microsoft.com/office/drawing/2014/main" id="{5EB1A4A6-11E6-400C-AA23-02C17822DF62}"/>
              </a:ext>
            </a:extLst>
          </p:cNvPr>
          <p:cNvCxnSpPr>
            <a:cxnSpLocks/>
          </p:cNvCxnSpPr>
          <p:nvPr/>
        </p:nvCxnSpPr>
        <p:spPr>
          <a:xfrm flipH="1">
            <a:off x="3028897" y="1558977"/>
            <a:ext cx="933916" cy="3774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7" name="Picture 36">
            <a:extLst>
              <a:ext uri="{FF2B5EF4-FFF2-40B4-BE49-F238E27FC236}">
                <a16:creationId xmlns:a16="http://schemas.microsoft.com/office/drawing/2014/main" id="{51AB4ED2-325D-4C14-B86A-85EAC818E5C1}"/>
              </a:ext>
            </a:extLst>
          </p:cNvPr>
          <p:cNvPicPr>
            <a:picLocks noChangeAspect="1"/>
          </p:cNvPicPr>
          <p:nvPr/>
        </p:nvPicPr>
        <p:blipFill rotWithShape="1">
          <a:blip r:embed="rId7"/>
          <a:srcRect l="18931" t="70548" r="37825" b="-1"/>
          <a:stretch/>
        </p:blipFill>
        <p:spPr>
          <a:xfrm>
            <a:off x="318516" y="1145537"/>
            <a:ext cx="620626" cy="246106"/>
          </a:xfrm>
          <a:prstGeom prst="rect">
            <a:avLst/>
          </a:prstGeom>
        </p:spPr>
      </p:pic>
      <p:cxnSp>
        <p:nvCxnSpPr>
          <p:cNvPr id="38" name="Straight Arrow Connector 37">
            <a:extLst>
              <a:ext uri="{FF2B5EF4-FFF2-40B4-BE49-F238E27FC236}">
                <a16:creationId xmlns:a16="http://schemas.microsoft.com/office/drawing/2014/main" id="{3D7DA516-A337-4656-9788-2A3EBC188230}"/>
              </a:ext>
            </a:extLst>
          </p:cNvPr>
          <p:cNvCxnSpPr>
            <a:cxnSpLocks/>
          </p:cNvCxnSpPr>
          <p:nvPr/>
        </p:nvCxnSpPr>
        <p:spPr>
          <a:xfrm>
            <a:off x="1047107" y="1414785"/>
            <a:ext cx="511030" cy="1588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B592077-E707-4CD3-A956-0EEC0080CD15}"/>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311192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raphical user interface, website&#10;&#10;Description automatically generated">
            <a:extLst>
              <a:ext uri="{FF2B5EF4-FFF2-40B4-BE49-F238E27FC236}">
                <a16:creationId xmlns:a16="http://schemas.microsoft.com/office/drawing/2014/main" id="{F6321597-D033-4F6F-9C47-33BD0FD236B2}"/>
              </a:ext>
            </a:extLst>
          </p:cNvPr>
          <p:cNvPicPr>
            <a:picLocks noChangeAspect="1"/>
          </p:cNvPicPr>
          <p:nvPr/>
        </p:nvPicPr>
        <p:blipFill>
          <a:blip r:embed="rId3"/>
          <a:stretch>
            <a:fillRect/>
          </a:stretch>
        </p:blipFill>
        <p:spPr>
          <a:xfrm>
            <a:off x="1396695" y="2093279"/>
            <a:ext cx="2000614" cy="1261257"/>
          </a:xfrm>
          <a:prstGeom prst="rect">
            <a:avLst/>
          </a:prstGeom>
        </p:spPr>
      </p:pic>
      <p:sp>
        <p:nvSpPr>
          <p:cNvPr id="2" name="Title 1">
            <a:extLst>
              <a:ext uri="{FF2B5EF4-FFF2-40B4-BE49-F238E27FC236}">
                <a16:creationId xmlns:a16="http://schemas.microsoft.com/office/drawing/2014/main" id="{2DEB9715-ABE6-7743-974A-4A027B011E11}"/>
              </a:ext>
            </a:extLst>
          </p:cNvPr>
          <p:cNvSpPr>
            <a:spLocks noGrp="1"/>
          </p:cNvSpPr>
          <p:nvPr>
            <p:ph type="title"/>
          </p:nvPr>
        </p:nvSpPr>
        <p:spPr/>
        <p:txBody>
          <a:bodyPr>
            <a:normAutofit/>
          </a:bodyPr>
          <a:lstStyle/>
          <a:p>
            <a:r>
              <a:rPr lang="en-US" dirty="0">
                <a:latin typeface="Nunito Sans" panose="00000500000000000000" pitchFamily="2" charset="0"/>
              </a:rPr>
              <a:t>Infineon Partnership Enables Complete Solution</a:t>
            </a:r>
          </a:p>
        </p:txBody>
      </p:sp>
      <p:sp>
        <p:nvSpPr>
          <p:cNvPr id="53" name="TextBox 52">
            <a:extLst>
              <a:ext uri="{FF2B5EF4-FFF2-40B4-BE49-F238E27FC236}">
                <a16:creationId xmlns:a16="http://schemas.microsoft.com/office/drawing/2014/main" id="{2C3E1085-C0F1-4F72-AB38-D2DBCB5CDFC0}"/>
              </a:ext>
            </a:extLst>
          </p:cNvPr>
          <p:cNvSpPr txBox="1"/>
          <p:nvPr/>
        </p:nvSpPr>
        <p:spPr>
          <a:xfrm>
            <a:off x="632460" y="4937095"/>
            <a:ext cx="1380506" cy="184666"/>
          </a:xfrm>
          <a:prstGeom prst="rect">
            <a:avLst/>
          </a:prstGeom>
          <a:noFill/>
        </p:spPr>
        <p:txBody>
          <a:bodyPr wrap="none" rtlCol="0">
            <a:spAutoFit/>
          </a:bodyPr>
          <a:lstStyle/>
          <a:p>
            <a:r>
              <a:rPr lang="en-US" sz="600">
                <a:solidFill>
                  <a:schemeClr val="accent6">
                    <a:lumMod val="25000"/>
                  </a:schemeClr>
                </a:solidFill>
                <a:latin typeface="Nunito Sans" panose="00000500000000000000" pitchFamily="2" charset="0"/>
              </a:rPr>
              <a:t>Copyright © 2021 IDEX Biometrics</a:t>
            </a:r>
          </a:p>
        </p:txBody>
      </p:sp>
      <p:pic>
        <p:nvPicPr>
          <p:cNvPr id="6" name="Picture 5" descr="A picture containing text, clipart, sign&#10;&#10;Description automatically generated">
            <a:extLst>
              <a:ext uri="{FF2B5EF4-FFF2-40B4-BE49-F238E27FC236}">
                <a16:creationId xmlns:a16="http://schemas.microsoft.com/office/drawing/2014/main" id="{F5D88A8B-8BE0-4555-B764-D91E1143DB70}"/>
              </a:ext>
            </a:extLst>
          </p:cNvPr>
          <p:cNvPicPr>
            <a:picLocks noChangeAspect="1"/>
          </p:cNvPicPr>
          <p:nvPr/>
        </p:nvPicPr>
        <p:blipFill>
          <a:blip r:embed="rId4"/>
          <a:stretch>
            <a:fillRect/>
          </a:stretch>
        </p:blipFill>
        <p:spPr>
          <a:xfrm>
            <a:off x="2652027" y="2203592"/>
            <a:ext cx="647060" cy="190367"/>
          </a:xfrm>
          <a:prstGeom prst="rect">
            <a:avLst/>
          </a:prstGeom>
        </p:spPr>
      </p:pic>
      <p:pic>
        <p:nvPicPr>
          <p:cNvPr id="60" name="Picture 59">
            <a:extLst>
              <a:ext uri="{FF2B5EF4-FFF2-40B4-BE49-F238E27FC236}">
                <a16:creationId xmlns:a16="http://schemas.microsoft.com/office/drawing/2014/main" id="{703ECDEF-034E-4AFD-9473-BC7CADD1EACE}"/>
              </a:ext>
            </a:extLst>
          </p:cNvPr>
          <p:cNvPicPr>
            <a:picLocks noChangeAspect="1"/>
          </p:cNvPicPr>
          <p:nvPr/>
        </p:nvPicPr>
        <p:blipFill>
          <a:blip r:embed="rId5"/>
          <a:stretch>
            <a:fillRect/>
          </a:stretch>
        </p:blipFill>
        <p:spPr>
          <a:xfrm>
            <a:off x="3363076" y="1909977"/>
            <a:ext cx="1488781" cy="1116586"/>
          </a:xfrm>
          <a:prstGeom prst="rect">
            <a:avLst/>
          </a:prstGeom>
        </p:spPr>
      </p:pic>
      <p:pic>
        <p:nvPicPr>
          <p:cNvPr id="61" name="Picture 60" descr="Icon&#10;&#10;Description automatically generated">
            <a:extLst>
              <a:ext uri="{FF2B5EF4-FFF2-40B4-BE49-F238E27FC236}">
                <a16:creationId xmlns:a16="http://schemas.microsoft.com/office/drawing/2014/main" id="{ABFC4306-9B5F-49C4-96C3-55701FA7A7A3}"/>
              </a:ext>
            </a:extLst>
          </p:cNvPr>
          <p:cNvPicPr>
            <a:picLocks noChangeAspect="1"/>
          </p:cNvPicPr>
          <p:nvPr/>
        </p:nvPicPr>
        <p:blipFill>
          <a:blip r:embed="rId6"/>
          <a:stretch>
            <a:fillRect/>
          </a:stretch>
        </p:blipFill>
        <p:spPr>
          <a:xfrm rot="249637">
            <a:off x="3696695" y="2187506"/>
            <a:ext cx="257033" cy="249836"/>
          </a:xfrm>
          <a:prstGeom prst="rect">
            <a:avLst/>
          </a:prstGeom>
        </p:spPr>
      </p:pic>
      <p:pic>
        <p:nvPicPr>
          <p:cNvPr id="74" name="Picture 73">
            <a:extLst>
              <a:ext uri="{FF2B5EF4-FFF2-40B4-BE49-F238E27FC236}">
                <a16:creationId xmlns:a16="http://schemas.microsoft.com/office/drawing/2014/main" id="{44878CF7-D965-4C3D-AB0A-50ED90251823}"/>
              </a:ext>
            </a:extLst>
          </p:cNvPr>
          <p:cNvPicPr>
            <a:picLocks noChangeAspect="1"/>
          </p:cNvPicPr>
          <p:nvPr/>
        </p:nvPicPr>
        <p:blipFill rotWithShape="1">
          <a:blip r:embed="rId7"/>
          <a:srcRect l="40440" t="70548" r="37825" b="-1"/>
          <a:stretch/>
        </p:blipFill>
        <p:spPr>
          <a:xfrm>
            <a:off x="682236" y="2181631"/>
            <a:ext cx="326940" cy="257946"/>
          </a:xfrm>
          <a:prstGeom prst="rect">
            <a:avLst/>
          </a:prstGeom>
        </p:spPr>
      </p:pic>
      <p:cxnSp>
        <p:nvCxnSpPr>
          <p:cNvPr id="57" name="Straight Arrow Connector 56">
            <a:extLst>
              <a:ext uri="{FF2B5EF4-FFF2-40B4-BE49-F238E27FC236}">
                <a16:creationId xmlns:a16="http://schemas.microsoft.com/office/drawing/2014/main" id="{1E953674-DB6D-4BD6-8BF4-69A430232181}"/>
              </a:ext>
            </a:extLst>
          </p:cNvPr>
          <p:cNvCxnSpPr>
            <a:cxnSpLocks/>
          </p:cNvCxnSpPr>
          <p:nvPr/>
        </p:nvCxnSpPr>
        <p:spPr>
          <a:xfrm flipH="1">
            <a:off x="3145441" y="2625659"/>
            <a:ext cx="896884" cy="3909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C04EFD22-5F1D-4BBE-A2E9-590F779CDC9B}"/>
              </a:ext>
            </a:extLst>
          </p:cNvPr>
          <p:cNvCxnSpPr>
            <a:cxnSpLocks/>
            <a:stCxn id="74" idx="3"/>
          </p:cNvCxnSpPr>
          <p:nvPr/>
        </p:nvCxnSpPr>
        <p:spPr>
          <a:xfrm>
            <a:off x="1009176" y="2310604"/>
            <a:ext cx="637879" cy="3150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object 128">
            <a:extLst>
              <a:ext uri="{FF2B5EF4-FFF2-40B4-BE49-F238E27FC236}">
                <a16:creationId xmlns:a16="http://schemas.microsoft.com/office/drawing/2014/main" id="{E2CC73B8-6D93-47DF-B5C1-3171F56E7719}"/>
              </a:ext>
            </a:extLst>
          </p:cNvPr>
          <p:cNvSpPr txBox="1"/>
          <p:nvPr/>
        </p:nvSpPr>
        <p:spPr>
          <a:xfrm>
            <a:off x="615546" y="3398587"/>
            <a:ext cx="3562911" cy="704038"/>
          </a:xfrm>
          <a:prstGeom prst="rect">
            <a:avLst/>
          </a:prstGeom>
        </p:spPr>
        <p:txBody>
          <a:bodyPr vert="horz" wrap="square" lIns="0" tIns="29209" rIns="0" bIns="0" rtlCol="0">
            <a:spAutoFit/>
          </a:bodyPr>
          <a:lstStyle/>
          <a:p>
            <a:pPr marL="215265" algn="ctr">
              <a:lnSpc>
                <a:spcPct val="100000"/>
              </a:lnSpc>
              <a:spcBef>
                <a:spcPts val="229"/>
              </a:spcBef>
            </a:pPr>
            <a:r>
              <a:rPr lang="en-US" sz="1600" b="1" dirty="0">
                <a:latin typeface="Nunito Sans" panose="00000500000000000000" pitchFamily="2" charset="0"/>
                <a:cs typeface="Corbel"/>
              </a:rPr>
              <a:t>Turnkey Card Design</a:t>
            </a:r>
            <a:endParaRPr lang="en-US" sz="1600" b="1" spc="-140" dirty="0">
              <a:latin typeface="Nunito Sans" panose="00000500000000000000" pitchFamily="2" charset="0"/>
              <a:cs typeface="Corbel"/>
            </a:endParaRPr>
          </a:p>
          <a:p>
            <a:pPr marL="215265" algn="ctr">
              <a:lnSpc>
                <a:spcPct val="100000"/>
              </a:lnSpc>
              <a:spcBef>
                <a:spcPts val="229"/>
              </a:spcBef>
            </a:pPr>
            <a:r>
              <a:rPr lang="en-US" sz="1400" kern="0" dirty="0">
                <a:latin typeface="Nunito Sans" panose="00000500000000000000" pitchFamily="2" charset="0"/>
                <a:cs typeface="Corbel"/>
              </a:rPr>
              <a:t>Complete Solution</a:t>
            </a:r>
            <a:endParaRPr sz="1400" kern="0" dirty="0">
              <a:latin typeface="Nunito Sans" panose="00000500000000000000" pitchFamily="2" charset="0"/>
              <a:cs typeface="Corbel"/>
            </a:endParaRPr>
          </a:p>
          <a:p>
            <a:pPr lvl="1" indent="-228600">
              <a:spcBef>
                <a:spcPts val="200"/>
              </a:spcBef>
              <a:buClr>
                <a:srgbClr val="5CCFEF"/>
              </a:buClr>
              <a:buSzPct val="80000"/>
              <a:buFont typeface="Wingdings" panose="05000000000000000000" pitchFamily="2" charset="2"/>
              <a:buChar char="§"/>
            </a:pPr>
            <a:endParaRPr lang="en-US" sz="1050" dirty="0">
              <a:latin typeface="Nunito Sans" panose="00000500000000000000" pitchFamily="2" charset="0"/>
              <a:cs typeface="Corbel"/>
            </a:endParaRPr>
          </a:p>
        </p:txBody>
      </p:sp>
      <p:pic>
        <p:nvPicPr>
          <p:cNvPr id="21" name="Picture 20">
            <a:extLst>
              <a:ext uri="{FF2B5EF4-FFF2-40B4-BE49-F238E27FC236}">
                <a16:creationId xmlns:a16="http://schemas.microsoft.com/office/drawing/2014/main" id="{26C7FADC-9631-4744-BA27-3BC118546C3A}"/>
              </a:ext>
            </a:extLst>
          </p:cNvPr>
          <p:cNvPicPr>
            <a:picLocks noChangeAspect="1"/>
          </p:cNvPicPr>
          <p:nvPr/>
        </p:nvPicPr>
        <p:blipFill>
          <a:blip r:embed="rId8"/>
          <a:stretch>
            <a:fillRect/>
          </a:stretch>
        </p:blipFill>
        <p:spPr>
          <a:xfrm>
            <a:off x="1476684" y="2121988"/>
            <a:ext cx="628579" cy="353576"/>
          </a:xfrm>
          <a:prstGeom prst="rect">
            <a:avLst/>
          </a:prstGeom>
        </p:spPr>
      </p:pic>
      <p:sp>
        <p:nvSpPr>
          <p:cNvPr id="19" name="Content Placeholder 4">
            <a:extLst>
              <a:ext uri="{FF2B5EF4-FFF2-40B4-BE49-F238E27FC236}">
                <a16:creationId xmlns:a16="http://schemas.microsoft.com/office/drawing/2014/main" id="{CC8B0264-FCFB-48F6-B2C4-0582155951F4}"/>
              </a:ext>
            </a:extLst>
          </p:cNvPr>
          <p:cNvSpPr txBox="1">
            <a:spLocks/>
          </p:cNvSpPr>
          <p:nvPr/>
        </p:nvSpPr>
        <p:spPr>
          <a:xfrm>
            <a:off x="279737" y="978180"/>
            <a:ext cx="8416802" cy="30098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0" i="0" kern="1200">
                <a:solidFill>
                  <a:schemeClr val="tx1"/>
                </a:solidFill>
                <a:latin typeface="Nunito Light"/>
                <a:ea typeface="+mn-ea"/>
                <a:cs typeface="Nunito Light"/>
              </a:defRPr>
            </a:lvl1pPr>
            <a:lvl2pPr marL="336947" indent="-204788" algn="l" defTabSz="457200" rtl="0" eaLnBrk="1" latinLnBrk="0" hangingPunct="1">
              <a:spcBef>
                <a:spcPct val="20000"/>
              </a:spcBef>
              <a:buFont typeface="Arial"/>
              <a:buChar char="–"/>
              <a:defRPr sz="2400" b="0" i="0" kern="1200">
                <a:solidFill>
                  <a:schemeClr val="tx1"/>
                </a:solidFill>
                <a:latin typeface="Nunito Light"/>
                <a:ea typeface="+mn-ea"/>
                <a:cs typeface="Nunito Light"/>
              </a:defRPr>
            </a:lvl2pPr>
            <a:lvl3pPr marL="470297" indent="-198835" algn="l" defTabSz="457200" rtl="0" eaLnBrk="1" latinLnBrk="0" hangingPunct="1">
              <a:spcBef>
                <a:spcPct val="20000"/>
              </a:spcBef>
              <a:buFont typeface="Arial"/>
              <a:buChar char="•"/>
              <a:defRPr sz="2000" b="0" i="0" kern="1200">
                <a:solidFill>
                  <a:schemeClr val="tx1"/>
                </a:solidFill>
                <a:latin typeface="Nunito Light"/>
                <a:ea typeface="+mn-ea"/>
                <a:cs typeface="Nunito Light"/>
              </a:defRPr>
            </a:lvl3pPr>
            <a:lvl4pPr marL="602456" indent="-198835" algn="l" defTabSz="457200" rtl="0" eaLnBrk="1" latinLnBrk="0" hangingPunct="1">
              <a:spcBef>
                <a:spcPct val="20000"/>
              </a:spcBef>
              <a:buFont typeface="Arial"/>
              <a:buChar char="–"/>
              <a:defRPr sz="1600" b="0" i="0" kern="1200">
                <a:solidFill>
                  <a:schemeClr val="tx1"/>
                </a:solidFill>
                <a:latin typeface="Nunito Light"/>
                <a:ea typeface="+mn-ea"/>
                <a:cs typeface="Nunito Light"/>
              </a:defRPr>
            </a:lvl4pPr>
            <a:lvl5pPr marL="1371600" indent="0" algn="l" defTabSz="457200" rtl="0" eaLnBrk="1" latinLnBrk="0" hangingPunct="1">
              <a:spcBef>
                <a:spcPct val="20000"/>
              </a:spcBef>
              <a:buFont typeface="Arial"/>
              <a:buNone/>
              <a:defRPr sz="1600" b="0" i="0" kern="1200">
                <a:solidFill>
                  <a:schemeClr val="tx1"/>
                </a:solidFill>
                <a:latin typeface="Nunito Light"/>
                <a:ea typeface="+mn-ea"/>
                <a:cs typeface="Nuni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000" b="1" i="1" dirty="0">
                <a:latin typeface="Nunito Sans" panose="00000500000000000000" pitchFamily="2" charset="0"/>
              </a:rPr>
              <a:t>Accelerates time to revenue and improves margins</a:t>
            </a:r>
            <a:endParaRPr lang="en-US" sz="1600" b="1" i="1" dirty="0">
              <a:latin typeface="Nunito Sans" panose="00000500000000000000" pitchFamily="2" charset="0"/>
            </a:endParaRPr>
          </a:p>
        </p:txBody>
      </p:sp>
      <p:sp>
        <p:nvSpPr>
          <p:cNvPr id="23" name="TextBox 22">
            <a:extLst>
              <a:ext uri="{FF2B5EF4-FFF2-40B4-BE49-F238E27FC236}">
                <a16:creationId xmlns:a16="http://schemas.microsoft.com/office/drawing/2014/main" id="{FC39065F-1EC2-4F57-964F-6F16FEDB66CC}"/>
              </a:ext>
            </a:extLst>
          </p:cNvPr>
          <p:cNvSpPr txBox="1"/>
          <p:nvPr/>
        </p:nvSpPr>
        <p:spPr>
          <a:xfrm>
            <a:off x="5181188" y="1817406"/>
            <a:ext cx="3583001" cy="2103120"/>
          </a:xfrm>
          <a:prstGeom prst="rect">
            <a:avLst/>
          </a:prstGeom>
          <a:noFill/>
          <a:ln w="19050">
            <a:solidFill>
              <a:srgbClr val="5CCFEF"/>
            </a:solidFill>
          </a:ln>
        </p:spPr>
        <p:txBody>
          <a:bodyPr wrap="square" rtlCol="0">
            <a:spAutoFit/>
          </a:bodyPr>
          <a:lstStyle/>
          <a:p>
            <a:pPr marL="257175" indent="-257175">
              <a:spcBef>
                <a:spcPts val="600"/>
              </a:spcBef>
              <a:buBlip>
                <a:blip r:embed="rId6"/>
              </a:buBlip>
            </a:pPr>
            <a:endParaRPr lang="en-US" sz="400" b="1" dirty="0">
              <a:latin typeface="Nunito Sans" panose="00000500000000000000" pitchFamily="2" charset="0"/>
            </a:endParaRPr>
          </a:p>
          <a:p>
            <a:pPr marL="257175" indent="-257175">
              <a:spcBef>
                <a:spcPts val="600"/>
              </a:spcBef>
              <a:buBlip>
                <a:blip r:embed="rId6"/>
              </a:buBlip>
            </a:pPr>
            <a:r>
              <a:rPr lang="en-US" sz="1600" b="1" dirty="0">
                <a:latin typeface="Nunito Sans" panose="00000500000000000000" pitchFamily="2" charset="0"/>
              </a:rPr>
              <a:t>Fully integrated design enables:</a:t>
            </a:r>
          </a:p>
          <a:p>
            <a:pPr marL="461963" lvl="1" indent="-176213">
              <a:buClr>
                <a:srgbClr val="5CCFEF"/>
              </a:buClr>
              <a:buFont typeface="Arial" panose="020B0604020202020204" pitchFamily="34" charset="0"/>
              <a:buChar char="•"/>
            </a:pPr>
            <a:r>
              <a:rPr lang="en-US" sz="1200" u="sng" dirty="0">
                <a:latin typeface="Nunito Sans" panose="00000500000000000000" pitchFamily="2" charset="0"/>
              </a:rPr>
              <a:t>Lowest cost profile of any solution</a:t>
            </a:r>
          </a:p>
          <a:p>
            <a:pPr marL="461963" lvl="1" indent="-176213">
              <a:buClr>
                <a:srgbClr val="5CCFEF"/>
              </a:buClr>
              <a:buFont typeface="Arial" panose="020B0604020202020204" pitchFamily="34" charset="0"/>
              <a:buChar char="•"/>
            </a:pPr>
            <a:r>
              <a:rPr lang="en-US" sz="1200" dirty="0">
                <a:latin typeface="Nunito Sans" panose="00000500000000000000" pitchFamily="2" charset="0"/>
              </a:rPr>
              <a:t>Rapid time to market</a:t>
            </a:r>
            <a:endParaRPr lang="en-US" sz="1050" dirty="0">
              <a:latin typeface="Nunito Sans" panose="00000500000000000000" pitchFamily="2" charset="0"/>
            </a:endParaRPr>
          </a:p>
          <a:p>
            <a:pPr marL="684213" lvl="2" indent="-222250">
              <a:buClr>
                <a:srgbClr val="5CCFEF"/>
              </a:buClr>
              <a:buFont typeface="Courier New" panose="02070309020205020404" pitchFamily="49" charset="0"/>
              <a:buChar char="▬"/>
            </a:pPr>
            <a:endParaRPr lang="en-US" sz="1200" dirty="0">
              <a:latin typeface="Nunito Sans" panose="00000500000000000000" pitchFamily="2" charset="0"/>
            </a:endParaRPr>
          </a:p>
          <a:p>
            <a:pPr marL="257175" indent="-257175">
              <a:buClr>
                <a:srgbClr val="5CCFEF"/>
              </a:buClr>
              <a:buBlip>
                <a:blip r:embed="rId6"/>
              </a:buBlip>
            </a:pPr>
            <a:r>
              <a:rPr lang="en-US" sz="1600" b="1" dirty="0">
                <a:latin typeface="Nunito Sans" panose="00000500000000000000" pitchFamily="2" charset="0"/>
              </a:rPr>
              <a:t>Game changing performance:</a:t>
            </a:r>
          </a:p>
          <a:p>
            <a:pPr marL="461963" lvl="1" indent="-176213">
              <a:buClr>
                <a:srgbClr val="5CCFEF"/>
              </a:buClr>
              <a:buFont typeface="Arial" panose="020B0604020202020204" pitchFamily="34" charset="0"/>
              <a:buChar char="•"/>
            </a:pPr>
            <a:r>
              <a:rPr lang="en-US" sz="1200" dirty="0">
                <a:latin typeface="Nunito Sans" panose="00000500000000000000" pitchFamily="2" charset="0"/>
              </a:rPr>
              <a:t>Biometric process time: ~250ms</a:t>
            </a:r>
          </a:p>
          <a:p>
            <a:pPr marL="461963" lvl="1" indent="-176213">
              <a:buClr>
                <a:srgbClr val="5CCFEF"/>
              </a:buClr>
              <a:buFont typeface="Arial" panose="020B0604020202020204" pitchFamily="34" charset="0"/>
              <a:buChar char="•"/>
            </a:pPr>
            <a:r>
              <a:rPr lang="en-US" sz="1200" u="sng" dirty="0">
                <a:latin typeface="Nunito Sans" panose="00000500000000000000" pitchFamily="2" charset="0"/>
              </a:rPr>
              <a:t>Total transaction time (with EMV):~500ms</a:t>
            </a:r>
          </a:p>
          <a:p>
            <a:pPr marL="461963" lvl="1" indent="-176213">
              <a:buClr>
                <a:srgbClr val="5CCFEF"/>
              </a:buClr>
              <a:buFont typeface="Arial" panose="020B0604020202020204" pitchFamily="34" charset="0"/>
              <a:buChar char="•"/>
            </a:pPr>
            <a:r>
              <a:rPr lang="en-US" sz="1200" dirty="0">
                <a:latin typeface="Nunito Sans" panose="00000500000000000000" pitchFamily="2" charset="0"/>
              </a:rPr>
              <a:t>Market-leading False Reject Rate</a:t>
            </a:r>
          </a:p>
          <a:p>
            <a:pPr marL="461963" lvl="1" indent="-176213">
              <a:spcAft>
                <a:spcPts val="600"/>
              </a:spcAft>
              <a:buClr>
                <a:srgbClr val="5CCFEF"/>
              </a:buClr>
              <a:buFont typeface="Arial" panose="020B0604020202020204" pitchFamily="34" charset="0"/>
              <a:buChar char="•"/>
            </a:pPr>
            <a:r>
              <a:rPr lang="en-US" sz="1200" dirty="0">
                <a:latin typeface="Nunito Sans" panose="00000500000000000000" pitchFamily="2" charset="0"/>
              </a:rPr>
              <a:t>EMV Pre-certification</a:t>
            </a:r>
          </a:p>
        </p:txBody>
      </p:sp>
      <p:sp>
        <p:nvSpPr>
          <p:cNvPr id="22" name="TextBox 21">
            <a:extLst>
              <a:ext uri="{FF2B5EF4-FFF2-40B4-BE49-F238E27FC236}">
                <a16:creationId xmlns:a16="http://schemas.microsoft.com/office/drawing/2014/main" id="{A83451A0-FD74-4607-BB61-AF4DF4D6102C}"/>
              </a:ext>
            </a:extLst>
          </p:cNvPr>
          <p:cNvSpPr txBox="1"/>
          <p:nvPr/>
        </p:nvSpPr>
        <p:spPr>
          <a:xfrm>
            <a:off x="98280" y="1565493"/>
            <a:ext cx="1264189" cy="507831"/>
          </a:xfrm>
          <a:prstGeom prst="rect">
            <a:avLst/>
          </a:prstGeom>
          <a:noFill/>
          <a:ln>
            <a:noFill/>
          </a:ln>
        </p:spPr>
        <p:txBody>
          <a:bodyPr wrap="square" rtlCol="0">
            <a:spAutoFit/>
          </a:bodyPr>
          <a:lstStyle/>
          <a:p>
            <a:pPr algn="ctr">
              <a:defRPr/>
            </a:pPr>
            <a:r>
              <a:rPr lang="en-US" sz="900" b="1" dirty="0">
                <a:latin typeface="Nunito Sans" panose="00000500000000000000" pitchFamily="2" charset="0"/>
              </a:rPr>
              <a:t>Infineon SLC38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Nunito Sans" panose="00000500000000000000" pitchFamily="2" charset="0"/>
                <a:ea typeface="+mn-ea"/>
                <a:cs typeface="+mn-cs"/>
              </a:rPr>
              <a:t>Latest Generation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latin typeface="Nunito Sans" panose="00000500000000000000" pitchFamily="2" charset="0"/>
              </a:rPr>
              <a:t>Secure Element</a:t>
            </a:r>
            <a:endParaRPr kumimoji="0" lang="en-US" sz="900" b="0" i="0" u="none" strike="noStrike" kern="1200" cap="none" spc="0" normalizeH="0" baseline="0" noProof="0" dirty="0">
              <a:ln>
                <a:noFill/>
              </a:ln>
              <a:effectLst/>
              <a:uLnTx/>
              <a:uFillTx/>
              <a:latin typeface="Nunito Sans" panose="00000500000000000000" pitchFamily="2" charset="0"/>
              <a:ea typeface="+mn-ea"/>
              <a:cs typeface="+mn-cs"/>
            </a:endParaRPr>
          </a:p>
        </p:txBody>
      </p:sp>
      <p:sp>
        <p:nvSpPr>
          <p:cNvPr id="24" name="TextBox 23">
            <a:extLst>
              <a:ext uri="{FF2B5EF4-FFF2-40B4-BE49-F238E27FC236}">
                <a16:creationId xmlns:a16="http://schemas.microsoft.com/office/drawing/2014/main" id="{DDBB6BFE-3D77-4D33-9AEF-F9DDAB66E83E}"/>
              </a:ext>
            </a:extLst>
          </p:cNvPr>
          <p:cNvSpPr txBox="1"/>
          <p:nvPr/>
        </p:nvSpPr>
        <p:spPr>
          <a:xfrm>
            <a:off x="3601689" y="1565493"/>
            <a:ext cx="1264189" cy="36933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effectLst/>
                <a:uLnTx/>
                <a:uFillTx/>
                <a:latin typeface="Nunito Sans" panose="00000500000000000000" pitchFamily="2" charset="0"/>
                <a:ea typeface="+mn-ea"/>
                <a:cs typeface="+mn-cs"/>
              </a:rPr>
              <a:t>IDEX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effectLst/>
                <a:uLnTx/>
                <a:uFillTx/>
                <a:latin typeface="Nunito Sans" panose="00000500000000000000" pitchFamily="2" charset="0"/>
                <a:ea typeface="+mn-ea"/>
                <a:cs typeface="+mn-cs"/>
              </a:rPr>
              <a:t>TrustedBio Max</a:t>
            </a:r>
          </a:p>
        </p:txBody>
      </p:sp>
      <p:sp>
        <p:nvSpPr>
          <p:cNvPr id="27" name="Content Placeholder 4">
            <a:extLst>
              <a:ext uri="{FF2B5EF4-FFF2-40B4-BE49-F238E27FC236}">
                <a16:creationId xmlns:a16="http://schemas.microsoft.com/office/drawing/2014/main" id="{A3DFE0C9-BBA7-485A-B978-420D34904505}"/>
              </a:ext>
            </a:extLst>
          </p:cNvPr>
          <p:cNvSpPr txBox="1">
            <a:spLocks/>
          </p:cNvSpPr>
          <p:nvPr/>
        </p:nvSpPr>
        <p:spPr>
          <a:xfrm>
            <a:off x="279737" y="4262398"/>
            <a:ext cx="8416802" cy="30098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0" i="0" kern="1200">
                <a:solidFill>
                  <a:schemeClr val="tx1"/>
                </a:solidFill>
                <a:latin typeface="Nunito Light"/>
                <a:ea typeface="+mn-ea"/>
                <a:cs typeface="Nunito Light"/>
              </a:defRPr>
            </a:lvl1pPr>
            <a:lvl2pPr marL="336947" indent="-204788" algn="l" defTabSz="457200" rtl="0" eaLnBrk="1" latinLnBrk="0" hangingPunct="1">
              <a:spcBef>
                <a:spcPct val="20000"/>
              </a:spcBef>
              <a:buFont typeface="Arial"/>
              <a:buChar char="–"/>
              <a:defRPr sz="2400" b="0" i="0" kern="1200">
                <a:solidFill>
                  <a:schemeClr val="tx1"/>
                </a:solidFill>
                <a:latin typeface="Nunito Light"/>
                <a:ea typeface="+mn-ea"/>
                <a:cs typeface="Nunito Light"/>
              </a:defRPr>
            </a:lvl2pPr>
            <a:lvl3pPr marL="470297" indent="-198835" algn="l" defTabSz="457200" rtl="0" eaLnBrk="1" latinLnBrk="0" hangingPunct="1">
              <a:spcBef>
                <a:spcPct val="20000"/>
              </a:spcBef>
              <a:buFont typeface="Arial"/>
              <a:buChar char="•"/>
              <a:defRPr sz="2000" b="0" i="0" kern="1200">
                <a:solidFill>
                  <a:schemeClr val="tx1"/>
                </a:solidFill>
                <a:latin typeface="Nunito Light"/>
                <a:ea typeface="+mn-ea"/>
                <a:cs typeface="Nunito Light"/>
              </a:defRPr>
            </a:lvl3pPr>
            <a:lvl4pPr marL="602456" indent="-198835" algn="l" defTabSz="457200" rtl="0" eaLnBrk="1" latinLnBrk="0" hangingPunct="1">
              <a:spcBef>
                <a:spcPct val="20000"/>
              </a:spcBef>
              <a:buFont typeface="Arial"/>
              <a:buChar char="–"/>
              <a:defRPr sz="1600" b="0" i="0" kern="1200">
                <a:solidFill>
                  <a:schemeClr val="tx1"/>
                </a:solidFill>
                <a:latin typeface="Nunito Light"/>
                <a:ea typeface="+mn-ea"/>
                <a:cs typeface="Nunito Light"/>
              </a:defRPr>
            </a:lvl4pPr>
            <a:lvl5pPr marL="1371600" indent="0" algn="l" defTabSz="457200" rtl="0" eaLnBrk="1" latinLnBrk="0" hangingPunct="1">
              <a:spcBef>
                <a:spcPct val="20000"/>
              </a:spcBef>
              <a:buFont typeface="Arial"/>
              <a:buNone/>
              <a:defRPr sz="1600" b="0" i="0" kern="1200">
                <a:solidFill>
                  <a:schemeClr val="tx1"/>
                </a:solidFill>
                <a:latin typeface="Nunito Light"/>
                <a:ea typeface="+mn-ea"/>
                <a:cs typeface="Nuni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400" b="1" i="1" dirty="0">
                <a:latin typeface="Nunito Sans" panose="00000500000000000000" pitchFamily="2" charset="0"/>
              </a:rPr>
              <a:t>Infineon is the market share leader for security ICs globally</a:t>
            </a:r>
            <a:endParaRPr lang="en-US" sz="1100" b="1" i="1" dirty="0">
              <a:latin typeface="Nunito Sans" panose="00000500000000000000" pitchFamily="2" charset="0"/>
            </a:endParaRPr>
          </a:p>
        </p:txBody>
      </p:sp>
      <p:sp>
        <p:nvSpPr>
          <p:cNvPr id="25" name="TextBox 24">
            <a:extLst>
              <a:ext uri="{FF2B5EF4-FFF2-40B4-BE49-F238E27FC236}">
                <a16:creationId xmlns:a16="http://schemas.microsoft.com/office/drawing/2014/main" id="{453FB706-AD1A-48B7-A249-3D30D83AB888}"/>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420129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ociete Generale logo and symbol, meaning, history, PNG">
            <a:extLst>
              <a:ext uri="{FF2B5EF4-FFF2-40B4-BE49-F238E27FC236}">
                <a16:creationId xmlns:a16="http://schemas.microsoft.com/office/drawing/2014/main" id="{1C264385-48EF-4213-911A-D74AF436F9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241" y="1961569"/>
            <a:ext cx="818901" cy="4585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a:extLst>
              <a:ext uri="{FF2B5EF4-FFF2-40B4-BE49-F238E27FC236}">
                <a16:creationId xmlns:a16="http://schemas.microsoft.com/office/drawing/2014/main" id="{46A7D3AE-BD5E-462E-9A3D-AE958998047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25" name="think-cell Slide" r:id="rId6" imgW="592" imgH="591" progId="TCLayout.ActiveDocument.1">
                  <p:embed/>
                </p:oleObj>
              </mc:Choice>
              <mc:Fallback>
                <p:oleObj name="think-cell Slide" r:id="rId6" imgW="592" imgH="591" progId="TCLayout.ActiveDocument.1">
                  <p:embed/>
                  <p:pic>
                    <p:nvPicPr>
                      <p:cNvPr id="4" name="Object 3" hidden="1">
                        <a:extLst>
                          <a:ext uri="{FF2B5EF4-FFF2-40B4-BE49-F238E27FC236}">
                            <a16:creationId xmlns:a16="http://schemas.microsoft.com/office/drawing/2014/main" id="{46A7D3AE-BD5E-462E-9A3D-AE958998047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22C4CA4-F922-48C7-A2F9-77CBFEAAE44C}"/>
              </a:ext>
            </a:extLst>
          </p:cNvPr>
          <p:cNvSpPr>
            <a:spLocks noGrp="1"/>
          </p:cNvSpPr>
          <p:nvPr>
            <p:ph type="title"/>
          </p:nvPr>
        </p:nvSpPr>
        <p:spPr/>
        <p:txBody>
          <a:bodyPr vert="horz" wrap="square" lIns="0" tIns="0" rIns="0" bIns="0"/>
          <a:lstStyle/>
          <a:p>
            <a:r>
              <a:rPr lang="en-US" dirty="0">
                <a:latin typeface="Nunito Sans" panose="00000500000000000000" pitchFamily="2" charset="0"/>
              </a:rPr>
              <a:t>Ecosystem Partners are Key to Sales Strategy </a:t>
            </a:r>
            <a:endParaRPr lang="en-US" cap="none" dirty="0">
              <a:latin typeface="Nunito Sans" panose="00000500000000000000" pitchFamily="2" charset="0"/>
            </a:endParaRPr>
          </a:p>
        </p:txBody>
      </p:sp>
      <p:cxnSp>
        <p:nvCxnSpPr>
          <p:cNvPr id="7" name="Straight Connector 6">
            <a:extLst>
              <a:ext uri="{FF2B5EF4-FFF2-40B4-BE49-F238E27FC236}">
                <a16:creationId xmlns:a16="http://schemas.microsoft.com/office/drawing/2014/main" id="{84B99534-573B-4BC9-859E-E4E00F863A91}"/>
              </a:ext>
            </a:extLst>
          </p:cNvPr>
          <p:cNvCxnSpPr/>
          <p:nvPr/>
        </p:nvCxnSpPr>
        <p:spPr>
          <a:xfrm>
            <a:off x="7008019" y="2369233"/>
            <a:ext cx="0" cy="263147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0" name="Arrow: Chevron 89">
            <a:extLst>
              <a:ext uri="{FF2B5EF4-FFF2-40B4-BE49-F238E27FC236}">
                <a16:creationId xmlns:a16="http://schemas.microsoft.com/office/drawing/2014/main" id="{75E82B7D-3DAA-4D51-8D9D-AB4A45E4EC58}"/>
              </a:ext>
            </a:extLst>
          </p:cNvPr>
          <p:cNvSpPr/>
          <p:nvPr/>
        </p:nvSpPr>
        <p:spPr>
          <a:xfrm>
            <a:off x="823761" y="2855213"/>
            <a:ext cx="1724891" cy="328294"/>
          </a:xfrm>
          <a:prstGeom prst="chevron">
            <a:avLst/>
          </a:prstGeom>
          <a:solidFill>
            <a:srgbClr val="86D9E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114300" marR="0" lvl="0"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Nunito Sans" pitchFamily="2" charset="0"/>
              </a:rPr>
              <a:t>Sensor/Matcher/OS</a:t>
            </a:r>
          </a:p>
        </p:txBody>
      </p:sp>
      <p:sp>
        <p:nvSpPr>
          <p:cNvPr id="92" name="Arrow: Chevron 91">
            <a:extLst>
              <a:ext uri="{FF2B5EF4-FFF2-40B4-BE49-F238E27FC236}">
                <a16:creationId xmlns:a16="http://schemas.microsoft.com/office/drawing/2014/main" id="{47EBC576-06AF-42BC-A2DC-41C00BB927C2}"/>
              </a:ext>
            </a:extLst>
          </p:cNvPr>
          <p:cNvSpPr/>
          <p:nvPr/>
        </p:nvSpPr>
        <p:spPr>
          <a:xfrm>
            <a:off x="824227" y="2323184"/>
            <a:ext cx="1724891" cy="328294"/>
          </a:xfrm>
          <a:prstGeom prst="chevron">
            <a:avLst/>
          </a:prstGeom>
          <a:solidFill>
            <a:srgbClr val="86D9E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114300" marR="0" lvl="0"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Nunito Sans" pitchFamily="2" charset="0"/>
              </a:rPr>
              <a:t>Inlay</a:t>
            </a:r>
          </a:p>
        </p:txBody>
      </p:sp>
      <p:sp>
        <p:nvSpPr>
          <p:cNvPr id="97" name="Arrow: Chevron 96">
            <a:extLst>
              <a:ext uri="{FF2B5EF4-FFF2-40B4-BE49-F238E27FC236}">
                <a16:creationId xmlns:a16="http://schemas.microsoft.com/office/drawing/2014/main" id="{87B485B6-C525-474B-8963-16D7AB3675BD}"/>
              </a:ext>
            </a:extLst>
          </p:cNvPr>
          <p:cNvSpPr/>
          <p:nvPr/>
        </p:nvSpPr>
        <p:spPr>
          <a:xfrm>
            <a:off x="822831" y="1828152"/>
            <a:ext cx="1724891" cy="328294"/>
          </a:xfrm>
          <a:prstGeom prst="chevron">
            <a:avLst/>
          </a:prstGeom>
          <a:solidFill>
            <a:srgbClr val="86D9E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114300" marR="0" lvl="0"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Nunito Sans" pitchFamily="2" charset="0"/>
              </a:rPr>
              <a:t>Secure Elements</a:t>
            </a:r>
          </a:p>
        </p:txBody>
      </p:sp>
      <p:sp>
        <p:nvSpPr>
          <p:cNvPr id="102" name="Arrow: Chevron 101">
            <a:extLst>
              <a:ext uri="{FF2B5EF4-FFF2-40B4-BE49-F238E27FC236}">
                <a16:creationId xmlns:a16="http://schemas.microsoft.com/office/drawing/2014/main" id="{C2D0B67E-6EEF-4417-863D-2498B8F71881}"/>
              </a:ext>
            </a:extLst>
          </p:cNvPr>
          <p:cNvSpPr/>
          <p:nvPr/>
        </p:nvSpPr>
        <p:spPr>
          <a:xfrm>
            <a:off x="3701017" y="1823796"/>
            <a:ext cx="1724891" cy="328294"/>
          </a:xfrm>
          <a:prstGeom prst="chevron">
            <a:avLst/>
          </a:prstGeom>
          <a:solidFill>
            <a:srgbClr val="86D9E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114300" marR="0" lvl="0"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Nunito Sans" pitchFamily="2" charset="0"/>
              </a:rPr>
              <a:t>Card Manufacturers</a:t>
            </a:r>
          </a:p>
        </p:txBody>
      </p:sp>
      <p:sp>
        <p:nvSpPr>
          <p:cNvPr id="105" name="Arrow: Chevron 104">
            <a:extLst>
              <a:ext uri="{FF2B5EF4-FFF2-40B4-BE49-F238E27FC236}">
                <a16:creationId xmlns:a16="http://schemas.microsoft.com/office/drawing/2014/main" id="{EFBEBAB6-87EF-43F0-AB0F-94C59F46AFC8}"/>
              </a:ext>
            </a:extLst>
          </p:cNvPr>
          <p:cNvSpPr/>
          <p:nvPr/>
        </p:nvSpPr>
        <p:spPr>
          <a:xfrm>
            <a:off x="6580133" y="2846501"/>
            <a:ext cx="1724891" cy="328294"/>
          </a:xfrm>
          <a:prstGeom prst="chevron">
            <a:avLst/>
          </a:prstGeom>
          <a:solidFill>
            <a:srgbClr val="86D9E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114300" marR="0" lvl="0"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Nunito Sans" pitchFamily="2" charset="0"/>
              </a:rPr>
              <a:t>Processors</a:t>
            </a:r>
          </a:p>
        </p:txBody>
      </p:sp>
      <p:sp>
        <p:nvSpPr>
          <p:cNvPr id="106" name="Arrow: Chevron 105">
            <a:extLst>
              <a:ext uri="{FF2B5EF4-FFF2-40B4-BE49-F238E27FC236}">
                <a16:creationId xmlns:a16="http://schemas.microsoft.com/office/drawing/2014/main" id="{178374ED-56C2-484A-ACBE-D0C0D83407BF}"/>
              </a:ext>
            </a:extLst>
          </p:cNvPr>
          <p:cNvSpPr/>
          <p:nvPr/>
        </p:nvSpPr>
        <p:spPr>
          <a:xfrm>
            <a:off x="6580599" y="2314472"/>
            <a:ext cx="1724891" cy="328294"/>
          </a:xfrm>
          <a:prstGeom prst="chevron">
            <a:avLst/>
          </a:prstGeom>
          <a:solidFill>
            <a:srgbClr val="86D9E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114300" marR="0" lvl="0"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Nunito Sans" pitchFamily="2" charset="0"/>
              </a:rPr>
              <a:t>Personalization </a:t>
            </a:r>
          </a:p>
        </p:txBody>
      </p:sp>
      <p:sp>
        <p:nvSpPr>
          <p:cNvPr id="107" name="Arrow: Chevron 106">
            <a:extLst>
              <a:ext uri="{FF2B5EF4-FFF2-40B4-BE49-F238E27FC236}">
                <a16:creationId xmlns:a16="http://schemas.microsoft.com/office/drawing/2014/main" id="{4145D66B-E7FD-4218-B6AB-AB0AA7CF687E}"/>
              </a:ext>
            </a:extLst>
          </p:cNvPr>
          <p:cNvSpPr/>
          <p:nvPr/>
        </p:nvSpPr>
        <p:spPr>
          <a:xfrm>
            <a:off x="6579203" y="1819440"/>
            <a:ext cx="1724891" cy="328294"/>
          </a:xfrm>
          <a:prstGeom prst="chevron">
            <a:avLst/>
          </a:prstGeom>
          <a:solidFill>
            <a:srgbClr val="86D9E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114300" marR="0" lvl="0"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Nunito Sans" pitchFamily="2" charset="0"/>
              </a:rPr>
              <a:t>Banks and Issuers</a:t>
            </a:r>
          </a:p>
        </p:txBody>
      </p:sp>
      <p:grpSp>
        <p:nvGrpSpPr>
          <p:cNvPr id="5" name="Group 4">
            <a:extLst>
              <a:ext uri="{FF2B5EF4-FFF2-40B4-BE49-F238E27FC236}">
                <a16:creationId xmlns:a16="http://schemas.microsoft.com/office/drawing/2014/main" id="{21CD456D-E1C3-4316-B27A-5691B498CFBA}"/>
              </a:ext>
            </a:extLst>
          </p:cNvPr>
          <p:cNvGrpSpPr/>
          <p:nvPr/>
        </p:nvGrpSpPr>
        <p:grpSpPr>
          <a:xfrm>
            <a:off x="1828800" y="866991"/>
            <a:ext cx="5399314" cy="577599"/>
            <a:chOff x="2328826" y="1312053"/>
            <a:chExt cx="3097081" cy="328294"/>
          </a:xfrm>
        </p:grpSpPr>
        <p:sp>
          <p:nvSpPr>
            <p:cNvPr id="109" name="Arrow: Chevron 108">
              <a:extLst>
                <a:ext uri="{FF2B5EF4-FFF2-40B4-BE49-F238E27FC236}">
                  <a16:creationId xmlns:a16="http://schemas.microsoft.com/office/drawing/2014/main" id="{EFFA7F1B-5B8E-404F-ACAD-E4B8D11774FB}"/>
                </a:ext>
              </a:extLst>
            </p:cNvPr>
            <p:cNvSpPr/>
            <p:nvPr/>
          </p:nvSpPr>
          <p:spPr>
            <a:xfrm rot="10800000">
              <a:off x="2328826" y="1312053"/>
              <a:ext cx="1724891" cy="328294"/>
            </a:xfrm>
            <a:prstGeom prst="chevron">
              <a:avLst/>
            </a:prstGeom>
            <a:solidFill>
              <a:srgbClr val="86D9E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114300" marR="0" lvl="0"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Nunito Sans" pitchFamily="2" charset="0"/>
              </a:endParaRPr>
            </a:p>
          </p:txBody>
        </p:sp>
        <p:sp>
          <p:nvSpPr>
            <p:cNvPr id="108" name="Arrow: Chevron 107">
              <a:extLst>
                <a:ext uri="{FF2B5EF4-FFF2-40B4-BE49-F238E27FC236}">
                  <a16:creationId xmlns:a16="http://schemas.microsoft.com/office/drawing/2014/main" id="{1BD2AA8E-A6E1-41C4-A1BC-0C663C1544AE}"/>
                </a:ext>
              </a:extLst>
            </p:cNvPr>
            <p:cNvSpPr/>
            <p:nvPr/>
          </p:nvSpPr>
          <p:spPr>
            <a:xfrm>
              <a:off x="2488675" y="1312053"/>
              <a:ext cx="2937232" cy="328294"/>
            </a:xfrm>
            <a:prstGeom prst="chevron">
              <a:avLst/>
            </a:prstGeom>
            <a:solidFill>
              <a:srgbClr val="86D9E9"/>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114300" marR="0" lvl="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Nunito Sans" pitchFamily="2" charset="0"/>
                </a:rPr>
                <a:t>IDEX works jointly with partners to drive demand across the value chain</a:t>
              </a:r>
            </a:p>
          </p:txBody>
        </p:sp>
      </p:grpSp>
      <p:pic>
        <p:nvPicPr>
          <p:cNvPr id="111" name="Picture 2">
            <a:extLst>
              <a:ext uri="{FF2B5EF4-FFF2-40B4-BE49-F238E27FC236}">
                <a16:creationId xmlns:a16="http://schemas.microsoft.com/office/drawing/2014/main" id="{1F9D1EE1-564C-4DB4-8A5F-732714795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68" t="15563" r="-1268" b="24268"/>
          <a:stretch/>
        </p:blipFill>
        <p:spPr bwMode="auto">
          <a:xfrm>
            <a:off x="3993019" y="2191088"/>
            <a:ext cx="984446" cy="3290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A802DA7-17F9-4686-AA34-F613DFE597BF}"/>
              </a:ext>
            </a:extLst>
          </p:cNvPr>
          <p:cNvGrpSpPr/>
          <p:nvPr/>
        </p:nvGrpSpPr>
        <p:grpSpPr>
          <a:xfrm>
            <a:off x="3838692" y="2617205"/>
            <a:ext cx="1562552" cy="231316"/>
            <a:chOff x="3838692" y="3027480"/>
            <a:chExt cx="1562552" cy="231316"/>
          </a:xfrm>
        </p:grpSpPr>
        <p:pic>
          <p:nvPicPr>
            <p:cNvPr id="110" name="Picture 109">
              <a:extLst>
                <a:ext uri="{FF2B5EF4-FFF2-40B4-BE49-F238E27FC236}">
                  <a16:creationId xmlns:a16="http://schemas.microsoft.com/office/drawing/2014/main" id="{AE079611-6407-4040-A514-04DE7F4828B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38692" y="3027480"/>
              <a:ext cx="842652" cy="231316"/>
            </a:xfrm>
            <a:prstGeom prst="rect">
              <a:avLst/>
            </a:prstGeom>
          </p:spPr>
        </p:pic>
        <p:pic>
          <p:nvPicPr>
            <p:cNvPr id="112" name="Picture 2" descr="Tag Systems">
              <a:extLst>
                <a:ext uri="{FF2B5EF4-FFF2-40B4-BE49-F238E27FC236}">
                  <a16:creationId xmlns:a16="http://schemas.microsoft.com/office/drawing/2014/main" id="{2AA04779-1EBD-435C-9A47-DFFF641B0B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2769" y="3027480"/>
              <a:ext cx="648475" cy="221119"/>
            </a:xfrm>
            <a:prstGeom prst="rect">
              <a:avLst/>
            </a:prstGeom>
            <a:noFill/>
            <a:extLst>
              <a:ext uri="{909E8E84-426E-40DD-AFC4-6F175D3DCCD1}">
                <a14:hiddenFill xmlns:a14="http://schemas.microsoft.com/office/drawing/2010/main">
                  <a:solidFill>
                    <a:srgbClr val="FFFFFF"/>
                  </a:solidFill>
                </a14:hiddenFill>
              </a:ext>
            </a:extLst>
          </p:spPr>
        </p:pic>
      </p:grpSp>
      <p:pic>
        <p:nvPicPr>
          <p:cNvPr id="113" name="Picture 12">
            <a:extLst>
              <a:ext uri="{FF2B5EF4-FFF2-40B4-BE49-F238E27FC236}">
                <a16:creationId xmlns:a16="http://schemas.microsoft.com/office/drawing/2014/main" id="{3347E414-7CC5-4E77-8D9F-B462901A68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379" y="1883737"/>
            <a:ext cx="618430" cy="27271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logo">
            <a:extLst>
              <a:ext uri="{FF2B5EF4-FFF2-40B4-BE49-F238E27FC236}">
                <a16:creationId xmlns:a16="http://schemas.microsoft.com/office/drawing/2014/main" id="{8DD1BFAE-167B-47F1-B4C3-58F4DFE586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835" y="2326683"/>
            <a:ext cx="716224" cy="28339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8">
            <a:extLst>
              <a:ext uri="{FF2B5EF4-FFF2-40B4-BE49-F238E27FC236}">
                <a16:creationId xmlns:a16="http://schemas.microsoft.com/office/drawing/2014/main" id="{6F6D3292-4D01-4541-9794-94B09B21102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81344" y="3346640"/>
            <a:ext cx="521102" cy="19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14" descr="Goldpac-ACS">
            <a:extLst>
              <a:ext uri="{FF2B5EF4-FFF2-40B4-BE49-F238E27FC236}">
                <a16:creationId xmlns:a16="http://schemas.microsoft.com/office/drawing/2014/main" id="{CB732ECF-8F7B-462A-BB25-5E76EB4792D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2971" t="14738" r="10145" b="5724"/>
          <a:stretch/>
        </p:blipFill>
        <p:spPr bwMode="auto">
          <a:xfrm>
            <a:off x="3891961" y="3382111"/>
            <a:ext cx="498125" cy="19033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Logo&#10;&#10;Description automatically generated with medium confidence">
            <a:extLst>
              <a:ext uri="{FF2B5EF4-FFF2-40B4-BE49-F238E27FC236}">
                <a16:creationId xmlns:a16="http://schemas.microsoft.com/office/drawing/2014/main" id="{04126D21-5492-4A7D-86D7-2500FEA215A3}"/>
              </a:ext>
            </a:extLst>
          </p:cNvPr>
          <p:cNvPicPr>
            <a:picLocks noChangeAspect="1"/>
          </p:cNvPicPr>
          <p:nvPr/>
        </p:nvPicPr>
        <p:blipFill rotWithShape="1">
          <a:blip r:embed="rId15"/>
          <a:srcRect t="28626" b="29001"/>
          <a:stretch/>
        </p:blipFill>
        <p:spPr>
          <a:xfrm>
            <a:off x="3993019" y="3099367"/>
            <a:ext cx="1091835" cy="231315"/>
          </a:xfrm>
          <a:prstGeom prst="rect">
            <a:avLst/>
          </a:prstGeom>
        </p:spPr>
      </p:pic>
      <p:pic>
        <p:nvPicPr>
          <p:cNvPr id="118" name="Picture 22" descr="IDEX Biometrics (@IDEXBiometrics) | Twitter">
            <a:extLst>
              <a:ext uri="{FF2B5EF4-FFF2-40B4-BE49-F238E27FC236}">
                <a16:creationId xmlns:a16="http://schemas.microsoft.com/office/drawing/2014/main" id="{58E325C0-561E-437B-A267-1735032D2AF9}"/>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23388" y="2919332"/>
            <a:ext cx="660080" cy="20005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4D2B0638-AD83-48BC-9B8D-E318DB178264}"/>
              </a:ext>
            </a:extLst>
          </p:cNvPr>
          <p:cNvCxnSpPr>
            <a:cxnSpLocks/>
          </p:cNvCxnSpPr>
          <p:nvPr/>
        </p:nvCxnSpPr>
        <p:spPr>
          <a:xfrm>
            <a:off x="5512526" y="1984216"/>
            <a:ext cx="106667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A705C5E1-2FD4-4D11-B1BE-1419D0A5C1F6}"/>
              </a:ext>
            </a:extLst>
          </p:cNvPr>
          <p:cNvCxnSpPr>
            <a:cxnSpLocks/>
          </p:cNvCxnSpPr>
          <p:nvPr/>
        </p:nvCxnSpPr>
        <p:spPr>
          <a:xfrm>
            <a:off x="5540606" y="2061571"/>
            <a:ext cx="1038597" cy="45858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F608863-019C-484C-8A1A-6BBDB66197D7}"/>
              </a:ext>
            </a:extLst>
          </p:cNvPr>
          <p:cNvCxnSpPr>
            <a:cxnSpLocks/>
          </p:cNvCxnSpPr>
          <p:nvPr/>
        </p:nvCxnSpPr>
        <p:spPr>
          <a:xfrm>
            <a:off x="5472669" y="2132367"/>
            <a:ext cx="1122215" cy="88699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12FEC06-91D6-4617-A69B-70B8F959D50C}"/>
              </a:ext>
            </a:extLst>
          </p:cNvPr>
          <p:cNvCxnSpPr>
            <a:cxnSpLocks/>
          </p:cNvCxnSpPr>
          <p:nvPr/>
        </p:nvCxnSpPr>
        <p:spPr>
          <a:xfrm flipV="1">
            <a:off x="2547722" y="1980029"/>
            <a:ext cx="1066677" cy="837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D13F89C-3FAB-42DF-A6DA-66CC2AAB6D8F}"/>
              </a:ext>
            </a:extLst>
          </p:cNvPr>
          <p:cNvCxnSpPr>
            <a:cxnSpLocks/>
          </p:cNvCxnSpPr>
          <p:nvPr/>
        </p:nvCxnSpPr>
        <p:spPr>
          <a:xfrm flipV="1">
            <a:off x="2547721" y="2132367"/>
            <a:ext cx="1066678" cy="354964"/>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25" name="Picture 6">
            <a:extLst>
              <a:ext uri="{FF2B5EF4-FFF2-40B4-BE49-F238E27FC236}">
                <a16:creationId xmlns:a16="http://schemas.microsoft.com/office/drawing/2014/main" id="{C74F8F3F-62BC-473D-8DF9-C389EE97136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38692" y="2927481"/>
            <a:ext cx="546067" cy="8273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Giesecke+Devrient GmbH Logo Vector">
            <a:extLst>
              <a:ext uri="{FF2B5EF4-FFF2-40B4-BE49-F238E27FC236}">
                <a16:creationId xmlns:a16="http://schemas.microsoft.com/office/drawing/2014/main" id="{9A81741D-9BB1-44D4-839C-E81EFCA7B70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1377" b="30025"/>
          <a:stretch/>
        </p:blipFill>
        <p:spPr bwMode="auto">
          <a:xfrm>
            <a:off x="4684335" y="2904556"/>
            <a:ext cx="799499" cy="171439"/>
          </a:xfrm>
          <a:prstGeom prst="rect">
            <a:avLst/>
          </a:prstGeom>
          <a:noFill/>
          <a:extLst>
            <a:ext uri="{909E8E84-426E-40DD-AFC4-6F175D3DCCD1}">
              <a14:hiddenFill xmlns:a14="http://schemas.microsoft.com/office/drawing/2010/main">
                <a:solidFill>
                  <a:srgbClr val="FFFFFF"/>
                </a:solidFill>
              </a14:hiddenFill>
            </a:ext>
          </a:extLst>
        </p:spPr>
      </p:pic>
      <p:cxnSp>
        <p:nvCxnSpPr>
          <p:cNvPr id="127" name="Straight Arrow Connector 126">
            <a:extLst>
              <a:ext uri="{FF2B5EF4-FFF2-40B4-BE49-F238E27FC236}">
                <a16:creationId xmlns:a16="http://schemas.microsoft.com/office/drawing/2014/main" id="{FE2A538A-D9E7-4127-8BC5-37E3DC0D9D2F}"/>
              </a:ext>
            </a:extLst>
          </p:cNvPr>
          <p:cNvCxnSpPr>
            <a:cxnSpLocks/>
            <a:stCxn id="90" idx="3"/>
          </p:cNvCxnSpPr>
          <p:nvPr/>
        </p:nvCxnSpPr>
        <p:spPr>
          <a:xfrm flipV="1">
            <a:off x="2548652" y="2191090"/>
            <a:ext cx="1152365" cy="82827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28" name="Picture 18" descr="TietoEVRY - inriver">
            <a:extLst>
              <a:ext uri="{FF2B5EF4-FFF2-40B4-BE49-F238E27FC236}">
                <a16:creationId xmlns:a16="http://schemas.microsoft.com/office/drawing/2014/main" id="{04FEA490-FCD6-4DDB-B58A-AB1E1204CC5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04094" y="2359788"/>
            <a:ext cx="584776" cy="28297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8">
            <a:extLst>
              <a:ext uri="{FF2B5EF4-FFF2-40B4-BE49-F238E27FC236}">
                <a16:creationId xmlns:a16="http://schemas.microsoft.com/office/drawing/2014/main" id="{BB6D67FA-E479-4EB8-B9BC-6B96DAC51BB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10462" y="1719256"/>
            <a:ext cx="701721" cy="14742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8" descr="FSS Tech">
            <a:extLst>
              <a:ext uri="{FF2B5EF4-FFF2-40B4-BE49-F238E27FC236}">
                <a16:creationId xmlns:a16="http://schemas.microsoft.com/office/drawing/2014/main" id="{6CA3F6FF-7D7E-471F-84F6-A6C2B5B41C4A}"/>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31891"/>
          <a:stretch/>
        </p:blipFill>
        <p:spPr bwMode="auto">
          <a:xfrm>
            <a:off x="8304094" y="2809504"/>
            <a:ext cx="464151" cy="377514"/>
          </a:xfrm>
          <a:prstGeom prst="rect">
            <a:avLst/>
          </a:prstGeom>
          <a:noFill/>
          <a:extLst>
            <a:ext uri="{909E8E84-426E-40DD-AFC4-6F175D3DCCD1}">
              <a14:hiddenFill xmlns:a14="http://schemas.microsoft.com/office/drawing/2010/main">
                <a:solidFill>
                  <a:srgbClr val="FFFFFF"/>
                </a:solidFill>
              </a14:hiddenFill>
            </a:ext>
          </a:extLst>
        </p:spPr>
      </p:pic>
      <p:sp>
        <p:nvSpPr>
          <p:cNvPr id="146" name="TextBox 145">
            <a:extLst>
              <a:ext uri="{FF2B5EF4-FFF2-40B4-BE49-F238E27FC236}">
                <a16:creationId xmlns:a16="http://schemas.microsoft.com/office/drawing/2014/main" id="{BE679E72-7893-4C5E-9135-E9883ACE794B}"/>
              </a:ext>
            </a:extLst>
          </p:cNvPr>
          <p:cNvSpPr txBox="1"/>
          <p:nvPr/>
        </p:nvSpPr>
        <p:spPr>
          <a:xfrm>
            <a:off x="123389" y="3419141"/>
            <a:ext cx="3491010" cy="723275"/>
          </a:xfrm>
          <a:prstGeom prst="rect">
            <a:avLst/>
          </a:prstGeom>
          <a:noFill/>
        </p:spPr>
        <p:txBody>
          <a:bodyPr wrap="square" rtlCol="0">
            <a:spAutoFit/>
          </a:bodyPr>
          <a:lstStyle/>
          <a:p>
            <a:pPr>
              <a:spcBef>
                <a:spcPts val="300"/>
              </a:spcBef>
            </a:pPr>
            <a:r>
              <a:rPr lang="en-GB" sz="1200" dirty="0">
                <a:solidFill>
                  <a:schemeClr val="tx1"/>
                </a:solidFill>
                <a:latin typeface="Nunito Sans" panose="00000500000000000000" pitchFamily="2" charset="0"/>
              </a:rPr>
              <a:t>IDEX and technology partners</a:t>
            </a:r>
          </a:p>
          <a:p>
            <a:pPr marL="171450" indent="-171450">
              <a:spcBef>
                <a:spcPts val="300"/>
              </a:spcBef>
              <a:buFont typeface="Arial" panose="020B0604020202020204" pitchFamily="34" charset="0"/>
              <a:buChar char="•"/>
            </a:pPr>
            <a:r>
              <a:rPr lang="en-GB" sz="1200" dirty="0">
                <a:latin typeface="Nunito Sans" panose="00000500000000000000" pitchFamily="2" charset="0"/>
              </a:rPr>
              <a:t>D</a:t>
            </a:r>
            <a:r>
              <a:rPr lang="en-GB" sz="1200" dirty="0">
                <a:solidFill>
                  <a:schemeClr val="tx1"/>
                </a:solidFill>
                <a:latin typeface="Nunito Sans" panose="00000500000000000000" pitchFamily="2" charset="0"/>
              </a:rPr>
              <a:t>rive design-wins with card manufactures</a:t>
            </a:r>
          </a:p>
          <a:p>
            <a:pPr marL="171450" indent="-171450">
              <a:spcBef>
                <a:spcPts val="300"/>
              </a:spcBef>
              <a:buFont typeface="Arial" panose="020B0604020202020204" pitchFamily="34" charset="0"/>
              <a:buChar char="•"/>
            </a:pPr>
            <a:r>
              <a:rPr lang="en-GB" sz="1200" dirty="0">
                <a:latin typeface="Nunito Sans" panose="00000500000000000000" pitchFamily="2" charset="0"/>
              </a:rPr>
              <a:t>Enable biometric card manufacturing </a:t>
            </a:r>
            <a:r>
              <a:rPr lang="en-GB" sz="1200" dirty="0">
                <a:solidFill>
                  <a:schemeClr val="tx1"/>
                </a:solidFill>
                <a:latin typeface="Nunito Sans" panose="00000500000000000000" pitchFamily="2" charset="0"/>
              </a:rPr>
              <a:t> </a:t>
            </a:r>
          </a:p>
        </p:txBody>
      </p:sp>
      <p:sp>
        <p:nvSpPr>
          <p:cNvPr id="147" name="TextBox 146">
            <a:extLst>
              <a:ext uri="{FF2B5EF4-FFF2-40B4-BE49-F238E27FC236}">
                <a16:creationId xmlns:a16="http://schemas.microsoft.com/office/drawing/2014/main" id="{08699866-0442-4DED-9EE6-F9373D74781D}"/>
              </a:ext>
            </a:extLst>
          </p:cNvPr>
          <p:cNvSpPr txBox="1"/>
          <p:nvPr/>
        </p:nvSpPr>
        <p:spPr>
          <a:xfrm>
            <a:off x="5823416" y="3419141"/>
            <a:ext cx="3197179" cy="907941"/>
          </a:xfrm>
          <a:prstGeom prst="rect">
            <a:avLst/>
          </a:prstGeom>
          <a:noFill/>
        </p:spPr>
        <p:txBody>
          <a:bodyPr wrap="square" rtlCol="0">
            <a:spAutoFit/>
          </a:bodyPr>
          <a:lstStyle/>
          <a:p>
            <a:pPr>
              <a:spcBef>
                <a:spcPts val="300"/>
              </a:spcBef>
            </a:pPr>
            <a:r>
              <a:rPr lang="en-GB" sz="1200" dirty="0">
                <a:solidFill>
                  <a:schemeClr val="tx1"/>
                </a:solidFill>
                <a:latin typeface="Nunito Sans" panose="00000500000000000000" pitchFamily="2" charset="0"/>
              </a:rPr>
              <a:t>IDEX and card manufacturing partners </a:t>
            </a:r>
          </a:p>
          <a:p>
            <a:pPr marL="171450" indent="-171450">
              <a:spcBef>
                <a:spcPts val="300"/>
              </a:spcBef>
              <a:buFont typeface="Arial" panose="020B0604020202020204" pitchFamily="34" charset="0"/>
              <a:buChar char="•"/>
            </a:pPr>
            <a:r>
              <a:rPr lang="en-GB" sz="1200" dirty="0">
                <a:latin typeface="Nunito Sans" panose="00000500000000000000" pitchFamily="2" charset="0"/>
              </a:rPr>
              <a:t>D</a:t>
            </a:r>
            <a:r>
              <a:rPr lang="en-GB" sz="1200" dirty="0">
                <a:solidFill>
                  <a:schemeClr val="tx1"/>
                </a:solidFill>
                <a:latin typeface="Nunito Sans" panose="00000500000000000000" pitchFamily="2" charset="0"/>
              </a:rPr>
              <a:t>rive demand with Banks</a:t>
            </a:r>
            <a:r>
              <a:rPr lang="en-GB" sz="1200" dirty="0">
                <a:latin typeface="Nunito Sans" panose="00000500000000000000" pitchFamily="2" charset="0"/>
              </a:rPr>
              <a:t> and</a:t>
            </a:r>
            <a:r>
              <a:rPr lang="en-GB" sz="1200" dirty="0">
                <a:solidFill>
                  <a:schemeClr val="tx1"/>
                </a:solidFill>
                <a:latin typeface="Nunito Sans" panose="00000500000000000000" pitchFamily="2" charset="0"/>
              </a:rPr>
              <a:t> Issuers</a:t>
            </a:r>
          </a:p>
          <a:p>
            <a:pPr marL="171450" indent="-171450">
              <a:spcBef>
                <a:spcPts val="300"/>
              </a:spcBef>
              <a:buFont typeface="Arial" panose="020B0604020202020204" pitchFamily="34" charset="0"/>
              <a:buChar char="•"/>
            </a:pPr>
            <a:r>
              <a:rPr lang="en-GB" sz="1200" dirty="0">
                <a:latin typeface="Nunito Sans" panose="00000500000000000000" pitchFamily="2" charset="0"/>
              </a:rPr>
              <a:t>E</a:t>
            </a:r>
            <a:r>
              <a:rPr lang="en-GB" sz="1200" dirty="0">
                <a:solidFill>
                  <a:schemeClr val="tx1"/>
                </a:solidFill>
                <a:latin typeface="Nunito Sans" panose="00000500000000000000" pitchFamily="2" charset="0"/>
              </a:rPr>
              <a:t>nable personalization bureaus and processors to support biometric cards</a:t>
            </a:r>
          </a:p>
        </p:txBody>
      </p:sp>
      <p:sp>
        <p:nvSpPr>
          <p:cNvPr id="148" name="Content Placeholder 4">
            <a:extLst>
              <a:ext uri="{FF2B5EF4-FFF2-40B4-BE49-F238E27FC236}">
                <a16:creationId xmlns:a16="http://schemas.microsoft.com/office/drawing/2014/main" id="{DB60199D-D015-4F02-8E9B-9094C9FABF36}"/>
              </a:ext>
            </a:extLst>
          </p:cNvPr>
          <p:cNvSpPr txBox="1">
            <a:spLocks/>
          </p:cNvSpPr>
          <p:nvPr/>
        </p:nvSpPr>
        <p:spPr>
          <a:xfrm>
            <a:off x="378927" y="4343220"/>
            <a:ext cx="8416802" cy="30098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b="0" i="0" kern="1200">
                <a:solidFill>
                  <a:schemeClr val="tx1"/>
                </a:solidFill>
                <a:latin typeface="Nunito Light"/>
                <a:ea typeface="+mn-ea"/>
                <a:cs typeface="Nunito Light"/>
              </a:defRPr>
            </a:lvl1pPr>
            <a:lvl2pPr marL="336947" indent="-204788" algn="l" defTabSz="457200" rtl="0" eaLnBrk="1" latinLnBrk="0" hangingPunct="1">
              <a:spcBef>
                <a:spcPct val="20000"/>
              </a:spcBef>
              <a:buFont typeface="Arial"/>
              <a:buChar char="–"/>
              <a:defRPr sz="2400" b="0" i="0" kern="1200">
                <a:solidFill>
                  <a:schemeClr val="tx1"/>
                </a:solidFill>
                <a:latin typeface="Nunito Light"/>
                <a:ea typeface="+mn-ea"/>
                <a:cs typeface="Nunito Light"/>
              </a:defRPr>
            </a:lvl2pPr>
            <a:lvl3pPr marL="470297" indent="-198835" algn="l" defTabSz="457200" rtl="0" eaLnBrk="1" latinLnBrk="0" hangingPunct="1">
              <a:spcBef>
                <a:spcPct val="20000"/>
              </a:spcBef>
              <a:buFont typeface="Arial"/>
              <a:buChar char="•"/>
              <a:defRPr sz="2000" b="0" i="0" kern="1200">
                <a:solidFill>
                  <a:schemeClr val="tx1"/>
                </a:solidFill>
                <a:latin typeface="Nunito Light"/>
                <a:ea typeface="+mn-ea"/>
                <a:cs typeface="Nunito Light"/>
              </a:defRPr>
            </a:lvl3pPr>
            <a:lvl4pPr marL="602456" indent="-198835" algn="l" defTabSz="457200" rtl="0" eaLnBrk="1" latinLnBrk="0" hangingPunct="1">
              <a:spcBef>
                <a:spcPct val="20000"/>
              </a:spcBef>
              <a:buFont typeface="Arial"/>
              <a:buChar char="–"/>
              <a:defRPr sz="1600" b="0" i="0" kern="1200">
                <a:solidFill>
                  <a:schemeClr val="tx1"/>
                </a:solidFill>
                <a:latin typeface="Nunito Light"/>
                <a:ea typeface="+mn-ea"/>
                <a:cs typeface="Nunito Light"/>
              </a:defRPr>
            </a:lvl4pPr>
            <a:lvl5pPr marL="1371600" indent="0" algn="l" defTabSz="457200" rtl="0" eaLnBrk="1" latinLnBrk="0" hangingPunct="1">
              <a:spcBef>
                <a:spcPct val="20000"/>
              </a:spcBef>
              <a:buFont typeface="Arial"/>
              <a:buNone/>
              <a:defRPr sz="1600" b="0" i="0" kern="1200">
                <a:solidFill>
                  <a:schemeClr val="tx1"/>
                </a:solidFill>
                <a:latin typeface="Nunito Light"/>
                <a:ea typeface="+mn-ea"/>
                <a:cs typeface="Nuni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1400" b="1" i="1" dirty="0">
                <a:latin typeface="Nunito Sans" panose="00000500000000000000" pitchFamily="2" charset="0"/>
              </a:rPr>
              <a:t>Through our partners IDEX can address greater than 70% of the payment card market</a:t>
            </a:r>
            <a:endParaRPr lang="en-US" sz="1100" b="1" i="1" dirty="0">
              <a:latin typeface="Nunito Sans" panose="00000500000000000000" pitchFamily="2" charset="0"/>
            </a:endParaRPr>
          </a:p>
        </p:txBody>
      </p:sp>
      <p:sp>
        <p:nvSpPr>
          <p:cNvPr id="41" name="TextBox 40">
            <a:extLst>
              <a:ext uri="{FF2B5EF4-FFF2-40B4-BE49-F238E27FC236}">
                <a16:creationId xmlns:a16="http://schemas.microsoft.com/office/drawing/2014/main" id="{4908E393-2A2A-4C41-ABAE-60576A722BBD}"/>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103460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5BA179E-5650-BB45-8965-8C4B5534ADCC}"/>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72049" name="think-cell Slide" r:id="rId4" imgW="7772400" imgH="10058400" progId="TCLayout.ActiveDocument.1">
                  <p:embed/>
                </p:oleObj>
              </mc:Choice>
              <mc:Fallback>
                <p:oleObj name="think-cell Slide" r:id="rId4" imgW="7772400" imgH="10058400" progId="TCLayout.ActiveDocument.1">
                  <p:embed/>
                  <p:pic>
                    <p:nvPicPr>
                      <p:cNvPr id="11" name="Object 10" hidden="1">
                        <a:extLst>
                          <a:ext uri="{FF2B5EF4-FFF2-40B4-BE49-F238E27FC236}">
                            <a16:creationId xmlns:a16="http://schemas.microsoft.com/office/drawing/2014/main" id="{F5BA179E-5650-BB45-8965-8C4B5534ADC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7" name="Title 2">
            <a:extLst>
              <a:ext uri="{FF2B5EF4-FFF2-40B4-BE49-F238E27FC236}">
                <a16:creationId xmlns:a16="http://schemas.microsoft.com/office/drawing/2014/main" id="{12AACF5D-26C3-3346-BC4D-BEA00D935577}"/>
              </a:ext>
            </a:extLst>
          </p:cNvPr>
          <p:cNvSpPr txBox="1">
            <a:spLocks/>
          </p:cNvSpPr>
          <p:nvPr/>
        </p:nvSpPr>
        <p:spPr>
          <a:xfrm>
            <a:off x="306461" y="-42611"/>
            <a:ext cx="8080661" cy="993775"/>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cap="none">
                <a:solidFill>
                  <a:schemeClr val="tx1"/>
                </a:solidFill>
                <a:latin typeface="+mj-lt"/>
                <a:ea typeface="+mj-ea"/>
                <a:cs typeface="+mj-cs"/>
              </a:defRPr>
            </a:lvl1pPr>
          </a:lstStyle>
          <a:p>
            <a:r>
              <a:rPr lang="en-US" b="1" dirty="0">
                <a:solidFill>
                  <a:schemeClr val="bg2">
                    <a:lumMod val="10000"/>
                  </a:schemeClr>
                </a:solidFill>
                <a:latin typeface="Nunito Sans" panose="00000500000000000000" pitchFamily="2" charset="0"/>
              </a:rPr>
              <a:t>2021: A Pivotal Year for Commercialization</a:t>
            </a:r>
          </a:p>
        </p:txBody>
      </p:sp>
      <p:grpSp>
        <p:nvGrpSpPr>
          <p:cNvPr id="4" name="Group 3">
            <a:extLst>
              <a:ext uri="{FF2B5EF4-FFF2-40B4-BE49-F238E27FC236}">
                <a16:creationId xmlns:a16="http://schemas.microsoft.com/office/drawing/2014/main" id="{5F28FFB2-B276-44CD-92E5-07F878B15957}"/>
              </a:ext>
            </a:extLst>
          </p:cNvPr>
          <p:cNvGrpSpPr/>
          <p:nvPr/>
        </p:nvGrpSpPr>
        <p:grpSpPr>
          <a:xfrm>
            <a:off x="5570846" y="966759"/>
            <a:ext cx="1494983" cy="3500714"/>
            <a:chOff x="5584772" y="966759"/>
            <a:chExt cx="1494983" cy="3500714"/>
          </a:xfrm>
        </p:grpSpPr>
        <p:sp>
          <p:nvSpPr>
            <p:cNvPr id="34" name="Rounded Rectangle 33">
              <a:extLst>
                <a:ext uri="{FF2B5EF4-FFF2-40B4-BE49-F238E27FC236}">
                  <a16:creationId xmlns:a16="http://schemas.microsoft.com/office/drawing/2014/main" id="{5AFA8A5F-67EB-7A46-AE07-59BE284F270C}"/>
                </a:ext>
              </a:extLst>
            </p:cNvPr>
            <p:cNvSpPr/>
            <p:nvPr/>
          </p:nvSpPr>
          <p:spPr>
            <a:xfrm>
              <a:off x="5584772" y="966759"/>
              <a:ext cx="1494983" cy="350071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sp>
          <p:nvSpPr>
            <p:cNvPr id="18" name="Rectangle 17">
              <a:extLst>
                <a:ext uri="{FF2B5EF4-FFF2-40B4-BE49-F238E27FC236}">
                  <a16:creationId xmlns:a16="http://schemas.microsoft.com/office/drawing/2014/main" id="{D75B1D64-A43E-F141-B2CA-2860F63AF0F4}"/>
                </a:ext>
              </a:extLst>
            </p:cNvPr>
            <p:cNvSpPr/>
            <p:nvPr/>
          </p:nvSpPr>
          <p:spPr>
            <a:xfrm>
              <a:off x="5651266" y="1047915"/>
              <a:ext cx="1383488" cy="1202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CCFEF"/>
                </a:buClr>
                <a:tabLst>
                  <a:tab pos="273050" algn="l"/>
                </a:tabLst>
              </a:pPr>
              <a:r>
                <a:rPr lang="en-US" sz="1200" b="1" dirty="0">
                  <a:solidFill>
                    <a:schemeClr val="bg2">
                      <a:lumMod val="10000"/>
                    </a:schemeClr>
                  </a:solidFill>
                  <a:latin typeface="Nunito Sans" pitchFamily="2" charset="77"/>
                </a:rPr>
                <a:t>Unlocking another $1B+ SAM:  e-CNY</a:t>
              </a:r>
              <a:endParaRPr lang="nb-NO" sz="1200" b="1" dirty="0">
                <a:solidFill>
                  <a:schemeClr val="bg2">
                    <a:lumMod val="10000"/>
                  </a:schemeClr>
                </a:solidFill>
                <a:latin typeface="Nunito Sans" pitchFamily="2" charset="77"/>
              </a:endParaRPr>
            </a:p>
          </p:txBody>
        </p:sp>
        <p:sp>
          <p:nvSpPr>
            <p:cNvPr id="22" name="Rectangle: Rounded Corners 56">
              <a:extLst>
                <a:ext uri="{FF2B5EF4-FFF2-40B4-BE49-F238E27FC236}">
                  <a16:creationId xmlns:a16="http://schemas.microsoft.com/office/drawing/2014/main" id="{84E0336D-4095-4C4C-9843-A2EEBB05781B}"/>
                </a:ext>
              </a:extLst>
            </p:cNvPr>
            <p:cNvSpPr/>
            <p:nvPr/>
          </p:nvSpPr>
          <p:spPr>
            <a:xfrm>
              <a:off x="5596206" y="3303817"/>
              <a:ext cx="1472114" cy="709921"/>
            </a:xfrm>
            <a:prstGeom prst="roundRect">
              <a:avLst/>
            </a:prstGeom>
            <a:noFill/>
            <a:ln>
              <a:noFill/>
            </a:ln>
            <a:effectLst>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2">
                      <a:lumMod val="10000"/>
                    </a:schemeClr>
                  </a:solidFill>
                  <a:latin typeface="Nunito Sans" pitchFamily="2" charset="77"/>
                </a:rPr>
                <a:t>e-CNY biometric Hard Wallet roll-out anticipated in 2H 2022</a:t>
              </a:r>
            </a:p>
          </p:txBody>
        </p:sp>
        <p:pic>
          <p:nvPicPr>
            <p:cNvPr id="23" name="Picture 22">
              <a:extLst>
                <a:ext uri="{FF2B5EF4-FFF2-40B4-BE49-F238E27FC236}">
                  <a16:creationId xmlns:a16="http://schemas.microsoft.com/office/drawing/2014/main" id="{F90AABBE-A4D2-0044-841D-30292D3A8FD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47936" y="2352928"/>
              <a:ext cx="787603" cy="504879"/>
            </a:xfrm>
            <a:prstGeom prst="rect">
              <a:avLst/>
            </a:prstGeom>
            <a:effectLst>
              <a:outerShdw blurRad="63500" sx="102000" sy="102000" algn="ctr" rotWithShape="0">
                <a:prstClr val="black">
                  <a:alpha val="40000"/>
                </a:prstClr>
              </a:outerShdw>
            </a:effectLst>
          </p:spPr>
        </p:pic>
      </p:grpSp>
      <p:grpSp>
        <p:nvGrpSpPr>
          <p:cNvPr id="6" name="Group 5">
            <a:extLst>
              <a:ext uri="{FF2B5EF4-FFF2-40B4-BE49-F238E27FC236}">
                <a16:creationId xmlns:a16="http://schemas.microsoft.com/office/drawing/2014/main" id="{08AD37EE-05C6-40F9-A043-E52AEB098A30}"/>
              </a:ext>
            </a:extLst>
          </p:cNvPr>
          <p:cNvGrpSpPr/>
          <p:nvPr/>
        </p:nvGrpSpPr>
        <p:grpSpPr>
          <a:xfrm>
            <a:off x="273756" y="966760"/>
            <a:ext cx="1496274" cy="3500714"/>
            <a:chOff x="308592" y="966760"/>
            <a:chExt cx="1496274" cy="3500714"/>
          </a:xfrm>
        </p:grpSpPr>
        <p:sp>
          <p:nvSpPr>
            <p:cNvPr id="32" name="Rounded Rectangle 31">
              <a:extLst>
                <a:ext uri="{FF2B5EF4-FFF2-40B4-BE49-F238E27FC236}">
                  <a16:creationId xmlns:a16="http://schemas.microsoft.com/office/drawing/2014/main" id="{829BC538-BD96-3943-A5E9-88F5A1D3CC79}"/>
                </a:ext>
              </a:extLst>
            </p:cNvPr>
            <p:cNvSpPr/>
            <p:nvPr/>
          </p:nvSpPr>
          <p:spPr>
            <a:xfrm>
              <a:off x="308592" y="966760"/>
              <a:ext cx="1494983" cy="350071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sp>
          <p:nvSpPr>
            <p:cNvPr id="15" name="Rectangle 14">
              <a:extLst>
                <a:ext uri="{FF2B5EF4-FFF2-40B4-BE49-F238E27FC236}">
                  <a16:creationId xmlns:a16="http://schemas.microsoft.com/office/drawing/2014/main" id="{DFC89099-65B0-AB42-A67A-577FB02DFB7D}"/>
                </a:ext>
              </a:extLst>
            </p:cNvPr>
            <p:cNvSpPr/>
            <p:nvPr/>
          </p:nvSpPr>
          <p:spPr>
            <a:xfrm>
              <a:off x="357290" y="1047915"/>
              <a:ext cx="1380034" cy="1202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CCFEF"/>
                </a:buClr>
                <a:tabLst>
                  <a:tab pos="273050" algn="l"/>
                </a:tabLst>
              </a:pPr>
              <a:r>
                <a:rPr lang="en-US" sz="1200" b="1" dirty="0">
                  <a:solidFill>
                    <a:schemeClr val="bg2">
                      <a:lumMod val="10000"/>
                    </a:schemeClr>
                  </a:solidFill>
                  <a:latin typeface="Nunito Sans" pitchFamily="2" charset="77"/>
                </a:rPr>
                <a:t>IDEMIA gaining significant market traction</a:t>
              </a:r>
            </a:p>
          </p:txBody>
        </p:sp>
        <p:sp>
          <p:nvSpPr>
            <p:cNvPr id="19" name="Rectangle: Rounded Corners 52">
              <a:extLst>
                <a:ext uri="{FF2B5EF4-FFF2-40B4-BE49-F238E27FC236}">
                  <a16:creationId xmlns:a16="http://schemas.microsoft.com/office/drawing/2014/main" id="{44C0E93D-6620-3B4F-8757-0BEB7526E0EC}"/>
                </a:ext>
              </a:extLst>
            </p:cNvPr>
            <p:cNvSpPr/>
            <p:nvPr/>
          </p:nvSpPr>
          <p:spPr>
            <a:xfrm>
              <a:off x="332752" y="3303817"/>
              <a:ext cx="1472114" cy="709921"/>
            </a:xfrm>
            <a:prstGeom prst="roundRect">
              <a:avLst/>
            </a:prstGeom>
            <a:noFill/>
            <a:ln>
              <a:noFill/>
            </a:ln>
            <a:effectLst>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2">
                      <a:lumMod val="10000"/>
                    </a:schemeClr>
                  </a:solidFill>
                  <a:latin typeface="Nunito Sans" pitchFamily="2" charset="77"/>
                </a:rPr>
                <a:t>Building order backlog and mass production order to support commercial launches in 2022</a:t>
              </a:r>
            </a:p>
          </p:txBody>
        </p:sp>
        <p:pic>
          <p:nvPicPr>
            <p:cNvPr id="24" name="Picture 4" descr="IDEMIA Showcases Industry-Leading Facial Technology at DHS 2020 Biometric  Technology Rally | HIMAYA">
              <a:extLst>
                <a:ext uri="{FF2B5EF4-FFF2-40B4-BE49-F238E27FC236}">
                  <a16:creationId xmlns:a16="http://schemas.microsoft.com/office/drawing/2014/main" id="{A3C607C1-7D97-7C4D-8F9C-B49DC17AA0A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0420" y="2307535"/>
              <a:ext cx="1191328" cy="5956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DCFBB7CD-D4DF-4EC4-ADBA-22D365814BA9}"/>
              </a:ext>
            </a:extLst>
          </p:cNvPr>
          <p:cNvGrpSpPr/>
          <p:nvPr/>
        </p:nvGrpSpPr>
        <p:grpSpPr>
          <a:xfrm>
            <a:off x="2031313" y="966761"/>
            <a:ext cx="1521984" cy="3500714"/>
            <a:chOff x="2040318" y="966761"/>
            <a:chExt cx="1521984" cy="3500714"/>
          </a:xfrm>
        </p:grpSpPr>
        <p:sp>
          <p:nvSpPr>
            <p:cNvPr id="29" name="Rounded Rectangle 28">
              <a:extLst>
                <a:ext uri="{FF2B5EF4-FFF2-40B4-BE49-F238E27FC236}">
                  <a16:creationId xmlns:a16="http://schemas.microsoft.com/office/drawing/2014/main" id="{A72FF950-8C66-6448-B08D-7023A9D2FF8D}"/>
                </a:ext>
              </a:extLst>
            </p:cNvPr>
            <p:cNvSpPr/>
            <p:nvPr/>
          </p:nvSpPr>
          <p:spPr>
            <a:xfrm>
              <a:off x="2067319" y="966761"/>
              <a:ext cx="1494983" cy="350071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sp>
          <p:nvSpPr>
            <p:cNvPr id="16" name="Rectangle 15">
              <a:extLst>
                <a:ext uri="{FF2B5EF4-FFF2-40B4-BE49-F238E27FC236}">
                  <a16:creationId xmlns:a16="http://schemas.microsoft.com/office/drawing/2014/main" id="{E7848C4C-D381-DF49-BA6F-D6EC36E01901}"/>
                </a:ext>
              </a:extLst>
            </p:cNvPr>
            <p:cNvSpPr/>
            <p:nvPr/>
          </p:nvSpPr>
          <p:spPr>
            <a:xfrm>
              <a:off x="2121949" y="1047915"/>
              <a:ext cx="1380034" cy="1202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CCFEF"/>
                </a:buClr>
                <a:tabLst>
                  <a:tab pos="273050" algn="l"/>
                </a:tabLst>
              </a:pPr>
              <a:r>
                <a:rPr lang="en-US" sz="1200" b="1" dirty="0">
                  <a:solidFill>
                    <a:schemeClr val="bg2">
                      <a:lumMod val="10000"/>
                    </a:schemeClr>
                  </a:solidFill>
                  <a:latin typeface="Nunito Sans" pitchFamily="2" charset="77"/>
                </a:rPr>
                <a:t>IDEX/Infineon platform with industry leading performance</a:t>
              </a:r>
            </a:p>
          </p:txBody>
        </p:sp>
        <p:sp>
          <p:nvSpPr>
            <p:cNvPr id="20" name="Rectangle: Rounded Corners 53">
              <a:extLst>
                <a:ext uri="{FF2B5EF4-FFF2-40B4-BE49-F238E27FC236}">
                  <a16:creationId xmlns:a16="http://schemas.microsoft.com/office/drawing/2014/main" id="{744E54F5-953B-5E42-8CE7-6B81CEB04FF1}"/>
                </a:ext>
              </a:extLst>
            </p:cNvPr>
            <p:cNvSpPr/>
            <p:nvPr/>
          </p:nvSpPr>
          <p:spPr>
            <a:xfrm>
              <a:off x="2040318" y="3303817"/>
              <a:ext cx="1472114" cy="709921"/>
            </a:xfrm>
            <a:prstGeom prst="roundRect">
              <a:avLst/>
            </a:prstGeom>
            <a:noFill/>
            <a:ln>
              <a:noFill/>
            </a:ln>
            <a:effectLst>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2">
                      <a:lumMod val="10000"/>
                    </a:schemeClr>
                  </a:solidFill>
                  <a:latin typeface="Nunito Sans" pitchFamily="2" charset="77"/>
                </a:rPr>
                <a:t>Infineon is the world’s leading provider of secure elements.</a:t>
              </a:r>
            </a:p>
            <a:p>
              <a:pPr algn="ctr"/>
              <a:endParaRPr lang="en-GB" sz="1200" dirty="0">
                <a:solidFill>
                  <a:schemeClr val="bg2">
                    <a:lumMod val="10000"/>
                  </a:schemeClr>
                </a:solidFill>
                <a:latin typeface="Nunito Sans" pitchFamily="2" charset="77"/>
              </a:endParaRPr>
            </a:p>
            <a:p>
              <a:pPr algn="ctr"/>
              <a:r>
                <a:rPr lang="en-GB" sz="1200" dirty="0">
                  <a:solidFill>
                    <a:schemeClr val="bg2">
                      <a:lumMod val="10000"/>
                    </a:schemeClr>
                  </a:solidFill>
                  <a:latin typeface="Nunito Sans" pitchFamily="2" charset="77"/>
                </a:rPr>
                <a:t>  6 new design wins since launch </a:t>
              </a:r>
            </a:p>
          </p:txBody>
        </p:sp>
        <p:pic>
          <p:nvPicPr>
            <p:cNvPr id="25" name="Picture 6">
              <a:extLst>
                <a:ext uri="{FF2B5EF4-FFF2-40B4-BE49-F238E27FC236}">
                  <a16:creationId xmlns:a16="http://schemas.microsoft.com/office/drawing/2014/main" id="{FFFAD9F5-A6AD-244B-9F07-CF1895A9180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26302" y="2390078"/>
              <a:ext cx="976430" cy="4305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AB15FE15-BFB5-4205-BDCA-DB1506B658F7}"/>
              </a:ext>
            </a:extLst>
          </p:cNvPr>
          <p:cNvGrpSpPr/>
          <p:nvPr/>
        </p:nvGrpSpPr>
        <p:grpSpPr>
          <a:xfrm>
            <a:off x="7327110" y="966760"/>
            <a:ext cx="1612868" cy="3500714"/>
            <a:chOff x="3747885" y="966760"/>
            <a:chExt cx="1612868" cy="3500714"/>
          </a:xfrm>
        </p:grpSpPr>
        <p:sp>
          <p:nvSpPr>
            <p:cNvPr id="33" name="Rounded Rectangle 32">
              <a:extLst>
                <a:ext uri="{FF2B5EF4-FFF2-40B4-BE49-F238E27FC236}">
                  <a16:creationId xmlns:a16="http://schemas.microsoft.com/office/drawing/2014/main" id="{683F9054-F3C0-8C49-BC18-4D4FB161E77C}"/>
                </a:ext>
              </a:extLst>
            </p:cNvPr>
            <p:cNvSpPr/>
            <p:nvPr/>
          </p:nvSpPr>
          <p:spPr>
            <a:xfrm>
              <a:off x="3826045" y="966760"/>
              <a:ext cx="1494983" cy="350071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cxnSp>
          <p:nvCxnSpPr>
            <p:cNvPr id="14" name="Straight Connector 13">
              <a:extLst>
                <a:ext uri="{FF2B5EF4-FFF2-40B4-BE49-F238E27FC236}">
                  <a16:creationId xmlns:a16="http://schemas.microsoft.com/office/drawing/2014/main" id="{05421DB1-CA3B-BE49-82B1-4C054C1C6BFC}"/>
                </a:ext>
              </a:extLst>
            </p:cNvPr>
            <p:cNvCxnSpPr>
              <a:cxnSpLocks/>
            </p:cNvCxnSpPr>
            <p:nvPr/>
          </p:nvCxnSpPr>
          <p:spPr>
            <a:xfrm>
              <a:off x="4569813" y="1785088"/>
              <a:ext cx="0" cy="2214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51DEC9D-556C-4A48-8828-778C6592AE60}"/>
                </a:ext>
              </a:extLst>
            </p:cNvPr>
            <p:cNvSpPr/>
            <p:nvPr/>
          </p:nvSpPr>
          <p:spPr>
            <a:xfrm>
              <a:off x="3886607" y="1047915"/>
              <a:ext cx="1320101" cy="1202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uClr>
                  <a:srgbClr val="5CCFEF"/>
                </a:buClr>
                <a:tabLst>
                  <a:tab pos="273050" algn="l"/>
                </a:tabLst>
              </a:pPr>
              <a:r>
                <a:rPr lang="en-US" sz="1200" b="1" dirty="0">
                  <a:solidFill>
                    <a:schemeClr val="bg2">
                      <a:lumMod val="10000"/>
                    </a:schemeClr>
                  </a:solidFill>
                  <a:latin typeface="Nunito Sans" pitchFamily="2" charset="77"/>
                </a:rPr>
                <a:t>Staying ahead of competition</a:t>
              </a:r>
            </a:p>
          </p:txBody>
        </p:sp>
        <p:sp>
          <p:nvSpPr>
            <p:cNvPr id="21" name="Rectangle: Rounded Corners 54">
              <a:extLst>
                <a:ext uri="{FF2B5EF4-FFF2-40B4-BE49-F238E27FC236}">
                  <a16:creationId xmlns:a16="http://schemas.microsoft.com/office/drawing/2014/main" id="{FF2EE280-E614-674D-BD0D-C50AE4A414B1}"/>
                </a:ext>
              </a:extLst>
            </p:cNvPr>
            <p:cNvSpPr/>
            <p:nvPr/>
          </p:nvSpPr>
          <p:spPr>
            <a:xfrm>
              <a:off x="3747885" y="3303817"/>
              <a:ext cx="1612868" cy="709921"/>
            </a:xfrm>
            <a:prstGeom prst="roundRect">
              <a:avLst/>
            </a:prstGeom>
            <a:noFill/>
            <a:ln>
              <a:noFill/>
            </a:ln>
            <a:effectLst>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2">
                      <a:lumMod val="10000"/>
                    </a:schemeClr>
                  </a:solidFill>
                  <a:latin typeface="Nunito Sans" pitchFamily="2" charset="77"/>
                </a:rPr>
                <a:t>TrustedBio MAX™: </a:t>
              </a:r>
              <a:br>
                <a:rPr lang="en-GB" sz="1200" dirty="0">
                  <a:solidFill>
                    <a:schemeClr val="bg2">
                      <a:lumMod val="10000"/>
                    </a:schemeClr>
                  </a:solidFill>
                  <a:latin typeface="Nunito Sans" pitchFamily="2" charset="77"/>
                </a:rPr>
              </a:br>
              <a:r>
                <a:rPr lang="en-GB" sz="1200" dirty="0">
                  <a:solidFill>
                    <a:schemeClr val="bg2">
                      <a:lumMod val="10000"/>
                    </a:schemeClr>
                  </a:solidFill>
                  <a:latin typeface="Nunito Sans" pitchFamily="2" charset="77"/>
                </a:rPr>
                <a:t>The most advanced and integrated biometric payment solution ever created</a:t>
              </a:r>
              <a:endParaRPr lang="en-US" sz="1200" dirty="0">
                <a:solidFill>
                  <a:schemeClr val="bg2">
                    <a:lumMod val="10000"/>
                  </a:schemeClr>
                </a:solidFill>
                <a:latin typeface="Nunito Sans" pitchFamily="2" charset="77"/>
              </a:endParaRPr>
            </a:p>
          </p:txBody>
        </p:sp>
        <p:pic>
          <p:nvPicPr>
            <p:cNvPr id="35" name="Picture 34">
              <a:extLst>
                <a:ext uri="{FF2B5EF4-FFF2-40B4-BE49-F238E27FC236}">
                  <a16:creationId xmlns:a16="http://schemas.microsoft.com/office/drawing/2014/main" id="{626FAC8E-AAEA-4E36-AE38-826F156116A2}"/>
                </a:ext>
              </a:extLst>
            </p:cNvPr>
            <p:cNvPicPr>
              <a:picLocks noChangeAspect="1"/>
            </p:cNvPicPr>
            <p:nvPr/>
          </p:nvPicPr>
          <p:blipFill>
            <a:blip r:embed="rId9"/>
            <a:stretch>
              <a:fillRect/>
            </a:stretch>
          </p:blipFill>
          <p:spPr>
            <a:xfrm>
              <a:off x="3994295" y="2164189"/>
              <a:ext cx="1176474" cy="882356"/>
            </a:xfrm>
            <a:prstGeom prst="rect">
              <a:avLst/>
            </a:prstGeom>
          </p:spPr>
        </p:pic>
      </p:grpSp>
      <p:grpSp>
        <p:nvGrpSpPr>
          <p:cNvPr id="7" name="Group 6">
            <a:extLst>
              <a:ext uri="{FF2B5EF4-FFF2-40B4-BE49-F238E27FC236}">
                <a16:creationId xmlns:a16="http://schemas.microsoft.com/office/drawing/2014/main" id="{9B7CD76E-66A4-4428-858A-4772E4865D88}"/>
              </a:ext>
            </a:extLst>
          </p:cNvPr>
          <p:cNvGrpSpPr/>
          <p:nvPr/>
        </p:nvGrpSpPr>
        <p:grpSpPr>
          <a:xfrm>
            <a:off x="3814580" y="966759"/>
            <a:ext cx="1494983" cy="3500714"/>
            <a:chOff x="3814580" y="966759"/>
            <a:chExt cx="1494983" cy="3500714"/>
          </a:xfrm>
        </p:grpSpPr>
        <p:sp>
          <p:nvSpPr>
            <p:cNvPr id="36" name="Rounded Rectangle 33">
              <a:extLst>
                <a:ext uri="{FF2B5EF4-FFF2-40B4-BE49-F238E27FC236}">
                  <a16:creationId xmlns:a16="http://schemas.microsoft.com/office/drawing/2014/main" id="{F62C95F2-D6BE-456F-86A3-65A18EE8910B}"/>
                </a:ext>
              </a:extLst>
            </p:cNvPr>
            <p:cNvSpPr/>
            <p:nvPr/>
          </p:nvSpPr>
          <p:spPr>
            <a:xfrm>
              <a:off x="3814580" y="966759"/>
              <a:ext cx="1494983" cy="3500714"/>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sp>
          <p:nvSpPr>
            <p:cNvPr id="37" name="Rectangle 36">
              <a:extLst>
                <a:ext uri="{FF2B5EF4-FFF2-40B4-BE49-F238E27FC236}">
                  <a16:creationId xmlns:a16="http://schemas.microsoft.com/office/drawing/2014/main" id="{9861CBD5-3A81-4A1A-A3CA-1410E14002E9}"/>
                </a:ext>
              </a:extLst>
            </p:cNvPr>
            <p:cNvSpPr/>
            <p:nvPr/>
          </p:nvSpPr>
          <p:spPr>
            <a:xfrm>
              <a:off x="3881074" y="1047915"/>
              <a:ext cx="1383488" cy="1202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CCFEF"/>
                </a:buClr>
                <a:tabLst>
                  <a:tab pos="273050" algn="l"/>
                </a:tabLst>
              </a:pPr>
              <a:r>
                <a:rPr lang="en-US" sz="1200" b="1" dirty="0">
                  <a:solidFill>
                    <a:schemeClr val="bg2">
                      <a:lumMod val="10000"/>
                    </a:schemeClr>
                  </a:solidFill>
                  <a:latin typeface="Nunito Sans" pitchFamily="2" charset="77"/>
                </a:rPr>
                <a:t>Network certification for IDEX solutions</a:t>
              </a:r>
              <a:endParaRPr lang="nb-NO" sz="1200" b="1" dirty="0">
                <a:solidFill>
                  <a:schemeClr val="bg2">
                    <a:lumMod val="10000"/>
                  </a:schemeClr>
                </a:solidFill>
                <a:latin typeface="Nunito Sans" pitchFamily="2" charset="77"/>
              </a:endParaRPr>
            </a:p>
          </p:txBody>
        </p:sp>
        <p:sp>
          <p:nvSpPr>
            <p:cNvPr id="38" name="Rectangle: Rounded Corners 56">
              <a:extLst>
                <a:ext uri="{FF2B5EF4-FFF2-40B4-BE49-F238E27FC236}">
                  <a16:creationId xmlns:a16="http://schemas.microsoft.com/office/drawing/2014/main" id="{ED2BB39C-7FDE-4981-B057-BC4AE967A646}"/>
                </a:ext>
              </a:extLst>
            </p:cNvPr>
            <p:cNvSpPr/>
            <p:nvPr/>
          </p:nvSpPr>
          <p:spPr>
            <a:xfrm>
              <a:off x="3826014" y="3303817"/>
              <a:ext cx="1472114" cy="709921"/>
            </a:xfrm>
            <a:prstGeom prst="roundRect">
              <a:avLst/>
            </a:prstGeom>
            <a:noFill/>
            <a:ln>
              <a:noFill/>
            </a:ln>
            <a:effectLst>
              <a:outerShdw blurRad="63500" sx="102000" sy="102000" algn="ctr"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CCFEF"/>
                </a:buClr>
              </a:pPr>
              <a:r>
                <a:rPr lang="en-US" sz="1200" dirty="0">
                  <a:solidFill>
                    <a:schemeClr val="bg2">
                      <a:lumMod val="10000"/>
                    </a:schemeClr>
                  </a:solidFill>
                  <a:latin typeface="Nunito Sans" pitchFamily="2" charset="77"/>
                </a:rPr>
                <a:t>Rapid adoption of leading card makers and issuers</a:t>
              </a:r>
              <a:endParaRPr lang="nb-NO" sz="1200" dirty="0">
                <a:solidFill>
                  <a:schemeClr val="bg2">
                    <a:lumMod val="10000"/>
                  </a:schemeClr>
                </a:solidFill>
                <a:latin typeface="Nunito Sans" pitchFamily="2" charset="77"/>
              </a:endParaRPr>
            </a:p>
          </p:txBody>
        </p:sp>
        <p:pic>
          <p:nvPicPr>
            <p:cNvPr id="40" name="Picture 39" descr="Visa Logo | Symbol, History, PNG (3840*2160)">
              <a:extLst>
                <a:ext uri="{FF2B5EF4-FFF2-40B4-BE49-F238E27FC236}">
                  <a16:creationId xmlns:a16="http://schemas.microsoft.com/office/drawing/2014/main" id="{4B3C9DC6-7113-4286-A10B-DDFFCFAC647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21656" y="2446455"/>
              <a:ext cx="562875" cy="3178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Mastercard&amp;#39;s new logo suggests a future where payment is digital - Vox">
              <a:extLst>
                <a:ext uri="{FF2B5EF4-FFF2-40B4-BE49-F238E27FC236}">
                  <a16:creationId xmlns:a16="http://schemas.microsoft.com/office/drawing/2014/main" id="{6F8294CF-2F44-407C-B69C-D81A56BD57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8683" y="2442347"/>
              <a:ext cx="574459" cy="3260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a:extLst>
                <a:ext uri="{FF2B5EF4-FFF2-40B4-BE49-F238E27FC236}">
                  <a16:creationId xmlns:a16="http://schemas.microsoft.com/office/drawing/2014/main" id="{4B1F433E-6235-4B0C-9F41-7254D2051EF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4442" y="2838981"/>
              <a:ext cx="508521" cy="31782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Box 42">
            <a:extLst>
              <a:ext uri="{FF2B5EF4-FFF2-40B4-BE49-F238E27FC236}">
                <a16:creationId xmlns:a16="http://schemas.microsoft.com/office/drawing/2014/main" id="{58D4D431-F7FF-4A02-AD63-9BB834DE6D27}"/>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1638248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 iPod, adapter&#10;&#10;Description automatically generated">
            <a:extLst>
              <a:ext uri="{FF2B5EF4-FFF2-40B4-BE49-F238E27FC236}">
                <a16:creationId xmlns:a16="http://schemas.microsoft.com/office/drawing/2014/main" id="{A4ED6CB7-D9FA-ED45-9997-00452CB4CE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graphicFrame>
        <p:nvGraphicFramePr>
          <p:cNvPr id="4" name="Object 3" hidden="1">
            <a:extLst>
              <a:ext uri="{FF2B5EF4-FFF2-40B4-BE49-F238E27FC236}">
                <a16:creationId xmlns:a16="http://schemas.microsoft.com/office/drawing/2014/main" id="{124E5913-B8DD-46A8-A985-4C517BBA1E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73" name="think-cell Slide" r:id="rId6" imgW="423" imgH="424" progId="TCLayout.ActiveDocument.1">
                  <p:embed/>
                </p:oleObj>
              </mc:Choice>
              <mc:Fallback>
                <p:oleObj name="think-cell Slide" r:id="rId6" imgW="423" imgH="424" progId="TCLayout.ActiveDocument.1">
                  <p:embed/>
                  <p:pic>
                    <p:nvPicPr>
                      <p:cNvPr id="4" name="Object 3" hidden="1">
                        <a:extLst>
                          <a:ext uri="{FF2B5EF4-FFF2-40B4-BE49-F238E27FC236}">
                            <a16:creationId xmlns:a16="http://schemas.microsoft.com/office/drawing/2014/main" id="{124E5913-B8DD-46A8-A985-4C517BBA1E2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B99250E1-0806-1B4C-BDFF-9D57B80B7918}"/>
              </a:ext>
            </a:extLst>
          </p:cNvPr>
          <p:cNvSpPr txBox="1">
            <a:spLocks/>
          </p:cNvSpPr>
          <p:nvPr/>
        </p:nvSpPr>
        <p:spPr>
          <a:xfrm>
            <a:off x="261316" y="1915524"/>
            <a:ext cx="4310684" cy="1312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Nunito Sans" pitchFamily="2" charset="77"/>
                <a:ea typeface="+mj-ea"/>
                <a:cs typeface="+mj-cs"/>
              </a:rPr>
              <a:t>Financial </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prstClr val="black"/>
                </a:solidFill>
                <a:latin typeface="Nunito Sans" pitchFamily="2" charset="77"/>
              </a:rPr>
              <a:t>Profile</a:t>
            </a:r>
            <a:endParaRPr kumimoji="0" lang="en-US" sz="3200" b="0" i="0" u="none" strike="noStrike" kern="1200" cap="none" spc="0" normalizeH="0" baseline="0" noProof="0" dirty="0">
              <a:ln>
                <a:noFill/>
              </a:ln>
              <a:solidFill>
                <a:prstClr val="black"/>
              </a:solidFill>
              <a:effectLst/>
              <a:uLnTx/>
              <a:uFillTx/>
              <a:latin typeface="Nunito Sans" pitchFamily="2" charset="77"/>
              <a:ea typeface="+mj-ea"/>
              <a:cs typeface="+mj-cs"/>
            </a:endParaRPr>
          </a:p>
        </p:txBody>
      </p:sp>
      <p:sp>
        <p:nvSpPr>
          <p:cNvPr id="6" name="TextBox 5">
            <a:extLst>
              <a:ext uri="{FF2B5EF4-FFF2-40B4-BE49-F238E27FC236}">
                <a16:creationId xmlns:a16="http://schemas.microsoft.com/office/drawing/2014/main" id="{1BCB6E3F-55D6-452A-89AA-94A909CB68C7}"/>
              </a:ext>
            </a:extLst>
          </p:cNvPr>
          <p:cNvSpPr txBox="1"/>
          <p:nvPr/>
        </p:nvSpPr>
        <p:spPr>
          <a:xfrm>
            <a:off x="602724" y="4814505"/>
            <a:ext cx="1798890" cy="200055"/>
          </a:xfrm>
          <a:prstGeom prst="rect">
            <a:avLst/>
          </a:prstGeom>
          <a:noFill/>
        </p:spPr>
        <p:txBody>
          <a:bodyPr wrap="none" rtlCol="0">
            <a:spAutoFit/>
          </a:bodyPr>
          <a:lstStyle/>
          <a:p>
            <a:r>
              <a:rPr lang="en-US" sz="700" dirty="0">
                <a:latin typeface="Nunito Sans" panose="00000500000000000000" pitchFamily="2" charset="0"/>
              </a:rPr>
              <a:t>Copyright © 2022 IDEX Biometrics ASA</a:t>
            </a:r>
          </a:p>
        </p:txBody>
      </p:sp>
    </p:spTree>
    <p:extLst>
      <p:ext uri="{BB962C8B-B14F-4D97-AF65-F5344CB8AC3E}">
        <p14:creationId xmlns:p14="http://schemas.microsoft.com/office/powerpoint/2010/main" val="413028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5BA179E-5650-BB45-8965-8C4B5534ADCC}"/>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88441" name="think-cell Slide" r:id="rId4" imgW="7772400" imgH="10058400" progId="TCLayout.ActiveDocument.1">
                  <p:embed/>
                </p:oleObj>
              </mc:Choice>
              <mc:Fallback>
                <p:oleObj name="think-cell Slide" r:id="rId4" imgW="7772400" imgH="10058400" progId="TCLayout.ActiveDocument.1">
                  <p:embed/>
                  <p:pic>
                    <p:nvPicPr>
                      <p:cNvPr id="11" name="Object 10" hidden="1">
                        <a:extLst>
                          <a:ext uri="{FF2B5EF4-FFF2-40B4-BE49-F238E27FC236}">
                            <a16:creationId xmlns:a16="http://schemas.microsoft.com/office/drawing/2014/main" id="{F5BA179E-5650-BB45-8965-8C4B5534ADC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7" name="Title 2">
            <a:extLst>
              <a:ext uri="{FF2B5EF4-FFF2-40B4-BE49-F238E27FC236}">
                <a16:creationId xmlns:a16="http://schemas.microsoft.com/office/drawing/2014/main" id="{12AACF5D-26C3-3346-BC4D-BEA00D935577}"/>
              </a:ext>
            </a:extLst>
          </p:cNvPr>
          <p:cNvSpPr txBox="1">
            <a:spLocks/>
          </p:cNvSpPr>
          <p:nvPr/>
        </p:nvSpPr>
        <p:spPr>
          <a:xfrm>
            <a:off x="306461" y="-42611"/>
            <a:ext cx="8080661" cy="993775"/>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cap="none">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EBEBEB">
                    <a:lumMod val="10000"/>
                  </a:srgbClr>
                </a:solidFill>
                <a:effectLst/>
                <a:uLnTx/>
                <a:uFillTx/>
                <a:latin typeface="Nunito Sans" panose="00000500000000000000" pitchFamily="2" charset="0"/>
                <a:ea typeface="+mj-ea"/>
                <a:cs typeface="+mj-cs"/>
              </a:rPr>
              <a:t>Q4 2021 Financial Summary</a:t>
            </a:r>
          </a:p>
        </p:txBody>
      </p:sp>
      <p:sp>
        <p:nvSpPr>
          <p:cNvPr id="43" name="Content Placeholder 2">
            <a:extLst>
              <a:ext uri="{FF2B5EF4-FFF2-40B4-BE49-F238E27FC236}">
                <a16:creationId xmlns:a16="http://schemas.microsoft.com/office/drawing/2014/main" id="{ACD9343F-FB6F-402D-9962-E39C7C31170B}"/>
              </a:ext>
            </a:extLst>
          </p:cNvPr>
          <p:cNvSpPr txBox="1">
            <a:spLocks/>
          </p:cNvSpPr>
          <p:nvPr/>
        </p:nvSpPr>
        <p:spPr>
          <a:xfrm>
            <a:off x="293427" y="1273895"/>
            <a:ext cx="3500652" cy="3282482"/>
          </a:xfrm>
          <a:prstGeom prst="rect">
            <a:avLst/>
          </a:prstGeom>
        </p:spPr>
        <p:txBody>
          <a:bodyPr>
            <a:noAutofit/>
          </a:bodyPr>
          <a:lstStyle>
            <a:lvl1pPr marL="135731" indent="-135731" algn="l" defTabSz="685800" rtl="0" eaLnBrk="1" latinLnBrk="0" hangingPunct="1">
              <a:lnSpc>
                <a:spcPct val="90000"/>
              </a:lnSpc>
              <a:spcBef>
                <a:spcPts val="750"/>
              </a:spcBef>
              <a:buClr>
                <a:schemeClr val="accent1"/>
              </a:buClr>
              <a:buFont typeface="Arial" panose="020B0604020202020204" pitchFamily="34" charset="0"/>
              <a:buChar char="•"/>
              <a:defRPr sz="1200" kern="1200">
                <a:solidFill>
                  <a:schemeClr val="tx2"/>
                </a:solidFill>
                <a:latin typeface="+mn-lt"/>
                <a:ea typeface="+mn-ea"/>
                <a:cs typeface="+mn-cs"/>
              </a:defRPr>
            </a:lvl1pPr>
            <a:lvl2pPr marL="406004" indent="-135731"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2"/>
                </a:solidFill>
                <a:latin typeface="+mn-lt"/>
                <a:ea typeface="+mn-ea"/>
                <a:cs typeface="+mn-cs"/>
              </a:defRPr>
            </a:lvl2pPr>
            <a:lvl3pPr marL="671513" indent="-135731"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3pPr>
            <a:lvl4pPr marL="941785" indent="-135731" algn="l" defTabSz="685800" rtl="0" eaLnBrk="1" latinLnBrk="0" hangingPunct="1">
              <a:lnSpc>
                <a:spcPct val="90000"/>
              </a:lnSpc>
              <a:spcBef>
                <a:spcPts val="375"/>
              </a:spcBef>
              <a:buClr>
                <a:schemeClr val="accent1"/>
              </a:buClr>
              <a:buFont typeface="Arial" panose="020B0604020202020204" pitchFamily="34" charset="0"/>
              <a:buChar char="•"/>
              <a:tabLst/>
              <a:defRPr sz="900" kern="1200">
                <a:solidFill>
                  <a:schemeClr val="tx2"/>
                </a:solidFill>
                <a:latin typeface="+mn-lt"/>
                <a:ea typeface="+mn-ea"/>
                <a:cs typeface="+mn-cs"/>
              </a:defRPr>
            </a:lvl4pPr>
            <a:lvl5pPr marL="1212056" indent="-134541"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7013" marR="0" lvl="0" indent="-227013"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Blip>
                <a:blip r:embed="rId6"/>
              </a:buBlip>
              <a:tabLst/>
              <a:defRPr/>
            </a:pPr>
            <a:r>
              <a:rPr kumimoji="0" lang="en-US" sz="14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rPr>
              <a:t>Revenue trends </a:t>
            </a:r>
            <a:r>
              <a:rPr lang="en-US" sz="1400" dirty="0">
                <a:solidFill>
                  <a:srgbClr val="3F3F3F"/>
                </a:solidFill>
                <a:latin typeface="Nunito Sans" panose="00000500000000000000" pitchFamily="2" charset="0"/>
              </a:rPr>
              <a:t>remain </a:t>
            </a:r>
            <a:r>
              <a:rPr kumimoji="0" lang="en-US" sz="14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rPr>
              <a:t>positive</a:t>
            </a:r>
          </a:p>
          <a:p>
            <a:pPr marL="406004" marR="0" lvl="1" indent="-135731"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rPr>
              <a:t>Continued </a:t>
            </a:r>
            <a:r>
              <a:rPr lang="en-US" dirty="0">
                <a:solidFill>
                  <a:srgbClr val="3F3F3F"/>
                </a:solidFill>
                <a:latin typeface="Nunito Sans" panose="00000500000000000000" pitchFamily="2" charset="0"/>
              </a:rPr>
              <a:t>growth in </a:t>
            </a:r>
            <a:r>
              <a:rPr kumimoji="0" lang="en-US" sz="12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rPr>
              <a:t>payments</a:t>
            </a:r>
          </a:p>
          <a:p>
            <a:pPr marL="406004" marR="0" lvl="1" indent="-135731"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rPr>
              <a:t>Sustained shipments for logical access</a:t>
            </a:r>
          </a:p>
          <a:p>
            <a:pPr marL="406004" marR="0" lvl="1" indent="-135731"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Char char="•"/>
              <a:tabLst/>
              <a:defRPr/>
            </a:pPr>
            <a:r>
              <a:rPr lang="en-US" dirty="0">
                <a:solidFill>
                  <a:srgbClr val="3F3F3F"/>
                </a:solidFill>
                <a:latin typeface="Nunito Sans" panose="00000500000000000000" pitchFamily="2" charset="0"/>
              </a:rPr>
              <a:t>First shipments for Cyber/Access control</a:t>
            </a:r>
            <a:endParaRPr kumimoji="0" lang="en-US" sz="12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endParaRPr>
          </a:p>
          <a:p>
            <a:pPr marL="227013" marR="0" lvl="0" indent="-227013"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Blip>
                <a:blip r:embed="rId6"/>
              </a:buBlip>
              <a:tabLst/>
              <a:defRPr/>
            </a:pPr>
            <a:r>
              <a:rPr kumimoji="0" lang="en-US" sz="14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rPr>
              <a:t>Sequential expense fluctuation: </a:t>
            </a:r>
            <a:endParaRPr kumimoji="0" lang="en-US" sz="12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endParaRPr>
          </a:p>
          <a:p>
            <a:pPr marL="400050" marR="0" lvl="1" indent="-173038"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Char char="•"/>
              <a:tabLst/>
              <a:defRPr/>
            </a:pPr>
            <a:r>
              <a:rPr lang="en-US" dirty="0">
                <a:solidFill>
                  <a:srgbClr val="3F3F3F"/>
                </a:solidFill>
                <a:latin typeface="Nunito Sans" panose="00000500000000000000" pitchFamily="2" charset="0"/>
              </a:rPr>
              <a:t>~$1.2M FX accounting – non-cash</a:t>
            </a:r>
            <a:endParaRPr kumimoji="0" lang="en-US" sz="12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endParaRPr>
          </a:p>
          <a:p>
            <a:pPr marL="400050" marR="0" lvl="1" indent="-173038"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rPr>
              <a:t>ESPP charge (non-cash)</a:t>
            </a:r>
          </a:p>
          <a:p>
            <a:pPr marL="400050" marR="0" lvl="1" indent="-173038"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Char char="•"/>
              <a:tabLst/>
              <a:defRPr/>
            </a:pPr>
            <a:r>
              <a:rPr lang="en-US" dirty="0">
                <a:solidFill>
                  <a:srgbClr val="3F3F3F"/>
                </a:solidFill>
                <a:latin typeface="Nunito Sans" panose="00000500000000000000" pitchFamily="2" charset="0"/>
              </a:rPr>
              <a:t>Achievement-based compensation accrual</a:t>
            </a:r>
            <a:endParaRPr kumimoji="0" lang="en-US"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endParaRPr>
          </a:p>
          <a:p>
            <a:pPr marL="400050" marR="0" lvl="1" indent="-173038"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F3F3F"/>
                </a:solidFill>
                <a:effectLst/>
                <a:uLnTx/>
                <a:uFillTx/>
                <a:latin typeface="Nunito Sans" panose="00000500000000000000" pitchFamily="2" charset="0"/>
                <a:ea typeface="+mn-ea"/>
                <a:cs typeface="+mn-cs"/>
              </a:rPr>
              <a:t>Transition from R&amp;D to Commercial focus</a:t>
            </a:r>
            <a:endParaRPr lang="en-US" dirty="0">
              <a:solidFill>
                <a:srgbClr val="3F3F3F"/>
              </a:solidFill>
              <a:latin typeface="Nunito Sans" panose="00000500000000000000" pitchFamily="2" charset="0"/>
            </a:endParaRPr>
          </a:p>
          <a:p>
            <a:pPr marL="227013" marR="0" lvl="0" indent="-227013"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Blip>
                <a:blip r:embed="rId6"/>
              </a:buBlip>
              <a:tabLst/>
              <a:defRPr/>
            </a:pPr>
            <a:r>
              <a:rPr kumimoji="0" lang="en-US" sz="1400" b="0" i="0" u="none" strike="noStrike" kern="1200" cap="none" spc="10" normalizeH="0" baseline="0" noProof="0" dirty="0">
                <a:ln>
                  <a:noFill/>
                </a:ln>
                <a:solidFill>
                  <a:srgbClr val="000000"/>
                </a:solidFill>
                <a:effectLst/>
                <a:uLnTx/>
                <a:uFillTx/>
                <a:latin typeface="Nunito Sans" panose="00000500000000000000" pitchFamily="2" charset="0"/>
                <a:ea typeface="@MS Mincho"/>
                <a:cs typeface="Cambria Math" panose="02040503050406030204" pitchFamily="18" charset="0"/>
              </a:rPr>
              <a:t>Cash balance</a:t>
            </a:r>
          </a:p>
          <a:p>
            <a:pPr marL="400050" marR="0" lvl="0" indent="-173038" algn="l" defTabSz="685800" rtl="0" eaLnBrk="1" fontAlgn="auto" latinLnBrk="0" hangingPunct="1">
              <a:lnSpc>
                <a:spcPct val="90000"/>
              </a:lnSpc>
              <a:spcBef>
                <a:spcPts val="0"/>
              </a:spcBef>
              <a:spcAft>
                <a:spcPts val="600"/>
              </a:spcAft>
              <a:buClr>
                <a:srgbClr val="5CCFEF"/>
              </a:buClr>
              <a:buSzTx/>
              <a:buFont typeface="Arial" panose="020B0604020202020204" pitchFamily="34" charset="0"/>
              <a:buChar char="•"/>
              <a:tabLst/>
              <a:defRPr/>
            </a:pPr>
            <a:r>
              <a:rPr kumimoji="0" lang="en-US" sz="1200" b="0" i="0" u="none" strike="noStrike" kern="1200" cap="none" spc="10" normalizeH="0" baseline="0" noProof="0" dirty="0">
                <a:ln>
                  <a:noFill/>
                </a:ln>
                <a:solidFill>
                  <a:srgbClr val="000000"/>
                </a:solidFill>
                <a:effectLst/>
                <a:uLnTx/>
                <a:uFillTx/>
                <a:latin typeface="Nunito Sans" panose="00000500000000000000" pitchFamily="2" charset="0"/>
                <a:ea typeface="@MS Mincho"/>
                <a:cs typeface="Cambria Math" panose="02040503050406030204" pitchFamily="18" charset="0"/>
              </a:rPr>
              <a:t>$</a:t>
            </a:r>
            <a:r>
              <a:rPr lang="en-US" spc="10" dirty="0">
                <a:solidFill>
                  <a:srgbClr val="000000"/>
                </a:solidFill>
                <a:latin typeface="Nunito Sans" panose="00000500000000000000" pitchFamily="2" charset="0"/>
                <a:ea typeface="@MS Mincho"/>
                <a:cs typeface="Cambria Math" panose="02040503050406030204" pitchFamily="18" charset="0"/>
              </a:rPr>
              <a:t>33.8</a:t>
            </a:r>
            <a:r>
              <a:rPr kumimoji="0" lang="en-US" sz="1200" b="0" i="0" u="none" strike="noStrike" kern="1200" cap="none" spc="10" normalizeH="0" baseline="0" noProof="0" dirty="0">
                <a:ln>
                  <a:noFill/>
                </a:ln>
                <a:solidFill>
                  <a:srgbClr val="000000"/>
                </a:solidFill>
                <a:effectLst/>
                <a:uLnTx/>
                <a:uFillTx/>
                <a:latin typeface="Nunito Sans" panose="00000500000000000000" pitchFamily="2" charset="0"/>
                <a:ea typeface="@MS Mincho"/>
                <a:cs typeface="Cambria Math" panose="02040503050406030204" pitchFamily="18" charset="0"/>
              </a:rPr>
              <a:t> million as of December 31</a:t>
            </a:r>
          </a:p>
        </p:txBody>
      </p:sp>
      <p:graphicFrame>
        <p:nvGraphicFramePr>
          <p:cNvPr id="7" name="Object 6">
            <a:extLst>
              <a:ext uri="{FF2B5EF4-FFF2-40B4-BE49-F238E27FC236}">
                <a16:creationId xmlns:a16="http://schemas.microsoft.com/office/drawing/2014/main" id="{0D1F79D8-25AF-4063-8BE6-78896CB1E340}"/>
              </a:ext>
            </a:extLst>
          </p:cNvPr>
          <p:cNvGraphicFramePr>
            <a:graphicFrameLocks noChangeAspect="1"/>
          </p:cNvGraphicFramePr>
          <p:nvPr>
            <p:extLst>
              <p:ext uri="{D42A27DB-BD31-4B8C-83A1-F6EECF244321}">
                <p14:modId xmlns:p14="http://schemas.microsoft.com/office/powerpoint/2010/main" val="2730319916"/>
              </p:ext>
            </p:extLst>
          </p:nvPr>
        </p:nvGraphicFramePr>
        <p:xfrm>
          <a:off x="3876675" y="1385888"/>
          <a:ext cx="5156200" cy="2489200"/>
        </p:xfrm>
        <a:graphic>
          <a:graphicData uri="http://schemas.openxmlformats.org/presentationml/2006/ole">
            <mc:AlternateContent xmlns:mc="http://schemas.openxmlformats.org/markup-compatibility/2006">
              <mc:Choice xmlns:v="urn:schemas-microsoft-com:vml" Requires="v">
                <p:oleObj spid="_x0000_s188442" name="Worksheet" r:id="rId7" imgW="6530177" imgH="2758581" progId="Excel.Sheet.12">
                  <p:embed/>
                </p:oleObj>
              </mc:Choice>
              <mc:Fallback>
                <p:oleObj name="Worksheet" r:id="rId7" imgW="6530177" imgH="2758581" progId="Excel.Sheet.12">
                  <p:embed/>
                  <p:pic>
                    <p:nvPicPr>
                      <p:cNvPr id="44" name="Object 43">
                        <a:extLst>
                          <a:ext uri="{FF2B5EF4-FFF2-40B4-BE49-F238E27FC236}">
                            <a16:creationId xmlns:a16="http://schemas.microsoft.com/office/drawing/2014/main" id="{01B4B9F4-168B-4756-801A-251C25DA619A}"/>
                          </a:ext>
                        </a:extLst>
                      </p:cNvPr>
                      <p:cNvPicPr/>
                      <p:nvPr/>
                    </p:nvPicPr>
                    <p:blipFill>
                      <a:blip r:embed="rId8"/>
                      <a:stretch>
                        <a:fillRect/>
                      </a:stretch>
                    </p:blipFill>
                    <p:spPr>
                      <a:xfrm>
                        <a:off x="3876675" y="1385888"/>
                        <a:ext cx="5156200" cy="24892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FF37A216-89AF-43EE-8032-7F1C945C4F3B}"/>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241184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a:extLst>
              <a:ext uri="{FF2B5EF4-FFF2-40B4-BE49-F238E27FC236}">
                <a16:creationId xmlns:a16="http://schemas.microsoft.com/office/drawing/2014/main" id="{9B5EAD9C-46A8-4A5C-8907-C2CEA4033C8D}"/>
              </a:ext>
            </a:extLst>
          </p:cNvPr>
          <p:cNvSpPr txBox="1">
            <a:spLocks/>
          </p:cNvSpPr>
          <p:nvPr/>
        </p:nvSpPr>
        <p:spPr>
          <a:xfrm>
            <a:off x="357250" y="177381"/>
            <a:ext cx="8429498" cy="478303"/>
          </a:xfrm>
          <a:prstGeom prst="rect">
            <a:avLst/>
          </a:prstGeom>
        </p:spPr>
        <p:txBody>
          <a:bodyPr vert="horz" wrap="square" lIns="0" tIns="13335" rIns="0" bIns="0" rtlCol="0">
            <a:noAutofit/>
          </a:bodyPr>
          <a:lstStyle>
            <a:lvl1pPr>
              <a:defRPr sz="2500" b="1" i="0">
                <a:solidFill>
                  <a:srgbClr val="5CCFEF"/>
                </a:solidFill>
                <a:latin typeface="Corbel" panose="020B0503020204020204" pitchFamily="34" charset="0"/>
                <a:ea typeface="+mj-ea"/>
                <a:cs typeface="Arial"/>
              </a:defRPr>
            </a:lvl1pPr>
          </a:lstStyle>
          <a:p>
            <a:pPr marL="12700">
              <a:spcBef>
                <a:spcPts val="105"/>
              </a:spcBef>
            </a:pPr>
            <a:r>
              <a:rPr lang="en-US" sz="2400" kern="0" spc="-10">
                <a:solidFill>
                  <a:schemeClr val="tx1"/>
                </a:solidFill>
                <a:latin typeface="Nunito Sans" panose="00000500000000000000" pitchFamily="2" charset="0"/>
                <a:cs typeface="Calibri"/>
              </a:rPr>
              <a:t>Strong Operating Leverage in Long-term Model</a:t>
            </a:r>
            <a:endParaRPr lang="en-US" sz="2400" i="1" kern="0" spc="-15">
              <a:solidFill>
                <a:schemeClr val="tx1"/>
              </a:solidFill>
              <a:latin typeface="Nunito Sans" panose="00000500000000000000" pitchFamily="2" charset="0"/>
              <a:cs typeface="Corbel"/>
            </a:endParaRPr>
          </a:p>
        </p:txBody>
      </p:sp>
      <p:sp>
        <p:nvSpPr>
          <p:cNvPr id="28" name="object 9">
            <a:extLst>
              <a:ext uri="{FF2B5EF4-FFF2-40B4-BE49-F238E27FC236}">
                <a16:creationId xmlns:a16="http://schemas.microsoft.com/office/drawing/2014/main" id="{ACE2F6FF-E653-485E-82AE-15677794192B}"/>
              </a:ext>
            </a:extLst>
          </p:cNvPr>
          <p:cNvSpPr txBox="1"/>
          <p:nvPr/>
        </p:nvSpPr>
        <p:spPr>
          <a:xfrm>
            <a:off x="357251" y="1817755"/>
            <a:ext cx="5196187" cy="412292"/>
          </a:xfrm>
          <a:prstGeom prst="rect">
            <a:avLst/>
          </a:prstGeom>
        </p:spPr>
        <p:txBody>
          <a:bodyPr vert="horz" wrap="square" lIns="0" tIns="133985" rIns="0" bIns="0" rtlCol="0">
            <a:spAutoFit/>
          </a:bodyPr>
          <a:lstStyle/>
          <a:p>
            <a:pPr marL="323850" indent="-285750">
              <a:lnSpc>
                <a:spcPct val="100000"/>
              </a:lnSpc>
              <a:spcBef>
                <a:spcPts val="1055"/>
              </a:spcBef>
              <a:buBlip>
                <a:blip r:embed="rId3"/>
              </a:buBlip>
            </a:pPr>
            <a:r>
              <a:rPr lang="en-US" sz="1800" spc="-5" dirty="0">
                <a:latin typeface="Nunito Sans" panose="00000500000000000000" pitchFamily="2" charset="0"/>
                <a:cs typeface="Corbel"/>
              </a:rPr>
              <a:t>Target O</a:t>
            </a:r>
            <a:r>
              <a:rPr sz="1800" spc="-5" dirty="0">
                <a:latin typeface="Nunito Sans" panose="00000500000000000000" pitchFamily="2" charset="0"/>
                <a:cs typeface="Corbel"/>
              </a:rPr>
              <a:t>perating</a:t>
            </a:r>
            <a:r>
              <a:rPr lang="en-US" sz="1800" spc="-5" dirty="0">
                <a:latin typeface="Nunito Sans" panose="00000500000000000000" pitchFamily="2" charset="0"/>
                <a:cs typeface="Corbel"/>
              </a:rPr>
              <a:t> Model </a:t>
            </a:r>
            <a:r>
              <a:rPr lang="en-US" spc="-5" dirty="0">
                <a:latin typeface="Nunito Sans" panose="00000500000000000000" pitchFamily="2" charset="0"/>
                <a:cs typeface="Corbel"/>
              </a:rPr>
              <a:t>at Scale:</a:t>
            </a:r>
            <a:endParaRPr sz="1800" dirty="0">
              <a:latin typeface="Nunito Sans" panose="00000500000000000000" pitchFamily="2" charset="0"/>
              <a:cs typeface="Corbel"/>
            </a:endParaRPr>
          </a:p>
        </p:txBody>
      </p:sp>
      <p:sp>
        <p:nvSpPr>
          <p:cNvPr id="29" name="object 6">
            <a:extLst>
              <a:ext uri="{FF2B5EF4-FFF2-40B4-BE49-F238E27FC236}">
                <a16:creationId xmlns:a16="http://schemas.microsoft.com/office/drawing/2014/main" id="{5BBDF8A2-63F5-4122-854B-9F58A2BFEA4B}"/>
              </a:ext>
            </a:extLst>
          </p:cNvPr>
          <p:cNvSpPr txBox="1"/>
          <p:nvPr/>
        </p:nvSpPr>
        <p:spPr>
          <a:xfrm>
            <a:off x="700595" y="2089603"/>
            <a:ext cx="5370980" cy="2477601"/>
          </a:xfrm>
          <a:prstGeom prst="rect">
            <a:avLst/>
          </a:prstGeom>
        </p:spPr>
        <p:txBody>
          <a:bodyPr vert="horz" wrap="square" lIns="0" tIns="12700" rIns="0" bIns="0" rtlCol="0">
            <a:spAutoFit/>
          </a:bodyPr>
          <a:lstStyle/>
          <a:p>
            <a:pPr marL="756285" marR="5080" lvl="1" indent="-287020">
              <a:spcBef>
                <a:spcPts val="100"/>
              </a:spcBef>
              <a:buClr>
                <a:srgbClr val="5CCFEF"/>
              </a:buClr>
              <a:buFont typeface="Arial"/>
              <a:buChar char="•"/>
              <a:tabLst>
                <a:tab pos="299085" algn="l"/>
                <a:tab pos="299720" algn="l"/>
              </a:tabLst>
            </a:pPr>
            <a:endParaRPr lang="en-US" sz="1400" b="1" spc="-10" dirty="0">
              <a:solidFill>
                <a:schemeClr val="tx1">
                  <a:lumMod val="75000"/>
                  <a:lumOff val="25000"/>
                </a:schemeClr>
              </a:solidFill>
              <a:latin typeface="Nunito Sans" panose="00000500000000000000" pitchFamily="2" charset="0"/>
              <a:cs typeface="Calibri"/>
            </a:endParaRPr>
          </a:p>
          <a:p>
            <a:pPr marL="299085" marR="5080" indent="-287020">
              <a:lnSpc>
                <a:spcPct val="100000"/>
              </a:lnSpc>
              <a:spcBef>
                <a:spcPts val="100"/>
              </a:spcBef>
              <a:buClr>
                <a:srgbClr val="5CCFEF"/>
              </a:buClr>
              <a:buFont typeface="Wingdings" panose="05000000000000000000" pitchFamily="2" charset="2"/>
              <a:buChar char="ü"/>
              <a:tabLst>
                <a:tab pos="299085" algn="l"/>
                <a:tab pos="299720" algn="l"/>
              </a:tabLst>
            </a:pPr>
            <a:r>
              <a:rPr lang="en-US" sz="1400" spc="-10" dirty="0">
                <a:solidFill>
                  <a:schemeClr val="tx1">
                    <a:lumMod val="75000"/>
                    <a:lumOff val="25000"/>
                  </a:schemeClr>
                </a:solidFill>
                <a:latin typeface="Nunito Sans" panose="00000500000000000000" pitchFamily="2" charset="0"/>
                <a:cs typeface="Calibri"/>
              </a:rPr>
              <a:t>Scalable fabless semiconductor model</a:t>
            </a:r>
          </a:p>
          <a:p>
            <a:pPr marL="299085" marR="5080" indent="-287020">
              <a:lnSpc>
                <a:spcPct val="100000"/>
              </a:lnSpc>
              <a:spcBef>
                <a:spcPts val="100"/>
              </a:spcBef>
              <a:buClr>
                <a:srgbClr val="5CCFEF"/>
              </a:buClr>
              <a:buFont typeface="Wingdings" panose="05000000000000000000" pitchFamily="2" charset="2"/>
              <a:buChar char="ü"/>
              <a:tabLst>
                <a:tab pos="299085" algn="l"/>
                <a:tab pos="299720" algn="l"/>
              </a:tabLst>
            </a:pPr>
            <a:endParaRPr lang="en-US" sz="1100" spc="-10" dirty="0">
              <a:solidFill>
                <a:schemeClr val="tx1">
                  <a:lumMod val="75000"/>
                  <a:lumOff val="25000"/>
                </a:schemeClr>
              </a:solidFill>
              <a:latin typeface="Nunito Sans" panose="00000500000000000000" pitchFamily="2" charset="0"/>
              <a:cs typeface="Calibri"/>
            </a:endParaRPr>
          </a:p>
          <a:p>
            <a:pPr marL="299085" marR="5080" indent="-287020">
              <a:lnSpc>
                <a:spcPct val="100000"/>
              </a:lnSpc>
              <a:spcBef>
                <a:spcPts val="100"/>
              </a:spcBef>
              <a:buClr>
                <a:srgbClr val="5CCFEF"/>
              </a:buClr>
              <a:buFont typeface="Wingdings" panose="05000000000000000000" pitchFamily="2" charset="2"/>
              <a:buChar char="ü"/>
              <a:tabLst>
                <a:tab pos="299085" algn="l"/>
                <a:tab pos="299720" algn="l"/>
              </a:tabLst>
            </a:pPr>
            <a:r>
              <a:rPr lang="en-US" sz="1400" spc="-10" dirty="0">
                <a:solidFill>
                  <a:schemeClr val="tx1">
                    <a:lumMod val="75000"/>
                    <a:lumOff val="25000"/>
                  </a:schemeClr>
                </a:solidFill>
                <a:latin typeface="Nunito Sans" panose="00000500000000000000" pitchFamily="2" charset="0"/>
                <a:cs typeface="Calibri"/>
              </a:rPr>
              <a:t>50%+ gross margins</a:t>
            </a:r>
          </a:p>
          <a:p>
            <a:pPr marL="627063" marR="5080" lvl="1" indent="-157163">
              <a:spcBef>
                <a:spcPts val="100"/>
              </a:spcBef>
              <a:buClr>
                <a:srgbClr val="5CCFEF"/>
              </a:buClr>
              <a:buFont typeface="Arial" panose="020B0604020202020204" pitchFamily="34" charset="0"/>
              <a:buChar char="•"/>
              <a:tabLst>
                <a:tab pos="299085" algn="l"/>
                <a:tab pos="299720" algn="l"/>
              </a:tabLst>
            </a:pPr>
            <a:r>
              <a:rPr lang="en-US" sz="1200" spc="-10" dirty="0">
                <a:solidFill>
                  <a:schemeClr val="tx1">
                    <a:lumMod val="75000"/>
                    <a:lumOff val="25000"/>
                  </a:schemeClr>
                </a:solidFill>
                <a:latin typeface="Nunito Sans" panose="00000500000000000000" pitchFamily="2" charset="0"/>
                <a:cs typeface="Calibri"/>
              </a:rPr>
              <a:t>Consistent with fabless model</a:t>
            </a:r>
          </a:p>
          <a:p>
            <a:pPr marL="627063" marR="5080" lvl="1" indent="-157163">
              <a:spcBef>
                <a:spcPts val="100"/>
              </a:spcBef>
              <a:buClr>
                <a:srgbClr val="5CCFEF"/>
              </a:buClr>
              <a:buFont typeface="Arial" panose="020B0604020202020204" pitchFamily="34" charset="0"/>
              <a:buChar char="•"/>
              <a:tabLst>
                <a:tab pos="299085" algn="l"/>
                <a:tab pos="299720" algn="l"/>
              </a:tabLst>
            </a:pPr>
            <a:r>
              <a:rPr lang="en-US" sz="1200" spc="-10" dirty="0">
                <a:solidFill>
                  <a:schemeClr val="tx1">
                    <a:lumMod val="75000"/>
                    <a:lumOff val="25000"/>
                  </a:schemeClr>
                </a:solidFill>
                <a:latin typeface="Nunito Sans" panose="00000500000000000000" pitchFamily="2" charset="0"/>
                <a:cs typeface="Calibri"/>
              </a:rPr>
              <a:t>Reflects differentiation and solution cost leadership</a:t>
            </a:r>
          </a:p>
          <a:p>
            <a:pPr marL="627063" marR="5080" lvl="1" indent="-157163">
              <a:spcBef>
                <a:spcPts val="100"/>
              </a:spcBef>
              <a:buClr>
                <a:srgbClr val="5CCFEF"/>
              </a:buClr>
              <a:buFont typeface="Arial" panose="020B0604020202020204" pitchFamily="34" charset="0"/>
              <a:buChar char="•"/>
              <a:tabLst>
                <a:tab pos="299085" algn="l"/>
                <a:tab pos="299720" algn="l"/>
              </a:tabLst>
            </a:pPr>
            <a:endParaRPr lang="en-US" sz="1100" spc="-10" dirty="0">
              <a:solidFill>
                <a:schemeClr val="tx1">
                  <a:lumMod val="75000"/>
                  <a:lumOff val="25000"/>
                </a:schemeClr>
              </a:solidFill>
              <a:latin typeface="Nunito Sans" panose="00000500000000000000" pitchFamily="2" charset="0"/>
              <a:cs typeface="Calibri"/>
            </a:endParaRPr>
          </a:p>
          <a:p>
            <a:pPr marL="299085" marR="5080" indent="-287020">
              <a:lnSpc>
                <a:spcPct val="100000"/>
              </a:lnSpc>
              <a:spcBef>
                <a:spcPts val="100"/>
              </a:spcBef>
              <a:buClr>
                <a:srgbClr val="5CCFEF"/>
              </a:buClr>
              <a:buFont typeface="Wingdings" panose="05000000000000000000" pitchFamily="2" charset="2"/>
              <a:buChar char="ü"/>
              <a:tabLst>
                <a:tab pos="299085" algn="l"/>
                <a:tab pos="299720" algn="l"/>
              </a:tabLst>
            </a:pPr>
            <a:r>
              <a:rPr lang="en-US" sz="1400" spc="-10" dirty="0">
                <a:solidFill>
                  <a:schemeClr val="tx1">
                    <a:lumMod val="75000"/>
                    <a:lumOff val="25000"/>
                  </a:schemeClr>
                </a:solidFill>
                <a:latin typeface="Nunito Sans" panose="00000500000000000000" pitchFamily="2" charset="0"/>
                <a:cs typeface="Calibri"/>
              </a:rPr>
              <a:t>~30% operating margins</a:t>
            </a:r>
          </a:p>
          <a:p>
            <a:pPr marL="756285" marR="5080" lvl="1" indent="-287020">
              <a:spcBef>
                <a:spcPts val="100"/>
              </a:spcBef>
              <a:buClr>
                <a:srgbClr val="5CCFEF"/>
              </a:buClr>
              <a:buFont typeface="Arial" panose="020B0604020202020204" pitchFamily="34" charset="0"/>
              <a:buChar char="•"/>
              <a:tabLst>
                <a:tab pos="299085" algn="l"/>
                <a:tab pos="299720" algn="l"/>
              </a:tabLst>
            </a:pPr>
            <a:endParaRPr lang="en-US" sz="1100" spc="-10" dirty="0">
              <a:solidFill>
                <a:schemeClr val="tx1">
                  <a:lumMod val="75000"/>
                  <a:lumOff val="25000"/>
                </a:schemeClr>
              </a:solidFill>
              <a:latin typeface="Nunito Sans" panose="00000500000000000000" pitchFamily="2" charset="0"/>
              <a:cs typeface="Calibri"/>
            </a:endParaRPr>
          </a:p>
          <a:p>
            <a:pPr marL="299085" marR="5080" indent="-287020">
              <a:lnSpc>
                <a:spcPct val="100000"/>
              </a:lnSpc>
              <a:spcBef>
                <a:spcPts val="100"/>
              </a:spcBef>
              <a:buClr>
                <a:srgbClr val="5CCFEF"/>
              </a:buClr>
              <a:buFont typeface="Wingdings" panose="05000000000000000000" pitchFamily="2" charset="2"/>
              <a:buChar char="ü"/>
              <a:tabLst>
                <a:tab pos="299085" algn="l"/>
                <a:tab pos="299720" algn="l"/>
              </a:tabLst>
            </a:pPr>
            <a:r>
              <a:rPr lang="en-US" sz="1400" spc="-10" dirty="0">
                <a:solidFill>
                  <a:schemeClr val="tx1">
                    <a:lumMod val="75000"/>
                    <a:lumOff val="25000"/>
                  </a:schemeClr>
                </a:solidFill>
                <a:latin typeface="Nunito Sans" panose="00000500000000000000" pitchFamily="2" charset="0"/>
                <a:cs typeface="Calibri"/>
              </a:rPr>
              <a:t>Scalable for sustained cash flow</a:t>
            </a:r>
          </a:p>
          <a:p>
            <a:pPr marL="627063" marR="5080" lvl="1" indent="-157163">
              <a:spcBef>
                <a:spcPts val="100"/>
              </a:spcBef>
              <a:buClr>
                <a:srgbClr val="5CCFEF"/>
              </a:buClr>
              <a:buFont typeface="Arial" panose="020B0604020202020204" pitchFamily="34" charset="0"/>
              <a:buChar char="•"/>
              <a:tabLst>
                <a:tab pos="299085" algn="l"/>
                <a:tab pos="299720" algn="l"/>
              </a:tabLst>
            </a:pPr>
            <a:r>
              <a:rPr lang="en-US" sz="1200" spc="-10" dirty="0">
                <a:solidFill>
                  <a:schemeClr val="tx1">
                    <a:lumMod val="75000"/>
                    <a:lumOff val="25000"/>
                  </a:schemeClr>
                </a:solidFill>
                <a:latin typeface="Nunito Sans" panose="00000500000000000000" pitchFamily="2" charset="0"/>
                <a:cs typeface="Calibri"/>
              </a:rPr>
              <a:t>Concentrated customer base limits channel expenses</a:t>
            </a:r>
          </a:p>
          <a:p>
            <a:pPr marL="627063" marR="5080" lvl="1" indent="-157163">
              <a:spcBef>
                <a:spcPts val="100"/>
              </a:spcBef>
              <a:buClr>
                <a:srgbClr val="5CCFEF"/>
              </a:buClr>
              <a:buFont typeface="Arial" panose="020B0604020202020204" pitchFamily="34" charset="0"/>
              <a:buChar char="•"/>
              <a:tabLst>
                <a:tab pos="299085" algn="l"/>
                <a:tab pos="299720" algn="l"/>
              </a:tabLst>
            </a:pPr>
            <a:r>
              <a:rPr lang="en-US" sz="1200" spc="-10" dirty="0">
                <a:solidFill>
                  <a:schemeClr val="tx1">
                    <a:lumMod val="75000"/>
                    <a:lumOff val="25000"/>
                  </a:schemeClr>
                </a:solidFill>
                <a:latin typeface="Nunito Sans" panose="00000500000000000000" pitchFamily="2" charset="0"/>
                <a:cs typeface="Calibri"/>
              </a:rPr>
              <a:t>Low </a:t>
            </a:r>
            <a:r>
              <a:rPr lang="en-US" sz="1200" spc="-10" dirty="0" err="1">
                <a:solidFill>
                  <a:schemeClr val="tx1">
                    <a:lumMod val="75000"/>
                    <a:lumOff val="25000"/>
                  </a:schemeClr>
                </a:solidFill>
                <a:latin typeface="Nunito Sans" panose="00000500000000000000" pitchFamily="2" charset="0"/>
                <a:cs typeface="Calibri"/>
              </a:rPr>
              <a:t>CapEx</a:t>
            </a:r>
            <a:r>
              <a:rPr lang="en-US" sz="1200" spc="-10" dirty="0">
                <a:solidFill>
                  <a:schemeClr val="tx1">
                    <a:lumMod val="75000"/>
                    <a:lumOff val="25000"/>
                  </a:schemeClr>
                </a:solidFill>
                <a:latin typeface="Nunito Sans" panose="00000500000000000000" pitchFamily="2" charset="0"/>
                <a:cs typeface="Calibri"/>
              </a:rPr>
              <a:t> and leveraged </a:t>
            </a:r>
            <a:r>
              <a:rPr lang="en-US" sz="1200" spc="-10" dirty="0" err="1">
                <a:solidFill>
                  <a:schemeClr val="tx1">
                    <a:lumMod val="75000"/>
                    <a:lumOff val="25000"/>
                  </a:schemeClr>
                </a:solidFill>
                <a:latin typeface="Nunito Sans" panose="00000500000000000000" pitchFamily="2" charset="0"/>
                <a:cs typeface="Calibri"/>
              </a:rPr>
              <a:t>OpEx</a:t>
            </a:r>
            <a:r>
              <a:rPr lang="en-US" sz="1200" spc="-10" dirty="0">
                <a:solidFill>
                  <a:schemeClr val="tx1">
                    <a:lumMod val="75000"/>
                    <a:lumOff val="25000"/>
                  </a:schemeClr>
                </a:solidFill>
                <a:latin typeface="Nunito Sans" panose="00000500000000000000" pitchFamily="2" charset="0"/>
                <a:cs typeface="Calibri"/>
              </a:rPr>
              <a:t> </a:t>
            </a:r>
            <a:endParaRPr dirty="0">
              <a:latin typeface="Nunito Sans" panose="00000500000000000000" pitchFamily="2" charset="0"/>
              <a:cs typeface="Arial"/>
            </a:endParaRPr>
          </a:p>
        </p:txBody>
      </p:sp>
      <p:sp>
        <p:nvSpPr>
          <p:cNvPr id="7" name="object 9">
            <a:extLst>
              <a:ext uri="{FF2B5EF4-FFF2-40B4-BE49-F238E27FC236}">
                <a16:creationId xmlns:a16="http://schemas.microsoft.com/office/drawing/2014/main" id="{451E3792-76F9-498A-AF7F-28F14548D516}"/>
              </a:ext>
            </a:extLst>
          </p:cNvPr>
          <p:cNvSpPr txBox="1"/>
          <p:nvPr/>
        </p:nvSpPr>
        <p:spPr>
          <a:xfrm>
            <a:off x="357250" y="782234"/>
            <a:ext cx="5196187" cy="412292"/>
          </a:xfrm>
          <a:prstGeom prst="rect">
            <a:avLst/>
          </a:prstGeom>
        </p:spPr>
        <p:txBody>
          <a:bodyPr vert="horz" wrap="square" lIns="0" tIns="133985" rIns="0" bIns="0" rtlCol="0">
            <a:spAutoFit/>
          </a:bodyPr>
          <a:lstStyle/>
          <a:p>
            <a:pPr marL="323850" indent="-285750">
              <a:lnSpc>
                <a:spcPct val="100000"/>
              </a:lnSpc>
              <a:spcBef>
                <a:spcPts val="1055"/>
              </a:spcBef>
              <a:buBlip>
                <a:blip r:embed="rId3"/>
              </a:buBlip>
            </a:pPr>
            <a:r>
              <a:rPr lang="en-US" sz="1800" spc="-5" dirty="0">
                <a:latin typeface="Nunito Sans" panose="00000500000000000000" pitchFamily="2" charset="0"/>
                <a:cs typeface="Corbel"/>
              </a:rPr>
              <a:t>Potential for extraordinary revenue growth</a:t>
            </a:r>
            <a:endParaRPr sz="1800" dirty="0">
              <a:latin typeface="Nunito Sans" panose="00000500000000000000" pitchFamily="2" charset="0"/>
              <a:cs typeface="Corbel"/>
            </a:endParaRPr>
          </a:p>
        </p:txBody>
      </p:sp>
      <p:sp>
        <p:nvSpPr>
          <p:cNvPr id="9" name="object 6">
            <a:extLst>
              <a:ext uri="{FF2B5EF4-FFF2-40B4-BE49-F238E27FC236}">
                <a16:creationId xmlns:a16="http://schemas.microsoft.com/office/drawing/2014/main" id="{E762FC41-3FC8-4E5F-A3C9-1DC62412851A}"/>
              </a:ext>
            </a:extLst>
          </p:cNvPr>
          <p:cNvSpPr txBox="1"/>
          <p:nvPr/>
        </p:nvSpPr>
        <p:spPr>
          <a:xfrm>
            <a:off x="705144" y="1025749"/>
            <a:ext cx="5370980" cy="684803"/>
          </a:xfrm>
          <a:prstGeom prst="rect">
            <a:avLst/>
          </a:prstGeom>
        </p:spPr>
        <p:txBody>
          <a:bodyPr vert="horz" wrap="square" lIns="0" tIns="12700" rIns="0" bIns="0" rtlCol="0">
            <a:spAutoFit/>
          </a:bodyPr>
          <a:lstStyle/>
          <a:p>
            <a:pPr marL="756285" marR="5080" lvl="1" indent="-287020">
              <a:spcBef>
                <a:spcPts val="100"/>
              </a:spcBef>
              <a:buClr>
                <a:srgbClr val="5CCFEF"/>
              </a:buClr>
              <a:buFont typeface="Arial"/>
              <a:buChar char="•"/>
              <a:tabLst>
                <a:tab pos="299085" algn="l"/>
                <a:tab pos="299720" algn="l"/>
              </a:tabLst>
            </a:pPr>
            <a:endParaRPr lang="en-US" sz="1400" b="1" spc="-10" dirty="0">
              <a:solidFill>
                <a:schemeClr val="tx1">
                  <a:lumMod val="75000"/>
                  <a:lumOff val="25000"/>
                </a:schemeClr>
              </a:solidFill>
              <a:latin typeface="Nunito Sans" panose="00000500000000000000" pitchFamily="2" charset="0"/>
              <a:cs typeface="Calibri"/>
            </a:endParaRPr>
          </a:p>
          <a:p>
            <a:pPr marL="299085" marR="5080" indent="-287020">
              <a:lnSpc>
                <a:spcPct val="100000"/>
              </a:lnSpc>
              <a:spcBef>
                <a:spcPts val="100"/>
              </a:spcBef>
              <a:buClr>
                <a:srgbClr val="5CCFEF"/>
              </a:buClr>
              <a:buFont typeface="Wingdings" panose="05000000000000000000" pitchFamily="2" charset="2"/>
              <a:buChar char="ü"/>
              <a:tabLst>
                <a:tab pos="299085" algn="l"/>
                <a:tab pos="299720" algn="l"/>
              </a:tabLst>
            </a:pPr>
            <a:r>
              <a:rPr lang="en-US" sz="1400" spc="-10" dirty="0">
                <a:solidFill>
                  <a:schemeClr val="tx1">
                    <a:lumMod val="75000"/>
                    <a:lumOff val="25000"/>
                  </a:schemeClr>
                </a:solidFill>
                <a:latin typeface="Nunito Sans" panose="00000500000000000000" pitchFamily="2" charset="0"/>
                <a:cs typeface="Calibri"/>
              </a:rPr>
              <a:t>Expanding opportunity pipeline</a:t>
            </a:r>
          </a:p>
          <a:p>
            <a:pPr marL="299085" marR="5080" indent="-287020">
              <a:lnSpc>
                <a:spcPct val="100000"/>
              </a:lnSpc>
              <a:spcBef>
                <a:spcPts val="100"/>
              </a:spcBef>
              <a:buClr>
                <a:srgbClr val="5CCFEF"/>
              </a:buClr>
              <a:buFont typeface="Wingdings" panose="05000000000000000000" pitchFamily="2" charset="2"/>
              <a:buChar char="ü"/>
              <a:tabLst>
                <a:tab pos="299085" algn="l"/>
                <a:tab pos="299720" algn="l"/>
              </a:tabLst>
            </a:pPr>
            <a:r>
              <a:rPr lang="en-US" sz="1400" spc="-10" dirty="0">
                <a:solidFill>
                  <a:schemeClr val="tx1">
                    <a:lumMod val="75000"/>
                    <a:lumOff val="25000"/>
                  </a:schemeClr>
                </a:solidFill>
                <a:latin typeface="Nunito Sans" panose="00000500000000000000" pitchFamily="2" charset="0"/>
                <a:cs typeface="Calibri"/>
              </a:rPr>
              <a:t>Rapidly increasing backlog and pending design wins </a:t>
            </a:r>
            <a:r>
              <a:rPr lang="en-US" sz="1400" b="1" spc="-10" dirty="0">
                <a:solidFill>
                  <a:schemeClr val="tx1">
                    <a:lumMod val="75000"/>
                    <a:lumOff val="25000"/>
                  </a:schemeClr>
                </a:solidFill>
                <a:latin typeface="Nunito Sans" panose="00000500000000000000" pitchFamily="2" charset="0"/>
                <a:cs typeface="Calibri"/>
              </a:rPr>
              <a:t>	</a:t>
            </a:r>
          </a:p>
        </p:txBody>
      </p:sp>
      <p:sp>
        <p:nvSpPr>
          <p:cNvPr id="10" name="TextBox 9">
            <a:extLst>
              <a:ext uri="{FF2B5EF4-FFF2-40B4-BE49-F238E27FC236}">
                <a16:creationId xmlns:a16="http://schemas.microsoft.com/office/drawing/2014/main" id="{0A4BC4E7-92A5-49EB-B766-58A641265906}"/>
              </a:ext>
            </a:extLst>
          </p:cNvPr>
          <p:cNvSpPr txBox="1"/>
          <p:nvPr/>
        </p:nvSpPr>
        <p:spPr>
          <a:xfrm>
            <a:off x="632460" y="4937095"/>
            <a:ext cx="1380506" cy="184666"/>
          </a:xfrm>
          <a:prstGeom prst="rect">
            <a:avLst/>
          </a:prstGeom>
          <a:noFill/>
        </p:spPr>
        <p:txBody>
          <a:bodyPr wrap="none" rtlCol="0">
            <a:spAutoFit/>
          </a:bodyPr>
          <a:lstStyle/>
          <a:p>
            <a:r>
              <a:rPr lang="en-US" sz="600">
                <a:solidFill>
                  <a:schemeClr val="accent6">
                    <a:lumMod val="25000"/>
                  </a:schemeClr>
                </a:solidFill>
                <a:latin typeface="Nunito Sans" panose="00000500000000000000" pitchFamily="2" charset="0"/>
              </a:rPr>
              <a:t>Copyright © 2021 IDEX Biometrics</a:t>
            </a:r>
          </a:p>
        </p:txBody>
      </p:sp>
      <p:pic>
        <p:nvPicPr>
          <p:cNvPr id="3" name="Picture 2" descr="Diagram&#10;&#10;Description automatically generated">
            <a:extLst>
              <a:ext uri="{FF2B5EF4-FFF2-40B4-BE49-F238E27FC236}">
                <a16:creationId xmlns:a16="http://schemas.microsoft.com/office/drawing/2014/main" id="{C33892AB-D98D-4239-9F55-4867626CED71}"/>
              </a:ext>
            </a:extLst>
          </p:cNvPr>
          <p:cNvPicPr>
            <a:picLocks noChangeAspect="1"/>
          </p:cNvPicPr>
          <p:nvPr/>
        </p:nvPicPr>
        <p:blipFill>
          <a:blip r:embed="rId4"/>
          <a:stretch>
            <a:fillRect/>
          </a:stretch>
        </p:blipFill>
        <p:spPr>
          <a:xfrm>
            <a:off x="5375820" y="1710552"/>
            <a:ext cx="3140374" cy="1973554"/>
          </a:xfrm>
          <a:prstGeom prst="rect">
            <a:avLst/>
          </a:prstGeom>
          <a:effectLst>
            <a:outerShdw blurRad="50800" dist="38100" dir="5400000" algn="t" rotWithShape="0">
              <a:prstClr val="black">
                <a:alpha val="40000"/>
              </a:prstClr>
            </a:outerShdw>
          </a:effectLst>
          <a:scene3d>
            <a:camera prst="perspectiveHeroicExtremeLeftFacing"/>
            <a:lightRig rig="threePt" dir="t"/>
          </a:scene3d>
        </p:spPr>
      </p:pic>
      <p:sp>
        <p:nvSpPr>
          <p:cNvPr id="11" name="TextBox 10">
            <a:extLst>
              <a:ext uri="{FF2B5EF4-FFF2-40B4-BE49-F238E27FC236}">
                <a16:creationId xmlns:a16="http://schemas.microsoft.com/office/drawing/2014/main" id="{2022332F-2BE2-4B02-BF85-13F6D8F8FE27}"/>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267478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741A-D26B-4146-BE90-06541FD8C119}"/>
              </a:ext>
            </a:extLst>
          </p:cNvPr>
          <p:cNvSpPr>
            <a:spLocks noGrp="1"/>
          </p:cNvSpPr>
          <p:nvPr>
            <p:ph type="title"/>
          </p:nvPr>
        </p:nvSpPr>
        <p:spPr/>
        <p:txBody>
          <a:bodyPr>
            <a:normAutofit/>
          </a:bodyPr>
          <a:lstStyle/>
          <a:p>
            <a:r>
              <a:rPr lang="en-US" dirty="0">
                <a:latin typeface="Nunito Sans" panose="00000500000000000000" pitchFamily="2" charset="0"/>
                <a:cs typeface="Arial" panose="020B0604020202020204" pitchFamily="34" charset="0"/>
              </a:rPr>
              <a:t>Disclaimer</a:t>
            </a:r>
          </a:p>
        </p:txBody>
      </p:sp>
      <p:sp>
        <p:nvSpPr>
          <p:cNvPr id="5" name="Content Placeholder 2">
            <a:extLst>
              <a:ext uri="{FF2B5EF4-FFF2-40B4-BE49-F238E27FC236}">
                <a16:creationId xmlns:a16="http://schemas.microsoft.com/office/drawing/2014/main" id="{E0718F44-0DCB-43B8-9716-2F10A702DAA0}"/>
              </a:ext>
            </a:extLst>
          </p:cNvPr>
          <p:cNvSpPr txBox="1">
            <a:spLocks/>
          </p:cNvSpPr>
          <p:nvPr/>
        </p:nvSpPr>
        <p:spPr>
          <a:xfrm>
            <a:off x="345281" y="902576"/>
            <a:ext cx="8323200" cy="35914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chemeClr val="tx1"/>
                </a:solidFill>
                <a:latin typeface="Nunito Light"/>
                <a:ea typeface="+mn-ea"/>
                <a:cs typeface="Nunito Light"/>
              </a:defRPr>
            </a:lvl1pPr>
            <a:lvl2pPr marL="742950" indent="-285750" algn="l" defTabSz="457200" rtl="0" eaLnBrk="1" latinLnBrk="0" hangingPunct="1">
              <a:spcBef>
                <a:spcPct val="20000"/>
              </a:spcBef>
              <a:buFont typeface="Arial"/>
              <a:buChar char="–"/>
              <a:defRPr sz="2400" b="0" i="0" kern="1200">
                <a:solidFill>
                  <a:schemeClr val="tx1"/>
                </a:solidFill>
                <a:latin typeface="Nunito Light"/>
                <a:ea typeface="+mn-ea"/>
                <a:cs typeface="Nunito Light"/>
              </a:defRPr>
            </a:lvl2pPr>
            <a:lvl3pPr marL="1143000" indent="-228600" algn="l" defTabSz="457200" rtl="0" eaLnBrk="1" latinLnBrk="0" hangingPunct="1">
              <a:spcBef>
                <a:spcPct val="20000"/>
              </a:spcBef>
              <a:buFont typeface="Arial"/>
              <a:buChar char="•"/>
              <a:defRPr sz="2000" b="0" i="0" kern="1200">
                <a:solidFill>
                  <a:schemeClr val="tx1"/>
                </a:solidFill>
                <a:latin typeface="Nunito Light"/>
                <a:ea typeface="+mn-ea"/>
                <a:cs typeface="Nunito Light"/>
              </a:defRPr>
            </a:lvl3pPr>
            <a:lvl4pPr marL="1600200" indent="-228600" algn="l" defTabSz="457200" rtl="0" eaLnBrk="1" latinLnBrk="0" hangingPunct="1">
              <a:spcBef>
                <a:spcPct val="20000"/>
              </a:spcBef>
              <a:buFont typeface="Arial"/>
              <a:buChar char="–"/>
              <a:defRPr sz="1600" b="0" i="0" kern="1200">
                <a:solidFill>
                  <a:schemeClr val="tx1"/>
                </a:solidFill>
                <a:latin typeface="Nunito Light"/>
                <a:ea typeface="+mn-ea"/>
                <a:cs typeface="Nunito Light"/>
              </a:defRPr>
            </a:lvl4pPr>
            <a:lvl5pPr marL="2057400" indent="-228600" algn="l" defTabSz="457200" rtl="0" eaLnBrk="1" latinLnBrk="0" hangingPunct="1">
              <a:spcBef>
                <a:spcPct val="20000"/>
              </a:spcBef>
              <a:buFont typeface="Arial"/>
              <a:buChar char="»"/>
              <a:defRPr sz="1600" b="0" i="0" kern="1200">
                <a:solidFill>
                  <a:schemeClr val="tx1"/>
                </a:solidFill>
                <a:latin typeface="Nunito Light"/>
                <a:ea typeface="+mn-ea"/>
                <a:cs typeface="Nuni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buFont typeface="Arial"/>
              <a:buNone/>
            </a:pPr>
            <a:r>
              <a:rPr lang="en-US" sz="1000" dirty="0">
                <a:latin typeface="Nunito Sans" panose="00000500000000000000" pitchFamily="2" charset="0"/>
              </a:rPr>
              <a:t>This presentation includes forward-looking information and statements that are subject to risks and uncertainties that could cause actual results to differ. Such forward-looking information and statements are based on current expectations, estimates and projections about global economic conditions, the economic conditions of the regions and industries that are major markets for IDEX Biometrics ASA (IDEX) and its subsidiaries. These expectations, estimates and projections are generally identifiable by statements containing words such as "expects", "believes", "estimates" or similar expressions denoting uncertainty. Important factors that could cause actual results to differ materially from those expectations include, among others, economic and market conditions in the geographic areas and industries that are or will be markets we target, market acceptance of new products and services, changes in governmental regulations, interest rates, fluctuations in currency exchange rates, and such other factors as may be discussed from time to time. Although IDEX believes its expectations and the information set forth in this presentation were based upon reasonable assumptions at the time when they were made, it can give no assurance that those expectations will be achieved or that the actual results will be as described in this presentation. IDEX is not making any representation or warranty, expressed or implied, as to the accuracy, reliability, or completeness of the information in this presentation, and neither IDEX nor any of its directors, officers, or employees will have any liability to you or any other persons resulting from your use of the information in this presentation. IDEX undertakes no obligation to publicly update or revise any forward-looking information or statements in this presentation.</a:t>
            </a:r>
          </a:p>
        </p:txBody>
      </p:sp>
      <p:sp>
        <p:nvSpPr>
          <p:cNvPr id="4" name="TextBox 3">
            <a:extLst>
              <a:ext uri="{FF2B5EF4-FFF2-40B4-BE49-F238E27FC236}">
                <a16:creationId xmlns:a16="http://schemas.microsoft.com/office/drawing/2014/main" id="{26AD0071-B8BD-49A4-A37A-AFB29B9F09D6}"/>
              </a:ext>
            </a:extLst>
          </p:cNvPr>
          <p:cNvSpPr txBox="1"/>
          <p:nvPr/>
        </p:nvSpPr>
        <p:spPr>
          <a:xfrm>
            <a:off x="632460" y="4937095"/>
            <a:ext cx="1380506" cy="184666"/>
          </a:xfrm>
          <a:prstGeom prst="rect">
            <a:avLst/>
          </a:prstGeom>
          <a:noFill/>
        </p:spPr>
        <p:txBody>
          <a:bodyPr wrap="none" rtlCol="0">
            <a:spAutoFit/>
          </a:bodyPr>
          <a:lstStyle/>
          <a:p>
            <a:r>
              <a:rPr lang="en-US" sz="600">
                <a:solidFill>
                  <a:schemeClr val="accent6">
                    <a:lumMod val="25000"/>
                  </a:schemeClr>
                </a:solidFill>
                <a:latin typeface="Nunito Sans" panose="00000500000000000000" pitchFamily="2" charset="0"/>
              </a:rPr>
              <a:t>Copyright © 2021 IDEX Biometrics</a:t>
            </a:r>
          </a:p>
        </p:txBody>
      </p:sp>
      <p:sp>
        <p:nvSpPr>
          <p:cNvPr id="6" name="TextBox 5">
            <a:extLst>
              <a:ext uri="{FF2B5EF4-FFF2-40B4-BE49-F238E27FC236}">
                <a16:creationId xmlns:a16="http://schemas.microsoft.com/office/drawing/2014/main" id="{93B0F7F7-E5C2-4D56-AEDB-CDE732F9D907}"/>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1653305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10;&#10;Description automatically generated">
            <a:extLst>
              <a:ext uri="{FF2B5EF4-FFF2-40B4-BE49-F238E27FC236}">
                <a16:creationId xmlns:a16="http://schemas.microsoft.com/office/drawing/2014/main" id="{62F184BC-BA9C-5C44-B733-141F1A5AA8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9144001" cy="5143500"/>
          </a:xfrm>
          <a:prstGeom prst="rect">
            <a:avLst/>
          </a:prstGeom>
        </p:spPr>
      </p:pic>
      <p:graphicFrame>
        <p:nvGraphicFramePr>
          <p:cNvPr id="4" name="Object 3" hidden="1">
            <a:extLst>
              <a:ext uri="{FF2B5EF4-FFF2-40B4-BE49-F238E27FC236}">
                <a16:creationId xmlns:a16="http://schemas.microsoft.com/office/drawing/2014/main" id="{124E5913-B8DD-46A8-A985-4C517BBA1E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21" name="think-cell Slide" r:id="rId6" imgW="423" imgH="424" progId="TCLayout.ActiveDocument.1">
                  <p:embed/>
                </p:oleObj>
              </mc:Choice>
              <mc:Fallback>
                <p:oleObj name="think-cell Slide" r:id="rId6" imgW="423" imgH="424" progId="TCLayout.ActiveDocument.1">
                  <p:embed/>
                  <p:pic>
                    <p:nvPicPr>
                      <p:cNvPr id="4" name="Object 3" hidden="1">
                        <a:extLst>
                          <a:ext uri="{FF2B5EF4-FFF2-40B4-BE49-F238E27FC236}">
                            <a16:creationId xmlns:a16="http://schemas.microsoft.com/office/drawing/2014/main" id="{124E5913-B8DD-46A8-A985-4C517BBA1E2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B99250E1-0806-1B4C-BDFF-9D57B80B7918}"/>
              </a:ext>
            </a:extLst>
          </p:cNvPr>
          <p:cNvSpPr txBox="1">
            <a:spLocks/>
          </p:cNvSpPr>
          <p:nvPr/>
        </p:nvSpPr>
        <p:spPr>
          <a:xfrm>
            <a:off x="183678" y="2181247"/>
            <a:ext cx="4310684" cy="7810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Nunito Sans" pitchFamily="2" charset="77"/>
                <a:ea typeface="+mj-ea"/>
                <a:cs typeface="+mj-cs"/>
              </a:rPr>
              <a:t>Summary</a:t>
            </a:r>
            <a:endParaRPr kumimoji="0" lang="en-US" sz="3200" b="0" i="0" u="none" strike="noStrike" kern="1200" cap="none" spc="0" normalizeH="0" baseline="0" noProof="0" dirty="0">
              <a:ln>
                <a:noFill/>
              </a:ln>
              <a:solidFill>
                <a:prstClr val="black"/>
              </a:solidFill>
              <a:effectLst/>
              <a:uLnTx/>
              <a:uFillTx/>
              <a:latin typeface="Nunito Sans" pitchFamily="2" charset="77"/>
              <a:ea typeface="+mj-ea"/>
              <a:cs typeface="+mj-cs"/>
            </a:endParaRPr>
          </a:p>
        </p:txBody>
      </p:sp>
      <p:sp>
        <p:nvSpPr>
          <p:cNvPr id="6" name="TextBox 5">
            <a:extLst>
              <a:ext uri="{FF2B5EF4-FFF2-40B4-BE49-F238E27FC236}">
                <a16:creationId xmlns:a16="http://schemas.microsoft.com/office/drawing/2014/main" id="{185E475B-2998-40FC-B884-D6D699A51C4F}"/>
              </a:ext>
            </a:extLst>
          </p:cNvPr>
          <p:cNvSpPr txBox="1"/>
          <p:nvPr/>
        </p:nvSpPr>
        <p:spPr>
          <a:xfrm>
            <a:off x="606862" y="4814505"/>
            <a:ext cx="1798890" cy="200055"/>
          </a:xfrm>
          <a:prstGeom prst="rect">
            <a:avLst/>
          </a:prstGeom>
          <a:noFill/>
        </p:spPr>
        <p:txBody>
          <a:bodyPr wrap="none" rtlCol="0">
            <a:spAutoFit/>
          </a:bodyPr>
          <a:lstStyle/>
          <a:p>
            <a:r>
              <a:rPr lang="en-US" sz="700" dirty="0">
                <a:latin typeface="Nunito Sans" panose="00000500000000000000" pitchFamily="2" charset="0"/>
              </a:rPr>
              <a:t>Copyright © 2022 IDEX Biometrics ASA</a:t>
            </a:r>
          </a:p>
        </p:txBody>
      </p:sp>
    </p:spTree>
    <p:extLst>
      <p:ext uri="{BB962C8B-B14F-4D97-AF65-F5344CB8AC3E}">
        <p14:creationId xmlns:p14="http://schemas.microsoft.com/office/powerpoint/2010/main" val="148359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17C5A8-1202-4009-ABA7-F92C1283434B}"/>
              </a:ext>
            </a:extLst>
          </p:cNvPr>
          <p:cNvSpPr>
            <a:spLocks noGrp="1"/>
          </p:cNvSpPr>
          <p:nvPr>
            <p:ph type="title"/>
          </p:nvPr>
        </p:nvSpPr>
        <p:spPr/>
        <p:txBody>
          <a:bodyPr/>
          <a:lstStyle/>
          <a:p>
            <a:r>
              <a:rPr lang="en-US" dirty="0">
                <a:latin typeface="Nunito Sans" panose="00000500000000000000" pitchFamily="2" charset="0"/>
              </a:rPr>
              <a:t>IDEX Biometrics – Differentiated and Disruptive</a:t>
            </a:r>
          </a:p>
        </p:txBody>
      </p:sp>
      <p:graphicFrame>
        <p:nvGraphicFramePr>
          <p:cNvPr id="7" name="Content Placeholder 6">
            <a:extLst>
              <a:ext uri="{FF2B5EF4-FFF2-40B4-BE49-F238E27FC236}">
                <a16:creationId xmlns:a16="http://schemas.microsoft.com/office/drawing/2014/main" id="{E1921E8B-BBB2-4CD1-A5ED-CB8051743C23}"/>
              </a:ext>
            </a:extLst>
          </p:cNvPr>
          <p:cNvGraphicFramePr>
            <a:graphicFrameLocks noGrp="1"/>
          </p:cNvGraphicFramePr>
          <p:nvPr>
            <p:ph sz="half" idx="10"/>
            <p:extLst>
              <p:ext uri="{D42A27DB-BD31-4B8C-83A1-F6EECF244321}">
                <p14:modId xmlns:p14="http://schemas.microsoft.com/office/powerpoint/2010/main" val="1854457932"/>
              </p:ext>
            </p:extLst>
          </p:nvPr>
        </p:nvGraphicFramePr>
        <p:xfrm>
          <a:off x="2004998" y="989010"/>
          <a:ext cx="6977602" cy="343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9" descr="Biometric, card, fingerprint, id, identity icon">
            <a:extLst>
              <a:ext uri="{FF2B5EF4-FFF2-40B4-BE49-F238E27FC236}">
                <a16:creationId xmlns:a16="http://schemas.microsoft.com/office/drawing/2014/main" id="{E6127FCF-0600-43EF-8E52-F23F580DC6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5457" y="2118566"/>
            <a:ext cx="371991" cy="3719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4" descr="Cost Images, Stock Photos &amp; Vectors | Shutterstock">
            <a:extLst>
              <a:ext uri="{FF2B5EF4-FFF2-40B4-BE49-F238E27FC236}">
                <a16:creationId xmlns:a16="http://schemas.microsoft.com/office/drawing/2014/main" id="{6E3C1D79-2F57-4CE9-8BDB-5C99ABC1E61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199" t="20458" r="13523" b="27723"/>
          <a:stretch/>
        </p:blipFill>
        <p:spPr bwMode="auto">
          <a:xfrm>
            <a:off x="2505557" y="2963202"/>
            <a:ext cx="451790" cy="3639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11AA57B-C56C-483A-B8DA-4B161BAE427C}"/>
              </a:ext>
            </a:extLst>
          </p:cNvPr>
          <p:cNvSpPr txBox="1"/>
          <p:nvPr/>
        </p:nvSpPr>
        <p:spPr>
          <a:xfrm>
            <a:off x="2172640" y="1305170"/>
            <a:ext cx="431528" cy="369332"/>
          </a:xfrm>
          <a:prstGeom prst="rect">
            <a:avLst/>
          </a:prstGeom>
          <a:noFill/>
        </p:spPr>
        <p:txBody>
          <a:bodyPr wrap="none" rtlCol="0">
            <a:spAutoFit/>
          </a:bodyPr>
          <a:lstStyle/>
          <a:p>
            <a:r>
              <a:rPr lang="en-US" b="1" dirty="0"/>
              <a:t>$$</a:t>
            </a:r>
          </a:p>
        </p:txBody>
      </p:sp>
      <p:pic>
        <p:nvPicPr>
          <p:cNvPr id="22" name="Graphic 21" descr="Checklist with solid fill">
            <a:extLst>
              <a:ext uri="{FF2B5EF4-FFF2-40B4-BE49-F238E27FC236}">
                <a16:creationId xmlns:a16="http://schemas.microsoft.com/office/drawing/2014/main" id="{C01ED0BA-40B1-4F89-857F-F74D4DB9E2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08730" y="3878634"/>
            <a:ext cx="359347" cy="359348"/>
          </a:xfrm>
          <a:prstGeom prst="rect">
            <a:avLst/>
          </a:prstGeom>
        </p:spPr>
      </p:pic>
      <p:pic>
        <p:nvPicPr>
          <p:cNvPr id="16" name="Picture 15" descr="A person holding a cell phone&#10;&#10;Description automatically generated with low confidence">
            <a:extLst>
              <a:ext uri="{FF2B5EF4-FFF2-40B4-BE49-F238E27FC236}">
                <a16:creationId xmlns:a16="http://schemas.microsoft.com/office/drawing/2014/main" id="{7360B248-6FEA-4FF9-A498-538BD7D0FAF8}"/>
              </a:ext>
            </a:extLst>
          </p:cNvPr>
          <p:cNvPicPr>
            <a:picLocks noChangeAspect="1"/>
          </p:cNvPicPr>
          <p:nvPr/>
        </p:nvPicPr>
        <p:blipFill>
          <a:blip r:embed="rId12"/>
          <a:stretch>
            <a:fillRect/>
          </a:stretch>
        </p:blipFill>
        <p:spPr>
          <a:xfrm>
            <a:off x="174131" y="1723229"/>
            <a:ext cx="1830867" cy="1962150"/>
          </a:xfrm>
          <a:prstGeom prst="rect">
            <a:avLst/>
          </a:prstGeom>
          <a:ln w="28575">
            <a:solidFill>
              <a:schemeClr val="tx1"/>
            </a:solidFill>
          </a:ln>
        </p:spPr>
      </p:pic>
      <p:sp>
        <p:nvSpPr>
          <p:cNvPr id="11" name="TextBox 10">
            <a:extLst>
              <a:ext uri="{FF2B5EF4-FFF2-40B4-BE49-F238E27FC236}">
                <a16:creationId xmlns:a16="http://schemas.microsoft.com/office/drawing/2014/main" id="{3749D891-CBF7-476C-A9A1-FF20336510EC}"/>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258469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220E49-5FA2-6B4C-8324-55781AD48A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graphicFrame>
        <p:nvGraphicFramePr>
          <p:cNvPr id="4" name="Object 3" hidden="1">
            <a:extLst>
              <a:ext uri="{FF2B5EF4-FFF2-40B4-BE49-F238E27FC236}">
                <a16:creationId xmlns:a16="http://schemas.microsoft.com/office/drawing/2014/main" id="{124E5913-B8DD-46A8-A985-4C517BBA1E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45" name="think-cell Slide" r:id="rId6" imgW="423" imgH="424" progId="TCLayout.ActiveDocument.1">
                  <p:embed/>
                </p:oleObj>
              </mc:Choice>
              <mc:Fallback>
                <p:oleObj name="think-cell Slide" r:id="rId6" imgW="423" imgH="424" progId="TCLayout.ActiveDocument.1">
                  <p:embed/>
                  <p:pic>
                    <p:nvPicPr>
                      <p:cNvPr id="4" name="Object 3" hidden="1">
                        <a:extLst>
                          <a:ext uri="{FF2B5EF4-FFF2-40B4-BE49-F238E27FC236}">
                            <a16:creationId xmlns:a16="http://schemas.microsoft.com/office/drawing/2014/main" id="{124E5913-B8DD-46A8-A985-4C517BBA1E2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DAD687A8-1447-184A-B199-1800062E1911}"/>
              </a:ext>
            </a:extLst>
          </p:cNvPr>
          <p:cNvSpPr txBox="1">
            <a:spLocks/>
          </p:cNvSpPr>
          <p:nvPr/>
        </p:nvSpPr>
        <p:spPr>
          <a:xfrm>
            <a:off x="261316" y="1915524"/>
            <a:ext cx="4310684" cy="1312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Nunito Sans" pitchFamily="2" charset="77"/>
                <a:ea typeface="+mj-ea"/>
                <a:cs typeface="+mj-cs"/>
              </a:rPr>
              <a:t>Thank you!</a:t>
            </a:r>
            <a:endParaRPr kumimoji="0" lang="en-US" sz="3200" b="0" i="0" u="none" strike="noStrike" kern="1200" cap="none" spc="0" normalizeH="0" baseline="0" noProof="0">
              <a:ln>
                <a:noFill/>
              </a:ln>
              <a:solidFill>
                <a:prstClr val="black"/>
              </a:solidFill>
              <a:effectLst/>
              <a:uLnTx/>
              <a:uFillTx/>
              <a:latin typeface="Nunito Sans" pitchFamily="2" charset="77"/>
              <a:ea typeface="+mj-ea"/>
              <a:cs typeface="+mj-cs"/>
            </a:endParaRPr>
          </a:p>
        </p:txBody>
      </p:sp>
      <p:sp>
        <p:nvSpPr>
          <p:cNvPr id="6" name="TextBox 5">
            <a:extLst>
              <a:ext uri="{FF2B5EF4-FFF2-40B4-BE49-F238E27FC236}">
                <a16:creationId xmlns:a16="http://schemas.microsoft.com/office/drawing/2014/main" id="{39019CFB-B71B-449A-B031-E3FA149927BC}"/>
              </a:ext>
            </a:extLst>
          </p:cNvPr>
          <p:cNvSpPr txBox="1"/>
          <p:nvPr/>
        </p:nvSpPr>
        <p:spPr>
          <a:xfrm>
            <a:off x="602724" y="4814505"/>
            <a:ext cx="1798890" cy="200055"/>
          </a:xfrm>
          <a:prstGeom prst="rect">
            <a:avLst/>
          </a:prstGeom>
          <a:noFill/>
        </p:spPr>
        <p:txBody>
          <a:bodyPr wrap="none" rtlCol="0">
            <a:spAutoFit/>
          </a:bodyPr>
          <a:lstStyle/>
          <a:p>
            <a:r>
              <a:rPr lang="en-US" sz="700" dirty="0">
                <a:latin typeface="Nunito Sans" panose="00000500000000000000" pitchFamily="2" charset="0"/>
              </a:rPr>
              <a:t>Copyright © 2022 IDEX Biometrics ASA</a:t>
            </a:r>
          </a:p>
        </p:txBody>
      </p:sp>
    </p:spTree>
    <p:extLst>
      <p:ext uri="{BB962C8B-B14F-4D97-AF65-F5344CB8AC3E}">
        <p14:creationId xmlns:p14="http://schemas.microsoft.com/office/powerpoint/2010/main" val="178125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17C5A8-1202-4009-ABA7-F92C1283434B}"/>
              </a:ext>
            </a:extLst>
          </p:cNvPr>
          <p:cNvSpPr>
            <a:spLocks noGrp="1"/>
          </p:cNvSpPr>
          <p:nvPr>
            <p:ph type="title"/>
          </p:nvPr>
        </p:nvSpPr>
        <p:spPr/>
        <p:txBody>
          <a:bodyPr/>
          <a:lstStyle/>
          <a:p>
            <a:r>
              <a:rPr lang="en-US" dirty="0">
                <a:latin typeface="Nunito Sans" panose="00000500000000000000" pitchFamily="2" charset="0"/>
              </a:rPr>
              <a:t>IDEX Biometrics – The Next Generation of Payments</a:t>
            </a:r>
          </a:p>
        </p:txBody>
      </p:sp>
      <p:graphicFrame>
        <p:nvGraphicFramePr>
          <p:cNvPr id="7" name="Content Placeholder 6">
            <a:extLst>
              <a:ext uri="{FF2B5EF4-FFF2-40B4-BE49-F238E27FC236}">
                <a16:creationId xmlns:a16="http://schemas.microsoft.com/office/drawing/2014/main" id="{E1921E8B-BBB2-4CD1-A5ED-CB8051743C23}"/>
              </a:ext>
            </a:extLst>
          </p:cNvPr>
          <p:cNvGraphicFramePr>
            <a:graphicFrameLocks noGrp="1"/>
          </p:cNvGraphicFramePr>
          <p:nvPr>
            <p:ph sz="half" idx="10"/>
            <p:extLst>
              <p:ext uri="{D42A27DB-BD31-4B8C-83A1-F6EECF244321}">
                <p14:modId xmlns:p14="http://schemas.microsoft.com/office/powerpoint/2010/main" val="239929541"/>
              </p:ext>
            </p:extLst>
          </p:nvPr>
        </p:nvGraphicFramePr>
        <p:xfrm>
          <a:off x="2004998" y="989010"/>
          <a:ext cx="6977602" cy="343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9" descr="Biometric, card, fingerprint, id, identity icon">
            <a:extLst>
              <a:ext uri="{FF2B5EF4-FFF2-40B4-BE49-F238E27FC236}">
                <a16:creationId xmlns:a16="http://schemas.microsoft.com/office/drawing/2014/main" id="{E6127FCF-0600-43EF-8E52-F23F580DC6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5457" y="2118566"/>
            <a:ext cx="371991" cy="3719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4" descr="Cost Images, Stock Photos &amp; Vectors | Shutterstock">
            <a:extLst>
              <a:ext uri="{FF2B5EF4-FFF2-40B4-BE49-F238E27FC236}">
                <a16:creationId xmlns:a16="http://schemas.microsoft.com/office/drawing/2014/main" id="{6E3C1D79-2F57-4CE9-8BDB-5C99ABC1E61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199" t="20458" r="13523" b="27723"/>
          <a:stretch/>
        </p:blipFill>
        <p:spPr bwMode="auto">
          <a:xfrm>
            <a:off x="2505557" y="2963202"/>
            <a:ext cx="451790" cy="3639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11AA57B-C56C-483A-B8DA-4B161BAE427C}"/>
              </a:ext>
            </a:extLst>
          </p:cNvPr>
          <p:cNvSpPr txBox="1"/>
          <p:nvPr/>
        </p:nvSpPr>
        <p:spPr>
          <a:xfrm>
            <a:off x="2172640" y="1305170"/>
            <a:ext cx="431528" cy="369332"/>
          </a:xfrm>
          <a:prstGeom prst="rect">
            <a:avLst/>
          </a:prstGeom>
          <a:noFill/>
        </p:spPr>
        <p:txBody>
          <a:bodyPr wrap="none" rtlCol="0">
            <a:spAutoFit/>
          </a:bodyPr>
          <a:lstStyle/>
          <a:p>
            <a:r>
              <a:rPr lang="en-US" b="1" dirty="0"/>
              <a:t>$$</a:t>
            </a:r>
          </a:p>
        </p:txBody>
      </p:sp>
      <p:pic>
        <p:nvPicPr>
          <p:cNvPr id="22" name="Graphic 21" descr="Checklist with solid fill">
            <a:extLst>
              <a:ext uri="{FF2B5EF4-FFF2-40B4-BE49-F238E27FC236}">
                <a16:creationId xmlns:a16="http://schemas.microsoft.com/office/drawing/2014/main" id="{C01ED0BA-40B1-4F89-857F-F74D4DB9E2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08730" y="3878634"/>
            <a:ext cx="359347" cy="359348"/>
          </a:xfrm>
          <a:prstGeom prst="rect">
            <a:avLst/>
          </a:prstGeom>
        </p:spPr>
      </p:pic>
      <p:pic>
        <p:nvPicPr>
          <p:cNvPr id="28" name="Picture 27" descr="A person holding a cell phone&#10;&#10;Description automatically generated with low confidence">
            <a:extLst>
              <a:ext uri="{FF2B5EF4-FFF2-40B4-BE49-F238E27FC236}">
                <a16:creationId xmlns:a16="http://schemas.microsoft.com/office/drawing/2014/main" id="{1620BF7E-82D8-4776-86E8-B7A337F52674}"/>
              </a:ext>
            </a:extLst>
          </p:cNvPr>
          <p:cNvPicPr>
            <a:picLocks noChangeAspect="1"/>
          </p:cNvPicPr>
          <p:nvPr/>
        </p:nvPicPr>
        <p:blipFill>
          <a:blip r:embed="rId12"/>
          <a:stretch>
            <a:fillRect/>
          </a:stretch>
        </p:blipFill>
        <p:spPr>
          <a:xfrm>
            <a:off x="174131" y="1723229"/>
            <a:ext cx="1830867" cy="1962150"/>
          </a:xfrm>
          <a:prstGeom prst="rect">
            <a:avLst/>
          </a:prstGeom>
          <a:ln w="28575">
            <a:solidFill>
              <a:schemeClr val="tx1"/>
            </a:solidFill>
          </a:ln>
        </p:spPr>
      </p:pic>
      <p:sp>
        <p:nvSpPr>
          <p:cNvPr id="11" name="TextBox 10">
            <a:extLst>
              <a:ext uri="{FF2B5EF4-FFF2-40B4-BE49-F238E27FC236}">
                <a16:creationId xmlns:a16="http://schemas.microsoft.com/office/drawing/2014/main" id="{73872E51-4677-45B7-9406-86C0BA5FC04A}"/>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316364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5A9CA98-D011-429C-A01C-061A44CAE15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33" name="think-cell Slide" r:id="rId5" imgW="423" imgH="424" progId="TCLayout.ActiveDocument.1">
                  <p:embed/>
                </p:oleObj>
              </mc:Choice>
              <mc:Fallback>
                <p:oleObj name="think-cell Slide" r:id="rId5" imgW="423" imgH="424" progId="TCLayout.ActiveDocument.1">
                  <p:embed/>
                  <p:pic>
                    <p:nvPicPr>
                      <p:cNvPr id="5" name="Object 4" hidden="1">
                        <a:extLst>
                          <a:ext uri="{FF2B5EF4-FFF2-40B4-BE49-F238E27FC236}">
                            <a16:creationId xmlns:a16="http://schemas.microsoft.com/office/drawing/2014/main" id="{F5A9CA98-D011-429C-A01C-061A44CAE1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1" name="Picture 20" descr="A person smiling for the camera&#10;&#10;Description automatically generated with low confidence">
            <a:extLst>
              <a:ext uri="{FF2B5EF4-FFF2-40B4-BE49-F238E27FC236}">
                <a16:creationId xmlns:a16="http://schemas.microsoft.com/office/drawing/2014/main" id="{91620A91-165F-41E1-8646-6C89BCA29B2F}"/>
              </a:ext>
            </a:extLst>
          </p:cNvPr>
          <p:cNvPicPr>
            <a:picLocks noChangeAspect="1"/>
          </p:cNvPicPr>
          <p:nvPr/>
        </p:nvPicPr>
        <p:blipFill>
          <a:blip r:embed="rId7">
            <a:duotone>
              <a:prstClr val="black"/>
              <a:schemeClr val="tx2">
                <a:tint val="45000"/>
                <a:satMod val="400000"/>
              </a:schemeClr>
            </a:duotone>
          </a:blip>
          <a:stretch>
            <a:fillRect/>
          </a:stretch>
        </p:blipFill>
        <p:spPr>
          <a:xfrm>
            <a:off x="263870" y="846080"/>
            <a:ext cx="1196622" cy="1208732"/>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descr="A person smiling for the camera&#10;&#10;Description automatically generated with low confidence">
            <a:extLst>
              <a:ext uri="{FF2B5EF4-FFF2-40B4-BE49-F238E27FC236}">
                <a16:creationId xmlns:a16="http://schemas.microsoft.com/office/drawing/2014/main" id="{13638E35-6E91-4A8C-86AB-36535F79AAD0}"/>
              </a:ext>
            </a:extLst>
          </p:cNvPr>
          <p:cNvPicPr>
            <a:picLocks noChangeAspect="1"/>
          </p:cNvPicPr>
          <p:nvPr/>
        </p:nvPicPr>
        <p:blipFill rotWithShape="1">
          <a:blip r:embed="rId8"/>
          <a:srcRect l="6310" r="6634" b="5635"/>
          <a:stretch/>
        </p:blipFill>
        <p:spPr>
          <a:xfrm>
            <a:off x="347472" y="2287140"/>
            <a:ext cx="1333392" cy="1295039"/>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A person wearing glasses and a suit&#10;&#10;Description automatically generated with low confidence">
            <a:extLst>
              <a:ext uri="{FF2B5EF4-FFF2-40B4-BE49-F238E27FC236}">
                <a16:creationId xmlns:a16="http://schemas.microsoft.com/office/drawing/2014/main" id="{B7128AD2-38F9-46E7-9618-6547931BE629}"/>
              </a:ext>
            </a:extLst>
          </p:cNvPr>
          <p:cNvPicPr>
            <a:picLocks noChangeAspect="1"/>
          </p:cNvPicPr>
          <p:nvPr/>
        </p:nvPicPr>
        <p:blipFill rotWithShape="1">
          <a:blip r:embed="rId9"/>
          <a:srcRect l="10426" t="828" r="1430" b="9206"/>
          <a:stretch/>
        </p:blipFill>
        <p:spPr>
          <a:xfrm>
            <a:off x="2371489" y="2295435"/>
            <a:ext cx="1401150" cy="1346967"/>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A person in a suit&#10;&#10;Description automatically generated with low confidence">
            <a:extLst>
              <a:ext uri="{FF2B5EF4-FFF2-40B4-BE49-F238E27FC236}">
                <a16:creationId xmlns:a16="http://schemas.microsoft.com/office/drawing/2014/main" id="{BC8AC97E-3C34-4A18-B3E2-DB1462796924}"/>
              </a:ext>
            </a:extLst>
          </p:cNvPr>
          <p:cNvPicPr>
            <a:picLocks noChangeAspect="1"/>
          </p:cNvPicPr>
          <p:nvPr/>
        </p:nvPicPr>
        <p:blipFill rotWithShape="1">
          <a:blip r:embed="rId10"/>
          <a:srcRect l="7992" r="5413"/>
          <a:stretch/>
        </p:blipFill>
        <p:spPr>
          <a:xfrm>
            <a:off x="4584287" y="2277298"/>
            <a:ext cx="1323117" cy="1341770"/>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A person wearing glasses and a suit&#10;&#10;Description automatically generated with low confidence">
            <a:extLst>
              <a:ext uri="{FF2B5EF4-FFF2-40B4-BE49-F238E27FC236}">
                <a16:creationId xmlns:a16="http://schemas.microsoft.com/office/drawing/2014/main" id="{5FE7AC2A-1E92-4105-8038-B320684406EA}"/>
              </a:ext>
            </a:extLst>
          </p:cNvPr>
          <p:cNvPicPr>
            <a:picLocks noChangeAspect="1"/>
          </p:cNvPicPr>
          <p:nvPr/>
        </p:nvPicPr>
        <p:blipFill rotWithShape="1">
          <a:blip r:embed="rId11"/>
          <a:srcRect l="5928" r="6425"/>
          <a:stretch/>
        </p:blipFill>
        <p:spPr>
          <a:xfrm>
            <a:off x="6677684" y="2291831"/>
            <a:ext cx="1305512" cy="1308022"/>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 name="Rectangle: Rounded Corners 70">
            <a:extLst>
              <a:ext uri="{FF2B5EF4-FFF2-40B4-BE49-F238E27FC236}">
                <a16:creationId xmlns:a16="http://schemas.microsoft.com/office/drawing/2014/main" id="{EA01C187-714C-461B-B594-96B88F075DDA}"/>
              </a:ext>
            </a:extLst>
          </p:cNvPr>
          <p:cNvSpPr/>
          <p:nvPr/>
        </p:nvSpPr>
        <p:spPr>
          <a:xfrm>
            <a:off x="3032760" y="3178273"/>
            <a:ext cx="1463040" cy="1370489"/>
          </a:xfrm>
          <a:prstGeom prst="roundRect">
            <a:avLst/>
          </a:prstGeom>
          <a:ln w="19050">
            <a:solidFill>
              <a:srgbClr val="276A96"/>
            </a:solidFill>
          </a:ln>
        </p:spPr>
        <p:style>
          <a:lnRef idx="2">
            <a:schemeClr val="accent1"/>
          </a:lnRef>
          <a:fillRef idx="1">
            <a:schemeClr val="lt1"/>
          </a:fillRef>
          <a:effectRef idx="0">
            <a:schemeClr val="accent1"/>
          </a:effectRef>
          <a:fontRef idx="minor">
            <a:schemeClr val="dk1"/>
          </a:fontRef>
        </p:style>
        <p:txBody>
          <a:bodyPr rIns="0" rtlCol="0" anchor="t"/>
          <a:lstStyle/>
          <a:p>
            <a:pPr marL="0" lvl="0" indent="0" algn="l" defTabSz="533400">
              <a:spcBef>
                <a:spcPct val="0"/>
              </a:spcBef>
              <a:buClrTx/>
              <a:buSzTx/>
              <a:buFontTx/>
              <a:buNone/>
            </a:pPr>
            <a:r>
              <a:rPr kumimoji="0" lang="en-US" sz="1200" b="1" i="0"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Anthony Eaton</a:t>
            </a:r>
          </a:p>
          <a:p>
            <a:pPr marL="0" lvl="0" indent="0" algn="l" defTabSz="533400">
              <a:spcBef>
                <a:spcPct val="0"/>
              </a:spcBef>
              <a:buClrTx/>
              <a:buSzTx/>
              <a:buFontTx/>
              <a:buNone/>
            </a:pPr>
            <a:r>
              <a:rPr kumimoji="0" lang="en-US" sz="1100" b="0" i="1"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CTO</a:t>
            </a:r>
            <a:endParaRPr lang="en-US" sz="1100" kern="1200">
              <a:solidFill>
                <a:schemeClr val="bg2">
                  <a:lumMod val="10000"/>
                </a:schemeClr>
              </a:solidFill>
              <a:latin typeface="Arial" panose="020B0604020202020204" pitchFamily="34" charset="0"/>
              <a:cs typeface="Arial" panose="020B0604020202020204" pitchFamily="34" charset="0"/>
            </a:endParaRPr>
          </a:p>
        </p:txBody>
      </p:sp>
      <p:sp>
        <p:nvSpPr>
          <p:cNvPr id="72" name="Rectangle: Rounded Corners 71">
            <a:extLst>
              <a:ext uri="{FF2B5EF4-FFF2-40B4-BE49-F238E27FC236}">
                <a16:creationId xmlns:a16="http://schemas.microsoft.com/office/drawing/2014/main" id="{B994838E-9BA2-49E3-8B81-45BF534FF07F}"/>
              </a:ext>
            </a:extLst>
          </p:cNvPr>
          <p:cNvSpPr/>
          <p:nvPr/>
        </p:nvSpPr>
        <p:spPr>
          <a:xfrm>
            <a:off x="5181600" y="3178273"/>
            <a:ext cx="1463040" cy="1370489"/>
          </a:xfrm>
          <a:prstGeom prst="roundRect">
            <a:avLst/>
          </a:prstGeom>
          <a:ln w="19050">
            <a:solidFill>
              <a:srgbClr val="276A96"/>
            </a:solidFill>
          </a:ln>
        </p:spPr>
        <p:style>
          <a:lnRef idx="2">
            <a:schemeClr val="accent1"/>
          </a:lnRef>
          <a:fillRef idx="1">
            <a:schemeClr val="lt1"/>
          </a:fillRef>
          <a:effectRef idx="0">
            <a:schemeClr val="accent1"/>
          </a:effectRef>
          <a:fontRef idx="minor">
            <a:schemeClr val="dk1"/>
          </a:fontRef>
        </p:style>
        <p:txBody>
          <a:bodyPr rIns="0" rtlCol="0" anchor="t"/>
          <a:lstStyle/>
          <a:p>
            <a:pPr marL="0" lvl="0" indent="0" algn="l" defTabSz="533400">
              <a:spcBef>
                <a:spcPct val="0"/>
              </a:spcBef>
              <a:buClrTx/>
              <a:buSzTx/>
              <a:buFontTx/>
              <a:buNone/>
            </a:pPr>
            <a:r>
              <a:rPr kumimoji="0" lang="en-US" sz="1200" b="1" i="0"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Fred Benkley</a:t>
            </a:r>
          </a:p>
          <a:p>
            <a:pPr marL="0" lvl="0" indent="0" algn="l" defTabSz="533400">
              <a:spcBef>
                <a:spcPct val="0"/>
              </a:spcBef>
              <a:buClrTx/>
              <a:buSzTx/>
              <a:buFontTx/>
              <a:buNone/>
            </a:pPr>
            <a:r>
              <a:rPr kumimoji="0" lang="en-US" sz="1100" i="1"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SVP-Innovation</a:t>
            </a:r>
          </a:p>
        </p:txBody>
      </p:sp>
      <p:sp>
        <p:nvSpPr>
          <p:cNvPr id="73" name="Rectangle: Rounded Corners 72">
            <a:extLst>
              <a:ext uri="{FF2B5EF4-FFF2-40B4-BE49-F238E27FC236}">
                <a16:creationId xmlns:a16="http://schemas.microsoft.com/office/drawing/2014/main" id="{400D91DC-3984-4825-85AB-F7BF6431C4E3}"/>
              </a:ext>
            </a:extLst>
          </p:cNvPr>
          <p:cNvSpPr/>
          <p:nvPr/>
        </p:nvSpPr>
        <p:spPr>
          <a:xfrm>
            <a:off x="7333488" y="3178273"/>
            <a:ext cx="1463040" cy="1370489"/>
          </a:xfrm>
          <a:prstGeom prst="roundRect">
            <a:avLst/>
          </a:prstGeom>
          <a:ln w="19050">
            <a:solidFill>
              <a:srgbClr val="276A96"/>
            </a:solidFill>
          </a:ln>
        </p:spPr>
        <p:style>
          <a:lnRef idx="2">
            <a:schemeClr val="accent1"/>
          </a:lnRef>
          <a:fillRef idx="1">
            <a:schemeClr val="lt1"/>
          </a:fillRef>
          <a:effectRef idx="0">
            <a:schemeClr val="accent1"/>
          </a:effectRef>
          <a:fontRef idx="minor">
            <a:schemeClr val="dk1"/>
          </a:fontRef>
        </p:style>
        <p:txBody>
          <a:bodyPr rIns="0" rtlCol="0" anchor="t"/>
          <a:lstStyle/>
          <a:p>
            <a:pPr marL="0" lvl="0" indent="0" algn="l" defTabSz="533400">
              <a:spcBef>
                <a:spcPct val="0"/>
              </a:spcBef>
              <a:buClrTx/>
              <a:buSzTx/>
              <a:buFontTx/>
              <a:buNone/>
            </a:pPr>
            <a:r>
              <a:rPr kumimoji="0" lang="en-US" sz="1200" b="1" i="0" u="none" strike="noStrike" kern="1200" cap="none" spc="0" normalizeH="0" baseline="0" noProof="0" dirty="0">
                <a:ln/>
                <a:solidFill>
                  <a:schemeClr val="bg2">
                    <a:lumMod val="10000"/>
                  </a:schemeClr>
                </a:solidFill>
                <a:effectLst/>
                <a:uLnTx/>
                <a:uFillTx/>
                <a:latin typeface="Arial" panose="020B0604020202020204" pitchFamily="34" charset="0"/>
                <a:cs typeface="Arial" panose="020B0604020202020204" pitchFamily="34" charset="0"/>
              </a:rPr>
              <a:t>Chris Ludden</a:t>
            </a:r>
          </a:p>
          <a:p>
            <a:pPr marL="0" lvl="0" indent="0" algn="l" defTabSz="533400">
              <a:spcBef>
                <a:spcPct val="0"/>
              </a:spcBef>
              <a:buClrTx/>
              <a:buSzTx/>
              <a:buFontTx/>
              <a:buNone/>
            </a:pPr>
            <a:r>
              <a:rPr kumimoji="0" lang="en-US" sz="1100" i="1" u="none" strike="noStrike" kern="1200" cap="none" spc="0" normalizeH="0" baseline="0" noProof="0" dirty="0">
                <a:ln/>
                <a:solidFill>
                  <a:schemeClr val="bg2">
                    <a:lumMod val="10000"/>
                  </a:schemeClr>
                </a:solidFill>
                <a:effectLst/>
                <a:uLnTx/>
                <a:uFillTx/>
                <a:latin typeface="Arial" panose="020B0604020202020204" pitchFamily="34" charset="0"/>
                <a:cs typeface="Arial" panose="020B0604020202020204" pitchFamily="34" charset="0"/>
              </a:rPr>
              <a:t>SVP-Engineering</a:t>
            </a:r>
          </a:p>
        </p:txBody>
      </p:sp>
      <p:sp>
        <p:nvSpPr>
          <p:cNvPr id="74" name="Rectangle: Rounded Corners 73">
            <a:extLst>
              <a:ext uri="{FF2B5EF4-FFF2-40B4-BE49-F238E27FC236}">
                <a16:creationId xmlns:a16="http://schemas.microsoft.com/office/drawing/2014/main" id="{8FC91F49-CEFE-48C5-97D7-8038BF5BCC06}"/>
              </a:ext>
            </a:extLst>
          </p:cNvPr>
          <p:cNvSpPr/>
          <p:nvPr/>
        </p:nvSpPr>
        <p:spPr>
          <a:xfrm>
            <a:off x="883920" y="3180006"/>
            <a:ext cx="1463040" cy="1370489"/>
          </a:xfrm>
          <a:prstGeom prst="roundRect">
            <a:avLst/>
          </a:prstGeom>
          <a:ln w="19050">
            <a:solidFill>
              <a:srgbClr val="276A96"/>
            </a:solidFill>
          </a:ln>
        </p:spPr>
        <p:style>
          <a:lnRef idx="2">
            <a:schemeClr val="accent1"/>
          </a:lnRef>
          <a:fillRef idx="1">
            <a:schemeClr val="lt1"/>
          </a:fillRef>
          <a:effectRef idx="0">
            <a:schemeClr val="accent1"/>
          </a:effectRef>
          <a:fontRef idx="minor">
            <a:schemeClr val="dk1"/>
          </a:fontRef>
        </p:style>
        <p:txBody>
          <a:bodyPr rIns="0" rtlCol="0" anchor="t"/>
          <a:lstStyle/>
          <a:p>
            <a:pPr marL="0" lvl="0" indent="0" algn="l" defTabSz="533400">
              <a:spcBef>
                <a:spcPct val="0"/>
              </a:spcBef>
              <a:buClrTx/>
              <a:buSzTx/>
              <a:buFontTx/>
              <a:buNone/>
            </a:pPr>
            <a:r>
              <a:rPr kumimoji="0" lang="en-US" sz="1200" b="1" i="0"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Stan Swearingen</a:t>
            </a:r>
          </a:p>
          <a:p>
            <a:pPr marL="0" lvl="0" indent="0" algn="l" defTabSz="533400">
              <a:spcBef>
                <a:spcPct val="0"/>
              </a:spcBef>
              <a:buClrTx/>
              <a:buSzTx/>
              <a:buFontTx/>
              <a:buNone/>
            </a:pPr>
            <a:r>
              <a:rPr kumimoji="0" lang="en-US" sz="1100" i="1"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SVP-Strategy</a:t>
            </a:r>
          </a:p>
        </p:txBody>
      </p:sp>
      <p:sp>
        <p:nvSpPr>
          <p:cNvPr id="2" name="Title 1">
            <a:extLst>
              <a:ext uri="{FF2B5EF4-FFF2-40B4-BE49-F238E27FC236}">
                <a16:creationId xmlns:a16="http://schemas.microsoft.com/office/drawing/2014/main" id="{D6A4B7EB-A060-4395-94E1-7BCAE7D30FAC}"/>
              </a:ext>
            </a:extLst>
          </p:cNvPr>
          <p:cNvSpPr>
            <a:spLocks noGrp="1"/>
          </p:cNvSpPr>
          <p:nvPr>
            <p:ph type="title"/>
          </p:nvPr>
        </p:nvSpPr>
        <p:spPr/>
        <p:txBody>
          <a:bodyPr vert="horz">
            <a:noAutofit/>
          </a:bodyPr>
          <a:lstStyle/>
          <a:p>
            <a:r>
              <a:rPr lang="en-US" dirty="0">
                <a:solidFill>
                  <a:schemeClr val="bg2">
                    <a:lumMod val="10000"/>
                  </a:schemeClr>
                </a:solidFill>
                <a:latin typeface="Nunito Sans" pitchFamily="2" charset="77"/>
                <a:cs typeface="Arial" panose="020B0604020202020204" pitchFamily="34" charset="0"/>
              </a:rPr>
              <a:t>Highly Experienced Leadership Team</a:t>
            </a:r>
          </a:p>
        </p:txBody>
      </p:sp>
      <p:pic>
        <p:nvPicPr>
          <p:cNvPr id="25644" name="Picture 44" descr="Microchip Trademarks | Microchip Technolog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30880" y="3763489"/>
            <a:ext cx="590195" cy="148760"/>
          </a:xfrm>
          <a:prstGeom prst="rect">
            <a:avLst/>
          </a:prstGeom>
          <a:noFill/>
          <a:extLst>
            <a:ext uri="{909E8E84-426E-40DD-AFC4-6F175D3DCCD1}">
              <a14:hiddenFill xmlns:a14="http://schemas.microsoft.com/office/drawing/2010/main">
                <a:solidFill>
                  <a:srgbClr val="FFFFFF"/>
                </a:solidFill>
              </a14:hiddenFill>
            </a:ext>
          </a:extLst>
        </p:spPr>
      </p:pic>
      <p:pic>
        <p:nvPicPr>
          <p:cNvPr id="25646" name="Picture 46" descr="File:Nvidia logo.svg - Wikip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1292" y="3800260"/>
            <a:ext cx="369751" cy="272692"/>
          </a:xfrm>
          <a:prstGeom prst="rect">
            <a:avLst/>
          </a:prstGeom>
          <a:noFill/>
          <a:extLst>
            <a:ext uri="{909E8E84-426E-40DD-AFC4-6F175D3DCCD1}">
              <a14:hiddenFill xmlns:a14="http://schemas.microsoft.com/office/drawing/2010/main">
                <a:solidFill>
                  <a:srgbClr val="FFFFFF"/>
                </a:solidFill>
              </a14:hiddenFill>
            </a:ext>
          </a:extLst>
        </p:spPr>
      </p:pic>
      <p:pic>
        <p:nvPicPr>
          <p:cNvPr id="25623" name="Picture 25622"/>
          <p:cNvPicPr>
            <a:picLocks noChangeAspect="1"/>
          </p:cNvPicPr>
          <p:nvPr/>
        </p:nvPicPr>
        <p:blipFill rotWithShape="1">
          <a:blip r:embed="rId14"/>
          <a:srcRect t="36072" b="36073"/>
          <a:stretch/>
        </p:blipFill>
        <p:spPr>
          <a:xfrm>
            <a:off x="3109817" y="4029579"/>
            <a:ext cx="751058" cy="209210"/>
          </a:xfrm>
          <a:prstGeom prst="rect">
            <a:avLst/>
          </a:prstGeom>
        </p:spPr>
      </p:pic>
      <p:pic>
        <p:nvPicPr>
          <p:cNvPr id="25650" name="Picture 50" descr="SONY Semiconductor | ViMOS Technologie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43413" y="4279154"/>
            <a:ext cx="711746" cy="18920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4" descr="Microchip Trademarks | Microchip Technolog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8044" y="3765078"/>
            <a:ext cx="590195" cy="14876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Synaptics Competitors, Revenue and Employees - Owler Company Profil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41845" y="3748157"/>
            <a:ext cx="668684" cy="163213"/>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RF and Microwave Components and Systems DC to 86 GHz"/>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74545" y="4094137"/>
            <a:ext cx="746251" cy="101575"/>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descr="Skywork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4804" y="3934075"/>
            <a:ext cx="658444" cy="21813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203960" y="4265609"/>
            <a:ext cx="735614" cy="229020"/>
            <a:chOff x="5796537" y="2531374"/>
            <a:chExt cx="735614" cy="229020"/>
          </a:xfrm>
        </p:grpSpPr>
        <p:pic>
          <p:nvPicPr>
            <p:cNvPr id="8" name="Picture 7"/>
            <p:cNvPicPr>
              <a:picLocks noChangeAspect="1"/>
            </p:cNvPicPr>
            <p:nvPr/>
          </p:nvPicPr>
          <p:blipFill rotWithShape="1">
            <a:blip r:embed="rId19"/>
            <a:srcRect b="3659"/>
            <a:stretch/>
          </p:blipFill>
          <p:spPr>
            <a:xfrm>
              <a:off x="5796537" y="2557769"/>
              <a:ext cx="504105" cy="202625"/>
            </a:xfrm>
            <a:prstGeom prst="rect">
              <a:avLst/>
            </a:prstGeom>
          </p:spPr>
        </p:pic>
        <p:pic>
          <p:nvPicPr>
            <p:cNvPr id="32784" name="Picture 16" descr="Quantex Microsystems - Wikipedi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02564" y="2531374"/>
              <a:ext cx="229587" cy="223465"/>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descr="Microchip Trademarks | Microchip Technology">
            <a:extLst>
              <a:ext uri="{FF2B5EF4-FFF2-40B4-BE49-F238E27FC236}">
                <a16:creationId xmlns:a16="http://schemas.microsoft.com/office/drawing/2014/main" id="{D19445DC-A5FE-4C2E-A8FC-349B335876E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07045" y="3763489"/>
            <a:ext cx="590195" cy="14876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Synaptics Competitors, Revenue and Employees - Owler Company Profile">
            <a:extLst>
              <a:ext uri="{FF2B5EF4-FFF2-40B4-BE49-F238E27FC236}">
                <a16:creationId xmlns:a16="http://schemas.microsoft.com/office/drawing/2014/main" id="{538ACFA8-B899-465D-B6A0-64D97993FA7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75763" y="3990758"/>
            <a:ext cx="668684" cy="163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a:extLst>
              <a:ext uri="{FF2B5EF4-FFF2-40B4-BE49-F238E27FC236}">
                <a16:creationId xmlns:a16="http://schemas.microsoft.com/office/drawing/2014/main" id="{A1EA3B2D-F925-4057-8611-EB8D7E501A5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653277" y="4238789"/>
            <a:ext cx="863085" cy="238158"/>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5502C7D-B593-4207-A867-21B001410C2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543018" y="3770899"/>
            <a:ext cx="785922" cy="229489"/>
          </a:xfrm>
          <a:prstGeom prst="rect">
            <a:avLst/>
          </a:prstGeom>
        </p:spPr>
      </p:pic>
      <p:pic>
        <p:nvPicPr>
          <p:cNvPr id="13" name="Picture 12" descr="Logo&#10;&#10;Description automatically generated">
            <a:extLst>
              <a:ext uri="{FF2B5EF4-FFF2-40B4-BE49-F238E27FC236}">
                <a16:creationId xmlns:a16="http://schemas.microsoft.com/office/drawing/2014/main" id="{528EC1EF-2E2A-426C-9999-4BC97AE317BC}"/>
              </a:ext>
            </a:extLst>
          </p:cNvPr>
          <p:cNvPicPr>
            <a:picLocks noChangeAspect="1"/>
          </p:cNvPicPr>
          <p:nvPr/>
        </p:nvPicPr>
        <p:blipFill>
          <a:blip r:embed="rId23" cstate="print">
            <a:extLst>
              <a:ext uri="{BEBA8EAE-BF5A-486C-A8C5-ECC9F3942E4B}">
                <a14:imgProps xmlns:a14="http://schemas.microsoft.com/office/drawing/2010/main">
                  <a14:imgLayer r:embed="rId24">
                    <a14:imgEffect>
                      <a14:sharpenSoften amount="25000"/>
                    </a14:imgEffect>
                  </a14:imgLayer>
                </a14:imgProps>
              </a:ext>
              <a:ext uri="{28A0092B-C50C-407E-A947-70E740481C1C}">
                <a14:useLocalDpi xmlns:a14="http://schemas.microsoft.com/office/drawing/2010/main" val="0"/>
              </a:ext>
            </a:extLst>
          </a:blip>
          <a:stretch>
            <a:fillRect/>
          </a:stretch>
        </p:blipFill>
        <p:spPr>
          <a:xfrm>
            <a:off x="5565024" y="4071670"/>
            <a:ext cx="741911" cy="414967"/>
          </a:xfrm>
          <a:prstGeom prst="rect">
            <a:avLst/>
          </a:prstGeom>
        </p:spPr>
      </p:pic>
      <p:cxnSp>
        <p:nvCxnSpPr>
          <p:cNvPr id="16" name="Straight Connector 15">
            <a:extLst>
              <a:ext uri="{FF2B5EF4-FFF2-40B4-BE49-F238E27FC236}">
                <a16:creationId xmlns:a16="http://schemas.microsoft.com/office/drawing/2014/main" id="{D78041D0-DF24-491B-9847-F0BF3DA7B412}"/>
              </a:ext>
            </a:extLst>
          </p:cNvPr>
          <p:cNvCxnSpPr/>
          <p:nvPr/>
        </p:nvCxnSpPr>
        <p:spPr>
          <a:xfrm>
            <a:off x="1016922" y="3678769"/>
            <a:ext cx="123444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096A8F-4EEB-4992-9783-6D63F9350049}"/>
              </a:ext>
            </a:extLst>
          </p:cNvPr>
          <p:cNvCxnSpPr/>
          <p:nvPr/>
        </p:nvCxnSpPr>
        <p:spPr>
          <a:xfrm>
            <a:off x="3166495" y="3681193"/>
            <a:ext cx="123444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006C2F2-17EE-4E96-B879-F97253712061}"/>
              </a:ext>
            </a:extLst>
          </p:cNvPr>
          <p:cNvCxnSpPr/>
          <p:nvPr/>
        </p:nvCxnSpPr>
        <p:spPr>
          <a:xfrm>
            <a:off x="5318760" y="3681193"/>
            <a:ext cx="123444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4954298-7689-43D5-85FE-6470A1E39EA8}"/>
              </a:ext>
            </a:extLst>
          </p:cNvPr>
          <p:cNvCxnSpPr/>
          <p:nvPr/>
        </p:nvCxnSpPr>
        <p:spPr>
          <a:xfrm>
            <a:off x="7467600" y="3681193"/>
            <a:ext cx="123444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D65D180-3615-4E29-B110-5EF0C379CA69}"/>
              </a:ext>
            </a:extLst>
          </p:cNvPr>
          <p:cNvGrpSpPr/>
          <p:nvPr/>
        </p:nvGrpSpPr>
        <p:grpSpPr>
          <a:xfrm>
            <a:off x="1360149" y="862293"/>
            <a:ext cx="1828800" cy="1188720"/>
            <a:chOff x="2529840" y="840094"/>
            <a:chExt cx="1828800" cy="1188720"/>
          </a:xfrm>
        </p:grpSpPr>
        <p:sp>
          <p:nvSpPr>
            <p:cNvPr id="65" name="Rectangle: Rounded Corners 64">
              <a:extLst>
                <a:ext uri="{FF2B5EF4-FFF2-40B4-BE49-F238E27FC236}">
                  <a16:creationId xmlns:a16="http://schemas.microsoft.com/office/drawing/2014/main" id="{673581D6-F3B8-416F-B935-BEEAAFD943CA}"/>
                </a:ext>
              </a:extLst>
            </p:cNvPr>
            <p:cNvSpPr/>
            <p:nvPr/>
          </p:nvSpPr>
          <p:spPr>
            <a:xfrm>
              <a:off x="2529840" y="840094"/>
              <a:ext cx="1828800" cy="1188720"/>
            </a:xfrm>
            <a:prstGeom prst="roundRect">
              <a:avLst/>
            </a:prstGeom>
            <a:ln w="19050">
              <a:solidFill>
                <a:srgbClr val="276A96"/>
              </a:solidFill>
            </a:ln>
          </p:spPr>
          <p:style>
            <a:lnRef idx="2">
              <a:schemeClr val="accent1"/>
            </a:lnRef>
            <a:fillRef idx="1">
              <a:schemeClr val="lt1"/>
            </a:fillRef>
            <a:effectRef idx="0">
              <a:schemeClr val="accent1"/>
            </a:effectRef>
            <a:fontRef idx="minor">
              <a:schemeClr val="dk1"/>
            </a:fontRef>
          </p:style>
          <p:txBody>
            <a:bodyPr rIns="0" rtlCol="0" anchor="t"/>
            <a:lstStyle/>
            <a:p>
              <a:pPr marL="0" lvl="0" indent="0" algn="l" defTabSz="533400">
                <a:spcBef>
                  <a:spcPct val="0"/>
                </a:spcBef>
                <a:buClrTx/>
                <a:buSzTx/>
                <a:buFontTx/>
                <a:buNone/>
              </a:pPr>
              <a:r>
                <a:rPr kumimoji="0" lang="en-US" sz="1200" b="1" i="0" u="none" strike="noStrike" kern="1200" cap="none" spc="0" normalizeH="0" baseline="0" noProof="0" dirty="0">
                  <a:ln/>
                  <a:solidFill>
                    <a:schemeClr val="bg2">
                      <a:lumMod val="10000"/>
                    </a:schemeClr>
                  </a:solidFill>
                  <a:effectLst/>
                  <a:uLnTx/>
                  <a:uFillTx/>
                  <a:latin typeface="Arial" panose="020B0604020202020204" pitchFamily="34" charset="0"/>
                  <a:cs typeface="Arial" panose="020B0604020202020204" pitchFamily="34" charset="0"/>
                </a:rPr>
                <a:t>Vince Graziani</a:t>
              </a:r>
            </a:p>
            <a:p>
              <a:pPr marL="0" lvl="0" indent="0" algn="l" defTabSz="533400">
                <a:spcBef>
                  <a:spcPct val="0"/>
                </a:spcBef>
                <a:buClrTx/>
                <a:buSzTx/>
                <a:buFontTx/>
                <a:buNone/>
              </a:pPr>
              <a:r>
                <a:rPr kumimoji="0" lang="en-US" sz="1100" i="1" u="none" strike="noStrike" kern="1200" cap="none" spc="0" normalizeH="0" baseline="0" noProof="0" dirty="0">
                  <a:ln/>
                  <a:solidFill>
                    <a:schemeClr val="bg2">
                      <a:lumMod val="10000"/>
                    </a:schemeClr>
                  </a:solidFill>
                  <a:effectLst/>
                  <a:uLnTx/>
                  <a:uFillTx/>
                  <a:latin typeface="Arial" panose="020B0604020202020204" pitchFamily="34" charset="0"/>
                  <a:cs typeface="Arial" panose="020B0604020202020204" pitchFamily="34" charset="0"/>
                </a:rPr>
                <a:t>CEO</a:t>
              </a:r>
            </a:p>
          </p:txBody>
        </p:sp>
        <p:pic>
          <p:nvPicPr>
            <p:cNvPr id="25616" name="Picture 14" descr="Infineon Technologies - Wikipedia"/>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662541" y="1431605"/>
              <a:ext cx="492139" cy="2169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617" name="Picture 16" descr="Sand 9 Challenges Dominance of Quartz Timing Devices in Mobile ..."/>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787087" y="1613524"/>
              <a:ext cx="510593" cy="1563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618" name="Picture 18" descr="Intel - Wikipedia"/>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725240" y="1735463"/>
              <a:ext cx="336137" cy="22297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620" name="Picture 20" descr="Vbrick Closes $20 Million in Funding To Fuel Rapid Global ..."/>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154680" y="1582791"/>
              <a:ext cx="447399" cy="2337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622" name="Picture 22" descr="File:Broadcom Ltd Logo.svg - Wikimedia Commons"/>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307080" y="1444181"/>
              <a:ext cx="845435" cy="1162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624" name="Picture 24" descr="PremierNational + PremierState | Client Logos"/>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t="25698" b="25922"/>
            <a:stretch/>
          </p:blipFill>
          <p:spPr bwMode="auto">
            <a:xfrm>
              <a:off x="3322339" y="1806320"/>
              <a:ext cx="746741" cy="152114"/>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712C5FDC-4D03-4163-8567-FAF4C88A08D5}"/>
                </a:ext>
              </a:extLst>
            </p:cNvPr>
            <p:cNvCxnSpPr/>
            <p:nvPr/>
          </p:nvCxnSpPr>
          <p:spPr>
            <a:xfrm>
              <a:off x="2667000" y="1343014"/>
              <a:ext cx="1600200" cy="0"/>
            </a:xfrm>
            <a:prstGeom prst="line">
              <a:avLst/>
            </a:prstGeom>
            <a:ln w="15875">
              <a:solidFill>
                <a:srgbClr val="276A96"/>
              </a:solidFill>
            </a:ln>
          </p:spPr>
          <p:style>
            <a:lnRef idx="1">
              <a:schemeClr val="accent1"/>
            </a:lnRef>
            <a:fillRef idx="0">
              <a:schemeClr val="accent1"/>
            </a:fillRef>
            <a:effectRef idx="0">
              <a:schemeClr val="accent1"/>
            </a:effectRef>
            <a:fontRef idx="minor">
              <a:schemeClr val="tx1"/>
            </a:fontRef>
          </p:style>
        </p:cxnSp>
      </p:grpSp>
      <p:pic>
        <p:nvPicPr>
          <p:cNvPr id="4" name="Picture 3" descr="A person wearing glasses&#10;&#10;Description automatically generated with low confidence">
            <a:extLst>
              <a:ext uri="{FF2B5EF4-FFF2-40B4-BE49-F238E27FC236}">
                <a16:creationId xmlns:a16="http://schemas.microsoft.com/office/drawing/2014/main" id="{C77F828E-EDEA-4FB6-84F1-BF8F6B9CE4DF}"/>
              </a:ext>
            </a:extLst>
          </p:cNvPr>
          <p:cNvPicPr>
            <a:picLocks noChangeAspect="1"/>
          </p:cNvPicPr>
          <p:nvPr/>
        </p:nvPicPr>
        <p:blipFill>
          <a:blip r:embed="rId31">
            <a:grayscl/>
          </a:blip>
          <a:stretch>
            <a:fillRect/>
          </a:stretch>
        </p:blipFill>
        <p:spPr>
          <a:xfrm>
            <a:off x="6103628" y="846080"/>
            <a:ext cx="1207738" cy="1215055"/>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3" name="Group 22">
            <a:extLst>
              <a:ext uri="{FF2B5EF4-FFF2-40B4-BE49-F238E27FC236}">
                <a16:creationId xmlns:a16="http://schemas.microsoft.com/office/drawing/2014/main" id="{3D815F71-8154-473E-805F-AEFC7ECB28A7}"/>
              </a:ext>
            </a:extLst>
          </p:cNvPr>
          <p:cNvGrpSpPr/>
          <p:nvPr/>
        </p:nvGrpSpPr>
        <p:grpSpPr>
          <a:xfrm>
            <a:off x="7065422" y="846080"/>
            <a:ext cx="1828800" cy="1188720"/>
            <a:chOff x="6370320" y="849630"/>
            <a:chExt cx="1828800" cy="1188720"/>
          </a:xfrm>
        </p:grpSpPr>
        <p:sp>
          <p:nvSpPr>
            <p:cNvPr id="66" name="Rectangle: Rounded Corners 65">
              <a:extLst>
                <a:ext uri="{FF2B5EF4-FFF2-40B4-BE49-F238E27FC236}">
                  <a16:creationId xmlns:a16="http://schemas.microsoft.com/office/drawing/2014/main" id="{3728A47A-615D-43DB-8017-A424EE8F109D}"/>
                </a:ext>
              </a:extLst>
            </p:cNvPr>
            <p:cNvSpPr/>
            <p:nvPr/>
          </p:nvSpPr>
          <p:spPr>
            <a:xfrm>
              <a:off x="6370320" y="849630"/>
              <a:ext cx="1828800" cy="1188720"/>
            </a:xfrm>
            <a:prstGeom prst="roundRect">
              <a:avLst/>
            </a:prstGeom>
            <a:ln w="19050">
              <a:solidFill>
                <a:srgbClr val="276A96"/>
              </a:solidFill>
            </a:ln>
          </p:spPr>
          <p:style>
            <a:lnRef idx="2">
              <a:schemeClr val="accent1"/>
            </a:lnRef>
            <a:fillRef idx="1">
              <a:schemeClr val="lt1"/>
            </a:fillRef>
            <a:effectRef idx="0">
              <a:schemeClr val="accent1"/>
            </a:effectRef>
            <a:fontRef idx="minor">
              <a:schemeClr val="dk1"/>
            </a:fontRef>
          </p:style>
          <p:txBody>
            <a:bodyPr rIns="0" rtlCol="0" anchor="t"/>
            <a:lstStyle/>
            <a:p>
              <a:pPr marL="0" lvl="0" indent="0" algn="l" defTabSz="533400">
                <a:spcBef>
                  <a:spcPct val="0"/>
                </a:spcBef>
                <a:buClrTx/>
                <a:buSzTx/>
                <a:buFontTx/>
                <a:buNone/>
              </a:pPr>
              <a:r>
                <a:rPr kumimoji="0" lang="en-US" sz="1200" b="1" i="0"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Jamie Simms</a:t>
              </a:r>
            </a:p>
            <a:p>
              <a:pPr marL="0" lvl="0" indent="0" algn="l" defTabSz="533400">
                <a:spcBef>
                  <a:spcPct val="0"/>
                </a:spcBef>
                <a:buClrTx/>
                <a:buSzTx/>
                <a:buFontTx/>
                <a:buNone/>
              </a:pPr>
              <a:r>
                <a:rPr kumimoji="0" lang="en-US" sz="1100" i="1"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CFO</a:t>
              </a:r>
            </a:p>
          </p:txBody>
        </p:sp>
        <p:pic>
          <p:nvPicPr>
            <p:cNvPr id="1026" name="Picture 2">
              <a:extLst>
                <a:ext uri="{FF2B5EF4-FFF2-40B4-BE49-F238E27FC236}">
                  <a16:creationId xmlns:a16="http://schemas.microsoft.com/office/drawing/2014/main" id="{7199DD5C-ADAE-4B83-8411-9E94AC9B5C5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494826" y="1462695"/>
              <a:ext cx="414260" cy="414260"/>
            </a:xfrm>
            <a:prstGeom prst="rect">
              <a:avLst/>
            </a:prstGeom>
            <a:noFill/>
            <a:ln>
              <a:solidFill>
                <a:srgbClr val="276A96"/>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09B2591-E0E0-4E1D-A23C-7B74D713F80A}"/>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29733" y="1411795"/>
              <a:ext cx="925589" cy="1679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How Often do I Need to Review My Estate Plan? | Real Estate |  capemaycountyherald.com">
              <a:extLst>
                <a:ext uri="{FF2B5EF4-FFF2-40B4-BE49-F238E27FC236}">
                  <a16:creationId xmlns:a16="http://schemas.microsoft.com/office/drawing/2014/main" id="{88FAEB53-59D0-4197-990D-692A7DC79D4F}"/>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75269" y="1604003"/>
              <a:ext cx="463782" cy="2050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Canaccord Capital Inc. to acquire Adams Harkness Financial Group, Inc.">
              <a:extLst>
                <a:ext uri="{FF2B5EF4-FFF2-40B4-BE49-F238E27FC236}">
                  <a16:creationId xmlns:a16="http://schemas.microsoft.com/office/drawing/2014/main" id="{6A67F401-2AD3-4CD9-9DC4-CB8286D6C08A}"/>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170420" y="1815178"/>
              <a:ext cx="810112" cy="161377"/>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80" name="Straight Connector 79">
            <a:extLst>
              <a:ext uri="{FF2B5EF4-FFF2-40B4-BE49-F238E27FC236}">
                <a16:creationId xmlns:a16="http://schemas.microsoft.com/office/drawing/2014/main" id="{06E15ECA-958B-43D2-A64E-2367232C320A}"/>
              </a:ext>
            </a:extLst>
          </p:cNvPr>
          <p:cNvCxnSpPr/>
          <p:nvPr/>
        </p:nvCxnSpPr>
        <p:spPr>
          <a:xfrm>
            <a:off x="7142474" y="1343091"/>
            <a:ext cx="160020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8" name="Picture 27" descr="A picture containing person, wall, smiling&#10;&#10;Description automatically generated">
            <a:extLst>
              <a:ext uri="{FF2B5EF4-FFF2-40B4-BE49-F238E27FC236}">
                <a16:creationId xmlns:a16="http://schemas.microsoft.com/office/drawing/2014/main" id="{BD0DE390-B762-4592-9B9B-39126DCAE63D}"/>
              </a:ext>
            </a:extLst>
          </p:cNvPr>
          <p:cNvPicPr>
            <a:picLocks noChangeAspect="1"/>
          </p:cNvPicPr>
          <p:nvPr/>
        </p:nvPicPr>
        <p:blipFill>
          <a:blip r:embed="rId36">
            <a:grayscl/>
          </a:blip>
          <a:stretch>
            <a:fillRect/>
          </a:stretch>
        </p:blipFill>
        <p:spPr>
          <a:xfrm>
            <a:off x="3248702" y="874123"/>
            <a:ext cx="1198329" cy="1247653"/>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1" name="Rectangle: Rounded Corners 80">
            <a:extLst>
              <a:ext uri="{FF2B5EF4-FFF2-40B4-BE49-F238E27FC236}">
                <a16:creationId xmlns:a16="http://schemas.microsoft.com/office/drawing/2014/main" id="{82A41BBA-F104-451D-8C3B-C0A61DE97640}"/>
              </a:ext>
            </a:extLst>
          </p:cNvPr>
          <p:cNvSpPr/>
          <p:nvPr/>
        </p:nvSpPr>
        <p:spPr>
          <a:xfrm>
            <a:off x="4187784" y="850517"/>
            <a:ext cx="1828800" cy="1188721"/>
          </a:xfrm>
          <a:prstGeom prst="roundRect">
            <a:avLst/>
          </a:prstGeom>
          <a:ln w="19050">
            <a:solidFill>
              <a:srgbClr val="276A96"/>
            </a:solidFill>
          </a:ln>
        </p:spPr>
        <p:style>
          <a:lnRef idx="2">
            <a:schemeClr val="accent1"/>
          </a:lnRef>
          <a:fillRef idx="1">
            <a:schemeClr val="lt1"/>
          </a:fillRef>
          <a:effectRef idx="0">
            <a:schemeClr val="accent1"/>
          </a:effectRef>
          <a:fontRef idx="minor">
            <a:schemeClr val="dk1"/>
          </a:fontRef>
        </p:style>
        <p:txBody>
          <a:bodyPr rIns="0" rtlCol="0" anchor="t"/>
          <a:lstStyle/>
          <a:p>
            <a:pPr marL="0" lvl="0" indent="0" algn="l" defTabSz="533400">
              <a:spcBef>
                <a:spcPct val="0"/>
              </a:spcBef>
              <a:buClrTx/>
              <a:buSzTx/>
              <a:buFontTx/>
              <a:buNone/>
            </a:pPr>
            <a:r>
              <a:rPr kumimoji="0" lang="en-US" sz="1200" b="1" i="0"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Catharina </a:t>
            </a:r>
            <a:r>
              <a:rPr kumimoji="0" lang="en-US" sz="1200" b="1" i="0" u="none" strike="noStrike" kern="1200" cap="none" spc="0" normalizeH="0" baseline="0" noProof="0" err="1">
                <a:ln/>
                <a:solidFill>
                  <a:schemeClr val="bg2">
                    <a:lumMod val="10000"/>
                  </a:schemeClr>
                </a:solidFill>
                <a:effectLst/>
                <a:uLnTx/>
                <a:uFillTx/>
                <a:latin typeface="Arial" panose="020B0604020202020204" pitchFamily="34" charset="0"/>
                <a:cs typeface="Arial" panose="020B0604020202020204" pitchFamily="34" charset="0"/>
              </a:rPr>
              <a:t>Eklöf</a:t>
            </a:r>
            <a:r>
              <a:rPr kumimoji="0" lang="en-US" sz="1200" b="1" i="0"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 </a:t>
            </a:r>
          </a:p>
          <a:p>
            <a:pPr marL="0" lvl="0" indent="0" algn="l" defTabSz="533400">
              <a:spcBef>
                <a:spcPct val="0"/>
              </a:spcBef>
              <a:buClrTx/>
              <a:buSzTx/>
              <a:buFontTx/>
              <a:buNone/>
            </a:pPr>
            <a:r>
              <a:rPr kumimoji="0" lang="en-US" sz="1100" i="1" u="none" strike="noStrike" kern="1200" cap="none" spc="0" normalizeH="0" baseline="0" noProof="0">
                <a:ln/>
                <a:solidFill>
                  <a:schemeClr val="bg2">
                    <a:lumMod val="10000"/>
                  </a:schemeClr>
                </a:solidFill>
                <a:effectLst/>
                <a:uLnTx/>
                <a:uFillTx/>
                <a:latin typeface="Arial" panose="020B0604020202020204" pitchFamily="34" charset="0"/>
                <a:cs typeface="Arial" panose="020B0604020202020204" pitchFamily="34" charset="0"/>
              </a:rPr>
              <a:t>CCO</a:t>
            </a:r>
          </a:p>
        </p:txBody>
      </p:sp>
      <p:cxnSp>
        <p:nvCxnSpPr>
          <p:cNvPr id="86" name="Straight Connector 85">
            <a:extLst>
              <a:ext uri="{FF2B5EF4-FFF2-40B4-BE49-F238E27FC236}">
                <a16:creationId xmlns:a16="http://schemas.microsoft.com/office/drawing/2014/main" id="{CD8A6459-3873-4D24-B989-EA6209E9621C}"/>
              </a:ext>
            </a:extLst>
          </p:cNvPr>
          <p:cNvCxnSpPr/>
          <p:nvPr/>
        </p:nvCxnSpPr>
        <p:spPr>
          <a:xfrm>
            <a:off x="4321043" y="1378491"/>
            <a:ext cx="160020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40" name="Picture 16" descr="Avanza logotyp">
            <a:extLst>
              <a:ext uri="{FF2B5EF4-FFF2-40B4-BE49-F238E27FC236}">
                <a16:creationId xmlns:a16="http://schemas.microsoft.com/office/drawing/2014/main" id="{B719BA4B-043D-4700-937A-B7BE1F4AF59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59680" y="1797016"/>
            <a:ext cx="495324" cy="12535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4F3664AF-EF44-4DD4-B5CD-EAE37894E4C4}"/>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563839" y="1698100"/>
            <a:ext cx="410400" cy="25465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ecuritas AB logo">
            <a:extLst>
              <a:ext uri="{FF2B5EF4-FFF2-40B4-BE49-F238E27FC236}">
                <a16:creationId xmlns:a16="http://schemas.microsoft.com/office/drawing/2014/main" id="{6F84115B-4DB2-4C3A-8FDE-6486A3225DAF}"/>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98262" y="1454597"/>
            <a:ext cx="433422" cy="23188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Defentry (@defentry) | Twitter">
            <a:extLst>
              <a:ext uri="{FF2B5EF4-FFF2-40B4-BE49-F238E27FC236}">
                <a16:creationId xmlns:a16="http://schemas.microsoft.com/office/drawing/2014/main" id="{51859E93-EA10-4696-B243-51D1189F88E9}"/>
              </a:ext>
            </a:extLst>
          </p:cNvPr>
          <p:cNvPicPr>
            <a:picLocks noChangeAspect="1" noChangeArrowheads="1"/>
          </p:cNvPicPr>
          <p:nvPr/>
        </p:nvPicPr>
        <p:blipFill rotWithShape="1">
          <a:blip r:embed="rId40">
            <a:extLst>
              <a:ext uri="{28A0092B-C50C-407E-A947-70E740481C1C}">
                <a14:useLocalDpi xmlns:a14="http://schemas.microsoft.com/office/drawing/2010/main" val="0"/>
              </a:ext>
            </a:extLst>
          </a:blip>
          <a:srcRect t="35580" b="33919"/>
          <a:stretch/>
        </p:blipFill>
        <p:spPr bwMode="auto">
          <a:xfrm>
            <a:off x="4386358" y="1432856"/>
            <a:ext cx="625565" cy="18317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83FE135E-590D-4B58-A292-405FCB76811E}"/>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175902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58F9-0F80-42DC-9C12-AD015EFB2215}"/>
              </a:ext>
            </a:extLst>
          </p:cNvPr>
          <p:cNvSpPr>
            <a:spLocks noGrp="1"/>
          </p:cNvSpPr>
          <p:nvPr>
            <p:ph type="title"/>
          </p:nvPr>
        </p:nvSpPr>
        <p:spPr/>
        <p:txBody>
          <a:bodyPr/>
          <a:lstStyle/>
          <a:p>
            <a:r>
              <a:rPr lang="en-US" sz="2400" dirty="0">
                <a:latin typeface="Nunito Sans" panose="00000500000000000000" pitchFamily="2" charset="0"/>
              </a:rPr>
              <a:t>The Case for Card-based Fingerprint Authentication </a:t>
            </a:r>
          </a:p>
        </p:txBody>
      </p:sp>
      <p:sp>
        <p:nvSpPr>
          <p:cNvPr id="6" name="Rectangle 5">
            <a:extLst>
              <a:ext uri="{FF2B5EF4-FFF2-40B4-BE49-F238E27FC236}">
                <a16:creationId xmlns:a16="http://schemas.microsoft.com/office/drawing/2014/main" id="{75B07A67-0804-418A-9240-F6844F5045D1}"/>
              </a:ext>
            </a:extLst>
          </p:cNvPr>
          <p:cNvSpPr/>
          <p:nvPr/>
        </p:nvSpPr>
        <p:spPr>
          <a:xfrm>
            <a:off x="6096000" y="868871"/>
            <a:ext cx="2505872" cy="823862"/>
          </a:xfrm>
          <a:prstGeom prst="rect">
            <a:avLst/>
          </a:prstGeom>
          <a:solidFill>
            <a:srgbClr val="5CCFEF"/>
          </a:solidFill>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a:latin typeface="Nunito Sans" panose="00000500000000000000" pitchFamily="2" charset="0"/>
              </a:rPr>
              <a:t>Reduced fraud: </a:t>
            </a:r>
          </a:p>
          <a:p>
            <a:pPr marL="171450" indent="-171450">
              <a:buFont typeface="Wingdings" panose="05000000000000000000" pitchFamily="2" charset="2"/>
              <a:buChar char="ü"/>
            </a:pPr>
            <a:r>
              <a:rPr lang="en-GB" sz="1200" dirty="0">
                <a:latin typeface="Nunito Sans" panose="00000500000000000000" pitchFamily="2" charset="0"/>
              </a:rPr>
              <a:t>Secure, high-value </a:t>
            </a:r>
            <a:br>
              <a:rPr lang="en-GB" sz="1200" dirty="0">
                <a:latin typeface="Nunito Sans" panose="00000500000000000000" pitchFamily="2" charset="0"/>
              </a:rPr>
            </a:br>
            <a:r>
              <a:rPr lang="en-GB" sz="1200" dirty="0">
                <a:latin typeface="Nunito Sans" panose="00000500000000000000" pitchFamily="2" charset="0"/>
              </a:rPr>
              <a:t>contactless transactions</a:t>
            </a:r>
          </a:p>
        </p:txBody>
      </p:sp>
      <p:sp>
        <p:nvSpPr>
          <p:cNvPr id="11" name="Rectangle 10">
            <a:extLst>
              <a:ext uri="{FF2B5EF4-FFF2-40B4-BE49-F238E27FC236}">
                <a16:creationId xmlns:a16="http://schemas.microsoft.com/office/drawing/2014/main" id="{7A5B7D0E-0EC3-4F4C-A661-27BECADB4A7E}"/>
              </a:ext>
            </a:extLst>
          </p:cNvPr>
          <p:cNvSpPr/>
          <p:nvPr/>
        </p:nvSpPr>
        <p:spPr>
          <a:xfrm>
            <a:off x="473288" y="1566493"/>
            <a:ext cx="2505872" cy="527832"/>
          </a:xfrm>
          <a:prstGeom prst="rect">
            <a:avLst/>
          </a:prstGeom>
          <a:solidFill>
            <a:schemeClr val="accent2"/>
          </a:solidFill>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Fraud</a:t>
            </a:r>
          </a:p>
        </p:txBody>
      </p:sp>
      <p:sp>
        <p:nvSpPr>
          <p:cNvPr id="12" name="Rectangle 11">
            <a:extLst>
              <a:ext uri="{FF2B5EF4-FFF2-40B4-BE49-F238E27FC236}">
                <a16:creationId xmlns:a16="http://schemas.microsoft.com/office/drawing/2014/main" id="{3980B73C-3F20-4465-81F1-795F4FE3EC94}"/>
              </a:ext>
            </a:extLst>
          </p:cNvPr>
          <p:cNvSpPr/>
          <p:nvPr/>
        </p:nvSpPr>
        <p:spPr>
          <a:xfrm>
            <a:off x="473288" y="2239634"/>
            <a:ext cx="2505872" cy="553974"/>
          </a:xfrm>
          <a:prstGeom prst="rect">
            <a:avLst/>
          </a:prstGeom>
          <a:solidFill>
            <a:schemeClr val="accent2"/>
          </a:solidFill>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Security</a:t>
            </a:r>
          </a:p>
        </p:txBody>
      </p:sp>
      <p:sp>
        <p:nvSpPr>
          <p:cNvPr id="13" name="Rectangle 12">
            <a:extLst>
              <a:ext uri="{FF2B5EF4-FFF2-40B4-BE49-F238E27FC236}">
                <a16:creationId xmlns:a16="http://schemas.microsoft.com/office/drawing/2014/main" id="{2880E223-DDA3-43C4-A07A-CABB1AB505EE}"/>
              </a:ext>
            </a:extLst>
          </p:cNvPr>
          <p:cNvSpPr/>
          <p:nvPr/>
        </p:nvSpPr>
        <p:spPr>
          <a:xfrm>
            <a:off x="473288" y="3549110"/>
            <a:ext cx="2505872" cy="553974"/>
          </a:xfrm>
          <a:prstGeom prst="rect">
            <a:avLst/>
          </a:prstGeom>
          <a:solidFill>
            <a:schemeClr val="accent2"/>
          </a:solidFill>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Card Economics</a:t>
            </a:r>
          </a:p>
        </p:txBody>
      </p:sp>
      <p:sp>
        <p:nvSpPr>
          <p:cNvPr id="15" name="Rectangle 14">
            <a:extLst>
              <a:ext uri="{FF2B5EF4-FFF2-40B4-BE49-F238E27FC236}">
                <a16:creationId xmlns:a16="http://schemas.microsoft.com/office/drawing/2014/main" id="{B98D663F-E38A-4DFB-BA9D-AC0BD4D18088}"/>
              </a:ext>
            </a:extLst>
          </p:cNvPr>
          <p:cNvSpPr/>
          <p:nvPr/>
        </p:nvSpPr>
        <p:spPr>
          <a:xfrm>
            <a:off x="473288" y="2894105"/>
            <a:ext cx="2505872" cy="553974"/>
          </a:xfrm>
          <a:prstGeom prst="rect">
            <a:avLst/>
          </a:prstGeom>
          <a:solidFill>
            <a:schemeClr val="accent2"/>
          </a:solidFill>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User Convenience</a:t>
            </a:r>
          </a:p>
        </p:txBody>
      </p:sp>
      <p:sp>
        <p:nvSpPr>
          <p:cNvPr id="16" name="Content Placeholder 3">
            <a:extLst>
              <a:ext uri="{FF2B5EF4-FFF2-40B4-BE49-F238E27FC236}">
                <a16:creationId xmlns:a16="http://schemas.microsoft.com/office/drawing/2014/main" id="{7EA78352-0E97-4E60-BDF5-3D2A850FB032}"/>
              </a:ext>
            </a:extLst>
          </p:cNvPr>
          <p:cNvSpPr txBox="1">
            <a:spLocks/>
          </p:cNvSpPr>
          <p:nvPr/>
        </p:nvSpPr>
        <p:spPr>
          <a:xfrm>
            <a:off x="1004991" y="1199219"/>
            <a:ext cx="1442466" cy="56310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600" kern="1200">
                <a:solidFill>
                  <a:schemeClr val="tx2"/>
                </a:solidFill>
                <a:latin typeface="+mn-lt"/>
                <a:ea typeface="+mn-ea"/>
                <a:cs typeface="+mn-cs"/>
              </a:defRPr>
            </a:lvl1pPr>
            <a:lvl2pPr marL="541338" indent="-18097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895350" indent="-18097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5713" indent="-180975"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lnSpc>
                <a:spcPct val="100000"/>
              </a:lnSpc>
              <a:spcBef>
                <a:spcPts val="450"/>
              </a:spcBef>
              <a:spcAft>
                <a:spcPts val="450"/>
              </a:spcAft>
              <a:buClr>
                <a:srgbClr val="51CDF1"/>
              </a:buClr>
            </a:pPr>
            <a:r>
              <a:rPr lang="en-US" sz="1800" b="1" dirty="0">
                <a:solidFill>
                  <a:srgbClr val="3F3F3F"/>
                </a:solidFill>
                <a:latin typeface="Nunito Sans" panose="00000500000000000000" pitchFamily="2" charset="0"/>
              </a:rPr>
              <a:t>Challenges</a:t>
            </a:r>
            <a:endParaRPr lang="en-GB" sz="1800" dirty="0">
              <a:solidFill>
                <a:srgbClr val="3F3F3F"/>
              </a:solidFill>
              <a:latin typeface="Nunito Sans" panose="00000500000000000000" pitchFamily="2" charset="0"/>
              <a:cs typeface="Calibri"/>
            </a:endParaRPr>
          </a:p>
        </p:txBody>
      </p:sp>
      <p:sp>
        <p:nvSpPr>
          <p:cNvPr id="18" name="Rectangle 17">
            <a:extLst>
              <a:ext uri="{FF2B5EF4-FFF2-40B4-BE49-F238E27FC236}">
                <a16:creationId xmlns:a16="http://schemas.microsoft.com/office/drawing/2014/main" id="{968DE89A-6123-4398-A5FA-3F6355641911}"/>
              </a:ext>
            </a:extLst>
          </p:cNvPr>
          <p:cNvSpPr/>
          <p:nvPr/>
        </p:nvSpPr>
        <p:spPr>
          <a:xfrm>
            <a:off x="6096000" y="1789140"/>
            <a:ext cx="2505872" cy="823862"/>
          </a:xfrm>
          <a:prstGeom prst="rect">
            <a:avLst/>
          </a:prstGeom>
          <a:solidFill>
            <a:srgbClr val="5CCFEF"/>
          </a:solidFill>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a:latin typeface="Nunito Sans" panose="00000500000000000000" pitchFamily="2" charset="0"/>
              </a:rPr>
              <a:t>Identity protection: </a:t>
            </a:r>
          </a:p>
          <a:p>
            <a:pPr marL="171450" indent="-171450">
              <a:buFont typeface="Wingdings" panose="05000000000000000000" pitchFamily="2" charset="2"/>
              <a:buChar char="ü"/>
            </a:pPr>
            <a:r>
              <a:rPr lang="en-GB" sz="1200" dirty="0">
                <a:latin typeface="Nunito Sans" panose="00000500000000000000" pitchFamily="2" charset="0"/>
              </a:rPr>
              <a:t>Encrypted biometric data; </a:t>
            </a:r>
            <a:r>
              <a:rPr lang="en-GB" sz="1200" u="sng" dirty="0">
                <a:latin typeface="Nunito Sans" panose="00000500000000000000" pitchFamily="2" charset="0"/>
              </a:rPr>
              <a:t>stored only on the card</a:t>
            </a:r>
          </a:p>
        </p:txBody>
      </p:sp>
      <p:sp>
        <p:nvSpPr>
          <p:cNvPr id="19" name="Left Brace 18">
            <a:extLst>
              <a:ext uri="{FF2B5EF4-FFF2-40B4-BE49-F238E27FC236}">
                <a16:creationId xmlns:a16="http://schemas.microsoft.com/office/drawing/2014/main" id="{33E6FC0B-C950-4050-8641-B6FAA88DCDA1}"/>
              </a:ext>
            </a:extLst>
          </p:cNvPr>
          <p:cNvSpPr/>
          <p:nvPr/>
        </p:nvSpPr>
        <p:spPr>
          <a:xfrm>
            <a:off x="5351050" y="868872"/>
            <a:ext cx="559500" cy="3599050"/>
          </a:xfrm>
          <a:prstGeom prst="leftBrace">
            <a:avLst>
              <a:gd name="adj1" fmla="val 8333"/>
              <a:gd name="adj2" fmla="val 50494"/>
            </a:avLst>
          </a:prstGeom>
          <a:ln w="28575">
            <a:solidFill>
              <a:srgbClr val="5CCF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a:extLst>
              <a:ext uri="{FF2B5EF4-FFF2-40B4-BE49-F238E27FC236}">
                <a16:creationId xmlns:a16="http://schemas.microsoft.com/office/drawing/2014/main" id="{5FE94EF5-1833-4491-B0CF-D0E595D20620}"/>
              </a:ext>
            </a:extLst>
          </p:cNvPr>
          <p:cNvSpPr/>
          <p:nvPr/>
        </p:nvSpPr>
        <p:spPr>
          <a:xfrm>
            <a:off x="6096000" y="2706752"/>
            <a:ext cx="2505872" cy="846769"/>
          </a:xfrm>
          <a:prstGeom prst="rect">
            <a:avLst/>
          </a:prstGeom>
          <a:solidFill>
            <a:srgbClr val="5CCFEF"/>
          </a:solidFill>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a:latin typeface="Nunito Sans" panose="00000500000000000000" pitchFamily="2" charset="0"/>
              </a:rPr>
              <a:t>Ease of use: </a:t>
            </a:r>
          </a:p>
          <a:p>
            <a:pPr marL="171450" indent="-171450">
              <a:buFont typeface="Wingdings" panose="05000000000000000000" pitchFamily="2" charset="2"/>
              <a:buChar char="ü"/>
            </a:pPr>
            <a:r>
              <a:rPr lang="en-GB" sz="1200" dirty="0">
                <a:latin typeface="Nunito Sans" panose="00000500000000000000" pitchFamily="2" charset="0"/>
              </a:rPr>
              <a:t>Simple, low-cost enrolment</a:t>
            </a:r>
          </a:p>
          <a:p>
            <a:pPr marL="171450" indent="-171450">
              <a:buFont typeface="Wingdings" panose="05000000000000000000" pitchFamily="2" charset="2"/>
              <a:buChar char="ü"/>
            </a:pPr>
            <a:r>
              <a:rPr lang="en-GB" sz="1200" dirty="0">
                <a:latin typeface="Nunito Sans" panose="00000500000000000000" pitchFamily="2" charset="0"/>
              </a:rPr>
              <a:t>Seamless user experience</a:t>
            </a:r>
          </a:p>
        </p:txBody>
      </p:sp>
      <p:sp>
        <p:nvSpPr>
          <p:cNvPr id="21" name="Rectangle 20">
            <a:extLst>
              <a:ext uri="{FF2B5EF4-FFF2-40B4-BE49-F238E27FC236}">
                <a16:creationId xmlns:a16="http://schemas.microsoft.com/office/drawing/2014/main" id="{D7801AB5-75B2-48F8-8AEC-A350D77171C7}"/>
              </a:ext>
            </a:extLst>
          </p:cNvPr>
          <p:cNvSpPr/>
          <p:nvPr/>
        </p:nvSpPr>
        <p:spPr>
          <a:xfrm>
            <a:off x="6099720" y="3654607"/>
            <a:ext cx="2505872" cy="846769"/>
          </a:xfrm>
          <a:prstGeom prst="rect">
            <a:avLst/>
          </a:prstGeom>
          <a:solidFill>
            <a:srgbClr val="5CCFEF"/>
          </a:solidFill>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a:latin typeface="Nunito Sans" panose="00000500000000000000" pitchFamily="2" charset="0"/>
              </a:rPr>
              <a:t>Economic benefits: </a:t>
            </a:r>
          </a:p>
          <a:p>
            <a:pPr marL="171450" indent="-171450">
              <a:buFont typeface="Wingdings" panose="05000000000000000000" pitchFamily="2" charset="2"/>
              <a:buChar char="ü"/>
            </a:pPr>
            <a:r>
              <a:rPr lang="en-GB" sz="1200" dirty="0">
                <a:latin typeface="Nunito Sans" panose="00000500000000000000" pitchFamily="2" charset="0"/>
              </a:rPr>
              <a:t>New customer acquisition</a:t>
            </a:r>
          </a:p>
          <a:p>
            <a:pPr marL="171450" indent="-171450">
              <a:buFont typeface="Wingdings" panose="05000000000000000000" pitchFamily="2" charset="2"/>
              <a:buChar char="ü"/>
            </a:pPr>
            <a:r>
              <a:rPr lang="en-GB" sz="1200" dirty="0">
                <a:latin typeface="Nunito Sans" panose="00000500000000000000" pitchFamily="2" charset="0"/>
              </a:rPr>
              <a:t>“Top of Wallet” effect</a:t>
            </a:r>
          </a:p>
          <a:p>
            <a:pPr marL="171450" indent="-171450">
              <a:buFont typeface="Wingdings" panose="05000000000000000000" pitchFamily="2" charset="2"/>
              <a:buChar char="ü"/>
            </a:pPr>
            <a:r>
              <a:rPr lang="en-GB" sz="1200" dirty="0">
                <a:latin typeface="Nunito Sans" panose="00000500000000000000" pitchFamily="2" charset="0"/>
              </a:rPr>
              <a:t>Direct Monetization  </a:t>
            </a:r>
          </a:p>
        </p:txBody>
      </p:sp>
      <p:pic>
        <p:nvPicPr>
          <p:cNvPr id="22" name="Picture 21" descr="Graphical user interface, website&#10;&#10;Description automatically generated">
            <a:extLst>
              <a:ext uri="{FF2B5EF4-FFF2-40B4-BE49-F238E27FC236}">
                <a16:creationId xmlns:a16="http://schemas.microsoft.com/office/drawing/2014/main" id="{92B368CD-228A-4717-AB56-7DE762C5AE1A}"/>
              </a:ext>
            </a:extLst>
          </p:cNvPr>
          <p:cNvPicPr>
            <a:picLocks noChangeAspect="1"/>
          </p:cNvPicPr>
          <p:nvPr/>
        </p:nvPicPr>
        <p:blipFill>
          <a:blip r:embed="rId3"/>
          <a:stretch>
            <a:fillRect/>
          </a:stretch>
        </p:blipFill>
        <p:spPr>
          <a:xfrm>
            <a:off x="3408278" y="1980435"/>
            <a:ext cx="2006762" cy="1265133"/>
          </a:xfrm>
          <a:prstGeom prst="rect">
            <a:avLst/>
          </a:prstGeom>
        </p:spPr>
      </p:pic>
      <p:sp>
        <p:nvSpPr>
          <p:cNvPr id="17" name="TextBox 16">
            <a:extLst>
              <a:ext uri="{FF2B5EF4-FFF2-40B4-BE49-F238E27FC236}">
                <a16:creationId xmlns:a16="http://schemas.microsoft.com/office/drawing/2014/main" id="{CEC1F72B-5364-40F8-8870-39A52095E397}"/>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275682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10;&#10;Description automatically generated">
            <a:extLst>
              <a:ext uri="{FF2B5EF4-FFF2-40B4-BE49-F238E27FC236}">
                <a16:creationId xmlns:a16="http://schemas.microsoft.com/office/drawing/2014/main" id="{62F184BC-BA9C-5C44-B733-141F1A5AA8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9144001" cy="5143500"/>
          </a:xfrm>
          <a:prstGeom prst="rect">
            <a:avLst/>
          </a:prstGeom>
        </p:spPr>
      </p:pic>
      <p:graphicFrame>
        <p:nvGraphicFramePr>
          <p:cNvPr id="4" name="Object 3" hidden="1">
            <a:extLst>
              <a:ext uri="{FF2B5EF4-FFF2-40B4-BE49-F238E27FC236}">
                <a16:creationId xmlns:a16="http://schemas.microsoft.com/office/drawing/2014/main" id="{124E5913-B8DD-46A8-A985-4C517BBA1E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57" name="think-cell Slide" r:id="rId6" imgW="423" imgH="424" progId="TCLayout.ActiveDocument.1">
                  <p:embed/>
                </p:oleObj>
              </mc:Choice>
              <mc:Fallback>
                <p:oleObj name="think-cell Slide" r:id="rId6" imgW="423" imgH="424" progId="TCLayout.ActiveDocument.1">
                  <p:embed/>
                  <p:pic>
                    <p:nvPicPr>
                      <p:cNvPr id="4" name="Object 3" hidden="1">
                        <a:extLst>
                          <a:ext uri="{FF2B5EF4-FFF2-40B4-BE49-F238E27FC236}">
                            <a16:creationId xmlns:a16="http://schemas.microsoft.com/office/drawing/2014/main" id="{124E5913-B8DD-46A8-A985-4C517BBA1E2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B99250E1-0806-1B4C-BDFF-9D57B80B7918}"/>
              </a:ext>
            </a:extLst>
          </p:cNvPr>
          <p:cNvSpPr txBox="1">
            <a:spLocks/>
          </p:cNvSpPr>
          <p:nvPr/>
        </p:nvSpPr>
        <p:spPr>
          <a:xfrm>
            <a:off x="183678" y="2181247"/>
            <a:ext cx="4310684" cy="7810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Nunito Sans" pitchFamily="2" charset="77"/>
                <a:ea typeface="+mj-ea"/>
                <a:cs typeface="+mj-cs"/>
              </a:rPr>
              <a:t>The Opportunity</a:t>
            </a:r>
            <a:endParaRPr kumimoji="0" lang="en-US" sz="3200" b="0" i="0" u="none" strike="noStrike" kern="1200" cap="none" spc="0" normalizeH="0" baseline="0" noProof="0">
              <a:ln>
                <a:noFill/>
              </a:ln>
              <a:solidFill>
                <a:prstClr val="black"/>
              </a:solidFill>
              <a:effectLst/>
              <a:uLnTx/>
              <a:uFillTx/>
              <a:latin typeface="Nunito Sans" pitchFamily="2" charset="77"/>
              <a:ea typeface="+mj-ea"/>
              <a:cs typeface="+mj-cs"/>
            </a:endParaRPr>
          </a:p>
        </p:txBody>
      </p:sp>
      <p:sp>
        <p:nvSpPr>
          <p:cNvPr id="6" name="TextBox 5">
            <a:extLst>
              <a:ext uri="{FF2B5EF4-FFF2-40B4-BE49-F238E27FC236}">
                <a16:creationId xmlns:a16="http://schemas.microsoft.com/office/drawing/2014/main" id="{0C65189E-2214-498B-8974-C5F827AD5F0F}"/>
              </a:ext>
            </a:extLst>
          </p:cNvPr>
          <p:cNvSpPr txBox="1"/>
          <p:nvPr/>
        </p:nvSpPr>
        <p:spPr>
          <a:xfrm>
            <a:off x="602724" y="4814505"/>
            <a:ext cx="1798890" cy="200055"/>
          </a:xfrm>
          <a:prstGeom prst="rect">
            <a:avLst/>
          </a:prstGeom>
          <a:noFill/>
        </p:spPr>
        <p:txBody>
          <a:bodyPr wrap="none" rtlCol="0">
            <a:spAutoFit/>
          </a:bodyPr>
          <a:lstStyle/>
          <a:p>
            <a:r>
              <a:rPr lang="en-US" sz="700" dirty="0">
                <a:latin typeface="Nunito Sans" panose="00000500000000000000" pitchFamily="2" charset="0"/>
              </a:rPr>
              <a:t>Copyright © 2022 IDEX Biometrics ASA</a:t>
            </a:r>
          </a:p>
        </p:txBody>
      </p:sp>
    </p:spTree>
    <p:extLst>
      <p:ext uri="{BB962C8B-B14F-4D97-AF65-F5344CB8AC3E}">
        <p14:creationId xmlns:p14="http://schemas.microsoft.com/office/powerpoint/2010/main" val="76891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6A7D3AE-BD5E-462E-9A3D-AE958998047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81"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46A7D3AE-BD5E-462E-9A3D-AE958998047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22C4CA4-F922-48C7-A2F9-77CBFEAAE44C}"/>
              </a:ext>
            </a:extLst>
          </p:cNvPr>
          <p:cNvSpPr>
            <a:spLocks noGrp="1"/>
          </p:cNvSpPr>
          <p:nvPr>
            <p:ph type="title"/>
          </p:nvPr>
        </p:nvSpPr>
        <p:spPr/>
        <p:txBody>
          <a:bodyPr vert="horz" wrap="square" lIns="0" tIns="0" rIns="0" bIns="0">
            <a:noAutofit/>
          </a:bodyPr>
          <a:lstStyle/>
          <a:p>
            <a:r>
              <a:rPr lang="en-US" dirty="0">
                <a:latin typeface="Nunito Sans" panose="00000500000000000000" pitchFamily="2" charset="0"/>
              </a:rPr>
              <a:t>Rapid Scaling of Biometric Payment Cards</a:t>
            </a:r>
            <a:endParaRPr lang="en-US" cap="none" dirty="0">
              <a:latin typeface="Nunito Sans" panose="00000500000000000000" pitchFamily="2" charset="0"/>
            </a:endParaRPr>
          </a:p>
        </p:txBody>
      </p:sp>
      <p:sp>
        <p:nvSpPr>
          <p:cNvPr id="30" name="object 24">
            <a:extLst>
              <a:ext uri="{FF2B5EF4-FFF2-40B4-BE49-F238E27FC236}">
                <a16:creationId xmlns:a16="http://schemas.microsoft.com/office/drawing/2014/main" id="{1CE7C37E-E5DF-4EE3-8D15-BD45F219F0CD}"/>
              </a:ext>
            </a:extLst>
          </p:cNvPr>
          <p:cNvSpPr txBox="1"/>
          <p:nvPr/>
        </p:nvSpPr>
        <p:spPr>
          <a:xfrm>
            <a:off x="354845" y="877158"/>
            <a:ext cx="5646057" cy="3567643"/>
          </a:xfrm>
          <a:prstGeom prst="rect">
            <a:avLst/>
          </a:prstGeom>
        </p:spPr>
        <p:txBody>
          <a:bodyPr vert="horz" wrap="square" lIns="0" tIns="12700" rIns="0" bIns="0" rtlCol="0">
            <a:spAutoFit/>
          </a:bodyPr>
          <a:lstStyle/>
          <a:p>
            <a:pPr marL="285750" marR="5080" indent="-285750">
              <a:spcAft>
                <a:spcPts val="600"/>
              </a:spcAft>
              <a:buClr>
                <a:srgbClr val="2DC0E8"/>
              </a:buClr>
              <a:buSzPct val="115000"/>
              <a:buBlip>
                <a:blip r:embed="rId7"/>
              </a:buBlip>
              <a:tabLst>
                <a:tab pos="269875" algn="l"/>
                <a:tab pos="270510" algn="l"/>
              </a:tabLst>
            </a:pPr>
            <a:r>
              <a:rPr lang="en-US" sz="1600" spc="-5" dirty="0">
                <a:latin typeface="Nunito Sans" panose="00000500000000000000" pitchFamily="2" charset="0"/>
                <a:cs typeface="Calibri"/>
              </a:rPr>
              <a:t>Total market:  ~5 Billion smart cards per year</a:t>
            </a:r>
            <a:r>
              <a:rPr lang="en-US" sz="1600" spc="-5" baseline="30000" dirty="0">
                <a:latin typeface="Nunito Sans" panose="00000500000000000000" pitchFamily="2" charset="0"/>
                <a:cs typeface="Calibri"/>
              </a:rPr>
              <a:t> </a:t>
            </a:r>
            <a:endParaRPr lang="en-US" sz="1600" spc="-5" dirty="0">
              <a:latin typeface="Nunito Sans" panose="00000500000000000000" pitchFamily="2" charset="0"/>
              <a:cs typeface="Calibri"/>
            </a:endParaRPr>
          </a:p>
          <a:p>
            <a:pPr marL="517525" marR="5080" lvl="1" indent="-233363">
              <a:spcAft>
                <a:spcPts val="600"/>
              </a:spcAft>
              <a:buClr>
                <a:srgbClr val="2DC0E8"/>
              </a:buClr>
              <a:buSzPct val="115000"/>
              <a:buFont typeface="Courier New" panose="02070309020205020404" pitchFamily="49" charset="0"/>
              <a:buChar char="▬"/>
            </a:pPr>
            <a:r>
              <a:rPr lang="en-US" sz="1200" spc="-5" dirty="0">
                <a:solidFill>
                  <a:schemeClr val="tx1">
                    <a:lumMod val="75000"/>
                    <a:lumOff val="25000"/>
                  </a:schemeClr>
                </a:solidFill>
                <a:latin typeface="Nunito Sans" panose="00000500000000000000" pitchFamily="2" charset="0"/>
                <a:cs typeface="Calibri"/>
              </a:rPr>
              <a:t>Includes all cards with secure element </a:t>
            </a:r>
          </a:p>
          <a:p>
            <a:pPr marL="517525" marR="5080" lvl="1" indent="-233363">
              <a:spcAft>
                <a:spcPts val="600"/>
              </a:spcAft>
              <a:buClr>
                <a:srgbClr val="2DC0E8"/>
              </a:buClr>
              <a:buSzPct val="115000"/>
              <a:buFont typeface="Courier New" panose="02070309020205020404" pitchFamily="49" charset="0"/>
              <a:buChar char="▬"/>
            </a:pPr>
            <a:endParaRPr lang="en-US" sz="600" spc="-5" dirty="0">
              <a:solidFill>
                <a:schemeClr val="tx1">
                  <a:lumMod val="75000"/>
                  <a:lumOff val="25000"/>
                </a:schemeClr>
              </a:solidFill>
              <a:latin typeface="Nunito Sans" panose="00000500000000000000" pitchFamily="2" charset="0"/>
              <a:cs typeface="Calibri"/>
            </a:endParaRPr>
          </a:p>
          <a:p>
            <a:pPr marL="285750" marR="5080" indent="-285750">
              <a:spcAft>
                <a:spcPts val="600"/>
              </a:spcAft>
              <a:buClr>
                <a:srgbClr val="2DC0E8"/>
              </a:buClr>
              <a:buSzPct val="115000"/>
              <a:buBlip>
                <a:blip r:embed="rId7"/>
              </a:buBlip>
              <a:tabLst>
                <a:tab pos="269875" algn="l"/>
                <a:tab pos="270510" algn="l"/>
              </a:tabLst>
            </a:pPr>
            <a:r>
              <a:rPr lang="en-US" sz="1600" spc="-5" dirty="0">
                <a:latin typeface="Nunito Sans" panose="00000500000000000000" pitchFamily="2" charset="0"/>
                <a:cs typeface="Calibri"/>
              </a:rPr>
              <a:t>Addressable Market: payment cards</a:t>
            </a:r>
            <a:r>
              <a:rPr lang="en-US" sz="1600" spc="-5" baseline="30000" dirty="0">
                <a:latin typeface="Nunito Sans" panose="00000500000000000000" pitchFamily="2" charset="0"/>
                <a:cs typeface="Calibri"/>
              </a:rPr>
              <a:t> </a:t>
            </a:r>
            <a:endParaRPr lang="en-US" sz="1600" spc="-5" dirty="0">
              <a:latin typeface="Nunito Sans" panose="00000500000000000000" pitchFamily="2" charset="0"/>
              <a:cs typeface="Calibri"/>
            </a:endParaRPr>
          </a:p>
          <a:p>
            <a:pPr marL="517525" marR="5080" lvl="1" indent="-233363">
              <a:spcAft>
                <a:spcPts val="600"/>
              </a:spcAft>
              <a:buClr>
                <a:srgbClr val="2DC0E8"/>
              </a:buClr>
              <a:buSzPct val="115000"/>
              <a:buFont typeface="Courier New" panose="02070309020205020404" pitchFamily="49" charset="0"/>
              <a:buChar char="▬"/>
            </a:pPr>
            <a:r>
              <a:rPr lang="en-US" sz="1200" spc="-5" dirty="0">
                <a:solidFill>
                  <a:schemeClr val="tx1">
                    <a:lumMod val="75000"/>
                    <a:lumOff val="25000"/>
                  </a:schemeClr>
                </a:solidFill>
                <a:latin typeface="Nunito Sans" panose="00000500000000000000" pitchFamily="2" charset="0"/>
                <a:cs typeface="Calibri"/>
              </a:rPr>
              <a:t>&gt;3.0 billion payment smart cards per year</a:t>
            </a:r>
          </a:p>
          <a:p>
            <a:pPr marR="5080">
              <a:spcAft>
                <a:spcPts val="600"/>
              </a:spcAft>
              <a:buClr>
                <a:srgbClr val="2DC0E8"/>
              </a:buClr>
              <a:buSzPct val="115000"/>
              <a:tabLst>
                <a:tab pos="269875" algn="l"/>
                <a:tab pos="270510" algn="l"/>
              </a:tabLst>
            </a:pPr>
            <a:endParaRPr lang="en-US" sz="600" spc="-5" dirty="0">
              <a:solidFill>
                <a:schemeClr val="tx1">
                  <a:lumMod val="75000"/>
                  <a:lumOff val="25000"/>
                </a:schemeClr>
              </a:solidFill>
              <a:latin typeface="Nunito Sans" panose="00000500000000000000" pitchFamily="2" charset="0"/>
              <a:cs typeface="Calibri"/>
            </a:endParaRPr>
          </a:p>
          <a:p>
            <a:pPr marL="285750" marR="5080" indent="-285750">
              <a:spcAft>
                <a:spcPts val="600"/>
              </a:spcAft>
              <a:buClr>
                <a:srgbClr val="2DC0E8"/>
              </a:buClr>
              <a:buSzPct val="115000"/>
              <a:buBlip>
                <a:blip r:embed="rId7"/>
              </a:buBlip>
              <a:tabLst>
                <a:tab pos="269875" algn="l"/>
                <a:tab pos="270510" algn="l"/>
              </a:tabLst>
            </a:pPr>
            <a:r>
              <a:rPr lang="en-US" sz="1600" spc="-5" dirty="0">
                <a:solidFill>
                  <a:schemeClr val="tx1">
                    <a:lumMod val="75000"/>
                  </a:schemeClr>
                </a:solidFill>
                <a:latin typeface="Nunito Sans" panose="00000500000000000000" pitchFamily="2" charset="0"/>
                <a:cs typeface="Calibri"/>
              </a:rPr>
              <a:t>Serviceable Market: dual interface payment cards</a:t>
            </a:r>
          </a:p>
          <a:p>
            <a:pPr marL="517525" marR="5080" lvl="1" indent="-233363">
              <a:spcAft>
                <a:spcPts val="600"/>
              </a:spcAft>
              <a:buClr>
                <a:srgbClr val="2DC0E8"/>
              </a:buClr>
              <a:buSzPct val="115000"/>
              <a:buFont typeface="Courier New" panose="02070309020205020404" pitchFamily="49" charset="0"/>
              <a:buChar char="▬"/>
            </a:pPr>
            <a:r>
              <a:rPr lang="en-US" sz="1200" spc="-5" dirty="0">
                <a:solidFill>
                  <a:schemeClr val="tx1">
                    <a:lumMod val="75000"/>
                    <a:lumOff val="25000"/>
                  </a:schemeClr>
                </a:solidFill>
                <a:latin typeface="Nunito Sans" panose="00000500000000000000" pitchFamily="2" charset="0"/>
                <a:cs typeface="Calibri"/>
              </a:rPr>
              <a:t>&gt;1.9 billion contactless cards per year, growing at &gt;8% CAGR</a:t>
            </a:r>
          </a:p>
          <a:p>
            <a:pPr marL="517525" marR="5080" lvl="1" indent="-233363">
              <a:spcAft>
                <a:spcPts val="600"/>
              </a:spcAft>
              <a:buClr>
                <a:srgbClr val="2DC0E8"/>
              </a:buClr>
              <a:buSzPct val="115000"/>
              <a:buFont typeface="Courier New" panose="02070309020205020404" pitchFamily="49" charset="0"/>
              <a:buChar char="▬"/>
            </a:pPr>
            <a:r>
              <a:rPr lang="en-US" sz="1200" spc="-5" dirty="0">
                <a:solidFill>
                  <a:schemeClr val="tx1">
                    <a:lumMod val="75000"/>
                    <a:lumOff val="25000"/>
                  </a:schemeClr>
                </a:solidFill>
                <a:latin typeface="Nunito Sans" panose="00000500000000000000" pitchFamily="2" charset="0"/>
                <a:cs typeface="Calibri"/>
              </a:rPr>
              <a:t>Biometric penetration rate is rising faster than contactless adoption</a:t>
            </a:r>
          </a:p>
          <a:p>
            <a:pPr marL="517525" marR="5080" lvl="1" indent="-233363">
              <a:spcAft>
                <a:spcPts val="600"/>
              </a:spcAft>
              <a:buClr>
                <a:srgbClr val="2DC0E8"/>
              </a:buClr>
              <a:buSzPct val="115000"/>
              <a:buFont typeface="Courier New" panose="02070309020205020404" pitchFamily="49" charset="0"/>
              <a:buChar char="▬"/>
            </a:pPr>
            <a:r>
              <a:rPr lang="en-US" sz="1200" spc="-5" dirty="0">
                <a:solidFill>
                  <a:schemeClr val="tx1">
                    <a:lumMod val="75000"/>
                    <a:lumOff val="25000"/>
                  </a:schemeClr>
                </a:solidFill>
                <a:latin typeface="Nunito Sans" panose="00000500000000000000" pitchFamily="2" charset="0"/>
                <a:cs typeface="Calibri"/>
              </a:rPr>
              <a:t>Forecasting 18% penetration by 2025, representing &gt; 500 million cards</a:t>
            </a:r>
          </a:p>
          <a:p>
            <a:pPr marR="5080">
              <a:spcAft>
                <a:spcPts val="600"/>
              </a:spcAft>
              <a:buClr>
                <a:srgbClr val="2DC0E8"/>
              </a:buClr>
              <a:buSzPct val="115000"/>
              <a:tabLst>
                <a:tab pos="269875" algn="l"/>
                <a:tab pos="270510" algn="l"/>
              </a:tabLst>
            </a:pPr>
            <a:endParaRPr lang="en-US" sz="600" spc="-5" dirty="0">
              <a:solidFill>
                <a:schemeClr val="tx1">
                  <a:lumMod val="75000"/>
                  <a:lumOff val="25000"/>
                </a:schemeClr>
              </a:solidFill>
              <a:latin typeface="Nunito Sans" panose="00000500000000000000" pitchFamily="2" charset="0"/>
              <a:cs typeface="Calibri"/>
            </a:endParaRPr>
          </a:p>
          <a:p>
            <a:pPr marL="285750" marR="5080" indent="-285750">
              <a:spcAft>
                <a:spcPts val="600"/>
              </a:spcAft>
              <a:buClr>
                <a:srgbClr val="2DC0E8"/>
              </a:buClr>
              <a:buSzPct val="115000"/>
              <a:buBlip>
                <a:blip r:embed="rId7"/>
              </a:buBlip>
              <a:tabLst>
                <a:tab pos="269875" algn="l"/>
                <a:tab pos="270510" algn="l"/>
              </a:tabLst>
            </a:pPr>
            <a:r>
              <a:rPr lang="en-US" sz="1600" spc="-5" dirty="0">
                <a:solidFill>
                  <a:schemeClr val="tx1">
                    <a:lumMod val="75000"/>
                  </a:schemeClr>
                </a:solidFill>
                <a:latin typeface="Nunito Sans" panose="00000500000000000000" pitchFamily="2" charset="0"/>
                <a:cs typeface="Calibri"/>
              </a:rPr>
              <a:t>Multi-Billion $ SAM in payment cards alone</a:t>
            </a:r>
            <a:endParaRPr lang="en-US" sz="1200" spc="-5" dirty="0">
              <a:solidFill>
                <a:schemeClr val="tx1">
                  <a:lumMod val="75000"/>
                  <a:lumOff val="25000"/>
                </a:schemeClr>
              </a:solidFill>
              <a:latin typeface="Nunito Sans" panose="00000500000000000000" pitchFamily="2" charset="0"/>
              <a:cs typeface="Calibri"/>
            </a:endParaRPr>
          </a:p>
          <a:p>
            <a:pPr marL="517525" marR="5080" lvl="1" indent="-233363">
              <a:spcAft>
                <a:spcPts val="600"/>
              </a:spcAft>
              <a:buClr>
                <a:srgbClr val="2DC0E8"/>
              </a:buClr>
              <a:buSzPct val="115000"/>
              <a:buFont typeface="Courier New" panose="02070309020205020404" pitchFamily="49" charset="0"/>
              <a:buChar char="▬"/>
            </a:pPr>
            <a:r>
              <a:rPr lang="en-US" sz="1200" spc="-5" dirty="0">
                <a:solidFill>
                  <a:schemeClr val="tx1">
                    <a:lumMod val="75000"/>
                    <a:lumOff val="25000"/>
                  </a:schemeClr>
                </a:solidFill>
                <a:latin typeface="Nunito Sans" panose="00000500000000000000" pitchFamily="2" charset="0"/>
                <a:cs typeface="Calibri"/>
              </a:rPr>
              <a:t>Only two established competitors</a:t>
            </a:r>
          </a:p>
          <a:p>
            <a:pPr marL="517525" marR="5080" lvl="1" indent="-233363">
              <a:spcAft>
                <a:spcPts val="600"/>
              </a:spcAft>
              <a:buClr>
                <a:srgbClr val="2DC0E8"/>
              </a:buClr>
              <a:buSzPct val="115000"/>
              <a:buFont typeface="Courier New" panose="02070309020205020404" pitchFamily="49" charset="0"/>
              <a:buChar char="▬"/>
            </a:pPr>
            <a:r>
              <a:rPr lang="en-US" sz="1200" spc="-5" dirty="0">
                <a:solidFill>
                  <a:schemeClr val="tx1">
                    <a:lumMod val="75000"/>
                    <a:lumOff val="25000"/>
                  </a:schemeClr>
                </a:solidFill>
                <a:latin typeface="Nunito Sans" panose="00000500000000000000" pitchFamily="2" charset="0"/>
                <a:cs typeface="Calibri"/>
              </a:rPr>
              <a:t>Market regulations limit threat of new low-cost competitors </a:t>
            </a:r>
          </a:p>
        </p:txBody>
      </p:sp>
      <p:sp>
        <p:nvSpPr>
          <p:cNvPr id="29" name="Oval 97">
            <a:extLst>
              <a:ext uri="{FF2B5EF4-FFF2-40B4-BE49-F238E27FC236}">
                <a16:creationId xmlns:a16="http://schemas.microsoft.com/office/drawing/2014/main" id="{861F806A-5A3F-40E8-AFD8-2BF493F8AA8E}"/>
              </a:ext>
            </a:extLst>
          </p:cNvPr>
          <p:cNvSpPr/>
          <p:nvPr/>
        </p:nvSpPr>
        <p:spPr>
          <a:xfrm flipH="1">
            <a:off x="6434137" y="945392"/>
            <a:ext cx="2081989" cy="3550928"/>
          </a:xfrm>
          <a:custGeom>
            <a:avLst/>
            <a:gdLst>
              <a:gd name="connsiteX0" fmla="*/ 0 w 3784026"/>
              <a:gd name="connsiteY0" fmla="*/ 1635896 h 3271791"/>
              <a:gd name="connsiteX1" fmla="*/ 1892013 w 3784026"/>
              <a:gd name="connsiteY1" fmla="*/ 0 h 3271791"/>
              <a:gd name="connsiteX2" fmla="*/ 3784026 w 3784026"/>
              <a:gd name="connsiteY2" fmla="*/ 1635896 h 3271791"/>
              <a:gd name="connsiteX3" fmla="*/ 1892013 w 3784026"/>
              <a:gd name="connsiteY3" fmla="*/ 3271792 h 3271791"/>
              <a:gd name="connsiteX4" fmla="*/ 0 w 3784026"/>
              <a:gd name="connsiteY4" fmla="*/ 1635896 h 3271791"/>
              <a:gd name="connsiteX0" fmla="*/ 0 w 4431726"/>
              <a:gd name="connsiteY0" fmla="*/ 1680937 h 3329360"/>
              <a:gd name="connsiteX1" fmla="*/ 1892013 w 4431726"/>
              <a:gd name="connsiteY1" fmla="*/ 45041 h 3329360"/>
              <a:gd name="connsiteX2" fmla="*/ 4431726 w 4431726"/>
              <a:gd name="connsiteY2" fmla="*/ 918937 h 3329360"/>
              <a:gd name="connsiteX3" fmla="*/ 1892013 w 4431726"/>
              <a:gd name="connsiteY3" fmla="*/ 3316833 h 3329360"/>
              <a:gd name="connsiteX4" fmla="*/ 0 w 4431726"/>
              <a:gd name="connsiteY4" fmla="*/ 1680937 h 3329360"/>
              <a:gd name="connsiteX0" fmla="*/ 67629 w 4499355"/>
              <a:gd name="connsiteY0" fmla="*/ 1795192 h 3440457"/>
              <a:gd name="connsiteX1" fmla="*/ 816327 w 4499355"/>
              <a:gd name="connsiteY1" fmla="*/ 32732 h 3440457"/>
              <a:gd name="connsiteX2" fmla="*/ 4499355 w 4499355"/>
              <a:gd name="connsiteY2" fmla="*/ 1033192 h 3440457"/>
              <a:gd name="connsiteX3" fmla="*/ 1959642 w 4499355"/>
              <a:gd name="connsiteY3" fmla="*/ 3431088 h 3440457"/>
              <a:gd name="connsiteX4" fmla="*/ 67629 w 4499355"/>
              <a:gd name="connsiteY4" fmla="*/ 1795192 h 344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355" h="3440457">
                <a:moveTo>
                  <a:pt x="67629" y="1795192"/>
                </a:moveTo>
                <a:cubicBezTo>
                  <a:pt x="-122923" y="1228799"/>
                  <a:pt x="77706" y="159732"/>
                  <a:pt x="816327" y="32732"/>
                </a:cubicBezTo>
                <a:cubicBezTo>
                  <a:pt x="1554948" y="-94268"/>
                  <a:pt x="4499355" y="129712"/>
                  <a:pt x="4499355" y="1033192"/>
                </a:cubicBezTo>
                <a:cubicBezTo>
                  <a:pt x="4499355" y="1936672"/>
                  <a:pt x="2698263" y="3304088"/>
                  <a:pt x="1959642" y="3431088"/>
                </a:cubicBezTo>
                <a:cubicBezTo>
                  <a:pt x="1221021" y="3558088"/>
                  <a:pt x="258181" y="2361585"/>
                  <a:pt x="67629" y="1795192"/>
                </a:cubicBezTo>
                <a:close/>
              </a:path>
            </a:pathLst>
          </a:custGeom>
          <a:solidFill>
            <a:srgbClr val="86D9E9">
              <a:alpha val="4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97">
            <a:extLst>
              <a:ext uri="{FF2B5EF4-FFF2-40B4-BE49-F238E27FC236}">
                <a16:creationId xmlns:a16="http://schemas.microsoft.com/office/drawing/2014/main" id="{E2293DF6-8634-4BFC-925F-C1D26DED5140}"/>
              </a:ext>
            </a:extLst>
          </p:cNvPr>
          <p:cNvSpPr/>
          <p:nvPr/>
        </p:nvSpPr>
        <p:spPr>
          <a:xfrm flipH="1">
            <a:off x="6579117" y="1656464"/>
            <a:ext cx="1845244" cy="2846971"/>
          </a:xfrm>
          <a:custGeom>
            <a:avLst/>
            <a:gdLst>
              <a:gd name="connsiteX0" fmla="*/ 0 w 3784026"/>
              <a:gd name="connsiteY0" fmla="*/ 1635896 h 3271791"/>
              <a:gd name="connsiteX1" fmla="*/ 1892013 w 3784026"/>
              <a:gd name="connsiteY1" fmla="*/ 0 h 3271791"/>
              <a:gd name="connsiteX2" fmla="*/ 3784026 w 3784026"/>
              <a:gd name="connsiteY2" fmla="*/ 1635896 h 3271791"/>
              <a:gd name="connsiteX3" fmla="*/ 1892013 w 3784026"/>
              <a:gd name="connsiteY3" fmla="*/ 3271792 h 3271791"/>
              <a:gd name="connsiteX4" fmla="*/ 0 w 3784026"/>
              <a:gd name="connsiteY4" fmla="*/ 1635896 h 3271791"/>
              <a:gd name="connsiteX0" fmla="*/ 0 w 4431726"/>
              <a:gd name="connsiteY0" fmla="*/ 1680937 h 3329360"/>
              <a:gd name="connsiteX1" fmla="*/ 1892013 w 4431726"/>
              <a:gd name="connsiteY1" fmla="*/ 45041 h 3329360"/>
              <a:gd name="connsiteX2" fmla="*/ 4431726 w 4431726"/>
              <a:gd name="connsiteY2" fmla="*/ 918937 h 3329360"/>
              <a:gd name="connsiteX3" fmla="*/ 1892013 w 4431726"/>
              <a:gd name="connsiteY3" fmla="*/ 3316833 h 3329360"/>
              <a:gd name="connsiteX4" fmla="*/ 0 w 4431726"/>
              <a:gd name="connsiteY4" fmla="*/ 1680937 h 3329360"/>
              <a:gd name="connsiteX0" fmla="*/ 8734 w 4440460"/>
              <a:gd name="connsiteY0" fmla="*/ 1797732 h 3442999"/>
              <a:gd name="connsiteX1" fmla="*/ 1335632 w 4440460"/>
              <a:gd name="connsiteY1" fmla="*/ 32526 h 3442999"/>
              <a:gd name="connsiteX2" fmla="*/ 4440460 w 4440460"/>
              <a:gd name="connsiteY2" fmla="*/ 1035732 h 3442999"/>
              <a:gd name="connsiteX3" fmla="*/ 1900747 w 4440460"/>
              <a:gd name="connsiteY3" fmla="*/ 3433628 h 3442999"/>
              <a:gd name="connsiteX4" fmla="*/ 8734 w 4440460"/>
              <a:gd name="connsiteY4" fmla="*/ 1797732 h 3442999"/>
              <a:gd name="connsiteX0" fmla="*/ 68649 w 4500375"/>
              <a:gd name="connsiteY0" fmla="*/ 1803844 h 3449120"/>
              <a:gd name="connsiteX1" fmla="*/ 812433 w 4500375"/>
              <a:gd name="connsiteY1" fmla="*/ 32044 h 3449120"/>
              <a:gd name="connsiteX2" fmla="*/ 4500375 w 4500375"/>
              <a:gd name="connsiteY2" fmla="*/ 1041844 h 3449120"/>
              <a:gd name="connsiteX3" fmla="*/ 1960662 w 4500375"/>
              <a:gd name="connsiteY3" fmla="*/ 3439740 h 3449120"/>
              <a:gd name="connsiteX4" fmla="*/ 68649 w 4500375"/>
              <a:gd name="connsiteY4" fmla="*/ 1803844 h 344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375" h="3449120">
                <a:moveTo>
                  <a:pt x="68649" y="1803844"/>
                </a:moveTo>
                <a:cubicBezTo>
                  <a:pt x="-122722" y="1235895"/>
                  <a:pt x="73812" y="159044"/>
                  <a:pt x="812433" y="32044"/>
                </a:cubicBezTo>
                <a:cubicBezTo>
                  <a:pt x="1551054" y="-94956"/>
                  <a:pt x="4500375" y="138364"/>
                  <a:pt x="4500375" y="1041844"/>
                </a:cubicBezTo>
                <a:cubicBezTo>
                  <a:pt x="4500375" y="1945324"/>
                  <a:pt x="2699283" y="3312740"/>
                  <a:pt x="1960662" y="3439740"/>
                </a:cubicBezTo>
                <a:cubicBezTo>
                  <a:pt x="1222041" y="3566740"/>
                  <a:pt x="260020" y="2371793"/>
                  <a:pt x="68649" y="1803844"/>
                </a:cubicBezTo>
                <a:close/>
              </a:path>
            </a:pathLst>
          </a:custGeom>
          <a:solidFill>
            <a:srgbClr val="86D9E9">
              <a:alpha val="37000"/>
            </a:srgb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Oval 97">
            <a:extLst>
              <a:ext uri="{FF2B5EF4-FFF2-40B4-BE49-F238E27FC236}">
                <a16:creationId xmlns:a16="http://schemas.microsoft.com/office/drawing/2014/main" id="{8142789A-383E-4A58-8EB1-F1E999EC6693}"/>
              </a:ext>
            </a:extLst>
          </p:cNvPr>
          <p:cNvSpPr/>
          <p:nvPr/>
        </p:nvSpPr>
        <p:spPr>
          <a:xfrm flipH="1">
            <a:off x="6960810" y="1953188"/>
            <a:ext cx="1309960" cy="2543292"/>
          </a:xfrm>
          <a:custGeom>
            <a:avLst/>
            <a:gdLst>
              <a:gd name="connsiteX0" fmla="*/ 0 w 3784026"/>
              <a:gd name="connsiteY0" fmla="*/ 1635896 h 3271791"/>
              <a:gd name="connsiteX1" fmla="*/ 1892013 w 3784026"/>
              <a:gd name="connsiteY1" fmla="*/ 0 h 3271791"/>
              <a:gd name="connsiteX2" fmla="*/ 3784026 w 3784026"/>
              <a:gd name="connsiteY2" fmla="*/ 1635896 h 3271791"/>
              <a:gd name="connsiteX3" fmla="*/ 1892013 w 3784026"/>
              <a:gd name="connsiteY3" fmla="*/ 3271792 h 3271791"/>
              <a:gd name="connsiteX4" fmla="*/ 0 w 3784026"/>
              <a:gd name="connsiteY4" fmla="*/ 1635896 h 3271791"/>
              <a:gd name="connsiteX0" fmla="*/ 0 w 4431726"/>
              <a:gd name="connsiteY0" fmla="*/ 1680937 h 3329360"/>
              <a:gd name="connsiteX1" fmla="*/ 1892013 w 4431726"/>
              <a:gd name="connsiteY1" fmla="*/ 45041 h 3329360"/>
              <a:gd name="connsiteX2" fmla="*/ 4431726 w 4431726"/>
              <a:gd name="connsiteY2" fmla="*/ 918937 h 3329360"/>
              <a:gd name="connsiteX3" fmla="*/ 1892013 w 4431726"/>
              <a:gd name="connsiteY3" fmla="*/ 3316833 h 3329360"/>
              <a:gd name="connsiteX4" fmla="*/ 0 w 4431726"/>
              <a:gd name="connsiteY4" fmla="*/ 1680937 h 3329360"/>
              <a:gd name="connsiteX0" fmla="*/ 8734 w 4440460"/>
              <a:gd name="connsiteY0" fmla="*/ 1797732 h 3442999"/>
              <a:gd name="connsiteX1" fmla="*/ 1335632 w 4440460"/>
              <a:gd name="connsiteY1" fmla="*/ 32526 h 3442999"/>
              <a:gd name="connsiteX2" fmla="*/ 4440460 w 4440460"/>
              <a:gd name="connsiteY2" fmla="*/ 1035732 h 3442999"/>
              <a:gd name="connsiteX3" fmla="*/ 1900747 w 4440460"/>
              <a:gd name="connsiteY3" fmla="*/ 3433628 h 3442999"/>
              <a:gd name="connsiteX4" fmla="*/ 8734 w 4440460"/>
              <a:gd name="connsiteY4" fmla="*/ 1797732 h 3442999"/>
              <a:gd name="connsiteX0" fmla="*/ 7289 w 3499203"/>
              <a:gd name="connsiteY0" fmla="*/ 1765707 h 3401948"/>
              <a:gd name="connsiteX1" fmla="*/ 1334187 w 3499203"/>
              <a:gd name="connsiteY1" fmla="*/ 501 h 3401948"/>
              <a:gd name="connsiteX2" fmla="*/ 3499202 w 3499203"/>
              <a:gd name="connsiteY2" fmla="*/ 1629840 h 3401948"/>
              <a:gd name="connsiteX3" fmla="*/ 1899302 w 3499203"/>
              <a:gd name="connsiteY3" fmla="*/ 3401603 h 3401948"/>
              <a:gd name="connsiteX4" fmla="*/ 7289 w 3499203"/>
              <a:gd name="connsiteY4" fmla="*/ 1765707 h 3401948"/>
              <a:gd name="connsiteX0" fmla="*/ 10083 w 3194867"/>
              <a:gd name="connsiteY0" fmla="*/ 1856755 h 3403456"/>
              <a:gd name="connsiteX1" fmla="*/ 1029852 w 3194867"/>
              <a:gd name="connsiteY1" fmla="*/ 1337 h 3403456"/>
              <a:gd name="connsiteX2" fmla="*/ 3194867 w 3194867"/>
              <a:gd name="connsiteY2" fmla="*/ 1630676 h 3403456"/>
              <a:gd name="connsiteX3" fmla="*/ 1594967 w 3194867"/>
              <a:gd name="connsiteY3" fmla="*/ 3402439 h 3403456"/>
              <a:gd name="connsiteX4" fmla="*/ 10083 w 3194867"/>
              <a:gd name="connsiteY4" fmla="*/ 1856755 h 340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4867" h="3403456">
                <a:moveTo>
                  <a:pt x="10083" y="1856755"/>
                </a:moveTo>
                <a:cubicBezTo>
                  <a:pt x="-84103" y="1289905"/>
                  <a:pt x="499055" y="39017"/>
                  <a:pt x="1029852" y="1337"/>
                </a:cubicBezTo>
                <a:cubicBezTo>
                  <a:pt x="1560649" y="-36343"/>
                  <a:pt x="3194867" y="727196"/>
                  <a:pt x="3194867" y="1630676"/>
                </a:cubicBezTo>
                <a:cubicBezTo>
                  <a:pt x="3194867" y="2534156"/>
                  <a:pt x="2125764" y="3364759"/>
                  <a:pt x="1594967" y="3402439"/>
                </a:cubicBezTo>
                <a:cubicBezTo>
                  <a:pt x="1064170" y="3440119"/>
                  <a:pt x="104269" y="2423605"/>
                  <a:pt x="10083" y="1856755"/>
                </a:cubicBezTo>
                <a:close/>
              </a:path>
            </a:pathLst>
          </a:custGeom>
          <a:solidFill>
            <a:srgbClr val="86D9E9">
              <a:alpha val="48000"/>
            </a:srgb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97">
            <a:extLst>
              <a:ext uri="{FF2B5EF4-FFF2-40B4-BE49-F238E27FC236}">
                <a16:creationId xmlns:a16="http://schemas.microsoft.com/office/drawing/2014/main" id="{9829A67D-A59E-4314-9615-A1685200DB6E}"/>
              </a:ext>
            </a:extLst>
          </p:cNvPr>
          <p:cNvSpPr/>
          <p:nvPr/>
        </p:nvSpPr>
        <p:spPr>
          <a:xfrm flipH="1">
            <a:off x="6958732" y="2697706"/>
            <a:ext cx="1182940" cy="1787133"/>
          </a:xfrm>
          <a:custGeom>
            <a:avLst/>
            <a:gdLst>
              <a:gd name="connsiteX0" fmla="*/ 0 w 3784026"/>
              <a:gd name="connsiteY0" fmla="*/ 1635896 h 3271791"/>
              <a:gd name="connsiteX1" fmla="*/ 1892013 w 3784026"/>
              <a:gd name="connsiteY1" fmla="*/ 0 h 3271791"/>
              <a:gd name="connsiteX2" fmla="*/ 3784026 w 3784026"/>
              <a:gd name="connsiteY2" fmla="*/ 1635896 h 3271791"/>
              <a:gd name="connsiteX3" fmla="*/ 1892013 w 3784026"/>
              <a:gd name="connsiteY3" fmla="*/ 3271792 h 3271791"/>
              <a:gd name="connsiteX4" fmla="*/ 0 w 3784026"/>
              <a:gd name="connsiteY4" fmla="*/ 1635896 h 3271791"/>
              <a:gd name="connsiteX0" fmla="*/ 0 w 4431726"/>
              <a:gd name="connsiteY0" fmla="*/ 1680937 h 3329360"/>
              <a:gd name="connsiteX1" fmla="*/ 1892013 w 4431726"/>
              <a:gd name="connsiteY1" fmla="*/ 45041 h 3329360"/>
              <a:gd name="connsiteX2" fmla="*/ 4431726 w 4431726"/>
              <a:gd name="connsiteY2" fmla="*/ 918937 h 3329360"/>
              <a:gd name="connsiteX3" fmla="*/ 1892013 w 4431726"/>
              <a:gd name="connsiteY3" fmla="*/ 3316833 h 3329360"/>
              <a:gd name="connsiteX4" fmla="*/ 0 w 4431726"/>
              <a:gd name="connsiteY4" fmla="*/ 1680937 h 3329360"/>
              <a:gd name="connsiteX0" fmla="*/ 8734 w 4440460"/>
              <a:gd name="connsiteY0" fmla="*/ 1797732 h 3442999"/>
              <a:gd name="connsiteX1" fmla="*/ 1335632 w 4440460"/>
              <a:gd name="connsiteY1" fmla="*/ 32526 h 3442999"/>
              <a:gd name="connsiteX2" fmla="*/ 4440460 w 4440460"/>
              <a:gd name="connsiteY2" fmla="*/ 1035732 h 3442999"/>
              <a:gd name="connsiteX3" fmla="*/ 1900747 w 4440460"/>
              <a:gd name="connsiteY3" fmla="*/ 3433628 h 3442999"/>
              <a:gd name="connsiteX4" fmla="*/ 8734 w 4440460"/>
              <a:gd name="connsiteY4" fmla="*/ 1797732 h 3442999"/>
              <a:gd name="connsiteX0" fmla="*/ 7289 w 3499203"/>
              <a:gd name="connsiteY0" fmla="*/ 1765707 h 3401948"/>
              <a:gd name="connsiteX1" fmla="*/ 1334187 w 3499203"/>
              <a:gd name="connsiteY1" fmla="*/ 501 h 3401948"/>
              <a:gd name="connsiteX2" fmla="*/ 3499202 w 3499203"/>
              <a:gd name="connsiteY2" fmla="*/ 1629840 h 3401948"/>
              <a:gd name="connsiteX3" fmla="*/ 1899302 w 3499203"/>
              <a:gd name="connsiteY3" fmla="*/ 3401603 h 3401948"/>
              <a:gd name="connsiteX4" fmla="*/ 7289 w 3499203"/>
              <a:gd name="connsiteY4" fmla="*/ 1765707 h 3401948"/>
              <a:gd name="connsiteX0" fmla="*/ 10083 w 3194867"/>
              <a:gd name="connsiteY0" fmla="*/ 1856755 h 3403456"/>
              <a:gd name="connsiteX1" fmla="*/ 1029852 w 3194867"/>
              <a:gd name="connsiteY1" fmla="*/ 1337 h 3403456"/>
              <a:gd name="connsiteX2" fmla="*/ 3194867 w 3194867"/>
              <a:gd name="connsiteY2" fmla="*/ 1630676 h 3403456"/>
              <a:gd name="connsiteX3" fmla="*/ 1594967 w 3194867"/>
              <a:gd name="connsiteY3" fmla="*/ 3402439 h 3403456"/>
              <a:gd name="connsiteX4" fmla="*/ 10083 w 3194867"/>
              <a:gd name="connsiteY4" fmla="*/ 1856755 h 3403456"/>
              <a:gd name="connsiteX0" fmla="*/ 16186 w 2893842"/>
              <a:gd name="connsiteY0" fmla="*/ 1864360 h 3403619"/>
              <a:gd name="connsiteX1" fmla="*/ 728827 w 2893842"/>
              <a:gd name="connsiteY1" fmla="*/ 1424 h 3403619"/>
              <a:gd name="connsiteX2" fmla="*/ 2893842 w 2893842"/>
              <a:gd name="connsiteY2" fmla="*/ 1630763 h 3403619"/>
              <a:gd name="connsiteX3" fmla="*/ 1293942 w 2893842"/>
              <a:gd name="connsiteY3" fmla="*/ 3402526 h 3403619"/>
              <a:gd name="connsiteX4" fmla="*/ 16186 w 2893842"/>
              <a:gd name="connsiteY4" fmla="*/ 1864360 h 3403619"/>
              <a:gd name="connsiteX0" fmla="*/ 7422 w 2885078"/>
              <a:gd name="connsiteY0" fmla="*/ 1586955 h 3126168"/>
              <a:gd name="connsiteX1" fmla="*/ 861342 w 2885078"/>
              <a:gd name="connsiteY1" fmla="*/ 2169 h 3126168"/>
              <a:gd name="connsiteX2" fmla="*/ 2885078 w 2885078"/>
              <a:gd name="connsiteY2" fmla="*/ 1353358 h 3126168"/>
              <a:gd name="connsiteX3" fmla="*/ 1285178 w 2885078"/>
              <a:gd name="connsiteY3" fmla="*/ 3125121 h 3126168"/>
              <a:gd name="connsiteX4" fmla="*/ 7422 w 2885078"/>
              <a:gd name="connsiteY4" fmla="*/ 1586955 h 312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5078" h="3126168">
                <a:moveTo>
                  <a:pt x="7422" y="1586955"/>
                </a:moveTo>
                <a:cubicBezTo>
                  <a:pt x="-63217" y="1066463"/>
                  <a:pt x="381733" y="41102"/>
                  <a:pt x="861342" y="2169"/>
                </a:cubicBezTo>
                <a:cubicBezTo>
                  <a:pt x="1340951" y="-36764"/>
                  <a:pt x="2885078" y="449878"/>
                  <a:pt x="2885078" y="1353358"/>
                </a:cubicBezTo>
                <a:cubicBezTo>
                  <a:pt x="2885078" y="2256838"/>
                  <a:pt x="1764787" y="3086188"/>
                  <a:pt x="1285178" y="3125121"/>
                </a:cubicBezTo>
                <a:cubicBezTo>
                  <a:pt x="805569" y="3164054"/>
                  <a:pt x="78061" y="2107447"/>
                  <a:pt x="7422" y="1586955"/>
                </a:cubicBezTo>
                <a:close/>
              </a:path>
            </a:pathLst>
          </a:custGeom>
          <a:solidFill>
            <a:srgbClr val="86D9E9">
              <a:alpha val="84000"/>
            </a:srgb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5731D59E-D0C0-40D7-9B68-9EEE51D9BD9B}"/>
              </a:ext>
            </a:extLst>
          </p:cNvPr>
          <p:cNvSpPr txBox="1"/>
          <p:nvPr/>
        </p:nvSpPr>
        <p:spPr>
          <a:xfrm>
            <a:off x="7028149" y="3209268"/>
            <a:ext cx="1197429" cy="369332"/>
          </a:xfrm>
          <a:prstGeom prst="rect">
            <a:avLst/>
          </a:prstGeom>
          <a:noFill/>
        </p:spPr>
        <p:txBody>
          <a:bodyPr wrap="square" rtlCol="0">
            <a:spAutoFit/>
          </a:bodyPr>
          <a:lstStyle/>
          <a:p>
            <a:r>
              <a:rPr lang="en-US" dirty="0">
                <a:solidFill>
                  <a:schemeClr val="bg1"/>
                </a:solidFill>
              </a:rPr>
              <a:t>&gt;$1B-$2B</a:t>
            </a:r>
          </a:p>
        </p:txBody>
      </p:sp>
      <p:cxnSp>
        <p:nvCxnSpPr>
          <p:cNvPr id="5" name="Straight Arrow Connector 4">
            <a:extLst>
              <a:ext uri="{FF2B5EF4-FFF2-40B4-BE49-F238E27FC236}">
                <a16:creationId xmlns:a16="http://schemas.microsoft.com/office/drawing/2014/main" id="{F58B725E-2328-4FCE-944D-7B727E5EEFB8}"/>
              </a:ext>
            </a:extLst>
          </p:cNvPr>
          <p:cNvCxnSpPr/>
          <p:nvPr/>
        </p:nvCxnSpPr>
        <p:spPr>
          <a:xfrm>
            <a:off x="5267325" y="1026345"/>
            <a:ext cx="2290972"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759C514-AF23-402C-B880-DD5A6D9424DE}"/>
              </a:ext>
            </a:extLst>
          </p:cNvPr>
          <p:cNvCxnSpPr/>
          <p:nvPr/>
        </p:nvCxnSpPr>
        <p:spPr>
          <a:xfrm>
            <a:off x="5267325" y="1751955"/>
            <a:ext cx="2290972"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163F97E-0959-4AB7-AE27-1EE9379EE833}"/>
              </a:ext>
            </a:extLst>
          </p:cNvPr>
          <p:cNvCxnSpPr/>
          <p:nvPr/>
        </p:nvCxnSpPr>
        <p:spPr>
          <a:xfrm>
            <a:off x="5267325" y="2517162"/>
            <a:ext cx="2290972"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E90126B-FB00-4B5B-9A16-D611C4631D01}"/>
              </a:ext>
            </a:extLst>
          </p:cNvPr>
          <p:cNvCxnSpPr/>
          <p:nvPr/>
        </p:nvCxnSpPr>
        <p:spPr>
          <a:xfrm>
            <a:off x="5283247" y="3811429"/>
            <a:ext cx="2290972"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A2189C-2398-4CFE-B7CB-EA38550BF9E5}"/>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122418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6A7D3AE-BD5E-462E-9A3D-AE958998047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905" name="think-cell Slide" r:id="rId34" imgW="592" imgH="591" progId="TCLayout.ActiveDocument.1">
                  <p:embed/>
                </p:oleObj>
              </mc:Choice>
              <mc:Fallback>
                <p:oleObj name="think-cell Slide" r:id="rId34" imgW="592" imgH="591" progId="TCLayout.ActiveDocument.1">
                  <p:embed/>
                  <p:pic>
                    <p:nvPicPr>
                      <p:cNvPr id="4" name="Object 3" hidden="1">
                        <a:extLst>
                          <a:ext uri="{FF2B5EF4-FFF2-40B4-BE49-F238E27FC236}">
                            <a16:creationId xmlns:a16="http://schemas.microsoft.com/office/drawing/2014/main" id="{46A7D3AE-BD5E-462E-9A3D-AE9589980479}"/>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22C4CA4-F922-48C7-A2F9-77CBFEAAE44C}"/>
              </a:ext>
            </a:extLst>
          </p:cNvPr>
          <p:cNvSpPr>
            <a:spLocks noGrp="1"/>
          </p:cNvSpPr>
          <p:nvPr>
            <p:ph type="title"/>
          </p:nvPr>
        </p:nvSpPr>
        <p:spPr/>
        <p:txBody>
          <a:bodyPr vert="horz" wrap="square" lIns="0" tIns="0" rIns="0" bIns="0">
            <a:normAutofit/>
          </a:bodyPr>
          <a:lstStyle/>
          <a:p>
            <a:r>
              <a:rPr lang="en-GB" cap="none" dirty="0">
                <a:latin typeface="Nunito Sans" panose="00000500000000000000" pitchFamily="2" charset="0"/>
              </a:rPr>
              <a:t>Primary Target:  Biometric Payment Cards  </a:t>
            </a:r>
          </a:p>
        </p:txBody>
      </p:sp>
      <p:graphicFrame>
        <p:nvGraphicFramePr>
          <p:cNvPr id="66" name="Chart 65">
            <a:extLst>
              <a:ext uri="{FF2B5EF4-FFF2-40B4-BE49-F238E27FC236}">
                <a16:creationId xmlns:a16="http://schemas.microsoft.com/office/drawing/2014/main" id="{CE135500-103B-49EE-ABEA-70FC551A0A2F}"/>
              </a:ext>
            </a:extLst>
          </p:cNvPr>
          <p:cNvGraphicFramePr/>
          <p:nvPr>
            <p:custDataLst>
              <p:tags r:id="rId3"/>
            </p:custDataLst>
            <p:extLst>
              <p:ext uri="{D42A27DB-BD31-4B8C-83A1-F6EECF244321}">
                <p14:modId xmlns:p14="http://schemas.microsoft.com/office/powerpoint/2010/main" val="2338522317"/>
              </p:ext>
            </p:extLst>
          </p:nvPr>
        </p:nvGraphicFramePr>
        <p:xfrm>
          <a:off x="606425" y="1352330"/>
          <a:ext cx="4089793" cy="2824163"/>
        </p:xfrm>
        <a:graphic>
          <a:graphicData uri="http://schemas.openxmlformats.org/drawingml/2006/chart">
            <c:chart xmlns:c="http://schemas.openxmlformats.org/drawingml/2006/chart" xmlns:r="http://schemas.openxmlformats.org/officeDocument/2006/relationships" r:id="rId36"/>
          </a:graphicData>
        </a:graphic>
      </p:graphicFrame>
      <p:sp>
        <p:nvSpPr>
          <p:cNvPr id="180" name="Rectangle 179">
            <a:extLst>
              <a:ext uri="{FF2B5EF4-FFF2-40B4-BE49-F238E27FC236}">
                <a16:creationId xmlns:a16="http://schemas.microsoft.com/office/drawing/2014/main" id="{0FB4FD9E-5EF2-4001-ADEE-C1C92FC768BD}"/>
              </a:ext>
            </a:extLst>
          </p:cNvPr>
          <p:cNvSpPr/>
          <p:nvPr>
            <p:custDataLst>
              <p:tags r:id="rId4"/>
            </p:custDataLst>
          </p:nvPr>
        </p:nvSpPr>
        <p:spPr bwMode="auto">
          <a:xfrm rot="19367980">
            <a:off x="348651"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7113422A-0A72-4E8A-9B5A-BE72E4CE4381}" type="datetime'''''''''1''''''9''''''''9''''''''''5'''''''''''''''''''''''">
              <a:rPr lang="en-US" altLang="en-US" sz="500" smtClean="0">
                <a:solidFill>
                  <a:schemeClr val="tx1"/>
                </a:solidFill>
                <a:latin typeface="Nunito Sans" panose="00000500000000000000" pitchFamily="2" charset="0"/>
              </a:rPr>
              <a:pPr algn="ctr">
                <a:spcBef>
                  <a:spcPct val="0"/>
                </a:spcBef>
                <a:spcAft>
                  <a:spcPct val="0"/>
                </a:spcAft>
              </a:pPr>
              <a:t>1995</a:t>
            </a:fld>
            <a:endParaRPr lang="en-US" sz="500">
              <a:solidFill>
                <a:schemeClr val="tx1"/>
              </a:solidFill>
              <a:latin typeface="Nunito Sans" panose="00000500000000000000" pitchFamily="2" charset="0"/>
            </a:endParaRPr>
          </a:p>
        </p:txBody>
      </p:sp>
      <p:sp>
        <p:nvSpPr>
          <p:cNvPr id="254" name="Rectangle 253">
            <a:extLst>
              <a:ext uri="{FF2B5EF4-FFF2-40B4-BE49-F238E27FC236}">
                <a16:creationId xmlns:a16="http://schemas.microsoft.com/office/drawing/2014/main" id="{826CE52C-13B0-4587-9FAD-609F263E2236}"/>
              </a:ext>
            </a:extLst>
          </p:cNvPr>
          <p:cNvSpPr/>
          <p:nvPr>
            <p:custDataLst>
              <p:tags r:id="rId5"/>
            </p:custDataLst>
          </p:nvPr>
        </p:nvSpPr>
        <p:spPr bwMode="auto">
          <a:xfrm rot="19367980">
            <a:off x="3937988"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921F3A07-B680-4DF9-93D9-BCBD577106D8}" type="datetime'''''2''''''''''''''0''''''1''''''''''''''''''''8'''''''''''''">
              <a:rPr lang="en-US" altLang="en-US" sz="500" smtClean="0">
                <a:solidFill>
                  <a:schemeClr val="tx1"/>
                </a:solidFill>
                <a:latin typeface="Nunito Sans" panose="00000500000000000000" pitchFamily="2" charset="0"/>
              </a:rPr>
              <a:pPr algn="ctr">
                <a:spcBef>
                  <a:spcPct val="0"/>
                </a:spcBef>
                <a:spcAft>
                  <a:spcPct val="0"/>
                </a:spcAft>
              </a:pPr>
              <a:t>2018</a:t>
            </a:fld>
            <a:endParaRPr lang="en-US" sz="500">
              <a:solidFill>
                <a:schemeClr val="tx1"/>
              </a:solidFill>
              <a:latin typeface="Nunito Sans" panose="00000500000000000000" pitchFamily="2" charset="0"/>
            </a:endParaRPr>
          </a:p>
        </p:txBody>
      </p:sp>
      <p:sp>
        <p:nvSpPr>
          <p:cNvPr id="236" name="Rectangle 235">
            <a:extLst>
              <a:ext uri="{FF2B5EF4-FFF2-40B4-BE49-F238E27FC236}">
                <a16:creationId xmlns:a16="http://schemas.microsoft.com/office/drawing/2014/main" id="{BD9EB80E-B88E-4C47-B814-315AF5457FA9}"/>
              </a:ext>
            </a:extLst>
          </p:cNvPr>
          <p:cNvSpPr/>
          <p:nvPr>
            <p:custDataLst>
              <p:tags r:id="rId6"/>
            </p:custDataLst>
          </p:nvPr>
        </p:nvSpPr>
        <p:spPr bwMode="auto">
          <a:xfrm rot="19367980">
            <a:off x="1440851"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11FA6055-C413-41AE-BC93-1E13822F9F17}" type="datetime'2''''''''''''''''''''''0''''''''''''''0''''''''2'''''''''''">
              <a:rPr lang="en-US" altLang="en-US" sz="500" smtClean="0">
                <a:solidFill>
                  <a:schemeClr val="tx1"/>
                </a:solidFill>
                <a:latin typeface="Nunito Sans" panose="00000500000000000000" pitchFamily="2" charset="0"/>
              </a:rPr>
              <a:pPr algn="ctr">
                <a:spcBef>
                  <a:spcPct val="0"/>
                </a:spcBef>
                <a:spcAft>
                  <a:spcPct val="0"/>
                </a:spcAft>
              </a:pPr>
              <a:t>2002</a:t>
            </a:fld>
            <a:endParaRPr lang="en-US" sz="500">
              <a:solidFill>
                <a:schemeClr val="tx1"/>
              </a:solidFill>
              <a:latin typeface="Nunito Sans" panose="00000500000000000000" pitchFamily="2" charset="0"/>
            </a:endParaRPr>
          </a:p>
        </p:txBody>
      </p:sp>
      <p:sp>
        <p:nvSpPr>
          <p:cNvPr id="253" name="Rectangle 252">
            <a:extLst>
              <a:ext uri="{FF2B5EF4-FFF2-40B4-BE49-F238E27FC236}">
                <a16:creationId xmlns:a16="http://schemas.microsoft.com/office/drawing/2014/main" id="{0B7BD1B0-B917-45A2-BE20-60EF5DBFF2DC}"/>
              </a:ext>
            </a:extLst>
          </p:cNvPr>
          <p:cNvSpPr/>
          <p:nvPr>
            <p:custDataLst>
              <p:tags r:id="rId7"/>
            </p:custDataLst>
          </p:nvPr>
        </p:nvSpPr>
        <p:spPr bwMode="auto">
          <a:xfrm rot="19367980">
            <a:off x="3782413"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2146CAB3-288F-441E-962E-920219EC90C0}" type="datetime'''''2''0''''1''''''''''''''7'''">
              <a:rPr lang="en-US" altLang="en-US" sz="500" smtClean="0">
                <a:solidFill>
                  <a:schemeClr val="tx1"/>
                </a:solidFill>
                <a:latin typeface="Nunito Sans" panose="00000500000000000000" pitchFamily="2" charset="0"/>
              </a:rPr>
              <a:pPr algn="ctr">
                <a:spcBef>
                  <a:spcPct val="0"/>
                </a:spcBef>
                <a:spcAft>
                  <a:spcPct val="0"/>
                </a:spcAft>
              </a:pPr>
              <a:t>2017</a:t>
            </a:fld>
            <a:endParaRPr lang="en-US" sz="500" dirty="0">
              <a:solidFill>
                <a:schemeClr val="tx1"/>
              </a:solidFill>
              <a:latin typeface="Nunito Sans" panose="00000500000000000000" pitchFamily="2" charset="0"/>
            </a:endParaRPr>
          </a:p>
        </p:txBody>
      </p:sp>
      <p:sp>
        <p:nvSpPr>
          <p:cNvPr id="231" name="Rectangle 230">
            <a:extLst>
              <a:ext uri="{FF2B5EF4-FFF2-40B4-BE49-F238E27FC236}">
                <a16:creationId xmlns:a16="http://schemas.microsoft.com/office/drawing/2014/main" id="{3E3B1BAA-1536-41CB-9800-9E296B4FC70C}"/>
              </a:ext>
            </a:extLst>
          </p:cNvPr>
          <p:cNvSpPr/>
          <p:nvPr>
            <p:custDataLst>
              <p:tags r:id="rId8"/>
            </p:custDataLst>
          </p:nvPr>
        </p:nvSpPr>
        <p:spPr bwMode="auto">
          <a:xfrm rot="19367980">
            <a:off x="972538"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118E41E5-C544-455F-9032-30CDAE045AA4}" type="datetime'''''''''''''''''''''''''''''1''9''''''''9''9'''''''">
              <a:rPr lang="en-US" altLang="en-US" sz="500" smtClean="0">
                <a:solidFill>
                  <a:schemeClr val="tx1"/>
                </a:solidFill>
                <a:latin typeface="Nunito Sans" panose="00000500000000000000" pitchFamily="2" charset="0"/>
              </a:rPr>
              <a:pPr algn="ctr">
                <a:spcBef>
                  <a:spcPct val="0"/>
                </a:spcBef>
                <a:spcAft>
                  <a:spcPct val="0"/>
                </a:spcAft>
              </a:pPr>
              <a:t>1999</a:t>
            </a:fld>
            <a:endParaRPr lang="en-US" sz="500">
              <a:solidFill>
                <a:schemeClr val="tx1"/>
              </a:solidFill>
              <a:latin typeface="Nunito Sans" panose="00000500000000000000" pitchFamily="2" charset="0"/>
            </a:endParaRPr>
          </a:p>
        </p:txBody>
      </p:sp>
      <p:sp>
        <p:nvSpPr>
          <p:cNvPr id="246" name="Rectangle 245">
            <a:extLst>
              <a:ext uri="{FF2B5EF4-FFF2-40B4-BE49-F238E27FC236}">
                <a16:creationId xmlns:a16="http://schemas.microsoft.com/office/drawing/2014/main" id="{341366E4-BB01-4144-9D5C-75BA6D12E0AE}"/>
              </a:ext>
            </a:extLst>
          </p:cNvPr>
          <p:cNvSpPr/>
          <p:nvPr>
            <p:custDataLst>
              <p:tags r:id="rId9"/>
            </p:custDataLst>
          </p:nvPr>
        </p:nvSpPr>
        <p:spPr bwMode="auto">
          <a:xfrm rot="19367980">
            <a:off x="2690213"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489682BC-F31C-41E1-A3B5-41DB7C850D6A}" type="datetime'''''''''2''''''''''''''''''0''''''''1''''''''''''0'''''''''''">
              <a:rPr lang="en-US" altLang="en-US" sz="500" smtClean="0">
                <a:solidFill>
                  <a:schemeClr val="tx1"/>
                </a:solidFill>
                <a:latin typeface="Nunito Sans" panose="00000500000000000000" pitchFamily="2" charset="0"/>
              </a:rPr>
              <a:pPr algn="ctr">
                <a:spcBef>
                  <a:spcPct val="0"/>
                </a:spcBef>
                <a:spcAft>
                  <a:spcPct val="0"/>
                </a:spcAft>
              </a:pPr>
              <a:t>2010</a:t>
            </a:fld>
            <a:endParaRPr lang="en-US" sz="500">
              <a:solidFill>
                <a:schemeClr val="tx1"/>
              </a:solidFill>
              <a:latin typeface="Nunito Sans" panose="00000500000000000000" pitchFamily="2" charset="0"/>
            </a:endParaRPr>
          </a:p>
        </p:txBody>
      </p:sp>
      <p:sp>
        <p:nvSpPr>
          <p:cNvPr id="181" name="Rectangle 180">
            <a:extLst>
              <a:ext uri="{FF2B5EF4-FFF2-40B4-BE49-F238E27FC236}">
                <a16:creationId xmlns:a16="http://schemas.microsoft.com/office/drawing/2014/main" id="{4D980863-CEFC-46B8-84C1-E43967C06C73}"/>
              </a:ext>
            </a:extLst>
          </p:cNvPr>
          <p:cNvSpPr/>
          <p:nvPr>
            <p:custDataLst>
              <p:tags r:id="rId10"/>
            </p:custDataLst>
          </p:nvPr>
        </p:nvSpPr>
        <p:spPr bwMode="auto">
          <a:xfrm rot="19367980">
            <a:off x="504226"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9081E49D-BF9B-4FDC-8923-8C0634B5F87D}" type="datetime'''199''''''''''''''''''''''''''''''''''''''''''''''''''''6'''">
              <a:rPr lang="en-US" altLang="en-US" sz="500" smtClean="0">
                <a:solidFill>
                  <a:schemeClr val="tx1"/>
                </a:solidFill>
                <a:latin typeface="Nunito Sans" panose="00000500000000000000" pitchFamily="2" charset="0"/>
              </a:rPr>
              <a:pPr algn="ctr">
                <a:spcBef>
                  <a:spcPct val="0"/>
                </a:spcBef>
                <a:spcAft>
                  <a:spcPct val="0"/>
                </a:spcAft>
              </a:pPr>
              <a:t>1996</a:t>
            </a:fld>
            <a:endParaRPr lang="en-US" sz="500">
              <a:solidFill>
                <a:schemeClr val="tx1"/>
              </a:solidFill>
              <a:latin typeface="Nunito Sans" panose="00000500000000000000" pitchFamily="2" charset="0"/>
            </a:endParaRPr>
          </a:p>
        </p:txBody>
      </p:sp>
      <p:sp>
        <p:nvSpPr>
          <p:cNvPr id="243" name="Rectangle 242">
            <a:extLst>
              <a:ext uri="{FF2B5EF4-FFF2-40B4-BE49-F238E27FC236}">
                <a16:creationId xmlns:a16="http://schemas.microsoft.com/office/drawing/2014/main" id="{C994DC43-315A-4332-948E-13FF8D40DDA5}"/>
              </a:ext>
            </a:extLst>
          </p:cNvPr>
          <p:cNvSpPr/>
          <p:nvPr>
            <p:custDataLst>
              <p:tags r:id="rId11"/>
            </p:custDataLst>
          </p:nvPr>
        </p:nvSpPr>
        <p:spPr bwMode="auto">
          <a:xfrm rot="19367980">
            <a:off x="2534638"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DE70A70F-669C-44CC-AA4C-D5B3F29F9E95}" type="datetime'''''''2''0''''''''''''''''''''''''''''''''''''0''''9'''''''">
              <a:rPr lang="en-US" altLang="en-US" sz="500" smtClean="0">
                <a:solidFill>
                  <a:schemeClr val="tx1"/>
                </a:solidFill>
                <a:latin typeface="Nunito Sans" panose="00000500000000000000" pitchFamily="2" charset="0"/>
              </a:rPr>
              <a:pPr algn="ctr">
                <a:spcBef>
                  <a:spcPct val="0"/>
                </a:spcBef>
                <a:spcAft>
                  <a:spcPct val="0"/>
                </a:spcAft>
              </a:pPr>
              <a:t>2009</a:t>
            </a:fld>
            <a:endParaRPr lang="en-US" sz="500">
              <a:solidFill>
                <a:schemeClr val="tx1"/>
              </a:solidFill>
              <a:latin typeface="Nunito Sans" panose="00000500000000000000" pitchFamily="2" charset="0"/>
            </a:endParaRPr>
          </a:p>
        </p:txBody>
      </p:sp>
      <p:sp>
        <p:nvSpPr>
          <p:cNvPr id="235" name="Rectangle 234">
            <a:extLst>
              <a:ext uri="{FF2B5EF4-FFF2-40B4-BE49-F238E27FC236}">
                <a16:creationId xmlns:a16="http://schemas.microsoft.com/office/drawing/2014/main" id="{BE2FEAF5-1607-4071-9203-4A0EBE7801C2}"/>
              </a:ext>
            </a:extLst>
          </p:cNvPr>
          <p:cNvSpPr/>
          <p:nvPr>
            <p:custDataLst>
              <p:tags r:id="rId12"/>
            </p:custDataLst>
          </p:nvPr>
        </p:nvSpPr>
        <p:spPr bwMode="auto">
          <a:xfrm rot="19367980">
            <a:off x="1285276"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0FC12198-1C8A-463A-B640-59E26F40ECD3}" type="datetime'''''''''''''''2''''''''''''''''''''''''''''''0''01'">
              <a:rPr lang="en-US" altLang="en-US" sz="500" smtClean="0">
                <a:solidFill>
                  <a:schemeClr val="tx1"/>
                </a:solidFill>
                <a:latin typeface="Nunito Sans" panose="00000500000000000000" pitchFamily="2" charset="0"/>
              </a:rPr>
              <a:pPr algn="ctr">
                <a:spcBef>
                  <a:spcPct val="0"/>
                </a:spcBef>
                <a:spcAft>
                  <a:spcPct val="0"/>
                </a:spcAft>
              </a:pPr>
              <a:t>2001</a:t>
            </a:fld>
            <a:endParaRPr lang="en-US" sz="500">
              <a:solidFill>
                <a:schemeClr val="tx1"/>
              </a:solidFill>
              <a:latin typeface="Nunito Sans" panose="00000500000000000000" pitchFamily="2" charset="0"/>
            </a:endParaRPr>
          </a:p>
        </p:txBody>
      </p:sp>
      <p:sp>
        <p:nvSpPr>
          <p:cNvPr id="182" name="Rectangle 181">
            <a:extLst>
              <a:ext uri="{FF2B5EF4-FFF2-40B4-BE49-F238E27FC236}">
                <a16:creationId xmlns:a16="http://schemas.microsoft.com/office/drawing/2014/main" id="{72B420C8-728A-4AE7-8655-0EBB95EFAEEC}"/>
              </a:ext>
            </a:extLst>
          </p:cNvPr>
          <p:cNvSpPr/>
          <p:nvPr>
            <p:custDataLst>
              <p:tags r:id="rId13"/>
            </p:custDataLst>
          </p:nvPr>
        </p:nvSpPr>
        <p:spPr bwMode="auto">
          <a:xfrm rot="19367980">
            <a:off x="661388"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60149253-33B7-42B6-A340-52343BB25876}" type="datetime'1''''''''''''99''''7'''''''''''''">
              <a:rPr lang="en-US" altLang="en-US" sz="500" smtClean="0">
                <a:solidFill>
                  <a:schemeClr val="tx1"/>
                </a:solidFill>
                <a:latin typeface="Nunito Sans" panose="00000500000000000000" pitchFamily="2" charset="0"/>
              </a:rPr>
              <a:pPr algn="ctr">
                <a:spcBef>
                  <a:spcPct val="0"/>
                </a:spcBef>
                <a:spcAft>
                  <a:spcPct val="0"/>
                </a:spcAft>
              </a:pPr>
              <a:t>1997</a:t>
            </a:fld>
            <a:endParaRPr lang="en-US" sz="500">
              <a:solidFill>
                <a:schemeClr val="tx1"/>
              </a:solidFill>
              <a:latin typeface="Nunito Sans" panose="00000500000000000000" pitchFamily="2" charset="0"/>
            </a:endParaRPr>
          </a:p>
        </p:txBody>
      </p:sp>
      <p:sp>
        <p:nvSpPr>
          <p:cNvPr id="230" name="Rectangle 229">
            <a:extLst>
              <a:ext uri="{FF2B5EF4-FFF2-40B4-BE49-F238E27FC236}">
                <a16:creationId xmlns:a16="http://schemas.microsoft.com/office/drawing/2014/main" id="{D29A6804-276A-485D-8FB4-9A667BB65F3B}"/>
              </a:ext>
            </a:extLst>
          </p:cNvPr>
          <p:cNvSpPr/>
          <p:nvPr>
            <p:custDataLst>
              <p:tags r:id="rId14"/>
            </p:custDataLst>
          </p:nvPr>
        </p:nvSpPr>
        <p:spPr bwMode="auto">
          <a:xfrm rot="19367980">
            <a:off x="816963"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A9695CB6-33D9-452E-B8E6-A0D063A879C7}" type="datetime'''1''''''''''''''''''''''''''''''''''''''99''''8'">
              <a:rPr lang="en-US" altLang="en-US" sz="500" smtClean="0">
                <a:solidFill>
                  <a:schemeClr val="tx1"/>
                </a:solidFill>
                <a:latin typeface="Nunito Sans" panose="00000500000000000000" pitchFamily="2" charset="0"/>
              </a:rPr>
              <a:pPr algn="ctr">
                <a:spcBef>
                  <a:spcPct val="0"/>
                </a:spcBef>
                <a:spcAft>
                  <a:spcPct val="0"/>
                </a:spcAft>
              </a:pPr>
              <a:t>1998</a:t>
            </a:fld>
            <a:endParaRPr lang="en-US" sz="500">
              <a:solidFill>
                <a:schemeClr val="tx1"/>
              </a:solidFill>
              <a:latin typeface="Nunito Sans" panose="00000500000000000000" pitchFamily="2" charset="0"/>
            </a:endParaRPr>
          </a:p>
        </p:txBody>
      </p:sp>
      <p:sp>
        <p:nvSpPr>
          <p:cNvPr id="249" name="Rectangle 248">
            <a:extLst>
              <a:ext uri="{FF2B5EF4-FFF2-40B4-BE49-F238E27FC236}">
                <a16:creationId xmlns:a16="http://schemas.microsoft.com/office/drawing/2014/main" id="{2B67AC1D-0309-4372-91AE-645078186E78}"/>
              </a:ext>
            </a:extLst>
          </p:cNvPr>
          <p:cNvSpPr/>
          <p:nvPr>
            <p:custDataLst>
              <p:tags r:id="rId15"/>
            </p:custDataLst>
          </p:nvPr>
        </p:nvSpPr>
        <p:spPr bwMode="auto">
          <a:xfrm rot="19367980">
            <a:off x="3158526"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B8B25051-C078-4B1C-9CFD-7465B03D0B7E}" type="datetime'''''''''''''''''''''''''''''''2''''0''''''''13'''''''''''''">
              <a:rPr lang="en-US" altLang="en-US" sz="500" smtClean="0">
                <a:solidFill>
                  <a:schemeClr val="tx1"/>
                </a:solidFill>
                <a:latin typeface="Nunito Sans" panose="00000500000000000000" pitchFamily="2" charset="0"/>
              </a:rPr>
              <a:pPr algn="ctr">
                <a:spcBef>
                  <a:spcPct val="0"/>
                </a:spcBef>
                <a:spcAft>
                  <a:spcPct val="0"/>
                </a:spcAft>
              </a:pPr>
              <a:t>2013</a:t>
            </a:fld>
            <a:endParaRPr lang="en-US" sz="500">
              <a:solidFill>
                <a:schemeClr val="tx1"/>
              </a:solidFill>
              <a:latin typeface="Nunito Sans" panose="00000500000000000000" pitchFamily="2" charset="0"/>
            </a:endParaRPr>
          </a:p>
        </p:txBody>
      </p:sp>
      <p:sp>
        <p:nvSpPr>
          <p:cNvPr id="232" name="Rectangle 231">
            <a:extLst>
              <a:ext uri="{FF2B5EF4-FFF2-40B4-BE49-F238E27FC236}">
                <a16:creationId xmlns:a16="http://schemas.microsoft.com/office/drawing/2014/main" id="{ED0213E8-1AEA-4835-8122-77CA262227B5}"/>
              </a:ext>
            </a:extLst>
          </p:cNvPr>
          <p:cNvSpPr/>
          <p:nvPr>
            <p:custDataLst>
              <p:tags r:id="rId16"/>
            </p:custDataLst>
          </p:nvPr>
        </p:nvSpPr>
        <p:spPr bwMode="auto">
          <a:xfrm rot="19367980">
            <a:off x="1129701"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39B7B670-0D30-4570-8CE0-7710B04D6D7D}" type="datetime'''''''''''''''''''''''''''20''''0''''''0'''''''''">
              <a:rPr lang="en-US" altLang="en-US" sz="500" smtClean="0">
                <a:solidFill>
                  <a:schemeClr val="tx1"/>
                </a:solidFill>
                <a:latin typeface="Nunito Sans" panose="00000500000000000000" pitchFamily="2" charset="0"/>
              </a:rPr>
              <a:pPr algn="ctr">
                <a:spcBef>
                  <a:spcPct val="0"/>
                </a:spcBef>
                <a:spcAft>
                  <a:spcPct val="0"/>
                </a:spcAft>
              </a:pPr>
              <a:t>2000</a:t>
            </a:fld>
            <a:endParaRPr lang="en-US" sz="500">
              <a:solidFill>
                <a:schemeClr val="tx1"/>
              </a:solidFill>
              <a:latin typeface="Nunito Sans" panose="00000500000000000000" pitchFamily="2" charset="0"/>
            </a:endParaRPr>
          </a:p>
        </p:txBody>
      </p:sp>
      <p:sp>
        <p:nvSpPr>
          <p:cNvPr id="237" name="Rectangle 236">
            <a:extLst>
              <a:ext uri="{FF2B5EF4-FFF2-40B4-BE49-F238E27FC236}">
                <a16:creationId xmlns:a16="http://schemas.microsoft.com/office/drawing/2014/main" id="{B2452264-14CD-4972-87F1-0416337AD77E}"/>
              </a:ext>
            </a:extLst>
          </p:cNvPr>
          <p:cNvSpPr/>
          <p:nvPr>
            <p:custDataLst>
              <p:tags r:id="rId17"/>
            </p:custDataLst>
          </p:nvPr>
        </p:nvSpPr>
        <p:spPr bwMode="auto">
          <a:xfrm rot="19367980">
            <a:off x="1598013"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831AB8F0-FD15-4CD8-84E0-2E5A3689AC59}" type="datetime'''2''''''''0''''''''''''''0''''''''''''''''''3'">
              <a:rPr lang="en-US" altLang="en-US" sz="500" smtClean="0">
                <a:solidFill>
                  <a:schemeClr val="tx1"/>
                </a:solidFill>
                <a:latin typeface="Nunito Sans" panose="00000500000000000000" pitchFamily="2" charset="0"/>
              </a:rPr>
              <a:pPr algn="ctr">
                <a:spcBef>
                  <a:spcPct val="0"/>
                </a:spcBef>
                <a:spcAft>
                  <a:spcPct val="0"/>
                </a:spcAft>
              </a:pPr>
              <a:t>2003</a:t>
            </a:fld>
            <a:endParaRPr lang="en-US" sz="500">
              <a:solidFill>
                <a:schemeClr val="tx1"/>
              </a:solidFill>
              <a:latin typeface="Nunito Sans" panose="00000500000000000000" pitchFamily="2" charset="0"/>
            </a:endParaRPr>
          </a:p>
        </p:txBody>
      </p:sp>
      <p:sp>
        <p:nvSpPr>
          <p:cNvPr id="238" name="Rectangle 237">
            <a:extLst>
              <a:ext uri="{FF2B5EF4-FFF2-40B4-BE49-F238E27FC236}">
                <a16:creationId xmlns:a16="http://schemas.microsoft.com/office/drawing/2014/main" id="{2DBCAAFF-C695-469D-BF9C-F1728BB20FFB}"/>
              </a:ext>
            </a:extLst>
          </p:cNvPr>
          <p:cNvSpPr/>
          <p:nvPr>
            <p:custDataLst>
              <p:tags r:id="rId18"/>
            </p:custDataLst>
          </p:nvPr>
        </p:nvSpPr>
        <p:spPr bwMode="auto">
          <a:xfrm rot="19367980">
            <a:off x="1753588"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411CAC65-EFA4-48CE-AFF3-A763BC179257}" type="datetime'''''''''''''''''''2''''''''''''''0''''''''0''''''4'''''">
              <a:rPr lang="en-US" altLang="en-US" sz="500" smtClean="0">
                <a:solidFill>
                  <a:schemeClr val="tx1"/>
                </a:solidFill>
                <a:latin typeface="Nunito Sans" panose="00000500000000000000" pitchFamily="2" charset="0"/>
              </a:rPr>
              <a:pPr algn="ctr">
                <a:spcBef>
                  <a:spcPct val="0"/>
                </a:spcBef>
                <a:spcAft>
                  <a:spcPct val="0"/>
                </a:spcAft>
              </a:pPr>
              <a:t>2004</a:t>
            </a:fld>
            <a:endParaRPr lang="en-US" sz="500">
              <a:solidFill>
                <a:schemeClr val="tx1"/>
              </a:solidFill>
              <a:latin typeface="Nunito Sans" panose="00000500000000000000" pitchFamily="2" charset="0"/>
            </a:endParaRPr>
          </a:p>
        </p:txBody>
      </p:sp>
      <p:sp>
        <p:nvSpPr>
          <p:cNvPr id="239" name="Rectangle 238">
            <a:extLst>
              <a:ext uri="{FF2B5EF4-FFF2-40B4-BE49-F238E27FC236}">
                <a16:creationId xmlns:a16="http://schemas.microsoft.com/office/drawing/2014/main" id="{3FC67EA6-B8A1-46E9-BD11-421B1058DE7B}"/>
              </a:ext>
            </a:extLst>
          </p:cNvPr>
          <p:cNvSpPr/>
          <p:nvPr>
            <p:custDataLst>
              <p:tags r:id="rId19"/>
            </p:custDataLst>
          </p:nvPr>
        </p:nvSpPr>
        <p:spPr bwMode="auto">
          <a:xfrm rot="19367980">
            <a:off x="1909163"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669729B6-9B2C-4949-930B-3B0F74B65D45}" type="datetime'''''20''''''''''''''''''''0''''''5'''''''''''''''">
              <a:rPr lang="en-US" altLang="en-US" sz="500" smtClean="0">
                <a:solidFill>
                  <a:schemeClr val="tx1"/>
                </a:solidFill>
                <a:latin typeface="Nunito Sans" panose="00000500000000000000" pitchFamily="2" charset="0"/>
              </a:rPr>
              <a:pPr algn="ctr">
                <a:spcBef>
                  <a:spcPct val="0"/>
                </a:spcBef>
                <a:spcAft>
                  <a:spcPct val="0"/>
                </a:spcAft>
              </a:pPr>
              <a:t>2005</a:t>
            </a:fld>
            <a:endParaRPr lang="en-US" sz="500">
              <a:solidFill>
                <a:schemeClr val="tx1"/>
              </a:solidFill>
              <a:latin typeface="Nunito Sans" panose="00000500000000000000" pitchFamily="2" charset="0"/>
            </a:endParaRPr>
          </a:p>
        </p:txBody>
      </p:sp>
      <p:sp>
        <p:nvSpPr>
          <p:cNvPr id="240" name="Rectangle 239">
            <a:extLst>
              <a:ext uri="{FF2B5EF4-FFF2-40B4-BE49-F238E27FC236}">
                <a16:creationId xmlns:a16="http://schemas.microsoft.com/office/drawing/2014/main" id="{9DDFEA91-187B-410D-A101-F43C6DB9511F}"/>
              </a:ext>
            </a:extLst>
          </p:cNvPr>
          <p:cNvSpPr/>
          <p:nvPr>
            <p:custDataLst>
              <p:tags r:id="rId20"/>
            </p:custDataLst>
          </p:nvPr>
        </p:nvSpPr>
        <p:spPr bwMode="auto">
          <a:xfrm rot="19367980">
            <a:off x="2066326"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C4FE24DE-E3D4-44D5-8613-8B391A8B9BDD}" type="datetime'''''''2''''''0''''''''''''''0''''''''''6'''''''''">
              <a:rPr lang="en-US" altLang="en-US" sz="500" smtClean="0">
                <a:solidFill>
                  <a:schemeClr val="tx1"/>
                </a:solidFill>
                <a:latin typeface="Nunito Sans" panose="00000500000000000000" pitchFamily="2" charset="0"/>
              </a:rPr>
              <a:pPr algn="ctr">
                <a:spcBef>
                  <a:spcPct val="0"/>
                </a:spcBef>
                <a:spcAft>
                  <a:spcPct val="0"/>
                </a:spcAft>
              </a:pPr>
              <a:t>2006</a:t>
            </a:fld>
            <a:endParaRPr lang="en-US" sz="500">
              <a:solidFill>
                <a:schemeClr val="tx1"/>
              </a:solidFill>
              <a:latin typeface="Nunito Sans" panose="00000500000000000000" pitchFamily="2" charset="0"/>
            </a:endParaRPr>
          </a:p>
        </p:txBody>
      </p:sp>
      <p:sp>
        <p:nvSpPr>
          <p:cNvPr id="241" name="Rectangle 240">
            <a:extLst>
              <a:ext uri="{FF2B5EF4-FFF2-40B4-BE49-F238E27FC236}">
                <a16:creationId xmlns:a16="http://schemas.microsoft.com/office/drawing/2014/main" id="{19BD2426-46D8-4903-90F7-BB987BEFDC53}"/>
              </a:ext>
            </a:extLst>
          </p:cNvPr>
          <p:cNvSpPr/>
          <p:nvPr>
            <p:custDataLst>
              <p:tags r:id="rId21"/>
            </p:custDataLst>
          </p:nvPr>
        </p:nvSpPr>
        <p:spPr bwMode="auto">
          <a:xfrm rot="19367980">
            <a:off x="2221901"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A7DA9CD8-3DEF-4DE0-BB68-8C3B38FF3345}" type="datetime'''''''''''''2''''''''''''''''''''0''''''0''7'">
              <a:rPr lang="en-US" altLang="en-US" sz="500" smtClean="0">
                <a:solidFill>
                  <a:schemeClr val="tx1"/>
                </a:solidFill>
                <a:latin typeface="Nunito Sans" panose="00000500000000000000" pitchFamily="2" charset="0"/>
              </a:rPr>
              <a:pPr algn="ctr">
                <a:spcBef>
                  <a:spcPct val="0"/>
                </a:spcBef>
                <a:spcAft>
                  <a:spcPct val="0"/>
                </a:spcAft>
              </a:pPr>
              <a:t>2007</a:t>
            </a:fld>
            <a:endParaRPr lang="en-US" sz="500">
              <a:solidFill>
                <a:schemeClr val="tx1"/>
              </a:solidFill>
              <a:latin typeface="Nunito Sans" panose="00000500000000000000" pitchFamily="2" charset="0"/>
            </a:endParaRPr>
          </a:p>
        </p:txBody>
      </p:sp>
      <p:sp>
        <p:nvSpPr>
          <p:cNvPr id="242" name="Rectangle 241">
            <a:extLst>
              <a:ext uri="{FF2B5EF4-FFF2-40B4-BE49-F238E27FC236}">
                <a16:creationId xmlns:a16="http://schemas.microsoft.com/office/drawing/2014/main" id="{E77E0D34-388C-4B21-8938-7F41DD26DD1D}"/>
              </a:ext>
            </a:extLst>
          </p:cNvPr>
          <p:cNvSpPr/>
          <p:nvPr>
            <p:custDataLst>
              <p:tags r:id="rId22"/>
            </p:custDataLst>
          </p:nvPr>
        </p:nvSpPr>
        <p:spPr bwMode="auto">
          <a:xfrm rot="19367980">
            <a:off x="2377476"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A7E1B910-23BA-419C-B187-9FF004332E55}" type="datetime'2''''''0''''''''''''''''''''''''''''08'''''''''">
              <a:rPr lang="en-US" altLang="en-US" sz="500" smtClean="0">
                <a:solidFill>
                  <a:schemeClr val="tx1"/>
                </a:solidFill>
                <a:latin typeface="Nunito Sans" panose="00000500000000000000" pitchFamily="2" charset="0"/>
              </a:rPr>
              <a:pPr algn="ctr">
                <a:spcBef>
                  <a:spcPct val="0"/>
                </a:spcBef>
                <a:spcAft>
                  <a:spcPct val="0"/>
                </a:spcAft>
              </a:pPr>
              <a:t>2008</a:t>
            </a:fld>
            <a:endParaRPr lang="en-US" sz="500">
              <a:solidFill>
                <a:schemeClr val="tx1"/>
              </a:solidFill>
              <a:latin typeface="Nunito Sans" panose="00000500000000000000" pitchFamily="2" charset="0"/>
            </a:endParaRPr>
          </a:p>
        </p:txBody>
      </p:sp>
      <p:sp>
        <p:nvSpPr>
          <p:cNvPr id="247" name="Rectangle 246">
            <a:extLst>
              <a:ext uri="{FF2B5EF4-FFF2-40B4-BE49-F238E27FC236}">
                <a16:creationId xmlns:a16="http://schemas.microsoft.com/office/drawing/2014/main" id="{EEB8DB77-E386-4AA7-913D-70CDEADB65F0}"/>
              </a:ext>
            </a:extLst>
          </p:cNvPr>
          <p:cNvSpPr/>
          <p:nvPr>
            <p:custDataLst>
              <p:tags r:id="rId23"/>
            </p:custDataLst>
          </p:nvPr>
        </p:nvSpPr>
        <p:spPr bwMode="auto">
          <a:xfrm rot="19367980">
            <a:off x="2845788"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81F28668-17B0-4F54-AB7B-B8E00D0B68C5}" type="datetime'''''''''''''''''2''''''''''''''0''''1''''''''''''''''1'''">
              <a:rPr lang="en-US" altLang="en-US" sz="500" smtClean="0">
                <a:solidFill>
                  <a:schemeClr val="tx1"/>
                </a:solidFill>
                <a:latin typeface="Nunito Sans" panose="00000500000000000000" pitchFamily="2" charset="0"/>
              </a:rPr>
              <a:pPr algn="ctr">
                <a:spcBef>
                  <a:spcPct val="0"/>
                </a:spcBef>
                <a:spcAft>
                  <a:spcPct val="0"/>
                </a:spcAft>
              </a:pPr>
              <a:t>2011</a:t>
            </a:fld>
            <a:endParaRPr lang="en-US" sz="500" dirty="0">
              <a:solidFill>
                <a:schemeClr val="tx1"/>
              </a:solidFill>
              <a:latin typeface="Nunito Sans" panose="00000500000000000000" pitchFamily="2" charset="0"/>
            </a:endParaRPr>
          </a:p>
        </p:txBody>
      </p:sp>
      <p:sp>
        <p:nvSpPr>
          <p:cNvPr id="248" name="Rectangle 247">
            <a:extLst>
              <a:ext uri="{FF2B5EF4-FFF2-40B4-BE49-F238E27FC236}">
                <a16:creationId xmlns:a16="http://schemas.microsoft.com/office/drawing/2014/main" id="{AD4F0D4A-CEBC-4356-8542-129DD67A8C7F}"/>
              </a:ext>
            </a:extLst>
          </p:cNvPr>
          <p:cNvSpPr/>
          <p:nvPr>
            <p:custDataLst>
              <p:tags r:id="rId24"/>
            </p:custDataLst>
          </p:nvPr>
        </p:nvSpPr>
        <p:spPr bwMode="auto">
          <a:xfrm rot="19367980">
            <a:off x="3001363"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ACF2B49B-361E-4668-800B-3583006E0FA2}" type="datetime'''2''''''''0''''''''''''1''''''2'''''''">
              <a:rPr lang="en-US" altLang="en-US" sz="500" smtClean="0">
                <a:solidFill>
                  <a:schemeClr val="tx1"/>
                </a:solidFill>
                <a:latin typeface="Nunito Sans" panose="00000500000000000000" pitchFamily="2" charset="0"/>
              </a:rPr>
              <a:pPr algn="ctr">
                <a:spcBef>
                  <a:spcPct val="0"/>
                </a:spcBef>
                <a:spcAft>
                  <a:spcPct val="0"/>
                </a:spcAft>
              </a:pPr>
              <a:t>2012</a:t>
            </a:fld>
            <a:endParaRPr lang="en-US" sz="500">
              <a:solidFill>
                <a:schemeClr val="tx1"/>
              </a:solidFill>
              <a:latin typeface="Nunito Sans" panose="00000500000000000000" pitchFamily="2" charset="0"/>
            </a:endParaRPr>
          </a:p>
        </p:txBody>
      </p:sp>
      <p:sp>
        <p:nvSpPr>
          <p:cNvPr id="250" name="Rectangle 249">
            <a:extLst>
              <a:ext uri="{FF2B5EF4-FFF2-40B4-BE49-F238E27FC236}">
                <a16:creationId xmlns:a16="http://schemas.microsoft.com/office/drawing/2014/main" id="{8FAD3527-976D-47F5-8142-029D1C50D254}"/>
              </a:ext>
            </a:extLst>
          </p:cNvPr>
          <p:cNvSpPr/>
          <p:nvPr>
            <p:custDataLst>
              <p:tags r:id="rId25"/>
            </p:custDataLst>
          </p:nvPr>
        </p:nvSpPr>
        <p:spPr bwMode="auto">
          <a:xfrm rot="19367980">
            <a:off x="3314101"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1881D0A5-8DC0-4844-9DE8-9076A6B2ADDD}" type="datetime'''2''''''''''''''''''0''''''''1''''''''''''''''''''''4'''">
              <a:rPr lang="en-US" altLang="en-US" sz="500" smtClean="0">
                <a:solidFill>
                  <a:schemeClr val="tx1"/>
                </a:solidFill>
                <a:latin typeface="Nunito Sans" panose="00000500000000000000" pitchFamily="2" charset="0"/>
              </a:rPr>
              <a:pPr algn="ctr">
                <a:spcBef>
                  <a:spcPct val="0"/>
                </a:spcBef>
                <a:spcAft>
                  <a:spcPct val="0"/>
                </a:spcAft>
              </a:pPr>
              <a:t>2014</a:t>
            </a:fld>
            <a:endParaRPr lang="en-US" sz="500" dirty="0">
              <a:solidFill>
                <a:schemeClr val="tx1"/>
              </a:solidFill>
              <a:latin typeface="Nunito Sans" panose="00000500000000000000" pitchFamily="2" charset="0"/>
            </a:endParaRPr>
          </a:p>
        </p:txBody>
      </p:sp>
      <p:sp>
        <p:nvSpPr>
          <p:cNvPr id="251" name="Rectangle 250">
            <a:extLst>
              <a:ext uri="{FF2B5EF4-FFF2-40B4-BE49-F238E27FC236}">
                <a16:creationId xmlns:a16="http://schemas.microsoft.com/office/drawing/2014/main" id="{70ACF12C-3AB6-415F-9F25-E5B8A07473A9}"/>
              </a:ext>
            </a:extLst>
          </p:cNvPr>
          <p:cNvSpPr/>
          <p:nvPr>
            <p:custDataLst>
              <p:tags r:id="rId26"/>
            </p:custDataLst>
          </p:nvPr>
        </p:nvSpPr>
        <p:spPr bwMode="auto">
          <a:xfrm rot="19367980">
            <a:off x="3469676"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7F662E00-C3DE-44E3-B3F2-2BF77A7BF5C1}" type="datetime'''''''2''''''''''0''''''''''1''''''''''''''''''''5'''''''''">
              <a:rPr lang="en-US" altLang="en-US" sz="500" smtClean="0">
                <a:solidFill>
                  <a:schemeClr val="tx1"/>
                </a:solidFill>
                <a:latin typeface="Nunito Sans" panose="00000500000000000000" pitchFamily="2" charset="0"/>
              </a:rPr>
              <a:pPr algn="ctr">
                <a:spcBef>
                  <a:spcPct val="0"/>
                </a:spcBef>
                <a:spcAft>
                  <a:spcPct val="0"/>
                </a:spcAft>
              </a:pPr>
              <a:t>2015</a:t>
            </a:fld>
            <a:endParaRPr lang="en-US" sz="500">
              <a:solidFill>
                <a:schemeClr val="tx1"/>
              </a:solidFill>
              <a:latin typeface="Nunito Sans" panose="00000500000000000000" pitchFamily="2" charset="0"/>
            </a:endParaRPr>
          </a:p>
        </p:txBody>
      </p:sp>
      <p:sp>
        <p:nvSpPr>
          <p:cNvPr id="252" name="Rectangle 251">
            <a:extLst>
              <a:ext uri="{FF2B5EF4-FFF2-40B4-BE49-F238E27FC236}">
                <a16:creationId xmlns:a16="http://schemas.microsoft.com/office/drawing/2014/main" id="{23C1A079-B619-4A7E-A251-45FBE4B4D70B}"/>
              </a:ext>
            </a:extLst>
          </p:cNvPr>
          <p:cNvSpPr/>
          <p:nvPr>
            <p:custDataLst>
              <p:tags r:id="rId27"/>
            </p:custDataLst>
          </p:nvPr>
        </p:nvSpPr>
        <p:spPr bwMode="auto">
          <a:xfrm rot="19367980">
            <a:off x="3626838"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16D85C3F-BA1A-476D-8FDD-691DA08B222D}" type="datetime'''''''2''''''''''''''''''''0''''''''''1''''''''6'''''">
              <a:rPr lang="en-US" altLang="en-US" sz="500" smtClean="0">
                <a:solidFill>
                  <a:schemeClr val="tx1"/>
                </a:solidFill>
                <a:latin typeface="Nunito Sans" panose="00000500000000000000" pitchFamily="2" charset="0"/>
              </a:rPr>
              <a:pPr algn="ctr">
                <a:spcBef>
                  <a:spcPct val="0"/>
                </a:spcBef>
                <a:spcAft>
                  <a:spcPct val="0"/>
                </a:spcAft>
              </a:pPr>
              <a:t>2016</a:t>
            </a:fld>
            <a:endParaRPr lang="en-US" sz="500">
              <a:solidFill>
                <a:schemeClr val="tx1"/>
              </a:solidFill>
              <a:latin typeface="Nunito Sans" panose="00000500000000000000" pitchFamily="2" charset="0"/>
            </a:endParaRPr>
          </a:p>
        </p:txBody>
      </p:sp>
      <p:sp>
        <p:nvSpPr>
          <p:cNvPr id="255" name="Rectangle 254">
            <a:extLst>
              <a:ext uri="{FF2B5EF4-FFF2-40B4-BE49-F238E27FC236}">
                <a16:creationId xmlns:a16="http://schemas.microsoft.com/office/drawing/2014/main" id="{F20A2AD7-EBF1-454C-A9DA-2E96EA6B5A89}"/>
              </a:ext>
            </a:extLst>
          </p:cNvPr>
          <p:cNvSpPr/>
          <p:nvPr>
            <p:custDataLst>
              <p:tags r:id="rId28"/>
            </p:custDataLst>
          </p:nvPr>
        </p:nvSpPr>
        <p:spPr bwMode="auto">
          <a:xfrm rot="19367980">
            <a:off x="4095151"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A76C12C8-3EB5-46BF-A684-FA50F66C2F5A}" type="datetime'''''''''''2''''''''''''''''''''''''''''''''''''0''19'''">
              <a:rPr lang="en-US" altLang="en-US" sz="500" smtClean="0">
                <a:solidFill>
                  <a:schemeClr val="tx1"/>
                </a:solidFill>
                <a:latin typeface="Nunito Sans" panose="00000500000000000000" pitchFamily="2" charset="0"/>
              </a:rPr>
              <a:pPr algn="ctr">
                <a:spcBef>
                  <a:spcPct val="0"/>
                </a:spcBef>
                <a:spcAft>
                  <a:spcPct val="0"/>
                </a:spcAft>
              </a:pPr>
              <a:t>2019</a:t>
            </a:fld>
            <a:endParaRPr lang="en-US" sz="500" dirty="0">
              <a:solidFill>
                <a:schemeClr val="tx1"/>
              </a:solidFill>
              <a:latin typeface="Nunito Sans" panose="00000500000000000000" pitchFamily="2" charset="0"/>
            </a:endParaRPr>
          </a:p>
        </p:txBody>
      </p:sp>
      <p:sp>
        <p:nvSpPr>
          <p:cNvPr id="256" name="Rectangle 255">
            <a:extLst>
              <a:ext uri="{FF2B5EF4-FFF2-40B4-BE49-F238E27FC236}">
                <a16:creationId xmlns:a16="http://schemas.microsoft.com/office/drawing/2014/main" id="{A12A3872-9713-4D92-A68A-20AAB48E15BA}"/>
              </a:ext>
            </a:extLst>
          </p:cNvPr>
          <p:cNvSpPr/>
          <p:nvPr>
            <p:custDataLst>
              <p:tags r:id="rId29"/>
            </p:custDataLst>
          </p:nvPr>
        </p:nvSpPr>
        <p:spPr bwMode="auto">
          <a:xfrm rot="19367980">
            <a:off x="4250726"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87C954BE-B570-4F63-9F66-00520589F4F9}" type="datetime'''''''''''''''2''''''0''''''''''''''''''''2''0'''''''''">
              <a:rPr lang="en-US" altLang="en-US" sz="500" smtClean="0">
                <a:solidFill>
                  <a:schemeClr val="tx1"/>
                </a:solidFill>
                <a:latin typeface="Nunito Sans" panose="00000500000000000000" pitchFamily="2" charset="0"/>
              </a:rPr>
              <a:pPr algn="ctr">
                <a:spcBef>
                  <a:spcPct val="0"/>
                </a:spcBef>
                <a:spcAft>
                  <a:spcPct val="0"/>
                </a:spcAft>
              </a:pPr>
              <a:t>2020</a:t>
            </a:fld>
            <a:endParaRPr lang="en-US" sz="500">
              <a:solidFill>
                <a:schemeClr val="tx1"/>
              </a:solidFill>
              <a:latin typeface="Nunito Sans" panose="00000500000000000000" pitchFamily="2" charset="0"/>
            </a:endParaRPr>
          </a:p>
        </p:txBody>
      </p:sp>
      <p:sp>
        <p:nvSpPr>
          <p:cNvPr id="257" name="Rectangle 256">
            <a:extLst>
              <a:ext uri="{FF2B5EF4-FFF2-40B4-BE49-F238E27FC236}">
                <a16:creationId xmlns:a16="http://schemas.microsoft.com/office/drawing/2014/main" id="{ABA0B8D6-1C21-4B3B-81DB-6C91D76AE49F}"/>
              </a:ext>
            </a:extLst>
          </p:cNvPr>
          <p:cNvSpPr/>
          <p:nvPr>
            <p:custDataLst>
              <p:tags r:id="rId30"/>
            </p:custDataLst>
          </p:nvPr>
        </p:nvSpPr>
        <p:spPr bwMode="auto">
          <a:xfrm rot="19367980">
            <a:off x="4406301"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CFCB642B-3AC2-4368-B2A3-AACA42601463}" type="datetime'''20''''''''2''''''''''''''''''''''''''1'''''''''''''">
              <a:rPr lang="en-US" altLang="en-US" sz="500" smtClean="0">
                <a:solidFill>
                  <a:schemeClr val="tx1"/>
                </a:solidFill>
                <a:latin typeface="Nunito Sans" panose="00000500000000000000" pitchFamily="2" charset="0"/>
              </a:rPr>
              <a:pPr algn="ctr">
                <a:spcBef>
                  <a:spcPct val="0"/>
                </a:spcBef>
                <a:spcAft>
                  <a:spcPct val="0"/>
                </a:spcAft>
              </a:pPr>
              <a:t>2021</a:t>
            </a:fld>
            <a:endParaRPr lang="en-US" sz="500">
              <a:solidFill>
                <a:schemeClr val="tx1"/>
              </a:solidFill>
              <a:latin typeface="Nunito Sans" panose="00000500000000000000" pitchFamily="2" charset="0"/>
            </a:endParaRPr>
          </a:p>
        </p:txBody>
      </p:sp>
      <p:sp>
        <p:nvSpPr>
          <p:cNvPr id="258" name="Rectangle 257">
            <a:extLst>
              <a:ext uri="{FF2B5EF4-FFF2-40B4-BE49-F238E27FC236}">
                <a16:creationId xmlns:a16="http://schemas.microsoft.com/office/drawing/2014/main" id="{D68A5C14-1604-4F4A-B056-35142DBF1277}"/>
              </a:ext>
            </a:extLst>
          </p:cNvPr>
          <p:cNvSpPr/>
          <p:nvPr>
            <p:custDataLst>
              <p:tags r:id="rId31"/>
            </p:custDataLst>
          </p:nvPr>
        </p:nvSpPr>
        <p:spPr bwMode="auto">
          <a:xfrm rot="19367980">
            <a:off x="4563463" y="4150622"/>
            <a:ext cx="122146" cy="762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2D3C40CC-10A4-405F-BBCB-02383EC1F49F}" type="datetime'2''''''''''''''''''''0''''''''2''''''''2'">
              <a:rPr lang="en-US" altLang="en-US" sz="500" smtClean="0">
                <a:solidFill>
                  <a:schemeClr val="tx1"/>
                </a:solidFill>
                <a:latin typeface="Nunito Sans" panose="00000500000000000000" pitchFamily="2" charset="0"/>
              </a:rPr>
              <a:pPr algn="ctr">
                <a:spcBef>
                  <a:spcPct val="0"/>
                </a:spcBef>
                <a:spcAft>
                  <a:spcPct val="0"/>
                </a:spcAft>
              </a:pPr>
              <a:t>2022</a:t>
            </a:fld>
            <a:endParaRPr lang="en-US" sz="500" dirty="0">
              <a:solidFill>
                <a:schemeClr val="tx1"/>
              </a:solidFill>
              <a:latin typeface="Nunito Sans" panose="00000500000000000000" pitchFamily="2" charset="0"/>
            </a:endParaRPr>
          </a:p>
        </p:txBody>
      </p:sp>
      <p:grpSp>
        <p:nvGrpSpPr>
          <p:cNvPr id="7" name="Group 6">
            <a:extLst>
              <a:ext uri="{FF2B5EF4-FFF2-40B4-BE49-F238E27FC236}">
                <a16:creationId xmlns:a16="http://schemas.microsoft.com/office/drawing/2014/main" id="{892C5D62-39A7-432E-A079-E14B629907CD}"/>
              </a:ext>
            </a:extLst>
          </p:cNvPr>
          <p:cNvGrpSpPr/>
          <p:nvPr/>
        </p:nvGrpSpPr>
        <p:grpSpPr>
          <a:xfrm>
            <a:off x="681039" y="2044479"/>
            <a:ext cx="3821220" cy="1363662"/>
            <a:chOff x="681038" y="1957388"/>
            <a:chExt cx="4845050" cy="1363662"/>
          </a:xfrm>
        </p:grpSpPr>
        <p:cxnSp>
          <p:nvCxnSpPr>
            <p:cNvPr id="408" name="Straight Connector 407">
              <a:extLst>
                <a:ext uri="{FF2B5EF4-FFF2-40B4-BE49-F238E27FC236}">
                  <a16:creationId xmlns:a16="http://schemas.microsoft.com/office/drawing/2014/main" id="{39CD8EF2-0482-4D65-8C28-80980E1B761B}"/>
                </a:ext>
              </a:extLst>
            </p:cNvPr>
            <p:cNvCxnSpPr/>
            <p:nvPr/>
          </p:nvCxnSpPr>
          <p:spPr>
            <a:xfrm>
              <a:off x="688975" y="3321050"/>
              <a:ext cx="4837113"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19FC754E-8563-46D6-8BC6-82B65189A0D5}"/>
                </a:ext>
              </a:extLst>
            </p:cNvPr>
            <p:cNvCxnSpPr/>
            <p:nvPr/>
          </p:nvCxnSpPr>
          <p:spPr>
            <a:xfrm>
              <a:off x="681038" y="2660650"/>
              <a:ext cx="4837113"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9032215E-38DB-4397-998F-15816418CBFC}"/>
                </a:ext>
              </a:extLst>
            </p:cNvPr>
            <p:cNvCxnSpPr/>
            <p:nvPr/>
          </p:nvCxnSpPr>
          <p:spPr>
            <a:xfrm>
              <a:off x="681038" y="1957388"/>
              <a:ext cx="4837113"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11" name="TextBox 410">
            <a:extLst>
              <a:ext uri="{FF2B5EF4-FFF2-40B4-BE49-F238E27FC236}">
                <a16:creationId xmlns:a16="http://schemas.microsoft.com/office/drawing/2014/main" id="{80594504-51FB-41E1-ABE6-6724CD52CF72}"/>
              </a:ext>
            </a:extLst>
          </p:cNvPr>
          <p:cNvSpPr txBox="1"/>
          <p:nvPr/>
        </p:nvSpPr>
        <p:spPr>
          <a:xfrm>
            <a:off x="345281" y="1936530"/>
            <a:ext cx="414051" cy="215444"/>
          </a:xfrm>
          <a:prstGeom prst="rect">
            <a:avLst/>
          </a:prstGeom>
          <a:noFill/>
        </p:spPr>
        <p:txBody>
          <a:bodyPr wrap="square" rtlCol="0">
            <a:spAutoFit/>
          </a:bodyPr>
          <a:lstStyle/>
          <a:p>
            <a:r>
              <a:rPr lang="en-US" sz="800" dirty="0">
                <a:latin typeface="Nunito Sans" panose="00000500000000000000" pitchFamily="2" charset="0"/>
              </a:rPr>
              <a:t>3 Bn</a:t>
            </a:r>
          </a:p>
        </p:txBody>
      </p:sp>
      <p:sp>
        <p:nvSpPr>
          <p:cNvPr id="412" name="TextBox 411">
            <a:extLst>
              <a:ext uri="{FF2B5EF4-FFF2-40B4-BE49-F238E27FC236}">
                <a16:creationId xmlns:a16="http://schemas.microsoft.com/office/drawing/2014/main" id="{83851F93-FA48-46F8-9861-4FC34DB9C8B0}"/>
              </a:ext>
            </a:extLst>
          </p:cNvPr>
          <p:cNvSpPr txBox="1"/>
          <p:nvPr/>
        </p:nvSpPr>
        <p:spPr>
          <a:xfrm>
            <a:off x="357188" y="2611218"/>
            <a:ext cx="402144" cy="215444"/>
          </a:xfrm>
          <a:prstGeom prst="rect">
            <a:avLst/>
          </a:prstGeom>
          <a:noFill/>
        </p:spPr>
        <p:txBody>
          <a:bodyPr wrap="square" rtlCol="0">
            <a:spAutoFit/>
          </a:bodyPr>
          <a:lstStyle/>
          <a:p>
            <a:r>
              <a:rPr lang="en-US" sz="800" dirty="0">
                <a:latin typeface="Nunito Sans" panose="00000500000000000000" pitchFamily="2" charset="0"/>
              </a:rPr>
              <a:t>2 Bn</a:t>
            </a:r>
          </a:p>
        </p:txBody>
      </p:sp>
      <p:sp>
        <p:nvSpPr>
          <p:cNvPr id="413" name="TextBox 412">
            <a:extLst>
              <a:ext uri="{FF2B5EF4-FFF2-40B4-BE49-F238E27FC236}">
                <a16:creationId xmlns:a16="http://schemas.microsoft.com/office/drawing/2014/main" id="{90FA050E-A496-4F90-B025-9BA4DCF09144}"/>
              </a:ext>
            </a:extLst>
          </p:cNvPr>
          <p:cNvSpPr txBox="1"/>
          <p:nvPr/>
        </p:nvSpPr>
        <p:spPr>
          <a:xfrm>
            <a:off x="345281" y="3276380"/>
            <a:ext cx="395001" cy="215444"/>
          </a:xfrm>
          <a:prstGeom prst="rect">
            <a:avLst/>
          </a:prstGeom>
          <a:noFill/>
        </p:spPr>
        <p:txBody>
          <a:bodyPr wrap="square" rtlCol="0">
            <a:spAutoFit/>
          </a:bodyPr>
          <a:lstStyle/>
          <a:p>
            <a:r>
              <a:rPr lang="en-US" sz="800">
                <a:latin typeface="Nunito Sans" panose="00000500000000000000" pitchFamily="2" charset="0"/>
              </a:rPr>
              <a:t>1 Bn</a:t>
            </a:r>
          </a:p>
        </p:txBody>
      </p:sp>
      <mc:AlternateContent xmlns:mc="http://schemas.openxmlformats.org/markup-compatibility/2006" xmlns:p14="http://schemas.microsoft.com/office/powerpoint/2010/main">
        <mc:Choice Requires="p14">
          <p:contentPart p14:bwMode="auto" r:id="rId37">
            <p14:nvContentPartPr>
              <p14:cNvPr id="438" name="Ink 437">
                <a:extLst>
                  <a:ext uri="{FF2B5EF4-FFF2-40B4-BE49-F238E27FC236}">
                    <a16:creationId xmlns:a16="http://schemas.microsoft.com/office/drawing/2014/main" id="{37684BAF-CFC6-4212-BA6A-B581C250E6B2}"/>
                  </a:ext>
                </a:extLst>
              </p14:cNvPr>
              <p14:cNvContentPartPr/>
              <p14:nvPr/>
            </p14:nvContentPartPr>
            <p14:xfrm>
              <a:off x="2078101" y="1319342"/>
              <a:ext cx="45719" cy="0"/>
            </p14:xfrm>
          </p:contentPart>
        </mc:Choice>
        <mc:Fallback xmlns="">
          <p:pic>
            <p:nvPicPr>
              <p:cNvPr id="438" name="Ink 437">
                <a:extLst>
                  <a:ext uri="{FF2B5EF4-FFF2-40B4-BE49-F238E27FC236}">
                    <a16:creationId xmlns:a16="http://schemas.microsoft.com/office/drawing/2014/main" id="{37684BAF-CFC6-4212-BA6A-B581C250E6B2}"/>
                  </a:ext>
                </a:extLst>
              </p:cNvPr>
              <p:cNvPicPr/>
              <p:nvPr/>
            </p:nvPicPr>
            <p:blipFill>
              <a:blip r:embed="rId38"/>
              <a:stretch>
                <a:fillRect/>
              </a:stretch>
            </p:blipFill>
            <p:spPr>
              <a:xfrm>
                <a:off x="-5922724" y="1319342"/>
                <a:ext cx="16001650" cy="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9" name="Ink 438">
                <a:extLst>
                  <a:ext uri="{FF2B5EF4-FFF2-40B4-BE49-F238E27FC236}">
                    <a16:creationId xmlns:a16="http://schemas.microsoft.com/office/drawing/2014/main" id="{53C354AB-E7D1-4CCE-BEC1-B8C5B0A31797}"/>
                  </a:ext>
                </a:extLst>
              </p14:cNvPr>
              <p14:cNvContentPartPr/>
              <p14:nvPr/>
            </p14:nvContentPartPr>
            <p14:xfrm>
              <a:off x="2078101" y="1509269"/>
              <a:ext cx="45719" cy="0"/>
            </p14:xfrm>
          </p:contentPart>
        </mc:Choice>
        <mc:Fallback xmlns="">
          <p:pic>
            <p:nvPicPr>
              <p:cNvPr id="439" name="Ink 438">
                <a:extLst>
                  <a:ext uri="{FF2B5EF4-FFF2-40B4-BE49-F238E27FC236}">
                    <a16:creationId xmlns:a16="http://schemas.microsoft.com/office/drawing/2014/main" id="{53C354AB-E7D1-4CCE-BEC1-B8C5B0A31797}"/>
                  </a:ext>
                </a:extLst>
              </p:cNvPr>
              <p:cNvPicPr/>
              <p:nvPr/>
            </p:nvPicPr>
            <p:blipFill>
              <a:blip r:embed="rId40"/>
              <a:stretch>
                <a:fillRect/>
              </a:stretch>
            </p:blipFill>
            <p:spPr>
              <a:xfrm>
                <a:off x="-5922724" y="1509269"/>
                <a:ext cx="16001650" cy="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0" name="Ink 439">
                <a:extLst>
                  <a:ext uri="{FF2B5EF4-FFF2-40B4-BE49-F238E27FC236}">
                    <a16:creationId xmlns:a16="http://schemas.microsoft.com/office/drawing/2014/main" id="{AC2DA4B7-ED39-47D1-BB90-961165F8F6D4}"/>
                  </a:ext>
                </a:extLst>
              </p14:cNvPr>
              <p14:cNvContentPartPr/>
              <p14:nvPr/>
            </p14:nvContentPartPr>
            <p14:xfrm>
              <a:off x="2078101" y="1699197"/>
              <a:ext cx="45719" cy="0"/>
            </p14:xfrm>
          </p:contentPart>
        </mc:Choice>
        <mc:Fallback xmlns="">
          <p:pic>
            <p:nvPicPr>
              <p:cNvPr id="440" name="Ink 439">
                <a:extLst>
                  <a:ext uri="{FF2B5EF4-FFF2-40B4-BE49-F238E27FC236}">
                    <a16:creationId xmlns:a16="http://schemas.microsoft.com/office/drawing/2014/main" id="{AC2DA4B7-ED39-47D1-BB90-961165F8F6D4}"/>
                  </a:ext>
                </a:extLst>
              </p:cNvPr>
              <p:cNvPicPr/>
              <p:nvPr/>
            </p:nvPicPr>
            <p:blipFill>
              <a:blip r:embed="rId42"/>
              <a:stretch>
                <a:fillRect/>
              </a:stretch>
            </p:blipFill>
            <p:spPr>
              <a:xfrm>
                <a:off x="-5922724" y="1699197"/>
                <a:ext cx="16001650" cy="0"/>
              </a:xfrm>
              <a:prstGeom prst="rect">
                <a:avLst/>
              </a:prstGeom>
            </p:spPr>
          </p:pic>
        </mc:Fallback>
      </mc:AlternateContent>
      <p:sp>
        <p:nvSpPr>
          <p:cNvPr id="444" name="TextBox 443">
            <a:extLst>
              <a:ext uri="{FF2B5EF4-FFF2-40B4-BE49-F238E27FC236}">
                <a16:creationId xmlns:a16="http://schemas.microsoft.com/office/drawing/2014/main" id="{DC89BA9D-4D15-41F5-B41B-7180D85CC454}"/>
              </a:ext>
            </a:extLst>
          </p:cNvPr>
          <p:cNvSpPr txBox="1"/>
          <p:nvPr/>
        </p:nvSpPr>
        <p:spPr>
          <a:xfrm>
            <a:off x="2062100" y="1576166"/>
            <a:ext cx="1444710" cy="246221"/>
          </a:xfrm>
          <a:prstGeom prst="rect">
            <a:avLst/>
          </a:prstGeom>
          <a:noFill/>
        </p:spPr>
        <p:txBody>
          <a:bodyPr wrap="square" rtlCol="0">
            <a:spAutoFit/>
          </a:bodyPr>
          <a:lstStyle/>
          <a:p>
            <a:r>
              <a:rPr lang="en-US" sz="1000" dirty="0">
                <a:solidFill>
                  <a:srgbClr val="5B2D90"/>
                </a:solidFill>
                <a:latin typeface="Nunito Sans" panose="00000500000000000000" pitchFamily="2" charset="0"/>
              </a:rPr>
              <a:t> Pin and chip Cards </a:t>
            </a:r>
          </a:p>
        </p:txBody>
      </p:sp>
      <p:sp>
        <p:nvSpPr>
          <p:cNvPr id="445" name="TextBox 444">
            <a:extLst>
              <a:ext uri="{FF2B5EF4-FFF2-40B4-BE49-F238E27FC236}">
                <a16:creationId xmlns:a16="http://schemas.microsoft.com/office/drawing/2014/main" id="{54F9546F-1790-485B-99EB-251E6EB07A1F}"/>
              </a:ext>
            </a:extLst>
          </p:cNvPr>
          <p:cNvSpPr txBox="1"/>
          <p:nvPr/>
        </p:nvSpPr>
        <p:spPr>
          <a:xfrm>
            <a:off x="2090802" y="1386238"/>
            <a:ext cx="1416008" cy="246221"/>
          </a:xfrm>
          <a:prstGeom prst="rect">
            <a:avLst/>
          </a:prstGeom>
          <a:noFill/>
        </p:spPr>
        <p:txBody>
          <a:bodyPr wrap="square" rtlCol="0">
            <a:spAutoFit/>
          </a:bodyPr>
          <a:lstStyle/>
          <a:p>
            <a:r>
              <a:rPr lang="en-US" sz="1000" dirty="0">
                <a:solidFill>
                  <a:srgbClr val="AB008B"/>
                </a:solidFill>
                <a:latin typeface="Nunito Sans" panose="00000500000000000000" pitchFamily="2" charset="0"/>
              </a:rPr>
              <a:t>Contactless Cards</a:t>
            </a:r>
          </a:p>
        </p:txBody>
      </p:sp>
      <p:sp>
        <p:nvSpPr>
          <p:cNvPr id="446" name="TextBox 445">
            <a:extLst>
              <a:ext uri="{FF2B5EF4-FFF2-40B4-BE49-F238E27FC236}">
                <a16:creationId xmlns:a16="http://schemas.microsoft.com/office/drawing/2014/main" id="{778C0873-E02E-4912-8C1B-53C5737AB73B}"/>
              </a:ext>
            </a:extLst>
          </p:cNvPr>
          <p:cNvSpPr txBox="1"/>
          <p:nvPr/>
        </p:nvSpPr>
        <p:spPr>
          <a:xfrm>
            <a:off x="2090802" y="1196311"/>
            <a:ext cx="1124297" cy="246063"/>
          </a:xfrm>
          <a:prstGeom prst="rect">
            <a:avLst/>
          </a:prstGeom>
          <a:noFill/>
        </p:spPr>
        <p:txBody>
          <a:bodyPr wrap="square" rtlCol="0">
            <a:spAutoFit/>
          </a:bodyPr>
          <a:lstStyle/>
          <a:p>
            <a:r>
              <a:rPr lang="en-US" sz="1000" dirty="0">
                <a:solidFill>
                  <a:srgbClr val="008C3A"/>
                </a:solidFill>
                <a:latin typeface="Nunito Sans" panose="00000500000000000000" pitchFamily="2" charset="0"/>
              </a:rPr>
              <a:t>Biometric Cards</a:t>
            </a:r>
          </a:p>
        </p:txBody>
      </p:sp>
      <p:sp>
        <p:nvSpPr>
          <p:cNvPr id="485" name="TextBox 484">
            <a:extLst>
              <a:ext uri="{FF2B5EF4-FFF2-40B4-BE49-F238E27FC236}">
                <a16:creationId xmlns:a16="http://schemas.microsoft.com/office/drawing/2014/main" id="{464BB0DC-7ACC-4198-8A07-E90259159B04}"/>
              </a:ext>
            </a:extLst>
          </p:cNvPr>
          <p:cNvSpPr txBox="1"/>
          <p:nvPr/>
        </p:nvSpPr>
        <p:spPr>
          <a:xfrm>
            <a:off x="742775" y="3219944"/>
            <a:ext cx="2224995" cy="246221"/>
          </a:xfrm>
          <a:prstGeom prst="rect">
            <a:avLst/>
          </a:prstGeom>
          <a:noFill/>
        </p:spPr>
        <p:txBody>
          <a:bodyPr wrap="square" rtlCol="0">
            <a:spAutoFit/>
          </a:bodyPr>
          <a:lstStyle/>
          <a:p>
            <a:r>
              <a:rPr lang="en-US" sz="1000" b="1" dirty="0">
                <a:solidFill>
                  <a:srgbClr val="5B2D90"/>
                </a:solidFill>
                <a:latin typeface="Nunito Sans" panose="00000500000000000000" pitchFamily="2" charset="0"/>
              </a:rPr>
              <a:t>Chip &amp; PIN (Contact) = 18 years</a:t>
            </a:r>
          </a:p>
        </p:txBody>
      </p:sp>
      <p:sp>
        <p:nvSpPr>
          <p:cNvPr id="486" name="TextBox 485">
            <a:extLst>
              <a:ext uri="{FF2B5EF4-FFF2-40B4-BE49-F238E27FC236}">
                <a16:creationId xmlns:a16="http://schemas.microsoft.com/office/drawing/2014/main" id="{6DE173CA-45A3-437C-98EC-46F386780C44}"/>
              </a:ext>
            </a:extLst>
          </p:cNvPr>
          <p:cNvSpPr txBox="1"/>
          <p:nvPr/>
        </p:nvSpPr>
        <p:spPr>
          <a:xfrm>
            <a:off x="2709181" y="2715789"/>
            <a:ext cx="2068799" cy="246221"/>
          </a:xfrm>
          <a:prstGeom prst="rect">
            <a:avLst/>
          </a:prstGeom>
          <a:noFill/>
        </p:spPr>
        <p:txBody>
          <a:bodyPr wrap="square" rtlCol="0">
            <a:spAutoFit/>
          </a:bodyPr>
          <a:lstStyle/>
          <a:p>
            <a:r>
              <a:rPr lang="en-US" sz="1000" b="1" dirty="0">
                <a:solidFill>
                  <a:srgbClr val="AB008B"/>
                </a:solidFill>
                <a:latin typeface="Nunito Sans" panose="00000500000000000000" pitchFamily="2" charset="0"/>
              </a:rPr>
              <a:t>Contactless (NFC) = 8 years</a:t>
            </a:r>
          </a:p>
        </p:txBody>
      </p:sp>
      <p:sp>
        <p:nvSpPr>
          <p:cNvPr id="487" name="TextBox 486">
            <a:extLst>
              <a:ext uri="{FF2B5EF4-FFF2-40B4-BE49-F238E27FC236}">
                <a16:creationId xmlns:a16="http://schemas.microsoft.com/office/drawing/2014/main" id="{8551928F-21C4-4F0A-B827-3B3BD1450E26}"/>
              </a:ext>
            </a:extLst>
          </p:cNvPr>
          <p:cNvSpPr txBox="1"/>
          <p:nvPr/>
        </p:nvSpPr>
        <p:spPr>
          <a:xfrm>
            <a:off x="3506810" y="3502242"/>
            <a:ext cx="1057932" cy="553998"/>
          </a:xfrm>
          <a:prstGeom prst="rect">
            <a:avLst/>
          </a:prstGeom>
          <a:noFill/>
        </p:spPr>
        <p:txBody>
          <a:bodyPr wrap="square" rtlCol="0">
            <a:spAutoFit/>
          </a:bodyPr>
          <a:lstStyle/>
          <a:p>
            <a:r>
              <a:rPr lang="en-US" sz="1000" b="1" dirty="0">
                <a:solidFill>
                  <a:srgbClr val="008C3A"/>
                </a:solidFill>
                <a:latin typeface="Nunito Sans" panose="00000500000000000000" pitchFamily="2" charset="0"/>
              </a:rPr>
              <a:t>Scaling faster </a:t>
            </a:r>
            <a:br>
              <a:rPr lang="en-US" sz="1000" b="1" dirty="0">
                <a:solidFill>
                  <a:srgbClr val="008C3A"/>
                </a:solidFill>
                <a:latin typeface="Nunito Sans" panose="00000500000000000000" pitchFamily="2" charset="0"/>
              </a:rPr>
            </a:br>
            <a:r>
              <a:rPr lang="en-US" sz="1000" b="1" dirty="0">
                <a:solidFill>
                  <a:srgbClr val="008C3A"/>
                </a:solidFill>
                <a:latin typeface="Nunito Sans" panose="00000500000000000000" pitchFamily="2" charset="0"/>
              </a:rPr>
              <a:t>than contactless</a:t>
            </a:r>
          </a:p>
        </p:txBody>
      </p:sp>
      <p:sp>
        <p:nvSpPr>
          <p:cNvPr id="63" name="Rectangle 62">
            <a:extLst>
              <a:ext uri="{FF2B5EF4-FFF2-40B4-BE49-F238E27FC236}">
                <a16:creationId xmlns:a16="http://schemas.microsoft.com/office/drawing/2014/main" id="{6104B0FF-4090-4BAB-A4B4-511F13C4C9A8}"/>
              </a:ext>
            </a:extLst>
          </p:cNvPr>
          <p:cNvSpPr/>
          <p:nvPr/>
        </p:nvSpPr>
        <p:spPr>
          <a:xfrm>
            <a:off x="1301963" y="885159"/>
            <a:ext cx="2391024" cy="261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GB" sz="1200" b="1" i="1" dirty="0">
                <a:solidFill>
                  <a:schemeClr val="accent2">
                    <a:lumMod val="50000"/>
                  </a:schemeClr>
                </a:solidFill>
                <a:latin typeface="Nunito Sans" panose="00000500000000000000" pitchFamily="2" charset="0"/>
                <a:cs typeface="Arial"/>
              </a:rPr>
              <a:t>Yearly Issuance of Payment Card Types</a:t>
            </a:r>
          </a:p>
        </p:txBody>
      </p:sp>
      <mc:AlternateContent xmlns:mc="http://schemas.openxmlformats.org/markup-compatibility/2006" xmlns:p14="http://schemas.microsoft.com/office/powerpoint/2010/main">
        <mc:Choice Requires="p14">
          <p:contentPart p14:bwMode="auto" r:id="rId43">
            <p14:nvContentPartPr>
              <p14:cNvPr id="5" name="Ink 4">
                <a:extLst>
                  <a:ext uri="{FF2B5EF4-FFF2-40B4-BE49-F238E27FC236}">
                    <a16:creationId xmlns:a16="http://schemas.microsoft.com/office/drawing/2014/main" id="{9122A71B-B9CC-4991-9ADF-EA7BA4F3EF9A}"/>
                  </a:ext>
                </a:extLst>
              </p14:cNvPr>
              <p14:cNvContentPartPr/>
              <p14:nvPr/>
            </p14:nvContentPartPr>
            <p14:xfrm>
              <a:off x="784227" y="2946180"/>
              <a:ext cx="3730998" cy="1141413"/>
            </p14:xfrm>
          </p:contentPart>
        </mc:Choice>
        <mc:Fallback xmlns="">
          <p:pic>
            <p:nvPicPr>
              <p:cNvPr id="5" name="Ink 4">
                <a:extLst>
                  <a:ext uri="{FF2B5EF4-FFF2-40B4-BE49-F238E27FC236}">
                    <a16:creationId xmlns:a16="http://schemas.microsoft.com/office/drawing/2014/main" id="{9122A71B-B9CC-4991-9ADF-EA7BA4F3EF9A}"/>
                  </a:ext>
                </a:extLst>
              </p:cNvPr>
              <p:cNvPicPr/>
              <p:nvPr/>
            </p:nvPicPr>
            <p:blipFill>
              <a:blip r:embed="rId44"/>
              <a:stretch>
                <a:fillRect/>
              </a:stretch>
            </p:blipFill>
            <p:spPr>
              <a:xfrm>
                <a:off x="775227" y="2937181"/>
                <a:ext cx="3748638" cy="1159051"/>
              </a:xfrm>
              <a:prstGeom prst="rect">
                <a:avLst/>
              </a:prstGeom>
            </p:spPr>
          </p:pic>
        </mc:Fallback>
      </mc:AlternateContent>
      <p:cxnSp>
        <p:nvCxnSpPr>
          <p:cNvPr id="9" name="Straight Connector 8">
            <a:extLst>
              <a:ext uri="{FF2B5EF4-FFF2-40B4-BE49-F238E27FC236}">
                <a16:creationId xmlns:a16="http://schemas.microsoft.com/office/drawing/2014/main" id="{7D560DD0-114D-4C4A-BE40-1D824685626F}"/>
              </a:ext>
            </a:extLst>
          </p:cNvPr>
          <p:cNvCxnSpPr>
            <a:cxnSpLocks/>
          </p:cNvCxnSpPr>
          <p:nvPr/>
        </p:nvCxnSpPr>
        <p:spPr>
          <a:xfrm>
            <a:off x="4956806" y="1014430"/>
            <a:ext cx="0" cy="283845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6A46EEF-9C6D-4531-A272-49EF66587872}"/>
              </a:ext>
            </a:extLst>
          </p:cNvPr>
          <p:cNvSpPr txBox="1"/>
          <p:nvPr/>
        </p:nvSpPr>
        <p:spPr>
          <a:xfrm>
            <a:off x="632460" y="4937095"/>
            <a:ext cx="1380506" cy="184666"/>
          </a:xfrm>
          <a:prstGeom prst="rect">
            <a:avLst/>
          </a:prstGeom>
          <a:noFill/>
        </p:spPr>
        <p:txBody>
          <a:bodyPr wrap="none" rtlCol="0">
            <a:spAutoFit/>
          </a:bodyPr>
          <a:lstStyle/>
          <a:p>
            <a:r>
              <a:rPr lang="en-US" sz="600">
                <a:solidFill>
                  <a:schemeClr val="accent6">
                    <a:lumMod val="25000"/>
                  </a:schemeClr>
                </a:solidFill>
                <a:latin typeface="Nunito Sans" panose="00000500000000000000" pitchFamily="2" charset="0"/>
              </a:rPr>
              <a:t>Copyright © 2021 IDEX Biometrics</a:t>
            </a:r>
          </a:p>
        </p:txBody>
      </p:sp>
      <p:sp>
        <p:nvSpPr>
          <p:cNvPr id="64" name="Content Placeholder 3">
            <a:extLst>
              <a:ext uri="{FF2B5EF4-FFF2-40B4-BE49-F238E27FC236}">
                <a16:creationId xmlns:a16="http://schemas.microsoft.com/office/drawing/2014/main" id="{AF4E95DB-2641-4F18-B846-E745E1B58BE5}"/>
              </a:ext>
            </a:extLst>
          </p:cNvPr>
          <p:cNvSpPr txBox="1">
            <a:spLocks/>
          </p:cNvSpPr>
          <p:nvPr/>
        </p:nvSpPr>
        <p:spPr>
          <a:xfrm>
            <a:off x="5436709" y="1167590"/>
            <a:ext cx="3573933" cy="954073"/>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600" kern="1200">
                <a:solidFill>
                  <a:schemeClr val="tx2"/>
                </a:solidFill>
                <a:latin typeface="+mn-lt"/>
                <a:ea typeface="+mn-ea"/>
                <a:cs typeface="+mn-cs"/>
              </a:defRPr>
            </a:lvl1pPr>
            <a:lvl2pPr marL="541338" indent="-18097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895350" indent="-18097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255713" indent="-180975" algn="l" defTabSz="914400" rtl="0" eaLnBrk="1" latinLnBrk="0" hangingPunct="1">
              <a:lnSpc>
                <a:spcPct val="90000"/>
              </a:lnSpc>
              <a:spcBef>
                <a:spcPts val="500"/>
              </a:spcBef>
              <a:buClr>
                <a:schemeClr val="accent1"/>
              </a:buClr>
              <a:buFont typeface="Arial" panose="020B0604020202020204" pitchFamily="34" charset="0"/>
              <a:buChar char="•"/>
              <a:tabLst/>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450"/>
              </a:spcBef>
              <a:buClr>
                <a:srgbClr val="51CDF1"/>
              </a:buClr>
            </a:pPr>
            <a:endParaRPr lang="en-GB" sz="1200" dirty="0">
              <a:solidFill>
                <a:srgbClr val="3F3F3F"/>
              </a:solidFill>
              <a:latin typeface="Nunito Sans" panose="00000500000000000000" pitchFamily="2" charset="0"/>
            </a:endParaRPr>
          </a:p>
          <a:p>
            <a:pPr marL="213995" indent="-213995" defTabSz="685800">
              <a:lnSpc>
                <a:spcPct val="100000"/>
              </a:lnSpc>
              <a:spcBef>
                <a:spcPts val="450"/>
              </a:spcBef>
              <a:buClr>
                <a:srgbClr val="51CDF1"/>
              </a:buClr>
              <a:buBlip>
                <a:blip r:embed="rId45"/>
              </a:buBlip>
            </a:pPr>
            <a:r>
              <a:rPr lang="en-GB" sz="1200" dirty="0">
                <a:solidFill>
                  <a:srgbClr val="3F3F3F"/>
                </a:solidFill>
                <a:latin typeface="Nunito Sans" panose="00000500000000000000" pitchFamily="2" charset="0"/>
              </a:rPr>
              <a:t>Payment Infrastructure Already in Place</a:t>
            </a:r>
          </a:p>
          <a:p>
            <a:pPr marL="213995" indent="-213995" defTabSz="685800">
              <a:lnSpc>
                <a:spcPct val="100000"/>
              </a:lnSpc>
              <a:spcBef>
                <a:spcPts val="450"/>
              </a:spcBef>
              <a:buClr>
                <a:srgbClr val="51CDF1"/>
              </a:buClr>
              <a:buBlip>
                <a:blip r:embed="rId45"/>
              </a:buBlip>
            </a:pPr>
            <a:r>
              <a:rPr lang="en-GB" sz="1200" dirty="0">
                <a:solidFill>
                  <a:srgbClr val="3F3F3F"/>
                </a:solidFill>
                <a:latin typeface="Nunito Sans" panose="00000500000000000000" pitchFamily="2" charset="0"/>
                <a:cs typeface="Calibri"/>
              </a:rPr>
              <a:t>Standards established and certifications in place</a:t>
            </a:r>
          </a:p>
          <a:p>
            <a:pPr marL="213995" indent="-213995" defTabSz="685800">
              <a:lnSpc>
                <a:spcPct val="100000"/>
              </a:lnSpc>
              <a:spcBef>
                <a:spcPts val="450"/>
              </a:spcBef>
              <a:buClr>
                <a:srgbClr val="51CDF1"/>
              </a:buClr>
              <a:buBlip>
                <a:blip r:embed="rId45"/>
              </a:buBlip>
            </a:pPr>
            <a:r>
              <a:rPr lang="en-GB" sz="1200" dirty="0">
                <a:solidFill>
                  <a:srgbClr val="3F3F3F"/>
                </a:solidFill>
                <a:latin typeface="Nunito Sans" panose="00000500000000000000" pitchFamily="2" charset="0"/>
                <a:cs typeface="Calibri"/>
              </a:rPr>
              <a:t>Banks and issuers launching:</a:t>
            </a:r>
          </a:p>
          <a:p>
            <a:pPr marL="573087" lvl="1" indent="-285750">
              <a:spcAft>
                <a:spcPts val="300"/>
              </a:spcAft>
              <a:buClr>
                <a:srgbClr val="5CCFEF"/>
              </a:buClr>
              <a:buFont typeface="Nunito Sans" panose="00000500000000000000" pitchFamily="2" charset="0"/>
              <a:buChar char="−"/>
            </a:pPr>
            <a:r>
              <a:rPr lang="en-US" sz="1050" spc="-5" dirty="0">
                <a:solidFill>
                  <a:schemeClr val="tx1">
                    <a:lumMod val="75000"/>
                    <a:lumOff val="25000"/>
                  </a:schemeClr>
                </a:solidFill>
                <a:latin typeface="Nunito Sans" panose="00000500000000000000" pitchFamily="2" charset="0"/>
                <a:cs typeface="Calibri"/>
              </a:rPr>
              <a:t>Started with BNP Paribas in 2021</a:t>
            </a:r>
            <a:endParaRPr lang="en-US" sz="1050" spc="-5" baseline="30000" dirty="0">
              <a:solidFill>
                <a:schemeClr val="tx1">
                  <a:lumMod val="75000"/>
                  <a:lumOff val="25000"/>
                </a:schemeClr>
              </a:solidFill>
              <a:latin typeface="Nunito Sans" panose="00000500000000000000" pitchFamily="2" charset="0"/>
              <a:cs typeface="Calibri"/>
            </a:endParaRPr>
          </a:p>
          <a:p>
            <a:pPr marL="573087" lvl="1" indent="-285750">
              <a:spcAft>
                <a:spcPts val="300"/>
              </a:spcAft>
              <a:buClr>
                <a:srgbClr val="5CCFEF"/>
              </a:buClr>
              <a:buFont typeface="Nunito Sans" panose="00000500000000000000" pitchFamily="2" charset="0"/>
              <a:buChar char="−"/>
            </a:pPr>
            <a:r>
              <a:rPr lang="en-US" sz="1050" spc="-5" dirty="0">
                <a:solidFill>
                  <a:schemeClr val="tx1">
                    <a:lumMod val="75000"/>
                    <a:lumOff val="25000"/>
                  </a:schemeClr>
                </a:solidFill>
                <a:latin typeface="Nunito Sans" panose="00000500000000000000" pitchFamily="2" charset="0"/>
                <a:cs typeface="Calibri"/>
              </a:rPr>
              <a:t>Several Swedish banks launching in 2022</a:t>
            </a:r>
          </a:p>
          <a:p>
            <a:pPr marL="573087" lvl="1" indent="-285750">
              <a:spcAft>
                <a:spcPts val="300"/>
              </a:spcAft>
              <a:buClr>
                <a:srgbClr val="5CCFEF"/>
              </a:buClr>
              <a:buFont typeface="Nunito Sans" panose="00000500000000000000" pitchFamily="2" charset="0"/>
              <a:buChar char="−"/>
            </a:pPr>
            <a:r>
              <a:rPr lang="en-US" sz="1050" spc="-5" dirty="0">
                <a:solidFill>
                  <a:schemeClr val="tx1">
                    <a:lumMod val="75000"/>
                    <a:lumOff val="25000"/>
                  </a:schemeClr>
                </a:solidFill>
                <a:latin typeface="Nunito Sans" panose="00000500000000000000" pitchFamily="2" charset="0"/>
                <a:cs typeface="Calibri"/>
              </a:rPr>
              <a:t>Expecting double digit bank launches </a:t>
            </a:r>
            <a:br>
              <a:rPr lang="en-US" sz="1050" spc="-5" dirty="0">
                <a:solidFill>
                  <a:schemeClr val="tx1">
                    <a:lumMod val="75000"/>
                    <a:lumOff val="25000"/>
                  </a:schemeClr>
                </a:solidFill>
                <a:latin typeface="Nunito Sans" panose="00000500000000000000" pitchFamily="2" charset="0"/>
                <a:cs typeface="Calibri"/>
              </a:rPr>
            </a:br>
            <a:r>
              <a:rPr lang="en-US" sz="1050" spc="-5" dirty="0">
                <a:solidFill>
                  <a:schemeClr val="tx1">
                    <a:lumMod val="75000"/>
                    <a:lumOff val="25000"/>
                  </a:schemeClr>
                </a:solidFill>
                <a:latin typeface="Nunito Sans" panose="00000500000000000000" pitchFamily="2" charset="0"/>
                <a:cs typeface="Calibri"/>
              </a:rPr>
              <a:t>globally in 2022</a:t>
            </a:r>
          </a:p>
          <a:p>
            <a:pPr marL="573087" lvl="1" indent="-285750">
              <a:spcAft>
                <a:spcPts val="300"/>
              </a:spcAft>
              <a:buClr>
                <a:srgbClr val="5CCFEF"/>
              </a:buClr>
              <a:buFont typeface="Nunito Sans" panose="00000500000000000000" pitchFamily="2" charset="0"/>
              <a:buChar char="−"/>
            </a:pPr>
            <a:endParaRPr lang="en-US" sz="1050" spc="-5" baseline="30000" dirty="0">
              <a:solidFill>
                <a:schemeClr val="tx1">
                  <a:lumMod val="75000"/>
                  <a:lumOff val="25000"/>
                </a:schemeClr>
              </a:solidFill>
              <a:latin typeface="Nunito Sans" panose="00000500000000000000" pitchFamily="2" charset="0"/>
              <a:cs typeface="Calibri"/>
            </a:endParaRPr>
          </a:p>
          <a:p>
            <a:pPr lvl="1" indent="0" defTabSz="685800">
              <a:lnSpc>
                <a:spcPct val="100000"/>
              </a:lnSpc>
              <a:spcBef>
                <a:spcPts val="450"/>
              </a:spcBef>
              <a:buClr>
                <a:srgbClr val="51CDF1"/>
              </a:buClr>
              <a:buNone/>
            </a:pPr>
            <a:endParaRPr lang="en-GB" sz="1200" dirty="0">
              <a:solidFill>
                <a:srgbClr val="3F3F3F"/>
              </a:solidFill>
              <a:latin typeface="Nunito Sans" panose="00000500000000000000" pitchFamily="2" charset="0"/>
              <a:cs typeface="Calibri"/>
            </a:endParaRPr>
          </a:p>
        </p:txBody>
      </p:sp>
      <p:sp>
        <p:nvSpPr>
          <p:cNvPr id="62" name="TextBox 61">
            <a:extLst>
              <a:ext uri="{FF2B5EF4-FFF2-40B4-BE49-F238E27FC236}">
                <a16:creationId xmlns:a16="http://schemas.microsoft.com/office/drawing/2014/main" id="{F2BAF575-A75A-48D7-AE27-58843ACF988C}"/>
              </a:ext>
            </a:extLst>
          </p:cNvPr>
          <p:cNvSpPr txBox="1"/>
          <p:nvPr/>
        </p:nvSpPr>
        <p:spPr>
          <a:xfrm>
            <a:off x="2046510" y="1765139"/>
            <a:ext cx="1527491" cy="246221"/>
          </a:xfrm>
          <a:prstGeom prst="rect">
            <a:avLst/>
          </a:prstGeom>
          <a:noFill/>
        </p:spPr>
        <p:txBody>
          <a:bodyPr wrap="square" rtlCol="0">
            <a:spAutoFit/>
          </a:bodyPr>
          <a:lstStyle/>
          <a:p>
            <a:r>
              <a:rPr lang="en-US" sz="1000" dirty="0">
                <a:solidFill>
                  <a:srgbClr val="5CCFEF"/>
                </a:solidFill>
                <a:latin typeface="Nunito Sans" panose="00000500000000000000" pitchFamily="2" charset="0"/>
              </a:rPr>
              <a:t> Total Payment Cards </a:t>
            </a:r>
          </a:p>
        </p:txBody>
      </p:sp>
      <mc:AlternateContent xmlns:mc="http://schemas.openxmlformats.org/markup-compatibility/2006" xmlns:p14="http://schemas.microsoft.com/office/powerpoint/2010/main">
        <mc:Choice Requires="p14">
          <p:contentPart p14:bwMode="auto" r:id="rId46">
            <p14:nvContentPartPr>
              <p14:cNvPr id="67" name="Ink 66">
                <a:extLst>
                  <a:ext uri="{FF2B5EF4-FFF2-40B4-BE49-F238E27FC236}">
                    <a16:creationId xmlns:a16="http://schemas.microsoft.com/office/drawing/2014/main" id="{80379795-6011-40C7-AE1F-AAB6BA788C96}"/>
                  </a:ext>
                </a:extLst>
              </p14:cNvPr>
              <p14:cNvContentPartPr/>
              <p14:nvPr/>
            </p14:nvContentPartPr>
            <p14:xfrm>
              <a:off x="2077466" y="1886833"/>
              <a:ext cx="45719" cy="0"/>
            </p14:xfrm>
          </p:contentPart>
        </mc:Choice>
        <mc:Fallback xmlns="">
          <p:pic>
            <p:nvPicPr>
              <p:cNvPr id="67" name="Ink 66">
                <a:extLst>
                  <a:ext uri="{FF2B5EF4-FFF2-40B4-BE49-F238E27FC236}">
                    <a16:creationId xmlns:a16="http://schemas.microsoft.com/office/drawing/2014/main" id="{80379795-6011-40C7-AE1F-AAB6BA788C96}"/>
                  </a:ext>
                </a:extLst>
              </p:cNvPr>
              <p:cNvPicPr/>
              <p:nvPr/>
            </p:nvPicPr>
            <p:blipFill>
              <a:blip r:embed="rId47"/>
              <a:stretch>
                <a:fillRect/>
              </a:stretch>
            </p:blipFill>
            <p:spPr>
              <a:xfrm>
                <a:off x="-5923359" y="1886833"/>
                <a:ext cx="16001650" cy="0"/>
              </a:xfrm>
              <a:prstGeom prst="rect">
                <a:avLst/>
              </a:prstGeom>
            </p:spPr>
          </p:pic>
        </mc:Fallback>
      </mc:AlternateContent>
      <p:sp>
        <p:nvSpPr>
          <p:cNvPr id="74" name="Rectangle 73">
            <a:extLst>
              <a:ext uri="{FF2B5EF4-FFF2-40B4-BE49-F238E27FC236}">
                <a16:creationId xmlns:a16="http://schemas.microsoft.com/office/drawing/2014/main" id="{A0FB92D6-9A9A-4203-AE23-983A2F573BCA}"/>
              </a:ext>
            </a:extLst>
          </p:cNvPr>
          <p:cNvSpPr/>
          <p:nvPr/>
        </p:nvSpPr>
        <p:spPr>
          <a:xfrm>
            <a:off x="5397059" y="918578"/>
            <a:ext cx="3404451" cy="395557"/>
          </a:xfrm>
          <a:prstGeom prst="rect">
            <a:avLst/>
          </a:prstGeom>
          <a:solidFill>
            <a:srgbClr val="1F5F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ctr"/>
          <a:lstStyle/>
          <a:p>
            <a:pPr algn="ctr"/>
            <a:r>
              <a:rPr lang="en-GB" sz="1400" b="1" dirty="0">
                <a:solidFill>
                  <a:schemeClr val="bg1"/>
                </a:solidFill>
                <a:latin typeface="Nunito Sans" panose="00000500000000000000" pitchFamily="2" charset="0"/>
              </a:rPr>
              <a:t>2021:  A Market Inflection Point</a:t>
            </a:r>
          </a:p>
        </p:txBody>
      </p:sp>
      <p:pic>
        <p:nvPicPr>
          <p:cNvPr id="60" name="Picture 2">
            <a:extLst>
              <a:ext uri="{FF2B5EF4-FFF2-40B4-BE49-F238E27FC236}">
                <a16:creationId xmlns:a16="http://schemas.microsoft.com/office/drawing/2014/main" id="{4983327E-684A-45AF-8318-7DC022BD552A}"/>
              </a:ext>
            </a:extLst>
          </p:cNvPr>
          <p:cNvPicPr>
            <a:picLocks noChangeAspect="1" noChangeArrowheads="1"/>
          </p:cNvPicPr>
          <p:nvPr/>
        </p:nvPicPr>
        <p:blipFill rotWithShape="1">
          <a:blip r:embed="rId48">
            <a:extLst>
              <a:ext uri="{28A0092B-C50C-407E-A947-70E740481C1C}">
                <a14:useLocalDpi xmlns:a14="http://schemas.microsoft.com/office/drawing/2010/main" val="0"/>
              </a:ext>
            </a:extLst>
          </a:blip>
          <a:srcRect l="1268" t="15563" r="-1268" b="24268"/>
          <a:stretch/>
        </p:blipFill>
        <p:spPr bwMode="auto">
          <a:xfrm>
            <a:off x="4949429" y="3587028"/>
            <a:ext cx="1047692" cy="3502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4" descr="Goldpac-ACS">
            <a:extLst>
              <a:ext uri="{FF2B5EF4-FFF2-40B4-BE49-F238E27FC236}">
                <a16:creationId xmlns:a16="http://schemas.microsoft.com/office/drawing/2014/main" id="{8178600C-7D7E-4055-A1D6-B0A52233030E}"/>
              </a:ext>
            </a:extLst>
          </p:cNvPr>
          <p:cNvPicPr>
            <a:picLocks noChangeAspect="1" noChangeArrowheads="1"/>
          </p:cNvPicPr>
          <p:nvPr/>
        </p:nvPicPr>
        <p:blipFill rotWithShape="1">
          <a:blip r:embed="rId49">
            <a:extLst>
              <a:ext uri="{28A0092B-C50C-407E-A947-70E740481C1C}">
                <a14:useLocalDpi xmlns:a14="http://schemas.microsoft.com/office/drawing/2010/main" val="0"/>
              </a:ext>
            </a:extLst>
          </a:blip>
          <a:srcRect l="12971" t="14738" r="10145" b="5724"/>
          <a:stretch/>
        </p:blipFill>
        <p:spPr bwMode="auto">
          <a:xfrm>
            <a:off x="5056088" y="4263452"/>
            <a:ext cx="834373" cy="31882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C444FC72-50C8-4D1E-B0F7-E445C8BE0CF1}"/>
              </a:ext>
            </a:extLst>
          </p:cNvPr>
          <p:cNvPicPr>
            <a:picLocks noChangeAspect="1"/>
          </p:cNvPicPr>
          <p:nvPr/>
        </p:nvPicPr>
        <p:blipFill>
          <a:blip r:embed="rId50"/>
          <a:stretch>
            <a:fillRect/>
          </a:stretch>
        </p:blipFill>
        <p:spPr>
          <a:xfrm>
            <a:off x="6461916" y="4009794"/>
            <a:ext cx="979279" cy="582183"/>
          </a:xfrm>
          <a:prstGeom prst="rect">
            <a:avLst/>
          </a:prstGeom>
        </p:spPr>
      </p:pic>
      <p:pic>
        <p:nvPicPr>
          <p:cNvPr id="76" name="Picture 6">
            <a:extLst>
              <a:ext uri="{FF2B5EF4-FFF2-40B4-BE49-F238E27FC236}">
                <a16:creationId xmlns:a16="http://schemas.microsoft.com/office/drawing/2014/main" id="{81BEB690-59F7-45A3-81C8-DD6AB43C744E}"/>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023541" y="4031770"/>
            <a:ext cx="905262" cy="13714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3D35CD47-5E29-436F-9C40-4F718AC119EC}"/>
              </a:ext>
            </a:extLst>
          </p:cNvPr>
          <p:cNvPicPr>
            <a:picLocks noChangeAspect="1"/>
          </p:cNvPicPr>
          <p:nvPr/>
        </p:nvPicPr>
        <p:blipFill>
          <a:blip r:embed="rId52"/>
          <a:stretch>
            <a:fillRect/>
          </a:stretch>
        </p:blipFill>
        <p:spPr>
          <a:xfrm>
            <a:off x="6324444" y="3397501"/>
            <a:ext cx="1253882" cy="705309"/>
          </a:xfrm>
          <a:prstGeom prst="rect">
            <a:avLst/>
          </a:prstGeom>
        </p:spPr>
      </p:pic>
      <p:pic>
        <p:nvPicPr>
          <p:cNvPr id="78" name="Picture 77" descr="Visa Logo | Symbol, History, PNG (3840*2160)">
            <a:extLst>
              <a:ext uri="{FF2B5EF4-FFF2-40B4-BE49-F238E27FC236}">
                <a16:creationId xmlns:a16="http://schemas.microsoft.com/office/drawing/2014/main" id="{510A007E-791D-4545-B085-E859DCF63A45}"/>
              </a:ext>
            </a:extLst>
          </p:cNvPr>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5159076" y="3246924"/>
            <a:ext cx="562875" cy="31782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descr="Mastercard&amp;#39;s new logo suggests a future where payment is digital - Vox">
            <a:extLst>
              <a:ext uri="{FF2B5EF4-FFF2-40B4-BE49-F238E27FC236}">
                <a16:creationId xmlns:a16="http://schemas.microsoft.com/office/drawing/2014/main" id="{71E568BE-4011-4EBA-9AB4-D97881D014E3}"/>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637749" y="3193800"/>
            <a:ext cx="574459" cy="32604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0">
            <a:extLst>
              <a:ext uri="{FF2B5EF4-FFF2-40B4-BE49-F238E27FC236}">
                <a16:creationId xmlns:a16="http://schemas.microsoft.com/office/drawing/2014/main" id="{804D3DE7-1CEA-4D00-9DB4-09474FC6FD62}"/>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089237" y="3199061"/>
            <a:ext cx="508521" cy="31782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AEDEE02C-302A-4DED-A86B-774967FCB9E4}"/>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7756760" y="3637828"/>
            <a:ext cx="1253882" cy="288131"/>
          </a:xfrm>
          <a:prstGeom prst="rect">
            <a:avLst/>
          </a:prstGeom>
        </p:spPr>
      </p:pic>
      <p:pic>
        <p:nvPicPr>
          <p:cNvPr id="82" name="Picture 6" descr="Bank of China logo | Logok">
            <a:extLst>
              <a:ext uri="{FF2B5EF4-FFF2-40B4-BE49-F238E27FC236}">
                <a16:creationId xmlns:a16="http://schemas.microsoft.com/office/drawing/2014/main" id="{FF2704B2-A843-411D-8AFF-D1164582DB63}"/>
              </a:ext>
            </a:extLst>
          </p:cNvPr>
          <p:cNvPicPr>
            <a:picLocks noChangeAspect="1" noChangeArrowheads="1"/>
          </p:cNvPicPr>
          <p:nvPr/>
        </p:nvPicPr>
        <p:blipFill rotWithShape="1">
          <a:blip r:embed="rId57">
            <a:extLst>
              <a:ext uri="{28A0092B-C50C-407E-A947-70E740481C1C}">
                <a14:useLocalDpi xmlns:a14="http://schemas.microsoft.com/office/drawing/2010/main" val="0"/>
              </a:ext>
            </a:extLst>
          </a:blip>
          <a:srcRect t="31638" b="32155"/>
          <a:stretch/>
        </p:blipFill>
        <p:spPr bwMode="auto">
          <a:xfrm>
            <a:off x="7738828" y="4129035"/>
            <a:ext cx="1172141" cy="318299"/>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EA5F551E-10E0-4911-98F6-6975EF8B24A3}"/>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25977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6A7D3AE-BD5E-462E-9A3D-AE958998047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29"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46A7D3AE-BD5E-462E-9A3D-AE958998047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3" name="Title 2">
            <a:extLst>
              <a:ext uri="{FF2B5EF4-FFF2-40B4-BE49-F238E27FC236}">
                <a16:creationId xmlns:a16="http://schemas.microsoft.com/office/drawing/2014/main" id="{C4620001-429D-1841-8494-F98051048A58}"/>
              </a:ext>
            </a:extLst>
          </p:cNvPr>
          <p:cNvSpPr>
            <a:spLocks noGrp="1"/>
          </p:cNvSpPr>
          <p:nvPr>
            <p:ph type="title"/>
          </p:nvPr>
        </p:nvSpPr>
        <p:spPr>
          <a:xfrm>
            <a:off x="349514" y="-47456"/>
            <a:ext cx="8453438" cy="993775"/>
          </a:xfrm>
        </p:spPr>
        <p:txBody>
          <a:bodyPr vert="horz" wrap="square" lIns="0" tIns="0" rIns="0" bIns="0">
            <a:normAutofit/>
          </a:bodyPr>
          <a:lstStyle/>
          <a:p>
            <a:r>
              <a:rPr lang="en-US" dirty="0">
                <a:latin typeface="Nunito Sans" panose="00000500000000000000" pitchFamily="2" charset="0"/>
              </a:rPr>
              <a:t>China’s Digital Currency Initiative </a:t>
            </a:r>
            <a:r>
              <a:rPr lang="en-GB" dirty="0">
                <a:latin typeface="Nunito Sans" panose="00000500000000000000" pitchFamily="2" charset="0"/>
              </a:rPr>
              <a:t>Could Double our SAM</a:t>
            </a:r>
            <a:endParaRPr lang="en-US" dirty="0">
              <a:latin typeface="Nunito Sans" panose="00000500000000000000" pitchFamily="2" charset="0"/>
            </a:endParaRPr>
          </a:p>
        </p:txBody>
      </p:sp>
      <p:sp>
        <p:nvSpPr>
          <p:cNvPr id="40" name="Rectangle: Rounded Corners 39">
            <a:extLst>
              <a:ext uri="{FF2B5EF4-FFF2-40B4-BE49-F238E27FC236}">
                <a16:creationId xmlns:a16="http://schemas.microsoft.com/office/drawing/2014/main" id="{32DC1064-2464-406A-8643-ED8F538A2DBD}"/>
              </a:ext>
            </a:extLst>
          </p:cNvPr>
          <p:cNvSpPr/>
          <p:nvPr/>
        </p:nvSpPr>
        <p:spPr>
          <a:xfrm>
            <a:off x="345281" y="804001"/>
            <a:ext cx="4058712" cy="3751213"/>
          </a:xfrm>
          <a:prstGeom prst="roundRect">
            <a:avLst>
              <a:gd name="adj" fmla="val 2158"/>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endParaRPr lang="en-US" sz="1200" b="1" dirty="0">
              <a:solidFill>
                <a:schemeClr val="tx1"/>
              </a:solidFill>
              <a:latin typeface="Calibri" panose="020F0502020204030204" pitchFamily="34" charset="0"/>
              <a:cs typeface="Calibri" panose="020F0502020204030204" pitchFamily="34" charset="0"/>
            </a:endParaRPr>
          </a:p>
        </p:txBody>
      </p:sp>
      <p:sp>
        <p:nvSpPr>
          <p:cNvPr id="33" name="Rectangle: Rounded Corners 32">
            <a:extLst>
              <a:ext uri="{FF2B5EF4-FFF2-40B4-BE49-F238E27FC236}">
                <a16:creationId xmlns:a16="http://schemas.microsoft.com/office/drawing/2014/main" id="{4AA1E61C-5474-4405-9BCB-A23CF3A5FC0F}"/>
              </a:ext>
            </a:extLst>
          </p:cNvPr>
          <p:cNvSpPr/>
          <p:nvPr/>
        </p:nvSpPr>
        <p:spPr>
          <a:xfrm>
            <a:off x="4572000" y="2763612"/>
            <a:ext cx="4125448" cy="1791602"/>
          </a:xfrm>
          <a:prstGeom prst="roundRect">
            <a:avLst>
              <a:gd name="adj" fmla="val 414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endParaRPr lang="en-US" sz="1200" b="1" dirty="0">
              <a:solidFill>
                <a:schemeClr val="tx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8EEACA1D-E6C4-4879-A3B1-578ADE1A76F8}"/>
              </a:ext>
            </a:extLst>
          </p:cNvPr>
          <p:cNvSpPr txBox="1"/>
          <p:nvPr/>
        </p:nvSpPr>
        <p:spPr>
          <a:xfrm>
            <a:off x="4651579" y="2851349"/>
            <a:ext cx="3182925" cy="276999"/>
          </a:xfrm>
          <a:prstGeom prst="rect">
            <a:avLst/>
          </a:prstGeom>
          <a:noFill/>
        </p:spPr>
        <p:txBody>
          <a:bodyPr wrap="square" rtlCol="0">
            <a:spAutoFit/>
          </a:bodyPr>
          <a:lstStyle/>
          <a:p>
            <a:pPr>
              <a:spcBef>
                <a:spcPts val="600"/>
              </a:spcBef>
            </a:pPr>
            <a:r>
              <a:rPr lang="en-GB" sz="1200" b="1">
                <a:solidFill>
                  <a:schemeClr val="tx1"/>
                </a:solidFill>
                <a:latin typeface="Nunito Sans" panose="00000500000000000000" pitchFamily="2" charset="0"/>
              </a:rPr>
              <a:t>…enabled by major Chinese partnerships</a:t>
            </a:r>
          </a:p>
        </p:txBody>
      </p:sp>
      <p:sp>
        <p:nvSpPr>
          <p:cNvPr id="32" name="Rectangle: Rounded Corners 31">
            <a:extLst>
              <a:ext uri="{FF2B5EF4-FFF2-40B4-BE49-F238E27FC236}">
                <a16:creationId xmlns:a16="http://schemas.microsoft.com/office/drawing/2014/main" id="{BEEB94B4-9869-4C11-9327-EFD4BA67D8E5}"/>
              </a:ext>
            </a:extLst>
          </p:cNvPr>
          <p:cNvSpPr/>
          <p:nvPr/>
        </p:nvSpPr>
        <p:spPr>
          <a:xfrm>
            <a:off x="4569842" y="805317"/>
            <a:ext cx="4125448" cy="1791602"/>
          </a:xfrm>
          <a:prstGeom prst="roundRect">
            <a:avLst>
              <a:gd name="adj" fmla="val 2158"/>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fontAlgn="ctr">
              <a:buFont typeface="Arial" panose="020B0604020202020204" pitchFamily="34" charset="0"/>
              <a:buChar char="•"/>
            </a:pPr>
            <a:endParaRPr lang="en-US" sz="1200" b="1" dirty="0">
              <a:solidFill>
                <a:schemeClr val="tx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860B41BB-DCBC-489F-B5F2-7C3DBC535203}"/>
              </a:ext>
            </a:extLst>
          </p:cNvPr>
          <p:cNvSpPr/>
          <p:nvPr/>
        </p:nvSpPr>
        <p:spPr>
          <a:xfrm>
            <a:off x="3234890" y="1266184"/>
            <a:ext cx="2570791" cy="1527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spcBef>
                <a:spcPts val="600"/>
              </a:spcBef>
            </a:pPr>
            <a:endParaRPr lang="en-GB" sz="1050">
              <a:solidFill>
                <a:schemeClr val="tx1"/>
              </a:solidFill>
              <a:latin typeface="Nunito Sans" panose="00000500000000000000" pitchFamily="2" charset="0"/>
            </a:endParaRPr>
          </a:p>
          <a:p>
            <a:pPr marL="171450" indent="-171450">
              <a:spcBef>
                <a:spcPts val="600"/>
              </a:spcBef>
              <a:buFont typeface="Arial" panose="020B0604020202020204" pitchFamily="34" charset="0"/>
              <a:buChar char="•"/>
            </a:pPr>
            <a:endParaRPr lang="en-GB" sz="1050">
              <a:solidFill>
                <a:schemeClr val="tx1"/>
              </a:solidFill>
              <a:latin typeface="Nunito Sans" panose="00000500000000000000" pitchFamily="2" charset="0"/>
            </a:endParaRPr>
          </a:p>
          <a:p>
            <a:pPr marL="182563" indent="-182563" defTabSz="625475">
              <a:spcBef>
                <a:spcPts val="600"/>
              </a:spcBef>
              <a:buFont typeface="Arial" panose="020B0604020202020204" pitchFamily="34" charset="0"/>
              <a:buChar char="•"/>
              <a:tabLst>
                <a:tab pos="358775" algn="l"/>
              </a:tabLst>
            </a:pPr>
            <a:endParaRPr lang="en-GB" sz="1050">
              <a:solidFill>
                <a:schemeClr val="tx1"/>
              </a:solidFill>
              <a:latin typeface="Nunito Sans" panose="00000500000000000000" pitchFamily="2" charset="0"/>
            </a:endParaRPr>
          </a:p>
        </p:txBody>
      </p:sp>
      <p:sp>
        <p:nvSpPr>
          <p:cNvPr id="18" name="Rectangle 17">
            <a:extLst>
              <a:ext uri="{FF2B5EF4-FFF2-40B4-BE49-F238E27FC236}">
                <a16:creationId xmlns:a16="http://schemas.microsoft.com/office/drawing/2014/main" id="{9227E026-EDEF-4F24-BF06-9D66CC474744}"/>
              </a:ext>
            </a:extLst>
          </p:cNvPr>
          <p:cNvSpPr/>
          <p:nvPr/>
        </p:nvSpPr>
        <p:spPr>
          <a:xfrm>
            <a:off x="531328" y="877615"/>
            <a:ext cx="3709738" cy="691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spcBef>
                <a:spcPts val="600"/>
              </a:spcBef>
            </a:pPr>
            <a:r>
              <a:rPr lang="en-GB" sz="1200" b="1" dirty="0">
                <a:solidFill>
                  <a:schemeClr val="tx1"/>
                </a:solidFill>
                <a:latin typeface="Nunito Sans" panose="00000500000000000000" pitchFamily="2" charset="0"/>
              </a:rPr>
              <a:t>China’s central bank and digital currency: e-CNY</a:t>
            </a:r>
          </a:p>
          <a:p>
            <a:endParaRPr lang="en-GB" sz="1200" b="1" dirty="0">
              <a:solidFill>
                <a:schemeClr val="tx1"/>
              </a:solidFill>
              <a:latin typeface="Nunito Sans" panose="00000500000000000000" pitchFamily="2" charset="0"/>
            </a:endParaRPr>
          </a:p>
          <a:p>
            <a:pPr marL="403225" lvl="1" indent="-342900">
              <a:buClr>
                <a:srgbClr val="5CCFEF"/>
              </a:buClr>
              <a:buBlip>
                <a:blip r:embed="rId7"/>
              </a:buBlip>
              <a:tabLst>
                <a:tab pos="273050" algn="l"/>
              </a:tabLst>
            </a:pPr>
            <a:r>
              <a:rPr lang="en-GB" sz="1200" dirty="0">
                <a:solidFill>
                  <a:schemeClr val="tx1"/>
                </a:solidFill>
                <a:latin typeface="Nunito Sans" pitchFamily="2" charset="0"/>
              </a:rPr>
              <a:t>&gt;400 million people targeted by this central bank initiative (six participating regional banks)</a:t>
            </a:r>
          </a:p>
          <a:p>
            <a:pPr marL="403225" lvl="1" indent="-342900">
              <a:buClr>
                <a:srgbClr val="5CCFEF"/>
              </a:buClr>
              <a:buBlip>
                <a:blip r:embed="rId7"/>
              </a:buBlip>
              <a:tabLst>
                <a:tab pos="273050" algn="l"/>
              </a:tabLst>
            </a:pPr>
            <a:r>
              <a:rPr lang="en-GB" sz="1200" dirty="0">
                <a:solidFill>
                  <a:schemeClr val="tx1"/>
                </a:solidFill>
                <a:latin typeface="Nunito Sans" pitchFamily="2" charset="0"/>
              </a:rPr>
              <a:t>Initial deployment for Winter Olympics 2022</a:t>
            </a:r>
          </a:p>
          <a:p>
            <a:pPr marL="60325" lvl="1">
              <a:buClr>
                <a:srgbClr val="5CCFEF"/>
              </a:buClr>
              <a:tabLst>
                <a:tab pos="273050" algn="l"/>
              </a:tabLst>
            </a:pPr>
            <a:endParaRPr lang="en-GB" sz="1100" dirty="0">
              <a:solidFill>
                <a:schemeClr val="tx1"/>
              </a:solidFill>
              <a:latin typeface="Nunito Sans" pitchFamily="2" charset="0"/>
            </a:endParaRPr>
          </a:p>
          <a:p>
            <a:r>
              <a:rPr lang="en-GB" sz="1200" b="1" dirty="0">
                <a:solidFill>
                  <a:schemeClr val="tx1"/>
                </a:solidFill>
                <a:latin typeface="Nunito Sans" panose="00000500000000000000" pitchFamily="2" charset="0"/>
              </a:rPr>
              <a:t>Greater than $1billion opportunity</a:t>
            </a:r>
          </a:p>
          <a:p>
            <a:pPr marL="60325" lvl="1">
              <a:buClr>
                <a:srgbClr val="5CCFEF"/>
              </a:buClr>
              <a:tabLst>
                <a:tab pos="273050" algn="l"/>
              </a:tabLst>
            </a:pPr>
            <a:endParaRPr lang="en-GB" sz="1200" dirty="0">
              <a:solidFill>
                <a:schemeClr val="tx1"/>
              </a:solidFill>
              <a:latin typeface="Nunito Sans" pitchFamily="2" charset="0"/>
            </a:endParaRPr>
          </a:p>
          <a:p>
            <a:pPr marL="403225" lvl="1" indent="-342900">
              <a:buClr>
                <a:srgbClr val="5CCFEF"/>
              </a:buClr>
              <a:buBlip>
                <a:blip r:embed="rId7"/>
              </a:buBlip>
              <a:tabLst>
                <a:tab pos="273050" algn="l"/>
              </a:tabLst>
            </a:pPr>
            <a:r>
              <a:rPr lang="en-GB" sz="1200" dirty="0">
                <a:solidFill>
                  <a:schemeClr val="tx1"/>
                </a:solidFill>
                <a:latin typeface="Nunito Sans" pitchFamily="2" charset="0"/>
              </a:rPr>
              <a:t>Digital currency requires enhanced security  </a:t>
            </a:r>
          </a:p>
          <a:p>
            <a:pPr marL="403225" lvl="1" indent="-342900">
              <a:buClr>
                <a:srgbClr val="5CCFEF"/>
              </a:buClr>
              <a:buBlip>
                <a:blip r:embed="rId7"/>
              </a:buBlip>
              <a:tabLst>
                <a:tab pos="273050" algn="l"/>
              </a:tabLst>
            </a:pPr>
            <a:r>
              <a:rPr lang="en-GB" sz="1200" dirty="0">
                <a:solidFill>
                  <a:schemeClr val="tx1"/>
                </a:solidFill>
                <a:latin typeface="Nunito Sans" pitchFamily="2" charset="0"/>
              </a:rPr>
              <a:t>Secure off-line payment device:</a:t>
            </a:r>
            <a:br>
              <a:rPr lang="en-GB" sz="1200" dirty="0">
                <a:solidFill>
                  <a:schemeClr val="tx1"/>
                </a:solidFill>
                <a:latin typeface="Nunito Sans" pitchFamily="2" charset="0"/>
              </a:rPr>
            </a:br>
            <a:r>
              <a:rPr lang="en-GB" sz="1200" dirty="0">
                <a:solidFill>
                  <a:schemeClr val="tx1"/>
                </a:solidFill>
                <a:latin typeface="Nunito Sans" pitchFamily="2" charset="0"/>
              </a:rPr>
              <a:t>Hardware wallet</a:t>
            </a:r>
          </a:p>
          <a:p>
            <a:pPr marL="60325" lvl="1">
              <a:buClr>
                <a:srgbClr val="5CCFEF"/>
              </a:buClr>
              <a:tabLst>
                <a:tab pos="273050" algn="l"/>
              </a:tabLst>
            </a:pPr>
            <a:endParaRPr lang="en-GB" sz="1100" dirty="0">
              <a:solidFill>
                <a:schemeClr val="tx1"/>
              </a:solidFill>
              <a:latin typeface="Nunito Sans" pitchFamily="2" charset="0"/>
            </a:endParaRPr>
          </a:p>
          <a:p>
            <a:pPr>
              <a:spcBef>
                <a:spcPts val="600"/>
              </a:spcBef>
            </a:pPr>
            <a:endParaRPr lang="en-GB" sz="1100" dirty="0">
              <a:solidFill>
                <a:schemeClr val="tx1"/>
              </a:solidFill>
              <a:latin typeface="Nunito Sans" pitchFamily="2" charset="0"/>
            </a:endParaRPr>
          </a:p>
          <a:p>
            <a:pPr>
              <a:spcBef>
                <a:spcPts val="600"/>
              </a:spcBef>
            </a:pPr>
            <a:endParaRPr lang="en-GB" sz="1100" dirty="0">
              <a:solidFill>
                <a:schemeClr val="tx1"/>
              </a:solidFill>
              <a:latin typeface="Nunito Sans" pitchFamily="2" charset="0"/>
            </a:endParaRPr>
          </a:p>
          <a:p>
            <a:pPr>
              <a:spcBef>
                <a:spcPts val="600"/>
              </a:spcBef>
            </a:pPr>
            <a:endParaRPr lang="en-GB" sz="1100" dirty="0">
              <a:solidFill>
                <a:schemeClr val="tx1"/>
              </a:solidFill>
              <a:latin typeface="Nunito Sans" pitchFamily="2" charset="0"/>
            </a:endParaRPr>
          </a:p>
        </p:txBody>
      </p:sp>
      <p:pic>
        <p:nvPicPr>
          <p:cNvPr id="29" name="Picture 28" descr="Graphical user interface&#10;&#10;Description automatically generated">
            <a:extLst>
              <a:ext uri="{FF2B5EF4-FFF2-40B4-BE49-F238E27FC236}">
                <a16:creationId xmlns:a16="http://schemas.microsoft.com/office/drawing/2014/main" id="{BFD0697B-FAA6-44EB-A72F-9DC0B506F30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66354" y="3242738"/>
            <a:ext cx="1940123" cy="1123872"/>
          </a:xfrm>
          <a:prstGeom prst="rect">
            <a:avLst/>
          </a:prstGeom>
          <a:effectLst>
            <a:outerShdw blurRad="50800" dist="38100" dir="13500000" algn="br" rotWithShape="0">
              <a:prstClr val="black">
                <a:alpha val="40000"/>
              </a:prstClr>
            </a:outerShdw>
          </a:effectLst>
        </p:spPr>
      </p:pic>
      <p:sp>
        <p:nvSpPr>
          <p:cNvPr id="19" name="TextBox 37">
            <a:extLst>
              <a:ext uri="{FF2B5EF4-FFF2-40B4-BE49-F238E27FC236}">
                <a16:creationId xmlns:a16="http://schemas.microsoft.com/office/drawing/2014/main" id="{02EC4231-2F7E-4A8E-A751-4DD03F81623D}"/>
              </a:ext>
            </a:extLst>
          </p:cNvPr>
          <p:cNvSpPr txBox="1"/>
          <p:nvPr/>
        </p:nvSpPr>
        <p:spPr>
          <a:xfrm>
            <a:off x="4651580" y="833491"/>
            <a:ext cx="3961092" cy="538609"/>
          </a:xfrm>
          <a:prstGeom prst="rect">
            <a:avLst/>
          </a:prstGeom>
          <a:noFill/>
        </p:spPr>
        <p:txBody>
          <a:bodyPr wrap="square" rtlCol="0">
            <a:spAutoFit/>
          </a:bodyPr>
          <a:lstStyle/>
          <a:p>
            <a:pPr>
              <a:spcBef>
                <a:spcPts val="600"/>
              </a:spcBef>
            </a:pPr>
            <a:r>
              <a:rPr lang="en-GB" sz="1200" b="1" dirty="0">
                <a:latin typeface="Nunito Sans" panose="00000500000000000000" pitchFamily="2" charset="0"/>
              </a:rPr>
              <a:t>….IDEX partners engaged with all 6 regional banks;</a:t>
            </a:r>
          </a:p>
          <a:p>
            <a:pPr>
              <a:spcBef>
                <a:spcPts val="600"/>
              </a:spcBef>
            </a:pPr>
            <a:r>
              <a:rPr lang="en-GB" sz="1200" b="1" dirty="0">
                <a:latin typeface="Nunito Sans" panose="00000500000000000000" pitchFamily="2" charset="0"/>
              </a:rPr>
              <a:t>two</a:t>
            </a:r>
            <a:r>
              <a:rPr lang="en-GB" sz="1200" b="1" dirty="0">
                <a:solidFill>
                  <a:schemeClr val="tx1"/>
                </a:solidFill>
                <a:latin typeface="Nunito Sans" panose="00000500000000000000" pitchFamily="2" charset="0"/>
              </a:rPr>
              <a:t> </a:t>
            </a:r>
            <a:r>
              <a:rPr lang="en-GB" sz="1200" b="1" dirty="0">
                <a:latin typeface="Nunito Sans" panose="00000500000000000000" pitchFamily="2" charset="0"/>
              </a:rPr>
              <a:t>b</a:t>
            </a:r>
            <a:r>
              <a:rPr lang="en-GB" sz="1200" b="1" dirty="0">
                <a:solidFill>
                  <a:schemeClr val="tx1"/>
                </a:solidFill>
                <a:latin typeface="Nunito Sans" panose="00000500000000000000" pitchFamily="2" charset="0"/>
              </a:rPr>
              <a:t>ank trials announced so far…</a:t>
            </a:r>
          </a:p>
        </p:txBody>
      </p:sp>
      <p:pic>
        <p:nvPicPr>
          <p:cNvPr id="20" name="Picture 19">
            <a:extLst>
              <a:ext uri="{FF2B5EF4-FFF2-40B4-BE49-F238E27FC236}">
                <a16:creationId xmlns:a16="http://schemas.microsoft.com/office/drawing/2014/main" id="{465AB556-6D7D-4ADD-9D42-C1D8726AFE3C}"/>
              </a:ext>
            </a:extLst>
          </p:cNvPr>
          <p:cNvPicPr>
            <a:picLocks noChangeAspect="1"/>
          </p:cNvPicPr>
          <p:nvPr/>
        </p:nvPicPr>
        <p:blipFill>
          <a:blip r:embed="rId9" cstate="screen">
            <a:alphaModFix amt="50000"/>
            <a:extLst>
              <a:ext uri="{28A0092B-C50C-407E-A947-70E740481C1C}">
                <a14:useLocalDpi xmlns:a14="http://schemas.microsoft.com/office/drawing/2010/main"/>
              </a:ext>
            </a:extLst>
          </a:blip>
          <a:stretch>
            <a:fillRect/>
          </a:stretch>
        </p:blipFill>
        <p:spPr>
          <a:xfrm>
            <a:off x="5553004" y="1492516"/>
            <a:ext cx="2062062" cy="318357"/>
          </a:xfrm>
          <a:prstGeom prst="rect">
            <a:avLst/>
          </a:prstGeom>
        </p:spPr>
      </p:pic>
      <p:pic>
        <p:nvPicPr>
          <p:cNvPr id="21" name="Picture 2">
            <a:extLst>
              <a:ext uri="{FF2B5EF4-FFF2-40B4-BE49-F238E27FC236}">
                <a16:creationId xmlns:a16="http://schemas.microsoft.com/office/drawing/2014/main" id="{9AED91C3-1B15-406B-8484-2AE322255875}"/>
              </a:ext>
            </a:extLst>
          </p:cNvPr>
          <p:cNvPicPr>
            <a:picLocks noChangeAspect="1" noChangeArrowheads="1"/>
          </p:cNvPicPr>
          <p:nvPr/>
        </p:nvPicPr>
        <p:blipFill>
          <a:blip r:embed="rId10" cstate="screen">
            <a:alphaModFix amt="50000"/>
            <a:extLst>
              <a:ext uri="{28A0092B-C50C-407E-A947-70E740481C1C}">
                <a14:useLocalDpi xmlns:a14="http://schemas.microsoft.com/office/drawing/2010/main"/>
              </a:ext>
            </a:extLst>
          </a:blip>
          <a:srcRect/>
          <a:stretch>
            <a:fillRect/>
          </a:stretch>
        </p:blipFill>
        <p:spPr bwMode="auto">
          <a:xfrm>
            <a:off x="5585405" y="2005367"/>
            <a:ext cx="2079741" cy="3818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342C9B6C-937B-4DC8-B56F-5E9F91DBBD42}"/>
              </a:ext>
            </a:extLst>
          </p:cNvPr>
          <p:cNvPicPr>
            <a:picLocks noChangeAspect="1"/>
          </p:cNvPicPr>
          <p:nvPr/>
        </p:nvPicPr>
        <p:blipFill>
          <a:blip r:embed="rId11" cstate="screen">
            <a:alphaModFix amt="50000"/>
            <a:extLst>
              <a:ext uri="{28A0092B-C50C-407E-A947-70E740481C1C}">
                <a14:useLocalDpi xmlns:a14="http://schemas.microsoft.com/office/drawing/2010/main"/>
              </a:ext>
            </a:extLst>
          </a:blip>
          <a:stretch>
            <a:fillRect/>
          </a:stretch>
        </p:blipFill>
        <p:spPr>
          <a:xfrm>
            <a:off x="6867571" y="4011489"/>
            <a:ext cx="901892" cy="235160"/>
          </a:xfrm>
          <a:prstGeom prst="rect">
            <a:avLst/>
          </a:prstGeom>
        </p:spPr>
      </p:pic>
      <p:pic>
        <p:nvPicPr>
          <p:cNvPr id="30" name="Picture 14" descr="Goldpac-ACS">
            <a:extLst>
              <a:ext uri="{FF2B5EF4-FFF2-40B4-BE49-F238E27FC236}">
                <a16:creationId xmlns:a16="http://schemas.microsoft.com/office/drawing/2014/main" id="{26B77E2A-FA34-4329-9957-165A85516BF4}"/>
              </a:ext>
            </a:extLst>
          </p:cNvPr>
          <p:cNvPicPr>
            <a:picLocks noChangeAspect="1" noChangeArrowheads="1"/>
          </p:cNvPicPr>
          <p:nvPr/>
        </p:nvPicPr>
        <p:blipFill rotWithShape="1">
          <a:blip r:embed="rId12" cstate="screen">
            <a:alphaModFix amt="50000"/>
            <a:extLst>
              <a:ext uri="{28A0092B-C50C-407E-A947-70E740481C1C}">
                <a14:useLocalDpi xmlns:a14="http://schemas.microsoft.com/office/drawing/2010/main"/>
              </a:ext>
            </a:extLst>
          </a:blip>
          <a:srcRect/>
          <a:stretch/>
        </p:blipFill>
        <p:spPr bwMode="auto">
          <a:xfrm>
            <a:off x="5644444" y="3960226"/>
            <a:ext cx="762331" cy="291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DEX Biometrics Partners With Tongxin Microelectronics’ To Create A Biometric Payment Card For Secure Payment">
            <a:extLst>
              <a:ext uri="{FF2B5EF4-FFF2-40B4-BE49-F238E27FC236}">
                <a16:creationId xmlns:a16="http://schemas.microsoft.com/office/drawing/2014/main" id="{FC154CB1-91AF-439C-8F14-9DCAFA4E0074}"/>
              </a:ext>
            </a:extLst>
          </p:cNvPr>
          <p:cNvPicPr>
            <a:picLocks noChangeAspect="1" noChangeArrowheads="1"/>
          </p:cNvPicPr>
          <p:nvPr/>
        </p:nvPicPr>
        <p:blipFill rotWithShape="1">
          <a:blip r:embed="rId13" cstate="screen">
            <a:alphaModFix amt="50000"/>
            <a:extLst>
              <a:ext uri="{28A0092B-C50C-407E-A947-70E740481C1C}">
                <a14:useLocalDpi xmlns:a14="http://schemas.microsoft.com/office/drawing/2010/main"/>
              </a:ext>
            </a:extLst>
          </a:blip>
          <a:srcRect/>
          <a:stretch/>
        </p:blipFill>
        <p:spPr bwMode="auto">
          <a:xfrm>
            <a:off x="6209203" y="3327295"/>
            <a:ext cx="936052" cy="282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xt&#10;&#10;Description automatically generated">
            <a:extLst>
              <a:ext uri="{FF2B5EF4-FFF2-40B4-BE49-F238E27FC236}">
                <a16:creationId xmlns:a16="http://schemas.microsoft.com/office/drawing/2014/main" id="{66CE89E2-041B-46ED-8D53-3867333FEE39}"/>
              </a:ext>
            </a:extLst>
          </p:cNvPr>
          <p:cNvPicPr>
            <a:picLocks noChangeAspect="1"/>
          </p:cNvPicPr>
          <p:nvPr/>
        </p:nvPicPr>
        <p:blipFill>
          <a:blip r:embed="rId14" cstate="screen">
            <a:alphaModFix amt="50000"/>
            <a:extLst>
              <a:ext uri="{28A0092B-C50C-407E-A947-70E740481C1C}">
                <a14:useLocalDpi xmlns:a14="http://schemas.microsoft.com/office/drawing/2010/main"/>
              </a:ext>
            </a:extLst>
          </a:blip>
          <a:stretch>
            <a:fillRect/>
          </a:stretch>
        </p:blipFill>
        <p:spPr>
          <a:xfrm>
            <a:off x="4666868" y="3327295"/>
            <a:ext cx="1281799" cy="282192"/>
          </a:xfrm>
          <a:prstGeom prst="rect">
            <a:avLst/>
          </a:prstGeom>
        </p:spPr>
      </p:pic>
      <p:pic>
        <p:nvPicPr>
          <p:cNvPr id="31" name="Picture 30" descr="Text&#10;&#10;Description automatically generated with low confidence">
            <a:extLst>
              <a:ext uri="{FF2B5EF4-FFF2-40B4-BE49-F238E27FC236}">
                <a16:creationId xmlns:a16="http://schemas.microsoft.com/office/drawing/2014/main" id="{C7C60A9F-30B9-4F87-B759-BA492AD4B7D1}"/>
              </a:ext>
            </a:extLst>
          </p:cNvPr>
          <p:cNvPicPr>
            <a:picLocks noChangeAspect="1"/>
          </p:cNvPicPr>
          <p:nvPr/>
        </p:nvPicPr>
        <p:blipFill>
          <a:blip r:embed="rId15" cstate="screen">
            <a:alphaModFix amt="50000"/>
            <a:extLst>
              <a:ext uri="{28A0092B-C50C-407E-A947-70E740481C1C}">
                <a14:useLocalDpi xmlns:a14="http://schemas.microsoft.com/office/drawing/2010/main"/>
              </a:ext>
            </a:extLst>
          </a:blip>
          <a:stretch>
            <a:fillRect/>
          </a:stretch>
        </p:blipFill>
        <p:spPr>
          <a:xfrm>
            <a:off x="7483569" y="3270268"/>
            <a:ext cx="799454" cy="310411"/>
          </a:xfrm>
          <a:prstGeom prst="rect">
            <a:avLst/>
          </a:prstGeom>
        </p:spPr>
      </p:pic>
      <p:pic>
        <p:nvPicPr>
          <p:cNvPr id="56" name="Picture 55">
            <a:extLst>
              <a:ext uri="{FF2B5EF4-FFF2-40B4-BE49-F238E27FC236}">
                <a16:creationId xmlns:a16="http://schemas.microsoft.com/office/drawing/2014/main" id="{6B50FBC0-158B-4ABE-A653-1157AE642F3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662313" y="3340683"/>
            <a:ext cx="1488781" cy="1116586"/>
          </a:xfrm>
          <a:prstGeom prst="rect">
            <a:avLst/>
          </a:prstGeom>
        </p:spPr>
      </p:pic>
      <p:pic>
        <p:nvPicPr>
          <p:cNvPr id="57" name="Picture 56" descr="Icon&#10;&#10;Description automatically generated">
            <a:extLst>
              <a:ext uri="{FF2B5EF4-FFF2-40B4-BE49-F238E27FC236}">
                <a16:creationId xmlns:a16="http://schemas.microsoft.com/office/drawing/2014/main" id="{BC6DB121-8677-4015-86F4-565A48DF16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49637">
            <a:off x="2995932" y="3628157"/>
            <a:ext cx="257033" cy="249836"/>
          </a:xfrm>
          <a:prstGeom prst="rect">
            <a:avLst/>
          </a:prstGeom>
        </p:spPr>
      </p:pic>
      <p:sp>
        <p:nvSpPr>
          <p:cNvPr id="24" name="TextBox 23">
            <a:extLst>
              <a:ext uri="{FF2B5EF4-FFF2-40B4-BE49-F238E27FC236}">
                <a16:creationId xmlns:a16="http://schemas.microsoft.com/office/drawing/2014/main" id="{FAA2A230-376D-48D6-B4E9-6A8D3CF7DF8F}"/>
              </a:ext>
            </a:extLst>
          </p:cNvPr>
          <p:cNvSpPr txBox="1"/>
          <p:nvPr/>
        </p:nvSpPr>
        <p:spPr>
          <a:xfrm>
            <a:off x="602724" y="4814505"/>
            <a:ext cx="1798890" cy="200055"/>
          </a:xfrm>
          <a:prstGeom prst="rect">
            <a:avLst/>
          </a:prstGeom>
          <a:noFill/>
        </p:spPr>
        <p:txBody>
          <a:bodyPr wrap="none" rtlCol="0">
            <a:spAutoFit/>
          </a:bodyPr>
          <a:lstStyle/>
          <a:p>
            <a:r>
              <a:rPr lang="en-US" sz="700" dirty="0">
                <a:solidFill>
                  <a:schemeClr val="bg1"/>
                </a:solidFill>
                <a:latin typeface="Nunito Sans" panose="00000500000000000000" pitchFamily="2" charset="0"/>
              </a:rPr>
              <a:t>Copyright © 2022 IDEX Biometrics ASA</a:t>
            </a:r>
          </a:p>
        </p:txBody>
      </p:sp>
    </p:spTree>
    <p:extLst>
      <p:ext uri="{BB962C8B-B14F-4D97-AF65-F5344CB8AC3E}">
        <p14:creationId xmlns:p14="http://schemas.microsoft.com/office/powerpoint/2010/main" val="1553046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v.fV1PyCbZIEPF1eOVXBd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_4uYUZ988CGCULSbwQ8I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2etqLmbStBRjyPfLCigB8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SwKRBvRVnvnf1pEHBS.vS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uSP1aYmXh48EKueihiV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26AFo37pc_Ff3ZZJU.qh2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gWmKSPKTK85h3tFugNGBO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zcxQyYDakH6U1AzTLMaXW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FcDOoUZ0l9runFvsHvR9d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Jjh7bPZUJYxdTASkYiXxa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M41d84WkNcrH0Y9Sq1uFF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APPEsshnBLRQEYbgzlCf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imUiUXCQ3Hd4RcVTdXZ16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YrxCwNR1Qth9fRAqDHuCi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lQPMknckrn.qEMNfzIFLl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qiDkMbDItYLUYhFBpoij1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zLCwoBUNfxKzL2RXPXY78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XNNBcFTgzXc9w.TA4q3j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j3fSrh6n1NVjNHeRyZOiL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1NVM0EeotvtUWE7goThuC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LXFQURlhmC3E_t.40N4CI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wwxrXSZ912WvpOfunXRx8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cKCb4ROnl..ZG_u8IZ_js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9e_g0zAHiCgk7m9ZXqunm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2.8CojdRD4V2b11p.Y6rI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u3gwpq1XWnt3X34QGJ5jz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iBzzvZZUixjktIRSIIzsn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t1mH0Ia9ZvfCnY7bU4Ymy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eIUPS2ZzYeisUbceDzvR9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IDEX">
  <a:themeElements>
    <a:clrScheme name="IDEX">
      <a:dk1>
        <a:srgbClr val="464646"/>
      </a:dk1>
      <a:lt1>
        <a:sysClr val="window" lastClr="FFFFFF"/>
      </a:lt1>
      <a:dk2>
        <a:srgbClr val="3F3F3F"/>
      </a:dk2>
      <a:lt2>
        <a:srgbClr val="EBEBEB"/>
      </a:lt2>
      <a:accent1>
        <a:srgbClr val="51CDF1"/>
      </a:accent1>
      <a:accent2>
        <a:srgbClr val="3F3F3F"/>
      </a:accent2>
      <a:accent3>
        <a:srgbClr val="A5A5A5"/>
      </a:accent3>
      <a:accent4>
        <a:srgbClr val="B9EBF9"/>
      </a:accent4>
      <a:accent5>
        <a:srgbClr val="646464"/>
      </a:accent5>
      <a:accent6>
        <a:srgbClr val="EBEBEB"/>
      </a:accent6>
      <a:hlink>
        <a:srgbClr val="51CDF1"/>
      </a:hlink>
      <a:folHlink>
        <a:srgbClr val="51CDF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defPPr>
      </a:lstStyle>
    </a:txDef>
  </a:objectDefaults>
  <a:extraClrSchemeLst/>
  <a:extLst>
    <a:ext uri="{05A4C25C-085E-4340-85A3-A5531E510DB2}">
      <thm15:themeFamily xmlns:thm15="http://schemas.microsoft.com/office/thememl/2012/main" name="IDEX PowerPoint template 201809 - 16x9 test.potx" id="{DDAEF8B8-70C0-4171-9A78-B482EC0322E7}" vid="{FA7B5587-BFC9-410B-8D9F-EDBF7AC5E3C5}"/>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IDEX">
  <a:themeElements>
    <a:clrScheme name="IDEX">
      <a:dk1>
        <a:srgbClr val="464646"/>
      </a:dk1>
      <a:lt1>
        <a:sysClr val="window" lastClr="FFFFFF"/>
      </a:lt1>
      <a:dk2>
        <a:srgbClr val="3F3F3F"/>
      </a:dk2>
      <a:lt2>
        <a:srgbClr val="EBEBEB"/>
      </a:lt2>
      <a:accent1>
        <a:srgbClr val="51CDF1"/>
      </a:accent1>
      <a:accent2>
        <a:srgbClr val="3F3F3F"/>
      </a:accent2>
      <a:accent3>
        <a:srgbClr val="A5A5A5"/>
      </a:accent3>
      <a:accent4>
        <a:srgbClr val="B9EBF9"/>
      </a:accent4>
      <a:accent5>
        <a:srgbClr val="646464"/>
      </a:accent5>
      <a:accent6>
        <a:srgbClr val="EBEBEB"/>
      </a:accent6>
      <a:hlink>
        <a:srgbClr val="51CDF1"/>
      </a:hlink>
      <a:folHlink>
        <a:srgbClr val="51CDF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defPPr>
      </a:lstStyle>
    </a:txDef>
  </a:objectDefaults>
  <a:extraClrSchemeLst/>
  <a:extLst>
    <a:ext uri="{05A4C25C-085E-4340-85A3-A5531E510DB2}">
      <thm15:themeFamily xmlns:thm15="http://schemas.microsoft.com/office/thememl/2012/main" name="IDEX PowerPoint template 201809 - 16x9 test.potx" id="{DDAEF8B8-70C0-4171-9A78-B482EC0322E7}" vid="{FA7B5587-BFC9-410B-8D9F-EDBF7AC5E3C5}"/>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IDEX_Blu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D59CE438DE1F4699281E1DD73EAC52" ma:contentTypeVersion="13" ma:contentTypeDescription="Create a new document." ma:contentTypeScope="" ma:versionID="95c2b2ca87405159e74ac3e925339df4">
  <xsd:schema xmlns:xsd="http://www.w3.org/2001/XMLSchema" xmlns:xs="http://www.w3.org/2001/XMLSchema" xmlns:p="http://schemas.microsoft.com/office/2006/metadata/properties" xmlns:ns2="43f7b7e8-8509-4225-bfbd-c3d7285004ed" xmlns:ns3="5eb33342-5452-4459-b67f-05a54fc73d10" targetNamespace="http://schemas.microsoft.com/office/2006/metadata/properties" ma:root="true" ma:fieldsID="c6405e15615f4dba85ede6ace25824bb" ns2:_="" ns3:_="">
    <xsd:import namespace="43f7b7e8-8509-4225-bfbd-c3d7285004ed"/>
    <xsd:import namespace="5eb33342-5452-4459-b67f-05a54fc73d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7b7e8-8509-4225-bfbd-c3d728500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b33342-5452-4459-b67f-05a54fc73d1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856935-7034-4A88-8FC2-F7876F195DD1}">
  <ds:schemaRefs>
    <ds:schemaRef ds:uri="http://schemas.microsoft.com/office/infopath/2007/PartnerControls"/>
    <ds:schemaRef ds:uri="http://www.w3.org/XML/1998/namespace"/>
    <ds:schemaRef ds:uri="5eb33342-5452-4459-b67f-05a54fc73d10"/>
    <ds:schemaRef ds:uri="http://purl.org/dc/terms/"/>
    <ds:schemaRef ds:uri="http://schemas.openxmlformats.org/package/2006/metadata/core-properties"/>
    <ds:schemaRef ds:uri="http://schemas.microsoft.com/office/2006/documentManagement/types"/>
    <ds:schemaRef ds:uri="http://purl.org/dc/dcmitype/"/>
    <ds:schemaRef ds:uri="43f7b7e8-8509-4225-bfbd-c3d7285004ed"/>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9EB4703-6E8C-43AC-B64B-24A37099C36F}">
  <ds:schemaRefs>
    <ds:schemaRef ds:uri="43f7b7e8-8509-4225-bfbd-c3d7285004ed"/>
    <ds:schemaRef ds:uri="5eb33342-5452-4459-b67f-05a54fc73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8B19E8-F68D-4B5E-AB85-E1C2B6622D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28779</TotalTime>
  <Words>1845</Words>
  <Application>Microsoft Office PowerPoint</Application>
  <PresentationFormat>On-screen Show (16:9)</PresentationFormat>
  <Paragraphs>316</Paragraphs>
  <Slides>22</Slides>
  <Notes>19</Notes>
  <HiddenSlides>0</HiddenSlides>
  <MMClips>0</MMClips>
  <ScaleCrop>false</ScaleCrop>
  <HeadingPairs>
    <vt:vector size="8" baseType="variant">
      <vt:variant>
        <vt:lpstr>Fonts Used</vt:lpstr>
      </vt:variant>
      <vt:variant>
        <vt:i4>16</vt:i4>
      </vt:variant>
      <vt:variant>
        <vt:lpstr>Theme</vt:lpstr>
      </vt:variant>
      <vt:variant>
        <vt:i4>11</vt:i4>
      </vt:variant>
      <vt:variant>
        <vt:lpstr>Embedded OLE Servers</vt:lpstr>
      </vt:variant>
      <vt:variant>
        <vt:i4>2</vt:i4>
      </vt:variant>
      <vt:variant>
        <vt:lpstr>Slide Titles</vt:lpstr>
      </vt:variant>
      <vt:variant>
        <vt:i4>22</vt:i4>
      </vt:variant>
    </vt:vector>
  </HeadingPairs>
  <TitlesOfParts>
    <vt:vector size="51" baseType="lpstr">
      <vt:lpstr>Arial</vt:lpstr>
      <vt:lpstr>Beausite Classic</vt:lpstr>
      <vt:lpstr>Beausite Classic Medium</vt:lpstr>
      <vt:lpstr>Calibri</vt:lpstr>
      <vt:lpstr>Calibri Light</vt:lpstr>
      <vt:lpstr>Courier New</vt:lpstr>
      <vt:lpstr>Gotham Book</vt:lpstr>
      <vt:lpstr>Nunito</vt:lpstr>
      <vt:lpstr>Nunito Bold</vt:lpstr>
      <vt:lpstr>Nunito Light</vt:lpstr>
      <vt:lpstr>Nunito Regular</vt:lpstr>
      <vt:lpstr>Nunito Sans</vt:lpstr>
      <vt:lpstr>Nunito SemiBold</vt:lpstr>
      <vt:lpstr>Roboto</vt:lpstr>
      <vt:lpstr>Wingdings</vt:lpstr>
      <vt:lpstr>Wingdings 2</vt:lpstr>
      <vt:lpstr>Office Theme IDEX</vt:lpstr>
      <vt:lpstr>1_Custom Design</vt:lpstr>
      <vt:lpstr>Custom Design</vt:lpstr>
      <vt:lpstr>2_Custom Design</vt:lpstr>
      <vt:lpstr>3_Custom Design</vt:lpstr>
      <vt:lpstr>4_Custom Design</vt:lpstr>
      <vt:lpstr>5_Custom Design</vt:lpstr>
      <vt:lpstr>6_Custom Design</vt:lpstr>
      <vt:lpstr>7_Custom Design</vt:lpstr>
      <vt:lpstr>8_Custom Design</vt:lpstr>
      <vt:lpstr>1_Office Theme IDEX</vt:lpstr>
      <vt:lpstr>think-cell Slide</vt:lpstr>
      <vt:lpstr>Worksheet</vt:lpstr>
      <vt:lpstr>PowerPoint Presentation</vt:lpstr>
      <vt:lpstr>Disclaimer</vt:lpstr>
      <vt:lpstr>IDEX Biometrics – The Next Generation of Payments</vt:lpstr>
      <vt:lpstr>Highly Experienced Leadership Team</vt:lpstr>
      <vt:lpstr>The Case for Card-based Fingerprint Authentication </vt:lpstr>
      <vt:lpstr>PowerPoint Presentation</vt:lpstr>
      <vt:lpstr>Rapid Scaling of Biometric Payment Cards</vt:lpstr>
      <vt:lpstr>Primary Target:  Biometric Payment Cards  </vt:lpstr>
      <vt:lpstr>China’s Digital Currency Initiative Could Double our SAM</vt:lpstr>
      <vt:lpstr>Long-term Vision: Universal Security Device</vt:lpstr>
      <vt:lpstr>PowerPoint Presentation</vt:lpstr>
      <vt:lpstr>Superior Technology Drives Differentiation</vt:lpstr>
      <vt:lpstr>The TrustedBio Architectural Advantage</vt:lpstr>
      <vt:lpstr>Infineon Partnership Enables Complete Solution</vt:lpstr>
      <vt:lpstr>Ecosystem Partners are Key to Sales Strategy </vt:lpstr>
      <vt:lpstr>PowerPoint Presentation</vt:lpstr>
      <vt:lpstr>PowerPoint Presentation</vt:lpstr>
      <vt:lpstr>PowerPoint Presentation</vt:lpstr>
      <vt:lpstr>PowerPoint Presentation</vt:lpstr>
      <vt:lpstr>PowerPoint Presentation</vt:lpstr>
      <vt:lpstr>IDEX Biometrics – Differentiated and Disruptive</vt:lpstr>
      <vt:lpstr>PowerPoint Presentation</vt:lpstr>
    </vt:vector>
  </TitlesOfParts>
  <Company>Blueflamingo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Francis</dc:creator>
  <cp:lastModifiedBy>Marianne Boe</cp:lastModifiedBy>
  <cp:revision>301</cp:revision>
  <cp:lastPrinted>2021-10-06T19:32:29Z</cp:lastPrinted>
  <dcterms:created xsi:type="dcterms:W3CDTF">2019-05-31T09:25:58Z</dcterms:created>
  <dcterms:modified xsi:type="dcterms:W3CDTF">2022-02-24T06:27:19Z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0x0101001DD59CE438DE1F4699281E1DD73EAC52</vt:lpwstr>
  </property>
</Properties>
</file>