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2.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50" d="100"/>
          <a:sy n="150" d="100"/>
        </p:scale>
        <p:origin x="1422" y="-2094"/>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‹N°›</a:t>
            </a:fld>
            <a:endParaRPr lang="en-GB" altLang="fr-F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‹N°›</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‹N°›</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‹N°›</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‹N°›</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‹N°›</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‹N°›</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‹N°›</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‹N°›</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‹N°›</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‹N°›</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‹N°›</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slideLayout" Target="../slideLayouts/slideLayout6.xml"/><Relationship Id="rId18" Type="http://schemas.openxmlformats.org/officeDocument/2006/relationships/image" Target="../media/image9.jpeg"/><Relationship Id="rId26" Type="http://schemas.openxmlformats.org/officeDocument/2006/relationships/image" Target="../media/image17.emf"/><Relationship Id="rId3" Type="http://schemas.openxmlformats.org/officeDocument/2006/relationships/tags" Target="../tags/tag33.xml"/><Relationship Id="rId21" Type="http://schemas.openxmlformats.org/officeDocument/2006/relationships/image" Target="../media/image12.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1.png"/><Relationship Id="rId25" Type="http://schemas.openxmlformats.org/officeDocument/2006/relationships/image" Target="../media/image16.emf"/><Relationship Id="rId2" Type="http://schemas.openxmlformats.org/officeDocument/2006/relationships/tags" Target="../tags/tag32.xml"/><Relationship Id="rId16" Type="http://schemas.openxmlformats.org/officeDocument/2006/relationships/image" Target="../media/image8.jpeg"/><Relationship Id="rId20" Type="http://schemas.openxmlformats.org/officeDocument/2006/relationships/image" Target="../media/image11.emf"/><Relationship Id="rId29" Type="http://schemas.openxmlformats.org/officeDocument/2006/relationships/image" Target="../media/image20.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5.emf"/><Relationship Id="rId5" Type="http://schemas.openxmlformats.org/officeDocument/2006/relationships/tags" Target="../tags/tag35.xml"/><Relationship Id="rId15" Type="http://schemas.openxmlformats.org/officeDocument/2006/relationships/image" Target="../media/image7.emf"/><Relationship Id="rId23" Type="http://schemas.openxmlformats.org/officeDocument/2006/relationships/image" Target="../media/image14.emf"/><Relationship Id="rId28" Type="http://schemas.openxmlformats.org/officeDocument/2006/relationships/image" Target="../media/image19.emf"/><Relationship Id="rId10" Type="http://schemas.openxmlformats.org/officeDocument/2006/relationships/tags" Target="../tags/tag40.xml"/><Relationship Id="rId19" Type="http://schemas.openxmlformats.org/officeDocument/2006/relationships/image" Target="../media/image1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notesSlide" Target="../notesSlides/notesSlide1.xml"/><Relationship Id="rId22" Type="http://schemas.openxmlformats.org/officeDocument/2006/relationships/image" Target="../media/image13.emf"/><Relationship Id="rId27" Type="http://schemas.openxmlformats.org/officeDocument/2006/relationships/image" Target="../media/image18.emf"/></Relationships>
</file>

<file path=ppt/slides/_rels/slide2.xml.rels><?xml version="1.0" encoding="UTF-8" standalone="yes"?>
<Relationships xmlns="http://schemas.openxmlformats.org/package/2006/relationships"><Relationship Id="rId8" Type="http://schemas.openxmlformats.org/officeDocument/2006/relationships/tags" Target="../tags/tag50.xml"/><Relationship Id="rId13" Type="http://schemas.openxmlformats.org/officeDocument/2006/relationships/image" Target="../media/image21.emf"/><Relationship Id="rId18" Type="http://schemas.openxmlformats.org/officeDocument/2006/relationships/image" Target="../media/image20.emf"/><Relationship Id="rId3" Type="http://schemas.openxmlformats.org/officeDocument/2006/relationships/tags" Target="../tags/tag45.xml"/><Relationship Id="rId7" Type="http://schemas.openxmlformats.org/officeDocument/2006/relationships/tags" Target="../tags/tag49.xml"/><Relationship Id="rId12" Type="http://schemas.openxmlformats.org/officeDocument/2006/relationships/image" Target="../media/image1.png"/><Relationship Id="rId17" Type="http://schemas.openxmlformats.org/officeDocument/2006/relationships/image" Target="../media/image15.emf"/><Relationship Id="rId2" Type="http://schemas.openxmlformats.org/officeDocument/2006/relationships/tags" Target="../tags/tag44.xml"/><Relationship Id="rId16" Type="http://schemas.openxmlformats.org/officeDocument/2006/relationships/image" Target="../media/image24.emf"/><Relationship Id="rId20" Type="http://schemas.openxmlformats.org/officeDocument/2006/relationships/image" Target="../media/image26.png"/><Relationship Id="rId1" Type="http://schemas.openxmlformats.org/officeDocument/2006/relationships/tags" Target="../tags/tag43.xml"/><Relationship Id="rId6" Type="http://schemas.openxmlformats.org/officeDocument/2006/relationships/tags" Target="../tags/tag48.xml"/><Relationship Id="rId11" Type="http://schemas.openxmlformats.org/officeDocument/2006/relationships/image" Target="../media/image9.jpeg"/><Relationship Id="rId5" Type="http://schemas.openxmlformats.org/officeDocument/2006/relationships/tags" Target="../tags/tag47.xml"/><Relationship Id="rId15" Type="http://schemas.openxmlformats.org/officeDocument/2006/relationships/image" Target="../media/image23.emf"/><Relationship Id="rId10" Type="http://schemas.openxmlformats.org/officeDocument/2006/relationships/notesSlide" Target="../notesSlides/notesSlide2.xml"/><Relationship Id="rId19" Type="http://schemas.openxmlformats.org/officeDocument/2006/relationships/image" Target="../media/image25.emf"/><Relationship Id="rId4" Type="http://schemas.openxmlformats.org/officeDocument/2006/relationships/tags" Target="../tags/tag46.xml"/><Relationship Id="rId9" Type="http://schemas.openxmlformats.org/officeDocument/2006/relationships/slideLayout" Target="../slideLayouts/slideLayout6.xml"/><Relationship Id="rId14" Type="http://schemas.openxmlformats.org/officeDocument/2006/relationships/image" Target="../media/image22.emf"/></Relationships>
</file>

<file path=ppt/slides/_rels/slide3.xml.rels><?xml version="1.0" encoding="UTF-8" standalone="yes"?>
<Relationships xmlns="http://schemas.openxmlformats.org/package/2006/relationships"><Relationship Id="rId8" Type="http://schemas.openxmlformats.org/officeDocument/2006/relationships/image" Target="../media/image27.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2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5EC55EE6-1D3B-4E47-8E1C-97A43740A52F}"/>
              </a:ext>
            </a:extLst>
          </p:cNvPr>
          <p:cNvPicPr>
            <a:picLocks noChangeAspect="1"/>
          </p:cNvPicPr>
          <p:nvPr>
            <p:custDataLst>
              <p:tags r:id="rId1"/>
            </p:custDataLst>
          </p:nvPr>
        </p:nvPicPr>
        <p:blipFill>
          <a:blip r:embed="rId15"/>
          <a:stretch>
            <a:fillRect/>
          </a:stretch>
        </p:blipFill>
        <p:spPr>
          <a:xfrm>
            <a:off x="619737" y="5407900"/>
            <a:ext cx="2336188" cy="1885785"/>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546655"/>
            <a:ext cx="45974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endParaRPr lang="fr-FR" altLang="fr-FR" sz="600" i="1" dirty="0">
              <a:solidFill>
                <a:schemeClr val="bg1">
                  <a:lumMod val="50000"/>
                </a:schemeClr>
              </a:solidFill>
              <a:ea typeface="Calibri" panose="020F0502020204030204" pitchFamily="34" charset="0"/>
              <a:cs typeface="Times New Roman" panose="02020603050405020304" pitchFamily="18" charset="0"/>
            </a:endParaRP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extLst>
              <p:ext uri="{D42A27DB-BD31-4B8C-83A1-F6EECF244321}">
                <p14:modId xmlns:p14="http://schemas.microsoft.com/office/powerpoint/2010/main" val="2407088841"/>
              </p:ext>
            </p:extLst>
          </p:nvPr>
        </p:nvGraphicFramePr>
        <p:xfrm>
          <a:off x="181830" y="7406180"/>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extLst>
              <p:ext uri="{D42A27DB-BD31-4B8C-83A1-F6EECF244321}">
                <p14:modId xmlns:p14="http://schemas.microsoft.com/office/powerpoint/2010/main" val="4101333672"/>
              </p:ext>
            </p:extLst>
          </p:nvPr>
        </p:nvGraphicFramePr>
        <p:xfrm>
          <a:off x="3633788" y="517879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extLst>
              <p:ext uri="{D42A27DB-BD31-4B8C-83A1-F6EECF244321}">
                <p14:modId xmlns:p14="http://schemas.microsoft.com/office/powerpoint/2010/main" val="3654876647"/>
              </p:ext>
            </p:extLst>
          </p:nvPr>
        </p:nvGraphicFramePr>
        <p:xfrm>
          <a:off x="173038" y="519149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3" name="Image 2">
            <a:extLst>
              <a:ext uri="{FF2B5EF4-FFF2-40B4-BE49-F238E27FC236}">
                <a16:creationId xmlns:a16="http://schemas.microsoft.com/office/drawing/2014/main" id="{0F76FE59-3217-4D96-9C05-D654DFE61FB0}"/>
              </a:ext>
            </a:extLst>
          </p:cNvPr>
          <p:cNvPicPr>
            <a:picLocks noChangeAspect="1"/>
          </p:cNvPicPr>
          <p:nvPr>
            <p:custDataLst>
              <p:tags r:id="rId2"/>
            </p:custDataLst>
          </p:nvPr>
        </p:nvPicPr>
        <p:blipFill>
          <a:blip r:embed="rId19"/>
          <a:stretch>
            <a:fillRect/>
          </a:stretch>
        </p:blipFill>
        <p:spPr>
          <a:xfrm>
            <a:off x="2228920" y="3519443"/>
            <a:ext cx="4419502" cy="1083252"/>
          </a:xfrm>
          <a:prstGeom prst="rect">
            <a:avLst/>
          </a:prstGeom>
        </p:spPr>
      </p:pic>
      <p:pic>
        <p:nvPicPr>
          <p:cNvPr id="4" name="Image 3">
            <a:extLst>
              <a:ext uri="{FF2B5EF4-FFF2-40B4-BE49-F238E27FC236}">
                <a16:creationId xmlns:a16="http://schemas.microsoft.com/office/drawing/2014/main" id="{810A168C-F059-4926-9207-DF0B5BA173B6}"/>
              </a:ext>
            </a:extLst>
          </p:cNvPr>
          <p:cNvPicPr>
            <a:picLocks noChangeAspect="1"/>
          </p:cNvPicPr>
          <p:nvPr>
            <p:custDataLst>
              <p:tags r:id="rId3"/>
            </p:custDataLst>
          </p:nvPr>
        </p:nvPicPr>
        <p:blipFill>
          <a:blip r:embed="rId20"/>
          <a:stretch>
            <a:fillRect/>
          </a:stretch>
        </p:blipFill>
        <p:spPr>
          <a:xfrm>
            <a:off x="3696910" y="5439862"/>
            <a:ext cx="2946333" cy="1842695"/>
          </a:xfrm>
          <a:prstGeom prst="rect">
            <a:avLst/>
          </a:prstGeom>
        </p:spPr>
      </p:pic>
      <p:pic>
        <p:nvPicPr>
          <p:cNvPr id="6" name="Image 5">
            <a:extLst>
              <a:ext uri="{FF2B5EF4-FFF2-40B4-BE49-F238E27FC236}">
                <a16:creationId xmlns:a16="http://schemas.microsoft.com/office/drawing/2014/main" id="{36E92BB9-D925-4534-86C3-C742D1FD7566}"/>
              </a:ext>
            </a:extLst>
          </p:cNvPr>
          <p:cNvPicPr>
            <a:picLocks noChangeAspect="1"/>
          </p:cNvPicPr>
          <p:nvPr>
            <p:custDataLst>
              <p:tags r:id="rId4"/>
            </p:custDataLst>
          </p:nvPr>
        </p:nvPicPr>
        <p:blipFill>
          <a:blip r:embed="rId21"/>
          <a:stretch>
            <a:fillRect/>
          </a:stretch>
        </p:blipFill>
        <p:spPr>
          <a:xfrm>
            <a:off x="4309375" y="7869951"/>
            <a:ext cx="1721403" cy="1620642"/>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extLst>
              <p:ext uri="{D42A27DB-BD31-4B8C-83A1-F6EECF244321}">
                <p14:modId xmlns:p14="http://schemas.microsoft.com/office/powerpoint/2010/main" val="3948886244"/>
              </p:ext>
            </p:extLst>
          </p:nvPr>
        </p:nvGraphicFramePr>
        <p:xfrm>
          <a:off x="3624263" y="760767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7" name="Image 6">
            <a:extLst>
              <a:ext uri="{FF2B5EF4-FFF2-40B4-BE49-F238E27FC236}">
                <a16:creationId xmlns:a16="http://schemas.microsoft.com/office/drawing/2014/main" id="{44EB0A3F-CF22-4BC4-ACB8-E3D59FEC44D1}"/>
              </a:ext>
            </a:extLst>
          </p:cNvPr>
          <p:cNvPicPr>
            <a:picLocks noChangeAspect="1"/>
          </p:cNvPicPr>
          <p:nvPr>
            <p:custDataLst>
              <p:tags r:id="rId5"/>
            </p:custDataLst>
          </p:nvPr>
        </p:nvPicPr>
        <p:blipFill>
          <a:blip r:embed="rId22"/>
          <a:stretch>
            <a:fillRect/>
          </a:stretch>
        </p:blipFill>
        <p:spPr>
          <a:xfrm>
            <a:off x="8793" y="7748282"/>
            <a:ext cx="3374398" cy="1560035"/>
          </a:xfrm>
          <a:prstGeom prst="rect">
            <a:avLst/>
          </a:prstGeom>
        </p:spPr>
      </p:pic>
      <p:pic>
        <p:nvPicPr>
          <p:cNvPr id="8" name="Image 7">
            <a:extLst>
              <a:ext uri="{FF2B5EF4-FFF2-40B4-BE49-F238E27FC236}">
                <a16:creationId xmlns:a16="http://schemas.microsoft.com/office/drawing/2014/main" id="{6CE164D0-C32E-4FE7-A258-68384EE0A4AB}"/>
              </a:ext>
            </a:extLst>
          </p:cNvPr>
          <p:cNvPicPr>
            <a:picLocks noChangeAspect="1"/>
          </p:cNvPicPr>
          <p:nvPr>
            <p:custDataLst>
              <p:tags r:id="rId6"/>
            </p:custDataLst>
          </p:nvPr>
        </p:nvPicPr>
        <p:blipFill>
          <a:blip r:embed="rId23"/>
          <a:stretch>
            <a:fillRect/>
          </a:stretch>
        </p:blipFill>
        <p:spPr>
          <a:xfrm>
            <a:off x="3200400" y="9624776"/>
            <a:ext cx="3657600" cy="208157"/>
          </a:xfrm>
          <a:prstGeom prst="rect">
            <a:avLst/>
          </a:prstGeom>
        </p:spPr>
      </p:pic>
      <p:pic>
        <p:nvPicPr>
          <p:cNvPr id="9" name="Image 8">
            <a:extLst>
              <a:ext uri="{FF2B5EF4-FFF2-40B4-BE49-F238E27FC236}">
                <a16:creationId xmlns:a16="http://schemas.microsoft.com/office/drawing/2014/main" id="{4F39E268-186F-4B9F-8C99-83353A879701}"/>
              </a:ext>
            </a:extLst>
          </p:cNvPr>
          <p:cNvPicPr>
            <a:picLocks noChangeAspect="1"/>
          </p:cNvPicPr>
          <p:nvPr>
            <p:custDataLst>
              <p:tags r:id="rId7"/>
            </p:custDataLst>
          </p:nvPr>
        </p:nvPicPr>
        <p:blipFill>
          <a:blip r:embed="rId24"/>
          <a:stretch>
            <a:fillRect/>
          </a:stretch>
        </p:blipFill>
        <p:spPr>
          <a:xfrm>
            <a:off x="214757" y="7108935"/>
            <a:ext cx="2438400" cy="226493"/>
          </a:xfrm>
          <a:prstGeom prst="rect">
            <a:avLst/>
          </a:prstGeom>
        </p:spPr>
      </p:pic>
      <p:pic>
        <p:nvPicPr>
          <p:cNvPr id="10" name="Image 9">
            <a:extLst>
              <a:ext uri="{FF2B5EF4-FFF2-40B4-BE49-F238E27FC236}">
                <a16:creationId xmlns:a16="http://schemas.microsoft.com/office/drawing/2014/main" id="{181FB985-15D8-4259-8441-07371A386595}"/>
              </a:ext>
            </a:extLst>
          </p:cNvPr>
          <p:cNvPicPr>
            <a:picLocks noChangeAspect="1"/>
          </p:cNvPicPr>
          <p:nvPr>
            <p:custDataLst>
              <p:tags r:id="rId8"/>
            </p:custDataLst>
          </p:nvPr>
        </p:nvPicPr>
        <p:blipFill>
          <a:blip r:embed="rId25"/>
          <a:stretch>
            <a:fillRect/>
          </a:stretch>
        </p:blipFill>
        <p:spPr>
          <a:xfrm>
            <a:off x="3633788" y="7213125"/>
            <a:ext cx="3048000" cy="396978"/>
          </a:xfrm>
          <a:prstGeom prst="rect">
            <a:avLst/>
          </a:prstGeom>
          <a:ln>
            <a:noFill/>
          </a:ln>
        </p:spPr>
      </p:pic>
      <p:pic>
        <p:nvPicPr>
          <p:cNvPr id="11" name="Image 10">
            <a:extLst>
              <a:ext uri="{FF2B5EF4-FFF2-40B4-BE49-F238E27FC236}">
                <a16:creationId xmlns:a16="http://schemas.microsoft.com/office/drawing/2014/main" id="{7CFEF92B-5AB4-4B93-981C-1B42189656FE}"/>
              </a:ext>
            </a:extLst>
          </p:cNvPr>
          <p:cNvPicPr>
            <a:picLocks noChangeAspect="1"/>
          </p:cNvPicPr>
          <p:nvPr>
            <p:custDataLst>
              <p:tags r:id="rId9"/>
            </p:custDataLst>
          </p:nvPr>
        </p:nvPicPr>
        <p:blipFill>
          <a:blip r:embed="rId26"/>
          <a:stretch>
            <a:fillRect/>
          </a:stretch>
        </p:blipFill>
        <p:spPr>
          <a:xfrm>
            <a:off x="145317" y="9310642"/>
            <a:ext cx="1828800" cy="207084"/>
          </a:xfrm>
          <a:prstGeom prst="rect">
            <a:avLst/>
          </a:prstGeom>
        </p:spPr>
      </p:pic>
      <p:pic>
        <p:nvPicPr>
          <p:cNvPr id="13" name="Image 12">
            <a:extLst>
              <a:ext uri="{FF2B5EF4-FFF2-40B4-BE49-F238E27FC236}">
                <a16:creationId xmlns:a16="http://schemas.microsoft.com/office/drawing/2014/main" id="{340A0069-A962-4534-AD3C-23A6715EA683}"/>
              </a:ext>
            </a:extLst>
          </p:cNvPr>
          <p:cNvPicPr>
            <a:picLocks noChangeAspect="1"/>
          </p:cNvPicPr>
          <p:nvPr>
            <p:custDataLst>
              <p:tags r:id="rId10"/>
            </p:custDataLst>
          </p:nvPr>
        </p:nvPicPr>
        <p:blipFill>
          <a:blip r:embed="rId24"/>
          <a:stretch>
            <a:fillRect/>
          </a:stretch>
        </p:blipFill>
        <p:spPr>
          <a:xfrm>
            <a:off x="3624263" y="9222135"/>
            <a:ext cx="2438400" cy="226493"/>
          </a:xfrm>
          <a:prstGeom prst="rect">
            <a:avLst/>
          </a:prstGeom>
        </p:spPr>
      </p:pic>
      <p:pic>
        <p:nvPicPr>
          <p:cNvPr id="15" name="Image 14">
            <a:extLst>
              <a:ext uri="{FF2B5EF4-FFF2-40B4-BE49-F238E27FC236}">
                <a16:creationId xmlns:a16="http://schemas.microsoft.com/office/drawing/2014/main" id="{79B56C38-F515-45F6-84E0-886CF47DC1AF}"/>
              </a:ext>
            </a:extLst>
          </p:cNvPr>
          <p:cNvPicPr>
            <a:picLocks noChangeAspect="1"/>
          </p:cNvPicPr>
          <p:nvPr>
            <p:custDataLst>
              <p:tags r:id="rId11"/>
            </p:custDataLst>
          </p:nvPr>
        </p:nvPicPr>
        <p:blipFill>
          <a:blip r:embed="rId27"/>
          <a:stretch>
            <a:fillRect/>
          </a:stretch>
        </p:blipFill>
        <p:spPr>
          <a:xfrm>
            <a:off x="168027" y="1367552"/>
            <a:ext cx="1881455" cy="3580122"/>
          </a:xfrm>
          <a:prstGeom prst="rect">
            <a:avLst/>
          </a:prstGeom>
        </p:spPr>
      </p:pic>
      <p:graphicFrame>
        <p:nvGraphicFramePr>
          <p:cNvPr id="23" name="Tableau 22">
            <a:extLst>
              <a:ext uri="{FF2B5EF4-FFF2-40B4-BE49-F238E27FC236}">
                <a16:creationId xmlns:a16="http://schemas.microsoft.com/office/drawing/2014/main" id="{F39B0DA1-86A0-4B76-ACA3-F822C40728FE}"/>
              </a:ext>
            </a:extLst>
          </p:cNvPr>
          <p:cNvGraphicFramePr>
            <a:graphicFrameLocks noGrp="1"/>
          </p:cNvGraphicFramePr>
          <p:nvPr>
            <p:extLst>
              <p:ext uri="{D42A27DB-BD31-4B8C-83A1-F6EECF244321}">
                <p14:modId xmlns:p14="http://schemas.microsoft.com/office/powerpoint/2010/main" val="972403485"/>
              </p:ext>
            </p:extLst>
          </p:nvPr>
        </p:nvGraphicFramePr>
        <p:xfrm>
          <a:off x="2855912" y="3189540"/>
          <a:ext cx="3124200" cy="350774"/>
        </p:xfrm>
        <a:graphic>
          <a:graphicData uri="http://schemas.openxmlformats.org/drawingml/2006/table">
            <a:tbl>
              <a:tblPr/>
              <a:tblGrid>
                <a:gridCol w="1524000">
                  <a:extLst>
                    <a:ext uri="{9D8B030D-6E8A-4147-A177-3AD203B41FA5}">
                      <a16:colId xmlns:a16="http://schemas.microsoft.com/office/drawing/2014/main" val="367648080"/>
                    </a:ext>
                  </a:extLst>
                </a:gridCol>
                <a:gridCol w="1600200">
                  <a:extLst>
                    <a:ext uri="{9D8B030D-6E8A-4147-A177-3AD203B41FA5}">
                      <a16:colId xmlns:a16="http://schemas.microsoft.com/office/drawing/2014/main" val="3940271361"/>
                    </a:ext>
                  </a:extLst>
                </a:gridCol>
              </a:tblGrid>
              <a:tr h="167894">
                <a:tc>
                  <a:txBody>
                    <a:bodyPr/>
                    <a:lstStyle/>
                    <a:p>
                      <a:pPr algn="ctr" fontAlgn="b"/>
                      <a:r>
                        <a:rPr lang="fr-FR" sz="1200" b="1" i="0" u="none" strike="noStrike">
                          <a:solidFill>
                            <a:srgbClr val="002060"/>
                          </a:solidFill>
                          <a:effectLst/>
                          <a:latin typeface="Calibri" panose="020F0502020204030204" pitchFamily="34" charset="0"/>
                        </a:rPr>
                        <a:t>€195,7m </a:t>
                      </a:r>
                    </a:p>
                  </a:txBody>
                  <a:tcPr marL="0" marR="0" marT="0" marB="0" anchor="b">
                    <a:lnL>
                      <a:noFill/>
                    </a:lnL>
                    <a:lnR>
                      <a:noFill/>
                    </a:lnR>
                    <a:lnT>
                      <a:noFill/>
                    </a:lnT>
                    <a:lnB>
                      <a:noFill/>
                    </a:lnB>
                  </a:tcPr>
                </a:tc>
                <a:tc>
                  <a:txBody>
                    <a:bodyPr/>
                    <a:lstStyle/>
                    <a:p>
                      <a:pPr algn="ctr" fontAlgn="b"/>
                      <a:r>
                        <a:rPr lang="fr-FR" sz="1200" b="1" i="0" u="none" strike="noStrike">
                          <a:solidFill>
                            <a:srgbClr val="002060"/>
                          </a:solidFill>
                          <a:effectLst/>
                          <a:latin typeface="Calibri" panose="020F0502020204030204" pitchFamily="34" charset="0"/>
                        </a:rPr>
                        <a:t>12,0%</a:t>
                      </a:r>
                    </a:p>
                  </a:txBody>
                  <a:tcPr marL="0" marR="0" marT="0" marB="0" anchor="b">
                    <a:lnL>
                      <a:noFill/>
                    </a:lnL>
                    <a:lnR>
                      <a:noFill/>
                    </a:lnR>
                    <a:lnT>
                      <a:noFill/>
                    </a:lnT>
                    <a:lnB>
                      <a:noFill/>
                    </a:lnB>
                  </a:tcPr>
                </a:tc>
                <a:extLst>
                  <a:ext uri="{0D108BD9-81ED-4DB2-BD59-A6C34878D82A}">
                    <a16:rowId xmlns:a16="http://schemas.microsoft.com/office/drawing/2014/main" val="2462876462"/>
                  </a:ext>
                </a:extLst>
              </a:tr>
              <a:tr h="167894">
                <a:tc>
                  <a:txBody>
                    <a:bodyPr/>
                    <a:lstStyle/>
                    <a:p>
                      <a:pPr algn="ctr" fontAlgn="t"/>
                      <a:r>
                        <a:rPr lang="en-US" sz="700" b="1" i="0" u="none" strike="noStrike">
                          <a:solidFill>
                            <a:srgbClr val="808080"/>
                          </a:solidFill>
                          <a:effectLst/>
                          <a:latin typeface="Arial" panose="020B0604020202020204" pitchFamily="34" charset="0"/>
                        </a:rPr>
                        <a:t> NAV as of April 2020</a:t>
                      </a:r>
                    </a:p>
                  </a:txBody>
                  <a:tcPr marL="0" marR="0" marT="0" marB="0">
                    <a:lnL>
                      <a:noFill/>
                    </a:lnL>
                    <a:lnR>
                      <a:noFill/>
                    </a:lnR>
                    <a:lnT>
                      <a:noFill/>
                    </a:lnT>
                    <a:lnB>
                      <a:noFill/>
                    </a:lnB>
                  </a:tcPr>
                </a:tc>
                <a:tc>
                  <a:txBody>
                    <a:bodyPr/>
                    <a:lstStyle/>
                    <a:p>
                      <a:pPr algn="ctr" fontAlgn="t"/>
                      <a:r>
                        <a:rPr lang="fr-FR" sz="700" b="1" i="0" u="none" strike="noStrike" dirty="0" err="1">
                          <a:solidFill>
                            <a:srgbClr val="808080"/>
                          </a:solidFill>
                          <a:effectLst/>
                          <a:latin typeface="Arial" panose="020B0604020202020204" pitchFamily="34" charset="0"/>
                        </a:rPr>
                        <a:t>Trailing</a:t>
                      </a:r>
                      <a:r>
                        <a:rPr lang="fr-FR" sz="700" b="1" i="0" u="none" strike="noStrike" dirty="0">
                          <a:solidFill>
                            <a:srgbClr val="808080"/>
                          </a:solidFill>
                          <a:effectLst/>
                          <a:latin typeface="Arial" panose="020B0604020202020204" pitchFamily="34" charset="0"/>
                        </a:rPr>
                        <a:t> 12-month Div. Yield</a:t>
                      </a:r>
                      <a:r>
                        <a:rPr lang="fr-FR" sz="700" b="1" i="0" u="none" strike="noStrike" baseline="30000" dirty="0">
                          <a:solidFill>
                            <a:srgbClr val="808080"/>
                          </a:solidFill>
                          <a:effectLst/>
                          <a:latin typeface="Arial" panose="020B0604020202020204" pitchFamily="34" charset="0"/>
                        </a:rPr>
                        <a:t>3</a:t>
                      </a:r>
                      <a:endParaRPr lang="fr-FR" sz="700" b="1" i="0" u="none" strike="noStrike" dirty="0">
                        <a:solidFill>
                          <a:srgbClr val="808080"/>
                        </a:solidFill>
                        <a:effectLst/>
                        <a:latin typeface="Arial" panose="020B0604020202020204" pitchFamily="34" charset="0"/>
                      </a:endParaRPr>
                    </a:p>
                  </a:txBody>
                  <a:tcPr marL="0" marR="0" marT="0" marB="0">
                    <a:lnL>
                      <a:noFill/>
                    </a:lnL>
                    <a:lnR>
                      <a:noFill/>
                    </a:lnR>
                    <a:lnT>
                      <a:noFill/>
                    </a:lnT>
                    <a:lnB>
                      <a:noFill/>
                    </a:lnB>
                  </a:tcPr>
                </a:tc>
                <a:extLst>
                  <a:ext uri="{0D108BD9-81ED-4DB2-BD59-A6C34878D82A}">
                    <a16:rowId xmlns:a16="http://schemas.microsoft.com/office/drawing/2014/main" val="2514332870"/>
                  </a:ext>
                </a:extLst>
              </a:tr>
            </a:tbl>
          </a:graphicData>
        </a:graphic>
      </p:graphicFrame>
      <p:pic>
        <p:nvPicPr>
          <p:cNvPr id="26" name="Image 25">
            <a:extLst>
              <a:ext uri="{FF2B5EF4-FFF2-40B4-BE49-F238E27FC236}">
                <a16:creationId xmlns:a16="http://schemas.microsoft.com/office/drawing/2014/main" id="{1755A4A1-34FC-46C2-8591-DB2BCD77ADAA}"/>
              </a:ext>
            </a:extLst>
          </p:cNvPr>
          <p:cNvPicPr>
            <a:picLocks noChangeAspect="1"/>
          </p:cNvPicPr>
          <p:nvPr/>
        </p:nvPicPr>
        <p:blipFill>
          <a:blip r:embed="rId28"/>
          <a:stretch>
            <a:fillRect/>
          </a:stretch>
        </p:blipFill>
        <p:spPr>
          <a:xfrm>
            <a:off x="2147588" y="2483415"/>
            <a:ext cx="4545573" cy="693425"/>
          </a:xfrm>
          <a:prstGeom prst="rect">
            <a:avLst/>
          </a:prstGeom>
        </p:spPr>
      </p:pic>
      <p:pic>
        <p:nvPicPr>
          <p:cNvPr id="36" name="Image 35">
            <a:extLst>
              <a:ext uri="{FF2B5EF4-FFF2-40B4-BE49-F238E27FC236}">
                <a16:creationId xmlns:a16="http://schemas.microsoft.com/office/drawing/2014/main" id="{3757B942-8883-4FA7-9E23-71E2FA47DCE7}"/>
              </a:ext>
            </a:extLst>
          </p:cNvPr>
          <p:cNvPicPr>
            <a:picLocks noChangeAspect="1"/>
          </p:cNvPicPr>
          <p:nvPr>
            <p:custDataLst>
              <p:tags r:id="rId12"/>
            </p:custDataLst>
          </p:nvPr>
        </p:nvPicPr>
        <p:blipFill rotWithShape="1">
          <a:blip r:embed="rId29"/>
          <a:srcRect l="1195" t="8296" r="1096" b="4505"/>
          <a:stretch/>
        </p:blipFill>
        <p:spPr>
          <a:xfrm>
            <a:off x="1930400" y="723900"/>
            <a:ext cx="2978150" cy="47802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877948"/>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95700" y="5686933"/>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4"/>
            <a:ext cx="3303630" cy="5261970"/>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15000"/>
              </a:lnSpc>
              <a:spcAft>
                <a:spcPts val="600"/>
              </a:spcAft>
            </a:pPr>
            <a:r>
              <a:rPr lang="en-US" sz="600" dirty="0"/>
              <a:t>In April, after the significant mark to market impact of the COVID-19 crisis in March, we had a modest rebound in terms of valuation. Volta’s NAV* total return performance in April was +5.7%.</a:t>
            </a:r>
          </a:p>
          <a:p>
            <a:pPr algn="just">
              <a:lnSpc>
                <a:spcPct val="115000"/>
              </a:lnSpc>
              <a:spcAft>
                <a:spcPts val="600"/>
              </a:spcAft>
            </a:pPr>
            <a:r>
              <a:rPr lang="en-US" sz="600" dirty="0"/>
              <a:t>The monthly performances** were, in local currency: +0.3% for Bank Balance Sheet transactions, +10.0% for CLO Equity tranches; +12.1% for CLO Debt; -9,9% for Cash Corporate Credit deals (this bucket compromises of funds that have one-month delay in publishing their NAV); and +0.6% for ABS.</a:t>
            </a:r>
          </a:p>
          <a:p>
            <a:pPr algn="just">
              <a:lnSpc>
                <a:spcPct val="115000"/>
              </a:lnSpc>
              <a:spcAft>
                <a:spcPts val="600"/>
              </a:spcAft>
            </a:pPr>
            <a:r>
              <a:rPr lang="en-US" sz="600" dirty="0"/>
              <a:t>At the end of the month, the average price for CLO Equity tranches was 43.0% and 33.4% respectively for USD and Euro positions, 59.7% for USD CLO debt (no Euro CLO debt positions were held by Volta).</a:t>
            </a:r>
          </a:p>
          <a:p>
            <a:pPr algn="just">
              <a:lnSpc>
                <a:spcPct val="115000"/>
              </a:lnSpc>
              <a:spcAft>
                <a:spcPts val="600"/>
              </a:spcAft>
            </a:pPr>
            <a:r>
              <a:rPr lang="en-US" sz="600" dirty="0"/>
              <a:t>These general market prices mark downs incorporate the expectation that a number of CLO Equity tranches will start suffering partial diversion of cash flows as early as in July, the next quarter payment dates for most positions, with further deterioration in October due to the increasing excess CCC bucket in CLOs. For Volta’s positions specifically we have identified, at present, only one position that might suffer a partial diversion of cash flow in July. If this remains the case, Volta’s positions should significantly outperform the wider market for July cash flow receipts. Rating agencies recently confirmed that they have already reviewed their ratings for 80 to 90% of loans and certainly the pace of loan downgrades has significantly reduced during the recent weeks, lowering the probability that Volta will suffer additional unexpected diversion of cash flows in July.</a:t>
            </a:r>
          </a:p>
          <a:p>
            <a:pPr algn="just">
              <a:lnSpc>
                <a:spcPct val="115000"/>
              </a:lnSpc>
              <a:spcAft>
                <a:spcPts val="600"/>
              </a:spcAft>
            </a:pPr>
            <a:r>
              <a:rPr lang="en-US" sz="600" dirty="0"/>
              <a:t>Now that April trustee reports have been collected, it appears that 20% of the USD CLO Equity universe suffered a partial or full diversion of cash flows in April. None of Volta positions saw any diversion and cash flows were received in full on all positions. The average CCC/Caa3 bucket is now 8% for S&amp;P and 6% for Moody’s with levels of around 3% less for EUR deals. That said, even though European CLO Equity outperformed USD CLO Equity in April, the average price for EUR CLO Equity positions is still far below that for USD deals. We believe that this reflects the lower liquidity and lower risk appetite in Europe than in the US.</a:t>
            </a:r>
          </a:p>
          <a:p>
            <a:pPr algn="just">
              <a:lnSpc>
                <a:spcPct val="115000"/>
              </a:lnSpc>
              <a:spcAft>
                <a:spcPts val="600"/>
              </a:spcAft>
            </a:pPr>
            <a:r>
              <a:rPr lang="en-US" sz="600" dirty="0"/>
              <a:t>As mentioned in our interim communication of 24th March, our first priority was to secure Volta’s liquidity and solvency. Whilst, as at the end of April the repurchase agreement was still in place for $10m, this has now been repaid. Given the modest level of commitments to existing positions and the very low level of currency hedging still in place, the liquidity demands on the Company can now be met comfortably from expected cash flows.  Overall in April, Volta received €7.9m from coupons and interest, with the decline accounted for solely by falling short term interest rates.</a:t>
            </a:r>
          </a:p>
          <a:p>
            <a:pPr algn="just">
              <a:lnSpc>
                <a:spcPct val="115000"/>
              </a:lnSpc>
              <a:spcAft>
                <a:spcPts val="600"/>
              </a:spcAft>
            </a:pPr>
            <a:r>
              <a:rPr lang="en-US" sz="600" dirty="0"/>
              <a:t>Therefore, the Company has been able to declare a dividend.  At the end of March, ratings agencies were downgrading loans at an unprecedented pace and considerable uncertainty existed for the Company regarding cash flows and the economic outlook. Now that the full April cash flows have been received and the acute liquidity and volatility conditions seen in late March have eased, the Company has declared a dividend of €0.10 per share, payable 16th of June, which corresponds to roughly 8% of the latest NAV. The balance of net cash flows received, other than a modest working capital balance, will be re-invested.</a:t>
            </a:r>
          </a:p>
          <a:p>
            <a:pPr algn="just">
              <a:lnSpc>
                <a:spcPct val="115000"/>
              </a:lnSpc>
              <a:spcAft>
                <a:spcPts val="600"/>
              </a:spcAft>
            </a:pPr>
            <a:r>
              <a:rPr lang="en-US" sz="600" dirty="0"/>
              <a:t>As at the end of April 2020, Volta’s NAV was €195,7m or €5,35 per share (</a:t>
            </a:r>
            <a:r>
              <a:rPr lang="en-US" sz="600"/>
              <a:t>including €20,4m </a:t>
            </a:r>
            <a:r>
              <a:rPr lang="en-US" sz="600" dirty="0"/>
              <a:t>in cash). The GAV stood at €207,1m with nearly €11,4m liabilities.</a:t>
            </a:r>
          </a:p>
          <a:p>
            <a:pPr algn="just">
              <a:lnSpc>
                <a:spcPct val="115000"/>
              </a:lnSpc>
              <a:spcAft>
                <a:spcPts val="600"/>
              </a:spcAft>
            </a:pPr>
            <a:endParaRPr lang="fr-FR" sz="6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490955" y="1569139"/>
            <a:ext cx="3225651" cy="3951851"/>
          </a:xfrm>
          <a:prstGeom prst="rect">
            <a:avLst/>
          </a:prstGeom>
          <a:solidFill>
            <a:schemeClr val="bg1">
              <a:lumMod val="95000"/>
            </a:schemeClr>
          </a:solidFill>
          <a:ln>
            <a:noFill/>
          </a:ln>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15000"/>
              </a:lnSpc>
              <a:spcAft>
                <a:spcPts val="600"/>
              </a:spcAft>
              <a:defRPr/>
            </a:pPr>
            <a:r>
              <a:rPr lang="en-US" sz="600" dirty="0"/>
              <a:t>Regarding the medium to long term performance outlook, our view is that rating agencies, will continue to downgrade loans through to the end of 2020, even if the pace of downgrades reduces somewhat.  Therefore, the CCC bucket will continue to increase. In April defaults began to pick up in both the US and European credit markets. Including loans and bonds, Moody’s recorded 35 defaults in the US YTD of which 15 were in April; in Europe there have been 7 YTD of which 5 were in April.  We expect this trend to continue. Rating agencies are forecasting default rates to reach between 5 and 10% for the US loan market in 2020 but recognize, as we have noted previously, that defaults might be spread through time.</a:t>
            </a:r>
          </a:p>
          <a:p>
            <a:pPr algn="just">
              <a:lnSpc>
                <a:spcPct val="115000"/>
              </a:lnSpc>
              <a:spcAft>
                <a:spcPts val="600"/>
              </a:spcAft>
              <a:defRPr/>
            </a:pPr>
            <a:r>
              <a:rPr lang="en-US" sz="600" dirty="0"/>
              <a:t>This scenario means that we might find in the USD CLO market (situation is expected to be better in Europe), that many CLOs are near breaching either the Reinvestment test (when breached, 50% of the amount that should have been paid to the Equity is diverted to be reinvested) or the most Junior OC test (when breached, 100% of the amount that should have been paid to the Equity is diverted to reimburse the most senior debt tranche) while strongly benefiting from loan reinvestment at discount (before the OC test is breached or once it is cured).</a:t>
            </a:r>
          </a:p>
          <a:p>
            <a:pPr algn="just">
              <a:lnSpc>
                <a:spcPct val="115000"/>
              </a:lnSpc>
              <a:spcAft>
                <a:spcPts val="600"/>
              </a:spcAft>
              <a:defRPr/>
            </a:pPr>
            <a:r>
              <a:rPr lang="en-US" sz="600" dirty="0"/>
              <a:t>Typically, a CLO suffering, through a given year, 3% default (with 50% recovery) but being able to reinvest 15% of the portfolio in loans at an average 90% purchase price, might not see any deterioration of its tests (all other things being equal). Although it is speculative, it seems plausible that the most active and solid CLO managers might navigate through this environment (defaults spread through years with loans trading at discount as well for years) without causing too much pain to CLO Equity investors. For the moment and for the foreseeable future, with the positions we hold in Volta performing better than the broad market, we might be able to follow this hypothetical path.</a:t>
            </a:r>
          </a:p>
          <a:p>
            <a:pPr algn="just">
              <a:defRPr/>
            </a:pPr>
            <a:r>
              <a:rPr lang="en-US" sz="540" i="1" dirty="0"/>
              <a:t>*It should be noted that approximately 19.5% of Volta’s GAV comprises investments for which the relevant NAVs as at the month-end date are normally available only after Volta’s NAV has already been published. Volta’s policy is to publish its own NAV on as timely a basis as possible in order to provide shareholders with Volta’s appropriately up-to-date NAV information. Consequently, such investments are valued using the most recently available NAV for each fund or quoted price for such subordinated note. The most recently available fund NAV or quoted price was for 13.0% as at 31 March 2020, 4.2% as at 31 December 2019 and 2.2% as at 30 September 2019. </a:t>
            </a:r>
          </a:p>
          <a:p>
            <a:pPr algn="just">
              <a:defRPr/>
            </a:pPr>
            <a:endParaRPr lang="en-US" sz="540" i="1" dirty="0"/>
          </a:p>
          <a:p>
            <a:pPr algn="just">
              <a:defRPr/>
            </a:pPr>
            <a:r>
              <a:rPr lang="en-US" sz="540" i="1" dirty="0"/>
              <a:t>** “performances” of asset classes are calculated as the Dietz-performance of the assets in each bucket, taking into account the Mark-to-Market of the assets at period ends, payments received from the assets over the period, and ignoring changes in cross currency rates. Nevertheless, some residual currency effects could impact the aggregate value of the portfolio when aggregating each bucket.</a:t>
            </a:r>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86162" y="7259009"/>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Last Eighteen Months Performance Attribution</a:t>
            </a:r>
            <a:endParaRPr lang="fr-FR" altLang="fr-FR" sz="900" b="1" dirty="0"/>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3" name="Image 2">
            <a:extLst>
              <a:ext uri="{FF2B5EF4-FFF2-40B4-BE49-F238E27FC236}">
                <a16:creationId xmlns:a16="http://schemas.microsoft.com/office/drawing/2014/main" id="{CE7FB40F-CD02-4B1A-9626-BF4E813C04DB}"/>
              </a:ext>
            </a:extLst>
          </p:cNvPr>
          <p:cNvPicPr>
            <a:picLocks noChangeAspect="1"/>
          </p:cNvPicPr>
          <p:nvPr>
            <p:custDataLst>
              <p:tags r:id="rId1"/>
            </p:custDataLst>
          </p:nvPr>
        </p:nvPicPr>
        <p:blipFill>
          <a:blip r:embed="rId13"/>
          <a:stretch>
            <a:fillRect/>
          </a:stretch>
        </p:blipFill>
        <p:spPr>
          <a:xfrm>
            <a:off x="5003946" y="5987326"/>
            <a:ext cx="956796" cy="936528"/>
          </a:xfrm>
          <a:prstGeom prst="rect">
            <a:avLst/>
          </a:prstGeom>
        </p:spPr>
      </p:pic>
      <p:pic>
        <p:nvPicPr>
          <p:cNvPr id="4" name="Image 3">
            <a:extLst>
              <a:ext uri="{FF2B5EF4-FFF2-40B4-BE49-F238E27FC236}">
                <a16:creationId xmlns:a16="http://schemas.microsoft.com/office/drawing/2014/main" id="{C46CC442-CFE2-4424-9FCB-0D9F8F19A1AB}"/>
              </a:ext>
            </a:extLst>
          </p:cNvPr>
          <p:cNvPicPr>
            <a:picLocks noChangeAspect="1"/>
          </p:cNvPicPr>
          <p:nvPr>
            <p:custDataLst>
              <p:tags r:id="rId2"/>
            </p:custDataLst>
          </p:nvPr>
        </p:nvPicPr>
        <p:blipFill>
          <a:blip r:embed="rId14"/>
          <a:stretch>
            <a:fillRect/>
          </a:stretch>
        </p:blipFill>
        <p:spPr>
          <a:xfrm>
            <a:off x="3775161" y="7564217"/>
            <a:ext cx="2543089" cy="1763747"/>
          </a:xfrm>
          <a:prstGeom prst="rect">
            <a:avLst/>
          </a:prstGeom>
        </p:spPr>
      </p:pic>
      <p:pic>
        <p:nvPicPr>
          <p:cNvPr id="5" name="Image 4">
            <a:extLst>
              <a:ext uri="{FF2B5EF4-FFF2-40B4-BE49-F238E27FC236}">
                <a16:creationId xmlns:a16="http://schemas.microsoft.com/office/drawing/2014/main" id="{EA2E32C8-1F44-4F96-8697-195A3EE4526E}"/>
              </a:ext>
            </a:extLst>
          </p:cNvPr>
          <p:cNvPicPr>
            <a:picLocks noChangeAspect="1"/>
          </p:cNvPicPr>
          <p:nvPr>
            <p:custDataLst>
              <p:tags r:id="rId3"/>
            </p:custDataLst>
          </p:nvPr>
        </p:nvPicPr>
        <p:blipFill>
          <a:blip r:embed="rId15"/>
          <a:stretch>
            <a:fillRect/>
          </a:stretch>
        </p:blipFill>
        <p:spPr>
          <a:xfrm>
            <a:off x="3200400" y="9430637"/>
            <a:ext cx="3657600" cy="208157"/>
          </a:xfrm>
          <a:prstGeom prst="rect">
            <a:avLst/>
          </a:prstGeom>
        </p:spPr>
      </p:pic>
      <p:pic>
        <p:nvPicPr>
          <p:cNvPr id="11" name="Image 10">
            <a:extLst>
              <a:ext uri="{FF2B5EF4-FFF2-40B4-BE49-F238E27FC236}">
                <a16:creationId xmlns:a16="http://schemas.microsoft.com/office/drawing/2014/main" id="{C96720E0-BEE3-4EA1-B1E1-DFE84028A568}"/>
              </a:ext>
            </a:extLst>
          </p:cNvPr>
          <p:cNvPicPr>
            <a:picLocks noChangeAspect="1"/>
          </p:cNvPicPr>
          <p:nvPr>
            <p:custDataLst>
              <p:tags r:id="rId4"/>
            </p:custDataLst>
          </p:nvPr>
        </p:nvPicPr>
        <p:blipFill>
          <a:blip r:embed="rId16"/>
          <a:stretch>
            <a:fillRect/>
          </a:stretch>
        </p:blipFill>
        <p:spPr>
          <a:xfrm>
            <a:off x="3522705" y="6980604"/>
            <a:ext cx="3048000" cy="207941"/>
          </a:xfrm>
          <a:prstGeom prst="rect">
            <a:avLst/>
          </a:prstGeom>
        </p:spPr>
      </p:pic>
      <p:pic>
        <p:nvPicPr>
          <p:cNvPr id="12" name="Image 11">
            <a:extLst>
              <a:ext uri="{FF2B5EF4-FFF2-40B4-BE49-F238E27FC236}">
                <a16:creationId xmlns:a16="http://schemas.microsoft.com/office/drawing/2014/main" id="{5FEB3E6F-F874-4FF8-BE36-0CDC411DF2DF}"/>
              </a:ext>
            </a:extLst>
          </p:cNvPr>
          <p:cNvPicPr>
            <a:picLocks noChangeAspect="1"/>
          </p:cNvPicPr>
          <p:nvPr>
            <p:custDataLst>
              <p:tags r:id="rId5"/>
            </p:custDataLst>
          </p:nvPr>
        </p:nvPicPr>
        <p:blipFill>
          <a:blip r:embed="rId17"/>
          <a:stretch>
            <a:fillRect/>
          </a:stretch>
        </p:blipFill>
        <p:spPr>
          <a:xfrm>
            <a:off x="141394" y="9289021"/>
            <a:ext cx="2438400" cy="226493"/>
          </a:xfrm>
          <a:prstGeom prst="rect">
            <a:avLst/>
          </a:prstGeom>
        </p:spPr>
      </p:pic>
      <p:pic>
        <p:nvPicPr>
          <p:cNvPr id="13" name="Image 12">
            <a:extLst>
              <a:ext uri="{FF2B5EF4-FFF2-40B4-BE49-F238E27FC236}">
                <a16:creationId xmlns:a16="http://schemas.microsoft.com/office/drawing/2014/main" id="{0073A1E6-2294-4114-ABEC-F10804DB25B4}"/>
              </a:ext>
            </a:extLst>
          </p:cNvPr>
          <p:cNvPicPr>
            <a:picLocks noChangeAspect="1"/>
          </p:cNvPicPr>
          <p:nvPr>
            <p:custDataLst>
              <p:tags r:id="rId6"/>
            </p:custDataLst>
          </p:nvPr>
        </p:nvPicPr>
        <p:blipFill>
          <a:blip r:embed="rId17"/>
          <a:stretch>
            <a:fillRect/>
          </a:stretch>
        </p:blipFill>
        <p:spPr>
          <a:xfrm>
            <a:off x="4278206" y="9201549"/>
            <a:ext cx="2438400" cy="226493"/>
          </a:xfrm>
          <a:prstGeom prst="rect">
            <a:avLst/>
          </a:prstGeom>
        </p:spPr>
      </p:pic>
      <p:pic>
        <p:nvPicPr>
          <p:cNvPr id="14" name="Image 13">
            <a:extLst>
              <a:ext uri="{FF2B5EF4-FFF2-40B4-BE49-F238E27FC236}">
                <a16:creationId xmlns:a16="http://schemas.microsoft.com/office/drawing/2014/main" id="{729A51BC-61B0-4EC7-A09F-83471BBD794F}"/>
              </a:ext>
            </a:extLst>
          </p:cNvPr>
          <p:cNvPicPr>
            <a:picLocks noChangeAspect="1"/>
          </p:cNvPicPr>
          <p:nvPr>
            <p:custDataLst>
              <p:tags r:id="rId7"/>
            </p:custDataLst>
          </p:nvPr>
        </p:nvPicPr>
        <p:blipFill rotWithShape="1">
          <a:blip r:embed="rId18"/>
          <a:srcRect l="1195" t="8296" r="1096" b="4505"/>
          <a:stretch/>
        </p:blipFill>
        <p:spPr>
          <a:xfrm>
            <a:off x="1930400" y="723900"/>
            <a:ext cx="2978150" cy="478024"/>
          </a:xfrm>
          <a:prstGeom prst="rect">
            <a:avLst/>
          </a:prstGeom>
        </p:spPr>
      </p:pic>
      <p:pic>
        <p:nvPicPr>
          <p:cNvPr id="15" name="Image 14">
            <a:extLst>
              <a:ext uri="{FF2B5EF4-FFF2-40B4-BE49-F238E27FC236}">
                <a16:creationId xmlns:a16="http://schemas.microsoft.com/office/drawing/2014/main" id="{ED73E519-27CB-434F-AB5D-246805E187C5}"/>
              </a:ext>
            </a:extLst>
          </p:cNvPr>
          <p:cNvPicPr>
            <a:picLocks noChangeAspect="1"/>
          </p:cNvPicPr>
          <p:nvPr>
            <p:custDataLst>
              <p:tags r:id="rId8"/>
            </p:custDataLst>
          </p:nvPr>
        </p:nvPicPr>
        <p:blipFill>
          <a:blip r:embed="rId19"/>
          <a:stretch>
            <a:fillRect/>
          </a:stretch>
        </p:blipFill>
        <p:spPr>
          <a:xfrm>
            <a:off x="141396" y="7133538"/>
            <a:ext cx="3019389" cy="2329987"/>
          </a:xfrm>
          <a:prstGeom prst="rect">
            <a:avLst/>
          </a:prstGeom>
        </p:spPr>
      </p:pic>
      <p:pic>
        <p:nvPicPr>
          <p:cNvPr id="6" name="Image 5">
            <a:extLst>
              <a:ext uri="{FF2B5EF4-FFF2-40B4-BE49-F238E27FC236}">
                <a16:creationId xmlns:a16="http://schemas.microsoft.com/office/drawing/2014/main" id="{61886A80-A218-4C66-862C-EAADDC9D0BEC}"/>
              </a:ext>
            </a:extLst>
          </p:cNvPr>
          <p:cNvPicPr>
            <a:picLocks noChangeAspect="1"/>
          </p:cNvPicPr>
          <p:nvPr/>
        </p:nvPicPr>
        <p:blipFill rotWithShape="1">
          <a:blip r:embed="rId20"/>
          <a:srcRect b="13423"/>
          <a:stretch/>
        </p:blipFill>
        <p:spPr>
          <a:xfrm>
            <a:off x="3902371" y="5941446"/>
            <a:ext cx="1006179" cy="92260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5" name="Image 4">
            <a:extLst>
              <a:ext uri="{FF2B5EF4-FFF2-40B4-BE49-F238E27FC236}">
                <a16:creationId xmlns:a16="http://schemas.microsoft.com/office/drawing/2014/main" id="{878863F0-D576-47ED-8C68-545754168150}"/>
              </a:ext>
            </a:extLst>
          </p:cNvPr>
          <p:cNvPicPr>
            <a:picLocks noChangeAspect="1"/>
          </p:cNvPicPr>
          <p:nvPr>
            <p:custDataLst>
              <p:tags r:id="rId1"/>
            </p:custDataLst>
          </p:nvPr>
        </p:nvPicPr>
        <p:blipFill>
          <a:blip r:embed="rId8"/>
          <a:stretch>
            <a:fillRect/>
          </a:stretch>
        </p:blipFill>
        <p:spPr>
          <a:xfrm>
            <a:off x="3063875" y="9480293"/>
            <a:ext cx="3657600" cy="208157"/>
          </a:xfrm>
          <a:prstGeom prst="rect">
            <a:avLst/>
          </a:prstGeom>
        </p:spPr>
      </p:pic>
      <p:pic>
        <p:nvPicPr>
          <p:cNvPr id="12" name="Image 11">
            <a:extLst>
              <a:ext uri="{FF2B5EF4-FFF2-40B4-BE49-F238E27FC236}">
                <a16:creationId xmlns:a16="http://schemas.microsoft.com/office/drawing/2014/main" id="{D06878D4-9B8F-4676-AD70-36D2D0F368CC}"/>
              </a:ext>
            </a:extLst>
          </p:cNvPr>
          <p:cNvPicPr>
            <a:picLocks noChangeAspect="1"/>
          </p:cNvPicPr>
          <p:nvPr>
            <p:custDataLst>
              <p:tags r:id="rId2"/>
            </p:custDataLst>
          </p:nvPr>
        </p:nvPicPr>
        <p:blipFill rotWithShape="1">
          <a:blip r:embed="rId9"/>
          <a:srcRect l="1195" t="8296" r="1096" b="4505"/>
          <a:stretch/>
        </p:blipFill>
        <p:spPr>
          <a:xfrm>
            <a:off x="1930400" y="723900"/>
            <a:ext cx="2978150" cy="478024"/>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327163463.10479"/>
  <p:tag name="IMPORTID" val="5056293884579.772403"/>
  <p:tag name="WBLAST" val="R:\Volta\Reports - CoGestion\Monthly Reporting\Generation PPT\Volta - Monthly Report..xlsm"/>
  <p:tag name="USER NAME" val="HIDAM"/>
  <p:tag name="TYPE" val="2"/>
  <p:tag name="SOURCENAME" val="As a % of Gross Assets Value"/>
  <p:tag name="SHEETID" val="Report"/>
</p:tagLst>
</file>

<file path=ppt/tags/tag32.xml><?xml version="1.0" encoding="utf-8"?>
<p:tagLst xmlns:a="http://schemas.openxmlformats.org/drawingml/2006/main" xmlns:r="http://schemas.openxmlformats.org/officeDocument/2006/relationships" xmlns:p="http://schemas.openxmlformats.org/presentationml/2006/main">
  <p:tag name="LAST UPDATE DATE" val="327163463.647342"/>
  <p:tag name="IMPORTID" val="6074293884382.987656"/>
  <p:tag name="WBLAST" val="R:\Volta\Reports - CoGestion\Monthly Reporting\Generation PPT\Volta - Monthly Report..xlsm"/>
  <p:tag name="USER NAME" val="HIDAM"/>
  <p:tag name="TYPE" val="1"/>
  <p:tag name="SOURCENAME" val="Returns²"/>
  <p:tag name="SHEETID" val="Report"/>
</p:tagLst>
</file>

<file path=ppt/tags/tag33.xml><?xml version="1.0" encoding="utf-8"?>
<p:tagLst xmlns:a="http://schemas.openxmlformats.org/drawingml/2006/main" xmlns:r="http://schemas.openxmlformats.org/officeDocument/2006/relationships" xmlns:p="http://schemas.openxmlformats.org/presentationml/2006/main">
  <p:tag name="LAST UPDATE DATE" val="327163464.145016"/>
  <p:tag name="IMPORTID" val="7874295452902.308287"/>
  <p:tag name="WBLAST" val="R:\Volta\Reports - CoGestion\Monthly Reporting\Generation PPT\Volta - Monthly Report..xlsm"/>
  <p:tag name="USER NAME" val="HIDAM"/>
  <p:tag name="TYPE" val="1"/>
  <p:tag name="SOURCENAME" val="Issuer"/>
  <p:tag name="SHEETID" val="Report"/>
</p:tagLst>
</file>

<file path=ppt/tags/tag34.xml><?xml version="1.0" encoding="utf-8"?>
<p:tagLst xmlns:a="http://schemas.openxmlformats.org/drawingml/2006/main" xmlns:r="http://schemas.openxmlformats.org/officeDocument/2006/relationships" xmlns:p="http://schemas.openxmlformats.org/presentationml/2006/main">
  <p:tag name="LAST UPDATE DATE" val="327163464.582846"/>
  <p:tag name="IMPORTID" val="3554293884976.770615"/>
  <p:tag name="WBLAST" val="R:\Volta\Reports - CoGestion\Monthly Reporting\Generation PPT\Volta - Monthly Report..xlsm"/>
  <p:tag name="USER NAME" val="HIDAM"/>
  <p:tag name="TYPE" val="2"/>
  <p:tag name="SOURCENAME" val=""/>
  <p:tag name="SHEETID" val="Report"/>
</p:tagLst>
</file>

<file path=ppt/tags/tag35.xml><?xml version="1.0" encoding="utf-8"?>
<p:tagLst xmlns:a="http://schemas.openxmlformats.org/drawingml/2006/main" xmlns:r="http://schemas.openxmlformats.org/officeDocument/2006/relationships" xmlns:p="http://schemas.openxmlformats.org/presentationml/2006/main">
  <p:tag name="LAST UPDATE DATE" val="327163465.001728"/>
  <p:tag name="IMPORTID" val="808293884841.599409"/>
  <p:tag name="WBLAST" val="R:\Volta\Reports - CoGestion\Monthly Reporting\Generation PPT\Volta - Monthly Report..xlsm"/>
  <p:tag name="USER NAME" val="HIDAM"/>
  <p:tag name="TYPE" val="2"/>
  <p:tag name="SOURCENAME" val="Cumulative Total Return (Gross Dividends)"/>
  <p:tag name="SHEETID" val="HP"/>
</p:tagLst>
</file>

<file path=ppt/tags/tag36.xml><?xml version="1.0" encoding="utf-8"?>
<p:tagLst xmlns:a="http://schemas.openxmlformats.org/drawingml/2006/main" xmlns:r="http://schemas.openxmlformats.org/officeDocument/2006/relationships" xmlns:p="http://schemas.openxmlformats.org/presentationml/2006/main">
  <p:tag name="LAST UPDATE DATE" val="327163483.273481"/>
  <p:tag name="IMPORTID" val="1515293902138.850389"/>
  <p:tag name="WBLAST" val="R:\Volta\Reports - CoGestion\Monthly Reporting\Generation PPT\Volta - Monthly Report..xlsm"/>
  <p:tag name="USER NAME" val="HIDAM"/>
  <p:tag name="TYPE" val="1"/>
  <p:tag name="SOURCENAME" val="MONTHLY REPORT  VOLTA FINANCE LIMITED  - April 2020 ⯀ 1"/>
  <p:tag name="SHEETID" val="Source"/>
</p:tagLst>
</file>

<file path=ppt/tags/tag37.xml><?xml version="1.0" encoding="utf-8"?>
<p:tagLst xmlns:a="http://schemas.openxmlformats.org/drawingml/2006/main" xmlns:r="http://schemas.openxmlformats.org/officeDocument/2006/relationships" xmlns:p="http://schemas.openxmlformats.org/presentationml/2006/main">
  <p:tag name="LAST UPDATE DATE" val="327163484.078335"/>
  <p:tag name="IMPORTID" val="9705293902983.333573"/>
  <p:tag name="WBLAST" val="R:\Volta\Reports - CoGestion\Monthly Reporting\Generation PPT\Volta - Monthly Report..xlsm"/>
  <p:tag name="USER NAME" val="HIDAM"/>
  <p:tag name="TYPE" val="1"/>
  <p:tag name="SOURCENAME" val="Source: AXA IM, as of April 2020"/>
  <p:tag name="SHEETID" val="Source"/>
</p:tagLst>
</file>

<file path=ppt/tags/tag38.xml><?xml version="1.0" encoding="utf-8"?>
<p:tagLst xmlns:a="http://schemas.openxmlformats.org/drawingml/2006/main" xmlns:r="http://schemas.openxmlformats.org/officeDocument/2006/relationships" xmlns:p="http://schemas.openxmlformats.org/presentationml/2006/main">
  <p:tag name="LAST UPDATE DATE" val="327163484.622794"/>
  <p:tag name="IMPORTID" val="157293903243.751489"/>
  <p:tag name="WBLAST" val="R:\Volta\Reports - CoGestion\Monthly Reporting\Generation PPT\Volta - Monthly Report..xlsm"/>
  <p:tag name="USER NAME" val="HIDAM"/>
  <p:tag name="TYPE" val="1"/>
  <p:tag name="SOURCENAME" val="Source: Intex, Bloomberg, AXA IM Paris as of April 2020 – un..."/>
  <p:tag name="SHEETID" val="Source"/>
</p:tagLst>
</file>

<file path=ppt/tags/tag39.xml><?xml version="1.0" encoding="utf-8"?>
<p:tagLst xmlns:a="http://schemas.openxmlformats.org/drawingml/2006/main" xmlns:r="http://schemas.openxmlformats.org/officeDocument/2006/relationships" xmlns:p="http://schemas.openxmlformats.org/presentationml/2006/main">
  <p:tag name="LAST UPDATE DATE" val="327163485.094535"/>
  <p:tag name="IMPORTID" val="6448293903313.922707"/>
  <p:tag name="WBLAST" val="R:\Volta\Reports - CoGestion\Monthly Reporting\Generation PPT\Volta - Monthly Report..xlsm"/>
  <p:tag name="USER NAME" val="HIDAM"/>
  <p:tag name="TYPE" val="1"/>
  <p:tag name="SOURCENAME" val="Source: Bloomberg, as of April 2020"/>
  <p:tag name="SHEETID" val="Source"/>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327163485.670508"/>
  <p:tag name="IMPORTID" val="9705293902983.333573"/>
  <p:tag name="WBLAST" val="R:\Volta\Reports - CoGestion\Monthly Reporting\Generation PPT\Volta - Monthly Report..xlsm"/>
  <p:tag name="USER NAME" val="HIDAM"/>
  <p:tag name="TYPE" val="1"/>
  <p:tag name="SOURCENAME" val="Source: AXA IM, as of April 2020"/>
  <p:tag name="SHEETID" val="Source"/>
</p:tagLst>
</file>

<file path=ppt/tags/tag41.xml><?xml version="1.0" encoding="utf-8"?>
<p:tagLst xmlns:a="http://schemas.openxmlformats.org/drawingml/2006/main" xmlns:r="http://schemas.openxmlformats.org/officeDocument/2006/relationships" xmlns:p="http://schemas.openxmlformats.org/presentationml/2006/main">
  <p:tag name="LAST UPDATE DATE" val="327163486.8354"/>
  <p:tag name="IMPORTID" val="7295610419.690563"/>
  <p:tag name="WBLAST" val="R:\Volta\Reports - CoGestion\Monthly Reporting\Generation PPT\Volta - Monthly Report..xlsm"/>
  <p:tag name="USER NAME" val="HIDAM"/>
  <p:tag name="TYPE" val="1"/>
  <p:tag name="SOURCENAME" val="Data as of 30 avr 2020"/>
  <p:tag name="SHEETID" val="Report"/>
</p:tagLst>
</file>

<file path=ppt/tags/tag42.xml><?xml version="1.0" encoding="utf-8"?>
<p:tagLst xmlns:a="http://schemas.openxmlformats.org/drawingml/2006/main" xmlns:r="http://schemas.openxmlformats.org/officeDocument/2006/relationships" xmlns:p="http://schemas.openxmlformats.org/presentationml/2006/main">
  <p:tag name="LAST UPDATE DATE" val="327163525.213201"/>
  <p:tag name="IMPORTID" val="7121295607783.394045"/>
  <p:tag name="WBLAST" val="R:\Volta\Reports - CoGestion\Monthly Reporting\Generation PPT\Volta - Monthly Report..xlsm"/>
  <p:tag name="USER NAME" val="HIDAM"/>
  <p:tag name="TYPE" val="1"/>
  <p:tag name="SOURCENAME" val="Volta Finance Ltd                            Monthly Report ..."/>
  <p:tag name="SHEETID" val="Source"/>
</p:tagLst>
</file>

<file path=ppt/tags/tag43.xml><?xml version="1.0" encoding="utf-8"?>
<p:tagLst xmlns:a="http://schemas.openxmlformats.org/drawingml/2006/main" xmlns:r="http://schemas.openxmlformats.org/officeDocument/2006/relationships" xmlns:p="http://schemas.openxmlformats.org/presentationml/2006/main">
  <p:tag name="LAST UPDATE DATE" val="327163511.496801"/>
  <p:tag name="IMPORTID" val="8515293894588.081246"/>
  <p:tag name="WBLAST" val="R:\Volta\Reports - CoGestion\Monthly Reporting\Generation PPT\Volta - Monthly Report..xlsm"/>
  <p:tag name="USER NAME" val="HIDAM"/>
  <p:tag name="TYPE" val="2"/>
  <p:tag name="SOURCENAME" val="Geography"/>
  <p:tag name="SHEETID" val="Report"/>
</p:tagLst>
</file>

<file path=ppt/tags/tag44.xml><?xml version="1.0" encoding="utf-8"?>
<p:tagLst xmlns:a="http://schemas.openxmlformats.org/drawingml/2006/main" xmlns:r="http://schemas.openxmlformats.org/officeDocument/2006/relationships" xmlns:p="http://schemas.openxmlformats.org/presentationml/2006/main">
  <p:tag name="LAST UPDATE DATE" val="327163511.896733"/>
  <p:tag name="IMPORTID" val="1217293895025.615284"/>
  <p:tag name="WBLAST" val="R:\Volta\Reports - CoGestion\Monthly Reporting\Generation PPT\Volta - Monthly Report..xlsm"/>
  <p:tag name="USER NAME" val="HIDAM"/>
  <p:tag name="TYPE" val="2"/>
  <p:tag name="SOURCENAME" val=""/>
  <p:tag name="SHEETID" val="Report"/>
</p:tagLst>
</file>

<file path=ppt/tags/tag45.xml><?xml version="1.0" encoding="utf-8"?>
<p:tagLst xmlns:a="http://schemas.openxmlformats.org/drawingml/2006/main" xmlns:r="http://schemas.openxmlformats.org/officeDocument/2006/relationships" xmlns:p="http://schemas.openxmlformats.org/presentationml/2006/main">
  <p:tag name="LAST UPDATE DATE" val="327163512.344539"/>
  <p:tag name="IMPORTID" val="6111293902106.322834"/>
  <p:tag name="WBLAST" val="R:\Volta\Reports - CoGestion\Monthly Reporting\Generation PPT\Volta - Monthly Report..xlsm"/>
  <p:tag name="USER NAME" val="HIDAM"/>
  <p:tag name="TYPE" val="1"/>
  <p:tag name="SOURCENAME" val="MONTHLY REPORT  VOLTA FINANCE LIMITED  - April 2020 ⯀ 2"/>
  <p:tag name="SHEETID" val="Source"/>
</p:tagLst>
</file>

<file path=ppt/tags/tag46.xml><?xml version="1.0" encoding="utf-8"?>
<p:tagLst xmlns:a="http://schemas.openxmlformats.org/drawingml/2006/main" xmlns:r="http://schemas.openxmlformats.org/officeDocument/2006/relationships" xmlns:p="http://schemas.openxmlformats.org/presentationml/2006/main">
  <p:tag name="LAST UPDATE DATE" val="327163512.817277"/>
  <p:tag name="IMPORTID" val="5189293903664.699588"/>
  <p:tag name="WBLAST" val="R:\Volta\Reports - CoGestion\Monthly Reporting\Generation PPT\Volta - Monthly Report..xlsm"/>
  <p:tag name="USER NAME" val="HIDAM"/>
  <p:tag name="TYPE" val="1"/>
  <p:tag name="SOURCENAME" val="Source: AXA IM, as of April 2020 (% of NAV for ccy / % of GA..."/>
  <p:tag name="SHEETID" val="Source"/>
</p:tagLst>
</file>

<file path=ppt/tags/tag47.xml><?xml version="1.0" encoding="utf-8"?>
<p:tagLst xmlns:a="http://schemas.openxmlformats.org/drawingml/2006/main" xmlns:r="http://schemas.openxmlformats.org/officeDocument/2006/relationships" xmlns:p="http://schemas.openxmlformats.org/presentationml/2006/main">
  <p:tag name="LAST UPDATE DATE" val="327163513.252117"/>
  <p:tag name="IMPORTID" val="9705293902983.333573"/>
  <p:tag name="WBLAST" val="R:\Volta\Reports - CoGestion\Monthly Reporting\Generation PPT\Volta - Monthly Report..xlsm"/>
  <p:tag name="USER NAME" val="HIDAM"/>
  <p:tag name="TYPE" val="1"/>
  <p:tag name="SOURCENAME" val="Source: AXA IM, as of April 2020"/>
  <p:tag name="SHEETID" val="Source"/>
</p:tagLst>
</file>

<file path=ppt/tags/tag48.xml><?xml version="1.0" encoding="utf-8"?>
<p:tagLst xmlns:a="http://schemas.openxmlformats.org/drawingml/2006/main" xmlns:r="http://schemas.openxmlformats.org/officeDocument/2006/relationships" xmlns:p="http://schemas.openxmlformats.org/presentationml/2006/main">
  <p:tag name="LAST UPDATE DATE" val="327163513.649058"/>
  <p:tag name="IMPORTID" val="9705293902983.333573"/>
  <p:tag name="WBLAST" val="R:\Volta\Reports - CoGestion\Monthly Reporting\Generation PPT\Volta - Monthly Report..xlsm"/>
  <p:tag name="USER NAME" val="HIDAM"/>
  <p:tag name="TYPE" val="1"/>
  <p:tag name="SOURCENAME" val="Source: AXA IM, as of April 2020"/>
  <p:tag name="SHEETID" val="Source"/>
</p:tagLst>
</file>

<file path=ppt/tags/tag49.xml><?xml version="1.0" encoding="utf-8"?>
<p:tagLst xmlns:a="http://schemas.openxmlformats.org/drawingml/2006/main" xmlns:r="http://schemas.openxmlformats.org/officeDocument/2006/relationships" xmlns:p="http://schemas.openxmlformats.org/presentationml/2006/main">
  <p:tag name="LAST UPDATE DATE" val="327163525.213201"/>
  <p:tag name="IMPORTID" val="7121295607783.394045"/>
  <p:tag name="WBLAST" val="R:\Volta\Reports - CoGestion\Monthly Reporting\Generation PPT\Volta - Monthly Report..xlsm"/>
  <p:tag name="USER NAME" val="HIDAM"/>
  <p:tag name="TYPE" val="1"/>
  <p:tag name="SOURCENAME" val="Volta Finance Ltd                            Monthly Report ..."/>
  <p:tag name="SHEETID" val="Source"/>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327163525.704889"/>
  <p:tag name="IMPORTID" val="9357295453433.125646"/>
  <p:tag name="WBLAST" val="R:\Volta\Reports - CoGestion\Monthly Reporting\Generation PPT\Volta - Monthly Report..xlsm"/>
  <p:tag name="USER NAME" val="HIDAM"/>
  <p:tag name="TYPE" val="1"/>
  <p:tag name="SOURCENAME" val="Market Value (€m)"/>
  <p:tag name="SHEETID" val="Report"/>
</p:tagLst>
</file>

<file path=ppt/tags/tag51.xml><?xml version="1.0" encoding="utf-8"?>
<p:tagLst xmlns:a="http://schemas.openxmlformats.org/drawingml/2006/main" xmlns:r="http://schemas.openxmlformats.org/officeDocument/2006/relationships" xmlns:p="http://schemas.openxmlformats.org/presentationml/2006/main">
  <p:tag name="LAST UPDATE DATE" val="327163581.775249"/>
  <p:tag name="IMPORTID" val="216293902057.238474"/>
  <p:tag name="WBLAST" val="R:\Volta\Reports - CoGestion\Monthly Reporting\Generation PPT\Volta - Monthly Report..xlsm"/>
  <p:tag name="USER NAME" val="HIDAM"/>
  <p:tag name="TYPE" val="1"/>
  <p:tag name="SOURCENAME" val="MONTHLY REPORT  VOLTA FINANCE LIMITED  - April 2020 ⯀ 3"/>
  <p:tag name="SHEETID" val="Source"/>
</p:tagLst>
</file>

<file path=ppt/tags/tag52.xml><?xml version="1.0" encoding="utf-8"?>
<p:tagLst xmlns:a="http://schemas.openxmlformats.org/drawingml/2006/main" xmlns:r="http://schemas.openxmlformats.org/officeDocument/2006/relationships" xmlns:p="http://schemas.openxmlformats.org/presentationml/2006/main">
  <p:tag name="LAST UPDATE DATE" val="327163525.213201"/>
  <p:tag name="IMPORTID" val="7121295607783.394045"/>
  <p:tag name="WBLAST" val="R:\Volta\Reports - CoGestion\Monthly Reporting\Generation PPT\Volta - Monthly Report..xlsm"/>
  <p:tag name="USER NAME" val="HIDAM"/>
  <p:tag name="TYPE" val="1"/>
  <p:tag name="SOURCENAME" val="Volta Finance Ltd                            Monthly Report ..."/>
  <p:tag name="SHEETID" val="Source"/>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1192</TotalTime>
  <Words>2508</Words>
  <Application>Microsoft Office PowerPoint</Application>
  <PresentationFormat>Format A4 (210 x 297 mm)</PresentationFormat>
  <Paragraphs>58</Paragraphs>
  <Slides>3</Slides>
  <Notes>3</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3</vt:i4>
      </vt:variant>
    </vt:vector>
  </HeadingPairs>
  <TitlesOfParts>
    <vt:vector size="12" baseType="lpstr">
      <vt:lpstr>Arial</vt:lpstr>
      <vt:lpstr>Calibri</vt:lpstr>
      <vt:lpstr>Century Gothic</vt:lpstr>
      <vt:lpstr>Garamond</vt:lpstr>
      <vt:lpstr>Verdana</vt:lpstr>
      <vt:lpstr>Wingdings</vt:lpstr>
      <vt:lpstr>Wingdings 3</vt:lpstr>
      <vt:lpstr>Blank</vt:lpstr>
      <vt:lpstr>UpSlide Table Of Content Master (do not edit)</vt:lpstr>
      <vt:lpstr>Présentation PowerPoint</vt:lpstr>
      <vt:lpstr>Présentation PowerPoint</vt:lpstr>
      <vt:lpstr>Présentation PowerPoint</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DANG Quoc-thai</cp:lastModifiedBy>
  <cp:revision>832</cp:revision>
  <cp:lastPrinted>2018-09-19T13:03:11Z</cp:lastPrinted>
  <dcterms:created xsi:type="dcterms:W3CDTF">2016-08-17T14:10:30Z</dcterms:created>
  <dcterms:modified xsi:type="dcterms:W3CDTF">2020-05-14T15:03:17Z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4c5eb01-6c52-498f-929d-e1fdfbfe94b7_Enabled">
    <vt:lpwstr>true</vt:lpwstr>
  </property>
  <property fmtid="{D5CDD505-2E9C-101B-9397-08002B2CF9AE}" pid="3" name="MSIP_Label_d4c5eb01-6c52-498f-929d-e1fdfbfe94b7_SetDate">
    <vt:lpwstr>2020-03-11T14:41:09Z</vt:lpwstr>
  </property>
  <property fmtid="{D5CDD505-2E9C-101B-9397-08002B2CF9AE}" pid="4" name="MSIP_Label_d4c5eb01-6c52-498f-929d-e1fdfbfe94b7_Method">
    <vt:lpwstr>Privileged</vt:lpwstr>
  </property>
  <property fmtid="{D5CDD505-2E9C-101B-9397-08002B2CF9AE}" pid="5" name="MSIP_Label_d4c5eb01-6c52-498f-929d-e1fdfbfe94b7_Name">
    <vt:lpwstr>PUBLIC</vt:lpwstr>
  </property>
  <property fmtid="{D5CDD505-2E9C-101B-9397-08002B2CF9AE}" pid="6" name="MSIP_Label_d4c5eb01-6c52-498f-929d-e1fdfbfe94b7_SiteId">
    <vt:lpwstr>85f3dce2-9de5-43ba-8d73-76ef63954d34</vt:lpwstr>
  </property>
  <property fmtid="{D5CDD505-2E9C-101B-9397-08002B2CF9AE}" pid="7" name="MSIP_Label_d4c5eb01-6c52-498f-929d-e1fdfbfe94b7_ActionId">
    <vt:lpwstr>6cb5c64e-7678-4594-9afa-00001be1bd56</vt:lpwstr>
  </property>
  <property fmtid="{D5CDD505-2E9C-101B-9397-08002B2CF9AE}" pid="8" name="MSIP_Label_d4c5eb01-6c52-498f-929d-e1fdfbfe94b7_ContentBits">
    <vt:lpwstr>0</vt:lpwstr>
  </property>
  <property fmtid="{D5CDD505-2E9C-101B-9397-08002B2CF9AE}" pid="9" name="_AdHocReviewCycleID">
    <vt:i4>-638632633</vt:i4>
  </property>
  <property fmtid="{D5CDD505-2E9C-101B-9397-08002B2CF9AE}" pid="10" name="_NewReviewCycle">
    <vt:lpwstr/>
  </property>
  <property fmtid="{D5CDD505-2E9C-101B-9397-08002B2CF9AE}" pid="11" name="_EmailSubject">
    <vt:lpwstr>Volta RNS &amp; Factsheet </vt:lpwstr>
  </property>
  <property fmtid="{D5CDD505-2E9C-101B-9397-08002B2CF9AE}" pid="12" name="_AuthorEmail">
    <vt:lpwstr>marnus.marais@je.bnpparibas.com</vt:lpwstr>
  </property>
  <property fmtid="{D5CDD505-2E9C-101B-9397-08002B2CF9AE}" pid="13" name="_AuthorEmailDisplayName">
    <vt:lpwstr>Marnus MARAIS</vt:lpwstr>
  </property>
</Properties>
</file>