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58" r:id="rId5"/>
  </p:sldIdLst>
  <p:sldSz cx="7556500" cy="10693400"/>
  <p:notesSz cx="7556500" cy="10693400"/>
  <p:custDataLst>
    <p:tags r:id="rId6"/>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6B9"/>
    <a:srgbClr val="B5D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22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4.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50" name="Rectangle 49"/>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1" name="ZoneTexte 50"/>
          <p:cNvSpPr txBox="1"/>
          <p:nvPr userDrawn="1">
            <p:custDataLst>
              <p:tags r:id="rId1"/>
            </p:custDataLst>
          </p:nvPr>
        </p:nvSpPr>
        <p:spPr>
          <a:xfrm>
            <a:off x="6934905" y="4063459"/>
            <a:ext cx="228115" cy="256673"/>
          </a:xfrm>
          <a:prstGeom prst="rect">
            <a:avLst/>
          </a:prstGeom>
          <a:noFill/>
        </p:spPr>
        <p:txBody>
          <a:bodyPr vert="horz" wrap="square" lIns="0" rIns="0" rtlCol="0" anchor="ctr" anchorCtr="0">
            <a:spAutoFit/>
          </a:bodyPr>
          <a:lstStyle/>
          <a:p>
            <a:pPr algn="ctr" rtl="0" fontAlgn="base">
              <a:spcBef>
                <a:spcPct val="0"/>
              </a:spcBef>
              <a:spcAft>
                <a:spcPct val="0"/>
              </a:spcAft>
            </a:pPr>
            <a:r>
              <a:rPr lang="fr-FR" sz="1068" kern="1200" dirty="0">
                <a:solidFill>
                  <a:srgbClr val="404040"/>
                </a:solidFill>
                <a:latin typeface="Century Gothic" pitchFamily="34" charset="0"/>
                <a:ea typeface="+mn-ea"/>
                <a:cs typeface="Arial" charset="0"/>
              </a:rPr>
              <a:t>1</a:t>
            </a:r>
          </a:p>
        </p:txBody>
      </p:sp>
      <p:sp>
        <p:nvSpPr>
          <p:cNvPr id="52" name="Text Placeholder 4"/>
          <p:cNvSpPr txBox="1">
            <a:spLocks/>
          </p:cNvSpPr>
          <p:nvPr userDrawn="1">
            <p:custDataLst>
              <p:tags r:id="rId2"/>
            </p:custDataLst>
          </p:nvPr>
        </p:nvSpPr>
        <p:spPr bwMode="auto">
          <a:xfrm>
            <a:off x="779515" y="3272706"/>
            <a:ext cx="208250" cy="392933"/>
          </a:xfrm>
          <a:prstGeom prst="roundRect">
            <a:avLst>
              <a:gd name="adj" fmla="val 6411"/>
            </a:avLst>
          </a:prstGeom>
          <a:gradFill flip="none" rotWithShape="1">
            <a:gsLst>
              <a:gs pos="0">
                <a:srgbClr val="00CEE2"/>
              </a:gs>
              <a:gs pos="100000">
                <a:srgbClr val="0085B7"/>
              </a:gs>
            </a:gsLst>
            <a:lin ang="8100000" scaled="1"/>
            <a:tileRect/>
          </a:gradFill>
          <a:effectLst/>
        </p:spPr>
        <p:txBody>
          <a:bodyPr vert="horz" wrap="none" lIns="164769" tIns="34876" rIns="164769" bIns="34876" numCol="1" anchor="ctr" anchorCtr="0" compatLnSpc="1">
            <a:prstTxWarp prst="textNoShape">
              <a:avLst/>
            </a:prstTxWarp>
            <a:noAutofit/>
          </a:bodyP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pPr>
            <a:r>
              <a:rPr lang="fr-FR" sz="763" i="1" dirty="0">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3" name="ZoneTexte 31"/>
          <p:cNvSpPr txBox="1"/>
          <p:nvPr userDrawn="1">
            <p:custDataLst>
              <p:tags r:id="rId3"/>
            </p:custDataLst>
          </p:nvPr>
        </p:nvSpPr>
        <p:spPr>
          <a:xfrm>
            <a:off x="1279861" y="3397789"/>
            <a:ext cx="5609478" cy="192071"/>
          </a:xfrm>
          <a:prstGeom prst="rect">
            <a:avLst/>
          </a:prstGeom>
          <a:noFill/>
        </p:spPr>
        <p:txBody>
          <a:bodyPr vert="horz" wrap="square" lIns="0" tIns="13731" rIns="0" bIns="13731" rtlCol="0" anchor="ctr" anchorCtr="0">
            <a:spAutoFit/>
          </a:bodyPr>
          <a:lstStyle/>
          <a:p>
            <a:r>
              <a:rPr lang="fr-FR" sz="1068" dirty="0">
                <a:solidFill>
                  <a:srgbClr val="404040"/>
                </a:solidFill>
                <a:latin typeface="Century Gothic" pitchFamily="34" charset="0"/>
              </a:rPr>
              <a:t>Références &amp; témoignages</a:t>
            </a:r>
          </a:p>
        </p:txBody>
      </p:sp>
      <p:sp>
        <p:nvSpPr>
          <p:cNvPr id="54" name="TextBox 28">
            <a:hlinkClick r:id="" action="ppaction://noaction"/>
          </p:cNvPr>
          <p:cNvSpPr txBox="1"/>
          <p:nvPr userDrawn="1">
            <p:custDataLst>
              <p:tags r:id="rId4"/>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5" name="TextBox 29">
            <a:hlinkClick r:id="" action="ppaction://noaction"/>
          </p:cNvPr>
          <p:cNvSpPr txBox="1"/>
          <p:nvPr userDrawn="1">
            <p:custDataLst>
              <p:tags r:id="rId5"/>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6" name="Flèche droite rayée 55"/>
          <p:cNvSpPr/>
          <p:nvPr userDrawn="1">
            <p:custDataLst>
              <p:tags r:id="rId6"/>
            </p:custDataLst>
          </p:nvPr>
        </p:nvSpPr>
        <p:spPr>
          <a:xfrm>
            <a:off x="273440" y="1899669"/>
            <a:ext cx="136027" cy="248908"/>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007BC4"/>
              </a:solidFill>
              <a:latin typeface="Arial" panose="020B0604020202020204" pitchFamily="34" charset="0"/>
              <a:cs typeface="Arial" panose="020B0604020202020204" pitchFamily="34" charset="0"/>
            </a:endParaRPr>
          </a:p>
        </p:txBody>
      </p:sp>
      <p:sp>
        <p:nvSpPr>
          <p:cNvPr id="57" name="ZoneTexte 56">
            <a:hlinkClick r:id="" action="ppaction://noaction"/>
          </p:cNvPr>
          <p:cNvSpPr txBox="1"/>
          <p:nvPr userDrawn="1">
            <p:custDataLst>
              <p:tags r:id="rId7"/>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58" name="Rectangle 57"/>
          <p:cNvSpPr/>
          <p:nvPr userDrawn="1">
            <p:custDataLst>
              <p:tags r:id="rId8"/>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9" name="ZoneTexte 58">
            <a:hlinkClick r:id="" action="ppaction://noaction"/>
          </p:cNvPr>
          <p:cNvSpPr txBox="1"/>
          <p:nvPr userDrawn="1">
            <p:custDataLst>
              <p:tags r:id="rId9"/>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36063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59" name="Rectangle 58"/>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60" name="ZoneTexte 79">
            <a:hlinkClick r:id="" action="ppaction://noaction"/>
          </p:cNvPr>
          <p:cNvSpPr txBox="1"/>
          <p:nvPr userDrawn="1">
            <p:custDataLst>
              <p:tags r:id="rId1"/>
            </p:custDataLst>
          </p:nvPr>
        </p:nvSpPr>
        <p:spPr>
          <a:xfrm>
            <a:off x="6949721" y="3384812"/>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5</a:t>
            </a:r>
          </a:p>
        </p:txBody>
      </p:sp>
      <p:sp>
        <p:nvSpPr>
          <p:cNvPr id="61" name="TextBox 20">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62" name="ZoneTexte 61">
            <a:hlinkClick r:id="" action="ppaction://noaction"/>
          </p:cNvPr>
          <p:cNvSpPr txBox="1"/>
          <p:nvPr userDrawn="1">
            <p:custDataLst>
              <p:tags r:id="rId3"/>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3" name="Flèche droite rayée 62"/>
          <p:cNvSpPr/>
          <p:nvPr userDrawn="1">
            <p:custDataLst>
              <p:tags r:id="rId4"/>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64" name="ZoneTexte 63">
            <a:hlinkClick r:id="" action="ppaction://noaction"/>
          </p:cNvPr>
          <p:cNvSpPr txBox="1"/>
          <p:nvPr userDrawn="1">
            <p:custDataLst>
              <p:tags r:id="rId5"/>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65" name="Rectangle 64"/>
          <p:cNvSpPr/>
          <p:nvPr userDrawn="1">
            <p:custDataLst>
              <p:tags r:id="rId6"/>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12" name="ZoneTexte 29">
            <a:hlinkClick r:id="" action="ppaction://noaction"/>
          </p:cNvPr>
          <p:cNvSpPr txBox="1"/>
          <p:nvPr userDrawn="1">
            <p:custDataLst>
              <p:tags r:id="rId7"/>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3" name="Flèche droite rayée 12">
            <a:hlinkClick r:id="" action="ppaction://noaction"/>
          </p:cNvPr>
          <p:cNvSpPr/>
          <p:nvPr userDrawn="1">
            <p:custDataLst>
              <p:tags r:id="rId8"/>
            </p:custDataLst>
          </p:nvPr>
        </p:nvSpPr>
        <p:spPr>
          <a:xfrm>
            <a:off x="509513" y="2417049"/>
            <a:ext cx="132558" cy="187456"/>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87235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53" name="Rectangle 52"/>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4" name="TextBox 20">
            <a:hlinkClick r:id="" action="ppaction://noaction"/>
          </p:cNvPr>
          <p:cNvSpPr txBox="1"/>
          <p:nvPr userDrawn="1">
            <p:custDataLst>
              <p:tags r:id="rId1"/>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5" name="TextBox 21">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6" name="Rectangle 55"/>
          <p:cNvSpPr/>
          <p:nvPr userDrawn="1">
            <p:custDataLst>
              <p:tags r:id="rId3"/>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7" name="ZoneTexte 40">
            <a:hlinkClick r:id="" action="ppaction://noaction"/>
          </p:cNvPr>
          <p:cNvSpPr txBox="1"/>
          <p:nvPr userDrawn="1">
            <p:custDataLst>
              <p:tags r:id="rId4"/>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58" name="Flèche droite rayée 57"/>
          <p:cNvSpPr/>
          <p:nvPr userDrawn="1">
            <p:custDataLst>
              <p:tags r:id="rId5"/>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59" name="ZoneTexte 36">
            <a:hlinkClick r:id="" action="ppaction://noaction"/>
          </p:cNvPr>
          <p:cNvSpPr txBox="1"/>
          <p:nvPr userDrawn="1">
            <p:custDataLst>
              <p:tags r:id="rId6"/>
            </p:custDataLst>
          </p:nvPr>
        </p:nvSpPr>
        <p:spPr>
          <a:xfrm>
            <a:off x="547059" y="1899669"/>
            <a:ext cx="5860408" cy="248908"/>
          </a:xfrm>
          <a:prstGeom prst="rect">
            <a:avLst/>
          </a:prstGeom>
          <a:noFill/>
        </p:spPr>
        <p:txBody>
          <a:bodyPr vert="horz" wrap="square" lIns="0" tIns="27462" rIns="0"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12" name="Flèche droite rayée 11">
            <a:hlinkClick r:id="" action="ppaction://noaction"/>
          </p:cNvPr>
          <p:cNvSpPr/>
          <p:nvPr userDrawn="1">
            <p:custDataLst>
              <p:tags r:id="rId7"/>
            </p:custDataLst>
          </p:nvPr>
        </p:nvSpPr>
        <p:spPr>
          <a:xfrm>
            <a:off x="509513" y="2417049"/>
            <a:ext cx="132558" cy="187456"/>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3" name="ZoneTexte 29">
            <a:hlinkClick r:id="" action="ppaction://noaction"/>
          </p:cNvPr>
          <p:cNvSpPr txBox="1"/>
          <p:nvPr userDrawn="1">
            <p:custDataLst>
              <p:tags r:id="rId8"/>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92104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14" name="Rectangle 13"/>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15" name="TextBox 8"/>
          <p:cNvSpPr txBox="1">
            <a:spLocks noChangeArrowheads="1"/>
          </p:cNvSpPr>
          <p:nvPr userDrawn="1">
            <p:custDataLst>
              <p:tags r:id="rId1"/>
            </p:custDataLst>
          </p:nvPr>
        </p:nvSpPr>
        <p:spPr bwMode="auto">
          <a:xfrm>
            <a:off x="7557" y="71289"/>
            <a:ext cx="3550296" cy="441994"/>
          </a:xfrm>
          <a:prstGeom prst="rect">
            <a:avLst/>
          </a:prstGeom>
          <a:noFill/>
          <a:ln w="9525">
            <a:noFill/>
            <a:miter lim="800000"/>
            <a:headEnd/>
            <a:tailEnd/>
          </a:ln>
        </p:spPr>
        <p:txBody>
          <a:bodyPr anchor="b" anchorCtr="0">
            <a:noAutofit/>
          </a:bodyPr>
          <a:lstStyle/>
          <a:p>
            <a:pPr>
              <a:spcBef>
                <a:spcPct val="20000"/>
              </a:spcBef>
            </a:pPr>
            <a:r>
              <a:rPr lang="fr-FR" sz="915" b="1">
                <a:solidFill>
                  <a:schemeClr val="bg1"/>
                </a:solidFill>
                <a:latin typeface="Century Gothic" pitchFamily="34" charset="0"/>
                <a:cs typeface="+mn-cs"/>
              </a:rPr>
              <a:t>Section Name</a:t>
            </a:r>
            <a:endParaRPr lang="fr-FR" sz="915" b="1" dirty="0">
              <a:solidFill>
                <a:schemeClr val="bg1"/>
              </a:solidFill>
              <a:latin typeface="Century Gothic" pitchFamily="34" charset="0"/>
              <a:cs typeface="+mn-cs"/>
            </a:endParaRPr>
          </a:p>
        </p:txBody>
      </p:sp>
      <p:sp>
        <p:nvSpPr>
          <p:cNvPr id="16" name="TextBox 8"/>
          <p:cNvSpPr txBox="1">
            <a:spLocks noChangeArrowheads="1"/>
          </p:cNvSpPr>
          <p:nvPr userDrawn="1">
            <p:custDataLst>
              <p:tags r:id="rId2"/>
            </p:custDataLst>
          </p:nvPr>
        </p:nvSpPr>
        <p:spPr bwMode="auto">
          <a:xfrm>
            <a:off x="3631318" y="71289"/>
            <a:ext cx="3834504" cy="441994"/>
          </a:xfrm>
          <a:prstGeom prst="rect">
            <a:avLst/>
          </a:prstGeom>
          <a:noFill/>
          <a:ln w="9525">
            <a:noFill/>
            <a:miter lim="800000"/>
            <a:headEnd/>
            <a:tailEnd/>
          </a:ln>
        </p:spPr>
        <p:txBody>
          <a:bodyPr anchor="ctr" anchorCtr="0">
            <a:normAutofit/>
          </a:bodyPr>
          <a:lstStyle/>
          <a:p>
            <a:pPr algn="r">
              <a:spcBef>
                <a:spcPct val="20000"/>
              </a:spcBef>
            </a:pPr>
            <a:r>
              <a:rPr lang="fr-FR" sz="915" i="1">
                <a:solidFill>
                  <a:schemeClr val="bg1"/>
                </a:solidFill>
                <a:latin typeface="Century Gothic" pitchFamily="34" charset="0"/>
                <a:cs typeface="+mn-cs"/>
              </a:rPr>
              <a:t>Sub Section Name</a:t>
            </a:r>
            <a:endParaRPr lang="fr-FR" sz="915" i="1" dirty="0">
              <a:solidFill>
                <a:schemeClr val="bg1"/>
              </a:solidFill>
              <a:latin typeface="Century Gothic" pitchFamily="34" charset="0"/>
              <a:cs typeface="+mn-cs"/>
            </a:endParaRPr>
          </a:p>
        </p:txBody>
      </p:sp>
    </p:spTree>
    <p:extLst>
      <p:ext uri="{BB962C8B-B14F-4D97-AF65-F5344CB8AC3E}">
        <p14:creationId xmlns:p14="http://schemas.microsoft.com/office/powerpoint/2010/main" val="228982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84902" y="814225"/>
            <a:ext cx="2092960" cy="584200"/>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61219" y="10404053"/>
            <a:ext cx="3032125" cy="152400"/>
          </a:xfrm>
          <a:prstGeom prst="rect">
            <a:avLst/>
          </a:prstGeom>
        </p:spPr>
        <p:txBody>
          <a:bodyPr wrap="square" lIns="0" tIns="0" rIns="0" bIns="0">
            <a:spAutoFit/>
          </a:bodyPr>
          <a:lstStyle>
            <a:lvl1pPr>
              <a:defRPr sz="1000" b="1" i="0">
                <a:solidFill>
                  <a:srgbClr val="231F20"/>
                </a:solidFill>
                <a:latin typeface="Calibri"/>
                <a:cs typeface="Calibri"/>
              </a:defRPr>
            </a:lvl1p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6/17/2024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7" name="TextBox 6">
            <a:extLst>
              <a:ext uri="{FF2B5EF4-FFF2-40B4-BE49-F238E27FC236}">
                <a16:creationId xmlns:a16="http://schemas.microsoft.com/office/drawing/2014/main" id="{E80BCD93-DF63-E959-D079-F10497B0188A}"/>
              </a:ext>
            </a:extLst>
          </p:cNvPr>
          <p:cNvSpPr txBox="1"/>
          <p:nvPr>
            <p:extLst>
              <p:ext uri="{1162E1C5-73C7-4A58-AE30-91384D911F3F}">
                <p184:classification xmlns:p184="http://schemas.microsoft.com/office/powerpoint/2018/4/main" val="ftr"/>
              </p:ext>
            </p:extLst>
          </p:nvPr>
        </p:nvSpPr>
        <p:spPr>
          <a:xfrm>
            <a:off x="6107113" y="10477500"/>
            <a:ext cx="1414462" cy="152400"/>
          </a:xfrm>
          <a:prstGeom prst="rect">
            <a:avLst/>
          </a:prstGeom>
        </p:spPr>
        <p:txBody>
          <a:bodyPr horzOverflow="overflow" lIns="0" tIns="0" rIns="0" bIns="0">
            <a:spAutoFit/>
          </a:bodyPr>
          <a:lstStyle/>
          <a:p>
            <a:pPr algn="l"/>
            <a:r>
              <a:rPr lang="en-GB" sz="1000">
                <a:solidFill>
                  <a:srgbClr val="FF8C00"/>
                </a:solidFill>
                <a:latin typeface="Calibri" panose="020F0502020204030204" pitchFamily="34" charset="0"/>
                <a:cs typeface="Calibri" panose="020F0502020204030204" pitchFamily="34" charset="0"/>
              </a:rPr>
              <a:t>Classification : Confidential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Espace réservé du titre 1"/>
          <p:cNvSpPr txBox="1">
            <a:spLocks/>
          </p:cNvSpPr>
          <p:nvPr/>
        </p:nvSpPr>
        <p:spPr>
          <a:xfrm>
            <a:off x="424413" y="3922757"/>
            <a:ext cx="6429157" cy="3786441"/>
          </a:xfrm>
          <a:prstGeom prst="rect">
            <a:avLst/>
          </a:prstGeom>
        </p:spPr>
        <p:txBody>
          <a:bodyPr anchor="b"/>
          <a:lstStyle>
            <a:lvl1pPr>
              <a:defRPr sz="2800" smtClean="0"/>
            </a:lvl1pPr>
          </a:lstStyle>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0" i="0" u="none" strike="noStrike" kern="1200" cap="none" spc="0" normalizeH="0" baseline="0" noProof="0" dirty="0">
                <a:ln>
                  <a:noFill/>
                </a:ln>
                <a:solidFill>
                  <a:srgbClr val="376092"/>
                </a:solidFill>
                <a:effectLst/>
                <a:uLnTx/>
                <a:uFillTx/>
                <a:latin typeface="Garamond" pitchFamily="18" charset="0"/>
                <a:ea typeface="+mj-ea"/>
                <a:cs typeface="+mj-cs"/>
              </a:rPr>
              <a:t>UpSlide Table Of Content Master </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edit</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delete</a:t>
            </a:r>
            <a:endParaRPr kumimoji="0" lang="fr-FR" sz="2670" b="1" i="0" u="none" strike="noStrike" kern="1200" cap="none" spc="0" normalizeH="0" baseline="0" noProof="0" dirty="0">
              <a:ln>
                <a:noFill/>
              </a:ln>
              <a:solidFill>
                <a:srgbClr val="376092"/>
              </a:solidFill>
              <a:effectLst/>
              <a:uLnTx/>
              <a:uFillTx/>
              <a:latin typeface="Garamond" pitchFamily="18" charset="0"/>
              <a:ea typeface="+mj-ea"/>
              <a:cs typeface="+mj-cs"/>
            </a:endParaRPr>
          </a:p>
        </p:txBody>
      </p:sp>
      <p:pic>
        <p:nvPicPr>
          <p:cNvPr id="11" name="Picture 16"/>
          <p:cNvPicPr>
            <a:picLocks noChangeAspect="1" noChangeArrowheads="1"/>
          </p:cNvPicPr>
          <p:nvPr/>
        </p:nvPicPr>
        <p:blipFill>
          <a:blip r:embed="rId6" cstate="print"/>
          <a:stretch>
            <a:fillRect/>
          </a:stretch>
        </p:blipFill>
        <p:spPr bwMode="auto">
          <a:xfrm>
            <a:off x="1449186" y="1946263"/>
            <a:ext cx="4516307" cy="1949782"/>
          </a:xfrm>
          <a:prstGeom prst="rect">
            <a:avLst/>
          </a:prstGeom>
          <a:noFill/>
          <a:ln w="9525">
            <a:noFill/>
            <a:miter lim="800000"/>
            <a:headEnd/>
            <a:tailEnd/>
          </a:ln>
          <a:effectLst/>
        </p:spPr>
      </p:pic>
      <p:pic>
        <p:nvPicPr>
          <p:cNvPr id="12" name="Picture 18"/>
          <p:cNvPicPr>
            <a:picLocks noChangeAspect="1" noChangeArrowheads="1"/>
          </p:cNvPicPr>
          <p:nvPr/>
        </p:nvPicPr>
        <p:blipFill>
          <a:blip r:embed="rId7" cstate="print"/>
          <a:srcRect/>
          <a:stretch>
            <a:fillRect/>
          </a:stretch>
        </p:blipFill>
        <p:spPr bwMode="auto">
          <a:xfrm>
            <a:off x="-7872" y="2"/>
            <a:ext cx="7566995" cy="1806987"/>
          </a:xfrm>
          <a:prstGeom prst="rect">
            <a:avLst/>
          </a:prstGeom>
          <a:noFill/>
          <a:ln w="9525">
            <a:noFill/>
            <a:miter lim="800000"/>
            <a:headEnd/>
            <a:tailEnd/>
          </a:ln>
          <a:effectLst/>
        </p:spPr>
      </p:pic>
      <p:pic>
        <p:nvPicPr>
          <p:cNvPr id="13" name="Picture 19"/>
          <p:cNvPicPr>
            <a:picLocks noChangeAspect="1" noChangeArrowheads="1"/>
          </p:cNvPicPr>
          <p:nvPr/>
        </p:nvPicPr>
        <p:blipFill>
          <a:blip r:embed="rId8" cstate="print"/>
          <a:srcRect/>
          <a:stretch>
            <a:fillRect/>
          </a:stretch>
        </p:blipFill>
        <p:spPr bwMode="auto">
          <a:xfrm>
            <a:off x="-7872" y="8911169"/>
            <a:ext cx="7566995" cy="1797085"/>
          </a:xfrm>
          <a:prstGeom prst="rect">
            <a:avLst/>
          </a:prstGeom>
          <a:noFill/>
          <a:ln w="9525">
            <a:noFill/>
            <a:miter lim="800000"/>
            <a:headEnd/>
            <a:tailEnd/>
          </a:ln>
          <a:effectLst/>
        </p:spPr>
      </p:pic>
      <p:sp>
        <p:nvSpPr>
          <p:cNvPr id="3" name="TextBox 2">
            <a:extLst>
              <a:ext uri="{FF2B5EF4-FFF2-40B4-BE49-F238E27FC236}">
                <a16:creationId xmlns:a16="http://schemas.microsoft.com/office/drawing/2014/main" id="{02DD2913-012B-2408-2AB9-5C21BBD2C9E0}"/>
              </a:ext>
            </a:extLst>
          </p:cNvPr>
          <p:cNvSpPr txBox="1"/>
          <p:nvPr userDrawn="1">
            <p:extLst>
              <p:ext uri="{1162E1C5-73C7-4A58-AE30-91384D911F3F}">
                <p184:classification xmlns:p184="http://schemas.microsoft.com/office/powerpoint/2018/4/main" val="ftr"/>
              </p:ext>
            </p:extLst>
          </p:nvPr>
        </p:nvSpPr>
        <p:spPr>
          <a:xfrm>
            <a:off x="6107113" y="10477500"/>
            <a:ext cx="1414462" cy="152400"/>
          </a:xfrm>
          <a:prstGeom prst="rect">
            <a:avLst/>
          </a:prstGeom>
        </p:spPr>
        <p:txBody>
          <a:bodyPr horzOverflow="overflow" lIns="0" tIns="0" rIns="0" bIns="0">
            <a:spAutoFit/>
          </a:bodyPr>
          <a:lstStyle/>
          <a:p>
            <a:pPr algn="l"/>
            <a:r>
              <a:rPr lang="en-GB" sz="1000">
                <a:solidFill>
                  <a:srgbClr val="FF8C00"/>
                </a:solidFill>
                <a:latin typeface="Calibri" panose="020F0502020204030204" pitchFamily="34" charset="0"/>
                <a:cs typeface="Calibri" panose="020F0502020204030204" pitchFamily="34" charset="0"/>
              </a:rPr>
              <a:t>Classification : Confidential</a:t>
            </a:r>
          </a:p>
        </p:txBody>
      </p:sp>
    </p:spTree>
    <p:extLst>
      <p:ext uri="{BB962C8B-B14F-4D97-AF65-F5344CB8AC3E}">
        <p14:creationId xmlns:p14="http://schemas.microsoft.com/office/powerpoint/2010/main" val="15113367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p:txStyles>
    <p:titleStyle>
      <a:lvl1pPr algn="l" rtl="0" fontAlgn="base">
        <a:spcBef>
          <a:spcPct val="0"/>
        </a:spcBef>
        <a:spcAft>
          <a:spcPct val="0"/>
        </a:spcAft>
        <a:defRPr sz="1831" b="1" kern="1200">
          <a:solidFill>
            <a:srgbClr val="376092"/>
          </a:solidFill>
          <a:latin typeface="Garamond" pitchFamily="18" charset="0"/>
          <a:ea typeface="+mj-ea"/>
          <a:cs typeface="+mj-cs"/>
        </a:defRPr>
      </a:lvl1pPr>
      <a:lvl2pPr algn="l" rtl="0" fontAlgn="base">
        <a:spcBef>
          <a:spcPct val="0"/>
        </a:spcBef>
        <a:spcAft>
          <a:spcPct val="0"/>
        </a:spcAft>
        <a:defRPr sz="1831" b="1">
          <a:solidFill>
            <a:srgbClr val="376092"/>
          </a:solidFill>
          <a:latin typeface="Garamond" pitchFamily="18" charset="0"/>
        </a:defRPr>
      </a:lvl2pPr>
      <a:lvl3pPr algn="l" rtl="0" fontAlgn="base">
        <a:spcBef>
          <a:spcPct val="0"/>
        </a:spcBef>
        <a:spcAft>
          <a:spcPct val="0"/>
        </a:spcAft>
        <a:defRPr sz="1831" b="1">
          <a:solidFill>
            <a:srgbClr val="376092"/>
          </a:solidFill>
          <a:latin typeface="Garamond" pitchFamily="18" charset="0"/>
        </a:defRPr>
      </a:lvl3pPr>
      <a:lvl4pPr algn="l" rtl="0" fontAlgn="base">
        <a:spcBef>
          <a:spcPct val="0"/>
        </a:spcBef>
        <a:spcAft>
          <a:spcPct val="0"/>
        </a:spcAft>
        <a:defRPr sz="1831" b="1">
          <a:solidFill>
            <a:srgbClr val="376092"/>
          </a:solidFill>
          <a:latin typeface="Garamond" pitchFamily="18" charset="0"/>
        </a:defRPr>
      </a:lvl4pPr>
      <a:lvl5pPr algn="l" rtl="0" fontAlgn="base">
        <a:spcBef>
          <a:spcPct val="0"/>
        </a:spcBef>
        <a:spcAft>
          <a:spcPct val="0"/>
        </a:spcAft>
        <a:defRPr sz="1831" b="1">
          <a:solidFill>
            <a:srgbClr val="376092"/>
          </a:solidFill>
          <a:latin typeface="Garamond" pitchFamily="18" charset="0"/>
        </a:defRPr>
      </a:lvl5pPr>
      <a:lvl6pPr marL="348752" algn="l" rtl="0" fontAlgn="base">
        <a:spcBef>
          <a:spcPct val="0"/>
        </a:spcBef>
        <a:spcAft>
          <a:spcPct val="0"/>
        </a:spcAft>
        <a:defRPr sz="1831" b="1">
          <a:solidFill>
            <a:srgbClr val="376092"/>
          </a:solidFill>
          <a:latin typeface="Garamond" pitchFamily="18" charset="0"/>
        </a:defRPr>
      </a:lvl6pPr>
      <a:lvl7pPr marL="697504" algn="l" rtl="0" fontAlgn="base">
        <a:spcBef>
          <a:spcPct val="0"/>
        </a:spcBef>
        <a:spcAft>
          <a:spcPct val="0"/>
        </a:spcAft>
        <a:defRPr sz="1831" b="1">
          <a:solidFill>
            <a:srgbClr val="376092"/>
          </a:solidFill>
          <a:latin typeface="Garamond" pitchFamily="18" charset="0"/>
        </a:defRPr>
      </a:lvl7pPr>
      <a:lvl8pPr marL="1046256" algn="l" rtl="0" fontAlgn="base">
        <a:spcBef>
          <a:spcPct val="0"/>
        </a:spcBef>
        <a:spcAft>
          <a:spcPct val="0"/>
        </a:spcAft>
        <a:defRPr sz="1831" b="1">
          <a:solidFill>
            <a:srgbClr val="376092"/>
          </a:solidFill>
          <a:latin typeface="Garamond" pitchFamily="18" charset="0"/>
        </a:defRPr>
      </a:lvl8pPr>
      <a:lvl9pPr marL="1395009" algn="l" rtl="0" fontAlgn="base">
        <a:spcBef>
          <a:spcPct val="0"/>
        </a:spcBef>
        <a:spcAft>
          <a:spcPct val="0"/>
        </a:spcAft>
        <a:defRPr sz="1831" b="1">
          <a:solidFill>
            <a:srgbClr val="376092"/>
          </a:solidFill>
          <a:latin typeface="Garamond" pitchFamily="18" charset="0"/>
        </a:defRPr>
      </a:lvl9pPr>
    </p:titleStyle>
    <p:bodyStyle>
      <a:lvl1pPr algn="l" rtl="0" fontAlgn="base">
        <a:spcBef>
          <a:spcPct val="20000"/>
        </a:spcBef>
        <a:spcAft>
          <a:spcPct val="0"/>
        </a:spcAft>
        <a:buClr>
          <a:srgbClr val="376092"/>
        </a:buClr>
        <a:buSzPct val="80000"/>
        <a:defRPr lang="en-US" sz="1068"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068" kern="1200" dirty="0">
          <a:solidFill>
            <a:schemeClr val="tx1"/>
          </a:solidFill>
          <a:latin typeface="Garamond" pitchFamily="18" charset="0"/>
          <a:ea typeface="+mn-ea"/>
          <a:cs typeface="+mn-cs"/>
        </a:defRPr>
      </a:lvl2pPr>
      <a:lvl3pPr marL="202228" indent="-202228" algn="l" rtl="0" fontAlgn="base">
        <a:spcBef>
          <a:spcPct val="20000"/>
        </a:spcBef>
        <a:spcAft>
          <a:spcPct val="0"/>
        </a:spcAft>
        <a:buClr>
          <a:srgbClr val="376092"/>
        </a:buClr>
        <a:buBlip>
          <a:blip r:embed="rId9"/>
        </a:buBlip>
        <a:defRPr lang="en-US" sz="1068" kern="1200">
          <a:solidFill>
            <a:schemeClr val="tx1"/>
          </a:solidFill>
          <a:latin typeface="Garamond" pitchFamily="18" charset="0"/>
          <a:ea typeface="+mn-ea"/>
          <a:cs typeface="+mn-cs"/>
        </a:defRPr>
      </a:lvl3pPr>
      <a:lvl4pPr marL="340276" indent="-138048" algn="l" rtl="0" fontAlgn="base">
        <a:spcBef>
          <a:spcPct val="20000"/>
        </a:spcBef>
        <a:spcAft>
          <a:spcPct val="0"/>
        </a:spcAft>
        <a:buFont typeface="Arial" charset="0"/>
        <a:buChar char="–"/>
        <a:defRPr lang="en-US" sz="1068" kern="1200" dirty="0">
          <a:solidFill>
            <a:schemeClr val="tx1"/>
          </a:solidFill>
          <a:latin typeface="Garamond" pitchFamily="18" charset="0"/>
          <a:ea typeface="+mj-ea"/>
          <a:cs typeface="+mj-cs"/>
        </a:defRPr>
      </a:lvl4pPr>
      <a:lvl5pPr marL="478324" indent="-138048" algn="l" rtl="0" fontAlgn="base">
        <a:spcBef>
          <a:spcPct val="20000"/>
        </a:spcBef>
        <a:spcAft>
          <a:spcPct val="0"/>
        </a:spcAft>
        <a:buClr>
          <a:schemeClr val="tx2"/>
        </a:buClr>
        <a:buFont typeface="Arial" charset="0"/>
        <a:buChar char="•"/>
        <a:defRPr lang="en-US" sz="1068" kern="1200" dirty="0">
          <a:solidFill>
            <a:schemeClr val="tx1"/>
          </a:solidFill>
          <a:latin typeface="Garamond" pitchFamily="18" charset="0"/>
          <a:ea typeface="+mj-ea"/>
          <a:cs typeface="+mj-cs"/>
        </a:defRPr>
      </a:lvl5pPr>
      <a:lvl6pPr marL="478324"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dirty="0" smtClean="0">
          <a:solidFill>
            <a:schemeClr val="tx1"/>
          </a:solidFill>
          <a:latin typeface="+mn-lt"/>
          <a:ea typeface="+mn-ea"/>
          <a:cs typeface="+mn-cs"/>
        </a:defRPr>
      </a:lvl6pPr>
      <a:lvl7pPr marL="754419"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baseline="0" dirty="0" smtClean="0">
          <a:solidFill>
            <a:schemeClr val="tx1"/>
          </a:solidFill>
          <a:latin typeface="Garamond" pitchFamily="18" charset="0"/>
          <a:ea typeface="+mn-ea"/>
          <a:cs typeface="+mn-cs"/>
        </a:defRPr>
      </a:lvl7pPr>
      <a:lvl8pPr marL="892467" indent="-138048"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8pPr>
      <a:lvl9pPr marL="1022038" indent="-129571"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9pPr>
    </p:bodyStyle>
    <p:otherStyle>
      <a:defPPr>
        <a:defRPr lang="en-US"/>
      </a:defPPr>
      <a:lvl1pPr marL="0" algn="l" defTabSz="697504" rtl="0" eaLnBrk="1" latinLnBrk="0" hangingPunct="1">
        <a:defRPr sz="1373" kern="1200">
          <a:solidFill>
            <a:schemeClr val="tx1"/>
          </a:solidFill>
          <a:latin typeface="+mn-lt"/>
          <a:ea typeface="+mn-ea"/>
          <a:cs typeface="+mn-cs"/>
        </a:defRPr>
      </a:lvl1pPr>
      <a:lvl2pPr marL="348752" algn="l" defTabSz="697504" rtl="0" eaLnBrk="1" latinLnBrk="0" hangingPunct="1">
        <a:defRPr sz="1373" kern="1200">
          <a:solidFill>
            <a:schemeClr val="tx1"/>
          </a:solidFill>
          <a:latin typeface="+mn-lt"/>
          <a:ea typeface="+mn-ea"/>
          <a:cs typeface="+mn-cs"/>
        </a:defRPr>
      </a:lvl2pPr>
      <a:lvl3pPr marL="697504" algn="l" defTabSz="697504" rtl="0" eaLnBrk="1" latinLnBrk="0" hangingPunct="1">
        <a:defRPr sz="1373" kern="1200">
          <a:solidFill>
            <a:schemeClr val="tx1"/>
          </a:solidFill>
          <a:latin typeface="+mn-lt"/>
          <a:ea typeface="+mn-ea"/>
          <a:cs typeface="+mn-cs"/>
        </a:defRPr>
      </a:lvl3pPr>
      <a:lvl4pPr marL="1046256" algn="l" defTabSz="697504" rtl="0" eaLnBrk="1" latinLnBrk="0" hangingPunct="1">
        <a:defRPr sz="1373" kern="1200">
          <a:solidFill>
            <a:schemeClr val="tx1"/>
          </a:solidFill>
          <a:latin typeface="+mn-lt"/>
          <a:ea typeface="+mn-ea"/>
          <a:cs typeface="+mn-cs"/>
        </a:defRPr>
      </a:lvl4pPr>
      <a:lvl5pPr marL="1395009" algn="l" defTabSz="697504" rtl="0" eaLnBrk="1" latinLnBrk="0" hangingPunct="1">
        <a:defRPr sz="1373" kern="1200">
          <a:solidFill>
            <a:schemeClr val="tx1"/>
          </a:solidFill>
          <a:latin typeface="+mn-lt"/>
          <a:ea typeface="+mn-ea"/>
          <a:cs typeface="+mn-cs"/>
        </a:defRPr>
      </a:lvl5pPr>
      <a:lvl6pPr marL="1743761" algn="l" defTabSz="697504" rtl="0" eaLnBrk="1" latinLnBrk="0" hangingPunct="1">
        <a:defRPr sz="1373" kern="1200">
          <a:solidFill>
            <a:schemeClr val="tx1"/>
          </a:solidFill>
          <a:latin typeface="+mn-lt"/>
          <a:ea typeface="+mn-ea"/>
          <a:cs typeface="+mn-cs"/>
        </a:defRPr>
      </a:lvl6pPr>
      <a:lvl7pPr marL="2092513" algn="l" defTabSz="697504" rtl="0" eaLnBrk="1" latinLnBrk="0" hangingPunct="1">
        <a:defRPr sz="1373" kern="1200">
          <a:solidFill>
            <a:schemeClr val="tx1"/>
          </a:solidFill>
          <a:latin typeface="+mn-lt"/>
          <a:ea typeface="+mn-ea"/>
          <a:cs typeface="+mn-cs"/>
        </a:defRPr>
      </a:lvl7pPr>
      <a:lvl8pPr marL="2441265" algn="l" defTabSz="697504" rtl="0" eaLnBrk="1" latinLnBrk="0" hangingPunct="1">
        <a:defRPr sz="1373" kern="1200">
          <a:solidFill>
            <a:schemeClr val="tx1"/>
          </a:solidFill>
          <a:latin typeface="+mn-lt"/>
          <a:ea typeface="+mn-ea"/>
          <a:cs typeface="+mn-cs"/>
        </a:defRPr>
      </a:lvl8pPr>
      <a:lvl9pPr marL="2790017" algn="l" defTabSz="697504" rtl="0" eaLnBrk="1" latinLnBrk="0" hangingPunct="1">
        <a:defRPr sz="13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7.jp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6.emf"/><Relationship Id="rId25" Type="http://schemas.openxmlformats.org/officeDocument/2006/relationships/image" Target="../media/image14.emf"/><Relationship Id="rId2" Type="http://schemas.openxmlformats.org/officeDocument/2006/relationships/tags" Target="../tags/tag32.xml"/><Relationship Id="rId16" Type="http://schemas.openxmlformats.org/officeDocument/2006/relationships/image" Target="../media/image5.jpg"/><Relationship Id="rId20" Type="http://schemas.openxmlformats.org/officeDocument/2006/relationships/image" Target="../media/image9.emf"/><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2.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8.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7.jpg"/><Relationship Id="rId18" Type="http://schemas.openxmlformats.org/officeDocument/2006/relationships/image" Target="../media/image26.emf"/><Relationship Id="rId3" Type="http://schemas.openxmlformats.org/officeDocument/2006/relationships/tags" Target="../tags/tag47.xml"/><Relationship Id="rId21" Type="http://schemas.openxmlformats.org/officeDocument/2006/relationships/image" Target="../media/image29.emf"/><Relationship Id="rId7" Type="http://schemas.openxmlformats.org/officeDocument/2006/relationships/tags" Target="../tags/tag51.xml"/><Relationship Id="rId12" Type="http://schemas.openxmlformats.org/officeDocument/2006/relationships/image" Target="../media/image22.emf"/><Relationship Id="rId17" Type="http://schemas.openxmlformats.org/officeDocument/2006/relationships/image" Target="../media/image25.emf"/><Relationship Id="rId2" Type="http://schemas.openxmlformats.org/officeDocument/2006/relationships/tags" Target="../tags/tag46.xml"/><Relationship Id="rId16" Type="http://schemas.openxmlformats.org/officeDocument/2006/relationships/image" Target="../media/image24.emf"/><Relationship Id="rId20" Type="http://schemas.openxmlformats.org/officeDocument/2006/relationships/image" Target="../media/image28.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image" Target="../media/image5.jpg"/><Relationship Id="rId5" Type="http://schemas.openxmlformats.org/officeDocument/2006/relationships/tags" Target="../tags/tag49.xml"/><Relationship Id="rId15" Type="http://schemas.openxmlformats.org/officeDocument/2006/relationships/image" Target="../media/image23.emf"/><Relationship Id="rId10" Type="http://schemas.openxmlformats.org/officeDocument/2006/relationships/slideLayout" Target="../slideLayouts/slideLayout3.xml"/><Relationship Id="rId19" Type="http://schemas.openxmlformats.org/officeDocument/2006/relationships/image" Target="../media/image27.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8.png"/><Relationship Id="rId22" Type="http://schemas.openxmlformats.org/officeDocument/2006/relationships/image" Target="../media/image30.emf"/></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slideLayout" Target="../slideLayouts/slideLayout2.xml"/><Relationship Id="rId7" Type="http://schemas.openxmlformats.org/officeDocument/2006/relationships/hyperlink" Target="mailto:guernsey.bp2s.volta.cosec@bnpparibas.com"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hyperlink" Target="mailto:Francois.touati@axa-im.com" TargetMode="External"/><Relationship Id="rId5" Type="http://schemas.openxmlformats.org/officeDocument/2006/relationships/image" Target="../media/image31.emf"/><Relationship Id="rId10" Type="http://schemas.openxmlformats.org/officeDocument/2006/relationships/image" Target="../media/image32.emf"/><Relationship Id="rId4" Type="http://schemas.openxmlformats.org/officeDocument/2006/relationships/image" Target="../media/image5.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object 4"/>
          <p:cNvGrpSpPr/>
          <p:nvPr/>
        </p:nvGrpSpPr>
        <p:grpSpPr>
          <a:xfrm>
            <a:off x="0" y="756005"/>
            <a:ext cx="7560309" cy="720090"/>
            <a:chOff x="0" y="756005"/>
            <a:chExt cx="7560309" cy="720090"/>
          </a:xfrm>
        </p:grpSpPr>
        <p:sp>
          <p:nvSpPr>
            <p:cNvPr id="5" name="object 5"/>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6" name="object 6"/>
            <p:cNvPicPr/>
            <p:nvPr/>
          </p:nvPicPr>
          <p:blipFill>
            <a:blip r:embed="rId16" cstate="print"/>
            <a:stretch>
              <a:fillRect/>
            </a:stretch>
          </p:blipFill>
          <p:spPr>
            <a:xfrm>
              <a:off x="6464465" y="757174"/>
              <a:ext cx="1095527" cy="718832"/>
            </a:xfrm>
            <a:prstGeom prst="rect">
              <a:avLst/>
            </a:prstGeom>
          </p:spPr>
        </p:pic>
      </p:grpSp>
      <p:pic>
        <p:nvPicPr>
          <p:cNvPr id="18" name="Picture 17">
            <a:extLst>
              <a:ext uri="{FF2B5EF4-FFF2-40B4-BE49-F238E27FC236}">
                <a16:creationId xmlns:a16="http://schemas.microsoft.com/office/drawing/2014/main" id="{8001F368-2A85-CEA5-A2EF-BF5C826E9CA6}"/>
              </a:ext>
            </a:extLst>
          </p:cNvPr>
          <p:cNvPicPr>
            <a:picLocks noChangeAspect="1"/>
          </p:cNvPicPr>
          <p:nvPr>
            <p:custDataLst>
              <p:tags r:id="rId1"/>
            </p:custDataLst>
          </p:nvPr>
        </p:nvPicPr>
        <p:blipFill>
          <a:blip r:embed="rId17"/>
          <a:stretch>
            <a:fillRect/>
          </a:stretch>
        </p:blipFill>
        <p:spPr>
          <a:xfrm>
            <a:off x="2433011" y="1145262"/>
            <a:ext cx="2714625" cy="234336"/>
          </a:xfrm>
          <a:prstGeom prst="rect">
            <a:avLst/>
          </a:prstGeom>
        </p:spPr>
      </p:pic>
      <p:sp>
        <p:nvSpPr>
          <p:cNvPr id="2" name="object 2"/>
          <p:cNvSpPr txBox="1"/>
          <p:nvPr/>
        </p:nvSpPr>
        <p:spPr>
          <a:xfrm>
            <a:off x="2519997" y="1656003"/>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Background</a:t>
            </a:r>
            <a:r>
              <a:rPr sz="1300" b="1" spc="-40" dirty="0">
                <a:solidFill>
                  <a:srgbClr val="4876B9"/>
                </a:solidFill>
                <a:latin typeface="Calibri"/>
                <a:cs typeface="Calibri"/>
              </a:rPr>
              <a:t> </a:t>
            </a:r>
            <a:r>
              <a:rPr sz="1300" b="1" dirty="0">
                <a:solidFill>
                  <a:srgbClr val="4876B9"/>
                </a:solidFill>
                <a:latin typeface="Calibri"/>
                <a:cs typeface="Calibri"/>
              </a:rPr>
              <a:t>and</a:t>
            </a:r>
            <a:r>
              <a:rPr sz="1300" b="1" spc="-40" dirty="0">
                <a:solidFill>
                  <a:srgbClr val="4876B9"/>
                </a:solidFill>
                <a:latin typeface="Calibri"/>
                <a:cs typeface="Calibri"/>
              </a:rPr>
              <a:t> </a:t>
            </a:r>
            <a:r>
              <a:rPr sz="1300" b="1" dirty="0">
                <a:solidFill>
                  <a:srgbClr val="4876B9"/>
                </a:solidFill>
                <a:latin typeface="Calibri"/>
                <a:cs typeface="Calibri"/>
              </a:rPr>
              <a:t>Investment</a:t>
            </a:r>
            <a:r>
              <a:rPr sz="1300" b="1" spc="-35" dirty="0">
                <a:solidFill>
                  <a:srgbClr val="4876B9"/>
                </a:solidFill>
                <a:latin typeface="Calibri"/>
                <a:cs typeface="Calibri"/>
              </a:rPr>
              <a:t> </a:t>
            </a:r>
            <a:r>
              <a:rPr sz="1300" b="1" spc="-10" dirty="0" err="1">
                <a:solidFill>
                  <a:srgbClr val="4876B9"/>
                </a:solidFill>
                <a:latin typeface="Calibri"/>
                <a:cs typeface="Calibri"/>
              </a:rPr>
              <a:t>Objecti</a:t>
            </a:r>
            <a:r>
              <a:rPr lang="fr-FR" sz="1300" b="1" spc="-10" dirty="0">
                <a:solidFill>
                  <a:srgbClr val="4876B9"/>
                </a:solidFill>
                <a:latin typeface="Calibri"/>
                <a:cs typeface="Calibri"/>
              </a:rPr>
              <a:t>v</a:t>
            </a:r>
            <a:r>
              <a:rPr sz="1300" b="1" spc="-10" dirty="0">
                <a:solidFill>
                  <a:srgbClr val="4876B9"/>
                </a:solidFill>
                <a:latin typeface="Calibri"/>
                <a:cs typeface="Calibri"/>
              </a:rPr>
              <a:t>e</a:t>
            </a:r>
            <a:endParaRPr sz="1300" dirty="0">
              <a:latin typeface="Calibri"/>
              <a:cs typeface="Calibri"/>
            </a:endParaRPr>
          </a:p>
        </p:txBody>
      </p:sp>
      <p:sp>
        <p:nvSpPr>
          <p:cNvPr id="3" name="object 3"/>
          <p:cNvSpPr txBox="1"/>
          <p:nvPr/>
        </p:nvSpPr>
        <p:spPr>
          <a:xfrm>
            <a:off x="2519997" y="2735999"/>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Fund </a:t>
            </a:r>
            <a:r>
              <a:rPr sz="1300" b="1" spc="-10" dirty="0">
                <a:solidFill>
                  <a:srgbClr val="4876B9"/>
                </a:solidFill>
                <a:latin typeface="Calibri"/>
                <a:cs typeface="Calibri"/>
              </a:rPr>
              <a:t>Performance</a:t>
            </a:r>
            <a:endParaRPr sz="1300" dirty="0">
              <a:solidFill>
                <a:srgbClr val="4876B9"/>
              </a:solidFill>
              <a:latin typeface="Calibri"/>
              <a:cs typeface="Calibri"/>
            </a:endParaRPr>
          </a:p>
        </p:txBody>
      </p:sp>
      <p:sp>
        <p:nvSpPr>
          <p:cNvPr id="7" name="object 7"/>
          <p:cNvSpPr txBox="1"/>
          <p:nvPr/>
        </p:nvSpPr>
        <p:spPr>
          <a:xfrm>
            <a:off x="179997" y="5778005"/>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Asset</a:t>
            </a:r>
            <a:r>
              <a:rPr sz="1300" b="1" spc="-25"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sp>
        <p:nvSpPr>
          <p:cNvPr id="8" name="object 8"/>
          <p:cNvSpPr txBox="1"/>
          <p:nvPr/>
        </p:nvSpPr>
        <p:spPr>
          <a:xfrm>
            <a:off x="179997"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Historical</a:t>
            </a:r>
            <a:r>
              <a:rPr sz="1300" b="1" spc="-60" dirty="0">
                <a:solidFill>
                  <a:srgbClr val="4876B9"/>
                </a:solidFill>
                <a:latin typeface="Calibri"/>
                <a:cs typeface="Calibri"/>
              </a:rPr>
              <a:t> </a:t>
            </a:r>
            <a:r>
              <a:rPr sz="1300" b="1" spc="-10" dirty="0">
                <a:solidFill>
                  <a:srgbClr val="4876B9"/>
                </a:solidFill>
                <a:latin typeface="Calibri"/>
                <a:cs typeface="Calibri"/>
              </a:rPr>
              <a:t>Performance</a:t>
            </a:r>
            <a:endParaRPr sz="1300">
              <a:latin typeface="Calibri"/>
              <a:cs typeface="Calibri"/>
            </a:endParaRPr>
          </a:p>
        </p:txBody>
      </p:sp>
      <p:sp>
        <p:nvSpPr>
          <p:cNvPr id="9" name="object 9"/>
          <p:cNvSpPr txBox="1"/>
          <p:nvPr/>
        </p:nvSpPr>
        <p:spPr>
          <a:xfrm>
            <a:off x="3869994" y="5778005"/>
            <a:ext cx="3510279" cy="216535"/>
          </a:xfrm>
          <a:prstGeom prst="rect">
            <a:avLst/>
          </a:prstGeom>
          <a:solidFill>
            <a:srgbClr val="B5D0ED"/>
          </a:solidFill>
          <a:ln>
            <a:solidFill>
              <a:srgbClr val="B5D0ED"/>
            </a:solidFill>
          </a:ln>
        </p:spPr>
        <p:txBody>
          <a:bodyPr vert="horz" wrap="square" lIns="0" tIns="0" rIns="0" bIns="0" rtlCol="0">
            <a:spAutoFit/>
          </a:bodyPr>
          <a:lstStyle/>
          <a:p>
            <a:pPr marL="71755">
              <a:lnSpc>
                <a:spcPts val="1535"/>
              </a:lnSpc>
            </a:pPr>
            <a:r>
              <a:rPr sz="1300" b="1" spc="-30" dirty="0">
                <a:solidFill>
                  <a:srgbClr val="4876B9"/>
                </a:solidFill>
                <a:latin typeface="Calibri"/>
                <a:cs typeface="Calibri"/>
              </a:rPr>
              <a:t>Top</a:t>
            </a:r>
            <a:r>
              <a:rPr sz="1300" b="1" spc="-25" dirty="0">
                <a:solidFill>
                  <a:srgbClr val="4876B9"/>
                </a:solidFill>
                <a:latin typeface="Calibri"/>
                <a:cs typeface="Calibri"/>
              </a:rPr>
              <a:t> </a:t>
            </a:r>
            <a:r>
              <a:rPr sz="1300" b="1" dirty="0">
                <a:solidFill>
                  <a:srgbClr val="4876B9"/>
                </a:solidFill>
                <a:latin typeface="Calibri"/>
                <a:cs typeface="Calibri"/>
              </a:rPr>
              <a:t>10</a:t>
            </a:r>
            <a:r>
              <a:rPr sz="1300" b="1" spc="-25" dirty="0">
                <a:solidFill>
                  <a:srgbClr val="4876B9"/>
                </a:solidFill>
                <a:latin typeface="Calibri"/>
                <a:cs typeface="Calibri"/>
              </a:rPr>
              <a:t> </a:t>
            </a:r>
            <a:r>
              <a:rPr sz="1300" b="1" dirty="0">
                <a:solidFill>
                  <a:srgbClr val="4876B9"/>
                </a:solidFill>
                <a:latin typeface="Calibri"/>
                <a:cs typeface="Calibri"/>
              </a:rPr>
              <a:t>Underlying</a:t>
            </a:r>
            <a:r>
              <a:rPr sz="1300" b="1" spc="-25" dirty="0">
                <a:solidFill>
                  <a:srgbClr val="4876B9"/>
                </a:solidFill>
                <a:latin typeface="Calibri"/>
                <a:cs typeface="Calibri"/>
              </a:rPr>
              <a:t> </a:t>
            </a:r>
            <a:r>
              <a:rPr sz="1300" b="1" spc="-10" dirty="0">
                <a:solidFill>
                  <a:srgbClr val="4876B9"/>
                </a:solidFill>
                <a:latin typeface="Calibri"/>
                <a:cs typeface="Calibri"/>
              </a:rPr>
              <a:t>Exposures</a:t>
            </a:r>
            <a:endParaRPr sz="1300">
              <a:latin typeface="Calibri"/>
              <a:cs typeface="Calibri"/>
            </a:endParaRPr>
          </a:p>
        </p:txBody>
      </p:sp>
      <p:sp>
        <p:nvSpPr>
          <p:cNvPr id="10" name="object 10"/>
          <p:cNvSpPr txBox="1"/>
          <p:nvPr/>
        </p:nvSpPr>
        <p:spPr>
          <a:xfrm>
            <a:off x="3869994"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25" dirty="0">
                <a:solidFill>
                  <a:srgbClr val="4876B9"/>
                </a:solidFill>
                <a:latin typeface="Calibri"/>
                <a:cs typeface="Calibri"/>
              </a:rPr>
              <a:t> </a:t>
            </a:r>
            <a:r>
              <a:rPr sz="1300" b="1" dirty="0">
                <a:solidFill>
                  <a:srgbClr val="4876B9"/>
                </a:solidFill>
                <a:latin typeface="Calibri"/>
                <a:cs typeface="Calibri"/>
              </a:rPr>
              <a:t>Rating</a:t>
            </a:r>
            <a:r>
              <a:rPr sz="1300" b="1" spc="-30"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pic>
        <p:nvPicPr>
          <p:cNvPr id="11" name="object 11"/>
          <p:cNvPicPr/>
          <p:nvPr/>
        </p:nvPicPr>
        <p:blipFill>
          <a:blip r:embed="rId18" cstate="print"/>
          <a:stretch>
            <a:fillRect/>
          </a:stretch>
        </p:blipFill>
        <p:spPr>
          <a:xfrm>
            <a:off x="6966001" y="181054"/>
            <a:ext cx="413994" cy="406113"/>
          </a:xfrm>
          <a:prstGeom prst="rect">
            <a:avLst/>
          </a:prstGeom>
        </p:spPr>
      </p:pic>
      <p:grpSp>
        <p:nvGrpSpPr>
          <p:cNvPr id="12" name="object 12"/>
          <p:cNvGrpSpPr/>
          <p:nvPr/>
        </p:nvGrpSpPr>
        <p:grpSpPr>
          <a:xfrm>
            <a:off x="179993" y="180003"/>
            <a:ext cx="401955" cy="401955"/>
            <a:chOff x="179993" y="180003"/>
            <a:chExt cx="401955" cy="401955"/>
          </a:xfrm>
        </p:grpSpPr>
        <p:sp>
          <p:nvSpPr>
            <p:cNvPr id="13" name="object 13"/>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4" name="object 14"/>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5" name="object 15"/>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6" name="object 16"/>
          <p:cNvPicPr/>
          <p:nvPr/>
        </p:nvPicPr>
        <p:blipFill>
          <a:blip r:embed="rId19" cstate="print"/>
          <a:stretch>
            <a:fillRect/>
          </a:stretch>
        </p:blipFill>
        <p:spPr>
          <a:xfrm>
            <a:off x="661652" y="212458"/>
            <a:ext cx="990761" cy="368936"/>
          </a:xfrm>
          <a:prstGeom prst="rect">
            <a:avLst/>
          </a:prstGeom>
        </p:spPr>
      </p:pic>
      <p:sp>
        <p:nvSpPr>
          <p:cNvPr id="17" name="object 17"/>
          <p:cNvSpPr txBox="1"/>
          <p:nvPr/>
        </p:nvSpPr>
        <p:spPr>
          <a:xfrm>
            <a:off x="2507273" y="1881591"/>
            <a:ext cx="4886960" cy="764248"/>
          </a:xfrm>
          <a:prstGeom prst="rect">
            <a:avLst/>
          </a:prstGeom>
        </p:spPr>
        <p:txBody>
          <a:bodyPr vert="horz" wrap="square" lIns="0" tIns="12700" rIns="0" bIns="0" rtlCol="0">
            <a:spAutoFit/>
          </a:body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p:txBody>
      </p:sp>
      <p:sp>
        <p:nvSpPr>
          <p:cNvPr id="26" name="object 26"/>
          <p:cNvSpPr txBox="1">
            <a:spLocks noGrp="1"/>
          </p:cNvSpPr>
          <p:nvPr>
            <p:ph type="ftr" sz="quarter" idx="5"/>
          </p:nvPr>
        </p:nvSpPr>
        <p:spPr>
          <a:xfrm>
            <a:off x="3866226" y="10415396"/>
            <a:ext cx="3510277" cy="141064"/>
          </a:xfrm>
          <a:prstGeom prst="rect">
            <a:avLst/>
          </a:prstGeom>
        </p:spPr>
        <p:txBody>
          <a:bodyPr vert="horz" wrap="square" lIns="0" tIns="0" rIns="0" bIns="0" rtlCol="0">
            <a:spAutoFit/>
          </a:body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19" name="object 19"/>
          <p:cNvSpPr txBox="1"/>
          <p:nvPr/>
        </p:nvSpPr>
        <p:spPr>
          <a:xfrm>
            <a:off x="2481900" y="5161622"/>
            <a:ext cx="4268150" cy="489878"/>
          </a:xfrm>
          <a:prstGeom prst="rect">
            <a:avLst/>
          </a:prstGeom>
        </p:spPr>
        <p:txBody>
          <a:bodyPr vert="horz" wrap="square" lIns="0" tIns="12700" rIns="0" bIns="0" rtlCol="0">
            <a:spAutoFit/>
          </a:bodyPr>
          <a:lstStyle/>
          <a:p>
            <a:pPr marL="38100">
              <a:lnSpc>
                <a:spcPct val="100000"/>
              </a:lnSpc>
              <a:spcBef>
                <a:spcPts val="100"/>
              </a:spcBef>
            </a:pPr>
            <a:r>
              <a:rPr lang="en-US" sz="675" b="0" i="1" baseline="30864" dirty="0">
                <a:solidFill>
                  <a:schemeClr val="bg1">
                    <a:lumMod val="50000"/>
                  </a:schemeClr>
                </a:solidFill>
                <a:latin typeface="Calibri Light"/>
                <a:cs typeface="Calibri Light"/>
              </a:rPr>
              <a:t>1</a:t>
            </a:r>
            <a:r>
              <a:rPr lang="en-US"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Share (VTA.NA) performance (annualised figures with dividends re-invested). Source: Bbg (TRA function) </a:t>
            </a:r>
            <a:r>
              <a:rPr lang="en-US" sz="675" b="0" i="1" baseline="30864" dirty="0">
                <a:solidFill>
                  <a:schemeClr val="bg1">
                    <a:lumMod val="50000"/>
                  </a:schemeClr>
                </a:solidFill>
                <a:latin typeface="Calibri Light"/>
                <a:cs typeface="Calibri Light"/>
              </a:rPr>
              <a:t>2</a:t>
            </a:r>
            <a:r>
              <a:rPr lang="en-US"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Performance of published NAV (including dividend payments)</a:t>
            </a:r>
            <a:r>
              <a:rPr lang="en-US" sz="800" b="0" i="1" spc="-10" dirty="0">
                <a:solidFill>
                  <a:schemeClr val="bg1">
                    <a:lumMod val="50000"/>
                  </a:schemeClr>
                </a:solidFill>
                <a:latin typeface="Calibri Light"/>
                <a:cs typeface="Calibri Light"/>
              </a:rPr>
              <a:t>.</a:t>
            </a:r>
            <a:endParaRPr lang="en-US" sz="800" dirty="0">
              <a:solidFill>
                <a:schemeClr val="bg1">
                  <a:lumMod val="50000"/>
                </a:schemeClr>
              </a:solidFill>
              <a:latin typeface="Calibri Light"/>
              <a:cs typeface="Calibri Light"/>
            </a:endParaRPr>
          </a:p>
          <a:p>
            <a:pPr marL="38100">
              <a:lnSpc>
                <a:spcPct val="100000"/>
              </a:lnSpc>
            </a:pPr>
            <a:r>
              <a:rPr lang="fr-FR" sz="675" b="0" i="1" baseline="30864" dirty="0">
                <a:solidFill>
                  <a:schemeClr val="bg1">
                    <a:lumMod val="50000"/>
                  </a:schemeClr>
                </a:solidFill>
                <a:latin typeface="Calibri Light"/>
                <a:cs typeface="Calibri Light"/>
              </a:rPr>
              <a:t>3</a:t>
            </a:r>
            <a:r>
              <a:rPr lang="fr-FR"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the most recent annual dividend payments versus the month-end share price (VTA.NA)</a:t>
            </a:r>
            <a:r>
              <a:rPr lang="fr-FR" sz="800" b="0" i="1" spc="-10" dirty="0">
                <a:solidFill>
                  <a:schemeClr val="bg1">
                    <a:lumMod val="50000"/>
                  </a:schemeClr>
                </a:solidFill>
                <a:latin typeface="Calibri Light"/>
                <a:cs typeface="Calibri Light"/>
              </a:rPr>
              <a:t>.</a:t>
            </a:r>
            <a:endParaRPr lang="fr-FR" sz="800" dirty="0">
              <a:solidFill>
                <a:schemeClr val="bg1">
                  <a:lumMod val="50000"/>
                </a:schemeClr>
              </a:solidFill>
              <a:latin typeface="Calibri Light"/>
              <a:cs typeface="Calibri Light"/>
            </a:endParaRPr>
          </a:p>
          <a:p>
            <a:pPr marL="38100">
              <a:lnSpc>
                <a:spcPct val="100000"/>
              </a:lnSpc>
            </a:pPr>
            <a:r>
              <a:rPr sz="675" b="0" i="1" baseline="30864" dirty="0">
                <a:solidFill>
                  <a:schemeClr val="bg1">
                    <a:lumMod val="50000"/>
                  </a:schemeClr>
                </a:solidFill>
                <a:latin typeface="Calibri Light"/>
                <a:cs typeface="Calibri Light"/>
              </a:rPr>
              <a:t>4</a:t>
            </a:r>
            <a:r>
              <a:rPr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total income divided by the most recent annual dividend payments</a:t>
            </a:r>
            <a:r>
              <a:rPr sz="800" b="0" i="1" spc="-10" dirty="0">
                <a:solidFill>
                  <a:schemeClr val="bg1">
                    <a:lumMod val="50000"/>
                  </a:schemeClr>
                </a:solidFill>
                <a:latin typeface="Calibri Light"/>
                <a:cs typeface="Calibri Light"/>
              </a:rPr>
              <a:t>.</a:t>
            </a:r>
            <a:endParaRPr sz="800" dirty="0">
              <a:solidFill>
                <a:schemeClr val="bg1">
                  <a:lumMod val="50000"/>
                </a:schemeClr>
              </a:solidFill>
              <a:latin typeface="Calibri Light"/>
              <a:cs typeface="Calibri Light"/>
            </a:endParaRPr>
          </a:p>
        </p:txBody>
      </p:sp>
      <p:sp>
        <p:nvSpPr>
          <p:cNvPr id="20" name="object 20"/>
          <p:cNvSpPr txBox="1"/>
          <p:nvPr/>
        </p:nvSpPr>
        <p:spPr>
          <a:xfrm>
            <a:off x="179997" y="1656003"/>
            <a:ext cx="2160270" cy="3978275"/>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206375">
              <a:lnSpc>
                <a:spcPct val="100000"/>
              </a:lnSpc>
              <a:spcBef>
                <a:spcPts val="990"/>
              </a:spcBef>
            </a:pPr>
            <a:r>
              <a:rPr sz="1200" b="0" dirty="0">
                <a:solidFill>
                  <a:srgbClr val="231F20"/>
                </a:solidFill>
                <a:latin typeface="Calibri Light"/>
                <a:cs typeface="Calibri Light"/>
              </a:rPr>
              <a:t>L : 60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110,5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1" name="object 21"/>
          <p:cNvSpPr txBox="1"/>
          <p:nvPr/>
        </p:nvSpPr>
        <p:spPr>
          <a:xfrm>
            <a:off x="2519997" y="3063608"/>
            <a:ext cx="4860290" cy="5148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sp>
        <p:nvSpPr>
          <p:cNvPr id="22" name="object 22"/>
          <p:cNvSpPr txBox="1"/>
          <p:nvPr/>
        </p:nvSpPr>
        <p:spPr>
          <a:xfrm>
            <a:off x="179997" y="6120003"/>
            <a:ext cx="3510279" cy="1980564"/>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179997"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sp>
        <p:nvSpPr>
          <p:cNvPr id="24" name="object 24"/>
          <p:cNvSpPr txBox="1"/>
          <p:nvPr/>
        </p:nvSpPr>
        <p:spPr>
          <a:xfrm>
            <a:off x="3869994" y="6120003"/>
            <a:ext cx="3510279" cy="900246"/>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p:txBody>
      </p:sp>
      <p:sp>
        <p:nvSpPr>
          <p:cNvPr id="25" name="object 25"/>
          <p:cNvSpPr txBox="1"/>
          <p:nvPr/>
        </p:nvSpPr>
        <p:spPr>
          <a:xfrm>
            <a:off x="3869994"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3375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pic>
        <p:nvPicPr>
          <p:cNvPr id="28" name="Picture 27">
            <a:extLst>
              <a:ext uri="{FF2B5EF4-FFF2-40B4-BE49-F238E27FC236}">
                <a16:creationId xmlns:a16="http://schemas.microsoft.com/office/drawing/2014/main" id="{523846AE-385E-778F-65C6-37AF424450DA}"/>
              </a:ext>
            </a:extLst>
          </p:cNvPr>
          <p:cNvPicPr>
            <a:picLocks noChangeAspect="1"/>
          </p:cNvPicPr>
          <p:nvPr>
            <p:custDataLst>
              <p:tags r:id="rId2"/>
            </p:custDataLst>
          </p:nvPr>
        </p:nvPicPr>
        <p:blipFill>
          <a:blip r:embed="rId20"/>
          <a:stretch>
            <a:fillRect/>
          </a:stretch>
        </p:blipFill>
        <p:spPr>
          <a:xfrm>
            <a:off x="179997" y="1656003"/>
            <a:ext cx="2152650" cy="3563478"/>
          </a:xfrm>
          <a:prstGeom prst="rect">
            <a:avLst/>
          </a:prstGeom>
        </p:spPr>
      </p:pic>
      <p:pic>
        <p:nvPicPr>
          <p:cNvPr id="29" name="Picture 28">
            <a:extLst>
              <a:ext uri="{FF2B5EF4-FFF2-40B4-BE49-F238E27FC236}">
                <a16:creationId xmlns:a16="http://schemas.microsoft.com/office/drawing/2014/main" id="{3B7B7E29-EDDB-ED45-3682-566ADE0A7E8A}"/>
              </a:ext>
            </a:extLst>
          </p:cNvPr>
          <p:cNvPicPr>
            <a:picLocks noChangeAspect="1"/>
          </p:cNvPicPr>
          <p:nvPr>
            <p:custDataLst>
              <p:tags r:id="rId3"/>
            </p:custDataLst>
          </p:nvPr>
        </p:nvPicPr>
        <p:blipFill>
          <a:blip r:embed="rId21"/>
          <a:stretch>
            <a:fillRect/>
          </a:stretch>
        </p:blipFill>
        <p:spPr>
          <a:xfrm>
            <a:off x="3879508" y="6114344"/>
            <a:ext cx="3514725" cy="1597464"/>
          </a:xfrm>
          <a:prstGeom prst="rect">
            <a:avLst/>
          </a:prstGeom>
        </p:spPr>
      </p:pic>
      <p:pic>
        <p:nvPicPr>
          <p:cNvPr id="30" name="Picture 29">
            <a:extLst>
              <a:ext uri="{FF2B5EF4-FFF2-40B4-BE49-F238E27FC236}">
                <a16:creationId xmlns:a16="http://schemas.microsoft.com/office/drawing/2014/main" id="{EB7D6594-54AA-8F87-C1CC-88969A2120C5}"/>
              </a:ext>
            </a:extLst>
          </p:cNvPr>
          <p:cNvPicPr>
            <a:picLocks noChangeAspect="1"/>
          </p:cNvPicPr>
          <p:nvPr>
            <p:custDataLst>
              <p:tags r:id="rId4"/>
            </p:custDataLst>
          </p:nvPr>
        </p:nvPicPr>
        <p:blipFill>
          <a:blip r:embed="rId22"/>
          <a:stretch>
            <a:fillRect/>
          </a:stretch>
        </p:blipFill>
        <p:spPr>
          <a:xfrm>
            <a:off x="179997" y="6108700"/>
            <a:ext cx="3510279" cy="1847275"/>
          </a:xfrm>
          <a:prstGeom prst="rect">
            <a:avLst/>
          </a:prstGeom>
        </p:spPr>
      </p:pic>
      <p:pic>
        <p:nvPicPr>
          <p:cNvPr id="31" name="Picture 30">
            <a:extLst>
              <a:ext uri="{FF2B5EF4-FFF2-40B4-BE49-F238E27FC236}">
                <a16:creationId xmlns:a16="http://schemas.microsoft.com/office/drawing/2014/main" id="{5829C544-670E-415B-4869-C59D134A4490}"/>
              </a:ext>
            </a:extLst>
          </p:cNvPr>
          <p:cNvPicPr>
            <a:picLocks noChangeAspect="1"/>
          </p:cNvPicPr>
          <p:nvPr>
            <p:custDataLst>
              <p:tags r:id="rId5"/>
            </p:custDataLst>
          </p:nvPr>
        </p:nvPicPr>
        <p:blipFill>
          <a:blip r:embed="rId23"/>
          <a:stretch>
            <a:fillRect/>
          </a:stretch>
        </p:blipFill>
        <p:spPr>
          <a:xfrm>
            <a:off x="3869994" y="8547100"/>
            <a:ext cx="3510279" cy="1686579"/>
          </a:xfrm>
          <a:prstGeom prst="rect">
            <a:avLst/>
          </a:prstGeom>
        </p:spPr>
      </p:pic>
      <p:sp>
        <p:nvSpPr>
          <p:cNvPr id="44" name="object 21">
            <a:extLst>
              <a:ext uri="{FF2B5EF4-FFF2-40B4-BE49-F238E27FC236}">
                <a16:creationId xmlns:a16="http://schemas.microsoft.com/office/drawing/2014/main" id="{90EE9664-1876-D49E-CEEF-C7D9ACF1E8ED}"/>
              </a:ext>
            </a:extLst>
          </p:cNvPr>
          <p:cNvSpPr txBox="1"/>
          <p:nvPr/>
        </p:nvSpPr>
        <p:spPr>
          <a:xfrm>
            <a:off x="2517385" y="4042391"/>
            <a:ext cx="4860290" cy="99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pic>
        <p:nvPicPr>
          <p:cNvPr id="41" name="Picture 40">
            <a:extLst>
              <a:ext uri="{FF2B5EF4-FFF2-40B4-BE49-F238E27FC236}">
                <a16:creationId xmlns:a16="http://schemas.microsoft.com/office/drawing/2014/main" id="{30ADE8E1-975E-350B-31DB-99079297E68F}"/>
              </a:ext>
            </a:extLst>
          </p:cNvPr>
          <p:cNvPicPr>
            <a:picLocks noChangeAspect="1"/>
          </p:cNvPicPr>
          <p:nvPr>
            <p:custDataLst>
              <p:tags r:id="rId6"/>
            </p:custDataLst>
          </p:nvPr>
        </p:nvPicPr>
        <p:blipFill>
          <a:blip r:embed="rId24"/>
          <a:stretch>
            <a:fillRect/>
          </a:stretch>
        </p:blipFill>
        <p:spPr>
          <a:xfrm>
            <a:off x="2527344" y="4108188"/>
            <a:ext cx="4857750" cy="979690"/>
          </a:xfrm>
          <a:prstGeom prst="rect">
            <a:avLst/>
          </a:prstGeom>
        </p:spPr>
      </p:pic>
      <p:pic>
        <p:nvPicPr>
          <p:cNvPr id="33" name="Picture 32">
            <a:extLst>
              <a:ext uri="{FF2B5EF4-FFF2-40B4-BE49-F238E27FC236}">
                <a16:creationId xmlns:a16="http://schemas.microsoft.com/office/drawing/2014/main" id="{3355EB5D-ED71-426F-FDF5-B6122E20171B}"/>
              </a:ext>
            </a:extLst>
          </p:cNvPr>
          <p:cNvPicPr>
            <a:picLocks noChangeAspect="1"/>
          </p:cNvPicPr>
          <p:nvPr>
            <p:custDataLst>
              <p:tags r:id="rId7"/>
            </p:custDataLst>
          </p:nvPr>
        </p:nvPicPr>
        <p:blipFill>
          <a:blip r:embed="rId25"/>
          <a:stretch>
            <a:fillRect/>
          </a:stretch>
        </p:blipFill>
        <p:spPr>
          <a:xfrm>
            <a:off x="179999" y="8547102"/>
            <a:ext cx="3510279" cy="1800065"/>
          </a:xfrm>
          <a:prstGeom prst="rect">
            <a:avLst/>
          </a:prstGeom>
        </p:spPr>
      </p:pic>
      <p:pic>
        <p:nvPicPr>
          <p:cNvPr id="34" name="Picture 33">
            <a:extLst>
              <a:ext uri="{FF2B5EF4-FFF2-40B4-BE49-F238E27FC236}">
                <a16:creationId xmlns:a16="http://schemas.microsoft.com/office/drawing/2014/main" id="{0CDE5D65-AD32-2F46-8154-EBED830FC350}"/>
              </a:ext>
            </a:extLst>
          </p:cNvPr>
          <p:cNvPicPr>
            <a:picLocks noChangeAspect="1"/>
          </p:cNvPicPr>
          <p:nvPr>
            <p:custDataLst>
              <p:tags r:id="rId8"/>
            </p:custDataLst>
          </p:nvPr>
        </p:nvPicPr>
        <p:blipFill>
          <a:blip r:embed="rId26"/>
          <a:stretch>
            <a:fillRect/>
          </a:stretch>
        </p:blipFill>
        <p:spPr>
          <a:xfrm>
            <a:off x="63260" y="7963078"/>
            <a:ext cx="1362075" cy="136304"/>
          </a:xfrm>
          <a:prstGeom prst="rect">
            <a:avLst/>
          </a:prstGeom>
        </p:spPr>
      </p:pic>
      <p:pic>
        <p:nvPicPr>
          <p:cNvPr id="35" name="Picture 34">
            <a:extLst>
              <a:ext uri="{FF2B5EF4-FFF2-40B4-BE49-F238E27FC236}">
                <a16:creationId xmlns:a16="http://schemas.microsoft.com/office/drawing/2014/main" id="{8706E74E-E3CD-1293-2A11-0CC6D7C81F03}"/>
              </a:ext>
            </a:extLst>
          </p:cNvPr>
          <p:cNvPicPr>
            <a:picLocks noChangeAspect="1"/>
          </p:cNvPicPr>
          <p:nvPr>
            <p:custDataLst>
              <p:tags r:id="rId9"/>
            </p:custDataLst>
          </p:nvPr>
        </p:nvPicPr>
        <p:blipFill>
          <a:blip r:embed="rId27"/>
          <a:stretch>
            <a:fillRect/>
          </a:stretch>
        </p:blipFill>
        <p:spPr>
          <a:xfrm>
            <a:off x="3871303" y="7785100"/>
            <a:ext cx="3505200" cy="324771"/>
          </a:xfrm>
          <a:prstGeom prst="rect">
            <a:avLst/>
          </a:prstGeom>
        </p:spPr>
      </p:pic>
      <p:pic>
        <p:nvPicPr>
          <p:cNvPr id="36" name="Picture 35">
            <a:extLst>
              <a:ext uri="{FF2B5EF4-FFF2-40B4-BE49-F238E27FC236}">
                <a16:creationId xmlns:a16="http://schemas.microsoft.com/office/drawing/2014/main" id="{FA1E1839-974C-9E8D-076F-404FD42FB615}"/>
              </a:ext>
            </a:extLst>
          </p:cNvPr>
          <p:cNvPicPr>
            <a:picLocks noChangeAspect="1"/>
          </p:cNvPicPr>
          <p:nvPr>
            <p:custDataLst>
              <p:tags r:id="rId10"/>
            </p:custDataLst>
          </p:nvPr>
        </p:nvPicPr>
        <p:blipFill>
          <a:blip r:embed="rId28"/>
          <a:stretch>
            <a:fillRect/>
          </a:stretch>
        </p:blipFill>
        <p:spPr>
          <a:xfrm>
            <a:off x="176227" y="10332675"/>
            <a:ext cx="1924050" cy="135277"/>
          </a:xfrm>
          <a:prstGeom prst="rect">
            <a:avLst/>
          </a:prstGeom>
        </p:spPr>
      </p:pic>
      <p:pic>
        <p:nvPicPr>
          <p:cNvPr id="37" name="Picture 36">
            <a:extLst>
              <a:ext uri="{FF2B5EF4-FFF2-40B4-BE49-F238E27FC236}">
                <a16:creationId xmlns:a16="http://schemas.microsoft.com/office/drawing/2014/main" id="{53C0FC05-303D-0840-B134-02E03DCF6AD8}"/>
              </a:ext>
            </a:extLst>
          </p:cNvPr>
          <p:cNvPicPr>
            <a:picLocks noChangeAspect="1"/>
          </p:cNvPicPr>
          <p:nvPr>
            <p:custDataLst>
              <p:tags r:id="rId11"/>
            </p:custDataLst>
          </p:nvPr>
        </p:nvPicPr>
        <p:blipFill>
          <a:blip r:embed="rId29"/>
          <a:stretch>
            <a:fillRect/>
          </a:stretch>
        </p:blipFill>
        <p:spPr>
          <a:xfrm>
            <a:off x="3709362" y="10223503"/>
            <a:ext cx="1438275" cy="143929"/>
          </a:xfrm>
          <a:prstGeom prst="rect">
            <a:avLst/>
          </a:prstGeom>
        </p:spPr>
      </p:pic>
      <p:pic>
        <p:nvPicPr>
          <p:cNvPr id="38" name="Picture 37">
            <a:extLst>
              <a:ext uri="{FF2B5EF4-FFF2-40B4-BE49-F238E27FC236}">
                <a16:creationId xmlns:a16="http://schemas.microsoft.com/office/drawing/2014/main" id="{2B38B490-F2A6-4E7F-7422-5A67443EA276}"/>
              </a:ext>
            </a:extLst>
          </p:cNvPr>
          <p:cNvPicPr>
            <a:picLocks noChangeAspect="1"/>
          </p:cNvPicPr>
          <p:nvPr>
            <p:custDataLst>
              <p:tags r:id="rId12"/>
            </p:custDataLst>
          </p:nvPr>
        </p:nvPicPr>
        <p:blipFill>
          <a:blip r:embed="rId30"/>
          <a:stretch>
            <a:fillRect/>
          </a:stretch>
        </p:blipFill>
        <p:spPr>
          <a:xfrm>
            <a:off x="3866229" y="10415396"/>
            <a:ext cx="3514725" cy="185869"/>
          </a:xfrm>
          <a:prstGeom prst="rect">
            <a:avLst/>
          </a:prstGeom>
        </p:spPr>
      </p:pic>
      <p:pic>
        <p:nvPicPr>
          <p:cNvPr id="39" name="Picture 38">
            <a:extLst>
              <a:ext uri="{FF2B5EF4-FFF2-40B4-BE49-F238E27FC236}">
                <a16:creationId xmlns:a16="http://schemas.microsoft.com/office/drawing/2014/main" id="{0F231EE1-87CC-217D-5D7C-67592F5150F3}"/>
              </a:ext>
            </a:extLst>
          </p:cNvPr>
          <p:cNvPicPr>
            <a:picLocks noChangeAspect="1"/>
          </p:cNvPicPr>
          <p:nvPr>
            <p:custDataLst>
              <p:tags r:id="rId13"/>
            </p:custDataLst>
          </p:nvPr>
        </p:nvPicPr>
        <p:blipFill>
          <a:blip r:embed="rId31"/>
          <a:stretch>
            <a:fillRect/>
          </a:stretch>
        </p:blipFill>
        <p:spPr>
          <a:xfrm>
            <a:off x="2519997" y="3063608"/>
            <a:ext cx="4867275" cy="417499"/>
          </a:xfrm>
          <a:prstGeom prst="rect">
            <a:avLst/>
          </a:prstGeom>
        </p:spPr>
      </p:pic>
      <p:pic>
        <p:nvPicPr>
          <p:cNvPr id="40" name="Picture 39">
            <a:extLst>
              <a:ext uri="{FF2B5EF4-FFF2-40B4-BE49-F238E27FC236}">
                <a16:creationId xmlns:a16="http://schemas.microsoft.com/office/drawing/2014/main" id="{1D4549E7-790A-6910-3047-5CB6FFA06E9B}"/>
              </a:ext>
            </a:extLst>
          </p:cNvPr>
          <p:cNvPicPr>
            <a:picLocks noChangeAspect="1"/>
          </p:cNvPicPr>
          <p:nvPr>
            <p:custDataLst>
              <p:tags r:id="rId14"/>
            </p:custDataLst>
          </p:nvPr>
        </p:nvPicPr>
        <p:blipFill>
          <a:blip r:embed="rId32"/>
          <a:stretch>
            <a:fillRect/>
          </a:stretch>
        </p:blipFill>
        <p:spPr>
          <a:xfrm>
            <a:off x="3327530" y="3594100"/>
            <a:ext cx="3238500" cy="425640"/>
          </a:xfrm>
          <a:prstGeom prst="rect">
            <a:avLst/>
          </a:prstGeom>
        </p:spPr>
      </p:pic>
      <p:sp>
        <p:nvSpPr>
          <p:cNvPr id="27" name="object 18">
            <a:extLst>
              <a:ext uri="{FF2B5EF4-FFF2-40B4-BE49-F238E27FC236}">
                <a16:creationId xmlns:a16="http://schemas.microsoft.com/office/drawing/2014/main" id="{F59EB29C-A586-E8AB-0DFF-A9202DEB9AAE}"/>
              </a:ext>
            </a:extLst>
          </p:cNvPr>
          <p:cNvSpPr txBox="1">
            <a:spLocks/>
          </p:cNvSpPr>
          <p:nvPr/>
        </p:nvSpPr>
        <p:spPr>
          <a:xfrm>
            <a:off x="2600576" y="814225"/>
            <a:ext cx="2355348" cy="359073"/>
          </a:xfrm>
          <a:prstGeom prst="rect">
            <a:avLst/>
          </a:prstGeom>
        </p:spPr>
        <p:txBody>
          <a:bodyPr vert="horz" wrap="square" lIns="0" tIns="12700" rIns="0" bIns="0" rtlCol="0">
            <a:spAutoFit/>
          </a:bodyPr>
          <a:lstStyle>
            <a:lvl1pPr>
              <a:defRPr sz="2300" b="1" i="0">
                <a:solidFill>
                  <a:schemeClr val="bg1"/>
                </a:solidFill>
                <a:latin typeface="Calibri"/>
                <a:ea typeface="+mj-ea"/>
                <a:cs typeface="Calibri"/>
              </a:defRPr>
            </a:lvl1pPr>
          </a:lstStyle>
          <a:p>
            <a:pPr marL="12700" algn="ctr">
              <a:lnSpc>
                <a:spcPts val="2680"/>
              </a:lnSpc>
              <a:spcBef>
                <a:spcPts val="100"/>
              </a:spcBef>
            </a:pPr>
            <a:r>
              <a:rPr lang="fr-FR" spc="-10" dirty="0"/>
              <a:t>Volta</a:t>
            </a:r>
            <a:r>
              <a:rPr lang="fr-FR" spc="-70" dirty="0"/>
              <a:t> </a:t>
            </a:r>
            <a:r>
              <a:rPr lang="fr-FR" dirty="0"/>
              <a:t>Finance</a:t>
            </a:r>
            <a:r>
              <a:rPr lang="fr-FR" spc="-60" dirty="0"/>
              <a:t> </a:t>
            </a:r>
            <a:r>
              <a:rPr lang="fr-FR" spc="-25" dirty="0"/>
              <a:t>Ltd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object 17"/>
          <p:cNvGrpSpPr/>
          <p:nvPr/>
        </p:nvGrpSpPr>
        <p:grpSpPr>
          <a:xfrm>
            <a:off x="0" y="756005"/>
            <a:ext cx="7560309" cy="720090"/>
            <a:chOff x="0" y="756005"/>
            <a:chExt cx="7560309" cy="720090"/>
          </a:xfrm>
        </p:grpSpPr>
        <p:sp>
          <p:nvSpPr>
            <p:cNvPr id="18" name="object 18"/>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9" name="object 19"/>
            <p:cNvPicPr/>
            <p:nvPr/>
          </p:nvPicPr>
          <p:blipFill>
            <a:blip r:embed="rId11" cstate="print"/>
            <a:stretch>
              <a:fillRect/>
            </a:stretch>
          </p:blipFill>
          <p:spPr>
            <a:xfrm>
              <a:off x="6464465" y="757174"/>
              <a:ext cx="1095527" cy="718832"/>
            </a:xfrm>
            <a:prstGeom prst="rect">
              <a:avLst/>
            </a:prstGeom>
          </p:spPr>
        </p:pic>
      </p:grpSp>
      <p:pic>
        <p:nvPicPr>
          <p:cNvPr id="20" name="Picture 19">
            <a:extLst>
              <a:ext uri="{FF2B5EF4-FFF2-40B4-BE49-F238E27FC236}">
                <a16:creationId xmlns:a16="http://schemas.microsoft.com/office/drawing/2014/main" id="{CC6825D8-A185-D085-871C-FF9298B9D291}"/>
              </a:ext>
            </a:extLst>
          </p:cNvPr>
          <p:cNvPicPr>
            <a:picLocks noChangeAspect="1"/>
          </p:cNvPicPr>
          <p:nvPr>
            <p:custDataLst>
              <p:tags r:id="rId1"/>
            </p:custDataLst>
          </p:nvPr>
        </p:nvPicPr>
        <p:blipFill>
          <a:blip r:embed="rId12"/>
          <a:stretch>
            <a:fillRect/>
          </a:stretch>
        </p:blipFill>
        <p:spPr>
          <a:xfrm>
            <a:off x="2433010" y="1145262"/>
            <a:ext cx="2714625" cy="234336"/>
          </a:xfrm>
          <a:prstGeom prst="rect">
            <a:avLst/>
          </a:prstGeom>
        </p:spPr>
      </p:pic>
      <p:sp>
        <p:nvSpPr>
          <p:cNvPr id="2" name="object 2"/>
          <p:cNvSpPr txBox="1"/>
          <p:nvPr/>
        </p:nvSpPr>
        <p:spPr>
          <a:xfrm>
            <a:off x="167299" y="1935552"/>
            <a:ext cx="3536315" cy="5101397"/>
          </a:xfrm>
          <a:prstGeom prst="rect">
            <a:avLst/>
          </a:prstGeom>
        </p:spPr>
        <p:txBody>
          <a:bodyPr vert="horz" wrap="square" lIns="0" tIns="12700" rIns="0" bIns="0" rtlCol="0">
            <a:spAutoFit/>
          </a:bodyPr>
          <a:lstStyle/>
          <a:p>
            <a:pPr marL="12700" marR="5080" algn="just">
              <a:lnSpc>
                <a:spcPct val="100000"/>
              </a:lnSpc>
              <a:spcBef>
                <a:spcPts val="100"/>
              </a:spcBef>
            </a:pPr>
            <a:r>
              <a:rPr lang="en-US" sz="900" b="0" dirty="0">
                <a:solidFill>
                  <a:srgbClr val="343B3C"/>
                </a:solidFill>
                <a:latin typeface="Calibri Light"/>
                <a:cs typeface="Calibri Light"/>
              </a:rPr>
              <a:t>May was a strong month for Volta Finance, with a net performance of 1.7% and year-to-date return close to +9.5%. In comparison, US High Yield returned +1.63% year-to-date while European High Yield returned +2.57%.</a:t>
            </a:r>
          </a:p>
          <a:p>
            <a:pPr marL="12700" marR="5080" algn="just">
              <a:lnSpc>
                <a:spcPct val="100000"/>
              </a:lnSpc>
              <a:spcBef>
                <a:spcPts val="100"/>
              </a:spcBef>
            </a:pPr>
            <a:endParaRPr lang="en-US" sz="900" b="0" dirty="0">
              <a:solidFill>
                <a:srgbClr val="343B3C"/>
              </a:solidFill>
              <a:latin typeface="Calibri Light"/>
              <a:cs typeface="Calibri Light"/>
            </a:endParaRPr>
          </a:p>
          <a:p>
            <a:pPr marL="12700" marR="5080" algn="just">
              <a:lnSpc>
                <a:spcPct val="100000"/>
              </a:lnSpc>
              <a:spcBef>
                <a:spcPts val="100"/>
              </a:spcBef>
            </a:pPr>
            <a:r>
              <a:rPr lang="en-US" sz="900" b="0" dirty="0">
                <a:solidFill>
                  <a:srgbClr val="343B3C"/>
                </a:solidFill>
                <a:latin typeface="Calibri Light"/>
                <a:cs typeface="Calibri Light"/>
              </a:rPr>
              <a:t>Despite volatile markets, credit markets performed well in May. The momentum was fueled – in Europe - by anticipation of imminent rate cuts from the European Central Bank, which were eventually implemented early June. Both High Yield Credit indices CDX (for the US) and </a:t>
            </a:r>
            <a:r>
              <a:rPr lang="en-US" sz="900" b="0" dirty="0" err="1">
                <a:solidFill>
                  <a:srgbClr val="343B3C"/>
                </a:solidFill>
                <a:latin typeface="Calibri Light"/>
                <a:cs typeface="Calibri Light"/>
              </a:rPr>
              <a:t>Xover</a:t>
            </a:r>
            <a:r>
              <a:rPr lang="en-US" sz="900" b="0" dirty="0">
                <a:solidFill>
                  <a:srgbClr val="343B3C"/>
                </a:solidFill>
                <a:latin typeface="Calibri Light"/>
                <a:cs typeface="Calibri Light"/>
              </a:rPr>
              <a:t> (for Europe) tightened by 20bps+ on the month while US 10-year treasuries decreased from 4.68% to 4.50%. Leveraged Loan markets also showed strength as Euro Loans gained one point to 98.15px while the US index closed 30 cents up at 96.94px. </a:t>
            </a:r>
          </a:p>
          <a:p>
            <a:pPr marL="12700" marR="5080" algn="just">
              <a:lnSpc>
                <a:spcPct val="100000"/>
              </a:lnSpc>
              <a:spcBef>
                <a:spcPts val="100"/>
              </a:spcBef>
            </a:pPr>
            <a:endParaRPr lang="en-US" sz="900" b="0" dirty="0">
              <a:solidFill>
                <a:srgbClr val="343B3C"/>
              </a:solidFill>
              <a:latin typeface="Calibri Light"/>
              <a:cs typeface="Calibri Light"/>
            </a:endParaRPr>
          </a:p>
          <a:p>
            <a:pPr marL="12700" marR="5080" algn="just">
              <a:lnSpc>
                <a:spcPct val="100000"/>
              </a:lnSpc>
              <a:spcBef>
                <a:spcPts val="100"/>
              </a:spcBef>
            </a:pPr>
            <a:r>
              <a:rPr lang="en-US" sz="900" b="0" dirty="0">
                <a:solidFill>
                  <a:srgbClr val="343B3C"/>
                </a:solidFill>
                <a:latin typeface="Calibri Light"/>
                <a:cs typeface="Calibri Light"/>
              </a:rPr>
              <a:t>Primary CLO markets remained extremely active, with significant issuance in both markets: there was circa USD 47bn of supply in the US (BSL + MML) and EUR 8.5bn in Europe. Spreads tightened across the capital structure with AAAs moving 5bps tighter to +140bps ; Non-Investment Grade assets also gained momentum as Tier One CLO managers managed to place their BB-rated tranches well inside +600bps in the US. </a:t>
            </a:r>
          </a:p>
          <a:p>
            <a:pPr marL="12700" marR="5080" algn="just">
              <a:lnSpc>
                <a:spcPct val="100000"/>
              </a:lnSpc>
              <a:spcBef>
                <a:spcPts val="100"/>
              </a:spcBef>
            </a:pPr>
            <a:endParaRPr lang="en-US" sz="900" b="0" dirty="0">
              <a:solidFill>
                <a:srgbClr val="343B3C"/>
              </a:solidFill>
              <a:latin typeface="Calibri Light"/>
              <a:cs typeface="Calibri Light"/>
            </a:endParaRPr>
          </a:p>
          <a:p>
            <a:pPr marL="12700" marR="5080" algn="just">
              <a:lnSpc>
                <a:spcPct val="100000"/>
              </a:lnSpc>
              <a:spcBef>
                <a:spcPts val="100"/>
              </a:spcBef>
            </a:pPr>
            <a:r>
              <a:rPr lang="en-US" sz="900" b="0" dirty="0">
                <a:solidFill>
                  <a:srgbClr val="343B3C"/>
                </a:solidFill>
                <a:latin typeface="Calibri Light"/>
                <a:cs typeface="Calibri Light"/>
              </a:rPr>
              <a:t>Fundamentals in both underlying loan markets continued to display no sign of weakness, notably with default rates down to 1.08% in the US and 1.48% in Europe. At the same time, the pick-up in loan refinancings has been increasing the speed of prepayments in amortizing CLOs and fueling CLO refinancing and reset activity.</a:t>
            </a:r>
          </a:p>
          <a:p>
            <a:pPr marL="12700" marR="5080" algn="just">
              <a:lnSpc>
                <a:spcPct val="100000"/>
              </a:lnSpc>
              <a:spcBef>
                <a:spcPts val="100"/>
              </a:spcBef>
            </a:pPr>
            <a:endParaRPr lang="en-US" sz="900" dirty="0">
              <a:solidFill>
                <a:srgbClr val="343B3C"/>
              </a:solidFill>
              <a:latin typeface="Calibri Light"/>
              <a:cs typeface="Calibri Light"/>
            </a:endParaRPr>
          </a:p>
          <a:p>
            <a:pPr marL="12700" marR="5080" algn="just">
              <a:lnSpc>
                <a:spcPct val="100000"/>
              </a:lnSpc>
              <a:spcBef>
                <a:spcPts val="100"/>
              </a:spcBef>
            </a:pPr>
            <a:r>
              <a:rPr lang="en-US" sz="900" b="0" dirty="0">
                <a:solidFill>
                  <a:srgbClr val="343B3C"/>
                </a:solidFill>
                <a:latin typeface="Calibri Light"/>
                <a:cs typeface="Calibri Light"/>
              </a:rPr>
              <a:t>Volta Finance’s investment portfolio benefited from this search for yield, with mark-to-market valuations for CLO debt tranches increasing and CLO Equity investments returning over 3% on the month due to a combination of both higher valuation and strong payments. Through the month, Volta engaged in various transactions, including swapping from an amortizing US CLO debt tranche into a longer profile one, adding to an existing CLO Equity (€0.1m) and funding €1.6m of a European CLO warehouse. The cashflow generation over the last 6 months remained strong at c. €28.4mm equivalent of interests and coupons on an annualized basis, representing 22% of this month’s NAV.</a:t>
            </a:r>
          </a:p>
        </p:txBody>
      </p:sp>
      <p:sp>
        <p:nvSpPr>
          <p:cNvPr id="5" name="object 5"/>
          <p:cNvSpPr txBox="1"/>
          <p:nvPr/>
        </p:nvSpPr>
        <p:spPr>
          <a:xfrm>
            <a:off x="3857284" y="1935552"/>
            <a:ext cx="3535679" cy="2839239"/>
          </a:xfrm>
          <a:prstGeom prst="rect">
            <a:avLst/>
          </a:prstGeom>
        </p:spPr>
        <p:txBody>
          <a:bodyPr vert="horz" wrap="square" lIns="0" tIns="12700" rIns="0" bIns="0" rtlCol="0">
            <a:spAutoFit/>
          </a:bodyPr>
          <a:lstStyle/>
          <a:p>
            <a:pPr marL="12700" marR="5080" algn="just">
              <a:lnSpc>
                <a:spcPct val="100000"/>
              </a:lnSpc>
              <a:spcBef>
                <a:spcPts val="100"/>
              </a:spcBef>
            </a:pPr>
            <a:r>
              <a:rPr lang="en-US" sz="900" b="0" dirty="0">
                <a:solidFill>
                  <a:srgbClr val="343B3C"/>
                </a:solidFill>
                <a:latin typeface="Calibri Light"/>
                <a:cs typeface="Calibri Light"/>
              </a:rPr>
              <a:t>Volta’s underlying sub asset classes monthly performances** were as follow: +1.4% for Bank Balance Sheet transactions, +3.2% for CLO Equity tranches, +2.4% for CLO Debt tranches and -1.3% for Cash Corporate Credit &amp; ABS***, cash representing c.8% of NAV.</a:t>
            </a:r>
          </a:p>
          <a:p>
            <a:pPr marL="12700" marR="5080" algn="just">
              <a:lnSpc>
                <a:spcPct val="100000"/>
              </a:lnSpc>
              <a:spcBef>
                <a:spcPts val="100"/>
              </a:spcBef>
            </a:pPr>
            <a:endParaRPr lang="en-US" sz="900" dirty="0">
              <a:solidFill>
                <a:srgbClr val="343B3C"/>
              </a:solidFill>
              <a:latin typeface="Calibri Light"/>
              <a:cs typeface="Calibri Light"/>
            </a:endParaRPr>
          </a:p>
          <a:p>
            <a:pPr marL="12700" marR="5080" algn="just">
              <a:lnSpc>
                <a:spcPct val="100000"/>
              </a:lnSpc>
              <a:spcBef>
                <a:spcPts val="100"/>
              </a:spcBef>
            </a:pPr>
            <a:r>
              <a:rPr lang="en-US" sz="900" dirty="0">
                <a:latin typeface="Calibri Light"/>
                <a:cs typeface="Calibri Light"/>
              </a:rPr>
              <a:t>As of end of May 2024, Volta’s NAV was €262.9m, i.e. €7.19 per share.</a:t>
            </a:r>
            <a:endParaRPr lang="en-US" sz="900" dirty="0">
              <a:solidFill>
                <a:srgbClr val="343B3C"/>
              </a:solidFill>
              <a:latin typeface="Calibri Light"/>
              <a:cs typeface="Calibri Light"/>
            </a:endParaRPr>
          </a:p>
          <a:p>
            <a:pPr marL="12700" marR="5080" algn="just">
              <a:lnSpc>
                <a:spcPct val="100000"/>
              </a:lnSpc>
              <a:spcBef>
                <a:spcPts val="100"/>
              </a:spcBef>
            </a:pPr>
            <a:endParaRPr lang="en-US" sz="900" dirty="0">
              <a:solidFill>
                <a:srgbClr val="343B3C"/>
              </a:solidFill>
              <a:latin typeface="Calibri Light"/>
              <a:cs typeface="Calibri Light"/>
            </a:endParaRPr>
          </a:p>
          <a:p>
            <a:pPr marL="12700" marR="5080" algn="just">
              <a:lnSpc>
                <a:spcPct val="100000"/>
              </a:lnSpc>
              <a:spcBef>
                <a:spcPts val="100"/>
              </a:spcBef>
            </a:pPr>
            <a:r>
              <a:rPr lang="en-US" sz="700" i="1" dirty="0">
                <a:latin typeface="Calibri Light"/>
                <a:cs typeface="Calibri Light"/>
              </a:rPr>
              <a:t>*It should be noted that approximately 0.49%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0.26% as at 30 April 2024, 0.23% as at 31 March 2024.</a:t>
            </a:r>
          </a:p>
          <a:p>
            <a:pPr marL="12700" marR="5080" algn="just">
              <a:lnSpc>
                <a:spcPct val="100000"/>
              </a:lnSpc>
              <a:spcBef>
                <a:spcPts val="100"/>
              </a:spcBef>
            </a:pPr>
            <a:endParaRPr lang="en-US" sz="700" i="1" dirty="0">
              <a:latin typeface="Calibri Light"/>
              <a:cs typeface="Calibri Light"/>
            </a:endParaRPr>
          </a:p>
          <a:p>
            <a:pPr marL="12700" marR="5080" algn="just">
              <a:lnSpc>
                <a:spcPct val="100000"/>
              </a:lnSpc>
              <a:spcBef>
                <a:spcPts val="100"/>
              </a:spcBef>
            </a:pPr>
            <a:r>
              <a:rPr lang="en-US" sz="700" i="1" dirty="0">
                <a:latin typeface="Calibri Light"/>
                <a:cs typeface="Calibri Light"/>
              </a:rPr>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a:p>
            <a:pPr marL="12700" marR="5080" algn="just">
              <a:lnSpc>
                <a:spcPct val="100000"/>
              </a:lnSpc>
              <a:spcBef>
                <a:spcPts val="100"/>
              </a:spcBef>
            </a:pPr>
            <a:r>
              <a:rPr lang="en-US" sz="700" i="1" dirty="0">
                <a:latin typeface="Calibri Light"/>
                <a:cs typeface="Calibri Light"/>
              </a:rPr>
              <a:t>*** The cash Corporate Credit and ABS bucket is currently made of 3 legacy assets representing 0.8% of GAV.</a:t>
            </a:r>
          </a:p>
          <a:p>
            <a:pPr marL="12700" marR="5080" algn="just">
              <a:lnSpc>
                <a:spcPct val="100000"/>
              </a:lnSpc>
              <a:spcBef>
                <a:spcPts val="100"/>
              </a:spcBef>
            </a:pPr>
            <a:endParaRPr lang="en-US" sz="900" dirty="0">
              <a:latin typeface="Calibri Light"/>
              <a:cs typeface="Calibri Light"/>
            </a:endParaRPr>
          </a:p>
        </p:txBody>
      </p:sp>
      <p:pic>
        <p:nvPicPr>
          <p:cNvPr id="7" name="object 7"/>
          <p:cNvPicPr/>
          <p:nvPr/>
        </p:nvPicPr>
        <p:blipFill>
          <a:blip r:embed="rId13" cstate="print"/>
          <a:stretch>
            <a:fillRect/>
          </a:stretch>
        </p:blipFill>
        <p:spPr>
          <a:xfrm>
            <a:off x="6966001" y="181054"/>
            <a:ext cx="413994" cy="406113"/>
          </a:xfrm>
          <a:prstGeom prst="rect">
            <a:avLst/>
          </a:prstGeom>
        </p:spPr>
      </p:pic>
      <p:grpSp>
        <p:nvGrpSpPr>
          <p:cNvPr id="8" name="object 8"/>
          <p:cNvGrpSpPr/>
          <p:nvPr/>
        </p:nvGrpSpPr>
        <p:grpSpPr>
          <a:xfrm>
            <a:off x="179993" y="180003"/>
            <a:ext cx="401955" cy="401955"/>
            <a:chOff x="179993" y="180003"/>
            <a:chExt cx="401955" cy="401955"/>
          </a:xfrm>
        </p:grpSpPr>
        <p:sp>
          <p:nvSpPr>
            <p:cNvPr id="9" name="object 9"/>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0" name="object 10"/>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1" name="object 11"/>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2" name="object 12"/>
          <p:cNvPicPr/>
          <p:nvPr/>
        </p:nvPicPr>
        <p:blipFill>
          <a:blip r:embed="rId14" cstate="print"/>
          <a:stretch>
            <a:fillRect/>
          </a:stretch>
        </p:blipFill>
        <p:spPr>
          <a:xfrm>
            <a:off x="661652" y="212458"/>
            <a:ext cx="990761" cy="368936"/>
          </a:xfrm>
          <a:prstGeom prst="rect">
            <a:avLst/>
          </a:prstGeom>
        </p:spPr>
      </p:pic>
      <p:sp>
        <p:nvSpPr>
          <p:cNvPr id="13" name="object 13"/>
          <p:cNvSpPr txBox="1"/>
          <p:nvPr/>
        </p:nvSpPr>
        <p:spPr>
          <a:xfrm>
            <a:off x="179997" y="1656003"/>
            <a:ext cx="7200265"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Monthly</a:t>
            </a:r>
            <a:r>
              <a:rPr sz="1300" b="1" spc="-15" dirty="0">
                <a:solidFill>
                  <a:srgbClr val="4876B9"/>
                </a:solidFill>
                <a:latin typeface="Calibri"/>
                <a:cs typeface="Calibri"/>
              </a:rPr>
              <a:t> </a:t>
            </a:r>
            <a:r>
              <a:rPr sz="1300" b="1" spc="-10" dirty="0">
                <a:solidFill>
                  <a:srgbClr val="4876B9"/>
                </a:solidFill>
                <a:latin typeface="Calibri"/>
                <a:cs typeface="Calibri"/>
              </a:rPr>
              <a:t>Commentary</a:t>
            </a:r>
            <a:endParaRPr sz="1300">
              <a:latin typeface="Calibri"/>
              <a:cs typeface="Calibri"/>
            </a:endParaRPr>
          </a:p>
        </p:txBody>
      </p:sp>
      <p:sp>
        <p:nvSpPr>
          <p:cNvPr id="14" name="object 14"/>
          <p:cNvSpPr txBox="1"/>
          <p:nvPr/>
        </p:nvSpPr>
        <p:spPr>
          <a:xfrm>
            <a:off x="3869994" y="4680001"/>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Currency</a:t>
            </a:r>
            <a:r>
              <a:rPr sz="1300" b="1" spc="-25" dirty="0">
                <a:solidFill>
                  <a:srgbClr val="4876B9"/>
                </a:solidFill>
                <a:latin typeface="Calibri"/>
                <a:cs typeface="Calibri"/>
              </a:rPr>
              <a:t> </a:t>
            </a:r>
            <a:r>
              <a:rPr sz="1300" b="1" dirty="0">
                <a:solidFill>
                  <a:srgbClr val="4876B9"/>
                </a:solidFill>
                <a:latin typeface="Calibri"/>
                <a:cs typeface="Calibri"/>
              </a:rPr>
              <a:t>and</a:t>
            </a:r>
            <a:r>
              <a:rPr sz="1300" b="1" spc="-20" dirty="0">
                <a:solidFill>
                  <a:srgbClr val="4876B9"/>
                </a:solidFill>
                <a:latin typeface="Calibri"/>
                <a:cs typeface="Calibri"/>
              </a:rPr>
              <a:t> </a:t>
            </a:r>
            <a:r>
              <a:rPr sz="1300" b="1" spc="-10" dirty="0">
                <a:solidFill>
                  <a:srgbClr val="4876B9"/>
                </a:solidFill>
                <a:latin typeface="Calibri"/>
                <a:cs typeface="Calibri"/>
              </a:rPr>
              <a:t>Geography</a:t>
            </a:r>
            <a:r>
              <a:rPr sz="1300" b="1" spc="-20" dirty="0">
                <a:solidFill>
                  <a:srgbClr val="4876B9"/>
                </a:solidFill>
                <a:latin typeface="Calibri"/>
                <a:cs typeface="Calibri"/>
              </a:rPr>
              <a:t> </a:t>
            </a:r>
            <a:r>
              <a:rPr sz="1300" b="1" dirty="0">
                <a:solidFill>
                  <a:srgbClr val="4876B9"/>
                </a:solidFill>
                <a:latin typeface="Calibri"/>
                <a:cs typeface="Calibri"/>
              </a:rPr>
              <a:t>exposures</a:t>
            </a:r>
            <a:r>
              <a:rPr sz="1300" b="1" spc="-20" dirty="0">
                <a:solidFill>
                  <a:srgbClr val="4876B9"/>
                </a:solidFill>
                <a:latin typeface="Calibri"/>
                <a:cs typeface="Calibri"/>
              </a:rPr>
              <a:t> </a:t>
            </a:r>
            <a:r>
              <a:rPr sz="1300" b="1" spc="-25" dirty="0">
                <a:solidFill>
                  <a:srgbClr val="4876B9"/>
                </a:solidFill>
                <a:latin typeface="Calibri"/>
                <a:cs typeface="Calibri"/>
              </a:rPr>
              <a:t>(%)</a:t>
            </a:r>
            <a:endParaRPr sz="1300">
              <a:latin typeface="Calibri"/>
              <a:cs typeface="Calibri"/>
            </a:endParaRPr>
          </a:p>
        </p:txBody>
      </p:sp>
      <p:sp>
        <p:nvSpPr>
          <p:cNvPr id="15" name="object 15"/>
          <p:cNvSpPr txBox="1"/>
          <p:nvPr/>
        </p:nvSpPr>
        <p:spPr>
          <a:xfrm>
            <a:off x="179997"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30" dirty="0">
                <a:solidFill>
                  <a:srgbClr val="4876B9"/>
                </a:solidFill>
                <a:latin typeface="Calibri"/>
                <a:cs typeface="Calibri"/>
              </a:rPr>
              <a:t> </a:t>
            </a:r>
            <a:r>
              <a:rPr sz="1300" b="1" dirty="0">
                <a:solidFill>
                  <a:srgbClr val="4876B9"/>
                </a:solidFill>
                <a:latin typeface="Calibri"/>
                <a:cs typeface="Calibri"/>
              </a:rPr>
              <a:t>Composition</a:t>
            </a:r>
            <a:r>
              <a:rPr sz="1300" b="1" spc="-25" dirty="0">
                <a:solidFill>
                  <a:srgbClr val="4876B9"/>
                </a:solidFill>
                <a:latin typeface="Calibri"/>
                <a:cs typeface="Calibri"/>
              </a:rPr>
              <a:t> </a:t>
            </a:r>
            <a:r>
              <a:rPr sz="1300" b="1" dirty="0">
                <a:solidFill>
                  <a:srgbClr val="4876B9"/>
                </a:solidFill>
                <a:latin typeface="Calibri"/>
                <a:cs typeface="Calibri"/>
              </a:rPr>
              <a:t>by</a:t>
            </a:r>
            <a:r>
              <a:rPr sz="1300" b="1" spc="-25" dirty="0">
                <a:solidFill>
                  <a:srgbClr val="4876B9"/>
                </a:solidFill>
                <a:latin typeface="Calibri"/>
                <a:cs typeface="Calibri"/>
              </a:rPr>
              <a:t> </a:t>
            </a:r>
            <a:r>
              <a:rPr sz="1300" b="1" dirty="0">
                <a:solidFill>
                  <a:srgbClr val="4876B9"/>
                </a:solidFill>
                <a:latin typeface="Calibri"/>
                <a:cs typeface="Calibri"/>
              </a:rPr>
              <a:t>Asset</a:t>
            </a:r>
            <a:r>
              <a:rPr sz="1300" b="1" spc="-25" dirty="0">
                <a:solidFill>
                  <a:srgbClr val="4876B9"/>
                </a:solidFill>
                <a:latin typeface="Calibri"/>
                <a:cs typeface="Calibri"/>
              </a:rPr>
              <a:t> </a:t>
            </a:r>
            <a:r>
              <a:rPr sz="1300" b="1" spc="-20" dirty="0">
                <a:solidFill>
                  <a:srgbClr val="4876B9"/>
                </a:solidFill>
                <a:latin typeface="Calibri"/>
                <a:cs typeface="Calibri"/>
              </a:rPr>
              <a:t>Type</a:t>
            </a:r>
            <a:endParaRPr sz="1300">
              <a:latin typeface="Calibri"/>
              <a:cs typeface="Calibri"/>
            </a:endParaRPr>
          </a:p>
        </p:txBody>
      </p:sp>
      <p:sp>
        <p:nvSpPr>
          <p:cNvPr id="16" name="object 16"/>
          <p:cNvSpPr txBox="1"/>
          <p:nvPr/>
        </p:nvSpPr>
        <p:spPr>
          <a:xfrm>
            <a:off x="3869994"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Last</a:t>
            </a:r>
            <a:r>
              <a:rPr sz="1300" b="1" spc="-25" dirty="0">
                <a:solidFill>
                  <a:srgbClr val="4876B9"/>
                </a:solidFill>
                <a:latin typeface="Calibri"/>
                <a:cs typeface="Calibri"/>
              </a:rPr>
              <a:t> </a:t>
            </a:r>
            <a:r>
              <a:rPr sz="1300" b="1" dirty="0">
                <a:solidFill>
                  <a:srgbClr val="4876B9"/>
                </a:solidFill>
                <a:latin typeface="Calibri"/>
                <a:cs typeface="Calibri"/>
              </a:rPr>
              <a:t>Eighteen</a:t>
            </a:r>
            <a:r>
              <a:rPr sz="1300" b="1" spc="-10" dirty="0">
                <a:solidFill>
                  <a:srgbClr val="4876B9"/>
                </a:solidFill>
                <a:latin typeface="Calibri"/>
                <a:cs typeface="Calibri"/>
              </a:rPr>
              <a:t> </a:t>
            </a:r>
            <a:r>
              <a:rPr sz="1300" b="1" dirty="0">
                <a:solidFill>
                  <a:srgbClr val="4876B9"/>
                </a:solidFill>
                <a:latin typeface="Calibri"/>
                <a:cs typeface="Calibri"/>
              </a:rPr>
              <a:t>Months</a:t>
            </a:r>
            <a:r>
              <a:rPr sz="1300" b="1" spc="-10" dirty="0">
                <a:solidFill>
                  <a:srgbClr val="4876B9"/>
                </a:solidFill>
                <a:latin typeface="Calibri"/>
                <a:cs typeface="Calibri"/>
              </a:rPr>
              <a:t> Performance</a:t>
            </a:r>
            <a:r>
              <a:rPr sz="1300" b="1" spc="-15" dirty="0">
                <a:solidFill>
                  <a:srgbClr val="4876B9"/>
                </a:solidFill>
                <a:latin typeface="Calibri"/>
                <a:cs typeface="Calibri"/>
              </a:rPr>
              <a:t> </a:t>
            </a:r>
            <a:r>
              <a:rPr sz="1300" b="1" spc="-10" dirty="0">
                <a:solidFill>
                  <a:srgbClr val="4876B9"/>
                </a:solidFill>
                <a:latin typeface="Calibri"/>
                <a:cs typeface="Calibri"/>
              </a:rPr>
              <a:t>Attribution</a:t>
            </a:r>
            <a:endParaRPr sz="1300">
              <a:latin typeface="Calibri"/>
              <a:cs typeface="Calibri"/>
            </a:endParaRPr>
          </a:p>
        </p:txBody>
      </p:sp>
      <p:sp>
        <p:nvSpPr>
          <p:cNvPr id="24" name="object 24"/>
          <p:cNvSpPr txBox="1">
            <a:spLocks noGrp="1"/>
          </p:cNvSpPr>
          <p:nvPr>
            <p:ph type="ftr" sz="quarter" idx="5"/>
          </p:nvPr>
        </p:nvSpPr>
        <p:spPr>
          <a:xfrm>
            <a:off x="3892769" y="10427778"/>
            <a:ext cx="3535679" cy="141064"/>
          </a:xfrm>
          <a:prstGeom prst="rect">
            <a:avLst/>
          </a:prstGeom>
        </p:spPr>
        <p:txBody>
          <a:bodyPr vert="horz" wrap="square" lIns="0" tIns="0" rIns="0" bIns="0" rtlCol="0">
            <a:spAutoFit/>
          </a:body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sp>
        <p:nvSpPr>
          <p:cNvPr id="21" name="object 21"/>
          <p:cNvSpPr txBox="1"/>
          <p:nvPr/>
        </p:nvSpPr>
        <p:spPr>
          <a:xfrm>
            <a:off x="3869994"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sp>
        <p:nvSpPr>
          <p:cNvPr id="22" name="object 22"/>
          <p:cNvSpPr txBox="1"/>
          <p:nvPr/>
        </p:nvSpPr>
        <p:spPr>
          <a:xfrm>
            <a:off x="179997"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71550">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3869994"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35355">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5" name="object 21">
            <a:extLst>
              <a:ext uri="{FF2B5EF4-FFF2-40B4-BE49-F238E27FC236}">
                <a16:creationId xmlns:a16="http://schemas.microsoft.com/office/drawing/2014/main" id="{CBFDF9BF-9AA7-1263-BB44-765AFE3C916F}"/>
              </a:ext>
            </a:extLst>
          </p:cNvPr>
          <p:cNvSpPr txBox="1"/>
          <p:nvPr/>
        </p:nvSpPr>
        <p:spPr>
          <a:xfrm>
            <a:off x="5632401"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pic>
        <p:nvPicPr>
          <p:cNvPr id="26" name="Picture 25">
            <a:extLst>
              <a:ext uri="{FF2B5EF4-FFF2-40B4-BE49-F238E27FC236}">
                <a16:creationId xmlns:a16="http://schemas.microsoft.com/office/drawing/2014/main" id="{6B1507ED-363A-1BC8-D899-53FEEBFED95E}"/>
              </a:ext>
            </a:extLst>
          </p:cNvPr>
          <p:cNvPicPr>
            <a:picLocks noChangeAspect="1"/>
          </p:cNvPicPr>
          <p:nvPr>
            <p:custDataLst>
              <p:tags r:id="rId2"/>
            </p:custDataLst>
          </p:nvPr>
        </p:nvPicPr>
        <p:blipFill>
          <a:blip r:embed="rId15"/>
          <a:stretch>
            <a:fillRect/>
          </a:stretch>
        </p:blipFill>
        <p:spPr>
          <a:xfrm>
            <a:off x="3869992" y="5025521"/>
            <a:ext cx="1756800" cy="1599997"/>
          </a:xfrm>
          <a:prstGeom prst="rect">
            <a:avLst/>
          </a:prstGeom>
        </p:spPr>
      </p:pic>
      <p:pic>
        <p:nvPicPr>
          <p:cNvPr id="27" name="Picture 26">
            <a:extLst>
              <a:ext uri="{FF2B5EF4-FFF2-40B4-BE49-F238E27FC236}">
                <a16:creationId xmlns:a16="http://schemas.microsoft.com/office/drawing/2014/main" id="{C079BB5D-36F2-A1EA-020E-02C882C09F0C}"/>
              </a:ext>
            </a:extLst>
          </p:cNvPr>
          <p:cNvPicPr>
            <a:picLocks noChangeAspect="1"/>
          </p:cNvPicPr>
          <p:nvPr>
            <p:custDataLst>
              <p:tags r:id="rId3"/>
            </p:custDataLst>
          </p:nvPr>
        </p:nvPicPr>
        <p:blipFill>
          <a:blip r:embed="rId16"/>
          <a:stretch>
            <a:fillRect/>
          </a:stretch>
        </p:blipFill>
        <p:spPr>
          <a:xfrm>
            <a:off x="5660608" y="5086219"/>
            <a:ext cx="1756800" cy="1605562"/>
          </a:xfrm>
          <a:prstGeom prst="rect">
            <a:avLst/>
          </a:prstGeom>
        </p:spPr>
      </p:pic>
      <p:pic>
        <p:nvPicPr>
          <p:cNvPr id="29" name="Picture 28">
            <a:extLst>
              <a:ext uri="{FF2B5EF4-FFF2-40B4-BE49-F238E27FC236}">
                <a16:creationId xmlns:a16="http://schemas.microsoft.com/office/drawing/2014/main" id="{E20CE8A9-817B-E4E2-9C90-54A31656D7C6}"/>
              </a:ext>
            </a:extLst>
          </p:cNvPr>
          <p:cNvPicPr>
            <a:picLocks noChangeAspect="1"/>
          </p:cNvPicPr>
          <p:nvPr>
            <p:custDataLst>
              <p:tags r:id="rId4"/>
            </p:custDataLst>
          </p:nvPr>
        </p:nvPicPr>
        <p:blipFill>
          <a:blip r:embed="rId17"/>
          <a:stretch>
            <a:fillRect/>
          </a:stretch>
        </p:blipFill>
        <p:spPr>
          <a:xfrm>
            <a:off x="3869994" y="7344003"/>
            <a:ext cx="3510279" cy="2788426"/>
          </a:xfrm>
          <a:prstGeom prst="rect">
            <a:avLst/>
          </a:prstGeom>
        </p:spPr>
      </p:pic>
      <p:pic>
        <p:nvPicPr>
          <p:cNvPr id="30" name="Picture 29">
            <a:extLst>
              <a:ext uri="{FF2B5EF4-FFF2-40B4-BE49-F238E27FC236}">
                <a16:creationId xmlns:a16="http://schemas.microsoft.com/office/drawing/2014/main" id="{6D295240-7E6B-C789-8DD1-3E4CBE0D2700}"/>
              </a:ext>
            </a:extLst>
          </p:cNvPr>
          <p:cNvPicPr>
            <a:picLocks noChangeAspect="1"/>
          </p:cNvPicPr>
          <p:nvPr>
            <p:custDataLst>
              <p:tags r:id="rId5"/>
            </p:custDataLst>
          </p:nvPr>
        </p:nvPicPr>
        <p:blipFill>
          <a:blip r:embed="rId18"/>
          <a:stretch>
            <a:fillRect/>
          </a:stretch>
        </p:blipFill>
        <p:spPr>
          <a:xfrm>
            <a:off x="3866400" y="10414800"/>
            <a:ext cx="3513600" cy="145514"/>
          </a:xfrm>
          <a:prstGeom prst="rect">
            <a:avLst/>
          </a:prstGeom>
        </p:spPr>
      </p:pic>
      <p:pic>
        <p:nvPicPr>
          <p:cNvPr id="31" name="Picture 30">
            <a:extLst>
              <a:ext uri="{FF2B5EF4-FFF2-40B4-BE49-F238E27FC236}">
                <a16:creationId xmlns:a16="http://schemas.microsoft.com/office/drawing/2014/main" id="{90E5AE37-0F46-1E84-9821-AEAE32288EC7}"/>
              </a:ext>
            </a:extLst>
          </p:cNvPr>
          <p:cNvPicPr>
            <a:picLocks noChangeAspect="1"/>
          </p:cNvPicPr>
          <p:nvPr>
            <p:custDataLst>
              <p:tags r:id="rId6"/>
            </p:custDataLst>
          </p:nvPr>
        </p:nvPicPr>
        <p:blipFill>
          <a:blip r:embed="rId19"/>
          <a:stretch>
            <a:fillRect/>
          </a:stretch>
        </p:blipFill>
        <p:spPr>
          <a:xfrm>
            <a:off x="3857284" y="6718300"/>
            <a:ext cx="3505200" cy="324771"/>
          </a:xfrm>
          <a:prstGeom prst="rect">
            <a:avLst/>
          </a:prstGeom>
        </p:spPr>
      </p:pic>
      <p:pic>
        <p:nvPicPr>
          <p:cNvPr id="32" name="Picture 31">
            <a:extLst>
              <a:ext uri="{FF2B5EF4-FFF2-40B4-BE49-F238E27FC236}">
                <a16:creationId xmlns:a16="http://schemas.microsoft.com/office/drawing/2014/main" id="{B4BCAD83-4FD4-5AD8-AA88-CD0EFFB3C4F8}"/>
              </a:ext>
            </a:extLst>
          </p:cNvPr>
          <p:cNvPicPr>
            <a:picLocks noChangeAspect="1"/>
          </p:cNvPicPr>
          <p:nvPr>
            <p:custDataLst>
              <p:tags r:id="rId7"/>
            </p:custDataLst>
          </p:nvPr>
        </p:nvPicPr>
        <p:blipFill>
          <a:blip r:embed="rId20"/>
          <a:stretch>
            <a:fillRect/>
          </a:stretch>
        </p:blipFill>
        <p:spPr>
          <a:xfrm>
            <a:off x="4006850" y="10223500"/>
            <a:ext cx="2600325" cy="260216"/>
          </a:xfrm>
          <a:prstGeom prst="rect">
            <a:avLst/>
          </a:prstGeom>
        </p:spPr>
      </p:pic>
      <p:pic>
        <p:nvPicPr>
          <p:cNvPr id="33" name="Picture 32">
            <a:extLst>
              <a:ext uri="{FF2B5EF4-FFF2-40B4-BE49-F238E27FC236}">
                <a16:creationId xmlns:a16="http://schemas.microsoft.com/office/drawing/2014/main" id="{95940A2F-48FB-F949-AD10-FEED99FA255C}"/>
              </a:ext>
            </a:extLst>
          </p:cNvPr>
          <p:cNvPicPr>
            <a:picLocks noChangeAspect="1"/>
          </p:cNvPicPr>
          <p:nvPr>
            <p:custDataLst>
              <p:tags r:id="rId8"/>
            </p:custDataLst>
          </p:nvPr>
        </p:nvPicPr>
        <p:blipFill>
          <a:blip r:embed="rId21"/>
          <a:stretch>
            <a:fillRect/>
          </a:stretch>
        </p:blipFill>
        <p:spPr>
          <a:xfrm>
            <a:off x="233761" y="7332320"/>
            <a:ext cx="3436959" cy="2688505"/>
          </a:xfrm>
          <a:prstGeom prst="rect">
            <a:avLst/>
          </a:prstGeom>
        </p:spPr>
      </p:pic>
      <p:pic>
        <p:nvPicPr>
          <p:cNvPr id="35" name="Picture 34">
            <a:extLst>
              <a:ext uri="{FF2B5EF4-FFF2-40B4-BE49-F238E27FC236}">
                <a16:creationId xmlns:a16="http://schemas.microsoft.com/office/drawing/2014/main" id="{FFC44DDB-8504-6923-70FA-CEAAAC808E9B}"/>
              </a:ext>
            </a:extLst>
          </p:cNvPr>
          <p:cNvPicPr>
            <a:picLocks noChangeAspect="1"/>
          </p:cNvPicPr>
          <p:nvPr>
            <p:custDataLst>
              <p:tags r:id="rId9"/>
            </p:custDataLst>
          </p:nvPr>
        </p:nvPicPr>
        <p:blipFill>
          <a:blip r:embed="rId22"/>
          <a:stretch>
            <a:fillRect/>
          </a:stretch>
        </p:blipFill>
        <p:spPr>
          <a:xfrm>
            <a:off x="176227" y="10093340"/>
            <a:ext cx="2000250" cy="200166"/>
          </a:xfrm>
          <a:prstGeom prst="rect">
            <a:avLst/>
          </a:prstGeom>
        </p:spPr>
      </p:pic>
      <p:sp>
        <p:nvSpPr>
          <p:cNvPr id="28" name="object 18">
            <a:extLst>
              <a:ext uri="{FF2B5EF4-FFF2-40B4-BE49-F238E27FC236}">
                <a16:creationId xmlns:a16="http://schemas.microsoft.com/office/drawing/2014/main" id="{2203552D-2B15-3451-576E-165E7DE576F2}"/>
              </a:ext>
            </a:extLst>
          </p:cNvPr>
          <p:cNvSpPr txBox="1">
            <a:spLocks/>
          </p:cNvSpPr>
          <p:nvPr/>
        </p:nvSpPr>
        <p:spPr>
          <a:xfrm>
            <a:off x="2600576" y="814225"/>
            <a:ext cx="2355348" cy="359073"/>
          </a:xfrm>
          <a:prstGeom prst="rect">
            <a:avLst/>
          </a:prstGeom>
        </p:spPr>
        <p:txBody>
          <a:bodyPr vert="horz" wrap="square" lIns="0" tIns="12700" rIns="0" bIns="0" rtlCol="0">
            <a:spAutoFit/>
          </a:bodyPr>
          <a:lstStyle>
            <a:lvl1pPr>
              <a:defRPr sz="2300" b="1" i="0">
                <a:solidFill>
                  <a:schemeClr val="bg1"/>
                </a:solidFill>
                <a:latin typeface="Calibri"/>
                <a:ea typeface="+mj-ea"/>
                <a:cs typeface="Calibri"/>
              </a:defRPr>
            </a:lvl1pPr>
          </a:lstStyle>
          <a:p>
            <a:pPr marL="12700" algn="ctr">
              <a:lnSpc>
                <a:spcPts val="2680"/>
              </a:lnSpc>
              <a:spcBef>
                <a:spcPts val="100"/>
              </a:spcBef>
            </a:pPr>
            <a:r>
              <a:rPr lang="fr-FR" spc="-10" dirty="0"/>
              <a:t>Volta</a:t>
            </a:r>
            <a:r>
              <a:rPr lang="fr-FR" spc="-70" dirty="0"/>
              <a:t> </a:t>
            </a:r>
            <a:r>
              <a:rPr lang="fr-FR" dirty="0"/>
              <a:t>Finance</a:t>
            </a:r>
            <a:r>
              <a:rPr lang="fr-FR" spc="-60" dirty="0"/>
              <a:t> </a:t>
            </a:r>
            <a:r>
              <a:rPr lang="fr-FR" spc="-25" dirty="0"/>
              <a:t>Ltd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 name="object 11"/>
          <p:cNvGrpSpPr/>
          <p:nvPr/>
        </p:nvGrpSpPr>
        <p:grpSpPr>
          <a:xfrm>
            <a:off x="0" y="756005"/>
            <a:ext cx="7560309" cy="720090"/>
            <a:chOff x="0" y="756005"/>
            <a:chExt cx="7560309" cy="720090"/>
          </a:xfrm>
        </p:grpSpPr>
        <p:sp>
          <p:nvSpPr>
            <p:cNvPr id="12" name="object 12"/>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3" name="object 13"/>
            <p:cNvPicPr/>
            <p:nvPr/>
          </p:nvPicPr>
          <p:blipFill>
            <a:blip r:embed="rId4" cstate="print"/>
            <a:stretch>
              <a:fillRect/>
            </a:stretch>
          </p:blipFill>
          <p:spPr>
            <a:xfrm>
              <a:off x="6464465" y="757174"/>
              <a:ext cx="1095527" cy="718832"/>
            </a:xfrm>
            <a:prstGeom prst="rect">
              <a:avLst/>
            </a:prstGeom>
          </p:spPr>
        </p:pic>
      </p:grpSp>
      <p:pic>
        <p:nvPicPr>
          <p:cNvPr id="14" name="Picture 13">
            <a:extLst>
              <a:ext uri="{FF2B5EF4-FFF2-40B4-BE49-F238E27FC236}">
                <a16:creationId xmlns:a16="http://schemas.microsoft.com/office/drawing/2014/main" id="{2F048BE2-619C-65B9-D837-895B10501B16}"/>
              </a:ext>
            </a:extLst>
          </p:cNvPr>
          <p:cNvPicPr>
            <a:picLocks noChangeAspect="1"/>
          </p:cNvPicPr>
          <p:nvPr>
            <p:custDataLst>
              <p:tags r:id="rId1"/>
            </p:custDataLst>
          </p:nvPr>
        </p:nvPicPr>
        <p:blipFill>
          <a:blip r:embed="rId5"/>
          <a:stretch>
            <a:fillRect/>
          </a:stretch>
        </p:blipFill>
        <p:spPr>
          <a:xfrm>
            <a:off x="2433011" y="1145262"/>
            <a:ext cx="2714625" cy="234336"/>
          </a:xfrm>
          <a:prstGeom prst="rect">
            <a:avLst/>
          </a:prstGeom>
        </p:spPr>
      </p:pic>
      <p:sp>
        <p:nvSpPr>
          <p:cNvPr id="2" name="object 2"/>
          <p:cNvSpPr txBox="1"/>
          <p:nvPr/>
        </p:nvSpPr>
        <p:spPr>
          <a:xfrm>
            <a:off x="167299" y="1598852"/>
            <a:ext cx="7228205" cy="6835140"/>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343B3C"/>
                </a:solidFill>
                <a:latin typeface="Calibri"/>
                <a:cs typeface="Calibri"/>
              </a:rPr>
              <a:t>Important</a:t>
            </a:r>
            <a:r>
              <a:rPr sz="1400" b="1" spc="-30" dirty="0">
                <a:solidFill>
                  <a:srgbClr val="343B3C"/>
                </a:solidFill>
                <a:latin typeface="Calibri"/>
                <a:cs typeface="Calibri"/>
              </a:rPr>
              <a:t> </a:t>
            </a:r>
            <a:r>
              <a:rPr sz="1400" b="1" spc="-10" dirty="0">
                <a:solidFill>
                  <a:srgbClr val="343B3C"/>
                </a:solidFill>
                <a:latin typeface="Calibri"/>
                <a:cs typeface="Calibri"/>
              </a:rPr>
              <a:t>Information</a:t>
            </a:r>
            <a:endParaRPr sz="1400">
              <a:latin typeface="Calibri"/>
              <a:cs typeface="Calibri"/>
            </a:endParaRPr>
          </a:p>
          <a:p>
            <a:pPr marL="12700" marR="5080" algn="just">
              <a:lnSpc>
                <a:spcPct val="100000"/>
              </a:lnSpc>
              <a:spcBef>
                <a:spcPts val="1120"/>
              </a:spcBef>
            </a:pP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published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(“AXA</a:t>
            </a:r>
            <a:r>
              <a:rPr sz="1000" b="0" spc="-1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its</a:t>
            </a:r>
            <a:r>
              <a:rPr sz="1000" b="0" spc="-10" dirty="0">
                <a:solidFill>
                  <a:srgbClr val="343B3C"/>
                </a:solidFill>
                <a:latin typeface="Calibri Light"/>
                <a:cs typeface="Calibri Light"/>
              </a:rPr>
              <a:t> </a:t>
            </a:r>
            <a:r>
              <a:rPr sz="1000" b="0" dirty="0">
                <a:solidFill>
                  <a:srgbClr val="343B3C"/>
                </a:solidFill>
                <a:latin typeface="Calibri Light"/>
                <a:cs typeface="Calibri Light"/>
              </a:rPr>
              <a:t>capacity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alternative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fund</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(within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meaning</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5" dirty="0">
                <a:solidFill>
                  <a:srgbClr val="343B3C"/>
                </a:solidFill>
                <a:latin typeface="Calibri Light"/>
                <a:cs typeface="Calibri Light"/>
              </a:rPr>
              <a:t> </a:t>
            </a:r>
            <a:r>
              <a:rPr sz="1000" b="0" dirty="0">
                <a:solidFill>
                  <a:srgbClr val="343B3C"/>
                </a:solidFill>
                <a:latin typeface="Calibri Light"/>
                <a:cs typeface="Calibri Light"/>
              </a:rPr>
              <a:t>2011/61/EU,</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20" dirty="0">
                <a:solidFill>
                  <a:srgbClr val="343B3C"/>
                </a:solidFill>
                <a:latin typeface="Calibri Light"/>
                <a:cs typeface="Calibri Light"/>
              </a:rPr>
              <a:t>“AIFM</a:t>
            </a:r>
            <a:r>
              <a:rPr sz="1000" b="0" spc="-25"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Volta</a:t>
            </a:r>
            <a:r>
              <a:rPr sz="1000" b="0" spc="-20" dirty="0">
                <a:solidFill>
                  <a:srgbClr val="343B3C"/>
                </a:solidFill>
                <a:latin typeface="Calibri Light"/>
                <a:cs typeface="Calibri Light"/>
              </a:rPr>
              <a:t> </a:t>
            </a:r>
            <a:r>
              <a:rPr sz="1000" b="0" dirty="0">
                <a:solidFill>
                  <a:srgbClr val="343B3C"/>
                </a:solidFill>
                <a:latin typeface="Calibri Light"/>
                <a:cs typeface="Calibri Light"/>
              </a:rPr>
              <a:t>Finance</a:t>
            </a:r>
            <a:r>
              <a:rPr sz="1000" b="0" spc="-25" dirty="0">
                <a:solidFill>
                  <a:srgbClr val="343B3C"/>
                </a:solidFill>
                <a:latin typeface="Calibri Light"/>
                <a:cs typeface="Calibri Light"/>
              </a:rPr>
              <a:t> </a:t>
            </a:r>
            <a:r>
              <a:rPr sz="1000" b="0" dirty="0">
                <a:solidFill>
                  <a:srgbClr val="343B3C"/>
                </a:solidFill>
                <a:latin typeface="Calibri Light"/>
                <a:cs typeface="Calibri Light"/>
              </a:rPr>
              <a:t>Limited</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5" dirty="0">
                <a:solidFill>
                  <a:srgbClr val="343B3C"/>
                </a:solidFill>
                <a:latin typeface="Calibri Light"/>
                <a:cs typeface="Calibri Light"/>
              </a:rPr>
              <a:t> </a:t>
            </a:r>
            <a:r>
              <a:rPr sz="1000" b="0" dirty="0">
                <a:solidFill>
                  <a:srgbClr val="343B3C"/>
                </a:solidFill>
                <a:latin typeface="Calibri Light"/>
                <a:cs typeface="Calibri Light"/>
              </a:rPr>
              <a:t>whose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25"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spc="-25" dirty="0">
                <a:solidFill>
                  <a:srgbClr val="343B3C"/>
                </a:solidFill>
                <a:latin typeface="Calibri Light"/>
                <a:cs typeface="Calibri Light"/>
              </a:rPr>
              <a:t>IM.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5" dirty="0">
                <a:solidFill>
                  <a:srgbClr val="343B3C"/>
                </a:solidFill>
                <a:latin typeface="Calibri Light"/>
                <a:cs typeface="Calibri Light"/>
              </a:rPr>
              <a:t> </a:t>
            </a:r>
            <a:r>
              <a:rPr sz="1000" b="0" dirty="0">
                <a:solidFill>
                  <a:srgbClr val="343B3C"/>
                </a:solidFill>
                <a:latin typeface="Calibri Light"/>
                <a:cs typeface="Calibri Light"/>
              </a:rPr>
              <a:t>only</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whom</a:t>
            </a:r>
            <a:r>
              <a:rPr sz="1000" b="0" spc="5" dirty="0">
                <a:solidFill>
                  <a:srgbClr val="343B3C"/>
                </a:solidFill>
                <a:latin typeface="Calibri Light"/>
                <a:cs typeface="Calibri Light"/>
              </a:rPr>
              <a:t> </a:t>
            </a:r>
            <a:r>
              <a:rPr sz="1000" b="0" dirty="0">
                <a:solidFill>
                  <a:srgbClr val="343B3C"/>
                </a:solidFill>
                <a:latin typeface="Calibri Light"/>
                <a:cs typeface="Calibri Light"/>
              </a:rPr>
              <a:t>it</a:t>
            </a:r>
            <a:r>
              <a:rPr sz="1000" b="0" spc="5" dirty="0">
                <a:solidFill>
                  <a:srgbClr val="343B3C"/>
                </a:solidFill>
                <a:latin typeface="Calibri Light"/>
                <a:cs typeface="Calibri Light"/>
              </a:rPr>
              <a:t> </a:t>
            </a:r>
            <a:r>
              <a:rPr sz="1000" b="0" dirty="0">
                <a:solidFill>
                  <a:srgbClr val="343B3C"/>
                </a:solidFill>
                <a:latin typeface="Calibri Light"/>
                <a:cs typeface="Calibri Light"/>
              </a:rPr>
              <a:t>has</a:t>
            </a:r>
            <a:r>
              <a:rPr sz="1000" b="0" spc="5" dirty="0">
                <a:solidFill>
                  <a:srgbClr val="343B3C"/>
                </a:solidFill>
                <a:latin typeface="Calibri Light"/>
                <a:cs typeface="Calibri Light"/>
              </a:rPr>
              <a:t> </a:t>
            </a:r>
            <a:r>
              <a:rPr sz="1000" b="0" dirty="0">
                <a:solidFill>
                  <a:srgbClr val="343B3C"/>
                </a:solidFill>
                <a:latin typeface="Calibri Light"/>
                <a:cs typeface="Calibri Light"/>
              </a:rPr>
              <a:t>been</a:t>
            </a:r>
            <a:r>
              <a:rPr sz="1000" b="0" spc="5" dirty="0">
                <a:solidFill>
                  <a:srgbClr val="343B3C"/>
                </a:solidFill>
                <a:latin typeface="Calibri Light"/>
                <a:cs typeface="Calibri Light"/>
              </a:rPr>
              <a:t> </a:t>
            </a:r>
            <a:r>
              <a:rPr sz="1000" b="0" dirty="0">
                <a:solidFill>
                  <a:srgbClr val="343B3C"/>
                </a:solidFill>
                <a:latin typeface="Calibri Light"/>
                <a:cs typeface="Calibri Light"/>
              </a:rPr>
              <a:t>delivered.</a:t>
            </a:r>
            <a:r>
              <a:rPr sz="1000" b="0" spc="5" dirty="0">
                <a:solidFill>
                  <a:srgbClr val="343B3C"/>
                </a:solidFill>
                <a:latin typeface="Calibri Light"/>
                <a:cs typeface="Calibri Light"/>
              </a:rPr>
              <a:t> </a:t>
            </a:r>
            <a:r>
              <a:rPr sz="1000" b="0" dirty="0">
                <a:solidFill>
                  <a:srgbClr val="343B3C"/>
                </a:solidFill>
                <a:latin typeface="Calibri Light"/>
                <a:cs typeface="Calibri Light"/>
              </a:rPr>
              <a:t>By</a:t>
            </a:r>
            <a:r>
              <a:rPr sz="1000" b="0" spc="5" dirty="0">
                <a:solidFill>
                  <a:srgbClr val="343B3C"/>
                </a:solidFill>
                <a:latin typeface="Calibri Light"/>
                <a:cs typeface="Calibri Light"/>
              </a:rPr>
              <a:t> </a:t>
            </a:r>
            <a:r>
              <a:rPr sz="1000" b="0" dirty="0">
                <a:solidFill>
                  <a:srgbClr val="343B3C"/>
                </a:solidFill>
                <a:latin typeface="Calibri Light"/>
                <a:cs typeface="Calibri Light"/>
              </a:rPr>
              <a:t>obtaining</a:t>
            </a:r>
            <a:r>
              <a:rPr sz="1000" b="0" spc="5" dirty="0">
                <a:solidFill>
                  <a:srgbClr val="343B3C"/>
                </a:solidFill>
                <a:latin typeface="Calibri Light"/>
                <a:cs typeface="Calibri Light"/>
              </a:rPr>
              <a:t> </a:t>
            </a:r>
            <a:r>
              <a:rPr sz="1000" b="0" dirty="0">
                <a:solidFill>
                  <a:srgbClr val="343B3C"/>
                </a:solidFill>
                <a:latin typeface="Calibri Light"/>
                <a:cs typeface="Calibri Light"/>
              </a:rPr>
              <a:t>access</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and</a:t>
            </a:r>
            <a:r>
              <a:rPr sz="1000" b="0" spc="5" dirty="0">
                <a:solidFill>
                  <a:srgbClr val="343B3C"/>
                </a:solidFill>
                <a:latin typeface="Calibri Light"/>
                <a:cs typeface="Calibri Light"/>
              </a:rPr>
              <a:t> </a:t>
            </a:r>
            <a:r>
              <a:rPr sz="1000" b="0" dirty="0">
                <a:solidFill>
                  <a:srgbClr val="343B3C"/>
                </a:solidFill>
                <a:latin typeface="Calibri Light"/>
                <a:cs typeface="Calibri Light"/>
              </a:rPr>
              <a:t>reviewing</a:t>
            </a:r>
            <a:r>
              <a:rPr sz="1000" b="0" spc="5" dirty="0">
                <a:solidFill>
                  <a:srgbClr val="343B3C"/>
                </a:solidFill>
                <a:latin typeface="Calibri Light"/>
                <a:cs typeface="Calibri Light"/>
              </a:rPr>
              <a:t> </a:t>
            </a:r>
            <a:r>
              <a:rPr sz="1000" b="0" dirty="0">
                <a:solidFill>
                  <a:srgbClr val="343B3C"/>
                </a:solidFill>
                <a:latin typeface="Calibri Light"/>
                <a:cs typeface="Calibri Light"/>
              </a:rPr>
              <a:t>this</a:t>
            </a:r>
            <a:r>
              <a:rPr sz="1000" b="0" spc="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report, </a:t>
            </a:r>
            <a:r>
              <a:rPr sz="1000" b="0" dirty="0">
                <a:solidFill>
                  <a:srgbClr val="343B3C"/>
                </a:solidFill>
                <a:latin typeface="Calibri Light"/>
                <a:cs typeface="Calibri Light"/>
              </a:rPr>
              <a:t>you</a:t>
            </a:r>
            <a:r>
              <a:rPr sz="1000" b="0" spc="70" dirty="0">
                <a:solidFill>
                  <a:srgbClr val="343B3C"/>
                </a:solidFill>
                <a:latin typeface="Calibri Light"/>
                <a:cs typeface="Calibri Light"/>
              </a:rPr>
              <a:t> </a:t>
            </a:r>
            <a:r>
              <a:rPr sz="1000" b="0" dirty="0">
                <a:solidFill>
                  <a:srgbClr val="343B3C"/>
                </a:solidFill>
                <a:latin typeface="Calibri Light"/>
                <a:cs typeface="Calibri Light"/>
              </a:rPr>
              <a:t>acknowledge</a:t>
            </a:r>
            <a:r>
              <a:rPr sz="1000" b="0" spc="75" dirty="0">
                <a:solidFill>
                  <a:srgbClr val="343B3C"/>
                </a:solidFill>
                <a:latin typeface="Calibri Light"/>
                <a:cs typeface="Calibri Light"/>
              </a:rPr>
              <a:t> </a:t>
            </a:r>
            <a:r>
              <a:rPr sz="1000" b="0" dirty="0">
                <a:solidFill>
                  <a:srgbClr val="343B3C"/>
                </a:solidFill>
                <a:latin typeface="Calibri Light"/>
                <a:cs typeface="Calibri Light"/>
              </a:rPr>
              <a:t>and</a:t>
            </a:r>
            <a:r>
              <a:rPr sz="1000" b="0" spc="75" dirty="0">
                <a:solidFill>
                  <a:srgbClr val="343B3C"/>
                </a:solidFill>
                <a:latin typeface="Calibri Light"/>
                <a:cs typeface="Calibri Light"/>
              </a:rPr>
              <a:t> </a:t>
            </a:r>
            <a:r>
              <a:rPr sz="1000" b="0" dirty="0">
                <a:solidFill>
                  <a:srgbClr val="343B3C"/>
                </a:solidFill>
                <a:latin typeface="Calibri Light"/>
                <a:cs typeface="Calibri Light"/>
              </a:rPr>
              <a:t>agree</a:t>
            </a:r>
            <a:r>
              <a:rPr sz="1000" b="0" spc="70" dirty="0">
                <a:solidFill>
                  <a:srgbClr val="343B3C"/>
                </a:solidFill>
                <a:latin typeface="Calibri Light"/>
                <a:cs typeface="Calibri Light"/>
              </a:rPr>
              <a:t> </a:t>
            </a:r>
            <a:r>
              <a:rPr sz="1000" b="0" dirty="0">
                <a:solidFill>
                  <a:srgbClr val="343B3C"/>
                </a:solidFill>
                <a:latin typeface="Calibri Light"/>
                <a:cs typeface="Calibri Light"/>
              </a:rPr>
              <a:t>to</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5" dirty="0">
                <a:solidFill>
                  <a:srgbClr val="343B3C"/>
                </a:solidFill>
                <a:latin typeface="Calibri Light"/>
                <a:cs typeface="Calibri Light"/>
              </a:rPr>
              <a:t> </a:t>
            </a:r>
            <a:r>
              <a:rPr sz="1000" b="0" dirty="0">
                <a:solidFill>
                  <a:srgbClr val="343B3C"/>
                </a:solidFill>
                <a:latin typeface="Calibri Light"/>
                <a:cs typeface="Calibri Light"/>
              </a:rPr>
              <a:t>bound</a:t>
            </a:r>
            <a:r>
              <a:rPr sz="1000" b="0" spc="70" dirty="0">
                <a:solidFill>
                  <a:srgbClr val="343B3C"/>
                </a:solidFill>
                <a:latin typeface="Calibri Light"/>
                <a:cs typeface="Calibri Light"/>
              </a:rPr>
              <a:t> </a:t>
            </a:r>
            <a:r>
              <a:rPr sz="1000" b="0" dirty="0">
                <a:solidFill>
                  <a:srgbClr val="343B3C"/>
                </a:solidFill>
                <a:latin typeface="Calibri Light"/>
                <a:cs typeface="Calibri Light"/>
              </a:rPr>
              <a:t>by</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dirty="0">
                <a:solidFill>
                  <a:srgbClr val="343B3C"/>
                </a:solidFill>
                <a:latin typeface="Calibri Light"/>
                <a:cs typeface="Calibri Light"/>
              </a:rPr>
              <a:t>following:</a:t>
            </a:r>
            <a:r>
              <a:rPr sz="1000" b="0" spc="70" dirty="0">
                <a:solidFill>
                  <a:srgbClr val="343B3C"/>
                </a:solidFill>
                <a:latin typeface="Calibri Light"/>
                <a:cs typeface="Calibri Light"/>
              </a:rPr>
              <a:t> </a:t>
            </a:r>
            <a:r>
              <a:rPr sz="1000" b="0" dirty="0">
                <a:solidFill>
                  <a:srgbClr val="343B3C"/>
                </a:solidFill>
                <a:latin typeface="Calibri Light"/>
                <a:cs typeface="Calibri Light"/>
              </a:rPr>
              <a:t>No</a:t>
            </a:r>
            <a:r>
              <a:rPr sz="1000" b="0" spc="75" dirty="0">
                <a:solidFill>
                  <a:srgbClr val="343B3C"/>
                </a:solidFill>
                <a:latin typeface="Calibri Light"/>
                <a:cs typeface="Calibri Light"/>
              </a:rPr>
              <a:t> </a:t>
            </a:r>
            <a:r>
              <a:rPr sz="1000" b="0" dirty="0">
                <a:solidFill>
                  <a:srgbClr val="343B3C"/>
                </a:solidFill>
                <a:latin typeface="Calibri Light"/>
                <a:cs typeface="Calibri Light"/>
              </a:rPr>
              <a:t>part</a:t>
            </a:r>
            <a:r>
              <a:rPr sz="1000" b="0" spc="75" dirty="0">
                <a:solidFill>
                  <a:srgbClr val="343B3C"/>
                </a:solidFill>
                <a:latin typeface="Calibri Light"/>
                <a:cs typeface="Calibri Light"/>
              </a:rPr>
              <a:t> </a:t>
            </a:r>
            <a:r>
              <a:rPr sz="1000" b="0" dirty="0">
                <a:solidFill>
                  <a:srgbClr val="343B3C"/>
                </a:solidFill>
                <a:latin typeface="Calibri Light"/>
                <a:cs typeface="Calibri Light"/>
              </a:rPr>
              <a:t>of</a:t>
            </a:r>
            <a:r>
              <a:rPr sz="1000" b="0" spc="75" dirty="0">
                <a:solidFill>
                  <a:srgbClr val="343B3C"/>
                </a:solidFill>
                <a:latin typeface="Calibri Light"/>
                <a:cs typeface="Calibri Light"/>
              </a:rPr>
              <a:t> </a:t>
            </a:r>
            <a:r>
              <a:rPr sz="1000" b="0" dirty="0">
                <a:solidFill>
                  <a:srgbClr val="343B3C"/>
                </a:solidFill>
                <a:latin typeface="Calibri Light"/>
                <a:cs typeface="Calibri Light"/>
              </a:rPr>
              <a:t>this</a:t>
            </a:r>
            <a:r>
              <a:rPr sz="1000" b="0" spc="70" dirty="0">
                <a:solidFill>
                  <a:srgbClr val="343B3C"/>
                </a:solidFill>
                <a:latin typeface="Calibri Light"/>
                <a:cs typeface="Calibri Light"/>
              </a:rPr>
              <a:t> </a:t>
            </a:r>
            <a:r>
              <a:rPr sz="1000" b="0" dirty="0">
                <a:solidFill>
                  <a:srgbClr val="343B3C"/>
                </a:solidFill>
                <a:latin typeface="Calibri Light"/>
                <a:cs typeface="Calibri Light"/>
              </a:rPr>
              <a:t>document</a:t>
            </a:r>
            <a:r>
              <a:rPr sz="1000" b="0" spc="75" dirty="0">
                <a:solidFill>
                  <a:srgbClr val="343B3C"/>
                </a:solidFill>
                <a:latin typeface="Calibri Light"/>
                <a:cs typeface="Calibri Light"/>
              </a:rPr>
              <a:t> </a:t>
            </a:r>
            <a:r>
              <a:rPr sz="1000" b="0" dirty="0">
                <a:solidFill>
                  <a:srgbClr val="343B3C"/>
                </a:solidFill>
                <a:latin typeface="Calibri Light"/>
                <a:cs typeface="Calibri Light"/>
              </a:rPr>
              <a:t>may</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0" dirty="0">
                <a:solidFill>
                  <a:srgbClr val="343B3C"/>
                </a:solidFill>
                <a:latin typeface="Calibri Light"/>
                <a:cs typeface="Calibri Light"/>
              </a:rPr>
              <a:t> </a:t>
            </a:r>
            <a:r>
              <a:rPr sz="1000" b="0" dirty="0">
                <a:solidFill>
                  <a:srgbClr val="343B3C"/>
                </a:solidFill>
                <a:latin typeface="Calibri Light"/>
                <a:cs typeface="Calibri Light"/>
              </a:rPr>
              <a:t>reproduced</a:t>
            </a:r>
            <a:r>
              <a:rPr sz="1000" b="0" spc="75" dirty="0">
                <a:solidFill>
                  <a:srgbClr val="343B3C"/>
                </a:solidFill>
                <a:latin typeface="Calibri Light"/>
                <a:cs typeface="Calibri Light"/>
              </a:rPr>
              <a:t> </a:t>
            </a:r>
            <a:r>
              <a:rPr sz="1000" b="0" dirty="0">
                <a:solidFill>
                  <a:srgbClr val="343B3C"/>
                </a:solidFill>
                <a:latin typeface="Calibri Light"/>
                <a:cs typeface="Calibri Light"/>
              </a:rPr>
              <a:t>in</a:t>
            </a:r>
            <a:r>
              <a:rPr sz="1000" b="0" spc="75" dirty="0">
                <a:solidFill>
                  <a:srgbClr val="343B3C"/>
                </a:solidFill>
                <a:latin typeface="Calibri Light"/>
                <a:cs typeface="Calibri Light"/>
              </a:rPr>
              <a:t> </a:t>
            </a:r>
            <a:r>
              <a:rPr sz="1000" b="0" dirty="0">
                <a:solidFill>
                  <a:srgbClr val="343B3C"/>
                </a:solidFill>
                <a:latin typeface="Calibri Light"/>
                <a:cs typeface="Calibri Light"/>
              </a:rPr>
              <a:t>any</a:t>
            </a:r>
            <a:r>
              <a:rPr sz="1000" b="0" spc="70" dirty="0">
                <a:solidFill>
                  <a:srgbClr val="343B3C"/>
                </a:solidFill>
                <a:latin typeface="Calibri Light"/>
                <a:cs typeface="Calibri Light"/>
              </a:rPr>
              <a:t> </a:t>
            </a:r>
            <a:r>
              <a:rPr sz="1000" b="0" dirty="0">
                <a:solidFill>
                  <a:srgbClr val="343B3C"/>
                </a:solidFill>
                <a:latin typeface="Calibri Light"/>
                <a:cs typeface="Calibri Light"/>
              </a:rPr>
              <a:t>manner</a:t>
            </a:r>
            <a:r>
              <a:rPr sz="1000" b="0" spc="75"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spc="-10" dirty="0">
                <a:solidFill>
                  <a:srgbClr val="343B3C"/>
                </a:solidFill>
                <a:latin typeface="Calibri Light"/>
                <a:cs typeface="Calibri Light"/>
              </a:rPr>
              <a:t>prior written</a:t>
            </a:r>
            <a:r>
              <a:rPr sz="1000" b="0" spc="-35" dirty="0">
                <a:solidFill>
                  <a:srgbClr val="343B3C"/>
                </a:solidFill>
                <a:latin typeface="Calibri Light"/>
                <a:cs typeface="Calibri Light"/>
              </a:rPr>
              <a:t> </a:t>
            </a:r>
            <a:r>
              <a:rPr sz="1000" b="0" dirty="0">
                <a:solidFill>
                  <a:srgbClr val="343B3C"/>
                </a:solidFill>
                <a:latin typeface="Calibri Light"/>
                <a:cs typeface="Calibri Light"/>
              </a:rPr>
              <a:t>permission</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does</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form</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invitation</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sell</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issue,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solicitation</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of </a:t>
            </a:r>
            <a:r>
              <a:rPr sz="1000" b="0" dirty="0">
                <a:solidFill>
                  <a:srgbClr val="343B3C"/>
                </a:solidFill>
                <a:latin typeface="Calibri Light"/>
                <a:cs typeface="Calibri Light"/>
              </a:rPr>
              <a:t>any</a:t>
            </a:r>
            <a:r>
              <a:rPr sz="1000" b="0" spc="-50"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purchase</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subscribe</a:t>
            </a:r>
            <a:r>
              <a:rPr sz="1000" b="0" spc="-30" dirty="0">
                <a:solidFill>
                  <a:srgbClr val="343B3C"/>
                </a:solidFill>
                <a:latin typeface="Calibri Light"/>
                <a:cs typeface="Calibri Light"/>
              </a:rPr>
              <a:t> </a:t>
            </a:r>
            <a:r>
              <a:rPr sz="1000" b="0" spc="-4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shares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other</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0" dirty="0">
                <a:solidFill>
                  <a:srgbClr val="343B3C"/>
                </a:solidFill>
                <a:latin typeface="Calibri Light"/>
                <a:cs typeface="Calibri Light"/>
              </a:rPr>
              <a:t> </a:t>
            </a:r>
            <a:r>
              <a:rPr sz="1000" b="0" dirty="0">
                <a:solidFill>
                  <a:srgbClr val="343B3C"/>
                </a:solidFill>
                <a:latin typeface="Calibri Light"/>
                <a:cs typeface="Calibri Light"/>
              </a:rPr>
              <a:t>whose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35" dirty="0">
                <a:solidFill>
                  <a:srgbClr val="343B3C"/>
                </a:solidFill>
                <a:latin typeface="Calibri Light"/>
                <a:cs typeface="Calibri Light"/>
              </a:rPr>
              <a:t> </a:t>
            </a:r>
            <a:r>
              <a:rPr sz="1000" b="0" dirty="0">
                <a:solidFill>
                  <a:srgbClr val="343B3C"/>
                </a:solidFill>
                <a:latin typeface="Calibri Light"/>
                <a:cs typeface="Calibri Light"/>
              </a:rPr>
              <a:t>by</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any </a:t>
            </a:r>
            <a:r>
              <a:rPr sz="1000" b="0" dirty="0">
                <a:solidFill>
                  <a:srgbClr val="343B3C"/>
                </a:solidFill>
                <a:latin typeface="Calibri Light"/>
                <a:cs typeface="Calibri Light"/>
              </a:rPr>
              <a:t>other</a:t>
            </a:r>
            <a:r>
              <a:rPr sz="1000" b="0" spc="-2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(together,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eligible</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sale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countries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dirty="0">
                <a:solidFill>
                  <a:srgbClr val="343B3C"/>
                </a:solidFill>
                <a:latin typeface="Calibri Light"/>
                <a:cs typeface="Calibri Light"/>
              </a:rPr>
              <a:t>suitable</a:t>
            </a:r>
            <a:r>
              <a:rPr sz="1000" b="0" spc="15" dirty="0">
                <a:solidFill>
                  <a:srgbClr val="343B3C"/>
                </a:solidFill>
                <a:latin typeface="Calibri Light"/>
                <a:cs typeface="Calibri Light"/>
              </a:rPr>
              <a:t> </a:t>
            </a:r>
            <a:r>
              <a:rPr sz="1000" b="0" dirty="0">
                <a:solidFill>
                  <a:srgbClr val="343B3C"/>
                </a:solidFill>
                <a:latin typeface="Calibri Light"/>
                <a:cs typeface="Calibri Light"/>
              </a:rPr>
              <a:t>for</a:t>
            </a:r>
            <a:r>
              <a:rPr sz="1000" b="0" spc="15" dirty="0">
                <a:solidFill>
                  <a:srgbClr val="343B3C"/>
                </a:solidFill>
                <a:latin typeface="Calibri Light"/>
                <a:cs typeface="Calibri Light"/>
              </a:rPr>
              <a:t> </a:t>
            </a:r>
            <a:r>
              <a:rPr sz="1000" b="0" dirty="0">
                <a:solidFill>
                  <a:srgbClr val="343B3C"/>
                </a:solidFill>
                <a:latin typeface="Calibri Light"/>
                <a:cs typeface="Calibri Light"/>
              </a:rPr>
              <a:t>all</a:t>
            </a:r>
            <a:r>
              <a:rPr sz="1000" b="0" spc="15" dirty="0">
                <a:solidFill>
                  <a:srgbClr val="343B3C"/>
                </a:solidFill>
                <a:latin typeface="Calibri Light"/>
                <a:cs typeface="Calibri Light"/>
              </a:rPr>
              <a:t> </a:t>
            </a:r>
            <a:r>
              <a:rPr sz="1000" b="0" dirty="0">
                <a:solidFill>
                  <a:srgbClr val="343B3C"/>
                </a:solidFill>
                <a:latin typeface="Calibri Light"/>
                <a:cs typeface="Calibri Light"/>
              </a:rPr>
              <a:t>types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Prospective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are</a:t>
            </a:r>
            <a:r>
              <a:rPr sz="1000" b="0" spc="15" dirty="0">
                <a:solidFill>
                  <a:srgbClr val="343B3C"/>
                </a:solidFill>
                <a:latin typeface="Calibri Light"/>
                <a:cs typeface="Calibri Light"/>
              </a:rPr>
              <a:t> </a:t>
            </a:r>
            <a:r>
              <a:rPr sz="1000" b="0" dirty="0">
                <a:solidFill>
                  <a:srgbClr val="343B3C"/>
                </a:solidFill>
                <a:latin typeface="Calibri Light"/>
                <a:cs typeface="Calibri Light"/>
              </a:rPr>
              <a:t>advised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seek</a:t>
            </a:r>
            <a:r>
              <a:rPr sz="1000" b="0" spc="15" dirty="0">
                <a:solidFill>
                  <a:srgbClr val="343B3C"/>
                </a:solidFill>
                <a:latin typeface="Calibri Light"/>
                <a:cs typeface="Calibri Light"/>
              </a:rPr>
              <a:t> </a:t>
            </a:r>
            <a:r>
              <a:rPr sz="1000" b="0" dirty="0">
                <a:solidFill>
                  <a:srgbClr val="343B3C"/>
                </a:solidFill>
                <a:latin typeface="Calibri Light"/>
                <a:cs typeface="Calibri Light"/>
              </a:rPr>
              <a:t>expert</a:t>
            </a:r>
            <a:r>
              <a:rPr sz="1000" b="0" spc="15" dirty="0">
                <a:solidFill>
                  <a:srgbClr val="343B3C"/>
                </a:solidFill>
                <a:latin typeface="Calibri Light"/>
                <a:cs typeface="Calibri Light"/>
              </a:rPr>
              <a:t> </a:t>
            </a:r>
            <a:r>
              <a:rPr sz="1000" b="0" dirty="0">
                <a:solidFill>
                  <a:srgbClr val="343B3C"/>
                </a:solidFill>
                <a:latin typeface="Calibri Light"/>
                <a:cs typeface="Calibri Light"/>
              </a:rPr>
              <a:t>legal,</a:t>
            </a:r>
            <a:r>
              <a:rPr sz="1000" b="0" spc="15"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15" dirty="0">
                <a:solidFill>
                  <a:srgbClr val="343B3C"/>
                </a:solidFill>
                <a:latin typeface="Calibri Light"/>
                <a:cs typeface="Calibri Light"/>
              </a:rPr>
              <a:t> </a:t>
            </a:r>
            <a:r>
              <a:rPr sz="1000" b="0" dirty="0">
                <a:solidFill>
                  <a:srgbClr val="343B3C"/>
                </a:solidFill>
                <a:latin typeface="Calibri Light"/>
                <a:cs typeface="Calibri Light"/>
              </a:rPr>
              <a:t>tax</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professional advice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before</a:t>
            </a:r>
            <a:r>
              <a:rPr sz="1000" b="0" spc="-35" dirty="0">
                <a:solidFill>
                  <a:srgbClr val="343B3C"/>
                </a:solidFill>
                <a:latin typeface="Calibri Light"/>
                <a:cs typeface="Calibri Light"/>
              </a:rPr>
              <a:t> </a:t>
            </a:r>
            <a:r>
              <a:rPr sz="1000" b="0" dirty="0">
                <a:solidFill>
                  <a:srgbClr val="343B3C"/>
                </a:solidFill>
                <a:latin typeface="Calibri Light"/>
                <a:cs typeface="Calibri Light"/>
              </a:rPr>
              <a:t>making</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investment</a:t>
            </a:r>
            <a:r>
              <a:rPr sz="1000" b="0" spc="-3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5" dirty="0">
                <a:solidFill>
                  <a:srgbClr val="343B3C"/>
                </a:solidFill>
                <a:latin typeface="Calibri Light"/>
                <a:cs typeface="Calibri Light"/>
              </a:rPr>
              <a:t> </a:t>
            </a:r>
            <a:r>
              <a:rPr sz="1000" b="0" dirty="0">
                <a:solidFill>
                  <a:srgbClr val="343B3C"/>
                </a:solidFill>
                <a:latin typeface="Calibri Light"/>
                <a:cs typeface="Calibri Light"/>
              </a:rPr>
              <a:t>may</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offered</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sold</a:t>
            </a:r>
            <a:r>
              <a:rPr sz="1000" b="0" spc="-35" dirty="0">
                <a:solidFill>
                  <a:srgbClr val="343B3C"/>
                </a:solidFill>
                <a:latin typeface="Calibri Light"/>
                <a:cs typeface="Calibri Light"/>
              </a:rPr>
              <a:t> </a:t>
            </a:r>
            <a:r>
              <a:rPr sz="1000" b="0" dirty="0">
                <a:solidFill>
                  <a:srgbClr val="343B3C"/>
                </a:solidFill>
                <a:latin typeface="Calibri Light"/>
                <a:cs typeface="Calibri Light"/>
              </a:rPr>
              <a:t>directly</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indirectly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into</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United</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States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U.S.</a:t>
            </a:r>
            <a:r>
              <a:rPr sz="1000" b="0" spc="30" dirty="0">
                <a:solidFill>
                  <a:srgbClr val="343B3C"/>
                </a:solidFill>
                <a:latin typeface="Calibri Light"/>
                <a:cs typeface="Calibri Light"/>
              </a:rPr>
              <a:t> </a:t>
            </a:r>
            <a:r>
              <a:rPr sz="1000" b="0" dirty="0">
                <a:solidFill>
                  <a:srgbClr val="343B3C"/>
                </a:solidFill>
                <a:latin typeface="Calibri Light"/>
                <a:cs typeface="Calibri Light"/>
              </a:rPr>
              <a:t>Persons.</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shall</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fact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its</a:t>
            </a:r>
            <a:r>
              <a:rPr sz="1000" b="0" spc="35" dirty="0">
                <a:solidFill>
                  <a:srgbClr val="343B3C"/>
                </a:solidFill>
                <a:latin typeface="Calibri Light"/>
                <a:cs typeface="Calibri Light"/>
              </a:rPr>
              <a:t> </a:t>
            </a:r>
            <a:r>
              <a:rPr sz="1000" b="0" dirty="0">
                <a:solidFill>
                  <a:srgbClr val="343B3C"/>
                </a:solidFill>
                <a:latin typeface="Calibri Light"/>
                <a:cs typeface="Calibri Light"/>
              </a:rPr>
              <a:t>distribution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publication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(on</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Company’s</a:t>
            </a:r>
            <a:r>
              <a:rPr sz="1000" b="0" spc="30" dirty="0">
                <a:solidFill>
                  <a:srgbClr val="343B3C"/>
                </a:solidFill>
                <a:latin typeface="Calibri Light"/>
                <a:cs typeface="Calibri Light"/>
              </a:rPr>
              <a:t> </a:t>
            </a:r>
            <a:r>
              <a:rPr sz="1000" b="0" dirty="0">
                <a:solidFill>
                  <a:srgbClr val="343B3C"/>
                </a:solidFill>
                <a:latin typeface="Calibri Light"/>
                <a:cs typeface="Calibri Light"/>
              </a:rPr>
              <a:t>website</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or </a:t>
            </a:r>
            <a:r>
              <a:rPr sz="1000" b="0" dirty="0">
                <a:solidFill>
                  <a:srgbClr val="343B3C"/>
                </a:solidFill>
                <a:latin typeface="Calibri Light"/>
                <a:cs typeface="Calibri Light"/>
              </a:rPr>
              <a:t>otherwise)</a:t>
            </a:r>
            <a:r>
              <a:rPr sz="1000" b="0" spc="-20" dirty="0">
                <a:solidFill>
                  <a:srgbClr val="343B3C"/>
                </a:solidFill>
                <a:latin typeface="Calibri Light"/>
                <a:cs typeface="Calibri Light"/>
              </a:rPr>
              <a:t> </a:t>
            </a:r>
            <a:r>
              <a:rPr sz="1000" b="0" dirty="0">
                <a:solidFill>
                  <a:srgbClr val="343B3C"/>
                </a:solidFill>
                <a:latin typeface="Calibri Light"/>
                <a:cs typeface="Calibri Light"/>
              </a:rPr>
              <a:t>form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basis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connection</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contract</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relation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monthly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does</a:t>
            </a:r>
            <a:r>
              <a:rPr sz="1000" b="0" spc="-5" dirty="0">
                <a:solidFill>
                  <a:srgbClr val="343B3C"/>
                </a:solidFill>
                <a:latin typeface="Calibri Light"/>
                <a:cs typeface="Calibri Light"/>
              </a:rPr>
              <a:t> </a:t>
            </a:r>
            <a:r>
              <a:rPr sz="1000" b="0" dirty="0">
                <a:solidFill>
                  <a:srgbClr val="343B3C"/>
                </a:solidFill>
                <a:latin typeface="Calibri Light"/>
                <a:cs typeface="Calibri Light"/>
              </a:rPr>
              <a:t>not</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recommendation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buy,</a:t>
            </a:r>
            <a:r>
              <a:rPr sz="1000" b="0" dirty="0">
                <a:solidFill>
                  <a:srgbClr val="343B3C"/>
                </a:solidFill>
                <a:latin typeface="Calibri Light"/>
                <a:cs typeface="Calibri Light"/>
              </a:rPr>
              <a:t> sell</a:t>
            </a:r>
            <a:r>
              <a:rPr sz="1000" b="0" spc="-5"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hold</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dirty="0">
                <a:solidFill>
                  <a:srgbClr val="343B3C"/>
                </a:solidFill>
                <a:latin typeface="Calibri Light"/>
                <a:cs typeface="Calibri Light"/>
              </a:rPr>
              <a:t> contained</a:t>
            </a:r>
            <a:r>
              <a:rPr sz="1000" b="0" spc="-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purposes </a:t>
            </a:r>
            <a:r>
              <a:rPr sz="1000" b="0" dirty="0">
                <a:solidFill>
                  <a:srgbClr val="343B3C"/>
                </a:solidFill>
                <a:latin typeface="Calibri Light"/>
                <a:cs typeface="Calibri Light"/>
              </a:rPr>
              <a:t>only,</a:t>
            </a:r>
            <a:r>
              <a:rPr sz="1000" b="0" spc="50" dirty="0">
                <a:solidFill>
                  <a:srgbClr val="343B3C"/>
                </a:solidFill>
                <a:latin typeface="Calibri Light"/>
                <a:cs typeface="Calibri Light"/>
              </a:rPr>
              <a:t> </a:t>
            </a:r>
            <a:r>
              <a:rPr sz="1000" b="0" dirty="0">
                <a:solidFill>
                  <a:srgbClr val="343B3C"/>
                </a:solidFill>
                <a:latin typeface="Calibri Light"/>
                <a:cs typeface="Calibri Light"/>
              </a:rPr>
              <a:t>does</a:t>
            </a:r>
            <a:r>
              <a:rPr sz="1000" b="0" spc="55" dirty="0">
                <a:solidFill>
                  <a:srgbClr val="343B3C"/>
                </a:solidFill>
                <a:latin typeface="Calibri Light"/>
                <a:cs typeface="Calibri Light"/>
              </a:rPr>
              <a:t> </a:t>
            </a:r>
            <a:r>
              <a:rPr sz="1000" b="0" dirty="0">
                <a:solidFill>
                  <a:srgbClr val="343B3C"/>
                </a:solidFill>
                <a:latin typeface="Calibri Light"/>
                <a:cs typeface="Calibri Light"/>
              </a:rPr>
              <a:t>not</a:t>
            </a:r>
            <a:r>
              <a:rPr sz="1000" b="0" spc="50" dirty="0">
                <a:solidFill>
                  <a:srgbClr val="343B3C"/>
                </a:solidFill>
                <a:latin typeface="Calibri Light"/>
                <a:cs typeface="Calibri Light"/>
              </a:rPr>
              <a:t> </a:t>
            </a:r>
            <a:r>
              <a:rPr sz="1000" b="0" dirty="0">
                <a:solidFill>
                  <a:srgbClr val="343B3C"/>
                </a:solidFill>
                <a:latin typeface="Calibri Light"/>
                <a:cs typeface="Calibri Light"/>
              </a:rPr>
              <a:t>purport</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0" dirty="0">
                <a:solidFill>
                  <a:srgbClr val="343B3C"/>
                </a:solidFill>
                <a:latin typeface="Calibri Light"/>
                <a:cs typeface="Calibri Light"/>
              </a:rPr>
              <a:t> </a:t>
            </a:r>
            <a:r>
              <a:rPr sz="1000" b="0" dirty="0">
                <a:solidFill>
                  <a:srgbClr val="343B3C"/>
                </a:solidFill>
                <a:latin typeface="Calibri Light"/>
                <a:cs typeface="Calibri Light"/>
              </a:rPr>
              <a:t>contain</a:t>
            </a:r>
            <a:r>
              <a:rPr sz="1000" b="0" spc="55" dirty="0">
                <a:solidFill>
                  <a:srgbClr val="343B3C"/>
                </a:solidFill>
                <a:latin typeface="Calibri Light"/>
                <a:cs typeface="Calibri Light"/>
              </a:rPr>
              <a:t> </a:t>
            </a:r>
            <a:r>
              <a:rPr sz="1000" b="0" dirty="0">
                <a:solidFill>
                  <a:srgbClr val="343B3C"/>
                </a:solidFill>
                <a:latin typeface="Calibri Light"/>
                <a:cs typeface="Calibri Light"/>
              </a:rPr>
              <a:t>all</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0" dirty="0">
                <a:solidFill>
                  <a:srgbClr val="343B3C"/>
                </a:solidFill>
                <a:latin typeface="Calibri Light"/>
                <a:cs typeface="Calibri Light"/>
              </a:rPr>
              <a:t> </a:t>
            </a:r>
            <a:r>
              <a:rPr sz="1000" b="0" dirty="0">
                <a:solidFill>
                  <a:srgbClr val="343B3C"/>
                </a:solidFill>
                <a:latin typeface="Calibri Light"/>
                <a:cs typeface="Calibri Light"/>
              </a:rPr>
              <a:t>that</a:t>
            </a:r>
            <a:r>
              <a:rPr sz="1000" b="0" spc="55" dirty="0">
                <a:solidFill>
                  <a:srgbClr val="343B3C"/>
                </a:solidFill>
                <a:latin typeface="Calibri Light"/>
                <a:cs typeface="Calibri Light"/>
              </a:rPr>
              <a:t> </a:t>
            </a:r>
            <a:r>
              <a:rPr sz="1000" b="0" dirty="0">
                <a:solidFill>
                  <a:srgbClr val="343B3C"/>
                </a:solidFill>
                <a:latin typeface="Calibri Light"/>
                <a:cs typeface="Calibri Light"/>
              </a:rPr>
              <a:t>may</a:t>
            </a:r>
            <a:r>
              <a:rPr sz="1000" b="0" spc="50" dirty="0">
                <a:solidFill>
                  <a:srgbClr val="343B3C"/>
                </a:solidFill>
                <a:latin typeface="Calibri Light"/>
                <a:cs typeface="Calibri Light"/>
              </a:rPr>
              <a:t> </a:t>
            </a:r>
            <a:r>
              <a:rPr sz="1000" b="0" dirty="0">
                <a:solidFill>
                  <a:srgbClr val="343B3C"/>
                </a:solidFill>
                <a:latin typeface="Calibri Light"/>
                <a:cs typeface="Calibri Light"/>
              </a:rPr>
              <a:t>be</a:t>
            </a:r>
            <a:r>
              <a:rPr sz="1000" b="0" spc="55" dirty="0">
                <a:solidFill>
                  <a:srgbClr val="343B3C"/>
                </a:solidFill>
                <a:latin typeface="Calibri Light"/>
                <a:cs typeface="Calibri Light"/>
              </a:rPr>
              <a:t> </a:t>
            </a:r>
            <a:r>
              <a:rPr sz="1000" b="0" dirty="0">
                <a:solidFill>
                  <a:srgbClr val="343B3C"/>
                </a:solidFill>
                <a:latin typeface="Calibri Light"/>
                <a:cs typeface="Calibri Light"/>
              </a:rPr>
              <a:t>required</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5" dirty="0">
                <a:solidFill>
                  <a:srgbClr val="343B3C"/>
                </a:solidFill>
                <a:latin typeface="Calibri Light"/>
                <a:cs typeface="Calibri Light"/>
              </a:rPr>
              <a:t> </a:t>
            </a:r>
            <a:r>
              <a:rPr sz="1000" b="0" dirty="0">
                <a:solidFill>
                  <a:srgbClr val="343B3C"/>
                </a:solidFill>
                <a:latin typeface="Calibri Light"/>
                <a:cs typeface="Calibri Light"/>
              </a:rPr>
              <a:t>evaluate</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any</a:t>
            </a:r>
            <a:r>
              <a:rPr sz="1000" b="0" spc="55" dirty="0">
                <a:solidFill>
                  <a:srgbClr val="343B3C"/>
                </a:solidFill>
                <a:latin typeface="Calibri Light"/>
                <a:cs typeface="Calibri Light"/>
              </a:rPr>
              <a:t> </a:t>
            </a:r>
            <a:r>
              <a:rPr sz="1000" b="0" dirty="0">
                <a:solidFill>
                  <a:srgbClr val="343B3C"/>
                </a:solidFill>
                <a:latin typeface="Calibri Light"/>
                <a:cs typeface="Calibri Light"/>
              </a:rPr>
              <a:t>other</a:t>
            </a:r>
            <a:r>
              <a:rPr sz="1000" b="0" spc="5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their</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financial</a:t>
            </a:r>
            <a:r>
              <a:rPr sz="1000" b="0" spc="1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speaks</a:t>
            </a:r>
            <a:r>
              <a:rPr sz="1000" b="0" spc="10" dirty="0">
                <a:solidFill>
                  <a:srgbClr val="343B3C"/>
                </a:solidFill>
                <a:latin typeface="Calibri Light"/>
                <a:cs typeface="Calibri Light"/>
              </a:rPr>
              <a:t> </a:t>
            </a:r>
            <a:r>
              <a:rPr sz="1000" b="0" dirty="0">
                <a:solidFill>
                  <a:srgbClr val="343B3C"/>
                </a:solidFill>
                <a:latin typeface="Calibri Light"/>
                <a:cs typeface="Calibri Light"/>
              </a:rPr>
              <a:t>only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its</a:t>
            </a:r>
            <a:r>
              <a:rPr sz="1000" b="0" spc="15" dirty="0">
                <a:solidFill>
                  <a:srgbClr val="343B3C"/>
                </a:solidFill>
                <a:latin typeface="Calibri Light"/>
                <a:cs typeface="Calibri Light"/>
              </a:rPr>
              <a:t> </a:t>
            </a:r>
            <a:r>
              <a:rPr sz="1000" b="0" dirty="0">
                <a:solidFill>
                  <a:srgbClr val="343B3C"/>
                </a:solidFill>
                <a:latin typeface="Calibri Light"/>
                <a:cs typeface="Calibri Light"/>
              </a:rPr>
              <a:t>date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0" dirty="0">
                <a:solidFill>
                  <a:srgbClr val="343B3C"/>
                </a:solidFill>
                <a:latin typeface="Calibri Light"/>
                <a:cs typeface="Calibri Light"/>
              </a:rPr>
              <a:t> </a:t>
            </a:r>
            <a:r>
              <a:rPr sz="1000" b="0" dirty="0">
                <a:solidFill>
                  <a:srgbClr val="343B3C"/>
                </a:solidFill>
                <a:latin typeface="Calibri Light"/>
                <a:cs typeface="Calibri Light"/>
              </a:rPr>
              <a:t>neither</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nor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10"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update</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Certain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are</a:t>
            </a:r>
            <a:r>
              <a:rPr sz="1000" b="0" spc="-25" dirty="0">
                <a:solidFill>
                  <a:srgbClr val="343B3C"/>
                </a:solidFill>
                <a:latin typeface="Calibri Light"/>
                <a:cs typeface="Calibri Light"/>
              </a:rPr>
              <a:t> </a:t>
            </a:r>
            <a:r>
              <a:rPr sz="1000" b="0" dirty="0">
                <a:solidFill>
                  <a:srgbClr val="343B3C"/>
                </a:solidFill>
                <a:latin typeface="Calibri Light"/>
                <a:cs typeface="Calibri Light"/>
              </a:rPr>
              <a:t>originated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derived</a:t>
            </a:r>
            <a:r>
              <a:rPr sz="1000" b="0" spc="-25" dirty="0">
                <a:solidFill>
                  <a:srgbClr val="343B3C"/>
                </a:solidFill>
                <a:latin typeface="Calibri Light"/>
                <a:cs typeface="Calibri Light"/>
              </a:rPr>
              <a:t> </a:t>
            </a:r>
            <a:r>
              <a:rPr sz="1000" b="0" dirty="0">
                <a:solidFill>
                  <a:srgbClr val="343B3C"/>
                </a:solidFill>
                <a:latin typeface="Calibri Light"/>
                <a:cs typeface="Calibri Light"/>
              </a:rPr>
              <a:t>from</a:t>
            </a:r>
            <a:r>
              <a:rPr sz="1000" b="0" spc="-20" dirty="0">
                <a:solidFill>
                  <a:srgbClr val="343B3C"/>
                </a:solidFill>
                <a:latin typeface="Calibri Light"/>
                <a:cs typeface="Calibri Light"/>
              </a:rPr>
              <a:t> </a:t>
            </a:r>
            <a:r>
              <a:rPr sz="1000" b="0" dirty="0">
                <a:solidFill>
                  <a:srgbClr val="343B3C"/>
                </a:solidFill>
                <a:latin typeface="Calibri Light"/>
                <a:cs typeface="Calibri Light"/>
              </a:rPr>
              <a:t>third</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parties</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accu- racy</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completeness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such</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not</a:t>
            </a:r>
            <a:r>
              <a:rPr sz="1000" b="0" spc="-25" dirty="0">
                <a:solidFill>
                  <a:srgbClr val="343B3C"/>
                </a:solidFill>
                <a:latin typeface="Calibri Light"/>
                <a:cs typeface="Calibri Light"/>
              </a:rPr>
              <a:t> </a:t>
            </a:r>
            <a:r>
              <a:rPr sz="1000" b="0" dirty="0">
                <a:solidFill>
                  <a:srgbClr val="343B3C"/>
                </a:solidFill>
                <a:latin typeface="Calibri Light"/>
                <a:cs typeface="Calibri Light"/>
              </a:rPr>
              <a:t>been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verified.</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2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also</a:t>
            </a:r>
            <a:r>
              <a:rPr sz="1000" b="0" spc="-25" dirty="0">
                <a:solidFill>
                  <a:srgbClr val="343B3C"/>
                </a:solidFill>
                <a:latin typeface="Calibri Light"/>
                <a:cs typeface="Calibri Light"/>
              </a:rPr>
              <a:t>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dirty="0">
                <a:solidFill>
                  <a:srgbClr val="343B3C"/>
                </a:solidFill>
                <a:latin typeface="Calibri Light"/>
                <a:cs typeface="Calibri Light"/>
              </a:rPr>
              <a:t>noted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that</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financial</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contained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has</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been</a:t>
            </a:r>
            <a:r>
              <a:rPr sz="1000" b="0" spc="20" dirty="0">
                <a:solidFill>
                  <a:srgbClr val="343B3C"/>
                </a:solidFill>
                <a:latin typeface="Calibri Light"/>
                <a:cs typeface="Calibri Light"/>
              </a:rPr>
              <a:t> </a:t>
            </a:r>
            <a:r>
              <a:rPr sz="1000" b="0" dirty="0">
                <a:solidFill>
                  <a:srgbClr val="343B3C"/>
                </a:solidFill>
                <a:latin typeface="Calibri Light"/>
                <a:cs typeface="Calibri Light"/>
              </a:rPr>
              <a:t>audited.</a:t>
            </a:r>
            <a:r>
              <a:rPr sz="1000" b="0" spc="20" dirty="0">
                <a:solidFill>
                  <a:srgbClr val="343B3C"/>
                </a:solidFill>
                <a:latin typeface="Calibri Light"/>
                <a:cs typeface="Calibri Light"/>
              </a:rPr>
              <a:t> </a:t>
            </a:r>
            <a:r>
              <a:rPr sz="1000" b="0" dirty="0">
                <a:solidFill>
                  <a:srgbClr val="343B3C"/>
                </a:solidFill>
                <a:latin typeface="Calibri Light"/>
                <a:cs typeface="Calibri Light"/>
              </a:rPr>
              <a:t>No</a:t>
            </a:r>
            <a:r>
              <a:rPr sz="1000" b="0" spc="15" dirty="0">
                <a:solidFill>
                  <a:srgbClr val="343B3C"/>
                </a:solidFill>
                <a:latin typeface="Calibri Light"/>
                <a:cs typeface="Calibri Light"/>
              </a:rPr>
              <a:t> </a:t>
            </a:r>
            <a:r>
              <a:rPr sz="1000" b="0" dirty="0">
                <a:solidFill>
                  <a:srgbClr val="343B3C"/>
                </a:solidFill>
                <a:latin typeface="Calibri Light"/>
                <a:cs typeface="Calibri Light"/>
              </a:rPr>
              <a:t>representation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warranty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express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implied,</a:t>
            </a:r>
            <a:r>
              <a:rPr sz="1000" b="0" spc="20"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given</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2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their</a:t>
            </a:r>
            <a:r>
              <a:rPr sz="1000" b="0" spc="-10" dirty="0">
                <a:solidFill>
                  <a:srgbClr val="343B3C"/>
                </a:solidFill>
                <a:latin typeface="Calibri Light"/>
                <a:cs typeface="Calibri Light"/>
              </a:rPr>
              <a:t> 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their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directors,</a:t>
            </a:r>
            <a:r>
              <a:rPr sz="1000" b="0" spc="-10" dirty="0">
                <a:solidFill>
                  <a:srgbClr val="343B3C"/>
                </a:solidFill>
                <a:latin typeface="Calibri Light"/>
                <a:cs typeface="Calibri Light"/>
              </a:rPr>
              <a:t> officers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employees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accuracy</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completeness</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None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respective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direc- </a:t>
            </a:r>
            <a:r>
              <a:rPr sz="1000" b="0" dirty="0">
                <a:solidFill>
                  <a:srgbClr val="343B3C"/>
                </a:solidFill>
                <a:latin typeface="Calibri Light"/>
                <a:cs typeface="Calibri Light"/>
              </a:rPr>
              <a:t>tors,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officers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employees</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2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20" dirty="0">
                <a:solidFill>
                  <a:srgbClr val="343B3C"/>
                </a:solidFill>
                <a:latin typeface="Calibri Light"/>
                <a:cs typeface="Calibri Light"/>
              </a:rPr>
              <a:t> </a:t>
            </a:r>
            <a:r>
              <a:rPr sz="1000" b="0" dirty="0">
                <a:solidFill>
                  <a:srgbClr val="343B3C"/>
                </a:solidFill>
                <a:latin typeface="Calibri Light"/>
                <a:cs typeface="Calibri Light"/>
              </a:rPr>
              <a:t>accepts</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liability</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dirty="0">
                <a:solidFill>
                  <a:srgbClr val="343B3C"/>
                </a:solidFill>
                <a:latin typeface="Calibri Light"/>
                <a:cs typeface="Calibri Light"/>
              </a:rPr>
              <a:t>Nothing</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herein </a:t>
            </a:r>
            <a:r>
              <a:rPr sz="1000" b="0" dirty="0">
                <a:solidFill>
                  <a:srgbClr val="343B3C"/>
                </a:solidFill>
                <a:latin typeface="Calibri Light"/>
                <a:cs typeface="Calibri Light"/>
              </a:rPr>
              <a:t>shall</a:t>
            </a:r>
            <a:r>
              <a:rPr sz="1000" b="0" spc="-10" dirty="0">
                <a:solidFill>
                  <a:srgbClr val="343B3C"/>
                </a:solidFill>
                <a:latin typeface="Calibri Light"/>
                <a:cs typeface="Calibri Light"/>
              </a:rPr>
              <a:t> </a:t>
            </a:r>
            <a:r>
              <a:rPr sz="1000" b="0" dirty="0">
                <a:solidFill>
                  <a:srgbClr val="343B3C"/>
                </a:solidFill>
                <a:latin typeface="Calibri Light"/>
                <a:cs typeface="Calibri Light"/>
              </a:rPr>
              <a:t>be</a:t>
            </a:r>
            <a:r>
              <a:rPr sz="1000" b="0" spc="-1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0" dirty="0">
                <a:solidFill>
                  <a:srgbClr val="343B3C"/>
                </a:solidFill>
                <a:latin typeface="Calibri Light"/>
                <a:cs typeface="Calibri Light"/>
              </a:rPr>
              <a:t> </a:t>
            </a:r>
            <a:r>
              <a:rPr sz="1000" b="0" dirty="0">
                <a:solidFill>
                  <a:srgbClr val="343B3C"/>
                </a:solidFill>
                <a:latin typeface="Calibri Light"/>
                <a:cs typeface="Calibri Light"/>
              </a:rPr>
              <a:t>upon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promise</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representation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past</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0"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Company, </a:t>
            </a:r>
            <a:r>
              <a:rPr sz="1000" b="0" dirty="0">
                <a:solidFill>
                  <a:srgbClr val="343B3C"/>
                </a:solidFill>
                <a:latin typeface="Calibri Light"/>
                <a:cs typeface="Calibri Light"/>
              </a:rPr>
              <a:t>any</a:t>
            </a:r>
            <a:r>
              <a:rPr sz="1000" b="0" spc="-5" dirty="0">
                <a:solidFill>
                  <a:srgbClr val="343B3C"/>
                </a:solidFill>
                <a:latin typeface="Calibri Light"/>
                <a:cs typeface="Calibri Light"/>
              </a:rPr>
              <a:t> </a:t>
            </a:r>
            <a:r>
              <a:rPr sz="1000" b="0" dirty="0">
                <a:solidFill>
                  <a:srgbClr val="343B3C"/>
                </a:solidFill>
                <a:latin typeface="Calibri Light"/>
                <a:cs typeface="Calibri Light"/>
              </a:rPr>
              <a:t>other</a:t>
            </a:r>
            <a:r>
              <a:rPr sz="1000" b="0" spc="-10" dirty="0">
                <a:solidFill>
                  <a:srgbClr val="343B3C"/>
                </a:solidFill>
                <a:latin typeface="Calibri Light"/>
                <a:cs typeface="Calibri Light"/>
              </a:rPr>
              <a:t> entity, </a:t>
            </a:r>
            <a:r>
              <a:rPr sz="1000" b="0" dirty="0">
                <a:solidFill>
                  <a:srgbClr val="343B3C"/>
                </a:solidFill>
                <a:latin typeface="Calibri Light"/>
                <a:cs typeface="Calibri Light"/>
              </a:rPr>
              <a:t>any</a:t>
            </a:r>
            <a:r>
              <a:rPr sz="1000" b="0" spc="-10" dirty="0">
                <a:solidFill>
                  <a:srgbClr val="343B3C"/>
                </a:solidFill>
                <a:latin typeface="Calibri Light"/>
                <a:cs typeface="Calibri Light"/>
              </a:rPr>
              <a:t> Securities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asset</a:t>
            </a:r>
            <a:r>
              <a:rPr sz="1000" b="0" spc="-35" dirty="0">
                <a:solidFill>
                  <a:srgbClr val="343B3C"/>
                </a:solidFill>
                <a:latin typeface="Calibri Light"/>
                <a:cs typeface="Calibri Light"/>
              </a:rPr>
              <a:t> </a:t>
            </a:r>
            <a:r>
              <a:rPr sz="1000" b="0" dirty="0">
                <a:solidFill>
                  <a:srgbClr val="343B3C"/>
                </a:solidFill>
                <a:latin typeface="Calibri Light"/>
                <a:cs typeface="Calibri Light"/>
              </a:rPr>
              <a:t>class</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Company’s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figures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provided</a:t>
            </a:r>
            <a:r>
              <a:rPr sz="1000" b="0" spc="-35" dirty="0">
                <a:solidFill>
                  <a:srgbClr val="343B3C"/>
                </a:solidFill>
                <a:latin typeface="Calibri Light"/>
                <a:cs typeface="Calibri Light"/>
              </a:rPr>
              <a:t> </a:t>
            </a:r>
            <a:r>
              <a:rPr sz="1000" b="0" dirty="0">
                <a:solidFill>
                  <a:srgbClr val="343B3C"/>
                </a:solidFill>
                <a:latin typeface="Calibri Light"/>
                <a:cs typeface="Calibri Light"/>
              </a:rPr>
              <a:t>that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relate</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years</a:t>
            </a:r>
            <a:r>
              <a:rPr sz="1000" b="0" spc="-35" dirty="0">
                <a:solidFill>
                  <a:srgbClr val="343B3C"/>
                </a:solidFill>
                <a:latin typeface="Calibri Light"/>
                <a:cs typeface="Calibri Light"/>
              </a:rPr>
              <a:t> </a:t>
            </a:r>
            <a:r>
              <a:rPr sz="1000" b="0" dirty="0">
                <a:solidFill>
                  <a:srgbClr val="343B3C"/>
                </a:solidFill>
                <a:latin typeface="Calibri Light"/>
                <a:cs typeface="Calibri Light"/>
              </a:rPr>
              <a:t>and</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performance</a:t>
            </a:r>
            <a:r>
              <a:rPr sz="1000" b="0" spc="-35" dirty="0">
                <a:solidFill>
                  <a:srgbClr val="343B3C"/>
                </a:solidFill>
                <a:latin typeface="Calibri Light"/>
                <a:cs typeface="Calibri Light"/>
              </a:rPr>
              <a:t> </a:t>
            </a:r>
            <a:r>
              <a:rPr sz="1000" b="0" dirty="0">
                <a:solidFill>
                  <a:srgbClr val="343B3C"/>
                </a:solidFill>
                <a:latin typeface="Calibri Light"/>
                <a:cs typeface="Calibri Light"/>
              </a:rPr>
              <a:t>cannot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dirty="0">
                <a:solidFill>
                  <a:srgbClr val="343B3C"/>
                </a:solidFill>
                <a:latin typeface="Calibri Light"/>
                <a:cs typeface="Calibri Light"/>
              </a:rPr>
              <a:t>relied</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guide</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construed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reliable</a:t>
            </a:r>
            <a:r>
              <a:rPr sz="1000" b="0" spc="-20" dirty="0">
                <a:solidFill>
                  <a:srgbClr val="343B3C"/>
                </a:solidFill>
                <a:latin typeface="Calibri Light"/>
                <a:cs typeface="Calibri Light"/>
              </a:rPr>
              <a:t> </a:t>
            </a:r>
            <a:r>
              <a:rPr sz="1000" b="0" dirty="0">
                <a:solidFill>
                  <a:srgbClr val="343B3C"/>
                </a:solidFill>
                <a:latin typeface="Calibri Light"/>
                <a:cs typeface="Calibri Light"/>
              </a:rPr>
              <a:t>indicator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Throughout</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review,</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citation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specific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strategies</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illustrate</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20" dirty="0">
                <a:solidFill>
                  <a:srgbClr val="343B3C"/>
                </a:solidFill>
                <a:latin typeface="Calibri Light"/>
                <a:cs typeface="Calibri Light"/>
              </a:rPr>
              <a:t> </a:t>
            </a:r>
            <a:r>
              <a:rPr sz="1000" b="0" dirty="0">
                <a:solidFill>
                  <a:srgbClr val="343B3C"/>
                </a:solidFill>
                <a:latin typeface="Calibri Light"/>
                <a:cs typeface="Calibri Light"/>
              </a:rPr>
              <a:t>methodologies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philosophies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implemented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AXA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historical</a:t>
            </a:r>
            <a:r>
              <a:rPr sz="1000" b="0" spc="-25"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30" dirty="0">
                <a:solidFill>
                  <a:srgbClr val="343B3C"/>
                </a:solidFill>
                <a:latin typeface="Calibri Light"/>
                <a:cs typeface="Calibri Light"/>
              </a:rPr>
              <a:t> </a:t>
            </a:r>
            <a:r>
              <a:rPr sz="1000" b="0" spc="-20" dirty="0">
                <a:solidFill>
                  <a:srgbClr val="343B3C"/>
                </a:solidFill>
                <a:latin typeface="Calibri Light"/>
                <a:cs typeface="Calibri Light"/>
              </a:rPr>
              <a:t>IM’s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belief</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30"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these</a:t>
            </a:r>
            <a:r>
              <a:rPr sz="1000" b="0" spc="-25" dirty="0">
                <a:solidFill>
                  <a:srgbClr val="343B3C"/>
                </a:solidFill>
                <a:latin typeface="Calibri Light"/>
                <a:cs typeface="Calibri Light"/>
              </a:rPr>
              <a:t>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strategies</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2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indicative</a:t>
            </a:r>
            <a:r>
              <a:rPr sz="1000" b="0" spc="-25" dirty="0">
                <a:solidFill>
                  <a:srgbClr val="343B3C"/>
                </a:solidFill>
                <a:latin typeface="Calibri Light"/>
                <a:cs typeface="Calibri Light"/>
              </a:rPr>
              <a:t> </a:t>
            </a:r>
            <a:r>
              <a:rPr sz="1000" b="0" spc="-30" dirty="0">
                <a:solidFill>
                  <a:srgbClr val="343B3C"/>
                </a:solidFill>
                <a:latin typeface="Calibri Light"/>
                <a:cs typeface="Calibri Light"/>
              </a:rPr>
              <a:t>of, </a:t>
            </a:r>
            <a:r>
              <a:rPr sz="1000" b="0" dirty="0">
                <a:solidFill>
                  <a:srgbClr val="343B3C"/>
                </a:solidFill>
                <a:latin typeface="Calibri Light"/>
                <a:cs typeface="Calibri Light"/>
              </a:rPr>
              <a:t>and</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a:t>
            </a:r>
            <a:r>
              <a:rPr sz="1000" b="0" spc="-25" dirty="0">
                <a:solidFill>
                  <a:srgbClr val="343B3C"/>
                </a:solidFill>
                <a:latin typeface="Calibri Light"/>
                <a:cs typeface="Calibri Light"/>
              </a:rPr>
              <a:t> </a:t>
            </a:r>
            <a:r>
              <a:rPr sz="1000" b="0" dirty="0">
                <a:solidFill>
                  <a:srgbClr val="343B3C"/>
                </a:solidFill>
                <a:latin typeface="Calibri Light"/>
                <a:cs typeface="Calibri Light"/>
              </a:rPr>
              <a:t>bearing</a:t>
            </a:r>
            <a:r>
              <a:rPr sz="1000" b="0" spc="-25" dirty="0">
                <a:solidFill>
                  <a:srgbClr val="343B3C"/>
                </a:solidFill>
                <a:latin typeface="Calibri Light"/>
                <a:cs typeface="Calibri Light"/>
              </a:rPr>
              <a:t> on,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results.</a:t>
            </a:r>
            <a:r>
              <a:rPr sz="1000" b="0" spc="-5" dirty="0">
                <a:solidFill>
                  <a:srgbClr val="343B3C"/>
                </a:solidFill>
                <a:latin typeface="Calibri Light"/>
                <a:cs typeface="Calibri Light"/>
              </a:rPr>
              <a:t> </a:t>
            </a:r>
            <a:r>
              <a:rPr sz="1000" b="0" dirty="0">
                <a:solidFill>
                  <a:srgbClr val="343B3C"/>
                </a:solidFill>
                <a:latin typeface="Calibri Light"/>
                <a:cs typeface="Calibri Light"/>
              </a:rPr>
              <a:t>No statement in 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 is intended to</a:t>
            </a:r>
            <a:r>
              <a:rPr sz="1000" b="0" spc="-5" dirty="0">
                <a:solidFill>
                  <a:srgbClr val="343B3C"/>
                </a:solidFill>
                <a:latin typeface="Calibri Light"/>
                <a:cs typeface="Calibri Light"/>
              </a:rPr>
              <a:t> </a:t>
            </a:r>
            <a:r>
              <a:rPr sz="1000" b="0" dirty="0">
                <a:solidFill>
                  <a:srgbClr val="343B3C"/>
                </a:solidFill>
                <a:latin typeface="Calibri Light"/>
                <a:cs typeface="Calibri Light"/>
              </a:rPr>
              <a:t>be nor may be construed</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 profit </a:t>
            </a:r>
            <a:r>
              <a:rPr sz="1000" b="0" spc="-10" dirty="0">
                <a:solidFill>
                  <a:srgbClr val="343B3C"/>
                </a:solidFill>
                <a:latin typeface="Calibri Light"/>
                <a:cs typeface="Calibri Light"/>
              </a:rPr>
              <a:t>forecast</a:t>
            </a:r>
            <a:r>
              <a:rPr sz="1000" b="0" dirty="0">
                <a:solidFill>
                  <a:srgbClr val="343B3C"/>
                </a:solidFill>
                <a:latin typeface="Calibri Light"/>
                <a:cs typeface="Calibri Light"/>
              </a:rPr>
              <a:t> and</a:t>
            </a:r>
            <a:r>
              <a:rPr sz="1000" b="0" spc="-5" dirty="0">
                <a:solidFill>
                  <a:srgbClr val="343B3C"/>
                </a:solidFill>
                <a:latin typeface="Calibri Light"/>
                <a:cs typeface="Calibri Light"/>
              </a:rPr>
              <a:t> </a:t>
            </a:r>
            <a:r>
              <a:rPr sz="1000" b="0" dirty="0">
                <a:solidFill>
                  <a:srgbClr val="343B3C"/>
                </a:solidFill>
                <a:latin typeface="Calibri Light"/>
                <a:cs typeface="Calibri Light"/>
              </a:rPr>
              <a:t>there</a:t>
            </a:r>
            <a:r>
              <a:rPr sz="1000" b="0" spc="-5" dirty="0">
                <a:solidFill>
                  <a:srgbClr val="343B3C"/>
                </a:solidFill>
                <a:latin typeface="Calibri Light"/>
                <a:cs typeface="Calibri Light"/>
              </a:rPr>
              <a:t> </a:t>
            </a:r>
            <a:r>
              <a:rPr sz="1000" b="0" dirty="0">
                <a:solidFill>
                  <a:srgbClr val="343B3C"/>
                </a:solidFill>
                <a:latin typeface="Calibri Light"/>
                <a:cs typeface="Calibri Light"/>
              </a:rPr>
              <a:t>can be no </a:t>
            </a:r>
            <a:r>
              <a:rPr sz="1000" b="0" spc="-10" dirty="0">
                <a:solidFill>
                  <a:srgbClr val="343B3C"/>
                </a:solidFill>
                <a:latin typeface="Calibri Light"/>
                <a:cs typeface="Calibri Light"/>
              </a:rPr>
              <a:t>assurance </a:t>
            </a:r>
            <a:r>
              <a:rPr sz="1000" b="0" dirty="0">
                <a:solidFill>
                  <a:srgbClr val="343B3C"/>
                </a:solidFill>
                <a:latin typeface="Calibri Light"/>
                <a:cs typeface="Calibri Light"/>
              </a:rPr>
              <a:t>that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assumptions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returns</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targets</a:t>
            </a:r>
            <a:r>
              <a:rPr sz="1000" b="0" spc="-15" dirty="0">
                <a:solidFill>
                  <a:srgbClr val="343B3C"/>
                </a:solidFill>
                <a:latin typeface="Calibri Light"/>
                <a:cs typeface="Calibri Light"/>
              </a:rPr>
              <a:t> </a:t>
            </a:r>
            <a:r>
              <a:rPr sz="1000" b="0" dirty="0">
                <a:solidFill>
                  <a:srgbClr val="343B3C"/>
                </a:solidFill>
                <a:latin typeface="Calibri Light"/>
                <a:cs typeface="Calibri Light"/>
              </a:rPr>
              <a:t>(including</a:t>
            </a:r>
            <a:r>
              <a:rPr sz="1000" b="0" spc="-20"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20" dirty="0">
                <a:solidFill>
                  <a:srgbClr val="343B3C"/>
                </a:solidFill>
                <a:latin typeface="Calibri Light"/>
                <a:cs typeface="Calibri Light"/>
              </a:rPr>
              <a:t> </a:t>
            </a:r>
            <a:r>
              <a:rPr sz="1000" b="0" dirty="0">
                <a:solidFill>
                  <a:srgbClr val="343B3C"/>
                </a:solidFill>
                <a:latin typeface="Calibri Light"/>
                <a:cs typeface="Calibri Light"/>
              </a:rPr>
              <a:t>limitation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target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composition) indicated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will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achieved.</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views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expressed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include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statements</a:t>
            </a:r>
            <a:r>
              <a:rPr sz="1000" b="0" spc="-15" dirty="0">
                <a:solidFill>
                  <a:srgbClr val="343B3C"/>
                </a:solidFill>
                <a:latin typeface="Calibri Light"/>
                <a:cs typeface="Calibri Light"/>
              </a:rPr>
              <a:t> </a:t>
            </a:r>
            <a:r>
              <a:rPr sz="1000" b="0" dirty="0">
                <a:solidFill>
                  <a:srgbClr val="343B3C"/>
                </a:solidFill>
                <a:latin typeface="Calibri Light"/>
                <a:cs typeface="Calibri Light"/>
              </a:rPr>
              <a:t>which</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accurate.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Forward-looking </a:t>
            </a:r>
            <a:r>
              <a:rPr sz="1000" b="0" dirty="0">
                <a:solidFill>
                  <a:srgbClr val="343B3C"/>
                </a:solidFill>
                <a:latin typeface="Calibri Light"/>
                <a:cs typeface="Calibri Light"/>
              </a:rPr>
              <a:t>statements</a:t>
            </a:r>
            <a:r>
              <a:rPr sz="1000" b="0" spc="40" dirty="0">
                <a:solidFill>
                  <a:srgbClr val="343B3C"/>
                </a:solidFill>
                <a:latin typeface="Calibri Light"/>
                <a:cs typeface="Calibri Light"/>
              </a:rPr>
              <a:t> </a:t>
            </a:r>
            <a:r>
              <a:rPr sz="1000" b="0" dirty="0">
                <a:solidFill>
                  <a:srgbClr val="343B3C"/>
                </a:solidFill>
                <a:latin typeface="Calibri Light"/>
                <a:cs typeface="Calibri Light"/>
              </a:rPr>
              <a:t>can</a:t>
            </a:r>
            <a:r>
              <a:rPr sz="1000" b="0" spc="45" dirty="0">
                <a:solidFill>
                  <a:srgbClr val="343B3C"/>
                </a:solidFill>
                <a:latin typeface="Calibri Light"/>
                <a:cs typeface="Calibri Light"/>
              </a:rPr>
              <a:t> </a:t>
            </a:r>
            <a:r>
              <a:rPr sz="1000" b="0" dirty="0">
                <a:solidFill>
                  <a:srgbClr val="343B3C"/>
                </a:solidFill>
                <a:latin typeface="Calibri Light"/>
                <a:cs typeface="Calibri Light"/>
              </a:rPr>
              <a:t>be</a:t>
            </a:r>
            <a:r>
              <a:rPr sz="1000" b="0" spc="40" dirty="0">
                <a:solidFill>
                  <a:srgbClr val="343B3C"/>
                </a:solidFill>
                <a:latin typeface="Calibri Light"/>
                <a:cs typeface="Calibri Light"/>
              </a:rPr>
              <a:t> </a:t>
            </a:r>
            <a:r>
              <a:rPr sz="1000" b="0" dirty="0">
                <a:solidFill>
                  <a:srgbClr val="343B3C"/>
                </a:solidFill>
                <a:latin typeface="Calibri Light"/>
                <a:cs typeface="Calibri Light"/>
              </a:rPr>
              <a:t>identified</a:t>
            </a:r>
            <a:r>
              <a:rPr sz="1000" b="0" spc="45" dirty="0">
                <a:solidFill>
                  <a:srgbClr val="343B3C"/>
                </a:solidFill>
                <a:latin typeface="Calibri Light"/>
                <a:cs typeface="Calibri Light"/>
              </a:rPr>
              <a:t> </a:t>
            </a:r>
            <a:r>
              <a:rPr sz="1000" b="0" dirty="0">
                <a:solidFill>
                  <a:srgbClr val="343B3C"/>
                </a:solidFill>
                <a:latin typeface="Calibri Light"/>
                <a:cs typeface="Calibri Light"/>
              </a:rPr>
              <a:t>by</a:t>
            </a:r>
            <a:r>
              <a:rPr sz="1000" b="0" spc="40" dirty="0">
                <a:solidFill>
                  <a:srgbClr val="343B3C"/>
                </a:solidFill>
                <a:latin typeface="Calibri Light"/>
                <a:cs typeface="Calibri Light"/>
              </a:rPr>
              <a:t> </a:t>
            </a:r>
            <a:r>
              <a:rPr sz="1000" b="0" dirty="0">
                <a:solidFill>
                  <a:srgbClr val="343B3C"/>
                </a:solidFill>
                <a:latin typeface="Calibri Light"/>
                <a:cs typeface="Calibri Light"/>
              </a:rPr>
              <a:t>words</a:t>
            </a:r>
            <a:r>
              <a:rPr sz="1000" b="0" spc="45" dirty="0">
                <a:solidFill>
                  <a:srgbClr val="343B3C"/>
                </a:solidFill>
                <a:latin typeface="Calibri Light"/>
                <a:cs typeface="Calibri Light"/>
              </a:rPr>
              <a:t> </a:t>
            </a:r>
            <a:r>
              <a:rPr sz="1000" b="0" dirty="0">
                <a:solidFill>
                  <a:srgbClr val="343B3C"/>
                </a:solidFill>
                <a:latin typeface="Calibri Light"/>
                <a:cs typeface="Calibri Light"/>
              </a:rPr>
              <a:t>like</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’’believe’’,</a:t>
            </a:r>
            <a:r>
              <a:rPr sz="1000" b="0" spc="40" dirty="0">
                <a:solidFill>
                  <a:srgbClr val="343B3C"/>
                </a:solidFill>
                <a:latin typeface="Calibri Light"/>
                <a:cs typeface="Calibri Light"/>
              </a:rPr>
              <a:t> </a:t>
            </a:r>
            <a:r>
              <a:rPr sz="1000" b="0" spc="-10" dirty="0">
                <a:solidFill>
                  <a:srgbClr val="343B3C"/>
                </a:solidFill>
                <a:latin typeface="Calibri Light"/>
                <a:cs typeface="Calibri Light"/>
              </a:rPr>
              <a:t>‘’expect’’,</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‘’anticipate’’,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45"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40" dirty="0">
                <a:solidFill>
                  <a:srgbClr val="343B3C"/>
                </a:solidFill>
                <a:latin typeface="Calibri Light"/>
                <a:cs typeface="Calibri Light"/>
              </a:rPr>
              <a:t> </a:t>
            </a:r>
            <a:r>
              <a:rPr sz="1000" b="0" dirty="0">
                <a:solidFill>
                  <a:srgbClr val="343B3C"/>
                </a:solidFill>
                <a:latin typeface="Calibri Light"/>
                <a:cs typeface="Calibri Light"/>
              </a:rPr>
              <a:t>expressions.</a:t>
            </a:r>
            <a:r>
              <a:rPr sz="1000" b="0" spc="35" dirty="0">
                <a:solidFill>
                  <a:srgbClr val="343B3C"/>
                </a:solidFill>
                <a:latin typeface="Calibri Light"/>
                <a:cs typeface="Calibri Light"/>
              </a:rPr>
              <a:t> </a:t>
            </a:r>
            <a:r>
              <a:rPr sz="1000" b="0" dirty="0">
                <a:solidFill>
                  <a:srgbClr val="343B3C"/>
                </a:solidFill>
                <a:latin typeface="Calibri Light"/>
                <a:cs typeface="Calibri Light"/>
              </a:rPr>
              <a:t>You</a:t>
            </a:r>
            <a:r>
              <a:rPr sz="1000" b="0" spc="4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45" dirty="0">
                <a:solidFill>
                  <a:srgbClr val="343B3C"/>
                </a:solidFill>
                <a:latin typeface="Calibri Light"/>
                <a:cs typeface="Calibri Light"/>
              </a:rPr>
              <a:t> </a:t>
            </a:r>
            <a:r>
              <a:rPr sz="1000" b="0" dirty="0">
                <a:solidFill>
                  <a:srgbClr val="343B3C"/>
                </a:solidFill>
                <a:latin typeface="Calibri Light"/>
                <a:cs typeface="Calibri Light"/>
              </a:rPr>
              <a:t>place</a:t>
            </a:r>
            <a:r>
              <a:rPr sz="1000" b="0" spc="40" dirty="0">
                <a:solidFill>
                  <a:srgbClr val="343B3C"/>
                </a:solidFill>
                <a:latin typeface="Calibri Light"/>
                <a:cs typeface="Calibri Light"/>
              </a:rPr>
              <a:t> </a:t>
            </a:r>
            <a:r>
              <a:rPr sz="1000" b="0" dirty="0">
                <a:solidFill>
                  <a:srgbClr val="343B3C"/>
                </a:solidFill>
                <a:latin typeface="Calibri Light"/>
                <a:cs typeface="Calibri Light"/>
              </a:rPr>
              <a:t>undue</a:t>
            </a:r>
            <a:r>
              <a:rPr sz="1000" b="0" spc="40" dirty="0">
                <a:solidFill>
                  <a:srgbClr val="343B3C"/>
                </a:solidFill>
                <a:latin typeface="Calibri Light"/>
                <a:cs typeface="Calibri Light"/>
              </a:rPr>
              <a:t> </a:t>
            </a:r>
            <a:r>
              <a:rPr sz="1000" b="0" dirty="0">
                <a:solidFill>
                  <a:srgbClr val="343B3C"/>
                </a:solidFill>
                <a:latin typeface="Calibri Light"/>
                <a:cs typeface="Calibri Light"/>
              </a:rPr>
              <a:t>reliance</a:t>
            </a:r>
            <a:r>
              <a:rPr sz="1000" b="0" spc="4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35"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35" dirty="0">
                <a:solidFill>
                  <a:srgbClr val="343B3C"/>
                </a:solidFill>
                <a:latin typeface="Calibri Light"/>
                <a:cs typeface="Calibri Light"/>
              </a:rPr>
              <a:t> </a:t>
            </a:r>
            <a:r>
              <a:rPr sz="1000" b="0" dirty="0">
                <a:solidFill>
                  <a:srgbClr val="343B3C"/>
                </a:solidFill>
                <a:latin typeface="Calibri Light"/>
                <a:cs typeface="Calibri Light"/>
              </a:rPr>
              <a:t>which</a:t>
            </a:r>
            <a:r>
              <a:rPr sz="1000" b="0" spc="40" dirty="0">
                <a:solidFill>
                  <a:srgbClr val="343B3C"/>
                </a:solidFill>
                <a:latin typeface="Calibri Light"/>
                <a:cs typeface="Calibri Light"/>
              </a:rPr>
              <a:t> </a:t>
            </a:r>
            <a:r>
              <a:rPr sz="1000" b="0" dirty="0">
                <a:solidFill>
                  <a:srgbClr val="343B3C"/>
                </a:solidFill>
                <a:latin typeface="Calibri Light"/>
                <a:cs typeface="Calibri Light"/>
              </a:rPr>
              <a:t>are</a:t>
            </a:r>
            <a:r>
              <a:rPr sz="1000" b="0" spc="35" dirty="0">
                <a:solidFill>
                  <a:srgbClr val="343B3C"/>
                </a:solidFill>
                <a:latin typeface="Calibri Light"/>
                <a:cs typeface="Calibri Light"/>
              </a:rPr>
              <a:t> </a:t>
            </a:r>
            <a:r>
              <a:rPr sz="1000" b="0" dirty="0">
                <a:solidFill>
                  <a:srgbClr val="343B3C"/>
                </a:solidFill>
                <a:latin typeface="Calibri Light"/>
                <a:cs typeface="Calibri Light"/>
              </a:rPr>
              <a:t>current</a:t>
            </a:r>
            <a:r>
              <a:rPr sz="1000" b="0" spc="40" dirty="0">
                <a:solidFill>
                  <a:srgbClr val="343B3C"/>
                </a:solidFill>
                <a:latin typeface="Calibri Light"/>
                <a:cs typeface="Calibri Light"/>
              </a:rPr>
              <a:t> </a:t>
            </a:r>
            <a:r>
              <a:rPr sz="1000" b="0" dirty="0">
                <a:solidFill>
                  <a:srgbClr val="343B3C"/>
                </a:solidFill>
                <a:latin typeface="Calibri Light"/>
                <a:cs typeface="Calibri Light"/>
              </a:rPr>
              <a:t>as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5"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35" dirty="0">
                <a:solidFill>
                  <a:srgbClr val="343B3C"/>
                </a:solidFill>
                <a:latin typeface="Calibri Light"/>
                <a:cs typeface="Calibri Light"/>
              </a:rPr>
              <a:t> </a:t>
            </a:r>
            <a:r>
              <a:rPr sz="1000" b="0" dirty="0">
                <a:solidFill>
                  <a:srgbClr val="343B3C"/>
                </a:solidFill>
                <a:latin typeface="Calibri Light"/>
                <a:cs typeface="Calibri Light"/>
              </a:rPr>
              <a:t>disclaims</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update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alter</a:t>
            </a:r>
            <a:r>
              <a:rPr sz="1000" b="0" spc="40"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forward- </a:t>
            </a:r>
            <a:r>
              <a:rPr sz="1000" b="0" dirty="0">
                <a:solidFill>
                  <a:srgbClr val="343B3C"/>
                </a:solidFill>
                <a:latin typeface="Calibri Light"/>
                <a:cs typeface="Calibri Light"/>
              </a:rPr>
              <a:t>looking</a:t>
            </a:r>
            <a:r>
              <a:rPr sz="1000" b="0" spc="-10"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5"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new</a:t>
            </a:r>
            <a:r>
              <a:rPr sz="1000" b="0" spc="-10" dirty="0">
                <a:solidFill>
                  <a:srgbClr val="343B3C"/>
                </a:solidFill>
                <a:latin typeface="Calibri Light"/>
                <a:cs typeface="Calibri Light"/>
              </a:rPr>
              <a:t> information,</a:t>
            </a:r>
            <a:r>
              <a:rPr sz="1000" b="0" spc="-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events</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otherwise.</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5" dirty="0">
                <a:solidFill>
                  <a:srgbClr val="343B3C"/>
                </a:solidFill>
                <a:latin typeface="Calibri Light"/>
                <a:cs typeface="Calibri Light"/>
              </a:rPr>
              <a:t> </a:t>
            </a:r>
            <a:r>
              <a:rPr sz="1000" b="0" dirty="0">
                <a:solidFill>
                  <a:srgbClr val="343B3C"/>
                </a:solidFill>
                <a:latin typeface="Calibri Light"/>
                <a:cs typeface="Calibri Light"/>
              </a:rPr>
              <a:t>assets</a:t>
            </a:r>
            <a:r>
              <a:rPr sz="1000" b="0" spc="-5" dirty="0">
                <a:solidFill>
                  <a:srgbClr val="343B3C"/>
                </a:solidFill>
                <a:latin typeface="Calibri Light"/>
                <a:cs typeface="Calibri Light"/>
              </a:rPr>
              <a:t> </a:t>
            </a:r>
            <a:r>
              <a:rPr sz="1000" b="0" dirty="0">
                <a:solidFill>
                  <a:srgbClr val="343B3C"/>
                </a:solidFill>
                <a:latin typeface="Calibri Light"/>
                <a:cs typeface="Calibri Light"/>
              </a:rPr>
              <a:t>can</a:t>
            </a:r>
            <a:r>
              <a:rPr sz="1000" b="0" spc="-10" dirty="0">
                <a:solidFill>
                  <a:srgbClr val="343B3C"/>
                </a:solidFill>
                <a:latin typeface="Calibri Light"/>
                <a:cs typeface="Calibri Light"/>
              </a:rPr>
              <a:t> </a:t>
            </a:r>
            <a:r>
              <a:rPr sz="1000" b="0" dirty="0">
                <a:solidFill>
                  <a:srgbClr val="343B3C"/>
                </a:solidFill>
                <a:latin typeface="Calibri Light"/>
                <a:cs typeface="Calibri Light"/>
              </a:rPr>
              <a:t>vary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significantly </a:t>
            </a:r>
            <a:r>
              <a:rPr sz="1000" b="0" dirty="0">
                <a:solidFill>
                  <a:srgbClr val="343B3C"/>
                </a:solidFill>
                <a:latin typeface="Calibri Light"/>
                <a:cs typeface="Calibri Light"/>
              </a:rPr>
              <a:t>from</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prices</a:t>
            </a:r>
            <a:r>
              <a:rPr sz="1000" b="0" spc="40" dirty="0">
                <a:solidFill>
                  <a:srgbClr val="343B3C"/>
                </a:solidFill>
                <a:latin typeface="Calibri Light"/>
                <a:cs typeface="Calibri Light"/>
              </a:rPr>
              <a:t> </a:t>
            </a:r>
            <a:r>
              <a:rPr sz="1000" b="0" dirty="0">
                <a:solidFill>
                  <a:srgbClr val="343B3C"/>
                </a:solidFill>
                <a:latin typeface="Calibri Light"/>
                <a:cs typeface="Calibri Light"/>
              </a:rPr>
              <a:t>that</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45" dirty="0">
                <a:solidFill>
                  <a:srgbClr val="343B3C"/>
                </a:solidFill>
                <a:latin typeface="Calibri Light"/>
                <a:cs typeface="Calibri Light"/>
              </a:rPr>
              <a:t> </a:t>
            </a:r>
            <a:r>
              <a:rPr sz="1000" b="0" dirty="0">
                <a:solidFill>
                  <a:srgbClr val="343B3C"/>
                </a:solidFill>
                <a:latin typeface="Calibri Light"/>
                <a:cs typeface="Calibri Light"/>
              </a:rPr>
              <a:t>could</a:t>
            </a:r>
            <a:r>
              <a:rPr sz="1000" b="0" spc="40" dirty="0">
                <a:solidFill>
                  <a:srgbClr val="343B3C"/>
                </a:solidFill>
                <a:latin typeface="Calibri Light"/>
                <a:cs typeface="Calibri Light"/>
              </a:rPr>
              <a:t> </a:t>
            </a:r>
            <a:r>
              <a:rPr sz="1000" b="0" dirty="0">
                <a:solidFill>
                  <a:srgbClr val="343B3C"/>
                </a:solidFill>
                <a:latin typeface="Calibri Light"/>
                <a:cs typeface="Calibri Light"/>
              </a:rPr>
              <a:t>obtain</a:t>
            </a:r>
            <a:r>
              <a:rPr sz="1000" b="0" spc="40" dirty="0">
                <a:solidFill>
                  <a:srgbClr val="343B3C"/>
                </a:solidFill>
                <a:latin typeface="Calibri Light"/>
                <a:cs typeface="Calibri Light"/>
              </a:rPr>
              <a:t> </a:t>
            </a:r>
            <a:r>
              <a:rPr sz="1000" b="0" dirty="0">
                <a:solidFill>
                  <a:srgbClr val="343B3C"/>
                </a:solidFill>
                <a:latin typeface="Calibri Light"/>
                <a:cs typeface="Calibri Light"/>
              </a:rPr>
              <a:t>if</a:t>
            </a:r>
            <a:r>
              <a:rPr sz="1000" b="0" spc="45" dirty="0">
                <a:solidFill>
                  <a:srgbClr val="343B3C"/>
                </a:solidFill>
                <a:latin typeface="Calibri Light"/>
                <a:cs typeface="Calibri Light"/>
              </a:rPr>
              <a:t> </a:t>
            </a:r>
            <a:r>
              <a:rPr sz="1000" b="0" dirty="0">
                <a:solidFill>
                  <a:srgbClr val="343B3C"/>
                </a:solidFill>
                <a:latin typeface="Calibri Light"/>
                <a:cs typeface="Calibri Light"/>
              </a:rPr>
              <a:t>it</a:t>
            </a:r>
            <a:r>
              <a:rPr sz="1000" b="0" spc="40" dirty="0">
                <a:solidFill>
                  <a:srgbClr val="343B3C"/>
                </a:solidFill>
                <a:latin typeface="Calibri Light"/>
                <a:cs typeface="Calibri Light"/>
              </a:rPr>
              <a:t> </a:t>
            </a:r>
            <a:r>
              <a:rPr sz="1000" b="0" dirty="0">
                <a:solidFill>
                  <a:srgbClr val="343B3C"/>
                </a:solidFill>
                <a:latin typeface="Calibri Light"/>
                <a:cs typeface="Calibri Light"/>
              </a:rPr>
              <a:t>sought</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45" dirty="0">
                <a:solidFill>
                  <a:srgbClr val="343B3C"/>
                </a:solidFill>
                <a:latin typeface="Calibri Light"/>
                <a:cs typeface="Calibri Light"/>
              </a:rPr>
              <a:t> </a:t>
            </a:r>
            <a:r>
              <a:rPr sz="1000" b="0" dirty="0">
                <a:solidFill>
                  <a:srgbClr val="343B3C"/>
                </a:solidFill>
                <a:latin typeface="Calibri Light"/>
                <a:cs typeface="Calibri Light"/>
              </a:rPr>
              <a:t>liquidate</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45" dirty="0">
                <a:solidFill>
                  <a:srgbClr val="343B3C"/>
                </a:solidFill>
                <a:latin typeface="Calibri Light"/>
                <a:cs typeface="Calibri Light"/>
              </a:rPr>
              <a:t> </a:t>
            </a:r>
            <a:r>
              <a:rPr sz="1000" b="0" dirty="0">
                <a:solidFill>
                  <a:srgbClr val="343B3C"/>
                </a:solidFill>
                <a:latin typeface="Calibri Light"/>
                <a:cs typeface="Calibri Light"/>
              </a:rPr>
              <a:t>on</a:t>
            </a:r>
            <a:r>
              <a:rPr sz="1000" b="0" spc="4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40" dirty="0">
                <a:solidFill>
                  <a:srgbClr val="343B3C"/>
                </a:solidFill>
                <a:latin typeface="Calibri Light"/>
                <a:cs typeface="Calibri Light"/>
              </a:rPr>
              <a:t> </a:t>
            </a:r>
            <a:r>
              <a:rPr sz="1000" b="0" dirty="0">
                <a:solidFill>
                  <a:srgbClr val="343B3C"/>
                </a:solidFill>
                <a:latin typeface="Calibri Light"/>
                <a:cs typeface="Calibri Light"/>
              </a:rPr>
              <a:t>due</a:t>
            </a:r>
            <a:r>
              <a:rPr sz="1000" b="0" spc="45" dirty="0">
                <a:solidFill>
                  <a:srgbClr val="343B3C"/>
                </a:solidFill>
                <a:latin typeface="Calibri Light"/>
                <a:cs typeface="Calibri Light"/>
              </a:rPr>
              <a:t> </a:t>
            </a:r>
            <a:r>
              <a:rPr sz="1000" b="0" dirty="0">
                <a:solidFill>
                  <a:srgbClr val="343B3C"/>
                </a:solidFill>
                <a:latin typeface="Calibri Light"/>
                <a:cs typeface="Calibri Light"/>
              </a:rPr>
              <a:t>to</a:t>
            </a:r>
            <a:r>
              <a:rPr sz="1000" b="0" spc="40" dirty="0">
                <a:solidFill>
                  <a:srgbClr val="343B3C"/>
                </a:solidFill>
                <a:latin typeface="Calibri Light"/>
                <a:cs typeface="Calibri Light"/>
              </a:rPr>
              <a:t> </a:t>
            </a:r>
            <a:r>
              <a:rPr sz="1000" b="0" dirty="0">
                <a:solidFill>
                  <a:srgbClr val="343B3C"/>
                </a:solidFill>
                <a:latin typeface="Calibri Light"/>
                <a:cs typeface="Calibri Light"/>
              </a:rPr>
              <a:t>market</a:t>
            </a:r>
            <a:r>
              <a:rPr sz="1000" b="0" spc="40" dirty="0">
                <a:solidFill>
                  <a:srgbClr val="343B3C"/>
                </a:solidFill>
                <a:latin typeface="Calibri Light"/>
                <a:cs typeface="Calibri Light"/>
              </a:rPr>
              <a:t> </a:t>
            </a:r>
            <a:r>
              <a:rPr sz="1000" b="0" dirty="0">
                <a:solidFill>
                  <a:srgbClr val="343B3C"/>
                </a:solidFill>
                <a:latin typeface="Calibri Light"/>
                <a:cs typeface="Calibri Light"/>
              </a:rPr>
              <a:t>conditions</a:t>
            </a:r>
            <a:r>
              <a:rPr sz="1000" b="0" spc="45" dirty="0">
                <a:solidFill>
                  <a:srgbClr val="343B3C"/>
                </a:solidFill>
                <a:latin typeface="Calibri Light"/>
                <a:cs typeface="Calibri Light"/>
              </a:rPr>
              <a:t> </a:t>
            </a:r>
            <a:r>
              <a:rPr sz="1000" b="0" spc="-25" dirty="0">
                <a:solidFill>
                  <a:srgbClr val="343B3C"/>
                </a:solidFill>
                <a:latin typeface="Calibri Light"/>
                <a:cs typeface="Calibri Light"/>
              </a:rPr>
              <a:t>and </a:t>
            </a:r>
            <a:r>
              <a:rPr sz="1000" b="0" dirty="0">
                <a:solidFill>
                  <a:srgbClr val="343B3C"/>
                </a:solidFill>
                <a:latin typeface="Calibri Light"/>
                <a:cs typeface="Calibri Light"/>
              </a:rPr>
              <a:t>general</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economic</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environment.</a:t>
            </a:r>
            <a:r>
              <a:rPr sz="1000" b="0" spc="-15"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valuations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do</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fairness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regarded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They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follow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policy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adapted</a:t>
            </a:r>
            <a:r>
              <a:rPr sz="1000" b="0" spc="-20" dirty="0">
                <a:solidFill>
                  <a:srgbClr val="343B3C"/>
                </a:solidFill>
                <a:latin typeface="Calibri Light"/>
                <a:cs typeface="Calibri Light"/>
              </a:rPr>
              <a:t> </a:t>
            </a:r>
            <a:r>
              <a:rPr sz="1000" b="0" dirty="0">
                <a:solidFill>
                  <a:srgbClr val="343B3C"/>
                </a:solidFill>
                <a:latin typeface="Calibri Light"/>
                <a:cs typeface="Calibri Light"/>
              </a:rPr>
              <a:t>from</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best</a:t>
            </a:r>
            <a:r>
              <a:rPr sz="1000" b="0" spc="-20" dirty="0">
                <a:solidFill>
                  <a:srgbClr val="343B3C"/>
                </a:solidFill>
                <a:latin typeface="Calibri Light"/>
                <a:cs typeface="Calibri Light"/>
              </a:rPr>
              <a:t> </a:t>
            </a:r>
            <a:r>
              <a:rPr sz="1000" b="0" dirty="0">
                <a:solidFill>
                  <a:srgbClr val="343B3C"/>
                </a:solidFill>
                <a:latin typeface="Calibri Light"/>
                <a:cs typeface="Calibri Light"/>
              </a:rPr>
              <a:t>interests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shareholders,</a:t>
            </a:r>
            <a:r>
              <a:rPr sz="1000" b="0" spc="-20" dirty="0">
                <a:solidFill>
                  <a:srgbClr val="343B3C"/>
                </a:solidFill>
                <a:latin typeface="Calibri Light"/>
                <a:cs typeface="Calibri Light"/>
              </a:rPr>
              <a:t> </a:t>
            </a:r>
            <a:r>
              <a:rPr sz="1000" b="0" dirty="0">
                <a:solidFill>
                  <a:srgbClr val="343B3C"/>
                </a:solidFill>
                <a:latin typeface="Calibri Light"/>
                <a:cs typeface="Calibri Light"/>
              </a:rPr>
              <a:t>taking</a:t>
            </a:r>
            <a:r>
              <a:rPr sz="1000" b="0" spc="-15" dirty="0">
                <a:solidFill>
                  <a:srgbClr val="343B3C"/>
                </a:solidFill>
                <a:latin typeface="Calibri Light"/>
                <a:cs typeface="Calibri Light"/>
              </a:rPr>
              <a:t> </a:t>
            </a:r>
            <a:r>
              <a:rPr sz="1000" b="0" dirty="0">
                <a:solidFill>
                  <a:srgbClr val="343B3C"/>
                </a:solidFill>
                <a:latin typeface="Calibri Light"/>
                <a:cs typeface="Calibri Light"/>
              </a:rPr>
              <a:t>into</a:t>
            </a:r>
            <a:r>
              <a:rPr sz="1000" b="0" spc="-20" dirty="0">
                <a:solidFill>
                  <a:srgbClr val="343B3C"/>
                </a:solidFill>
                <a:latin typeface="Calibri Light"/>
                <a:cs typeface="Calibri Light"/>
              </a:rPr>
              <a:t> </a:t>
            </a:r>
            <a:r>
              <a:rPr sz="1000" b="0" dirty="0">
                <a:solidFill>
                  <a:srgbClr val="343B3C"/>
                </a:solidFill>
                <a:latin typeface="Calibri Light"/>
                <a:cs typeface="Calibri Light"/>
              </a:rPr>
              <a:t>account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conditions </a:t>
            </a:r>
            <a:r>
              <a:rPr sz="1000" b="0" dirty="0">
                <a:solidFill>
                  <a:srgbClr val="343B3C"/>
                </a:solidFill>
                <a:latin typeface="Calibri Light"/>
                <a:cs typeface="Calibri Light"/>
              </a:rPr>
              <a:t>of financial markets at that</a:t>
            </a:r>
            <a:r>
              <a:rPr sz="1000" b="0" spc="5" dirty="0">
                <a:solidFill>
                  <a:srgbClr val="343B3C"/>
                </a:solidFill>
                <a:latin typeface="Calibri Light"/>
                <a:cs typeface="Calibri Light"/>
              </a:rPr>
              <a:t> </a:t>
            </a:r>
            <a:r>
              <a:rPr sz="1000" b="0" dirty="0">
                <a:solidFill>
                  <a:srgbClr val="343B3C"/>
                </a:solidFill>
                <a:latin typeface="Calibri Light"/>
                <a:cs typeface="Calibri Light"/>
              </a:rPr>
              <a:t>time. Volta qualifies</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an alternative investment fund within the meaning</a:t>
            </a:r>
            <a:r>
              <a:rPr sz="1000" b="0" spc="-5" dirty="0">
                <a:solidFill>
                  <a:srgbClr val="343B3C"/>
                </a:solidFill>
                <a:latin typeface="Calibri Light"/>
                <a:cs typeface="Calibri Light"/>
              </a:rPr>
              <a:t> </a:t>
            </a:r>
            <a:r>
              <a:rPr sz="1000" b="0" dirty="0">
                <a:solidFill>
                  <a:srgbClr val="343B3C"/>
                </a:solidFill>
                <a:latin typeface="Calibri Light"/>
                <a:cs typeface="Calibri Light"/>
              </a:rPr>
              <a:t>of the</a:t>
            </a:r>
            <a:r>
              <a:rPr sz="1000" b="0" spc="5" dirty="0">
                <a:solidFill>
                  <a:srgbClr val="343B3C"/>
                </a:solidFill>
                <a:latin typeface="Calibri Light"/>
                <a:cs typeface="Calibri Light"/>
              </a:rPr>
              <a:t> </a:t>
            </a:r>
            <a:r>
              <a:rPr sz="1000" b="0" dirty="0">
                <a:solidFill>
                  <a:srgbClr val="343B3C"/>
                </a:solidFill>
                <a:latin typeface="Calibri Light"/>
                <a:cs typeface="Calibri Light"/>
              </a:rPr>
              <a:t>AIFM Directive and is notified</a:t>
            </a:r>
            <a:r>
              <a:rPr sz="1000" b="0" spc="5" dirty="0">
                <a:solidFill>
                  <a:srgbClr val="343B3C"/>
                </a:solidFill>
                <a:latin typeface="Calibri Light"/>
                <a:cs typeface="Calibri Light"/>
              </a:rPr>
              <a:t> </a:t>
            </a:r>
            <a:r>
              <a:rPr sz="1000" b="0" spc="-25" dirty="0">
                <a:solidFill>
                  <a:srgbClr val="343B3C"/>
                </a:solidFill>
                <a:latin typeface="Calibri Light"/>
                <a:cs typeface="Calibri Light"/>
              </a:rPr>
              <a:t>as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license</a:t>
            </a:r>
            <a:r>
              <a:rPr sz="1000" b="0" spc="-15" dirty="0">
                <a:solidFill>
                  <a:srgbClr val="343B3C"/>
                </a:solidFill>
                <a:latin typeface="Calibri Light"/>
                <a:cs typeface="Calibri Light"/>
              </a:rPr>
              <a:t> </a:t>
            </a:r>
            <a:r>
              <a:rPr sz="1000" b="0" dirty="0">
                <a:solidFill>
                  <a:srgbClr val="343B3C"/>
                </a:solidFill>
                <a:latin typeface="Calibri Light"/>
                <a:cs typeface="Calibri Light"/>
              </a:rPr>
              <a:t>held</a:t>
            </a:r>
            <a:r>
              <a:rPr sz="1000" b="0" spc="-10"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with</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Autorité</a:t>
            </a:r>
            <a:r>
              <a:rPr sz="1000" b="0" spc="-15" dirty="0">
                <a:solidFill>
                  <a:srgbClr val="343B3C"/>
                </a:solidFill>
                <a:latin typeface="Calibri Light"/>
                <a:cs typeface="Calibri Light"/>
              </a:rPr>
              <a:t> </a:t>
            </a:r>
            <a:r>
              <a:rPr sz="1000" b="0" dirty="0">
                <a:solidFill>
                  <a:srgbClr val="343B3C"/>
                </a:solidFill>
                <a:latin typeface="Calibri Light"/>
                <a:cs typeface="Calibri Light"/>
              </a:rPr>
              <a:t>des</a:t>
            </a:r>
            <a:r>
              <a:rPr sz="1000" b="0" spc="-15" dirty="0">
                <a:solidFill>
                  <a:srgbClr val="343B3C"/>
                </a:solidFill>
                <a:latin typeface="Calibri Light"/>
                <a:cs typeface="Calibri Light"/>
              </a:rPr>
              <a:t> </a:t>
            </a:r>
            <a:r>
              <a:rPr sz="1000" b="0" dirty="0">
                <a:solidFill>
                  <a:srgbClr val="343B3C"/>
                </a:solidFill>
                <a:latin typeface="Calibri Light"/>
                <a:cs typeface="Calibri Light"/>
              </a:rPr>
              <a:t>Marchés</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Financiers</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“AMF”) </a:t>
            </a:r>
            <a:r>
              <a:rPr sz="1000" b="0" dirty="0">
                <a:solidFill>
                  <a:srgbClr val="343B3C"/>
                </a:solidFill>
                <a:latin typeface="Calibri Light"/>
                <a:cs typeface="Calibri Light"/>
              </a:rPr>
              <a:t>in</a:t>
            </a:r>
            <a:r>
              <a:rPr sz="1000" b="0" spc="-10" dirty="0">
                <a:solidFill>
                  <a:srgbClr val="343B3C"/>
                </a:solidFill>
                <a:latin typeface="Calibri Light"/>
                <a:cs typeface="Calibri Light"/>
              </a:rPr>
              <a:t> France.</a:t>
            </a:r>
            <a:endParaRPr sz="1000">
              <a:latin typeface="Calibri Light"/>
              <a:cs typeface="Calibri Light"/>
            </a:endParaRPr>
          </a:p>
          <a:p>
            <a:pPr>
              <a:lnSpc>
                <a:spcPct val="100000"/>
              </a:lnSpc>
              <a:spcBef>
                <a:spcPts val="40"/>
              </a:spcBef>
            </a:pPr>
            <a:endParaRPr sz="950">
              <a:latin typeface="Calibri Light"/>
              <a:cs typeface="Calibri Light"/>
            </a:endParaRPr>
          </a:p>
          <a:p>
            <a:pPr marL="12700" marR="6350" algn="just">
              <a:lnSpc>
                <a:spcPct val="100000"/>
              </a:lnSpc>
            </a:pPr>
            <a:r>
              <a:rPr sz="1000" b="0" dirty="0">
                <a:solidFill>
                  <a:srgbClr val="343B3C"/>
                </a:solidFill>
                <a:latin typeface="Calibri Light"/>
                <a:cs typeface="Calibri Light"/>
              </a:rPr>
              <a:t>Editor:</a:t>
            </a:r>
            <a:r>
              <a:rPr sz="1000" b="0" spc="60" dirty="0">
                <a:solidFill>
                  <a:srgbClr val="343B3C"/>
                </a:solidFill>
                <a:latin typeface="Calibri Light"/>
                <a:cs typeface="Calibri Light"/>
              </a:rPr>
              <a:t> </a:t>
            </a:r>
            <a:r>
              <a:rPr sz="1000" b="0" dirty="0">
                <a:solidFill>
                  <a:srgbClr val="343B3C"/>
                </a:solidFill>
                <a:latin typeface="Calibri Light"/>
                <a:cs typeface="Calibri Light"/>
              </a:rPr>
              <a:t>AXA</a:t>
            </a:r>
            <a:r>
              <a:rPr sz="1000" b="0" spc="6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6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65" dirty="0">
                <a:solidFill>
                  <a:srgbClr val="343B3C"/>
                </a:solidFill>
                <a:latin typeface="Calibri Light"/>
                <a:cs typeface="Calibri Light"/>
              </a:rPr>
              <a:t> </a:t>
            </a:r>
            <a:r>
              <a:rPr sz="1000" b="0" dirty="0">
                <a:solidFill>
                  <a:srgbClr val="343B3C"/>
                </a:solidFill>
                <a:latin typeface="Calibri Light"/>
                <a:cs typeface="Calibri Light"/>
              </a:rPr>
              <a:t>PARIS,</a:t>
            </a:r>
            <a:r>
              <a:rPr sz="1000" b="0" spc="60" dirty="0">
                <a:solidFill>
                  <a:srgbClr val="343B3C"/>
                </a:solidFill>
                <a:latin typeface="Calibri Light"/>
                <a:cs typeface="Calibri Light"/>
              </a:rPr>
              <a:t> </a:t>
            </a:r>
            <a:r>
              <a:rPr sz="1000" b="0" dirty="0">
                <a:solidFill>
                  <a:srgbClr val="343B3C"/>
                </a:solidFill>
                <a:latin typeface="Calibri Light"/>
                <a:cs typeface="Calibri Light"/>
              </a:rPr>
              <a:t>a</a:t>
            </a:r>
            <a:r>
              <a:rPr sz="1000" b="0" spc="6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65" dirty="0">
                <a:solidFill>
                  <a:srgbClr val="343B3C"/>
                </a:solidFill>
                <a:latin typeface="Calibri Light"/>
                <a:cs typeface="Calibri Light"/>
              </a:rPr>
              <a:t> </a:t>
            </a:r>
            <a:r>
              <a:rPr sz="1000" b="0" dirty="0">
                <a:solidFill>
                  <a:srgbClr val="343B3C"/>
                </a:solidFill>
                <a:latin typeface="Calibri Light"/>
                <a:cs typeface="Calibri Light"/>
              </a:rPr>
              <a:t>incorporated</a:t>
            </a:r>
            <a:r>
              <a:rPr sz="1000" b="0" spc="60" dirty="0">
                <a:solidFill>
                  <a:srgbClr val="343B3C"/>
                </a:solidFill>
                <a:latin typeface="Calibri Light"/>
                <a:cs typeface="Calibri Light"/>
              </a:rPr>
              <a:t> </a:t>
            </a:r>
            <a:r>
              <a:rPr sz="1000" b="0" dirty="0">
                <a:solidFill>
                  <a:srgbClr val="343B3C"/>
                </a:solidFill>
                <a:latin typeface="Calibri Light"/>
                <a:cs typeface="Calibri Light"/>
              </a:rPr>
              <a:t>under</a:t>
            </a:r>
            <a:r>
              <a:rPr sz="1000" b="0" spc="55" dirty="0">
                <a:solidFill>
                  <a:srgbClr val="343B3C"/>
                </a:solidFill>
                <a:latin typeface="Calibri Light"/>
                <a:cs typeface="Calibri Light"/>
              </a:rPr>
              <a:t> </a:t>
            </a:r>
            <a:r>
              <a:rPr sz="1000" b="0" dirty="0">
                <a:solidFill>
                  <a:srgbClr val="343B3C"/>
                </a:solidFill>
                <a:latin typeface="Calibri Light"/>
                <a:cs typeface="Calibri Light"/>
              </a:rPr>
              <a:t>the</a:t>
            </a:r>
            <a:r>
              <a:rPr sz="1000" b="0" spc="60" dirty="0">
                <a:solidFill>
                  <a:srgbClr val="343B3C"/>
                </a:solidFill>
                <a:latin typeface="Calibri Light"/>
                <a:cs typeface="Calibri Light"/>
              </a:rPr>
              <a:t> </a:t>
            </a:r>
            <a:r>
              <a:rPr sz="1000" b="0" dirty="0">
                <a:solidFill>
                  <a:srgbClr val="343B3C"/>
                </a:solidFill>
                <a:latin typeface="Calibri Light"/>
                <a:cs typeface="Calibri Light"/>
              </a:rPr>
              <a:t>laws</a:t>
            </a:r>
            <a:r>
              <a:rPr sz="1000" b="0" spc="60" dirty="0">
                <a:solidFill>
                  <a:srgbClr val="343B3C"/>
                </a:solidFill>
                <a:latin typeface="Calibri Light"/>
                <a:cs typeface="Calibri Light"/>
              </a:rPr>
              <a:t> </a:t>
            </a:r>
            <a:r>
              <a:rPr sz="1000" b="0" dirty="0">
                <a:solidFill>
                  <a:srgbClr val="343B3C"/>
                </a:solidFill>
                <a:latin typeface="Calibri Light"/>
                <a:cs typeface="Calibri Light"/>
              </a:rPr>
              <a:t>of</a:t>
            </a:r>
            <a:r>
              <a:rPr sz="1000" b="0" spc="60" dirty="0">
                <a:solidFill>
                  <a:srgbClr val="343B3C"/>
                </a:solidFill>
                <a:latin typeface="Calibri Light"/>
                <a:cs typeface="Calibri Light"/>
              </a:rPr>
              <a:t> </a:t>
            </a:r>
            <a:r>
              <a:rPr sz="1000" b="0" dirty="0">
                <a:solidFill>
                  <a:srgbClr val="343B3C"/>
                </a:solidFill>
                <a:latin typeface="Calibri Light"/>
                <a:cs typeface="Calibri Light"/>
              </a:rPr>
              <a:t>France,</a:t>
            </a:r>
            <a:r>
              <a:rPr sz="1000" b="0" spc="65" dirty="0">
                <a:solidFill>
                  <a:srgbClr val="343B3C"/>
                </a:solidFill>
                <a:latin typeface="Calibri Light"/>
                <a:cs typeface="Calibri Light"/>
              </a:rPr>
              <a:t> </a:t>
            </a:r>
            <a:r>
              <a:rPr sz="1000" b="0" dirty="0">
                <a:solidFill>
                  <a:srgbClr val="343B3C"/>
                </a:solidFill>
                <a:latin typeface="Calibri Light"/>
                <a:cs typeface="Calibri Light"/>
              </a:rPr>
              <a:t>having</a:t>
            </a:r>
            <a:r>
              <a:rPr sz="1000" b="0" spc="55" dirty="0">
                <a:solidFill>
                  <a:srgbClr val="343B3C"/>
                </a:solidFill>
                <a:latin typeface="Calibri Light"/>
                <a:cs typeface="Calibri Light"/>
              </a:rPr>
              <a:t> </a:t>
            </a:r>
            <a:r>
              <a:rPr sz="1000" b="0" dirty="0">
                <a:solidFill>
                  <a:srgbClr val="343B3C"/>
                </a:solidFill>
                <a:latin typeface="Calibri Light"/>
                <a:cs typeface="Calibri Light"/>
              </a:rPr>
              <a:t>its</a:t>
            </a:r>
            <a:r>
              <a:rPr sz="1000" b="0" spc="5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65" dirty="0">
                <a:solidFill>
                  <a:srgbClr val="343B3C"/>
                </a:solidFill>
                <a:latin typeface="Calibri Light"/>
                <a:cs typeface="Calibri Light"/>
              </a:rPr>
              <a:t> </a:t>
            </a:r>
            <a:r>
              <a:rPr sz="1000" b="0" dirty="0">
                <a:solidFill>
                  <a:srgbClr val="343B3C"/>
                </a:solidFill>
                <a:latin typeface="Calibri Light"/>
                <a:cs typeface="Calibri Light"/>
              </a:rPr>
              <a:t>office</a:t>
            </a:r>
            <a:r>
              <a:rPr sz="1000" b="0" spc="60" dirty="0">
                <a:solidFill>
                  <a:srgbClr val="343B3C"/>
                </a:solidFill>
                <a:latin typeface="Calibri Light"/>
                <a:cs typeface="Calibri Light"/>
              </a:rPr>
              <a:t> </a:t>
            </a:r>
            <a:r>
              <a:rPr sz="1000" b="0" dirty="0">
                <a:solidFill>
                  <a:srgbClr val="343B3C"/>
                </a:solidFill>
                <a:latin typeface="Calibri Light"/>
                <a:cs typeface="Calibri Light"/>
              </a:rPr>
              <a:t>located</a:t>
            </a:r>
            <a:r>
              <a:rPr sz="1000" b="0" spc="60" dirty="0">
                <a:solidFill>
                  <a:srgbClr val="343B3C"/>
                </a:solidFill>
                <a:latin typeface="Calibri Light"/>
                <a:cs typeface="Calibri Light"/>
              </a:rPr>
              <a:t> </a:t>
            </a:r>
            <a:r>
              <a:rPr sz="1000" b="0" dirty="0">
                <a:solidFill>
                  <a:srgbClr val="343B3C"/>
                </a:solidFill>
                <a:latin typeface="Calibri Light"/>
                <a:cs typeface="Calibri Light"/>
              </a:rPr>
              <a:t>at</a:t>
            </a:r>
            <a:r>
              <a:rPr sz="1000" b="0" spc="60" dirty="0">
                <a:solidFill>
                  <a:srgbClr val="343B3C"/>
                </a:solidFill>
                <a:latin typeface="Calibri Light"/>
                <a:cs typeface="Calibri Light"/>
              </a:rPr>
              <a:t> </a:t>
            </a:r>
            <a:r>
              <a:rPr sz="1000" b="0" spc="-20" dirty="0">
                <a:solidFill>
                  <a:srgbClr val="343B3C"/>
                </a:solidFill>
                <a:latin typeface="Calibri Light"/>
                <a:cs typeface="Calibri Light"/>
              </a:rPr>
              <a:t>Tour </a:t>
            </a:r>
            <a:r>
              <a:rPr sz="1000" b="0" dirty="0">
                <a:solidFill>
                  <a:srgbClr val="343B3C"/>
                </a:solidFill>
                <a:latin typeface="Calibri Light"/>
                <a:cs typeface="Calibri Light"/>
              </a:rPr>
              <a:t>Majunga,</a:t>
            </a:r>
            <a:r>
              <a:rPr sz="1000" b="0" spc="-15" dirty="0">
                <a:solidFill>
                  <a:srgbClr val="343B3C"/>
                </a:solidFill>
                <a:latin typeface="Calibri Light"/>
                <a:cs typeface="Calibri Light"/>
              </a:rPr>
              <a:t> </a:t>
            </a:r>
            <a:r>
              <a:rPr sz="1000" b="0" dirty="0">
                <a:solidFill>
                  <a:srgbClr val="343B3C"/>
                </a:solidFill>
                <a:latin typeface="Calibri Light"/>
                <a:cs typeface="Calibri Light"/>
              </a:rPr>
              <a:t>6,</a:t>
            </a:r>
            <a:r>
              <a:rPr sz="1000" b="0" spc="-15" dirty="0">
                <a:solidFill>
                  <a:srgbClr val="343B3C"/>
                </a:solidFill>
                <a:latin typeface="Calibri Light"/>
                <a:cs typeface="Calibri Light"/>
              </a:rPr>
              <a:t> </a:t>
            </a:r>
            <a:r>
              <a:rPr sz="1000" b="0" dirty="0">
                <a:solidFill>
                  <a:srgbClr val="343B3C"/>
                </a:solidFill>
                <a:latin typeface="Calibri Light"/>
                <a:cs typeface="Calibri Light"/>
              </a:rPr>
              <a:t>Place</a:t>
            </a:r>
            <a:r>
              <a:rPr sz="1000" b="0" spc="-15" dirty="0">
                <a:solidFill>
                  <a:srgbClr val="343B3C"/>
                </a:solidFill>
                <a:latin typeface="Calibri Light"/>
                <a:cs typeface="Calibri Light"/>
              </a:rPr>
              <a:t> </a:t>
            </a:r>
            <a:r>
              <a:rPr sz="1000" b="0" dirty="0">
                <a:solidFill>
                  <a:srgbClr val="343B3C"/>
                </a:solidFill>
                <a:latin typeface="Calibri Light"/>
                <a:cs typeface="Calibri Light"/>
              </a:rPr>
              <a:t>de</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Pyramide</a:t>
            </a:r>
            <a:r>
              <a:rPr sz="1000" b="0" spc="-15" dirty="0">
                <a:solidFill>
                  <a:srgbClr val="343B3C"/>
                </a:solidFill>
                <a:latin typeface="Calibri Light"/>
                <a:cs typeface="Calibri Light"/>
              </a:rPr>
              <a:t> </a:t>
            </a:r>
            <a:r>
              <a:rPr sz="1000" b="0" dirty="0">
                <a:solidFill>
                  <a:srgbClr val="343B3C"/>
                </a:solidFill>
                <a:latin typeface="Calibri Light"/>
                <a:cs typeface="Calibri Light"/>
              </a:rPr>
              <a:t>92908</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Défense</a:t>
            </a:r>
            <a:r>
              <a:rPr sz="1000" b="0" spc="-10" dirty="0">
                <a:solidFill>
                  <a:srgbClr val="343B3C"/>
                </a:solidFill>
                <a:latin typeface="Calibri Light"/>
                <a:cs typeface="Calibri Light"/>
              </a:rPr>
              <a:t> </a:t>
            </a:r>
            <a:r>
              <a:rPr sz="1000" b="0" dirty="0">
                <a:solidFill>
                  <a:srgbClr val="343B3C"/>
                </a:solidFill>
                <a:latin typeface="Calibri Light"/>
                <a:cs typeface="Calibri Light"/>
              </a:rPr>
              <a:t>cedex</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France,</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Nanterre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Trade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Companies</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a:t>
            </a:r>
            <a:r>
              <a:rPr sz="1000" b="0" spc="-10" dirty="0">
                <a:solidFill>
                  <a:srgbClr val="343B3C"/>
                </a:solidFill>
                <a:latin typeface="Calibri Light"/>
                <a:cs typeface="Calibri Light"/>
              </a:rPr>
              <a:t> under </a:t>
            </a:r>
            <a:r>
              <a:rPr sz="1000" b="0" dirty="0">
                <a:solidFill>
                  <a:srgbClr val="343B3C"/>
                </a:solidFill>
                <a:latin typeface="Calibri Light"/>
                <a:cs typeface="Calibri Light"/>
              </a:rPr>
              <a:t>number</a:t>
            </a:r>
            <a:r>
              <a:rPr sz="1000" b="0" spc="-10" dirty="0">
                <a:solidFill>
                  <a:srgbClr val="343B3C"/>
                </a:solidFill>
                <a:latin typeface="Calibri Light"/>
                <a:cs typeface="Calibri Light"/>
              </a:rPr>
              <a:t> </a:t>
            </a:r>
            <a:r>
              <a:rPr sz="1000" b="0" dirty="0">
                <a:solidFill>
                  <a:srgbClr val="343B3C"/>
                </a:solidFill>
                <a:latin typeface="Calibri Light"/>
                <a:cs typeface="Calibri Light"/>
              </a:rPr>
              <a:t>353</a:t>
            </a:r>
            <a:r>
              <a:rPr sz="1000" b="0" spc="-5" dirty="0">
                <a:solidFill>
                  <a:srgbClr val="343B3C"/>
                </a:solidFill>
                <a:latin typeface="Calibri Light"/>
                <a:cs typeface="Calibri Light"/>
              </a:rPr>
              <a:t> </a:t>
            </a:r>
            <a:r>
              <a:rPr sz="1000" b="0" dirty="0">
                <a:solidFill>
                  <a:srgbClr val="343B3C"/>
                </a:solidFill>
                <a:latin typeface="Calibri Light"/>
                <a:cs typeface="Calibri Light"/>
              </a:rPr>
              <a:t>534</a:t>
            </a:r>
            <a:r>
              <a:rPr sz="1000" b="0" spc="-5" dirty="0">
                <a:solidFill>
                  <a:srgbClr val="343B3C"/>
                </a:solidFill>
                <a:latin typeface="Calibri Light"/>
                <a:cs typeface="Calibri Light"/>
              </a:rPr>
              <a:t> </a:t>
            </a:r>
            <a:r>
              <a:rPr sz="1000" b="0" dirty="0">
                <a:solidFill>
                  <a:srgbClr val="343B3C"/>
                </a:solidFill>
                <a:latin typeface="Calibri Light"/>
                <a:cs typeface="Calibri Light"/>
              </a:rPr>
              <a:t>506,</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Portfolio </a:t>
            </a:r>
            <a:r>
              <a:rPr sz="1000" b="0" dirty="0">
                <a:solidFill>
                  <a:srgbClr val="343B3C"/>
                </a:solidFill>
                <a:latin typeface="Calibri Light"/>
                <a:cs typeface="Calibri Light"/>
              </a:rPr>
              <a:t>Management</a:t>
            </a:r>
            <a:r>
              <a:rPr sz="1000" b="0" spc="-10" dirty="0">
                <a:solidFill>
                  <a:srgbClr val="343B3C"/>
                </a:solidFill>
                <a:latin typeface="Calibri Light"/>
                <a:cs typeface="Calibri Light"/>
              </a:rPr>
              <a:t> Company,</a:t>
            </a:r>
            <a:r>
              <a:rPr sz="1000" b="0" spc="-5" dirty="0">
                <a:solidFill>
                  <a:srgbClr val="343B3C"/>
                </a:solidFill>
                <a:latin typeface="Calibri Light"/>
                <a:cs typeface="Calibri Light"/>
              </a:rPr>
              <a:t> </a:t>
            </a:r>
            <a:r>
              <a:rPr sz="1000" b="0" dirty="0">
                <a:solidFill>
                  <a:srgbClr val="343B3C"/>
                </a:solidFill>
                <a:latin typeface="Calibri Light"/>
                <a:cs typeface="Calibri Light"/>
              </a:rPr>
              <a:t>holder</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AMF</a:t>
            </a:r>
            <a:r>
              <a:rPr sz="1000" b="0" spc="-5" dirty="0">
                <a:solidFill>
                  <a:srgbClr val="343B3C"/>
                </a:solidFill>
                <a:latin typeface="Calibri Light"/>
                <a:cs typeface="Calibri Light"/>
              </a:rPr>
              <a:t> </a:t>
            </a:r>
            <a:r>
              <a:rPr sz="1000" b="0" dirty="0">
                <a:solidFill>
                  <a:srgbClr val="343B3C"/>
                </a:solidFill>
                <a:latin typeface="Calibri Light"/>
                <a:cs typeface="Calibri Light"/>
              </a:rPr>
              <a:t>Approval</a:t>
            </a:r>
            <a:r>
              <a:rPr sz="1000" b="0" spc="-5" dirty="0">
                <a:solidFill>
                  <a:srgbClr val="343B3C"/>
                </a:solidFill>
                <a:latin typeface="Calibri Light"/>
                <a:cs typeface="Calibri Light"/>
              </a:rPr>
              <a:t> </a:t>
            </a:r>
            <a:r>
              <a:rPr sz="1000" b="0" dirty="0">
                <a:solidFill>
                  <a:srgbClr val="343B3C"/>
                </a:solidFill>
                <a:latin typeface="Calibri Light"/>
                <a:cs typeface="Calibri Light"/>
              </a:rPr>
              <a:t>no.</a:t>
            </a:r>
            <a:r>
              <a:rPr sz="1000" b="0" spc="-10" dirty="0">
                <a:solidFill>
                  <a:srgbClr val="343B3C"/>
                </a:solidFill>
                <a:latin typeface="Calibri Light"/>
                <a:cs typeface="Calibri Light"/>
              </a:rPr>
              <a:t> </a:t>
            </a:r>
            <a:r>
              <a:rPr sz="1000" b="0" dirty="0">
                <a:solidFill>
                  <a:srgbClr val="343B3C"/>
                </a:solidFill>
                <a:latin typeface="Calibri Light"/>
                <a:cs typeface="Calibri Light"/>
              </a:rPr>
              <a:t>GP</a:t>
            </a:r>
            <a:r>
              <a:rPr sz="1000" b="0" spc="-5" dirty="0">
                <a:solidFill>
                  <a:srgbClr val="343B3C"/>
                </a:solidFill>
                <a:latin typeface="Calibri Light"/>
                <a:cs typeface="Calibri Light"/>
              </a:rPr>
              <a:t> </a:t>
            </a:r>
            <a:r>
              <a:rPr sz="1000" b="0" dirty="0">
                <a:solidFill>
                  <a:srgbClr val="343B3C"/>
                </a:solidFill>
                <a:latin typeface="Calibri Light"/>
                <a:cs typeface="Calibri Light"/>
              </a:rPr>
              <a:t>92-08,</a:t>
            </a:r>
            <a:r>
              <a:rPr sz="1000" b="0" spc="-5" dirty="0">
                <a:solidFill>
                  <a:srgbClr val="343B3C"/>
                </a:solidFill>
                <a:latin typeface="Calibri Light"/>
                <a:cs typeface="Calibri Light"/>
              </a:rPr>
              <a:t> </a:t>
            </a:r>
            <a:r>
              <a:rPr sz="1000" b="0" dirty="0">
                <a:solidFill>
                  <a:srgbClr val="343B3C"/>
                </a:solidFill>
                <a:latin typeface="Calibri Light"/>
                <a:cs typeface="Calibri Light"/>
              </a:rPr>
              <a:t>issued</a:t>
            </a:r>
            <a:r>
              <a:rPr sz="1000" b="0" spc="-5" dirty="0">
                <a:solidFill>
                  <a:srgbClr val="343B3C"/>
                </a:solidFill>
                <a:latin typeface="Calibri Light"/>
                <a:cs typeface="Calibri Light"/>
              </a:rPr>
              <a:t> </a:t>
            </a:r>
            <a:r>
              <a:rPr sz="1000" b="0" dirty="0">
                <a:solidFill>
                  <a:srgbClr val="343B3C"/>
                </a:solidFill>
                <a:latin typeface="Calibri Light"/>
                <a:cs typeface="Calibri Light"/>
              </a:rPr>
              <a:t>on</a:t>
            </a:r>
            <a:r>
              <a:rPr sz="1000" b="0" spc="-5" dirty="0">
                <a:solidFill>
                  <a:srgbClr val="343B3C"/>
                </a:solidFill>
                <a:latin typeface="Calibri Light"/>
                <a:cs typeface="Calibri Light"/>
              </a:rPr>
              <a:t> </a:t>
            </a:r>
            <a:r>
              <a:rPr sz="1000" b="0" dirty="0">
                <a:solidFill>
                  <a:srgbClr val="343B3C"/>
                </a:solidFill>
                <a:latin typeface="Calibri Light"/>
                <a:cs typeface="Calibri Light"/>
              </a:rPr>
              <a:t>7</a:t>
            </a:r>
            <a:r>
              <a:rPr sz="1000" b="0" spc="-5" dirty="0">
                <a:solidFill>
                  <a:srgbClr val="343B3C"/>
                </a:solidFill>
                <a:latin typeface="Calibri Light"/>
                <a:cs typeface="Calibri Light"/>
              </a:rPr>
              <a:t> </a:t>
            </a:r>
            <a:r>
              <a:rPr sz="1000" b="0" dirty="0">
                <a:solidFill>
                  <a:srgbClr val="343B3C"/>
                </a:solidFill>
                <a:latin typeface="Calibri Light"/>
                <a:cs typeface="Calibri Light"/>
              </a:rPr>
              <a:t>April</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1992.</a:t>
            </a:r>
            <a:endParaRPr sz="1000">
              <a:latin typeface="Calibri Light"/>
              <a:cs typeface="Calibri Light"/>
            </a:endParaRPr>
          </a:p>
          <a:p>
            <a:pPr>
              <a:lnSpc>
                <a:spcPct val="100000"/>
              </a:lnSpc>
              <a:spcBef>
                <a:spcPts val="35"/>
              </a:spcBef>
            </a:pPr>
            <a:endParaRPr sz="1000">
              <a:latin typeface="Calibri Light"/>
              <a:cs typeface="Calibri Light"/>
            </a:endParaRPr>
          </a:p>
          <a:p>
            <a:pPr marL="12700">
              <a:lnSpc>
                <a:spcPct val="100000"/>
              </a:lnSpc>
              <a:spcBef>
                <a:spcPts val="5"/>
              </a:spcBef>
            </a:pPr>
            <a:r>
              <a:rPr sz="1300" b="1" spc="-10" dirty="0">
                <a:solidFill>
                  <a:srgbClr val="343B3C"/>
                </a:solidFill>
                <a:latin typeface="Calibri"/>
                <a:cs typeface="Calibri"/>
              </a:rPr>
              <a:t>Contact:</a:t>
            </a:r>
            <a:endParaRPr sz="1300">
              <a:latin typeface="Calibri"/>
              <a:cs typeface="Calibri"/>
            </a:endParaRPr>
          </a:p>
        </p:txBody>
      </p:sp>
      <p:sp>
        <p:nvSpPr>
          <p:cNvPr id="3" name="object 3"/>
          <p:cNvSpPr txBox="1"/>
          <p:nvPr/>
        </p:nvSpPr>
        <p:spPr>
          <a:xfrm>
            <a:off x="167245" y="8553372"/>
            <a:ext cx="1637030" cy="787400"/>
          </a:xfrm>
          <a:prstGeom prst="rect">
            <a:avLst/>
          </a:prstGeom>
        </p:spPr>
        <p:txBody>
          <a:bodyPr vert="horz" wrap="square" lIns="0" tIns="12700" rIns="0" bIns="0" rtlCol="0">
            <a:spAutoFit/>
          </a:bodyPr>
          <a:lstStyle/>
          <a:p>
            <a:pPr marL="12700" marR="5080">
              <a:lnSpc>
                <a:spcPct val="100000"/>
              </a:lnSpc>
              <a:spcBef>
                <a:spcPts val="100"/>
              </a:spcBef>
            </a:pPr>
            <a:r>
              <a:rPr sz="1000" b="1" dirty="0">
                <a:solidFill>
                  <a:srgbClr val="343B3C"/>
                </a:solidFill>
                <a:latin typeface="Calibri"/>
                <a:cs typeface="Calibri"/>
              </a:rPr>
              <a:t>For</a:t>
            </a:r>
            <a:r>
              <a:rPr sz="1000" b="1" spc="-35" dirty="0">
                <a:solidFill>
                  <a:srgbClr val="343B3C"/>
                </a:solidFill>
                <a:latin typeface="Calibri"/>
                <a:cs typeface="Calibri"/>
              </a:rPr>
              <a:t> </a:t>
            </a:r>
            <a:r>
              <a:rPr sz="1000" b="1" dirty="0">
                <a:solidFill>
                  <a:srgbClr val="343B3C"/>
                </a:solidFill>
                <a:latin typeface="Calibri"/>
                <a:cs typeface="Calibri"/>
              </a:rPr>
              <a:t>the</a:t>
            </a:r>
            <a:r>
              <a:rPr sz="1000" b="1" spc="-30" dirty="0">
                <a:solidFill>
                  <a:srgbClr val="343B3C"/>
                </a:solidFill>
                <a:latin typeface="Calibri"/>
                <a:cs typeface="Calibri"/>
              </a:rPr>
              <a:t> </a:t>
            </a:r>
            <a:r>
              <a:rPr sz="1000" b="1" dirty="0">
                <a:solidFill>
                  <a:srgbClr val="343B3C"/>
                </a:solidFill>
                <a:latin typeface="Calibri"/>
                <a:cs typeface="Calibri"/>
              </a:rPr>
              <a:t>Investment</a:t>
            </a:r>
            <a:r>
              <a:rPr sz="1000" b="1" spc="-25" dirty="0">
                <a:solidFill>
                  <a:srgbClr val="343B3C"/>
                </a:solidFill>
                <a:latin typeface="Calibri"/>
                <a:cs typeface="Calibri"/>
              </a:rPr>
              <a:t> </a:t>
            </a:r>
            <a:r>
              <a:rPr sz="1000" b="1" spc="-10" dirty="0">
                <a:solidFill>
                  <a:srgbClr val="343B3C"/>
                </a:solidFill>
                <a:latin typeface="Calibri"/>
                <a:cs typeface="Calibri"/>
              </a:rPr>
              <a:t>Manager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Paris </a:t>
            </a:r>
            <a:r>
              <a:rPr sz="1000" b="0" dirty="0">
                <a:solidFill>
                  <a:srgbClr val="343B3C"/>
                </a:solidFill>
                <a:latin typeface="Calibri Light"/>
                <a:cs typeface="Calibri Light"/>
              </a:rPr>
              <a:t>François</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Touati </a:t>
            </a:r>
            <a:r>
              <a:rPr sz="1000" b="0" spc="-10" dirty="0">
                <a:solidFill>
                  <a:srgbClr val="343B3C"/>
                </a:solidFill>
                <a:latin typeface="Calibri Light"/>
                <a:cs typeface="Calibri Light"/>
                <a:hlinkClick r:id="rId6"/>
              </a:rPr>
              <a:t>Francois.touati@axa-im.com</a:t>
            </a:r>
            <a:endParaRPr sz="1000">
              <a:latin typeface="Calibri Light"/>
              <a:cs typeface="Calibri Light"/>
            </a:endParaRPr>
          </a:p>
          <a:p>
            <a:pPr marL="12700">
              <a:lnSpc>
                <a:spcPct val="100000"/>
              </a:lnSpc>
            </a:pPr>
            <a:r>
              <a:rPr sz="1000" b="0" dirty="0">
                <a:solidFill>
                  <a:srgbClr val="343B3C"/>
                </a:solidFill>
                <a:latin typeface="Calibri Light"/>
                <a:cs typeface="Calibri Light"/>
              </a:rPr>
              <a:t>+33 (0) 1 44 45 80 </a:t>
            </a:r>
            <a:r>
              <a:rPr sz="1000" b="0" spc="-25" dirty="0">
                <a:solidFill>
                  <a:srgbClr val="343B3C"/>
                </a:solidFill>
                <a:latin typeface="Calibri Light"/>
                <a:cs typeface="Calibri Light"/>
              </a:rPr>
              <a:t>22</a:t>
            </a:r>
            <a:endParaRPr sz="1000">
              <a:latin typeface="Calibri Light"/>
              <a:cs typeface="Calibri Light"/>
            </a:endParaRPr>
          </a:p>
        </p:txBody>
      </p:sp>
      <p:sp>
        <p:nvSpPr>
          <p:cNvPr id="4" name="object 4"/>
          <p:cNvSpPr txBox="1"/>
          <p:nvPr/>
        </p:nvSpPr>
        <p:spPr>
          <a:xfrm>
            <a:off x="4576159" y="9222473"/>
            <a:ext cx="2817495" cy="635000"/>
          </a:xfrm>
          <a:prstGeom prst="rect">
            <a:avLst/>
          </a:prstGeom>
        </p:spPr>
        <p:txBody>
          <a:bodyPr vert="horz" wrap="square" lIns="0" tIns="12700" rIns="0" bIns="0" rtlCol="0">
            <a:spAutoFit/>
          </a:bodyPr>
          <a:lstStyle/>
          <a:p>
            <a:pPr marL="12700" marR="5080" indent="782320" algn="r">
              <a:lnSpc>
                <a:spcPct val="100000"/>
              </a:lnSpc>
              <a:spcBef>
                <a:spcPts val="100"/>
              </a:spcBef>
            </a:pPr>
            <a:r>
              <a:rPr sz="1000" b="1" dirty="0">
                <a:solidFill>
                  <a:srgbClr val="343B3C"/>
                </a:solidFill>
                <a:latin typeface="Calibri"/>
                <a:cs typeface="Calibri"/>
              </a:rPr>
              <a:t>Company</a:t>
            </a:r>
            <a:r>
              <a:rPr sz="1000" b="1" spc="-25" dirty="0">
                <a:solidFill>
                  <a:srgbClr val="343B3C"/>
                </a:solidFill>
                <a:latin typeface="Calibri"/>
                <a:cs typeface="Calibri"/>
              </a:rPr>
              <a:t> </a:t>
            </a:r>
            <a:r>
              <a:rPr sz="1000" b="1" dirty="0">
                <a:solidFill>
                  <a:srgbClr val="343B3C"/>
                </a:solidFill>
                <a:latin typeface="Calibri"/>
                <a:cs typeface="Calibri"/>
              </a:rPr>
              <a:t>Secretary</a:t>
            </a:r>
            <a:r>
              <a:rPr sz="1000" b="1" spc="-25" dirty="0">
                <a:solidFill>
                  <a:srgbClr val="343B3C"/>
                </a:solidFill>
                <a:latin typeface="Calibri"/>
                <a:cs typeface="Calibri"/>
              </a:rPr>
              <a:t> </a:t>
            </a:r>
            <a:r>
              <a:rPr sz="1000" b="1" dirty="0">
                <a:solidFill>
                  <a:srgbClr val="343B3C"/>
                </a:solidFill>
                <a:latin typeface="Calibri"/>
                <a:cs typeface="Calibri"/>
              </a:rPr>
              <a:t>and</a:t>
            </a:r>
            <a:r>
              <a:rPr sz="1000" b="1" spc="-25" dirty="0">
                <a:solidFill>
                  <a:srgbClr val="343B3C"/>
                </a:solidFill>
                <a:latin typeface="Calibri"/>
                <a:cs typeface="Calibri"/>
              </a:rPr>
              <a:t> </a:t>
            </a:r>
            <a:r>
              <a:rPr sz="1000" b="1" spc="-10" dirty="0">
                <a:solidFill>
                  <a:srgbClr val="343B3C"/>
                </a:solidFill>
                <a:latin typeface="Calibri"/>
                <a:cs typeface="Calibri"/>
              </a:rPr>
              <a:t>Administrator </a:t>
            </a:r>
            <a:r>
              <a:rPr lang="en-US" sz="1000" b="0" dirty="0">
                <a:solidFill>
                  <a:srgbClr val="343B3C"/>
                </a:solidFill>
                <a:latin typeface="Calibri Light"/>
                <a:cs typeface="Calibri Light"/>
              </a:rPr>
              <a:t>BNP</a:t>
            </a:r>
            <a:r>
              <a:rPr lang="en-US" sz="1000" b="0" spc="-20" dirty="0">
                <a:solidFill>
                  <a:srgbClr val="343B3C"/>
                </a:solidFill>
                <a:latin typeface="Calibri Light"/>
                <a:cs typeface="Calibri Light"/>
              </a:rPr>
              <a:t> </a:t>
            </a:r>
            <a:r>
              <a:rPr lang="en-US" sz="1000" b="0" dirty="0">
                <a:solidFill>
                  <a:srgbClr val="343B3C"/>
                </a:solidFill>
                <a:latin typeface="Calibri Light"/>
                <a:cs typeface="Calibri Light"/>
              </a:rPr>
              <a:t>Paribas</a:t>
            </a:r>
            <a:r>
              <a:rPr lang="en-US" sz="1000" b="0" spc="-20" dirty="0">
                <a:solidFill>
                  <a:srgbClr val="343B3C"/>
                </a:solidFill>
                <a:latin typeface="Calibri Light"/>
                <a:cs typeface="Calibri Light"/>
              </a:rPr>
              <a:t> </a:t>
            </a:r>
            <a:r>
              <a:rPr lang="en-US" sz="1000" b="0" dirty="0">
                <a:solidFill>
                  <a:srgbClr val="343B3C"/>
                </a:solidFill>
                <a:latin typeface="Calibri Light"/>
                <a:cs typeface="Calibri Light"/>
              </a:rPr>
              <a:t>S.A,</a:t>
            </a:r>
            <a:r>
              <a:rPr lang="en-US" sz="1000" b="0" spc="-15" dirty="0">
                <a:solidFill>
                  <a:srgbClr val="343B3C"/>
                </a:solidFill>
                <a:latin typeface="Calibri Light"/>
                <a:cs typeface="Calibri Light"/>
              </a:rPr>
              <a:t> </a:t>
            </a:r>
            <a:r>
              <a:rPr lang="en-US" sz="1000" b="0" dirty="0">
                <a:solidFill>
                  <a:srgbClr val="343B3C"/>
                </a:solidFill>
                <a:latin typeface="Calibri Light"/>
                <a:cs typeface="Calibri Light"/>
              </a:rPr>
              <a:t>Guernsey</a:t>
            </a:r>
            <a:r>
              <a:rPr lang="en-US" sz="1000" b="0" spc="-20" dirty="0">
                <a:solidFill>
                  <a:srgbClr val="343B3C"/>
                </a:solidFill>
                <a:latin typeface="Calibri Light"/>
                <a:cs typeface="Calibri Light"/>
              </a:rPr>
              <a:t> </a:t>
            </a:r>
            <a:r>
              <a:rPr lang="en-US" sz="1000" b="0" spc="-10" dirty="0">
                <a:solidFill>
                  <a:srgbClr val="343B3C"/>
                </a:solidFill>
                <a:latin typeface="Calibri Light"/>
                <a:cs typeface="Calibri Light"/>
              </a:rPr>
              <a:t>Branch </a:t>
            </a:r>
            <a:r>
              <a:rPr sz="1000" b="0" u="sng" spc="-10" dirty="0">
                <a:solidFill>
                  <a:srgbClr val="007AC4"/>
                </a:solidFill>
                <a:uFill>
                  <a:solidFill>
                    <a:srgbClr val="007AC4"/>
                  </a:solidFill>
                </a:uFill>
                <a:latin typeface="Calibri Light"/>
                <a:cs typeface="Calibri Light"/>
                <a:hlinkClick r:id="rId7"/>
              </a:rPr>
              <a:t>guernsey.bp2s.volta.cosec@bnpparibas.com</a:t>
            </a:r>
            <a:endParaRPr sz="1000" dirty="0">
              <a:latin typeface="Calibri Light"/>
              <a:cs typeface="Calibri Light"/>
            </a:endParaRPr>
          </a:p>
          <a:p>
            <a:pPr marR="5080" algn="r">
              <a:lnSpc>
                <a:spcPct val="100000"/>
              </a:lnSpc>
            </a:pPr>
            <a:r>
              <a:rPr sz="1000" b="0" dirty="0">
                <a:solidFill>
                  <a:srgbClr val="343B3C"/>
                </a:solidFill>
                <a:latin typeface="Calibri Light"/>
                <a:cs typeface="Calibri Light"/>
              </a:rPr>
              <a:t>+44 (0) 1481 750 </a:t>
            </a:r>
            <a:r>
              <a:rPr sz="1000" b="0" spc="-25" dirty="0">
                <a:solidFill>
                  <a:srgbClr val="343B3C"/>
                </a:solidFill>
                <a:latin typeface="Calibri Light"/>
                <a:cs typeface="Calibri Light"/>
              </a:rPr>
              <a:t>853</a:t>
            </a:r>
            <a:endParaRPr sz="1000" dirty="0">
              <a:latin typeface="Calibri Light"/>
              <a:cs typeface="Calibri Light"/>
            </a:endParaRPr>
          </a:p>
        </p:txBody>
      </p:sp>
      <p:pic>
        <p:nvPicPr>
          <p:cNvPr id="5" name="object 5"/>
          <p:cNvPicPr/>
          <p:nvPr/>
        </p:nvPicPr>
        <p:blipFill>
          <a:blip r:embed="rId8" cstate="print"/>
          <a:stretch>
            <a:fillRect/>
          </a:stretch>
        </p:blipFill>
        <p:spPr>
          <a:xfrm>
            <a:off x="6966001" y="181054"/>
            <a:ext cx="413994" cy="406113"/>
          </a:xfrm>
          <a:prstGeom prst="rect">
            <a:avLst/>
          </a:prstGeom>
        </p:spPr>
      </p:pic>
      <p:grpSp>
        <p:nvGrpSpPr>
          <p:cNvPr id="6" name="object 6"/>
          <p:cNvGrpSpPr/>
          <p:nvPr/>
        </p:nvGrpSpPr>
        <p:grpSpPr>
          <a:xfrm>
            <a:off x="179993" y="180003"/>
            <a:ext cx="401955" cy="401955"/>
            <a:chOff x="179993" y="180003"/>
            <a:chExt cx="401955" cy="401955"/>
          </a:xfrm>
        </p:grpSpPr>
        <p:sp>
          <p:nvSpPr>
            <p:cNvPr id="7" name="object 7"/>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8" name="object 8"/>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9" name="object 9"/>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0" name="object 10"/>
          <p:cNvPicPr/>
          <p:nvPr/>
        </p:nvPicPr>
        <p:blipFill>
          <a:blip r:embed="rId9" cstate="print"/>
          <a:stretch>
            <a:fillRect/>
          </a:stretch>
        </p:blipFill>
        <p:spPr>
          <a:xfrm>
            <a:off x="661652" y="212458"/>
            <a:ext cx="990761" cy="368936"/>
          </a:xfrm>
          <a:prstGeom prst="rect">
            <a:avLst/>
          </a:prstGeom>
        </p:spPr>
      </p:pic>
      <p:sp>
        <p:nvSpPr>
          <p:cNvPr id="15" name="object 15"/>
          <p:cNvSpPr txBox="1">
            <a:spLocks noGrp="1"/>
          </p:cNvSpPr>
          <p:nvPr>
            <p:ph type="ftr" sz="quarter" idx="5"/>
          </p:nvPr>
        </p:nvSpPr>
        <p:spPr>
          <a:xfrm>
            <a:off x="3866400" y="10414800"/>
            <a:ext cx="3513600" cy="183600"/>
          </a:xfrm>
          <a:prstGeom prst="rect">
            <a:avLst/>
          </a:prstGeom>
        </p:spPr>
        <p:txBody>
          <a:bodyPr vert="horz" wrap="square" lIns="0" tIns="0" rIns="0" bIns="0" rtlCol="0">
            <a:spAutoFit/>
          </a:bodyPr>
          <a:lstStyle/>
          <a:p>
            <a:pPr marL="12700">
              <a:lnSpc>
                <a:spcPts val="1050"/>
              </a:lnSpc>
            </a:pPr>
            <a:r>
              <a:rPr dirty="0"/>
              <a:t>Monthly</a:t>
            </a:r>
            <a:r>
              <a:rPr spc="-10" dirty="0"/>
              <a:t> </a:t>
            </a:r>
            <a:r>
              <a:rPr dirty="0"/>
              <a:t>report</a:t>
            </a:r>
            <a:r>
              <a:rPr spc="-5" dirty="0"/>
              <a:t> </a:t>
            </a:r>
            <a:r>
              <a:rPr spc="-30" dirty="0"/>
              <a:t>VOLTA</a:t>
            </a:r>
            <a:r>
              <a:rPr spc="-10" dirty="0"/>
              <a:t> </a:t>
            </a:r>
            <a:r>
              <a:rPr dirty="0"/>
              <a:t>FINANCE</a:t>
            </a:r>
            <a:r>
              <a:rPr spc="210" dirty="0"/>
              <a:t> </a:t>
            </a:r>
            <a:r>
              <a:rPr dirty="0"/>
              <a:t>LIMITED</a:t>
            </a:r>
            <a:r>
              <a:rPr spc="-10" dirty="0"/>
              <a:t> </a:t>
            </a:r>
            <a:r>
              <a:rPr dirty="0"/>
              <a:t>-</a:t>
            </a:r>
            <a:r>
              <a:rPr spc="-10" dirty="0"/>
              <a:t> </a:t>
            </a:r>
            <a:r>
              <a:rPr dirty="0"/>
              <a:t>6</a:t>
            </a:r>
            <a:r>
              <a:rPr spc="-10" dirty="0"/>
              <a:t> </a:t>
            </a:r>
            <a:r>
              <a:rPr dirty="0"/>
              <a:t>July</a:t>
            </a:r>
            <a:r>
              <a:rPr spc="-5" dirty="0"/>
              <a:t> </a:t>
            </a:r>
            <a:r>
              <a:rPr dirty="0"/>
              <a:t>2023</a:t>
            </a:r>
            <a:r>
              <a:rPr spc="-10" dirty="0"/>
              <a:t> </a:t>
            </a:r>
            <a:r>
              <a:rPr dirty="0"/>
              <a:t>▪</a:t>
            </a:r>
            <a:r>
              <a:rPr spc="-10" dirty="0"/>
              <a:t> </a:t>
            </a:r>
            <a:r>
              <a:rPr spc="-50" dirty="0"/>
              <a:t>1</a:t>
            </a:r>
          </a:p>
        </p:txBody>
      </p:sp>
      <p:pic>
        <p:nvPicPr>
          <p:cNvPr id="16" name="Picture 15">
            <a:extLst>
              <a:ext uri="{FF2B5EF4-FFF2-40B4-BE49-F238E27FC236}">
                <a16:creationId xmlns:a16="http://schemas.microsoft.com/office/drawing/2014/main" id="{EB9E1C7A-FCD4-74AD-E7F2-547528A4DA9C}"/>
              </a:ext>
            </a:extLst>
          </p:cNvPr>
          <p:cNvPicPr>
            <a:picLocks noChangeAspect="1"/>
          </p:cNvPicPr>
          <p:nvPr>
            <p:custDataLst>
              <p:tags r:id="rId2"/>
            </p:custDataLst>
          </p:nvPr>
        </p:nvPicPr>
        <p:blipFill>
          <a:blip r:embed="rId10"/>
          <a:stretch>
            <a:fillRect/>
          </a:stretch>
        </p:blipFill>
        <p:spPr>
          <a:xfrm>
            <a:off x="3866403" y="10414800"/>
            <a:ext cx="3514725" cy="145560"/>
          </a:xfrm>
          <a:prstGeom prst="rect">
            <a:avLst/>
          </a:prstGeom>
        </p:spPr>
      </p:pic>
      <p:sp>
        <p:nvSpPr>
          <p:cNvPr id="17" name="object 18">
            <a:extLst>
              <a:ext uri="{FF2B5EF4-FFF2-40B4-BE49-F238E27FC236}">
                <a16:creationId xmlns:a16="http://schemas.microsoft.com/office/drawing/2014/main" id="{DB454DFA-4049-407A-5611-BD71D5FB6789}"/>
              </a:ext>
            </a:extLst>
          </p:cNvPr>
          <p:cNvSpPr txBox="1">
            <a:spLocks/>
          </p:cNvSpPr>
          <p:nvPr/>
        </p:nvSpPr>
        <p:spPr>
          <a:xfrm>
            <a:off x="2600576" y="814225"/>
            <a:ext cx="2355348" cy="359073"/>
          </a:xfrm>
          <a:prstGeom prst="rect">
            <a:avLst/>
          </a:prstGeom>
        </p:spPr>
        <p:txBody>
          <a:bodyPr vert="horz" wrap="square" lIns="0" tIns="12700" rIns="0" bIns="0" rtlCol="0">
            <a:spAutoFit/>
          </a:bodyPr>
          <a:lstStyle>
            <a:lvl1pPr>
              <a:defRPr sz="2300" b="1" i="0">
                <a:solidFill>
                  <a:schemeClr val="bg1"/>
                </a:solidFill>
                <a:latin typeface="Calibri"/>
                <a:ea typeface="+mj-ea"/>
                <a:cs typeface="Calibri"/>
              </a:defRPr>
            </a:lvl1pPr>
          </a:lstStyle>
          <a:p>
            <a:pPr marL="12700" algn="ctr">
              <a:lnSpc>
                <a:spcPts val="2680"/>
              </a:lnSpc>
              <a:spcBef>
                <a:spcPts val="100"/>
              </a:spcBef>
            </a:pPr>
            <a:r>
              <a:rPr lang="fr-FR" spc="-10" dirty="0"/>
              <a:t>Volta</a:t>
            </a:r>
            <a:r>
              <a:rPr lang="fr-FR" spc="-70" dirty="0"/>
              <a:t> </a:t>
            </a:r>
            <a:r>
              <a:rPr lang="fr-FR" dirty="0"/>
              <a:t>Finance</a:t>
            </a:r>
            <a:r>
              <a:rPr lang="fr-FR" spc="-60" dirty="0"/>
              <a:t> </a:t>
            </a:r>
            <a:r>
              <a:rPr lang="fr-FR" spc="-25" dirty="0"/>
              <a:t>Ltd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Office Theme&lt;/DesignName&gt;&#10;      &lt;LayoutName&gt;Blank&lt;/LayoutName&gt;&#10;    &lt;/TocSlidesLayout&gt;&#10;    &lt;SectionLayout&gt;&#10;      &lt;DesignName&gt;Office Theme&lt;/DesignName&gt;&#10;      &lt;LayoutName&gt;Blank&lt;/LayoutName&gt;&#10;    &lt;/SectionLayout&gt;&#10;    &lt;SubsectionLayout&gt;&#10;      &lt;DesignName&gt;Office Theme&lt;/DesignName&gt;&#10;      &lt;LayoutName&gt;Blank&lt;/LayoutName&gt;&#10;    &lt;/SubsectionLayout&gt;&#10;    &lt;TitleSliLayout&gt;&#10;      &lt;DesignName&gt;AXA IM&lt;/DesignName&gt;&#10;      &lt;LayoutName&gt;Title Slid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UserPresentationOptions&gt;&#10;    &lt;SubSectionsHaveSlide xsi:nil=&quot;true&quot; /&gt;&#10;    &lt;TOCSlidesContainSubsectionTitles xsi:nil=&quot;true&quot; /&gt;&#10;    &lt;DisplayRemindersOnSlides&gt;true&lt;/DisplayRemindersOnSlides&gt;&#10;  &lt;/UserPresentation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456326245.860657"/>
  <p:tag name="IMPORTID" val="3280445022929.481967"/>
  <p:tag name="WBLAST" val="G:\SIM1\SFD\Deals\Volta\Reports - CoGestion\Monthly Reporting\Generation PPT\Volta - Monthly Report.xlsm"/>
  <p:tag name="USER NAME" val="COSTAA"/>
  <p:tag name="TYPE" val="1"/>
  <p:tag name="SOURCENAME" val="Monthly Report - May 2024"/>
  <p:tag name="SHEETID" val="Source"/>
  <p:tag name="PICTUREAPPEARANCE" val="xlPrinter"/>
  <p:tag name="NORESIZEONUPDATE" val="False"/>
</p:tagLst>
</file>

<file path=ppt/tags/tag32.xml><?xml version="1.0" encoding="utf-8"?>
<p:tagLst xmlns:a="http://schemas.openxmlformats.org/drawingml/2006/main" xmlns:r="http://schemas.openxmlformats.org/officeDocument/2006/relationships" xmlns:p="http://schemas.openxmlformats.org/presentationml/2006/main">
  <p:tag name="LAST UPDATE DATE" val="456326246.423682"/>
  <p:tag name="IMPORTID" val="7295610419.690563"/>
  <p:tag name="WBLAST" val="G:\SIM1\SFD\Deals\Volta\Reports - CoGestion\Monthly Reporting\Generation PPT\Volta - Monthly Report.xlsm"/>
  <p:tag name="USER NAME" val="COSTAA"/>
  <p:tag name="TYPE" val="1"/>
  <p:tag name="SOURCENAME" val="Data as of 31 May 2024"/>
  <p:tag name="SHEETID" val="Report"/>
  <p:tag name="PICTUREAPPEARANCE" val="xlPrinter"/>
  <p:tag name="NORESIZEONUPDATE" val="False"/>
</p:tagLst>
</file>

<file path=ppt/tags/tag33.xml><?xml version="1.0" encoding="utf-8"?>
<p:tagLst xmlns:a="http://schemas.openxmlformats.org/drawingml/2006/main" xmlns:r="http://schemas.openxmlformats.org/officeDocument/2006/relationships" xmlns:p="http://schemas.openxmlformats.org/presentationml/2006/main">
  <p:tag name="LAST UPDATE DATE" val="456326246.840601"/>
  <p:tag name="IMPORTID" val="7874295452902.308287"/>
  <p:tag name="WBLAST" val="G:\SIM1\SFD\Deals\Volta\Reports - CoGestion\Monthly Reporting\Generation PPT\Volta - Monthly Report.xlsm"/>
  <p:tag name="USER NAME" val="COSTAA"/>
  <p:tag name="TYPE" val="1"/>
  <p:tag name="SOURCENAME" val="Issuer"/>
  <p:tag name="SHEETID" val="Report"/>
  <p:tag name="PICTUREAPPEARANCE" val="xlPrinter"/>
  <p:tag name="NORESIZEONUPDATE" val="False"/>
</p:tagLst>
</file>

<file path=ppt/tags/tag34.xml><?xml version="1.0" encoding="utf-8"?>
<p:tagLst xmlns:a="http://schemas.openxmlformats.org/drawingml/2006/main" xmlns:r="http://schemas.openxmlformats.org/officeDocument/2006/relationships" xmlns:p="http://schemas.openxmlformats.org/presentationml/2006/main">
  <p:tag name="LAST UPDATE DATE" val="456326247.223286"/>
  <p:tag name="IMPORTID" val="5056293884579.772403"/>
  <p:tag name="WBLAST" val="G:\SIM1\SFD\Deals\Volta\Reports - CoGestion\Monthly Reporting\Generation PPT\Volta - Monthly Report.xlsm"/>
  <p:tag name="USER NAME" val="COSTAA"/>
  <p:tag name="TYPE" val="2"/>
  <p:tag name="SOURCENAME" val="As a % of Gross Assets Value (Chart 10)"/>
  <p:tag name="SHEETID" val="Report"/>
  <p:tag name="PICTUREAPPEARANCE" val="xlPrinter"/>
  <p:tag name="NORESIZEONUPDATE" val="False"/>
</p:tagLst>
</file>

<file path=ppt/tags/tag35.xml><?xml version="1.0" encoding="utf-8"?>
<p:tagLst xmlns:a="http://schemas.openxmlformats.org/drawingml/2006/main" xmlns:r="http://schemas.openxmlformats.org/officeDocument/2006/relationships" xmlns:p="http://schemas.openxmlformats.org/presentationml/2006/main">
  <p:tag name="LAST UPDATE DATE" val="456326247.798625"/>
  <p:tag name="IMPORTID" val="3554293884976.770615"/>
  <p:tag name="WBLAST" val="G:\SIM1\SFD\Deals\Volta\Reports - CoGestion\Monthly Reporting\Generation PPT\Volta - Monthly Report.xlsm"/>
  <p:tag name="USER NAME" val="COSTAA"/>
  <p:tag name="TYPE" val="2"/>
  <p:tag name="SOURCENAME" val="Chart 4"/>
  <p:tag name="SHEETID" val="Report"/>
  <p:tag name="PICTUREAPPEARANCE" val="xlPrinter"/>
  <p:tag name="NORESIZEONUPDATE" val="False"/>
</p:tagLst>
</file>

<file path=ppt/tags/tag36.xml><?xml version="1.0" encoding="utf-8"?>
<p:tagLst xmlns:a="http://schemas.openxmlformats.org/drawingml/2006/main" xmlns:r="http://schemas.openxmlformats.org/officeDocument/2006/relationships" xmlns:p="http://schemas.openxmlformats.org/presentationml/2006/main">
  <p:tag name="LAST UPDATE DATE" val="456327320.459723"/>
  <p:tag name="IMPORTID" val="6074293884382.987656"/>
  <p:tag name="WBLAST" val="G:\SIM1\SFD\Deals\Volta\Reports - CoGestion\Monthly Reporting\Generation PPT\Volta - Monthly Report.xlsm"/>
  <p:tag name="USER NAME" val="COSTAA"/>
  <p:tag name="TYPE" val="1"/>
  <p:tag name="SOURCENAME" val="Returns"/>
  <p:tag name="SHEETID" val="Report"/>
  <p:tag name="PICTUREAPPEARANCE" val="xlPrinter"/>
  <p:tag name="NORESIZEONUPDATE" val="False"/>
</p:tagLst>
</file>

<file path=ppt/tags/tag37.xml><?xml version="1.0" encoding="utf-8"?>
<p:tagLst xmlns:a="http://schemas.openxmlformats.org/drawingml/2006/main" xmlns:r="http://schemas.openxmlformats.org/officeDocument/2006/relationships" xmlns:p="http://schemas.openxmlformats.org/presentationml/2006/main">
  <p:tag name="LAST UPDATE DATE" val="456326248.509444"/>
  <p:tag name="IMPORTID" val="808293884841.599409"/>
  <p:tag name="WBLAST" val="G:\SIM1\SFD\Deals\Volta\Reports - CoGestion\Monthly Reporting\Generation PPT\Volta - Monthly Report.xlsm"/>
  <p:tag name="USER NAME" val="COSTAA"/>
  <p:tag name="TYPE" val="2"/>
  <p:tag name="SOURCENAME" val="Cumulative Total Return (Gross Dividends) (Chart 1)"/>
  <p:tag name="SHEETID" val="HP"/>
  <p:tag name="PICTUREAPPEARANCE" val="xlPrinter"/>
  <p:tag name="NORESIZEONUPDATE" val="False"/>
</p:tagLst>
</file>

<file path=ppt/tags/tag38.xml><?xml version="1.0" encoding="utf-8"?>
<p:tagLst xmlns:a="http://schemas.openxmlformats.org/drawingml/2006/main" xmlns:r="http://schemas.openxmlformats.org/officeDocument/2006/relationships" xmlns:p="http://schemas.openxmlformats.org/presentationml/2006/main">
  <p:tag name="LAST UPDATE DATE" val="456326261.714127"/>
  <p:tag name="IMPORTID" val="5792434727884.263983"/>
  <p:tag name="WBLAST" val="G:\SIM1\SFD\Deals\Volta\Reports - CoGestion\Monthly Reporting\Generation PPT\Volta - Monthly Report.xlsm"/>
  <p:tag name="USER NAME" val="COSTAA"/>
  <p:tag name="TYPE" val="1"/>
  <p:tag name="SOURCENAME" val="Source: AXA IM, as of May 2024"/>
  <p:tag name="SHEETID" val="Source"/>
  <p:tag name="PICTUREAPPEARANCE" val="xlPrinter"/>
  <p:tag name="NORESIZEONUPDATE" val="False"/>
</p:tagLst>
</file>

<file path=ppt/tags/tag39.xml><?xml version="1.0" encoding="utf-8"?>
<p:tagLst xmlns:a="http://schemas.openxmlformats.org/drawingml/2006/main" xmlns:r="http://schemas.openxmlformats.org/officeDocument/2006/relationships" xmlns:p="http://schemas.openxmlformats.org/presentationml/2006/main">
  <p:tag name="LAST UPDATE DATE" val="456326262.074586"/>
  <p:tag name="IMPORTID" val="157293903243.751489"/>
  <p:tag name="WBLAST" val="G:\SIM1\SFD\Deals\Volta\Reports - CoGestion\Monthly Reporting\Generation PPT\Volta - Monthly Report.xlsm"/>
  <p:tag name="USER NAME" val="COSTAA"/>
  <p:tag name="TYPE" val="1"/>
  <p:tag name="SOURCENAME" val="Source: Intex, Bloomberg, AXA IM Paris as of May 2024 – unau..."/>
  <p:tag name="SHEETID" val="Source"/>
  <p:tag name="PICTUREAPPEARANCE" val="xlPrinter"/>
  <p:tag name="NORESIZEONUPDATE" val="Fals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56326262.45082"/>
  <p:tag name="IMPORTID" val="6448293903313.922707"/>
  <p:tag name="WBLAST" val="G:\SIM1\SFD\Deals\Volta\Reports - CoGestion\Monthly Reporting\Generation PPT\Volta - Monthly Report.xlsm"/>
  <p:tag name="USER NAME" val="COSTAA"/>
  <p:tag name="TYPE" val="1"/>
  <p:tag name="SOURCENAME" val="Source: Bloomberg, as of May 2024"/>
  <p:tag name="SHEETID" val="Source"/>
  <p:tag name="PICTUREAPPEARANCE" val="xlPrinter"/>
  <p:tag name="NORESIZEONUPDATE" val="False"/>
</p:tagLst>
</file>

<file path=ppt/tags/tag41.xml><?xml version="1.0" encoding="utf-8"?>
<p:tagLst xmlns:a="http://schemas.openxmlformats.org/drawingml/2006/main" xmlns:r="http://schemas.openxmlformats.org/officeDocument/2006/relationships" xmlns:p="http://schemas.openxmlformats.org/presentationml/2006/main">
  <p:tag name="LAST UPDATE DATE" val="456326262.822533"/>
  <p:tag name="IMPORTID" val="5792434727884.263983"/>
  <p:tag name="WBLAST" val="G:\SIM1\SFD\Deals\Volta\Reports - CoGestion\Monthly Reporting\Generation PPT\Volta - Monthly Report.xlsm"/>
  <p:tag name="USER NAME" val="COSTAA"/>
  <p:tag name="TYPE" val="1"/>
  <p:tag name="SOURCENAME" val="Source: AXA IM, as of May 2024"/>
  <p:tag name="SHEETID" val="Source"/>
  <p:tag name="PICTUREAPPEARANCE" val="xlPrinter"/>
  <p:tag name="NORESIZEONUPDATE" val="False"/>
</p:tagLst>
</file>

<file path=ppt/tags/tag42.xml><?xml version="1.0" encoding="utf-8"?>
<p:tagLst xmlns:a="http://schemas.openxmlformats.org/drawingml/2006/main" xmlns:r="http://schemas.openxmlformats.org/officeDocument/2006/relationships" xmlns:p="http://schemas.openxmlformats.org/presentationml/2006/main">
  <p:tag name="LAST UPDATE DATE" val="456326263.209768"/>
  <p:tag name="IMPORTID" val="1515293902138.850389"/>
  <p:tag name="WBLAST" val="G:\SIM1\SFD\Deals\Volta\Reports - CoGestion\Monthly Reporting\Generation PPT\Volta - Monthly Report.xlsm"/>
  <p:tag name="USER NAME" val="COSTAA"/>
  <p:tag name="TYPE" val="1"/>
  <p:tag name="SOURCENAME" val="MONTHLY REPORT  VOLTA FINANCE LIMITED  - May 2024 ⯀ 1"/>
  <p:tag name="SHEETID" val="Source"/>
  <p:tag name="PICTUREAPPEARANCE" val="xlPrinter"/>
  <p:tag name="NORESIZEONUPDATE" val="False"/>
</p:tagLst>
</file>

<file path=ppt/tags/tag43.xml><?xml version="1.0" encoding="utf-8"?>
<p:tagLst xmlns:a="http://schemas.openxmlformats.org/drawingml/2006/main" xmlns:r="http://schemas.openxmlformats.org/officeDocument/2006/relationships" xmlns:p="http://schemas.openxmlformats.org/presentationml/2006/main">
  <p:tag name="LAST UPDATE DATE" val="456326263.584377"/>
  <p:tag name="IMPORTID" val="1412434729975.040733"/>
  <p:tag name="WBLAST" val="G:\SIM1\SFD\Deals\Volta\Reports - CoGestion\Monthly Reporting\Generation PPT\Volta - Monthly Report.xlsm"/>
  <p:tag name="USER NAME" val="COSTAA"/>
  <p:tag name="TYPE" val="1"/>
  <p:tag name="SOURCENAME" val="7.9%"/>
  <p:tag name="SHEETID" val="Report"/>
  <p:tag name="PICTUREAPPEARANCE" val="xlPrinter"/>
  <p:tag name="NORESIZEONUPDATE" val="False"/>
</p:tagLst>
</file>

<file path=ppt/tags/tag44.xml><?xml version="1.0" encoding="utf-8"?>
<p:tagLst xmlns:a="http://schemas.openxmlformats.org/drawingml/2006/main" xmlns:r="http://schemas.openxmlformats.org/officeDocument/2006/relationships" xmlns:p="http://schemas.openxmlformats.org/presentationml/2006/main">
  <p:tag name="LAST UPDATE DATE" val="456326264.003183"/>
  <p:tag name="IMPORTID" val="1029296059623.539103"/>
  <p:tag name="WBLAST" val="G:\SIM1\SFD\Deals\Volta\Reports - CoGestion\Monthly Reporting\Generation PPT\Volta - Monthly Report.xlsm"/>
  <p:tag name="USER NAME" val="COSTAA"/>
  <p:tag name="TYPE" val="1"/>
  <p:tag name="SOURCENAME" val="€262.9m "/>
  <p:tag name="SHEETID" val="Report"/>
  <p:tag name="PICTUREAPPEARANCE" val="xlPrinter"/>
  <p:tag name="NORESIZEONUPDATE" val="False"/>
</p:tagLst>
</file>

<file path=ppt/tags/tag45.xml><?xml version="1.0" encoding="utf-8"?>
<p:tagLst xmlns:a="http://schemas.openxmlformats.org/drawingml/2006/main" xmlns:r="http://schemas.openxmlformats.org/officeDocument/2006/relationships" xmlns:p="http://schemas.openxmlformats.org/presentationml/2006/main">
  <p:tag name="LAST UPDATE DATE" val="456326264.512747"/>
  <p:tag name="IMPORTID" val="3280445022929.481967"/>
  <p:tag name="WBLAST" val="G:\SIM1\SFD\Deals\Volta\Reports - CoGestion\Monthly Reporting\Generation PPT\Volta - Monthly Report.xlsm"/>
  <p:tag name="USER NAME" val="COSTAA"/>
  <p:tag name="TYPE" val="1"/>
  <p:tag name="SOURCENAME" val="Monthly Report - May 2024"/>
  <p:tag name="SHEETID" val="Source"/>
  <p:tag name="PICTUREAPPEARANCE" val="xlPrinter"/>
  <p:tag name="NORESIZEONUPDATE" val="False"/>
</p:tagLst>
</file>

<file path=ppt/tags/tag46.xml><?xml version="1.0" encoding="utf-8"?>
<p:tagLst xmlns:a="http://schemas.openxmlformats.org/drawingml/2006/main" xmlns:r="http://schemas.openxmlformats.org/officeDocument/2006/relationships" xmlns:p="http://schemas.openxmlformats.org/presentationml/2006/main">
  <p:tag name="LAST UPDATE DATE" val="456326264.891093"/>
  <p:tag name="IMPORTID" val="1245293894685.557976"/>
  <p:tag name="WBLAST" val="G:\SIM1\SFD\Deals\Volta\Reports - CoGestion\Monthly Reporting\Generation PPT\Volta - Monthly Report.xlsm"/>
  <p:tag name="USER NAME" val="COSTAA"/>
  <p:tag name="TYPE" val="2"/>
  <p:tag name="SOURCENAME" val="Currency (Chart 11)"/>
  <p:tag name="SHEETID" val="Report"/>
  <p:tag name="PICTUREAPPEARANCE" val="xlPrinter"/>
  <p:tag name="NORESIZEONUPDATE" val="False"/>
</p:tagLst>
</file>

<file path=ppt/tags/tag47.xml><?xml version="1.0" encoding="utf-8"?>
<p:tagLst xmlns:a="http://schemas.openxmlformats.org/drawingml/2006/main" xmlns:r="http://schemas.openxmlformats.org/officeDocument/2006/relationships" xmlns:p="http://schemas.openxmlformats.org/presentationml/2006/main">
  <p:tag name="LAST UPDATE DATE" val="456326265.223808"/>
  <p:tag name="IMPORTID" val="8515293894588.081246"/>
  <p:tag name="WBLAST" val="G:\SIM1\SFD\Deals\Volta\Reports - CoGestion\Monthly Reporting\Generation PPT\Volta - Monthly Report.xlsm"/>
  <p:tag name="USER NAME" val="COSTAA"/>
  <p:tag name="TYPE" val="2"/>
  <p:tag name="SOURCENAME" val="Geography (Chart 9)"/>
  <p:tag name="SHEETID" val="Report"/>
  <p:tag name="PICTUREAPPEARANCE" val="xlPrinter"/>
  <p:tag name="NORESIZEONUPDATE" val="False"/>
</p:tagLst>
</file>

<file path=ppt/tags/tag48.xml><?xml version="1.0" encoding="utf-8"?>
<p:tagLst xmlns:a="http://schemas.openxmlformats.org/drawingml/2006/main" xmlns:r="http://schemas.openxmlformats.org/officeDocument/2006/relationships" xmlns:p="http://schemas.openxmlformats.org/presentationml/2006/main">
  <p:tag name="LAST UPDATE DATE" val="456326265.567676"/>
  <p:tag name="IMPORTID" val="1217293895025.615284"/>
  <p:tag name="WBLAST" val="G:\SIM1\SFD\Deals\Volta\Reports - CoGestion\Monthly Reporting\Generation PPT\Volta - Monthly Report.xlsm"/>
  <p:tag name="USER NAME" val="COSTAA"/>
  <p:tag name="TYPE" val="2"/>
  <p:tag name="SOURCENAME" val="Chart 1"/>
  <p:tag name="SHEETID" val="Report"/>
  <p:tag name="PICTUREAPPEARANCE" val="xlPrinter"/>
  <p:tag name="NORESIZEONUPDATE" val="False"/>
</p:tagLst>
</file>

<file path=ppt/tags/tag49.xml><?xml version="1.0" encoding="utf-8"?>
<p:tagLst xmlns:a="http://schemas.openxmlformats.org/drawingml/2006/main" xmlns:r="http://schemas.openxmlformats.org/officeDocument/2006/relationships" xmlns:p="http://schemas.openxmlformats.org/presentationml/2006/main">
  <p:tag name="LAST UPDATE DATE" val="456326265.958576"/>
  <p:tag name="IMPORTID" val="6111293902106.322834"/>
  <p:tag name="WBLAST" val="G:\SIM1\SFD\Deals\Volta\Reports - CoGestion\Monthly Reporting\Generation PPT\Volta - Monthly Report.xlsm"/>
  <p:tag name="USER NAME" val="COSTAA"/>
  <p:tag name="TYPE" val="1"/>
  <p:tag name="SOURCENAME" val="MONTHLY REPORT  VOLTA FINANCE LIMITED  - May 2024 ⯀ 2"/>
  <p:tag name="SHEETID" val="Source"/>
  <p:tag name="PICTUREAPPEARANCE" val="xlPrinter"/>
  <p:tag name="NORESIZEONUPDATE" val="Fals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56326266.329856"/>
  <p:tag name="IMPORTID" val="157293903243.751489"/>
  <p:tag name="WBLAST" val="G:\SIM1\SFD\Deals\Volta\Reports - CoGestion\Monthly Reporting\Generation PPT\Volta - Monthly Report.xlsm"/>
  <p:tag name="USER NAME" val="COSTAA"/>
  <p:tag name="TYPE" val="1"/>
  <p:tag name="SOURCENAME" val="Source: Intex, Bloomberg, AXA IM Paris as of May 2024 – unau..."/>
  <p:tag name="SHEETID" val="Source"/>
  <p:tag name="PICTUREAPPEARANCE" val="xlPrinter"/>
  <p:tag name="NORESIZEONUPDATE" val="False"/>
</p:tagLst>
</file>

<file path=ppt/tags/tag51.xml><?xml version="1.0" encoding="utf-8"?>
<p:tagLst xmlns:a="http://schemas.openxmlformats.org/drawingml/2006/main" xmlns:r="http://schemas.openxmlformats.org/officeDocument/2006/relationships" xmlns:p="http://schemas.openxmlformats.org/presentationml/2006/main">
  <p:tag name="LAST UPDATE DATE" val="456326266.743939"/>
  <p:tag name="IMPORTID" val="5792434727884.263983"/>
  <p:tag name="WBLAST" val="G:\SIM1\SFD\Deals\Volta\Reports - CoGestion\Monthly Reporting\Generation PPT\Volta - Monthly Report.xlsm"/>
  <p:tag name="USER NAME" val="COSTAA"/>
  <p:tag name="TYPE" val="1"/>
  <p:tag name="SOURCENAME" val="Source: AXA IM, as of May 2024"/>
  <p:tag name="SHEETID" val="Source"/>
  <p:tag name="PICTUREAPPEARANCE" val="xlPrinter"/>
  <p:tag name="NORESIZEONUPDATE" val="False"/>
</p:tagLst>
</file>

<file path=ppt/tags/tag52.xml><?xml version="1.0" encoding="utf-8"?>
<p:tagLst xmlns:a="http://schemas.openxmlformats.org/drawingml/2006/main" xmlns:r="http://schemas.openxmlformats.org/officeDocument/2006/relationships" xmlns:p="http://schemas.openxmlformats.org/presentationml/2006/main">
  <p:tag name="LAST UPDATE DATE" val="456326267.177592"/>
  <p:tag name="IMPORTID" val="9357295453433.125646"/>
  <p:tag name="WBLAST" val="G:\SIM1\SFD\Deals\Volta\Reports - CoGestion\Monthly Reporting\Generation PPT\Volta - Monthly Report.xlsm"/>
  <p:tag name="USER NAME" val="COSTAA"/>
  <p:tag name="TYPE" val="1"/>
  <p:tag name="SOURCENAME" val="Market Value (€m)"/>
  <p:tag name="SHEETID" val="Report"/>
  <p:tag name="PICTUREAPPEARANCE" val="xlPrinter"/>
  <p:tag name="NORESIZEONUPDATE" val="False"/>
</p:tagLst>
</file>

<file path=ppt/tags/tag53.xml><?xml version="1.0" encoding="utf-8"?>
<p:tagLst xmlns:a="http://schemas.openxmlformats.org/drawingml/2006/main" xmlns:r="http://schemas.openxmlformats.org/officeDocument/2006/relationships" xmlns:p="http://schemas.openxmlformats.org/presentationml/2006/main">
  <p:tag name="LAST UPDATE DATE" val="456326267.535679"/>
  <p:tag name="IMPORTID" val="5792434727884.263983"/>
  <p:tag name="WBLAST" val="G:\SIM1\SFD\Deals\Volta\Reports - CoGestion\Monthly Reporting\Generation PPT\Volta - Monthly Report.xlsm"/>
  <p:tag name="USER NAME" val="COSTAA"/>
  <p:tag name="TYPE" val="1"/>
  <p:tag name="SOURCENAME" val="Source: AXA IM, as of May 2024"/>
  <p:tag name="SHEETID" val="Source"/>
  <p:tag name="PICTUREAPPEARANCE" val="xlPrinter"/>
  <p:tag name="NORESIZEONUPDATE" val="False"/>
</p:tagLst>
</file>

<file path=ppt/tags/tag54.xml><?xml version="1.0" encoding="utf-8"?>
<p:tagLst xmlns:a="http://schemas.openxmlformats.org/drawingml/2006/main" xmlns:r="http://schemas.openxmlformats.org/officeDocument/2006/relationships" xmlns:p="http://schemas.openxmlformats.org/presentationml/2006/main">
  <p:tag name="LAST UPDATE DATE" val="456326267.842309"/>
  <p:tag name="IMPORTID" val="3280445022929.481967"/>
  <p:tag name="WBLAST" val="G:\SIM1\SFD\Deals\Volta\Reports - CoGestion\Monthly Reporting\Generation PPT\Volta - Monthly Report.xlsm"/>
  <p:tag name="USER NAME" val="COSTAA"/>
  <p:tag name="TYPE" val="1"/>
  <p:tag name="SOURCENAME" val="Monthly Report - May 2024"/>
  <p:tag name="SHEETID" val="Source"/>
  <p:tag name="PICTUREAPPEARANCE" val="xlPrinter"/>
  <p:tag name="NORESIZEONUPDATE" val="False"/>
</p:tagLst>
</file>

<file path=ppt/tags/tag55.xml><?xml version="1.0" encoding="utf-8"?>
<p:tagLst xmlns:a="http://schemas.openxmlformats.org/drawingml/2006/main" xmlns:r="http://schemas.openxmlformats.org/officeDocument/2006/relationships" xmlns:p="http://schemas.openxmlformats.org/presentationml/2006/main">
  <p:tag name="LAST UPDATE DATE" val="456326268.143366"/>
  <p:tag name="IMPORTID" val="216293902057.238474"/>
  <p:tag name="WBLAST" val="G:\SIM1\SFD\Deals\Volta\Reports - CoGestion\Monthly Reporting\Generation PPT\Volta - Monthly Report.xlsm"/>
  <p:tag name="USER NAME" val="COSTAA"/>
  <p:tag name="TYPE" val="1"/>
  <p:tag name="SOURCENAME" val="MONTHLY REPORT  VOLTA FINANCE LIMITED  - May 2024 ⯀ 3"/>
  <p:tag name="SHEETID" val="Source"/>
  <p:tag name="PICTUREAPPEARANCE" val="xlPrinter"/>
  <p:tag name="NORESIZEONUPDATE" val="Fals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TotalTime>
  <Words>2022</Words>
  <Application>Microsoft Office PowerPoint</Application>
  <PresentationFormat>Custom</PresentationFormat>
  <Paragraphs>104</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Century Gothic</vt:lpstr>
      <vt:lpstr>Garamond</vt:lpstr>
      <vt:lpstr>Times New Roman</vt:lpstr>
      <vt:lpstr>Verdana</vt:lpstr>
      <vt:lpstr>Office Theme</vt:lpstr>
      <vt:lpstr>UpSlide Table Of Content Master (do not edit)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 Finance Ltd Monthly Report- July 2023</dc:title>
  <dc:creator>COSTA Alexis</dc:creator>
  <cp:lastModifiedBy>Elliott GRIFFITHS</cp:lastModifiedBy>
  <cp:revision>21</cp:revision>
  <dcterms:created xsi:type="dcterms:W3CDTF">2023-09-12T09:15:16Z</dcterms:created>
  <dcterms:modified xsi:type="dcterms:W3CDTF">2024-06-17T14:51:27Z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2023-09-12T00:00:00Z</vt:filetime>
  </property>
  <property fmtid="{D5CDD505-2E9C-101B-9397-08002B2CF9AE}" pid="3" name="Creator">
    <vt:lpwstr>Adobe InDesign 18.5 (Macintosh)</vt:lpwstr>
  </property>
  <property fmtid="{D5CDD505-2E9C-101B-9397-08002B2CF9AE}" pid="4" name="LastSaved">
    <vt:filetime>2023-09-12T00:00:00Z</vt:filetime>
  </property>
  <property fmtid="{D5CDD505-2E9C-101B-9397-08002B2CF9AE}" pid="5" name="Producer">
    <vt:lpwstr>Adobe PDF Library 17.0</vt:lpwstr>
  </property>
  <property fmtid="{D5CDD505-2E9C-101B-9397-08002B2CF9AE}" pid="6" name="MSIP_Label_f3b89073-f537-4fe2-a4ef-71907f8c184f_Enabled">
    <vt:lpwstr>true</vt:lpwstr>
  </property>
  <property fmtid="{D5CDD505-2E9C-101B-9397-08002B2CF9AE}" pid="7" name="MSIP_Label_f3b89073-f537-4fe2-a4ef-71907f8c184f_SetDate">
    <vt:lpwstr>2023-09-21T10:10:02Z</vt:lpwstr>
  </property>
  <property fmtid="{D5CDD505-2E9C-101B-9397-08002B2CF9AE}" pid="8" name="MSIP_Label_f3b89073-f537-4fe2-a4ef-71907f8c184f_Method">
    <vt:lpwstr>Standard</vt:lpwstr>
  </property>
  <property fmtid="{D5CDD505-2E9C-101B-9397-08002B2CF9AE}" pid="9" name="MSIP_Label_f3b89073-f537-4fe2-a4ef-71907f8c184f_Name">
    <vt:lpwstr>INTERNAL</vt:lpwstr>
  </property>
  <property fmtid="{D5CDD505-2E9C-101B-9397-08002B2CF9AE}" pid="10" name="MSIP_Label_f3b89073-f537-4fe2-a4ef-71907f8c184f_SiteId">
    <vt:lpwstr>85f3dce2-9de5-43ba-8d73-76ef63954d34</vt:lpwstr>
  </property>
  <property fmtid="{D5CDD505-2E9C-101B-9397-08002B2CF9AE}" pid="11" name="MSIP_Label_f3b89073-f537-4fe2-a4ef-71907f8c184f_ActionId">
    <vt:lpwstr>2443e8dc-06f6-447d-af4d-ce3bb9855841</vt:lpwstr>
  </property>
  <property fmtid="{D5CDD505-2E9C-101B-9397-08002B2CF9AE}" pid="12" name="MSIP_Label_f3b89073-f537-4fe2-a4ef-71907f8c184f_ContentBits">
    <vt:lpwstr>2</vt:lpwstr>
  </property>
  <property fmtid="{D5CDD505-2E9C-101B-9397-08002B2CF9AE}" pid="13" name="MSIP_Label_a6b9b49c-3903-4fd4-a343-18d82815dc85_Enabled">
    <vt:lpwstr>true</vt:lpwstr>
  </property>
  <property fmtid="{D5CDD505-2E9C-101B-9397-08002B2CF9AE}" pid="14" name="MSIP_Label_a6b9b49c-3903-4fd4-a343-18d82815dc85_SetDate">
    <vt:lpwstr>2024-06-17T14:51:07Z</vt:lpwstr>
  </property>
  <property fmtid="{D5CDD505-2E9C-101B-9397-08002B2CF9AE}" pid="15" name="MSIP_Label_a6b9b49c-3903-4fd4-a343-18d82815dc85_Method">
    <vt:lpwstr>Privileged</vt:lpwstr>
  </property>
  <property fmtid="{D5CDD505-2E9C-101B-9397-08002B2CF9AE}" pid="16" name="MSIP_Label_a6b9b49c-3903-4fd4-a343-18d82815dc85_Name">
    <vt:lpwstr>Intra and extragroup use</vt:lpwstr>
  </property>
  <property fmtid="{D5CDD505-2E9C-101B-9397-08002B2CF9AE}" pid="17" name="MSIP_Label_a6b9b49c-3903-4fd4-a343-18d82815dc85_SiteId">
    <vt:lpwstr>614f9c25-bffa-42c7-86d8-964101f55fa2</vt:lpwstr>
  </property>
  <property fmtid="{D5CDD505-2E9C-101B-9397-08002B2CF9AE}" pid="18" name="MSIP_Label_a6b9b49c-3903-4fd4-a343-18d82815dc85_ActionId">
    <vt:lpwstr>2217d5b4-f262-46a4-ad75-3a13cb077c5b</vt:lpwstr>
  </property>
  <property fmtid="{D5CDD505-2E9C-101B-9397-08002B2CF9AE}" pid="19" name="MSIP_Label_a6b9b49c-3903-4fd4-a343-18d82815dc85_ContentBits">
    <vt:lpwstr>2</vt:lpwstr>
  </property>
  <property fmtid="{D5CDD505-2E9C-101B-9397-08002B2CF9AE}" pid="20" name="ClassificationContentMarkingFooterLocations">
    <vt:lpwstr>Office Theme:7\UpSlide Table Of Content Master (do not edit):3</vt:lpwstr>
  </property>
  <property fmtid="{D5CDD505-2E9C-101B-9397-08002B2CF9AE}" pid="21" name="ClassificationContentMarkingFooterText">
    <vt:lpwstr>Classification : Confidential</vt:lpwstr>
  </property>
  <property fmtid="{D5CDD505-2E9C-101B-9397-08002B2CF9AE}" pid="22" name="_AdHocReviewCycleID">
    <vt:i4>-300252741</vt:i4>
  </property>
  <property fmtid="{D5CDD505-2E9C-101B-9397-08002B2CF9AE}" pid="23" name="_NewReviewCycle">
    <vt:lpwstr/>
  </property>
  <property fmtid="{D5CDD505-2E9C-101B-9397-08002B2CF9AE}" pid="24" name="_EmailSubject">
    <vt:lpwstr>[EXTERNAL] Volta - RNS and Factsheet - May 2024</vt:lpwstr>
  </property>
  <property fmtid="{D5CDD505-2E9C-101B-9397-08002B2CF9AE}" pid="25" name="_AuthorEmail">
    <vt:lpwstr>elliott.griffiths@je.bnpparibas.com</vt:lpwstr>
  </property>
  <property fmtid="{D5CDD505-2E9C-101B-9397-08002B2CF9AE}" pid="26" name="_AuthorEmailDisplayName">
    <vt:lpwstr>GRIFFITHS Elliott</vt:lpwstr>
  </property>
</Properties>
</file>