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224"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4" name="Rectangle 13"/>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15" name="TextBox 8"/>
          <p:cNvSpPr txBox="1">
            <a:spLocks noChangeArrowheads="1"/>
          </p:cNvSpPr>
          <p:nvPr userDrawn="1">
            <p:custDataLst>
              <p:tags r:id="rId1"/>
            </p:custDataLst>
          </p:nvPr>
        </p:nvSpPr>
        <p:spPr bwMode="auto">
          <a:xfrm>
            <a:off x="7557" y="71289"/>
            <a:ext cx="3550296" cy="441994"/>
          </a:xfrm>
          <a:prstGeom prst="rect">
            <a:avLst/>
          </a:prstGeom>
          <a:noFill/>
          <a:ln w="9525">
            <a:noFill/>
            <a:miter lim="800000"/>
            <a:headEnd/>
            <a:tailEnd/>
          </a:ln>
        </p:spPr>
        <p:txBody>
          <a:bodyPr anchor="b" anchorCtr="0">
            <a:noAutofit/>
          </a:bodyPr>
          <a:lstStyle/>
          <a:p>
            <a:pPr>
              <a:spcBef>
                <a:spcPct val="20000"/>
              </a:spcBef>
            </a:pPr>
            <a:r>
              <a:rPr lang="fr-FR" sz="915" b="1">
                <a:solidFill>
                  <a:schemeClr val="bg1"/>
                </a:solidFill>
                <a:latin typeface="Century Gothic" pitchFamily="34" charset="0"/>
                <a:cs typeface="+mn-cs"/>
              </a:rPr>
              <a:t>Section Name</a:t>
            </a:r>
            <a:endParaRPr lang="fr-FR" sz="915" b="1" dirty="0">
              <a:solidFill>
                <a:schemeClr val="bg1"/>
              </a:solidFill>
              <a:latin typeface="Century Gothic" pitchFamily="34" charset="0"/>
              <a:cs typeface="+mn-cs"/>
            </a:endParaRPr>
          </a:p>
        </p:txBody>
      </p:sp>
      <p:sp>
        <p:nvSpPr>
          <p:cNvPr id="16" name="TextBox 8"/>
          <p:cNvSpPr txBox="1">
            <a:spLocks noChangeArrowheads="1"/>
          </p:cNvSpPr>
          <p:nvPr userDrawn="1">
            <p:custDataLst>
              <p:tags r:id="rId2"/>
            </p:custDataLst>
          </p:nvPr>
        </p:nvSpPr>
        <p:spPr bwMode="auto">
          <a:xfrm>
            <a:off x="3631318" y="71289"/>
            <a:ext cx="3834504" cy="441994"/>
          </a:xfrm>
          <a:prstGeom prst="rect">
            <a:avLst/>
          </a:prstGeom>
          <a:noFill/>
          <a:ln w="9525">
            <a:noFill/>
            <a:miter lim="800000"/>
            <a:headEnd/>
            <a:tailEnd/>
          </a:ln>
        </p:spPr>
        <p:txBody>
          <a:bodyPr anchor="ctr" anchorCtr="0">
            <a:normAutofit/>
          </a:bodyPr>
          <a:lstStyle/>
          <a:p>
            <a:pPr algn="r">
              <a:spcBef>
                <a:spcPct val="20000"/>
              </a:spcBef>
            </a:pPr>
            <a:r>
              <a:rPr lang="fr-FR" sz="915" i="1">
                <a:solidFill>
                  <a:schemeClr val="bg1"/>
                </a:solidFill>
                <a:latin typeface="Century Gothic" pitchFamily="34" charset="0"/>
                <a:cs typeface="+mn-cs"/>
              </a:rPr>
              <a:t>Sub Section Name</a:t>
            </a:r>
            <a:endParaRPr lang="fr-FR" sz="915" i="1" dirty="0">
              <a:solidFill>
                <a:schemeClr val="bg1"/>
              </a:solidFill>
              <a:latin typeface="Century Gothic" pitchFamily="34" charset="0"/>
              <a:cs typeface="+mn-cs"/>
            </a:endParaRPr>
          </a:p>
        </p:txBody>
      </p:sp>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6/17/2024</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TextBox 6">
            <a:extLst>
              <a:ext uri="{FF2B5EF4-FFF2-40B4-BE49-F238E27FC236}">
                <a16:creationId xmlns:a16="http://schemas.microsoft.com/office/drawing/2014/main" id="{E80BCD93-DF63-E959-D079-F10497B0188A}"/>
              </a:ext>
            </a:extLst>
          </p:cNvPr>
          <p:cNvSpPr txBox="1"/>
          <p:nvPr>
            <p:extLst>
              <p:ext uri="{1162E1C5-73C7-4A58-AE30-91384D911F3F}">
                <p184:classification xmlns:p184="http://schemas.microsoft.com/office/powerpoint/2018/4/main" val="ftr"/>
              </p:ext>
            </p:extLst>
          </p:nvPr>
        </p:nvSpPr>
        <p:spPr>
          <a:xfrm>
            <a:off x="6107113" y="10477500"/>
            <a:ext cx="1414462" cy="152400"/>
          </a:xfrm>
          <a:prstGeom prst="rect">
            <a:avLst/>
          </a:prstGeom>
        </p:spPr>
        <p:txBody>
          <a:bodyPr horzOverflow="overflow" lIns="0" tIns="0" rIns="0" bIns="0">
            <a:spAutoFit/>
          </a:bodyPr>
          <a:lstStyle/>
          <a:p>
            <a:pPr algn="l"/>
            <a:r>
              <a:rPr lang="en-GB" sz="1000">
                <a:solidFill>
                  <a:srgbClr val="FF8C00"/>
                </a:solidFill>
                <a:latin typeface="Calibri" panose="020F0502020204030204" pitchFamily="34" charset="0"/>
                <a:cs typeface="Calibri" panose="020F0502020204030204" pitchFamily="34" charset="0"/>
              </a:rPr>
              <a:t>Classification : Confidential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
        <p:nvSpPr>
          <p:cNvPr id="3" name="TextBox 2">
            <a:extLst>
              <a:ext uri="{FF2B5EF4-FFF2-40B4-BE49-F238E27FC236}">
                <a16:creationId xmlns:a16="http://schemas.microsoft.com/office/drawing/2014/main" id="{02DD2913-012B-2408-2AB9-5C21BBD2C9E0}"/>
              </a:ext>
            </a:extLst>
          </p:cNvPr>
          <p:cNvSpPr txBox="1"/>
          <p:nvPr userDrawn="1">
            <p:extLst>
              <p:ext uri="{1162E1C5-73C7-4A58-AE30-91384D911F3F}">
                <p184:classification xmlns:p184="http://schemas.microsoft.com/office/powerpoint/2018/4/main" val="ftr"/>
              </p:ext>
            </p:extLst>
          </p:nvPr>
        </p:nvSpPr>
        <p:spPr>
          <a:xfrm>
            <a:off x="6107113" y="10477500"/>
            <a:ext cx="1414462" cy="152400"/>
          </a:xfrm>
          <a:prstGeom prst="rect">
            <a:avLst/>
          </a:prstGeom>
        </p:spPr>
        <p:txBody>
          <a:bodyPr horzOverflow="overflow" lIns="0" tIns="0" rIns="0" bIns="0">
            <a:spAutoFit/>
          </a:bodyPr>
          <a:lstStyle/>
          <a:p>
            <a:pPr algn="l"/>
            <a:r>
              <a:rPr lang="en-GB" sz="1000">
                <a:solidFill>
                  <a:srgbClr val="FF8C00"/>
                </a:solidFill>
                <a:latin typeface="Calibri" panose="020F0502020204030204" pitchFamily="34" charset="0"/>
                <a:cs typeface="Calibri" panose="020F0502020204030204" pitchFamily="34" charset="0"/>
              </a:rPr>
              <a:t>Classification : Confidential</a:t>
            </a:r>
          </a:p>
        </p:txBody>
      </p:sp>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7.jp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6.emf"/><Relationship Id="rId25" Type="http://schemas.openxmlformats.org/officeDocument/2006/relationships/image" Target="../media/image14.emf"/><Relationship Id="rId2" Type="http://schemas.openxmlformats.org/officeDocument/2006/relationships/tags" Target="../tags/tag32.xml"/><Relationship Id="rId16" Type="http://schemas.openxmlformats.org/officeDocument/2006/relationships/image" Target="../media/image5.jpg"/><Relationship Id="rId20" Type="http://schemas.openxmlformats.org/officeDocument/2006/relationships/image" Target="../media/image9.emf"/><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2.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8.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7.jpg"/><Relationship Id="rId18" Type="http://schemas.openxmlformats.org/officeDocument/2006/relationships/image" Target="../media/image26.emf"/><Relationship Id="rId3" Type="http://schemas.openxmlformats.org/officeDocument/2006/relationships/tags" Target="../tags/tag47.xml"/><Relationship Id="rId21" Type="http://schemas.openxmlformats.org/officeDocument/2006/relationships/image" Target="../media/image29.emf"/><Relationship Id="rId7" Type="http://schemas.openxmlformats.org/officeDocument/2006/relationships/tags" Target="../tags/tag51.xml"/><Relationship Id="rId12" Type="http://schemas.openxmlformats.org/officeDocument/2006/relationships/image" Target="../media/image22.emf"/><Relationship Id="rId17" Type="http://schemas.openxmlformats.org/officeDocument/2006/relationships/image" Target="../media/image25.emf"/><Relationship Id="rId2" Type="http://schemas.openxmlformats.org/officeDocument/2006/relationships/tags" Target="../tags/tag46.xml"/><Relationship Id="rId16" Type="http://schemas.openxmlformats.org/officeDocument/2006/relationships/image" Target="../media/image24.emf"/><Relationship Id="rId20" Type="http://schemas.openxmlformats.org/officeDocument/2006/relationships/image" Target="../media/image28.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image" Target="../media/image5.jpg"/><Relationship Id="rId5" Type="http://schemas.openxmlformats.org/officeDocument/2006/relationships/tags" Target="../tags/tag49.xml"/><Relationship Id="rId15" Type="http://schemas.openxmlformats.org/officeDocument/2006/relationships/image" Target="../media/image23.emf"/><Relationship Id="rId10" Type="http://schemas.openxmlformats.org/officeDocument/2006/relationships/slideLayout" Target="../slideLayouts/slideLayout3.xml"/><Relationship Id="rId19" Type="http://schemas.openxmlformats.org/officeDocument/2006/relationships/image" Target="../media/image27.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8.png"/><Relationship Id="rId22" Type="http://schemas.openxmlformats.org/officeDocument/2006/relationships/image" Target="../media/image30.emf"/></Relationships>
</file>

<file path=ppt/slides/_rels/slide3.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slideLayout" Target="../slideLayouts/slideLayout2.xml"/><Relationship Id="rId7" Type="http://schemas.openxmlformats.org/officeDocument/2006/relationships/hyperlink" Target="mailto:guernsey.bp2s.volta.cosec@bnpparibas.com"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hyperlink" Target="mailto:Francois.touati@axa-im.com" TargetMode="External"/><Relationship Id="rId5" Type="http://schemas.openxmlformats.org/officeDocument/2006/relationships/image" Target="../media/image31.emf"/><Relationship Id="rId10" Type="http://schemas.openxmlformats.org/officeDocument/2006/relationships/image" Target="../media/image32.emf"/><Relationship Id="rId4" Type="http://schemas.openxmlformats.org/officeDocument/2006/relationships/image" Target="../media/image5.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6" cstate="print"/>
            <a:stretch>
              <a:fillRect/>
            </a:stretch>
          </p:blipFill>
          <p:spPr>
            <a:xfrm>
              <a:off x="6464465" y="757174"/>
              <a:ext cx="1095527" cy="718832"/>
            </a:xfrm>
            <a:prstGeom prst="rect">
              <a:avLst/>
            </a:prstGeom>
          </p:spPr>
        </p:pic>
      </p:grpSp>
      <p:pic>
        <p:nvPicPr>
          <p:cNvPr id="18" name="Picture 17">
            <a:extLst>
              <a:ext uri="{FF2B5EF4-FFF2-40B4-BE49-F238E27FC236}">
                <a16:creationId xmlns:a16="http://schemas.microsoft.com/office/drawing/2014/main" id="{8001F368-2A85-CEA5-A2EF-BF5C826E9CA6}"/>
              </a:ext>
            </a:extLst>
          </p:cNvPr>
          <p:cNvPicPr>
            <a:picLocks noChangeAspect="1"/>
          </p:cNvPicPr>
          <p:nvPr>
            <p:custDataLst>
              <p:tags r:id="rId1"/>
            </p:custDataLst>
          </p:nvPr>
        </p:nvPicPr>
        <p:blipFill>
          <a:blip r:embed="rId17"/>
          <a:stretch>
            <a:fillRect/>
          </a:stretch>
        </p:blipFill>
        <p:spPr>
          <a:xfrm>
            <a:off x="2433011" y="1145262"/>
            <a:ext cx="2714625" cy="234336"/>
          </a:xfrm>
          <a:prstGeom prst="rect">
            <a:avLst/>
          </a:prstGeom>
        </p:spPr>
      </p:pic>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grpSp>
        <p:nvGrpSpPr>
          <p:cNvPr id="12" name="object 12"/>
          <p:cNvGrpSpPr/>
          <p:nvPr/>
        </p:nvGrpSpPr>
        <p:grpSpPr>
          <a:xfrm>
            <a:off x="179993" y="180003"/>
            <a:ext cx="401955" cy="401955"/>
            <a:chOff x="179993" y="180003"/>
            <a:chExt cx="401955" cy="401955"/>
          </a:xfrm>
        </p:grpSpPr>
        <p:sp>
          <p:nvSpPr>
            <p:cNvPr id="13" name="object 13"/>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14" name="object 14"/>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15" name="object 15"/>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6" name="object 16"/>
          <p:cNvPicPr/>
          <p:nvPr/>
        </p:nvPicPr>
        <p:blipFill>
          <a:blip r:embed="rId19" cstate="print"/>
          <a:stretch>
            <a:fillRect/>
          </a:stretch>
        </p:blipFill>
        <p:spPr>
          <a:xfrm>
            <a:off x="661652" y="212458"/>
            <a:ext cx="990761" cy="368936"/>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26" name="object 26"/>
          <p:cNvSpPr txBox="1">
            <a:spLocks noGrp="1"/>
          </p:cNvSpPr>
          <p:nvPr>
            <p:ph type="ftr" sz="quarter" idx="5"/>
          </p:nvPr>
        </p:nvSpPr>
        <p:spPr>
          <a:xfrm>
            <a:off x="3866226" y="10415396"/>
            <a:ext cx="3510277" cy="141064"/>
          </a:xfrm>
          <a:prstGeom prst="rect">
            <a:avLst/>
          </a:prstGeom>
        </p:spPr>
        <p:txBody>
          <a:bodyPr vert="horz" wrap="square" lIns="0" tIns="0" rIns="0" bIns="0" rtlCol="0">
            <a:spAutoFit/>
          </a:body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28" name="Picture 27">
            <a:extLst>
              <a:ext uri="{FF2B5EF4-FFF2-40B4-BE49-F238E27FC236}">
                <a16:creationId xmlns:a16="http://schemas.microsoft.com/office/drawing/2014/main" id="{523846AE-385E-778F-65C6-37AF424450DA}"/>
              </a:ext>
            </a:extLst>
          </p:cNvPr>
          <p:cNvPicPr>
            <a:picLocks noChangeAspect="1"/>
          </p:cNvPicPr>
          <p:nvPr>
            <p:custDataLst>
              <p:tags r:id="rId2"/>
            </p:custDataLst>
          </p:nvPr>
        </p:nvPicPr>
        <p:blipFill>
          <a:blip r:embed="rId20"/>
          <a:stretch>
            <a:fillRect/>
          </a:stretch>
        </p:blipFill>
        <p:spPr>
          <a:xfrm>
            <a:off x="179997" y="1656003"/>
            <a:ext cx="2152650" cy="3563478"/>
          </a:xfrm>
          <a:prstGeom prst="rect">
            <a:avLst/>
          </a:prstGeom>
        </p:spPr>
      </p:pic>
      <p:pic>
        <p:nvPicPr>
          <p:cNvPr id="29" name="Picture 28">
            <a:extLst>
              <a:ext uri="{FF2B5EF4-FFF2-40B4-BE49-F238E27FC236}">
                <a16:creationId xmlns:a16="http://schemas.microsoft.com/office/drawing/2014/main" id="{3B7B7E29-EDDB-ED45-3682-566ADE0A7E8A}"/>
              </a:ext>
            </a:extLst>
          </p:cNvPr>
          <p:cNvPicPr>
            <a:picLocks noChangeAspect="1"/>
          </p:cNvPicPr>
          <p:nvPr>
            <p:custDataLst>
              <p:tags r:id="rId3"/>
            </p:custDataLst>
          </p:nvPr>
        </p:nvPicPr>
        <p:blipFill>
          <a:blip r:embed="rId21"/>
          <a:stretch>
            <a:fillRect/>
          </a:stretch>
        </p:blipFill>
        <p:spPr>
          <a:xfrm>
            <a:off x="3879508" y="6114344"/>
            <a:ext cx="3514725" cy="1597464"/>
          </a:xfrm>
          <a:prstGeom prst="rect">
            <a:avLst/>
          </a:prstGeom>
        </p:spPr>
      </p:pic>
      <p:pic>
        <p:nvPicPr>
          <p:cNvPr id="30" name="Picture 29">
            <a:extLst>
              <a:ext uri="{FF2B5EF4-FFF2-40B4-BE49-F238E27FC236}">
                <a16:creationId xmlns:a16="http://schemas.microsoft.com/office/drawing/2014/main" id="{EB7D6594-54AA-8F87-C1CC-88969A2120C5}"/>
              </a:ext>
            </a:extLst>
          </p:cNvPr>
          <p:cNvPicPr>
            <a:picLocks noChangeAspect="1"/>
          </p:cNvPicPr>
          <p:nvPr>
            <p:custDataLst>
              <p:tags r:id="rId4"/>
            </p:custDataLst>
          </p:nvPr>
        </p:nvPicPr>
        <p:blipFill>
          <a:blip r:embed="rId22"/>
          <a:stretch>
            <a:fillRect/>
          </a:stretch>
        </p:blipFill>
        <p:spPr>
          <a:xfrm>
            <a:off x="179997" y="6108700"/>
            <a:ext cx="3510279" cy="1847275"/>
          </a:xfrm>
          <a:prstGeom prst="rect">
            <a:avLst/>
          </a:prstGeom>
        </p:spPr>
      </p:pic>
      <p:pic>
        <p:nvPicPr>
          <p:cNvPr id="31" name="Picture 30">
            <a:extLst>
              <a:ext uri="{FF2B5EF4-FFF2-40B4-BE49-F238E27FC236}">
                <a16:creationId xmlns:a16="http://schemas.microsoft.com/office/drawing/2014/main" id="{5829C544-670E-415B-4869-C59D134A4490}"/>
              </a:ext>
            </a:extLst>
          </p:cNvPr>
          <p:cNvPicPr>
            <a:picLocks noChangeAspect="1"/>
          </p:cNvPicPr>
          <p:nvPr>
            <p:custDataLst>
              <p:tags r:id="rId5"/>
            </p:custDataLst>
          </p:nvPr>
        </p:nvPicPr>
        <p:blipFill>
          <a:blip r:embed="rId23"/>
          <a:stretch>
            <a:fillRect/>
          </a:stretch>
        </p:blipFill>
        <p:spPr>
          <a:xfrm>
            <a:off x="3869994" y="8547100"/>
            <a:ext cx="3510279" cy="1686579"/>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41" name="Picture 40">
            <a:extLst>
              <a:ext uri="{FF2B5EF4-FFF2-40B4-BE49-F238E27FC236}">
                <a16:creationId xmlns:a16="http://schemas.microsoft.com/office/drawing/2014/main" id="{30ADE8E1-975E-350B-31DB-99079297E68F}"/>
              </a:ext>
            </a:extLst>
          </p:cNvPr>
          <p:cNvPicPr>
            <a:picLocks noChangeAspect="1"/>
          </p:cNvPicPr>
          <p:nvPr>
            <p:custDataLst>
              <p:tags r:id="rId6"/>
            </p:custDataLst>
          </p:nvPr>
        </p:nvPicPr>
        <p:blipFill>
          <a:blip r:embed="rId24"/>
          <a:stretch>
            <a:fillRect/>
          </a:stretch>
        </p:blipFill>
        <p:spPr>
          <a:xfrm>
            <a:off x="2527344" y="4108188"/>
            <a:ext cx="4857750" cy="979690"/>
          </a:xfrm>
          <a:prstGeom prst="rect">
            <a:avLst/>
          </a:prstGeom>
        </p:spPr>
      </p:pic>
      <p:pic>
        <p:nvPicPr>
          <p:cNvPr id="33" name="Picture 32">
            <a:extLst>
              <a:ext uri="{FF2B5EF4-FFF2-40B4-BE49-F238E27FC236}">
                <a16:creationId xmlns:a16="http://schemas.microsoft.com/office/drawing/2014/main" id="{3355EB5D-ED71-426F-FDF5-B6122E20171B}"/>
              </a:ext>
            </a:extLst>
          </p:cNvPr>
          <p:cNvPicPr>
            <a:picLocks noChangeAspect="1"/>
          </p:cNvPicPr>
          <p:nvPr>
            <p:custDataLst>
              <p:tags r:id="rId7"/>
            </p:custDataLst>
          </p:nvPr>
        </p:nvPicPr>
        <p:blipFill>
          <a:blip r:embed="rId25"/>
          <a:stretch>
            <a:fillRect/>
          </a:stretch>
        </p:blipFill>
        <p:spPr>
          <a:xfrm>
            <a:off x="179999" y="8547102"/>
            <a:ext cx="3510279" cy="1800065"/>
          </a:xfrm>
          <a:prstGeom prst="rect">
            <a:avLst/>
          </a:prstGeom>
        </p:spPr>
      </p:pic>
      <p:pic>
        <p:nvPicPr>
          <p:cNvPr id="34" name="Picture 33">
            <a:extLst>
              <a:ext uri="{FF2B5EF4-FFF2-40B4-BE49-F238E27FC236}">
                <a16:creationId xmlns:a16="http://schemas.microsoft.com/office/drawing/2014/main" id="{0CDE5D65-AD32-2F46-8154-EBED830FC350}"/>
              </a:ext>
            </a:extLst>
          </p:cNvPr>
          <p:cNvPicPr>
            <a:picLocks noChangeAspect="1"/>
          </p:cNvPicPr>
          <p:nvPr>
            <p:custDataLst>
              <p:tags r:id="rId8"/>
            </p:custDataLst>
          </p:nvPr>
        </p:nvPicPr>
        <p:blipFill>
          <a:blip r:embed="rId26"/>
          <a:stretch>
            <a:fillRect/>
          </a:stretch>
        </p:blipFill>
        <p:spPr>
          <a:xfrm>
            <a:off x="63260" y="7963078"/>
            <a:ext cx="1362075" cy="136304"/>
          </a:xfrm>
          <a:prstGeom prst="rect">
            <a:avLst/>
          </a:prstGeom>
        </p:spPr>
      </p:pic>
      <p:pic>
        <p:nvPicPr>
          <p:cNvPr id="35" name="Picture 34">
            <a:extLst>
              <a:ext uri="{FF2B5EF4-FFF2-40B4-BE49-F238E27FC236}">
                <a16:creationId xmlns:a16="http://schemas.microsoft.com/office/drawing/2014/main" id="{8706E74E-E3CD-1293-2A11-0CC6D7C81F03}"/>
              </a:ext>
            </a:extLst>
          </p:cNvPr>
          <p:cNvPicPr>
            <a:picLocks noChangeAspect="1"/>
          </p:cNvPicPr>
          <p:nvPr>
            <p:custDataLst>
              <p:tags r:id="rId9"/>
            </p:custDataLst>
          </p:nvPr>
        </p:nvPicPr>
        <p:blipFill>
          <a:blip r:embed="rId27"/>
          <a:stretch>
            <a:fillRect/>
          </a:stretch>
        </p:blipFill>
        <p:spPr>
          <a:xfrm>
            <a:off x="3871303" y="7785100"/>
            <a:ext cx="3505200" cy="324771"/>
          </a:xfrm>
          <a:prstGeom prst="rect">
            <a:avLst/>
          </a:prstGeom>
        </p:spPr>
      </p:pic>
      <p:pic>
        <p:nvPicPr>
          <p:cNvPr id="36" name="Picture 35">
            <a:extLst>
              <a:ext uri="{FF2B5EF4-FFF2-40B4-BE49-F238E27FC236}">
                <a16:creationId xmlns:a16="http://schemas.microsoft.com/office/drawing/2014/main" id="{FA1E1839-974C-9E8D-076F-404FD42FB615}"/>
              </a:ext>
            </a:extLst>
          </p:cNvPr>
          <p:cNvPicPr>
            <a:picLocks noChangeAspect="1"/>
          </p:cNvPicPr>
          <p:nvPr>
            <p:custDataLst>
              <p:tags r:id="rId10"/>
            </p:custDataLst>
          </p:nvPr>
        </p:nvPicPr>
        <p:blipFill>
          <a:blip r:embed="rId28"/>
          <a:stretch>
            <a:fillRect/>
          </a:stretch>
        </p:blipFill>
        <p:spPr>
          <a:xfrm>
            <a:off x="176227" y="10332675"/>
            <a:ext cx="1924050" cy="135277"/>
          </a:xfrm>
          <a:prstGeom prst="rect">
            <a:avLst/>
          </a:prstGeom>
        </p:spPr>
      </p:pic>
      <p:pic>
        <p:nvPicPr>
          <p:cNvPr id="37" name="Picture 36">
            <a:extLst>
              <a:ext uri="{FF2B5EF4-FFF2-40B4-BE49-F238E27FC236}">
                <a16:creationId xmlns:a16="http://schemas.microsoft.com/office/drawing/2014/main" id="{53C0FC05-303D-0840-B134-02E03DCF6AD8}"/>
              </a:ext>
            </a:extLst>
          </p:cNvPr>
          <p:cNvPicPr>
            <a:picLocks noChangeAspect="1"/>
          </p:cNvPicPr>
          <p:nvPr>
            <p:custDataLst>
              <p:tags r:id="rId11"/>
            </p:custDataLst>
          </p:nvPr>
        </p:nvPicPr>
        <p:blipFill>
          <a:blip r:embed="rId29"/>
          <a:stretch>
            <a:fillRect/>
          </a:stretch>
        </p:blipFill>
        <p:spPr>
          <a:xfrm>
            <a:off x="3709362" y="10223503"/>
            <a:ext cx="1438275" cy="143929"/>
          </a:xfrm>
          <a:prstGeom prst="rect">
            <a:avLst/>
          </a:prstGeom>
        </p:spPr>
      </p:pic>
      <p:pic>
        <p:nvPicPr>
          <p:cNvPr id="38" name="Picture 37">
            <a:extLst>
              <a:ext uri="{FF2B5EF4-FFF2-40B4-BE49-F238E27FC236}">
                <a16:creationId xmlns:a16="http://schemas.microsoft.com/office/drawing/2014/main" id="{2B38B490-F2A6-4E7F-7422-5A67443EA276}"/>
              </a:ext>
            </a:extLst>
          </p:cNvPr>
          <p:cNvPicPr>
            <a:picLocks noChangeAspect="1"/>
          </p:cNvPicPr>
          <p:nvPr>
            <p:custDataLst>
              <p:tags r:id="rId12"/>
            </p:custDataLst>
          </p:nvPr>
        </p:nvPicPr>
        <p:blipFill>
          <a:blip r:embed="rId30"/>
          <a:stretch>
            <a:fillRect/>
          </a:stretch>
        </p:blipFill>
        <p:spPr>
          <a:xfrm>
            <a:off x="3866229" y="10415396"/>
            <a:ext cx="3514725" cy="185869"/>
          </a:xfrm>
          <a:prstGeom prst="rect">
            <a:avLst/>
          </a:prstGeom>
        </p:spPr>
      </p:pic>
      <p:pic>
        <p:nvPicPr>
          <p:cNvPr id="39" name="Picture 38">
            <a:extLst>
              <a:ext uri="{FF2B5EF4-FFF2-40B4-BE49-F238E27FC236}">
                <a16:creationId xmlns:a16="http://schemas.microsoft.com/office/drawing/2014/main" id="{0F231EE1-87CC-217D-5D7C-67592F5150F3}"/>
              </a:ext>
            </a:extLst>
          </p:cNvPr>
          <p:cNvPicPr>
            <a:picLocks noChangeAspect="1"/>
          </p:cNvPicPr>
          <p:nvPr>
            <p:custDataLst>
              <p:tags r:id="rId13"/>
            </p:custDataLst>
          </p:nvPr>
        </p:nvPicPr>
        <p:blipFill>
          <a:blip r:embed="rId31"/>
          <a:stretch>
            <a:fillRect/>
          </a:stretch>
        </p:blipFill>
        <p:spPr>
          <a:xfrm>
            <a:off x="2519997" y="3063608"/>
            <a:ext cx="4867275" cy="417499"/>
          </a:xfrm>
          <a:prstGeom prst="rect">
            <a:avLst/>
          </a:prstGeom>
        </p:spPr>
      </p:pic>
      <p:pic>
        <p:nvPicPr>
          <p:cNvPr id="40" name="Picture 39">
            <a:extLst>
              <a:ext uri="{FF2B5EF4-FFF2-40B4-BE49-F238E27FC236}">
                <a16:creationId xmlns:a16="http://schemas.microsoft.com/office/drawing/2014/main" id="{1D4549E7-790A-6910-3047-5CB6FFA06E9B}"/>
              </a:ext>
            </a:extLst>
          </p:cNvPr>
          <p:cNvPicPr>
            <a:picLocks noChangeAspect="1"/>
          </p:cNvPicPr>
          <p:nvPr>
            <p:custDataLst>
              <p:tags r:id="rId14"/>
            </p:custDataLst>
          </p:nvPr>
        </p:nvPicPr>
        <p:blipFill>
          <a:blip r:embed="rId32"/>
          <a:stretch>
            <a:fillRect/>
          </a:stretch>
        </p:blipFill>
        <p:spPr>
          <a:xfrm>
            <a:off x="3327530" y="3594100"/>
            <a:ext cx="3238500" cy="425640"/>
          </a:xfrm>
          <a:prstGeom prst="rect">
            <a:avLst/>
          </a:prstGeom>
        </p:spPr>
      </p:pic>
      <p:sp>
        <p:nvSpPr>
          <p:cNvPr id="27" name="object 18">
            <a:extLst>
              <a:ext uri="{FF2B5EF4-FFF2-40B4-BE49-F238E27FC236}">
                <a16:creationId xmlns:a16="http://schemas.microsoft.com/office/drawing/2014/main" id="{F59EB29C-A586-E8AB-0DFF-A9202DEB9AAE}"/>
              </a:ext>
            </a:extLst>
          </p:cNvPr>
          <p:cNvSpPr txBox="1">
            <a:spLocks/>
          </p:cNvSpPr>
          <p:nvPr/>
        </p:nvSpPr>
        <p:spPr>
          <a:xfrm>
            <a:off x="2600576" y="814225"/>
            <a:ext cx="2355348" cy="359073"/>
          </a:xfrm>
          <a:prstGeom prst="rect">
            <a:avLst/>
          </a:prstGeom>
        </p:spPr>
        <p:txBody>
          <a:bodyPr vert="horz" wrap="square" lIns="0" tIns="12700" rIns="0" bIns="0" rtlCol="0">
            <a:spAutoFit/>
          </a:bodyPr>
          <a:lstStyle>
            <a:lvl1pPr>
              <a:defRPr sz="2300" b="1" i="0">
                <a:solidFill>
                  <a:schemeClr val="bg1"/>
                </a:solidFill>
                <a:latin typeface="Calibri"/>
                <a:ea typeface="+mj-ea"/>
                <a:cs typeface="Calibri"/>
              </a:defRPr>
            </a:lvl1pPr>
          </a:lstStyle>
          <a:p>
            <a:pPr marL="12700" algn="ctr">
              <a:lnSpc>
                <a:spcPts val="2680"/>
              </a:lnSpc>
              <a:spcBef>
                <a:spcPts val="100"/>
              </a:spcBef>
            </a:pPr>
            <a:r>
              <a:rPr lang="fr-FR" spc="-10" dirty="0"/>
              <a:t>Volta</a:t>
            </a:r>
            <a:r>
              <a:rPr lang="fr-FR" spc="-70" dirty="0"/>
              <a:t> </a:t>
            </a:r>
            <a:r>
              <a:rPr lang="fr-FR" dirty="0"/>
              <a:t>Finance</a:t>
            </a:r>
            <a:r>
              <a:rPr lang="fr-FR" spc="-60" dirty="0"/>
              <a:t> </a:t>
            </a:r>
            <a:r>
              <a:rPr lang="fr-FR" spc="-25" dirty="0"/>
              <a:t>Ltd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1" cstate="print"/>
            <a:stretch>
              <a:fillRect/>
            </a:stretch>
          </p:blipFill>
          <p:spPr>
            <a:xfrm>
              <a:off x="6464465" y="757174"/>
              <a:ext cx="1095527" cy="718832"/>
            </a:xfrm>
            <a:prstGeom prst="rect">
              <a:avLst/>
            </a:prstGeom>
          </p:spPr>
        </p:pic>
      </p:grpSp>
      <p:pic>
        <p:nvPicPr>
          <p:cNvPr id="20" name="Picture 19">
            <a:extLst>
              <a:ext uri="{FF2B5EF4-FFF2-40B4-BE49-F238E27FC236}">
                <a16:creationId xmlns:a16="http://schemas.microsoft.com/office/drawing/2014/main" id="{CC6825D8-A185-D085-871C-FF9298B9D291}"/>
              </a:ext>
            </a:extLst>
          </p:cNvPr>
          <p:cNvPicPr>
            <a:picLocks noChangeAspect="1"/>
          </p:cNvPicPr>
          <p:nvPr>
            <p:custDataLst>
              <p:tags r:id="rId1"/>
            </p:custDataLst>
          </p:nvPr>
        </p:nvPicPr>
        <p:blipFill>
          <a:blip r:embed="rId12"/>
          <a:stretch>
            <a:fillRect/>
          </a:stretch>
        </p:blipFill>
        <p:spPr>
          <a:xfrm>
            <a:off x="2433010" y="1145262"/>
            <a:ext cx="2714625" cy="234336"/>
          </a:xfrm>
          <a:prstGeom prst="rect">
            <a:avLst/>
          </a:prstGeom>
        </p:spPr>
      </p:pic>
      <p:sp>
        <p:nvSpPr>
          <p:cNvPr id="2" name="object 2"/>
          <p:cNvSpPr txBox="1"/>
          <p:nvPr/>
        </p:nvSpPr>
        <p:spPr>
          <a:xfrm>
            <a:off x="167299" y="1935552"/>
            <a:ext cx="3536315" cy="5101397"/>
          </a:xfrm>
          <a:prstGeom prst="rect">
            <a:avLst/>
          </a:prstGeom>
        </p:spPr>
        <p:txBody>
          <a:bodyPr vert="horz" wrap="square" lIns="0" tIns="12700" rIns="0" bIns="0" rtlCol="0">
            <a:spAutoFit/>
          </a:bodyPr>
          <a:lstStyle/>
          <a:p>
            <a:pPr marL="12700" marR="5080" algn="just">
              <a:lnSpc>
                <a:spcPct val="100000"/>
              </a:lnSpc>
              <a:spcBef>
                <a:spcPts val="100"/>
              </a:spcBef>
            </a:pPr>
            <a:r>
              <a:rPr lang="en-US" sz="900" b="0" dirty="0">
                <a:solidFill>
                  <a:srgbClr val="343B3C"/>
                </a:solidFill>
                <a:latin typeface="Calibri Light"/>
                <a:cs typeface="Calibri Light"/>
              </a:rPr>
              <a:t>May was a strong month for Volta Finance, with a net performance of 1.7% and year-to-date return close to +9.5%. In comparison, US High Yield returned +1.63% year-to-date while European High Yield returned +2.57%.</a:t>
            </a:r>
          </a:p>
          <a:p>
            <a:pPr marL="12700" marR="5080" algn="just">
              <a:lnSpc>
                <a:spcPct val="100000"/>
              </a:lnSpc>
              <a:spcBef>
                <a:spcPts val="100"/>
              </a:spcBef>
            </a:pPr>
            <a:endParaRPr lang="en-US" sz="900" b="0" dirty="0">
              <a:solidFill>
                <a:srgbClr val="343B3C"/>
              </a:solidFill>
              <a:latin typeface="Calibri Light"/>
              <a:cs typeface="Calibri Light"/>
            </a:endParaRPr>
          </a:p>
          <a:p>
            <a:pPr marL="12700" marR="5080" algn="just">
              <a:lnSpc>
                <a:spcPct val="100000"/>
              </a:lnSpc>
              <a:spcBef>
                <a:spcPts val="100"/>
              </a:spcBef>
            </a:pPr>
            <a:r>
              <a:rPr lang="en-US" sz="900" b="0" dirty="0">
                <a:solidFill>
                  <a:srgbClr val="343B3C"/>
                </a:solidFill>
                <a:latin typeface="Calibri Light"/>
                <a:cs typeface="Calibri Light"/>
              </a:rPr>
              <a:t>Despite volatile markets, credit markets performed well in May. The momentum was fueled – in Europe - by anticipation of imminent rate cuts from the European Central Bank, which were eventually implemented early June. Both High Yield Credit indices CDX (for the US) and </a:t>
            </a:r>
            <a:r>
              <a:rPr lang="en-US" sz="900" b="0" dirty="0" err="1">
                <a:solidFill>
                  <a:srgbClr val="343B3C"/>
                </a:solidFill>
                <a:latin typeface="Calibri Light"/>
                <a:cs typeface="Calibri Light"/>
              </a:rPr>
              <a:t>Xover</a:t>
            </a:r>
            <a:r>
              <a:rPr lang="en-US" sz="900" b="0" dirty="0">
                <a:solidFill>
                  <a:srgbClr val="343B3C"/>
                </a:solidFill>
                <a:latin typeface="Calibri Light"/>
                <a:cs typeface="Calibri Light"/>
              </a:rPr>
              <a:t> (for Europe) tightened by 20bps+ on the month while US 10-year treasuries decreased from 4.68% to 4.50%. Leveraged Loan markets also showed strength as Euro Loans gained one point to 98.15px while the US index closed 30 cents up at 96.94px. </a:t>
            </a:r>
          </a:p>
          <a:p>
            <a:pPr marL="12700" marR="5080" algn="just">
              <a:lnSpc>
                <a:spcPct val="100000"/>
              </a:lnSpc>
              <a:spcBef>
                <a:spcPts val="100"/>
              </a:spcBef>
            </a:pPr>
            <a:endParaRPr lang="en-US" sz="900" b="0" dirty="0">
              <a:solidFill>
                <a:srgbClr val="343B3C"/>
              </a:solidFill>
              <a:latin typeface="Calibri Light"/>
              <a:cs typeface="Calibri Light"/>
            </a:endParaRPr>
          </a:p>
          <a:p>
            <a:pPr marL="12700" marR="5080" algn="just">
              <a:lnSpc>
                <a:spcPct val="100000"/>
              </a:lnSpc>
              <a:spcBef>
                <a:spcPts val="100"/>
              </a:spcBef>
            </a:pPr>
            <a:r>
              <a:rPr lang="en-US" sz="900" b="0" dirty="0">
                <a:solidFill>
                  <a:srgbClr val="343B3C"/>
                </a:solidFill>
                <a:latin typeface="Calibri Light"/>
                <a:cs typeface="Calibri Light"/>
              </a:rPr>
              <a:t>Primary CLO markets remained extremely active, with significant issuance in both markets: there was circa USD 47bn of supply in the US (BSL + MML) and EUR 8.5bn in Europe. Spreads tightened across the capital structure with AAAs moving 5bps tighter to +140bps ; Non-Investment Grade assets also gained momentum as Tier One CLO managers managed to place their BB-rated tranches well inside +600bps in the US. </a:t>
            </a:r>
          </a:p>
          <a:p>
            <a:pPr marL="12700" marR="5080" algn="just">
              <a:lnSpc>
                <a:spcPct val="100000"/>
              </a:lnSpc>
              <a:spcBef>
                <a:spcPts val="100"/>
              </a:spcBef>
            </a:pPr>
            <a:endParaRPr lang="en-US" sz="900" b="0" dirty="0">
              <a:solidFill>
                <a:srgbClr val="343B3C"/>
              </a:solidFill>
              <a:latin typeface="Calibri Light"/>
              <a:cs typeface="Calibri Light"/>
            </a:endParaRPr>
          </a:p>
          <a:p>
            <a:pPr marL="12700" marR="5080" algn="just">
              <a:lnSpc>
                <a:spcPct val="100000"/>
              </a:lnSpc>
              <a:spcBef>
                <a:spcPts val="100"/>
              </a:spcBef>
            </a:pPr>
            <a:r>
              <a:rPr lang="en-US" sz="900" b="0" dirty="0">
                <a:solidFill>
                  <a:srgbClr val="343B3C"/>
                </a:solidFill>
                <a:latin typeface="Calibri Light"/>
                <a:cs typeface="Calibri Light"/>
              </a:rPr>
              <a:t>Fundamentals in both underlying loan markets continued to display no sign of weakness, notably with default rates down to 1.08% in the US and 1.48% in Europe. At the same time, the pick-up in loan refinancings has been increasing the speed of prepayments in amortizing CLOs and fueling CLO refinancing and reset activity.</a:t>
            </a:r>
          </a:p>
          <a:p>
            <a:pPr marL="12700" marR="5080" algn="just">
              <a:lnSpc>
                <a:spcPct val="100000"/>
              </a:lnSpc>
              <a:spcBef>
                <a:spcPts val="100"/>
              </a:spcBef>
            </a:pPr>
            <a:endParaRPr lang="en-US" sz="900" dirty="0">
              <a:solidFill>
                <a:srgbClr val="343B3C"/>
              </a:solidFill>
              <a:latin typeface="Calibri Light"/>
              <a:cs typeface="Calibri Light"/>
            </a:endParaRPr>
          </a:p>
          <a:p>
            <a:pPr marL="12700" marR="5080" algn="just">
              <a:lnSpc>
                <a:spcPct val="100000"/>
              </a:lnSpc>
              <a:spcBef>
                <a:spcPts val="100"/>
              </a:spcBef>
            </a:pPr>
            <a:r>
              <a:rPr lang="en-US" sz="900" b="0" dirty="0">
                <a:solidFill>
                  <a:srgbClr val="343B3C"/>
                </a:solidFill>
                <a:latin typeface="Calibri Light"/>
                <a:cs typeface="Calibri Light"/>
              </a:rPr>
              <a:t>Volta Finance’s investment portfolio benefited from this search for yield, with mark-to-market valuations for CLO debt tranches increasing and CLO Equity investments returning over 3% on the month due to a combination of both higher valuation and strong payments. Through the month, Volta engaged in various transactions, including swapping from an amortizing US CLO debt tranche into a longer profile one, adding to an existing CLO Equity (€0.1m) and funding €1.6m of a European CLO warehouse. The cashflow generation over the last 6 months remained strong at c. €28.4mm equivalent of interests and coupons on an annualized basis, representing 22% of this month’s NAV.</a:t>
            </a:r>
          </a:p>
        </p:txBody>
      </p:sp>
      <p:sp>
        <p:nvSpPr>
          <p:cNvPr id="5" name="object 5"/>
          <p:cNvSpPr txBox="1"/>
          <p:nvPr/>
        </p:nvSpPr>
        <p:spPr>
          <a:xfrm>
            <a:off x="3857284" y="1935552"/>
            <a:ext cx="3535679" cy="2839239"/>
          </a:xfrm>
          <a:prstGeom prst="rect">
            <a:avLst/>
          </a:prstGeom>
        </p:spPr>
        <p:txBody>
          <a:bodyPr vert="horz" wrap="square" lIns="0" tIns="12700" rIns="0" bIns="0" rtlCol="0">
            <a:spAutoFit/>
          </a:bodyPr>
          <a:lstStyle/>
          <a:p>
            <a:pPr marL="12700" marR="5080" algn="just">
              <a:lnSpc>
                <a:spcPct val="100000"/>
              </a:lnSpc>
              <a:spcBef>
                <a:spcPts val="100"/>
              </a:spcBef>
            </a:pPr>
            <a:r>
              <a:rPr lang="en-US" sz="900" b="0" dirty="0">
                <a:solidFill>
                  <a:srgbClr val="343B3C"/>
                </a:solidFill>
                <a:latin typeface="Calibri Light"/>
                <a:cs typeface="Calibri Light"/>
              </a:rPr>
              <a:t>Volta’s underlying sub asset classes monthly performances** were as follow: +1.4% for Bank Balance Sheet transactions, +3.2% for CLO Equity tranches, +2.4% for CLO Debt tranches and -1.3% for Cash Corporate Credit &amp; ABS***, cash representing c.8% of NAV.</a:t>
            </a:r>
          </a:p>
          <a:p>
            <a:pPr marL="12700" marR="5080" algn="just">
              <a:lnSpc>
                <a:spcPct val="100000"/>
              </a:lnSpc>
              <a:spcBef>
                <a:spcPts val="100"/>
              </a:spcBef>
            </a:pPr>
            <a:endParaRPr lang="en-US" sz="900" dirty="0">
              <a:solidFill>
                <a:srgbClr val="343B3C"/>
              </a:solidFill>
              <a:latin typeface="Calibri Light"/>
              <a:cs typeface="Calibri Light"/>
            </a:endParaRPr>
          </a:p>
          <a:p>
            <a:pPr marL="12700" marR="5080" algn="just">
              <a:lnSpc>
                <a:spcPct val="100000"/>
              </a:lnSpc>
              <a:spcBef>
                <a:spcPts val="100"/>
              </a:spcBef>
            </a:pPr>
            <a:r>
              <a:rPr lang="en-US" sz="900" dirty="0">
                <a:latin typeface="Calibri Light"/>
                <a:cs typeface="Calibri Light"/>
              </a:rPr>
              <a:t>As of end of May 2024, Volta’s NAV was €262.9m, i.e. €7.19 per share.</a:t>
            </a:r>
            <a:endParaRPr lang="en-US" sz="900" dirty="0">
              <a:solidFill>
                <a:srgbClr val="343B3C"/>
              </a:solidFill>
              <a:latin typeface="Calibri Light"/>
              <a:cs typeface="Calibri Light"/>
            </a:endParaRPr>
          </a:p>
          <a:p>
            <a:pPr marL="12700" marR="5080" algn="just">
              <a:lnSpc>
                <a:spcPct val="100000"/>
              </a:lnSpc>
              <a:spcBef>
                <a:spcPts val="100"/>
              </a:spcBef>
            </a:pPr>
            <a:endParaRPr lang="en-US" sz="900" dirty="0">
              <a:solidFill>
                <a:srgbClr val="343B3C"/>
              </a:solidFill>
              <a:latin typeface="Calibri Light"/>
              <a:cs typeface="Calibri Light"/>
            </a:endParaRPr>
          </a:p>
          <a:p>
            <a:pPr marL="12700" marR="5080" algn="just">
              <a:lnSpc>
                <a:spcPct val="100000"/>
              </a:lnSpc>
              <a:spcBef>
                <a:spcPts val="100"/>
              </a:spcBef>
            </a:pPr>
            <a:r>
              <a:rPr lang="en-US" sz="700" i="1" dirty="0">
                <a:latin typeface="Calibri Light"/>
                <a:cs typeface="Calibri Light"/>
              </a:rPr>
              <a:t>*It should be noted that approximately 0.49%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0.26% as at 30 April 2024, 0.23% as at 31 March 2024.</a:t>
            </a:r>
          </a:p>
          <a:p>
            <a:pPr marL="12700" marR="5080" algn="just">
              <a:lnSpc>
                <a:spcPct val="100000"/>
              </a:lnSpc>
              <a:spcBef>
                <a:spcPts val="100"/>
              </a:spcBef>
            </a:pPr>
            <a:endParaRPr lang="en-US" sz="700" i="1" dirty="0">
              <a:latin typeface="Calibri Light"/>
              <a:cs typeface="Calibri Light"/>
            </a:endParaRPr>
          </a:p>
          <a:p>
            <a:pPr marL="12700" marR="5080" algn="just">
              <a:lnSpc>
                <a:spcPct val="100000"/>
              </a:lnSpc>
              <a:spcBef>
                <a:spcPts val="100"/>
              </a:spcBef>
            </a:pPr>
            <a:r>
              <a:rPr lang="en-US" sz="700" i="1" dirty="0">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marL="12700" marR="5080" algn="just">
              <a:lnSpc>
                <a:spcPct val="100000"/>
              </a:lnSpc>
              <a:spcBef>
                <a:spcPts val="100"/>
              </a:spcBef>
            </a:pPr>
            <a:r>
              <a:rPr lang="en-US" sz="700" i="1" dirty="0">
                <a:latin typeface="Calibri Light"/>
                <a:cs typeface="Calibri Light"/>
              </a:rPr>
              <a:t>*** The cash Corporate Credit and ABS bucket is currently made of 3 legacy assets representing 0.8% of GAV.</a:t>
            </a:r>
          </a:p>
          <a:p>
            <a:pPr marL="12700" marR="5080" algn="just">
              <a:lnSpc>
                <a:spcPct val="100000"/>
              </a:lnSpc>
              <a:spcBef>
                <a:spcPts val="100"/>
              </a:spcBef>
            </a:pPr>
            <a:endParaRPr lang="en-US" sz="900" dirty="0">
              <a:latin typeface="Calibri Light"/>
              <a:cs typeface="Calibri Light"/>
            </a:endParaRPr>
          </a:p>
        </p:txBody>
      </p:sp>
      <p:pic>
        <p:nvPicPr>
          <p:cNvPr id="7" name="object 7"/>
          <p:cNvPicPr/>
          <p:nvPr/>
        </p:nvPicPr>
        <p:blipFill>
          <a:blip r:embed="rId13" cstate="print"/>
          <a:stretch>
            <a:fillRect/>
          </a:stretch>
        </p:blipFill>
        <p:spPr>
          <a:xfrm>
            <a:off x="6966001" y="181054"/>
            <a:ext cx="413994" cy="406113"/>
          </a:xfrm>
          <a:prstGeom prst="rect">
            <a:avLst/>
          </a:prstGeom>
        </p:spPr>
      </p:pic>
      <p:grpSp>
        <p:nvGrpSpPr>
          <p:cNvPr id="8" name="object 8"/>
          <p:cNvGrpSpPr/>
          <p:nvPr/>
        </p:nvGrpSpPr>
        <p:grpSpPr>
          <a:xfrm>
            <a:off x="179993" y="180003"/>
            <a:ext cx="401955" cy="401955"/>
            <a:chOff x="179993" y="180003"/>
            <a:chExt cx="401955" cy="401955"/>
          </a:xfrm>
        </p:grpSpPr>
        <p:sp>
          <p:nvSpPr>
            <p:cNvPr id="9" name="object 9"/>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10" name="object 10"/>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11" name="object 11"/>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2" name="object 12"/>
          <p:cNvPicPr/>
          <p:nvPr/>
        </p:nvPicPr>
        <p:blipFill>
          <a:blip r:embed="rId14" cstate="print"/>
          <a:stretch>
            <a:fillRect/>
          </a:stretch>
        </p:blipFill>
        <p:spPr>
          <a:xfrm>
            <a:off x="661652" y="212458"/>
            <a:ext cx="990761" cy="368936"/>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sp>
        <p:nvSpPr>
          <p:cNvPr id="24" name="object 24"/>
          <p:cNvSpPr txBox="1">
            <a:spLocks noGrp="1"/>
          </p:cNvSpPr>
          <p:nvPr>
            <p:ph type="ftr" sz="quarter" idx="5"/>
          </p:nvPr>
        </p:nvSpPr>
        <p:spPr>
          <a:xfrm>
            <a:off x="3892769" y="10427778"/>
            <a:ext cx="3535679" cy="141064"/>
          </a:xfrm>
          <a:prstGeom prst="rect">
            <a:avLst/>
          </a:prstGeom>
        </p:spPr>
        <p:txBody>
          <a:bodyPr vert="horz" wrap="square" lIns="0" tIns="0" rIns="0" bIns="0" rtlCol="0">
            <a:spAutoFit/>
          </a:body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26" name="Picture 25">
            <a:extLst>
              <a:ext uri="{FF2B5EF4-FFF2-40B4-BE49-F238E27FC236}">
                <a16:creationId xmlns:a16="http://schemas.microsoft.com/office/drawing/2014/main" id="{6B1507ED-363A-1BC8-D899-53FEEBFED95E}"/>
              </a:ext>
            </a:extLst>
          </p:cNvPr>
          <p:cNvPicPr>
            <a:picLocks noChangeAspect="1"/>
          </p:cNvPicPr>
          <p:nvPr>
            <p:custDataLst>
              <p:tags r:id="rId2"/>
            </p:custDataLst>
          </p:nvPr>
        </p:nvPicPr>
        <p:blipFill>
          <a:blip r:embed="rId15"/>
          <a:stretch>
            <a:fillRect/>
          </a:stretch>
        </p:blipFill>
        <p:spPr>
          <a:xfrm>
            <a:off x="3869992" y="5025521"/>
            <a:ext cx="1756800" cy="1599997"/>
          </a:xfrm>
          <a:prstGeom prst="rect">
            <a:avLst/>
          </a:prstGeom>
        </p:spPr>
      </p:pic>
      <p:pic>
        <p:nvPicPr>
          <p:cNvPr id="27" name="Picture 26">
            <a:extLst>
              <a:ext uri="{FF2B5EF4-FFF2-40B4-BE49-F238E27FC236}">
                <a16:creationId xmlns:a16="http://schemas.microsoft.com/office/drawing/2014/main" id="{C079BB5D-36F2-A1EA-020E-02C882C09F0C}"/>
              </a:ext>
            </a:extLst>
          </p:cNvPr>
          <p:cNvPicPr>
            <a:picLocks noChangeAspect="1"/>
          </p:cNvPicPr>
          <p:nvPr>
            <p:custDataLst>
              <p:tags r:id="rId3"/>
            </p:custDataLst>
          </p:nvPr>
        </p:nvPicPr>
        <p:blipFill>
          <a:blip r:embed="rId16"/>
          <a:stretch>
            <a:fillRect/>
          </a:stretch>
        </p:blipFill>
        <p:spPr>
          <a:xfrm>
            <a:off x="5660608" y="5086219"/>
            <a:ext cx="1756800" cy="1605562"/>
          </a:xfrm>
          <a:prstGeom prst="rect">
            <a:avLst/>
          </a:prstGeom>
        </p:spPr>
      </p:pic>
      <p:pic>
        <p:nvPicPr>
          <p:cNvPr id="29" name="Picture 28">
            <a:extLst>
              <a:ext uri="{FF2B5EF4-FFF2-40B4-BE49-F238E27FC236}">
                <a16:creationId xmlns:a16="http://schemas.microsoft.com/office/drawing/2014/main" id="{E20CE8A9-817B-E4E2-9C90-54A31656D7C6}"/>
              </a:ext>
            </a:extLst>
          </p:cNvPr>
          <p:cNvPicPr>
            <a:picLocks noChangeAspect="1"/>
          </p:cNvPicPr>
          <p:nvPr>
            <p:custDataLst>
              <p:tags r:id="rId4"/>
            </p:custDataLst>
          </p:nvPr>
        </p:nvPicPr>
        <p:blipFill>
          <a:blip r:embed="rId17"/>
          <a:stretch>
            <a:fillRect/>
          </a:stretch>
        </p:blipFill>
        <p:spPr>
          <a:xfrm>
            <a:off x="3869994" y="7344003"/>
            <a:ext cx="3510279" cy="2788426"/>
          </a:xfrm>
          <a:prstGeom prst="rect">
            <a:avLst/>
          </a:prstGeom>
        </p:spPr>
      </p:pic>
      <p:pic>
        <p:nvPicPr>
          <p:cNvPr id="30" name="Picture 29">
            <a:extLst>
              <a:ext uri="{FF2B5EF4-FFF2-40B4-BE49-F238E27FC236}">
                <a16:creationId xmlns:a16="http://schemas.microsoft.com/office/drawing/2014/main" id="{6D295240-7E6B-C789-8DD1-3E4CBE0D2700}"/>
              </a:ext>
            </a:extLst>
          </p:cNvPr>
          <p:cNvPicPr>
            <a:picLocks noChangeAspect="1"/>
          </p:cNvPicPr>
          <p:nvPr>
            <p:custDataLst>
              <p:tags r:id="rId5"/>
            </p:custDataLst>
          </p:nvPr>
        </p:nvPicPr>
        <p:blipFill>
          <a:blip r:embed="rId18"/>
          <a:stretch>
            <a:fillRect/>
          </a:stretch>
        </p:blipFill>
        <p:spPr>
          <a:xfrm>
            <a:off x="3866400" y="10414800"/>
            <a:ext cx="3513600" cy="145514"/>
          </a:xfrm>
          <a:prstGeom prst="rect">
            <a:avLst/>
          </a:prstGeom>
        </p:spPr>
      </p:pic>
      <p:pic>
        <p:nvPicPr>
          <p:cNvPr id="31" name="Picture 30">
            <a:extLst>
              <a:ext uri="{FF2B5EF4-FFF2-40B4-BE49-F238E27FC236}">
                <a16:creationId xmlns:a16="http://schemas.microsoft.com/office/drawing/2014/main" id="{90E5AE37-0F46-1E84-9821-AEAE32288EC7}"/>
              </a:ext>
            </a:extLst>
          </p:cNvPr>
          <p:cNvPicPr>
            <a:picLocks noChangeAspect="1"/>
          </p:cNvPicPr>
          <p:nvPr>
            <p:custDataLst>
              <p:tags r:id="rId6"/>
            </p:custDataLst>
          </p:nvPr>
        </p:nvPicPr>
        <p:blipFill>
          <a:blip r:embed="rId19"/>
          <a:stretch>
            <a:fillRect/>
          </a:stretch>
        </p:blipFill>
        <p:spPr>
          <a:xfrm>
            <a:off x="3857284" y="6718300"/>
            <a:ext cx="3505200" cy="324771"/>
          </a:xfrm>
          <a:prstGeom prst="rect">
            <a:avLst/>
          </a:prstGeom>
        </p:spPr>
      </p:pic>
      <p:pic>
        <p:nvPicPr>
          <p:cNvPr id="32" name="Picture 31">
            <a:extLst>
              <a:ext uri="{FF2B5EF4-FFF2-40B4-BE49-F238E27FC236}">
                <a16:creationId xmlns:a16="http://schemas.microsoft.com/office/drawing/2014/main" id="{B4BCAD83-4FD4-5AD8-AA88-CD0EFFB3C4F8}"/>
              </a:ext>
            </a:extLst>
          </p:cNvPr>
          <p:cNvPicPr>
            <a:picLocks noChangeAspect="1"/>
          </p:cNvPicPr>
          <p:nvPr>
            <p:custDataLst>
              <p:tags r:id="rId7"/>
            </p:custDataLst>
          </p:nvPr>
        </p:nvPicPr>
        <p:blipFill>
          <a:blip r:embed="rId20"/>
          <a:stretch>
            <a:fillRect/>
          </a:stretch>
        </p:blipFill>
        <p:spPr>
          <a:xfrm>
            <a:off x="4006850" y="10223500"/>
            <a:ext cx="2600325" cy="260216"/>
          </a:xfrm>
          <a:prstGeom prst="rect">
            <a:avLst/>
          </a:prstGeom>
        </p:spPr>
      </p:pic>
      <p:pic>
        <p:nvPicPr>
          <p:cNvPr id="33" name="Picture 32">
            <a:extLst>
              <a:ext uri="{FF2B5EF4-FFF2-40B4-BE49-F238E27FC236}">
                <a16:creationId xmlns:a16="http://schemas.microsoft.com/office/drawing/2014/main" id="{95940A2F-48FB-F949-AD10-FEED99FA255C}"/>
              </a:ext>
            </a:extLst>
          </p:cNvPr>
          <p:cNvPicPr>
            <a:picLocks noChangeAspect="1"/>
          </p:cNvPicPr>
          <p:nvPr>
            <p:custDataLst>
              <p:tags r:id="rId8"/>
            </p:custDataLst>
          </p:nvPr>
        </p:nvPicPr>
        <p:blipFill>
          <a:blip r:embed="rId21"/>
          <a:stretch>
            <a:fillRect/>
          </a:stretch>
        </p:blipFill>
        <p:spPr>
          <a:xfrm>
            <a:off x="233761" y="7332320"/>
            <a:ext cx="3436959" cy="2688505"/>
          </a:xfrm>
          <a:prstGeom prst="rect">
            <a:avLst/>
          </a:prstGeom>
        </p:spPr>
      </p:pic>
      <p:pic>
        <p:nvPicPr>
          <p:cNvPr id="35" name="Picture 34">
            <a:extLst>
              <a:ext uri="{FF2B5EF4-FFF2-40B4-BE49-F238E27FC236}">
                <a16:creationId xmlns:a16="http://schemas.microsoft.com/office/drawing/2014/main" id="{FFC44DDB-8504-6923-70FA-CEAAAC808E9B}"/>
              </a:ext>
            </a:extLst>
          </p:cNvPr>
          <p:cNvPicPr>
            <a:picLocks noChangeAspect="1"/>
          </p:cNvPicPr>
          <p:nvPr>
            <p:custDataLst>
              <p:tags r:id="rId9"/>
            </p:custDataLst>
          </p:nvPr>
        </p:nvPicPr>
        <p:blipFill>
          <a:blip r:embed="rId22"/>
          <a:stretch>
            <a:fillRect/>
          </a:stretch>
        </p:blipFill>
        <p:spPr>
          <a:xfrm>
            <a:off x="176227" y="10093340"/>
            <a:ext cx="2000250" cy="200166"/>
          </a:xfrm>
          <a:prstGeom prst="rect">
            <a:avLst/>
          </a:prstGeom>
        </p:spPr>
      </p:pic>
      <p:sp>
        <p:nvSpPr>
          <p:cNvPr id="28" name="object 18">
            <a:extLst>
              <a:ext uri="{FF2B5EF4-FFF2-40B4-BE49-F238E27FC236}">
                <a16:creationId xmlns:a16="http://schemas.microsoft.com/office/drawing/2014/main" id="{2203552D-2B15-3451-576E-165E7DE576F2}"/>
              </a:ext>
            </a:extLst>
          </p:cNvPr>
          <p:cNvSpPr txBox="1">
            <a:spLocks/>
          </p:cNvSpPr>
          <p:nvPr/>
        </p:nvSpPr>
        <p:spPr>
          <a:xfrm>
            <a:off x="2600576" y="814225"/>
            <a:ext cx="2355348" cy="359073"/>
          </a:xfrm>
          <a:prstGeom prst="rect">
            <a:avLst/>
          </a:prstGeom>
        </p:spPr>
        <p:txBody>
          <a:bodyPr vert="horz" wrap="square" lIns="0" tIns="12700" rIns="0" bIns="0" rtlCol="0">
            <a:spAutoFit/>
          </a:bodyPr>
          <a:lstStyle>
            <a:lvl1pPr>
              <a:defRPr sz="2300" b="1" i="0">
                <a:solidFill>
                  <a:schemeClr val="bg1"/>
                </a:solidFill>
                <a:latin typeface="Calibri"/>
                <a:ea typeface="+mj-ea"/>
                <a:cs typeface="Calibri"/>
              </a:defRPr>
            </a:lvl1pPr>
          </a:lstStyle>
          <a:p>
            <a:pPr marL="12700" algn="ctr">
              <a:lnSpc>
                <a:spcPts val="2680"/>
              </a:lnSpc>
              <a:spcBef>
                <a:spcPts val="100"/>
              </a:spcBef>
            </a:pPr>
            <a:r>
              <a:rPr lang="fr-FR" spc="-10" dirty="0"/>
              <a:t>Volta</a:t>
            </a:r>
            <a:r>
              <a:rPr lang="fr-FR" spc="-70" dirty="0"/>
              <a:t> </a:t>
            </a:r>
            <a:r>
              <a:rPr lang="fr-FR" dirty="0"/>
              <a:t>Finance</a:t>
            </a:r>
            <a:r>
              <a:rPr lang="fr-FR" spc="-60" dirty="0"/>
              <a:t> </a:t>
            </a:r>
            <a:r>
              <a:rPr lang="fr-FR" spc="-25" dirty="0"/>
              <a:t>Ltd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4" cstate="print"/>
            <a:stretch>
              <a:fillRect/>
            </a:stretch>
          </p:blipFill>
          <p:spPr>
            <a:xfrm>
              <a:off x="6464465" y="757174"/>
              <a:ext cx="1095527" cy="718832"/>
            </a:xfrm>
            <a:prstGeom prst="rect">
              <a:avLst/>
            </a:prstGeom>
          </p:spPr>
        </p:pic>
      </p:grpSp>
      <p:pic>
        <p:nvPicPr>
          <p:cNvPr id="14" name="Picture 13">
            <a:extLst>
              <a:ext uri="{FF2B5EF4-FFF2-40B4-BE49-F238E27FC236}">
                <a16:creationId xmlns:a16="http://schemas.microsoft.com/office/drawing/2014/main" id="{2F048BE2-619C-65B9-D837-895B10501B16}"/>
              </a:ext>
            </a:extLst>
          </p:cNvPr>
          <p:cNvPicPr>
            <a:picLocks noChangeAspect="1"/>
          </p:cNvPicPr>
          <p:nvPr>
            <p:custDataLst>
              <p:tags r:id="rId1"/>
            </p:custDataLst>
          </p:nvPr>
        </p:nvPicPr>
        <p:blipFill>
          <a:blip r:embed="rId5"/>
          <a:stretch>
            <a:fillRect/>
          </a:stretch>
        </p:blipFill>
        <p:spPr>
          <a:xfrm>
            <a:off x="2433011" y="1145262"/>
            <a:ext cx="2714625" cy="234336"/>
          </a:xfrm>
          <a:prstGeom prst="rect">
            <a:avLst/>
          </a:prstGeom>
        </p:spPr>
      </p:pic>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6"/>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lang="en-US" sz="1000" b="0" dirty="0">
                <a:solidFill>
                  <a:srgbClr val="343B3C"/>
                </a:solidFill>
                <a:latin typeface="Calibri Light"/>
                <a:cs typeface="Calibri Light"/>
              </a:rPr>
              <a:t>BNP</a:t>
            </a:r>
            <a:r>
              <a:rPr lang="en-US" sz="1000" b="0" spc="-20" dirty="0">
                <a:solidFill>
                  <a:srgbClr val="343B3C"/>
                </a:solidFill>
                <a:latin typeface="Calibri Light"/>
                <a:cs typeface="Calibri Light"/>
              </a:rPr>
              <a:t> </a:t>
            </a:r>
            <a:r>
              <a:rPr lang="en-US" sz="1000" b="0" dirty="0">
                <a:solidFill>
                  <a:srgbClr val="343B3C"/>
                </a:solidFill>
                <a:latin typeface="Calibri Light"/>
                <a:cs typeface="Calibri Light"/>
              </a:rPr>
              <a:t>Paribas</a:t>
            </a:r>
            <a:r>
              <a:rPr lang="en-US" sz="1000" b="0" spc="-20" dirty="0">
                <a:solidFill>
                  <a:srgbClr val="343B3C"/>
                </a:solidFill>
                <a:latin typeface="Calibri Light"/>
                <a:cs typeface="Calibri Light"/>
              </a:rPr>
              <a:t> </a:t>
            </a:r>
            <a:r>
              <a:rPr lang="en-US" sz="1000" b="0" dirty="0">
                <a:solidFill>
                  <a:srgbClr val="343B3C"/>
                </a:solidFill>
                <a:latin typeface="Calibri Light"/>
                <a:cs typeface="Calibri Light"/>
              </a:rPr>
              <a:t>S.A,</a:t>
            </a:r>
            <a:r>
              <a:rPr lang="en-US" sz="1000" b="0" spc="-15" dirty="0">
                <a:solidFill>
                  <a:srgbClr val="343B3C"/>
                </a:solidFill>
                <a:latin typeface="Calibri Light"/>
                <a:cs typeface="Calibri Light"/>
              </a:rPr>
              <a:t> </a:t>
            </a:r>
            <a:r>
              <a:rPr lang="en-US" sz="1000" b="0" dirty="0">
                <a:solidFill>
                  <a:srgbClr val="343B3C"/>
                </a:solidFill>
                <a:latin typeface="Calibri Light"/>
                <a:cs typeface="Calibri Light"/>
              </a:rPr>
              <a:t>Guernsey</a:t>
            </a:r>
            <a:r>
              <a:rPr lang="en-US" sz="1000" b="0" spc="-20" dirty="0">
                <a:solidFill>
                  <a:srgbClr val="343B3C"/>
                </a:solidFill>
                <a:latin typeface="Calibri Light"/>
                <a:cs typeface="Calibri Light"/>
              </a:rPr>
              <a:t> </a:t>
            </a:r>
            <a:r>
              <a:rPr lang="en-US"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7"/>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8" cstate="print"/>
          <a:stretch>
            <a:fillRect/>
          </a:stretch>
        </p:blipFill>
        <p:spPr>
          <a:xfrm>
            <a:off x="6966001" y="181054"/>
            <a:ext cx="413994" cy="406113"/>
          </a:xfrm>
          <a:prstGeom prst="rect">
            <a:avLst/>
          </a:prstGeom>
        </p:spPr>
      </p:pic>
      <p:grpSp>
        <p:nvGrpSpPr>
          <p:cNvPr id="6" name="object 6"/>
          <p:cNvGrpSpPr/>
          <p:nvPr/>
        </p:nvGrpSpPr>
        <p:grpSpPr>
          <a:xfrm>
            <a:off x="179993" y="180003"/>
            <a:ext cx="401955" cy="401955"/>
            <a:chOff x="179993" y="180003"/>
            <a:chExt cx="401955" cy="401955"/>
          </a:xfrm>
        </p:grpSpPr>
        <p:sp>
          <p:nvSpPr>
            <p:cNvPr id="7" name="object 7"/>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8" name="object 8"/>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9" name="object 9"/>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0" name="object 10"/>
          <p:cNvPicPr/>
          <p:nvPr/>
        </p:nvPicPr>
        <p:blipFill>
          <a:blip r:embed="rId9" cstate="print"/>
          <a:stretch>
            <a:fillRect/>
          </a:stretch>
        </p:blipFill>
        <p:spPr>
          <a:xfrm>
            <a:off x="661652" y="212458"/>
            <a:ext cx="990761" cy="368936"/>
          </a:xfrm>
          <a:prstGeom prst="rect">
            <a:avLst/>
          </a:prstGeom>
        </p:spPr>
      </p:pic>
      <p:sp>
        <p:nvSpPr>
          <p:cNvPr id="15" name="object 15"/>
          <p:cNvSpPr txBox="1">
            <a:spLocks noGrp="1"/>
          </p:cNvSpPr>
          <p:nvPr>
            <p:ph type="ftr" sz="quarter" idx="5"/>
          </p:nvPr>
        </p:nvSpPr>
        <p:spPr>
          <a:xfrm>
            <a:off x="3866400" y="10414800"/>
            <a:ext cx="3513600" cy="183600"/>
          </a:xfrm>
          <a:prstGeom prst="rect">
            <a:avLst/>
          </a:prstGeom>
        </p:spPr>
        <p:txBody>
          <a:bodyPr vert="horz" wrap="square" lIns="0" tIns="0" rIns="0" bIns="0" rtlCol="0">
            <a:spAutoFit/>
          </a:bodyPr>
          <a:lstStyle/>
          <a:p>
            <a:pPr marL="12700">
              <a:lnSpc>
                <a:spcPts val="1050"/>
              </a:lnSpc>
            </a:pPr>
            <a:r>
              <a:rPr dirty="0"/>
              <a:t>Monthly</a:t>
            </a:r>
            <a:r>
              <a:rPr spc="-10" dirty="0"/>
              <a:t> </a:t>
            </a:r>
            <a:r>
              <a:rPr dirty="0"/>
              <a:t>report</a:t>
            </a:r>
            <a:r>
              <a:rPr spc="-5" dirty="0"/>
              <a:t> </a:t>
            </a:r>
            <a:r>
              <a:rPr spc="-30" dirty="0"/>
              <a:t>VOLTA</a:t>
            </a:r>
            <a:r>
              <a:rPr spc="-10" dirty="0"/>
              <a:t> </a:t>
            </a:r>
            <a:r>
              <a:rPr dirty="0"/>
              <a:t>FINANCE</a:t>
            </a:r>
            <a:r>
              <a:rPr spc="210" dirty="0"/>
              <a:t> </a:t>
            </a:r>
            <a:r>
              <a:rPr dirty="0"/>
              <a:t>LIMITED</a:t>
            </a:r>
            <a:r>
              <a:rPr spc="-10" dirty="0"/>
              <a:t> </a:t>
            </a:r>
            <a:r>
              <a:rPr dirty="0"/>
              <a:t>-</a:t>
            </a:r>
            <a:r>
              <a:rPr spc="-10" dirty="0"/>
              <a:t> </a:t>
            </a:r>
            <a:r>
              <a:rPr dirty="0"/>
              <a:t>6</a:t>
            </a:r>
            <a:r>
              <a:rPr spc="-10" dirty="0"/>
              <a:t> </a:t>
            </a:r>
            <a:r>
              <a:rPr dirty="0"/>
              <a:t>July</a:t>
            </a:r>
            <a:r>
              <a:rPr spc="-5" dirty="0"/>
              <a:t> </a:t>
            </a:r>
            <a:r>
              <a:rPr dirty="0"/>
              <a:t>2023</a:t>
            </a:r>
            <a:r>
              <a:rPr spc="-10" dirty="0"/>
              <a:t> </a:t>
            </a:r>
            <a:r>
              <a:rPr dirty="0"/>
              <a:t>▪</a:t>
            </a:r>
            <a:r>
              <a:rPr spc="-10" dirty="0"/>
              <a:t> </a:t>
            </a:r>
            <a:r>
              <a:rPr spc="-50" dirty="0"/>
              <a:t>1</a:t>
            </a:r>
          </a:p>
        </p:txBody>
      </p:sp>
      <p:pic>
        <p:nvPicPr>
          <p:cNvPr id="16" name="Picture 15">
            <a:extLst>
              <a:ext uri="{FF2B5EF4-FFF2-40B4-BE49-F238E27FC236}">
                <a16:creationId xmlns:a16="http://schemas.microsoft.com/office/drawing/2014/main" id="{EB9E1C7A-FCD4-74AD-E7F2-547528A4DA9C}"/>
              </a:ext>
            </a:extLst>
          </p:cNvPr>
          <p:cNvPicPr>
            <a:picLocks noChangeAspect="1"/>
          </p:cNvPicPr>
          <p:nvPr>
            <p:custDataLst>
              <p:tags r:id="rId2"/>
            </p:custDataLst>
          </p:nvPr>
        </p:nvPicPr>
        <p:blipFill>
          <a:blip r:embed="rId10"/>
          <a:stretch>
            <a:fillRect/>
          </a:stretch>
        </p:blipFill>
        <p:spPr>
          <a:xfrm>
            <a:off x="3866403" y="10414800"/>
            <a:ext cx="3514725" cy="145560"/>
          </a:xfrm>
          <a:prstGeom prst="rect">
            <a:avLst/>
          </a:prstGeom>
        </p:spPr>
      </p:pic>
      <p:sp>
        <p:nvSpPr>
          <p:cNvPr id="17" name="object 18">
            <a:extLst>
              <a:ext uri="{FF2B5EF4-FFF2-40B4-BE49-F238E27FC236}">
                <a16:creationId xmlns:a16="http://schemas.microsoft.com/office/drawing/2014/main" id="{DB454DFA-4049-407A-5611-BD71D5FB6789}"/>
              </a:ext>
            </a:extLst>
          </p:cNvPr>
          <p:cNvSpPr txBox="1">
            <a:spLocks/>
          </p:cNvSpPr>
          <p:nvPr/>
        </p:nvSpPr>
        <p:spPr>
          <a:xfrm>
            <a:off x="2600576" y="814225"/>
            <a:ext cx="2355348" cy="359073"/>
          </a:xfrm>
          <a:prstGeom prst="rect">
            <a:avLst/>
          </a:prstGeom>
        </p:spPr>
        <p:txBody>
          <a:bodyPr vert="horz" wrap="square" lIns="0" tIns="12700" rIns="0" bIns="0" rtlCol="0">
            <a:spAutoFit/>
          </a:bodyPr>
          <a:lstStyle>
            <a:lvl1pPr>
              <a:defRPr sz="2300" b="1" i="0">
                <a:solidFill>
                  <a:schemeClr val="bg1"/>
                </a:solidFill>
                <a:latin typeface="Calibri"/>
                <a:ea typeface="+mj-ea"/>
                <a:cs typeface="Calibri"/>
              </a:defRPr>
            </a:lvl1pPr>
          </a:lstStyle>
          <a:p>
            <a:pPr marL="12700" algn="ctr">
              <a:lnSpc>
                <a:spcPts val="2680"/>
              </a:lnSpc>
              <a:spcBef>
                <a:spcPts val="100"/>
              </a:spcBef>
            </a:pPr>
            <a:r>
              <a:rPr lang="fr-FR" spc="-10" dirty="0"/>
              <a:t>Volta</a:t>
            </a:r>
            <a:r>
              <a:rPr lang="fr-FR" spc="-70" dirty="0"/>
              <a:t> </a:t>
            </a:r>
            <a:r>
              <a:rPr lang="fr-FR" dirty="0"/>
              <a:t>Finance</a:t>
            </a:r>
            <a:r>
              <a:rPr lang="fr-FR" spc="-60" dirty="0"/>
              <a:t> </a:t>
            </a:r>
            <a:r>
              <a:rPr lang="fr-FR" spc="-25" dirty="0"/>
              <a:t>Ltd</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TitleSliLayout&gt;&#10;      &lt;DesignName&gt;AXA IM&lt;/DesignName&gt;&#10;      &lt;LayoutName&gt;Title Slid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TOCSlidesContainSubsectionTitles xsi:nil=&quot;true&quot; /&gt;&#10;    &lt;DisplayRemindersOnSlides&gt;true&lt;/DisplayRemindersOnSlides&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456326245.860657"/>
  <p:tag name="IMPORTID" val="3280445022929.481967"/>
  <p:tag name="WBLAST" val="G:\SIM1\SFD\Deals\Volta\Reports - CoGestion\Monthly Reporting\Generation PPT\Volta - Monthly Report.xlsm"/>
  <p:tag name="USER NAME" val="COSTAA"/>
  <p:tag name="TYPE" val="1"/>
  <p:tag name="SOURCENAME" val="Monthly Report - May 2024"/>
  <p:tag name="SHEETID" val="Source"/>
  <p:tag name="PICTUREAPPEARANCE" val="xlPrinter"/>
  <p:tag name="NORESIZEONUPDATE" val="False"/>
</p:tagLst>
</file>

<file path=ppt/tags/tag32.xml><?xml version="1.0" encoding="utf-8"?>
<p:tagLst xmlns:a="http://schemas.openxmlformats.org/drawingml/2006/main" xmlns:r="http://schemas.openxmlformats.org/officeDocument/2006/relationships" xmlns:p="http://schemas.openxmlformats.org/presentationml/2006/main">
  <p:tag name="LAST UPDATE DATE" val="456326246.423682"/>
  <p:tag name="IMPORTID" val="7295610419.690563"/>
  <p:tag name="WBLAST" val="G:\SIM1\SFD\Deals\Volta\Reports - CoGestion\Monthly Reporting\Generation PPT\Volta - Monthly Report.xlsm"/>
  <p:tag name="USER NAME" val="COSTAA"/>
  <p:tag name="TYPE" val="1"/>
  <p:tag name="SOURCENAME" val="Data as of 31 May 2024"/>
  <p:tag name="SHEETID" val="Report"/>
  <p:tag name="PICTUREAPPEARANCE" val="xlPrinter"/>
  <p:tag name="NORESIZEONUPDATE" val="False"/>
</p:tagLst>
</file>

<file path=ppt/tags/tag33.xml><?xml version="1.0" encoding="utf-8"?>
<p:tagLst xmlns:a="http://schemas.openxmlformats.org/drawingml/2006/main" xmlns:r="http://schemas.openxmlformats.org/officeDocument/2006/relationships" xmlns:p="http://schemas.openxmlformats.org/presentationml/2006/main">
  <p:tag name="LAST UPDATE DATE" val="456326246.840601"/>
  <p:tag name="IMPORTID" val="7874295452902.308287"/>
  <p:tag name="WBLAST" val="G:\SIM1\SFD\Deals\Volta\Reports - CoGestion\Monthly Reporting\Generation PPT\Volta - Monthly Report.xlsm"/>
  <p:tag name="USER NAME" val="COSTAA"/>
  <p:tag name="TYPE" val="1"/>
  <p:tag name="SOURCENAME" val="Issuer"/>
  <p:tag name="SHEETID" val="Report"/>
  <p:tag name="PICTUREAPPEARANCE" val="xlPrinter"/>
  <p:tag name="NORESIZEONUPDATE" val="False"/>
</p:tagLst>
</file>

<file path=ppt/tags/tag34.xml><?xml version="1.0" encoding="utf-8"?>
<p:tagLst xmlns:a="http://schemas.openxmlformats.org/drawingml/2006/main" xmlns:r="http://schemas.openxmlformats.org/officeDocument/2006/relationships" xmlns:p="http://schemas.openxmlformats.org/presentationml/2006/main">
  <p:tag name="LAST UPDATE DATE" val="456326247.223286"/>
  <p:tag name="IMPORTID" val="5056293884579.772403"/>
  <p:tag name="WBLAST" val="G:\SIM1\SFD\Deals\Volta\Reports - CoGestion\Monthly Reporting\Generation PPT\Volta - Monthly Report.xlsm"/>
  <p:tag name="USER NAME" val="COSTAA"/>
  <p:tag name="TYPE" val="2"/>
  <p:tag name="SOURCENAME" val="As a % of Gross Assets Value (Chart 10)"/>
  <p:tag name="SHEETID" val="Report"/>
  <p:tag name="PICTUREAPPEARANCE" val="xlPrinter"/>
  <p:tag name="NORESIZEONUPDATE" val="False"/>
</p:tagLst>
</file>

<file path=ppt/tags/tag35.xml><?xml version="1.0" encoding="utf-8"?>
<p:tagLst xmlns:a="http://schemas.openxmlformats.org/drawingml/2006/main" xmlns:r="http://schemas.openxmlformats.org/officeDocument/2006/relationships" xmlns:p="http://schemas.openxmlformats.org/presentationml/2006/main">
  <p:tag name="LAST UPDATE DATE" val="456326247.798625"/>
  <p:tag name="IMPORTID" val="3554293884976.770615"/>
  <p:tag name="WBLAST" val="G:\SIM1\SFD\Deals\Volta\Reports - CoGestion\Monthly Reporting\Generation PPT\Volta - Monthly Report.xlsm"/>
  <p:tag name="USER NAME" val="COSTAA"/>
  <p:tag name="TYPE" val="2"/>
  <p:tag name="SOURCENAME" val="Chart 4"/>
  <p:tag name="SHEETID" val="Report"/>
  <p:tag name="PICTUREAPPEARANCE" val="xlPrinter"/>
  <p:tag name="NORESIZEONUPDATE" val="False"/>
</p:tagLst>
</file>

<file path=ppt/tags/tag36.xml><?xml version="1.0" encoding="utf-8"?>
<p:tagLst xmlns:a="http://schemas.openxmlformats.org/drawingml/2006/main" xmlns:r="http://schemas.openxmlformats.org/officeDocument/2006/relationships" xmlns:p="http://schemas.openxmlformats.org/presentationml/2006/main">
  <p:tag name="LAST UPDATE DATE" val="456327320.459723"/>
  <p:tag name="IMPORTID" val="6074293884382.987656"/>
  <p:tag name="WBLAST" val="G:\SIM1\SFD\Deals\Volta\Reports - CoGestion\Monthly Reporting\Generation PPT\Volta - Monthly Report.xlsm"/>
  <p:tag name="USER NAME" val="COSTAA"/>
  <p:tag name="TYPE" val="1"/>
  <p:tag name="SOURCENAME" val="Returns"/>
  <p:tag name="SHEETID" val="Report"/>
  <p:tag name="PICTUREAPPEARANCE" val="xlPrinter"/>
  <p:tag name="NORESIZEONUPDATE" val="False"/>
</p:tagLst>
</file>

<file path=ppt/tags/tag37.xml><?xml version="1.0" encoding="utf-8"?>
<p:tagLst xmlns:a="http://schemas.openxmlformats.org/drawingml/2006/main" xmlns:r="http://schemas.openxmlformats.org/officeDocument/2006/relationships" xmlns:p="http://schemas.openxmlformats.org/presentationml/2006/main">
  <p:tag name="LAST UPDATE DATE" val="456326248.509444"/>
  <p:tag name="IMPORTID" val="808293884841.599409"/>
  <p:tag name="WBLAST" val="G:\SIM1\SFD\Deals\Volta\Reports - CoGestion\Monthly Reporting\Generation PPT\Volta - Monthly Report.xlsm"/>
  <p:tag name="USER NAME" val="COSTAA"/>
  <p:tag name="TYPE" val="2"/>
  <p:tag name="SOURCENAME" val="Cumulative Total Return (Gross Dividends) (Chart 1)"/>
  <p:tag name="SHEETID" val="HP"/>
  <p:tag name="PICTUREAPPEARANCE" val="xlPrinter"/>
  <p:tag name="NORESIZEONUPDATE" val="False"/>
</p:tagLst>
</file>

<file path=ppt/tags/tag38.xml><?xml version="1.0" encoding="utf-8"?>
<p:tagLst xmlns:a="http://schemas.openxmlformats.org/drawingml/2006/main" xmlns:r="http://schemas.openxmlformats.org/officeDocument/2006/relationships" xmlns:p="http://schemas.openxmlformats.org/presentationml/2006/main">
  <p:tag name="LAST UPDATE DATE" val="456326261.714127"/>
  <p:tag name="IMPORTID" val="5792434727884.263983"/>
  <p:tag name="WBLAST" val="G:\SIM1\SFD\Deals\Volta\Reports - CoGestion\Monthly Reporting\Generation PPT\Volta - Monthly Report.xlsm"/>
  <p:tag name="USER NAME" val="COSTAA"/>
  <p:tag name="TYPE" val="1"/>
  <p:tag name="SOURCENAME" val="Source: AXA IM, as of May 2024"/>
  <p:tag name="SHEETID" val="Source"/>
  <p:tag name="PICTUREAPPEARANCE" val="xlPrinter"/>
  <p:tag name="NORESIZEONUPDATE" val="False"/>
</p:tagLst>
</file>

<file path=ppt/tags/tag39.xml><?xml version="1.0" encoding="utf-8"?>
<p:tagLst xmlns:a="http://schemas.openxmlformats.org/drawingml/2006/main" xmlns:r="http://schemas.openxmlformats.org/officeDocument/2006/relationships" xmlns:p="http://schemas.openxmlformats.org/presentationml/2006/main">
  <p:tag name="LAST UPDATE DATE" val="456326262.074586"/>
  <p:tag name="IMPORTID" val="157293903243.751489"/>
  <p:tag name="WBLAST" val="G:\SIM1\SFD\Deals\Volta\Reports - CoGestion\Monthly Reporting\Generation PPT\Volta - Monthly Report.xlsm"/>
  <p:tag name="USER NAME" val="COSTAA"/>
  <p:tag name="TYPE" val="1"/>
  <p:tag name="SOURCENAME" val="Source: Intex, Bloomberg, AXA IM Paris as of May 2024 – unau..."/>
  <p:tag name="SHEETID" val="Source"/>
  <p:tag name="PICTUREAPPEARANCE" val="xlPrinter"/>
  <p:tag name="NORESIZEONUPDATE" val="False"/>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56326262.45082"/>
  <p:tag name="IMPORTID" val="6448293903313.922707"/>
  <p:tag name="WBLAST" val="G:\SIM1\SFD\Deals\Volta\Reports - CoGestion\Monthly Reporting\Generation PPT\Volta - Monthly Report.xlsm"/>
  <p:tag name="USER NAME" val="COSTAA"/>
  <p:tag name="TYPE" val="1"/>
  <p:tag name="SOURCENAME" val="Source: Bloomberg, as of May 2024"/>
  <p:tag name="SHEETID" val="Source"/>
  <p:tag name="PICTUREAPPEARANCE" val="xlPrinter"/>
  <p:tag name="NORESIZEONUPDATE" val="False"/>
</p:tagLst>
</file>

<file path=ppt/tags/tag41.xml><?xml version="1.0" encoding="utf-8"?>
<p:tagLst xmlns:a="http://schemas.openxmlformats.org/drawingml/2006/main" xmlns:r="http://schemas.openxmlformats.org/officeDocument/2006/relationships" xmlns:p="http://schemas.openxmlformats.org/presentationml/2006/main">
  <p:tag name="LAST UPDATE DATE" val="456326262.822533"/>
  <p:tag name="IMPORTID" val="5792434727884.263983"/>
  <p:tag name="WBLAST" val="G:\SIM1\SFD\Deals\Volta\Reports - CoGestion\Monthly Reporting\Generation PPT\Volta - Monthly Report.xlsm"/>
  <p:tag name="USER NAME" val="COSTAA"/>
  <p:tag name="TYPE" val="1"/>
  <p:tag name="SOURCENAME" val="Source: AXA IM, as of May 2024"/>
  <p:tag name="SHEETID" val="Source"/>
  <p:tag name="PICTUREAPPEARANCE" val="xlPrinter"/>
  <p:tag name="NORESIZEONUPDATE" val="False"/>
</p:tagLst>
</file>

<file path=ppt/tags/tag42.xml><?xml version="1.0" encoding="utf-8"?>
<p:tagLst xmlns:a="http://schemas.openxmlformats.org/drawingml/2006/main" xmlns:r="http://schemas.openxmlformats.org/officeDocument/2006/relationships" xmlns:p="http://schemas.openxmlformats.org/presentationml/2006/main">
  <p:tag name="LAST UPDATE DATE" val="456326263.209768"/>
  <p:tag name="IMPORTID" val="1515293902138.850389"/>
  <p:tag name="WBLAST" val="G:\SIM1\SFD\Deals\Volta\Reports - CoGestion\Monthly Reporting\Generation PPT\Volta - Monthly Report.xlsm"/>
  <p:tag name="USER NAME" val="COSTAA"/>
  <p:tag name="TYPE" val="1"/>
  <p:tag name="SOURCENAME" val="MONTHLY REPORT  VOLTA FINANCE LIMITED  - May 2024 ⯀ 1"/>
  <p:tag name="SHEETID" val="Source"/>
  <p:tag name="PICTUREAPPEARANCE" val="xlPrinter"/>
  <p:tag name="NORESIZEONUPDATE" val="False"/>
</p:tagLst>
</file>

<file path=ppt/tags/tag43.xml><?xml version="1.0" encoding="utf-8"?>
<p:tagLst xmlns:a="http://schemas.openxmlformats.org/drawingml/2006/main" xmlns:r="http://schemas.openxmlformats.org/officeDocument/2006/relationships" xmlns:p="http://schemas.openxmlformats.org/presentationml/2006/main">
  <p:tag name="LAST UPDATE DATE" val="456326263.584377"/>
  <p:tag name="IMPORTID" val="1412434729975.040733"/>
  <p:tag name="WBLAST" val="G:\SIM1\SFD\Deals\Volta\Reports - CoGestion\Monthly Reporting\Generation PPT\Volta - Monthly Report.xlsm"/>
  <p:tag name="USER NAME" val="COSTAA"/>
  <p:tag name="TYPE" val="1"/>
  <p:tag name="SOURCENAME" val="7.9%"/>
  <p:tag name="SHEETID" val="Report"/>
  <p:tag name="PICTUREAPPEARANCE" val="xlPrinter"/>
  <p:tag name="NORESIZEONUPDATE" val="False"/>
</p:tagLst>
</file>

<file path=ppt/tags/tag44.xml><?xml version="1.0" encoding="utf-8"?>
<p:tagLst xmlns:a="http://schemas.openxmlformats.org/drawingml/2006/main" xmlns:r="http://schemas.openxmlformats.org/officeDocument/2006/relationships" xmlns:p="http://schemas.openxmlformats.org/presentationml/2006/main">
  <p:tag name="LAST UPDATE DATE" val="456326264.003183"/>
  <p:tag name="IMPORTID" val="1029296059623.539103"/>
  <p:tag name="WBLAST" val="G:\SIM1\SFD\Deals\Volta\Reports - CoGestion\Monthly Reporting\Generation PPT\Volta - Monthly Report.xlsm"/>
  <p:tag name="USER NAME" val="COSTAA"/>
  <p:tag name="TYPE" val="1"/>
  <p:tag name="SOURCENAME" val="€262.9m "/>
  <p:tag name="SHEETID" val="Report"/>
  <p:tag name="PICTUREAPPEARANCE" val="xlPrinter"/>
  <p:tag name="NORESIZEONUPDATE" val="False"/>
</p:tagLst>
</file>

<file path=ppt/tags/tag45.xml><?xml version="1.0" encoding="utf-8"?>
<p:tagLst xmlns:a="http://schemas.openxmlformats.org/drawingml/2006/main" xmlns:r="http://schemas.openxmlformats.org/officeDocument/2006/relationships" xmlns:p="http://schemas.openxmlformats.org/presentationml/2006/main">
  <p:tag name="LAST UPDATE DATE" val="456326264.512747"/>
  <p:tag name="IMPORTID" val="3280445022929.481967"/>
  <p:tag name="WBLAST" val="G:\SIM1\SFD\Deals\Volta\Reports - CoGestion\Monthly Reporting\Generation PPT\Volta - Monthly Report.xlsm"/>
  <p:tag name="USER NAME" val="COSTAA"/>
  <p:tag name="TYPE" val="1"/>
  <p:tag name="SOURCENAME" val="Monthly Report - May 2024"/>
  <p:tag name="SHEETID" val="Source"/>
  <p:tag name="PICTUREAPPEARANCE" val="xlPrinter"/>
  <p:tag name="NORESIZEONUPDATE" val="False"/>
</p:tagLst>
</file>

<file path=ppt/tags/tag46.xml><?xml version="1.0" encoding="utf-8"?>
<p:tagLst xmlns:a="http://schemas.openxmlformats.org/drawingml/2006/main" xmlns:r="http://schemas.openxmlformats.org/officeDocument/2006/relationships" xmlns:p="http://schemas.openxmlformats.org/presentationml/2006/main">
  <p:tag name="LAST UPDATE DATE" val="456326264.891093"/>
  <p:tag name="IMPORTID" val="1245293894685.557976"/>
  <p:tag name="WBLAST" val="G:\SIM1\SFD\Deals\Volta\Reports - CoGestion\Monthly Reporting\Generation PPT\Volta - Monthly Report.xlsm"/>
  <p:tag name="USER NAME" val="COSTAA"/>
  <p:tag name="TYPE" val="2"/>
  <p:tag name="SOURCENAME" val="Currency (Chart 11)"/>
  <p:tag name="SHEETID" val="Report"/>
  <p:tag name="PICTUREAPPEARANCE" val="xlPrinter"/>
  <p:tag name="NORESIZEONUPDATE" val="False"/>
</p:tagLst>
</file>

<file path=ppt/tags/tag47.xml><?xml version="1.0" encoding="utf-8"?>
<p:tagLst xmlns:a="http://schemas.openxmlformats.org/drawingml/2006/main" xmlns:r="http://schemas.openxmlformats.org/officeDocument/2006/relationships" xmlns:p="http://schemas.openxmlformats.org/presentationml/2006/main">
  <p:tag name="LAST UPDATE DATE" val="456326265.223808"/>
  <p:tag name="IMPORTID" val="8515293894588.081246"/>
  <p:tag name="WBLAST" val="G:\SIM1\SFD\Deals\Volta\Reports - CoGestion\Monthly Reporting\Generation PPT\Volta - Monthly Report.xlsm"/>
  <p:tag name="USER NAME" val="COSTAA"/>
  <p:tag name="TYPE" val="2"/>
  <p:tag name="SOURCENAME" val="Geography (Chart 9)"/>
  <p:tag name="SHEETID" val="Report"/>
  <p:tag name="PICTUREAPPEARANCE" val="xlPrinter"/>
  <p:tag name="NORESIZEONUPDATE" val="False"/>
</p:tagLst>
</file>

<file path=ppt/tags/tag48.xml><?xml version="1.0" encoding="utf-8"?>
<p:tagLst xmlns:a="http://schemas.openxmlformats.org/drawingml/2006/main" xmlns:r="http://schemas.openxmlformats.org/officeDocument/2006/relationships" xmlns:p="http://schemas.openxmlformats.org/presentationml/2006/main">
  <p:tag name="LAST UPDATE DATE" val="456326265.567676"/>
  <p:tag name="IMPORTID" val="1217293895025.615284"/>
  <p:tag name="WBLAST" val="G:\SIM1\SFD\Deals\Volta\Reports - CoGestion\Monthly Reporting\Generation PPT\Volta - Monthly Report.xlsm"/>
  <p:tag name="USER NAME" val="COSTAA"/>
  <p:tag name="TYPE" val="2"/>
  <p:tag name="SOURCENAME" val="Chart 1"/>
  <p:tag name="SHEETID" val="Report"/>
  <p:tag name="PICTUREAPPEARANCE" val="xlPrinter"/>
  <p:tag name="NORESIZEONUPDATE" val="False"/>
</p:tagLst>
</file>

<file path=ppt/tags/tag49.xml><?xml version="1.0" encoding="utf-8"?>
<p:tagLst xmlns:a="http://schemas.openxmlformats.org/drawingml/2006/main" xmlns:r="http://schemas.openxmlformats.org/officeDocument/2006/relationships" xmlns:p="http://schemas.openxmlformats.org/presentationml/2006/main">
  <p:tag name="LAST UPDATE DATE" val="456326265.958576"/>
  <p:tag name="IMPORTID" val="6111293902106.322834"/>
  <p:tag name="WBLAST" val="G:\SIM1\SFD\Deals\Volta\Reports - CoGestion\Monthly Reporting\Generation PPT\Volta - Monthly Report.xlsm"/>
  <p:tag name="USER NAME" val="COSTAA"/>
  <p:tag name="TYPE" val="1"/>
  <p:tag name="SOURCENAME" val="MONTHLY REPORT  VOLTA FINANCE LIMITED  - May 2024 ⯀ 2"/>
  <p:tag name="SHEETID" val="Source"/>
  <p:tag name="PICTUREAPPEARANCE" val="xlPrinter"/>
  <p:tag name="NORESIZEONUPDATE" val="False"/>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56326266.329856"/>
  <p:tag name="IMPORTID" val="157293903243.751489"/>
  <p:tag name="WBLAST" val="G:\SIM1\SFD\Deals\Volta\Reports - CoGestion\Monthly Reporting\Generation PPT\Volta - Monthly Report.xlsm"/>
  <p:tag name="USER NAME" val="COSTAA"/>
  <p:tag name="TYPE" val="1"/>
  <p:tag name="SOURCENAME" val="Source: Intex, Bloomberg, AXA IM Paris as of May 2024 – unau..."/>
  <p:tag name="SHEETID" val="Source"/>
  <p:tag name="PICTUREAPPEARANCE" val="xlPrinter"/>
  <p:tag name="NORESIZEONUPDATE" val="False"/>
</p:tagLst>
</file>

<file path=ppt/tags/tag51.xml><?xml version="1.0" encoding="utf-8"?>
<p:tagLst xmlns:a="http://schemas.openxmlformats.org/drawingml/2006/main" xmlns:r="http://schemas.openxmlformats.org/officeDocument/2006/relationships" xmlns:p="http://schemas.openxmlformats.org/presentationml/2006/main">
  <p:tag name="LAST UPDATE DATE" val="456326266.743939"/>
  <p:tag name="IMPORTID" val="5792434727884.263983"/>
  <p:tag name="WBLAST" val="G:\SIM1\SFD\Deals\Volta\Reports - CoGestion\Monthly Reporting\Generation PPT\Volta - Monthly Report.xlsm"/>
  <p:tag name="USER NAME" val="COSTAA"/>
  <p:tag name="TYPE" val="1"/>
  <p:tag name="SOURCENAME" val="Source: AXA IM, as of May 2024"/>
  <p:tag name="SHEETID" val="Source"/>
  <p:tag name="PICTUREAPPEARANCE" val="xlPrinter"/>
  <p:tag name="NORESIZEONUPDATE" val="False"/>
</p:tagLst>
</file>

<file path=ppt/tags/tag52.xml><?xml version="1.0" encoding="utf-8"?>
<p:tagLst xmlns:a="http://schemas.openxmlformats.org/drawingml/2006/main" xmlns:r="http://schemas.openxmlformats.org/officeDocument/2006/relationships" xmlns:p="http://schemas.openxmlformats.org/presentationml/2006/main">
  <p:tag name="LAST UPDATE DATE" val="456326267.177592"/>
  <p:tag name="IMPORTID" val="9357295453433.125646"/>
  <p:tag name="WBLAST" val="G:\SIM1\SFD\Deals\Volta\Reports - CoGestion\Monthly Reporting\Generation PPT\Volta - Monthly Report.xlsm"/>
  <p:tag name="USER NAME" val="COSTAA"/>
  <p:tag name="TYPE" val="1"/>
  <p:tag name="SOURCENAME" val="Market Value (€m)"/>
  <p:tag name="SHEETID" val="Report"/>
  <p:tag name="PICTUREAPPEARANCE" val="xlPrinter"/>
  <p:tag name="NORESIZEONUPDATE" val="False"/>
</p:tagLst>
</file>

<file path=ppt/tags/tag53.xml><?xml version="1.0" encoding="utf-8"?>
<p:tagLst xmlns:a="http://schemas.openxmlformats.org/drawingml/2006/main" xmlns:r="http://schemas.openxmlformats.org/officeDocument/2006/relationships" xmlns:p="http://schemas.openxmlformats.org/presentationml/2006/main">
  <p:tag name="LAST UPDATE DATE" val="456326267.535679"/>
  <p:tag name="IMPORTID" val="5792434727884.263983"/>
  <p:tag name="WBLAST" val="G:\SIM1\SFD\Deals\Volta\Reports - CoGestion\Monthly Reporting\Generation PPT\Volta - Monthly Report.xlsm"/>
  <p:tag name="USER NAME" val="COSTAA"/>
  <p:tag name="TYPE" val="1"/>
  <p:tag name="SOURCENAME" val="Source: AXA IM, as of May 2024"/>
  <p:tag name="SHEETID" val="Source"/>
  <p:tag name="PICTUREAPPEARANCE" val="xlPrinter"/>
  <p:tag name="NORESIZEONUPDATE" val="False"/>
</p:tagLst>
</file>

<file path=ppt/tags/tag54.xml><?xml version="1.0" encoding="utf-8"?>
<p:tagLst xmlns:a="http://schemas.openxmlformats.org/drawingml/2006/main" xmlns:r="http://schemas.openxmlformats.org/officeDocument/2006/relationships" xmlns:p="http://schemas.openxmlformats.org/presentationml/2006/main">
  <p:tag name="LAST UPDATE DATE" val="456326267.842309"/>
  <p:tag name="IMPORTID" val="3280445022929.481967"/>
  <p:tag name="WBLAST" val="G:\SIM1\SFD\Deals\Volta\Reports - CoGestion\Monthly Reporting\Generation PPT\Volta - Monthly Report.xlsm"/>
  <p:tag name="USER NAME" val="COSTAA"/>
  <p:tag name="TYPE" val="1"/>
  <p:tag name="SOURCENAME" val="Monthly Report - May 2024"/>
  <p:tag name="SHEETID" val="Source"/>
  <p:tag name="PICTUREAPPEARANCE" val="xlPrinter"/>
  <p:tag name="NORESIZEONUPDATE" val="False"/>
</p:tagLst>
</file>

<file path=ppt/tags/tag55.xml><?xml version="1.0" encoding="utf-8"?>
<p:tagLst xmlns:a="http://schemas.openxmlformats.org/drawingml/2006/main" xmlns:r="http://schemas.openxmlformats.org/officeDocument/2006/relationships" xmlns:p="http://schemas.openxmlformats.org/presentationml/2006/main">
  <p:tag name="LAST UPDATE DATE" val="456326268.143366"/>
  <p:tag name="IMPORTID" val="216293902057.238474"/>
  <p:tag name="WBLAST" val="G:\SIM1\SFD\Deals\Volta\Reports - CoGestion\Monthly Reporting\Generation PPT\Volta - Monthly Report.xlsm"/>
  <p:tag name="USER NAME" val="COSTAA"/>
  <p:tag name="TYPE" val="1"/>
  <p:tag name="SOURCENAME" val="MONTHLY REPORT  VOLTA FINANCE LIMITED  - May 2024 ⯀ 3"/>
  <p:tag name="SHEETID" val="Source"/>
  <p:tag name="PICTUREAPPEARANCE" val="xlPrinter"/>
  <p:tag name="NORESIZEONUPDATE" val="False"/>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455</TotalTime>
  <Words>2022</Words>
  <Application>Microsoft Office PowerPoint</Application>
  <PresentationFormat>Custom</PresentationFormat>
  <Paragraphs>104</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 Finance Ltd Monthly Report- July 2023</dc:title>
  <dc:creator>COSTA Alexis</dc:creator>
  <cp:lastModifiedBy>Elliott GRIFFITHS</cp:lastModifiedBy>
  <cp:revision>21</cp:revision>
  <dcterms:created xsi:type="dcterms:W3CDTF">2023-09-12T09:15:16Z</dcterms:created>
  <dcterms:modified xsi:type="dcterms:W3CDTF">2024-06-17T14:51:27Z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y fmtid="{D5CDD505-2E9C-101B-9397-08002B2CF9AE}" pid="13" name="MSIP_Label_a6b9b49c-3903-4fd4-a343-18d82815dc85_Enabled">
    <vt:lpwstr>true</vt:lpwstr>
  </property>
  <property fmtid="{D5CDD505-2E9C-101B-9397-08002B2CF9AE}" pid="14" name="MSIP_Label_a6b9b49c-3903-4fd4-a343-18d82815dc85_SetDate">
    <vt:lpwstr>2024-06-17T14:51:07Z</vt:lpwstr>
  </property>
  <property fmtid="{D5CDD505-2E9C-101B-9397-08002B2CF9AE}" pid="15" name="MSIP_Label_a6b9b49c-3903-4fd4-a343-18d82815dc85_Method">
    <vt:lpwstr>Privileged</vt:lpwstr>
  </property>
  <property fmtid="{D5CDD505-2E9C-101B-9397-08002B2CF9AE}" pid="16" name="MSIP_Label_a6b9b49c-3903-4fd4-a343-18d82815dc85_Name">
    <vt:lpwstr>Intra and extragroup use</vt:lpwstr>
  </property>
  <property fmtid="{D5CDD505-2E9C-101B-9397-08002B2CF9AE}" pid="17" name="MSIP_Label_a6b9b49c-3903-4fd4-a343-18d82815dc85_SiteId">
    <vt:lpwstr>614f9c25-bffa-42c7-86d8-964101f55fa2</vt:lpwstr>
  </property>
  <property fmtid="{D5CDD505-2E9C-101B-9397-08002B2CF9AE}" pid="18" name="MSIP_Label_a6b9b49c-3903-4fd4-a343-18d82815dc85_ActionId">
    <vt:lpwstr>2217d5b4-f262-46a4-ad75-3a13cb077c5b</vt:lpwstr>
  </property>
  <property fmtid="{D5CDD505-2E9C-101B-9397-08002B2CF9AE}" pid="19" name="MSIP_Label_a6b9b49c-3903-4fd4-a343-18d82815dc85_ContentBits">
    <vt:lpwstr>2</vt:lpwstr>
  </property>
  <property fmtid="{D5CDD505-2E9C-101B-9397-08002B2CF9AE}" pid="20" name="ClassificationContentMarkingFooterLocations">
    <vt:lpwstr>Office Theme:7\UpSlide Table Of Content Master (do not edit):3</vt:lpwstr>
  </property>
  <property fmtid="{D5CDD505-2E9C-101B-9397-08002B2CF9AE}" pid="21" name="ClassificationContentMarkingFooterText">
    <vt:lpwstr>Classification : Confidential</vt:lpwstr>
  </property>
  <property fmtid="{D5CDD505-2E9C-101B-9397-08002B2CF9AE}" pid="22" name="_AdHocReviewCycleID">
    <vt:i4>-300252741</vt:i4>
  </property>
  <property fmtid="{D5CDD505-2E9C-101B-9397-08002B2CF9AE}" pid="23" name="_NewReviewCycle">
    <vt:lpwstr/>
  </property>
  <property fmtid="{D5CDD505-2E9C-101B-9397-08002B2CF9AE}" pid="24" name="_EmailSubject">
    <vt:lpwstr>[EXTERNAL] Volta - RNS and Factsheet - May 2024</vt:lpwstr>
  </property>
  <property fmtid="{D5CDD505-2E9C-101B-9397-08002B2CF9AE}" pid="25" name="_AuthorEmail">
    <vt:lpwstr>elliott.griffiths@je.bnpparibas.com</vt:lpwstr>
  </property>
  <property fmtid="{D5CDD505-2E9C-101B-9397-08002B2CF9AE}" pid="26" name="_AuthorEmailDisplayName">
    <vt:lpwstr>GRIFFITHS Elliott</vt:lpwstr>
  </property>
</Properties>
</file>