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146848765" r:id="rId2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92" d="100"/>
          <a:sy n="92" d="100"/>
        </p:scale>
        <p:origin x="51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6CD92-E698-437A-BF93-BC1EA00570FC}" type="datetimeFigureOut">
              <a:rPr lang="is-IS" smtClean="0"/>
              <a:t>11.4.2024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6C0F3-8C93-4507-B8ED-797C2D60FAA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5232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3445-7BB0-6F0E-619E-B6D59A605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3C7DB-6117-75AD-EB1C-943615A66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188" y="731838"/>
            <a:ext cx="6518275" cy="3667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3BF67-E5D7-4186-9E9E-F818EA064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2487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utt-m-logo">
    <p:bg>
      <p:bgPr>
        <a:solidFill>
          <a:srgbClr val="EE4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5512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IS" smtClean="0"/>
              <a:pPr/>
              <a:t>‹#›</a:t>
            </a:fld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460A5-9332-6E47-9603-7418885B3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611" y="263055"/>
            <a:ext cx="1595807" cy="6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162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Gotham HTF Light" pitchFamily="2" charset="77"/>
              </a:defRPr>
            </a:lvl1pPr>
          </a:lstStyle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GOTHAMHTF-MEDIUM" pitchFamily="2" charset="77"/>
                <a:cs typeface="Gotham Medium" pitchFamily="2" charset="0"/>
              </a:defRPr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HTF-MEDIUM" pitchFamily="2" charset="77"/>
                <a:cs typeface="Gotham Medium" pitchFamily="2" charset="0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HTF-MEDIUM" pitchFamily="2" charset="77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HTF-MEDIUM" pitchFamily="2" charset="77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HTF-MEDIUM" pitchFamily="2" charset="77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HTF-MEDIUM" pitchFamily="2" charset="77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8752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GOTHAMHTF-MEDIUM" pitchFamily="2" charset="77"/>
                <a:cs typeface="Gotham Medium" pitchFamily="2" charset="0"/>
              </a:defRPr>
            </a:lvl1pPr>
          </a:lstStyle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HTF-MEDIUM" pitchFamily="2" charset="77"/>
                <a:cs typeface="Gotham Medium" pitchFamily="2" charset="0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Gotham HTF Light" pitchFamily="2" charset="77"/>
              </a:defRPr>
            </a:lvl1pPr>
            <a:lvl2pPr>
              <a:defRPr b="0" i="0">
                <a:latin typeface="Gotham HTF Light" pitchFamily="2" charset="77"/>
              </a:defRPr>
            </a:lvl2pPr>
            <a:lvl3pPr>
              <a:defRPr b="0" i="0">
                <a:latin typeface="Gotham HTF Light" pitchFamily="2" charset="77"/>
              </a:defRPr>
            </a:lvl3pPr>
            <a:lvl4pPr>
              <a:defRPr b="0" i="0">
                <a:latin typeface="Gotham HTF Light" pitchFamily="2" charset="77"/>
              </a:defRPr>
            </a:lvl4pPr>
            <a:lvl5pPr>
              <a:defRPr b="0" i="0">
                <a:latin typeface="Gotham HTF Light" pitchFamily="2" charset="77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38063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otham HTF Light" pitchFamily="2" charset="77"/>
              </a:defRPr>
            </a:lvl1pPr>
            <a:lvl2pPr>
              <a:defRPr b="0" i="0">
                <a:latin typeface="Gotham HTF Light" pitchFamily="2" charset="77"/>
              </a:defRPr>
            </a:lvl2pPr>
            <a:lvl3pPr>
              <a:defRPr b="0" i="0">
                <a:latin typeface="Gotham HTF Light" pitchFamily="2" charset="77"/>
              </a:defRPr>
            </a:lvl3pPr>
            <a:lvl4pPr>
              <a:defRPr b="0" i="0">
                <a:latin typeface="Gotham HTF Light" pitchFamily="2" charset="77"/>
              </a:defRPr>
            </a:lvl4pPr>
            <a:lvl5pPr>
              <a:defRPr b="0" i="0">
                <a:latin typeface="Gotham HTF Light" pitchFamily="2" charset="77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489520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18070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75381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23827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06739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1348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82575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9201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t-m-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5512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4055"/>
                </a:solidFill>
              </a:defRPr>
            </a:lvl1pPr>
          </a:lstStyle>
          <a:p>
            <a:fld id="{86CB4B4D-7CA3-9044-876B-883B54F8677D}" type="slidenum">
              <a:rPr lang="en-IS" smtClean="0"/>
              <a:pPr/>
              <a:t>‹#›</a:t>
            </a:fld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0EED7-EF60-3945-98DB-CF5846CB4D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9792" y="394156"/>
            <a:ext cx="527625" cy="3204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91277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19591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0"/>
          <p:cNvSpPr/>
          <p:nvPr/>
        </p:nvSpPr>
        <p:spPr>
          <a:xfrm>
            <a:off x="-31116" y="-7367474"/>
            <a:ext cx="12192001" cy="6858001"/>
          </a:xfrm>
          <a:prstGeom prst="rect">
            <a:avLst/>
          </a:prstGeom>
          <a:solidFill>
            <a:srgbClr val="EE3F55">
              <a:alpha val="75409"/>
            </a:srgbClr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defTabSz="6096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5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395025" y="1177831"/>
            <a:ext cx="11127516" cy="1208533"/>
          </a:xfrm>
          <a:prstGeom prst="rect">
            <a:avLst/>
          </a:prstGeom>
        </p:spPr>
        <p:txBody>
          <a:bodyPr lIns="121919" tIns="121919" rIns="121919" bIns="121919" anchor="b"/>
          <a:lstStyle>
            <a:lvl1pPr defTabSz="914400">
              <a:lnSpc>
                <a:spcPct val="100000"/>
              </a:lnSpc>
              <a:defRPr sz="3700" spc="0">
                <a:solidFill>
                  <a:srgbClr val="F2F0E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941" y="2570432"/>
            <a:ext cx="7046384" cy="1896534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914400">
              <a:lnSpc>
                <a:spcPts val="2900"/>
              </a:lnSpc>
              <a:spcBef>
                <a:spcPts val="900"/>
              </a:spcBef>
              <a:buSzTx/>
              <a:buNone/>
              <a:defRPr sz="2100" b="1">
                <a:solidFill>
                  <a:srgbClr val="F2F0E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28625" indent="-257175" defTabSz="914400">
              <a:lnSpc>
                <a:spcPts val="2900"/>
              </a:lnSpc>
              <a:spcBef>
                <a:spcPts val="900"/>
              </a:spcBef>
              <a:buSzPct val="100000"/>
              <a:defRPr sz="2100" b="1">
                <a:solidFill>
                  <a:srgbClr val="F2F0E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42938" indent="-300038" defTabSz="914400">
              <a:lnSpc>
                <a:spcPts val="2900"/>
              </a:lnSpc>
              <a:spcBef>
                <a:spcPts val="900"/>
              </a:spcBef>
              <a:buSzPct val="100000"/>
              <a:defRPr sz="2100" b="1">
                <a:solidFill>
                  <a:srgbClr val="F2F0E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41664" indent="-327314" defTabSz="914400">
              <a:lnSpc>
                <a:spcPts val="2900"/>
              </a:lnSpc>
              <a:spcBef>
                <a:spcPts val="900"/>
              </a:spcBef>
              <a:buSzPct val="100000"/>
              <a:defRPr sz="2100" b="1">
                <a:solidFill>
                  <a:srgbClr val="F2F0E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13114" indent="-327314" defTabSz="914400">
              <a:lnSpc>
                <a:spcPts val="2900"/>
              </a:lnSpc>
              <a:spcBef>
                <a:spcPts val="900"/>
              </a:spcBef>
              <a:buSzPct val="100000"/>
              <a:defRPr sz="2100" b="1">
                <a:solidFill>
                  <a:srgbClr val="F2F0EC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938" y="7151951"/>
            <a:ext cx="3300123" cy="2004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07" y="6015270"/>
            <a:ext cx="8327301" cy="650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96" y="-2855293"/>
            <a:ext cx="4161537" cy="175768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traight Connector 9"/>
          <p:cNvSpPr/>
          <p:nvPr/>
        </p:nvSpPr>
        <p:spPr>
          <a:xfrm>
            <a:off x="366245" y="851389"/>
            <a:ext cx="11397281" cy="1"/>
          </a:xfrm>
          <a:prstGeom prst="line">
            <a:avLst/>
          </a:prstGeom>
          <a:ln w="50800">
            <a:solidFill>
              <a:srgbClr val="F1F1EC"/>
            </a:solidFill>
            <a:miter/>
          </a:ln>
        </p:spPr>
        <p:txBody>
          <a:bodyPr lIns="60960" tIns="60960" rIns="60960" bIns="60960"/>
          <a:lstStyle/>
          <a:p>
            <a:pPr algn="l" defTabSz="6096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pic>
        <p:nvPicPr>
          <p:cNvPr id="156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142" y="-1171327"/>
            <a:ext cx="499201" cy="303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580" y="163126"/>
            <a:ext cx="1344001" cy="56765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8639" y="6140908"/>
            <a:ext cx="428962" cy="430885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6096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1632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kstrareining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icture Placeholder 5"/>
          <p:cNvSpPr>
            <a:spLocks noGrp="1"/>
          </p:cNvSpPr>
          <p:nvPr>
            <p:ph type="pic" idx="21"/>
          </p:nvPr>
        </p:nvSpPr>
        <p:spPr>
          <a:xfrm>
            <a:off x="5808133" y="-1"/>
            <a:ext cx="6383868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Straight Connector 2"/>
          <p:cNvSpPr/>
          <p:nvPr/>
        </p:nvSpPr>
        <p:spPr>
          <a:xfrm>
            <a:off x="366245" y="761691"/>
            <a:ext cx="11397281" cy="1"/>
          </a:xfrm>
          <a:prstGeom prst="line">
            <a:avLst/>
          </a:prstGeom>
          <a:ln w="50800">
            <a:solidFill>
              <a:srgbClr val="EE4055"/>
            </a:solidFill>
            <a:miter/>
          </a:ln>
        </p:spPr>
        <p:txBody>
          <a:bodyPr lIns="60960" tIns="60960" rIns="60960" bIns="60960"/>
          <a:lstStyle/>
          <a:p>
            <a:pPr algn="l" defTabSz="6096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736" y="337161"/>
            <a:ext cx="495738" cy="3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07533" y="1710267"/>
            <a:ext cx="4028018" cy="4358218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914400">
              <a:spcBef>
                <a:spcPts val="900"/>
              </a:spcBef>
              <a:buSzTx/>
              <a:buNone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marL="0" indent="171450" defTabSz="914400">
              <a:spcBef>
                <a:spcPts val="900"/>
              </a:spcBef>
              <a:buSzTx/>
              <a:buNone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0" indent="342900" defTabSz="914400">
              <a:spcBef>
                <a:spcPts val="900"/>
              </a:spcBef>
              <a:buSzTx/>
              <a:buNone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0" indent="514350" defTabSz="914400">
              <a:spcBef>
                <a:spcPts val="900"/>
              </a:spcBef>
              <a:buSzTx/>
              <a:buNone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0" indent="685800" defTabSz="914400">
              <a:spcBef>
                <a:spcPts val="900"/>
              </a:spcBef>
              <a:buSzTx/>
              <a:buNone/>
              <a:defRPr sz="2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8639" y="6140908"/>
            <a:ext cx="428962" cy="430885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6096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34939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1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traight Connector 12"/>
          <p:cNvSpPr/>
          <p:nvPr/>
        </p:nvSpPr>
        <p:spPr>
          <a:xfrm>
            <a:off x="366245" y="761691"/>
            <a:ext cx="11397281" cy="1"/>
          </a:xfrm>
          <a:prstGeom prst="line">
            <a:avLst/>
          </a:prstGeom>
          <a:ln w="50800">
            <a:solidFill>
              <a:srgbClr val="EE4055"/>
            </a:solidFill>
            <a:miter/>
          </a:ln>
        </p:spPr>
        <p:txBody>
          <a:bodyPr lIns="60960" tIns="60960" rIns="60960" bIns="60960"/>
          <a:lstStyle/>
          <a:p>
            <a:pPr algn="l" defTabSz="6096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77" name="TextBox 7"/>
          <p:cNvSpPr txBox="1"/>
          <p:nvPr/>
        </p:nvSpPr>
        <p:spPr>
          <a:xfrm>
            <a:off x="765290" y="-1144318"/>
            <a:ext cx="789815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 algn="l" defTabSz="609600">
              <a:defRPr sz="2000" b="1">
                <a:solidFill>
                  <a:srgbClr val="EE40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/>
              <a:t>Viðsnúningur í erfiðu umhverfi​</a:t>
            </a:r>
          </a:p>
          <a:p>
            <a:pPr algn="l" defTabSz="609600">
              <a:defRPr sz="2000">
                <a:solidFill>
                  <a:srgbClr val="EE40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/>
              <a:t>Ársuppgjör 2022 og ​árshlutauppgjör 4F 2022</a:t>
            </a:r>
          </a:p>
        </p:txBody>
      </p:sp>
      <p:pic>
        <p:nvPicPr>
          <p:cNvPr id="17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736" y="337161"/>
            <a:ext cx="495738" cy="3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395025" y="1764792"/>
            <a:ext cx="11127516" cy="1208533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defTabSz="914400">
              <a:lnSpc>
                <a:spcPct val="100000"/>
              </a:lnSpc>
              <a:defRPr sz="3200" spc="0">
                <a:latin typeface="Gotham HTF"/>
                <a:ea typeface="Gotham HTF"/>
                <a:cs typeface="Gotham HTF"/>
                <a:sym typeface="Gotham HTF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941" y="3157393"/>
            <a:ext cx="7046384" cy="1896534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914400">
              <a:spcBef>
                <a:spcPts val="900"/>
              </a:spcBef>
              <a:buSzTx/>
              <a:buNone/>
              <a:defRPr sz="1600">
                <a:latin typeface="Gotham HTF"/>
                <a:ea typeface="Gotham HTF"/>
                <a:cs typeface="Gotham HTF"/>
                <a:sym typeface="Gotham HTF"/>
              </a:defRPr>
            </a:lvl1pPr>
            <a:lvl2pPr marL="367393" indent="-195943" defTabSz="914400">
              <a:spcBef>
                <a:spcPts val="900"/>
              </a:spcBef>
              <a:buSzPct val="100000"/>
              <a:defRPr sz="1600">
                <a:latin typeface="Gotham HTF"/>
                <a:ea typeface="Gotham HTF"/>
                <a:cs typeface="Gotham HTF"/>
                <a:sym typeface="Gotham HTF"/>
              </a:defRPr>
            </a:lvl2pPr>
            <a:lvl3pPr marL="571500" indent="-228600" defTabSz="914400">
              <a:spcBef>
                <a:spcPts val="900"/>
              </a:spcBef>
              <a:buSzPct val="100000"/>
              <a:defRPr sz="1600">
                <a:latin typeface="Gotham HTF"/>
                <a:ea typeface="Gotham HTF"/>
                <a:cs typeface="Gotham HTF"/>
                <a:sym typeface="Gotham HTF"/>
              </a:defRPr>
            </a:lvl3pPr>
            <a:lvl4pPr marL="763732" indent="-249382" defTabSz="914400">
              <a:spcBef>
                <a:spcPts val="900"/>
              </a:spcBef>
              <a:buSzPct val="100000"/>
              <a:defRPr sz="1600">
                <a:latin typeface="Gotham HTF"/>
                <a:ea typeface="Gotham HTF"/>
                <a:cs typeface="Gotham HTF"/>
                <a:sym typeface="Gotham HTF"/>
              </a:defRPr>
            </a:lvl4pPr>
            <a:lvl5pPr marL="935182" indent="-249382" defTabSz="914400">
              <a:spcBef>
                <a:spcPts val="900"/>
              </a:spcBef>
              <a:buSzPct val="100000"/>
              <a:defRPr sz="1600">
                <a:latin typeface="Gotham HTF"/>
                <a:ea typeface="Gotham HTF"/>
                <a:cs typeface="Gotham HTF"/>
                <a:sym typeface="Gotham HTF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8639" y="6140908"/>
            <a:ext cx="428962" cy="430885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6096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5214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t-m-icon-m-li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5512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4055"/>
                </a:solidFill>
              </a:defRPr>
            </a:lvl1pPr>
          </a:lstStyle>
          <a:p>
            <a:fld id="{86CB4B4D-7CA3-9044-876B-883B54F8677D}" type="slidenum">
              <a:rPr lang="en-IS" smtClean="0"/>
              <a:pPr/>
              <a:t>‹#›</a:t>
            </a:fld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0EED7-EF60-3945-98DB-CF5846CB4D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9792" y="394156"/>
            <a:ext cx="527625" cy="3204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traight Connector 12">
            <a:extLst>
              <a:ext uri="{FF2B5EF4-FFF2-40B4-BE49-F238E27FC236}">
                <a16:creationId xmlns:a16="http://schemas.microsoft.com/office/drawing/2014/main" id="{3EF07198-DD7E-3041-AADF-3068753813CC}"/>
              </a:ext>
            </a:extLst>
          </p:cNvPr>
          <p:cNvSpPr/>
          <p:nvPr userDrawn="1"/>
        </p:nvSpPr>
        <p:spPr>
          <a:xfrm>
            <a:off x="366245" y="926790"/>
            <a:ext cx="11397281" cy="1"/>
          </a:xfrm>
          <a:prstGeom prst="line">
            <a:avLst/>
          </a:prstGeom>
          <a:ln w="50800">
            <a:solidFill>
              <a:srgbClr val="EE4055"/>
            </a:solidFill>
            <a:miter/>
          </a:ln>
        </p:spPr>
        <p:txBody>
          <a:bodyPr lIns="60960" tIns="60960" rIns="60960" bIns="60960"/>
          <a:lstStyle/>
          <a:p>
            <a:pPr algn="l" defTabSz="6096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7" name="Slide Title">
            <a:extLst>
              <a:ext uri="{FF2B5EF4-FFF2-40B4-BE49-F238E27FC236}">
                <a16:creationId xmlns:a16="http://schemas.microsoft.com/office/drawing/2014/main" id="{A44A82DC-7ABA-E640-B906-ABA2F9D7028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66245" y="394157"/>
            <a:ext cx="10883547" cy="532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>
                <a:solidFill>
                  <a:srgbClr val="EE4055"/>
                </a:solidFill>
                <a:latin typeface="GOTHAMHTF-MEDIUM" pitchFamily="2" charset="77"/>
              </a:defRPr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82F8DE49-6547-2D4E-88ED-DA3A43522116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66244" y="1289049"/>
            <a:ext cx="6957582" cy="4956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000"/>
              </a:spcAft>
              <a:buClr>
                <a:srgbClr val="EE4055"/>
              </a:buClr>
              <a:defRPr sz="1600" b="0" i="0">
                <a:solidFill>
                  <a:srgbClr val="202E32"/>
                </a:solidFill>
                <a:latin typeface="Gotham HTF Light" pitchFamily="2" charset="77"/>
              </a:defRPr>
            </a:lvl1pPr>
            <a:lvl2pPr>
              <a:spcBef>
                <a:spcPts val="0"/>
              </a:spcBef>
              <a:spcAft>
                <a:spcPts val="1000"/>
              </a:spcAft>
              <a:buClr>
                <a:srgbClr val="EE4055"/>
              </a:buClr>
              <a:defRPr sz="1600" b="0" i="0">
                <a:latin typeface="Gotham HTF Light" pitchFamily="2" charset="77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rgbClr val="EE4055"/>
              </a:buClr>
              <a:defRPr sz="1600" b="0" i="0">
                <a:latin typeface="Gotham HTF Light" pitchFamily="2" charset="77"/>
              </a:defRPr>
            </a:lvl3pPr>
            <a:lvl4pPr>
              <a:spcBef>
                <a:spcPts val="0"/>
              </a:spcBef>
              <a:spcAft>
                <a:spcPts val="1000"/>
              </a:spcAft>
              <a:buClr>
                <a:srgbClr val="EE4055"/>
              </a:buClr>
              <a:defRPr sz="1600" b="0" i="0">
                <a:latin typeface="Gotham HTF Light" pitchFamily="2" charset="77"/>
              </a:defRPr>
            </a:lvl4pPr>
            <a:lvl5pPr>
              <a:spcBef>
                <a:spcPts val="0"/>
              </a:spcBef>
              <a:spcAft>
                <a:spcPts val="1000"/>
              </a:spcAft>
              <a:buClr>
                <a:srgbClr val="EE4055"/>
              </a:buClr>
              <a:defRPr sz="1600" b="0" i="0">
                <a:latin typeface="Gotham HTF Light" pitchFamily="2" charset="77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40990630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t-m-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5512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4055"/>
                </a:solidFill>
              </a:defRPr>
            </a:lvl1pPr>
          </a:lstStyle>
          <a:p>
            <a:fld id="{86CB4B4D-7CA3-9044-876B-883B54F8677D}" type="slidenum">
              <a:rPr lang="en-IS" smtClean="0"/>
              <a:pPr/>
              <a:t>‹#›</a:t>
            </a:fld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460A5-9332-6E47-9603-7418885B3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715" y="263055"/>
            <a:ext cx="1595599" cy="6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840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utt-m-icon">
    <p:bg>
      <p:bgPr>
        <a:solidFill>
          <a:srgbClr val="202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5512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4055"/>
                </a:solidFill>
              </a:defRPr>
            </a:lvl1pPr>
          </a:lstStyle>
          <a:p>
            <a:fld id="{86CB4B4D-7CA3-9044-876B-883B54F8677D}" type="slidenum">
              <a:rPr lang="en-IS" smtClean="0"/>
              <a:pPr/>
              <a:t>‹#›</a:t>
            </a:fld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7F289-4ADF-6E43-8DA4-E9A8D030FE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9792" y="394156"/>
            <a:ext cx="527625" cy="3204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341120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utt-m-logo">
    <p:bg>
      <p:bgPr>
        <a:solidFill>
          <a:srgbClr val="202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5512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4055"/>
                </a:solidFill>
              </a:defRPr>
            </a:lvl1pPr>
          </a:lstStyle>
          <a:p>
            <a:fld id="{86CB4B4D-7CA3-9044-876B-883B54F8677D}" type="slidenum">
              <a:rPr lang="en-IS" smtClean="0"/>
              <a:pPr/>
              <a:t>‹#›</a:t>
            </a:fld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A665E-CC64-CE4A-9975-62C9BCC3B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715" y="263055"/>
            <a:ext cx="1595599" cy="6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605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lide">
    <p:bg>
      <p:bgPr>
        <a:solidFill>
          <a:srgbClr val="EE4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D1A4C-6C73-4848-B4BF-F2532FC8A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685" y="5121102"/>
            <a:ext cx="1340631" cy="81428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Title">
            <a:extLst>
              <a:ext uri="{FF2B5EF4-FFF2-40B4-BE49-F238E27FC236}">
                <a16:creationId xmlns:a16="http://schemas.microsoft.com/office/drawing/2014/main" id="{43537E63-D79F-E348-B6D1-5B1346C4847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54227" y="2044461"/>
            <a:ext cx="10883547" cy="1650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i="0">
                <a:solidFill>
                  <a:schemeClr val="bg1"/>
                </a:solidFill>
                <a:latin typeface="GOTHAMHTF-MEDIUM" pitchFamily="2" charset="77"/>
              </a:defRPr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A7BDA3-F7D1-7949-889C-184CF0BB2988}"/>
              </a:ext>
            </a:extLst>
          </p:cNvPr>
          <p:cNvSpPr txBox="1"/>
          <p:nvPr userDrawn="1"/>
        </p:nvSpPr>
        <p:spPr>
          <a:xfrm>
            <a:off x="4554947" y="615265"/>
            <a:ext cx="51361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S" sz="12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43672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latin typeface="Gotham HTF Light" pitchFamily="2" charset="77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  <a:cs typeface="Gotham Medium" pitchFamily="2" charset="0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7884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b="0" i="0" spc="-116">
                <a:latin typeface="GOTHAMHTF-MEDIUM" pitchFamily="2" charset="77"/>
                <a:cs typeface="Gotham Medium" pitchFamily="2" charset="0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latin typeface="Gotham HTF Light" pitchFamily="2" charset="77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  <a:cs typeface="Gotham Medium" pitchFamily="2" charset="0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0" i="0">
                <a:latin typeface="Gotham HTF Light" pitchFamily="2" charset="77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8297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5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GOTHAMHTF-MEDIUM" pitchFamily="2" charset="77"/>
          <a:ea typeface="+mn-ea"/>
          <a:cs typeface="Gotham Medium" pitchFamily="2" charset="0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EE4055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otham HTF Light" pitchFamily="2" charset="77"/>
          <a:ea typeface="+mn-ea"/>
          <a:cs typeface="Gotham Medium" pitchFamily="2" charset="0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otham Light"/>
          <a:ea typeface="+mn-ea"/>
          <a:cs typeface="Gotham Medium" pitchFamily="2" charset="0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otham Light"/>
          <a:ea typeface="+mn-ea"/>
          <a:cs typeface="Gotham Medium" pitchFamily="2" charset="0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otham Light"/>
          <a:ea typeface="+mn-ea"/>
          <a:cs typeface="Gotham Medium" pitchFamily="2" charset="0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otham Light"/>
          <a:ea typeface="+mn-ea"/>
          <a:cs typeface="Gotham Medium" pitchFamily="2" charset="0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emf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9AA5-2688-F7FE-B2DB-5295040DA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9">
            <a:extLst>
              <a:ext uri="{FF2B5EF4-FFF2-40B4-BE49-F238E27FC236}">
                <a16:creationId xmlns:a16="http://schemas.microsoft.com/office/drawing/2014/main" id="{F6EBDA3B-6B30-7397-D77D-632C34915123}"/>
              </a:ext>
            </a:extLst>
          </p:cNvPr>
          <p:cNvSpPr/>
          <p:nvPr/>
        </p:nvSpPr>
        <p:spPr>
          <a:xfrm>
            <a:off x="6631474" y="2774073"/>
            <a:ext cx="1440000" cy="3400693"/>
          </a:xfrm>
          <a:prstGeom prst="roundRect">
            <a:avLst>
              <a:gd name="adj" fmla="val 3252"/>
            </a:avLst>
          </a:prstGeom>
          <a:solidFill>
            <a:srgbClr val="BFC4C7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0" name="Rounded Rectangle 22">
            <a:extLst>
              <a:ext uri="{FF2B5EF4-FFF2-40B4-BE49-F238E27FC236}">
                <a16:creationId xmlns:a16="http://schemas.microsoft.com/office/drawing/2014/main" id="{F30B4218-B5D4-24DD-3EC2-AFEB79EF73FD}"/>
              </a:ext>
            </a:extLst>
          </p:cNvPr>
          <p:cNvSpPr/>
          <p:nvPr/>
        </p:nvSpPr>
        <p:spPr>
          <a:xfrm rot="5400000">
            <a:off x="7329193" y="2146103"/>
            <a:ext cx="45719" cy="1439999"/>
          </a:xfrm>
          <a:prstGeom prst="roundRect">
            <a:avLst>
              <a:gd name="adj" fmla="val 9962"/>
            </a:avLst>
          </a:prstGeom>
          <a:solidFill>
            <a:srgbClr val="DD3D50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221FDC1-9EE4-60D6-BED5-63CBFE75817B}"/>
              </a:ext>
            </a:extLst>
          </p:cNvPr>
          <p:cNvSpPr/>
          <p:nvPr/>
        </p:nvSpPr>
        <p:spPr>
          <a:xfrm>
            <a:off x="5106390" y="2774072"/>
            <a:ext cx="1440000" cy="3403111"/>
          </a:xfrm>
          <a:prstGeom prst="roundRect">
            <a:avLst>
              <a:gd name="adj" fmla="val 3252"/>
            </a:avLst>
          </a:prstGeom>
          <a:solidFill>
            <a:srgbClr val="BFC4C7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1" name="Rounded Rectangle 10">
            <a:extLst>
              <a:ext uri="{FF2B5EF4-FFF2-40B4-BE49-F238E27FC236}">
                <a16:creationId xmlns:a16="http://schemas.microsoft.com/office/drawing/2014/main" id="{656472DA-4DEE-435D-9977-BCE1E527A974}"/>
              </a:ext>
            </a:extLst>
          </p:cNvPr>
          <p:cNvSpPr/>
          <p:nvPr/>
        </p:nvSpPr>
        <p:spPr>
          <a:xfrm>
            <a:off x="3564971" y="2765949"/>
            <a:ext cx="1440000" cy="3403111"/>
          </a:xfrm>
          <a:prstGeom prst="roundRect">
            <a:avLst>
              <a:gd name="adj" fmla="val 3252"/>
            </a:avLst>
          </a:prstGeom>
          <a:solidFill>
            <a:srgbClr val="BFC4C7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783D224B-FD18-55C3-2848-D6B57E942262}"/>
              </a:ext>
            </a:extLst>
          </p:cNvPr>
          <p:cNvSpPr/>
          <p:nvPr/>
        </p:nvSpPr>
        <p:spPr>
          <a:xfrm>
            <a:off x="8172584" y="2774072"/>
            <a:ext cx="1440000" cy="3403111"/>
          </a:xfrm>
          <a:prstGeom prst="roundRect">
            <a:avLst>
              <a:gd name="adj" fmla="val 3252"/>
            </a:avLst>
          </a:prstGeom>
          <a:solidFill>
            <a:srgbClr val="BFC4C7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C7FF7C18-67E0-4038-A052-CF11622F1C99}"/>
              </a:ext>
            </a:extLst>
          </p:cNvPr>
          <p:cNvSpPr/>
          <p:nvPr/>
        </p:nvSpPr>
        <p:spPr>
          <a:xfrm>
            <a:off x="2373652" y="5092310"/>
            <a:ext cx="7432868" cy="487282"/>
          </a:xfrm>
          <a:prstGeom prst="roundRect">
            <a:avLst>
              <a:gd name="adj" fmla="val 9962"/>
            </a:avLst>
          </a:prstGeom>
          <a:solidFill>
            <a:srgbClr val="E3DBD9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88" name="Sala á stofnneti">
            <a:extLst>
              <a:ext uri="{FF2B5EF4-FFF2-40B4-BE49-F238E27FC236}">
                <a16:creationId xmlns:a16="http://schemas.microsoft.com/office/drawing/2014/main" id="{270A34EE-D83F-04EC-F642-609778732FBE}"/>
              </a:ext>
            </a:extLst>
          </p:cNvPr>
          <p:cNvSpPr txBox="1"/>
          <p:nvPr/>
        </p:nvSpPr>
        <p:spPr>
          <a:xfrm>
            <a:off x="366245" y="282525"/>
            <a:ext cx="2859757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cap="all">
                <a:solidFill>
                  <a:srgbClr val="EE4055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kumimoji="0" lang="is-IS" sz="3200" b="0" i="0" u="none" strike="noStrike" kern="0" cap="all" spc="0" normalizeH="0" baseline="0" noProof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HTF-MEDIUM"/>
                <a:cs typeface="Gotham Medium" pitchFamily="2" charset="0"/>
                <a:sym typeface="Gotham Bold"/>
              </a:rPr>
              <a:t>Skipurit Sýnar </a:t>
            </a:r>
          </a:p>
        </p:txBody>
      </p:sp>
      <p:sp>
        <p:nvSpPr>
          <p:cNvPr id="290" name="Straight Connector 12">
            <a:extLst>
              <a:ext uri="{FF2B5EF4-FFF2-40B4-BE49-F238E27FC236}">
                <a16:creationId xmlns:a16="http://schemas.microsoft.com/office/drawing/2014/main" id="{DA660B43-EF79-2F2B-66EB-930B5E43BED3}"/>
              </a:ext>
            </a:extLst>
          </p:cNvPr>
          <p:cNvSpPr/>
          <p:nvPr/>
        </p:nvSpPr>
        <p:spPr>
          <a:xfrm>
            <a:off x="397360" y="858477"/>
            <a:ext cx="11397281" cy="1"/>
          </a:xfrm>
          <a:prstGeom prst="line">
            <a:avLst/>
          </a:prstGeom>
          <a:ln w="50800">
            <a:solidFill>
              <a:srgbClr val="EE4055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9E01F7-655A-B560-A052-682F3DFF8E8B}"/>
              </a:ext>
            </a:extLst>
          </p:cNvPr>
          <p:cNvSpPr txBox="1"/>
          <p:nvPr/>
        </p:nvSpPr>
        <p:spPr>
          <a:xfrm>
            <a:off x="8172583" y="3175614"/>
            <a:ext cx="144000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 dirty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  <a:sym typeface="Helvetica Neue"/>
              </a:rPr>
              <a:t>Innviðir</a:t>
            </a:r>
          </a:p>
          <a:p>
            <a:pPr marL="0" marR="0" lvl="0" indent="0" algn="ctr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Sigurbjörn Eiríksson</a:t>
            </a:r>
            <a:endParaRPr kumimoji="0" lang="en-US" sz="960" b="1" i="0" u="none" strike="noStrike" kern="0" cap="none" spc="0" normalizeH="0" baseline="0" noProof="0" dirty="0">
              <a:ln>
                <a:noFill/>
              </a:ln>
              <a:solidFill>
                <a:srgbClr val="EE4055"/>
              </a:solidFill>
              <a:effectLst/>
              <a:uLnTx/>
              <a:uFillTx/>
              <a:latin typeface="Gotham HTF"/>
              <a:sym typeface="Helvetica Neue"/>
            </a:endParaRPr>
          </a:p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Medium"/>
              <a:sym typeface="Helvetica Neue"/>
            </a:endParaRPr>
          </a:p>
        </p:txBody>
      </p:sp>
      <p:sp>
        <p:nvSpPr>
          <p:cNvPr id="26" name="Rounded Rectangle 27">
            <a:extLst>
              <a:ext uri="{FF2B5EF4-FFF2-40B4-BE49-F238E27FC236}">
                <a16:creationId xmlns:a16="http://schemas.microsoft.com/office/drawing/2014/main" id="{7AE6E95B-767E-B3F4-D3D6-3A7F844A3BCD}"/>
              </a:ext>
            </a:extLst>
          </p:cNvPr>
          <p:cNvSpPr/>
          <p:nvPr/>
        </p:nvSpPr>
        <p:spPr>
          <a:xfrm>
            <a:off x="2373652" y="4508645"/>
            <a:ext cx="7432868" cy="487282"/>
          </a:xfrm>
          <a:prstGeom prst="roundRect">
            <a:avLst>
              <a:gd name="adj" fmla="val 9962"/>
            </a:avLst>
          </a:prstGeom>
          <a:solidFill>
            <a:srgbClr val="E3DBD9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2DC2C2-C21A-7087-DD44-ADD9A270023C}"/>
              </a:ext>
            </a:extLst>
          </p:cNvPr>
          <p:cNvSpPr txBox="1"/>
          <p:nvPr/>
        </p:nvSpPr>
        <p:spPr>
          <a:xfrm>
            <a:off x="2690762" y="4516686"/>
            <a:ext cx="2646878" cy="4664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  <a:sym typeface="Helvetica Neue"/>
              </a:rPr>
              <a:t>Lögfræðisvið</a:t>
            </a:r>
          </a:p>
          <a:p>
            <a:pPr marL="0" marR="0" lvl="0" indent="0" algn="l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Páll Ásgrímsson</a:t>
            </a:r>
            <a:endParaRPr kumimoji="0" lang="is-IS" sz="960" b="1" i="0" u="none" strike="noStrike" kern="0" cap="none" spc="0" normalizeH="0" baseline="0" noProof="0">
              <a:ln>
                <a:noFill/>
              </a:ln>
              <a:solidFill>
                <a:srgbClr val="EE4055"/>
              </a:solidFill>
              <a:effectLst/>
              <a:uLnTx/>
              <a:uFillTx/>
              <a:latin typeface="Gotham HTF" pitchFamily="2" charset="77"/>
              <a:sym typeface="Helvetica Neue"/>
            </a:endParaRPr>
          </a:p>
        </p:txBody>
      </p:sp>
      <p:sp>
        <p:nvSpPr>
          <p:cNvPr id="35" name="Rounded Rectangle 37">
            <a:extLst>
              <a:ext uri="{FF2B5EF4-FFF2-40B4-BE49-F238E27FC236}">
                <a16:creationId xmlns:a16="http://schemas.microsoft.com/office/drawing/2014/main" id="{34DB7BDB-AB31-33D4-BB55-B9CBA443E2A5}"/>
              </a:ext>
            </a:extLst>
          </p:cNvPr>
          <p:cNvSpPr/>
          <p:nvPr/>
        </p:nvSpPr>
        <p:spPr>
          <a:xfrm>
            <a:off x="5646219" y="1490561"/>
            <a:ext cx="1776854" cy="575696"/>
          </a:xfrm>
          <a:prstGeom prst="roundRect">
            <a:avLst>
              <a:gd name="adj" fmla="val 9612"/>
            </a:avLst>
          </a:prstGeom>
          <a:solidFill>
            <a:srgbClr val="DD3D50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7A59E9-817C-A8AB-B185-0BD1D528B00F}"/>
              </a:ext>
            </a:extLst>
          </p:cNvPr>
          <p:cNvSpPr txBox="1"/>
          <p:nvPr/>
        </p:nvSpPr>
        <p:spPr>
          <a:xfrm>
            <a:off x="5651407" y="1541816"/>
            <a:ext cx="1776855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HTF" pitchFamily="2" charset="77"/>
                <a:sym typeface="Helvetica Neue"/>
              </a:rPr>
              <a:t>Forstjóri</a:t>
            </a:r>
          </a:p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Herdís Dröfn Fjeldsted</a:t>
            </a:r>
          </a:p>
        </p:txBody>
      </p:sp>
      <p:sp>
        <p:nvSpPr>
          <p:cNvPr id="2" name="Rounded Rectangle 30">
            <a:extLst>
              <a:ext uri="{FF2B5EF4-FFF2-40B4-BE49-F238E27FC236}">
                <a16:creationId xmlns:a16="http://schemas.microsoft.com/office/drawing/2014/main" id="{B0327DF3-F265-D205-4AB5-2DB0614C4D4D}"/>
              </a:ext>
            </a:extLst>
          </p:cNvPr>
          <p:cNvSpPr/>
          <p:nvPr/>
        </p:nvSpPr>
        <p:spPr>
          <a:xfrm>
            <a:off x="2372812" y="5673829"/>
            <a:ext cx="7432868" cy="471310"/>
          </a:xfrm>
          <a:prstGeom prst="roundRect">
            <a:avLst>
              <a:gd name="adj" fmla="val 9962"/>
            </a:avLst>
          </a:prstGeom>
          <a:solidFill>
            <a:srgbClr val="E3DBD9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94C4B-6809-F10F-0E82-F05A69EC839B}"/>
              </a:ext>
            </a:extLst>
          </p:cNvPr>
          <p:cNvSpPr txBox="1"/>
          <p:nvPr/>
        </p:nvSpPr>
        <p:spPr>
          <a:xfrm>
            <a:off x="2705084" y="5673125"/>
            <a:ext cx="2259749" cy="4757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 dirty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</a:rPr>
              <a:t>Upplýsingatækni </a:t>
            </a:r>
          </a:p>
          <a:p>
            <a:pPr marL="0" marR="0" lvl="0" indent="0" algn="l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Gunnar Guðjónsson</a:t>
            </a:r>
            <a:endParaRPr kumimoji="0" lang="is-IS" sz="960" b="1" i="0" u="none" strike="noStrike" kern="0" cap="none" spc="0" normalizeH="0" baseline="0" noProof="0" dirty="0">
              <a:ln>
                <a:noFill/>
              </a:ln>
              <a:solidFill>
                <a:srgbClr val="EE4055"/>
              </a:solidFill>
              <a:effectLst/>
              <a:uLnTx/>
              <a:uFillTx/>
              <a:latin typeface="Gotham HTF" pitchFamily="2" charset="77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BF7F0B-69D0-1CE2-3402-8B39999E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801" y="948401"/>
            <a:ext cx="640080" cy="64008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42441C9-44C9-BC21-FCDD-7A4C8F00F0A4}"/>
              </a:ext>
            </a:extLst>
          </p:cNvPr>
          <p:cNvSpPr txBox="1"/>
          <p:nvPr/>
        </p:nvSpPr>
        <p:spPr>
          <a:xfrm>
            <a:off x="2705084" y="5106375"/>
            <a:ext cx="2646878" cy="4664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  <a:sym typeface="Helvetica Neue"/>
              </a:rPr>
              <a:t>Mannauður</a:t>
            </a:r>
          </a:p>
          <a:p>
            <a:pPr marL="0" marR="0" lvl="0" indent="0" algn="l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Valdís Arnórsdóttir</a:t>
            </a:r>
            <a:endParaRPr kumimoji="0" lang="is-IS" sz="96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Medium" pitchFamily="2" charset="77"/>
              <a:sym typeface="Helvetica Neue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F9210C-11BA-8FCD-6610-93773DBBBB9F}"/>
              </a:ext>
            </a:extLst>
          </p:cNvPr>
          <p:cNvSpPr txBox="1"/>
          <p:nvPr/>
        </p:nvSpPr>
        <p:spPr>
          <a:xfrm>
            <a:off x="6642905" y="3180479"/>
            <a:ext cx="142857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  <a:sym typeface="Helvetica Neue"/>
              </a:rPr>
              <a:t>Vodafone</a:t>
            </a:r>
          </a:p>
          <a:p>
            <a:pPr marL="0" marR="0" lvl="0" indent="0" algn="ctr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Sesselía Birgisdóttir</a:t>
            </a:r>
            <a:endParaRPr kumimoji="0" lang="is-IS" sz="960" b="1" i="0" u="none" strike="noStrike" kern="0" cap="none" spc="0" normalizeH="0" baseline="0" noProof="0">
              <a:ln>
                <a:noFill/>
              </a:ln>
              <a:solidFill>
                <a:srgbClr val="EE4055"/>
              </a:solidFill>
              <a:effectLst/>
              <a:uLnTx/>
              <a:uFillTx/>
              <a:latin typeface="Gotham HTF"/>
              <a:sym typeface="Helvetica Neue"/>
            </a:endParaRPr>
          </a:p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Medium"/>
              <a:sym typeface="Helvetica Neue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BA583A-F813-965E-7DEB-E3667A27279F}"/>
              </a:ext>
            </a:extLst>
          </p:cNvPr>
          <p:cNvSpPr txBox="1"/>
          <p:nvPr/>
        </p:nvSpPr>
        <p:spPr>
          <a:xfrm>
            <a:off x="3563318" y="3177418"/>
            <a:ext cx="1440000" cy="637097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 dirty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  <a:sym typeface="Helvetica Neue"/>
              </a:rPr>
              <a:t>Stöð 2</a:t>
            </a:r>
          </a:p>
          <a:p>
            <a:pPr marL="0" marR="0" lvl="0" indent="0" algn="ctr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Eva Georgs Ásudóttir</a:t>
            </a:r>
            <a:endParaRPr kumimoji="0" lang="en-US" sz="960" b="1" i="0" u="none" strike="noStrike" kern="0" cap="none" spc="-100" normalizeH="0" baseline="0" noProof="0" dirty="0">
              <a:ln>
                <a:noFill/>
              </a:ln>
              <a:solidFill>
                <a:srgbClr val="EE4055"/>
              </a:solidFill>
              <a:effectLst/>
              <a:uLnTx/>
              <a:uFillTx/>
              <a:latin typeface="Gotham HTF"/>
              <a:sym typeface="Helvetica Neue"/>
            </a:endParaRPr>
          </a:p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Medium"/>
              <a:sym typeface="Helvetica Neue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667377-2CAB-6DAB-6015-0D1AD7B4AF56}"/>
              </a:ext>
            </a:extLst>
          </p:cNvPr>
          <p:cNvSpPr txBox="1"/>
          <p:nvPr/>
        </p:nvSpPr>
        <p:spPr>
          <a:xfrm>
            <a:off x="5104429" y="3177418"/>
            <a:ext cx="1450759" cy="637097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 dirty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  <a:sym typeface="Helvetica Neue"/>
              </a:rPr>
              <a:t>Vefmiðlar og útvarp</a:t>
            </a:r>
          </a:p>
          <a:p>
            <a:pPr marL="0" marR="0" lvl="0" indent="0" algn="ctr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Vilborg H. Harðardóttir</a:t>
            </a:r>
            <a:endParaRPr kumimoji="0" lang="is-IS" sz="96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Medium"/>
              <a:sym typeface="Helvetica Neue"/>
            </a:endParaRPr>
          </a:p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Medium"/>
              <a:sym typeface="Helvetica Neue"/>
            </a:endParaRPr>
          </a:p>
        </p:txBody>
      </p:sp>
      <p:sp>
        <p:nvSpPr>
          <p:cNvPr id="54" name="Rounded Rectangle 30">
            <a:extLst>
              <a:ext uri="{FF2B5EF4-FFF2-40B4-BE49-F238E27FC236}">
                <a16:creationId xmlns:a16="http://schemas.microsoft.com/office/drawing/2014/main" id="{F1F7292D-BC0B-9678-5551-3A0A45C6A831}"/>
              </a:ext>
            </a:extLst>
          </p:cNvPr>
          <p:cNvSpPr/>
          <p:nvPr/>
        </p:nvSpPr>
        <p:spPr>
          <a:xfrm>
            <a:off x="2372813" y="3935702"/>
            <a:ext cx="7433707" cy="486747"/>
          </a:xfrm>
          <a:prstGeom prst="roundRect">
            <a:avLst>
              <a:gd name="adj" fmla="val 9962"/>
            </a:avLst>
          </a:prstGeom>
          <a:solidFill>
            <a:srgbClr val="E3DBD9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1271E1-CACA-F3B5-45A8-B63BA304C1C2}"/>
              </a:ext>
            </a:extLst>
          </p:cNvPr>
          <p:cNvSpPr txBox="1"/>
          <p:nvPr/>
        </p:nvSpPr>
        <p:spPr>
          <a:xfrm>
            <a:off x="2668328" y="3941069"/>
            <a:ext cx="2942780" cy="4757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0" cap="none" spc="0" normalizeH="0" baseline="0" noProof="0" dirty="0">
                <a:ln>
                  <a:noFill/>
                </a:ln>
                <a:solidFill>
                  <a:srgbClr val="EE4055"/>
                </a:solidFill>
                <a:effectLst/>
                <a:uLnTx/>
                <a:uFillTx/>
                <a:latin typeface="Gotham HTF"/>
                <a:sym typeface="Helvetica Neue"/>
              </a:rPr>
              <a:t>Fjármálasvið</a:t>
            </a:r>
            <a:endParaRPr kumimoji="0" lang="is-IS" sz="12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Medium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960" b="0" i="0" u="none" strike="noStrike" kern="0" cap="none" spc="-10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Medium" pitchFamily="2" charset="77"/>
                <a:sym typeface="Helvetica Neue"/>
              </a:rPr>
              <a:t>Eðvald Ingi Gíslason</a:t>
            </a:r>
            <a:endParaRPr kumimoji="0" lang="is-IS" sz="960" b="1" i="0" u="none" strike="noStrike" kern="0" cap="none" spc="0" normalizeH="0" baseline="0" noProof="0" dirty="0">
              <a:ln>
                <a:noFill/>
              </a:ln>
              <a:solidFill>
                <a:srgbClr val="EE4055"/>
              </a:solidFill>
              <a:effectLst/>
              <a:uLnTx/>
              <a:uFillTx/>
              <a:latin typeface="Gotham HTF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3C6A5-06F5-FB07-5B90-C093AECA2AA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t="15" b="15"/>
          <a:stretch/>
        </p:blipFill>
        <p:spPr>
          <a:xfrm>
            <a:off x="8619025" y="2385513"/>
            <a:ext cx="548640" cy="579303"/>
          </a:xfrm>
          <a:prstGeom prst="ellipse">
            <a:avLst/>
          </a:prstGeom>
          <a:ln w="9525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chemeClr val="bg1">
                <a:alpha val="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C4E0E-D768-090A-22DF-FE15129648EE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l="15047" r="15047"/>
          <a:stretch/>
        </p:blipFill>
        <p:spPr>
          <a:xfrm>
            <a:off x="7085892" y="2380954"/>
            <a:ext cx="548640" cy="554341"/>
          </a:xfrm>
          <a:prstGeom prst="ellipse">
            <a:avLst/>
          </a:prstGeom>
          <a:ln w="9525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chemeClr val="bg1">
                <a:alpha val="0"/>
              </a:schemeClr>
            </a:outerShdw>
          </a:effectLst>
        </p:spPr>
      </p:pic>
      <p:pic>
        <p:nvPicPr>
          <p:cNvPr id="10" name="Picture 9" descr="A person with curly hair wearing a black jacket&#10;&#10;Description automatically generated">
            <a:extLst>
              <a:ext uri="{FF2B5EF4-FFF2-40B4-BE49-F238E27FC236}">
                <a16:creationId xmlns:a16="http://schemas.microsoft.com/office/drawing/2014/main" id="{72093941-B8B5-F179-376D-A60B0DBF021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552759" y="2368048"/>
            <a:ext cx="548640" cy="54762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A person in a black jacket&#10;&#10;Description automatically generated">
            <a:extLst>
              <a:ext uri="{FF2B5EF4-FFF2-40B4-BE49-F238E27FC236}">
                <a16:creationId xmlns:a16="http://schemas.microsoft.com/office/drawing/2014/main" id="{F233026E-DB95-97EE-E29A-01A8DABC0C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647" r="30511" b="47023"/>
          <a:stretch/>
        </p:blipFill>
        <p:spPr>
          <a:xfrm>
            <a:off x="4036434" y="2377033"/>
            <a:ext cx="548640" cy="547619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BE0158-FC38-ADD5-ADF5-B760917C5E8B}"/>
              </a:ext>
            </a:extLst>
          </p:cNvPr>
          <p:cNvPicPr>
            <a:picLocks/>
          </p:cNvPicPr>
          <p:nvPr/>
        </p:nvPicPr>
        <p:blipFill rotWithShape="1">
          <a:blip r:embed="rId8">
            <a:grayscl/>
          </a:blip>
          <a:srcRect l="11615" t="-9669" r="17906" b="6606"/>
          <a:stretch/>
        </p:blipFill>
        <p:spPr>
          <a:xfrm>
            <a:off x="1937547" y="4480397"/>
            <a:ext cx="548640" cy="548640"/>
          </a:xfrm>
          <a:prstGeom prst="ellips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>
            <a:outerShdw blurRad="381000" dist="292100" dir="5400000" sx="-80000" sy="-18000" rotWithShape="0">
              <a:schemeClr val="bg1">
                <a:alpha val="0"/>
              </a:schemeClr>
            </a:outerShdw>
          </a:effectLst>
        </p:spPr>
      </p:pic>
      <p:pic>
        <p:nvPicPr>
          <p:cNvPr id="14" name="Picture 13" descr="A person in a brown jacket&#10;&#10;Description automatically generated">
            <a:extLst>
              <a:ext uri="{FF2B5EF4-FFF2-40B4-BE49-F238E27FC236}">
                <a16:creationId xmlns:a16="http://schemas.microsoft.com/office/drawing/2014/main" id="{2783CED6-996E-E6DA-B291-EE82520B7C9D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1935726" y="5065387"/>
            <a:ext cx="548640" cy="54864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 descr="A person in a suit&#10;&#10;Description automatically generated">
            <a:extLst>
              <a:ext uri="{FF2B5EF4-FFF2-40B4-BE49-F238E27FC236}">
                <a16:creationId xmlns:a16="http://schemas.microsoft.com/office/drawing/2014/main" id="{674AD449-D250-FC7C-97C3-1FFB99F1E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1946999" y="3901304"/>
            <a:ext cx="548640" cy="54594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F4B0FF8C-1258-A5E6-3FBB-ECC85B9DA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rcRect t="15" b="15"/>
          <a:stretch/>
        </p:blipFill>
        <p:spPr>
          <a:xfrm>
            <a:off x="1913182" y="5632094"/>
            <a:ext cx="548640" cy="548472"/>
          </a:xfrm>
          <a:prstGeom prst="ellipse">
            <a:avLst/>
          </a:prstGeom>
          <a:ln w="9525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chemeClr val="bg1">
                <a:alpha val="0"/>
              </a:schemeClr>
            </a:outerShdw>
          </a:effectLst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E63AA279-E4EB-C0F1-4135-DC37095E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2734" y="2950561"/>
            <a:ext cx="416039" cy="235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A06F31-CD37-1101-12E4-E03388AB50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0250" y="2958016"/>
            <a:ext cx="322985" cy="1545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96C394-E59D-0FEA-2E6F-521A862F23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1789" y="2932492"/>
            <a:ext cx="229978" cy="229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3493E5-6175-0BB1-0704-94DCFC24EB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0189" y="3022421"/>
            <a:ext cx="447225" cy="112392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F8CDC4B9-6A61-C0B4-C47D-D65099D1AE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6711" y="2978014"/>
            <a:ext cx="869527" cy="215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B9D81A-E5B2-7805-62C9-98B93E1CBA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78328" y="2991899"/>
            <a:ext cx="228510" cy="2285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814B5E-336E-DA46-709B-B667AD3DBD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72946" y="5711823"/>
            <a:ext cx="867851" cy="232485"/>
          </a:xfrm>
          <a:prstGeom prst="rect">
            <a:avLst/>
          </a:prstGeom>
        </p:spPr>
      </p:pic>
      <p:sp>
        <p:nvSpPr>
          <p:cNvPr id="32" name="Rounded Rectangle 22">
            <a:extLst>
              <a:ext uri="{FF2B5EF4-FFF2-40B4-BE49-F238E27FC236}">
                <a16:creationId xmlns:a16="http://schemas.microsoft.com/office/drawing/2014/main" id="{4C8F88AE-0230-84F5-1D44-8CD6D86D4030}"/>
              </a:ext>
            </a:extLst>
          </p:cNvPr>
          <p:cNvSpPr/>
          <p:nvPr/>
        </p:nvSpPr>
        <p:spPr>
          <a:xfrm>
            <a:off x="2561369" y="3935702"/>
            <a:ext cx="45719" cy="486746"/>
          </a:xfrm>
          <a:prstGeom prst="roundRect">
            <a:avLst>
              <a:gd name="adj" fmla="val 9962"/>
            </a:avLst>
          </a:prstGeom>
          <a:solidFill>
            <a:srgbClr val="DD3D50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B6A1CD9E-534C-74B4-55EF-28C65B501297}"/>
              </a:ext>
            </a:extLst>
          </p:cNvPr>
          <p:cNvSpPr/>
          <p:nvPr/>
        </p:nvSpPr>
        <p:spPr>
          <a:xfrm>
            <a:off x="2569164" y="4511910"/>
            <a:ext cx="45719" cy="486694"/>
          </a:xfrm>
          <a:prstGeom prst="roundRect">
            <a:avLst>
              <a:gd name="adj" fmla="val 9962"/>
            </a:avLst>
          </a:prstGeom>
          <a:solidFill>
            <a:srgbClr val="DD3D50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9B77831-3769-D994-5B72-057F223F868D}"/>
              </a:ext>
            </a:extLst>
          </p:cNvPr>
          <p:cNvSpPr/>
          <p:nvPr/>
        </p:nvSpPr>
        <p:spPr>
          <a:xfrm>
            <a:off x="2567133" y="5093736"/>
            <a:ext cx="45719" cy="476574"/>
          </a:xfrm>
          <a:prstGeom prst="roundRect">
            <a:avLst>
              <a:gd name="adj" fmla="val 9962"/>
            </a:avLst>
          </a:prstGeom>
          <a:solidFill>
            <a:srgbClr val="DD3D50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9" name="Rounded Rectangle 22">
            <a:extLst>
              <a:ext uri="{FF2B5EF4-FFF2-40B4-BE49-F238E27FC236}">
                <a16:creationId xmlns:a16="http://schemas.microsoft.com/office/drawing/2014/main" id="{80911C05-4678-EA19-FFD7-8FE1AFC2FC2E}"/>
              </a:ext>
            </a:extLst>
          </p:cNvPr>
          <p:cNvSpPr/>
          <p:nvPr/>
        </p:nvSpPr>
        <p:spPr>
          <a:xfrm>
            <a:off x="2565969" y="5682419"/>
            <a:ext cx="45719" cy="466410"/>
          </a:xfrm>
          <a:prstGeom prst="roundRect">
            <a:avLst>
              <a:gd name="adj" fmla="val 9962"/>
            </a:avLst>
          </a:prstGeom>
          <a:solidFill>
            <a:srgbClr val="DD3D50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9419F4B1-E6F3-E8A0-48C7-5B24DA55564E}"/>
              </a:ext>
            </a:extLst>
          </p:cNvPr>
          <p:cNvSpPr/>
          <p:nvPr/>
        </p:nvSpPr>
        <p:spPr>
          <a:xfrm>
            <a:off x="356493" y="6489711"/>
            <a:ext cx="45719" cy="166477"/>
          </a:xfrm>
          <a:prstGeom prst="roundRect">
            <a:avLst>
              <a:gd name="adj" fmla="val 9962"/>
            </a:avLst>
          </a:prstGeom>
          <a:solidFill>
            <a:srgbClr val="DD3D50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33DCB-214B-0BA0-1DDB-FC271597E2E2}"/>
              </a:ext>
            </a:extLst>
          </p:cNvPr>
          <p:cNvSpPr txBox="1"/>
          <p:nvPr/>
        </p:nvSpPr>
        <p:spPr>
          <a:xfrm>
            <a:off x="366245" y="6443387"/>
            <a:ext cx="1413849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otham HTF Book" pitchFamily="2" charset="77"/>
                <a:sym typeface="Helvetica Neue"/>
              </a:rPr>
              <a:t>Framkvæmdastjórn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Gotham HTF Book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77539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</Words>
  <Application>Microsoft Office PowerPoint</Application>
  <PresentationFormat>Widescreen</PresentationFormat>
  <Paragraphs>20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Gotham HTF</vt:lpstr>
      <vt:lpstr>Gotham HTF Book</vt:lpstr>
      <vt:lpstr>Gotham HTF Light</vt:lpstr>
      <vt:lpstr>Gotham HTF Medium</vt:lpstr>
      <vt:lpstr>Gotham Light</vt:lpstr>
      <vt:lpstr>GOTHAMHTF-MEDIUM</vt:lpstr>
      <vt:lpstr>Helvetica Neue</vt:lpstr>
      <vt:lpstr>Helvetica Neue Medium</vt:lpstr>
      <vt:lpstr>21_BasicWhite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Valdís Arnórsdóttir</dc:creator>
  <cp:lastModifiedBy>Valdís Arnórsdóttir</cp:lastModifiedBy>
  <cp:revision>1</cp:revision>
  <dcterms:created xsi:type="dcterms:W3CDTF">2024-04-11T11:51:56Z</dcterms:created>
  <dcterms:modified xsi:type="dcterms:W3CDTF">2024-04-11T11:52:58Z</dcterms:modified>
</cp:coreProperties>
</file>