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6"/>
    <p:sldMasterId id="2147483705" r:id="rId7"/>
  </p:sldMasterIdLst>
  <p:notesMasterIdLst>
    <p:notesMasterId r:id="rId23"/>
  </p:notesMasterIdLst>
  <p:handoutMasterIdLst>
    <p:handoutMasterId r:id="rId24"/>
  </p:handoutMasterIdLst>
  <p:sldIdLst>
    <p:sldId id="717" r:id="rId8"/>
    <p:sldId id="1627" r:id="rId9"/>
    <p:sldId id="257" r:id="rId10"/>
    <p:sldId id="4171" r:id="rId11"/>
    <p:sldId id="4170" r:id="rId12"/>
    <p:sldId id="4159" r:id="rId13"/>
    <p:sldId id="4173" r:id="rId14"/>
    <p:sldId id="4089" r:id="rId15"/>
    <p:sldId id="4155" r:id="rId16"/>
    <p:sldId id="689" r:id="rId17"/>
    <p:sldId id="385" r:id="rId18"/>
    <p:sldId id="380" r:id="rId19"/>
    <p:sldId id="692" r:id="rId20"/>
    <p:sldId id="4166" r:id="rId21"/>
    <p:sldId id="685" r:id="rId22"/>
  </p:sldIdLst>
  <p:sldSz cx="9144000" cy="5143500" type="screen16x9"/>
  <p:notesSz cx="6669088" cy="9928225"/>
  <p:custDataLst>
    <p:tags r:id="rId2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1">
          <p15:clr>
            <a:srgbClr val="A4A3A4"/>
          </p15:clr>
        </p15:guide>
        <p15:guide id="2" orient="horz" pos="1439">
          <p15:clr>
            <a:srgbClr val="A4A3A4"/>
          </p15:clr>
        </p15:guide>
        <p15:guide id="3" orient="horz" pos="531" userDrawn="1">
          <p15:clr>
            <a:srgbClr val="A4A3A4"/>
          </p15:clr>
        </p15:guide>
        <p15:guide id="4" orient="horz" pos="2003">
          <p15:clr>
            <a:srgbClr val="A4A3A4"/>
          </p15:clr>
        </p15:guide>
        <p15:guide id="5" orient="horz" pos="2210">
          <p15:clr>
            <a:srgbClr val="A4A3A4"/>
          </p15:clr>
        </p15:guide>
        <p15:guide id="6" orient="horz" pos="3003" userDrawn="1">
          <p15:clr>
            <a:srgbClr val="A4A3A4"/>
          </p15:clr>
        </p15:guide>
        <p15:guide id="7" orient="horz" pos="2618" userDrawn="1">
          <p15:clr>
            <a:srgbClr val="A4A3A4"/>
          </p15:clr>
        </p15:guide>
        <p15:guide id="8" orient="horz" pos="1801" userDrawn="1">
          <p15:clr>
            <a:srgbClr val="A4A3A4"/>
          </p15:clr>
        </p15:guide>
        <p15:guide id="9" orient="horz" pos="1692">
          <p15:clr>
            <a:srgbClr val="A4A3A4"/>
          </p15:clr>
        </p15:guide>
        <p15:guide id="10" pos="5397" userDrawn="1">
          <p15:clr>
            <a:srgbClr val="A4A3A4"/>
          </p15:clr>
        </p15:guide>
        <p15:guide id="11" pos="340">
          <p15:clr>
            <a:srgbClr val="A4A3A4"/>
          </p15:clr>
        </p15:guide>
        <p15:guide id="12" pos="2925">
          <p15:clr>
            <a:srgbClr val="A4A3A4"/>
          </p15:clr>
        </p15:guide>
        <p15:guide id="13" pos="2835">
          <p15:clr>
            <a:srgbClr val="A4A3A4"/>
          </p15:clr>
        </p15:guide>
        <p15:guide id="14" pos="1358">
          <p15:clr>
            <a:srgbClr val="A4A3A4"/>
          </p15:clr>
        </p15:guide>
        <p15:guide id="15" pos="4105">
          <p15:clr>
            <a:srgbClr val="A4A3A4"/>
          </p15:clr>
        </p15:guide>
        <p15:guide id="16" pos="4241">
          <p15:clr>
            <a:srgbClr val="A4A3A4"/>
          </p15:clr>
        </p15:guide>
        <p15:guide id="17" pos="657" userDrawn="1">
          <p15:clr>
            <a:srgbClr val="A4A3A4"/>
          </p15:clr>
        </p15:guide>
        <p15:guide id="18" orient="horz" pos="1806">
          <p15:clr>
            <a:srgbClr val="A4A3A4"/>
          </p15:clr>
        </p15:guide>
        <p15:guide id="19" pos="1622">
          <p15:clr>
            <a:srgbClr val="A4A3A4"/>
          </p15:clr>
        </p15:guide>
        <p15:guide id="20" pos="5137">
          <p15:clr>
            <a:srgbClr val="A4A3A4"/>
          </p15:clr>
        </p15:guide>
        <p15:guide id="21" orient="horz" pos="2958" userDrawn="1">
          <p15:clr>
            <a:srgbClr val="A4A3A4"/>
          </p15:clr>
        </p15:guide>
        <p15:guide id="22" orient="horz" pos="2772">
          <p15:clr>
            <a:srgbClr val="A4A3A4"/>
          </p15:clr>
        </p15:guide>
        <p15:guide id="23" orient="horz" pos="1513">
          <p15:clr>
            <a:srgbClr val="A4A3A4"/>
          </p15:clr>
        </p15:guide>
        <p15:guide id="24" orient="horz" pos="1704">
          <p15:clr>
            <a:srgbClr val="A4A3A4"/>
          </p15:clr>
        </p15:guide>
        <p15:guide id="25" pos="2907">
          <p15:clr>
            <a:srgbClr val="A4A3A4"/>
          </p15:clr>
        </p15:guide>
        <p15:guide id="26" pos="4193">
          <p15:clr>
            <a:srgbClr val="A4A3A4"/>
          </p15:clr>
        </p15:guide>
        <p15:guide id="27" pos="1621">
          <p15:clr>
            <a:srgbClr val="A4A3A4"/>
          </p15:clr>
        </p15:guide>
        <p15:guide id="28" pos="1723" userDrawn="1">
          <p15:clr>
            <a:srgbClr val="A4A3A4"/>
          </p15:clr>
        </p15:guide>
      </p15:sldGuideLst>
    </p:ext>
    <p:ext uri="{2D200454-40CA-4A62-9FC3-DE9A4176ACB9}">
      <p15:notesGuideLst xmlns:p15="http://schemas.microsoft.com/office/powerpoint/2012/main">
        <p15:guide id="1" orient="horz" pos="4594" userDrawn="1">
          <p15:clr>
            <a:srgbClr val="A4A3A4"/>
          </p15:clr>
        </p15:guide>
        <p15:guide id="2" pos="1384" userDrawn="1">
          <p15:clr>
            <a:srgbClr val="A4A3A4"/>
          </p15:clr>
        </p15:guide>
        <p15:guide id="3" orient="horz" pos="3151" userDrawn="1">
          <p15:clr>
            <a:srgbClr val="A4A3A4"/>
          </p15:clr>
        </p15:guide>
        <p15:guide id="4" pos="2017" userDrawn="1">
          <p15:clr>
            <a:srgbClr val="A4A3A4"/>
          </p15:clr>
        </p15:guide>
        <p15:guide id="5" orient="horz" pos="4569" userDrawn="1">
          <p15:clr>
            <a:srgbClr val="A4A3A4"/>
          </p15:clr>
        </p15:guide>
        <p15:guide id="6" orient="horz" pos="3134" userDrawn="1">
          <p15:clr>
            <a:srgbClr val="A4A3A4"/>
          </p15:clr>
        </p15:guide>
        <p15:guide id="7" pos="1410" userDrawn="1">
          <p15:clr>
            <a:srgbClr val="A4A3A4"/>
          </p15:clr>
        </p15:guide>
        <p15:guide id="8" pos="2056" userDrawn="1">
          <p15:clr>
            <a:srgbClr val="A4A3A4"/>
          </p15:clr>
        </p15:guide>
        <p15:guide id="9" orient="horz" pos="4584" userDrawn="1">
          <p15:clr>
            <a:srgbClr val="A4A3A4"/>
          </p15:clr>
        </p15:guide>
        <p15:guide id="10" orient="horz" pos="3144" userDrawn="1">
          <p15:clr>
            <a:srgbClr val="A4A3A4"/>
          </p15:clr>
        </p15:guide>
        <p15:guide id="11" orient="horz" pos="4559" userDrawn="1">
          <p15:clr>
            <a:srgbClr val="A4A3A4"/>
          </p15:clr>
        </p15:guide>
        <p15:guide id="12" orient="horz" pos="3127" userDrawn="1">
          <p15:clr>
            <a:srgbClr val="A4A3A4"/>
          </p15:clr>
        </p15:guide>
        <p15:guide id="13" pos="2055" userDrawn="1">
          <p15:clr>
            <a:srgbClr val="A4A3A4"/>
          </p15:clr>
        </p15:guide>
        <p15:guide id="14" pos="1437" userDrawn="1">
          <p15:clr>
            <a:srgbClr val="A4A3A4"/>
          </p15:clr>
        </p15:guide>
        <p15:guide id="15" pos="209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87500" autoAdjust="0"/>
  </p:normalViewPr>
  <p:slideViewPr>
    <p:cSldViewPr snapToGrid="0">
      <p:cViewPr varScale="1">
        <p:scale>
          <a:sx n="109" d="100"/>
          <a:sy n="109" d="100"/>
        </p:scale>
        <p:origin x="754" y="86"/>
      </p:cViewPr>
      <p:guideLst>
        <p:guide orient="horz" pos="681"/>
        <p:guide orient="horz" pos="1439"/>
        <p:guide orient="horz" pos="531"/>
        <p:guide orient="horz" pos="2003"/>
        <p:guide orient="horz" pos="2210"/>
        <p:guide orient="horz" pos="3003"/>
        <p:guide orient="horz" pos="2618"/>
        <p:guide orient="horz" pos="1801"/>
        <p:guide orient="horz" pos="1692"/>
        <p:guide pos="5397"/>
        <p:guide pos="340"/>
        <p:guide pos="2925"/>
        <p:guide pos="2835"/>
        <p:guide pos="1358"/>
        <p:guide pos="4105"/>
        <p:guide pos="4241"/>
        <p:guide pos="657"/>
        <p:guide orient="horz" pos="1806"/>
        <p:guide pos="1622"/>
        <p:guide pos="5137"/>
        <p:guide orient="horz" pos="2958"/>
        <p:guide orient="horz" pos="2772"/>
        <p:guide orient="horz" pos="1513"/>
        <p:guide orient="horz" pos="1704"/>
        <p:guide pos="2907"/>
        <p:guide pos="4193"/>
        <p:guide pos="1621"/>
        <p:guide pos="1723"/>
      </p:guideLst>
    </p:cSldViewPr>
  </p:slideViewPr>
  <p:outlineViewPr>
    <p:cViewPr>
      <p:scale>
        <a:sx n="33" d="100"/>
        <a:sy n="33" d="100"/>
      </p:scale>
      <p:origin x="0" y="-7646"/>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9" d="100"/>
          <a:sy n="89" d="100"/>
        </p:scale>
        <p:origin x="3768" y="72"/>
      </p:cViewPr>
      <p:guideLst>
        <p:guide orient="horz" pos="4594"/>
        <p:guide pos="1384"/>
        <p:guide orient="horz" pos="3151"/>
        <p:guide pos="2017"/>
        <p:guide orient="horz" pos="4569"/>
        <p:guide orient="horz" pos="3134"/>
        <p:guide pos="1410"/>
        <p:guide pos="2056"/>
        <p:guide orient="horz" pos="4584"/>
        <p:guide orient="horz" pos="3144"/>
        <p:guide orient="horz" pos="4559"/>
        <p:guide orient="horz" pos="3127"/>
        <p:guide pos="2055"/>
        <p:guide pos="1437"/>
        <p:guide pos="20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890458" cy="496410"/>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sz="quarter" idx="1"/>
          </p:nvPr>
        </p:nvSpPr>
        <p:spPr>
          <a:xfrm>
            <a:off x="3777079" y="3"/>
            <a:ext cx="2890458" cy="496410"/>
          </a:xfrm>
          <a:prstGeom prst="rect">
            <a:avLst/>
          </a:prstGeom>
        </p:spPr>
        <p:txBody>
          <a:bodyPr vert="horz" lIns="91423" tIns="45711" rIns="91423" bIns="45711" rtlCol="0"/>
          <a:lstStyle>
            <a:lvl1pPr algn="r">
              <a:defRPr sz="1200"/>
            </a:lvl1pPr>
          </a:lstStyle>
          <a:p>
            <a:fld id="{E55FE975-BC3C-43B3-8D44-9C7B79FD3BB9}" type="datetimeFigureOut">
              <a:rPr lang="en-GB" smtClean="0"/>
              <a:t>24/03/2020</a:t>
            </a:fld>
            <a:endParaRPr lang="en-GB"/>
          </a:p>
        </p:txBody>
      </p:sp>
      <p:sp>
        <p:nvSpPr>
          <p:cNvPr id="4" name="Footer Placeholder 3"/>
          <p:cNvSpPr>
            <a:spLocks noGrp="1"/>
          </p:cNvSpPr>
          <p:nvPr>
            <p:ph type="ftr" sz="quarter" idx="2"/>
          </p:nvPr>
        </p:nvSpPr>
        <p:spPr>
          <a:xfrm>
            <a:off x="3" y="9430229"/>
            <a:ext cx="2890458" cy="496410"/>
          </a:xfrm>
          <a:prstGeom prst="rect">
            <a:avLst/>
          </a:prstGeom>
        </p:spPr>
        <p:txBody>
          <a:bodyPr vert="horz" lIns="91423" tIns="45711" rIns="91423"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777079" y="9430229"/>
            <a:ext cx="2890458" cy="496410"/>
          </a:xfrm>
          <a:prstGeom prst="rect">
            <a:avLst/>
          </a:prstGeom>
        </p:spPr>
        <p:txBody>
          <a:bodyPr vert="horz" lIns="91423" tIns="45711" rIns="91423" bIns="45711" rtlCol="0" anchor="b"/>
          <a:lstStyle>
            <a:lvl1pPr algn="r">
              <a:defRPr sz="1200"/>
            </a:lvl1pPr>
          </a:lstStyle>
          <a:p>
            <a:fld id="{744148D1-8222-4B59-B4B7-4B1988D9190D}" type="slidenum">
              <a:rPr lang="en-GB" smtClean="0"/>
              <a:t>‹#›</a:t>
            </a:fld>
            <a:endParaRPr lang="en-GB"/>
          </a:p>
        </p:txBody>
      </p:sp>
    </p:spTree>
    <p:extLst>
      <p:ext uri="{BB962C8B-B14F-4D97-AF65-F5344CB8AC3E}">
        <p14:creationId xmlns:p14="http://schemas.microsoft.com/office/powerpoint/2010/main" val="294202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89938" cy="496410"/>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idx="1"/>
          </p:nvPr>
        </p:nvSpPr>
        <p:spPr>
          <a:xfrm>
            <a:off x="3777613" y="3"/>
            <a:ext cx="2889938" cy="496410"/>
          </a:xfrm>
          <a:prstGeom prst="rect">
            <a:avLst/>
          </a:prstGeom>
        </p:spPr>
        <p:txBody>
          <a:bodyPr vert="horz" lIns="91423" tIns="45711" rIns="91423" bIns="45711" rtlCol="0"/>
          <a:lstStyle>
            <a:lvl1pPr algn="r">
              <a:defRPr sz="1200"/>
            </a:lvl1pPr>
          </a:lstStyle>
          <a:p>
            <a:fld id="{71A8FA13-9044-4889-A00C-ADBCBE4DC553}" type="datetimeFigureOut">
              <a:rPr lang="en-GB" smtClean="0"/>
              <a:t>24/03/2020</a:t>
            </a:fld>
            <a:endParaRPr lang="en-GB"/>
          </a:p>
        </p:txBody>
      </p:sp>
      <p:sp>
        <p:nvSpPr>
          <p:cNvPr id="4" name="Slide Image Placeholder 3"/>
          <p:cNvSpPr>
            <a:spLocks noGrp="1" noRot="1" noChangeAspect="1"/>
          </p:cNvSpPr>
          <p:nvPr>
            <p:ph type="sldImg" idx="2"/>
          </p:nvPr>
        </p:nvSpPr>
        <p:spPr>
          <a:xfrm>
            <a:off x="25400" y="742950"/>
            <a:ext cx="6618288" cy="3724275"/>
          </a:xfrm>
          <a:prstGeom prst="rect">
            <a:avLst/>
          </a:prstGeom>
          <a:noFill/>
          <a:ln w="12700">
            <a:solidFill>
              <a:prstClr val="black"/>
            </a:solidFill>
          </a:ln>
        </p:spPr>
        <p:txBody>
          <a:bodyPr vert="horz" lIns="91423" tIns="45711" rIns="91423" bIns="45711" rtlCol="0" anchor="ctr"/>
          <a:lstStyle/>
          <a:p>
            <a:endParaRPr lang="en-GB"/>
          </a:p>
        </p:txBody>
      </p:sp>
      <p:sp>
        <p:nvSpPr>
          <p:cNvPr id="5" name="Notes Placeholder 4"/>
          <p:cNvSpPr>
            <a:spLocks noGrp="1"/>
          </p:cNvSpPr>
          <p:nvPr>
            <p:ph type="body" sz="quarter" idx="3"/>
          </p:nvPr>
        </p:nvSpPr>
        <p:spPr>
          <a:xfrm>
            <a:off x="666909" y="4715917"/>
            <a:ext cx="5335270" cy="4467700"/>
          </a:xfrm>
          <a:prstGeom prst="rect">
            <a:avLst/>
          </a:prstGeom>
        </p:spPr>
        <p:txBody>
          <a:bodyPr vert="horz" lIns="91423" tIns="45711" rIns="91423"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0094"/>
            <a:ext cx="2889938" cy="496410"/>
          </a:xfrm>
          <a:prstGeom prst="rect">
            <a:avLst/>
          </a:prstGeom>
        </p:spPr>
        <p:txBody>
          <a:bodyPr vert="horz" lIns="91423" tIns="45711" rIns="91423"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777613" y="9430094"/>
            <a:ext cx="2889938" cy="496410"/>
          </a:xfrm>
          <a:prstGeom prst="rect">
            <a:avLst/>
          </a:prstGeom>
        </p:spPr>
        <p:txBody>
          <a:bodyPr vert="horz" lIns="91423" tIns="45711" rIns="91423" bIns="45711" rtlCol="0" anchor="b"/>
          <a:lstStyle>
            <a:lvl1pPr algn="r">
              <a:defRPr sz="1200"/>
            </a:lvl1pPr>
          </a:lstStyle>
          <a:p>
            <a:fld id="{4AF4A006-C71E-44BE-9126-F657B3315E03}" type="slidenum">
              <a:rPr lang="en-GB" smtClean="0"/>
              <a:t>‹#›</a:t>
            </a:fld>
            <a:endParaRPr lang="en-GB"/>
          </a:p>
        </p:txBody>
      </p:sp>
    </p:spTree>
    <p:extLst>
      <p:ext uri="{BB962C8B-B14F-4D97-AF65-F5344CB8AC3E}">
        <p14:creationId xmlns:p14="http://schemas.microsoft.com/office/powerpoint/2010/main" val="124893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AF4A006-C71E-44BE-9126-F657B3315E03}" type="slidenum">
              <a:rPr lang="nb-NO" smtClean="0"/>
              <a:t>1</a:t>
            </a:fld>
            <a:endParaRPr lang="nb-NO" dirty="0"/>
          </a:p>
        </p:txBody>
      </p:sp>
      <p:sp>
        <p:nvSpPr>
          <p:cNvPr id="5" name="Notes Placeholder 2"/>
          <p:cNvSpPr>
            <a:spLocks noGrp="1"/>
          </p:cNvSpPr>
          <p:nvPr>
            <p:ph type="body" idx="1"/>
          </p:nvPr>
        </p:nvSpPr>
        <p:spPr>
          <a:xfrm>
            <a:off x="0" y="4715907"/>
            <a:ext cx="6669088" cy="5210596"/>
          </a:xfrm>
        </p:spPr>
        <p:txBody>
          <a:bodyPr/>
          <a:lstStyle/>
          <a:p>
            <a:r>
              <a:rPr lang="en-GB" sz="1400" dirty="0" err="1">
                <a:latin typeface="Arial" panose="020B0604020202020204" pitchFamily="34" charset="0"/>
                <a:cs typeface="Arial" panose="020B0604020202020204" pitchFamily="34" charset="0"/>
              </a:rPr>
              <a:t>Takk</a:t>
            </a:r>
            <a:r>
              <a:rPr lang="en-GB" sz="1400" dirty="0">
                <a:latin typeface="Arial" panose="020B0604020202020204" pitchFamily="34" charset="0"/>
                <a:cs typeface="Arial" panose="020B0604020202020204" pitchFamily="34" charset="0"/>
              </a:rPr>
              <a:t>, Leif-Arne</a:t>
            </a:r>
            <a:r>
              <a:rPr lang="en-GB" sz="1400" baseline="0" dirty="0">
                <a:latin typeface="Arial" panose="020B0604020202020204" pitchFamily="34" charset="0"/>
                <a:cs typeface="Arial" panose="020B0604020202020204" pitchFamily="34" charset="0"/>
              </a:rPr>
              <a:t> og god </a:t>
            </a:r>
            <a:r>
              <a:rPr lang="en-GB" sz="1400" baseline="0" dirty="0" err="1">
                <a:latin typeface="Arial" panose="020B0604020202020204" pitchFamily="34" charset="0"/>
                <a:cs typeface="Arial" panose="020B0604020202020204" pitchFamily="34" charset="0"/>
              </a:rPr>
              <a:t>dag</a:t>
            </a:r>
            <a:r>
              <a:rPr lang="en-GB" sz="1400" baseline="0" dirty="0">
                <a:latin typeface="Arial" panose="020B0604020202020204" pitchFamily="34" charset="0"/>
                <a:cs typeface="Arial" panose="020B0604020202020204" pitchFamily="34" charset="0"/>
              </a:rPr>
              <a:t> </a:t>
            </a:r>
            <a:r>
              <a:rPr lang="en-GB" sz="1400" baseline="0" dirty="0" err="1">
                <a:latin typeface="Arial" panose="020B0604020202020204" pitchFamily="34" charset="0"/>
                <a:cs typeface="Arial" panose="020B0604020202020204" pitchFamily="34" charset="0"/>
              </a:rPr>
              <a:t>alle</a:t>
            </a:r>
            <a:r>
              <a:rPr lang="en-GB" sz="1400" baseline="0" dirty="0">
                <a:latin typeface="Arial" panose="020B0604020202020204" pitchFamily="34" charset="0"/>
                <a:cs typeface="Arial" panose="020B0604020202020204" pitchFamily="34" charset="0"/>
              </a:rPr>
              <a:t> </a:t>
            </a:r>
            <a:r>
              <a:rPr lang="en-GB" sz="1400" baseline="0" dirty="0" err="1">
                <a:latin typeface="Arial" panose="020B0604020202020204" pitchFamily="34" charset="0"/>
                <a:cs typeface="Arial" panose="020B0604020202020204" pitchFamily="34" charset="0"/>
              </a:rPr>
              <a:t>sammen</a:t>
            </a:r>
            <a:r>
              <a:rPr lang="en-GB" sz="1400" baseline="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55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a:xfrm>
            <a:off x="92075" y="4715916"/>
            <a:ext cx="6459332" cy="4965965"/>
          </a:xfrm>
        </p:spPr>
        <p:txBody>
          <a:bodyPr/>
          <a:lstStyle/>
          <a:p>
            <a:r>
              <a:rPr lang="nb-NO" dirty="0">
                <a:latin typeface="Arial" panose="020B0604020202020204" pitchFamily="34" charset="0"/>
                <a:cs typeface="Arial" panose="020B0604020202020204" pitchFamily="34" charset="0"/>
              </a:rPr>
              <a:t>Balanse: </a:t>
            </a:r>
          </a:p>
          <a:p>
            <a:pPr marL="171450" indent="-171450">
              <a:buFont typeface="Arial" pitchFamily="34" charset="0"/>
              <a:buChar char="•"/>
            </a:pPr>
            <a:r>
              <a:rPr lang="nb-NO" dirty="0">
                <a:latin typeface="Arial" panose="020B0604020202020204" pitchFamily="34" charset="0"/>
                <a:cs typeface="Arial" panose="020B0604020202020204" pitchFamily="34" charset="0"/>
              </a:rPr>
              <a:t>Langsiktige eiendeler beløp seg til 2,1 milliarder kroner, og var 373 millioner kroner høyere enn i 2018. Økningen skyldes hovedsakelig investeringer i varige driftsmidler, spesielt den pågående utviklingen av kaien på Stord-verftet, og rett til bruk eiendeler som fra og med 2019 balanseføres i henhold til ny regnskapsstandard for leieavtaler (IFRS 16)</a:t>
            </a:r>
          </a:p>
          <a:p>
            <a:pPr marL="171450" indent="-171450">
              <a:buFont typeface="Arial" pitchFamily="34" charset="0"/>
              <a:buChar char="•"/>
            </a:pPr>
            <a:r>
              <a:rPr lang="nb-NO" dirty="0">
                <a:latin typeface="Arial" panose="020B0604020202020204" pitchFamily="34" charset="0"/>
                <a:cs typeface="Arial" panose="020B0604020202020204" pitchFamily="34" charset="0"/>
              </a:rPr>
              <a:t>Kortsiktige driftsrelaterte eiendeler økte med 504 millioner kroner til 1,9 milliarder kroner</a:t>
            </a:r>
          </a:p>
          <a:p>
            <a:pPr marL="171450" indent="-171450">
              <a:buFont typeface="Arial" pitchFamily="34" charset="0"/>
              <a:buChar char="•"/>
            </a:pPr>
            <a:r>
              <a:rPr lang="nb-NO" dirty="0">
                <a:latin typeface="Arial" panose="020B0604020202020204" pitchFamily="34" charset="0"/>
                <a:cs typeface="Arial" panose="020B0604020202020204" pitchFamily="34" charset="0"/>
              </a:rPr>
              <a:t>Kontantbeholdningen ved årsslutt var over 2,3 milliard kroner, en reduksjon på 841 millioner fra 2018. Reduksjonen reflekterer hovedsakelig forverret arbeidskapital, investeringer og betalt utbytte som overstiger årets driftsresultat før avskrivninger og nedskrivninger</a:t>
            </a:r>
          </a:p>
          <a:p>
            <a:pPr marL="171450" indent="-171450">
              <a:buFont typeface="Arial" pitchFamily="34" charset="0"/>
              <a:buChar char="•"/>
            </a:pPr>
            <a:r>
              <a:rPr lang="nb-NO" dirty="0">
                <a:latin typeface="Arial" panose="020B0604020202020204" pitchFamily="34" charset="0"/>
                <a:cs typeface="Arial" panose="020B0604020202020204" pitchFamily="34" charset="0"/>
              </a:rPr>
              <a:t>Totale eiendeler ved årsslutt 2019 beløp seg til 6,4 milliarder kroner</a:t>
            </a:r>
          </a:p>
          <a:p>
            <a:pPr marL="171450" indent="-171450">
              <a:buFont typeface="Arial" pitchFamily="34" charset="0"/>
              <a:buChar char="•"/>
            </a:pPr>
            <a:r>
              <a:rPr lang="nb-NO" dirty="0">
                <a:latin typeface="Arial" panose="020B0604020202020204" pitchFamily="34" charset="0"/>
                <a:cs typeface="Arial" panose="020B0604020202020204" pitchFamily="34" charset="0"/>
              </a:rPr>
              <a:t>Konsernets egenkapital var 3,4 milliarder kroner per 31 desember 2019, og gjenspeiler en egenkapitalandelen på 53 prosent </a:t>
            </a:r>
          </a:p>
          <a:p>
            <a:pPr marL="171450" indent="-171450">
              <a:buFont typeface="Arial" pitchFamily="34" charset="0"/>
              <a:buChar char="•"/>
            </a:pPr>
            <a:r>
              <a:rPr lang="nb-NO" dirty="0">
                <a:latin typeface="Arial" panose="020B0604020202020204" pitchFamily="34" charset="0"/>
                <a:cs typeface="Arial" panose="020B0604020202020204" pitchFamily="34" charset="0"/>
              </a:rPr>
              <a:t>Leieforpliktelser beløp seg til 123 millioner kroner, hvorav 87 millioner kroner var langsiktig og 36 millioner kroner var kortsiktig per årsslutt 2019</a:t>
            </a:r>
          </a:p>
          <a:p>
            <a:pPr marL="171450" indent="-171450">
              <a:buFont typeface="Arial" pitchFamily="34" charset="0"/>
              <a:buChar char="•"/>
            </a:pPr>
            <a:r>
              <a:rPr lang="nb-NO" dirty="0">
                <a:latin typeface="Arial" panose="020B0604020202020204" pitchFamily="34" charset="0"/>
                <a:cs typeface="Arial" panose="020B0604020202020204" pitchFamily="34" charset="0"/>
              </a:rPr>
              <a:t>Annen langsiktig gjeld på 556 millioner kroner er i hovedsak pensjonsforpliktelser og utsatt skatt</a:t>
            </a:r>
          </a:p>
          <a:p>
            <a:pPr marL="171450" indent="-171450">
              <a:buFont typeface="Arial" pitchFamily="34" charset="0"/>
              <a:buChar char="•"/>
            </a:pPr>
            <a:r>
              <a:rPr lang="nb-NO" dirty="0">
                <a:latin typeface="Arial" panose="020B0604020202020204" pitchFamily="34" charset="0"/>
                <a:cs typeface="Arial" panose="020B0604020202020204" pitchFamily="34" charset="0"/>
              </a:rPr>
              <a:t>Konsernet hadde ingen rentebærende gjeld ved årsslutt 2019. Tilgjengelig låneramme er 2 milliarder kroner og løper frem til september 2024</a:t>
            </a:r>
          </a:p>
          <a:p>
            <a:pPr marL="171450" indent="-171450">
              <a:buFont typeface="Arial" pitchFamily="34" charset="0"/>
              <a:buChar char="•"/>
            </a:pPr>
            <a:r>
              <a:rPr lang="nb-NO" dirty="0">
                <a:latin typeface="Arial" panose="020B0604020202020204" pitchFamily="34" charset="0"/>
                <a:cs typeface="Arial" panose="020B0604020202020204" pitchFamily="34" charset="0"/>
              </a:rPr>
              <a:t>Kortsiktig driftsrelatert gjeld var 2,3 milliarder kroner ved årsslutt 2019 og omfatter leverandørgjeld og andre avsetninger</a:t>
            </a:r>
          </a:p>
          <a:p>
            <a:pPr marL="171450" indent="-171450">
              <a:buFont typeface="Arial" pitchFamily="34" charset="0"/>
              <a:buChar char="•"/>
            </a:pPr>
            <a:r>
              <a:rPr lang="nb-NO" dirty="0">
                <a:latin typeface="Arial" panose="020B0604020202020204" pitchFamily="34" charset="0"/>
                <a:cs typeface="Arial" panose="020B0604020202020204" pitchFamily="34" charset="0"/>
              </a:rPr>
              <a:t>Gjeld for avviklet virksomhet var 26 millioner kroner per årsslutt 2019</a:t>
            </a:r>
            <a:endParaRPr lang="en-GB" dirty="0"/>
          </a:p>
        </p:txBody>
      </p:sp>
      <p:sp>
        <p:nvSpPr>
          <p:cNvPr id="4" name="Slide Number Placeholder 3"/>
          <p:cNvSpPr>
            <a:spLocks noGrp="1"/>
          </p:cNvSpPr>
          <p:nvPr>
            <p:ph type="sldNum" sz="quarter" idx="10"/>
          </p:nvPr>
        </p:nvSpPr>
        <p:spPr/>
        <p:txBody>
          <a:bodyPr/>
          <a:lstStyle/>
          <a:p>
            <a:fld id="{4AF4A006-C71E-44BE-9126-F657B3315E03}" type="slidenum">
              <a:rPr lang="en-GB" smtClean="0"/>
              <a:t>12</a:t>
            </a:fld>
            <a:endParaRPr lang="en-GB" dirty="0"/>
          </a:p>
        </p:txBody>
      </p:sp>
    </p:spTree>
    <p:extLst>
      <p:ext uri="{BB962C8B-B14F-4D97-AF65-F5344CB8AC3E}">
        <p14:creationId xmlns:p14="http://schemas.microsoft.com/office/powerpoint/2010/main" val="222991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0"/>
            <a:ext cx="5099050" cy="2868613"/>
          </a:xfrm>
        </p:spPr>
      </p:sp>
      <p:sp>
        <p:nvSpPr>
          <p:cNvPr id="3" name="Notes Placeholder 2"/>
          <p:cNvSpPr>
            <a:spLocks noGrp="1"/>
          </p:cNvSpPr>
          <p:nvPr>
            <p:ph type="body" idx="1"/>
          </p:nvPr>
        </p:nvSpPr>
        <p:spPr>
          <a:xfrm>
            <a:off x="0" y="2868613"/>
            <a:ext cx="6669088" cy="6315004"/>
          </a:xfrm>
        </p:spPr>
        <p:txBody>
          <a:bodyPr/>
          <a:lstStyle/>
          <a:p>
            <a:r>
              <a:rPr lang="nb-NO" sz="1400" dirty="0">
                <a:latin typeface="Arial" panose="020B0604020202020204" pitchFamily="34" charset="0"/>
                <a:cs typeface="Arial" panose="020B0604020202020204" pitchFamily="34" charset="0"/>
              </a:rPr>
              <a:t>Over til Kværner ASA:</a:t>
            </a:r>
          </a:p>
          <a:p>
            <a:pPr marL="171450" indent="-171450">
              <a:buFont typeface="Arial" pitchFamily="34" charset="0"/>
              <a:buChar char="•"/>
            </a:pPr>
            <a:r>
              <a:rPr lang="nb-NO" sz="1400" dirty="0">
                <a:latin typeface="Arial" panose="020B0604020202020204" pitchFamily="34" charset="0"/>
                <a:cs typeface="Arial" panose="020B0604020202020204" pitchFamily="34" charset="0"/>
              </a:rPr>
              <a:t>Driftsinntekter på 28 millioner kroner knytter seg til morselskapsgarantier som er fakturert konsernselskaper og nærstående parter</a:t>
            </a:r>
          </a:p>
          <a:p>
            <a:pPr marL="171450" indent="-171450">
              <a:buFont typeface="Arial" pitchFamily="34" charset="0"/>
              <a:buChar char="•"/>
            </a:pPr>
            <a:r>
              <a:rPr lang="nb-NO" sz="1400" dirty="0">
                <a:latin typeface="Arial" panose="020B0604020202020204" pitchFamily="34" charset="0"/>
                <a:cs typeface="Arial" panose="020B0604020202020204" pitchFamily="34" charset="0"/>
              </a:rPr>
              <a:t>Driftskostnader beløp seg til 35 millioner kroner, samme nivå som i 2018  </a:t>
            </a:r>
          </a:p>
          <a:p>
            <a:pPr marL="171450" lvl="0" indent="-171450" eaLnBrk="0" fontAlgn="base" hangingPunct="0">
              <a:spcBef>
                <a:spcPct val="30000"/>
              </a:spcBef>
              <a:spcAft>
                <a:spcPct val="0"/>
              </a:spcAft>
              <a:buFont typeface="Arial" pitchFamily="34" charset="0"/>
              <a:buChar char="•"/>
              <a:defRPr/>
            </a:pPr>
            <a:r>
              <a:rPr lang="nb-NO" sz="1400" dirty="0">
                <a:latin typeface="Arial" panose="020B0604020202020204" pitchFamily="34" charset="0"/>
                <a:cs typeface="Arial" panose="020B0604020202020204" pitchFamily="34" charset="0"/>
              </a:rPr>
              <a:t>Netto finanskostnader på 174 tusen kroner knytter seg til netto rentekostnad på lån fra/til konsernselskaper, gebyrer for konsernets syndikatlån, redusert med eksterne renteinntekter</a:t>
            </a:r>
          </a:p>
          <a:p>
            <a:pPr marL="171450" lvl="0" indent="-171450" eaLnBrk="0" fontAlgn="base" hangingPunct="0">
              <a:spcBef>
                <a:spcPct val="30000"/>
              </a:spcBef>
              <a:spcAft>
                <a:spcPct val="0"/>
              </a:spcAft>
              <a:buFont typeface="Arial" pitchFamily="34" charset="0"/>
              <a:buChar char="•"/>
              <a:defRPr/>
            </a:pPr>
            <a:r>
              <a:rPr lang="nb-NO" sz="1400" dirty="0">
                <a:latin typeface="Arial" panose="020B0604020202020204" pitchFamily="34" charset="0"/>
                <a:cs typeface="Arial" panose="020B0604020202020204" pitchFamily="34" charset="0"/>
              </a:rPr>
              <a:t>Selskapets skatteinntekt på 2 million kroner tilsvarer en skatteprosent på 27 prosent. Avvik fra nominell skattesats på 22 prosent skyldes skatteeffekt på permanente forskjeller (reversert nedskrivning lån til </a:t>
            </a:r>
            <a:r>
              <a:rPr lang="nb-NO" sz="1400" dirty="0" err="1">
                <a:latin typeface="Arial" panose="020B0604020202020204" pitchFamily="34" charset="0"/>
                <a:cs typeface="Arial" panose="020B0604020202020204" pitchFamily="34" charset="0"/>
              </a:rPr>
              <a:t>Kv</a:t>
            </a:r>
            <a:r>
              <a:rPr lang="nb-NO" sz="1400" dirty="0">
                <a:latin typeface="Arial" panose="020B0604020202020204" pitchFamily="34" charset="0"/>
                <a:cs typeface="Arial" panose="020B0604020202020204" pitchFamily="34" charset="0"/>
              </a:rPr>
              <a:t>. Finland)</a:t>
            </a:r>
          </a:p>
          <a:p>
            <a:pPr marL="171450" indent="-171450">
              <a:buFont typeface="Arial" pitchFamily="34" charset="0"/>
              <a:buChar char="•"/>
            </a:pPr>
            <a:r>
              <a:rPr lang="nb-NO" sz="1400" dirty="0"/>
              <a:t>De seneste årene har Kværner levert flere betydelige prosjekter med forutsigbar gjennomføring og solide resultater, noe som har resultert i en sterk finansiell stilling. I tråd med utbyttepolitikken </a:t>
            </a:r>
            <a:r>
              <a:rPr lang="nb-NO" sz="1400" dirty="0">
                <a:latin typeface="Arial" panose="020B0604020202020204" pitchFamily="34" charset="0"/>
                <a:cs typeface="Arial" panose="020B0604020202020204" pitchFamily="34" charset="0"/>
              </a:rPr>
              <a:t>foreslår styret en utbytteutbetaling på 50 øre per aksje. Årets underskudd foreslås dekket fra annen egenkapital. En solid balanse, og konkurransefortrinnet dette gir Kværner, vil fortsatt være en viktig faktor i vurderinger av fremtidige utbytteutbetalinger</a:t>
            </a:r>
          </a:p>
        </p:txBody>
      </p:sp>
      <p:sp>
        <p:nvSpPr>
          <p:cNvPr id="4" name="Slide Number Placeholder 3"/>
          <p:cNvSpPr>
            <a:spLocks noGrp="1"/>
          </p:cNvSpPr>
          <p:nvPr>
            <p:ph type="sldNum" sz="quarter" idx="10"/>
          </p:nvPr>
        </p:nvSpPr>
        <p:spPr/>
        <p:txBody>
          <a:bodyPr/>
          <a:lstStyle/>
          <a:p>
            <a:fld id="{4AF4A006-C71E-44BE-9126-F657B3315E03}" type="slidenum">
              <a:rPr lang="en-GB" smtClean="0"/>
              <a:t>13</a:t>
            </a:fld>
            <a:endParaRPr lang="en-GB"/>
          </a:p>
        </p:txBody>
      </p:sp>
    </p:spTree>
    <p:extLst>
      <p:ext uri="{BB962C8B-B14F-4D97-AF65-F5344CB8AC3E}">
        <p14:creationId xmlns:p14="http://schemas.microsoft.com/office/powerpoint/2010/main" val="407213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marL="171450" indent="-171450">
              <a:buFont typeface="Arial" pitchFamily="34" charset="0"/>
              <a:buChar char="•"/>
            </a:pPr>
            <a:r>
              <a:rPr lang="nb-NO" dirty="0">
                <a:solidFill>
                  <a:srgbClr val="00B050"/>
                </a:solidFill>
                <a:latin typeface="Arial" panose="020B0604020202020204" pitchFamily="34" charset="0"/>
                <a:cs typeface="Arial" panose="020B0604020202020204" pitchFamily="34" charset="0"/>
              </a:rPr>
              <a:t>Aksjer i konsernselskaper på 4,9 milliarder kroner er morselskapets investering i Kværner </a:t>
            </a:r>
            <a:r>
              <a:rPr lang="nb-NO" dirty="0" err="1">
                <a:solidFill>
                  <a:srgbClr val="00B050"/>
                </a:solidFill>
                <a:latin typeface="Arial" panose="020B0604020202020204" pitchFamily="34" charset="0"/>
                <a:cs typeface="Arial" panose="020B0604020202020204" pitchFamily="34" charset="0"/>
              </a:rPr>
              <a:t>Holding</a:t>
            </a:r>
            <a:r>
              <a:rPr lang="nb-NO" dirty="0">
                <a:solidFill>
                  <a:srgbClr val="00B050"/>
                </a:solidFill>
                <a:latin typeface="Arial" panose="020B0604020202020204" pitchFamily="34" charset="0"/>
                <a:cs typeface="Arial" panose="020B0604020202020204" pitchFamily="34" charset="0"/>
              </a:rPr>
              <a:t> AS</a:t>
            </a:r>
          </a:p>
          <a:p>
            <a:pPr marL="171450" indent="-171450">
              <a:buFont typeface="Arial" pitchFamily="34" charset="0"/>
              <a:buChar char="•"/>
            </a:pPr>
            <a:r>
              <a:rPr lang="nb-NO" dirty="0">
                <a:latin typeface="Arial" panose="020B0604020202020204" pitchFamily="34" charset="0"/>
                <a:cs typeface="Arial" panose="020B0604020202020204" pitchFamily="34" charset="0"/>
              </a:rPr>
              <a:t>Kværner ASA har 7 millioner kroner innestående i konsernets konsernkontosystem</a:t>
            </a:r>
          </a:p>
          <a:p>
            <a:pPr marL="171450" indent="-171450">
              <a:buFont typeface="Arial" pitchFamily="34" charset="0"/>
              <a:buChar char="•"/>
            </a:pPr>
            <a:r>
              <a:rPr lang="nb-NO" dirty="0">
                <a:latin typeface="Arial" panose="020B0604020202020204" pitchFamily="34" charset="0"/>
                <a:cs typeface="Arial" panose="020B0604020202020204" pitchFamily="34" charset="0"/>
              </a:rPr>
              <a:t>Selskapets egenkapital utgjør 3,9 milliarder kroner og egenkapitalandelen er 65 prosent</a:t>
            </a:r>
          </a:p>
          <a:p>
            <a:pPr marL="171450" indent="-171450">
              <a:buFont typeface="Arial" pitchFamily="34" charset="0"/>
              <a:buChar char="•"/>
              <a:defRPr/>
            </a:pPr>
            <a:r>
              <a:rPr lang="nb-NO" dirty="0">
                <a:latin typeface="Arial" panose="020B0604020202020204" pitchFamily="34" charset="0"/>
                <a:cs typeface="Arial" panose="020B0604020202020204" pitchFamily="34" charset="0"/>
              </a:rPr>
              <a:t>Rentebærende gjeld til konsernselskaper utgjør 1,9 milliarder kroner og knytter seg til datterselskapenes innskudd i konsernkontosystem</a:t>
            </a:r>
          </a:p>
          <a:p>
            <a:pPr marL="171450" indent="-171450">
              <a:buFont typeface="Arial" pitchFamily="34" charset="0"/>
              <a:buChar char="•"/>
              <a:defRPr/>
            </a:pPr>
            <a:r>
              <a:rPr lang="nb-NO" dirty="0">
                <a:latin typeface="Arial" panose="020B0604020202020204" pitchFamily="34" charset="0"/>
                <a:cs typeface="Arial" panose="020B0604020202020204" pitchFamily="34" charset="0"/>
              </a:rPr>
              <a:t>Det er avsatt for foreslått utbyttebetaling, i tråd med norske regnskapsregler</a:t>
            </a:r>
          </a:p>
          <a:p>
            <a:endParaRPr lang="en-GB" dirty="0"/>
          </a:p>
        </p:txBody>
      </p:sp>
      <p:sp>
        <p:nvSpPr>
          <p:cNvPr id="4" name="Slide Number Placeholder 3"/>
          <p:cNvSpPr>
            <a:spLocks noGrp="1"/>
          </p:cNvSpPr>
          <p:nvPr>
            <p:ph type="sldNum" sz="quarter" idx="10"/>
          </p:nvPr>
        </p:nvSpPr>
        <p:spPr/>
        <p:txBody>
          <a:bodyPr/>
          <a:lstStyle/>
          <a:p>
            <a:fld id="{4AF4A006-C71E-44BE-9126-F657B3315E03}" type="slidenum">
              <a:rPr lang="en-GB" smtClean="0"/>
              <a:t>14</a:t>
            </a:fld>
            <a:endParaRPr lang="en-GB" dirty="0"/>
          </a:p>
        </p:txBody>
      </p:sp>
    </p:spTree>
    <p:extLst>
      <p:ext uri="{BB962C8B-B14F-4D97-AF65-F5344CB8AC3E}">
        <p14:creationId xmlns:p14="http://schemas.microsoft.com/office/powerpoint/2010/main" val="222991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AF4A006-C71E-44BE-9126-F657B3315E03}" type="slidenum">
              <a:rPr lang="en-GB" smtClean="0"/>
              <a:t>15</a:t>
            </a:fld>
            <a:endParaRPr lang="en-GB"/>
          </a:p>
        </p:txBody>
      </p:sp>
    </p:spTree>
    <p:extLst>
      <p:ext uri="{BB962C8B-B14F-4D97-AF65-F5344CB8AC3E}">
        <p14:creationId xmlns:p14="http://schemas.microsoft.com/office/powerpoint/2010/main" val="61852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6600" y="0"/>
            <a:ext cx="2198688" cy="1238250"/>
          </a:xfrm>
        </p:spPr>
      </p:sp>
      <p:sp>
        <p:nvSpPr>
          <p:cNvPr id="4" name="Slide Number Placeholder 3"/>
          <p:cNvSpPr>
            <a:spLocks noGrp="1"/>
          </p:cNvSpPr>
          <p:nvPr>
            <p:ph type="sldNum" sz="quarter" idx="10"/>
          </p:nvPr>
        </p:nvSpPr>
        <p:spPr/>
        <p:txBody>
          <a:bodyPr/>
          <a:lstStyle/>
          <a:p>
            <a:fld id="{4AF4A006-C71E-44BE-9126-F657B3315E03}" type="slidenum">
              <a:rPr lang="en-GB" smtClean="0">
                <a:solidFill>
                  <a:prstClr val="black"/>
                </a:solidFill>
              </a:rPr>
              <a:pPr/>
              <a:t>2</a:t>
            </a:fld>
            <a:endParaRPr lang="en-GB" dirty="0">
              <a:solidFill>
                <a:prstClr val="black"/>
              </a:solidFill>
            </a:endParaRPr>
          </a:p>
        </p:txBody>
      </p:sp>
      <p:sp>
        <p:nvSpPr>
          <p:cNvPr id="3" name="Notes Placeholder 2">
            <a:extLst>
              <a:ext uri="{FF2B5EF4-FFF2-40B4-BE49-F238E27FC236}">
                <a16:creationId xmlns:a16="http://schemas.microsoft.com/office/drawing/2014/main" id="{FF3A31E9-1511-4597-B75B-74683AECF8B7}"/>
              </a:ext>
            </a:extLst>
          </p:cNvPr>
          <p:cNvSpPr>
            <a:spLocks noGrp="1"/>
          </p:cNvSpPr>
          <p:nvPr>
            <p:ph type="body" idx="1"/>
          </p:nvPr>
        </p:nvSpPr>
        <p:spPr>
          <a:xfrm>
            <a:off x="-1" y="1324303"/>
            <a:ext cx="6796109" cy="8603922"/>
          </a:xfrm>
        </p:spPr>
        <p:txBody>
          <a:bodyPr/>
          <a:lstStyle/>
          <a:p>
            <a:endParaRPr lang="en-GB" sz="1800" dirty="0"/>
          </a:p>
        </p:txBody>
      </p:sp>
    </p:spTree>
    <p:extLst>
      <p:ext uri="{BB962C8B-B14F-4D97-AF65-F5344CB8AC3E}">
        <p14:creationId xmlns:p14="http://schemas.microsoft.com/office/powerpoint/2010/main" val="64182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2563" y="112713"/>
            <a:ext cx="1524000" cy="858837"/>
          </a:xfrm>
        </p:spPr>
      </p:sp>
      <p:sp>
        <p:nvSpPr>
          <p:cNvPr id="4" name="Slide Number Placeholder 3"/>
          <p:cNvSpPr>
            <a:spLocks noGrp="1"/>
          </p:cNvSpPr>
          <p:nvPr>
            <p:ph type="sldNum" sz="quarter" idx="10"/>
          </p:nvPr>
        </p:nvSpPr>
        <p:spPr/>
        <p:txBody>
          <a:bodyPr/>
          <a:lstStyle/>
          <a:p>
            <a:fld id="{4AF4A006-C71E-44BE-9126-F657B3315E03}" type="slidenum">
              <a:rPr lang="en-GB" smtClean="0"/>
              <a:t>3</a:t>
            </a:fld>
            <a:endParaRPr lang="en-GB" dirty="0"/>
          </a:p>
        </p:txBody>
      </p:sp>
      <p:sp>
        <p:nvSpPr>
          <p:cNvPr id="3" name="Notes Placeholder 2">
            <a:extLst>
              <a:ext uri="{FF2B5EF4-FFF2-40B4-BE49-F238E27FC236}">
                <a16:creationId xmlns:a16="http://schemas.microsoft.com/office/drawing/2014/main" id="{A3E5C3E0-4ADD-4681-8C61-B27C4FD1B7BD}"/>
              </a:ext>
            </a:extLst>
          </p:cNvPr>
          <p:cNvSpPr>
            <a:spLocks noGrp="1"/>
          </p:cNvSpPr>
          <p:nvPr>
            <p:ph type="body" idx="1"/>
          </p:nvPr>
        </p:nvSpPr>
        <p:spPr>
          <a:xfrm>
            <a:off x="-1" y="971549"/>
            <a:ext cx="6796109" cy="8956675"/>
          </a:xfrm>
        </p:spPr>
        <p:txBody>
          <a:bodyPr/>
          <a:lstStyle/>
          <a:p>
            <a:endParaRPr lang="en-GB" sz="1800" dirty="0"/>
          </a:p>
        </p:txBody>
      </p:sp>
    </p:spTree>
    <p:extLst>
      <p:ext uri="{BB962C8B-B14F-4D97-AF65-F5344CB8AC3E}">
        <p14:creationId xmlns:p14="http://schemas.microsoft.com/office/powerpoint/2010/main" val="176053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1238" y="0"/>
            <a:ext cx="1962150" cy="1104900"/>
          </a:xfrm>
        </p:spPr>
      </p:sp>
      <p:sp>
        <p:nvSpPr>
          <p:cNvPr id="3" name="Notizenplatzhalter 2"/>
          <p:cNvSpPr>
            <a:spLocks noGrp="1"/>
          </p:cNvSpPr>
          <p:nvPr>
            <p:ph type="body" idx="1"/>
          </p:nvPr>
        </p:nvSpPr>
        <p:spPr>
          <a:xfrm>
            <a:off x="-1" y="1313793"/>
            <a:ext cx="6797675" cy="8612712"/>
          </a:xfrm>
        </p:spPr>
        <p:txBody>
          <a:bodyPr/>
          <a:lstStyle/>
          <a:p>
            <a:endParaRPr lang="en-GB" sz="1800" dirty="0"/>
          </a:p>
        </p:txBody>
      </p:sp>
      <p:sp>
        <p:nvSpPr>
          <p:cNvPr id="4" name="Foliennummernplatzhalter 3"/>
          <p:cNvSpPr>
            <a:spLocks noGrp="1"/>
          </p:cNvSpPr>
          <p:nvPr>
            <p:ph type="sldNum" sz="quarter" idx="10"/>
          </p:nvPr>
        </p:nvSpPr>
        <p:spPr/>
        <p:txBody>
          <a:bodyPr/>
          <a:lstStyle/>
          <a:p>
            <a:fld id="{8F83004C-3E2F-452B-950D-0BE3C0E2325A}" type="slidenum">
              <a:rPr lang="en-GB"/>
              <a:pPr/>
              <a:t>6</a:t>
            </a:fld>
            <a:endParaRPr lang="en-GB"/>
          </a:p>
        </p:txBody>
      </p:sp>
    </p:spTree>
    <p:extLst>
      <p:ext uri="{BB962C8B-B14F-4D97-AF65-F5344CB8AC3E}">
        <p14:creationId xmlns:p14="http://schemas.microsoft.com/office/powerpoint/2010/main" val="63442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2063751"/>
            <a:ext cx="6796109" cy="7862754"/>
          </a:xfrm>
        </p:spPr>
        <p:txBody>
          <a:bodyPr/>
          <a:lstStyle/>
          <a:p>
            <a:endParaRPr lang="en-GB" sz="1800"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93B122B7-8B93-4354-9B31-EE38E704585F}"/>
              </a:ext>
            </a:extLst>
          </p:cNvPr>
          <p:cNvSpPr>
            <a:spLocks noGrp="1" noRot="1" noChangeAspect="1"/>
          </p:cNvSpPr>
          <p:nvPr>
            <p:ph type="sldImg"/>
          </p:nvPr>
        </p:nvSpPr>
        <p:spPr>
          <a:xfrm>
            <a:off x="1565275" y="0"/>
            <a:ext cx="3667125" cy="2063750"/>
          </a:xfrm>
        </p:spPr>
      </p:sp>
    </p:spTree>
    <p:extLst>
      <p:ext uri="{BB962C8B-B14F-4D97-AF65-F5344CB8AC3E}">
        <p14:creationId xmlns:p14="http://schemas.microsoft.com/office/powerpoint/2010/main" val="106803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b-NO" dirty="0"/>
              <a:t>Kværner er kjent for at vi setter liv og helse foran alt, men vi er også kjent for et sterkt fokus på ESG. </a:t>
            </a:r>
          </a:p>
          <a:p>
            <a:endParaRPr lang="nb-NO" dirty="0"/>
          </a:p>
          <a:p>
            <a:r>
              <a:rPr lang="nb-NO" dirty="0"/>
              <a:t>Helt fra røttene til dagens Kværner ble etablert for nesten 180 år siden har vi vært en samfunnsbygger, en bedrift som skaper verdier for både kunder, aksjonærer, ansatte, leverandører og ikke minst for samfunnet rundt oss. Det er en konkurransefaktor, og bidrar blant annet til at vi får gode rammebetingelser. </a:t>
            </a:r>
          </a:p>
          <a:p>
            <a:endParaRPr lang="nb-NO" dirty="0"/>
          </a:p>
          <a:p>
            <a:r>
              <a:rPr lang="nb-NO" dirty="0" err="1"/>
              <a:t>Governance</a:t>
            </a:r>
            <a:r>
              <a:rPr lang="nb-NO" dirty="0"/>
              <a:t> er helt sentralt for oss, både fordi det går på vår egen integritet, men også fordi det handler om å bygge tillit og ta vare på tillit som blir gitt oss. </a:t>
            </a:r>
          </a:p>
          <a:p>
            <a:endParaRPr lang="nb-NO" dirty="0"/>
          </a:p>
          <a:p>
            <a:r>
              <a:rPr lang="nb-NO" dirty="0"/>
              <a:t>Løsninger som både er god forretning og som samtidig er bra for miljøet har Kværner jobbet med i generasjoner. For rundt 10 år siden leverte vi vårt første store offshore vindkraft-prosjekt, og de siste par årene har vi jobbet med å posisjonere oss for leveranser av bærekraftige løsninger til både grønne næringer og til olje og gass, for eksempel elektrifiserte plattformer slik som Johan Sverdrup og </a:t>
            </a:r>
            <a:r>
              <a:rPr lang="nb-NO" dirty="0" err="1"/>
              <a:t>Erdvard</a:t>
            </a:r>
            <a:r>
              <a:rPr lang="nb-NO" dirty="0"/>
              <a:t> Grieg. </a:t>
            </a:r>
          </a:p>
          <a:p>
            <a:endParaRPr lang="nb-NO" dirty="0"/>
          </a:p>
          <a:p>
            <a:r>
              <a:rPr lang="nb-NO" dirty="0"/>
              <a:t>Sliden her viser noen eksempler av det vi jobber med innen ESG. </a:t>
            </a:r>
          </a:p>
          <a:p>
            <a:r>
              <a:rPr lang="nb-NO" dirty="0"/>
              <a:t>I 2020 vil vi ta nye skritt i å integrere bærekraft i våre forretningsstrategier. </a:t>
            </a:r>
          </a:p>
          <a:p>
            <a:r>
              <a:rPr lang="nb-NO" dirty="0"/>
              <a:t>Det å ta vare på miljøet er en verdi for oss, og i tillegg tror vi det ligger gode forretningsmuligheter for Kværner innen bærekraftige anlegg. </a:t>
            </a:r>
            <a:endParaRPr lang="en-GB" dirty="0"/>
          </a:p>
        </p:txBody>
      </p:sp>
      <p:sp>
        <p:nvSpPr>
          <p:cNvPr id="4" name="Slide Number Placeholder 3"/>
          <p:cNvSpPr>
            <a:spLocks noGrp="1"/>
          </p:cNvSpPr>
          <p:nvPr>
            <p:ph type="sldNum" sz="quarter" idx="5"/>
          </p:nvPr>
        </p:nvSpPr>
        <p:spPr/>
        <p:txBody>
          <a:bodyPr/>
          <a:lstStyle/>
          <a:p>
            <a:fld id="{4AF4A006-C71E-44BE-9126-F657B3315E03}" type="slidenum">
              <a:rPr lang="en-GB" smtClean="0"/>
              <a:pPr/>
              <a:t>8</a:t>
            </a:fld>
            <a:endParaRPr lang="en-GB"/>
          </a:p>
        </p:txBody>
      </p:sp>
      <p:sp>
        <p:nvSpPr>
          <p:cNvPr id="7" name="Slide Image Placeholder 6">
            <a:extLst>
              <a:ext uri="{FF2B5EF4-FFF2-40B4-BE49-F238E27FC236}">
                <a16:creationId xmlns:a16="http://schemas.microsoft.com/office/drawing/2014/main" id="{8ABB56CA-7B30-43E9-8C5C-659FCAE1F941}"/>
              </a:ext>
            </a:extLst>
          </p:cNvPr>
          <p:cNvSpPr>
            <a:spLocks noGrp="1" noRot="1" noChangeAspect="1"/>
          </p:cNvSpPr>
          <p:nvPr>
            <p:ph type="sldImg"/>
          </p:nvPr>
        </p:nvSpPr>
        <p:spPr/>
      </p:sp>
    </p:spTree>
    <p:extLst>
      <p:ext uri="{BB962C8B-B14F-4D97-AF65-F5344CB8AC3E}">
        <p14:creationId xmlns:p14="http://schemas.microsoft.com/office/powerpoint/2010/main" val="19365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2063751"/>
            <a:ext cx="6796109" cy="7862754"/>
          </a:xfrm>
        </p:spPr>
        <p:txBody>
          <a:bodyPr/>
          <a:lstStyle/>
          <a:p>
            <a:endParaRPr lang="en-GB" sz="1800"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93B122B7-8B93-4354-9B31-EE38E704585F}"/>
              </a:ext>
            </a:extLst>
          </p:cNvPr>
          <p:cNvSpPr>
            <a:spLocks noGrp="1" noRot="1" noChangeAspect="1"/>
          </p:cNvSpPr>
          <p:nvPr>
            <p:ph type="sldImg"/>
          </p:nvPr>
        </p:nvSpPr>
        <p:spPr>
          <a:xfrm>
            <a:off x="1565275" y="0"/>
            <a:ext cx="3667125" cy="2063750"/>
          </a:xfrm>
        </p:spPr>
      </p:sp>
    </p:spTree>
    <p:extLst>
      <p:ext uri="{BB962C8B-B14F-4D97-AF65-F5344CB8AC3E}">
        <p14:creationId xmlns:p14="http://schemas.microsoft.com/office/powerpoint/2010/main" val="106803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AF4A006-C71E-44BE-9126-F657B3315E03}" type="slidenum">
              <a:rPr lang="nb-NO" smtClean="0"/>
              <a:t>10</a:t>
            </a:fld>
            <a:endParaRPr lang="nb-NO" dirty="0"/>
          </a:p>
        </p:txBody>
      </p:sp>
      <p:sp>
        <p:nvSpPr>
          <p:cNvPr id="5" name="Notes Placeholder 2"/>
          <p:cNvSpPr>
            <a:spLocks noGrp="1"/>
          </p:cNvSpPr>
          <p:nvPr>
            <p:ph type="body" idx="1"/>
          </p:nvPr>
        </p:nvSpPr>
        <p:spPr>
          <a:xfrm>
            <a:off x="0" y="4715907"/>
            <a:ext cx="6669088" cy="5210596"/>
          </a:xfrm>
        </p:spPr>
        <p:txBody>
          <a:bodyPr/>
          <a:lstStyle/>
          <a:p>
            <a:r>
              <a:rPr lang="nb-NO" sz="1400" dirty="0">
                <a:latin typeface="Arial" panose="020B0604020202020204" pitchFamily="34" charset="0"/>
                <a:cs typeface="Arial" panose="020B0604020202020204" pitchFamily="34" charset="0"/>
              </a:rPr>
              <a:t>Så over til detaljene i årsregnskapet. </a:t>
            </a:r>
          </a:p>
        </p:txBody>
      </p:sp>
    </p:spTree>
    <p:extLst>
      <p:ext uri="{BB962C8B-B14F-4D97-AF65-F5344CB8AC3E}">
        <p14:creationId xmlns:p14="http://schemas.microsoft.com/office/powerpoint/2010/main" val="128749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71438"/>
            <a:ext cx="6049962" cy="3403600"/>
          </a:xfrm>
        </p:spPr>
      </p:sp>
      <p:sp>
        <p:nvSpPr>
          <p:cNvPr id="4" name="Slide Number Placeholder 3"/>
          <p:cNvSpPr>
            <a:spLocks noGrp="1"/>
          </p:cNvSpPr>
          <p:nvPr>
            <p:ph type="sldNum" sz="quarter" idx="10"/>
          </p:nvPr>
        </p:nvSpPr>
        <p:spPr/>
        <p:txBody>
          <a:bodyPr/>
          <a:lstStyle/>
          <a:p>
            <a:fld id="{4AF4A006-C71E-44BE-9126-F657B3315E03}" type="slidenum">
              <a:rPr lang="en-GB" smtClean="0"/>
              <a:t>11</a:t>
            </a:fld>
            <a:endParaRPr lang="en-GB" dirty="0"/>
          </a:p>
        </p:txBody>
      </p:sp>
      <p:sp>
        <p:nvSpPr>
          <p:cNvPr id="6" name="Rectangle 3">
            <a:extLst>
              <a:ext uri="{FF2B5EF4-FFF2-40B4-BE49-F238E27FC236}">
                <a16:creationId xmlns:a16="http://schemas.microsoft.com/office/drawing/2014/main" id="{AE090A81-196F-44AD-B334-37E5B0F96F7E}"/>
              </a:ext>
            </a:extLst>
          </p:cNvPr>
          <p:cNvSpPr>
            <a:spLocks noGrp="1" noChangeArrowheads="1"/>
          </p:cNvSpPr>
          <p:nvPr>
            <p:ph type="body" idx="1"/>
          </p:nvPr>
        </p:nvSpPr>
        <p:spPr>
          <a:xfrm>
            <a:off x="0" y="3741738"/>
            <a:ext cx="6797675" cy="6186487"/>
          </a:xfrm>
          <a:noFill/>
        </p:spPr>
        <p:txBody>
          <a:bodyPr/>
          <a:lstStyle/>
          <a:p>
            <a:pPr marL="0" indent="0">
              <a:buFont typeface="Arial" pitchFamily="34" charset="0"/>
              <a:buNone/>
            </a:pPr>
            <a:r>
              <a:rPr lang="nb-NO" sz="1000">
                <a:latin typeface="Arial" panose="020B0604020202020204" pitchFamily="34" charset="0"/>
                <a:cs typeface="Arial" panose="020B0604020202020204" pitchFamily="34" charset="0"/>
              </a:rPr>
              <a:t>Resultatregnskap:</a:t>
            </a:r>
          </a:p>
          <a:p>
            <a:pPr marL="171450" indent="-171450">
              <a:buFont typeface="Arial" pitchFamily="34" charset="0"/>
              <a:buChar char="•"/>
            </a:pPr>
            <a:r>
              <a:rPr lang="nb-NO" sz="1000">
                <a:latin typeface="Arial" panose="020B0604020202020204" pitchFamily="34" charset="0"/>
                <a:cs typeface="Arial" panose="020B0604020202020204" pitchFamily="34" charset="0"/>
              </a:rPr>
              <a:t>Driftsinntekter</a:t>
            </a:r>
            <a:r>
              <a:rPr lang="nb-NO" sz="1000" baseline="0">
                <a:latin typeface="Arial" panose="020B0604020202020204" pitchFamily="34" charset="0"/>
                <a:cs typeface="Arial" panose="020B0604020202020204" pitchFamily="34" charset="0"/>
              </a:rPr>
              <a:t> og andre inntekter beløp seg </a:t>
            </a:r>
            <a:r>
              <a:rPr lang="nb-NO" sz="1000">
                <a:latin typeface="Arial" panose="020B0604020202020204" pitchFamily="34" charset="0"/>
                <a:cs typeface="Arial" panose="020B0604020202020204" pitchFamily="34" charset="0"/>
              </a:rPr>
              <a:t>til 9 milliarder</a:t>
            </a:r>
            <a:r>
              <a:rPr lang="nb-NO" sz="1000" baseline="0">
                <a:latin typeface="Arial" panose="020B0604020202020204" pitchFamily="34" charset="0"/>
                <a:cs typeface="Arial" panose="020B0604020202020204" pitchFamily="34" charset="0"/>
              </a:rPr>
              <a:t> kroner</a:t>
            </a:r>
            <a:r>
              <a:rPr lang="nb-NO" sz="1000">
                <a:latin typeface="Arial" panose="020B0604020202020204" pitchFamily="34" charset="0"/>
                <a:cs typeface="Arial" panose="020B0604020202020204" pitchFamily="34" charset="0"/>
              </a:rPr>
              <a:t>. Økningen</a:t>
            </a:r>
            <a:r>
              <a:rPr lang="nb-NO" sz="1000" baseline="0">
                <a:latin typeface="Arial" panose="020B0604020202020204" pitchFamily="34" charset="0"/>
                <a:cs typeface="Arial" panose="020B0604020202020204" pitchFamily="34" charset="0"/>
              </a:rPr>
              <a:t> fra forrige år skyldes hovedsakelig høyere aktivitet innen forretningsområdet FPSOs. Aktiviteten innen forretningsområdet Process &amp; Structures var også høyere sammenliknet med 2018.</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Kværners hovedmål på finansiell lønnsomhet er justert EBITDA. Justert EBITDA ekskluderer effekten av innebygde derivater rapportert i felleskontrollert virksomhet nært knyttet til Kværners driftsaktiviteter (det er justert for en kostnad på 6 millioner kroner for 2019)</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Justert EBITDA på 505 millioner kroner representerer en økning på 77 millioner kroner fra 2018. Justert EBITDA margin var 5,6% mot 5,9% i 2018</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Avskrivninger økte med 83 millioner kroner til 193 million kroner som følge av avskrivninger på rett til bruk eiendeler på 45 millioner (IFRS 16 Leieavtaler), nedskrivning av digitaliseringsprosjektet på 23 millioner og investeringer i anlegg og utstyr for verftene på Stord og i Verdal</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Netto finansinntekt i 2019 var på 2 millioner kroner sammenlignet med 11 millioner i 2018. Reduksjonen reflekterer rentekostnader på leieforpliktelser, regnskapsmessig tap på innebygde derivater, motvirket av høyere netto renteinntekter før IFRS 16 Leieavtaler</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Konsernets skattekostnad på 64 millioner kroner tilsvarer en effektiv skattesats på 21 prosent, et mindre avvik fra norsk nominell skattesats på 22 prosent.</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Resultat fra avviklet virksomhet var et tap på 10 millioner kroner. I 2018 dekket forsikringsoppgjør for Longview prosjektet årets kostnader</a:t>
            </a:r>
          </a:p>
        </p:txBody>
      </p:sp>
    </p:spTree>
    <p:extLst>
      <p:ext uri="{BB962C8B-B14F-4D97-AF65-F5344CB8AC3E}">
        <p14:creationId xmlns:p14="http://schemas.microsoft.com/office/powerpoint/2010/main" val="22875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2" descr="Bilde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60" r="-1" b="25000"/>
          <a:stretch/>
        </p:blipFill>
        <p:spPr bwMode="auto">
          <a:xfrm>
            <a:off x="-206734" y="0"/>
            <a:ext cx="9350734" cy="51435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ctrTitle"/>
          </p:nvPr>
        </p:nvSpPr>
        <p:spPr>
          <a:xfrm>
            <a:off x="684213" y="1813323"/>
            <a:ext cx="7772400" cy="650081"/>
          </a:xfrm>
        </p:spPr>
        <p:txBody>
          <a:bodyPr lIns="72000" tIns="72000" rIns="72000" bIns="72000" anchor="ctr"/>
          <a:lstStyle>
            <a:lvl1pPr>
              <a:defRPr sz="4400" b="0">
                <a:solidFill>
                  <a:srgbClr val="00B6BE"/>
                </a:solidFill>
              </a:defRPr>
            </a:lvl1pPr>
          </a:lstStyle>
          <a:p>
            <a:pPr lvl="0"/>
            <a:r>
              <a:rPr lang="nb-NO" noProof="0"/>
              <a:t>Click to edit Master title style</a:t>
            </a:r>
            <a:endParaRPr lang="nb-NO" noProof="0" dirty="0"/>
          </a:p>
        </p:txBody>
      </p:sp>
      <p:sp>
        <p:nvSpPr>
          <p:cNvPr id="22532" name="Rectangle 4"/>
          <p:cNvSpPr>
            <a:spLocks noGrp="1" noChangeArrowheads="1"/>
          </p:cNvSpPr>
          <p:nvPr>
            <p:ph type="subTitle" idx="1"/>
          </p:nvPr>
        </p:nvSpPr>
        <p:spPr>
          <a:xfrm>
            <a:off x="682626" y="2463404"/>
            <a:ext cx="7777163" cy="486965"/>
          </a:xfrm>
        </p:spPr>
        <p:txBody>
          <a:bodyPr lIns="91440" tIns="45720" rIns="91440" bIns="45720"/>
          <a:lstStyle>
            <a:lvl1pPr marL="0" indent="0">
              <a:buFontTx/>
              <a:buNone/>
              <a:defRPr>
                <a:solidFill>
                  <a:srgbClr val="464646"/>
                </a:solidFill>
              </a:defRPr>
            </a:lvl1pPr>
          </a:lstStyle>
          <a:p>
            <a:pPr lvl="0"/>
            <a:r>
              <a:rPr lang="nb-NO" noProof="0"/>
              <a:t>Click to edit Master subtitle style</a:t>
            </a:r>
            <a:endParaRPr lang="nb-NO" noProof="0" dirty="0"/>
          </a:p>
        </p:txBody>
      </p:sp>
      <p:pic>
        <p:nvPicPr>
          <p:cNvPr id="22533" name="Picture 5" descr="logo"/>
          <p:cNvPicPr>
            <a:picLocks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6361113" y="3932635"/>
            <a:ext cx="1943100" cy="2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3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s and 2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10083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big pictures, 2 small pictures and 1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6"/>
          <p:cNvSpPr>
            <a:spLocks noGrp="1"/>
          </p:cNvSpPr>
          <p:nvPr>
            <p:ph type="pic" sz="quarter" idx="21"/>
          </p:nvPr>
        </p:nvSpPr>
        <p:spPr>
          <a:xfrm>
            <a:off x="4643439" y="1006078"/>
            <a:ext cx="3960813" cy="2375297"/>
          </a:xfrm>
        </p:spPr>
        <p:txBody>
          <a:bodyPr lIns="0" tIns="0"/>
          <a:lstStyle/>
          <a:p>
            <a:r>
              <a:rPr lang="nb-NO"/>
              <a:t>Click icon to add picture</a:t>
            </a:r>
            <a:endParaRPr lang="nb-NO" dirty="0"/>
          </a:p>
        </p:txBody>
      </p:sp>
      <p:sp>
        <p:nvSpPr>
          <p:cNvPr id="16" name="Text Placeholder 17"/>
          <p:cNvSpPr>
            <a:spLocks noGrp="1"/>
          </p:cNvSpPr>
          <p:nvPr>
            <p:ph type="body" sz="quarter" idx="22" hasCustomPrompt="1"/>
          </p:nvPr>
        </p:nvSpPr>
        <p:spPr>
          <a:xfrm>
            <a:off x="4643439"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248372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8" name="Text Placeholder 7"/>
          <p:cNvSpPr>
            <a:spLocks noGrp="1"/>
          </p:cNvSpPr>
          <p:nvPr>
            <p:ph type="body" sz="quarter" idx="25" hasCustomPrompt="1"/>
          </p:nvPr>
        </p:nvSpPr>
        <p:spPr>
          <a:xfrm>
            <a:off x="539751" y="1006078"/>
            <a:ext cx="3960813"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2560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8" name="Picture Placeholder 8"/>
          <p:cNvSpPr>
            <a:spLocks noGrp="1"/>
          </p:cNvSpPr>
          <p:nvPr>
            <p:ph type="pic" sz="quarter" idx="25"/>
          </p:nvPr>
        </p:nvSpPr>
        <p:spPr>
          <a:xfrm>
            <a:off x="539751" y="1006079"/>
            <a:ext cx="1908175" cy="1134665"/>
          </a:xfrm>
        </p:spPr>
        <p:txBody>
          <a:bodyPr/>
          <a:lstStyle/>
          <a:p>
            <a:r>
              <a:rPr lang="nb-NO"/>
              <a:t>Click icon to add picture</a:t>
            </a:r>
            <a:endParaRPr lang="nb-NO" dirty="0"/>
          </a:p>
        </p:txBody>
      </p:sp>
      <p:sp>
        <p:nvSpPr>
          <p:cNvPr id="22" name="Picture Placeholder 10"/>
          <p:cNvSpPr>
            <a:spLocks noGrp="1"/>
          </p:cNvSpPr>
          <p:nvPr>
            <p:ph type="pic" sz="quarter" idx="26"/>
          </p:nvPr>
        </p:nvSpPr>
        <p:spPr>
          <a:xfrm>
            <a:off x="2592389" y="1006079"/>
            <a:ext cx="1908175" cy="1134665"/>
          </a:xfrm>
        </p:spPr>
        <p:txBody>
          <a:bodyPr/>
          <a:lstStyle/>
          <a:p>
            <a:r>
              <a:rPr lang="nb-NO"/>
              <a:t>Click icon to add picture</a:t>
            </a:r>
            <a:endParaRPr lang="nb-NO" dirty="0"/>
          </a:p>
        </p:txBody>
      </p:sp>
      <p:sp>
        <p:nvSpPr>
          <p:cNvPr id="23" name="Text Placeholder 17"/>
          <p:cNvSpPr>
            <a:spLocks noGrp="1"/>
          </p:cNvSpPr>
          <p:nvPr>
            <p:ph type="body" sz="quarter" idx="27" hasCustomPrompt="1"/>
          </p:nvPr>
        </p:nvSpPr>
        <p:spPr>
          <a:xfrm>
            <a:off x="539751" y="1924310"/>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4" name="Text Placeholder 17"/>
          <p:cNvSpPr>
            <a:spLocks noGrp="1"/>
          </p:cNvSpPr>
          <p:nvPr>
            <p:ph type="body" sz="quarter" idx="28" hasCustomPrompt="1"/>
          </p:nvPr>
        </p:nvSpPr>
        <p:spPr>
          <a:xfrm>
            <a:off x="2590801" y="1924310"/>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43082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39751" y="1006078"/>
            <a:ext cx="3960813"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9" name="Text Placeholder 8"/>
          <p:cNvSpPr>
            <a:spLocks noGrp="1"/>
          </p:cNvSpPr>
          <p:nvPr>
            <p:ph type="body" sz="quarter" idx="14" hasCustomPrompt="1"/>
          </p:nvPr>
        </p:nvSpPr>
        <p:spPr>
          <a:xfrm>
            <a:off x="4643438" y="1006078"/>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1" name="Text Placeholder 10"/>
          <p:cNvSpPr>
            <a:spLocks noGrp="1"/>
          </p:cNvSpPr>
          <p:nvPr>
            <p:ph type="body" sz="quarter" idx="15" hasCustomPrompt="1"/>
          </p:nvPr>
        </p:nvSpPr>
        <p:spPr>
          <a:xfrm>
            <a:off x="4643438" y="2247900"/>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3" name="Text Placeholder 12"/>
          <p:cNvSpPr>
            <a:spLocks noGrp="1"/>
          </p:cNvSpPr>
          <p:nvPr>
            <p:ph type="body" sz="quarter" idx="16"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42814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400206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213321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2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17" name="Picture Placeholder 8"/>
          <p:cNvSpPr>
            <a:spLocks noGrp="1"/>
          </p:cNvSpPr>
          <p:nvPr>
            <p:ph type="pic" sz="quarter" idx="22"/>
          </p:nvPr>
        </p:nvSpPr>
        <p:spPr>
          <a:xfrm>
            <a:off x="2592389" y="3481286"/>
            <a:ext cx="1908175" cy="1133475"/>
          </a:xfrm>
        </p:spPr>
        <p:txBody>
          <a:bodyPr/>
          <a:lstStyle/>
          <a:p>
            <a:r>
              <a:rPr lang="nb-NO"/>
              <a:t>Click icon to add picture</a:t>
            </a:r>
            <a:endParaRPr lang="nb-NO" dirty="0"/>
          </a:p>
        </p:txBody>
      </p:sp>
      <p:sp>
        <p:nvSpPr>
          <p:cNvPr id="18" name="Picture Placeholder 10"/>
          <p:cNvSpPr>
            <a:spLocks noGrp="1"/>
          </p:cNvSpPr>
          <p:nvPr>
            <p:ph type="pic" sz="quarter" idx="23"/>
          </p:nvPr>
        </p:nvSpPr>
        <p:spPr>
          <a:xfrm>
            <a:off x="4643439" y="3481286"/>
            <a:ext cx="1908175" cy="1133475"/>
          </a:xfrm>
        </p:spPr>
        <p:txBody>
          <a:bodyPr/>
          <a:lstStyle/>
          <a:p>
            <a:r>
              <a:rPr lang="nb-NO"/>
              <a:t>Click icon to add picture</a:t>
            </a:r>
            <a:endParaRPr lang="nb-NO" dirty="0"/>
          </a:p>
        </p:txBody>
      </p:sp>
      <p:sp>
        <p:nvSpPr>
          <p:cNvPr id="19" name="Picture Placeholder 12"/>
          <p:cNvSpPr>
            <a:spLocks noGrp="1"/>
          </p:cNvSpPr>
          <p:nvPr>
            <p:ph type="pic" sz="quarter" idx="24"/>
          </p:nvPr>
        </p:nvSpPr>
        <p:spPr>
          <a:xfrm>
            <a:off x="6697664" y="3481286"/>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120782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small pictur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8" name="Text Placeholder 7"/>
          <p:cNvSpPr>
            <a:spLocks noGrp="1"/>
          </p:cNvSpPr>
          <p:nvPr>
            <p:ph type="body" sz="quarter" idx="22" hasCustomPrompt="1"/>
          </p:nvPr>
        </p:nvSpPr>
        <p:spPr>
          <a:xfrm>
            <a:off x="2592388" y="1006078"/>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1" name="Text Placeholder 20"/>
          <p:cNvSpPr>
            <a:spLocks noGrp="1"/>
          </p:cNvSpPr>
          <p:nvPr>
            <p:ph type="body" sz="quarter" idx="23" hasCustomPrompt="1"/>
          </p:nvPr>
        </p:nvSpPr>
        <p:spPr>
          <a:xfrm>
            <a:off x="2592388" y="2247900"/>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3" name="Text Placeholder 22"/>
          <p:cNvSpPr>
            <a:spLocks noGrp="1"/>
          </p:cNvSpPr>
          <p:nvPr>
            <p:ph type="body" sz="quarter" idx="24" hasCustomPrompt="1"/>
          </p:nvPr>
        </p:nvSpPr>
        <p:spPr>
          <a:xfrm>
            <a:off x="2592388" y="3489723"/>
            <a:ext cx="601186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41672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6" name="AutoShape 3"/>
          <p:cNvSpPr txBox="1">
            <a:spLocks noChangeAspect="1" noChangeArrowheads="1"/>
          </p:cNvSpPr>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lnSpc>
                <a:spcPct val="100000"/>
              </a:lnSpc>
              <a:buFontTx/>
              <a:buNone/>
            </a:pPr>
            <a:r>
              <a:rPr lang="nb-NO" sz="800">
                <a:solidFill>
                  <a:schemeClr val="accent1"/>
                </a:solidFill>
              </a:rPr>
              <a:t>Copyright</a:t>
            </a:r>
            <a:br>
              <a:rPr lang="nb-NO" sz="800"/>
            </a:br>
            <a:r>
              <a:rPr lang="nb-NO" sz="800"/>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lnSpc>
                <a:spcPct val="100000"/>
              </a:lnSpc>
              <a:buFontTx/>
              <a:buNone/>
            </a:pPr>
            <a:endParaRPr lang="nb-NO" sz="800"/>
          </a:p>
          <a:p>
            <a:pPr marL="0" indent="0">
              <a:lnSpc>
                <a:spcPct val="100000"/>
              </a:lnSpc>
              <a:buFontTx/>
              <a:buNone/>
            </a:pPr>
            <a:r>
              <a:rPr lang="nb-NO" sz="800">
                <a:solidFill>
                  <a:schemeClr val="accent1"/>
                </a:solidFill>
              </a:rPr>
              <a:t>Disclaimer</a:t>
            </a:r>
            <a:br>
              <a:rPr lang="nb-NO" sz="800"/>
            </a:br>
            <a:r>
              <a:rPr lang="nb-NO" sz="800"/>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p>
        </p:txBody>
      </p:sp>
      <p:sp>
        <p:nvSpPr>
          <p:cNvPr id="7" name="Rectangle 2"/>
          <p:cNvSpPr txBox="1">
            <a:spLocks noChangeArrowheads="1"/>
          </p:cNvSpPr>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pPr>
              <a:buNone/>
            </a:pPr>
            <a:r>
              <a:rPr lang="nb-NO">
                <a:solidFill>
                  <a:srgbClr val="00B6BE"/>
                </a:solidFill>
              </a:rPr>
              <a:t>Copyright and disclaimer</a:t>
            </a:r>
            <a:endParaRPr lang="nb-NO" dirty="0">
              <a:solidFill>
                <a:srgbClr val="00B6BE"/>
              </a:solidFill>
            </a:endParaRPr>
          </a:p>
        </p:txBody>
      </p:sp>
      <p:sp>
        <p:nvSpPr>
          <p:cNvPr id="8" name="AutoShape 3"/>
          <p:cNvSpPr txBox="1">
            <a:spLocks noChangeAspect="1" noChangeArrowheads="1"/>
          </p:cNvSpPr>
          <p:nvPr userDrawn="1"/>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lnSpc>
                <a:spcPct val="100000"/>
              </a:lnSpc>
              <a:buFontTx/>
              <a:buNone/>
            </a:pPr>
            <a:r>
              <a:rPr lang="nb-NO" sz="800">
                <a:solidFill>
                  <a:schemeClr val="accent1"/>
                </a:solidFill>
              </a:rPr>
              <a:t>Copyright</a:t>
            </a:r>
            <a:br>
              <a:rPr lang="nb-NO" sz="800"/>
            </a:br>
            <a:r>
              <a:rPr lang="nb-NO" sz="800"/>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lnSpc>
                <a:spcPct val="100000"/>
              </a:lnSpc>
              <a:buFontTx/>
              <a:buNone/>
            </a:pPr>
            <a:endParaRPr lang="nb-NO" sz="800"/>
          </a:p>
          <a:p>
            <a:pPr marL="0" indent="0">
              <a:lnSpc>
                <a:spcPct val="100000"/>
              </a:lnSpc>
              <a:buFontTx/>
              <a:buNone/>
            </a:pPr>
            <a:r>
              <a:rPr lang="nb-NO" sz="800">
                <a:solidFill>
                  <a:schemeClr val="accent1"/>
                </a:solidFill>
              </a:rPr>
              <a:t>Disclaimer</a:t>
            </a:r>
            <a:br>
              <a:rPr lang="nb-NO" sz="800"/>
            </a:br>
            <a:r>
              <a:rPr lang="nb-NO" sz="800"/>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p>
        </p:txBody>
      </p:sp>
      <p:sp>
        <p:nvSpPr>
          <p:cNvPr id="9" name="Rectangle 2"/>
          <p:cNvSpPr txBox="1">
            <a:spLocks noChangeArrowheads="1"/>
          </p:cNvSpPr>
          <p:nvPr userDrawn="1"/>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pPr>
              <a:buNone/>
            </a:pPr>
            <a:r>
              <a:rPr lang="nb-NO">
                <a:solidFill>
                  <a:srgbClr val="00B6BE"/>
                </a:solidFill>
              </a:rPr>
              <a:t>Copyright and disclaimer</a:t>
            </a:r>
            <a:endParaRPr lang="nb-NO" dirty="0">
              <a:solidFill>
                <a:srgbClr val="00B6BE"/>
              </a:solidFill>
            </a:endParaRPr>
          </a:p>
        </p:txBody>
      </p:sp>
    </p:spTree>
    <p:extLst>
      <p:ext uri="{BB962C8B-B14F-4D97-AF65-F5344CB8AC3E}">
        <p14:creationId xmlns:p14="http://schemas.microsoft.com/office/powerpoint/2010/main" val="46527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Tree>
    <p:extLst>
      <p:ext uri="{BB962C8B-B14F-4D97-AF65-F5344CB8AC3E}">
        <p14:creationId xmlns:p14="http://schemas.microsoft.com/office/powerpoint/2010/main" val="288273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1a1910e-8d0f-49d2-a44f-c2faa211695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Slide Number Placeholder 2"/>
          <p:cNvSpPr>
            <a:spLocks noGrp="1"/>
          </p:cNvSpPr>
          <p:nvPr>
            <p:ph type="sldNum" sz="quarter" idx="10"/>
          </p:nvPr>
        </p:nvSpPr>
        <p:spPr/>
        <p:txBody>
          <a:bodyPr/>
          <a:lstStyle/>
          <a:p>
            <a:fld id="{627436F8-9353-4F80-9DA6-B58EF91ADC41}" type="slidenum">
              <a:rPr lang="en-GB"/>
              <a:pPr/>
              <a:t>‹#›</a:t>
            </a:fld>
            <a:endParaRPr lang="en-GB" dirty="0"/>
          </a:p>
        </p:txBody>
      </p:sp>
      <p:sp>
        <p:nvSpPr>
          <p:cNvPr id="4" name="Date Placeholder 3"/>
          <p:cNvSpPr>
            <a:spLocks noGrp="1"/>
          </p:cNvSpPr>
          <p:nvPr>
            <p:ph type="dt" sz="half" idx="11"/>
          </p:nvPr>
        </p:nvSpPr>
        <p:spPr/>
        <p:txBody>
          <a:bodyPr/>
          <a:lstStyle/>
          <a:p>
            <a:fld id="{41C4A522-85C1-4558-AC65-D3C6F415D020}" type="datetimeFigureOut">
              <a:rPr lang="en-GB"/>
              <a:pPr/>
              <a:t>24/03/2020</a:t>
            </a:fld>
            <a:endParaRPr lang="en-GB" dirty="0"/>
          </a:p>
        </p:txBody>
      </p:sp>
      <p:sp>
        <p:nvSpPr>
          <p:cNvPr id="5" name="Footer Placeholder 4"/>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57337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2" descr="Bilde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60" r="-1" b="25000"/>
          <a:stretch/>
        </p:blipFill>
        <p:spPr bwMode="auto">
          <a:xfrm>
            <a:off x="-206734" y="0"/>
            <a:ext cx="9350734" cy="51435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ctrTitle"/>
          </p:nvPr>
        </p:nvSpPr>
        <p:spPr>
          <a:xfrm>
            <a:off x="684213" y="1813323"/>
            <a:ext cx="7772400" cy="650081"/>
          </a:xfrm>
        </p:spPr>
        <p:txBody>
          <a:bodyPr lIns="72000" tIns="72000" rIns="72000" bIns="72000" anchor="ctr"/>
          <a:lstStyle>
            <a:lvl1pPr>
              <a:defRPr sz="4400" b="0">
                <a:solidFill>
                  <a:srgbClr val="00B6BE"/>
                </a:solidFill>
              </a:defRPr>
            </a:lvl1pPr>
          </a:lstStyle>
          <a:p>
            <a:pPr lvl="0"/>
            <a:r>
              <a:rPr lang="nb-NO" noProof="0"/>
              <a:t>Click to edit Master title style</a:t>
            </a:r>
            <a:endParaRPr lang="nb-NO" noProof="0" dirty="0"/>
          </a:p>
        </p:txBody>
      </p:sp>
      <p:sp>
        <p:nvSpPr>
          <p:cNvPr id="22532" name="Rectangle 4"/>
          <p:cNvSpPr>
            <a:spLocks noGrp="1" noChangeArrowheads="1"/>
          </p:cNvSpPr>
          <p:nvPr>
            <p:ph type="subTitle" idx="1"/>
          </p:nvPr>
        </p:nvSpPr>
        <p:spPr>
          <a:xfrm>
            <a:off x="682626" y="2463404"/>
            <a:ext cx="7777163" cy="486965"/>
          </a:xfrm>
        </p:spPr>
        <p:txBody>
          <a:bodyPr lIns="91440" tIns="45720" rIns="91440" bIns="45720"/>
          <a:lstStyle>
            <a:lvl1pPr marL="0" indent="0">
              <a:buFontTx/>
              <a:buNone/>
              <a:defRPr>
                <a:solidFill>
                  <a:srgbClr val="464646"/>
                </a:solidFill>
              </a:defRPr>
            </a:lvl1pPr>
          </a:lstStyle>
          <a:p>
            <a:pPr lvl="0"/>
            <a:r>
              <a:rPr lang="nb-NO" noProof="0"/>
              <a:t>Click to edit Master subtitle style</a:t>
            </a:r>
            <a:endParaRPr lang="nb-NO" noProof="0" dirty="0"/>
          </a:p>
        </p:txBody>
      </p:sp>
      <p:pic>
        <p:nvPicPr>
          <p:cNvPr id="22533" name="Picture 5" descr="logo"/>
          <p:cNvPicPr>
            <a:picLocks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6361113" y="3932635"/>
            <a:ext cx="1943100" cy="2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2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Tree>
    <p:extLst>
      <p:ext uri="{BB962C8B-B14F-4D97-AF65-F5344CB8AC3E}">
        <p14:creationId xmlns:p14="http://schemas.microsoft.com/office/powerpoint/2010/main" val="359867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7" name="Content Placeholder 6"/>
          <p:cNvSpPr>
            <a:spLocks noGrp="1"/>
          </p:cNvSpPr>
          <p:nvPr>
            <p:ph sz="quarter" idx="13" hasCustomPrompt="1"/>
          </p:nvPr>
        </p:nvSpPr>
        <p:spPr>
          <a:xfrm>
            <a:off x="539750" y="1006078"/>
            <a:ext cx="8064500"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048816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7" name="Content Placeholder 6"/>
          <p:cNvSpPr>
            <a:spLocks noGrp="1"/>
          </p:cNvSpPr>
          <p:nvPr>
            <p:ph sz="quarter" idx="13" hasCustomPrompt="1"/>
          </p:nvPr>
        </p:nvSpPr>
        <p:spPr>
          <a:xfrm>
            <a:off x="539751"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Content Placeholder 7"/>
          <p:cNvSpPr>
            <a:spLocks noGrp="1"/>
          </p:cNvSpPr>
          <p:nvPr>
            <p:ph sz="quarter" idx="14" hasCustomPrompt="1"/>
          </p:nvPr>
        </p:nvSpPr>
        <p:spPr>
          <a:xfrm>
            <a:off x="4643438"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42642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1808522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3448097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0" y="1006078"/>
            <a:ext cx="9144000" cy="3618310"/>
          </a:xfrm>
        </p:spPr>
        <p:txBody>
          <a:bodyPr/>
          <a:lstStyle/>
          <a:p>
            <a:r>
              <a:rPr lang="nb-NO"/>
              <a:t>Click icon to add picture</a:t>
            </a:r>
            <a:endParaRPr lang="nb-NO" dirty="0"/>
          </a:p>
        </p:txBody>
      </p:sp>
    </p:spTree>
    <p:extLst>
      <p:ext uri="{BB962C8B-B14F-4D97-AF65-F5344CB8AC3E}">
        <p14:creationId xmlns:p14="http://schemas.microsoft.com/office/powerpoint/2010/main" val="2361296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0" y="1006078"/>
            <a:ext cx="8064500" cy="2375297"/>
          </a:xfrm>
        </p:spPr>
        <p:txBody>
          <a:bodyPr/>
          <a:lstStyle/>
          <a:p>
            <a:r>
              <a:rPr lang="nb-NO"/>
              <a:t>Click icon to add picture</a:t>
            </a:r>
            <a:endParaRPr lang="nb-NO" dirty="0"/>
          </a:p>
        </p:txBody>
      </p:sp>
      <p:sp>
        <p:nvSpPr>
          <p:cNvPr id="9" name="Text Placeholder 8"/>
          <p:cNvSpPr>
            <a:spLocks noGrp="1"/>
          </p:cNvSpPr>
          <p:nvPr>
            <p:ph type="body" sz="quarter" idx="14" hasCustomPrompt="1"/>
          </p:nvPr>
        </p:nvSpPr>
        <p:spPr>
          <a:xfrm>
            <a:off x="539750" y="3489723"/>
            <a:ext cx="8064500"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655452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heading on top">
    <p:spTree>
      <p:nvGrpSpPr>
        <p:cNvPr id="1" name=""/>
        <p:cNvGrpSpPr/>
        <p:nvPr/>
      </p:nvGrpSpPr>
      <p:grpSpPr>
        <a:xfrm>
          <a:off x="0" y="0"/>
          <a:ext cx="0" cy="0"/>
          <a:chOff x="0" y="0"/>
          <a:chExt cx="0" cy="0"/>
        </a:xfrm>
      </p:grpSpPr>
      <p:sp>
        <p:nvSpPr>
          <p:cNvPr id="2" name="Title 1"/>
          <p:cNvSpPr>
            <a:spLocks noGrp="1"/>
          </p:cNvSpPr>
          <p:nvPr>
            <p:ph type="title"/>
          </p:nvPr>
        </p:nvSpPr>
        <p:spPr>
          <a:xfrm>
            <a:off x="539750" y="411510"/>
            <a:ext cx="8064500" cy="324296"/>
          </a:xfrm>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58735" y="141685"/>
            <a:ext cx="8064500" cy="215764"/>
          </a:xfrm>
        </p:spPr>
        <p:txBody>
          <a:bodyPr>
            <a:noAutofit/>
          </a:bodyPr>
          <a:lstStyle>
            <a:lvl1pPr marL="0" indent="0">
              <a:buNone/>
              <a:defRPr sz="2000" b="1" baseline="0">
                <a:solidFill>
                  <a:srgbClr val="666666"/>
                </a:solidFill>
              </a:defRPr>
            </a:lvl1pPr>
          </a:lstStyle>
          <a:p>
            <a:pPr lvl="0"/>
            <a:r>
              <a:rPr lang="nb-NO"/>
              <a:t>Click to edit Subheading</a:t>
            </a:r>
            <a:endParaRPr lang="nb-NO" dirty="0"/>
          </a:p>
        </p:txBody>
      </p:sp>
      <p:sp>
        <p:nvSpPr>
          <p:cNvPr id="9" name="Text Placeholder 8"/>
          <p:cNvSpPr>
            <a:spLocks noGrp="1"/>
          </p:cNvSpPr>
          <p:nvPr>
            <p:ph type="body" sz="quarter" idx="14"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1399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7" name="Content Placeholder 6"/>
          <p:cNvSpPr>
            <a:spLocks noGrp="1"/>
          </p:cNvSpPr>
          <p:nvPr>
            <p:ph sz="quarter" idx="13" hasCustomPrompt="1"/>
          </p:nvPr>
        </p:nvSpPr>
        <p:spPr>
          <a:xfrm>
            <a:off x="539750" y="1006078"/>
            <a:ext cx="8064500"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01413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s and 2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3960974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big pictures, 2 small pictures and 1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6"/>
          <p:cNvSpPr>
            <a:spLocks noGrp="1"/>
          </p:cNvSpPr>
          <p:nvPr>
            <p:ph type="pic" sz="quarter" idx="21"/>
          </p:nvPr>
        </p:nvSpPr>
        <p:spPr>
          <a:xfrm>
            <a:off x="4643439" y="1006078"/>
            <a:ext cx="3960813" cy="2375297"/>
          </a:xfrm>
        </p:spPr>
        <p:txBody>
          <a:bodyPr lIns="0" tIns="0"/>
          <a:lstStyle/>
          <a:p>
            <a:r>
              <a:rPr lang="nb-NO"/>
              <a:t>Click icon to add picture</a:t>
            </a:r>
            <a:endParaRPr lang="nb-NO" dirty="0"/>
          </a:p>
        </p:txBody>
      </p:sp>
      <p:sp>
        <p:nvSpPr>
          <p:cNvPr id="16" name="Text Placeholder 17"/>
          <p:cNvSpPr>
            <a:spLocks noGrp="1"/>
          </p:cNvSpPr>
          <p:nvPr>
            <p:ph type="body" sz="quarter" idx="22" hasCustomPrompt="1"/>
          </p:nvPr>
        </p:nvSpPr>
        <p:spPr>
          <a:xfrm>
            <a:off x="4643439"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1277437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8" name="Text Placeholder 7"/>
          <p:cNvSpPr>
            <a:spLocks noGrp="1"/>
          </p:cNvSpPr>
          <p:nvPr>
            <p:ph type="body" sz="quarter" idx="25" hasCustomPrompt="1"/>
          </p:nvPr>
        </p:nvSpPr>
        <p:spPr>
          <a:xfrm>
            <a:off x="539751" y="1006078"/>
            <a:ext cx="3960813"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915895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8" name="Picture Placeholder 8"/>
          <p:cNvSpPr>
            <a:spLocks noGrp="1"/>
          </p:cNvSpPr>
          <p:nvPr>
            <p:ph type="pic" sz="quarter" idx="25"/>
          </p:nvPr>
        </p:nvSpPr>
        <p:spPr>
          <a:xfrm>
            <a:off x="539751" y="1006079"/>
            <a:ext cx="1908175" cy="1134665"/>
          </a:xfrm>
        </p:spPr>
        <p:txBody>
          <a:bodyPr/>
          <a:lstStyle/>
          <a:p>
            <a:r>
              <a:rPr lang="nb-NO"/>
              <a:t>Click icon to add picture</a:t>
            </a:r>
            <a:endParaRPr lang="nb-NO" dirty="0"/>
          </a:p>
        </p:txBody>
      </p:sp>
      <p:sp>
        <p:nvSpPr>
          <p:cNvPr id="22" name="Picture Placeholder 10"/>
          <p:cNvSpPr>
            <a:spLocks noGrp="1"/>
          </p:cNvSpPr>
          <p:nvPr>
            <p:ph type="pic" sz="quarter" idx="26"/>
          </p:nvPr>
        </p:nvSpPr>
        <p:spPr>
          <a:xfrm>
            <a:off x="2592389" y="1006079"/>
            <a:ext cx="1908175" cy="1134665"/>
          </a:xfrm>
        </p:spPr>
        <p:txBody>
          <a:bodyPr/>
          <a:lstStyle/>
          <a:p>
            <a:r>
              <a:rPr lang="nb-NO"/>
              <a:t>Click icon to add picture</a:t>
            </a:r>
            <a:endParaRPr lang="nb-NO" dirty="0"/>
          </a:p>
        </p:txBody>
      </p:sp>
      <p:sp>
        <p:nvSpPr>
          <p:cNvPr id="23" name="Text Placeholder 17"/>
          <p:cNvSpPr>
            <a:spLocks noGrp="1"/>
          </p:cNvSpPr>
          <p:nvPr>
            <p:ph type="body" sz="quarter" idx="27" hasCustomPrompt="1"/>
          </p:nvPr>
        </p:nvSpPr>
        <p:spPr>
          <a:xfrm>
            <a:off x="539751" y="1924310"/>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4" name="Text Placeholder 17"/>
          <p:cNvSpPr>
            <a:spLocks noGrp="1"/>
          </p:cNvSpPr>
          <p:nvPr>
            <p:ph type="body" sz="quarter" idx="28" hasCustomPrompt="1"/>
          </p:nvPr>
        </p:nvSpPr>
        <p:spPr>
          <a:xfrm>
            <a:off x="2590801" y="1924310"/>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3508951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39751" y="1006078"/>
            <a:ext cx="3960813"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9" name="Text Placeholder 8"/>
          <p:cNvSpPr>
            <a:spLocks noGrp="1"/>
          </p:cNvSpPr>
          <p:nvPr>
            <p:ph type="body" sz="quarter" idx="14" hasCustomPrompt="1"/>
          </p:nvPr>
        </p:nvSpPr>
        <p:spPr>
          <a:xfrm>
            <a:off x="4643438" y="1006078"/>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1" name="Text Placeholder 10"/>
          <p:cNvSpPr>
            <a:spLocks noGrp="1"/>
          </p:cNvSpPr>
          <p:nvPr>
            <p:ph type="body" sz="quarter" idx="15" hasCustomPrompt="1"/>
          </p:nvPr>
        </p:nvSpPr>
        <p:spPr>
          <a:xfrm>
            <a:off x="4643438" y="2247900"/>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3" name="Text Placeholder 12"/>
          <p:cNvSpPr>
            <a:spLocks noGrp="1"/>
          </p:cNvSpPr>
          <p:nvPr>
            <p:ph type="body" sz="quarter" idx="16"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50111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2339512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3332636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17" name="Picture Placeholder 8"/>
          <p:cNvSpPr>
            <a:spLocks noGrp="1"/>
          </p:cNvSpPr>
          <p:nvPr>
            <p:ph type="pic" sz="quarter" idx="22"/>
          </p:nvPr>
        </p:nvSpPr>
        <p:spPr>
          <a:xfrm>
            <a:off x="2592389" y="3481286"/>
            <a:ext cx="1908175" cy="1133475"/>
          </a:xfrm>
        </p:spPr>
        <p:txBody>
          <a:bodyPr/>
          <a:lstStyle/>
          <a:p>
            <a:r>
              <a:rPr lang="nb-NO"/>
              <a:t>Click icon to add picture</a:t>
            </a:r>
            <a:endParaRPr lang="nb-NO" dirty="0"/>
          </a:p>
        </p:txBody>
      </p:sp>
      <p:sp>
        <p:nvSpPr>
          <p:cNvPr id="18" name="Picture Placeholder 10"/>
          <p:cNvSpPr>
            <a:spLocks noGrp="1"/>
          </p:cNvSpPr>
          <p:nvPr>
            <p:ph type="pic" sz="quarter" idx="23"/>
          </p:nvPr>
        </p:nvSpPr>
        <p:spPr>
          <a:xfrm>
            <a:off x="4643439" y="3481286"/>
            <a:ext cx="1908175" cy="1133475"/>
          </a:xfrm>
        </p:spPr>
        <p:txBody>
          <a:bodyPr/>
          <a:lstStyle/>
          <a:p>
            <a:r>
              <a:rPr lang="nb-NO"/>
              <a:t>Click icon to add picture</a:t>
            </a:r>
            <a:endParaRPr lang="nb-NO" dirty="0"/>
          </a:p>
        </p:txBody>
      </p:sp>
      <p:sp>
        <p:nvSpPr>
          <p:cNvPr id="19" name="Picture Placeholder 12"/>
          <p:cNvSpPr>
            <a:spLocks noGrp="1"/>
          </p:cNvSpPr>
          <p:nvPr>
            <p:ph type="pic" sz="quarter" idx="24"/>
          </p:nvPr>
        </p:nvSpPr>
        <p:spPr>
          <a:xfrm>
            <a:off x="6697664" y="3481286"/>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1239750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small pictur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8" name="Text Placeholder 7"/>
          <p:cNvSpPr>
            <a:spLocks noGrp="1"/>
          </p:cNvSpPr>
          <p:nvPr>
            <p:ph type="body" sz="quarter" idx="22" hasCustomPrompt="1"/>
          </p:nvPr>
        </p:nvSpPr>
        <p:spPr>
          <a:xfrm>
            <a:off x="2592388" y="1006078"/>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1" name="Text Placeholder 20"/>
          <p:cNvSpPr>
            <a:spLocks noGrp="1"/>
          </p:cNvSpPr>
          <p:nvPr>
            <p:ph type="body" sz="quarter" idx="23" hasCustomPrompt="1"/>
          </p:nvPr>
        </p:nvSpPr>
        <p:spPr>
          <a:xfrm>
            <a:off x="2592388" y="2247900"/>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3" name="Text Placeholder 22"/>
          <p:cNvSpPr>
            <a:spLocks noGrp="1"/>
          </p:cNvSpPr>
          <p:nvPr>
            <p:ph type="body" sz="quarter" idx="24" hasCustomPrompt="1"/>
          </p:nvPr>
        </p:nvSpPr>
        <p:spPr>
          <a:xfrm>
            <a:off x="2592388" y="3489723"/>
            <a:ext cx="601186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8517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6" name="AutoShape 3"/>
          <p:cNvSpPr txBox="1">
            <a:spLocks noChangeAspect="1" noChangeArrowheads="1"/>
          </p:cNvSpPr>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buFontTx/>
              <a:buNone/>
            </a:pPr>
            <a:r>
              <a:rPr lang="nb-NO" sz="800">
                <a:solidFill>
                  <a:srgbClr val="00ACB6"/>
                </a:solidFill>
              </a:rPr>
              <a:t>Copyright</a:t>
            </a:r>
            <a:br>
              <a:rPr lang="nb-NO" sz="800">
                <a:solidFill>
                  <a:srgbClr val="000000"/>
                </a:solidFill>
              </a:rPr>
            </a:br>
            <a:r>
              <a:rPr lang="nb-NO" sz="800">
                <a:solidFill>
                  <a:srgbClr val="000000"/>
                </a:solidFill>
              </a:rPr>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buFontTx/>
              <a:buNone/>
            </a:pPr>
            <a:endParaRPr lang="nb-NO" sz="800">
              <a:solidFill>
                <a:srgbClr val="000000"/>
              </a:solidFill>
            </a:endParaRPr>
          </a:p>
          <a:p>
            <a:pPr marL="0" indent="0">
              <a:buFontTx/>
              <a:buNone/>
            </a:pPr>
            <a:r>
              <a:rPr lang="nb-NO" sz="800">
                <a:solidFill>
                  <a:srgbClr val="00ACB6"/>
                </a:solidFill>
              </a:rPr>
              <a:t>Disclaimer</a:t>
            </a:r>
            <a:br>
              <a:rPr lang="nb-NO" sz="800">
                <a:solidFill>
                  <a:srgbClr val="000000"/>
                </a:solidFill>
              </a:rPr>
            </a:br>
            <a:r>
              <a:rPr lang="nb-NO" sz="800">
                <a:solidFill>
                  <a:srgbClr val="000000"/>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solidFill>
                <a:srgbClr val="000000"/>
              </a:solidFill>
            </a:endParaRPr>
          </a:p>
        </p:txBody>
      </p:sp>
      <p:sp>
        <p:nvSpPr>
          <p:cNvPr id="7" name="Rectangle 2"/>
          <p:cNvSpPr txBox="1">
            <a:spLocks noChangeArrowheads="1"/>
          </p:cNvSpPr>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r>
              <a:rPr lang="nb-NO">
                <a:solidFill>
                  <a:srgbClr val="00B6BE"/>
                </a:solidFill>
              </a:rPr>
              <a:t>Copyright and disclaimer</a:t>
            </a:r>
            <a:endParaRPr lang="nb-NO" dirty="0">
              <a:solidFill>
                <a:srgbClr val="00B6BE"/>
              </a:solidFill>
            </a:endParaRPr>
          </a:p>
        </p:txBody>
      </p:sp>
      <p:sp>
        <p:nvSpPr>
          <p:cNvPr id="8" name="AutoShape 3"/>
          <p:cNvSpPr txBox="1">
            <a:spLocks noChangeAspect="1" noChangeArrowheads="1"/>
          </p:cNvSpPr>
          <p:nvPr userDrawn="1"/>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buFontTx/>
              <a:buNone/>
            </a:pPr>
            <a:r>
              <a:rPr lang="nb-NO" sz="800">
                <a:solidFill>
                  <a:srgbClr val="00ACB6"/>
                </a:solidFill>
              </a:rPr>
              <a:t>Copyright</a:t>
            </a:r>
            <a:br>
              <a:rPr lang="nb-NO" sz="800">
                <a:solidFill>
                  <a:srgbClr val="000000"/>
                </a:solidFill>
              </a:rPr>
            </a:br>
            <a:r>
              <a:rPr lang="nb-NO" sz="800">
                <a:solidFill>
                  <a:srgbClr val="000000"/>
                </a:solidFill>
              </a:rPr>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buFontTx/>
              <a:buNone/>
            </a:pPr>
            <a:endParaRPr lang="nb-NO" sz="800">
              <a:solidFill>
                <a:srgbClr val="000000"/>
              </a:solidFill>
            </a:endParaRPr>
          </a:p>
          <a:p>
            <a:pPr marL="0" indent="0">
              <a:buFontTx/>
              <a:buNone/>
            </a:pPr>
            <a:r>
              <a:rPr lang="nb-NO" sz="800">
                <a:solidFill>
                  <a:srgbClr val="00ACB6"/>
                </a:solidFill>
              </a:rPr>
              <a:t>Disclaimer</a:t>
            </a:r>
            <a:br>
              <a:rPr lang="nb-NO" sz="800">
                <a:solidFill>
                  <a:srgbClr val="000000"/>
                </a:solidFill>
              </a:rPr>
            </a:br>
            <a:r>
              <a:rPr lang="nb-NO" sz="800">
                <a:solidFill>
                  <a:srgbClr val="000000"/>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solidFill>
                <a:srgbClr val="000000"/>
              </a:solidFill>
            </a:endParaRPr>
          </a:p>
        </p:txBody>
      </p:sp>
      <p:sp>
        <p:nvSpPr>
          <p:cNvPr id="9" name="Rectangle 2"/>
          <p:cNvSpPr txBox="1">
            <a:spLocks noChangeArrowheads="1"/>
          </p:cNvSpPr>
          <p:nvPr userDrawn="1"/>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r>
              <a:rPr lang="nb-NO">
                <a:solidFill>
                  <a:srgbClr val="00B6BE"/>
                </a:solidFill>
              </a:rPr>
              <a:t>Copyright and disclaimer</a:t>
            </a:r>
            <a:endParaRPr lang="nb-NO" dirty="0">
              <a:solidFill>
                <a:srgbClr val="00B6BE"/>
              </a:solidFill>
            </a:endParaRPr>
          </a:p>
        </p:txBody>
      </p:sp>
    </p:spTree>
    <p:extLst>
      <p:ext uri="{BB962C8B-B14F-4D97-AF65-F5344CB8AC3E}">
        <p14:creationId xmlns:p14="http://schemas.microsoft.com/office/powerpoint/2010/main" val="349661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7" name="Content Placeholder 6"/>
          <p:cNvSpPr>
            <a:spLocks noGrp="1"/>
          </p:cNvSpPr>
          <p:nvPr>
            <p:ph sz="quarter" idx="13" hasCustomPrompt="1"/>
          </p:nvPr>
        </p:nvSpPr>
        <p:spPr>
          <a:xfrm>
            <a:off x="539751"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Content Placeholder 7"/>
          <p:cNvSpPr>
            <a:spLocks noGrp="1"/>
          </p:cNvSpPr>
          <p:nvPr>
            <p:ph sz="quarter" idx="14" hasCustomPrompt="1"/>
          </p:nvPr>
        </p:nvSpPr>
        <p:spPr>
          <a:xfrm>
            <a:off x="4643438"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4998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32557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206577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0" y="1006078"/>
            <a:ext cx="9144000" cy="3618310"/>
          </a:xfrm>
        </p:spPr>
        <p:txBody>
          <a:bodyPr/>
          <a:lstStyle/>
          <a:p>
            <a:r>
              <a:rPr lang="nb-NO"/>
              <a:t>Click icon to add picture</a:t>
            </a:r>
            <a:endParaRPr lang="nb-NO" dirty="0"/>
          </a:p>
        </p:txBody>
      </p:sp>
    </p:spTree>
    <p:extLst>
      <p:ext uri="{BB962C8B-B14F-4D97-AF65-F5344CB8AC3E}">
        <p14:creationId xmlns:p14="http://schemas.microsoft.com/office/powerpoint/2010/main" val="201915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0" y="1006078"/>
            <a:ext cx="8064500" cy="2375297"/>
          </a:xfrm>
        </p:spPr>
        <p:txBody>
          <a:bodyPr/>
          <a:lstStyle/>
          <a:p>
            <a:r>
              <a:rPr lang="nb-NO"/>
              <a:t>Click icon to add picture</a:t>
            </a:r>
            <a:endParaRPr lang="nb-NO" dirty="0"/>
          </a:p>
        </p:txBody>
      </p:sp>
      <p:sp>
        <p:nvSpPr>
          <p:cNvPr id="9" name="Text Placeholder 8"/>
          <p:cNvSpPr>
            <a:spLocks noGrp="1"/>
          </p:cNvSpPr>
          <p:nvPr>
            <p:ph type="body" sz="quarter" idx="14" hasCustomPrompt="1"/>
          </p:nvPr>
        </p:nvSpPr>
        <p:spPr>
          <a:xfrm>
            <a:off x="539750" y="3489723"/>
            <a:ext cx="8064500"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5724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heading on top">
    <p:spTree>
      <p:nvGrpSpPr>
        <p:cNvPr id="1" name=""/>
        <p:cNvGrpSpPr/>
        <p:nvPr/>
      </p:nvGrpSpPr>
      <p:grpSpPr>
        <a:xfrm>
          <a:off x="0" y="0"/>
          <a:ext cx="0" cy="0"/>
          <a:chOff x="0" y="0"/>
          <a:chExt cx="0" cy="0"/>
        </a:xfrm>
      </p:grpSpPr>
      <p:sp>
        <p:nvSpPr>
          <p:cNvPr id="2" name="Title 1"/>
          <p:cNvSpPr>
            <a:spLocks noGrp="1"/>
          </p:cNvSpPr>
          <p:nvPr>
            <p:ph type="title"/>
          </p:nvPr>
        </p:nvSpPr>
        <p:spPr>
          <a:xfrm>
            <a:off x="539750" y="411510"/>
            <a:ext cx="8064500" cy="324296"/>
          </a:xfrm>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58735" y="141685"/>
            <a:ext cx="8064500" cy="215764"/>
          </a:xfrm>
        </p:spPr>
        <p:txBody>
          <a:bodyPr>
            <a:noAutofit/>
          </a:bodyPr>
          <a:lstStyle>
            <a:lvl1pPr marL="0" indent="0">
              <a:buNone/>
              <a:defRPr sz="2000" b="1" baseline="0">
                <a:solidFill>
                  <a:srgbClr val="666666"/>
                </a:solidFill>
              </a:defRPr>
            </a:lvl1pPr>
          </a:lstStyle>
          <a:p>
            <a:pPr lvl="0"/>
            <a:r>
              <a:rPr lang="nb-NO"/>
              <a:t>Click to edit Subheading</a:t>
            </a:r>
            <a:endParaRPr lang="nb-NO" dirty="0"/>
          </a:p>
        </p:txBody>
      </p:sp>
      <p:sp>
        <p:nvSpPr>
          <p:cNvPr id="9" name="Text Placeholder 8"/>
          <p:cNvSpPr>
            <a:spLocks noGrp="1"/>
          </p:cNvSpPr>
          <p:nvPr>
            <p:ph type="body" sz="quarter" idx="14"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5017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600" y="4731990"/>
            <a:ext cx="288000" cy="411510"/>
          </a:xfrm>
          <a:prstGeom prst="rect">
            <a:avLst/>
          </a:prstGeom>
          <a:solidFill>
            <a:srgbClr val="AB0325"/>
          </a:solidFill>
        </p:spPr>
        <p:txBody>
          <a:bodyPr vert="horz" lIns="0" tIns="0" rIns="0" bIns="0" rtlCol="0" anchor="ctr" anchorCtr="0"/>
          <a:lstStyle>
            <a:lvl1pPr algn="ctr">
              <a:defRPr sz="1000">
                <a:solidFill>
                  <a:schemeClr val="bg1"/>
                </a:solidFill>
              </a:defRPr>
            </a:lvl1pPr>
          </a:lstStyle>
          <a:p>
            <a:fld id="{627436F8-9353-4F80-9DA6-B58EF91ADC41}" type="slidenum">
              <a:rPr lang="nb-NO" smtClean="0"/>
              <a:pPr/>
              <a:t>‹#›</a:t>
            </a:fld>
            <a:endParaRPr lang="nb-NO" dirty="0"/>
          </a:p>
        </p:txBody>
      </p:sp>
      <p:pic>
        <p:nvPicPr>
          <p:cNvPr id="21507" name="Picture 3"/>
          <p:cNvPicPr>
            <a:picLocks noChangeArrowheads="1"/>
          </p:cNvPicPr>
          <p:nvPr/>
        </p:nvPicPr>
        <p:blipFill rotWithShape="1">
          <a:blip r:embed="rId22">
            <a:extLst>
              <a:ext uri="{28A0092B-C50C-407E-A947-70E740481C1C}">
                <a14:useLocalDpi xmlns:a14="http://schemas.microsoft.com/office/drawing/2010/main" val="0"/>
              </a:ext>
            </a:extLst>
          </a:blip>
          <a:srcRect l="-16667" r="-16667"/>
          <a:stretch/>
        </p:blipFill>
        <p:spPr bwMode="auto">
          <a:xfrm>
            <a:off x="-550507" y="0"/>
            <a:ext cx="1108923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4"/>
          <p:cNvSpPr>
            <a:spLocks noGrp="1" noChangeArrowheads="1"/>
          </p:cNvSpPr>
          <p:nvPr>
            <p:ph type="title"/>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r>
              <a:rPr lang="nb-NO"/>
              <a:t>Klikk for å redigere tittelstil</a:t>
            </a:r>
            <a:endParaRPr lang="nb-NO" dirty="0"/>
          </a:p>
        </p:txBody>
      </p:sp>
      <p:sp>
        <p:nvSpPr>
          <p:cNvPr id="21509" name="Rectangle 5"/>
          <p:cNvSpPr>
            <a:spLocks noGrp="1" noChangeArrowheads="1"/>
          </p:cNvSpPr>
          <p:nvPr>
            <p:ph type="body" idx="1"/>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1512" name="Picture 8" descr="logo"/>
          <p:cNvPicPr>
            <a:picLocks noChangeArrowheads="1"/>
          </p:cNvPicPr>
          <p:nvPr/>
        </p:nvPicPr>
        <p:blipFill rotWithShape="1">
          <a:blip r:embed="rId23" cstate="print">
            <a:extLst>
              <a:ext uri="{28A0092B-C50C-407E-A947-70E740481C1C}">
                <a14:useLocalDpi xmlns:a14="http://schemas.microsoft.com/office/drawing/2010/main" val="0"/>
              </a:ext>
            </a:extLst>
          </a:blip>
          <a:srcRect l="-16667" r="-16667"/>
          <a:stretch/>
        </p:blipFill>
        <p:spPr bwMode="auto">
          <a:xfrm>
            <a:off x="7278533" y="4826794"/>
            <a:ext cx="1525588" cy="217885"/>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410272" y="4834025"/>
            <a:ext cx="2303463"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buFontTx/>
              <a:buNone/>
            </a:pPr>
            <a:r>
              <a:rPr lang="nb-NO" sz="1000" dirty="0">
                <a:solidFill>
                  <a:srgbClr val="464646"/>
                </a:solidFill>
                <a:cs typeface="Arial" charset="0"/>
              </a:rPr>
              <a:t>  © Kvaerner 2020</a:t>
            </a:r>
          </a:p>
        </p:txBody>
      </p:sp>
      <p:sp>
        <p:nvSpPr>
          <p:cNvPr id="21516" name="Line 12"/>
          <p:cNvSpPr>
            <a:spLocks noChangeShapeType="1"/>
          </p:cNvSpPr>
          <p:nvPr/>
        </p:nvSpPr>
        <p:spPr bwMode="auto">
          <a:xfrm>
            <a:off x="1870528" y="4931754"/>
            <a:ext cx="0" cy="71438"/>
          </a:xfrm>
          <a:prstGeom prst="line">
            <a:avLst/>
          </a:prstGeom>
          <a:noFill/>
          <a:ln w="9525">
            <a:solidFill>
              <a:srgbClr val="00B6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sp>
        <p:nvSpPr>
          <p:cNvPr id="4" name="Date Placeholder 3"/>
          <p:cNvSpPr>
            <a:spLocks noGrp="1"/>
          </p:cNvSpPr>
          <p:nvPr>
            <p:ph type="dt" sz="half" idx="2"/>
          </p:nvPr>
        </p:nvSpPr>
        <p:spPr>
          <a:xfrm>
            <a:off x="4932280" y="4710589"/>
            <a:ext cx="2160000" cy="135000"/>
          </a:xfrm>
          <a:prstGeom prst="rect">
            <a:avLst/>
          </a:prstGeom>
        </p:spPr>
        <p:txBody>
          <a:bodyPr vert="horz" lIns="91440" tIns="45720" rIns="91440" bIns="45720" rtlCol="0" anchor="ctr"/>
          <a:lstStyle>
            <a:lvl1pPr algn="l">
              <a:defRPr sz="200">
                <a:solidFill>
                  <a:srgbClr val="FFFFFF"/>
                </a:solidFill>
              </a:defRPr>
            </a:lvl1p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3"/>
          </p:nvPr>
        </p:nvSpPr>
        <p:spPr>
          <a:xfrm>
            <a:off x="4932280" y="4872607"/>
            <a:ext cx="2160000" cy="135000"/>
          </a:xfrm>
          <a:prstGeom prst="rect">
            <a:avLst/>
          </a:prstGeom>
        </p:spPr>
        <p:txBody>
          <a:bodyPr vert="horz" lIns="91440" tIns="45720" rIns="91440" bIns="45720" rtlCol="0" anchor="ctr"/>
          <a:lstStyle>
            <a:lvl1pPr algn="ctr">
              <a:defRPr sz="200">
                <a:solidFill>
                  <a:srgbClr val="FFFFFF"/>
                </a:solidFill>
              </a:defRPr>
            </a:lvl1pPr>
          </a:lstStyle>
          <a:p>
            <a:endParaRPr lang="nb-NO" dirty="0"/>
          </a:p>
        </p:txBody>
      </p:sp>
      <p:sp>
        <p:nvSpPr>
          <p:cNvPr id="21" name="Text Box 16"/>
          <p:cNvSpPr txBox="1">
            <a:spLocks noChangeArrowheads="1"/>
          </p:cNvSpPr>
          <p:nvPr/>
        </p:nvSpPr>
        <p:spPr bwMode="auto">
          <a:xfrm>
            <a:off x="-2297113" y="3921919"/>
            <a:ext cx="2160588" cy="1274195"/>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algn="r" eaLnBrk="1" hangingPunct="1">
              <a:lnSpc>
                <a:spcPct val="90000"/>
              </a:lnSpc>
              <a:spcBef>
                <a:spcPct val="30000"/>
              </a:spcBef>
              <a:spcAft>
                <a:spcPct val="30000"/>
              </a:spcAft>
              <a:buFontTx/>
              <a:buNone/>
            </a:pPr>
            <a:r>
              <a:rPr lang="nb-NO" sz="1200">
                <a:solidFill>
                  <a:schemeClr val="bg1"/>
                </a:solidFill>
              </a:rPr>
              <a:t> </a:t>
            </a:r>
            <a:r>
              <a:rPr lang="nb-NO" sz="1200">
                <a:solidFill>
                  <a:srgbClr val="FFFFFF"/>
                </a:solidFill>
              </a:rPr>
              <a:t>Edit date:</a:t>
            </a:r>
          </a:p>
          <a:p>
            <a:pPr algn="r" eaLnBrk="1" hangingPunct="1">
              <a:lnSpc>
                <a:spcPct val="90000"/>
              </a:lnSpc>
              <a:spcBef>
                <a:spcPct val="30000"/>
              </a:spcBef>
              <a:spcAft>
                <a:spcPct val="30000"/>
              </a:spcAft>
              <a:buFontTx/>
              <a:buNone/>
            </a:pPr>
            <a:r>
              <a:rPr lang="nb-NO" sz="1200">
                <a:solidFill>
                  <a:srgbClr val="FFFFFF"/>
                </a:solidFill>
              </a:rPr>
              <a:t>Via “Presentation Information” in the  “Kvaerner” menu </a:t>
            </a:r>
          </a:p>
          <a:p>
            <a:pPr algn="r" eaLnBrk="1" hangingPunct="1">
              <a:lnSpc>
                <a:spcPct val="90000"/>
              </a:lnSpc>
              <a:spcBef>
                <a:spcPct val="30000"/>
              </a:spcBef>
              <a:spcAft>
                <a:spcPct val="30000"/>
              </a:spcAft>
              <a:buFontTx/>
              <a:buNone/>
            </a:pPr>
            <a:r>
              <a:rPr lang="nb-NO" sz="1200">
                <a:solidFill>
                  <a:srgbClr val="FFFFFF"/>
                </a:solidFill>
              </a:rPr>
              <a:t>or</a:t>
            </a:r>
          </a:p>
          <a:p>
            <a:pPr algn="r" eaLnBrk="1" hangingPunct="1">
              <a:lnSpc>
                <a:spcPct val="90000"/>
              </a:lnSpc>
              <a:buFontTx/>
              <a:buNone/>
            </a:pPr>
            <a:r>
              <a:rPr lang="nb-NO" sz="1200">
                <a:solidFill>
                  <a:srgbClr val="FFFFFF"/>
                </a:solidFill>
              </a:rPr>
              <a:t>via Slide Master</a:t>
            </a:r>
          </a:p>
          <a:p>
            <a:pPr algn="r" eaLnBrk="1" hangingPunct="1">
              <a:lnSpc>
                <a:spcPct val="90000"/>
              </a:lnSpc>
              <a:buFontTx/>
              <a:buNone/>
            </a:pPr>
            <a:r>
              <a:rPr lang="nb-NO" sz="1200">
                <a:solidFill>
                  <a:srgbClr val="FFFFFF"/>
                </a:solidFill>
              </a:rPr>
              <a:t>“View”/”Master”/”Slide Master”</a:t>
            </a:r>
            <a:endParaRPr lang="nb-NO" sz="1200" dirty="0">
              <a:solidFill>
                <a:srgbClr val="FFFFFF"/>
              </a:solidFill>
            </a:endParaRPr>
          </a:p>
        </p:txBody>
      </p:sp>
      <p:sp>
        <p:nvSpPr>
          <p:cNvPr id="12" name="bmkFldInsertDate"/>
          <p:cNvSpPr txBox="1">
            <a:spLocks noChangeArrowheads="1"/>
          </p:cNvSpPr>
          <p:nvPr/>
        </p:nvSpPr>
        <p:spPr bwMode="auto">
          <a:xfrm>
            <a:off x="1907800" y="4926078"/>
            <a:ext cx="864000" cy="113400"/>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nchor="b" anchorCtr="0"/>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eaLnBrk="1" hangingPunct="1">
              <a:lnSpc>
                <a:spcPct val="100000"/>
              </a:lnSpc>
              <a:spcBef>
                <a:spcPts val="600"/>
              </a:spcBef>
              <a:buFontTx/>
              <a:buNone/>
            </a:pPr>
            <a:r>
              <a:rPr lang="nb-NO" sz="1000" dirty="0">
                <a:solidFill>
                  <a:srgbClr val="464646"/>
                </a:solidFill>
              </a:rPr>
              <a:t>24.03.2020</a:t>
            </a:r>
          </a:p>
        </p:txBody>
      </p:sp>
      <p:sp>
        <p:nvSpPr>
          <p:cNvPr id="13" name="bmkConfidentiality"/>
          <p:cNvSpPr txBox="1">
            <a:spLocks noChangeArrowheads="1"/>
          </p:cNvSpPr>
          <p:nvPr/>
        </p:nvSpPr>
        <p:spPr bwMode="auto">
          <a:xfrm>
            <a:off x="2627314" y="4927997"/>
            <a:ext cx="1800225" cy="114300"/>
          </a:xfrm>
          <a:prstGeom prst="rect">
            <a:avLst/>
          </a:prstGeom>
          <a:noFill/>
          <a:ln>
            <a:noFill/>
          </a:ln>
          <a:effectLst/>
          <a:extLst>
            <a:ext uri="{909E8E84-426E-40DD-AFC4-6F175D3DCCD1}">
              <a14:hiddenFill xmlns:a14="http://schemas.microsoft.com/office/drawing/2010/main">
                <a:solidFill>
                  <a:srgbClr val="AB0325"/>
                </a:solidFill>
              </a14:hiddenFill>
            </a:ext>
            <a:ext uri="{91240B29-F687-4F45-9708-019B960494DF}">
              <a14:hiddenLine xmlns:a14="http://schemas.microsoft.com/office/drawing/2010/main" w="15875" algn="ctr">
                <a:solidFill>
                  <a:srgbClr val="AB032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36000" bIns="0" anchor="b"/>
          <a:lstStyle>
            <a:lvl1pPr marL="177800" indent="-1778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lnSpc>
                <a:spcPct val="90000"/>
              </a:lnSpc>
              <a:spcBef>
                <a:spcPct val="0"/>
              </a:spcBef>
              <a:spcAft>
                <a:spcPct val="0"/>
              </a:spcAft>
              <a:buChar char="•"/>
              <a:defRPr>
                <a:solidFill>
                  <a:schemeClr val="tx1"/>
                </a:solidFill>
                <a:latin typeface="Arial" charset="0"/>
              </a:defRPr>
            </a:lvl6pPr>
            <a:lvl7pPr eaLnBrk="0" fontAlgn="base" hangingPunct="0">
              <a:lnSpc>
                <a:spcPct val="90000"/>
              </a:lnSpc>
              <a:spcBef>
                <a:spcPct val="0"/>
              </a:spcBef>
              <a:spcAft>
                <a:spcPct val="0"/>
              </a:spcAft>
              <a:buChar char="•"/>
              <a:defRPr>
                <a:solidFill>
                  <a:schemeClr val="tx1"/>
                </a:solidFill>
                <a:latin typeface="Arial" charset="0"/>
              </a:defRPr>
            </a:lvl7pPr>
            <a:lvl8pPr eaLnBrk="0" fontAlgn="base" hangingPunct="0">
              <a:lnSpc>
                <a:spcPct val="90000"/>
              </a:lnSpc>
              <a:spcBef>
                <a:spcPct val="0"/>
              </a:spcBef>
              <a:spcAft>
                <a:spcPct val="0"/>
              </a:spcAft>
              <a:buChar char="•"/>
              <a:defRPr>
                <a:solidFill>
                  <a:schemeClr val="tx1"/>
                </a:solidFill>
                <a:latin typeface="Arial" charset="0"/>
              </a:defRPr>
            </a:lvl8pPr>
            <a:lvl9pPr eaLnBrk="0" fontAlgn="base" hangingPunct="0">
              <a:lnSpc>
                <a:spcPct val="90000"/>
              </a:lnSpc>
              <a:spcBef>
                <a:spcPct val="0"/>
              </a:spcBef>
              <a:spcAft>
                <a:spcPct val="0"/>
              </a:spcAft>
              <a:buChar char="•"/>
              <a:defRPr>
                <a:solidFill>
                  <a:schemeClr val="tx1"/>
                </a:solidFill>
                <a:latin typeface="Arial" charset="0"/>
              </a:defRPr>
            </a:lvl9pPr>
          </a:lstStyle>
          <a:p>
            <a:pPr eaLnBrk="1" hangingPunct="1">
              <a:lnSpc>
                <a:spcPct val="100000"/>
              </a:lnSpc>
              <a:spcBef>
                <a:spcPct val="50000"/>
              </a:spcBef>
              <a:buFontTx/>
              <a:buNone/>
            </a:pPr>
            <a:endParaRPr lang="nb-NO" sz="1000" b="1" dirty="0">
              <a:solidFill>
                <a:srgbClr val="AB0325"/>
              </a:solidFill>
            </a:endParaRPr>
          </a:p>
        </p:txBody>
      </p:sp>
      <p:sp>
        <p:nvSpPr>
          <p:cNvPr id="14" name="Line 17"/>
          <p:cNvSpPr>
            <a:spLocks noChangeShapeType="1"/>
          </p:cNvSpPr>
          <p:nvPr/>
        </p:nvSpPr>
        <p:spPr bwMode="auto">
          <a:xfrm>
            <a:off x="-468313" y="4958954"/>
            <a:ext cx="32385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b-NO" dirty="0"/>
          </a:p>
        </p:txBody>
      </p:sp>
    </p:spTree>
    <p:extLst>
      <p:ext uri="{BB962C8B-B14F-4D97-AF65-F5344CB8AC3E}">
        <p14:creationId xmlns:p14="http://schemas.microsoft.com/office/powerpoint/2010/main" val="1392616710"/>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687" r:id="rId3"/>
    <p:sldLayoutId id="2147483688" r:id="rId4"/>
    <p:sldLayoutId id="2147483689" r:id="rId5"/>
    <p:sldLayoutId id="2147483690" r:id="rId6"/>
    <p:sldLayoutId id="2147483704"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25" r:id="rId20"/>
  </p:sldLayoutIdLst>
  <p:hf hdr="0" ftr="0" dt="0"/>
  <p:txStyles>
    <p:title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p:titleStyle>
    <p:bodyStyle>
      <a:lvl1pPr marL="180975" indent="-180975" algn="l" rtl="0" eaLnBrk="1" fontAlgn="base" hangingPunct="1">
        <a:spcBef>
          <a:spcPct val="20000"/>
        </a:spcBef>
        <a:spcAft>
          <a:spcPct val="0"/>
        </a:spcAft>
        <a:buBlip>
          <a:blip r:embed="rId24"/>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25"/>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600" y="4731990"/>
            <a:ext cx="288000" cy="411510"/>
          </a:xfrm>
          <a:prstGeom prst="rect">
            <a:avLst/>
          </a:prstGeom>
          <a:solidFill>
            <a:srgbClr val="AB0325"/>
          </a:solidFill>
        </p:spPr>
        <p:txBody>
          <a:bodyPr vert="horz" lIns="0" tIns="0" rIns="0" bIns="0" rtlCol="0" anchor="ctr" anchorCtr="0"/>
          <a:lstStyle>
            <a:lvl1pPr algn="ctr">
              <a:defRPr sz="1000">
                <a:solidFill>
                  <a:schemeClr val="bg1"/>
                </a:solidFill>
              </a:defRPr>
            </a:lvl1pPr>
          </a:lstStyle>
          <a:p>
            <a:fld id="{627436F8-9353-4F80-9DA6-B58EF91ADC41}" type="slidenum">
              <a:rPr lang="nb-NO" smtClean="0">
                <a:solidFill>
                  <a:srgbClr val="FFFFFF"/>
                </a:solidFill>
              </a:rPr>
              <a:pPr/>
              <a:t>‹#›</a:t>
            </a:fld>
            <a:endParaRPr lang="nb-NO" dirty="0">
              <a:solidFill>
                <a:srgbClr val="FFFFFF"/>
              </a:solidFill>
            </a:endParaRPr>
          </a:p>
        </p:txBody>
      </p:sp>
      <p:pic>
        <p:nvPicPr>
          <p:cNvPr id="21507" name="Picture 3"/>
          <p:cNvPicPr>
            <a:picLocks noChangeArrowheads="1"/>
          </p:cNvPicPr>
          <p:nvPr/>
        </p:nvPicPr>
        <p:blipFill rotWithShape="1">
          <a:blip r:embed="rId21">
            <a:extLst>
              <a:ext uri="{28A0092B-C50C-407E-A947-70E740481C1C}">
                <a14:useLocalDpi xmlns:a14="http://schemas.microsoft.com/office/drawing/2010/main" val="0"/>
              </a:ext>
            </a:extLst>
          </a:blip>
          <a:srcRect l="-16667" r="-16667"/>
          <a:stretch/>
        </p:blipFill>
        <p:spPr bwMode="auto">
          <a:xfrm>
            <a:off x="-550507" y="0"/>
            <a:ext cx="1108923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4"/>
          <p:cNvSpPr>
            <a:spLocks noGrp="1" noChangeArrowheads="1"/>
          </p:cNvSpPr>
          <p:nvPr>
            <p:ph type="title"/>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r>
              <a:rPr lang="nb-NO"/>
              <a:t>Klikk for å redigere tittelstil</a:t>
            </a:r>
            <a:endParaRPr lang="nb-NO" dirty="0"/>
          </a:p>
        </p:txBody>
      </p:sp>
      <p:sp>
        <p:nvSpPr>
          <p:cNvPr id="21509" name="Rectangle 5"/>
          <p:cNvSpPr>
            <a:spLocks noGrp="1" noChangeArrowheads="1"/>
          </p:cNvSpPr>
          <p:nvPr>
            <p:ph type="body" idx="1"/>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1512" name="Picture 8" descr="logo"/>
          <p:cNvPicPr>
            <a:picLocks noChangeArrowheads="1"/>
          </p:cNvPicPr>
          <p:nvPr/>
        </p:nvPicPr>
        <p:blipFill rotWithShape="1">
          <a:blip r:embed="rId22" cstate="print">
            <a:extLst>
              <a:ext uri="{28A0092B-C50C-407E-A947-70E740481C1C}">
                <a14:useLocalDpi xmlns:a14="http://schemas.microsoft.com/office/drawing/2010/main" val="0"/>
              </a:ext>
            </a:extLst>
          </a:blip>
          <a:srcRect l="-16667" r="-16667"/>
          <a:stretch/>
        </p:blipFill>
        <p:spPr bwMode="auto">
          <a:xfrm>
            <a:off x="7278533" y="4826794"/>
            <a:ext cx="1525588" cy="217885"/>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410272" y="4834025"/>
            <a:ext cx="2303463"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nb-NO" sz="1000">
                <a:solidFill>
                  <a:srgbClr val="464646"/>
                </a:solidFill>
                <a:cs typeface="Arial" charset="0"/>
              </a:rPr>
              <a:t>  © Kvaerner 2017</a:t>
            </a:r>
            <a:endParaRPr lang="nb-NO" sz="1000" dirty="0">
              <a:solidFill>
                <a:srgbClr val="464646"/>
              </a:solidFill>
              <a:cs typeface="Arial" charset="0"/>
            </a:endParaRPr>
          </a:p>
        </p:txBody>
      </p:sp>
      <p:sp>
        <p:nvSpPr>
          <p:cNvPr id="21516" name="Line 12"/>
          <p:cNvSpPr>
            <a:spLocks noChangeShapeType="1"/>
          </p:cNvSpPr>
          <p:nvPr/>
        </p:nvSpPr>
        <p:spPr bwMode="auto">
          <a:xfrm>
            <a:off x="1870528" y="4931754"/>
            <a:ext cx="0" cy="71438"/>
          </a:xfrm>
          <a:prstGeom prst="line">
            <a:avLst/>
          </a:prstGeom>
          <a:noFill/>
          <a:ln w="9525">
            <a:solidFill>
              <a:srgbClr val="00B6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solidFill>
                <a:srgbClr val="000000"/>
              </a:solidFill>
            </a:endParaRPr>
          </a:p>
        </p:txBody>
      </p:sp>
      <p:sp>
        <p:nvSpPr>
          <p:cNvPr id="4" name="Date Placeholder 3"/>
          <p:cNvSpPr>
            <a:spLocks noGrp="1"/>
          </p:cNvSpPr>
          <p:nvPr>
            <p:ph type="dt" sz="half" idx="2"/>
          </p:nvPr>
        </p:nvSpPr>
        <p:spPr>
          <a:xfrm>
            <a:off x="4932280" y="4710589"/>
            <a:ext cx="2160000" cy="135000"/>
          </a:xfrm>
          <a:prstGeom prst="rect">
            <a:avLst/>
          </a:prstGeom>
        </p:spPr>
        <p:txBody>
          <a:bodyPr vert="horz" lIns="91440" tIns="45720" rIns="91440" bIns="45720" rtlCol="0" anchor="ctr"/>
          <a:lstStyle>
            <a:lvl1pPr algn="l">
              <a:defRPr sz="200">
                <a:solidFill>
                  <a:srgbClr val="FFFFFF"/>
                </a:solidFill>
              </a:defRPr>
            </a:lvl1p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3"/>
          </p:nvPr>
        </p:nvSpPr>
        <p:spPr>
          <a:xfrm>
            <a:off x="4932280" y="4872607"/>
            <a:ext cx="2160000" cy="135000"/>
          </a:xfrm>
          <a:prstGeom prst="rect">
            <a:avLst/>
          </a:prstGeom>
        </p:spPr>
        <p:txBody>
          <a:bodyPr vert="horz" lIns="91440" tIns="45720" rIns="91440" bIns="45720" rtlCol="0" anchor="ctr"/>
          <a:lstStyle>
            <a:lvl1pPr algn="ctr">
              <a:defRPr sz="200">
                <a:solidFill>
                  <a:srgbClr val="FFFFFF"/>
                </a:solidFill>
              </a:defRPr>
            </a:lvl1pPr>
          </a:lstStyle>
          <a:p>
            <a:endParaRPr lang="nb-NO" dirty="0"/>
          </a:p>
        </p:txBody>
      </p:sp>
      <p:sp>
        <p:nvSpPr>
          <p:cNvPr id="21" name="Text Box 16"/>
          <p:cNvSpPr txBox="1">
            <a:spLocks noChangeArrowheads="1"/>
          </p:cNvSpPr>
          <p:nvPr/>
        </p:nvSpPr>
        <p:spPr bwMode="auto">
          <a:xfrm>
            <a:off x="-2297113" y="3921919"/>
            <a:ext cx="2160588" cy="1274195"/>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algn="r" eaLnBrk="1" hangingPunct="1">
              <a:lnSpc>
                <a:spcPct val="90000"/>
              </a:lnSpc>
              <a:spcBef>
                <a:spcPct val="30000"/>
              </a:spcBef>
              <a:spcAft>
                <a:spcPct val="30000"/>
              </a:spcAft>
            </a:pPr>
            <a:r>
              <a:rPr lang="nb-NO" sz="1200">
                <a:solidFill>
                  <a:srgbClr val="FFFFFF"/>
                </a:solidFill>
              </a:rPr>
              <a:t> Edit date:</a:t>
            </a:r>
          </a:p>
          <a:p>
            <a:pPr algn="r" eaLnBrk="1" hangingPunct="1">
              <a:lnSpc>
                <a:spcPct val="90000"/>
              </a:lnSpc>
              <a:spcBef>
                <a:spcPct val="30000"/>
              </a:spcBef>
              <a:spcAft>
                <a:spcPct val="30000"/>
              </a:spcAft>
            </a:pPr>
            <a:r>
              <a:rPr lang="nb-NO" sz="1200">
                <a:solidFill>
                  <a:srgbClr val="FFFFFF"/>
                </a:solidFill>
              </a:rPr>
              <a:t>Via “Presentation Information” in the  “Kvaerner” menu </a:t>
            </a:r>
          </a:p>
          <a:p>
            <a:pPr algn="r" eaLnBrk="1" hangingPunct="1">
              <a:lnSpc>
                <a:spcPct val="90000"/>
              </a:lnSpc>
              <a:spcBef>
                <a:spcPct val="30000"/>
              </a:spcBef>
              <a:spcAft>
                <a:spcPct val="30000"/>
              </a:spcAft>
            </a:pPr>
            <a:r>
              <a:rPr lang="nb-NO" sz="1200">
                <a:solidFill>
                  <a:srgbClr val="FFFFFF"/>
                </a:solidFill>
              </a:rPr>
              <a:t>or</a:t>
            </a:r>
          </a:p>
          <a:p>
            <a:pPr algn="r" eaLnBrk="1" hangingPunct="1">
              <a:lnSpc>
                <a:spcPct val="90000"/>
              </a:lnSpc>
            </a:pPr>
            <a:r>
              <a:rPr lang="nb-NO" sz="1200">
                <a:solidFill>
                  <a:srgbClr val="FFFFFF"/>
                </a:solidFill>
              </a:rPr>
              <a:t>via Slide Master</a:t>
            </a:r>
          </a:p>
          <a:p>
            <a:pPr algn="r" eaLnBrk="1" hangingPunct="1">
              <a:lnSpc>
                <a:spcPct val="90000"/>
              </a:lnSpc>
            </a:pPr>
            <a:r>
              <a:rPr lang="nb-NO" sz="1200">
                <a:solidFill>
                  <a:srgbClr val="FFFFFF"/>
                </a:solidFill>
              </a:rPr>
              <a:t>“View”/”Master”/”Slide Master”</a:t>
            </a:r>
            <a:endParaRPr lang="nb-NO" sz="1200" dirty="0">
              <a:solidFill>
                <a:srgbClr val="FFFFFF"/>
              </a:solidFill>
            </a:endParaRPr>
          </a:p>
        </p:txBody>
      </p:sp>
      <p:sp>
        <p:nvSpPr>
          <p:cNvPr id="12" name="bmkFldInsertDate"/>
          <p:cNvSpPr txBox="1">
            <a:spLocks noChangeArrowheads="1"/>
          </p:cNvSpPr>
          <p:nvPr/>
        </p:nvSpPr>
        <p:spPr bwMode="auto">
          <a:xfrm>
            <a:off x="1907800" y="4926078"/>
            <a:ext cx="864000" cy="113400"/>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nchor="b" anchorCtr="0"/>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eaLnBrk="1" hangingPunct="1">
              <a:spcBef>
                <a:spcPts val="600"/>
              </a:spcBef>
            </a:pPr>
            <a:r>
              <a:rPr lang="nb-NO" sz="1000">
                <a:solidFill>
                  <a:srgbClr val="464646"/>
                </a:solidFill>
              </a:rPr>
              <a:t>11.07.2018</a:t>
            </a:r>
            <a:endParaRPr lang="nb-NO" sz="1000" dirty="0">
              <a:solidFill>
                <a:srgbClr val="464646"/>
              </a:solidFill>
            </a:endParaRPr>
          </a:p>
        </p:txBody>
      </p:sp>
      <p:sp>
        <p:nvSpPr>
          <p:cNvPr id="13" name="bmkConfidentiality"/>
          <p:cNvSpPr txBox="1">
            <a:spLocks noChangeArrowheads="1"/>
          </p:cNvSpPr>
          <p:nvPr/>
        </p:nvSpPr>
        <p:spPr bwMode="auto">
          <a:xfrm>
            <a:off x="2627314" y="4927997"/>
            <a:ext cx="1800225" cy="114300"/>
          </a:xfrm>
          <a:prstGeom prst="rect">
            <a:avLst/>
          </a:prstGeom>
          <a:noFill/>
          <a:ln>
            <a:noFill/>
          </a:ln>
          <a:effectLst/>
          <a:extLst>
            <a:ext uri="{909E8E84-426E-40DD-AFC4-6F175D3DCCD1}">
              <a14:hiddenFill xmlns:a14="http://schemas.microsoft.com/office/drawing/2010/main">
                <a:solidFill>
                  <a:srgbClr val="AB0325"/>
                </a:solidFill>
              </a14:hiddenFill>
            </a:ext>
            <a:ext uri="{91240B29-F687-4F45-9708-019B960494DF}">
              <a14:hiddenLine xmlns:a14="http://schemas.microsoft.com/office/drawing/2010/main" w="15875" algn="ctr">
                <a:solidFill>
                  <a:srgbClr val="AB032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36000" bIns="0" anchor="b"/>
          <a:lstStyle>
            <a:lvl1pPr marL="177800" indent="-1778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lnSpc>
                <a:spcPct val="90000"/>
              </a:lnSpc>
              <a:spcBef>
                <a:spcPct val="0"/>
              </a:spcBef>
              <a:spcAft>
                <a:spcPct val="0"/>
              </a:spcAft>
              <a:buChar char="•"/>
              <a:defRPr>
                <a:solidFill>
                  <a:schemeClr val="tx1"/>
                </a:solidFill>
                <a:latin typeface="Arial" charset="0"/>
              </a:defRPr>
            </a:lvl6pPr>
            <a:lvl7pPr eaLnBrk="0" fontAlgn="base" hangingPunct="0">
              <a:lnSpc>
                <a:spcPct val="90000"/>
              </a:lnSpc>
              <a:spcBef>
                <a:spcPct val="0"/>
              </a:spcBef>
              <a:spcAft>
                <a:spcPct val="0"/>
              </a:spcAft>
              <a:buChar char="•"/>
              <a:defRPr>
                <a:solidFill>
                  <a:schemeClr val="tx1"/>
                </a:solidFill>
                <a:latin typeface="Arial" charset="0"/>
              </a:defRPr>
            </a:lvl7pPr>
            <a:lvl8pPr eaLnBrk="0" fontAlgn="base" hangingPunct="0">
              <a:lnSpc>
                <a:spcPct val="90000"/>
              </a:lnSpc>
              <a:spcBef>
                <a:spcPct val="0"/>
              </a:spcBef>
              <a:spcAft>
                <a:spcPct val="0"/>
              </a:spcAft>
              <a:buChar char="•"/>
              <a:defRPr>
                <a:solidFill>
                  <a:schemeClr val="tx1"/>
                </a:solidFill>
                <a:latin typeface="Arial" charset="0"/>
              </a:defRPr>
            </a:lvl8pPr>
            <a:lvl9pPr eaLnBrk="0" fontAlgn="base" hangingPunct="0">
              <a:lnSpc>
                <a:spcPct val="90000"/>
              </a:lnSpc>
              <a:spcBef>
                <a:spcPct val="0"/>
              </a:spcBef>
              <a:spcAft>
                <a:spcPct val="0"/>
              </a:spcAft>
              <a:buChar char="•"/>
              <a:defRPr>
                <a:solidFill>
                  <a:schemeClr val="tx1"/>
                </a:solidFill>
                <a:latin typeface="Arial" charset="0"/>
              </a:defRPr>
            </a:lvl9pPr>
          </a:lstStyle>
          <a:p>
            <a:pPr eaLnBrk="1" hangingPunct="1">
              <a:spcBef>
                <a:spcPct val="50000"/>
              </a:spcBef>
            </a:pPr>
            <a:endParaRPr lang="nb-NO" sz="1000" b="1" dirty="0">
              <a:solidFill>
                <a:srgbClr val="AB0325"/>
              </a:solidFill>
            </a:endParaRPr>
          </a:p>
        </p:txBody>
      </p:sp>
      <p:sp>
        <p:nvSpPr>
          <p:cNvPr id="14" name="Line 17"/>
          <p:cNvSpPr>
            <a:spLocks noChangeShapeType="1"/>
          </p:cNvSpPr>
          <p:nvPr/>
        </p:nvSpPr>
        <p:spPr bwMode="auto">
          <a:xfrm>
            <a:off x="-468313" y="4958954"/>
            <a:ext cx="32385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b-NO" dirty="0">
              <a:solidFill>
                <a:srgbClr val="000000"/>
              </a:solidFill>
            </a:endParaRPr>
          </a:p>
        </p:txBody>
      </p:sp>
    </p:spTree>
    <p:extLst>
      <p:ext uri="{BB962C8B-B14F-4D97-AF65-F5344CB8AC3E}">
        <p14:creationId xmlns:p14="http://schemas.microsoft.com/office/powerpoint/2010/main" val="8502169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hdr="0" ftr="0" dt="0"/>
  <p:txStyles>
    <p:title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p:titleStyle>
    <p:bodyStyle>
      <a:lvl1pPr marL="180975" indent="-180975" algn="l" rtl="0" eaLnBrk="1" fontAlgn="base" hangingPunct="1">
        <a:spcBef>
          <a:spcPct val="20000"/>
        </a:spcBef>
        <a:spcAft>
          <a:spcPct val="0"/>
        </a:spcAft>
        <a:buBlip>
          <a:blip r:embed="rId23"/>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24"/>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slideLayout" Target="../slideLayouts/slideLayout20.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customXml" Target="../../customXml/item3.xml"/><Relationship Id="rId1" Type="http://schemas.openxmlformats.org/officeDocument/2006/relationships/customXml" Target="../../customXml/item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png"/><Relationship Id="rId15" Type="http://schemas.openxmlformats.org/officeDocument/2006/relationships/image" Target="../media/image5.png"/><Relationship Id="rId10" Type="http://schemas.openxmlformats.org/officeDocument/2006/relationships/image" Target="../media/image19.jpeg"/><Relationship Id="rId4" Type="http://schemas.openxmlformats.org/officeDocument/2006/relationships/notesSlide" Target="../notesSlides/notesSlide4.xml"/><Relationship Id="rId9" Type="http://schemas.openxmlformats.org/officeDocument/2006/relationships/image" Target="../media/image18.jpe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microsoft.com/office/2007/relationships/hdphoto" Target="../media/hdphoto1.wdp"/><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3200" dirty="0"/>
              <a:t>Information about the business</a:t>
            </a:r>
          </a:p>
        </p:txBody>
      </p:sp>
      <p:sp>
        <p:nvSpPr>
          <p:cNvPr id="4" name="Subtitle 2">
            <a:extLst>
              <a:ext uri="{FF2B5EF4-FFF2-40B4-BE49-F238E27FC236}">
                <a16:creationId xmlns:a16="http://schemas.microsoft.com/office/drawing/2014/main" id="{B7DE9643-2A79-45B1-B503-A250B3723C88}"/>
              </a:ext>
            </a:extLst>
          </p:cNvPr>
          <p:cNvSpPr>
            <a:spLocks noGrp="1"/>
          </p:cNvSpPr>
          <p:nvPr>
            <p:ph type="subTitle" idx="1"/>
          </p:nvPr>
        </p:nvSpPr>
        <p:spPr>
          <a:xfrm>
            <a:off x="682626" y="2463404"/>
            <a:ext cx="7777163" cy="486965"/>
          </a:xfrm>
        </p:spPr>
        <p:txBody>
          <a:bodyPr>
            <a:normAutofit/>
          </a:bodyPr>
          <a:lstStyle/>
          <a:p>
            <a:r>
              <a:rPr lang="nb-NO" dirty="0" err="1"/>
              <a:t>Annual</a:t>
            </a:r>
            <a:r>
              <a:rPr lang="nb-NO" dirty="0"/>
              <a:t> General Meeting, 24 </a:t>
            </a:r>
            <a:r>
              <a:rPr lang="nb-NO" dirty="0" err="1"/>
              <a:t>March</a:t>
            </a:r>
            <a:r>
              <a:rPr lang="nb-NO" dirty="0"/>
              <a:t> 2020</a:t>
            </a:r>
          </a:p>
        </p:txBody>
      </p:sp>
    </p:spTree>
    <p:extLst>
      <p:ext uri="{BB962C8B-B14F-4D97-AF65-F5344CB8AC3E}">
        <p14:creationId xmlns:p14="http://schemas.microsoft.com/office/powerpoint/2010/main" val="32734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3600" dirty="0"/>
              <a:t>Annual accounts</a:t>
            </a:r>
            <a:endParaRPr lang="nb-NO" sz="3600" dirty="0"/>
          </a:p>
        </p:txBody>
      </p:sp>
    </p:spTree>
    <p:extLst>
      <p:ext uri="{BB962C8B-B14F-4D97-AF65-F5344CB8AC3E}">
        <p14:creationId xmlns:p14="http://schemas.microsoft.com/office/powerpoint/2010/main" val="195059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Income statement</a:t>
            </a:r>
          </a:p>
        </p:txBody>
      </p:sp>
      <p:sp>
        <p:nvSpPr>
          <p:cNvPr id="3" name="Slide Number Placeholder 2"/>
          <p:cNvSpPr>
            <a:spLocks noGrp="1"/>
          </p:cNvSpPr>
          <p:nvPr>
            <p:ph type="sldNum" sz="quarter" idx="10"/>
          </p:nvPr>
        </p:nvSpPr>
        <p:spPr/>
        <p:txBody>
          <a:bodyPr/>
          <a:lstStyle/>
          <a:p>
            <a:fld id="{627436F8-9353-4F80-9DA6-B58EF91ADC41}" type="slidenum">
              <a:rPr lang="en-GB" smtClean="0"/>
              <a:pPr/>
              <a:t>11</a:t>
            </a:fld>
            <a:endParaRPr lang="en-GB" dirty="0"/>
          </a:p>
        </p:txBody>
      </p:sp>
      <p:pic>
        <p:nvPicPr>
          <p:cNvPr id="4" name="Picture 3">
            <a:extLst>
              <a:ext uri="{FF2B5EF4-FFF2-40B4-BE49-F238E27FC236}">
                <a16:creationId xmlns:a16="http://schemas.microsoft.com/office/drawing/2014/main" id="{FF563848-6AF5-4F8B-9962-2A9A888A580B}"/>
              </a:ext>
            </a:extLst>
          </p:cNvPr>
          <p:cNvPicPr>
            <a:picLocks noChangeAspect="1"/>
          </p:cNvPicPr>
          <p:nvPr/>
        </p:nvPicPr>
        <p:blipFill>
          <a:blip r:embed="rId3"/>
          <a:stretch>
            <a:fillRect/>
          </a:stretch>
        </p:blipFill>
        <p:spPr>
          <a:xfrm>
            <a:off x="539750" y="1113898"/>
            <a:ext cx="4991115" cy="3240000"/>
          </a:xfrm>
          <a:prstGeom prst="rect">
            <a:avLst/>
          </a:prstGeom>
        </p:spPr>
      </p:pic>
      <p:sp>
        <p:nvSpPr>
          <p:cNvPr id="9" name="TextBox 8">
            <a:extLst>
              <a:ext uri="{FF2B5EF4-FFF2-40B4-BE49-F238E27FC236}">
                <a16:creationId xmlns:a16="http://schemas.microsoft.com/office/drawing/2014/main" id="{817E92DC-B21B-49CC-9185-3BE8F92D5916}"/>
              </a:ext>
            </a:extLst>
          </p:cNvPr>
          <p:cNvSpPr txBox="1"/>
          <p:nvPr/>
        </p:nvSpPr>
        <p:spPr>
          <a:xfrm>
            <a:off x="435600" y="4501157"/>
            <a:ext cx="7718178" cy="230832"/>
          </a:xfrm>
          <a:prstGeom prst="rect">
            <a:avLst/>
          </a:prstGeom>
          <a:noFill/>
        </p:spPr>
        <p:txBody>
          <a:bodyPr wrap="square" rtlCol="0">
            <a:spAutoFit/>
          </a:bodyPr>
          <a:lstStyle/>
          <a:p>
            <a:pPr>
              <a:buNone/>
            </a:pPr>
            <a:r>
              <a:rPr lang="en-GB" sz="900" baseline="30000" dirty="0"/>
              <a:t>1 </a:t>
            </a:r>
            <a:r>
              <a:rPr lang="en-GB" sz="900" dirty="0"/>
              <a:t>Adjustment for embedded foreign currency derivatives impact in jointly controlled entities closely related to Kvaerner’s operating activities </a:t>
            </a:r>
          </a:p>
        </p:txBody>
      </p:sp>
    </p:spTree>
    <p:extLst>
      <p:ext uri="{BB962C8B-B14F-4D97-AF65-F5344CB8AC3E}">
        <p14:creationId xmlns:p14="http://schemas.microsoft.com/office/powerpoint/2010/main" val="170126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Kvaerner group - Balance sheet</a:t>
            </a:r>
          </a:p>
        </p:txBody>
      </p:sp>
      <p:sp>
        <p:nvSpPr>
          <p:cNvPr id="3" name="Slide Number Placeholder 2"/>
          <p:cNvSpPr>
            <a:spLocks noGrp="1"/>
          </p:cNvSpPr>
          <p:nvPr>
            <p:ph type="sldNum" sz="quarter" idx="10"/>
          </p:nvPr>
        </p:nvSpPr>
        <p:spPr/>
        <p:txBody>
          <a:bodyPr>
            <a:normAutofit/>
          </a:bodyPr>
          <a:lstStyle/>
          <a:p>
            <a:fld id="{627436F8-9353-4F80-9DA6-B58EF91ADC41}" type="slidenum">
              <a:rPr lang="en-GB" smtClean="0"/>
              <a:pPr/>
              <a:t>12</a:t>
            </a:fld>
            <a:endParaRPr lang="en-GB" dirty="0"/>
          </a:p>
        </p:txBody>
      </p:sp>
      <p:pic>
        <p:nvPicPr>
          <p:cNvPr id="4" name="Picture 3">
            <a:extLst>
              <a:ext uri="{FF2B5EF4-FFF2-40B4-BE49-F238E27FC236}">
                <a16:creationId xmlns:a16="http://schemas.microsoft.com/office/drawing/2014/main" id="{93F033DD-B08F-4CD0-8E99-B7871530A104}"/>
              </a:ext>
            </a:extLst>
          </p:cNvPr>
          <p:cNvPicPr>
            <a:picLocks noChangeAspect="1"/>
          </p:cNvPicPr>
          <p:nvPr/>
        </p:nvPicPr>
        <p:blipFill>
          <a:blip r:embed="rId3"/>
          <a:stretch>
            <a:fillRect/>
          </a:stretch>
        </p:blipFill>
        <p:spPr>
          <a:xfrm>
            <a:off x="486568" y="1147956"/>
            <a:ext cx="4382775" cy="3240000"/>
          </a:xfrm>
          <a:prstGeom prst="rect">
            <a:avLst/>
          </a:prstGeom>
        </p:spPr>
      </p:pic>
    </p:spTree>
    <p:extLst>
      <p:ext uri="{BB962C8B-B14F-4D97-AF65-F5344CB8AC3E}">
        <p14:creationId xmlns:p14="http://schemas.microsoft.com/office/powerpoint/2010/main" val="171303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5D9C-6C7A-4E8F-9BE2-ED604F9F343B}"/>
              </a:ext>
            </a:extLst>
          </p:cNvPr>
          <p:cNvSpPr>
            <a:spLocks noGrp="1"/>
          </p:cNvSpPr>
          <p:nvPr>
            <p:ph type="title"/>
          </p:nvPr>
        </p:nvSpPr>
        <p:spPr/>
        <p:txBody>
          <a:bodyPr>
            <a:noAutofit/>
          </a:bodyPr>
          <a:lstStyle/>
          <a:p>
            <a:r>
              <a:rPr lang="en-GB" sz="2000" dirty="0" err="1">
                <a:sym typeface="Arial"/>
              </a:rPr>
              <a:t>Kværner</a:t>
            </a:r>
            <a:r>
              <a:rPr lang="en-GB" sz="2000" dirty="0">
                <a:sym typeface="Arial"/>
              </a:rPr>
              <a:t> ASA - Income statement and allocation of profit/(loss)</a:t>
            </a:r>
            <a:endParaRPr lang="en-GB" sz="2000" dirty="0"/>
          </a:p>
        </p:txBody>
      </p:sp>
      <p:sp>
        <p:nvSpPr>
          <p:cNvPr id="3" name="Slide Number Placeholder 2">
            <a:extLst>
              <a:ext uri="{FF2B5EF4-FFF2-40B4-BE49-F238E27FC236}">
                <a16:creationId xmlns:a16="http://schemas.microsoft.com/office/drawing/2014/main" id="{9CAE3F80-9D3A-43BD-B6A1-C8EDF0A23CCA}"/>
              </a:ext>
            </a:extLst>
          </p:cNvPr>
          <p:cNvSpPr>
            <a:spLocks noGrp="1"/>
          </p:cNvSpPr>
          <p:nvPr>
            <p:ph type="sldNum" sz="quarter" idx="10"/>
          </p:nvPr>
        </p:nvSpPr>
        <p:spPr/>
        <p:txBody>
          <a:bodyPr/>
          <a:lstStyle/>
          <a:p>
            <a:fld id="{627436F8-9353-4F80-9DA6-B58EF91ADC41}" type="slidenum">
              <a:rPr lang="nb-NO" smtClean="0"/>
              <a:pPr/>
              <a:t>13</a:t>
            </a:fld>
            <a:endParaRPr lang="nb-NO" dirty="0"/>
          </a:p>
        </p:txBody>
      </p:sp>
      <p:pic>
        <p:nvPicPr>
          <p:cNvPr id="6" name="Picture 5">
            <a:extLst>
              <a:ext uri="{FF2B5EF4-FFF2-40B4-BE49-F238E27FC236}">
                <a16:creationId xmlns:a16="http://schemas.microsoft.com/office/drawing/2014/main" id="{FC81A435-13B1-4FBC-8AAB-DE71666A4B95}"/>
              </a:ext>
            </a:extLst>
          </p:cNvPr>
          <p:cNvPicPr>
            <a:picLocks noChangeAspect="1"/>
          </p:cNvPicPr>
          <p:nvPr/>
        </p:nvPicPr>
        <p:blipFill>
          <a:blip r:embed="rId3"/>
          <a:stretch>
            <a:fillRect/>
          </a:stretch>
        </p:blipFill>
        <p:spPr>
          <a:xfrm>
            <a:off x="539750" y="1162857"/>
            <a:ext cx="6032396" cy="3240000"/>
          </a:xfrm>
          <a:prstGeom prst="rect">
            <a:avLst/>
          </a:prstGeom>
        </p:spPr>
      </p:pic>
    </p:spTree>
    <p:extLst>
      <p:ext uri="{BB962C8B-B14F-4D97-AF65-F5344CB8AC3E}">
        <p14:creationId xmlns:p14="http://schemas.microsoft.com/office/powerpoint/2010/main" val="263728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Kværner</a:t>
            </a:r>
            <a:r>
              <a:rPr lang="en-GB" dirty="0"/>
              <a:t> ASA Balance sheet</a:t>
            </a:r>
          </a:p>
        </p:txBody>
      </p:sp>
      <p:sp>
        <p:nvSpPr>
          <p:cNvPr id="3" name="Slide Number Placeholder 2"/>
          <p:cNvSpPr>
            <a:spLocks noGrp="1"/>
          </p:cNvSpPr>
          <p:nvPr>
            <p:ph type="sldNum" sz="quarter" idx="10"/>
          </p:nvPr>
        </p:nvSpPr>
        <p:spPr/>
        <p:txBody>
          <a:bodyPr>
            <a:normAutofit/>
          </a:bodyPr>
          <a:lstStyle/>
          <a:p>
            <a:fld id="{627436F8-9353-4F80-9DA6-B58EF91ADC41}" type="slidenum">
              <a:rPr lang="en-GB" smtClean="0"/>
              <a:pPr/>
              <a:t>14</a:t>
            </a:fld>
            <a:endParaRPr lang="en-GB" dirty="0"/>
          </a:p>
        </p:txBody>
      </p:sp>
      <p:pic>
        <p:nvPicPr>
          <p:cNvPr id="4" name="Picture 3">
            <a:extLst>
              <a:ext uri="{FF2B5EF4-FFF2-40B4-BE49-F238E27FC236}">
                <a16:creationId xmlns:a16="http://schemas.microsoft.com/office/drawing/2014/main" id="{47DC74FF-A693-484C-A9F0-14141C9199CA}"/>
              </a:ext>
            </a:extLst>
          </p:cNvPr>
          <p:cNvPicPr>
            <a:picLocks noChangeAspect="1"/>
          </p:cNvPicPr>
          <p:nvPr/>
        </p:nvPicPr>
        <p:blipFill>
          <a:blip r:embed="rId3"/>
          <a:stretch>
            <a:fillRect/>
          </a:stretch>
        </p:blipFill>
        <p:spPr>
          <a:xfrm>
            <a:off x="539750" y="992372"/>
            <a:ext cx="4310911" cy="3600000"/>
          </a:xfrm>
          <a:prstGeom prst="rect">
            <a:avLst/>
          </a:prstGeom>
        </p:spPr>
      </p:pic>
    </p:spTree>
    <p:extLst>
      <p:ext uri="{BB962C8B-B14F-4D97-AF65-F5344CB8AC3E}">
        <p14:creationId xmlns:p14="http://schemas.microsoft.com/office/powerpoint/2010/main" val="31219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96154-8D66-4027-82FE-C253A7F31880}"/>
              </a:ext>
            </a:extLst>
          </p:cNvPr>
          <p:cNvSpPr>
            <a:spLocks noGrp="1"/>
          </p:cNvSpPr>
          <p:nvPr>
            <p:ph type="sldNum" sz="quarter" idx="10"/>
          </p:nvPr>
        </p:nvSpPr>
        <p:spPr/>
        <p:txBody>
          <a:bodyPr/>
          <a:lstStyle/>
          <a:p>
            <a:fld id="{627436F8-9353-4F80-9DA6-B58EF91ADC41}" type="slidenum">
              <a:rPr lang="nb-NO" smtClean="0"/>
              <a:pPr/>
              <a:t>15</a:t>
            </a:fld>
            <a:endParaRPr lang="nb-NO" dirty="0"/>
          </a:p>
        </p:txBody>
      </p:sp>
    </p:spTree>
    <p:extLst>
      <p:ext uri="{BB962C8B-B14F-4D97-AF65-F5344CB8AC3E}">
        <p14:creationId xmlns:p14="http://schemas.microsoft.com/office/powerpoint/2010/main" val="277277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Highlights 2019</a:t>
            </a:r>
          </a:p>
        </p:txBody>
      </p:sp>
      <p:sp>
        <p:nvSpPr>
          <p:cNvPr id="3" name="Slide Number Placeholder 2"/>
          <p:cNvSpPr>
            <a:spLocks noGrp="1"/>
          </p:cNvSpPr>
          <p:nvPr>
            <p:ph type="sldNum" sz="quarter" idx="10"/>
          </p:nvPr>
        </p:nvSpPr>
        <p:spPr/>
        <p:txBody>
          <a:bodyPr/>
          <a:lstStyle/>
          <a:p>
            <a:fld id="{627436F8-9353-4F80-9DA6-B58EF91ADC41}" type="slidenum">
              <a:rPr lang="en-GB" smtClean="0">
                <a:solidFill>
                  <a:srgbClr val="FFFFFF"/>
                </a:solidFill>
              </a:rPr>
              <a:pPr/>
              <a:t>2</a:t>
            </a:fld>
            <a:endParaRPr lang="en-GB" dirty="0">
              <a:solidFill>
                <a:srgbClr val="FFFFFF"/>
              </a:solidFill>
            </a:endParaRPr>
          </a:p>
        </p:txBody>
      </p:sp>
      <p:sp>
        <p:nvSpPr>
          <p:cNvPr id="5" name="Rectangle 4"/>
          <p:cNvSpPr/>
          <p:nvPr/>
        </p:nvSpPr>
        <p:spPr bwMode="auto">
          <a:xfrm>
            <a:off x="5545947" y="3617843"/>
            <a:ext cx="3184141" cy="715115"/>
          </a:xfrm>
          <a:prstGeom prst="rect">
            <a:avLst/>
          </a:prstGeom>
          <a:solidFill>
            <a:schemeClr val="accent1"/>
          </a:solidFill>
          <a:ln w="9525" cap="flat" cmpd="sng" algn="ctr">
            <a:noFill/>
            <a:prstDash val="solid"/>
            <a:round/>
            <a:headEnd type="none" w="med" len="med"/>
            <a:tailEnd type="none" w="med" len="med"/>
          </a:ln>
          <a:effectLst/>
          <a:extLst/>
        </p:spPr>
        <p:txBody>
          <a:bodyPr rot="0" spcFirstLastPara="0" vertOverflow="overflow" horzOverflow="overflow" vert="horz" wrap="square" lIns="72000" tIns="36000" rIns="0" bIns="36000" numCol="1" spcCol="0" rtlCol="0" fromWordArt="0" anchor="ctr" anchorCtr="0" forceAA="0" compatLnSpc="1">
            <a:prstTxWarp prst="textNoShape">
              <a:avLst/>
            </a:prstTxWarp>
            <a:noAutofit/>
          </a:bodyPr>
          <a:lstStyle/>
          <a:p>
            <a:pPr algn="ctr" defTabSz="266700" fontAlgn="base">
              <a:lnSpc>
                <a:spcPct val="90000"/>
              </a:lnSpc>
              <a:spcBef>
                <a:spcPct val="0"/>
              </a:spcBef>
              <a:spcAft>
                <a:spcPct val="0"/>
              </a:spcAft>
            </a:pPr>
            <a:r>
              <a:rPr lang="en-GB" sz="1300">
                <a:solidFill>
                  <a:schemeClr val="bg1"/>
                </a:solidFill>
                <a:latin typeface="Arial" panose="020B0604020202020204" pitchFamily="34" charset="0"/>
                <a:cs typeface="Arial" panose="020B0604020202020204" pitchFamily="34" charset="0"/>
              </a:rPr>
              <a:t>Contract, Hywind Tampen offshore wind</a:t>
            </a:r>
            <a:endParaRPr lang="en-GB" sz="1300">
              <a:solidFill>
                <a:schemeClr val="bg1"/>
              </a:solidFill>
            </a:endParaRPr>
          </a:p>
        </p:txBody>
      </p:sp>
      <p:pic>
        <p:nvPicPr>
          <p:cNvPr id="8" name="Content Placeholder 5" descr="A close up of clouds in the sky&#10;&#10;Description automatically generated">
            <a:extLst>
              <a:ext uri="{FF2B5EF4-FFF2-40B4-BE49-F238E27FC236}">
                <a16:creationId xmlns:a16="http://schemas.microsoft.com/office/drawing/2014/main" id="{178A95DD-9EE7-412C-8328-A2042F1B6B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69" t="4069" r="16930"/>
          <a:stretch/>
        </p:blipFill>
        <p:spPr bwMode="auto">
          <a:xfrm>
            <a:off x="5545947" y="1029197"/>
            <a:ext cx="3184363" cy="264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966A7F1-0C48-4F60-846B-B630A5CD2347}"/>
              </a:ext>
            </a:extLst>
          </p:cNvPr>
          <p:cNvSpPr/>
          <p:nvPr/>
        </p:nvSpPr>
        <p:spPr bwMode="auto">
          <a:xfrm>
            <a:off x="435600" y="1025718"/>
            <a:ext cx="8294932" cy="3706272"/>
          </a:xfrm>
          <a:prstGeom prst="rect">
            <a:avLst/>
          </a:prstGeom>
          <a:noFill/>
          <a:ln w="9525" cap="flat" cmpd="sng" algn="ctr">
            <a:noFill/>
            <a:prstDash val="solid"/>
            <a:round/>
            <a:headEnd type="none" w="med" len="med"/>
            <a:tailEnd type="none" w="med" len="med"/>
          </a:ln>
          <a:effectLst/>
          <a:ex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4"/>
              </a:buBlip>
              <a:tabLst/>
            </a:pPr>
            <a:endParaRPr kumimoji="0" lang="en-GB" sz="1800" b="0" i="0" u="none" strike="noStrike" cap="none" normalizeH="0" baseline="0" dirty="0" err="1">
              <a:ln>
                <a:noFill/>
              </a:ln>
              <a:solidFill>
                <a:schemeClr val="bg1"/>
              </a:solidFill>
              <a:effectLst/>
              <a:latin typeface="+mn-lt"/>
            </a:endParaRPr>
          </a:p>
        </p:txBody>
      </p:sp>
      <p:sp>
        <p:nvSpPr>
          <p:cNvPr id="7" name="TextBox 6">
            <a:extLst>
              <a:ext uri="{FF2B5EF4-FFF2-40B4-BE49-F238E27FC236}">
                <a16:creationId xmlns:a16="http://schemas.microsoft.com/office/drawing/2014/main" id="{8A869769-B1C7-4C82-BBFA-FB0EE6BC493E}"/>
              </a:ext>
            </a:extLst>
          </p:cNvPr>
          <p:cNvSpPr txBox="1"/>
          <p:nvPr/>
        </p:nvSpPr>
        <p:spPr>
          <a:xfrm>
            <a:off x="788020" y="1457093"/>
            <a:ext cx="45719" cy="349702"/>
          </a:xfrm>
          <a:prstGeom prst="rect">
            <a:avLst/>
          </a:prstGeom>
          <a:noFill/>
        </p:spPr>
        <p:txBody>
          <a:bodyPr wrap="square" lIns="0" tIns="36000" rIns="0" bIns="36000" rtlCol="0">
            <a:spAutoFit/>
          </a:bodyPr>
          <a:lstStyle/>
          <a:p>
            <a:pPr marL="177800" indent="-177800">
              <a:buBlip>
                <a:blip r:embed="rId5"/>
              </a:buBlip>
            </a:pPr>
            <a:endParaRPr lang="en-GB" dirty="0" err="1"/>
          </a:p>
        </p:txBody>
      </p:sp>
      <p:sp>
        <p:nvSpPr>
          <p:cNvPr id="10" name="Content Placeholder 3">
            <a:extLst>
              <a:ext uri="{FF2B5EF4-FFF2-40B4-BE49-F238E27FC236}">
                <a16:creationId xmlns:a16="http://schemas.microsoft.com/office/drawing/2014/main" id="{9CE6CFC1-8E62-4080-8B5E-1293FA6BFAEE}"/>
              </a:ext>
            </a:extLst>
          </p:cNvPr>
          <p:cNvSpPr>
            <a:spLocks noGrp="1"/>
          </p:cNvSpPr>
          <p:nvPr>
            <p:ph sz="quarter" idx="13"/>
          </p:nvPr>
        </p:nvSpPr>
        <p:spPr>
          <a:xfrm>
            <a:off x="539750" y="1006078"/>
            <a:ext cx="4619547" cy="4309337"/>
          </a:xfrm>
        </p:spPr>
        <p:txBody>
          <a:bodyPr>
            <a:normAutofit/>
          </a:bodyPr>
          <a:lstStyle/>
          <a:p>
            <a:pPr>
              <a:lnSpc>
                <a:spcPts val="1400"/>
              </a:lnSpc>
              <a:spcBef>
                <a:spcPts val="1200"/>
              </a:spcBef>
              <a:spcAft>
                <a:spcPts val="1200"/>
              </a:spcAft>
            </a:pPr>
            <a:r>
              <a:rPr lang="en-GB" sz="1600" kern="1200" dirty="0"/>
              <a:t>Strategic breakthrough, </a:t>
            </a:r>
            <a:r>
              <a:rPr lang="en-GB" sz="1600" kern="1200" dirty="0" err="1"/>
              <a:t>Hywind</a:t>
            </a:r>
            <a:r>
              <a:rPr lang="en-GB" sz="1600" kern="1200" dirty="0"/>
              <a:t> </a:t>
            </a:r>
            <a:r>
              <a:rPr lang="en-GB" sz="1600" kern="1200" dirty="0" err="1"/>
              <a:t>Tampen</a:t>
            </a:r>
            <a:r>
              <a:rPr lang="en-GB" sz="1600" kern="1200" dirty="0"/>
              <a:t>  </a:t>
            </a:r>
          </a:p>
          <a:p>
            <a:pPr marL="0" indent="0">
              <a:lnSpc>
                <a:spcPts val="1400"/>
              </a:lnSpc>
              <a:spcBef>
                <a:spcPts val="0"/>
              </a:spcBef>
              <a:spcAft>
                <a:spcPts val="600"/>
              </a:spcAft>
              <a:buNone/>
            </a:pPr>
            <a:endParaRPr lang="en-GB" sz="1600" kern="1200" dirty="0"/>
          </a:p>
          <a:p>
            <a:pPr>
              <a:lnSpc>
                <a:spcPts val="1400"/>
              </a:lnSpc>
              <a:spcBef>
                <a:spcPts val="0"/>
              </a:spcBef>
              <a:spcAft>
                <a:spcPts val="600"/>
              </a:spcAft>
            </a:pPr>
            <a:r>
              <a:rPr lang="en-GB" sz="1600" kern="1200" dirty="0"/>
              <a:t>Johan Sverdrup phase 1 in production</a:t>
            </a:r>
          </a:p>
          <a:p>
            <a:pPr lvl="1">
              <a:lnSpc>
                <a:spcPts val="1400"/>
              </a:lnSpc>
              <a:spcBef>
                <a:spcPts val="0"/>
              </a:spcBef>
              <a:spcAft>
                <a:spcPts val="600"/>
              </a:spcAft>
            </a:pPr>
            <a:r>
              <a:rPr lang="en-GB" sz="1400" kern="1200" dirty="0"/>
              <a:t>Successful delivery of 3 jackets and ULQ topside</a:t>
            </a:r>
          </a:p>
          <a:p>
            <a:pPr>
              <a:lnSpc>
                <a:spcPts val="1400"/>
              </a:lnSpc>
              <a:spcBef>
                <a:spcPts val="1800"/>
              </a:spcBef>
              <a:spcAft>
                <a:spcPts val="600"/>
              </a:spcAft>
            </a:pPr>
            <a:r>
              <a:rPr lang="en-GB" sz="1600" kern="1200" dirty="0" err="1"/>
              <a:t>Valhall</a:t>
            </a:r>
            <a:r>
              <a:rPr lang="en-GB" sz="1600" kern="1200" dirty="0"/>
              <a:t> Flank West WHP in production</a:t>
            </a:r>
          </a:p>
          <a:p>
            <a:pPr lvl="1">
              <a:lnSpc>
                <a:spcPts val="1400"/>
              </a:lnSpc>
              <a:spcBef>
                <a:spcPts val="0"/>
              </a:spcBef>
              <a:spcAft>
                <a:spcPts val="600"/>
              </a:spcAft>
            </a:pPr>
            <a:r>
              <a:rPr lang="en-GB" sz="1400" kern="1200" dirty="0"/>
              <a:t>Successful delivery of jacket and topside</a:t>
            </a:r>
            <a:endParaRPr lang="en-GB" sz="1600" kern="1200" dirty="0"/>
          </a:p>
          <a:p>
            <a:pPr>
              <a:lnSpc>
                <a:spcPts val="1400"/>
              </a:lnSpc>
              <a:spcBef>
                <a:spcPts val="600"/>
              </a:spcBef>
              <a:spcAft>
                <a:spcPts val="600"/>
              </a:spcAft>
            </a:pPr>
            <a:r>
              <a:rPr lang="en-GB" sz="1600" kern="1200" dirty="0"/>
              <a:t>Updated strategic direction:</a:t>
            </a:r>
          </a:p>
          <a:p>
            <a:pPr lvl="1">
              <a:lnSpc>
                <a:spcPts val="1400"/>
              </a:lnSpc>
              <a:spcBef>
                <a:spcPts val="600"/>
              </a:spcBef>
              <a:spcAft>
                <a:spcPts val="600"/>
              </a:spcAft>
            </a:pPr>
            <a:r>
              <a:rPr lang="en-GB" sz="1400" kern="1200" dirty="0"/>
              <a:t>High focus on green industrial projects</a:t>
            </a:r>
          </a:p>
          <a:p>
            <a:pPr lvl="1">
              <a:lnSpc>
                <a:spcPts val="1400"/>
              </a:lnSpc>
              <a:spcBef>
                <a:spcPts val="600"/>
              </a:spcBef>
              <a:spcAft>
                <a:spcPts val="600"/>
              </a:spcAft>
            </a:pPr>
            <a:r>
              <a:rPr lang="en-GB" sz="1400" kern="1200" dirty="0"/>
              <a:t>Steady focus on traditional oil &amp; gas projects</a:t>
            </a:r>
          </a:p>
          <a:p>
            <a:pPr marL="0" indent="0">
              <a:lnSpc>
                <a:spcPts val="1400"/>
              </a:lnSpc>
              <a:spcBef>
                <a:spcPts val="600"/>
              </a:spcBef>
              <a:spcAft>
                <a:spcPts val="600"/>
              </a:spcAft>
              <a:buNone/>
            </a:pPr>
            <a:endParaRPr lang="en-GB" sz="800" kern="1200" dirty="0"/>
          </a:p>
          <a:p>
            <a:endParaRPr lang="en-GB" dirty="0"/>
          </a:p>
        </p:txBody>
      </p:sp>
    </p:spTree>
    <p:extLst>
      <p:ext uri="{BB962C8B-B14F-4D97-AF65-F5344CB8AC3E}">
        <p14:creationId xmlns:p14="http://schemas.microsoft.com/office/powerpoint/2010/main" val="355119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306" y="141685"/>
            <a:ext cx="8064500" cy="594122"/>
          </a:xfrm>
        </p:spPr>
        <p:txBody>
          <a:bodyPr>
            <a:normAutofit/>
          </a:bodyPr>
          <a:lstStyle/>
          <a:p>
            <a:r>
              <a:rPr lang="en-GB" dirty="0"/>
              <a:t>Best in class HSSE – Competitive advantage</a:t>
            </a:r>
          </a:p>
        </p:txBody>
      </p:sp>
      <p:sp>
        <p:nvSpPr>
          <p:cNvPr id="3" name="TextBox 2">
            <a:extLst>
              <a:ext uri="{FF2B5EF4-FFF2-40B4-BE49-F238E27FC236}">
                <a16:creationId xmlns:a16="http://schemas.microsoft.com/office/drawing/2014/main" id="{DD8B9A67-8CBC-4543-A87F-06045CC79B6E}"/>
              </a:ext>
            </a:extLst>
          </p:cNvPr>
          <p:cNvSpPr txBox="1"/>
          <p:nvPr/>
        </p:nvSpPr>
        <p:spPr>
          <a:xfrm>
            <a:off x="494833" y="3329813"/>
            <a:ext cx="510682" cy="996033"/>
          </a:xfrm>
          <a:prstGeom prst="rect">
            <a:avLst/>
          </a:prstGeom>
          <a:noFill/>
        </p:spPr>
        <p:txBody>
          <a:bodyPr wrap="square" lIns="0" tIns="36000" rIns="0" bIns="36000" rtlCol="0">
            <a:spAutoFit/>
          </a:bodyPr>
          <a:lstStyle/>
          <a:p>
            <a:r>
              <a:rPr lang="en-GB" sz="6000" dirty="0">
                <a:solidFill>
                  <a:srgbClr val="FF0000"/>
                </a:solidFill>
              </a:rPr>
              <a:t>÷</a:t>
            </a:r>
            <a:endParaRPr lang="en-GB" sz="1350" dirty="0">
              <a:solidFill>
                <a:srgbClr val="FF0000"/>
              </a:solidFill>
            </a:endParaRPr>
          </a:p>
        </p:txBody>
      </p:sp>
      <p:sp>
        <p:nvSpPr>
          <p:cNvPr id="53" name="TextBox 52">
            <a:extLst>
              <a:ext uri="{FF2B5EF4-FFF2-40B4-BE49-F238E27FC236}">
                <a16:creationId xmlns:a16="http://schemas.microsoft.com/office/drawing/2014/main" id="{74645AF0-22DB-42D4-9439-29E73BF13C1E}"/>
              </a:ext>
            </a:extLst>
          </p:cNvPr>
          <p:cNvSpPr txBox="1"/>
          <p:nvPr/>
        </p:nvSpPr>
        <p:spPr>
          <a:xfrm>
            <a:off x="462318" y="1505662"/>
            <a:ext cx="473343" cy="996033"/>
          </a:xfrm>
          <a:prstGeom prst="rect">
            <a:avLst/>
          </a:prstGeom>
          <a:noFill/>
        </p:spPr>
        <p:txBody>
          <a:bodyPr wrap="square" lIns="0" tIns="36000" rIns="0" bIns="36000" rtlCol="0">
            <a:spAutoFit/>
          </a:bodyPr>
          <a:lstStyle/>
          <a:p>
            <a:r>
              <a:rPr lang="en-GB" sz="6000" dirty="0">
                <a:solidFill>
                  <a:srgbClr val="00B050"/>
                </a:solidFill>
              </a:rPr>
              <a:t>+</a:t>
            </a:r>
            <a:endParaRPr lang="en-GB" sz="1350" dirty="0">
              <a:solidFill>
                <a:srgbClr val="00B050"/>
              </a:solidFill>
            </a:endParaRPr>
          </a:p>
        </p:txBody>
      </p:sp>
      <p:sp>
        <p:nvSpPr>
          <p:cNvPr id="5" name="TextBox 4">
            <a:extLst>
              <a:ext uri="{FF2B5EF4-FFF2-40B4-BE49-F238E27FC236}">
                <a16:creationId xmlns:a16="http://schemas.microsoft.com/office/drawing/2014/main" id="{B8AEC853-F444-4E6C-894B-B4C414B31ECE}"/>
              </a:ext>
            </a:extLst>
          </p:cNvPr>
          <p:cNvSpPr txBox="1"/>
          <p:nvPr/>
        </p:nvSpPr>
        <p:spPr>
          <a:xfrm>
            <a:off x="1042990" y="3459465"/>
            <a:ext cx="3104661" cy="872922"/>
          </a:xfrm>
          <a:prstGeom prst="rect">
            <a:avLst/>
          </a:prstGeom>
          <a:noFill/>
        </p:spPr>
        <p:txBody>
          <a:bodyPr wrap="square" lIns="0" tIns="36000" rIns="0" bIns="36000" rtlCol="0">
            <a:spAutoFit/>
          </a:bodyPr>
          <a:lstStyle/>
          <a:p>
            <a:pPr marL="177796" indent="-177796">
              <a:spcBef>
                <a:spcPts val="1200"/>
              </a:spcBef>
              <a:buBlip>
                <a:blip r:embed="rId3"/>
              </a:buBlip>
            </a:pPr>
            <a:r>
              <a:rPr lang="en-GB" sz="1400" dirty="0"/>
              <a:t>One serious incident</a:t>
            </a:r>
          </a:p>
          <a:p>
            <a:pPr marL="177796" indent="-177796">
              <a:spcBef>
                <a:spcPts val="1200"/>
              </a:spcBef>
              <a:buBlip>
                <a:blip r:embed="rId3"/>
              </a:buBlip>
            </a:pPr>
            <a:r>
              <a:rPr lang="en-GB" sz="1400" dirty="0"/>
              <a:t>Need to reduce minor medical treatment</a:t>
            </a:r>
          </a:p>
        </p:txBody>
      </p:sp>
      <p:sp>
        <p:nvSpPr>
          <p:cNvPr id="6" name="Rectangle 5">
            <a:extLst>
              <a:ext uri="{FF2B5EF4-FFF2-40B4-BE49-F238E27FC236}">
                <a16:creationId xmlns:a16="http://schemas.microsoft.com/office/drawing/2014/main" id="{D8A2AF90-FE92-469B-986D-6970FDCAC979}"/>
              </a:ext>
            </a:extLst>
          </p:cNvPr>
          <p:cNvSpPr/>
          <p:nvPr/>
        </p:nvSpPr>
        <p:spPr bwMode="auto">
          <a:xfrm>
            <a:off x="411479" y="1125947"/>
            <a:ext cx="4160521" cy="1909562"/>
          </a:xfrm>
          <a:prstGeom prst="rect">
            <a:avLst/>
          </a:prstGeom>
          <a:noFill/>
          <a:ln w="254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4"/>
              </a:buBlip>
            </a:pPr>
            <a:endParaRPr lang="en-GB" sz="1350" dirty="0" err="1">
              <a:solidFill>
                <a:schemeClr val="bg1"/>
              </a:solidFill>
            </a:endParaRPr>
          </a:p>
        </p:txBody>
      </p:sp>
      <p:sp>
        <p:nvSpPr>
          <p:cNvPr id="70" name="Rectangle 69">
            <a:extLst>
              <a:ext uri="{FF2B5EF4-FFF2-40B4-BE49-F238E27FC236}">
                <a16:creationId xmlns:a16="http://schemas.microsoft.com/office/drawing/2014/main" id="{870ABDB7-21D1-47F7-9B72-6687F6639235}"/>
              </a:ext>
            </a:extLst>
          </p:cNvPr>
          <p:cNvSpPr/>
          <p:nvPr/>
        </p:nvSpPr>
        <p:spPr bwMode="auto">
          <a:xfrm>
            <a:off x="411480" y="3228998"/>
            <a:ext cx="4160520" cy="1333857"/>
          </a:xfrm>
          <a:prstGeom prst="rect">
            <a:avLst/>
          </a:prstGeom>
          <a:noFill/>
          <a:ln w="254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4"/>
              </a:buBlip>
            </a:pPr>
            <a:endParaRPr lang="en-GB" sz="1350" dirty="0" err="1">
              <a:solidFill>
                <a:schemeClr val="bg1"/>
              </a:solidFill>
            </a:endParaRPr>
          </a:p>
        </p:txBody>
      </p:sp>
      <p:sp>
        <p:nvSpPr>
          <p:cNvPr id="20" name="Slide Number Placeholder 2">
            <a:extLst>
              <a:ext uri="{FF2B5EF4-FFF2-40B4-BE49-F238E27FC236}">
                <a16:creationId xmlns:a16="http://schemas.microsoft.com/office/drawing/2014/main" id="{20F3312A-EC9F-4EC4-9C0D-8B699CDA5772}"/>
              </a:ext>
            </a:extLst>
          </p:cNvPr>
          <p:cNvSpPr>
            <a:spLocks noGrp="1"/>
          </p:cNvSpPr>
          <p:nvPr>
            <p:ph type="sldNum" sz="quarter" idx="10"/>
          </p:nvPr>
        </p:nvSpPr>
        <p:spPr>
          <a:xfrm>
            <a:off x="435600" y="4731990"/>
            <a:ext cx="288000" cy="411510"/>
          </a:xfrm>
        </p:spPr>
        <p:txBody>
          <a:bodyPr/>
          <a:lstStyle/>
          <a:p>
            <a:fld id="{627436F8-9353-4F80-9DA6-B58EF91ADC41}" type="slidenum">
              <a:rPr lang="en-GB" smtClean="0">
                <a:solidFill>
                  <a:srgbClr val="FFFFFF"/>
                </a:solidFill>
              </a:rPr>
              <a:pPr/>
              <a:t>3</a:t>
            </a:fld>
            <a:endParaRPr lang="en-GB" dirty="0">
              <a:solidFill>
                <a:srgbClr val="FFFFFF"/>
              </a:solidFill>
            </a:endParaRPr>
          </a:p>
        </p:txBody>
      </p:sp>
      <p:pic>
        <p:nvPicPr>
          <p:cNvPr id="16" name="Picture 15">
            <a:extLst>
              <a:ext uri="{FF2B5EF4-FFF2-40B4-BE49-F238E27FC236}">
                <a16:creationId xmlns:a16="http://schemas.microsoft.com/office/drawing/2014/main" id="{61173932-9142-499D-941F-C4049B4876EA}"/>
              </a:ext>
            </a:extLst>
          </p:cNvPr>
          <p:cNvPicPr>
            <a:picLocks noChangeAspect="1"/>
          </p:cNvPicPr>
          <p:nvPr/>
        </p:nvPicPr>
        <p:blipFill rotWithShape="1">
          <a:blip r:embed="rId5"/>
          <a:srcRect l="18210" t="15873" r="6746" b="16984"/>
          <a:stretch/>
        </p:blipFill>
        <p:spPr>
          <a:xfrm rot="21232896">
            <a:off x="5232917" y="2730936"/>
            <a:ext cx="3275604" cy="1831708"/>
          </a:xfrm>
          <a:prstGeom prst="rect">
            <a:avLst/>
          </a:prstGeom>
        </p:spPr>
      </p:pic>
      <p:pic>
        <p:nvPicPr>
          <p:cNvPr id="17" name="Picture 16">
            <a:extLst>
              <a:ext uri="{FF2B5EF4-FFF2-40B4-BE49-F238E27FC236}">
                <a16:creationId xmlns:a16="http://schemas.microsoft.com/office/drawing/2014/main" id="{A289CD9F-1E27-45D6-9665-0693FA9E86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447" t="33888" r="16625" b="38473"/>
          <a:stretch/>
        </p:blipFill>
        <p:spPr>
          <a:xfrm>
            <a:off x="4782218" y="1880695"/>
            <a:ext cx="1314574" cy="319475"/>
          </a:xfrm>
          <a:prstGeom prst="rect">
            <a:avLst/>
          </a:prstGeom>
        </p:spPr>
      </p:pic>
      <p:pic>
        <p:nvPicPr>
          <p:cNvPr id="24" name="Picture 23">
            <a:extLst>
              <a:ext uri="{FF2B5EF4-FFF2-40B4-BE49-F238E27FC236}">
                <a16:creationId xmlns:a16="http://schemas.microsoft.com/office/drawing/2014/main" id="{6257C466-2F78-43A5-9670-52DFC931C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5288" y="1631551"/>
            <a:ext cx="1095476" cy="166975"/>
          </a:xfrm>
          <a:prstGeom prst="rect">
            <a:avLst/>
          </a:prstGeom>
        </p:spPr>
      </p:pic>
      <p:pic>
        <p:nvPicPr>
          <p:cNvPr id="25" name="Picture 24">
            <a:extLst>
              <a:ext uri="{FF2B5EF4-FFF2-40B4-BE49-F238E27FC236}">
                <a16:creationId xmlns:a16="http://schemas.microsoft.com/office/drawing/2014/main" id="{ECA9A9BD-5FCD-4CE1-B361-F44324BB0E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09" t="7640" r="15290" b="5339"/>
          <a:stretch/>
        </p:blipFill>
        <p:spPr>
          <a:xfrm>
            <a:off x="7532446" y="1552171"/>
            <a:ext cx="756163" cy="594122"/>
          </a:xfrm>
          <a:prstGeom prst="rect">
            <a:avLst/>
          </a:prstGeom>
        </p:spPr>
      </p:pic>
      <p:pic>
        <p:nvPicPr>
          <p:cNvPr id="26" name="Picture 25">
            <a:extLst>
              <a:ext uri="{FF2B5EF4-FFF2-40B4-BE49-F238E27FC236}">
                <a16:creationId xmlns:a16="http://schemas.microsoft.com/office/drawing/2014/main" id="{F4F54CB0-2FD8-41FE-9015-4931141C08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974" y="1872736"/>
            <a:ext cx="580017" cy="252594"/>
          </a:xfrm>
          <a:prstGeom prst="rect">
            <a:avLst/>
          </a:prstGeom>
        </p:spPr>
      </p:pic>
      <p:pic>
        <p:nvPicPr>
          <p:cNvPr id="27" name="Picture 26">
            <a:extLst>
              <a:ext uri="{FF2B5EF4-FFF2-40B4-BE49-F238E27FC236}">
                <a16:creationId xmlns:a16="http://schemas.microsoft.com/office/drawing/2014/main" id="{402FBF92-B3EA-42CC-8ECF-5B377F1F5D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2009" y="1552171"/>
            <a:ext cx="625949" cy="312975"/>
          </a:xfrm>
          <a:prstGeom prst="rect">
            <a:avLst/>
          </a:prstGeom>
        </p:spPr>
      </p:pic>
      <p:sp>
        <p:nvSpPr>
          <p:cNvPr id="28" name="Content Placeholder 4">
            <a:extLst>
              <a:ext uri="{FF2B5EF4-FFF2-40B4-BE49-F238E27FC236}">
                <a16:creationId xmlns:a16="http://schemas.microsoft.com/office/drawing/2014/main" id="{518F9F62-54A5-4E35-A756-A34FF9E0A1D0}"/>
              </a:ext>
            </a:extLst>
          </p:cNvPr>
          <p:cNvSpPr txBox="1">
            <a:spLocks/>
          </p:cNvSpPr>
          <p:nvPr/>
        </p:nvSpPr>
        <p:spPr>
          <a:xfrm>
            <a:off x="771794" y="1249675"/>
            <a:ext cx="3858780" cy="1498715"/>
          </a:xfrm>
          <a:prstGeom prst="rect">
            <a:avLst/>
          </a:prstGeom>
        </p:spPr>
        <p:txBody>
          <a:bodyPr/>
          <a:lstStyle>
            <a:lvl1pPr marL="180975" indent="-180975" algn="l" rtl="0" eaLnBrk="1" fontAlgn="base" hangingPunct="1">
              <a:spcBef>
                <a:spcPct val="20000"/>
              </a:spcBef>
              <a:spcAft>
                <a:spcPct val="0"/>
              </a:spcAft>
              <a:buBlip>
                <a:blip r:embed="rId3"/>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11"/>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a:lstStyle>
          <a:p>
            <a:pPr marL="0" indent="0">
              <a:spcBef>
                <a:spcPts val="1200"/>
              </a:spcBef>
              <a:buNone/>
            </a:pPr>
            <a:r>
              <a:rPr lang="en-GB" sz="1600" b="1" kern="0" dirty="0">
                <a:solidFill>
                  <a:srgbClr val="000000"/>
                </a:solidFill>
                <a:cs typeface="Arial"/>
              </a:rPr>
              <a:t>Positive development in 2019:</a:t>
            </a:r>
          </a:p>
          <a:p>
            <a:pPr marL="177641" indent="-177641">
              <a:spcBef>
                <a:spcPts val="1200"/>
              </a:spcBef>
            </a:pPr>
            <a:r>
              <a:rPr lang="en-GB" sz="1400" kern="0" dirty="0">
                <a:solidFill>
                  <a:srgbClr val="000000"/>
                </a:solidFill>
                <a:cs typeface="Arial"/>
              </a:rPr>
              <a:t>No serious injuries</a:t>
            </a:r>
          </a:p>
          <a:p>
            <a:pPr marL="177641" indent="-177641">
              <a:spcBef>
                <a:spcPts val="1200"/>
              </a:spcBef>
            </a:pPr>
            <a:r>
              <a:rPr lang="en-GB" sz="1400" kern="0" dirty="0"/>
              <a:t>High HSSE attention throughout org.</a:t>
            </a:r>
          </a:p>
          <a:p>
            <a:pPr marL="177641" indent="-177641">
              <a:spcBef>
                <a:spcPts val="1200"/>
              </a:spcBef>
            </a:pPr>
            <a:r>
              <a:rPr lang="en-GB" sz="1400" kern="0" dirty="0">
                <a:solidFill>
                  <a:srgbClr val="000000"/>
                </a:solidFill>
              </a:rPr>
              <a:t>Joint industry campaign for safety</a:t>
            </a:r>
          </a:p>
          <a:p>
            <a:pPr marL="349091" lvl="1" indent="-177641">
              <a:spcBef>
                <a:spcPts val="1200"/>
              </a:spcBef>
            </a:pPr>
            <a:r>
              <a:rPr lang="en-GB" sz="1200" kern="0" dirty="0" err="1">
                <a:solidFill>
                  <a:srgbClr val="000000"/>
                </a:solidFill>
              </a:rPr>
              <a:t>Equinor</a:t>
            </a:r>
            <a:r>
              <a:rPr lang="en-GB" sz="1200" kern="0" dirty="0">
                <a:solidFill>
                  <a:srgbClr val="000000"/>
                </a:solidFill>
              </a:rPr>
              <a:t>, Kvaerner, Aker Solutions, </a:t>
            </a:r>
            <a:r>
              <a:rPr lang="en-GB" sz="1200" kern="0" dirty="0" err="1">
                <a:solidFill>
                  <a:srgbClr val="000000"/>
                </a:solidFill>
              </a:rPr>
              <a:t>Aibel</a:t>
            </a:r>
            <a:r>
              <a:rPr lang="en-GB" sz="1200" kern="0" dirty="0">
                <a:solidFill>
                  <a:srgbClr val="000000"/>
                </a:solidFill>
              </a:rPr>
              <a:t>, Worley</a:t>
            </a:r>
          </a:p>
          <a:p>
            <a:pPr marL="177641" indent="-177641">
              <a:spcBef>
                <a:spcPts val="1200"/>
              </a:spcBef>
            </a:pPr>
            <a:endParaRPr lang="en-GB" kern="0" dirty="0"/>
          </a:p>
        </p:txBody>
      </p:sp>
    </p:spTree>
    <p:extLst>
      <p:ext uri="{BB962C8B-B14F-4D97-AF65-F5344CB8AC3E}">
        <p14:creationId xmlns:p14="http://schemas.microsoft.com/office/powerpoint/2010/main" val="34067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2A6B-75D3-404C-88E6-1F2672936FA8}"/>
              </a:ext>
            </a:extLst>
          </p:cNvPr>
          <p:cNvSpPr>
            <a:spLocks noGrp="1"/>
          </p:cNvSpPr>
          <p:nvPr>
            <p:ph type="title"/>
          </p:nvPr>
        </p:nvSpPr>
        <p:spPr/>
        <p:txBody>
          <a:bodyPr>
            <a:noAutofit/>
          </a:bodyPr>
          <a:lstStyle/>
          <a:p>
            <a:r>
              <a:rPr lang="en-GB" sz="2400" dirty="0"/>
              <a:t>Necessary measures against the covid-19 virus</a:t>
            </a:r>
          </a:p>
        </p:txBody>
      </p:sp>
      <p:sp>
        <p:nvSpPr>
          <p:cNvPr id="3" name="Slide Number Placeholder 2">
            <a:extLst>
              <a:ext uri="{FF2B5EF4-FFF2-40B4-BE49-F238E27FC236}">
                <a16:creationId xmlns:a16="http://schemas.microsoft.com/office/drawing/2014/main" id="{C16AB032-3414-4C3A-8734-221A327F7AB2}"/>
              </a:ext>
            </a:extLst>
          </p:cNvPr>
          <p:cNvSpPr>
            <a:spLocks noGrp="1"/>
          </p:cNvSpPr>
          <p:nvPr>
            <p:ph type="sldNum" sz="quarter" idx="10"/>
          </p:nvPr>
        </p:nvSpPr>
        <p:spPr/>
        <p:txBody>
          <a:bodyPr/>
          <a:lstStyle/>
          <a:p>
            <a:fld id="{627436F8-9353-4F80-9DA6-B58EF91ADC41}" type="slidenum">
              <a:rPr lang="en-GB" smtClean="0"/>
              <a:pPr/>
              <a:t>4</a:t>
            </a:fld>
            <a:endParaRPr lang="en-GB" dirty="0"/>
          </a:p>
        </p:txBody>
      </p:sp>
      <p:sp>
        <p:nvSpPr>
          <p:cNvPr id="6" name="Content Placeholder 5">
            <a:extLst>
              <a:ext uri="{FF2B5EF4-FFF2-40B4-BE49-F238E27FC236}">
                <a16:creationId xmlns:a16="http://schemas.microsoft.com/office/drawing/2014/main" id="{B0E12EB2-38A6-4310-AAC1-7DFC20B662F1}"/>
              </a:ext>
            </a:extLst>
          </p:cNvPr>
          <p:cNvSpPr>
            <a:spLocks noGrp="1"/>
          </p:cNvSpPr>
          <p:nvPr>
            <p:ph sz="quarter" idx="14"/>
          </p:nvPr>
        </p:nvSpPr>
        <p:spPr>
          <a:xfrm>
            <a:off x="539750" y="1157752"/>
            <a:ext cx="3960812" cy="3618309"/>
          </a:xfrm>
        </p:spPr>
        <p:txBody>
          <a:bodyPr>
            <a:normAutofit/>
          </a:bodyPr>
          <a:lstStyle/>
          <a:p>
            <a:r>
              <a:rPr lang="en-GB" sz="1600" dirty="0"/>
              <a:t>Reduce number of people meeting each other at work</a:t>
            </a:r>
          </a:p>
          <a:p>
            <a:pPr lvl="1"/>
            <a:r>
              <a:rPr lang="en-GB" sz="1400" dirty="0"/>
              <a:t>Home office solutions are used when possible </a:t>
            </a:r>
          </a:p>
          <a:p>
            <a:pPr lvl="1"/>
            <a:r>
              <a:rPr lang="en-GB" sz="1400" dirty="0"/>
              <a:t>~1 200 foreign hired-ins demobilised</a:t>
            </a:r>
          </a:p>
          <a:p>
            <a:r>
              <a:rPr lang="en-GB" sz="1600" dirty="0"/>
              <a:t>Comprehensive measures taken to prevent infection:</a:t>
            </a:r>
          </a:p>
          <a:p>
            <a:pPr lvl="1"/>
            <a:r>
              <a:rPr lang="en-GB" sz="1400" dirty="0"/>
              <a:t>Travel restriction, reduced commuting, meetings etc.</a:t>
            </a:r>
            <a:endParaRPr lang="en-GB" sz="1600" dirty="0"/>
          </a:p>
          <a:p>
            <a:r>
              <a:rPr lang="en-GB" sz="1600" dirty="0"/>
              <a:t>Support to the health authorities: </a:t>
            </a:r>
          </a:p>
          <a:p>
            <a:pPr lvl="1"/>
            <a:r>
              <a:rPr lang="en-GB" sz="1400" dirty="0"/>
              <a:t>Donation of protective gear, foundations, consulting</a:t>
            </a:r>
            <a:endParaRPr lang="en-GB" sz="1600" dirty="0"/>
          </a:p>
          <a:p>
            <a:r>
              <a:rPr lang="en-GB" sz="1600" dirty="0"/>
              <a:t>About 130 employees in quarantine </a:t>
            </a:r>
          </a:p>
          <a:p>
            <a:pPr lvl="1"/>
            <a:r>
              <a:rPr lang="en-GB" sz="1400" dirty="0"/>
              <a:t>1 employee confirmed infected</a:t>
            </a:r>
            <a:endParaRPr lang="en-GB" sz="1600" dirty="0"/>
          </a:p>
          <a:p>
            <a:pPr marL="182562" lvl="1" indent="0">
              <a:buNone/>
            </a:pPr>
            <a:endParaRPr lang="en-GB" sz="1400" dirty="0"/>
          </a:p>
        </p:txBody>
      </p:sp>
      <p:graphicFrame>
        <p:nvGraphicFramePr>
          <p:cNvPr id="8" name="Content Placeholder 7">
            <a:extLst>
              <a:ext uri="{FF2B5EF4-FFF2-40B4-BE49-F238E27FC236}">
                <a16:creationId xmlns:a16="http://schemas.microsoft.com/office/drawing/2014/main" id="{50084E0D-E013-464E-9C5F-958E8FD1FAAA}"/>
              </a:ext>
            </a:extLst>
          </p:cNvPr>
          <p:cNvGraphicFramePr>
            <a:graphicFrameLocks noGrp="1"/>
          </p:cNvGraphicFramePr>
          <p:nvPr>
            <p:ph sz="quarter" idx="13"/>
            <p:extLst>
              <p:ext uri="{D42A27DB-BD31-4B8C-83A1-F6EECF244321}">
                <p14:modId xmlns:p14="http://schemas.microsoft.com/office/powerpoint/2010/main" val="341055624"/>
              </p:ext>
            </p:extLst>
          </p:nvPr>
        </p:nvGraphicFramePr>
        <p:xfrm>
          <a:off x="4783138" y="1254601"/>
          <a:ext cx="3960812" cy="1112520"/>
        </p:xfrm>
        <a:graphic>
          <a:graphicData uri="http://schemas.openxmlformats.org/drawingml/2006/table">
            <a:tbl>
              <a:tblPr firstRow="1" bandRow="1">
                <a:tableStyleId>{5C22544A-7EE6-4342-B048-85BDC9FD1C3A}</a:tableStyleId>
              </a:tblPr>
              <a:tblGrid>
                <a:gridCol w="1980406">
                  <a:extLst>
                    <a:ext uri="{9D8B030D-6E8A-4147-A177-3AD203B41FA5}">
                      <a16:colId xmlns:a16="http://schemas.microsoft.com/office/drawing/2014/main" val="3035563608"/>
                    </a:ext>
                  </a:extLst>
                </a:gridCol>
                <a:gridCol w="1980406">
                  <a:extLst>
                    <a:ext uri="{9D8B030D-6E8A-4147-A177-3AD203B41FA5}">
                      <a16:colId xmlns:a16="http://schemas.microsoft.com/office/drawing/2014/main" val="3285458476"/>
                    </a:ext>
                  </a:extLst>
                </a:gridCol>
              </a:tblGrid>
              <a:tr h="370840">
                <a:tc>
                  <a:txBody>
                    <a:bodyPr/>
                    <a:lstStyle/>
                    <a:p>
                      <a:endParaRPr lang="en-GB" noProof="0"/>
                    </a:p>
                  </a:txBody>
                  <a:tcPr/>
                </a:tc>
                <a:tc>
                  <a:txBody>
                    <a:bodyPr/>
                    <a:lstStyle/>
                    <a:p>
                      <a:pPr algn="ctr"/>
                      <a:r>
                        <a:rPr lang="en-GB" sz="1600" noProof="0" dirty="0"/>
                        <a:t>December 2019</a:t>
                      </a:r>
                    </a:p>
                  </a:txBody>
                  <a:tcPr/>
                </a:tc>
                <a:extLst>
                  <a:ext uri="{0D108BD9-81ED-4DB2-BD59-A6C34878D82A}">
                    <a16:rowId xmlns:a16="http://schemas.microsoft.com/office/drawing/2014/main" val="1178825028"/>
                  </a:ext>
                </a:extLst>
              </a:tr>
              <a:tr h="370840">
                <a:tc>
                  <a:txBody>
                    <a:bodyPr/>
                    <a:lstStyle/>
                    <a:p>
                      <a:r>
                        <a:rPr lang="en-GB" sz="1400" noProof="0" dirty="0"/>
                        <a:t>Own employees</a:t>
                      </a:r>
                    </a:p>
                  </a:txBody>
                  <a:tcPr/>
                </a:tc>
                <a:tc>
                  <a:txBody>
                    <a:bodyPr/>
                    <a:lstStyle/>
                    <a:p>
                      <a:pPr algn="ctr"/>
                      <a:r>
                        <a:rPr lang="en-GB" sz="1400" noProof="0" dirty="0"/>
                        <a:t>2 730</a:t>
                      </a:r>
                    </a:p>
                  </a:txBody>
                  <a:tcPr anchor="ctr"/>
                </a:tc>
                <a:extLst>
                  <a:ext uri="{0D108BD9-81ED-4DB2-BD59-A6C34878D82A}">
                    <a16:rowId xmlns:a16="http://schemas.microsoft.com/office/drawing/2014/main" val="2117004610"/>
                  </a:ext>
                </a:extLst>
              </a:tr>
              <a:tr h="370840">
                <a:tc>
                  <a:txBody>
                    <a:bodyPr/>
                    <a:lstStyle/>
                    <a:p>
                      <a:r>
                        <a:rPr lang="en-GB" sz="1400" noProof="0" dirty="0"/>
                        <a:t>Hired-in</a:t>
                      </a:r>
                    </a:p>
                  </a:txBody>
                  <a:tcPr/>
                </a:tc>
                <a:tc>
                  <a:txBody>
                    <a:bodyPr/>
                    <a:lstStyle/>
                    <a:p>
                      <a:pPr algn="ctr"/>
                      <a:r>
                        <a:rPr lang="en-GB" sz="1400" noProof="0" dirty="0"/>
                        <a:t>3 630</a:t>
                      </a:r>
                    </a:p>
                  </a:txBody>
                  <a:tcPr anchor="ctr"/>
                </a:tc>
                <a:extLst>
                  <a:ext uri="{0D108BD9-81ED-4DB2-BD59-A6C34878D82A}">
                    <a16:rowId xmlns:a16="http://schemas.microsoft.com/office/drawing/2014/main" val="3005312726"/>
                  </a:ext>
                </a:extLst>
              </a:tr>
            </a:tbl>
          </a:graphicData>
        </a:graphic>
      </p:graphicFrame>
      <p:graphicFrame>
        <p:nvGraphicFramePr>
          <p:cNvPr id="9" name="Content Placeholder 7">
            <a:extLst>
              <a:ext uri="{FF2B5EF4-FFF2-40B4-BE49-F238E27FC236}">
                <a16:creationId xmlns:a16="http://schemas.microsoft.com/office/drawing/2014/main" id="{05F74FD0-01A0-45B9-87E2-6AF7DD306084}"/>
              </a:ext>
            </a:extLst>
          </p:cNvPr>
          <p:cNvGraphicFramePr>
            <a:graphicFrameLocks/>
          </p:cNvGraphicFramePr>
          <p:nvPr>
            <p:extLst>
              <p:ext uri="{D42A27DB-BD31-4B8C-83A1-F6EECF244321}">
                <p14:modId xmlns:p14="http://schemas.microsoft.com/office/powerpoint/2010/main" val="2432880215"/>
              </p:ext>
            </p:extLst>
          </p:nvPr>
        </p:nvGraphicFramePr>
        <p:xfrm>
          <a:off x="4783138" y="2885915"/>
          <a:ext cx="3960812" cy="1112520"/>
        </p:xfrm>
        <a:graphic>
          <a:graphicData uri="http://schemas.openxmlformats.org/drawingml/2006/table">
            <a:tbl>
              <a:tblPr firstRow="1" bandRow="1">
                <a:tableStyleId>{5C22544A-7EE6-4342-B048-85BDC9FD1C3A}</a:tableStyleId>
              </a:tblPr>
              <a:tblGrid>
                <a:gridCol w="1980406">
                  <a:extLst>
                    <a:ext uri="{9D8B030D-6E8A-4147-A177-3AD203B41FA5}">
                      <a16:colId xmlns:a16="http://schemas.microsoft.com/office/drawing/2014/main" val="3035563608"/>
                    </a:ext>
                  </a:extLst>
                </a:gridCol>
                <a:gridCol w="1980406">
                  <a:extLst>
                    <a:ext uri="{9D8B030D-6E8A-4147-A177-3AD203B41FA5}">
                      <a16:colId xmlns:a16="http://schemas.microsoft.com/office/drawing/2014/main" val="3285458476"/>
                    </a:ext>
                  </a:extLst>
                </a:gridCol>
              </a:tblGrid>
              <a:tr h="370840">
                <a:tc>
                  <a:txBody>
                    <a:bodyPr/>
                    <a:lstStyle/>
                    <a:p>
                      <a:endParaRPr lang="en-GB" dirty="0"/>
                    </a:p>
                  </a:txBody>
                  <a:tcPr/>
                </a:tc>
                <a:tc>
                  <a:txBody>
                    <a:bodyPr/>
                    <a:lstStyle/>
                    <a:p>
                      <a:pPr algn="ctr"/>
                      <a:r>
                        <a:rPr lang="en-GB" sz="1600" noProof="0" dirty="0"/>
                        <a:t>March 2020</a:t>
                      </a:r>
                    </a:p>
                  </a:txBody>
                  <a:tcPr/>
                </a:tc>
                <a:extLst>
                  <a:ext uri="{0D108BD9-81ED-4DB2-BD59-A6C34878D82A}">
                    <a16:rowId xmlns:a16="http://schemas.microsoft.com/office/drawing/2014/main" val="1178825028"/>
                  </a:ext>
                </a:extLst>
              </a:tr>
              <a:tr h="370840">
                <a:tc>
                  <a:txBody>
                    <a:bodyPr/>
                    <a:lstStyle/>
                    <a:p>
                      <a:r>
                        <a:rPr lang="en-GB" sz="1400" noProof="0" dirty="0"/>
                        <a:t>Own employees</a:t>
                      </a:r>
                    </a:p>
                  </a:txBody>
                  <a:tcPr/>
                </a:tc>
                <a:tc>
                  <a:txBody>
                    <a:bodyPr/>
                    <a:lstStyle/>
                    <a:p>
                      <a:pPr algn="ctr"/>
                      <a:r>
                        <a:rPr lang="en-GB" sz="1400" dirty="0"/>
                        <a:t>2 720</a:t>
                      </a:r>
                    </a:p>
                  </a:txBody>
                  <a:tcPr anchor="ctr"/>
                </a:tc>
                <a:extLst>
                  <a:ext uri="{0D108BD9-81ED-4DB2-BD59-A6C34878D82A}">
                    <a16:rowId xmlns:a16="http://schemas.microsoft.com/office/drawing/2014/main" val="2117004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Hired-in</a:t>
                      </a:r>
                    </a:p>
                  </a:txBody>
                  <a:tcPr/>
                </a:tc>
                <a:tc>
                  <a:txBody>
                    <a:bodyPr/>
                    <a:lstStyle/>
                    <a:p>
                      <a:pPr algn="ctr"/>
                      <a:r>
                        <a:rPr lang="nb-NO" sz="1400" dirty="0"/>
                        <a:t>595</a:t>
                      </a:r>
                      <a:endParaRPr lang="en-GB" sz="1400" dirty="0"/>
                    </a:p>
                  </a:txBody>
                  <a:tcPr anchor="ctr"/>
                </a:tc>
                <a:extLst>
                  <a:ext uri="{0D108BD9-81ED-4DB2-BD59-A6C34878D82A}">
                    <a16:rowId xmlns:a16="http://schemas.microsoft.com/office/drawing/2014/main" val="3005312726"/>
                  </a:ext>
                </a:extLst>
              </a:tr>
            </a:tbl>
          </a:graphicData>
        </a:graphic>
      </p:graphicFrame>
    </p:spTree>
    <p:extLst>
      <p:ext uri="{BB962C8B-B14F-4D97-AF65-F5344CB8AC3E}">
        <p14:creationId xmlns:p14="http://schemas.microsoft.com/office/powerpoint/2010/main" val="394062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FD51-A6E8-4360-ABDE-893AA7CD002E}"/>
              </a:ext>
            </a:extLst>
          </p:cNvPr>
          <p:cNvSpPr>
            <a:spLocks noGrp="1"/>
          </p:cNvSpPr>
          <p:nvPr>
            <p:ph type="title"/>
          </p:nvPr>
        </p:nvSpPr>
        <p:spPr>
          <a:xfrm>
            <a:off x="539750" y="-76588"/>
            <a:ext cx="8064500" cy="594122"/>
          </a:xfrm>
        </p:spPr>
        <p:txBody>
          <a:bodyPr>
            <a:noAutofit/>
          </a:bodyPr>
          <a:lstStyle/>
          <a:p>
            <a:r>
              <a:rPr lang="en-GB" sz="2400" dirty="0"/>
              <a:t>Continuous assessments of risks and operations</a:t>
            </a:r>
          </a:p>
        </p:txBody>
      </p:sp>
      <p:sp>
        <p:nvSpPr>
          <p:cNvPr id="3" name="Slide Number Placeholder 2">
            <a:extLst>
              <a:ext uri="{FF2B5EF4-FFF2-40B4-BE49-F238E27FC236}">
                <a16:creationId xmlns:a16="http://schemas.microsoft.com/office/drawing/2014/main" id="{3DC5D287-1A3B-4B51-9831-8EFD34D23441}"/>
              </a:ext>
            </a:extLst>
          </p:cNvPr>
          <p:cNvSpPr>
            <a:spLocks noGrp="1"/>
          </p:cNvSpPr>
          <p:nvPr>
            <p:ph type="sldNum" sz="quarter" idx="10"/>
          </p:nvPr>
        </p:nvSpPr>
        <p:spPr/>
        <p:txBody>
          <a:bodyPr/>
          <a:lstStyle/>
          <a:p>
            <a:fld id="{627436F8-9353-4F80-9DA6-B58EF91ADC41}" type="slidenum">
              <a:rPr lang="nb-NO" smtClean="0"/>
              <a:pPr/>
              <a:t>5</a:t>
            </a:fld>
            <a:endParaRPr lang="nb-NO" dirty="0"/>
          </a:p>
        </p:txBody>
      </p:sp>
      <p:sp>
        <p:nvSpPr>
          <p:cNvPr id="4" name="Content Placeholder 3">
            <a:extLst>
              <a:ext uri="{FF2B5EF4-FFF2-40B4-BE49-F238E27FC236}">
                <a16:creationId xmlns:a16="http://schemas.microsoft.com/office/drawing/2014/main" id="{931E0263-127B-4551-ADB6-CD6F0BA9B9B7}"/>
              </a:ext>
            </a:extLst>
          </p:cNvPr>
          <p:cNvSpPr>
            <a:spLocks noGrp="1"/>
          </p:cNvSpPr>
          <p:nvPr>
            <p:ph sz="quarter" idx="13"/>
          </p:nvPr>
        </p:nvSpPr>
        <p:spPr>
          <a:xfrm>
            <a:off x="539750" y="795454"/>
            <a:ext cx="8318002" cy="5047786"/>
          </a:xfrm>
        </p:spPr>
        <p:txBody>
          <a:bodyPr>
            <a:normAutofit/>
          </a:bodyPr>
          <a:lstStyle/>
          <a:p>
            <a:r>
              <a:rPr lang="en-GB" sz="1400" dirty="0"/>
              <a:t>Kvaerner is closely monitoring the development in the covid-19 virus pandemic* </a:t>
            </a:r>
          </a:p>
          <a:p>
            <a:pPr lvl="1"/>
            <a:r>
              <a:rPr lang="en-GB" sz="1400" dirty="0"/>
              <a:t>Regulations and recommendations from public authorities implemented</a:t>
            </a:r>
          </a:p>
          <a:p>
            <a:pPr lvl="1"/>
            <a:r>
              <a:rPr lang="en-GB" sz="1400" dirty="0"/>
              <a:t>Hired-in personnel based in camps at the Stord and </a:t>
            </a:r>
            <a:r>
              <a:rPr lang="en-GB" sz="1400" dirty="0" err="1"/>
              <a:t>Verdal</a:t>
            </a:r>
            <a:r>
              <a:rPr lang="en-GB" sz="1400" dirty="0"/>
              <a:t> yards demobilised</a:t>
            </a:r>
          </a:p>
          <a:p>
            <a:pPr lvl="1"/>
            <a:r>
              <a:rPr lang="en-GB" sz="1400" dirty="0"/>
              <a:t>Precautions implemented to prevent negative impact on ongoing projects as well as future business opportunities</a:t>
            </a:r>
            <a:r>
              <a:rPr lang="en-GB" sz="1500" dirty="0"/>
              <a:t> </a:t>
            </a:r>
          </a:p>
          <a:p>
            <a:pPr marL="182562" lvl="1" indent="0">
              <a:buNone/>
            </a:pPr>
            <a:endParaRPr lang="en-GB" sz="400" dirty="0"/>
          </a:p>
          <a:p>
            <a:r>
              <a:rPr lang="en-GB" sz="1400" dirty="0"/>
              <a:t>Kværner is negatively affected by both corona virus development and measures for virus protection, as well as by volatile oil price and disruptions in global markets and demand </a:t>
            </a:r>
          </a:p>
          <a:p>
            <a:pPr marL="0" indent="0">
              <a:buNone/>
            </a:pPr>
            <a:endParaRPr lang="en-GB" sz="400" dirty="0"/>
          </a:p>
          <a:p>
            <a:r>
              <a:rPr lang="en-GB" sz="1400" dirty="0"/>
              <a:t>It is too early to estimate effects on Kvaerner with respect to financial results and operations, due to the virus situation and the market volatilities. </a:t>
            </a:r>
          </a:p>
          <a:p>
            <a:pPr lvl="1"/>
            <a:r>
              <a:rPr lang="en-GB" sz="1400" dirty="0"/>
              <a:t>Evaluation and management of risk associated with these factors, and implementation of further risk mitigation measures if necessary, continues as a key focus area for the Board of Directors and the administration in 2020</a:t>
            </a:r>
          </a:p>
          <a:p>
            <a:pPr marL="0" indent="0">
              <a:buNone/>
            </a:pPr>
            <a:endParaRPr lang="en-GB" sz="400" dirty="0"/>
          </a:p>
          <a:p>
            <a:r>
              <a:rPr lang="en-GB" sz="1400" dirty="0"/>
              <a:t>Execution of ongoing projects continues as effectively as possible, with fewer hired in personnel</a:t>
            </a:r>
          </a:p>
          <a:p>
            <a:pPr lvl="1"/>
            <a:r>
              <a:rPr lang="en-GB" sz="1400" dirty="0"/>
              <a:t>Higher share of own employees, internal resource allocations, etc.  </a:t>
            </a:r>
          </a:p>
          <a:p>
            <a:pPr marL="0" indent="0">
              <a:buNone/>
            </a:pPr>
            <a:endParaRPr lang="nb-NO" sz="400" dirty="0"/>
          </a:p>
          <a:p>
            <a:endParaRPr lang="en-GB" sz="1500" dirty="0"/>
          </a:p>
          <a:p>
            <a:endParaRPr lang="en-GB" sz="1500" dirty="0"/>
          </a:p>
          <a:p>
            <a:endParaRPr lang="en-GB" sz="1400" dirty="0"/>
          </a:p>
          <a:p>
            <a:endParaRPr lang="en-GB" sz="1400" dirty="0"/>
          </a:p>
          <a:p>
            <a:endParaRPr lang="en-GB" sz="1400" dirty="0"/>
          </a:p>
          <a:p>
            <a:endParaRPr lang="en-GB" dirty="0"/>
          </a:p>
        </p:txBody>
      </p:sp>
      <p:sp>
        <p:nvSpPr>
          <p:cNvPr id="7" name="TextBox 6">
            <a:extLst>
              <a:ext uri="{FF2B5EF4-FFF2-40B4-BE49-F238E27FC236}">
                <a16:creationId xmlns:a16="http://schemas.microsoft.com/office/drawing/2014/main" id="{D4ECB232-3F05-4925-B70D-B336955C7BB2}"/>
              </a:ext>
            </a:extLst>
          </p:cNvPr>
          <p:cNvSpPr txBox="1"/>
          <p:nvPr/>
        </p:nvSpPr>
        <p:spPr>
          <a:xfrm>
            <a:off x="9477955" y="3244132"/>
            <a:ext cx="179536" cy="349702"/>
          </a:xfrm>
          <a:prstGeom prst="rect">
            <a:avLst/>
          </a:prstGeom>
          <a:noFill/>
        </p:spPr>
        <p:txBody>
          <a:bodyPr wrap="none" lIns="0" tIns="36000" rIns="0" bIns="36000" rtlCol="0">
            <a:spAutoFit/>
          </a:bodyPr>
          <a:lstStyle/>
          <a:p>
            <a:pPr marL="177800" indent="-177800">
              <a:buBlip>
                <a:blip r:embed="rId2"/>
              </a:buBlip>
            </a:pPr>
            <a:endParaRPr lang="en-GB" dirty="0" err="1"/>
          </a:p>
        </p:txBody>
      </p:sp>
      <p:sp>
        <p:nvSpPr>
          <p:cNvPr id="8" name="TextBox 7">
            <a:extLst>
              <a:ext uri="{FF2B5EF4-FFF2-40B4-BE49-F238E27FC236}">
                <a16:creationId xmlns:a16="http://schemas.microsoft.com/office/drawing/2014/main" id="{AEDF2E8F-5856-45A7-950E-734FFAE909E0}"/>
              </a:ext>
            </a:extLst>
          </p:cNvPr>
          <p:cNvSpPr txBox="1"/>
          <p:nvPr/>
        </p:nvSpPr>
        <p:spPr>
          <a:xfrm>
            <a:off x="3250960" y="4780797"/>
            <a:ext cx="3699966" cy="442035"/>
          </a:xfrm>
          <a:prstGeom prst="rect">
            <a:avLst/>
          </a:prstGeom>
          <a:noFill/>
        </p:spPr>
        <p:txBody>
          <a:bodyPr wrap="square" lIns="0" tIns="36000" rIns="0" bIns="36000" rtlCol="0">
            <a:spAutoFit/>
          </a:bodyPr>
          <a:lstStyle/>
          <a:p>
            <a:r>
              <a:rPr lang="nb-NO" sz="1200" dirty="0"/>
              <a:t>* See </a:t>
            </a:r>
            <a:r>
              <a:rPr lang="nb-NO" sz="1200" dirty="0" err="1"/>
              <a:t>stock</a:t>
            </a:r>
            <a:r>
              <a:rPr lang="nb-NO" sz="1200" dirty="0"/>
              <a:t> </a:t>
            </a:r>
            <a:r>
              <a:rPr lang="nb-NO" sz="1200" dirty="0" err="1"/>
              <a:t>exchange</a:t>
            </a:r>
            <a:r>
              <a:rPr lang="nb-NO" sz="1200" dirty="0"/>
              <a:t> </a:t>
            </a:r>
            <a:r>
              <a:rPr lang="nb-NO" sz="1200" dirty="0" err="1"/>
              <a:t>announcement</a:t>
            </a:r>
            <a:r>
              <a:rPr lang="nb-NO" sz="1200" dirty="0"/>
              <a:t> 19 </a:t>
            </a:r>
            <a:r>
              <a:rPr lang="nb-NO" sz="1200" dirty="0" err="1"/>
              <a:t>March</a:t>
            </a:r>
            <a:r>
              <a:rPr lang="nb-NO" sz="1200" dirty="0"/>
              <a:t> 2020</a:t>
            </a:r>
          </a:p>
          <a:p>
            <a:pPr marL="177800" indent="-177800">
              <a:buBlip>
                <a:blip r:embed="rId2"/>
              </a:buBlip>
            </a:pPr>
            <a:endParaRPr lang="en-GB" sz="1200" dirty="0" err="1"/>
          </a:p>
        </p:txBody>
      </p:sp>
    </p:spTree>
    <p:extLst>
      <p:ext uri="{BB962C8B-B14F-4D97-AF65-F5344CB8AC3E}">
        <p14:creationId xmlns:p14="http://schemas.microsoft.com/office/powerpoint/2010/main" val="401178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a:spLocks noChangeArrowheads="1"/>
          </p:cNvSpPr>
          <p:nvPr/>
        </p:nvSpPr>
        <p:spPr bwMode="gray">
          <a:xfrm>
            <a:off x="644701" y="1011130"/>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Johan Castberg FPSO</a:t>
            </a:r>
          </a:p>
        </p:txBody>
      </p:sp>
      <p:sp>
        <p:nvSpPr>
          <p:cNvPr id="61" name="Rectangle 4"/>
          <p:cNvSpPr>
            <a:spLocks noChangeArrowheads="1"/>
          </p:cNvSpPr>
          <p:nvPr/>
        </p:nvSpPr>
        <p:spPr bwMode="gray">
          <a:xfrm>
            <a:off x="644701" y="1370926"/>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Njord A upgrade</a:t>
            </a:r>
            <a:endParaRPr lang="en-GB" sz="1400" noProof="1">
              <a:solidFill>
                <a:srgbClr val="5F5F5F"/>
              </a:solidFill>
            </a:endParaRPr>
          </a:p>
        </p:txBody>
      </p:sp>
      <p:sp>
        <p:nvSpPr>
          <p:cNvPr id="2" name="Titel 1"/>
          <p:cNvSpPr>
            <a:spLocks noGrp="1"/>
          </p:cNvSpPr>
          <p:nvPr>
            <p:ph type="title"/>
          </p:nvPr>
        </p:nvSpPr>
        <p:spPr>
          <a:xfrm>
            <a:off x="610319" y="118611"/>
            <a:ext cx="8064500" cy="594122"/>
          </a:xfrm>
        </p:spPr>
        <p:txBody>
          <a:bodyPr>
            <a:normAutofit/>
          </a:bodyPr>
          <a:lstStyle/>
          <a:p>
            <a:r>
              <a:rPr lang="en-GB" sz="2400" dirty="0"/>
              <a:t>Project implementation continues with own employees</a:t>
            </a:r>
          </a:p>
        </p:txBody>
      </p:sp>
      <p:sp>
        <p:nvSpPr>
          <p:cNvPr id="5" name="Slide Number Placeholder 4"/>
          <p:cNvSpPr>
            <a:spLocks noGrp="1"/>
          </p:cNvSpPr>
          <p:nvPr>
            <p:ph type="sldNum" sz="quarter" idx="10"/>
          </p:nvPr>
        </p:nvSpPr>
        <p:spPr/>
        <p:txBody>
          <a:bodyPr/>
          <a:lstStyle/>
          <a:p>
            <a:fld id="{627436F8-9353-4F80-9DA6-B58EF91ADC41}" type="slidenum">
              <a:rPr lang="en-GB"/>
              <a:pPr/>
              <a:t>6</a:t>
            </a:fld>
            <a:endParaRPr lang="en-GB" dirty="0"/>
          </a:p>
        </p:txBody>
      </p:sp>
      <p:sp>
        <p:nvSpPr>
          <p:cNvPr id="4" name="Rectangle 3">
            <a:extLst>
              <a:ext uri="{FF2B5EF4-FFF2-40B4-BE49-F238E27FC236}">
                <a16:creationId xmlns:a16="http://schemas.microsoft.com/office/drawing/2014/main" id="{EDF5831E-444D-4A5C-A3E3-679BAB03C3F3}"/>
              </a:ext>
            </a:extLst>
          </p:cNvPr>
          <p:cNvSpPr/>
          <p:nvPr/>
        </p:nvSpPr>
        <p:spPr bwMode="auto">
          <a:xfrm>
            <a:off x="617838" y="977040"/>
            <a:ext cx="7994939" cy="365313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5"/>
              </a:buBlip>
              <a:tabLst/>
            </a:pPr>
            <a:endParaRPr kumimoji="0" lang="en-GB" sz="1800" b="0" i="0" u="none" strike="noStrike" cap="none" normalizeH="0" baseline="0" dirty="0" err="1">
              <a:ln>
                <a:noFill/>
              </a:ln>
              <a:solidFill>
                <a:schemeClr val="bg1"/>
              </a:solidFill>
              <a:effectLst/>
              <a:latin typeface="+mn-lt"/>
            </a:endParaRPr>
          </a:p>
        </p:txBody>
      </p:sp>
      <p:sp>
        <p:nvSpPr>
          <p:cNvPr id="21" name="Rectangle 4">
            <a:extLst>
              <a:ext uri="{FF2B5EF4-FFF2-40B4-BE49-F238E27FC236}">
                <a16:creationId xmlns:a16="http://schemas.microsoft.com/office/drawing/2014/main" id="{0F0682D3-6E66-41A2-8B96-C7D34FC0E2F2}"/>
              </a:ext>
            </a:extLst>
          </p:cNvPr>
          <p:cNvSpPr>
            <a:spLocks noChangeArrowheads="1"/>
          </p:cNvSpPr>
          <p:nvPr/>
        </p:nvSpPr>
        <p:spPr bwMode="gray">
          <a:xfrm>
            <a:off x="644701" y="1730722"/>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Sverdrup P2 jacket</a:t>
            </a:r>
            <a:r>
              <a:rPr lang="en-GB" sz="1400" noProof="1">
                <a:solidFill>
                  <a:srgbClr val="5F5F5F"/>
                </a:solidFill>
              </a:rPr>
              <a:t> </a:t>
            </a:r>
          </a:p>
        </p:txBody>
      </p:sp>
      <p:sp>
        <p:nvSpPr>
          <p:cNvPr id="23" name="Rectangle 4">
            <a:extLst>
              <a:ext uri="{FF2B5EF4-FFF2-40B4-BE49-F238E27FC236}">
                <a16:creationId xmlns:a16="http://schemas.microsoft.com/office/drawing/2014/main" id="{F65E41C1-5236-4235-B60C-97E805AD62B9}"/>
              </a:ext>
            </a:extLst>
          </p:cNvPr>
          <p:cNvSpPr>
            <a:spLocks noChangeArrowheads="1"/>
          </p:cNvSpPr>
          <p:nvPr/>
        </p:nvSpPr>
        <p:spPr bwMode="gray">
          <a:xfrm>
            <a:off x="644701" y="2090518"/>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Sverdrup RP module</a:t>
            </a:r>
            <a:endParaRPr lang="en-GB" sz="1400" noProof="1">
              <a:solidFill>
                <a:srgbClr val="5F5F5F"/>
              </a:solidFill>
            </a:endParaRPr>
          </a:p>
        </p:txBody>
      </p:sp>
      <p:pic>
        <p:nvPicPr>
          <p:cNvPr id="36" name="Picture 5">
            <a:extLst>
              <a:ext uri="{FF2B5EF4-FFF2-40B4-BE49-F238E27FC236}">
                <a16:creationId xmlns:a16="http://schemas.microsoft.com/office/drawing/2014/main" id="{3B3B73ED-C49B-478A-A05C-43748E46707F}"/>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644395" y="1017740"/>
            <a:ext cx="105382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a:extLst>
              <a:ext uri="{FF2B5EF4-FFF2-40B4-BE49-F238E27FC236}">
                <a16:creationId xmlns:a16="http://schemas.microsoft.com/office/drawing/2014/main" id="{3DB709CA-014A-458E-A612-319521F241BF}"/>
              </a:ext>
            </a:extLst>
          </p:cNvPr>
          <p:cNvPicPr preferRelativeResize="0">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46059" y="1926202"/>
            <a:ext cx="10548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F99951C8-3219-4D31-B347-DB99AA988B7A}"/>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642569" y="2833454"/>
            <a:ext cx="1053828" cy="8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a:extLst>
              <a:ext uri="{FF2B5EF4-FFF2-40B4-BE49-F238E27FC236}">
                <a16:creationId xmlns:a16="http://schemas.microsoft.com/office/drawing/2014/main" id="{88B5062B-1360-4A63-9BF4-09482ACF0379}"/>
              </a:ext>
            </a:extLst>
          </p:cNvPr>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r="20476"/>
          <a:stretch/>
        </p:blipFill>
        <p:spPr bwMode="auto">
          <a:xfrm>
            <a:off x="4659638" y="3735520"/>
            <a:ext cx="1054800" cy="93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a:extLst>
              <a:ext uri="{FF2B5EF4-FFF2-40B4-BE49-F238E27FC236}">
                <a16:creationId xmlns:a16="http://schemas.microsoft.com/office/drawing/2014/main" id="{76D7E643-A3D9-49B0-8AE8-3DF7FDE0C04C}"/>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554656" y="1019477"/>
            <a:ext cx="10548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B0848A0C-9D72-47F4-8001-3825C22B5F0B}"/>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557438" y="1926571"/>
            <a:ext cx="105382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a:extLst>
              <a:ext uri="{FF2B5EF4-FFF2-40B4-BE49-F238E27FC236}">
                <a16:creationId xmlns:a16="http://schemas.microsoft.com/office/drawing/2014/main" id="{38DB1269-1E17-443F-8E95-9CA74569C702}"/>
              </a:ext>
            </a:extLst>
          </p:cNvP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551042" y="2838483"/>
            <a:ext cx="1053828" cy="8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a:extLst>
              <a:ext uri="{FF2B5EF4-FFF2-40B4-BE49-F238E27FC236}">
                <a16:creationId xmlns:a16="http://schemas.microsoft.com/office/drawing/2014/main" id="{AEB47D5F-6284-4470-B27B-D7BEA027DFC7}"/>
              </a:ext>
            </a:extLst>
          </p:cNvPr>
          <p:cNvPicPr preferRelativeResize="0">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544849" y="3745825"/>
            <a:ext cx="1054800" cy="92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4">
            <a:extLst>
              <a:ext uri="{FF2B5EF4-FFF2-40B4-BE49-F238E27FC236}">
                <a16:creationId xmlns:a16="http://schemas.microsoft.com/office/drawing/2014/main" id="{055C01CF-E02B-432B-BC74-8FA63C464A98}"/>
              </a:ext>
            </a:extLst>
          </p:cNvPr>
          <p:cNvSpPr>
            <a:spLocks noChangeArrowheads="1"/>
          </p:cNvSpPr>
          <p:nvPr/>
        </p:nvSpPr>
        <p:spPr bwMode="gray">
          <a:xfrm>
            <a:off x="639069" y="2458548"/>
            <a:ext cx="2853231"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Hydro Husnes Aluminium</a:t>
            </a:r>
          </a:p>
        </p:txBody>
      </p:sp>
      <p:sp>
        <p:nvSpPr>
          <p:cNvPr id="28" name="Rectangle 4">
            <a:extLst>
              <a:ext uri="{FF2B5EF4-FFF2-40B4-BE49-F238E27FC236}">
                <a16:creationId xmlns:a16="http://schemas.microsoft.com/office/drawing/2014/main" id="{A33D4314-8751-47A0-B134-5FF0EAA80C59}"/>
              </a:ext>
            </a:extLst>
          </p:cNvPr>
          <p:cNvSpPr>
            <a:spLocks noChangeArrowheads="1"/>
          </p:cNvSpPr>
          <p:nvPr/>
        </p:nvSpPr>
        <p:spPr bwMode="gray">
          <a:xfrm>
            <a:off x="639070" y="3205860"/>
            <a:ext cx="2835231"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Removal of platfrom, Canada</a:t>
            </a:r>
            <a:endParaRPr lang="en-GB" sz="1400" noProof="1">
              <a:solidFill>
                <a:srgbClr val="5F5F5F"/>
              </a:solidFill>
            </a:endParaRPr>
          </a:p>
        </p:txBody>
      </p:sp>
      <p:sp>
        <p:nvSpPr>
          <p:cNvPr id="30" name="Rectangle 4">
            <a:extLst>
              <a:ext uri="{FF2B5EF4-FFF2-40B4-BE49-F238E27FC236}">
                <a16:creationId xmlns:a16="http://schemas.microsoft.com/office/drawing/2014/main" id="{BC4DA26B-B82D-4197-B6CB-F8DA5C89FA2E}"/>
              </a:ext>
            </a:extLst>
          </p:cNvPr>
          <p:cNvSpPr>
            <a:spLocks noChangeArrowheads="1"/>
          </p:cNvSpPr>
          <p:nvPr/>
        </p:nvSpPr>
        <p:spPr bwMode="gray">
          <a:xfrm>
            <a:off x="646510" y="3591067"/>
            <a:ext cx="2836265"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West White Rose marine ops</a:t>
            </a:r>
            <a:endParaRPr lang="en-GB" sz="1400" noProof="1">
              <a:solidFill>
                <a:srgbClr val="5F5F5F"/>
              </a:solidFill>
            </a:endParaRPr>
          </a:p>
        </p:txBody>
      </p:sp>
      <p:sp>
        <p:nvSpPr>
          <p:cNvPr id="32" name="Rectangle 4">
            <a:extLst>
              <a:ext uri="{FF2B5EF4-FFF2-40B4-BE49-F238E27FC236}">
                <a16:creationId xmlns:a16="http://schemas.microsoft.com/office/drawing/2014/main" id="{43671180-D0C7-4401-AF1F-EF5865B24C34}"/>
              </a:ext>
            </a:extLst>
          </p:cNvPr>
          <p:cNvSpPr>
            <a:spLocks noChangeArrowheads="1"/>
          </p:cNvSpPr>
          <p:nvPr/>
        </p:nvSpPr>
        <p:spPr bwMode="gray">
          <a:xfrm>
            <a:off x="639070" y="4340264"/>
            <a:ext cx="2836265" cy="324000"/>
          </a:xfrm>
          <a:prstGeom prst="rect">
            <a:avLst/>
          </a:prstGeom>
          <a:solidFill>
            <a:schemeClr val="accent1"/>
          </a:solidFill>
          <a:ln w="12700">
            <a:noFill/>
            <a:miter lim="800000"/>
            <a:headEnd/>
            <a:tailEnd/>
          </a:ln>
          <a:effectLst/>
        </p:spPr>
        <p:txBody>
          <a:bodyPr lIns="288000" tIns="27000" rIns="27000" bIns="27000" anchor="ctr"/>
          <a:lstStyle/>
          <a:p>
            <a:r>
              <a:rPr lang="nb-NO" sz="1400" noProof="1">
                <a:solidFill>
                  <a:schemeClr val="bg1"/>
                </a:solidFill>
              </a:rPr>
              <a:t>Decommissioning</a:t>
            </a:r>
            <a:endParaRPr lang="en-GB" sz="1400" noProof="1">
              <a:solidFill>
                <a:schemeClr val="bg1"/>
              </a:solidFill>
            </a:endParaRPr>
          </a:p>
        </p:txBody>
      </p:sp>
      <p:sp>
        <p:nvSpPr>
          <p:cNvPr id="34" name="Rectangle 4">
            <a:extLst>
              <a:ext uri="{FF2B5EF4-FFF2-40B4-BE49-F238E27FC236}">
                <a16:creationId xmlns:a16="http://schemas.microsoft.com/office/drawing/2014/main" id="{0CE9DADF-AE9B-443B-9D0A-9CA49625CEE2}"/>
              </a:ext>
            </a:extLst>
          </p:cNvPr>
          <p:cNvSpPr>
            <a:spLocks noChangeArrowheads="1"/>
          </p:cNvSpPr>
          <p:nvPr/>
        </p:nvSpPr>
        <p:spPr bwMode="gray">
          <a:xfrm>
            <a:off x="647544" y="3976274"/>
            <a:ext cx="2835231" cy="324000"/>
          </a:xfrm>
          <a:prstGeom prst="rect">
            <a:avLst/>
          </a:prstGeom>
          <a:solidFill>
            <a:schemeClr val="accent1"/>
          </a:solidFill>
          <a:ln w="12700">
            <a:noFill/>
            <a:miter lim="800000"/>
            <a:headEnd/>
            <a:tailEnd/>
          </a:ln>
          <a:effectLst/>
        </p:spPr>
        <p:txBody>
          <a:bodyPr lIns="288000" tIns="27000" rIns="27000" bIns="27000" anchor="ctr"/>
          <a:lstStyle/>
          <a:p>
            <a:r>
              <a:rPr lang="nb-NO" sz="1400" noProof="1">
                <a:solidFill>
                  <a:schemeClr val="bg1"/>
                </a:solidFill>
              </a:rPr>
              <a:t>Nord Stream 2 onshore</a:t>
            </a:r>
            <a:endParaRPr lang="en-GB" sz="1400" noProof="1">
              <a:solidFill>
                <a:schemeClr val="bg1"/>
              </a:solidFill>
            </a:endParaRPr>
          </a:p>
        </p:txBody>
      </p:sp>
      <p:sp>
        <p:nvSpPr>
          <p:cNvPr id="27" name="Rectangle 4">
            <a:extLst>
              <a:ext uri="{FF2B5EF4-FFF2-40B4-BE49-F238E27FC236}">
                <a16:creationId xmlns:a16="http://schemas.microsoft.com/office/drawing/2014/main" id="{DD7C46A6-9433-4137-BA58-FBAE1830E8D1}"/>
              </a:ext>
            </a:extLst>
          </p:cNvPr>
          <p:cNvSpPr>
            <a:spLocks noChangeArrowheads="1"/>
          </p:cNvSpPr>
          <p:nvPr/>
        </p:nvSpPr>
        <p:spPr bwMode="gray">
          <a:xfrm>
            <a:off x="640104" y="2820653"/>
            <a:ext cx="2847107"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Hywind Tampen offshore wind</a:t>
            </a:r>
          </a:p>
        </p:txBody>
      </p:sp>
      <p:sp>
        <p:nvSpPr>
          <p:cNvPr id="24" name="Content Placeholder 4">
            <a:extLst>
              <a:ext uri="{FF2B5EF4-FFF2-40B4-BE49-F238E27FC236}">
                <a16:creationId xmlns:a16="http://schemas.microsoft.com/office/drawing/2014/main" id="{9A6272EC-D42F-4E62-833B-798D0D10647D}"/>
              </a:ext>
            </a:extLst>
          </p:cNvPr>
          <p:cNvSpPr txBox="1">
            <a:spLocks/>
          </p:cNvSpPr>
          <p:nvPr/>
        </p:nvSpPr>
        <p:spPr>
          <a:xfrm>
            <a:off x="5696397" y="1011865"/>
            <a:ext cx="2916380" cy="3618309"/>
          </a:xfrm>
          <a:prstGeom prst="rect">
            <a:avLst/>
          </a:prstGeom>
        </p:spPr>
        <p:txBody>
          <a:bodyPr/>
          <a:lstStyle>
            <a:lvl1pPr marL="180975" indent="-180975" algn="l" rtl="0" eaLnBrk="1" fontAlgn="base" hangingPunct="1">
              <a:spcBef>
                <a:spcPct val="20000"/>
              </a:spcBef>
              <a:spcAft>
                <a:spcPct val="0"/>
              </a:spcAft>
              <a:buBlip>
                <a:blip r:embed="rId14"/>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15"/>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a:lstStyle>
          <a:p>
            <a:pPr marL="177641" indent="-177641">
              <a:spcBef>
                <a:spcPts val="1200"/>
              </a:spcBef>
            </a:pPr>
            <a:endParaRPr lang="en-GB" sz="1600" kern="0" dirty="0"/>
          </a:p>
          <a:p>
            <a:pPr marL="177641" indent="-177641">
              <a:spcBef>
                <a:spcPts val="1200"/>
              </a:spcBef>
            </a:pPr>
            <a:endParaRPr lang="en-GB" sz="1600" kern="0" dirty="0"/>
          </a:p>
          <a:p>
            <a:pPr marL="177641" indent="-177641">
              <a:spcBef>
                <a:spcPts val="1200"/>
              </a:spcBef>
            </a:pPr>
            <a:r>
              <a:rPr lang="en-GB" sz="1600" kern="0" dirty="0"/>
              <a:t>Ongoing projects progress</a:t>
            </a:r>
          </a:p>
          <a:p>
            <a:pPr marL="177641" indent="-177641">
              <a:spcBef>
                <a:spcPts val="1200"/>
              </a:spcBef>
            </a:pPr>
            <a:r>
              <a:rPr lang="en-GB" sz="1600" kern="0" dirty="0"/>
              <a:t>Higher share in use of own employees until virus-risk is  clarified</a:t>
            </a:r>
          </a:p>
          <a:p>
            <a:pPr marL="177641" indent="-177641">
              <a:spcBef>
                <a:spcPts val="1200"/>
              </a:spcBef>
            </a:pPr>
            <a:r>
              <a:rPr lang="en-GB" sz="1600" kern="0" dirty="0"/>
              <a:t>Cost reductions. Temporary leave where it is relevant</a:t>
            </a:r>
          </a:p>
        </p:txBody>
      </p:sp>
    </p:spTree>
    <p:custDataLst>
      <p:custData r:id="rId1"/>
      <p:custData r:id="rId2"/>
    </p:custDataLst>
    <p:extLst>
      <p:ext uri="{BB962C8B-B14F-4D97-AF65-F5344CB8AC3E}">
        <p14:creationId xmlns:p14="http://schemas.microsoft.com/office/powerpoint/2010/main" val="141393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F884-F043-4D89-8CD9-69758034DEDE}"/>
              </a:ext>
            </a:extLst>
          </p:cNvPr>
          <p:cNvSpPr>
            <a:spLocks noGrp="1"/>
          </p:cNvSpPr>
          <p:nvPr>
            <p:ph type="title"/>
          </p:nvPr>
        </p:nvSpPr>
        <p:spPr/>
        <p:txBody>
          <a:bodyPr/>
          <a:lstStyle/>
          <a:p>
            <a:r>
              <a:rPr lang="en-GB" dirty="0"/>
              <a:t>Markets</a:t>
            </a:r>
          </a:p>
        </p:txBody>
      </p:sp>
      <p:sp>
        <p:nvSpPr>
          <p:cNvPr id="3" name="Slide Number Placeholder 2">
            <a:extLst>
              <a:ext uri="{FF2B5EF4-FFF2-40B4-BE49-F238E27FC236}">
                <a16:creationId xmlns:a16="http://schemas.microsoft.com/office/drawing/2014/main" id="{29A5CE71-25A8-4C1F-9047-C3844E44408F}"/>
              </a:ext>
            </a:extLst>
          </p:cNvPr>
          <p:cNvSpPr>
            <a:spLocks noGrp="1"/>
          </p:cNvSpPr>
          <p:nvPr>
            <p:ph type="sldNum" sz="quarter" idx="10"/>
          </p:nvPr>
        </p:nvSpPr>
        <p:spPr/>
        <p:txBody>
          <a:bodyPr/>
          <a:lstStyle/>
          <a:p>
            <a:fld id="{627436F8-9353-4F80-9DA6-B58EF91ADC41}" type="slidenum">
              <a:rPr lang="en-GB" smtClean="0"/>
              <a:pPr/>
              <a:t>7</a:t>
            </a:fld>
            <a:endParaRPr lang="en-GB"/>
          </a:p>
        </p:txBody>
      </p:sp>
      <p:graphicFrame>
        <p:nvGraphicFramePr>
          <p:cNvPr id="5" name="Table 4">
            <a:extLst>
              <a:ext uri="{FF2B5EF4-FFF2-40B4-BE49-F238E27FC236}">
                <a16:creationId xmlns:a16="http://schemas.microsoft.com/office/drawing/2014/main" id="{0D928E5F-3DD9-462C-AEBE-0BE1E550A599}"/>
              </a:ext>
            </a:extLst>
          </p:cNvPr>
          <p:cNvGraphicFramePr>
            <a:graphicFrameLocks noGrp="1"/>
          </p:cNvGraphicFramePr>
          <p:nvPr>
            <p:extLst>
              <p:ext uri="{D42A27DB-BD31-4B8C-83A1-F6EECF244321}">
                <p14:modId xmlns:p14="http://schemas.microsoft.com/office/powerpoint/2010/main" val="3310293936"/>
              </p:ext>
            </p:extLst>
          </p:nvPr>
        </p:nvGraphicFramePr>
        <p:xfrm>
          <a:off x="154424" y="821756"/>
          <a:ext cx="8859985" cy="2960698"/>
        </p:xfrm>
        <a:graphic>
          <a:graphicData uri="http://schemas.openxmlformats.org/drawingml/2006/table">
            <a:tbl>
              <a:tblPr firstRow="1" bandRow="1">
                <a:tableStyleId>{5C22544A-7EE6-4342-B048-85BDC9FD1C3A}</a:tableStyleId>
              </a:tblPr>
              <a:tblGrid>
                <a:gridCol w="6649320">
                  <a:extLst>
                    <a:ext uri="{9D8B030D-6E8A-4147-A177-3AD203B41FA5}">
                      <a16:colId xmlns:a16="http://schemas.microsoft.com/office/drawing/2014/main" val="20000"/>
                    </a:ext>
                  </a:extLst>
                </a:gridCol>
                <a:gridCol w="2210665">
                  <a:extLst>
                    <a:ext uri="{9D8B030D-6E8A-4147-A177-3AD203B41FA5}">
                      <a16:colId xmlns:a16="http://schemas.microsoft.com/office/drawing/2014/main" val="20001"/>
                    </a:ext>
                  </a:extLst>
                </a:gridCol>
              </a:tblGrid>
              <a:tr h="457200">
                <a:tc>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03498">
                <a:tc>
                  <a:txBody>
                    <a:bodyPr/>
                    <a:lstStyle/>
                    <a:p>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44" name="Group 43">
            <a:extLst>
              <a:ext uri="{FF2B5EF4-FFF2-40B4-BE49-F238E27FC236}">
                <a16:creationId xmlns:a16="http://schemas.microsoft.com/office/drawing/2014/main" id="{F662E4F9-E442-4F1D-91C2-7A4C6DC497F2}"/>
              </a:ext>
            </a:extLst>
          </p:cNvPr>
          <p:cNvGrpSpPr/>
          <p:nvPr/>
        </p:nvGrpSpPr>
        <p:grpSpPr>
          <a:xfrm>
            <a:off x="159623" y="823219"/>
            <a:ext cx="6630647" cy="2890285"/>
            <a:chOff x="151671" y="1814205"/>
            <a:chExt cx="6630647" cy="2890285"/>
          </a:xfrm>
        </p:grpSpPr>
        <p:grpSp>
          <p:nvGrpSpPr>
            <p:cNvPr id="42" name="Group 41">
              <a:extLst>
                <a:ext uri="{FF2B5EF4-FFF2-40B4-BE49-F238E27FC236}">
                  <a16:creationId xmlns:a16="http://schemas.microsoft.com/office/drawing/2014/main" id="{162F71EE-4F6E-4927-855A-5D6039D96492}"/>
                </a:ext>
              </a:extLst>
            </p:cNvPr>
            <p:cNvGrpSpPr/>
            <p:nvPr/>
          </p:nvGrpSpPr>
          <p:grpSpPr>
            <a:xfrm>
              <a:off x="5197962" y="1814205"/>
              <a:ext cx="1584356" cy="2869258"/>
              <a:chOff x="5197962" y="1814205"/>
              <a:chExt cx="1584356" cy="2869258"/>
            </a:xfrm>
          </p:grpSpPr>
          <p:pic>
            <p:nvPicPr>
              <p:cNvPr id="9" name="Picture 8">
                <a:extLst>
                  <a:ext uri="{FF2B5EF4-FFF2-40B4-BE49-F238E27FC236}">
                    <a16:creationId xmlns:a16="http://schemas.microsoft.com/office/drawing/2014/main" id="{215A1AA8-6D04-4EAF-B99D-D9FB9233D95B}"/>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5423187" y="2432370"/>
                <a:ext cx="1268950" cy="990731"/>
              </a:xfrm>
              <a:prstGeom prst="rect">
                <a:avLst/>
              </a:prstGeom>
            </p:spPr>
          </p:pic>
          <p:sp>
            <p:nvSpPr>
              <p:cNvPr id="10" name="TextBox 9">
                <a:extLst>
                  <a:ext uri="{FF2B5EF4-FFF2-40B4-BE49-F238E27FC236}">
                    <a16:creationId xmlns:a16="http://schemas.microsoft.com/office/drawing/2014/main" id="{AD7DA06A-84D0-4100-8EEE-BB9119CFA7E4}"/>
                  </a:ext>
                </a:extLst>
              </p:cNvPr>
              <p:cNvSpPr txBox="1"/>
              <p:nvPr/>
            </p:nvSpPr>
            <p:spPr>
              <a:xfrm>
                <a:off x="5245039" y="3468560"/>
                <a:ext cx="1537279"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FLOATING PRODUCTION</a:t>
                </a:r>
              </a:p>
              <a:p>
                <a:pPr algn="ctr"/>
                <a:r>
                  <a:rPr lang="en-GB" sz="1000" dirty="0">
                    <a:latin typeface="Arial" panose="020B0604020202020204" pitchFamily="34" charset="0"/>
                    <a:cs typeface="Arial" panose="020B0604020202020204" pitchFamily="34" charset="0"/>
                  </a:rPr>
                  <a:t>STORAGE AND </a:t>
                </a:r>
              </a:p>
              <a:p>
                <a:pPr algn="ctr"/>
                <a:r>
                  <a:rPr lang="en-GB" sz="1000" dirty="0">
                    <a:latin typeface="Arial" panose="020B0604020202020204" pitchFamily="34" charset="0"/>
                    <a:cs typeface="Arial" panose="020B0604020202020204" pitchFamily="34" charset="0"/>
                  </a:rPr>
                  <a:t>OFFLOADING VESSELS</a:t>
                </a:r>
              </a:p>
            </p:txBody>
          </p:sp>
          <p:sp>
            <p:nvSpPr>
              <p:cNvPr id="39" name="TextBox 38">
                <a:extLst>
                  <a:ext uri="{FF2B5EF4-FFF2-40B4-BE49-F238E27FC236}">
                    <a16:creationId xmlns:a16="http://schemas.microsoft.com/office/drawing/2014/main" id="{11B0BEB4-327D-4D60-B510-5D26AD5DB674}"/>
                  </a:ext>
                </a:extLst>
              </p:cNvPr>
              <p:cNvSpPr txBox="1"/>
              <p:nvPr/>
            </p:nvSpPr>
            <p:spPr>
              <a:xfrm>
                <a:off x="5462439" y="1866052"/>
                <a:ext cx="716543" cy="334313"/>
              </a:xfrm>
              <a:prstGeom prst="rect">
                <a:avLst/>
              </a:prstGeom>
              <a:noFill/>
            </p:spPr>
            <p:txBody>
              <a:bodyPr wrap="none" lIns="0" tIns="36000" rIns="0" bIns="36000" rtlCol="0">
                <a:spAutoFit/>
              </a:bodyPr>
              <a:lstStyle/>
              <a:p>
                <a:r>
                  <a:rPr lang="en-GB" sz="1700" b="1" dirty="0"/>
                  <a:t>FPSOs</a:t>
                </a:r>
              </a:p>
            </p:txBody>
          </p:sp>
          <p:cxnSp>
            <p:nvCxnSpPr>
              <p:cNvPr id="40" name="Straight Connector 39">
                <a:extLst>
                  <a:ext uri="{FF2B5EF4-FFF2-40B4-BE49-F238E27FC236}">
                    <a16:creationId xmlns:a16="http://schemas.microsoft.com/office/drawing/2014/main" id="{E7BF8E2A-AEB1-4C7D-96BB-6FC4D9199CC0}"/>
                  </a:ext>
                </a:extLst>
              </p:cNvPr>
              <p:cNvCxnSpPr>
                <a:cxnSpLocks/>
              </p:cNvCxnSpPr>
              <p:nvPr/>
            </p:nvCxnSpPr>
            <p:spPr bwMode="auto">
              <a:xfrm>
                <a:off x="5197962" y="1814205"/>
                <a:ext cx="0" cy="2869258"/>
              </a:xfrm>
              <a:prstGeom prst="line">
                <a:avLst/>
              </a:prstGeom>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3">
              <a:extLst>
                <a:ext uri="{FF2B5EF4-FFF2-40B4-BE49-F238E27FC236}">
                  <a16:creationId xmlns:a16="http://schemas.microsoft.com/office/drawing/2014/main" id="{CF07F45B-325A-4F55-9D1B-53D447EBF426}"/>
                </a:ext>
              </a:extLst>
            </p:cNvPr>
            <p:cNvGrpSpPr/>
            <p:nvPr/>
          </p:nvGrpSpPr>
          <p:grpSpPr>
            <a:xfrm>
              <a:off x="151671" y="1860955"/>
              <a:ext cx="4913251" cy="2843535"/>
              <a:chOff x="151671" y="1860955"/>
              <a:chExt cx="4913251" cy="2843535"/>
            </a:xfrm>
          </p:grpSpPr>
          <p:sp>
            <p:nvSpPr>
              <p:cNvPr id="6" name="TextBox 5">
                <a:extLst>
                  <a:ext uri="{FF2B5EF4-FFF2-40B4-BE49-F238E27FC236}">
                    <a16:creationId xmlns:a16="http://schemas.microsoft.com/office/drawing/2014/main" id="{420F618C-D4AC-47B5-BC23-B233FE176697}"/>
                  </a:ext>
                </a:extLst>
              </p:cNvPr>
              <p:cNvSpPr txBox="1"/>
              <p:nvPr/>
            </p:nvSpPr>
            <p:spPr>
              <a:xfrm>
                <a:off x="430054" y="1860955"/>
                <a:ext cx="2085507" cy="318924"/>
              </a:xfrm>
              <a:prstGeom prst="rect">
                <a:avLst/>
              </a:prstGeom>
              <a:noFill/>
            </p:spPr>
            <p:txBody>
              <a:bodyPr wrap="none" lIns="0" tIns="36000" rIns="0" bIns="36000" rtlCol="0">
                <a:spAutoFit/>
              </a:bodyPr>
              <a:lstStyle/>
              <a:p>
                <a:r>
                  <a:rPr lang="en-GB" sz="1600" b="1" dirty="0"/>
                  <a:t>Process &amp; Structures</a:t>
                </a:r>
              </a:p>
            </p:txBody>
          </p:sp>
          <p:sp>
            <p:nvSpPr>
              <p:cNvPr id="8" name="TextBox 7">
                <a:extLst>
                  <a:ext uri="{FF2B5EF4-FFF2-40B4-BE49-F238E27FC236}">
                    <a16:creationId xmlns:a16="http://schemas.microsoft.com/office/drawing/2014/main" id="{EA99E6BA-1FE1-46D5-A2A0-70721AD8090E}"/>
                  </a:ext>
                </a:extLst>
              </p:cNvPr>
              <p:cNvSpPr txBox="1"/>
              <p:nvPr/>
            </p:nvSpPr>
            <p:spPr>
              <a:xfrm>
                <a:off x="222016" y="2988032"/>
                <a:ext cx="851195"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OIL AND GAS </a:t>
                </a:r>
              </a:p>
              <a:p>
                <a:pPr algn="ctr"/>
                <a:r>
                  <a:rPr lang="en-GB" sz="1000" dirty="0">
                    <a:latin typeface="Arial" panose="020B0604020202020204" pitchFamily="34" charset="0"/>
                    <a:cs typeface="Arial" panose="020B0604020202020204" pitchFamily="34" charset="0"/>
                  </a:rPr>
                  <a:t>PLATFORM </a:t>
                </a:r>
              </a:p>
              <a:p>
                <a:pPr algn="ctr"/>
                <a:r>
                  <a:rPr lang="en-GB" sz="1000" dirty="0">
                    <a:latin typeface="Arial" panose="020B0604020202020204" pitchFamily="34" charset="0"/>
                    <a:cs typeface="Arial" panose="020B0604020202020204" pitchFamily="34" charset="0"/>
                  </a:rPr>
                  <a:t>TOPSIDES</a:t>
                </a:r>
              </a:p>
            </p:txBody>
          </p:sp>
          <p:pic>
            <p:nvPicPr>
              <p:cNvPr id="11" name="Content Placeholder 4">
                <a:extLst>
                  <a:ext uri="{FF2B5EF4-FFF2-40B4-BE49-F238E27FC236}">
                    <a16:creationId xmlns:a16="http://schemas.microsoft.com/office/drawing/2014/main" id="{E7833D48-EB6C-43C2-BBF9-E6F35FB09F3A}"/>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3853952" y="2300681"/>
                <a:ext cx="591220" cy="750004"/>
              </a:xfrm>
              <a:prstGeom prst="rect">
                <a:avLst/>
              </a:prstGeom>
            </p:spPr>
          </p:pic>
          <p:sp>
            <p:nvSpPr>
              <p:cNvPr id="12" name="TextBox 11">
                <a:extLst>
                  <a:ext uri="{FF2B5EF4-FFF2-40B4-BE49-F238E27FC236}">
                    <a16:creationId xmlns:a16="http://schemas.microsoft.com/office/drawing/2014/main" id="{DED323A4-3EC6-4108-A669-F084BA15BE79}"/>
                  </a:ext>
                </a:extLst>
              </p:cNvPr>
              <p:cNvSpPr txBox="1"/>
              <p:nvPr/>
            </p:nvSpPr>
            <p:spPr>
              <a:xfrm>
                <a:off x="3561040" y="2952475"/>
                <a:ext cx="1161901" cy="688256"/>
              </a:xfrm>
              <a:prstGeom prst="rect">
                <a:avLst/>
              </a:prstGeom>
              <a:noFill/>
            </p:spPr>
            <p:txBody>
              <a:bodyPr wrap="square" lIns="0" tIns="36000" rIns="0" bIns="36000" rtlCol="0">
                <a:spAutoFit/>
              </a:bodyPr>
              <a:lstStyle/>
              <a:p>
                <a:pPr algn="ctr"/>
                <a:r>
                  <a:rPr lang="en-GB" sz="1000" dirty="0">
                    <a:latin typeface="Arial" panose="020B0604020202020204" pitchFamily="34" charset="0"/>
                    <a:cs typeface="Arial" panose="020B0604020202020204" pitchFamily="34" charset="0"/>
                  </a:rPr>
                  <a:t>CONCRETE SUBSTRUCTURES FOR OIL AND GAS PLATFORMS</a:t>
                </a:r>
              </a:p>
            </p:txBody>
          </p:sp>
          <p:pic>
            <p:nvPicPr>
              <p:cNvPr id="13" name="Picture 12">
                <a:extLst>
                  <a:ext uri="{FF2B5EF4-FFF2-40B4-BE49-F238E27FC236}">
                    <a16:creationId xmlns:a16="http://schemas.microsoft.com/office/drawing/2014/main" id="{C4D68538-E420-4777-ABA8-E9480A5271BA}"/>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1507991" y="2279605"/>
                <a:ext cx="438522" cy="791255"/>
              </a:xfrm>
              <a:prstGeom prst="rect">
                <a:avLst/>
              </a:prstGeom>
            </p:spPr>
          </p:pic>
          <p:pic>
            <p:nvPicPr>
              <p:cNvPr id="14" name="Picture 13">
                <a:extLst>
                  <a:ext uri="{FF2B5EF4-FFF2-40B4-BE49-F238E27FC236}">
                    <a16:creationId xmlns:a16="http://schemas.microsoft.com/office/drawing/2014/main" id="{C7A76F57-1B09-4399-B6DF-CF6C8326A1C4}"/>
                  </a:ext>
                </a:extLst>
              </p:cNvPr>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3756429" y="3754050"/>
                <a:ext cx="1005842" cy="558676"/>
              </a:xfrm>
              <a:prstGeom prst="rect">
                <a:avLst/>
              </a:prstGeom>
            </p:spPr>
          </p:pic>
          <p:pic>
            <p:nvPicPr>
              <p:cNvPr id="15" name="Picture 14">
                <a:extLst>
                  <a:ext uri="{FF2B5EF4-FFF2-40B4-BE49-F238E27FC236}">
                    <a16:creationId xmlns:a16="http://schemas.microsoft.com/office/drawing/2014/main" id="{21C08277-A52D-4EF8-9BF0-39B3D77FABB0}"/>
                  </a:ext>
                </a:extLst>
              </p:cNvPr>
              <p:cNvPicPr>
                <a:picLocks/>
              </p:cNvPicPr>
              <p:nvPr/>
            </p:nvPicPr>
            <p:blipFill rotWithShape="1">
              <a:blip r:embed="rId7" cstate="print">
                <a:extLst>
                  <a:ext uri="{28A0092B-C50C-407E-A947-70E740481C1C}">
                    <a14:useLocalDpi xmlns:a14="http://schemas.microsoft.com/office/drawing/2010/main" val="0"/>
                  </a:ext>
                </a:extLst>
              </a:blip>
              <a:srcRect/>
              <a:stretch/>
            </p:blipFill>
            <p:spPr>
              <a:xfrm>
                <a:off x="2546886" y="3702042"/>
                <a:ext cx="639894" cy="687730"/>
              </a:xfrm>
              <a:prstGeom prst="rect">
                <a:avLst/>
              </a:prstGeom>
            </p:spPr>
          </p:pic>
          <p:sp>
            <p:nvSpPr>
              <p:cNvPr id="16" name="TextBox 15">
                <a:extLst>
                  <a:ext uri="{FF2B5EF4-FFF2-40B4-BE49-F238E27FC236}">
                    <a16:creationId xmlns:a16="http://schemas.microsoft.com/office/drawing/2014/main" id="{22BB360D-55F0-4FFA-8F78-EB8C5942D757}"/>
                  </a:ext>
                </a:extLst>
              </p:cNvPr>
              <p:cNvSpPr txBox="1"/>
              <p:nvPr/>
            </p:nvSpPr>
            <p:spPr>
              <a:xfrm>
                <a:off x="3607792" y="4300373"/>
                <a:ext cx="1457130"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DECOMMISSIONING</a:t>
                </a:r>
              </a:p>
              <a:p>
                <a:pPr algn="ctr"/>
                <a:r>
                  <a:rPr lang="en-GB" sz="1000" dirty="0">
                    <a:latin typeface="Arial" panose="020B0604020202020204" pitchFamily="34" charset="0"/>
                    <a:cs typeface="Arial" panose="020B0604020202020204" pitchFamily="34" charset="0"/>
                  </a:rPr>
                  <a:t>&amp; RE-USE / RECYCLING</a:t>
                </a:r>
              </a:p>
            </p:txBody>
          </p:sp>
          <p:sp>
            <p:nvSpPr>
              <p:cNvPr id="17" name="TextBox 16">
                <a:extLst>
                  <a:ext uri="{FF2B5EF4-FFF2-40B4-BE49-F238E27FC236}">
                    <a16:creationId xmlns:a16="http://schemas.microsoft.com/office/drawing/2014/main" id="{2F3D513F-A5F6-4DEA-8388-D238EBB9590D}"/>
                  </a:ext>
                </a:extLst>
              </p:cNvPr>
              <p:cNvSpPr txBox="1"/>
              <p:nvPr/>
            </p:nvSpPr>
            <p:spPr>
              <a:xfrm>
                <a:off x="2314885" y="4324010"/>
                <a:ext cx="932948"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UPGRADING &amp; </a:t>
                </a:r>
              </a:p>
              <a:p>
                <a:pPr algn="ctr"/>
                <a:r>
                  <a:rPr lang="en-GB" sz="1000" dirty="0">
                    <a:latin typeface="Arial" panose="020B0604020202020204" pitchFamily="34" charset="0"/>
                    <a:cs typeface="Arial" panose="020B0604020202020204" pitchFamily="34" charset="0"/>
                  </a:rPr>
                  <a:t>MODIFICATION</a:t>
                </a:r>
              </a:p>
            </p:txBody>
          </p:sp>
          <p:pic>
            <p:nvPicPr>
              <p:cNvPr id="18" name="Picture 17">
                <a:extLst>
                  <a:ext uri="{FF2B5EF4-FFF2-40B4-BE49-F238E27FC236}">
                    <a16:creationId xmlns:a16="http://schemas.microsoft.com/office/drawing/2014/main" id="{1BE28FD5-DB9F-4DE6-BED9-4F87AB8B6187}"/>
                  </a:ext>
                </a:extLst>
              </p:cNvPr>
              <p:cNvPicPr>
                <a:picLocks/>
              </p:cNvPicPr>
              <p:nvPr/>
            </p:nvPicPr>
            <p:blipFill rotWithShape="1">
              <a:blip r:embed="rId8" cstate="print">
                <a:extLst>
                  <a:ext uri="{28A0092B-C50C-407E-A947-70E740481C1C}">
                    <a14:useLocalDpi xmlns:a14="http://schemas.microsoft.com/office/drawing/2010/main" val="0"/>
                  </a:ext>
                </a:extLst>
              </a:blip>
              <a:srcRect/>
              <a:stretch/>
            </p:blipFill>
            <p:spPr>
              <a:xfrm rot="21218181">
                <a:off x="1459491" y="3678238"/>
                <a:ext cx="890332" cy="735338"/>
              </a:xfrm>
              <a:prstGeom prst="rect">
                <a:avLst/>
              </a:prstGeom>
            </p:spPr>
          </p:pic>
          <p:pic>
            <p:nvPicPr>
              <p:cNvPr id="19" name="Picture 18">
                <a:extLst>
                  <a:ext uri="{FF2B5EF4-FFF2-40B4-BE49-F238E27FC236}">
                    <a16:creationId xmlns:a16="http://schemas.microsoft.com/office/drawing/2014/main" id="{B14429C5-F530-433B-A3B4-F60F531DB048}"/>
                  </a:ext>
                </a:extLst>
              </p:cNvPr>
              <p:cNvPicPr>
                <a:picLocks/>
              </p:cNvPicPr>
              <p:nvPr/>
            </p:nvPicPr>
            <p:blipFill rotWithShape="1">
              <a:blip r:embed="rId9" cstate="print">
                <a:extLst>
                  <a:ext uri="{28A0092B-C50C-407E-A947-70E740481C1C}">
                    <a14:useLocalDpi xmlns:a14="http://schemas.microsoft.com/office/drawing/2010/main" val="0"/>
                  </a:ext>
                </a:extLst>
              </a:blip>
              <a:srcRect/>
              <a:stretch/>
            </p:blipFill>
            <p:spPr>
              <a:xfrm>
                <a:off x="215494" y="3672146"/>
                <a:ext cx="936086" cy="753894"/>
              </a:xfrm>
              <a:prstGeom prst="rect">
                <a:avLst/>
              </a:prstGeom>
            </p:spPr>
          </p:pic>
          <p:sp>
            <p:nvSpPr>
              <p:cNvPr id="20" name="TextBox 19">
                <a:extLst>
                  <a:ext uri="{FF2B5EF4-FFF2-40B4-BE49-F238E27FC236}">
                    <a16:creationId xmlns:a16="http://schemas.microsoft.com/office/drawing/2014/main" id="{F016C5F7-DB8E-44D9-BA5B-E915E6767D02}"/>
                  </a:ext>
                </a:extLst>
              </p:cNvPr>
              <p:cNvSpPr txBox="1"/>
              <p:nvPr/>
            </p:nvSpPr>
            <p:spPr>
              <a:xfrm>
                <a:off x="1074587" y="4319273"/>
                <a:ext cx="1157368"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ONSHORE</a:t>
                </a:r>
              </a:p>
              <a:p>
                <a:pPr algn="ctr"/>
                <a:r>
                  <a:rPr lang="en-GB" sz="1000" dirty="0">
                    <a:latin typeface="Arial" panose="020B0604020202020204" pitchFamily="34" charset="0"/>
                    <a:cs typeface="Arial" panose="020B0604020202020204" pitchFamily="34" charset="0"/>
                  </a:rPr>
                  <a:t>PROCESS PLANTS</a:t>
                </a:r>
              </a:p>
            </p:txBody>
          </p:sp>
          <p:sp>
            <p:nvSpPr>
              <p:cNvPr id="21" name="TextBox 20">
                <a:extLst>
                  <a:ext uri="{FF2B5EF4-FFF2-40B4-BE49-F238E27FC236}">
                    <a16:creationId xmlns:a16="http://schemas.microsoft.com/office/drawing/2014/main" id="{F3F83BC4-7A91-4718-964C-1CF56942027D}"/>
                  </a:ext>
                </a:extLst>
              </p:cNvPr>
              <p:cNvSpPr txBox="1"/>
              <p:nvPr/>
            </p:nvSpPr>
            <p:spPr>
              <a:xfrm>
                <a:off x="151671" y="4313615"/>
                <a:ext cx="838371"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MARINE </a:t>
                </a:r>
              </a:p>
              <a:p>
                <a:pPr algn="ctr"/>
                <a:r>
                  <a:rPr lang="en-GB" sz="1000" dirty="0">
                    <a:latin typeface="Arial" panose="020B0604020202020204" pitchFamily="34" charset="0"/>
                    <a:cs typeface="Arial" panose="020B0604020202020204" pitchFamily="34" charset="0"/>
                  </a:rPr>
                  <a:t>OPERATIONS</a:t>
                </a:r>
              </a:p>
            </p:txBody>
          </p:sp>
          <p:grpSp>
            <p:nvGrpSpPr>
              <p:cNvPr id="24" name="Group 23">
                <a:extLst>
                  <a:ext uri="{FF2B5EF4-FFF2-40B4-BE49-F238E27FC236}">
                    <a16:creationId xmlns:a16="http://schemas.microsoft.com/office/drawing/2014/main" id="{F48BDBF0-8C24-40B3-9C58-9AC482B91C7B}"/>
                  </a:ext>
                </a:extLst>
              </p:cNvPr>
              <p:cNvGrpSpPr/>
              <p:nvPr/>
            </p:nvGrpSpPr>
            <p:grpSpPr>
              <a:xfrm>
                <a:off x="2636610" y="2379895"/>
                <a:ext cx="447746" cy="580679"/>
                <a:chOff x="3281138" y="2044812"/>
                <a:chExt cx="283367" cy="358493"/>
              </a:xfrm>
            </p:grpSpPr>
            <p:pic>
              <p:nvPicPr>
                <p:cNvPr id="25" name="Picture 24">
                  <a:extLst>
                    <a:ext uri="{FF2B5EF4-FFF2-40B4-BE49-F238E27FC236}">
                      <a16:creationId xmlns:a16="http://schemas.microsoft.com/office/drawing/2014/main" id="{99BC04CA-53BA-480E-AE3E-64B809E0567B}"/>
                    </a:ext>
                  </a:extLst>
                </p:cNvPr>
                <p:cNvPicPr>
                  <a:picLocks/>
                </p:cNvPicPr>
                <p:nvPr/>
              </p:nvPicPr>
              <p:blipFill rotWithShape="1">
                <a:blip r:embed="rId10" cstate="print">
                  <a:extLst>
                    <a:ext uri="{28A0092B-C50C-407E-A947-70E740481C1C}">
                      <a14:useLocalDpi xmlns:a14="http://schemas.microsoft.com/office/drawing/2010/main" val="0"/>
                    </a:ext>
                  </a:extLst>
                </a:blip>
                <a:srcRect/>
                <a:stretch/>
              </p:blipFill>
              <p:spPr>
                <a:xfrm>
                  <a:off x="3332699" y="2121287"/>
                  <a:ext cx="185620" cy="282018"/>
                </a:xfrm>
                <a:prstGeom prst="rect">
                  <a:avLst/>
                </a:prstGeom>
              </p:spPr>
            </p:pic>
            <p:sp>
              <p:nvSpPr>
                <p:cNvPr id="26" name="Cube 25">
                  <a:extLst>
                    <a:ext uri="{FF2B5EF4-FFF2-40B4-BE49-F238E27FC236}">
                      <a16:creationId xmlns:a16="http://schemas.microsoft.com/office/drawing/2014/main" id="{D233636A-6779-4DF5-A628-011E8BE13A9C}"/>
                    </a:ext>
                  </a:extLst>
                </p:cNvPr>
                <p:cNvSpPr/>
                <p:nvPr/>
              </p:nvSpPr>
              <p:spPr bwMode="auto">
                <a:xfrm>
                  <a:off x="3281138" y="2124963"/>
                  <a:ext cx="257960" cy="45719"/>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27" name="Cube 26">
                  <a:extLst>
                    <a:ext uri="{FF2B5EF4-FFF2-40B4-BE49-F238E27FC236}">
                      <a16:creationId xmlns:a16="http://schemas.microsoft.com/office/drawing/2014/main" id="{F2A41748-CA7D-4223-9F78-80D610F4AC47}"/>
                    </a:ext>
                  </a:extLst>
                </p:cNvPr>
                <p:cNvSpPr/>
                <p:nvPr/>
              </p:nvSpPr>
              <p:spPr bwMode="auto">
                <a:xfrm>
                  <a:off x="3314180" y="2064225"/>
                  <a:ext cx="73725" cy="83597"/>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28" name="Cube 27">
                  <a:extLst>
                    <a:ext uri="{FF2B5EF4-FFF2-40B4-BE49-F238E27FC236}">
                      <a16:creationId xmlns:a16="http://schemas.microsoft.com/office/drawing/2014/main" id="{637CCABC-33A6-42B4-9EE3-D050499C7FFB}"/>
                    </a:ext>
                  </a:extLst>
                </p:cNvPr>
                <p:cNvSpPr/>
                <p:nvPr/>
              </p:nvSpPr>
              <p:spPr bwMode="auto">
                <a:xfrm>
                  <a:off x="3423555" y="2044812"/>
                  <a:ext cx="140950" cy="88934"/>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sp>
            <p:nvSpPr>
              <p:cNvPr id="29" name="TextBox 28">
                <a:extLst>
                  <a:ext uri="{FF2B5EF4-FFF2-40B4-BE49-F238E27FC236}">
                    <a16:creationId xmlns:a16="http://schemas.microsoft.com/office/drawing/2014/main" id="{568FF804-3D5A-4579-B146-0A66FFF1E109}"/>
                  </a:ext>
                </a:extLst>
              </p:cNvPr>
              <p:cNvSpPr txBox="1"/>
              <p:nvPr/>
            </p:nvSpPr>
            <p:spPr>
              <a:xfrm>
                <a:off x="2548612" y="2949875"/>
                <a:ext cx="782265"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UNMANNED </a:t>
                </a:r>
              </a:p>
              <a:p>
                <a:pPr algn="ctr"/>
                <a:r>
                  <a:rPr lang="en-GB" sz="1000" dirty="0">
                    <a:latin typeface="Arial" panose="020B0604020202020204" pitchFamily="34" charset="0"/>
                    <a:cs typeface="Arial" panose="020B0604020202020204" pitchFamily="34" charset="0"/>
                  </a:rPr>
                  <a:t>WELLHEAD </a:t>
                </a:r>
              </a:p>
              <a:p>
                <a:pPr algn="ctr"/>
                <a:r>
                  <a:rPr lang="en-GB" sz="1000" dirty="0">
                    <a:latin typeface="Arial" panose="020B0604020202020204" pitchFamily="34" charset="0"/>
                    <a:cs typeface="Arial" panose="020B0604020202020204" pitchFamily="34" charset="0"/>
                  </a:rPr>
                  <a:t>PLATFORMS</a:t>
                </a:r>
              </a:p>
            </p:txBody>
          </p:sp>
          <p:sp>
            <p:nvSpPr>
              <p:cNvPr id="41" name="TextBox 40">
                <a:extLst>
                  <a:ext uri="{FF2B5EF4-FFF2-40B4-BE49-F238E27FC236}">
                    <a16:creationId xmlns:a16="http://schemas.microsoft.com/office/drawing/2014/main" id="{7B084EBA-0324-4CAF-9C93-F82948269380}"/>
                  </a:ext>
                </a:extLst>
              </p:cNvPr>
              <p:cNvSpPr txBox="1"/>
              <p:nvPr/>
            </p:nvSpPr>
            <p:spPr>
              <a:xfrm>
                <a:off x="1152852" y="2988032"/>
                <a:ext cx="1171796"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OIL AND GAS </a:t>
                </a:r>
              </a:p>
              <a:p>
                <a:pPr algn="ctr"/>
                <a:r>
                  <a:rPr lang="en-GB" sz="1000" dirty="0">
                    <a:latin typeface="Arial" panose="020B0604020202020204" pitchFamily="34" charset="0"/>
                    <a:cs typeface="Arial" panose="020B0604020202020204" pitchFamily="34" charset="0"/>
                  </a:rPr>
                  <a:t>PLATFORM STEEL </a:t>
                </a:r>
              </a:p>
              <a:p>
                <a:pPr algn="ctr"/>
                <a:r>
                  <a:rPr lang="en-GB" sz="1000" dirty="0">
                    <a:latin typeface="Arial" panose="020B0604020202020204" pitchFamily="34" charset="0"/>
                    <a:cs typeface="Arial" panose="020B0604020202020204" pitchFamily="34" charset="0"/>
                  </a:rPr>
                  <a:t>SUBSTRUCTURES</a:t>
                </a:r>
              </a:p>
            </p:txBody>
          </p:sp>
          <p:grpSp>
            <p:nvGrpSpPr>
              <p:cNvPr id="51" name="Group 50">
                <a:extLst>
                  <a:ext uri="{FF2B5EF4-FFF2-40B4-BE49-F238E27FC236}">
                    <a16:creationId xmlns:a16="http://schemas.microsoft.com/office/drawing/2014/main" id="{E73F551F-AE95-4829-9993-983D91FCD024}"/>
                  </a:ext>
                </a:extLst>
              </p:cNvPr>
              <p:cNvGrpSpPr/>
              <p:nvPr/>
            </p:nvGrpSpPr>
            <p:grpSpPr>
              <a:xfrm>
                <a:off x="203439" y="2279605"/>
                <a:ext cx="1012952" cy="712973"/>
                <a:chOff x="2136458" y="2424677"/>
                <a:chExt cx="1012952" cy="798378"/>
              </a:xfrm>
            </p:grpSpPr>
            <p:sp>
              <p:nvSpPr>
                <p:cNvPr id="52" name="Cylinder 51">
                  <a:extLst>
                    <a:ext uri="{FF2B5EF4-FFF2-40B4-BE49-F238E27FC236}">
                      <a16:creationId xmlns:a16="http://schemas.microsoft.com/office/drawing/2014/main" id="{75A02E8C-8547-4C80-B484-14E49AA40313}"/>
                    </a:ext>
                  </a:extLst>
                </p:cNvPr>
                <p:cNvSpPr/>
                <p:nvPr/>
              </p:nvSpPr>
              <p:spPr bwMode="auto">
                <a:xfrm>
                  <a:off x="2388050" y="2955252"/>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3" name="Cylinder 52">
                  <a:extLst>
                    <a:ext uri="{FF2B5EF4-FFF2-40B4-BE49-F238E27FC236}">
                      <a16:creationId xmlns:a16="http://schemas.microsoft.com/office/drawing/2014/main" id="{C7E2E3BD-0C39-417D-9DAD-3B44CD37C640}"/>
                    </a:ext>
                  </a:extLst>
                </p:cNvPr>
                <p:cNvSpPr/>
                <p:nvPr/>
              </p:nvSpPr>
              <p:spPr bwMode="auto">
                <a:xfrm>
                  <a:off x="2642721" y="2906550"/>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4" name="Cylinder 53">
                  <a:extLst>
                    <a:ext uri="{FF2B5EF4-FFF2-40B4-BE49-F238E27FC236}">
                      <a16:creationId xmlns:a16="http://schemas.microsoft.com/office/drawing/2014/main" id="{784EE229-4521-4C4A-B53A-0D86CFF7A27C}"/>
                    </a:ext>
                  </a:extLst>
                </p:cNvPr>
                <p:cNvSpPr/>
                <p:nvPr/>
              </p:nvSpPr>
              <p:spPr bwMode="auto">
                <a:xfrm>
                  <a:off x="2844605" y="2956606"/>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5" name="Cylinder 54">
                  <a:extLst>
                    <a:ext uri="{FF2B5EF4-FFF2-40B4-BE49-F238E27FC236}">
                      <a16:creationId xmlns:a16="http://schemas.microsoft.com/office/drawing/2014/main" id="{92C86199-66AD-4F57-A30D-7458D490F348}"/>
                    </a:ext>
                  </a:extLst>
                </p:cNvPr>
                <p:cNvSpPr/>
                <p:nvPr/>
              </p:nvSpPr>
              <p:spPr bwMode="auto">
                <a:xfrm>
                  <a:off x="2578780" y="2941203"/>
                  <a:ext cx="63941" cy="281852"/>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pic>
              <p:nvPicPr>
                <p:cNvPr id="56" name="Content Placeholder 4">
                  <a:extLst>
                    <a:ext uri="{FF2B5EF4-FFF2-40B4-BE49-F238E27FC236}">
                      <a16:creationId xmlns:a16="http://schemas.microsoft.com/office/drawing/2014/main" id="{7A47CC01-587B-4C97-A666-A2736C1953DF}"/>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136458" y="2424677"/>
                  <a:ext cx="1012952" cy="65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43" name="Group 42">
            <a:extLst>
              <a:ext uri="{FF2B5EF4-FFF2-40B4-BE49-F238E27FC236}">
                <a16:creationId xmlns:a16="http://schemas.microsoft.com/office/drawing/2014/main" id="{54D9C5F2-7B10-4153-B663-83ED12309AF8}"/>
              </a:ext>
            </a:extLst>
          </p:cNvPr>
          <p:cNvGrpSpPr/>
          <p:nvPr/>
        </p:nvGrpSpPr>
        <p:grpSpPr>
          <a:xfrm>
            <a:off x="6852021" y="875067"/>
            <a:ext cx="2140183" cy="2804310"/>
            <a:chOff x="6844069" y="1866053"/>
            <a:chExt cx="2140183" cy="2804310"/>
          </a:xfrm>
        </p:grpSpPr>
        <p:sp>
          <p:nvSpPr>
            <p:cNvPr id="7" name="TextBox 6">
              <a:extLst>
                <a:ext uri="{FF2B5EF4-FFF2-40B4-BE49-F238E27FC236}">
                  <a16:creationId xmlns:a16="http://schemas.microsoft.com/office/drawing/2014/main" id="{8A7EB9C9-2261-4205-91BB-8EE4B8E1DBF4}"/>
                </a:ext>
              </a:extLst>
            </p:cNvPr>
            <p:cNvSpPr txBox="1"/>
            <p:nvPr/>
          </p:nvSpPr>
          <p:spPr>
            <a:xfrm>
              <a:off x="7185841" y="1866053"/>
              <a:ext cx="1263166" cy="334313"/>
            </a:xfrm>
            <a:prstGeom prst="rect">
              <a:avLst/>
            </a:prstGeom>
            <a:noFill/>
          </p:spPr>
          <p:txBody>
            <a:bodyPr wrap="none" lIns="0" tIns="36000" rIns="0" bIns="36000" rtlCol="0">
              <a:spAutoFit/>
            </a:bodyPr>
            <a:lstStyle/>
            <a:p>
              <a:r>
                <a:rPr lang="en-GB" sz="1700" b="1" dirty="0"/>
                <a:t>Renewables</a:t>
              </a:r>
            </a:p>
          </p:txBody>
        </p:sp>
        <p:pic>
          <p:nvPicPr>
            <p:cNvPr id="22" name="Picture 21">
              <a:extLst>
                <a:ext uri="{FF2B5EF4-FFF2-40B4-BE49-F238E27FC236}">
                  <a16:creationId xmlns:a16="http://schemas.microsoft.com/office/drawing/2014/main" id="{A2CAE1EB-049B-4A75-B924-AB7ED0AE96A1}"/>
                </a:ext>
              </a:extLst>
            </p:cNvPr>
            <p:cNvPicPr>
              <a:picLocks/>
            </p:cNvPicPr>
            <p:nvPr/>
          </p:nvPicPr>
          <p:blipFill rotWithShape="1">
            <a:blip r:embed="rId13" cstate="print">
              <a:extLst>
                <a:ext uri="{28A0092B-C50C-407E-A947-70E740481C1C}">
                  <a14:useLocalDpi xmlns:a14="http://schemas.microsoft.com/office/drawing/2010/main" val="0"/>
                </a:ext>
              </a:extLst>
            </a:blip>
            <a:srcRect/>
            <a:stretch/>
          </p:blipFill>
          <p:spPr>
            <a:xfrm>
              <a:off x="6887526" y="2356281"/>
              <a:ext cx="836474" cy="763519"/>
            </a:xfrm>
            <a:prstGeom prst="rect">
              <a:avLst/>
            </a:prstGeom>
          </p:spPr>
        </p:pic>
        <p:sp>
          <p:nvSpPr>
            <p:cNvPr id="23" name="TextBox 22">
              <a:extLst>
                <a:ext uri="{FF2B5EF4-FFF2-40B4-BE49-F238E27FC236}">
                  <a16:creationId xmlns:a16="http://schemas.microsoft.com/office/drawing/2014/main" id="{A784E835-9F17-40F8-8B3F-83E2805E5D98}"/>
                </a:ext>
              </a:extLst>
            </p:cNvPr>
            <p:cNvSpPr txBox="1"/>
            <p:nvPr/>
          </p:nvSpPr>
          <p:spPr>
            <a:xfrm>
              <a:off x="6844069" y="2962958"/>
              <a:ext cx="976229"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OFFSHORE </a:t>
              </a:r>
            </a:p>
            <a:p>
              <a:pPr algn="ctr"/>
              <a:r>
                <a:rPr lang="en-GB" sz="1000" dirty="0">
                  <a:latin typeface="Arial" panose="020B0604020202020204" pitchFamily="34" charset="0"/>
                  <a:cs typeface="Arial" panose="020B0604020202020204" pitchFamily="34" charset="0"/>
                </a:rPr>
                <a:t>WIND TURBINE </a:t>
              </a:r>
            </a:p>
            <a:p>
              <a:pPr algn="ctr"/>
              <a:r>
                <a:rPr lang="en-GB" sz="1000" dirty="0">
                  <a:latin typeface="Arial" panose="020B0604020202020204" pitchFamily="34" charset="0"/>
                  <a:cs typeface="Arial" panose="020B0604020202020204" pitchFamily="34" charset="0"/>
                </a:rPr>
                <a:t>PLATFORMS</a:t>
              </a:r>
            </a:p>
          </p:txBody>
        </p:sp>
        <p:grpSp>
          <p:nvGrpSpPr>
            <p:cNvPr id="30" name="Group 29">
              <a:extLst>
                <a:ext uri="{FF2B5EF4-FFF2-40B4-BE49-F238E27FC236}">
                  <a16:creationId xmlns:a16="http://schemas.microsoft.com/office/drawing/2014/main" id="{F59C3850-6F04-413E-915F-ACC5016030F1}"/>
                </a:ext>
              </a:extLst>
            </p:cNvPr>
            <p:cNvGrpSpPr/>
            <p:nvPr/>
          </p:nvGrpSpPr>
          <p:grpSpPr>
            <a:xfrm>
              <a:off x="8001982" y="2355420"/>
              <a:ext cx="357098" cy="703621"/>
              <a:chOff x="4898019" y="2307692"/>
              <a:chExt cx="590625" cy="1171776"/>
            </a:xfrm>
          </p:grpSpPr>
          <p:pic>
            <p:nvPicPr>
              <p:cNvPr id="31" name="Picture 30">
                <a:extLst>
                  <a:ext uri="{FF2B5EF4-FFF2-40B4-BE49-F238E27FC236}">
                    <a16:creationId xmlns:a16="http://schemas.microsoft.com/office/drawing/2014/main" id="{E2377C3C-5023-4214-ADD5-F068A018E4C5}"/>
                  </a:ext>
                </a:extLst>
              </p:cNvPr>
              <p:cNvPicPr>
                <a:picLocks/>
              </p:cNvPicPr>
              <p:nvPr/>
            </p:nvPicPr>
            <p:blipFill rotWithShape="1">
              <a:blip r:embed="rId14" cstate="print">
                <a:extLst>
                  <a:ext uri="{28A0092B-C50C-407E-A947-70E740481C1C}">
                    <a14:useLocalDpi xmlns:a14="http://schemas.microsoft.com/office/drawing/2010/main" val="0"/>
                  </a:ext>
                </a:extLst>
              </a:blip>
              <a:srcRect/>
              <a:stretch/>
            </p:blipFill>
            <p:spPr>
              <a:xfrm>
                <a:off x="4917479" y="2619784"/>
                <a:ext cx="438522" cy="859684"/>
              </a:xfrm>
              <a:prstGeom prst="rect">
                <a:avLst/>
              </a:prstGeom>
            </p:spPr>
          </p:pic>
          <p:sp>
            <p:nvSpPr>
              <p:cNvPr id="32" name="Cube 31">
                <a:extLst>
                  <a:ext uri="{FF2B5EF4-FFF2-40B4-BE49-F238E27FC236}">
                    <a16:creationId xmlns:a16="http://schemas.microsoft.com/office/drawing/2014/main" id="{345D91E8-9E0D-4089-A32A-731ECB978E18}"/>
                  </a:ext>
                </a:extLst>
              </p:cNvPr>
              <p:cNvSpPr/>
              <p:nvPr/>
            </p:nvSpPr>
            <p:spPr bwMode="auto">
              <a:xfrm>
                <a:off x="4898019" y="2307692"/>
                <a:ext cx="590625" cy="432048"/>
              </a:xfrm>
              <a:prstGeom prst="cube">
                <a:avLst>
                  <a:gd name="adj" fmla="val 35288"/>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33" name="Lightning Bolt 32">
                <a:extLst>
                  <a:ext uri="{FF2B5EF4-FFF2-40B4-BE49-F238E27FC236}">
                    <a16:creationId xmlns:a16="http://schemas.microsoft.com/office/drawing/2014/main" id="{387138D5-EF00-4FE3-8C0C-580A22A0145E}"/>
                  </a:ext>
                </a:extLst>
              </p:cNvPr>
              <p:cNvSpPr/>
              <p:nvPr/>
            </p:nvSpPr>
            <p:spPr bwMode="auto">
              <a:xfrm rot="21038257">
                <a:off x="4992724" y="2496977"/>
                <a:ext cx="288032" cy="239998"/>
              </a:xfrm>
              <a:prstGeom prst="lightningBolt">
                <a:avLst/>
              </a:prstGeom>
              <a:solidFill>
                <a:schemeClr val="bg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grpSp>
          <p:nvGrpSpPr>
            <p:cNvPr id="34" name="Group 33">
              <a:extLst>
                <a:ext uri="{FF2B5EF4-FFF2-40B4-BE49-F238E27FC236}">
                  <a16:creationId xmlns:a16="http://schemas.microsoft.com/office/drawing/2014/main" id="{038367A3-8A9D-415D-90C9-6C61B620B866}"/>
                </a:ext>
              </a:extLst>
            </p:cNvPr>
            <p:cNvGrpSpPr/>
            <p:nvPr/>
          </p:nvGrpSpPr>
          <p:grpSpPr>
            <a:xfrm>
              <a:off x="8468898" y="2335926"/>
              <a:ext cx="471664" cy="541333"/>
              <a:chOff x="7193296" y="2893580"/>
              <a:chExt cx="648072" cy="868383"/>
            </a:xfrm>
          </p:grpSpPr>
          <p:pic>
            <p:nvPicPr>
              <p:cNvPr id="35" name="Content Placeholder 4">
                <a:extLst>
                  <a:ext uri="{FF2B5EF4-FFF2-40B4-BE49-F238E27FC236}">
                    <a16:creationId xmlns:a16="http://schemas.microsoft.com/office/drawing/2014/main" id="{B20FAC07-C803-47C8-A509-B9F0DCF58FEA}"/>
                  </a:ext>
                </a:extLst>
              </p:cNvPr>
              <p:cNvPicPr>
                <a:picLocks/>
              </p:cNvPicPr>
              <p:nvPr/>
            </p:nvPicPr>
            <p:blipFill rotWithShape="1">
              <a:blip r:embed="rId15" cstate="print">
                <a:extLst>
                  <a:ext uri="{28A0092B-C50C-407E-A947-70E740481C1C}">
                    <a14:useLocalDpi xmlns:a14="http://schemas.microsoft.com/office/drawing/2010/main" val="0"/>
                  </a:ext>
                </a:extLst>
              </a:blip>
              <a:srcRect t="37173"/>
              <a:stretch/>
            </p:blipFill>
            <p:spPr>
              <a:xfrm>
                <a:off x="7193296" y="3219822"/>
                <a:ext cx="591220" cy="542141"/>
              </a:xfrm>
              <a:prstGeom prst="rect">
                <a:avLst/>
              </a:prstGeom>
            </p:spPr>
          </p:pic>
          <p:sp>
            <p:nvSpPr>
              <p:cNvPr id="36" name="Cube 35">
                <a:extLst>
                  <a:ext uri="{FF2B5EF4-FFF2-40B4-BE49-F238E27FC236}">
                    <a16:creationId xmlns:a16="http://schemas.microsoft.com/office/drawing/2014/main" id="{C384C1B8-E8C7-46EF-87EF-9823DDA6313B}"/>
                  </a:ext>
                </a:extLst>
              </p:cNvPr>
              <p:cNvSpPr/>
              <p:nvPr/>
            </p:nvSpPr>
            <p:spPr bwMode="auto">
              <a:xfrm>
                <a:off x="7193296" y="2893580"/>
                <a:ext cx="648072" cy="405868"/>
              </a:xfrm>
              <a:prstGeom prst="cube">
                <a:avLst>
                  <a:gd name="adj" fmla="val 35288"/>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37" name="Lightning Bolt 36">
                <a:extLst>
                  <a:ext uri="{FF2B5EF4-FFF2-40B4-BE49-F238E27FC236}">
                    <a16:creationId xmlns:a16="http://schemas.microsoft.com/office/drawing/2014/main" id="{963974AC-CB31-4174-9414-BE300833D70B}"/>
                  </a:ext>
                </a:extLst>
              </p:cNvPr>
              <p:cNvSpPr/>
              <p:nvPr/>
            </p:nvSpPr>
            <p:spPr bwMode="auto">
              <a:xfrm rot="21038257">
                <a:off x="7253900" y="3055311"/>
                <a:ext cx="288032" cy="239998"/>
              </a:xfrm>
              <a:prstGeom prst="lightningBolt">
                <a:avLst/>
              </a:prstGeom>
              <a:solidFill>
                <a:schemeClr val="bg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sp>
          <p:nvSpPr>
            <p:cNvPr id="38" name="TextBox 37">
              <a:extLst>
                <a:ext uri="{FF2B5EF4-FFF2-40B4-BE49-F238E27FC236}">
                  <a16:creationId xmlns:a16="http://schemas.microsoft.com/office/drawing/2014/main" id="{D6DB5BB3-8470-432D-8C32-519466233ADC}"/>
                </a:ext>
              </a:extLst>
            </p:cNvPr>
            <p:cNvSpPr txBox="1"/>
            <p:nvPr/>
          </p:nvSpPr>
          <p:spPr>
            <a:xfrm>
              <a:off x="7858944" y="3016565"/>
              <a:ext cx="1125308"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OFFSHORE WIND </a:t>
              </a:r>
            </a:p>
            <a:p>
              <a:pPr algn="ctr"/>
              <a:r>
                <a:rPr lang="en-GB" sz="1000" dirty="0">
                  <a:latin typeface="Arial" panose="020B0604020202020204" pitchFamily="34" charset="0"/>
                  <a:cs typeface="Arial" panose="020B0604020202020204" pitchFamily="34" charset="0"/>
                </a:rPr>
                <a:t>CONVERTER</a:t>
              </a:r>
            </a:p>
            <a:p>
              <a:pPr algn="ctr"/>
              <a:r>
                <a:rPr lang="en-GB" sz="1000" dirty="0">
                  <a:latin typeface="Arial" panose="020B0604020202020204" pitchFamily="34" charset="0"/>
                  <a:cs typeface="Arial" panose="020B0604020202020204" pitchFamily="34" charset="0"/>
                </a:rPr>
                <a:t>PLATFORMS</a:t>
              </a:r>
            </a:p>
          </p:txBody>
        </p:sp>
        <p:sp>
          <p:nvSpPr>
            <p:cNvPr id="57" name="Shape 56">
              <a:extLst>
                <a:ext uri="{FF2B5EF4-FFF2-40B4-BE49-F238E27FC236}">
                  <a16:creationId xmlns:a16="http://schemas.microsoft.com/office/drawing/2014/main" id="{D79B49F2-2422-491A-97CC-F33622EC6764}"/>
                </a:ext>
              </a:extLst>
            </p:cNvPr>
            <p:cNvSpPr/>
            <p:nvPr/>
          </p:nvSpPr>
          <p:spPr>
            <a:xfrm>
              <a:off x="8042487" y="3813571"/>
              <a:ext cx="524557" cy="229291"/>
            </a:xfrm>
            <a:prstGeom prst="funnel">
              <a:avLst/>
            </a:prstGeom>
            <a:solidFill>
              <a:schemeClr val="accent1">
                <a:alpha val="40000"/>
              </a:scheme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8" name="Flowchart: Connector 57">
              <a:extLst>
                <a:ext uri="{FF2B5EF4-FFF2-40B4-BE49-F238E27FC236}">
                  <a16:creationId xmlns:a16="http://schemas.microsoft.com/office/drawing/2014/main" id="{FC2B540B-5C5B-4A8A-8BE7-D968FA17F060}"/>
                </a:ext>
              </a:extLst>
            </p:cNvPr>
            <p:cNvSpPr/>
            <p:nvPr/>
          </p:nvSpPr>
          <p:spPr bwMode="auto">
            <a:xfrm>
              <a:off x="8238461" y="3903215"/>
              <a:ext cx="66060" cy="75703"/>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59" name="Flowchart: Connector 58">
              <a:extLst>
                <a:ext uri="{FF2B5EF4-FFF2-40B4-BE49-F238E27FC236}">
                  <a16:creationId xmlns:a16="http://schemas.microsoft.com/office/drawing/2014/main" id="{DC3D9B11-8A74-4018-8F1E-5399085655DD}"/>
                </a:ext>
              </a:extLst>
            </p:cNvPr>
            <p:cNvSpPr/>
            <p:nvPr/>
          </p:nvSpPr>
          <p:spPr bwMode="auto">
            <a:xfrm>
              <a:off x="8185207" y="3791082"/>
              <a:ext cx="66060" cy="75703"/>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0" name="Flowchart: Connector 59">
              <a:extLst>
                <a:ext uri="{FF2B5EF4-FFF2-40B4-BE49-F238E27FC236}">
                  <a16:creationId xmlns:a16="http://schemas.microsoft.com/office/drawing/2014/main" id="{A3829557-34EA-4731-A455-542ABE85E87C}"/>
                </a:ext>
              </a:extLst>
            </p:cNvPr>
            <p:cNvSpPr/>
            <p:nvPr/>
          </p:nvSpPr>
          <p:spPr bwMode="auto">
            <a:xfrm>
              <a:off x="8304577" y="3834915"/>
              <a:ext cx="66060" cy="75703"/>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1" name="Flowchart: Connector 60">
              <a:extLst>
                <a:ext uri="{FF2B5EF4-FFF2-40B4-BE49-F238E27FC236}">
                  <a16:creationId xmlns:a16="http://schemas.microsoft.com/office/drawing/2014/main" id="{0174C21D-C2DB-4BE4-BAA3-4DB3511CBDF7}"/>
                </a:ext>
              </a:extLst>
            </p:cNvPr>
            <p:cNvSpPr/>
            <p:nvPr/>
          </p:nvSpPr>
          <p:spPr bwMode="auto">
            <a:xfrm>
              <a:off x="8323694" y="3722163"/>
              <a:ext cx="66060" cy="75703"/>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2" name="Cube 61">
              <a:extLst>
                <a:ext uri="{FF2B5EF4-FFF2-40B4-BE49-F238E27FC236}">
                  <a16:creationId xmlns:a16="http://schemas.microsoft.com/office/drawing/2014/main" id="{2E516973-0A42-4520-A79B-3150D7C9329D}"/>
                </a:ext>
              </a:extLst>
            </p:cNvPr>
            <p:cNvSpPr/>
            <p:nvPr/>
          </p:nvSpPr>
          <p:spPr bwMode="auto">
            <a:xfrm>
              <a:off x="8251267" y="4069609"/>
              <a:ext cx="85676" cy="75438"/>
            </a:xfrm>
            <a:prstGeom prst="cub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3" name="TextBox 62">
              <a:extLst>
                <a:ext uri="{FF2B5EF4-FFF2-40B4-BE49-F238E27FC236}">
                  <a16:creationId xmlns:a16="http://schemas.microsoft.com/office/drawing/2014/main" id="{3C053B2E-8CDB-480D-B146-D6363E1A4AF3}"/>
                </a:ext>
              </a:extLst>
            </p:cNvPr>
            <p:cNvSpPr txBox="1"/>
            <p:nvPr/>
          </p:nvSpPr>
          <p:spPr>
            <a:xfrm>
              <a:off x="8012602" y="4123250"/>
              <a:ext cx="681277"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CARBON </a:t>
              </a:r>
            </a:p>
            <a:p>
              <a:pPr algn="ctr"/>
              <a:r>
                <a:rPr lang="en-GB" sz="1000" dirty="0">
                  <a:latin typeface="Arial" panose="020B0604020202020204" pitchFamily="34" charset="0"/>
                  <a:cs typeface="Arial" panose="020B0604020202020204" pitchFamily="34" charset="0"/>
                </a:rPr>
                <a:t>CAPTURE </a:t>
              </a:r>
            </a:p>
            <a:p>
              <a:pPr algn="ctr"/>
              <a:r>
                <a:rPr lang="en-GB" sz="1000" dirty="0">
                  <a:latin typeface="Arial" panose="020B0604020202020204" pitchFamily="34" charset="0"/>
                  <a:cs typeface="Arial" panose="020B0604020202020204" pitchFamily="34" charset="0"/>
                </a:rPr>
                <a:t>FACILITIES</a:t>
              </a:r>
            </a:p>
          </p:txBody>
        </p:sp>
        <p:pic>
          <p:nvPicPr>
            <p:cNvPr id="64" name="Picture 63" descr="A picture containing vector graphics, text&#10;&#10;Description automatically generated">
              <a:extLst>
                <a:ext uri="{FF2B5EF4-FFF2-40B4-BE49-F238E27FC236}">
                  <a16:creationId xmlns:a16="http://schemas.microsoft.com/office/drawing/2014/main" id="{B130296B-6721-43DE-B998-777817300AE7}"/>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062183" y="3620195"/>
              <a:ext cx="646834" cy="535024"/>
            </a:xfrm>
            <a:prstGeom prst="rect">
              <a:avLst/>
            </a:prstGeom>
          </p:spPr>
        </p:pic>
        <p:sp>
          <p:nvSpPr>
            <p:cNvPr id="65" name="TextBox 64">
              <a:extLst>
                <a:ext uri="{FF2B5EF4-FFF2-40B4-BE49-F238E27FC236}">
                  <a16:creationId xmlns:a16="http://schemas.microsoft.com/office/drawing/2014/main" id="{D4E2F359-E24E-41A7-9230-00AEDBFF7C0F}"/>
                </a:ext>
              </a:extLst>
            </p:cNvPr>
            <p:cNvSpPr txBox="1"/>
            <p:nvPr/>
          </p:nvSpPr>
          <p:spPr>
            <a:xfrm>
              <a:off x="6905786" y="4135995"/>
              <a:ext cx="852798"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HYDROGEN </a:t>
              </a:r>
            </a:p>
            <a:p>
              <a:pPr algn="ctr"/>
              <a:r>
                <a:rPr lang="en-GB" sz="1000" dirty="0">
                  <a:latin typeface="Arial" panose="020B0604020202020204" pitchFamily="34" charset="0"/>
                  <a:cs typeface="Arial" panose="020B0604020202020204" pitchFamily="34" charset="0"/>
                </a:rPr>
                <a:t>AND BIOFUEL</a:t>
              </a:r>
            </a:p>
            <a:p>
              <a:pPr algn="ctr"/>
              <a:r>
                <a:rPr lang="en-GB" sz="1000" dirty="0">
                  <a:latin typeface="Arial" panose="020B0604020202020204" pitchFamily="34" charset="0"/>
                  <a:cs typeface="Arial" panose="020B0604020202020204" pitchFamily="34" charset="0"/>
                </a:rPr>
                <a:t>FACILITIES</a:t>
              </a:r>
            </a:p>
          </p:txBody>
        </p:sp>
      </p:grpSp>
      <p:sp>
        <p:nvSpPr>
          <p:cNvPr id="45" name="Rectangle 44">
            <a:extLst>
              <a:ext uri="{FF2B5EF4-FFF2-40B4-BE49-F238E27FC236}">
                <a16:creationId xmlns:a16="http://schemas.microsoft.com/office/drawing/2014/main" id="{3A1655CC-2ED7-4950-A1FC-55B0FA70E5E2}"/>
              </a:ext>
            </a:extLst>
          </p:cNvPr>
          <p:cNvSpPr/>
          <p:nvPr/>
        </p:nvSpPr>
        <p:spPr>
          <a:xfrm>
            <a:off x="822998" y="3759254"/>
            <a:ext cx="8859985" cy="307777"/>
          </a:xfrm>
          <a:prstGeom prst="rect">
            <a:avLst/>
          </a:prstGeom>
        </p:spPr>
        <p:txBody>
          <a:bodyPr wrap="square">
            <a:spAutoFit/>
          </a:bodyPr>
          <a:lstStyle/>
          <a:p>
            <a:r>
              <a:rPr lang="en-GB" sz="1400" b="1" dirty="0">
                <a:solidFill>
                  <a:schemeClr val="accent1"/>
                </a:solidFill>
              </a:rPr>
              <a:t>Positioning for new potential projects and contracts, including renewable business areas:</a:t>
            </a:r>
            <a:endParaRPr lang="en-GB" sz="1400" dirty="0"/>
          </a:p>
        </p:txBody>
      </p:sp>
      <p:sp>
        <p:nvSpPr>
          <p:cNvPr id="66" name="TextBox 65">
            <a:extLst>
              <a:ext uri="{FF2B5EF4-FFF2-40B4-BE49-F238E27FC236}">
                <a16:creationId xmlns:a16="http://schemas.microsoft.com/office/drawing/2014/main" id="{CBB16984-A715-46E5-A407-5706B29C52D4}"/>
              </a:ext>
            </a:extLst>
          </p:cNvPr>
          <p:cNvSpPr txBox="1"/>
          <p:nvPr/>
        </p:nvSpPr>
        <p:spPr>
          <a:xfrm>
            <a:off x="1159533" y="3988723"/>
            <a:ext cx="7788982" cy="996033"/>
          </a:xfrm>
          <a:prstGeom prst="rect">
            <a:avLst/>
          </a:prstGeom>
          <a:noFill/>
        </p:spPr>
        <p:txBody>
          <a:bodyPr wrap="square" lIns="0" tIns="36000" rIns="0" bIns="36000" rtlCol="0">
            <a:spAutoFit/>
          </a:bodyPr>
          <a:lstStyle/>
          <a:p>
            <a:pPr marL="177800" indent="-177800">
              <a:buFont typeface="Wingdings" panose="05000000000000000000" pitchFamily="2" charset="2"/>
              <a:buChar char="§"/>
            </a:pPr>
            <a:r>
              <a:rPr lang="en-GB" sz="1200" dirty="0"/>
              <a:t>Offshore wind power projects, prospects for smaller units and larger convert platforms</a:t>
            </a:r>
          </a:p>
          <a:p>
            <a:pPr marL="177800" indent="-177800">
              <a:buFont typeface="Wingdings" panose="05000000000000000000" pitchFamily="2" charset="2"/>
              <a:buChar char="§"/>
            </a:pPr>
            <a:r>
              <a:rPr lang="en-GB" sz="1200" dirty="0"/>
              <a:t>CCS facilities, including MoU with Fortum regarding possibilities at the </a:t>
            </a:r>
            <a:r>
              <a:rPr lang="en-GB" sz="1200" dirty="0" err="1"/>
              <a:t>Klemetsrud</a:t>
            </a:r>
            <a:r>
              <a:rPr lang="en-GB" sz="1200" dirty="0"/>
              <a:t> plant</a:t>
            </a:r>
          </a:p>
          <a:p>
            <a:pPr marL="177800" indent="-177800">
              <a:buFont typeface="Wingdings" panose="05000000000000000000" pitchFamily="2" charset="2"/>
              <a:buChar char="§"/>
            </a:pPr>
            <a:r>
              <a:rPr lang="en-GB" sz="1200" dirty="0"/>
              <a:t>Sea-farm related projects</a:t>
            </a:r>
          </a:p>
          <a:p>
            <a:pPr marL="177800" indent="-177800">
              <a:buFont typeface="Wingdings" panose="05000000000000000000" pitchFamily="2" charset="2"/>
              <a:buChar char="§"/>
            </a:pPr>
            <a:r>
              <a:rPr lang="en-GB" sz="1200" dirty="0"/>
              <a:t>Decommissioning and re-use of outmoded offshore installations</a:t>
            </a:r>
          </a:p>
          <a:p>
            <a:pPr marL="177800" indent="-177800">
              <a:buFont typeface="Wingdings" panose="05000000000000000000" pitchFamily="2" charset="2"/>
              <a:buChar char="§"/>
            </a:pPr>
            <a:r>
              <a:rPr lang="en-GB" sz="1200" dirty="0"/>
              <a:t>Etc. </a:t>
            </a:r>
          </a:p>
        </p:txBody>
      </p:sp>
    </p:spTree>
    <p:extLst>
      <p:ext uri="{BB962C8B-B14F-4D97-AF65-F5344CB8AC3E}">
        <p14:creationId xmlns:p14="http://schemas.microsoft.com/office/powerpoint/2010/main" val="10737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C0FA48-3C0B-4297-8E12-ECE02747439C}"/>
              </a:ext>
            </a:extLst>
          </p:cNvPr>
          <p:cNvSpPr/>
          <p:nvPr/>
        </p:nvSpPr>
        <p:spPr bwMode="auto">
          <a:xfrm>
            <a:off x="730875" y="3593265"/>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15" name="Rectangle 14">
            <a:extLst>
              <a:ext uri="{FF2B5EF4-FFF2-40B4-BE49-F238E27FC236}">
                <a16:creationId xmlns:a16="http://schemas.microsoft.com/office/drawing/2014/main" id="{1AA0BF97-FAD3-4297-AECD-8ABA800F82CD}"/>
              </a:ext>
            </a:extLst>
          </p:cNvPr>
          <p:cNvSpPr/>
          <p:nvPr/>
        </p:nvSpPr>
        <p:spPr bwMode="auto">
          <a:xfrm>
            <a:off x="718976" y="2315351"/>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9" name="Rectangle 8">
            <a:extLst>
              <a:ext uri="{FF2B5EF4-FFF2-40B4-BE49-F238E27FC236}">
                <a16:creationId xmlns:a16="http://schemas.microsoft.com/office/drawing/2014/main" id="{EC2238FB-FD86-462B-8F45-946E54F2773F}"/>
              </a:ext>
            </a:extLst>
          </p:cNvPr>
          <p:cNvSpPr/>
          <p:nvPr/>
        </p:nvSpPr>
        <p:spPr bwMode="auto">
          <a:xfrm>
            <a:off x="718976" y="1027912"/>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5" name="Title 4">
            <a:extLst>
              <a:ext uri="{FF2B5EF4-FFF2-40B4-BE49-F238E27FC236}">
                <a16:creationId xmlns:a16="http://schemas.microsoft.com/office/drawing/2014/main" id="{74A4842A-86CF-4467-BAD8-F83720CDBED2}"/>
              </a:ext>
            </a:extLst>
          </p:cNvPr>
          <p:cNvSpPr>
            <a:spLocks noGrp="1"/>
          </p:cNvSpPr>
          <p:nvPr>
            <p:ph type="title"/>
          </p:nvPr>
        </p:nvSpPr>
        <p:spPr/>
        <p:txBody>
          <a:bodyPr>
            <a:normAutofit fontScale="90000"/>
          </a:bodyPr>
          <a:lstStyle/>
          <a:p>
            <a:r>
              <a:rPr lang="en-GB"/>
              <a:t>Strong focus on Environment, Social, Governance </a:t>
            </a:r>
          </a:p>
        </p:txBody>
      </p:sp>
      <p:sp>
        <p:nvSpPr>
          <p:cNvPr id="3" name="Slide Number Placeholder 2">
            <a:extLst>
              <a:ext uri="{FF2B5EF4-FFF2-40B4-BE49-F238E27FC236}">
                <a16:creationId xmlns:a16="http://schemas.microsoft.com/office/drawing/2014/main" id="{5BC134C0-861B-4F53-AB5C-62EC3013AD78}"/>
              </a:ext>
            </a:extLst>
          </p:cNvPr>
          <p:cNvSpPr>
            <a:spLocks noGrp="1"/>
          </p:cNvSpPr>
          <p:nvPr>
            <p:ph type="sldNum" sz="quarter" idx="10"/>
          </p:nvPr>
        </p:nvSpPr>
        <p:spPr/>
        <p:txBody>
          <a:bodyPr/>
          <a:lstStyle/>
          <a:p>
            <a:fld id="{627436F8-9353-4F80-9DA6-B58EF91ADC41}" type="slidenum">
              <a:rPr lang="en-GB" smtClean="0"/>
              <a:pPr/>
              <a:t>8</a:t>
            </a:fld>
            <a:endParaRPr lang="en-GB"/>
          </a:p>
        </p:txBody>
      </p:sp>
      <p:sp>
        <p:nvSpPr>
          <p:cNvPr id="6" name="Content Placeholder 5">
            <a:extLst>
              <a:ext uri="{FF2B5EF4-FFF2-40B4-BE49-F238E27FC236}">
                <a16:creationId xmlns:a16="http://schemas.microsoft.com/office/drawing/2014/main" id="{70369E5B-988A-4BFC-9348-43B185CBEF61}"/>
              </a:ext>
            </a:extLst>
          </p:cNvPr>
          <p:cNvSpPr>
            <a:spLocks noGrp="1"/>
          </p:cNvSpPr>
          <p:nvPr>
            <p:ph sz="quarter" idx="13"/>
          </p:nvPr>
        </p:nvSpPr>
        <p:spPr>
          <a:xfrm>
            <a:off x="2143480" y="1027912"/>
            <a:ext cx="6576819" cy="3704078"/>
          </a:xfrm>
        </p:spPr>
        <p:txBody>
          <a:bodyPr>
            <a:normAutofit fontScale="77500" lnSpcReduction="20000"/>
          </a:bodyPr>
          <a:lstStyle/>
          <a:p>
            <a:r>
              <a:rPr lang="en-GB" sz="1600" dirty="0"/>
              <a:t>Reducing world CO</a:t>
            </a:r>
            <a:r>
              <a:rPr lang="en-GB" sz="1600" baseline="-25000" dirty="0"/>
              <a:t>2 </a:t>
            </a:r>
            <a:r>
              <a:rPr lang="en-GB" sz="1600" dirty="0"/>
              <a:t>emissions</a:t>
            </a:r>
          </a:p>
          <a:p>
            <a:pPr lvl="1"/>
            <a:r>
              <a:rPr lang="en-GB" dirty="0"/>
              <a:t>Delivering offshore wind power + onshore facilities for CCS and green energy</a:t>
            </a:r>
          </a:p>
          <a:p>
            <a:pPr lvl="1"/>
            <a:r>
              <a:rPr lang="en-GB" dirty="0"/>
              <a:t>Green shipping – ZEEDS initiative</a:t>
            </a:r>
          </a:p>
          <a:p>
            <a:pPr lvl="1"/>
            <a:r>
              <a:rPr lang="en-GB" dirty="0"/>
              <a:t>C4IR initiative, green ocean technologies</a:t>
            </a:r>
          </a:p>
          <a:p>
            <a:pPr lvl="1"/>
            <a:r>
              <a:rPr lang="en-GB" dirty="0"/>
              <a:t>Green electricity in own yard operations</a:t>
            </a:r>
          </a:p>
          <a:p>
            <a:pPr lvl="1"/>
            <a:r>
              <a:rPr lang="en-GB" dirty="0"/>
              <a:t>Annually recycling  &gt;15 000 tonnes steel, use ~23 000 tonnes in new projects </a:t>
            </a:r>
          </a:p>
          <a:p>
            <a:pPr marL="182562" lvl="1" indent="0">
              <a:buNone/>
            </a:pPr>
            <a:endParaRPr lang="en-GB" sz="1500" dirty="0"/>
          </a:p>
          <a:p>
            <a:pPr marL="0" indent="0">
              <a:buNone/>
            </a:pPr>
            <a:endParaRPr lang="en-GB" sz="1300" b="1" dirty="0"/>
          </a:p>
          <a:p>
            <a:r>
              <a:rPr lang="en-GB" sz="1600" dirty="0"/>
              <a:t>Education, local value creation, diversity, health</a:t>
            </a:r>
          </a:p>
          <a:p>
            <a:pPr lvl="1"/>
            <a:r>
              <a:rPr lang="en-GB" dirty="0"/>
              <a:t>Typically &gt;100 apprentices every year</a:t>
            </a:r>
          </a:p>
          <a:p>
            <a:pPr lvl="1"/>
            <a:r>
              <a:rPr lang="en-GB" dirty="0"/>
              <a:t>A key company in the «Stord-model» for education</a:t>
            </a:r>
          </a:p>
          <a:p>
            <a:pPr lvl="1"/>
            <a:r>
              <a:rPr lang="en-GB" dirty="0"/>
              <a:t>Machine Learning Camp 2019 and 2020</a:t>
            </a:r>
          </a:p>
          <a:p>
            <a:pPr lvl="1"/>
            <a:r>
              <a:rPr lang="en-GB" dirty="0"/>
              <a:t>Project execution model tailored to enable local content and jobs</a:t>
            </a:r>
          </a:p>
          <a:p>
            <a:pPr lvl="1"/>
            <a:r>
              <a:rPr lang="en-GB" dirty="0"/>
              <a:t>Participant in «Including work» public programme</a:t>
            </a:r>
          </a:p>
          <a:p>
            <a:pPr lvl="1"/>
            <a:r>
              <a:rPr lang="en-GB" dirty="0"/>
              <a:t>VI foundation, support to handicapped people</a:t>
            </a:r>
          </a:p>
          <a:p>
            <a:pPr marL="0" indent="0">
              <a:buNone/>
            </a:pPr>
            <a:endParaRPr lang="en-GB" sz="2400" dirty="0">
              <a:solidFill>
                <a:schemeClr val="tx2"/>
              </a:solidFill>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Governance principles</a:t>
            </a:r>
          </a:p>
          <a:p>
            <a:pPr lvl="1"/>
            <a:r>
              <a:rPr lang="en-GB" dirty="0">
                <a:solidFill>
                  <a:schemeClr val="tx2"/>
                </a:solidFill>
                <a:latin typeface="Arial" panose="020B0604020202020204" pitchFamily="34" charset="0"/>
                <a:cs typeface="Arial" panose="020B0604020202020204" pitchFamily="34" charset="0"/>
              </a:rPr>
              <a:t>Based on NUES recommendations</a:t>
            </a:r>
          </a:p>
          <a:p>
            <a:pPr lvl="1"/>
            <a:r>
              <a:rPr lang="en-GB" dirty="0">
                <a:solidFill>
                  <a:schemeClr val="tx2"/>
                </a:solidFill>
                <a:latin typeface="Arial" panose="020B0604020202020204" pitchFamily="34" charset="0"/>
                <a:cs typeface="Arial" panose="020B0604020202020204" pitchFamily="34" charset="0"/>
              </a:rPr>
              <a:t>Systematic risk monitoring </a:t>
            </a:r>
          </a:p>
          <a:p>
            <a:pPr lvl="1"/>
            <a:r>
              <a:rPr lang="en-GB" dirty="0">
                <a:solidFill>
                  <a:schemeClr val="tx2"/>
                </a:solidFill>
                <a:latin typeface="Arial" panose="020B0604020202020204" pitchFamily="34" charset="0"/>
                <a:cs typeface="Arial" panose="020B0604020202020204" pitchFamily="34" charset="0"/>
              </a:rPr>
              <a:t>Polices for zero corruption, high standards for ethics and human rights</a:t>
            </a:r>
          </a:p>
          <a:p>
            <a:pPr lvl="1"/>
            <a:r>
              <a:rPr lang="en-GB" dirty="0">
                <a:solidFill>
                  <a:schemeClr val="tx2"/>
                </a:solidFill>
                <a:latin typeface="Arial" panose="020B0604020202020204" pitchFamily="34" charset="0"/>
                <a:cs typeface="Arial" panose="020B0604020202020204" pitchFamily="34" charset="0"/>
              </a:rPr>
              <a:t>Step-wise implementation of TCFD reporting </a:t>
            </a:r>
          </a:p>
          <a:p>
            <a:endParaRPr lang="en-GB" dirty="0"/>
          </a:p>
        </p:txBody>
      </p:sp>
      <p:sp>
        <p:nvSpPr>
          <p:cNvPr id="4" name="TextBox 3">
            <a:extLst>
              <a:ext uri="{FF2B5EF4-FFF2-40B4-BE49-F238E27FC236}">
                <a16:creationId xmlns:a16="http://schemas.microsoft.com/office/drawing/2014/main" id="{F79244B4-5F5C-45EF-A29B-CCF11C7A1715}"/>
              </a:ext>
            </a:extLst>
          </p:cNvPr>
          <p:cNvSpPr txBox="1"/>
          <p:nvPr/>
        </p:nvSpPr>
        <p:spPr>
          <a:xfrm>
            <a:off x="1095065" y="1061135"/>
            <a:ext cx="512961" cy="996033"/>
          </a:xfrm>
          <a:prstGeom prst="rect">
            <a:avLst/>
          </a:prstGeom>
          <a:noFill/>
        </p:spPr>
        <p:txBody>
          <a:bodyPr wrap="none" lIns="0" tIns="36000" rIns="0" bIns="36000" rtlCol="0">
            <a:spAutoFit/>
          </a:bodyPr>
          <a:lstStyle/>
          <a:p>
            <a:r>
              <a:rPr lang="en-GB" sz="6000" b="1">
                <a:solidFill>
                  <a:schemeClr val="bg1"/>
                </a:solidFill>
              </a:rPr>
              <a:t>E</a:t>
            </a:r>
          </a:p>
        </p:txBody>
      </p:sp>
      <p:sp>
        <p:nvSpPr>
          <p:cNvPr id="13" name="TextBox 12">
            <a:extLst>
              <a:ext uri="{FF2B5EF4-FFF2-40B4-BE49-F238E27FC236}">
                <a16:creationId xmlns:a16="http://schemas.microsoft.com/office/drawing/2014/main" id="{7E16FF37-9929-4247-A2B5-12F21BC2EFC0}"/>
              </a:ext>
            </a:extLst>
          </p:cNvPr>
          <p:cNvSpPr txBox="1"/>
          <p:nvPr/>
        </p:nvSpPr>
        <p:spPr>
          <a:xfrm>
            <a:off x="1095064" y="2309577"/>
            <a:ext cx="512961" cy="996033"/>
          </a:xfrm>
          <a:prstGeom prst="rect">
            <a:avLst/>
          </a:prstGeom>
          <a:noFill/>
        </p:spPr>
        <p:txBody>
          <a:bodyPr wrap="none" lIns="0" tIns="36000" rIns="0" bIns="36000" rtlCol="0">
            <a:spAutoFit/>
          </a:bodyPr>
          <a:lstStyle/>
          <a:p>
            <a:r>
              <a:rPr lang="en-GB" sz="6000" b="1">
                <a:solidFill>
                  <a:schemeClr val="bg1"/>
                </a:solidFill>
              </a:rPr>
              <a:t>S</a:t>
            </a:r>
          </a:p>
        </p:txBody>
      </p:sp>
      <p:sp>
        <p:nvSpPr>
          <p:cNvPr id="14" name="TextBox 13">
            <a:extLst>
              <a:ext uri="{FF2B5EF4-FFF2-40B4-BE49-F238E27FC236}">
                <a16:creationId xmlns:a16="http://schemas.microsoft.com/office/drawing/2014/main" id="{7279DF0A-17E2-4572-B95E-DD68388EE25C}"/>
              </a:ext>
            </a:extLst>
          </p:cNvPr>
          <p:cNvSpPr txBox="1"/>
          <p:nvPr/>
        </p:nvSpPr>
        <p:spPr>
          <a:xfrm>
            <a:off x="1014840" y="3593036"/>
            <a:ext cx="597921" cy="996033"/>
          </a:xfrm>
          <a:prstGeom prst="rect">
            <a:avLst/>
          </a:prstGeom>
          <a:noFill/>
        </p:spPr>
        <p:txBody>
          <a:bodyPr wrap="none" lIns="0" tIns="36000" rIns="0" bIns="36000" rtlCol="0">
            <a:spAutoFit/>
          </a:bodyPr>
          <a:lstStyle/>
          <a:p>
            <a:r>
              <a:rPr lang="en-GB" sz="6000" b="1">
                <a:solidFill>
                  <a:schemeClr val="bg1"/>
                </a:solidFill>
              </a:rPr>
              <a:t>G</a:t>
            </a:r>
          </a:p>
        </p:txBody>
      </p:sp>
      <p:sp>
        <p:nvSpPr>
          <p:cNvPr id="2" name="TextBox 1">
            <a:extLst>
              <a:ext uri="{FF2B5EF4-FFF2-40B4-BE49-F238E27FC236}">
                <a16:creationId xmlns:a16="http://schemas.microsoft.com/office/drawing/2014/main" id="{EA637297-E32E-4717-934F-54D955422068}"/>
              </a:ext>
            </a:extLst>
          </p:cNvPr>
          <p:cNvSpPr txBox="1"/>
          <p:nvPr/>
        </p:nvSpPr>
        <p:spPr>
          <a:xfrm>
            <a:off x="2756719" y="4462916"/>
            <a:ext cx="4106752" cy="534368"/>
          </a:xfrm>
          <a:prstGeom prst="rect">
            <a:avLst/>
          </a:prstGeom>
          <a:noFill/>
        </p:spPr>
        <p:txBody>
          <a:bodyPr wrap="square" lIns="0" tIns="36000" rIns="0" bIns="36000" rtlCol="0">
            <a:spAutoFit/>
          </a:bodyPr>
          <a:lstStyle/>
          <a:p>
            <a:pPr marL="177800" indent="-177800">
              <a:buBlip>
                <a:blip r:embed="rId4"/>
              </a:buBlip>
            </a:pPr>
            <a:r>
              <a:rPr lang="en-GB" sz="600" dirty="0"/>
              <a:t>CCS: Carbon Capture and Storage</a:t>
            </a:r>
          </a:p>
          <a:p>
            <a:pPr marL="177800" indent="-177800">
              <a:buBlip>
                <a:blip r:embed="rId4"/>
              </a:buBlip>
            </a:pPr>
            <a:r>
              <a:rPr lang="en-GB" sz="600" dirty="0"/>
              <a:t>ZEEDS: Zero Emission Energy Distribution at Sea</a:t>
            </a:r>
          </a:p>
          <a:p>
            <a:pPr marL="177800" indent="-177800">
              <a:buBlip>
                <a:blip r:embed="rId4"/>
              </a:buBlip>
            </a:pPr>
            <a:r>
              <a:rPr lang="en-GB" sz="600" dirty="0"/>
              <a:t>C4IR: Centre For Industrial Revolution, established by the Aker-related companies -</a:t>
            </a:r>
          </a:p>
          <a:p>
            <a:pPr marL="177800" indent="-177800">
              <a:buBlip>
                <a:blip r:embed="rId4"/>
              </a:buBlip>
            </a:pPr>
            <a:r>
              <a:rPr lang="en-GB" sz="600" dirty="0"/>
              <a:t>NUES: </a:t>
            </a:r>
            <a:r>
              <a:rPr lang="en-GB" sz="600" dirty="0" err="1"/>
              <a:t>Norsk</a:t>
            </a:r>
            <a:r>
              <a:rPr lang="en-GB" sz="600" dirty="0"/>
              <a:t> </a:t>
            </a:r>
            <a:r>
              <a:rPr lang="en-GB" sz="600" dirty="0" err="1"/>
              <a:t>Utvalg</a:t>
            </a:r>
            <a:r>
              <a:rPr lang="en-GB" sz="600" dirty="0"/>
              <a:t> for </a:t>
            </a:r>
            <a:r>
              <a:rPr lang="en-GB" sz="600" dirty="0" err="1"/>
              <a:t>Eierstyring</a:t>
            </a:r>
            <a:r>
              <a:rPr lang="en-GB" sz="600" dirty="0"/>
              <a:t> </a:t>
            </a:r>
            <a:r>
              <a:rPr lang="en-GB" sz="600" dirty="0" err="1"/>
              <a:t>og</a:t>
            </a:r>
            <a:r>
              <a:rPr lang="en-GB" sz="600" dirty="0"/>
              <a:t> </a:t>
            </a:r>
            <a:r>
              <a:rPr lang="en-GB" sz="600" dirty="0" err="1"/>
              <a:t>Selskapsledelse</a:t>
            </a:r>
            <a:r>
              <a:rPr lang="en-GB" sz="600" dirty="0"/>
              <a:t> (Norwegian board for good corporate governance practice)</a:t>
            </a:r>
          </a:p>
          <a:p>
            <a:pPr marL="177800" indent="-177800">
              <a:buBlip>
                <a:blip r:embed="rId4"/>
              </a:buBlip>
            </a:pPr>
            <a:r>
              <a:rPr lang="en-GB" sz="600" dirty="0"/>
              <a:t>TCFD: Task Force for Climate related Financial Disclosure</a:t>
            </a:r>
          </a:p>
        </p:txBody>
      </p:sp>
    </p:spTree>
    <p:extLst>
      <p:ext uri="{BB962C8B-B14F-4D97-AF65-F5344CB8AC3E}">
        <p14:creationId xmlns:p14="http://schemas.microsoft.com/office/powerpoint/2010/main" val="32561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A25360-2FE7-4C70-AB56-69B05C1E3DA1}"/>
              </a:ext>
            </a:extLst>
          </p:cNvPr>
          <p:cNvSpPr/>
          <p:nvPr/>
        </p:nvSpPr>
        <p:spPr bwMode="auto">
          <a:xfrm>
            <a:off x="647700" y="889000"/>
            <a:ext cx="3625850" cy="3253368"/>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2" name="Title 1">
            <a:extLst>
              <a:ext uri="{FF2B5EF4-FFF2-40B4-BE49-F238E27FC236}">
                <a16:creationId xmlns:a16="http://schemas.microsoft.com/office/drawing/2014/main" id="{D5D7F884-F043-4D89-8CD9-69758034DEDE}"/>
              </a:ext>
            </a:extLst>
          </p:cNvPr>
          <p:cNvSpPr>
            <a:spLocks noGrp="1"/>
          </p:cNvSpPr>
          <p:nvPr>
            <p:ph type="title"/>
          </p:nvPr>
        </p:nvSpPr>
        <p:spPr>
          <a:xfrm>
            <a:off x="539750" y="141685"/>
            <a:ext cx="8064500" cy="444251"/>
          </a:xfrm>
        </p:spPr>
        <p:txBody>
          <a:bodyPr>
            <a:normAutofit/>
          </a:bodyPr>
          <a:lstStyle/>
          <a:p>
            <a:r>
              <a:rPr lang="en-GB" dirty="0"/>
              <a:t>Strategic direction</a:t>
            </a:r>
          </a:p>
        </p:txBody>
      </p:sp>
      <p:sp>
        <p:nvSpPr>
          <p:cNvPr id="3" name="Slide Number Placeholder 2">
            <a:extLst>
              <a:ext uri="{FF2B5EF4-FFF2-40B4-BE49-F238E27FC236}">
                <a16:creationId xmlns:a16="http://schemas.microsoft.com/office/drawing/2014/main" id="{29A5CE71-25A8-4C1F-9047-C3844E44408F}"/>
              </a:ext>
            </a:extLst>
          </p:cNvPr>
          <p:cNvSpPr>
            <a:spLocks noGrp="1"/>
          </p:cNvSpPr>
          <p:nvPr>
            <p:ph type="sldNum" sz="quarter" idx="10"/>
          </p:nvPr>
        </p:nvSpPr>
        <p:spPr>
          <a:xfrm>
            <a:off x="441950" y="4731990"/>
            <a:ext cx="288000" cy="411510"/>
          </a:xfrm>
        </p:spPr>
        <p:txBody>
          <a:bodyPr/>
          <a:lstStyle/>
          <a:p>
            <a:fld id="{627436F8-9353-4F80-9DA6-B58EF91ADC41}" type="slidenum">
              <a:rPr lang="en-GB" smtClean="0"/>
              <a:pPr/>
              <a:t>9</a:t>
            </a:fld>
            <a:endParaRPr lang="en-GB" dirty="0"/>
          </a:p>
        </p:txBody>
      </p:sp>
      <p:sp>
        <p:nvSpPr>
          <p:cNvPr id="99" name="Rectangle 98">
            <a:extLst>
              <a:ext uri="{FF2B5EF4-FFF2-40B4-BE49-F238E27FC236}">
                <a16:creationId xmlns:a16="http://schemas.microsoft.com/office/drawing/2014/main" id="{FAE481C7-F290-45E2-8E4F-E3998D7A365D}"/>
              </a:ext>
            </a:extLst>
          </p:cNvPr>
          <p:cNvSpPr/>
          <p:nvPr/>
        </p:nvSpPr>
        <p:spPr bwMode="auto">
          <a:xfrm>
            <a:off x="5035552" y="918895"/>
            <a:ext cx="3670300" cy="3270251"/>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30679" tIns="30679" rIns="30679" bIns="30679" numCol="1" spcCol="0" rtlCol="0" fromWordArt="0" anchor="ctr" anchorCtr="0" forceAA="0" compatLnSpc="1">
            <a:prstTxWarp prst="textNoShape">
              <a:avLst/>
            </a:prstTxWarp>
            <a:noAutofit/>
          </a:bodyPr>
          <a:lstStyle/>
          <a:p>
            <a:pPr defTabSz="227282" fontAlgn="base">
              <a:lnSpc>
                <a:spcPct val="90000"/>
              </a:lnSpc>
              <a:spcBef>
                <a:spcPct val="0"/>
              </a:spcBef>
              <a:spcAft>
                <a:spcPct val="0"/>
              </a:spcAft>
            </a:pPr>
            <a:r>
              <a:rPr lang="en-GB" sz="1600" b="1" dirty="0">
                <a:solidFill>
                  <a:schemeClr val="bg1"/>
                </a:solidFill>
              </a:rPr>
              <a:t>  </a:t>
            </a:r>
            <a:endParaRPr lang="en-GB" sz="1400" dirty="0"/>
          </a:p>
        </p:txBody>
      </p:sp>
      <p:sp>
        <p:nvSpPr>
          <p:cNvPr id="5" name="TextBox 4">
            <a:extLst>
              <a:ext uri="{FF2B5EF4-FFF2-40B4-BE49-F238E27FC236}">
                <a16:creationId xmlns:a16="http://schemas.microsoft.com/office/drawing/2014/main" id="{50A7BC9B-05A0-49D8-9E91-56BF82F2EA51}"/>
              </a:ext>
            </a:extLst>
          </p:cNvPr>
          <p:cNvSpPr txBox="1"/>
          <p:nvPr/>
        </p:nvSpPr>
        <p:spPr>
          <a:xfrm>
            <a:off x="5105400" y="984250"/>
            <a:ext cx="3594100" cy="2760618"/>
          </a:xfrm>
          <a:prstGeom prst="rect">
            <a:avLst/>
          </a:prstGeom>
          <a:noFill/>
        </p:spPr>
        <p:txBody>
          <a:bodyPr wrap="square" lIns="0" tIns="36000" rIns="0" bIns="36000" rtlCol="0">
            <a:spAutoFit/>
          </a:bodyPr>
          <a:lstStyle/>
          <a:p>
            <a:pPr defTabSz="227282" fontAlgn="base">
              <a:lnSpc>
                <a:spcPct val="90000"/>
              </a:lnSpc>
              <a:spcBef>
                <a:spcPct val="0"/>
              </a:spcBef>
              <a:spcAft>
                <a:spcPct val="0"/>
              </a:spcAft>
            </a:pPr>
            <a:r>
              <a:rPr lang="en-GB" sz="2000" b="1" dirty="0">
                <a:solidFill>
                  <a:schemeClr val="bg1"/>
                </a:solidFill>
              </a:rPr>
              <a:t>Main focus spring 2020</a:t>
            </a:r>
            <a:endParaRPr lang="en-GB" sz="1100" b="1" dirty="0">
              <a:solidFill>
                <a:schemeClr val="bg1"/>
              </a:solidFill>
            </a:endParaRPr>
          </a:p>
          <a:p>
            <a:pPr marL="171450" indent="-171450" defTabSz="227282" fontAlgn="base">
              <a:lnSpc>
                <a:spcPts val="1600"/>
              </a:lnSpc>
              <a:spcBef>
                <a:spcPts val="600"/>
              </a:spcBef>
              <a:spcAft>
                <a:spcPts val="1200"/>
              </a:spcAft>
              <a:buFont typeface="Wingdings" panose="05000000000000000000" pitchFamily="2" charset="2"/>
              <a:buChar char="§"/>
            </a:pPr>
            <a:r>
              <a:rPr lang="en-GB" sz="1600" dirty="0">
                <a:solidFill>
                  <a:schemeClr val="bg1"/>
                </a:solidFill>
              </a:rPr>
              <a:t>Protect lives and health during the corona pandemic </a:t>
            </a:r>
          </a:p>
          <a:p>
            <a:pPr marL="171450" indent="-171450" defTabSz="227282" fontAlgn="base">
              <a:lnSpc>
                <a:spcPts val="1600"/>
              </a:lnSpc>
              <a:spcBef>
                <a:spcPts val="600"/>
              </a:spcBef>
              <a:spcAft>
                <a:spcPts val="1200"/>
              </a:spcAft>
              <a:buFont typeface="Wingdings" panose="05000000000000000000" pitchFamily="2" charset="2"/>
              <a:buChar char="§"/>
            </a:pPr>
            <a:r>
              <a:rPr lang="en-GB" sz="1600" dirty="0">
                <a:solidFill>
                  <a:schemeClr val="bg1"/>
                </a:solidFill>
              </a:rPr>
              <a:t>Handle the company and its operations as well as possible during the crisis</a:t>
            </a:r>
          </a:p>
          <a:p>
            <a:pPr marL="171450" indent="-171450" defTabSz="227282" fontAlgn="base">
              <a:lnSpc>
                <a:spcPts val="1600"/>
              </a:lnSpc>
              <a:spcBef>
                <a:spcPts val="600"/>
              </a:spcBef>
              <a:spcAft>
                <a:spcPts val="1200"/>
              </a:spcAft>
              <a:buFont typeface="Wingdings" panose="05000000000000000000" pitchFamily="2" charset="2"/>
              <a:buChar char="§"/>
            </a:pPr>
            <a:r>
              <a:rPr lang="en-GB" sz="1600" dirty="0">
                <a:solidFill>
                  <a:schemeClr val="bg1"/>
                </a:solidFill>
              </a:rPr>
              <a:t>Prepare for the aftermath of the crisis </a:t>
            </a:r>
          </a:p>
          <a:p>
            <a:pPr marL="171450" indent="-171450" defTabSz="227282" fontAlgn="base">
              <a:lnSpc>
                <a:spcPts val="1600"/>
              </a:lnSpc>
              <a:spcBef>
                <a:spcPts val="600"/>
              </a:spcBef>
              <a:spcAft>
                <a:spcPts val="1200"/>
              </a:spcAft>
              <a:buFont typeface="Wingdings" panose="05000000000000000000" pitchFamily="2" charset="2"/>
              <a:buChar char="§"/>
            </a:pPr>
            <a:r>
              <a:rPr lang="en-GB" sz="1600" dirty="0">
                <a:solidFill>
                  <a:schemeClr val="bg1"/>
                </a:solidFill>
              </a:rPr>
              <a:t>Develop the company’s business possibilities</a:t>
            </a:r>
          </a:p>
        </p:txBody>
      </p:sp>
      <p:sp>
        <p:nvSpPr>
          <p:cNvPr id="6" name="TextBox 5">
            <a:extLst>
              <a:ext uri="{FF2B5EF4-FFF2-40B4-BE49-F238E27FC236}">
                <a16:creationId xmlns:a16="http://schemas.microsoft.com/office/drawing/2014/main" id="{62046D45-2320-4262-B117-C2416556320B}"/>
              </a:ext>
            </a:extLst>
          </p:cNvPr>
          <p:cNvSpPr txBox="1"/>
          <p:nvPr/>
        </p:nvSpPr>
        <p:spPr>
          <a:xfrm>
            <a:off x="729950" y="984250"/>
            <a:ext cx="3540125" cy="3324875"/>
          </a:xfrm>
          <a:prstGeom prst="rect">
            <a:avLst/>
          </a:prstGeom>
          <a:noFill/>
        </p:spPr>
        <p:txBody>
          <a:bodyPr wrap="square" lIns="0" tIns="36000" rIns="0" bIns="36000" rtlCol="0">
            <a:spAutoFit/>
          </a:bodyPr>
          <a:lstStyle/>
          <a:p>
            <a:pPr fontAlgn="base">
              <a:lnSpc>
                <a:spcPts val="1600"/>
              </a:lnSpc>
              <a:spcBef>
                <a:spcPts val="600"/>
              </a:spcBef>
              <a:spcAft>
                <a:spcPts val="600"/>
              </a:spcAft>
            </a:pPr>
            <a:r>
              <a:rPr lang="en-GB" sz="2000" b="1" dirty="0"/>
              <a:t>Well positioned:</a:t>
            </a:r>
          </a:p>
          <a:p>
            <a:pPr marL="154227" indent="-154227" fontAlgn="base">
              <a:lnSpc>
                <a:spcPts val="1400"/>
              </a:lnSpc>
              <a:spcBef>
                <a:spcPts val="600"/>
              </a:spcBef>
              <a:spcAft>
                <a:spcPts val="600"/>
              </a:spcAft>
              <a:buBlip>
                <a:blip r:embed="rId4"/>
              </a:buBlip>
            </a:pPr>
            <a:r>
              <a:rPr lang="en-GB" sz="1600" dirty="0"/>
              <a:t>HSSE – Best in class ambition</a:t>
            </a:r>
          </a:p>
          <a:p>
            <a:pPr marL="154227" indent="-154227" fontAlgn="base">
              <a:lnSpc>
                <a:spcPts val="1400"/>
              </a:lnSpc>
              <a:spcBef>
                <a:spcPts val="600"/>
              </a:spcBef>
              <a:spcAft>
                <a:spcPts val="600"/>
              </a:spcAft>
              <a:buBlip>
                <a:blip r:embed="rId4"/>
              </a:buBlip>
            </a:pPr>
            <a:r>
              <a:rPr lang="en-GB" sz="1600" dirty="0"/>
              <a:t>Leading execution model</a:t>
            </a:r>
          </a:p>
          <a:p>
            <a:pPr marL="154227" indent="-154227" fontAlgn="base">
              <a:lnSpc>
                <a:spcPts val="1400"/>
              </a:lnSpc>
              <a:spcBef>
                <a:spcPts val="600"/>
              </a:spcBef>
              <a:spcAft>
                <a:spcPts val="600"/>
              </a:spcAft>
              <a:buBlip>
                <a:blip r:embed="rId4"/>
              </a:buBlip>
            </a:pPr>
            <a:r>
              <a:rPr lang="en-GB" sz="1600" dirty="0"/>
              <a:t>Business model based on design-build contract, based on solid and positive cash flow</a:t>
            </a:r>
          </a:p>
          <a:p>
            <a:pPr marL="154227" indent="-154227" fontAlgn="base">
              <a:lnSpc>
                <a:spcPts val="1400"/>
              </a:lnSpc>
              <a:spcBef>
                <a:spcPts val="600"/>
              </a:spcBef>
              <a:spcAft>
                <a:spcPts val="600"/>
              </a:spcAft>
              <a:buBlip>
                <a:blip r:embed="rId4"/>
              </a:buBlip>
            </a:pPr>
            <a:r>
              <a:rPr lang="en-GB" sz="1600" dirty="0"/>
              <a:t>Well positioned for new projects</a:t>
            </a:r>
          </a:p>
          <a:p>
            <a:pPr marL="742950" lvl="1" indent="-285750" fontAlgn="base">
              <a:lnSpc>
                <a:spcPts val="1400"/>
              </a:lnSpc>
              <a:spcBef>
                <a:spcPts val="600"/>
              </a:spcBef>
              <a:spcAft>
                <a:spcPts val="600"/>
              </a:spcAft>
              <a:buFont typeface="Arial" panose="020B0604020202020204" pitchFamily="34" charset="0"/>
              <a:buChar char="•"/>
            </a:pPr>
            <a:r>
              <a:rPr lang="en-GB" sz="1400" dirty="0"/>
              <a:t>Renewable business areas</a:t>
            </a:r>
          </a:p>
          <a:p>
            <a:pPr marL="742950" lvl="1" indent="-285750" fontAlgn="base">
              <a:lnSpc>
                <a:spcPts val="1400"/>
              </a:lnSpc>
              <a:spcBef>
                <a:spcPts val="600"/>
              </a:spcBef>
              <a:spcAft>
                <a:spcPts val="600"/>
              </a:spcAft>
              <a:buFont typeface="Arial" panose="020B0604020202020204" pitchFamily="34" charset="0"/>
              <a:buChar char="•"/>
            </a:pPr>
            <a:r>
              <a:rPr lang="en-GB" sz="1400" dirty="0"/>
              <a:t>Oil &amp; gas projects</a:t>
            </a:r>
          </a:p>
          <a:p>
            <a:pPr marL="154227" indent="-154227" fontAlgn="base">
              <a:lnSpc>
                <a:spcPts val="1400"/>
              </a:lnSpc>
              <a:spcBef>
                <a:spcPts val="600"/>
              </a:spcBef>
              <a:spcAft>
                <a:spcPts val="600"/>
              </a:spcAft>
              <a:buBlip>
                <a:blip r:embed="rId4"/>
              </a:buBlip>
            </a:pPr>
            <a:endParaRPr lang="en-GB" dirty="0"/>
          </a:p>
          <a:p>
            <a:pPr marL="177800" indent="-177800">
              <a:buBlip>
                <a:blip r:embed="rId4"/>
              </a:buBlip>
            </a:pPr>
            <a:endParaRPr lang="en-GB" dirty="0"/>
          </a:p>
        </p:txBody>
      </p:sp>
      <p:sp>
        <p:nvSpPr>
          <p:cNvPr id="8" name="Arrow: Right 7">
            <a:extLst>
              <a:ext uri="{FF2B5EF4-FFF2-40B4-BE49-F238E27FC236}">
                <a16:creationId xmlns:a16="http://schemas.microsoft.com/office/drawing/2014/main" id="{3C222E02-136F-4CDA-A7B7-0553DE954EF9}"/>
              </a:ext>
            </a:extLst>
          </p:cNvPr>
          <p:cNvSpPr/>
          <p:nvPr/>
        </p:nvSpPr>
        <p:spPr bwMode="auto">
          <a:xfrm>
            <a:off x="4438650" y="941428"/>
            <a:ext cx="431802" cy="3047035"/>
          </a:xfrm>
          <a:prstGeom prst="rightArrow">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4" name="Arrow: Down 3">
            <a:extLst>
              <a:ext uri="{FF2B5EF4-FFF2-40B4-BE49-F238E27FC236}">
                <a16:creationId xmlns:a16="http://schemas.microsoft.com/office/drawing/2014/main" id="{781AFEC5-6F44-417A-BD08-BE9181FBE306}"/>
              </a:ext>
            </a:extLst>
          </p:cNvPr>
          <p:cNvSpPr/>
          <p:nvPr/>
        </p:nvSpPr>
        <p:spPr bwMode="auto">
          <a:xfrm>
            <a:off x="6540759" y="2449682"/>
            <a:ext cx="431181" cy="394009"/>
          </a:xfrm>
          <a:prstGeom prst="downArrow">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10" name="Title 1">
            <a:extLst>
              <a:ext uri="{FF2B5EF4-FFF2-40B4-BE49-F238E27FC236}">
                <a16:creationId xmlns:a16="http://schemas.microsoft.com/office/drawing/2014/main" id="{6DC17B13-DD34-4EA0-8601-3F8753A0A29A}"/>
              </a:ext>
            </a:extLst>
          </p:cNvPr>
          <p:cNvSpPr txBox="1">
            <a:spLocks/>
          </p:cNvSpPr>
          <p:nvPr/>
        </p:nvSpPr>
        <p:spPr bwMode="auto">
          <a:xfrm>
            <a:off x="2406600" y="4321422"/>
            <a:ext cx="4330800" cy="41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fontScale="92500"/>
          </a:bodyPr>
          <a:lst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a:lstStyle>
          <a:p>
            <a:r>
              <a:rPr lang="nb-NO" sz="2400" kern="0" dirty="0"/>
              <a:t>Kværner er en samfunnsbygger</a:t>
            </a:r>
          </a:p>
        </p:txBody>
      </p:sp>
    </p:spTree>
    <p:extLst>
      <p:ext uri="{BB962C8B-B14F-4D97-AF65-F5344CB8AC3E}">
        <p14:creationId xmlns:p14="http://schemas.microsoft.com/office/powerpoint/2010/main" val="1635702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Kvaerner">
      <a:dk1>
        <a:srgbClr val="000000"/>
      </a:dk1>
      <a:lt1>
        <a:srgbClr val="FFFFFF"/>
      </a:lt1>
      <a:dk2>
        <a:srgbClr val="333333"/>
      </a:dk2>
      <a:lt2>
        <a:srgbClr val="CCCCCC"/>
      </a:lt2>
      <a:accent1>
        <a:srgbClr val="00ACB6"/>
      </a:accent1>
      <a:accent2>
        <a:srgbClr val="00468C"/>
      </a:accent2>
      <a:accent3>
        <a:srgbClr val="1E94D4"/>
      </a:accent3>
      <a:accent4>
        <a:srgbClr val="78A8CC"/>
      </a:accent4>
      <a:accent5>
        <a:srgbClr val="666666"/>
      </a:accent5>
      <a:accent6>
        <a:srgbClr val="999999"/>
      </a:accent6>
      <a:hlink>
        <a:srgbClr val="00ACB6"/>
      </a:hlink>
      <a:folHlink>
        <a:srgbClr val="CCCCCC"/>
      </a:folHlink>
    </a:clrScheme>
    <a:fontScheme name="1 Kvaerner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66CDD3"/>
          </a:solidFill>
          <a:prstDash val="solid"/>
          <a:round/>
          <a:headEnd type="none" w="med" len="med"/>
          <a:tailEnd type="none" w="med" len="med"/>
        </a:ln>
        <a:effectLst/>
        <a:extLst/>
      </a:spPr>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defPPr marL="177800" marR="0" indent="-177800" algn="l" defTabSz="266700" rtl="0" eaLnBrk="1" fontAlgn="base" latinLnBrk="0" hangingPunct="1">
          <a:lnSpc>
            <a:spcPct val="90000"/>
          </a:lnSpc>
          <a:spcBef>
            <a:spcPct val="0"/>
          </a:spcBef>
          <a:spcAft>
            <a:spcPct val="0"/>
          </a:spcAft>
          <a:buClrTx/>
          <a:buSzTx/>
          <a:buFontTx/>
          <a:buBlip>
            <a:blip xmlns:r="http://schemas.openxmlformats.org/officeDocument/2006/relationships" r:embed="rId1"/>
          </a:buBlip>
          <a:tabLst/>
          <a:defRPr kumimoji="0" sz="1800" b="0" i="0" u="none" strike="noStrike" cap="none" normalizeH="0" baseline="0" dirty="0" err="1" smtClean="0">
            <a:ln>
              <a:noFill/>
            </a:ln>
            <a:solidFill>
              <a:schemeClr val="bg1"/>
            </a:solidFill>
            <a:effectLst/>
            <a:latin typeface="+mn-lt"/>
          </a:defRPr>
        </a:defPPr>
      </a:lstStyle>
    </a:spDef>
    <a:lnDef>
      <a:spPr bwMode="auto">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36000" rIns="0" bIns="36000" rtlCol="0">
        <a:spAutoFit/>
      </a:bodyPr>
      <a:lstStyle>
        <a:defPPr marL="177800" indent="-177800">
          <a:buBlip>
            <a:blip xmlns:r="http://schemas.openxmlformats.org/officeDocument/2006/relationships" r:embed="rId2"/>
          </a:buBlip>
          <a:defRPr dirty="0" err="1" smtClean="0"/>
        </a:defPPr>
      </a:lstStyle>
    </a:txDef>
  </a:objectDefaults>
  <a:extraClrSchemeLst/>
  <a:custClrLst>
    <a:custClr name="Kvaerner Teal 20%">
      <a:srgbClr val="CCEEF0"/>
    </a:custClr>
    <a:custClr name="Kvaerner Teal 40%">
      <a:srgbClr val="99DEE2"/>
    </a:custClr>
    <a:custClr name="Kvaerner Teal 60%">
      <a:srgbClr val="66CDD3"/>
    </a:custClr>
    <a:custClr name="Kvaerner Teal 80%">
      <a:srgbClr val="33BDC5"/>
    </a:custClr>
    <a:custClr name="Kvaerner Dark Blue 20%">
      <a:srgbClr val="CCDAE8"/>
    </a:custClr>
    <a:custClr name="Kvaerner Dark Blue 40%">
      <a:srgbClr val="99B5D1"/>
    </a:custClr>
    <a:custClr name="Kvaerner Dark Blue 60%">
      <a:srgbClr val="6690BA"/>
    </a:custClr>
    <a:custClr name="Kvaerner Dark Blue 80%">
      <a:srgbClr val="336BA3"/>
    </a:custClr>
    <a:custClr name="Kvaerner Dark Grey 20%">
      <a:srgbClr val="CCCCCC"/>
    </a:custClr>
    <a:custClr name="Kvaerner Dark Grey 40%">
      <a:srgbClr val="999999"/>
    </a:custClr>
    <a:custClr name="Kvaerner Dark Grey 60%">
      <a:srgbClr val="666666"/>
    </a:custClr>
    <a:custClr name="Kvaerner Dark Grey 80%">
      <a:srgbClr val="333333"/>
    </a:custClr>
    <a:custClr name="Kvaerner Red">
      <a:srgbClr val="AB0325"/>
    </a:custClr>
    <a:custClr name="HSE Dark Orange">
      <a:srgbClr val="D0661E"/>
    </a:custClr>
    <a:custClr name="HSE Orange">
      <a:srgbClr val="E3A51A"/>
    </a:custClr>
    <a:custClr name="HSE Yellow">
      <a:srgbClr val="F5DC00"/>
    </a:custClr>
    <a:custClr name="HSE Green">
      <a:srgbClr val="8CB43C"/>
    </a:custClr>
    <a:custClr name="HSE Red">
      <a:srgbClr val="C30E1A"/>
    </a:custClr>
  </a:custClrLst>
</a:theme>
</file>

<file path=ppt/theme/theme2.xml><?xml version="1.0" encoding="utf-8"?>
<a:theme xmlns:a="http://schemas.openxmlformats.org/drawingml/2006/main" name="1_Blank">
  <a:themeElements>
    <a:clrScheme name="Kvaerner">
      <a:dk1>
        <a:srgbClr val="000000"/>
      </a:dk1>
      <a:lt1>
        <a:srgbClr val="FFFFFF"/>
      </a:lt1>
      <a:dk2>
        <a:srgbClr val="333333"/>
      </a:dk2>
      <a:lt2>
        <a:srgbClr val="CCCCCC"/>
      </a:lt2>
      <a:accent1>
        <a:srgbClr val="00ACB6"/>
      </a:accent1>
      <a:accent2>
        <a:srgbClr val="00468C"/>
      </a:accent2>
      <a:accent3>
        <a:srgbClr val="1E94D4"/>
      </a:accent3>
      <a:accent4>
        <a:srgbClr val="78A8CC"/>
      </a:accent4>
      <a:accent5>
        <a:srgbClr val="666666"/>
      </a:accent5>
      <a:accent6>
        <a:srgbClr val="999999"/>
      </a:accent6>
      <a:hlink>
        <a:srgbClr val="00ACB6"/>
      </a:hlink>
      <a:folHlink>
        <a:srgbClr val="CCCCCC"/>
      </a:folHlink>
    </a:clrScheme>
    <a:fontScheme name="1 Kvaerner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66CDD3"/>
          </a:solidFill>
          <a:prstDash val="solid"/>
          <a:round/>
          <a:headEnd type="none" w="med" len="med"/>
          <a:tailEnd type="none" w="med" len="med"/>
        </a:ln>
        <a:effectLst/>
        <a:extLst/>
      </a:spPr>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defPPr marL="177800" marR="0" indent="-177800" algn="l" defTabSz="266700" rtl="0" eaLnBrk="1" fontAlgn="base" latinLnBrk="0" hangingPunct="1">
          <a:lnSpc>
            <a:spcPct val="90000"/>
          </a:lnSpc>
          <a:spcBef>
            <a:spcPct val="0"/>
          </a:spcBef>
          <a:spcAft>
            <a:spcPct val="0"/>
          </a:spcAft>
          <a:buClrTx/>
          <a:buSzTx/>
          <a:buFontTx/>
          <a:buBlip>
            <a:blip xmlns:r="http://schemas.openxmlformats.org/officeDocument/2006/relationships" r:embed="rId1"/>
          </a:buBlip>
          <a:tabLst/>
          <a:defRPr kumimoji="0" sz="1800" b="0" i="0" u="none" strike="noStrike" cap="none" normalizeH="0" baseline="0" dirty="0" err="1" smtClean="0">
            <a:ln>
              <a:noFill/>
            </a:ln>
            <a:solidFill>
              <a:schemeClr val="bg1"/>
            </a:solidFill>
            <a:effectLst/>
            <a:latin typeface="+mn-lt"/>
          </a:defRPr>
        </a:defPPr>
      </a:lstStyle>
    </a:spDef>
    <a:lnDef>
      <a:spPr bwMode="auto">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36000" rIns="0" bIns="36000" rtlCol="0">
        <a:spAutoFit/>
      </a:bodyPr>
      <a:lstStyle>
        <a:defPPr marL="177800" indent="-177800">
          <a:buBlip>
            <a:blip xmlns:r="http://schemas.openxmlformats.org/officeDocument/2006/relationships" r:embed="rId2"/>
          </a:buBlip>
          <a:defRPr dirty="0" err="1" smtClean="0"/>
        </a:defPPr>
      </a:lstStyle>
    </a:txDef>
  </a:objectDefaults>
  <a:extraClrSchemeLst/>
  <a:custClrLst>
    <a:custClr name="Kvaerner Teal 20%">
      <a:srgbClr val="CCEEF0"/>
    </a:custClr>
    <a:custClr name="Kvaerner Teal 40%">
      <a:srgbClr val="99DEE2"/>
    </a:custClr>
    <a:custClr name="Kvaerner Teal 60%">
      <a:srgbClr val="66CDD3"/>
    </a:custClr>
    <a:custClr name="Kvaerner Teal 80%">
      <a:srgbClr val="33BDC5"/>
    </a:custClr>
    <a:custClr name="Kvaerner Dark Blue 20%">
      <a:srgbClr val="CCDAE8"/>
    </a:custClr>
    <a:custClr name="Kvaerner Dark Blue 40%">
      <a:srgbClr val="99B5D1"/>
    </a:custClr>
    <a:custClr name="Kvaerner Dark Blue 60%">
      <a:srgbClr val="6690BA"/>
    </a:custClr>
    <a:custClr name="Kvaerner Dark Blue 80%">
      <a:srgbClr val="336BA3"/>
    </a:custClr>
    <a:custClr name="Kvaerner Dark Grey 20%">
      <a:srgbClr val="CCCCCC"/>
    </a:custClr>
    <a:custClr name="Kvaerner Dark Grey 40%">
      <a:srgbClr val="999999"/>
    </a:custClr>
    <a:custClr name="Kvaerner Dark Grey 60%">
      <a:srgbClr val="666666"/>
    </a:custClr>
    <a:custClr name="Kvaerner Dark Grey 80%">
      <a:srgbClr val="333333"/>
    </a:custClr>
    <a:custClr name="Kvaerner Red">
      <a:srgbClr val="AB0325"/>
    </a:custClr>
    <a:custClr name="HSE Dark Orange">
      <a:srgbClr val="D0661E"/>
    </a:custClr>
    <a:custClr name="HSE Orange">
      <a:srgbClr val="E3A51A"/>
    </a:custClr>
    <a:custClr name="HSE Yellow">
      <a:srgbClr val="F5DC00"/>
    </a:custClr>
    <a:custClr name="HSE Green">
      <a:srgbClr val="8CB43C"/>
    </a:custClr>
    <a:custClr name="HSE Red">
      <a:srgbClr val="C30E1A"/>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817F953AE98045BAB3CEFEA2EF07AC" ma:contentTypeVersion="0" ma:contentTypeDescription="Create a new document." ma:contentTypeScope="" ma:versionID="490c584a02bff88fba20e3337ec8af8e">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documentContentValidatorConfiguration":{"enableDocumentContentValidator":false,"documentContentValidatorVersion":0},"elementsMetadata":[],"slideId":"637032953431725546","enableDocumentContentUpdater":true,"version":"1.3"}]]></TemplafySlide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203007-D0D3-495E-B32A-EC88C857A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95EA4C7-FF4D-462C-ADDA-AFAA29F8257A}">
  <ds:schemaRefs/>
</ds:datastoreItem>
</file>

<file path=customXml/itemProps3.xml><?xml version="1.0" encoding="utf-8"?>
<ds:datastoreItem xmlns:ds="http://schemas.openxmlformats.org/officeDocument/2006/customXml" ds:itemID="{E43DC013-F837-4BBF-A6E3-A6236DB58209}">
  <ds:schemaRefs/>
</ds:datastoreItem>
</file>

<file path=customXml/itemProps4.xml><?xml version="1.0" encoding="utf-8"?>
<ds:datastoreItem xmlns:ds="http://schemas.openxmlformats.org/officeDocument/2006/customXml" ds:itemID="{AEA88F69-3586-48F7-A7A4-8302C1AFB854}">
  <ds:schemaRefs>
    <ds:schemaRef ds:uri="http://schemas.microsoft.com/sharepoint/v3/contenttype/forms"/>
  </ds:schemaRefs>
</ds:datastoreItem>
</file>

<file path=customXml/itemProps5.xml><?xml version="1.0" encoding="utf-8"?>
<ds:datastoreItem xmlns:ds="http://schemas.openxmlformats.org/officeDocument/2006/customXml" ds:itemID="{9079241F-F787-4EF2-984D-4765B9C573C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1838</Words>
  <Application>Microsoft Office PowerPoint</Application>
  <PresentationFormat>On-screen Show (16:9)</PresentationFormat>
  <Paragraphs>239</Paragraphs>
  <Slides>15</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Wingdings</vt:lpstr>
      <vt:lpstr>Blank</vt:lpstr>
      <vt:lpstr>1_Blank</vt:lpstr>
      <vt:lpstr>Information about the business</vt:lpstr>
      <vt:lpstr>Highlights 2019</vt:lpstr>
      <vt:lpstr>Best in class HSSE – Competitive advantage</vt:lpstr>
      <vt:lpstr>Necessary measures against the covid-19 virus</vt:lpstr>
      <vt:lpstr>Continuous assessments of risks and operations</vt:lpstr>
      <vt:lpstr>Project implementation continues with own employees</vt:lpstr>
      <vt:lpstr>Markets</vt:lpstr>
      <vt:lpstr>Strong focus on Environment, Social, Governance </vt:lpstr>
      <vt:lpstr>Strategic direction</vt:lpstr>
      <vt:lpstr>Annual accounts</vt:lpstr>
      <vt:lpstr>Income statement</vt:lpstr>
      <vt:lpstr>Kvaerner group - Balance sheet</vt:lpstr>
      <vt:lpstr>Kværner ASA - Income statement and allocation of profit/(loss)</vt:lpstr>
      <vt:lpstr>Kværner ASA Balance 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2014-11-10T14:40:06Z</dcterms:created>
  <dcterms:modified xsi:type="dcterms:W3CDTF">2020-03-24T10:35:29Z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0x010100C7817F953AE98045BAB3CEFEA2EF07AC</vt:lpwstr>
  </property>
  <property fmtid="{D5CDD505-2E9C-101B-9397-08002B2CF9AE}" pid="3" name="CurrentSublogo">
    <vt:lpwstr/>
  </property>
  <property fmtid="{D5CDD505-2E9C-101B-9397-08002B2CF9AE}" pid="4" name="CurrentLogoPath">
    <vt:lpwstr/>
  </property>
  <property fmtid="{D5CDD505-2E9C-101B-9397-08002B2CF9AE}" pid="5" name="CurrentDepartmentName">
    <vt:lpwstr/>
  </property>
  <property fmtid="{D5CDD505-2E9C-101B-9397-08002B2CF9AE}" pid="6" name="CurrentClientLogoPath">
    <vt:lpwstr/>
  </property>
  <property fmtid="{D5CDD505-2E9C-101B-9397-08002B2CF9AE}" pid="7" name="CurrentDate">
    <vt:lpwstr/>
  </property>
  <property fmtid="{D5CDD505-2E9C-101B-9397-08002B2CF9AE}" pid="8" name="CurrentPresentationTitle">
    <vt:lpwstr/>
  </property>
  <property fmtid="{D5CDD505-2E9C-101B-9397-08002B2CF9AE}" pid="9" name="CurrentAuthor">
    <vt:lpwstr/>
  </property>
  <property fmtid="{D5CDD505-2E9C-101B-9397-08002B2CF9AE}" pid="10" name="CurrentDepartment">
    <vt:lpwstr/>
  </property>
  <property fmtid="{D5CDD505-2E9C-101B-9397-08002B2CF9AE}" pid="11" name="CurrentBusinessLine">
    <vt:lpwstr/>
  </property>
  <property fmtid="{D5CDD505-2E9C-101B-9397-08002B2CF9AE}" pid="12" name="CurrentCountry">
    <vt:lpwstr/>
  </property>
  <property fmtid="{D5CDD505-2E9C-101B-9397-08002B2CF9AE}" pid="13" name="CurrentPaperType">
    <vt:lpwstr/>
  </property>
  <property fmtid="{D5CDD505-2E9C-101B-9397-08002B2CF9AE}" pid="14" name="CurrentInformationClass">
    <vt:lpwstr/>
  </property>
  <property fmtid="{D5CDD505-2E9C-101B-9397-08002B2CF9AE}" pid="15" name="CurrentRestrictedAccess">
    <vt:lpwstr/>
  </property>
  <property fmtid="{D5CDD505-2E9C-101B-9397-08002B2CF9AE}" pid="16" name="CurrentLanguage">
    <vt:lpwstr>Norwegian</vt:lpwstr>
  </property>
</Properties>
</file>