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9" r:id="rId2"/>
    <p:sldId id="328" r:id="rId3"/>
    <p:sldId id="372" r:id="rId4"/>
    <p:sldId id="405" r:id="rId5"/>
    <p:sldId id="410" r:id="rId6"/>
    <p:sldId id="411" r:id="rId7"/>
    <p:sldId id="392" r:id="rId8"/>
    <p:sldId id="412" r:id="rId9"/>
    <p:sldId id="396" r:id="rId10"/>
    <p:sldId id="413" r:id="rId11"/>
    <p:sldId id="415" r:id="rId12"/>
    <p:sldId id="414" r:id="rId13"/>
    <p:sldId id="420" r:id="rId14"/>
    <p:sldId id="416" r:id="rId15"/>
    <p:sldId id="394" r:id="rId16"/>
    <p:sldId id="418" r:id="rId17"/>
    <p:sldId id="419" r:id="rId18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ārlis Lapiņš" initials="KL" lastIdx="1" clrIdx="0">
    <p:extLst>
      <p:ext uri="{19B8F6BF-5375-455C-9EA6-DF929625EA0E}">
        <p15:presenceInfo xmlns:p15="http://schemas.microsoft.com/office/powerpoint/2012/main" userId="S-1-5-21-2593327750-3437367667-3410110523-1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B76"/>
    <a:srgbClr val="4BB5B5"/>
    <a:srgbClr val="50B089"/>
    <a:srgbClr val="522959"/>
    <a:srgbClr val="582C5F"/>
    <a:srgbClr val="33CC33"/>
    <a:srgbClr val="CCFFCC"/>
    <a:srgbClr val="CCFF99"/>
    <a:srgbClr val="A62F3F"/>
    <a:srgbClr val="CDC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9" autoAdjust="0"/>
    <p:restoredTop sz="94681"/>
  </p:normalViewPr>
  <p:slideViewPr>
    <p:cSldViewPr snapToGrid="0" snapToObjects="1">
      <p:cViewPr varScale="1">
        <p:scale>
          <a:sx n="58" d="100"/>
          <a:sy n="58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G-FS.ad.lg.lv\Koplietosanas\PuAD\2021\Webinars\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K:\PuAD\2021\Webinars\Chart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K:\PuAD\2021\Webinars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/>
              <a:t>Q1-2022 TTF price estimate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4237441744112815E-2"/>
          <c:y val="5.4684052204323007E-2"/>
          <c:w val="0.93735892417015754"/>
          <c:h val="0.80376811675539928"/>
        </c:manualLayout>
      </c:layout>
      <c:lineChart>
        <c:grouping val="standard"/>
        <c:varyColors val="0"/>
        <c:ser>
          <c:idx val="0"/>
          <c:order val="0"/>
          <c:tx>
            <c:strRef>
              <c:f>Sheet1!$G$1:$G$2</c:f>
              <c:strCache>
                <c:ptCount val="2"/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Sheet1!$F$3:$F$220</c:f>
              <c:numCache>
                <c:formatCode>dd\-mmm\-yyyy</c:formatCode>
                <c:ptCount val="218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44228</c:v>
                </c:pt>
                <c:pt idx="21">
                  <c:v>44229</c:v>
                </c:pt>
                <c:pt idx="22">
                  <c:v>44230</c:v>
                </c:pt>
                <c:pt idx="23">
                  <c:v>44231</c:v>
                </c:pt>
                <c:pt idx="24">
                  <c:v>44232</c:v>
                </c:pt>
                <c:pt idx="25">
                  <c:v>44235</c:v>
                </c:pt>
                <c:pt idx="26">
                  <c:v>44236</c:v>
                </c:pt>
                <c:pt idx="27">
                  <c:v>44237</c:v>
                </c:pt>
                <c:pt idx="28">
                  <c:v>44238</c:v>
                </c:pt>
                <c:pt idx="29">
                  <c:v>44239</c:v>
                </c:pt>
                <c:pt idx="30">
                  <c:v>44242</c:v>
                </c:pt>
                <c:pt idx="31">
                  <c:v>44243</c:v>
                </c:pt>
                <c:pt idx="32">
                  <c:v>44244</c:v>
                </c:pt>
                <c:pt idx="33">
                  <c:v>44245</c:v>
                </c:pt>
                <c:pt idx="34">
                  <c:v>44246</c:v>
                </c:pt>
                <c:pt idx="35">
                  <c:v>44249</c:v>
                </c:pt>
                <c:pt idx="36">
                  <c:v>44250</c:v>
                </c:pt>
                <c:pt idx="37">
                  <c:v>44251</c:v>
                </c:pt>
                <c:pt idx="38">
                  <c:v>44252</c:v>
                </c:pt>
                <c:pt idx="39">
                  <c:v>44253</c:v>
                </c:pt>
                <c:pt idx="40">
                  <c:v>44256</c:v>
                </c:pt>
                <c:pt idx="41">
                  <c:v>44257</c:v>
                </c:pt>
                <c:pt idx="42">
                  <c:v>44258</c:v>
                </c:pt>
                <c:pt idx="43">
                  <c:v>44259</c:v>
                </c:pt>
                <c:pt idx="44">
                  <c:v>44260</c:v>
                </c:pt>
                <c:pt idx="45">
                  <c:v>44263</c:v>
                </c:pt>
                <c:pt idx="46">
                  <c:v>44264</c:v>
                </c:pt>
                <c:pt idx="47">
                  <c:v>44265</c:v>
                </c:pt>
                <c:pt idx="48">
                  <c:v>44266</c:v>
                </c:pt>
                <c:pt idx="49">
                  <c:v>44267</c:v>
                </c:pt>
                <c:pt idx="50">
                  <c:v>44270</c:v>
                </c:pt>
                <c:pt idx="51">
                  <c:v>44271</c:v>
                </c:pt>
                <c:pt idx="52">
                  <c:v>44272</c:v>
                </c:pt>
                <c:pt idx="53">
                  <c:v>44273</c:v>
                </c:pt>
                <c:pt idx="54">
                  <c:v>44274</c:v>
                </c:pt>
                <c:pt idx="55">
                  <c:v>44277</c:v>
                </c:pt>
                <c:pt idx="56">
                  <c:v>44278</c:v>
                </c:pt>
                <c:pt idx="57">
                  <c:v>44279</c:v>
                </c:pt>
                <c:pt idx="58">
                  <c:v>44280</c:v>
                </c:pt>
                <c:pt idx="59">
                  <c:v>44281</c:v>
                </c:pt>
                <c:pt idx="60">
                  <c:v>44284</c:v>
                </c:pt>
                <c:pt idx="61">
                  <c:v>44285</c:v>
                </c:pt>
                <c:pt idx="62">
                  <c:v>44286</c:v>
                </c:pt>
                <c:pt idx="63">
                  <c:v>44287</c:v>
                </c:pt>
                <c:pt idx="64">
                  <c:v>44292</c:v>
                </c:pt>
                <c:pt idx="65">
                  <c:v>44293</c:v>
                </c:pt>
                <c:pt idx="66">
                  <c:v>44294</c:v>
                </c:pt>
                <c:pt idx="67">
                  <c:v>44295</c:v>
                </c:pt>
                <c:pt idx="68">
                  <c:v>44298</c:v>
                </c:pt>
                <c:pt idx="69">
                  <c:v>44299</c:v>
                </c:pt>
                <c:pt idx="70">
                  <c:v>44300</c:v>
                </c:pt>
                <c:pt idx="71">
                  <c:v>44301</c:v>
                </c:pt>
                <c:pt idx="72">
                  <c:v>44302</c:v>
                </c:pt>
                <c:pt idx="73">
                  <c:v>44305</c:v>
                </c:pt>
                <c:pt idx="74">
                  <c:v>44306</c:v>
                </c:pt>
                <c:pt idx="75">
                  <c:v>44307</c:v>
                </c:pt>
                <c:pt idx="76">
                  <c:v>44308</c:v>
                </c:pt>
                <c:pt idx="77">
                  <c:v>44309</c:v>
                </c:pt>
                <c:pt idx="78">
                  <c:v>44312</c:v>
                </c:pt>
                <c:pt idx="79">
                  <c:v>44313</c:v>
                </c:pt>
                <c:pt idx="80">
                  <c:v>44314</c:v>
                </c:pt>
                <c:pt idx="81">
                  <c:v>44315</c:v>
                </c:pt>
                <c:pt idx="82">
                  <c:v>44316</c:v>
                </c:pt>
                <c:pt idx="83">
                  <c:v>44320</c:v>
                </c:pt>
                <c:pt idx="84">
                  <c:v>44321</c:v>
                </c:pt>
                <c:pt idx="85">
                  <c:v>44322</c:v>
                </c:pt>
                <c:pt idx="86">
                  <c:v>44323</c:v>
                </c:pt>
                <c:pt idx="87">
                  <c:v>44326</c:v>
                </c:pt>
                <c:pt idx="88">
                  <c:v>44327</c:v>
                </c:pt>
                <c:pt idx="89">
                  <c:v>44328</c:v>
                </c:pt>
                <c:pt idx="90">
                  <c:v>44329</c:v>
                </c:pt>
                <c:pt idx="91">
                  <c:v>44330</c:v>
                </c:pt>
                <c:pt idx="92">
                  <c:v>44333</c:v>
                </c:pt>
                <c:pt idx="93">
                  <c:v>44334</c:v>
                </c:pt>
                <c:pt idx="94">
                  <c:v>44335</c:v>
                </c:pt>
                <c:pt idx="95">
                  <c:v>44336</c:v>
                </c:pt>
                <c:pt idx="96">
                  <c:v>44337</c:v>
                </c:pt>
                <c:pt idx="97">
                  <c:v>44340</c:v>
                </c:pt>
                <c:pt idx="98">
                  <c:v>44341</c:v>
                </c:pt>
                <c:pt idx="99">
                  <c:v>44342</c:v>
                </c:pt>
                <c:pt idx="100">
                  <c:v>44343</c:v>
                </c:pt>
                <c:pt idx="101">
                  <c:v>44344</c:v>
                </c:pt>
                <c:pt idx="102">
                  <c:v>44348</c:v>
                </c:pt>
                <c:pt idx="103">
                  <c:v>44349</c:v>
                </c:pt>
                <c:pt idx="104">
                  <c:v>44350</c:v>
                </c:pt>
                <c:pt idx="105">
                  <c:v>44351</c:v>
                </c:pt>
                <c:pt idx="106">
                  <c:v>44354</c:v>
                </c:pt>
                <c:pt idx="107">
                  <c:v>44355</c:v>
                </c:pt>
                <c:pt idx="108">
                  <c:v>44356</c:v>
                </c:pt>
                <c:pt idx="109">
                  <c:v>44357</c:v>
                </c:pt>
                <c:pt idx="110">
                  <c:v>44358</c:v>
                </c:pt>
                <c:pt idx="111">
                  <c:v>44361</c:v>
                </c:pt>
                <c:pt idx="112">
                  <c:v>44362</c:v>
                </c:pt>
                <c:pt idx="113">
                  <c:v>44363</c:v>
                </c:pt>
                <c:pt idx="114">
                  <c:v>44364</c:v>
                </c:pt>
                <c:pt idx="115">
                  <c:v>44365</c:v>
                </c:pt>
                <c:pt idx="116">
                  <c:v>44368</c:v>
                </c:pt>
                <c:pt idx="117">
                  <c:v>44369</c:v>
                </c:pt>
                <c:pt idx="118">
                  <c:v>44370</c:v>
                </c:pt>
                <c:pt idx="119">
                  <c:v>44371</c:v>
                </c:pt>
                <c:pt idx="120">
                  <c:v>44372</c:v>
                </c:pt>
                <c:pt idx="121">
                  <c:v>44375</c:v>
                </c:pt>
                <c:pt idx="122">
                  <c:v>44376</c:v>
                </c:pt>
                <c:pt idx="123">
                  <c:v>44377</c:v>
                </c:pt>
                <c:pt idx="124">
                  <c:v>44378</c:v>
                </c:pt>
                <c:pt idx="125">
                  <c:v>44379</c:v>
                </c:pt>
                <c:pt idx="126">
                  <c:v>44382</c:v>
                </c:pt>
                <c:pt idx="127">
                  <c:v>44383</c:v>
                </c:pt>
                <c:pt idx="128">
                  <c:v>44384</c:v>
                </c:pt>
                <c:pt idx="129">
                  <c:v>44385</c:v>
                </c:pt>
                <c:pt idx="130">
                  <c:v>44386</c:v>
                </c:pt>
                <c:pt idx="131">
                  <c:v>44389</c:v>
                </c:pt>
                <c:pt idx="132">
                  <c:v>44390</c:v>
                </c:pt>
                <c:pt idx="133">
                  <c:v>44391</c:v>
                </c:pt>
                <c:pt idx="134">
                  <c:v>44392</c:v>
                </c:pt>
                <c:pt idx="135">
                  <c:v>44393</c:v>
                </c:pt>
                <c:pt idx="136">
                  <c:v>44396</c:v>
                </c:pt>
                <c:pt idx="137">
                  <c:v>44397</c:v>
                </c:pt>
                <c:pt idx="138">
                  <c:v>44398</c:v>
                </c:pt>
                <c:pt idx="139">
                  <c:v>44399</c:v>
                </c:pt>
                <c:pt idx="140">
                  <c:v>44400</c:v>
                </c:pt>
                <c:pt idx="141">
                  <c:v>44403</c:v>
                </c:pt>
                <c:pt idx="142">
                  <c:v>44404</c:v>
                </c:pt>
                <c:pt idx="143">
                  <c:v>44405</c:v>
                </c:pt>
                <c:pt idx="144">
                  <c:v>44406</c:v>
                </c:pt>
                <c:pt idx="145">
                  <c:v>44407</c:v>
                </c:pt>
                <c:pt idx="146">
                  <c:v>44410</c:v>
                </c:pt>
                <c:pt idx="147">
                  <c:v>44411</c:v>
                </c:pt>
                <c:pt idx="148">
                  <c:v>44412</c:v>
                </c:pt>
                <c:pt idx="149">
                  <c:v>44413</c:v>
                </c:pt>
                <c:pt idx="150">
                  <c:v>44414</c:v>
                </c:pt>
                <c:pt idx="151">
                  <c:v>44417</c:v>
                </c:pt>
                <c:pt idx="152">
                  <c:v>44418</c:v>
                </c:pt>
                <c:pt idx="153">
                  <c:v>44419</c:v>
                </c:pt>
                <c:pt idx="154">
                  <c:v>44420</c:v>
                </c:pt>
                <c:pt idx="155">
                  <c:v>44421</c:v>
                </c:pt>
                <c:pt idx="156">
                  <c:v>44424</c:v>
                </c:pt>
                <c:pt idx="157">
                  <c:v>44425</c:v>
                </c:pt>
                <c:pt idx="158">
                  <c:v>44426</c:v>
                </c:pt>
                <c:pt idx="159">
                  <c:v>44427</c:v>
                </c:pt>
                <c:pt idx="160">
                  <c:v>44428</c:v>
                </c:pt>
                <c:pt idx="161">
                  <c:v>44431</c:v>
                </c:pt>
                <c:pt idx="162">
                  <c:v>44432</c:v>
                </c:pt>
                <c:pt idx="163">
                  <c:v>44433</c:v>
                </c:pt>
                <c:pt idx="164">
                  <c:v>44434</c:v>
                </c:pt>
                <c:pt idx="165">
                  <c:v>44435</c:v>
                </c:pt>
                <c:pt idx="166">
                  <c:v>44439</c:v>
                </c:pt>
                <c:pt idx="167">
                  <c:v>44440</c:v>
                </c:pt>
                <c:pt idx="168">
                  <c:v>44441</c:v>
                </c:pt>
                <c:pt idx="169">
                  <c:v>44442</c:v>
                </c:pt>
                <c:pt idx="170">
                  <c:v>44445</c:v>
                </c:pt>
                <c:pt idx="171">
                  <c:v>44446</c:v>
                </c:pt>
                <c:pt idx="172">
                  <c:v>44447</c:v>
                </c:pt>
                <c:pt idx="173">
                  <c:v>44448</c:v>
                </c:pt>
                <c:pt idx="174">
                  <c:v>44449</c:v>
                </c:pt>
                <c:pt idx="175">
                  <c:v>44452</c:v>
                </c:pt>
                <c:pt idx="176">
                  <c:v>44453</c:v>
                </c:pt>
                <c:pt idx="177">
                  <c:v>44454</c:v>
                </c:pt>
                <c:pt idx="178">
                  <c:v>44455</c:v>
                </c:pt>
                <c:pt idx="179">
                  <c:v>44456</c:v>
                </c:pt>
                <c:pt idx="180">
                  <c:v>44459</c:v>
                </c:pt>
                <c:pt idx="181">
                  <c:v>44460</c:v>
                </c:pt>
                <c:pt idx="182">
                  <c:v>44461</c:v>
                </c:pt>
                <c:pt idx="183">
                  <c:v>44462</c:v>
                </c:pt>
                <c:pt idx="184">
                  <c:v>44463</c:v>
                </c:pt>
                <c:pt idx="185">
                  <c:v>44466</c:v>
                </c:pt>
                <c:pt idx="186">
                  <c:v>44467</c:v>
                </c:pt>
                <c:pt idx="187">
                  <c:v>44468</c:v>
                </c:pt>
                <c:pt idx="188">
                  <c:v>44469</c:v>
                </c:pt>
                <c:pt idx="189">
                  <c:v>44470</c:v>
                </c:pt>
                <c:pt idx="190">
                  <c:v>44473</c:v>
                </c:pt>
                <c:pt idx="191">
                  <c:v>44474</c:v>
                </c:pt>
                <c:pt idx="192">
                  <c:v>44475</c:v>
                </c:pt>
                <c:pt idx="193">
                  <c:v>44476</c:v>
                </c:pt>
                <c:pt idx="194">
                  <c:v>44477</c:v>
                </c:pt>
                <c:pt idx="195">
                  <c:v>44480</c:v>
                </c:pt>
                <c:pt idx="196">
                  <c:v>44481</c:v>
                </c:pt>
                <c:pt idx="197">
                  <c:v>44482</c:v>
                </c:pt>
                <c:pt idx="198">
                  <c:v>44483</c:v>
                </c:pt>
                <c:pt idx="199">
                  <c:v>44484</c:v>
                </c:pt>
                <c:pt idx="200">
                  <c:v>44487</c:v>
                </c:pt>
                <c:pt idx="201">
                  <c:v>44488</c:v>
                </c:pt>
                <c:pt idx="202">
                  <c:v>44489</c:v>
                </c:pt>
                <c:pt idx="203">
                  <c:v>44490</c:v>
                </c:pt>
                <c:pt idx="204">
                  <c:v>44491</c:v>
                </c:pt>
                <c:pt idx="205">
                  <c:v>44494</c:v>
                </c:pt>
                <c:pt idx="206">
                  <c:v>44495</c:v>
                </c:pt>
                <c:pt idx="207">
                  <c:v>44496</c:v>
                </c:pt>
                <c:pt idx="208">
                  <c:v>44497</c:v>
                </c:pt>
                <c:pt idx="209">
                  <c:v>44498</c:v>
                </c:pt>
                <c:pt idx="210">
                  <c:v>44501</c:v>
                </c:pt>
                <c:pt idx="211">
                  <c:v>44502</c:v>
                </c:pt>
                <c:pt idx="212">
                  <c:v>44503</c:v>
                </c:pt>
                <c:pt idx="213">
                  <c:v>44504</c:v>
                </c:pt>
                <c:pt idx="214">
                  <c:v>44505</c:v>
                </c:pt>
                <c:pt idx="215">
                  <c:v>44508</c:v>
                </c:pt>
                <c:pt idx="216">
                  <c:v>44509</c:v>
                </c:pt>
                <c:pt idx="217">
                  <c:v>44510</c:v>
                </c:pt>
              </c:numCache>
            </c:numRef>
          </c:cat>
          <c:val>
            <c:numRef>
              <c:f>Sheet1!$G$3:$G$220</c:f>
              <c:numCache>
                <c:formatCode>_(* #,##0.00_);_(* \(#,##0.00\);_(* "-"??_);_(@_)</c:formatCode>
                <c:ptCount val="218"/>
                <c:pt idx="0">
                  <c:v>16.245000000000001</c:v>
                </c:pt>
                <c:pt idx="1">
                  <c:v>15.225000000000001</c:v>
                </c:pt>
                <c:pt idx="2">
                  <c:v>14.41</c:v>
                </c:pt>
                <c:pt idx="3">
                  <c:v>16.599999999999998</c:v>
                </c:pt>
                <c:pt idx="4">
                  <c:v>17.204999999999998</c:v>
                </c:pt>
                <c:pt idx="5">
                  <c:v>17.419999999999998</c:v>
                </c:pt>
                <c:pt idx="6">
                  <c:v>17.865000000000002</c:v>
                </c:pt>
                <c:pt idx="7">
                  <c:v>17.43</c:v>
                </c:pt>
                <c:pt idx="8">
                  <c:v>16.774999999999999</c:v>
                </c:pt>
                <c:pt idx="9">
                  <c:v>15.549999999999999</c:v>
                </c:pt>
                <c:pt idx="10">
                  <c:v>14.285</c:v>
                </c:pt>
                <c:pt idx="11">
                  <c:v>15.350000000000001</c:v>
                </c:pt>
                <c:pt idx="12">
                  <c:v>17.675000000000001</c:v>
                </c:pt>
                <c:pt idx="13">
                  <c:v>17.11</c:v>
                </c:pt>
                <c:pt idx="14">
                  <c:v>15.95</c:v>
                </c:pt>
                <c:pt idx="15">
                  <c:v>15.184999999999999</c:v>
                </c:pt>
                <c:pt idx="16">
                  <c:v>16.755000000000003</c:v>
                </c:pt>
                <c:pt idx="17">
                  <c:v>18.239999999999998</c:v>
                </c:pt>
                <c:pt idx="18">
                  <c:v>17.324999999999999</c:v>
                </c:pt>
                <c:pt idx="19">
                  <c:v>16.785</c:v>
                </c:pt>
                <c:pt idx="20">
                  <c:v>17.2</c:v>
                </c:pt>
                <c:pt idx="21">
                  <c:v>16.625</c:v>
                </c:pt>
                <c:pt idx="22">
                  <c:v>17.84</c:v>
                </c:pt>
                <c:pt idx="23">
                  <c:v>15.995000000000001</c:v>
                </c:pt>
                <c:pt idx="24">
                  <c:v>15.924999999999999</c:v>
                </c:pt>
                <c:pt idx="25">
                  <c:v>16.809999999999999</c:v>
                </c:pt>
                <c:pt idx="26">
                  <c:v>18.435000000000002</c:v>
                </c:pt>
                <c:pt idx="27">
                  <c:v>16.115000000000002</c:v>
                </c:pt>
                <c:pt idx="28">
                  <c:v>16.564999999999998</c:v>
                </c:pt>
                <c:pt idx="29">
                  <c:v>15.765000000000001</c:v>
                </c:pt>
                <c:pt idx="30">
                  <c:v>17.8</c:v>
                </c:pt>
                <c:pt idx="31">
                  <c:v>17.25</c:v>
                </c:pt>
                <c:pt idx="32">
                  <c:v>15.274999999999999</c:v>
                </c:pt>
                <c:pt idx="33">
                  <c:v>17.865000000000002</c:v>
                </c:pt>
                <c:pt idx="34">
                  <c:v>15.184999999999999</c:v>
                </c:pt>
                <c:pt idx="35">
                  <c:v>16.399999999999999</c:v>
                </c:pt>
                <c:pt idx="36">
                  <c:v>14.700000000000001</c:v>
                </c:pt>
                <c:pt idx="37">
                  <c:v>17.38</c:v>
                </c:pt>
                <c:pt idx="38">
                  <c:v>14.950000000000001</c:v>
                </c:pt>
                <c:pt idx="39">
                  <c:v>17</c:v>
                </c:pt>
                <c:pt idx="40">
                  <c:v>15.875</c:v>
                </c:pt>
                <c:pt idx="41">
                  <c:v>14.56</c:v>
                </c:pt>
                <c:pt idx="42">
                  <c:v>15.614999999999998</c:v>
                </c:pt>
                <c:pt idx="43">
                  <c:v>16.745000000000001</c:v>
                </c:pt>
                <c:pt idx="44">
                  <c:v>15.544999999999998</c:v>
                </c:pt>
                <c:pt idx="45">
                  <c:v>17.035</c:v>
                </c:pt>
                <c:pt idx="46">
                  <c:v>17.71</c:v>
                </c:pt>
                <c:pt idx="47">
                  <c:v>19.110000000000003</c:v>
                </c:pt>
                <c:pt idx="48">
                  <c:v>17.395</c:v>
                </c:pt>
                <c:pt idx="49">
                  <c:v>17.27</c:v>
                </c:pt>
                <c:pt idx="50">
                  <c:v>18.914999999999999</c:v>
                </c:pt>
                <c:pt idx="51">
                  <c:v>17.98</c:v>
                </c:pt>
                <c:pt idx="52">
                  <c:v>17.375</c:v>
                </c:pt>
                <c:pt idx="53">
                  <c:v>18.904999999999998</c:v>
                </c:pt>
                <c:pt idx="54">
                  <c:v>18.414999999999999</c:v>
                </c:pt>
                <c:pt idx="55">
                  <c:v>18.489999999999998</c:v>
                </c:pt>
                <c:pt idx="56">
                  <c:v>16.625</c:v>
                </c:pt>
                <c:pt idx="57">
                  <c:v>18.425000000000001</c:v>
                </c:pt>
                <c:pt idx="58">
                  <c:v>19.270000000000003</c:v>
                </c:pt>
                <c:pt idx="59">
                  <c:v>19.86</c:v>
                </c:pt>
                <c:pt idx="60">
                  <c:v>19.795000000000002</c:v>
                </c:pt>
                <c:pt idx="61">
                  <c:v>20.355</c:v>
                </c:pt>
                <c:pt idx="62">
                  <c:v>17.64</c:v>
                </c:pt>
                <c:pt idx="63">
                  <c:v>19.975000000000001</c:v>
                </c:pt>
                <c:pt idx="64">
                  <c:v>19.71</c:v>
                </c:pt>
                <c:pt idx="65">
                  <c:v>20.125</c:v>
                </c:pt>
                <c:pt idx="66">
                  <c:v>19.2</c:v>
                </c:pt>
                <c:pt idx="67">
                  <c:v>17.524999999999999</c:v>
                </c:pt>
                <c:pt idx="68">
                  <c:v>17.850000000000001</c:v>
                </c:pt>
                <c:pt idx="69">
                  <c:v>18.274999999999999</c:v>
                </c:pt>
                <c:pt idx="70">
                  <c:v>20.924999999999997</c:v>
                </c:pt>
                <c:pt idx="71">
                  <c:v>21.849999999999998</c:v>
                </c:pt>
                <c:pt idx="72">
                  <c:v>21.96</c:v>
                </c:pt>
                <c:pt idx="73">
                  <c:v>22.509999999999998</c:v>
                </c:pt>
                <c:pt idx="74">
                  <c:v>19.61</c:v>
                </c:pt>
                <c:pt idx="75">
                  <c:v>22.425000000000001</c:v>
                </c:pt>
                <c:pt idx="76">
                  <c:v>21.650000000000002</c:v>
                </c:pt>
                <c:pt idx="77">
                  <c:v>18.599999999999998</c:v>
                </c:pt>
                <c:pt idx="78">
                  <c:v>18.799999999999997</c:v>
                </c:pt>
                <c:pt idx="79">
                  <c:v>20.189999999999998</c:v>
                </c:pt>
                <c:pt idx="80">
                  <c:v>21.650000000000002</c:v>
                </c:pt>
                <c:pt idx="81">
                  <c:v>23.65</c:v>
                </c:pt>
                <c:pt idx="82">
                  <c:v>23.454999999999998</c:v>
                </c:pt>
                <c:pt idx="83">
                  <c:v>22.875</c:v>
                </c:pt>
                <c:pt idx="84">
                  <c:v>24.025000000000002</c:v>
                </c:pt>
                <c:pt idx="85">
                  <c:v>25.15</c:v>
                </c:pt>
                <c:pt idx="86">
                  <c:v>24.875</c:v>
                </c:pt>
                <c:pt idx="87">
                  <c:v>26.12</c:v>
                </c:pt>
                <c:pt idx="88">
                  <c:v>25.175000000000001</c:v>
                </c:pt>
                <c:pt idx="89">
                  <c:v>26.650000000000002</c:v>
                </c:pt>
                <c:pt idx="90">
                  <c:v>25.7</c:v>
                </c:pt>
                <c:pt idx="91">
                  <c:v>26.55</c:v>
                </c:pt>
                <c:pt idx="92">
                  <c:v>24.099999999999998</c:v>
                </c:pt>
                <c:pt idx="93">
                  <c:v>25.150000000000002</c:v>
                </c:pt>
                <c:pt idx="94">
                  <c:v>22.664999999999999</c:v>
                </c:pt>
                <c:pt idx="95">
                  <c:v>25.774999999999999</c:v>
                </c:pt>
                <c:pt idx="96">
                  <c:v>23.125</c:v>
                </c:pt>
                <c:pt idx="97">
                  <c:v>23.625</c:v>
                </c:pt>
                <c:pt idx="98">
                  <c:v>24.540000000000003</c:v>
                </c:pt>
                <c:pt idx="99">
                  <c:v>26.475000000000001</c:v>
                </c:pt>
                <c:pt idx="100">
                  <c:v>26.310000000000002</c:v>
                </c:pt>
                <c:pt idx="101">
                  <c:v>25.875</c:v>
                </c:pt>
                <c:pt idx="102">
                  <c:v>25.025000000000002</c:v>
                </c:pt>
                <c:pt idx="103">
                  <c:v>25.175000000000001</c:v>
                </c:pt>
                <c:pt idx="104">
                  <c:v>24.790000000000003</c:v>
                </c:pt>
                <c:pt idx="105">
                  <c:v>26.375</c:v>
                </c:pt>
                <c:pt idx="106">
                  <c:v>26.9</c:v>
                </c:pt>
                <c:pt idx="107">
                  <c:v>28.055</c:v>
                </c:pt>
                <c:pt idx="108">
                  <c:v>26.725000000000001</c:v>
                </c:pt>
                <c:pt idx="109">
                  <c:v>29.28</c:v>
                </c:pt>
                <c:pt idx="110">
                  <c:v>27.59</c:v>
                </c:pt>
                <c:pt idx="111">
                  <c:v>27.375</c:v>
                </c:pt>
                <c:pt idx="112">
                  <c:v>27.035</c:v>
                </c:pt>
                <c:pt idx="113">
                  <c:v>27.524999999999999</c:v>
                </c:pt>
                <c:pt idx="114">
                  <c:v>28.234999999999999</c:v>
                </c:pt>
                <c:pt idx="115">
                  <c:v>29.43</c:v>
                </c:pt>
                <c:pt idx="116">
                  <c:v>29.7</c:v>
                </c:pt>
                <c:pt idx="117">
                  <c:v>31.65</c:v>
                </c:pt>
                <c:pt idx="118">
                  <c:v>31.015000000000001</c:v>
                </c:pt>
                <c:pt idx="119">
                  <c:v>33.339999999999996</c:v>
                </c:pt>
                <c:pt idx="120">
                  <c:v>32.1</c:v>
                </c:pt>
                <c:pt idx="121">
                  <c:v>33.06</c:v>
                </c:pt>
                <c:pt idx="122">
                  <c:v>33.074999999999996</c:v>
                </c:pt>
                <c:pt idx="123">
                  <c:v>36.17</c:v>
                </c:pt>
                <c:pt idx="124">
                  <c:v>34.6</c:v>
                </c:pt>
                <c:pt idx="125">
                  <c:v>35.575000000000003</c:v>
                </c:pt>
                <c:pt idx="126">
                  <c:v>36.65</c:v>
                </c:pt>
                <c:pt idx="127">
                  <c:v>32.900000000000006</c:v>
                </c:pt>
                <c:pt idx="128">
                  <c:v>32.4</c:v>
                </c:pt>
                <c:pt idx="129">
                  <c:v>32.425000000000004</c:v>
                </c:pt>
                <c:pt idx="130">
                  <c:v>35.700000000000003</c:v>
                </c:pt>
                <c:pt idx="131">
                  <c:v>34.5</c:v>
                </c:pt>
                <c:pt idx="132">
                  <c:v>35.699999999999996</c:v>
                </c:pt>
                <c:pt idx="133">
                  <c:v>35.42</c:v>
                </c:pt>
                <c:pt idx="134">
                  <c:v>33.92</c:v>
                </c:pt>
                <c:pt idx="135">
                  <c:v>36.1</c:v>
                </c:pt>
                <c:pt idx="136">
                  <c:v>35.625</c:v>
                </c:pt>
                <c:pt idx="137">
                  <c:v>36.424999999999997</c:v>
                </c:pt>
                <c:pt idx="138">
                  <c:v>36.805</c:v>
                </c:pt>
                <c:pt idx="139">
                  <c:v>35.880000000000003</c:v>
                </c:pt>
                <c:pt idx="140">
                  <c:v>34.650000000000006</c:v>
                </c:pt>
                <c:pt idx="141">
                  <c:v>38.725000000000001</c:v>
                </c:pt>
                <c:pt idx="142">
                  <c:v>36.9</c:v>
                </c:pt>
                <c:pt idx="143">
                  <c:v>38.774999999999999</c:v>
                </c:pt>
                <c:pt idx="144">
                  <c:v>41.45</c:v>
                </c:pt>
                <c:pt idx="145">
                  <c:v>39.5</c:v>
                </c:pt>
                <c:pt idx="146">
                  <c:v>42.225000000000001</c:v>
                </c:pt>
                <c:pt idx="147">
                  <c:v>40.674999999999997</c:v>
                </c:pt>
                <c:pt idx="148">
                  <c:v>40.224999999999994</c:v>
                </c:pt>
                <c:pt idx="149">
                  <c:v>43.805</c:v>
                </c:pt>
                <c:pt idx="150">
                  <c:v>42.555</c:v>
                </c:pt>
                <c:pt idx="151">
                  <c:v>41.604999999999997</c:v>
                </c:pt>
                <c:pt idx="152">
                  <c:v>43.824999999999996</c:v>
                </c:pt>
                <c:pt idx="153">
                  <c:v>47.2</c:v>
                </c:pt>
                <c:pt idx="154">
                  <c:v>45.824999999999996</c:v>
                </c:pt>
                <c:pt idx="155">
                  <c:v>44.125</c:v>
                </c:pt>
                <c:pt idx="156">
                  <c:v>47.725000000000001</c:v>
                </c:pt>
                <c:pt idx="157">
                  <c:v>47.45</c:v>
                </c:pt>
                <c:pt idx="158">
                  <c:v>44.85</c:v>
                </c:pt>
                <c:pt idx="159">
                  <c:v>41.524999999999999</c:v>
                </c:pt>
                <c:pt idx="160">
                  <c:v>43.150000000000006</c:v>
                </c:pt>
                <c:pt idx="161">
                  <c:v>42.72</c:v>
                </c:pt>
                <c:pt idx="162">
                  <c:v>46.529999999999994</c:v>
                </c:pt>
                <c:pt idx="163">
                  <c:v>44.524999999999999</c:v>
                </c:pt>
                <c:pt idx="164">
                  <c:v>47.300000000000004</c:v>
                </c:pt>
                <c:pt idx="165">
                  <c:v>47.174999999999997</c:v>
                </c:pt>
                <c:pt idx="166">
                  <c:v>49.274999999999999</c:v>
                </c:pt>
                <c:pt idx="167">
                  <c:v>48.5</c:v>
                </c:pt>
                <c:pt idx="168">
                  <c:v>52.35</c:v>
                </c:pt>
                <c:pt idx="169">
                  <c:v>51.04</c:v>
                </c:pt>
                <c:pt idx="170">
                  <c:v>52.98</c:v>
                </c:pt>
                <c:pt idx="171">
                  <c:v>54.225000000000001</c:v>
                </c:pt>
                <c:pt idx="172">
                  <c:v>56.75</c:v>
                </c:pt>
                <c:pt idx="173">
                  <c:v>56.8</c:v>
                </c:pt>
                <c:pt idx="174">
                  <c:v>57.660000000000004</c:v>
                </c:pt>
                <c:pt idx="175">
                  <c:v>62.15</c:v>
                </c:pt>
                <c:pt idx="176">
                  <c:v>66.144999999999996</c:v>
                </c:pt>
                <c:pt idx="177">
                  <c:v>71.45</c:v>
                </c:pt>
                <c:pt idx="178">
                  <c:v>62.67</c:v>
                </c:pt>
                <c:pt idx="179">
                  <c:v>65.134999999999991</c:v>
                </c:pt>
                <c:pt idx="180">
                  <c:v>74.399999999999991</c:v>
                </c:pt>
                <c:pt idx="181">
                  <c:v>71.344999999999999</c:v>
                </c:pt>
                <c:pt idx="182">
                  <c:v>72.5</c:v>
                </c:pt>
                <c:pt idx="183">
                  <c:v>70.399999999999991</c:v>
                </c:pt>
                <c:pt idx="184">
                  <c:v>69.375</c:v>
                </c:pt>
                <c:pt idx="185">
                  <c:v>77.274999999999991</c:v>
                </c:pt>
                <c:pt idx="186">
                  <c:v>79.195000000000007</c:v>
                </c:pt>
                <c:pt idx="187">
                  <c:v>84.440000000000012</c:v>
                </c:pt>
                <c:pt idx="188">
                  <c:v>91.81</c:v>
                </c:pt>
                <c:pt idx="189">
                  <c:v>90.850000000000009</c:v>
                </c:pt>
                <c:pt idx="190">
                  <c:v>92.00500000000001</c:v>
                </c:pt>
                <c:pt idx="191">
                  <c:v>116.47500000000001</c:v>
                </c:pt>
                <c:pt idx="192">
                  <c:v>105.39</c:v>
                </c:pt>
                <c:pt idx="193">
                  <c:v>95.8</c:v>
                </c:pt>
                <c:pt idx="194">
                  <c:v>82.9</c:v>
                </c:pt>
                <c:pt idx="195">
                  <c:v>80.45</c:v>
                </c:pt>
                <c:pt idx="196">
                  <c:v>86.25</c:v>
                </c:pt>
                <c:pt idx="197">
                  <c:v>91.100000000000009</c:v>
                </c:pt>
                <c:pt idx="198">
                  <c:v>100.93499999999999</c:v>
                </c:pt>
                <c:pt idx="199">
                  <c:v>87.9</c:v>
                </c:pt>
                <c:pt idx="200">
                  <c:v>89.25</c:v>
                </c:pt>
                <c:pt idx="201">
                  <c:v>90.149999999999991</c:v>
                </c:pt>
                <c:pt idx="202">
                  <c:v>93.57</c:v>
                </c:pt>
                <c:pt idx="203">
                  <c:v>84.789999999999992</c:v>
                </c:pt>
                <c:pt idx="204">
                  <c:v>84.5</c:v>
                </c:pt>
                <c:pt idx="205">
                  <c:v>85.8</c:v>
                </c:pt>
                <c:pt idx="206">
                  <c:v>84.21</c:v>
                </c:pt>
                <c:pt idx="207">
                  <c:v>83.42</c:v>
                </c:pt>
                <c:pt idx="208">
                  <c:v>71.600000000000009</c:v>
                </c:pt>
                <c:pt idx="209">
                  <c:v>63.6</c:v>
                </c:pt>
                <c:pt idx="210">
                  <c:v>62.79</c:v>
                </c:pt>
                <c:pt idx="211">
                  <c:v>69.5</c:v>
                </c:pt>
                <c:pt idx="212">
                  <c:v>77</c:v>
                </c:pt>
                <c:pt idx="213">
                  <c:v>71.75</c:v>
                </c:pt>
                <c:pt idx="214">
                  <c:v>71.02</c:v>
                </c:pt>
                <c:pt idx="215">
                  <c:v>74.605000000000004</c:v>
                </c:pt>
                <c:pt idx="216">
                  <c:v>68.239999999999995</c:v>
                </c:pt>
                <c:pt idx="217">
                  <c:v>67.399999999999991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09-446C-8479-7CA557D44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377151"/>
        <c:axId val="913387135"/>
      </c:lineChart>
      <c:dateAx>
        <c:axId val="913377151"/>
        <c:scaling>
          <c:orientation val="minMax"/>
        </c:scaling>
        <c:delete val="0"/>
        <c:axPos val="b"/>
        <c:numFmt formatCode="[$-409]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913387135"/>
        <c:crosses val="autoZero"/>
        <c:auto val="1"/>
        <c:lblOffset val="100"/>
        <c:baseTimeUnit val="days"/>
      </c:dateAx>
      <c:valAx>
        <c:axId val="91338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91337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800">
          <a:solidFill>
            <a:schemeClr val="tx1"/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Group!$B$2</c:f>
              <c:strCache>
                <c:ptCount val="1"/>
                <c:pt idx="0">
                  <c:v>Net turnover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22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36-41DB-BAFB-7DB18DDCF8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Group!$C$1:$D$1</c:f>
              <c:strCache>
                <c:ptCount val="2"/>
                <c:pt idx="0">
                  <c:v>9M 2020</c:v>
                </c:pt>
                <c:pt idx="1">
                  <c:v>9M 2021</c:v>
                </c:pt>
              </c:strCache>
            </c:strRef>
          </c:cat>
          <c:val>
            <c:numRef>
              <c:f>Group!$C$2:$D$2</c:f>
              <c:numCache>
                <c:formatCode>#,##0</c:formatCode>
                <c:ptCount val="2"/>
                <c:pt idx="0">
                  <c:v>132290</c:v>
                </c:pt>
                <c:pt idx="1">
                  <c:v>281223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6-41DB-BAFB-7DB18DDCF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584944"/>
        <c:axId val="1845575792"/>
      </c:barChart>
      <c:catAx>
        <c:axId val="18455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845575792"/>
        <c:crosses val="autoZero"/>
        <c:auto val="1"/>
        <c:lblAlgn val="ctr"/>
        <c:lblOffset val="100"/>
        <c:noMultiLvlLbl val="0"/>
      </c:catAx>
      <c:valAx>
        <c:axId val="1845575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thosus.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crossAx val="184558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US" sz="2400" b="1" dirty="0"/>
              <a:t>Gross profit</a:t>
            </a:r>
            <a:r>
              <a:rPr lang="lv-LV" sz="2400" b="1" baseline="30000" dirty="0"/>
              <a:t>1</a:t>
            </a:r>
            <a:endParaRPr lang="en-US" sz="2400" b="1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Group!$B$4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rgbClr val="5229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C-455D-A90A-6E4DFD5947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Group!$C$1:$D$1</c:f>
              <c:strCache>
                <c:ptCount val="2"/>
                <c:pt idx="0">
                  <c:v>9M 2020</c:v>
                </c:pt>
                <c:pt idx="1">
                  <c:v>9M 2021</c:v>
                </c:pt>
              </c:strCache>
            </c:strRef>
          </c:cat>
          <c:val>
            <c:numRef>
              <c:f>Group!$C$4:$D$4</c:f>
              <c:numCache>
                <c:formatCode>#,##0</c:formatCode>
                <c:ptCount val="2"/>
                <c:pt idx="0">
                  <c:v>50556</c:v>
                </c:pt>
                <c:pt idx="1">
                  <c:v>74244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C-455D-A90A-6E4DFD594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584944"/>
        <c:axId val="1845575792"/>
      </c:barChart>
      <c:catAx>
        <c:axId val="18455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845575792"/>
        <c:crosses val="autoZero"/>
        <c:auto val="1"/>
        <c:lblAlgn val="ctr"/>
        <c:lblOffset val="100"/>
        <c:noMultiLvlLbl val="0"/>
      </c:catAx>
      <c:valAx>
        <c:axId val="1845575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thosus.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crossAx val="184558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2400" b="1" dirty="0" err="1"/>
              <a:t>Net</a:t>
            </a:r>
            <a:r>
              <a:rPr lang="lv-LV" sz="2400" b="1" dirty="0"/>
              <a:t> profit</a:t>
            </a:r>
            <a:r>
              <a:rPr lang="lv-LV" sz="2400" b="1" baseline="30000" dirty="0"/>
              <a:t>2</a:t>
            </a:r>
          </a:p>
        </c:rich>
      </c:tx>
      <c:layout>
        <c:manualLayout>
          <c:xMode val="edge"/>
          <c:yMode val="edge"/>
          <c:x val="0.35014592250596571"/>
          <c:y val="1.4982934791200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Group!$F$4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22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7-4629-94BE-5AF5873DFE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Group!$G$1:$H$1</c:f>
              <c:strCache>
                <c:ptCount val="2"/>
                <c:pt idx="0">
                  <c:v>9M 2020</c:v>
                </c:pt>
                <c:pt idx="1">
                  <c:v>9M 2021</c:v>
                </c:pt>
              </c:strCache>
            </c:strRef>
          </c:cat>
          <c:val>
            <c:numRef>
              <c:f>Group!$G$4:$H$4</c:f>
              <c:numCache>
                <c:formatCode>#,##0</c:formatCode>
                <c:ptCount val="2"/>
                <c:pt idx="0">
                  <c:v>17683</c:v>
                </c:pt>
                <c:pt idx="1">
                  <c:v>-167471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7-4629-94BE-5AF5873DF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584944"/>
        <c:axId val="1845575792"/>
      </c:barChart>
      <c:catAx>
        <c:axId val="18455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845575792"/>
        <c:crosses val="autoZero"/>
        <c:auto val="1"/>
        <c:lblAlgn val="ctr"/>
        <c:lblOffset val="100"/>
        <c:noMultiLvlLbl val="0"/>
      </c:catAx>
      <c:valAx>
        <c:axId val="1845575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thosus.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crossAx val="184558494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LG!$A$4</c:f>
              <c:strCache>
                <c:ptCount val="1"/>
                <c:pt idx="0">
                  <c:v>Natural gas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LG!$B$3:$C$3</c:f>
              <c:strCache>
                <c:ptCount val="2"/>
                <c:pt idx="0">
                  <c:v>  2020 9M</c:v>
                </c:pt>
                <c:pt idx="1">
                  <c:v>2021 9M</c:v>
                </c:pt>
              </c:strCache>
            </c:strRef>
          </c:cat>
          <c:val>
            <c:numRef>
              <c:f>LG!$B$4:$C$4</c:f>
              <c:numCache>
                <c:formatCode>#,##0</c:formatCode>
                <c:ptCount val="2"/>
                <c:pt idx="0">
                  <c:v>8472</c:v>
                </c:pt>
                <c:pt idx="1">
                  <c:v>10662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9-4DCD-9DE7-58953408C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9457824"/>
        <c:axId val="1539459072"/>
      </c:barChart>
      <c:catAx>
        <c:axId val="15394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39459072"/>
        <c:crosses val="autoZero"/>
        <c:auto val="1"/>
        <c:lblAlgn val="ctr"/>
        <c:lblOffset val="100"/>
        <c:noMultiLvlLbl val="0"/>
      </c:catAx>
      <c:valAx>
        <c:axId val="1539459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crossAx val="1539457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GB" sz="2000" b="1"/>
              <a:t>Distribution system utilization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Gaso!$A$4</c:f>
              <c:strCache>
                <c:ptCount val="1"/>
                <c:pt idx="0">
                  <c:v>Sadales tīklos lietotājiem padotā dabasgāze, GWh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66-4976-927B-164994AE124A}"/>
              </c:ext>
            </c:extLst>
          </c:dPt>
          <c:dPt>
            <c:idx val="1"/>
            <c:invertIfNegative val="0"/>
            <c:bubble3D val="0"/>
            <c:spPr>
              <a:solidFill>
                <a:srgbClr val="522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66-4976-927B-164994AE12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Gaso!$B$3:$C$3</c:f>
              <c:strCache>
                <c:ptCount val="2"/>
                <c:pt idx="0">
                  <c:v>  2020 9M</c:v>
                </c:pt>
                <c:pt idx="1">
                  <c:v>2021 9M</c:v>
                </c:pt>
              </c:strCache>
            </c:strRef>
          </c:cat>
          <c:val>
            <c:numRef>
              <c:f>Gaso!$B$4:$C$4</c:f>
              <c:numCache>
                <c:formatCode>#,##0</c:formatCode>
                <c:ptCount val="2"/>
                <c:pt idx="0">
                  <c:v>7775</c:v>
                </c:pt>
                <c:pt idx="1">
                  <c:v>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6-4976-927B-164994AE1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39504"/>
        <c:axId val="153037840"/>
      </c:barChart>
      <c:catAx>
        <c:axId val="1530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3037840"/>
        <c:crosses val="autoZero"/>
        <c:auto val="1"/>
        <c:lblAlgn val="ctr"/>
        <c:lblOffset val="100"/>
        <c:noMultiLvlLbl val="0"/>
      </c:catAx>
      <c:valAx>
        <c:axId val="153037840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30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2000" b="1"/>
              <a:t>EBITDA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Gaso!$A$12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22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9-498C-9A77-DAB0C34BAD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Gaso!$B$3:$C$3</c:f>
              <c:strCache>
                <c:ptCount val="2"/>
                <c:pt idx="0">
                  <c:v>  2020 9M</c:v>
                </c:pt>
                <c:pt idx="1">
                  <c:v>2021 9M</c:v>
                </c:pt>
              </c:strCache>
            </c:strRef>
          </c:cat>
          <c:val>
            <c:numRef>
              <c:f>Gaso!$B$12:$C$12</c:f>
              <c:numCache>
                <c:formatCode>#,##0</c:formatCode>
                <c:ptCount val="2"/>
                <c:pt idx="0">
                  <c:v>14013</c:v>
                </c:pt>
                <c:pt idx="1">
                  <c:v>18899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9-498C-9A77-DAB0C34BA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39504"/>
        <c:axId val="153037840"/>
      </c:barChart>
      <c:catAx>
        <c:axId val="1530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3037840"/>
        <c:crosses val="autoZero"/>
        <c:auto val="1"/>
        <c:lblAlgn val="ctr"/>
        <c:lblOffset val="100"/>
        <c:noMultiLvlLbl val="0"/>
      </c:catAx>
      <c:valAx>
        <c:axId val="153037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thous.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crossAx val="1530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GB" sz="2000" b="1"/>
              <a:t>Distribution system pipe length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Gaso!$A$8</c:f>
              <c:strCache>
                <c:ptCount val="1"/>
                <c:pt idx="0">
                  <c:v>Sadales līniju garums, 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A5-4BFC-B20A-E1569C373DFD}"/>
              </c:ext>
            </c:extLst>
          </c:dPt>
          <c:dPt>
            <c:idx val="1"/>
            <c:invertIfNegative val="0"/>
            <c:bubble3D val="0"/>
            <c:spPr>
              <a:solidFill>
                <a:srgbClr val="522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A5-4BFC-B20A-E1569C373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Gaso!$B$3:$C$3</c:f>
              <c:strCache>
                <c:ptCount val="2"/>
                <c:pt idx="0">
                  <c:v>  2020 9M</c:v>
                </c:pt>
                <c:pt idx="1">
                  <c:v>2021 9M</c:v>
                </c:pt>
              </c:strCache>
            </c:strRef>
          </c:cat>
          <c:val>
            <c:numRef>
              <c:f>Gaso!$B$8:$C$8</c:f>
              <c:numCache>
                <c:formatCode>#,##0</c:formatCode>
                <c:ptCount val="2"/>
                <c:pt idx="0">
                  <c:v>5317</c:v>
                </c:pt>
                <c:pt idx="1">
                  <c:v>5366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5-4BFC-B20A-E1569C373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39504"/>
        <c:axId val="153037840"/>
      </c:barChart>
      <c:catAx>
        <c:axId val="1530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3037840"/>
        <c:crosses val="autoZero"/>
        <c:auto val="1"/>
        <c:lblAlgn val="ctr"/>
        <c:lblOffset val="100"/>
        <c:noMultiLvlLbl val="0"/>
      </c:catAx>
      <c:valAx>
        <c:axId val="153037840"/>
        <c:scaling>
          <c:orientation val="minMax"/>
          <c:min val="4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/>
                  <a:t>km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out"/>
        <c:minorTickMark val="none"/>
        <c:tickLblPos val="nextTo"/>
        <c:crossAx val="1530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  <a:latin typeface="Montserrat" panose="00000500000000000000" pitchFamily="2" charset="-70"/>
        </a:defRPr>
      </a:pPr>
      <a:endParaRPr lang="lv-LV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LG!$A$12:$A$14</cx:f>
        <cx:lvl ptCount="3">
          <cx:pt idx="0">EBITDA excluding derivatives</cx:pt>
          <cx:pt idx="1">Derivatives</cx:pt>
          <cx:pt idx="2">EBITDA</cx:pt>
        </cx:lvl>
      </cx:strDim>
      <cx:numDim type="val">
        <cx:f>LG!$B$12:$B$14</cx:f>
        <cx:lvl ptCount="3" formatCode="_-* # ##0_-;\-* # ##0_-;_-* &quot;-&quot;??_-;_-@_-">
          <cx:pt idx="0">29482</cx:pt>
          <cx:pt idx="1">-204863</cx:pt>
          <cx:pt idx="2">-175381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2000" b="1">
                <a:latin typeface="Montserrat" panose="00000500000000000000" pitchFamily="2" charset="-70"/>
                <a:ea typeface="Montserrat" panose="00000500000000000000" pitchFamily="2" charset="-70"/>
                <a:cs typeface="Montserrat" panose="00000500000000000000" pitchFamily="2" charset="-70"/>
              </a:defRPr>
            </a:pPr>
            <a:r>
              <a:rPr lang="lv-LV" sz="2000" b="1" dirty="0" err="1" smtClean="0">
                <a:latin typeface="Montserrat" panose="00000500000000000000" pitchFamily="2" charset="-70"/>
              </a:rPr>
              <a:t>Derivative</a:t>
            </a:r>
            <a:r>
              <a:rPr lang="lv-LV" sz="2000" b="1" dirty="0" smtClean="0">
                <a:latin typeface="Montserrat" panose="00000500000000000000" pitchFamily="2" charset="-70"/>
              </a:rPr>
              <a:t> </a:t>
            </a:r>
            <a:r>
              <a:rPr lang="lv-LV" sz="2000" b="1" dirty="0" err="1" smtClean="0">
                <a:latin typeface="Montserrat" panose="00000500000000000000" pitchFamily="2" charset="-70"/>
              </a:rPr>
              <a:t>impact</a:t>
            </a:r>
            <a:r>
              <a:rPr lang="lv-LV" sz="2000" b="1" dirty="0" smtClean="0">
                <a:latin typeface="Montserrat" panose="00000500000000000000" pitchFamily="2" charset="-70"/>
              </a:rPr>
              <a:t> </a:t>
            </a:r>
            <a:r>
              <a:rPr lang="lv-LV" sz="2000" b="1" dirty="0" err="1" smtClean="0">
                <a:latin typeface="Montserrat" panose="00000500000000000000" pitchFamily="2" charset="-70"/>
              </a:rPr>
              <a:t>on</a:t>
            </a:r>
            <a:r>
              <a:rPr lang="lv-LV" sz="2000" b="1" dirty="0" smtClean="0">
                <a:latin typeface="Montserrat" panose="00000500000000000000" pitchFamily="2" charset="-70"/>
              </a:rPr>
              <a:t> </a:t>
            </a:r>
            <a:r>
              <a:rPr lang="en-GB" sz="2000" b="1" noProof="0" dirty="0" smtClean="0">
                <a:latin typeface="Montserrat" panose="00000500000000000000" pitchFamily="2" charset="-70"/>
              </a:rPr>
              <a:t>EBITDA</a:t>
            </a:r>
            <a:endParaRPr lang="en-GB" b="1" noProof="0" dirty="0">
              <a:latin typeface="Montserrat" panose="00000500000000000000" pitchFamily="2" charset="-70"/>
            </a:endParaRPr>
          </a:p>
        </cx:rich>
      </cx:tx>
    </cx:title>
    <cx:plotArea>
      <cx:plotAreaRegion>
        <cx:series layoutId="waterfall" uniqueId="{3525C863-70D1-44D3-8438-F4FFB4532F09}">
          <cx:spPr>
            <a:solidFill>
              <a:schemeClr val="accent2"/>
            </a:solidFill>
            <a:ln>
              <a:noFill/>
            </a:ln>
          </cx:spPr>
          <cx:dataPt idx="1">
            <cx:spPr>
              <a:solidFill>
                <a:schemeClr val="accent1"/>
              </a:solidFill>
            </cx:spPr>
          </cx:dataPt>
          <cx:dataPt idx="2">
            <cx:spPr>
              <a:solidFill>
                <a:srgbClr val="522959"/>
              </a:solidFill>
            </cx:spPr>
          </cx:dataPt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Montserrat" panose="00000500000000000000" pitchFamily="2" charset="-70"/>
                    <a:ea typeface="Montserrat" panose="00000500000000000000" pitchFamily="2" charset="-70"/>
                    <a:cs typeface="Montserrat" panose="00000500000000000000" pitchFamily="2" charset="-70"/>
                  </a:defRPr>
                </a:pPr>
                <a:endParaRPr lang="lv-LV" sz="1800" b="1">
                  <a:solidFill>
                    <a:schemeClr val="bg1"/>
                  </a:solidFill>
                  <a:latin typeface="Montserrat" panose="00000500000000000000" pitchFamily="2" charset="-70"/>
                </a:endParaRPr>
              </a:p>
            </cx:txPr>
            <cx:visibility seriesName="0" categoryName="0" value="1"/>
            <cx:dataLabel idx="0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/>
                  </a:pPr>
                  <a:r>
                    <a:rPr lang="lv-LV" sz="1400" b="1"/>
                    <a:t> 29 482 </a:t>
                  </a:r>
                </a:p>
              </cx:txPr>
            </cx:dataLabel>
          </cx:dataLabels>
          <cx:dataId val="0"/>
          <cx:layoutPr>
            <cx:subtotals>
              <cx:idx val="0"/>
              <cx:idx val="2"/>
            </cx:subtotals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  <a:ea typeface="Montserrat" panose="00000500000000000000" pitchFamily="2" charset="-70"/>
                <a:cs typeface="Montserrat" panose="00000500000000000000" pitchFamily="2" charset="-70"/>
              </a:defRPr>
            </a:pPr>
            <a:endParaRPr lang="lv-LV" sz="140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</a:endParaRPr>
          </a:p>
        </cx:txPr>
      </cx:axis>
      <cx:axis id="1" hidden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40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  <a:ea typeface="Montserrat" panose="00000500000000000000" pitchFamily="2" charset="-70"/>
                    <a:cs typeface="Montserrat" panose="00000500000000000000" pitchFamily="2" charset="-70"/>
                  </a:defRPr>
                </a:pPr>
                <a:r>
                  <a:rPr lang="lv-LV" sz="1400">
                    <a:solidFill>
                      <a:schemeClr val="bg1">
                        <a:lumMod val="75000"/>
                      </a:schemeClr>
                    </a:solidFill>
                    <a:latin typeface="Montserrat" panose="00000500000000000000" pitchFamily="2" charset="-70"/>
                  </a:rPr>
                  <a:t>thous. EUR</a:t>
                </a:r>
                <a:endParaRPr lang="lv-LV">
                  <a:solidFill>
                    <a:schemeClr val="bg1">
                      <a:lumMod val="75000"/>
                    </a:schemeClr>
                  </a:solidFill>
                  <a:latin typeface="Montserrat" panose="00000500000000000000" pitchFamily="2" charset="-70"/>
                </a:endParaRPr>
              </a:p>
            </cx:rich>
          </cx:tx>
        </cx:title>
        <cx:majorGridlines/>
        <cx:tickLabels/>
      </cx:axis>
    </cx:plotArea>
  </cx:chart>
  <cx:spPr>
    <a:noFill/>
    <a:ln w="25400" cap="flat" cmpd="sng" algn="ctr">
      <a:solidFill>
        <a:schemeClr val="bg2"/>
      </a:solidFill>
      <a:prstDash val="solid"/>
    </a:ln>
    <a:effectLst/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LG!$A$76:$A$78</cx:f>
        <cx:lvl ptCount="3">
          <cx:pt idx="0">Nine months Net profit</cx:pt>
          <cx:pt idx="1">Profit in October</cx:pt>
          <cx:pt idx="2">Ten months Net profit</cx:pt>
        </cx:lvl>
      </cx:strDim>
      <cx:numDim type="val">
        <cx:f>LG!$B$76:$B$78</cx:f>
        <cx:lvl ptCount="3" formatCode="_-* # ##0.00_-;\-* # ##0.00_-;_-* &quot;-&quot;??_-;_-@_-">
          <cx:pt idx="0">-169888</cx:pt>
          <cx:pt idx="1">117240</cx:pt>
          <cx:pt idx="2">-52648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2500" b="1"/>
            </a:pPr>
            <a:r>
              <a:rPr lang="lv-LV" sz="2500" b="1" dirty="0" err="1"/>
              <a:t>Net</a:t>
            </a:r>
            <a:r>
              <a:rPr lang="lv-LV" sz="2500" b="1" dirty="0"/>
              <a:t> </a:t>
            </a:r>
            <a:r>
              <a:rPr lang="lv-LV" sz="2500" b="1" dirty="0" err="1"/>
              <a:t>profit</a:t>
            </a:r>
            <a:r>
              <a:rPr lang="lv-LV" sz="2500" b="1" dirty="0"/>
              <a:t> </a:t>
            </a:r>
            <a:r>
              <a:rPr lang="lv-LV" sz="2500" b="1" dirty="0" err="1"/>
              <a:t>September-</a:t>
            </a:r>
            <a:r>
              <a:rPr lang="lv-LV" sz="2500" b="1" dirty="0"/>
              <a:t> </a:t>
            </a:r>
            <a:r>
              <a:rPr lang="lv-LV" sz="2500" b="1" dirty="0" err="1"/>
              <a:t>October</a:t>
            </a:r>
            <a:endParaRPr lang="lv-LV" sz="2500" b="1" dirty="0"/>
          </a:p>
        </cx:rich>
      </cx:tx>
    </cx:title>
    <cx:plotArea>
      <cx:plotAreaRegion>
        <cx:series layoutId="waterfall" uniqueId="{3525C863-70D1-44D3-8438-F4FFB4532F09}">
          <cx:dataPt idx="0">
            <cx:spPr>
              <a:solidFill>
                <a:schemeClr val="accent2"/>
              </a:solidFill>
              <a:ln>
                <a:noFill/>
              </a:ln>
            </cx:spPr>
          </cx:dataPt>
          <cx:dataPt idx="1">
            <cx:spPr>
              <a:solidFill>
                <a:schemeClr val="accent1"/>
              </a:solidFill>
              <a:ln>
                <a:noFill/>
              </a:ln>
            </cx:spPr>
          </cx:dataPt>
          <cx:dataPt idx="2">
            <cx:spPr>
              <a:solidFill>
                <a:srgbClr val="522959"/>
              </a:solidFill>
              <a:ln>
                <a:noFill/>
              </a:ln>
            </cx:spPr>
          </cx:dataPt>
          <cx:dataLabels pos="outEnd">
            <cx:numFmt formatCode="# ##0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2000" b="1"/>
                </a:pPr>
                <a:endParaRPr lang="lv-LV" sz="2000" b="1"/>
              </a:p>
            </cx:txPr>
            <cx:visibility seriesName="0" categoryName="0" value="1"/>
            <cx:separator>, </cx:separator>
            <cx:dataLabel idx="0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latin typeface="Montserrat" panose="00000500000000000000" pitchFamily="2" charset="-70"/>
                      <a:ea typeface="Montserrat" panose="00000500000000000000" pitchFamily="2" charset="-70"/>
                      <a:cs typeface="Montserrat" panose="00000500000000000000" pitchFamily="2" charset="-70"/>
                    </a:defRPr>
                  </a:pPr>
                  <a:r>
                    <a:rPr lang="lv-LV" sz="2000" b="1">
                      <a:latin typeface="Montserrat" panose="00000500000000000000" pitchFamily="2" charset="-70"/>
                    </a:rPr>
                    <a:t>-169 888</a:t>
                  </a:r>
                </a:p>
              </cx:txPr>
            </cx:dataLabel>
            <cx:dataLabel idx="1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latin typeface="Montserrat" panose="00000500000000000000" pitchFamily="2" charset="-70"/>
                      <a:ea typeface="Montserrat" panose="00000500000000000000" pitchFamily="2" charset="-70"/>
                      <a:cs typeface="Montserrat" panose="00000500000000000000" pitchFamily="2" charset="-70"/>
                    </a:defRPr>
                  </a:pPr>
                  <a:r>
                    <a:rPr lang="lv-LV" sz="2000" b="1">
                      <a:latin typeface="Montserrat" panose="00000500000000000000" pitchFamily="2" charset="-70"/>
                    </a:rPr>
                    <a:t>117 240</a:t>
                  </a:r>
                </a:p>
              </cx:txPr>
            </cx:dataLabel>
            <cx:dataLabel idx="2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latin typeface="Montserrat" panose="00000500000000000000" pitchFamily="2" charset="-70"/>
                      <a:ea typeface="Montserrat" panose="00000500000000000000" pitchFamily="2" charset="-70"/>
                      <a:cs typeface="Montserrat" panose="00000500000000000000" pitchFamily="2" charset="-70"/>
                    </a:defRPr>
                  </a:pPr>
                  <a:r>
                    <a:rPr lang="lv-LV" sz="2000" b="1">
                      <a:latin typeface="Montserrat" panose="00000500000000000000" pitchFamily="2" charset="-70"/>
                    </a:rPr>
                    <a:t>-52 648</a:t>
                  </a:r>
                </a:p>
              </cx:txPr>
            </cx:dataLabel>
          </cx:dataLabels>
          <cx:dataId val="0"/>
          <cx:layoutPr>
            <cx:subtotals>
              <cx:idx val="0"/>
              <cx:idx val="2"/>
            </cx:subtotals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2200">
                <a:latin typeface="Montserrat" panose="00000500000000000000" pitchFamily="2" charset="-70"/>
                <a:ea typeface="Montserrat" panose="00000500000000000000" pitchFamily="2" charset="-70"/>
                <a:cs typeface="Montserrat" panose="00000500000000000000" pitchFamily="2" charset="-70"/>
              </a:defRPr>
            </a:pPr>
            <a:endParaRPr lang="lv-LV" sz="2200">
              <a:latin typeface="Montserrat" panose="00000500000000000000" pitchFamily="2" charset="-70"/>
            </a:endParaRPr>
          </a:p>
        </cx:txPr>
      </cx:axis>
      <cx:axis id="1" hidden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800">
                    <a:latin typeface="Montserrat" panose="00000500000000000000" pitchFamily="2" charset="-70"/>
                    <a:ea typeface="Montserrat" panose="00000500000000000000" pitchFamily="2" charset="-70"/>
                    <a:cs typeface="Montserrat" panose="00000500000000000000" pitchFamily="2" charset="-70"/>
                  </a:defRPr>
                </a:pPr>
                <a:r>
                  <a:rPr lang="lv-LV" sz="1800">
                    <a:latin typeface="Montserrat" panose="00000500000000000000" pitchFamily="2" charset="-70"/>
                  </a:rPr>
                  <a:t>thous. EUR</a:t>
                </a:r>
              </a:p>
            </cx:rich>
          </cx:tx>
        </cx:title>
        <cx:majorGridlines/>
        <cx:tickLabels/>
      </cx:axis>
    </cx:plotArea>
  </cx:chart>
  <cx:spPr>
    <a:ln>
      <a:solidFill>
        <a:schemeClr val="bg2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0.86267</cdr:x>
      <cdr:y>1.22006E-7</cdr:y>
    </cdr:from>
    <cdr:to>
      <cdr:x>0.86447</cdr:x>
      <cdr:y>0.84435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17785681" y="1"/>
          <a:ext cx="37119" cy="6920599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rgbClr val="582C5F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8AD75A-CB18-5C47-BAAE-BD438A597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92"/>
          <a:stretch/>
        </p:blipFill>
        <p:spPr>
          <a:xfrm>
            <a:off x="2192336" y="276645"/>
            <a:ext cx="21904793" cy="13162709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2144711" y="5398089"/>
            <a:ext cx="8218489" cy="25087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2336" y="7906871"/>
            <a:ext cx="6933735" cy="4201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7" name="logo.png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86" y="2803917"/>
            <a:ext cx="6197458" cy="15555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AFA8B-14D4-A240-AA02-B635C7E2B6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851868" y="2384254"/>
            <a:ext cx="8419610" cy="8628887"/>
          </a:xfrm>
          <a:custGeom>
            <a:avLst/>
            <a:gdLst>
              <a:gd name="connsiteX0" fmla="*/ 0 w 7296150"/>
              <a:gd name="connsiteY0" fmla="*/ 0 h 8991600"/>
              <a:gd name="connsiteX1" fmla="*/ 7296150 w 7296150"/>
              <a:gd name="connsiteY1" fmla="*/ 0 h 8991600"/>
              <a:gd name="connsiteX2" fmla="*/ 7296150 w 7296150"/>
              <a:gd name="connsiteY2" fmla="*/ 8991600 h 8991600"/>
              <a:gd name="connsiteX3" fmla="*/ 0 w 7296150"/>
              <a:gd name="connsiteY3" fmla="*/ 8991600 h 8991600"/>
              <a:gd name="connsiteX4" fmla="*/ 0 w 7296150"/>
              <a:gd name="connsiteY4" fmla="*/ 0 h 8991600"/>
              <a:gd name="connsiteX0" fmla="*/ 0 w 8477250"/>
              <a:gd name="connsiteY0" fmla="*/ 0 h 8991600"/>
              <a:gd name="connsiteX1" fmla="*/ 8477250 w 8477250"/>
              <a:gd name="connsiteY1" fmla="*/ 38100 h 8991600"/>
              <a:gd name="connsiteX2" fmla="*/ 7296150 w 8477250"/>
              <a:gd name="connsiteY2" fmla="*/ 8991600 h 8991600"/>
              <a:gd name="connsiteX3" fmla="*/ 0 w 8477250"/>
              <a:gd name="connsiteY3" fmla="*/ 8991600 h 8991600"/>
              <a:gd name="connsiteX4" fmla="*/ 0 w 8477250"/>
              <a:gd name="connsiteY4" fmla="*/ 0 h 8991600"/>
              <a:gd name="connsiteX0" fmla="*/ 0 w 8477250"/>
              <a:gd name="connsiteY0" fmla="*/ 0 h 9010650"/>
              <a:gd name="connsiteX1" fmla="*/ 8477250 w 8477250"/>
              <a:gd name="connsiteY1" fmla="*/ 38100 h 9010650"/>
              <a:gd name="connsiteX2" fmla="*/ 6896100 w 8477250"/>
              <a:gd name="connsiteY2" fmla="*/ 9010650 h 9010650"/>
              <a:gd name="connsiteX3" fmla="*/ 0 w 8477250"/>
              <a:gd name="connsiteY3" fmla="*/ 8991600 h 9010650"/>
              <a:gd name="connsiteX4" fmla="*/ 0 w 8477250"/>
              <a:gd name="connsiteY4" fmla="*/ 0 h 9010650"/>
              <a:gd name="connsiteX0" fmla="*/ 0 w 8534400"/>
              <a:gd name="connsiteY0" fmla="*/ 0 h 9010650"/>
              <a:gd name="connsiteX1" fmla="*/ 8534400 w 8534400"/>
              <a:gd name="connsiteY1" fmla="*/ 57150 h 9010650"/>
              <a:gd name="connsiteX2" fmla="*/ 6896100 w 8534400"/>
              <a:gd name="connsiteY2" fmla="*/ 9010650 h 9010650"/>
              <a:gd name="connsiteX3" fmla="*/ 0 w 8534400"/>
              <a:gd name="connsiteY3" fmla="*/ 8991600 h 9010650"/>
              <a:gd name="connsiteX4" fmla="*/ 0 w 8534400"/>
              <a:gd name="connsiteY4" fmla="*/ 0 h 9010650"/>
              <a:gd name="connsiteX0" fmla="*/ 533400 w 8534400"/>
              <a:gd name="connsiteY0" fmla="*/ 0 h 8991600"/>
              <a:gd name="connsiteX1" fmla="*/ 8534400 w 8534400"/>
              <a:gd name="connsiteY1" fmla="*/ 38100 h 8991600"/>
              <a:gd name="connsiteX2" fmla="*/ 6896100 w 8534400"/>
              <a:gd name="connsiteY2" fmla="*/ 8991600 h 8991600"/>
              <a:gd name="connsiteX3" fmla="*/ 0 w 8534400"/>
              <a:gd name="connsiteY3" fmla="*/ 8972550 h 8991600"/>
              <a:gd name="connsiteX4" fmla="*/ 533400 w 8534400"/>
              <a:gd name="connsiteY4" fmla="*/ 0 h 8991600"/>
              <a:gd name="connsiteX0" fmla="*/ 1581150 w 9582150"/>
              <a:gd name="connsiteY0" fmla="*/ 0 h 8991600"/>
              <a:gd name="connsiteX1" fmla="*/ 9582150 w 9582150"/>
              <a:gd name="connsiteY1" fmla="*/ 38100 h 8991600"/>
              <a:gd name="connsiteX2" fmla="*/ 7943850 w 9582150"/>
              <a:gd name="connsiteY2" fmla="*/ 8991600 h 8991600"/>
              <a:gd name="connsiteX3" fmla="*/ 0 w 9582150"/>
              <a:gd name="connsiteY3" fmla="*/ 8972550 h 8991600"/>
              <a:gd name="connsiteX4" fmla="*/ 1581150 w 9582150"/>
              <a:gd name="connsiteY4" fmla="*/ 0 h 8991600"/>
              <a:gd name="connsiteX0" fmla="*/ 1805605 w 9582150"/>
              <a:gd name="connsiteY0" fmla="*/ 0 h 8991600"/>
              <a:gd name="connsiteX1" fmla="*/ 9582150 w 9582150"/>
              <a:gd name="connsiteY1" fmla="*/ 38100 h 8991600"/>
              <a:gd name="connsiteX2" fmla="*/ 7943850 w 9582150"/>
              <a:gd name="connsiteY2" fmla="*/ 8991600 h 8991600"/>
              <a:gd name="connsiteX3" fmla="*/ 0 w 9582150"/>
              <a:gd name="connsiteY3" fmla="*/ 8972550 h 8991600"/>
              <a:gd name="connsiteX4" fmla="*/ 1805605 w 9582150"/>
              <a:gd name="connsiteY4" fmla="*/ 0 h 89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2150" h="8991600">
                <a:moveTo>
                  <a:pt x="1805605" y="0"/>
                </a:moveTo>
                <a:lnTo>
                  <a:pt x="9582150" y="38100"/>
                </a:lnTo>
                <a:lnTo>
                  <a:pt x="7943850" y="8991600"/>
                </a:lnTo>
                <a:lnTo>
                  <a:pt x="0" y="8972550"/>
                </a:lnTo>
                <a:lnTo>
                  <a:pt x="1805605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7FD91E5-573F-AD4C-B399-2AFDB26ABC7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5181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+ tekst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17012708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17012708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51C33-A73B-2549-A95F-1F2BE937F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AAF0259-AE31-3640-A04D-F3538051DA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964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rkīz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18806A12-230F-EA46-B039-FB53FBBC4B8C}"/>
              </a:ext>
            </a:extLst>
          </p:cNvPr>
          <p:cNvSpPr txBox="1">
            <a:spLocks/>
          </p:cNvSpPr>
          <p:nvPr userDrawn="1"/>
        </p:nvSpPr>
        <p:spPr>
          <a:xfrm>
            <a:off x="14174416" y="3345450"/>
            <a:ext cx="7646989" cy="779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>
            <a:lvl1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hangingPunct="1"/>
            <a:r>
              <a:rPr lang="en-US"/>
              <a:t>Title Text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78C07-D555-FB4E-89BF-5A62A3DA962B}"/>
              </a:ext>
            </a:extLst>
          </p:cNvPr>
          <p:cNvSpPr>
            <a:spLocks noChangeAspect="1"/>
          </p:cNvSpPr>
          <p:nvPr userDrawn="1"/>
        </p:nvSpPr>
        <p:spPr>
          <a:xfrm>
            <a:off x="10287000" y="-38100"/>
            <a:ext cx="14211300" cy="13831854"/>
          </a:xfrm>
          <a:custGeom>
            <a:avLst/>
            <a:gdLst>
              <a:gd name="connsiteX0" fmla="*/ 0 w 8477250"/>
              <a:gd name="connsiteY0" fmla="*/ 0 h 12784104"/>
              <a:gd name="connsiteX1" fmla="*/ 8477250 w 8477250"/>
              <a:gd name="connsiteY1" fmla="*/ 0 h 12784104"/>
              <a:gd name="connsiteX2" fmla="*/ 8477250 w 8477250"/>
              <a:gd name="connsiteY2" fmla="*/ 12784104 h 12784104"/>
              <a:gd name="connsiteX3" fmla="*/ 0 w 8477250"/>
              <a:gd name="connsiteY3" fmla="*/ 12784104 h 12784104"/>
              <a:gd name="connsiteX4" fmla="*/ 0 w 8477250"/>
              <a:gd name="connsiteY4" fmla="*/ 0 h 12784104"/>
              <a:gd name="connsiteX0" fmla="*/ 0 w 10991850"/>
              <a:gd name="connsiteY0" fmla="*/ 1028700 h 13812804"/>
              <a:gd name="connsiteX1" fmla="*/ 10991850 w 10991850"/>
              <a:gd name="connsiteY1" fmla="*/ 0 h 13812804"/>
              <a:gd name="connsiteX2" fmla="*/ 8477250 w 10991850"/>
              <a:gd name="connsiteY2" fmla="*/ 13812804 h 13812804"/>
              <a:gd name="connsiteX3" fmla="*/ 0 w 10991850"/>
              <a:gd name="connsiteY3" fmla="*/ 13812804 h 13812804"/>
              <a:gd name="connsiteX4" fmla="*/ 0 w 10991850"/>
              <a:gd name="connsiteY4" fmla="*/ 1028700 h 13812804"/>
              <a:gd name="connsiteX0" fmla="*/ 22688550 w 22688550"/>
              <a:gd name="connsiteY0" fmla="*/ 0 h 13831854"/>
              <a:gd name="connsiteX1" fmla="*/ 10991850 w 22688550"/>
              <a:gd name="connsiteY1" fmla="*/ 19050 h 13831854"/>
              <a:gd name="connsiteX2" fmla="*/ 8477250 w 22688550"/>
              <a:gd name="connsiteY2" fmla="*/ 13831854 h 13831854"/>
              <a:gd name="connsiteX3" fmla="*/ 0 w 22688550"/>
              <a:gd name="connsiteY3" fmla="*/ 13831854 h 13831854"/>
              <a:gd name="connsiteX4" fmla="*/ 22688550 w 22688550"/>
              <a:gd name="connsiteY4" fmla="*/ 0 h 13831854"/>
              <a:gd name="connsiteX0" fmla="*/ 14211300 w 14211300"/>
              <a:gd name="connsiteY0" fmla="*/ 0 h 13831854"/>
              <a:gd name="connsiteX1" fmla="*/ 2514600 w 14211300"/>
              <a:gd name="connsiteY1" fmla="*/ 19050 h 13831854"/>
              <a:gd name="connsiteX2" fmla="*/ 0 w 14211300"/>
              <a:gd name="connsiteY2" fmla="*/ 13831854 h 13831854"/>
              <a:gd name="connsiteX3" fmla="*/ 14211300 w 14211300"/>
              <a:gd name="connsiteY3" fmla="*/ 13812804 h 13831854"/>
              <a:gd name="connsiteX4" fmla="*/ 14211300 w 14211300"/>
              <a:gd name="connsiteY4" fmla="*/ 0 h 138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300" h="13831854">
                <a:moveTo>
                  <a:pt x="14211300" y="0"/>
                </a:moveTo>
                <a:lnTo>
                  <a:pt x="2514600" y="19050"/>
                </a:lnTo>
                <a:lnTo>
                  <a:pt x="0" y="13831854"/>
                </a:lnTo>
                <a:lnTo>
                  <a:pt x="14211300" y="13812804"/>
                </a:lnTo>
                <a:lnTo>
                  <a:pt x="14211300" y="0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712" y="1992901"/>
            <a:ext cx="8341706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66936" y="4632926"/>
            <a:ext cx="7813643" cy="6772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F5069-F298-CD42-8A61-807DF02D3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971CA963-53F5-4E44-A119-02355F912D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163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rkīzs + teks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17012708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17012708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51C33-A73B-2549-A95F-1F2BE937F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9392868C-A734-1E4E-A854-68640F2BE8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72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ēk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18806A12-230F-EA46-B039-FB53FBBC4B8C}"/>
              </a:ext>
            </a:extLst>
          </p:cNvPr>
          <p:cNvSpPr txBox="1">
            <a:spLocks/>
          </p:cNvSpPr>
          <p:nvPr userDrawn="1"/>
        </p:nvSpPr>
        <p:spPr>
          <a:xfrm>
            <a:off x="14174416" y="3345450"/>
            <a:ext cx="7646989" cy="779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>
            <a:lvl1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hangingPunct="1"/>
            <a:r>
              <a:rPr lang="en-US"/>
              <a:t>Title Text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78C07-D555-FB4E-89BF-5A62A3DA962B}"/>
              </a:ext>
            </a:extLst>
          </p:cNvPr>
          <p:cNvSpPr>
            <a:spLocks noChangeAspect="1"/>
          </p:cNvSpPr>
          <p:nvPr userDrawn="1"/>
        </p:nvSpPr>
        <p:spPr>
          <a:xfrm>
            <a:off x="10287000" y="-38100"/>
            <a:ext cx="14211300" cy="13831854"/>
          </a:xfrm>
          <a:custGeom>
            <a:avLst/>
            <a:gdLst>
              <a:gd name="connsiteX0" fmla="*/ 0 w 8477250"/>
              <a:gd name="connsiteY0" fmla="*/ 0 h 12784104"/>
              <a:gd name="connsiteX1" fmla="*/ 8477250 w 8477250"/>
              <a:gd name="connsiteY1" fmla="*/ 0 h 12784104"/>
              <a:gd name="connsiteX2" fmla="*/ 8477250 w 8477250"/>
              <a:gd name="connsiteY2" fmla="*/ 12784104 h 12784104"/>
              <a:gd name="connsiteX3" fmla="*/ 0 w 8477250"/>
              <a:gd name="connsiteY3" fmla="*/ 12784104 h 12784104"/>
              <a:gd name="connsiteX4" fmla="*/ 0 w 8477250"/>
              <a:gd name="connsiteY4" fmla="*/ 0 h 12784104"/>
              <a:gd name="connsiteX0" fmla="*/ 0 w 10991850"/>
              <a:gd name="connsiteY0" fmla="*/ 1028700 h 13812804"/>
              <a:gd name="connsiteX1" fmla="*/ 10991850 w 10991850"/>
              <a:gd name="connsiteY1" fmla="*/ 0 h 13812804"/>
              <a:gd name="connsiteX2" fmla="*/ 8477250 w 10991850"/>
              <a:gd name="connsiteY2" fmla="*/ 13812804 h 13812804"/>
              <a:gd name="connsiteX3" fmla="*/ 0 w 10991850"/>
              <a:gd name="connsiteY3" fmla="*/ 13812804 h 13812804"/>
              <a:gd name="connsiteX4" fmla="*/ 0 w 10991850"/>
              <a:gd name="connsiteY4" fmla="*/ 1028700 h 13812804"/>
              <a:gd name="connsiteX0" fmla="*/ 22688550 w 22688550"/>
              <a:gd name="connsiteY0" fmla="*/ 0 h 13831854"/>
              <a:gd name="connsiteX1" fmla="*/ 10991850 w 22688550"/>
              <a:gd name="connsiteY1" fmla="*/ 19050 h 13831854"/>
              <a:gd name="connsiteX2" fmla="*/ 8477250 w 22688550"/>
              <a:gd name="connsiteY2" fmla="*/ 13831854 h 13831854"/>
              <a:gd name="connsiteX3" fmla="*/ 0 w 22688550"/>
              <a:gd name="connsiteY3" fmla="*/ 13831854 h 13831854"/>
              <a:gd name="connsiteX4" fmla="*/ 22688550 w 22688550"/>
              <a:gd name="connsiteY4" fmla="*/ 0 h 13831854"/>
              <a:gd name="connsiteX0" fmla="*/ 14211300 w 14211300"/>
              <a:gd name="connsiteY0" fmla="*/ 0 h 13831854"/>
              <a:gd name="connsiteX1" fmla="*/ 2514600 w 14211300"/>
              <a:gd name="connsiteY1" fmla="*/ 19050 h 13831854"/>
              <a:gd name="connsiteX2" fmla="*/ 0 w 14211300"/>
              <a:gd name="connsiteY2" fmla="*/ 13831854 h 13831854"/>
              <a:gd name="connsiteX3" fmla="*/ 14211300 w 14211300"/>
              <a:gd name="connsiteY3" fmla="*/ 13812804 h 13831854"/>
              <a:gd name="connsiteX4" fmla="*/ 14211300 w 14211300"/>
              <a:gd name="connsiteY4" fmla="*/ 0 h 138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300" h="13831854">
                <a:moveTo>
                  <a:pt x="14211300" y="0"/>
                </a:moveTo>
                <a:lnTo>
                  <a:pt x="2514600" y="19050"/>
                </a:lnTo>
                <a:lnTo>
                  <a:pt x="0" y="13831854"/>
                </a:lnTo>
                <a:lnTo>
                  <a:pt x="14211300" y="13812804"/>
                </a:lnTo>
                <a:lnTo>
                  <a:pt x="14211300" y="0"/>
                </a:lnTo>
                <a:close/>
              </a:path>
            </a:pathLst>
          </a:cu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712" y="1992901"/>
            <a:ext cx="8341706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66936" y="4632926"/>
            <a:ext cx="7813643" cy="6772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51959-9AAE-3E49-904E-23B268637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A1ACCC22-FAA1-3148-B75B-A913271A5C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77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ēks + tekst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17012708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17012708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51C33-A73B-2549-A95F-1F2BE937F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C340B8EC-2080-774E-96BB-C345B604FF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4997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n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18806A12-230F-EA46-B039-FB53FBBC4B8C}"/>
              </a:ext>
            </a:extLst>
          </p:cNvPr>
          <p:cNvSpPr txBox="1">
            <a:spLocks/>
          </p:cNvSpPr>
          <p:nvPr userDrawn="1"/>
        </p:nvSpPr>
        <p:spPr>
          <a:xfrm>
            <a:off x="14174416" y="3345450"/>
            <a:ext cx="7646989" cy="779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>
            <a:lvl1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hangingPunct="1"/>
            <a:r>
              <a:rPr lang="en-US"/>
              <a:t>Title Text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78C07-D555-FB4E-89BF-5A62A3DA962B}"/>
              </a:ext>
            </a:extLst>
          </p:cNvPr>
          <p:cNvSpPr>
            <a:spLocks noChangeAspect="1"/>
          </p:cNvSpPr>
          <p:nvPr userDrawn="1"/>
        </p:nvSpPr>
        <p:spPr>
          <a:xfrm>
            <a:off x="10287000" y="-38100"/>
            <a:ext cx="14211300" cy="13831854"/>
          </a:xfrm>
          <a:custGeom>
            <a:avLst/>
            <a:gdLst>
              <a:gd name="connsiteX0" fmla="*/ 0 w 8477250"/>
              <a:gd name="connsiteY0" fmla="*/ 0 h 12784104"/>
              <a:gd name="connsiteX1" fmla="*/ 8477250 w 8477250"/>
              <a:gd name="connsiteY1" fmla="*/ 0 h 12784104"/>
              <a:gd name="connsiteX2" fmla="*/ 8477250 w 8477250"/>
              <a:gd name="connsiteY2" fmla="*/ 12784104 h 12784104"/>
              <a:gd name="connsiteX3" fmla="*/ 0 w 8477250"/>
              <a:gd name="connsiteY3" fmla="*/ 12784104 h 12784104"/>
              <a:gd name="connsiteX4" fmla="*/ 0 w 8477250"/>
              <a:gd name="connsiteY4" fmla="*/ 0 h 12784104"/>
              <a:gd name="connsiteX0" fmla="*/ 0 w 10991850"/>
              <a:gd name="connsiteY0" fmla="*/ 1028700 h 13812804"/>
              <a:gd name="connsiteX1" fmla="*/ 10991850 w 10991850"/>
              <a:gd name="connsiteY1" fmla="*/ 0 h 13812804"/>
              <a:gd name="connsiteX2" fmla="*/ 8477250 w 10991850"/>
              <a:gd name="connsiteY2" fmla="*/ 13812804 h 13812804"/>
              <a:gd name="connsiteX3" fmla="*/ 0 w 10991850"/>
              <a:gd name="connsiteY3" fmla="*/ 13812804 h 13812804"/>
              <a:gd name="connsiteX4" fmla="*/ 0 w 10991850"/>
              <a:gd name="connsiteY4" fmla="*/ 1028700 h 13812804"/>
              <a:gd name="connsiteX0" fmla="*/ 22688550 w 22688550"/>
              <a:gd name="connsiteY0" fmla="*/ 0 h 13831854"/>
              <a:gd name="connsiteX1" fmla="*/ 10991850 w 22688550"/>
              <a:gd name="connsiteY1" fmla="*/ 19050 h 13831854"/>
              <a:gd name="connsiteX2" fmla="*/ 8477250 w 22688550"/>
              <a:gd name="connsiteY2" fmla="*/ 13831854 h 13831854"/>
              <a:gd name="connsiteX3" fmla="*/ 0 w 22688550"/>
              <a:gd name="connsiteY3" fmla="*/ 13831854 h 13831854"/>
              <a:gd name="connsiteX4" fmla="*/ 22688550 w 22688550"/>
              <a:gd name="connsiteY4" fmla="*/ 0 h 13831854"/>
              <a:gd name="connsiteX0" fmla="*/ 14211300 w 14211300"/>
              <a:gd name="connsiteY0" fmla="*/ 0 h 13831854"/>
              <a:gd name="connsiteX1" fmla="*/ 2514600 w 14211300"/>
              <a:gd name="connsiteY1" fmla="*/ 19050 h 13831854"/>
              <a:gd name="connsiteX2" fmla="*/ 0 w 14211300"/>
              <a:gd name="connsiteY2" fmla="*/ 13831854 h 13831854"/>
              <a:gd name="connsiteX3" fmla="*/ 14211300 w 14211300"/>
              <a:gd name="connsiteY3" fmla="*/ 13812804 h 13831854"/>
              <a:gd name="connsiteX4" fmla="*/ 14211300 w 14211300"/>
              <a:gd name="connsiteY4" fmla="*/ 0 h 138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300" h="13831854">
                <a:moveTo>
                  <a:pt x="14211300" y="0"/>
                </a:moveTo>
                <a:lnTo>
                  <a:pt x="2514600" y="19050"/>
                </a:lnTo>
                <a:lnTo>
                  <a:pt x="0" y="13831854"/>
                </a:lnTo>
                <a:lnTo>
                  <a:pt x="14211300" y="13812804"/>
                </a:lnTo>
                <a:lnTo>
                  <a:pt x="1421130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712" y="1992901"/>
            <a:ext cx="8341706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66936" y="4632926"/>
            <a:ext cx="7813643" cy="6772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A275E-2174-E44B-A5CF-4F5624BF6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6B816E24-D57A-B54D-9283-CF5F4051D387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93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ns + teksts 2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17012708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17012708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51C33-A73B-2549-A95F-1F2BE937F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97FF1742-E495-AC4D-9B20-E55600A70A4E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733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rkīzs + teksts +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8813449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8365391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A08D480-C2C9-3D46-9AB4-1DF67252255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0741604" y="-115639"/>
            <a:ext cx="12921916" cy="13849568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D252F13-4011-C047-99FD-30F10133D83F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39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s + teksts +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8813449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8365391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ED887D5-7396-9B42-962D-DC9A3CCA0C75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22A34D3-F4BC-4540-86B8-CA104257523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0741604" y="-115639"/>
            <a:ext cx="12921916" cy="13849568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4936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s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6832078" cy="795005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ED887D5-7396-9B42-962D-DC9A3CCA0C75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C20069B-C5F9-1246-94AC-064FF2B56BE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823243" y="-136187"/>
            <a:ext cx="6374262" cy="6831865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67709F1-2E8D-7B43-94FB-BF14C6B52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6387464" y="-136187"/>
            <a:ext cx="6374262" cy="6831865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AF20512-32FA-1247-9EA4-2514336E41A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667600" y="7033682"/>
            <a:ext cx="6374262" cy="6831865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B48D14B-7D74-A949-9373-E7EF0852EBD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156544" y="7033682"/>
            <a:ext cx="6374262" cy="6831865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06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matslaid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144711" y="1992901"/>
            <a:ext cx="15453801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66936" y="4632926"/>
            <a:ext cx="15453801" cy="6772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66A421C-7031-F746-9A04-46983DDC83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s_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54485" y="2501032"/>
            <a:ext cx="18093446" cy="139361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ED887D5-7396-9B42-962D-DC9A3CCA0C75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C20069B-C5F9-1246-94AC-064FF2B56BE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942270" y="4961107"/>
            <a:ext cx="5657409" cy="6063550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67709F1-2E8D-7B43-94FB-BF14C6B52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6530766" y="4961105"/>
            <a:ext cx="5657409" cy="6063550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AF20512-32FA-1247-9EA4-2514336E41A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805102" y="4961105"/>
            <a:ext cx="5657409" cy="6063550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B48D14B-7D74-A949-9373-E7EF0852EBD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1667934" y="4961106"/>
            <a:ext cx="5657409" cy="6063550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14237477"/>
              <a:gd name="connsiteY0" fmla="*/ 0 h 13830166"/>
              <a:gd name="connsiteX1" fmla="*/ 9010141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2568103 w 9010141"/>
              <a:gd name="connsiteY0" fmla="*/ 0 h 13830166"/>
              <a:gd name="connsiteX1" fmla="*/ 9010141 w 9010141"/>
              <a:gd name="connsiteY1" fmla="*/ 1 h 13830166"/>
              <a:gd name="connsiteX2" fmla="*/ 6489140 w 9010141"/>
              <a:gd name="connsiteY2" fmla="*/ 13791254 h 13830166"/>
              <a:gd name="connsiteX3" fmla="*/ 0 w 9010141"/>
              <a:gd name="connsiteY3" fmla="*/ 13830166 h 13830166"/>
              <a:gd name="connsiteX4" fmla="*/ 2568103 w 9010141"/>
              <a:gd name="connsiteY4" fmla="*/ 0 h 13830166"/>
              <a:gd name="connsiteX0" fmla="*/ 2568103 w 10218930"/>
              <a:gd name="connsiteY0" fmla="*/ 0 h 13830166"/>
              <a:gd name="connsiteX1" fmla="*/ 9010141 w 10218930"/>
              <a:gd name="connsiteY1" fmla="*/ 1 h 13830166"/>
              <a:gd name="connsiteX2" fmla="*/ 10218930 w 10218930"/>
              <a:gd name="connsiteY2" fmla="*/ 13743128 h 13830166"/>
              <a:gd name="connsiteX3" fmla="*/ 0 w 10218930"/>
              <a:gd name="connsiteY3" fmla="*/ 13830166 h 13830166"/>
              <a:gd name="connsiteX4" fmla="*/ 2568103 w 10218930"/>
              <a:gd name="connsiteY4" fmla="*/ 0 h 13830166"/>
              <a:gd name="connsiteX0" fmla="*/ 2568103 w 12788056"/>
              <a:gd name="connsiteY0" fmla="*/ 48126 h 13878292"/>
              <a:gd name="connsiteX1" fmla="*/ 12788056 w 12788056"/>
              <a:gd name="connsiteY1" fmla="*/ 0 h 13878292"/>
              <a:gd name="connsiteX2" fmla="*/ 10218930 w 12788056"/>
              <a:gd name="connsiteY2" fmla="*/ 13791254 h 13878292"/>
              <a:gd name="connsiteX3" fmla="*/ 0 w 12788056"/>
              <a:gd name="connsiteY3" fmla="*/ 13878292 h 13878292"/>
              <a:gd name="connsiteX4" fmla="*/ 2568103 w 12788056"/>
              <a:gd name="connsiteY4" fmla="*/ 48126 h 13878292"/>
              <a:gd name="connsiteX0" fmla="*/ 2568103 w 12715867"/>
              <a:gd name="connsiteY0" fmla="*/ 0 h 13830166"/>
              <a:gd name="connsiteX1" fmla="*/ 12715867 w 12715867"/>
              <a:gd name="connsiteY1" fmla="*/ 48127 h 13830166"/>
              <a:gd name="connsiteX2" fmla="*/ 10218930 w 12715867"/>
              <a:gd name="connsiteY2" fmla="*/ 13743128 h 13830166"/>
              <a:gd name="connsiteX3" fmla="*/ 0 w 12715867"/>
              <a:gd name="connsiteY3" fmla="*/ 13830166 h 13830166"/>
              <a:gd name="connsiteX4" fmla="*/ 2568103 w 12715867"/>
              <a:gd name="connsiteY4" fmla="*/ 0 h 13830166"/>
              <a:gd name="connsiteX0" fmla="*/ 2544040 w 12691804"/>
              <a:gd name="connsiteY0" fmla="*/ 0 h 13743128"/>
              <a:gd name="connsiteX1" fmla="*/ 12691804 w 12691804"/>
              <a:gd name="connsiteY1" fmla="*/ 48127 h 13743128"/>
              <a:gd name="connsiteX2" fmla="*/ 10194867 w 12691804"/>
              <a:gd name="connsiteY2" fmla="*/ 13743128 h 13743128"/>
              <a:gd name="connsiteX3" fmla="*/ 0 w 12691804"/>
              <a:gd name="connsiteY3" fmla="*/ 13733914 h 13743128"/>
              <a:gd name="connsiteX4" fmla="*/ 2544040 w 12691804"/>
              <a:gd name="connsiteY4" fmla="*/ 0 h 137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1804" h="13743128">
                <a:moveTo>
                  <a:pt x="2544040" y="0"/>
                </a:moveTo>
                <a:lnTo>
                  <a:pt x="12691804" y="48127"/>
                </a:lnTo>
                <a:lnTo>
                  <a:pt x="10194867" y="13743128"/>
                </a:lnTo>
                <a:lnTo>
                  <a:pt x="0" y="13733914"/>
                </a:lnTo>
                <a:lnTo>
                  <a:pt x="254404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776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matslaids 2kolonna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144711" y="1992901"/>
            <a:ext cx="16163294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166935" y="4632926"/>
            <a:ext cx="19256151" cy="6772611"/>
          </a:xfrm>
          <a:prstGeom prst="rect">
            <a:avLst/>
          </a:prstGeom>
        </p:spPr>
        <p:txBody>
          <a:bodyPr numCol="2" spcCol="1080000">
            <a:normAutofit/>
          </a:bodyPr>
          <a:lstStyle>
            <a:lvl1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  <a:r>
              <a:rPr lang="lv-LV" dirty="0"/>
              <a:t> </a:t>
            </a:r>
          </a:p>
          <a:p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  <a:endParaRPr lang="lv-LV" dirty="0"/>
          </a:p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pPr lvl="4"/>
            <a:endParaRPr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40ACC14-5968-E04F-BC94-49F8DEA3E2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481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matslaids 3kolonna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144711" y="1992901"/>
            <a:ext cx="16163294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166935" y="4632926"/>
            <a:ext cx="19256151" cy="6772611"/>
          </a:xfrm>
          <a:prstGeom prst="rect">
            <a:avLst/>
          </a:prstGeom>
        </p:spPr>
        <p:txBody>
          <a:bodyPr numCol="3" spcCol="1080000">
            <a:normAutofit/>
          </a:bodyPr>
          <a:lstStyle>
            <a:lvl1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 algn="just">
              <a:lnSpc>
                <a:spcPct val="100000"/>
              </a:lnSpc>
              <a:defRPr sz="36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  <a:r>
              <a:rPr lang="lv-LV" dirty="0"/>
              <a:t> </a:t>
            </a:r>
          </a:p>
          <a:p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  <a:endParaRPr lang="lv-LV" dirty="0"/>
          </a:p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r>
              <a:rPr lang="en-US" dirty="0"/>
              <a:t>Body Level One </a:t>
            </a:r>
          </a:p>
          <a:p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4"/>
            <a:endParaRPr lang="en-US" dirty="0"/>
          </a:p>
          <a:p>
            <a:pPr lvl="4"/>
            <a:endParaRPr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40ACC14-5968-E04F-BC94-49F8DEA3E2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186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maz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304E82-8EC3-5E40-AECC-294D845276D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235253" y="-54651"/>
            <a:ext cx="14237478" cy="13830166"/>
          </a:xfrm>
          <a:custGeom>
            <a:avLst/>
            <a:gdLst>
              <a:gd name="connsiteX0" fmla="*/ 3344504 w 14237478"/>
              <a:gd name="connsiteY0" fmla="*/ 0 h 13830166"/>
              <a:gd name="connsiteX1" fmla="*/ 14159656 w 14237478"/>
              <a:gd name="connsiteY1" fmla="*/ 1 h 13830166"/>
              <a:gd name="connsiteX2" fmla="*/ 14237478 w 14237478"/>
              <a:gd name="connsiteY2" fmla="*/ 13791254 h 13830166"/>
              <a:gd name="connsiteX3" fmla="*/ 0 w 14237478"/>
              <a:gd name="connsiteY3" fmla="*/ 13830166 h 13830166"/>
              <a:gd name="connsiteX4" fmla="*/ 1141519 w 14237478"/>
              <a:gd name="connsiteY4" fmla="*/ 7682672 h 13830166"/>
              <a:gd name="connsiteX5" fmla="*/ 1924178 w 14237478"/>
              <a:gd name="connsiteY5" fmla="*/ 7682672 h 1383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7478" h="13830166">
                <a:moveTo>
                  <a:pt x="3344504" y="0"/>
                </a:moveTo>
                <a:lnTo>
                  <a:pt x="14159656" y="1"/>
                </a:lnTo>
                <a:lnTo>
                  <a:pt x="14237478" y="13791254"/>
                </a:lnTo>
                <a:lnTo>
                  <a:pt x="0" y="13830166"/>
                </a:lnTo>
                <a:lnTo>
                  <a:pt x="1141519" y="7682672"/>
                </a:lnTo>
                <a:lnTo>
                  <a:pt x="1924178" y="7682672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6AE672-A3DC-6749-A115-97146A35C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82" y="-54651"/>
            <a:ext cx="3270841" cy="7682672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B87B83FC-0A1F-514C-A669-99541733C1FC}"/>
              </a:ext>
            </a:extLst>
          </p:cNvPr>
          <p:cNvSpPr txBox="1">
            <a:spLocks/>
          </p:cNvSpPr>
          <p:nvPr userDrawn="1"/>
        </p:nvSpPr>
        <p:spPr>
          <a:xfrm>
            <a:off x="22761726" y="12445532"/>
            <a:ext cx="509752" cy="482821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1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ontserrat" pitchFamily="2" charset="77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074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maz tekst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3002D9D-2720-F947-94CA-BCE02321469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-60797" y="-35600"/>
            <a:ext cx="12848853" cy="13829354"/>
          </a:xfrm>
          <a:custGeom>
            <a:avLst/>
            <a:gdLst>
              <a:gd name="connsiteX0" fmla="*/ 0 w 6961188"/>
              <a:gd name="connsiteY0" fmla="*/ 0 h 10483850"/>
              <a:gd name="connsiteX1" fmla="*/ 6961188 w 6961188"/>
              <a:gd name="connsiteY1" fmla="*/ 0 h 10483850"/>
              <a:gd name="connsiteX2" fmla="*/ 6961188 w 6961188"/>
              <a:gd name="connsiteY2" fmla="*/ 10483850 h 10483850"/>
              <a:gd name="connsiteX3" fmla="*/ 0 w 6961188"/>
              <a:gd name="connsiteY3" fmla="*/ 10483850 h 10483850"/>
              <a:gd name="connsiteX4" fmla="*/ 0 w 6961188"/>
              <a:gd name="connsiteY4" fmla="*/ 0 h 10483850"/>
              <a:gd name="connsiteX0" fmla="*/ 2178996 w 9140184"/>
              <a:gd name="connsiteY0" fmla="*/ 0 h 12273740"/>
              <a:gd name="connsiteX1" fmla="*/ 9140184 w 9140184"/>
              <a:gd name="connsiteY1" fmla="*/ 0 h 12273740"/>
              <a:gd name="connsiteX2" fmla="*/ 9140184 w 9140184"/>
              <a:gd name="connsiteY2" fmla="*/ 10483850 h 12273740"/>
              <a:gd name="connsiteX3" fmla="*/ 0 w 9140184"/>
              <a:gd name="connsiteY3" fmla="*/ 12273740 h 12273740"/>
              <a:gd name="connsiteX4" fmla="*/ 2178996 w 9140184"/>
              <a:gd name="connsiteY4" fmla="*/ 0 h 12273740"/>
              <a:gd name="connsiteX0" fmla="*/ 2587558 w 9140184"/>
              <a:gd name="connsiteY0" fmla="*/ 0 h 13869076"/>
              <a:gd name="connsiteX1" fmla="*/ 9140184 w 9140184"/>
              <a:gd name="connsiteY1" fmla="*/ 1595336 h 13869076"/>
              <a:gd name="connsiteX2" fmla="*/ 9140184 w 9140184"/>
              <a:gd name="connsiteY2" fmla="*/ 12079186 h 13869076"/>
              <a:gd name="connsiteX3" fmla="*/ 0 w 9140184"/>
              <a:gd name="connsiteY3" fmla="*/ 13869076 h 13869076"/>
              <a:gd name="connsiteX4" fmla="*/ 2587558 w 9140184"/>
              <a:gd name="connsiteY4" fmla="*/ 0 h 13869076"/>
              <a:gd name="connsiteX0" fmla="*/ 2587558 w 14237477"/>
              <a:gd name="connsiteY0" fmla="*/ 0 h 13869076"/>
              <a:gd name="connsiteX1" fmla="*/ 9140184 w 14237477"/>
              <a:gd name="connsiteY1" fmla="*/ 1595336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87558 w 14237477"/>
              <a:gd name="connsiteY0" fmla="*/ 0 h 13869076"/>
              <a:gd name="connsiteX1" fmla="*/ 14159656 w 14237477"/>
              <a:gd name="connsiteY1" fmla="*/ 38911 h 13869076"/>
              <a:gd name="connsiteX2" fmla="*/ 14237477 w 14237477"/>
              <a:gd name="connsiteY2" fmla="*/ 13830164 h 13869076"/>
              <a:gd name="connsiteX3" fmla="*/ 0 w 14237477"/>
              <a:gd name="connsiteY3" fmla="*/ 13869076 h 13869076"/>
              <a:gd name="connsiteX4" fmla="*/ 2587558 w 14237477"/>
              <a:gd name="connsiteY4" fmla="*/ 0 h 13869076"/>
              <a:gd name="connsiteX0" fmla="*/ 2568103 w 14237477"/>
              <a:gd name="connsiteY0" fmla="*/ 38910 h 13830165"/>
              <a:gd name="connsiteX1" fmla="*/ 14159656 w 14237477"/>
              <a:gd name="connsiteY1" fmla="*/ 0 h 13830165"/>
              <a:gd name="connsiteX2" fmla="*/ 14237477 w 14237477"/>
              <a:gd name="connsiteY2" fmla="*/ 13791253 h 13830165"/>
              <a:gd name="connsiteX3" fmla="*/ 0 w 14237477"/>
              <a:gd name="connsiteY3" fmla="*/ 13830165 h 13830165"/>
              <a:gd name="connsiteX4" fmla="*/ 2568103 w 14237477"/>
              <a:gd name="connsiteY4" fmla="*/ 38910 h 13830165"/>
              <a:gd name="connsiteX0" fmla="*/ 2587558 w 14237477"/>
              <a:gd name="connsiteY0" fmla="*/ 0 h 13888532"/>
              <a:gd name="connsiteX1" fmla="*/ 14159656 w 14237477"/>
              <a:gd name="connsiteY1" fmla="*/ 58367 h 13888532"/>
              <a:gd name="connsiteX2" fmla="*/ 14237477 w 14237477"/>
              <a:gd name="connsiteY2" fmla="*/ 13849620 h 13888532"/>
              <a:gd name="connsiteX3" fmla="*/ 0 w 14237477"/>
              <a:gd name="connsiteY3" fmla="*/ 13888532 h 13888532"/>
              <a:gd name="connsiteX4" fmla="*/ 2587558 w 14237477"/>
              <a:gd name="connsiteY4" fmla="*/ 0 h 13888532"/>
              <a:gd name="connsiteX0" fmla="*/ 2568103 w 14237477"/>
              <a:gd name="connsiteY0" fmla="*/ 0 h 13830166"/>
              <a:gd name="connsiteX1" fmla="*/ 14159656 w 14237477"/>
              <a:gd name="connsiteY1" fmla="*/ 1 h 13830166"/>
              <a:gd name="connsiteX2" fmla="*/ 14237477 w 14237477"/>
              <a:gd name="connsiteY2" fmla="*/ 13791254 h 13830166"/>
              <a:gd name="connsiteX3" fmla="*/ 0 w 14237477"/>
              <a:gd name="connsiteY3" fmla="*/ 13830166 h 13830166"/>
              <a:gd name="connsiteX4" fmla="*/ 2568103 w 14237477"/>
              <a:gd name="connsiteY4" fmla="*/ 0 h 13830166"/>
              <a:gd name="connsiteX0" fmla="*/ 0 w 14298274"/>
              <a:gd name="connsiteY0" fmla="*/ 19049 h 13830165"/>
              <a:gd name="connsiteX1" fmla="*/ 14220453 w 14298274"/>
              <a:gd name="connsiteY1" fmla="*/ 0 h 13830165"/>
              <a:gd name="connsiteX2" fmla="*/ 14298274 w 14298274"/>
              <a:gd name="connsiteY2" fmla="*/ 13791253 h 13830165"/>
              <a:gd name="connsiteX3" fmla="*/ 60797 w 14298274"/>
              <a:gd name="connsiteY3" fmla="*/ 13830165 h 13830165"/>
              <a:gd name="connsiteX4" fmla="*/ 0 w 14298274"/>
              <a:gd name="connsiteY4" fmla="*/ 19049 h 13830165"/>
              <a:gd name="connsiteX0" fmla="*/ 0 w 14298274"/>
              <a:gd name="connsiteY0" fmla="*/ 0 h 13811116"/>
              <a:gd name="connsiteX1" fmla="*/ 9267453 w 14298274"/>
              <a:gd name="connsiteY1" fmla="*/ 1 h 13811116"/>
              <a:gd name="connsiteX2" fmla="*/ 14298274 w 14298274"/>
              <a:gd name="connsiteY2" fmla="*/ 13772204 h 13811116"/>
              <a:gd name="connsiteX3" fmla="*/ 60797 w 14298274"/>
              <a:gd name="connsiteY3" fmla="*/ 13811116 h 13811116"/>
              <a:gd name="connsiteX4" fmla="*/ 0 w 14298274"/>
              <a:gd name="connsiteY4" fmla="*/ 0 h 13811116"/>
              <a:gd name="connsiteX0" fmla="*/ 0 w 9267453"/>
              <a:gd name="connsiteY0" fmla="*/ 0 h 13829354"/>
              <a:gd name="connsiteX1" fmla="*/ 9267453 w 9267453"/>
              <a:gd name="connsiteY1" fmla="*/ 1 h 13829354"/>
              <a:gd name="connsiteX2" fmla="*/ 8754724 w 9267453"/>
              <a:gd name="connsiteY2" fmla="*/ 13829354 h 13829354"/>
              <a:gd name="connsiteX3" fmla="*/ 60797 w 9267453"/>
              <a:gd name="connsiteY3" fmla="*/ 13811116 h 13829354"/>
              <a:gd name="connsiteX4" fmla="*/ 0 w 9267453"/>
              <a:gd name="connsiteY4" fmla="*/ 0 h 13829354"/>
              <a:gd name="connsiteX0" fmla="*/ 0 w 10240624"/>
              <a:gd name="connsiteY0" fmla="*/ 0 h 13811116"/>
              <a:gd name="connsiteX1" fmla="*/ 9267453 w 10240624"/>
              <a:gd name="connsiteY1" fmla="*/ 1 h 13811116"/>
              <a:gd name="connsiteX2" fmla="*/ 10240624 w 10240624"/>
              <a:gd name="connsiteY2" fmla="*/ 13810304 h 13811116"/>
              <a:gd name="connsiteX3" fmla="*/ 60797 w 10240624"/>
              <a:gd name="connsiteY3" fmla="*/ 13811116 h 13811116"/>
              <a:gd name="connsiteX4" fmla="*/ 0 w 10240624"/>
              <a:gd name="connsiteY4" fmla="*/ 0 h 13811116"/>
              <a:gd name="connsiteX0" fmla="*/ 0 w 12848853"/>
              <a:gd name="connsiteY0" fmla="*/ 0 h 13811116"/>
              <a:gd name="connsiteX1" fmla="*/ 12848853 w 12848853"/>
              <a:gd name="connsiteY1" fmla="*/ 1 h 13811116"/>
              <a:gd name="connsiteX2" fmla="*/ 10240624 w 12848853"/>
              <a:gd name="connsiteY2" fmla="*/ 13810304 h 13811116"/>
              <a:gd name="connsiteX3" fmla="*/ 60797 w 12848853"/>
              <a:gd name="connsiteY3" fmla="*/ 13811116 h 13811116"/>
              <a:gd name="connsiteX4" fmla="*/ 0 w 12848853"/>
              <a:gd name="connsiteY4" fmla="*/ 0 h 13811116"/>
              <a:gd name="connsiteX0" fmla="*/ 0 w 12848853"/>
              <a:gd name="connsiteY0" fmla="*/ 0 h 13829354"/>
              <a:gd name="connsiteX1" fmla="*/ 12848853 w 12848853"/>
              <a:gd name="connsiteY1" fmla="*/ 1 h 13829354"/>
              <a:gd name="connsiteX2" fmla="*/ 10335874 w 12848853"/>
              <a:gd name="connsiteY2" fmla="*/ 13829354 h 13829354"/>
              <a:gd name="connsiteX3" fmla="*/ 60797 w 12848853"/>
              <a:gd name="connsiteY3" fmla="*/ 13811116 h 13829354"/>
              <a:gd name="connsiteX4" fmla="*/ 0 w 12848853"/>
              <a:gd name="connsiteY4" fmla="*/ 0 h 138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8853" h="13829354">
                <a:moveTo>
                  <a:pt x="0" y="0"/>
                </a:moveTo>
                <a:lnTo>
                  <a:pt x="12848853" y="1"/>
                </a:lnTo>
                <a:lnTo>
                  <a:pt x="10335874" y="13829354"/>
                </a:lnTo>
                <a:lnTo>
                  <a:pt x="60797" y="138111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37D285-1A40-0044-A555-A9667C3458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98500" y="3856038"/>
            <a:ext cx="8208963" cy="71358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400" b="1">
                <a:solidFill>
                  <a:schemeClr val="tx1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5400" b="1">
                <a:solidFill>
                  <a:schemeClr val="tx1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5400" b="1">
                <a:solidFill>
                  <a:schemeClr val="tx1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5400" b="1">
                <a:solidFill>
                  <a:schemeClr val="tx1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5400" b="1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FF13E4A-5503-F14E-9A67-985BE6B4992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02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rkan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278C07-D555-FB4E-89BF-5A62A3DA962B}"/>
              </a:ext>
            </a:extLst>
          </p:cNvPr>
          <p:cNvSpPr>
            <a:spLocks noChangeAspect="1"/>
          </p:cNvSpPr>
          <p:nvPr userDrawn="1"/>
        </p:nvSpPr>
        <p:spPr>
          <a:xfrm>
            <a:off x="10287000" y="-38100"/>
            <a:ext cx="14211300" cy="13831854"/>
          </a:xfrm>
          <a:custGeom>
            <a:avLst/>
            <a:gdLst>
              <a:gd name="connsiteX0" fmla="*/ 0 w 8477250"/>
              <a:gd name="connsiteY0" fmla="*/ 0 h 12784104"/>
              <a:gd name="connsiteX1" fmla="*/ 8477250 w 8477250"/>
              <a:gd name="connsiteY1" fmla="*/ 0 h 12784104"/>
              <a:gd name="connsiteX2" fmla="*/ 8477250 w 8477250"/>
              <a:gd name="connsiteY2" fmla="*/ 12784104 h 12784104"/>
              <a:gd name="connsiteX3" fmla="*/ 0 w 8477250"/>
              <a:gd name="connsiteY3" fmla="*/ 12784104 h 12784104"/>
              <a:gd name="connsiteX4" fmla="*/ 0 w 8477250"/>
              <a:gd name="connsiteY4" fmla="*/ 0 h 12784104"/>
              <a:gd name="connsiteX0" fmla="*/ 0 w 10991850"/>
              <a:gd name="connsiteY0" fmla="*/ 1028700 h 13812804"/>
              <a:gd name="connsiteX1" fmla="*/ 10991850 w 10991850"/>
              <a:gd name="connsiteY1" fmla="*/ 0 h 13812804"/>
              <a:gd name="connsiteX2" fmla="*/ 8477250 w 10991850"/>
              <a:gd name="connsiteY2" fmla="*/ 13812804 h 13812804"/>
              <a:gd name="connsiteX3" fmla="*/ 0 w 10991850"/>
              <a:gd name="connsiteY3" fmla="*/ 13812804 h 13812804"/>
              <a:gd name="connsiteX4" fmla="*/ 0 w 10991850"/>
              <a:gd name="connsiteY4" fmla="*/ 1028700 h 13812804"/>
              <a:gd name="connsiteX0" fmla="*/ 22688550 w 22688550"/>
              <a:gd name="connsiteY0" fmla="*/ 0 h 13831854"/>
              <a:gd name="connsiteX1" fmla="*/ 10991850 w 22688550"/>
              <a:gd name="connsiteY1" fmla="*/ 19050 h 13831854"/>
              <a:gd name="connsiteX2" fmla="*/ 8477250 w 22688550"/>
              <a:gd name="connsiteY2" fmla="*/ 13831854 h 13831854"/>
              <a:gd name="connsiteX3" fmla="*/ 0 w 22688550"/>
              <a:gd name="connsiteY3" fmla="*/ 13831854 h 13831854"/>
              <a:gd name="connsiteX4" fmla="*/ 22688550 w 22688550"/>
              <a:gd name="connsiteY4" fmla="*/ 0 h 13831854"/>
              <a:gd name="connsiteX0" fmla="*/ 14211300 w 14211300"/>
              <a:gd name="connsiteY0" fmla="*/ 0 h 13831854"/>
              <a:gd name="connsiteX1" fmla="*/ 2514600 w 14211300"/>
              <a:gd name="connsiteY1" fmla="*/ 19050 h 13831854"/>
              <a:gd name="connsiteX2" fmla="*/ 0 w 14211300"/>
              <a:gd name="connsiteY2" fmla="*/ 13831854 h 13831854"/>
              <a:gd name="connsiteX3" fmla="*/ 14211300 w 14211300"/>
              <a:gd name="connsiteY3" fmla="*/ 13812804 h 13831854"/>
              <a:gd name="connsiteX4" fmla="*/ 14211300 w 14211300"/>
              <a:gd name="connsiteY4" fmla="*/ 0 h 138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300" h="13831854">
                <a:moveTo>
                  <a:pt x="14211300" y="0"/>
                </a:moveTo>
                <a:lnTo>
                  <a:pt x="2514600" y="19050"/>
                </a:lnTo>
                <a:lnTo>
                  <a:pt x="0" y="13831854"/>
                </a:lnTo>
                <a:lnTo>
                  <a:pt x="14211300" y="13812804"/>
                </a:lnTo>
                <a:lnTo>
                  <a:pt x="14211300" y="0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712" y="1992901"/>
            <a:ext cx="8341706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66936" y="4632926"/>
            <a:ext cx="7813643" cy="6772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15152-D5CD-A240-A383-F78F85732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4EBE123C-0F2C-1741-9D59-CCEEA81D171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469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rkans + tekst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33709" y="2983833"/>
            <a:ext cx="17012708" cy="17084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533709" y="5358446"/>
            <a:ext cx="17012708" cy="6215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2800">
                <a:solidFill>
                  <a:schemeClr val="accent4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51C33-A73B-2549-A95F-1F2BE937F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620DA453-D2A9-894F-B05E-B9B1B717A8F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41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278C07-D555-FB4E-89BF-5A62A3DA962B}"/>
              </a:ext>
            </a:extLst>
          </p:cNvPr>
          <p:cNvSpPr>
            <a:spLocks noChangeAspect="1"/>
          </p:cNvSpPr>
          <p:nvPr userDrawn="1"/>
        </p:nvSpPr>
        <p:spPr>
          <a:xfrm>
            <a:off x="10287000" y="-38100"/>
            <a:ext cx="14211300" cy="13831854"/>
          </a:xfrm>
          <a:custGeom>
            <a:avLst/>
            <a:gdLst>
              <a:gd name="connsiteX0" fmla="*/ 0 w 8477250"/>
              <a:gd name="connsiteY0" fmla="*/ 0 h 12784104"/>
              <a:gd name="connsiteX1" fmla="*/ 8477250 w 8477250"/>
              <a:gd name="connsiteY1" fmla="*/ 0 h 12784104"/>
              <a:gd name="connsiteX2" fmla="*/ 8477250 w 8477250"/>
              <a:gd name="connsiteY2" fmla="*/ 12784104 h 12784104"/>
              <a:gd name="connsiteX3" fmla="*/ 0 w 8477250"/>
              <a:gd name="connsiteY3" fmla="*/ 12784104 h 12784104"/>
              <a:gd name="connsiteX4" fmla="*/ 0 w 8477250"/>
              <a:gd name="connsiteY4" fmla="*/ 0 h 12784104"/>
              <a:gd name="connsiteX0" fmla="*/ 0 w 10991850"/>
              <a:gd name="connsiteY0" fmla="*/ 1028700 h 13812804"/>
              <a:gd name="connsiteX1" fmla="*/ 10991850 w 10991850"/>
              <a:gd name="connsiteY1" fmla="*/ 0 h 13812804"/>
              <a:gd name="connsiteX2" fmla="*/ 8477250 w 10991850"/>
              <a:gd name="connsiteY2" fmla="*/ 13812804 h 13812804"/>
              <a:gd name="connsiteX3" fmla="*/ 0 w 10991850"/>
              <a:gd name="connsiteY3" fmla="*/ 13812804 h 13812804"/>
              <a:gd name="connsiteX4" fmla="*/ 0 w 10991850"/>
              <a:gd name="connsiteY4" fmla="*/ 1028700 h 13812804"/>
              <a:gd name="connsiteX0" fmla="*/ 22688550 w 22688550"/>
              <a:gd name="connsiteY0" fmla="*/ 0 h 13831854"/>
              <a:gd name="connsiteX1" fmla="*/ 10991850 w 22688550"/>
              <a:gd name="connsiteY1" fmla="*/ 19050 h 13831854"/>
              <a:gd name="connsiteX2" fmla="*/ 8477250 w 22688550"/>
              <a:gd name="connsiteY2" fmla="*/ 13831854 h 13831854"/>
              <a:gd name="connsiteX3" fmla="*/ 0 w 22688550"/>
              <a:gd name="connsiteY3" fmla="*/ 13831854 h 13831854"/>
              <a:gd name="connsiteX4" fmla="*/ 22688550 w 22688550"/>
              <a:gd name="connsiteY4" fmla="*/ 0 h 13831854"/>
              <a:gd name="connsiteX0" fmla="*/ 14211300 w 14211300"/>
              <a:gd name="connsiteY0" fmla="*/ 0 h 13831854"/>
              <a:gd name="connsiteX1" fmla="*/ 2514600 w 14211300"/>
              <a:gd name="connsiteY1" fmla="*/ 19050 h 13831854"/>
              <a:gd name="connsiteX2" fmla="*/ 0 w 14211300"/>
              <a:gd name="connsiteY2" fmla="*/ 13831854 h 13831854"/>
              <a:gd name="connsiteX3" fmla="*/ 14211300 w 14211300"/>
              <a:gd name="connsiteY3" fmla="*/ 13812804 h 13831854"/>
              <a:gd name="connsiteX4" fmla="*/ 14211300 w 14211300"/>
              <a:gd name="connsiteY4" fmla="*/ 0 h 138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300" h="13831854">
                <a:moveTo>
                  <a:pt x="14211300" y="0"/>
                </a:moveTo>
                <a:lnTo>
                  <a:pt x="2514600" y="19050"/>
                </a:lnTo>
                <a:lnTo>
                  <a:pt x="0" y="13831854"/>
                </a:lnTo>
                <a:lnTo>
                  <a:pt x="14211300" y="13812804"/>
                </a:lnTo>
                <a:lnTo>
                  <a:pt x="14211300" y="0"/>
                </a:lnTo>
                <a:close/>
              </a:path>
            </a:pathLst>
          </a:cu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003CF54-B141-F148-9612-2E8E6B335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712" y="1992901"/>
            <a:ext cx="8341706" cy="19003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BD5373C-F8DE-AE4B-9306-1A05418D2C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66936" y="4632926"/>
            <a:ext cx="7813643" cy="6772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  <a:lvl2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2pPr>
            <a:lvl3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3pPr>
            <a:lvl4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4pPr>
            <a:lvl5pPr>
              <a:lnSpc>
                <a:spcPct val="100000"/>
              </a:lnSpc>
              <a:defRPr sz="4000">
                <a:solidFill>
                  <a:schemeClr val="bg1">
                    <a:lumMod val="75000"/>
                  </a:schemeClr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BE66F-1B8A-8747-94E0-E067CE539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15" y="1090560"/>
            <a:ext cx="3154115" cy="741217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D8110CB8-A8C4-F144-9022-A64FD69278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61726" y="12445532"/>
            <a:ext cx="509752" cy="48282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796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144713" y="3193050"/>
            <a:ext cx="7646989" cy="779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78" r:id="rId3"/>
    <p:sldLayoutId id="2147483679" r:id="rId4"/>
    <p:sldLayoutId id="2147483658" r:id="rId5"/>
    <p:sldLayoutId id="2147483659" r:id="rId6"/>
    <p:sldLayoutId id="2147483661" r:id="rId7"/>
    <p:sldLayoutId id="2147483673" r:id="rId8"/>
    <p:sldLayoutId id="2147483663" r:id="rId9"/>
    <p:sldLayoutId id="2147483674" r:id="rId10"/>
    <p:sldLayoutId id="2147483664" r:id="rId11"/>
    <p:sldLayoutId id="2147483672" r:id="rId12"/>
    <p:sldLayoutId id="2147483666" r:id="rId13"/>
    <p:sldLayoutId id="2147483675" r:id="rId14"/>
    <p:sldLayoutId id="2147483668" r:id="rId15"/>
    <p:sldLayoutId id="2147483676" r:id="rId16"/>
    <p:sldLayoutId id="2147483671" r:id="rId17"/>
    <p:sldLayoutId id="2147483677" r:id="rId18"/>
    <p:sldLayoutId id="2147483680" r:id="rId19"/>
    <p:sldLayoutId id="2147483681" r:id="rId20"/>
  </p:sldLayoutIdLst>
  <p:transition spd="med"/>
  <p:hf hdr="0" ftr="0" dt="0"/>
  <p:txStyles>
    <p:titleStyle>
      <a:lvl1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1pPr>
      <a:lvl2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2pPr>
      <a:lvl3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3pPr>
      <a:lvl4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4pPr>
      <a:lvl5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5pPr>
      <a:lvl6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6pPr>
      <a:lvl7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7pPr>
      <a:lvl8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8pPr>
      <a:lvl9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9EA0A3"/>
          </a:solidFill>
          <a:uFillTx/>
          <a:latin typeface="Montserrat-Bold"/>
          <a:ea typeface="Montserrat-Bold"/>
          <a:cs typeface="Montserrat-Bold"/>
          <a:sym typeface="Montserrat-Bold"/>
        </a:defRPr>
      </a:lvl9pPr>
    </p:titleStyle>
    <p:bodyStyle>
      <a:lvl1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821530" rtl="0" latinLnBrk="0">
        <a:lnSpc>
          <a:spcPct val="8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9EA0A3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S “LATVIJAS GĀZE”…"/>
          <p:cNvSpPr txBox="1">
            <a:spLocks noGrp="1"/>
          </p:cNvSpPr>
          <p:nvPr>
            <p:ph type="title"/>
          </p:nvPr>
        </p:nvSpPr>
        <p:spPr>
          <a:xfrm>
            <a:off x="2192336" y="5099509"/>
            <a:ext cx="8218489" cy="250878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0454">
              <a:defRPr sz="5700"/>
            </a:pPr>
            <a:r>
              <a:rPr lang="en-US" sz="4800" dirty="0" smtClean="0">
                <a:latin typeface="Montserrat" panose="00000500000000000000" pitchFamily="2" charset="-70"/>
              </a:rPr>
              <a:t>JSC “</a:t>
            </a:r>
            <a:r>
              <a:rPr lang="en-US" sz="4800" dirty="0" err="1" smtClean="0">
                <a:latin typeface="Montserrat" panose="00000500000000000000" pitchFamily="2" charset="-70"/>
              </a:rPr>
              <a:t>Latvijas</a:t>
            </a:r>
            <a:r>
              <a:rPr lang="en-US" sz="4800" dirty="0" smtClean="0">
                <a:latin typeface="Montserrat" panose="00000500000000000000" pitchFamily="2" charset="-70"/>
              </a:rPr>
              <a:t> </a:t>
            </a:r>
            <a:r>
              <a:rPr lang="en-US" sz="4800" dirty="0" err="1" smtClean="0">
                <a:latin typeface="Montserrat" panose="00000500000000000000" pitchFamily="2" charset="-70"/>
              </a:rPr>
              <a:t>Gāze</a:t>
            </a:r>
            <a:r>
              <a:rPr lang="en-US" sz="4800" dirty="0" smtClean="0">
                <a:latin typeface="Montserrat" panose="00000500000000000000" pitchFamily="2" charset="-70"/>
              </a:rPr>
              <a:t>”</a:t>
            </a:r>
            <a:endParaRPr lang="en-US" sz="4800" dirty="0">
              <a:latin typeface="Montserrat" panose="00000500000000000000" pitchFamily="2" charset="-70"/>
            </a:endParaRPr>
          </a:p>
          <a:p>
            <a:pPr defTabSz="780454">
              <a:defRPr sz="5700"/>
            </a:pPr>
            <a:r>
              <a:rPr lang="lv-LV" sz="4800" dirty="0" err="1" smtClean="0">
                <a:latin typeface="Montserrat" panose="00000500000000000000" pitchFamily="2" charset="-70"/>
              </a:rPr>
              <a:t>Webinar</a:t>
            </a:r>
            <a:endParaRPr lang="en-US" sz="4800" dirty="0">
              <a:latin typeface="Montserrat" panose="00000500000000000000" pitchFamily="2" charset="-70"/>
            </a:endParaRPr>
          </a:p>
        </p:txBody>
      </p:sp>
      <p:sp>
        <p:nvSpPr>
          <p:cNvPr id="114" name="Maijs 2020"/>
          <p:cNvSpPr txBox="1">
            <a:spLocks noGrp="1"/>
          </p:cNvSpPr>
          <p:nvPr>
            <p:ph type="body" sz="quarter" idx="1"/>
          </p:nvPr>
        </p:nvSpPr>
        <p:spPr>
          <a:xfrm>
            <a:off x="2192336" y="11293376"/>
            <a:ext cx="6933735" cy="761889"/>
          </a:xfrm>
          <a:prstGeom prst="rect">
            <a:avLst/>
          </a:prstGeom>
        </p:spPr>
        <p:txBody>
          <a:bodyPr/>
          <a:lstStyle/>
          <a:p>
            <a:r>
              <a:rPr lang="lv-LV" dirty="0" err="1" smtClean="0">
                <a:latin typeface="Montserrat" panose="00000500000000000000" pitchFamily="2" charset="-70"/>
              </a:rPr>
              <a:t>Riga</a:t>
            </a:r>
            <a:r>
              <a:rPr lang="lv-LV" dirty="0" smtClean="0">
                <a:latin typeface="Montserrat" panose="00000500000000000000" pitchFamily="2" charset="-70"/>
              </a:rPr>
              <a:t>, 25 </a:t>
            </a:r>
            <a:r>
              <a:rPr lang="lv-LV" dirty="0" err="1" smtClean="0">
                <a:latin typeface="Montserrat" panose="00000500000000000000" pitchFamily="2" charset="-70"/>
              </a:rPr>
              <a:t>November</a:t>
            </a:r>
            <a:r>
              <a:rPr lang="lv-LV" dirty="0" smtClean="0">
                <a:latin typeface="Montserrat" panose="00000500000000000000" pitchFamily="2" charset="-70"/>
              </a:rPr>
              <a:t> 2021</a:t>
            </a:r>
            <a:endParaRPr lang="en-US" dirty="0">
              <a:latin typeface="Montserrat" panose="00000500000000000000" pitchFamily="2" charset="-7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6163294" cy="104955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-70"/>
                <a:sym typeface="Helvetica Light"/>
              </a:rPr>
              <a:t>Sales and trading segment key figures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744127"/>
              </p:ext>
            </p:extLst>
          </p:nvPr>
        </p:nvGraphicFramePr>
        <p:xfrm>
          <a:off x="2144712" y="3452327"/>
          <a:ext cx="6644726" cy="591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4609322" y="4577290"/>
            <a:ext cx="2005472" cy="868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/>
              <p:cNvGraphicFramePr/>
              <p:nvPr>
                <p:extLst>
                  <p:ext uri="{D42A27DB-BD31-4B8C-83A1-F6EECF244321}">
                    <p14:modId xmlns:p14="http://schemas.microsoft.com/office/powerpoint/2010/main" val="3352875262"/>
                  </p:ext>
                </p:extLst>
              </p:nvPr>
            </p:nvGraphicFramePr>
            <p:xfrm>
              <a:off x="9249276" y="3452327"/>
              <a:ext cx="13512449" cy="59715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Chart 1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49276" y="3452327"/>
                <a:ext cx="13512449" cy="5971591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2144712" y="9905911"/>
            <a:ext cx="6644726" cy="882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Cold and prolonged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winter increased gas consumption in the region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9275" y="9905911"/>
            <a:ext cx="13512451" cy="1990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Montserrat" panose="00000500000000000000" pitchFamily="2" charset="-70"/>
              <a:buChar char="―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EBITDA is impacted by marked-to-market loss of derivatives that are related to index-linked gas sales contracts in future periods</a:t>
            </a:r>
          </a:p>
          <a:p>
            <a:pPr marL="457200" indent="-457200" algn="just">
              <a:buClr>
                <a:schemeClr val="accent1"/>
              </a:buClr>
              <a:buFont typeface="Montserrat" panose="00000500000000000000" pitchFamily="2" charset="-70"/>
              <a:buChar char="―"/>
            </a:pPr>
            <a:r>
              <a:rPr lang="lv-LV" sz="24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The</a:t>
            </a:r>
            <a:r>
              <a:rPr lang="lv-LV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lv-LV" sz="24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financial</a:t>
            </a:r>
            <a:r>
              <a:rPr lang="lv-LV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derivatives</a:t>
            </a:r>
            <a:r>
              <a:rPr lang="lv-LV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lv-LV" sz="24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are</a:t>
            </a:r>
            <a:r>
              <a:rPr lang="lv-LV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lv-LV" sz="24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accounted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at fair value </a:t>
            </a:r>
            <a:endParaRPr lang="lv-LV" sz="2400" dirty="0" smtClean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</a:endParaRPr>
          </a:p>
          <a:p>
            <a:pPr marL="457200" indent="-457200" algn="just">
              <a:buClr>
                <a:schemeClr val="accent1"/>
              </a:buClr>
              <a:buFont typeface="Montserrat" panose="00000500000000000000" pitchFamily="2" charset="-70"/>
              <a:buChar char="―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Negative impact from derivatives will be compensated by higher gross profit in future periods once</a:t>
            </a:r>
            <a:r>
              <a:rPr lang="lv-LV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lv-LV" sz="24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underlying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inventory will be </a:t>
            </a:r>
            <a:r>
              <a:rPr lang="lv-LV" sz="24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sold</a:t>
            </a:r>
            <a:r>
              <a:rPr lang="lv-LV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.</a:t>
            </a:r>
            <a:endParaRPr lang="en-GB" sz="2400" dirty="0" smtClean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18" name="TextBox 17"/>
          <p:cNvSpPr txBox="1"/>
          <p:nvPr/>
        </p:nvSpPr>
        <p:spPr>
          <a:xfrm rot="20460139">
            <a:off x="4895576" y="4571479"/>
            <a:ext cx="1143000" cy="452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 smtClean="0">
                <a:latin typeface="Montserrat" panose="00000500000000000000" pitchFamily="2" charset="-70"/>
              </a:rPr>
              <a:t>26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%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3379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6163294" cy="104955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-70"/>
                <a:sym typeface="Helvetica Light"/>
              </a:rPr>
              <a:t>Sales and trading segment model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712" y="4289141"/>
            <a:ext cx="13269460" cy="5007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marR="0" indent="-457200" algn="l" defTabSz="821530" rtl="0" fontAlgn="auto" latinLnBrk="0" hangingPunct="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Sales and trading segment classic model is to inject considerable amount of gas during summer season and sell it in winter.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Montserrat" panose="00000500000000000000" pitchFamily="2" charset="-70"/>
              <a:buChar char="—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JSC “Latvijas Gāze” </a:t>
            </a:r>
            <a:r>
              <a:rPr kumimoji="0" lang="en-GB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use</a:t>
            </a:r>
            <a:r>
              <a:rPr kumimoji="0" lang="lv-LV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s 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financial</a:t>
            </a:r>
            <a:r>
              <a:rPr kumimoji="0" lang="en-GB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derivatives to manage market (natural gas price) risk.</a:t>
            </a:r>
            <a:endParaRPr kumimoji="0" lang="lv-LV" b="0" i="0" u="none" strike="noStrike" cap="none" spc="0" normalizeH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Montserrat" panose="00000500000000000000" pitchFamily="2" charset="-70"/>
              <a:buChar char="—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According to standard accounting policy, JSC “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Latvijas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Gāze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” recognizes marked-to-market value of derivatives every month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.</a:t>
            </a:r>
            <a:endParaRPr lang="en-GB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589324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7262962" cy="1049557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-70"/>
                <a:sym typeface="Helvetica Light"/>
              </a:rPr>
              <a:t>Sales and trading segment- Derivative impact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4711" y="3090080"/>
            <a:ext cx="18154969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Montserrat" panose="00000500000000000000" pitchFamily="2" charset="-70"/>
              </a:rPr>
              <a:t>9 months result shows only part of equation (negative one)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8398" y="8127830"/>
            <a:ext cx="5511800" cy="740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44711" y="7830855"/>
            <a:ext cx="20617015" cy="35862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Left Brace 8"/>
          <p:cNvSpPr/>
          <p:nvPr/>
        </p:nvSpPr>
        <p:spPr>
          <a:xfrm rot="16200000">
            <a:off x="8365117" y="3800946"/>
            <a:ext cx="792655" cy="9909110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6548" y="8046484"/>
            <a:ext cx="6038849" cy="575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9 months 2021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2011" y="9447629"/>
            <a:ext cx="10164699" cy="51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Derivative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marked</a:t>
            </a: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-to-market loss on the back of price spike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2011" y="10187786"/>
            <a:ext cx="10164699" cy="8829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Natural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gas sales contract</a:t>
            </a:r>
            <a:r>
              <a:rPr kumimoji="0" lang="lv-LV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s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that were</a:t>
            </a: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hedged will mostly be recognized in winter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011" y="11285042"/>
            <a:ext cx="10164699" cy="8829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In contrast to derivatives</a:t>
            </a:r>
            <a:r>
              <a:rPr kumimoji="0" lang="lv-LV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,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inventory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is not 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revaluated based on market price</a:t>
            </a: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.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kumimoji="0" lang="en-GB" sz="2400" b="0" i="0" u="sng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Book</a:t>
            </a:r>
            <a:r>
              <a:rPr kumimoji="0" lang="en-GB" sz="2400" b="0" i="0" u="sng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value is based on purchase price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.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17725646" y="2860231"/>
            <a:ext cx="758357" cy="8197978"/>
          </a:xfrm>
          <a:prstGeom prst="leftBrace">
            <a:avLst>
              <a:gd name="adj1" fmla="val 8333"/>
              <a:gd name="adj2" fmla="val 49545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85399" y="7131638"/>
            <a:ext cx="6038849" cy="575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Q4 2021 and Q1 2022 - winter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52032" y="4552672"/>
            <a:ext cx="8851782" cy="732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Revenue from gas sales contracts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52032" y="5459474"/>
            <a:ext cx="8851782" cy="732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Underlying hedge asset – inventory will be depleted</a:t>
            </a:r>
          </a:p>
        </p:txBody>
      </p:sp>
      <p:sp>
        <p:nvSpPr>
          <p:cNvPr id="18" name="Plus 17"/>
          <p:cNvSpPr/>
          <p:nvPr/>
        </p:nvSpPr>
        <p:spPr>
          <a:xfrm>
            <a:off x="11423960" y="4762750"/>
            <a:ext cx="1518249" cy="1372789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Minus 18"/>
          <p:cNvSpPr/>
          <p:nvPr/>
        </p:nvSpPr>
        <p:spPr>
          <a:xfrm>
            <a:off x="1909356" y="9021548"/>
            <a:ext cx="1430987" cy="1141828"/>
          </a:xfrm>
          <a:prstGeom prst="mathMin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0578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7262962" cy="1049557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-70"/>
                <a:sym typeface="Helvetica Light"/>
              </a:rPr>
              <a:t>Sales and trading segment- Derivative impact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4711" y="3090080"/>
            <a:ext cx="18154969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Montserrat" panose="00000500000000000000" pitchFamily="2" charset="-70"/>
              </a:rPr>
              <a:t>9 months result shows only part of equation (negative one)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8398" y="8127830"/>
            <a:ext cx="5511800" cy="740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44711" y="7830855"/>
            <a:ext cx="20617015" cy="35862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Left Brace 8"/>
          <p:cNvSpPr/>
          <p:nvPr/>
        </p:nvSpPr>
        <p:spPr>
          <a:xfrm rot="16200000">
            <a:off x="8365117" y="3800946"/>
            <a:ext cx="792655" cy="9909110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6548" y="8046484"/>
            <a:ext cx="6038849" cy="575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9 months 2021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2011" y="9447629"/>
            <a:ext cx="10164699" cy="51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Derivative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marked</a:t>
            </a: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-to-market loss on the back of price spike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2011" y="10187786"/>
            <a:ext cx="10164699" cy="8829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Natural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gas sales contract that were</a:t>
            </a: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hedged will mostly be recognized in winter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011" y="11285042"/>
            <a:ext cx="10164699" cy="8829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In contrast to derivatives inventory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is not 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revaluated based on market price</a:t>
            </a:r>
            <a:r>
              <a:rPr lang="en-GB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.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kumimoji="0" lang="en-GB" sz="2400" b="0" i="0" u="sng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Book</a:t>
            </a:r>
            <a:r>
              <a:rPr kumimoji="0" lang="en-GB" sz="2400" b="0" i="0" u="sng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 value is based on purchase price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.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17725646" y="2860231"/>
            <a:ext cx="758357" cy="8197978"/>
          </a:xfrm>
          <a:prstGeom prst="leftBrace">
            <a:avLst>
              <a:gd name="adj1" fmla="val 8333"/>
              <a:gd name="adj2" fmla="val 49545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85399" y="7131638"/>
            <a:ext cx="6038849" cy="575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Q4 2021 </a:t>
            </a:r>
            <a:r>
              <a:rPr lang="lv-LV" sz="28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and</a:t>
            </a:r>
            <a:r>
              <a:rPr lang="lv-LV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Q1 2022 - </a:t>
            </a:r>
            <a:r>
              <a:rPr lang="lv-LV" sz="28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winter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52032" y="4552672"/>
            <a:ext cx="8851782" cy="732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Revenue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from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gas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sales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contracts</a:t>
            </a:r>
            <a:endParaRPr lang="lv-LV" sz="2400" dirty="0" smtClean="0">
              <a:solidFill>
                <a:schemeClr val="accent5"/>
              </a:solidFill>
              <a:latin typeface="Montserrat" panose="00000500000000000000" pitchFamily="2" charset="-70"/>
              <a:ea typeface="Helvetica Neue Medium"/>
              <a:cs typeface="Helvetica Neue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52032" y="5459474"/>
            <a:ext cx="8851782" cy="732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Underlying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hedge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asset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–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inventory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will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be</a:t>
            </a:r>
            <a:r>
              <a:rPr lang="lv-LV" sz="24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 </a:t>
            </a:r>
            <a:r>
              <a:rPr lang="lv-LV" sz="2400" dirty="0" err="1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depleted</a:t>
            </a:r>
            <a:endParaRPr lang="lv-LV" sz="2400" dirty="0" smtClean="0">
              <a:solidFill>
                <a:schemeClr val="accent5"/>
              </a:solidFill>
              <a:latin typeface="Montserrat" panose="00000500000000000000" pitchFamily="2" charset="-70"/>
              <a:ea typeface="Helvetica Neue Medium"/>
              <a:cs typeface="Helvetica Neue Medium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11423960" y="4762750"/>
            <a:ext cx="1518249" cy="1372789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Minus 18"/>
          <p:cNvSpPr/>
          <p:nvPr/>
        </p:nvSpPr>
        <p:spPr>
          <a:xfrm>
            <a:off x="1909356" y="9021548"/>
            <a:ext cx="1430987" cy="1141828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50323" y="9571057"/>
            <a:ext cx="8481140" cy="1252263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/>
            <a:r>
              <a:rPr lang="en-GB" sz="2400" dirty="0">
                <a:solidFill>
                  <a:schemeClr val="accent6"/>
                </a:solidFill>
                <a:latin typeface="Montserrat" panose="00000500000000000000" pitchFamily="2" charset="-70"/>
              </a:rPr>
              <a:t>As result of record price spike </a:t>
            </a:r>
            <a:r>
              <a:rPr lang="en-GB" sz="2400" b="1" dirty="0">
                <a:solidFill>
                  <a:schemeClr val="accent6"/>
                </a:solidFill>
                <a:latin typeface="Montserrat" panose="00000500000000000000" pitchFamily="2" charset="-70"/>
              </a:rPr>
              <a:t>revenue and cost recognition mismatch </a:t>
            </a:r>
            <a:r>
              <a:rPr lang="en-GB" sz="2400" dirty="0">
                <a:solidFill>
                  <a:schemeClr val="accent6"/>
                </a:solidFill>
                <a:latin typeface="Montserrat" panose="00000500000000000000" pitchFamily="2" charset="-70"/>
              </a:rPr>
              <a:t>has a significant impact on financial statement representation  </a:t>
            </a:r>
          </a:p>
        </p:txBody>
      </p:sp>
    </p:spTree>
    <p:extLst>
      <p:ext uri="{BB962C8B-B14F-4D97-AF65-F5344CB8AC3E}">
        <p14:creationId xmlns:p14="http://schemas.microsoft.com/office/powerpoint/2010/main" val="1648235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0" y="1992901"/>
            <a:ext cx="17486897" cy="1049557"/>
          </a:xfrm>
        </p:spPr>
        <p:txBody>
          <a:bodyPr>
            <a:normAutofit/>
          </a:bodyPr>
          <a:lstStyle/>
          <a:p>
            <a:r>
              <a:rPr lang="lv-LV" dirty="0" err="1" smtClean="0">
                <a:latin typeface="Montserrat" panose="00000500000000000000" pitchFamily="2" charset="-70"/>
                <a:sym typeface="Helvetica Light"/>
              </a:rPr>
              <a:t>Company</a:t>
            </a:r>
            <a:r>
              <a:rPr lang="lv-LV" dirty="0" smtClean="0">
                <a:latin typeface="Montserrat" panose="00000500000000000000" pitchFamily="2" charset="-70"/>
                <a:sym typeface="Helvetica Light"/>
              </a:rPr>
              <a:t> – </a:t>
            </a:r>
            <a:r>
              <a:rPr lang="lv-LV" dirty="0" err="1" smtClean="0">
                <a:latin typeface="Montserrat" panose="00000500000000000000" pitchFamily="2" charset="-70"/>
                <a:sym typeface="Helvetica Light"/>
              </a:rPr>
              <a:t>future</a:t>
            </a:r>
            <a:r>
              <a:rPr lang="lv-LV" dirty="0" smtClean="0">
                <a:latin typeface="Montserrat" panose="00000500000000000000" pitchFamily="2" charset="-70"/>
                <a:sym typeface="Helvetica Light"/>
              </a:rPr>
              <a:t> </a:t>
            </a:r>
            <a:r>
              <a:rPr lang="lv-LV" dirty="0" err="1" smtClean="0">
                <a:latin typeface="Montserrat" panose="00000500000000000000" pitchFamily="2" charset="-70"/>
                <a:sym typeface="Helvetica Light"/>
              </a:rPr>
              <a:t>outlook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4710" y="3042458"/>
            <a:ext cx="18154969" cy="1129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Montserrat" panose="00000500000000000000" pitchFamily="2" charset="-70"/>
              </a:rPr>
              <a:t>Negative result for 9 months will be balanced with company results by end of withdrawal season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2816163677"/>
                  </p:ext>
                </p:extLst>
              </p:nvPr>
            </p:nvGraphicFramePr>
            <p:xfrm>
              <a:off x="2144710" y="4590661"/>
              <a:ext cx="20617016" cy="66807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4710" y="4590661"/>
                <a:ext cx="20617016" cy="66807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029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01" y="3193050"/>
            <a:ext cx="8604152" cy="7798800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Montserrat" panose="00000500000000000000" pitchFamily="2" charset="-70"/>
              </a:rPr>
              <a:t>2.2 </a:t>
            </a:r>
            <a:r>
              <a:rPr lang="en-GB" dirty="0" smtClean="0">
                <a:latin typeface="Montserrat" panose="00000500000000000000" pitchFamily="2" charset="-70"/>
              </a:rPr>
              <a:t>Distribution</a:t>
            </a:r>
            <a:r>
              <a:rPr lang="lv-LV" dirty="0" smtClean="0">
                <a:latin typeface="Montserrat" panose="00000500000000000000" pitchFamily="2" charset="-70"/>
              </a:rPr>
              <a:t> </a:t>
            </a:r>
            <a:r>
              <a:rPr lang="en-GB" dirty="0" smtClean="0">
                <a:latin typeface="Montserrat" panose="00000500000000000000" pitchFamily="2" charset="-70"/>
              </a:rPr>
              <a:t>segment </a:t>
            </a:r>
            <a:r>
              <a:rPr lang="en-GB" dirty="0">
                <a:latin typeface="Montserrat" panose="00000500000000000000" pitchFamily="2" charset="-70"/>
              </a:rPr>
              <a:t>results</a:t>
            </a:r>
            <a:br>
              <a:rPr lang="en-GB" dirty="0">
                <a:latin typeface="Montserrat" panose="00000500000000000000" pitchFamily="2" charset="-70"/>
              </a:rPr>
            </a:br>
            <a:r>
              <a:rPr lang="en-GB" dirty="0">
                <a:latin typeface="Montserrat" panose="00000500000000000000" pitchFamily="2" charset="-70"/>
              </a:rPr>
              <a:t/>
            </a:r>
            <a:br>
              <a:rPr lang="en-GB" dirty="0">
                <a:latin typeface="Montserrat" panose="00000500000000000000" pitchFamily="2" charset="-70"/>
              </a:rPr>
            </a:br>
            <a:endParaRPr lang="en-US" dirty="0">
              <a:latin typeface="Montserrat" panose="00000500000000000000" pitchFamily="2" charset="-7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15</a:t>
            </a:fld>
            <a:endParaRPr lang="lv-LV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78135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0" y="1992901"/>
            <a:ext cx="17486897" cy="1049557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-70"/>
                <a:sym typeface="Helvetica Light"/>
              </a:rPr>
              <a:t>Distribution segment key financial figures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490978"/>
              </p:ext>
            </p:extLst>
          </p:nvPr>
        </p:nvGraphicFramePr>
        <p:xfrm>
          <a:off x="2144710" y="4087613"/>
          <a:ext cx="6626066" cy="600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645194"/>
              </p:ext>
            </p:extLst>
          </p:nvPr>
        </p:nvGraphicFramePr>
        <p:xfrm>
          <a:off x="9003559" y="4087612"/>
          <a:ext cx="6765176" cy="60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66362"/>
              </p:ext>
            </p:extLst>
          </p:nvPr>
        </p:nvGraphicFramePr>
        <p:xfrm>
          <a:off x="15980278" y="4087612"/>
          <a:ext cx="6781448" cy="60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1590452" y="5032014"/>
            <a:ext cx="1920275" cy="899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432731">
            <a:off x="11561903" y="5082480"/>
            <a:ext cx="1430764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lv-LV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5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%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64386" y="5032014"/>
            <a:ext cx="1742293" cy="5222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916384">
            <a:off x="5085338" y="4831811"/>
            <a:ext cx="1143000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lv-LV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%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587193" y="5348281"/>
            <a:ext cx="1690094" cy="146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363788">
            <a:off x="18860741" y="4896238"/>
            <a:ext cx="1143000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4</a:t>
            </a:r>
            <a:r>
              <a:rPr kumimoji="0" lang="lv-LV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9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km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4712" y="10403846"/>
            <a:ext cx="20617014" cy="1621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Montserrat" panose="00000500000000000000" pitchFamily="2" charset="-70"/>
              <a:buChar char="―"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Distribution segment is regulated by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the Public Utilities Commission</a:t>
            </a: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  <a:p>
            <a:pPr marL="457200" marR="0" indent="-45720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―"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Harsh and prolonged winter increased utilization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of distribution network </a:t>
            </a:r>
          </a:p>
          <a:p>
            <a:pPr marL="457200" indent="-457200" algn="just">
              <a:buClr>
                <a:schemeClr val="accent1"/>
              </a:buClr>
              <a:buFont typeface="Montserrat" panose="00000500000000000000" pitchFamily="2" charset="-70"/>
              <a:buChar char="―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Continued to develop a safe and available natural gas distribution infrastructure, with major investments made in construction and reconstruction of gas pipelines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7005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4121268" y="3748672"/>
            <a:ext cx="6916674" cy="6772611"/>
          </a:xfrm>
          <a:prstGeom prst="rect">
            <a:avLst/>
          </a:prstGeom>
        </p:spPr>
        <p:txBody>
          <a:bodyPr/>
          <a:lstStyle>
            <a:lvl1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GB" sz="4800" b="1" u="sng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lg.lv</a:t>
            </a:r>
          </a:p>
          <a:p>
            <a:pPr hangingPunct="1">
              <a:lnSpc>
                <a:spcPct val="150000"/>
              </a:lnSpc>
            </a:pPr>
            <a:r>
              <a:rPr lang="en-GB" sz="4800" b="1" u="sng" dirty="0">
                <a:solidFill>
                  <a:schemeClr val="accent5"/>
                </a:solidFill>
                <a:latin typeface="Montserrat" panose="00000500000000000000" pitchFamily="2" charset="-70"/>
              </a:rPr>
              <a:t>l</a:t>
            </a:r>
            <a:r>
              <a:rPr lang="en-GB" sz="4800" b="1" u="sng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atvijasgaze.ee</a:t>
            </a:r>
          </a:p>
          <a:p>
            <a:pPr hangingPunct="1">
              <a:lnSpc>
                <a:spcPct val="150000"/>
              </a:lnSpc>
            </a:pPr>
            <a:r>
              <a:rPr lang="en-GB" sz="4800" b="1" u="sng" dirty="0">
                <a:solidFill>
                  <a:schemeClr val="accent5"/>
                </a:solidFill>
                <a:latin typeface="Montserrat" panose="00000500000000000000" pitchFamily="2" charset="-70"/>
              </a:rPr>
              <a:t>l</a:t>
            </a:r>
            <a:r>
              <a:rPr lang="en-GB" sz="4800" b="1" u="sng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atvijasgaze.fi</a:t>
            </a:r>
          </a:p>
          <a:p>
            <a:pPr hangingPunct="1"/>
            <a:endParaRPr lang="lv-LV" sz="48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4100283"/>
            <a:ext cx="1057625" cy="91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5343494"/>
            <a:ext cx="1057625" cy="91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6681600"/>
            <a:ext cx="1057625" cy="91301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32184" y="9515789"/>
            <a:ext cx="7620627" cy="2793442"/>
          </a:xfrm>
          <a:prstGeom prst="rect">
            <a:avLst/>
          </a:prstGeom>
        </p:spPr>
        <p:txBody>
          <a:bodyPr/>
          <a:lstStyle>
            <a:lvl1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821530" rtl="0" latinLnBrk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en-GB" sz="3200" dirty="0" err="1">
                <a:solidFill>
                  <a:schemeClr val="accent5"/>
                </a:solidFill>
                <a:latin typeface="Montserrat" panose="00000500000000000000" pitchFamily="2" charset="-70"/>
              </a:rPr>
              <a:t>Aristida</a:t>
            </a:r>
            <a:r>
              <a:rPr lang="en-GB" sz="3200" dirty="0">
                <a:solidFill>
                  <a:schemeClr val="accent5"/>
                </a:solidFill>
                <a:latin typeface="Montserrat" panose="00000500000000000000" pitchFamily="2" charset="-70"/>
              </a:rPr>
              <a:t> Briāna </a:t>
            </a:r>
            <a:r>
              <a:rPr lang="en-GB" sz="3200" dirty="0" err="1">
                <a:solidFill>
                  <a:schemeClr val="accent5"/>
                </a:solidFill>
                <a:latin typeface="Montserrat" panose="00000500000000000000" pitchFamily="2" charset="-70"/>
              </a:rPr>
              <a:t>iela</a:t>
            </a:r>
            <a:r>
              <a:rPr lang="en-GB" sz="3200" dirty="0">
                <a:solidFill>
                  <a:schemeClr val="accent5"/>
                </a:solidFill>
                <a:latin typeface="Montserrat" panose="00000500000000000000" pitchFamily="2" charset="-70"/>
              </a:rPr>
              <a:t> 6, </a:t>
            </a:r>
            <a:r>
              <a:rPr lang="en-GB" sz="3200" dirty="0" err="1">
                <a:solidFill>
                  <a:schemeClr val="accent5"/>
                </a:solidFill>
                <a:latin typeface="Montserrat" panose="00000500000000000000" pitchFamily="2" charset="-70"/>
              </a:rPr>
              <a:t>Rīga</a:t>
            </a:r>
            <a:r>
              <a:rPr lang="en-GB" sz="3200" dirty="0">
                <a:solidFill>
                  <a:schemeClr val="accent5"/>
                </a:solidFill>
                <a:latin typeface="Montserrat" panose="00000500000000000000" pitchFamily="2" charset="-70"/>
              </a:rPr>
              <a:t>, </a:t>
            </a:r>
            <a:r>
              <a:rPr lang="en-GB" sz="32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LV-1001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solidFill>
                  <a:schemeClr val="accent5"/>
                </a:solidFill>
                <a:latin typeface="Montserrat" panose="00000500000000000000" pitchFamily="2" charset="-70"/>
              </a:rPr>
              <a:t>+371 67 869 866</a:t>
            </a:r>
            <a:endParaRPr lang="en-GB" sz="3200" dirty="0" smtClean="0">
              <a:solidFill>
                <a:schemeClr val="accent5"/>
              </a:solidFill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2645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144711" y="4028410"/>
            <a:ext cx="19767879" cy="62159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Gas market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JSC “Latvijas Gāze” group results </a:t>
            </a:r>
          </a:p>
          <a:p>
            <a:pPr lvl="2"/>
            <a:r>
              <a:rPr lang="en-GB" sz="40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	2.1. </a:t>
            </a:r>
            <a:r>
              <a:rPr lang="en-GB" sz="4000" dirty="0">
                <a:solidFill>
                  <a:schemeClr val="accent5"/>
                </a:solidFill>
                <a:latin typeface="Montserrat" panose="00000500000000000000" pitchFamily="2" charset="-70"/>
              </a:rPr>
              <a:t>Sales and trading segment </a:t>
            </a:r>
            <a:r>
              <a:rPr lang="en-GB" sz="40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results</a:t>
            </a:r>
          </a:p>
          <a:p>
            <a:pPr lvl="2"/>
            <a:r>
              <a:rPr lang="en-GB" sz="40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	2.2. </a:t>
            </a:r>
            <a:r>
              <a:rPr lang="en-GB" sz="4000" dirty="0">
                <a:solidFill>
                  <a:schemeClr val="accent5"/>
                </a:solidFill>
                <a:latin typeface="Montserrat" panose="00000500000000000000" pitchFamily="2" charset="-70"/>
              </a:rPr>
              <a:t>Distribution segment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4711" y="1466428"/>
            <a:ext cx="15453801" cy="190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t" anchorCtr="0">
            <a:normAutofit/>
          </a:bodyPr>
          <a:lstStyle>
            <a:lvl1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9EA0A3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hangingPunct="1"/>
            <a:endParaRPr lang="lv-LV" dirty="0" smtClean="0">
              <a:solidFill>
                <a:schemeClr val="accent5"/>
              </a:solidFill>
              <a:latin typeface="Montserrat" panose="00000500000000000000" pitchFamily="2" charset="-70"/>
            </a:endParaRPr>
          </a:p>
          <a:p>
            <a:pPr hangingPunct="1"/>
            <a:r>
              <a:rPr lang="en-US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AGENDA</a:t>
            </a:r>
            <a:endParaRPr lang="lv-LV" dirty="0">
              <a:solidFill>
                <a:schemeClr val="accent5"/>
              </a:solidFill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992607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01" y="3193050"/>
            <a:ext cx="8604152" cy="779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Montserrat" panose="00000500000000000000" pitchFamily="2" charset="-70"/>
              </a:rPr>
              <a:t>Gas market</a:t>
            </a:r>
            <a:endParaRPr lang="en-US" dirty="0">
              <a:latin typeface="Montserrat" panose="00000500000000000000" pitchFamily="2" charset="-7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3</a:t>
            </a:fld>
            <a:endParaRPr lang="lv-LV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2004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6163294" cy="1049557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-70"/>
                <a:sym typeface="Helvetica Light"/>
              </a:rPr>
              <a:t>Global gas market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663113"/>
              </p:ext>
            </p:extLst>
          </p:nvPr>
        </p:nvGraphicFramePr>
        <p:xfrm>
          <a:off x="2144710" y="3940233"/>
          <a:ext cx="20617015" cy="776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4711" y="3090080"/>
            <a:ext cx="18154969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New records,</a:t>
            </a:r>
            <a:r>
              <a:rPr lang="en-GB" b="1" dirty="0" smtClean="0">
                <a:solidFill>
                  <a:schemeClr val="accent2"/>
                </a:solidFill>
                <a:latin typeface="Montserrat" panose="00000500000000000000" pitchFamily="2" charset="-70"/>
              </a:rPr>
              <a:t> but price peak has probably passed</a:t>
            </a:r>
            <a:endParaRPr kumimoji="0" lang="en-GB" b="1" i="0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72128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6163294" cy="1049557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-70"/>
                <a:sym typeface="Helvetica Light"/>
              </a:rPr>
              <a:t>Global gas market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4711" y="3337428"/>
            <a:ext cx="1438913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Montserrat" panose="00000500000000000000" pitchFamily="2" charset="-70"/>
              <a:buChar char="—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Europe failed to bring natural gas inventories to five-year average level by start of winter season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Montserrat" panose="00000500000000000000" pitchFamily="2" charset="-70"/>
              <a:buChar char="—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Unplanned maintenance on supply side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Montserrat" panose="00000500000000000000" pitchFamily="2" charset="-70"/>
              <a:buChar char="—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Carbon Emission Allowances (EUA) futures  supported natural gas price rally</a:t>
            </a:r>
            <a:endParaRPr lang="en-GB" sz="280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711" y="7439706"/>
            <a:ext cx="15223524" cy="10060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Global energy resource deficit pushed</a:t>
            </a:r>
            <a:r>
              <a:rPr kumimoji="0" lang="en-GB" sz="28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some countries to procure gas and coal «at any cost» that lead to price</a:t>
            </a: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spike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711" y="9232202"/>
            <a:ext cx="16031322" cy="23294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Although winter</a:t>
            </a:r>
            <a:r>
              <a:rPr kumimoji="0" lang="en-GB" sz="2800" b="1" i="0" u="none" strike="noStrike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price 2021/2022 is still subject mainly to: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lang="en-GB" sz="2800" baseline="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Weather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Demand destruction on the back of high price environment</a:t>
            </a: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Geopolitical tension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10410006" y="5750616"/>
            <a:ext cx="910316" cy="146424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8569194" y="5750615"/>
            <a:ext cx="910316" cy="146424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20700" y="5744420"/>
            <a:ext cx="910316" cy="146424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0586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776" y="0"/>
            <a:ext cx="10205224" cy="13722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3797" y="5839095"/>
            <a:ext cx="9761151" cy="2729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marR="0" indent="-45720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kumimoji="0" lang="en-GB" sz="280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In the medium term gas sales</a:t>
            </a:r>
            <a:r>
              <a:rPr kumimoji="0" lang="en-GB" sz="280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industry will be consolidated around big trading companies both in Europe and Baltics</a:t>
            </a:r>
          </a:p>
          <a:p>
            <a:pPr marL="457200" marR="0" indent="-45720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Market acknowledged that aggressive pricing in order to gain market share is not a sustainable 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4710" y="4110250"/>
            <a:ext cx="2703335" cy="1006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High gas prices</a:t>
            </a:r>
            <a:endParaRPr kumimoji="0" lang="lv-LV" sz="2800" b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9158" y="4119470"/>
            <a:ext cx="3937519" cy="1006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" panose="00000500000000000000" pitchFamily="2" charset="-70"/>
                <a:ea typeface="Helvetica Neue Medium"/>
                <a:cs typeface="Helvetica Neue Medium"/>
                <a:sym typeface="Helvetica Neue Medium"/>
              </a:rPr>
              <a:t>Increased gas price volatility </a:t>
            </a:r>
            <a:endParaRPr kumimoji="0" lang="en-GB" sz="2800" b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044" y="4110250"/>
            <a:ext cx="2403904" cy="1006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accent5"/>
                </a:solidFill>
                <a:latin typeface="Montserrat" panose="00000500000000000000" pitchFamily="2" charset="-70"/>
              </a:rPr>
              <a:t>Thin margins</a:t>
            </a:r>
            <a:endParaRPr kumimoji="0" lang="lv-LV" sz="2800" b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6822" y="3253061"/>
            <a:ext cx="8081647" cy="575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COMMODITIES ARE CYCLICAL IN NATURE</a:t>
            </a:r>
            <a:endParaRPr kumimoji="0" lang="lv-LV" sz="2800" b="1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4710" y="9938115"/>
            <a:ext cx="9730238" cy="1867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800" dirty="0" smtClean="0">
              <a:solidFill>
                <a:schemeClr val="accent5"/>
              </a:solidFill>
              <a:latin typeface="Montserrat" panose="00000500000000000000" pitchFamily="2" charset="-70"/>
              <a:ea typeface="Helvetica Neue Medium"/>
              <a:cs typeface="Helvetica Neue Medium"/>
            </a:endParaRP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accent5"/>
                </a:solidFill>
                <a:latin typeface="Montserrat" panose="00000500000000000000" pitchFamily="2" charset="-70"/>
                <a:ea typeface="Helvetica Neue Medium"/>
                <a:cs typeface="Helvetica Neue Medium"/>
              </a:rPr>
              <a:t>Expected reasonable margins on the back of lower commodity price in 2022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Montserrat" panose="00000500000000000000" pitchFamily="2" charset="-7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44711" y="1409228"/>
            <a:ext cx="9730237" cy="1049557"/>
          </a:xfrm>
        </p:spPr>
        <p:txBody>
          <a:bodyPr/>
          <a:lstStyle/>
          <a:p>
            <a:pPr algn="ctr" hangingPunct="1"/>
            <a:r>
              <a:rPr lang="en-GB" dirty="0">
                <a:latin typeface="Montserrat" panose="00000500000000000000" pitchFamily="2" charset="-70"/>
                <a:sym typeface="Helvetica Light"/>
              </a:rPr>
              <a:t>Regional gas market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17" name="Chevron 16"/>
          <p:cNvSpPr/>
          <p:nvPr/>
        </p:nvSpPr>
        <p:spPr>
          <a:xfrm rot="5400000">
            <a:off x="6472488" y="8300943"/>
            <a:ext cx="910316" cy="146424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77299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01" y="3193050"/>
            <a:ext cx="8604152" cy="7798800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Montserrat" panose="00000500000000000000" pitchFamily="2" charset="-70"/>
              </a:rPr>
              <a:t>2. </a:t>
            </a:r>
            <a:r>
              <a:rPr lang="en-GB" dirty="0" smtClean="0">
                <a:latin typeface="Montserrat" panose="00000500000000000000" pitchFamily="2" charset="-70"/>
              </a:rPr>
              <a:t>JSC </a:t>
            </a:r>
            <a:r>
              <a:rPr lang="en-GB" dirty="0">
                <a:latin typeface="Montserrat" panose="00000500000000000000" pitchFamily="2" charset="-70"/>
              </a:rPr>
              <a:t>“</a:t>
            </a:r>
            <a:r>
              <a:rPr lang="en-GB" dirty="0" err="1">
                <a:latin typeface="Montserrat" panose="00000500000000000000" pitchFamily="2" charset="-70"/>
              </a:rPr>
              <a:t>Latvijas</a:t>
            </a:r>
            <a:r>
              <a:rPr lang="en-GB" dirty="0">
                <a:latin typeface="Montserrat" panose="00000500000000000000" pitchFamily="2" charset="-70"/>
              </a:rPr>
              <a:t> </a:t>
            </a:r>
            <a:r>
              <a:rPr lang="en-GB" dirty="0" err="1">
                <a:latin typeface="Montserrat" panose="00000500000000000000" pitchFamily="2" charset="-70"/>
              </a:rPr>
              <a:t>Gāze</a:t>
            </a:r>
            <a:r>
              <a:rPr lang="en-GB" dirty="0">
                <a:latin typeface="Montserrat" panose="00000500000000000000" pitchFamily="2" charset="-70"/>
              </a:rPr>
              <a:t>” group results </a:t>
            </a:r>
            <a:br>
              <a:rPr lang="en-GB" dirty="0">
                <a:latin typeface="Montserrat" panose="00000500000000000000" pitchFamily="2" charset="-70"/>
              </a:rPr>
            </a:br>
            <a:endParaRPr lang="en-US" dirty="0">
              <a:latin typeface="Montserrat" panose="00000500000000000000" pitchFamily="2" charset="-7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7</a:t>
            </a:fld>
            <a:endParaRPr lang="lv-LV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708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1" y="1992901"/>
            <a:ext cx="16163294" cy="1049557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-70"/>
                <a:sym typeface="Helvetica Light"/>
              </a:rPr>
              <a:t>Group`s key financial figures</a:t>
            </a:r>
            <a:endParaRPr lang="lv-LV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4711" y="9818642"/>
            <a:ext cx="8562648" cy="1252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Higher sales price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Higher sales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volumes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Montserrat" panose="00000500000000000000" pitchFamily="2" charset="-70"/>
              <a:buChar char="—"/>
              <a:tabLst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Higher utilization of distribution network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8025" y="9818640"/>
            <a:ext cx="7501813" cy="1252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—"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Net profit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Montserrat" panose="00000500000000000000" pitchFamily="2" charset="-70"/>
                <a:sym typeface="Helvetica Neue Medium"/>
              </a:rPr>
              <a:t> is negatively impacted by marked-to-market loss of derivatives that are related to future period – winter season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Montserrat" panose="00000500000000000000" pitchFamily="2" charset="-70"/>
              <a:sym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4711" y="11545959"/>
            <a:ext cx="12948036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/>
            <a:r>
              <a:rPr lang="en-GB" sz="1600" baseline="300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1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Gross profit= Revenue from contracts with customers - Raw materials and consumables used</a:t>
            </a:r>
          </a:p>
          <a:p>
            <a:pPr algn="l"/>
            <a:r>
              <a:rPr lang="en-GB" sz="1600" baseline="300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2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JSC “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Latvijas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 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Gāze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70"/>
              </a:rPr>
              <a:t>” measures derivatives at fair value and doesn’t implement hedge accounting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630276"/>
              </p:ext>
            </p:extLst>
          </p:nvPr>
        </p:nvGraphicFramePr>
        <p:xfrm>
          <a:off x="2144711" y="3425093"/>
          <a:ext cx="6532758" cy="593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73750"/>
              </p:ext>
            </p:extLst>
          </p:nvPr>
        </p:nvGraphicFramePr>
        <p:xfrm>
          <a:off x="8994709" y="3425094"/>
          <a:ext cx="6606075" cy="593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53961"/>
              </p:ext>
            </p:extLst>
          </p:nvPr>
        </p:nvGraphicFramePr>
        <p:xfrm>
          <a:off x="15918025" y="3425093"/>
          <a:ext cx="6843701" cy="593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6442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01" y="3193050"/>
            <a:ext cx="8604152" cy="7798800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Montserrat" panose="00000500000000000000" pitchFamily="2" charset="-70"/>
              </a:rPr>
              <a:t>2.1 </a:t>
            </a:r>
            <a:r>
              <a:rPr lang="en-US" dirty="0">
                <a:latin typeface="Montserrat" panose="00000500000000000000" pitchFamily="2" charset="-70"/>
              </a:rPr>
              <a:t>Sales and trading segment results </a:t>
            </a:r>
            <a:r>
              <a:rPr lang="en-GB" dirty="0">
                <a:latin typeface="Montserrat" panose="00000500000000000000" pitchFamily="2" charset="-70"/>
              </a:rPr>
              <a:t/>
            </a:r>
            <a:br>
              <a:rPr lang="en-GB" dirty="0">
                <a:latin typeface="Montserrat" panose="00000500000000000000" pitchFamily="2" charset="-70"/>
              </a:rPr>
            </a:br>
            <a:r>
              <a:rPr lang="en-GB" dirty="0">
                <a:latin typeface="Montserrat" panose="00000500000000000000" pitchFamily="2" charset="-70"/>
              </a:rPr>
              <a:t/>
            </a:r>
            <a:br>
              <a:rPr lang="en-GB" dirty="0">
                <a:latin typeface="Montserrat" panose="00000500000000000000" pitchFamily="2" charset="-70"/>
              </a:rPr>
            </a:br>
            <a:endParaRPr lang="en-US" dirty="0">
              <a:latin typeface="Montserrat" panose="00000500000000000000" pitchFamily="2" charset="-7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9</a:t>
            </a:fld>
            <a:endParaRPr lang="lv-LV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1062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Custom 1">
      <a:dk1>
        <a:srgbClr val="58595B"/>
      </a:dk1>
      <a:lt1>
        <a:srgbClr val="74777A"/>
      </a:lt1>
      <a:dk2>
        <a:srgbClr val="9EA0A2"/>
      </a:dk2>
      <a:lt2>
        <a:srgbClr val="DADADA"/>
      </a:lt2>
      <a:accent1>
        <a:srgbClr val="43808A"/>
      </a:accent1>
      <a:accent2>
        <a:srgbClr val="5BA9B7"/>
      </a:accent2>
      <a:accent3>
        <a:srgbClr val="A62F3F"/>
      </a:accent3>
      <a:accent4>
        <a:srgbClr val="EFEDE9"/>
      </a:accent4>
      <a:accent5>
        <a:srgbClr val="FFFFFF"/>
      </a:accent5>
      <a:accent6>
        <a:srgbClr val="153140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16049</TotalTime>
  <Words>713</Words>
  <Application>Microsoft Office PowerPoint</Application>
  <PresentationFormat>Custom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Helvetica</vt:lpstr>
      <vt:lpstr>Helvetica Light</vt:lpstr>
      <vt:lpstr>Helvetica Neue</vt:lpstr>
      <vt:lpstr>Helvetica Neue Medium</vt:lpstr>
      <vt:lpstr>Helvetica Neue Thin</vt:lpstr>
      <vt:lpstr>Montserrat</vt:lpstr>
      <vt:lpstr>Montserrat-Bold</vt:lpstr>
      <vt:lpstr>Montserrat-Light</vt:lpstr>
      <vt:lpstr>White</vt:lpstr>
      <vt:lpstr>JSC “Latvijas Gāze” Webinar</vt:lpstr>
      <vt:lpstr>PowerPoint Presentation</vt:lpstr>
      <vt:lpstr>Gas market</vt:lpstr>
      <vt:lpstr>Global gas market</vt:lpstr>
      <vt:lpstr>Global gas market</vt:lpstr>
      <vt:lpstr>Regional gas market</vt:lpstr>
      <vt:lpstr>2. JSC “Latvijas Gāze” group results  </vt:lpstr>
      <vt:lpstr>Group`s key financial figures</vt:lpstr>
      <vt:lpstr>2.1 Sales and trading segment results   </vt:lpstr>
      <vt:lpstr>Sales and trading segment key figures</vt:lpstr>
      <vt:lpstr>Sales and trading segment model</vt:lpstr>
      <vt:lpstr>Sales and trading segment- Derivative impact</vt:lpstr>
      <vt:lpstr>Sales and trading segment- Derivative impact</vt:lpstr>
      <vt:lpstr>Company – future outlook</vt:lpstr>
      <vt:lpstr>2.2 Distribution segment results  </vt:lpstr>
      <vt:lpstr>Distribution segment key financial figures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</dc:title>
  <dc:creator>Gundega Āre</dc:creator>
  <cp:lastModifiedBy>Gundega Āre</cp:lastModifiedBy>
  <cp:revision>290</cp:revision>
  <cp:lastPrinted>2021-07-08T11:38:18Z</cp:lastPrinted>
  <dcterms:modified xsi:type="dcterms:W3CDTF">2021-11-25T10:04:39Z</dcterms:modified>
</cp:coreProperties>
</file>