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3702" r:id="rId2"/>
  </p:sldMasterIdLst>
  <p:notesMasterIdLst>
    <p:notesMasterId r:id="rId16"/>
  </p:notesMasterIdLst>
  <p:handoutMasterIdLst>
    <p:handoutMasterId r:id="rId17"/>
  </p:handoutMasterIdLst>
  <p:sldIdLst>
    <p:sldId id="335" r:id="rId3"/>
    <p:sldId id="353" r:id="rId4"/>
    <p:sldId id="398" r:id="rId5"/>
    <p:sldId id="354" r:id="rId6"/>
    <p:sldId id="355" r:id="rId7"/>
    <p:sldId id="390" r:id="rId8"/>
    <p:sldId id="467" r:id="rId9"/>
    <p:sldId id="356" r:id="rId10"/>
    <p:sldId id="357" r:id="rId11"/>
    <p:sldId id="358" r:id="rId12"/>
    <p:sldId id="387" r:id="rId13"/>
    <p:sldId id="351" r:id="rId14"/>
    <p:sldId id="456" r:id="rId15"/>
  </p:sldIdLst>
  <p:sldSz cx="9144000" cy="6858000" type="screen4x3"/>
  <p:notesSz cx="7010400" cy="9296400"/>
  <p:defaultTextStyle>
    <a:defPPr>
      <a:defRPr lang="en-US"/>
    </a:defPPr>
    <a:lvl1pPr algn="l" rtl="0" fontAlgn="base">
      <a:spcBef>
        <a:spcPct val="0"/>
      </a:spcBef>
      <a:spcAft>
        <a:spcPct val="0"/>
      </a:spcAft>
      <a:defRPr sz="700" b="1" kern="1200">
        <a:solidFill>
          <a:schemeClr val="bg1"/>
        </a:solidFill>
        <a:latin typeface="Arial Narrow" pitchFamily="34" charset="0"/>
        <a:ea typeface="+mn-ea"/>
        <a:cs typeface="Arial" charset="0"/>
      </a:defRPr>
    </a:lvl1pPr>
    <a:lvl2pPr marL="457200" algn="l" rtl="0" fontAlgn="base">
      <a:spcBef>
        <a:spcPct val="0"/>
      </a:spcBef>
      <a:spcAft>
        <a:spcPct val="0"/>
      </a:spcAft>
      <a:defRPr sz="700" b="1" kern="1200">
        <a:solidFill>
          <a:schemeClr val="bg1"/>
        </a:solidFill>
        <a:latin typeface="Arial Narrow" pitchFamily="34" charset="0"/>
        <a:ea typeface="+mn-ea"/>
        <a:cs typeface="Arial" charset="0"/>
      </a:defRPr>
    </a:lvl2pPr>
    <a:lvl3pPr marL="914400" algn="l" rtl="0" fontAlgn="base">
      <a:spcBef>
        <a:spcPct val="0"/>
      </a:spcBef>
      <a:spcAft>
        <a:spcPct val="0"/>
      </a:spcAft>
      <a:defRPr sz="700" b="1" kern="1200">
        <a:solidFill>
          <a:schemeClr val="bg1"/>
        </a:solidFill>
        <a:latin typeface="Arial Narrow" pitchFamily="34" charset="0"/>
        <a:ea typeface="+mn-ea"/>
        <a:cs typeface="Arial" charset="0"/>
      </a:defRPr>
    </a:lvl3pPr>
    <a:lvl4pPr marL="1371600" algn="l" rtl="0" fontAlgn="base">
      <a:spcBef>
        <a:spcPct val="0"/>
      </a:spcBef>
      <a:spcAft>
        <a:spcPct val="0"/>
      </a:spcAft>
      <a:defRPr sz="700" b="1" kern="1200">
        <a:solidFill>
          <a:schemeClr val="bg1"/>
        </a:solidFill>
        <a:latin typeface="Arial Narrow" pitchFamily="34" charset="0"/>
        <a:ea typeface="+mn-ea"/>
        <a:cs typeface="Arial" charset="0"/>
      </a:defRPr>
    </a:lvl4pPr>
    <a:lvl5pPr marL="1828800" algn="l" rtl="0" fontAlgn="base">
      <a:spcBef>
        <a:spcPct val="0"/>
      </a:spcBef>
      <a:spcAft>
        <a:spcPct val="0"/>
      </a:spcAft>
      <a:defRPr sz="700" b="1" kern="1200">
        <a:solidFill>
          <a:schemeClr val="bg1"/>
        </a:solidFill>
        <a:latin typeface="Arial Narrow" pitchFamily="34" charset="0"/>
        <a:ea typeface="+mn-ea"/>
        <a:cs typeface="Arial" charset="0"/>
      </a:defRPr>
    </a:lvl5pPr>
    <a:lvl6pPr marL="2286000" algn="l" defTabSz="914400" rtl="0" eaLnBrk="1" latinLnBrk="0" hangingPunct="1">
      <a:defRPr sz="700" b="1" kern="1200">
        <a:solidFill>
          <a:schemeClr val="bg1"/>
        </a:solidFill>
        <a:latin typeface="Arial Narrow" pitchFamily="34" charset="0"/>
        <a:ea typeface="+mn-ea"/>
        <a:cs typeface="Arial" charset="0"/>
      </a:defRPr>
    </a:lvl6pPr>
    <a:lvl7pPr marL="2743200" algn="l" defTabSz="914400" rtl="0" eaLnBrk="1" latinLnBrk="0" hangingPunct="1">
      <a:defRPr sz="700" b="1" kern="1200">
        <a:solidFill>
          <a:schemeClr val="bg1"/>
        </a:solidFill>
        <a:latin typeface="Arial Narrow" pitchFamily="34" charset="0"/>
        <a:ea typeface="+mn-ea"/>
        <a:cs typeface="Arial" charset="0"/>
      </a:defRPr>
    </a:lvl7pPr>
    <a:lvl8pPr marL="3200400" algn="l" defTabSz="914400" rtl="0" eaLnBrk="1" latinLnBrk="0" hangingPunct="1">
      <a:defRPr sz="700" b="1" kern="1200">
        <a:solidFill>
          <a:schemeClr val="bg1"/>
        </a:solidFill>
        <a:latin typeface="Arial Narrow" pitchFamily="34" charset="0"/>
        <a:ea typeface="+mn-ea"/>
        <a:cs typeface="Arial" charset="0"/>
      </a:defRPr>
    </a:lvl8pPr>
    <a:lvl9pPr marL="3657600" algn="l" defTabSz="914400" rtl="0" eaLnBrk="1" latinLnBrk="0" hangingPunct="1">
      <a:defRPr sz="700" b="1" kern="1200">
        <a:solidFill>
          <a:schemeClr val="bg1"/>
        </a:solidFill>
        <a:latin typeface="Arial Narrow" pitchFamily="34" charset="0"/>
        <a:ea typeface="+mn-ea"/>
        <a:cs typeface="Arial" charset="0"/>
      </a:defRPr>
    </a:lvl9pPr>
  </p:defaultTextStyle>
  <p:extLst>
    <p:ext uri="{521415D9-36F7-43E2-AB2F-B90AF26B5E84}">
      <p14:sectionLst xmlns:p14="http://schemas.microsoft.com/office/powerpoint/2010/main">
        <p14:section name="Default Section" id="{4E2B91BB-AE2C-4FD3-B98D-78F59C4AECEF}">
          <p14:sldIdLst>
            <p14:sldId id="335"/>
          </p14:sldIdLst>
        </p14:section>
        <p14:section name="Untitled Section" id="{D4D60872-3A6A-4F87-A336-0086E423EB43}">
          <p14:sldIdLst>
            <p14:sldId id="353"/>
            <p14:sldId id="398"/>
            <p14:sldId id="354"/>
            <p14:sldId id="355"/>
            <p14:sldId id="390"/>
            <p14:sldId id="467"/>
            <p14:sldId id="356"/>
            <p14:sldId id="357"/>
            <p14:sldId id="358"/>
            <p14:sldId id="387"/>
            <p14:sldId id="351"/>
            <p14:sldId id="456"/>
          </p14:sldIdLst>
        </p14:section>
      </p14:sectionLst>
    </p:ext>
    <p:ext uri="{EFAFB233-063F-42B5-8137-9DF3F51BA10A}">
      <p15:sldGuideLst xmlns:p15="http://schemas.microsoft.com/office/powerpoint/2012/main">
        <p15:guide id="1" orient="horz" pos="2160">
          <p15:clr>
            <a:srgbClr val="A4A3A4"/>
          </p15:clr>
        </p15:guide>
        <p15:guide id="2" orient="horz" pos="981">
          <p15:clr>
            <a:srgbClr val="A4A3A4"/>
          </p15:clr>
        </p15:guide>
        <p15:guide id="3" pos="2880">
          <p15:clr>
            <a:srgbClr val="A4A3A4"/>
          </p15:clr>
        </p15:guide>
        <p15:guide id="4" pos="340">
          <p15:clr>
            <a:srgbClr val="A4A3A4"/>
          </p15:clr>
        </p15:guide>
        <p15:guide id="5" pos="560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4" autoAdjust="0"/>
    <p:restoredTop sz="96395" autoAdjust="0"/>
  </p:normalViewPr>
  <p:slideViewPr>
    <p:cSldViewPr>
      <p:cViewPr varScale="1">
        <p:scale>
          <a:sx n="160" d="100"/>
          <a:sy n="160" d="100"/>
        </p:scale>
        <p:origin x="4362" y="138"/>
      </p:cViewPr>
      <p:guideLst>
        <p:guide orient="horz" pos="2160"/>
        <p:guide orient="horz" pos="981"/>
        <p:guide pos="2880"/>
        <p:guide pos="340"/>
        <p:guide pos="5602"/>
      </p:guideLst>
    </p:cSldViewPr>
  </p:slideViewPr>
  <p:notesTextViewPr>
    <p:cViewPr>
      <p:scale>
        <a:sx n="3" d="2"/>
        <a:sy n="3" d="2"/>
      </p:scale>
      <p:origin x="0" y="0"/>
    </p:cViewPr>
  </p:notesTextViewPr>
  <p:sorterViewPr>
    <p:cViewPr varScale="1">
      <p:scale>
        <a:sx n="1" d="1"/>
        <a:sy n="1" d="1"/>
      </p:scale>
      <p:origin x="0" y="-846"/>
    </p:cViewPr>
  </p:sorterViewPr>
  <p:notesViewPr>
    <p:cSldViewPr>
      <p:cViewPr varScale="1">
        <p:scale>
          <a:sx n="75" d="100"/>
          <a:sy n="75" d="100"/>
        </p:scale>
        <p:origin x="-2790" y="-102"/>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3038048" cy="464314"/>
          </a:xfrm>
          <a:prstGeom prst="rect">
            <a:avLst/>
          </a:prstGeom>
        </p:spPr>
        <p:txBody>
          <a:bodyPr vert="horz" lIns="84913" tIns="42458" rIns="84913" bIns="42458" rtlCol="0"/>
          <a:lstStyle>
            <a:lvl1pPr algn="l">
              <a:defRPr sz="900"/>
            </a:lvl1pPr>
          </a:lstStyle>
          <a:p>
            <a:endParaRPr lang="is-IS"/>
          </a:p>
        </p:txBody>
      </p:sp>
      <p:sp>
        <p:nvSpPr>
          <p:cNvPr id="3" name="Date Placeholder 2"/>
          <p:cNvSpPr>
            <a:spLocks noGrp="1"/>
          </p:cNvSpPr>
          <p:nvPr>
            <p:ph type="dt" sz="quarter" idx="1"/>
          </p:nvPr>
        </p:nvSpPr>
        <p:spPr>
          <a:xfrm>
            <a:off x="3970787" y="4"/>
            <a:ext cx="3038048" cy="464314"/>
          </a:xfrm>
          <a:prstGeom prst="rect">
            <a:avLst/>
          </a:prstGeom>
        </p:spPr>
        <p:txBody>
          <a:bodyPr vert="horz" lIns="84913" tIns="42458" rIns="84913" bIns="42458" rtlCol="0"/>
          <a:lstStyle>
            <a:lvl1pPr algn="r">
              <a:defRPr sz="900"/>
            </a:lvl1pPr>
          </a:lstStyle>
          <a:p>
            <a:fld id="{CE85076E-7A00-470D-8524-B706F4AE5375}" type="datetimeFigureOut">
              <a:rPr lang="is-IS" smtClean="0"/>
              <a:pPr/>
              <a:t>22.8.2022</a:t>
            </a:fld>
            <a:endParaRPr lang="is-IS"/>
          </a:p>
        </p:txBody>
      </p:sp>
      <p:sp>
        <p:nvSpPr>
          <p:cNvPr id="4" name="Footer Placeholder 3"/>
          <p:cNvSpPr>
            <a:spLocks noGrp="1"/>
          </p:cNvSpPr>
          <p:nvPr>
            <p:ph type="ftr" sz="quarter" idx="2"/>
          </p:nvPr>
        </p:nvSpPr>
        <p:spPr>
          <a:xfrm>
            <a:off x="5" y="8830645"/>
            <a:ext cx="3038048" cy="464314"/>
          </a:xfrm>
          <a:prstGeom prst="rect">
            <a:avLst/>
          </a:prstGeom>
        </p:spPr>
        <p:txBody>
          <a:bodyPr vert="horz" lIns="84913" tIns="42458" rIns="84913" bIns="42458" rtlCol="0" anchor="b"/>
          <a:lstStyle>
            <a:lvl1pPr algn="l">
              <a:defRPr sz="900"/>
            </a:lvl1pPr>
          </a:lstStyle>
          <a:p>
            <a:endParaRPr lang="is-IS"/>
          </a:p>
        </p:txBody>
      </p:sp>
      <p:sp>
        <p:nvSpPr>
          <p:cNvPr id="5" name="Slide Number Placeholder 4"/>
          <p:cNvSpPr>
            <a:spLocks noGrp="1"/>
          </p:cNvSpPr>
          <p:nvPr>
            <p:ph type="sldNum" sz="quarter" idx="3"/>
          </p:nvPr>
        </p:nvSpPr>
        <p:spPr>
          <a:xfrm>
            <a:off x="3970787" y="8830645"/>
            <a:ext cx="3038048" cy="464314"/>
          </a:xfrm>
          <a:prstGeom prst="rect">
            <a:avLst/>
          </a:prstGeom>
        </p:spPr>
        <p:txBody>
          <a:bodyPr vert="horz" lIns="84913" tIns="42458" rIns="84913" bIns="42458" rtlCol="0" anchor="b"/>
          <a:lstStyle>
            <a:lvl1pPr algn="r">
              <a:defRPr sz="900"/>
            </a:lvl1pPr>
          </a:lstStyle>
          <a:p>
            <a:fld id="{33CD03FF-0E64-45CC-B4DC-99EBB8FC3CDD}" type="slidenum">
              <a:rPr lang="is-IS" smtClean="0"/>
              <a:pPr/>
              <a:t>‹#›</a:t>
            </a:fld>
            <a:endParaRPr lang="is-IS"/>
          </a:p>
        </p:txBody>
      </p:sp>
    </p:spTree>
    <p:extLst>
      <p:ext uri="{BB962C8B-B14F-4D97-AF65-F5344CB8AC3E}">
        <p14:creationId xmlns:p14="http://schemas.microsoft.com/office/powerpoint/2010/main" val="4187128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1" y="4"/>
            <a:ext cx="3038170" cy="464222"/>
          </a:xfrm>
          <a:prstGeom prst="rect">
            <a:avLst/>
          </a:prstGeom>
          <a:noFill/>
          <a:ln w="9525">
            <a:noFill/>
            <a:miter lim="800000"/>
            <a:headEnd/>
            <a:tailEnd/>
          </a:ln>
          <a:effectLst/>
        </p:spPr>
        <p:txBody>
          <a:bodyPr vert="horz" wrap="square" lIns="88668" tIns="44334" rIns="88668" bIns="44334" numCol="1" anchor="t" anchorCtr="0" compatLnSpc="1">
            <a:prstTxWarp prst="textNoShape">
              <a:avLst/>
            </a:prstTxWarp>
          </a:bodyPr>
          <a:lstStyle>
            <a:lvl1pPr algn="l" eaLnBrk="1" hangingPunct="1">
              <a:lnSpc>
                <a:spcPct val="100000"/>
              </a:lnSpc>
              <a:spcBef>
                <a:spcPct val="0"/>
              </a:spcBef>
              <a:defRPr sz="1200" b="0">
                <a:solidFill>
                  <a:schemeClr val="tx1"/>
                </a:solidFill>
                <a:latin typeface="Arial" charset="0"/>
                <a:cs typeface="+mn-cs"/>
              </a:defRPr>
            </a:lvl1pPr>
          </a:lstStyle>
          <a:p>
            <a:pPr>
              <a:defRPr/>
            </a:pPr>
            <a:endParaRPr lang="en-US"/>
          </a:p>
        </p:txBody>
      </p:sp>
      <p:sp>
        <p:nvSpPr>
          <p:cNvPr id="70659" name="Rectangle 3"/>
          <p:cNvSpPr>
            <a:spLocks noGrp="1" noChangeArrowheads="1"/>
          </p:cNvSpPr>
          <p:nvPr>
            <p:ph type="dt" idx="1"/>
          </p:nvPr>
        </p:nvSpPr>
        <p:spPr bwMode="auto">
          <a:xfrm>
            <a:off x="3970584" y="4"/>
            <a:ext cx="3038170" cy="464222"/>
          </a:xfrm>
          <a:prstGeom prst="rect">
            <a:avLst/>
          </a:prstGeom>
          <a:noFill/>
          <a:ln w="9525">
            <a:noFill/>
            <a:miter lim="800000"/>
            <a:headEnd/>
            <a:tailEnd/>
          </a:ln>
          <a:effectLst/>
        </p:spPr>
        <p:txBody>
          <a:bodyPr vert="horz" wrap="square" lIns="88668" tIns="44334" rIns="88668" bIns="44334" numCol="1" anchor="t" anchorCtr="0" compatLnSpc="1">
            <a:prstTxWarp prst="textNoShape">
              <a:avLst/>
            </a:prstTxWarp>
          </a:bodyPr>
          <a:lstStyle>
            <a:lvl1pPr algn="r" eaLnBrk="1" hangingPunct="1">
              <a:lnSpc>
                <a:spcPct val="100000"/>
              </a:lnSpc>
              <a:spcBef>
                <a:spcPct val="0"/>
              </a:spcBef>
              <a:defRPr sz="1200" b="0">
                <a:solidFill>
                  <a:schemeClr val="tx1"/>
                </a:solidFill>
                <a:latin typeface="Arial" charset="0"/>
                <a:cs typeface="+mn-cs"/>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701376" y="4416092"/>
            <a:ext cx="5607661" cy="4182482"/>
          </a:xfrm>
          <a:prstGeom prst="rect">
            <a:avLst/>
          </a:prstGeom>
          <a:noFill/>
          <a:ln w="9525">
            <a:noFill/>
            <a:miter lim="800000"/>
            <a:headEnd/>
            <a:tailEnd/>
          </a:ln>
          <a:effectLst/>
        </p:spPr>
        <p:txBody>
          <a:bodyPr vert="horz" wrap="square" lIns="88668" tIns="44334" rIns="88668" bIns="4433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0662" name="Rectangle 6"/>
          <p:cNvSpPr>
            <a:spLocks noGrp="1" noChangeArrowheads="1"/>
          </p:cNvSpPr>
          <p:nvPr>
            <p:ph type="ftr" sz="quarter" idx="4"/>
          </p:nvPr>
        </p:nvSpPr>
        <p:spPr bwMode="auto">
          <a:xfrm>
            <a:off x="1" y="8830687"/>
            <a:ext cx="3038170" cy="464222"/>
          </a:xfrm>
          <a:prstGeom prst="rect">
            <a:avLst/>
          </a:prstGeom>
          <a:noFill/>
          <a:ln w="9525">
            <a:noFill/>
            <a:miter lim="800000"/>
            <a:headEnd/>
            <a:tailEnd/>
          </a:ln>
          <a:effectLst/>
        </p:spPr>
        <p:txBody>
          <a:bodyPr vert="horz" wrap="square" lIns="88668" tIns="44334" rIns="88668" bIns="44334" numCol="1" anchor="b" anchorCtr="0" compatLnSpc="1">
            <a:prstTxWarp prst="textNoShape">
              <a:avLst/>
            </a:prstTxWarp>
          </a:bodyPr>
          <a:lstStyle>
            <a:lvl1pPr algn="l" eaLnBrk="1" hangingPunct="1">
              <a:lnSpc>
                <a:spcPct val="100000"/>
              </a:lnSpc>
              <a:spcBef>
                <a:spcPct val="0"/>
              </a:spcBef>
              <a:defRPr sz="1200" b="0">
                <a:solidFill>
                  <a:schemeClr val="tx1"/>
                </a:solidFill>
                <a:latin typeface="Arial" charset="0"/>
                <a:cs typeface="+mn-cs"/>
              </a:defRPr>
            </a:lvl1pPr>
          </a:lstStyle>
          <a:p>
            <a:pPr>
              <a:defRPr/>
            </a:pPr>
            <a:endParaRPr lang="en-US"/>
          </a:p>
        </p:txBody>
      </p:sp>
      <p:sp>
        <p:nvSpPr>
          <p:cNvPr id="70663" name="Rectangle 7"/>
          <p:cNvSpPr>
            <a:spLocks noGrp="1" noChangeArrowheads="1"/>
          </p:cNvSpPr>
          <p:nvPr>
            <p:ph type="sldNum" sz="quarter" idx="5"/>
          </p:nvPr>
        </p:nvSpPr>
        <p:spPr bwMode="auto">
          <a:xfrm>
            <a:off x="3970584" y="8830687"/>
            <a:ext cx="3038170" cy="464222"/>
          </a:xfrm>
          <a:prstGeom prst="rect">
            <a:avLst/>
          </a:prstGeom>
          <a:noFill/>
          <a:ln w="9525">
            <a:noFill/>
            <a:miter lim="800000"/>
            <a:headEnd/>
            <a:tailEnd/>
          </a:ln>
          <a:effectLst/>
        </p:spPr>
        <p:txBody>
          <a:bodyPr vert="horz" wrap="square" lIns="88668" tIns="44334" rIns="88668" bIns="44334" numCol="1" anchor="b" anchorCtr="0" compatLnSpc="1">
            <a:prstTxWarp prst="textNoShape">
              <a:avLst/>
            </a:prstTxWarp>
          </a:bodyPr>
          <a:lstStyle>
            <a:lvl1pPr algn="r" eaLnBrk="1" hangingPunct="1">
              <a:lnSpc>
                <a:spcPct val="100000"/>
              </a:lnSpc>
              <a:spcBef>
                <a:spcPct val="0"/>
              </a:spcBef>
              <a:defRPr sz="1200" b="0">
                <a:solidFill>
                  <a:schemeClr val="tx1"/>
                </a:solidFill>
                <a:latin typeface="Arial" charset="0"/>
                <a:cs typeface="+mn-cs"/>
              </a:defRPr>
            </a:lvl1pPr>
          </a:lstStyle>
          <a:p>
            <a:pPr>
              <a:defRPr/>
            </a:pPr>
            <a:fld id="{222BE9C5-463D-473A-A0E0-DB9590D99F42}" type="slidenum">
              <a:rPr lang="en-US"/>
              <a:pPr>
                <a:defRPr/>
              </a:pPr>
              <a:t>‹#›</a:t>
            </a:fld>
            <a:endParaRPr lang="en-US"/>
          </a:p>
        </p:txBody>
      </p:sp>
    </p:spTree>
    <p:extLst>
      <p:ext uri="{BB962C8B-B14F-4D97-AF65-F5344CB8AC3E}">
        <p14:creationId xmlns:p14="http://schemas.microsoft.com/office/powerpoint/2010/main" val="42274722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1</a:t>
            </a:fld>
            <a:endParaRPr lang="en-US"/>
          </a:p>
        </p:txBody>
      </p:sp>
    </p:spTree>
    <p:extLst>
      <p:ext uri="{BB962C8B-B14F-4D97-AF65-F5344CB8AC3E}">
        <p14:creationId xmlns:p14="http://schemas.microsoft.com/office/powerpoint/2010/main" val="1777548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2</a:t>
            </a:fld>
            <a:endParaRPr lang="en-US"/>
          </a:p>
        </p:txBody>
      </p:sp>
    </p:spTree>
    <p:extLst>
      <p:ext uri="{BB962C8B-B14F-4D97-AF65-F5344CB8AC3E}">
        <p14:creationId xmlns:p14="http://schemas.microsoft.com/office/powerpoint/2010/main" val="253730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3</a:t>
            </a:fld>
            <a:endParaRPr lang="en-US"/>
          </a:p>
        </p:txBody>
      </p:sp>
    </p:spTree>
    <p:extLst>
      <p:ext uri="{BB962C8B-B14F-4D97-AF65-F5344CB8AC3E}">
        <p14:creationId xmlns:p14="http://schemas.microsoft.com/office/powerpoint/2010/main" val="968877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5</a:t>
            </a:fld>
            <a:endParaRPr lang="en-US"/>
          </a:p>
        </p:txBody>
      </p:sp>
    </p:spTree>
    <p:extLst>
      <p:ext uri="{BB962C8B-B14F-4D97-AF65-F5344CB8AC3E}">
        <p14:creationId xmlns:p14="http://schemas.microsoft.com/office/powerpoint/2010/main" val="2496181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6</a:t>
            </a:fld>
            <a:endParaRPr lang="en-US"/>
          </a:p>
        </p:txBody>
      </p:sp>
    </p:spTree>
    <p:extLst>
      <p:ext uri="{BB962C8B-B14F-4D97-AF65-F5344CB8AC3E}">
        <p14:creationId xmlns:p14="http://schemas.microsoft.com/office/powerpoint/2010/main" val="165848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7</a:t>
            </a:fld>
            <a:endParaRPr lang="en-US"/>
          </a:p>
        </p:txBody>
      </p:sp>
    </p:spTree>
    <p:extLst>
      <p:ext uri="{BB962C8B-B14F-4D97-AF65-F5344CB8AC3E}">
        <p14:creationId xmlns:p14="http://schemas.microsoft.com/office/powerpoint/2010/main" val="2143297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pPr>
              <a:defRPr/>
            </a:pPr>
            <a:fld id="{222BE9C5-463D-473A-A0E0-DB9590D99F42}" type="slidenum">
              <a:rPr lang="en-US" smtClean="0"/>
              <a:pPr>
                <a:defRPr/>
              </a:pPr>
              <a:t>11</a:t>
            </a:fld>
            <a:endParaRPr lang="en-US"/>
          </a:p>
        </p:txBody>
      </p:sp>
    </p:spTree>
    <p:extLst>
      <p:ext uri="{BB962C8B-B14F-4D97-AF65-F5344CB8AC3E}">
        <p14:creationId xmlns:p14="http://schemas.microsoft.com/office/powerpoint/2010/main" val="31911758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PtemplateL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4139952" y="2130425"/>
            <a:ext cx="4318248" cy="1470025"/>
          </a:xfrm>
        </p:spPr>
        <p:txBody>
          <a:bodyPr/>
          <a:lstStyle/>
          <a:p>
            <a:r>
              <a:rPr lang="en-US" dirty="0"/>
              <a:t>Click to edit Master title style</a:t>
            </a:r>
            <a:endParaRPr lang="is-I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s-IS"/>
          </a:p>
        </p:txBody>
      </p:sp>
      <p:sp>
        <p:nvSpPr>
          <p:cNvPr id="4" name="Date Placeholder 3"/>
          <p:cNvSpPr>
            <a:spLocks noGrp="1"/>
          </p:cNvSpPr>
          <p:nvPr>
            <p:ph type="dt" sz="half" idx="10"/>
          </p:nvPr>
        </p:nvSpPr>
        <p:spPr/>
        <p:txBody>
          <a:bodyPr/>
          <a:lstStyle/>
          <a:p>
            <a:fld id="{E7B52664-6123-4577-B8BD-ED7B915F65BF}"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cxnSp>
        <p:nvCxnSpPr>
          <p:cNvPr id="8" name="Straight Connector 7"/>
          <p:cNvCxnSpPr/>
          <p:nvPr userDrawn="1"/>
        </p:nvCxnSpPr>
        <p:spPr>
          <a:xfrm rot="5400000">
            <a:off x="3635896" y="2852936"/>
            <a:ext cx="1152128"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648072"/>
          </a:xfrm>
        </p:spPr>
        <p:txBody>
          <a:bodyPr/>
          <a:lstStyle/>
          <a:p>
            <a:r>
              <a:rPr lang="en-US"/>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5AF2619F-1813-4D14-BDFA-325AAC631DDA}"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AA8BF4C8-0769-4140-8C4A-A275A301644A}"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Pr>
        <a:gradFill rotWithShape="0">
          <a:gsLst>
            <a:gs pos="0">
              <a:srgbClr val="CCECFF"/>
            </a:gs>
            <a:gs pos="100000">
              <a:srgbClr val="FCFEFF"/>
            </a:gs>
          </a:gsLst>
          <a:path path="rect">
            <a:fillToRect t="100000" r="100000"/>
          </a:path>
        </a:gradFill>
        <a:effectLst/>
      </p:bgPr>
    </p:bg>
    <p:spTree>
      <p:nvGrpSpPr>
        <p:cNvPr id="1" name=""/>
        <p:cNvGrpSpPr/>
        <p:nvPr/>
      </p:nvGrpSpPr>
      <p:grpSpPr>
        <a:xfrm>
          <a:off x="0" y="0"/>
          <a:ext cx="0" cy="0"/>
          <a:chOff x="0" y="0"/>
          <a:chExt cx="0" cy="0"/>
        </a:xfrm>
      </p:grpSpPr>
      <p:pic>
        <p:nvPicPr>
          <p:cNvPr id="3" name="Picture 2" descr="PPtemplateLS.jpg"/>
          <p:cNvPicPr>
            <a:picLocks noChangeAspect="1"/>
          </p:cNvPicPr>
          <p:nvPr userDrawn="1"/>
        </p:nvPicPr>
        <p:blipFill>
          <a:blip r:embed="rId2" cstate="print"/>
          <a:stretch>
            <a:fillRect/>
          </a:stretch>
        </p:blipFill>
        <p:spPr>
          <a:xfrm>
            <a:off x="0" y="0"/>
            <a:ext cx="9144000" cy="6858000"/>
          </a:xfrm>
          <a:prstGeom prst="rect">
            <a:avLst/>
          </a:prstGeom>
        </p:spPr>
      </p:pic>
      <p:cxnSp>
        <p:nvCxnSpPr>
          <p:cNvPr id="5" name="Straight Connector 4"/>
          <p:cNvCxnSpPr/>
          <p:nvPr userDrawn="1"/>
        </p:nvCxnSpPr>
        <p:spPr>
          <a:xfrm rot="5400000">
            <a:off x="3635896" y="2852936"/>
            <a:ext cx="1152128"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8162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PtemplateLS.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4139952" y="2130425"/>
            <a:ext cx="4318248" cy="1470025"/>
          </a:xfrm>
        </p:spPr>
        <p:txBody>
          <a:bodyPr/>
          <a:lstStyle/>
          <a:p>
            <a:r>
              <a:rPr lang="en-US" dirty="0"/>
              <a:t>Click to edit Master title style</a:t>
            </a:r>
            <a:endParaRPr lang="is-I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s-IS"/>
          </a:p>
        </p:txBody>
      </p:sp>
      <p:sp>
        <p:nvSpPr>
          <p:cNvPr id="4" name="Date Placeholder 3"/>
          <p:cNvSpPr>
            <a:spLocks noGrp="1"/>
          </p:cNvSpPr>
          <p:nvPr>
            <p:ph type="dt" sz="half" idx="10"/>
          </p:nvPr>
        </p:nvSpPr>
        <p:spPr/>
        <p:txBody>
          <a:bodyPr/>
          <a:lstStyle/>
          <a:p>
            <a:fld id="{E7B52664-6123-4577-B8BD-ED7B915F65BF}"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cxnSp>
        <p:nvCxnSpPr>
          <p:cNvPr id="8" name="Straight Connector 7"/>
          <p:cNvCxnSpPr/>
          <p:nvPr userDrawn="1"/>
        </p:nvCxnSpPr>
        <p:spPr>
          <a:xfrm rot="5400000">
            <a:off x="3635896" y="2852936"/>
            <a:ext cx="1152128"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368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7355160" cy="720080"/>
          </a:xfrm>
        </p:spPr>
        <p:txBody>
          <a:bodyPr/>
          <a:lstStyle/>
          <a:p>
            <a:r>
              <a:rPr lang="en-US"/>
              <a:t>Click to edit Master title style</a:t>
            </a:r>
            <a:endParaRPr lang="is-I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a:xfrm>
            <a:off x="467544" y="6492875"/>
            <a:ext cx="2133600" cy="365125"/>
          </a:xfrm>
        </p:spPr>
        <p:txBody>
          <a:bodyPr/>
          <a:lstStyle/>
          <a:p>
            <a:fld id="{8FF928C8-282B-404D-8915-D9D2460D7C1D}" type="datetime1">
              <a:rPr lang="is-IS" smtClean="0"/>
              <a:t>22.8.2022</a:t>
            </a:fld>
            <a:endParaRPr lang="is-IS"/>
          </a:p>
        </p:txBody>
      </p:sp>
      <p:sp>
        <p:nvSpPr>
          <p:cNvPr id="5" name="Footer Placeholder 4"/>
          <p:cNvSpPr>
            <a:spLocks noGrp="1"/>
          </p:cNvSpPr>
          <p:nvPr>
            <p:ph type="ftr" sz="quarter" idx="11"/>
          </p:nvPr>
        </p:nvSpPr>
        <p:spPr>
          <a:xfrm>
            <a:off x="3131840" y="6492875"/>
            <a:ext cx="2895600" cy="365125"/>
          </a:xfrm>
        </p:spPr>
        <p:txBody>
          <a:bodyPr/>
          <a:lstStyle/>
          <a:p>
            <a:endParaRPr lang="is-IS" dirty="0"/>
          </a:p>
        </p:txBody>
      </p:sp>
      <p:sp>
        <p:nvSpPr>
          <p:cNvPr id="6" name="Slide Number Placeholder 5"/>
          <p:cNvSpPr>
            <a:spLocks noGrp="1"/>
          </p:cNvSpPr>
          <p:nvPr>
            <p:ph type="sldNum" sz="quarter" idx="12"/>
          </p:nvPr>
        </p:nvSpPr>
        <p:spPr>
          <a:xfrm>
            <a:off x="6588224" y="6492875"/>
            <a:ext cx="2133600" cy="365125"/>
          </a:xfrm>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3461676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E93AD4-9809-4997-AB8C-553CFCD5720B}"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1559350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648072"/>
          </a:xfrm>
        </p:spPr>
        <p:txBody>
          <a:bodyPr/>
          <a:lstStyle/>
          <a:p>
            <a:r>
              <a:rPr lang="en-US"/>
              <a:t>Click to edit Master title style</a:t>
            </a:r>
            <a:endParaRPr lang="is-IS"/>
          </a:p>
        </p:txBody>
      </p:sp>
      <p:sp>
        <p:nvSpPr>
          <p:cNvPr id="3" name="Content Placeholder 2"/>
          <p:cNvSpPr>
            <a:spLocks noGrp="1"/>
          </p:cNvSpPr>
          <p:nvPr>
            <p:ph sz="half" idx="1"/>
          </p:nvPr>
        </p:nvSpPr>
        <p:spPr>
          <a:xfrm>
            <a:off x="467544" y="134076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s-IS" dirty="0"/>
          </a:p>
        </p:txBody>
      </p:sp>
      <p:sp>
        <p:nvSpPr>
          <p:cNvPr id="4" name="Content Placeholder 3"/>
          <p:cNvSpPr>
            <a:spLocks noGrp="1"/>
          </p:cNvSpPr>
          <p:nvPr>
            <p:ph sz="half" idx="2"/>
          </p:nvPr>
        </p:nvSpPr>
        <p:spPr>
          <a:xfrm>
            <a:off x="4644008" y="134076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s-IS" dirty="0"/>
          </a:p>
        </p:txBody>
      </p:sp>
      <p:sp>
        <p:nvSpPr>
          <p:cNvPr id="5" name="Date Placeholder 4"/>
          <p:cNvSpPr>
            <a:spLocks noGrp="1"/>
          </p:cNvSpPr>
          <p:nvPr>
            <p:ph type="dt" sz="half" idx="10"/>
          </p:nvPr>
        </p:nvSpPr>
        <p:spPr/>
        <p:txBody>
          <a:bodyPr/>
          <a:lstStyle/>
          <a:p>
            <a:fld id="{75035487-40E8-4446-BF53-8BAA1082B2F3}"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3701056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7" name="Date Placeholder 6"/>
          <p:cNvSpPr>
            <a:spLocks noGrp="1"/>
          </p:cNvSpPr>
          <p:nvPr>
            <p:ph type="dt" sz="half" idx="10"/>
          </p:nvPr>
        </p:nvSpPr>
        <p:spPr/>
        <p:txBody>
          <a:bodyPr/>
          <a:lstStyle/>
          <a:p>
            <a:fld id="{78DD7644-42AC-42DC-BF60-739A44B78DA7}" type="datetime1">
              <a:rPr lang="is-IS" smtClean="0"/>
              <a:t>22.8.2022</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86251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720080"/>
          </a:xfrm>
        </p:spPr>
        <p:txBody>
          <a:bodyPr/>
          <a:lstStyle/>
          <a:p>
            <a:r>
              <a:rPr lang="en-US"/>
              <a:t>Click to edit Master title style</a:t>
            </a:r>
            <a:endParaRPr lang="is-IS"/>
          </a:p>
        </p:txBody>
      </p:sp>
      <p:sp>
        <p:nvSpPr>
          <p:cNvPr id="3" name="Date Placeholder 2"/>
          <p:cNvSpPr>
            <a:spLocks noGrp="1"/>
          </p:cNvSpPr>
          <p:nvPr>
            <p:ph type="dt" sz="half" idx="10"/>
          </p:nvPr>
        </p:nvSpPr>
        <p:spPr/>
        <p:txBody>
          <a:bodyPr/>
          <a:lstStyle/>
          <a:p>
            <a:fld id="{35BEB73B-C3C8-4B01-8360-43FDA47950DC}" type="datetime1">
              <a:rPr lang="is-IS" smtClean="0"/>
              <a:t>22.8.2022</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521356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A792B-77C8-41A7-8CBE-D5F64D19FEE2}" type="datetime1">
              <a:rPr lang="is-IS" smtClean="0"/>
              <a:t>22.8.2022</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193258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7355160" cy="720080"/>
          </a:xfrm>
        </p:spPr>
        <p:txBody>
          <a:bodyPr/>
          <a:lstStyle/>
          <a:p>
            <a:r>
              <a:rPr lang="en-US"/>
              <a:t>Click to edit Master title style</a:t>
            </a:r>
            <a:endParaRPr lang="is-I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a:xfrm>
            <a:off x="467544" y="6492875"/>
            <a:ext cx="2133600" cy="365125"/>
          </a:xfrm>
        </p:spPr>
        <p:txBody>
          <a:bodyPr/>
          <a:lstStyle/>
          <a:p>
            <a:fld id="{8FF928C8-282B-404D-8915-D9D2460D7C1D}" type="datetime1">
              <a:rPr lang="is-IS" smtClean="0"/>
              <a:t>22.8.2022</a:t>
            </a:fld>
            <a:endParaRPr lang="is-IS"/>
          </a:p>
        </p:txBody>
      </p:sp>
      <p:sp>
        <p:nvSpPr>
          <p:cNvPr id="5" name="Footer Placeholder 4"/>
          <p:cNvSpPr>
            <a:spLocks noGrp="1"/>
          </p:cNvSpPr>
          <p:nvPr>
            <p:ph type="ftr" sz="quarter" idx="11"/>
          </p:nvPr>
        </p:nvSpPr>
        <p:spPr>
          <a:xfrm>
            <a:off x="3131840" y="6492875"/>
            <a:ext cx="2895600" cy="365125"/>
          </a:xfrm>
        </p:spPr>
        <p:txBody>
          <a:bodyPr/>
          <a:lstStyle/>
          <a:p>
            <a:endParaRPr lang="is-IS" dirty="0"/>
          </a:p>
        </p:txBody>
      </p:sp>
      <p:sp>
        <p:nvSpPr>
          <p:cNvPr id="6" name="Slide Number Placeholder 5"/>
          <p:cNvSpPr>
            <a:spLocks noGrp="1"/>
          </p:cNvSpPr>
          <p:nvPr>
            <p:ph type="sldNum" sz="quarter" idx="12"/>
          </p:nvPr>
        </p:nvSpPr>
        <p:spPr>
          <a:xfrm>
            <a:off x="6588224" y="6492875"/>
            <a:ext cx="2133600" cy="365125"/>
          </a:xfrm>
        </p:spPr>
        <p:txBody>
          <a:bodyPr/>
          <a:lstStyle/>
          <a:p>
            <a:fld id="{1BC648FB-18FF-46FD-A0AA-06A3AD2C6CD3}" type="slidenum">
              <a:rPr lang="is-IS" smtClean="0"/>
              <a:pPr/>
              <a:t>‹#›</a:t>
            </a:fld>
            <a:endParaRPr lang="is-I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2409FA-EB6C-44CF-BFA8-BA3F6752C36B}"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1128549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5C5112-D4DA-48CB-9A25-8AEDA02A4F1C}"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3355614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648072"/>
          </a:xfrm>
        </p:spPr>
        <p:txBody>
          <a:bodyPr/>
          <a:lstStyle/>
          <a:p>
            <a:r>
              <a:rPr lang="en-US"/>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5AF2619F-1813-4D14-BDFA-325AAC631DDA}"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2905295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AA8BF4C8-0769-4140-8C4A-A275A301644A}"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extLst>
      <p:ext uri="{BB962C8B-B14F-4D97-AF65-F5344CB8AC3E}">
        <p14:creationId xmlns:p14="http://schemas.microsoft.com/office/powerpoint/2010/main" val="31146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E93AD4-9809-4997-AB8C-553CFCD5720B}" type="datetime1">
              <a:rPr lang="is-IS" smtClean="0"/>
              <a:t>22.8.2022</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648072"/>
          </a:xfrm>
        </p:spPr>
        <p:txBody>
          <a:bodyPr/>
          <a:lstStyle/>
          <a:p>
            <a:r>
              <a:rPr lang="en-US"/>
              <a:t>Click to edit Master title style</a:t>
            </a:r>
            <a:endParaRPr lang="is-IS"/>
          </a:p>
        </p:txBody>
      </p:sp>
      <p:sp>
        <p:nvSpPr>
          <p:cNvPr id="3" name="Content Placeholder 2"/>
          <p:cNvSpPr>
            <a:spLocks noGrp="1"/>
          </p:cNvSpPr>
          <p:nvPr>
            <p:ph sz="half" idx="1"/>
          </p:nvPr>
        </p:nvSpPr>
        <p:spPr>
          <a:xfrm>
            <a:off x="467544" y="134076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s-IS" dirty="0"/>
          </a:p>
        </p:txBody>
      </p:sp>
      <p:sp>
        <p:nvSpPr>
          <p:cNvPr id="4" name="Content Placeholder 3"/>
          <p:cNvSpPr>
            <a:spLocks noGrp="1"/>
          </p:cNvSpPr>
          <p:nvPr>
            <p:ph sz="half" idx="2"/>
          </p:nvPr>
        </p:nvSpPr>
        <p:spPr>
          <a:xfrm>
            <a:off x="4644008" y="134076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s-IS" dirty="0"/>
          </a:p>
        </p:txBody>
      </p:sp>
      <p:sp>
        <p:nvSpPr>
          <p:cNvPr id="5" name="Date Placeholder 4"/>
          <p:cNvSpPr>
            <a:spLocks noGrp="1"/>
          </p:cNvSpPr>
          <p:nvPr>
            <p:ph type="dt" sz="half" idx="10"/>
          </p:nvPr>
        </p:nvSpPr>
        <p:spPr/>
        <p:txBody>
          <a:bodyPr/>
          <a:lstStyle/>
          <a:p>
            <a:fld id="{75035487-40E8-4446-BF53-8BAA1082B2F3}"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7" name="Date Placeholder 6"/>
          <p:cNvSpPr>
            <a:spLocks noGrp="1"/>
          </p:cNvSpPr>
          <p:nvPr>
            <p:ph type="dt" sz="half" idx="10"/>
          </p:nvPr>
        </p:nvSpPr>
        <p:spPr/>
        <p:txBody>
          <a:bodyPr/>
          <a:lstStyle/>
          <a:p>
            <a:fld id="{78DD7644-42AC-42DC-BF60-739A44B78DA7}" type="datetime1">
              <a:rPr lang="is-IS" smtClean="0"/>
              <a:t>22.8.2022</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7427168" cy="720080"/>
          </a:xfrm>
        </p:spPr>
        <p:txBody>
          <a:bodyPr/>
          <a:lstStyle/>
          <a:p>
            <a:r>
              <a:rPr lang="en-US"/>
              <a:t>Click to edit Master title style</a:t>
            </a:r>
            <a:endParaRPr lang="is-IS"/>
          </a:p>
        </p:txBody>
      </p:sp>
      <p:sp>
        <p:nvSpPr>
          <p:cNvPr id="3" name="Date Placeholder 2"/>
          <p:cNvSpPr>
            <a:spLocks noGrp="1"/>
          </p:cNvSpPr>
          <p:nvPr>
            <p:ph type="dt" sz="half" idx="10"/>
          </p:nvPr>
        </p:nvSpPr>
        <p:spPr/>
        <p:txBody>
          <a:bodyPr/>
          <a:lstStyle/>
          <a:p>
            <a:fld id="{35BEB73B-C3C8-4B01-8360-43FDA47950DC}" type="datetime1">
              <a:rPr lang="is-IS" smtClean="0"/>
              <a:t>22.8.2022</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A792B-77C8-41A7-8CBE-D5F64D19FEE2}" type="datetime1">
              <a:rPr lang="is-IS" smtClean="0"/>
              <a:t>22.8.2022</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2409FA-EB6C-44CF-BFA8-BA3F6752C36B}"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5C5112-D4DA-48CB-9A25-8AEDA02A4F1C}" type="datetime1">
              <a:rPr lang="is-IS" smtClean="0"/>
              <a:t>22.8.2022</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1BC648FB-18FF-46FD-A0AA-06A3AD2C6CD3}" type="slidenum">
              <a:rPr lang="is-IS" smtClean="0"/>
              <a:pPr/>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templateLagad2.jpg"/>
          <p:cNvPicPr>
            <a:picLocks noChangeAspect="1"/>
          </p:cNvPicPr>
          <p:nvPr/>
        </p:nvPicPr>
        <p:blipFill>
          <a:blip r:embed="rId14"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6632"/>
            <a:ext cx="8229600" cy="936104"/>
          </a:xfrm>
          <a:prstGeom prst="rect">
            <a:avLst/>
          </a:prstGeom>
        </p:spPr>
        <p:txBody>
          <a:bodyPr vert="horz" lIns="91440" tIns="45720" rIns="91440" bIns="45720" rtlCol="0" anchor="ctr">
            <a:normAutofit/>
          </a:bodyPr>
          <a:lstStyle/>
          <a:p>
            <a:r>
              <a:rPr lang="en-US" dirty="0"/>
              <a:t>Click to edit Master title style</a:t>
            </a:r>
            <a:endParaRPr lang="is-IS"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2"/>
          </p:nvPr>
        </p:nvSpPr>
        <p:spPr>
          <a:xfrm>
            <a:off x="467544"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02156-7C66-4798-AA95-5D3FC5A50382}" type="datetime1">
              <a:rPr lang="is-IS" smtClean="0"/>
              <a:t>22.8.2022</a:t>
            </a:fld>
            <a:endParaRPr lang="is-IS"/>
          </a:p>
        </p:txBody>
      </p:sp>
      <p:sp>
        <p:nvSpPr>
          <p:cNvPr id="5" name="Footer Placeholder 4"/>
          <p:cNvSpPr>
            <a:spLocks noGrp="1"/>
          </p:cNvSpPr>
          <p:nvPr>
            <p:ph type="ftr" sz="quarter" idx="3"/>
          </p:nvPr>
        </p:nvSpPr>
        <p:spPr>
          <a:xfrm>
            <a:off x="313184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dirty="0"/>
          </a:p>
        </p:txBody>
      </p:sp>
      <p:sp>
        <p:nvSpPr>
          <p:cNvPr id="6" name="Slide Number Placeholder 5"/>
          <p:cNvSpPr>
            <a:spLocks noGrp="1"/>
          </p:cNvSpPr>
          <p:nvPr>
            <p:ph type="sldNum" sz="quarter" idx="4"/>
          </p:nvPr>
        </p:nvSpPr>
        <p:spPr>
          <a:xfrm>
            <a:off x="6588224"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648FB-18FF-46FD-A0AA-06A3AD2C6CD3}"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templateLagad2.jp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6632"/>
            <a:ext cx="8229600" cy="936104"/>
          </a:xfrm>
          <a:prstGeom prst="rect">
            <a:avLst/>
          </a:prstGeom>
        </p:spPr>
        <p:txBody>
          <a:bodyPr vert="horz" lIns="91440" tIns="45720" rIns="91440" bIns="45720" rtlCol="0" anchor="ctr">
            <a:normAutofit/>
          </a:bodyPr>
          <a:lstStyle/>
          <a:p>
            <a:r>
              <a:rPr lang="en-US" dirty="0"/>
              <a:t>Click to edit Master title style</a:t>
            </a:r>
            <a:endParaRPr lang="is-IS"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2"/>
          </p:nvPr>
        </p:nvSpPr>
        <p:spPr>
          <a:xfrm>
            <a:off x="467544"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02156-7C66-4798-AA95-5D3FC5A50382}" type="datetime1">
              <a:rPr lang="is-IS" smtClean="0"/>
              <a:t>22.8.2022</a:t>
            </a:fld>
            <a:endParaRPr lang="is-IS"/>
          </a:p>
        </p:txBody>
      </p:sp>
      <p:sp>
        <p:nvSpPr>
          <p:cNvPr id="5" name="Footer Placeholder 4"/>
          <p:cNvSpPr>
            <a:spLocks noGrp="1"/>
          </p:cNvSpPr>
          <p:nvPr>
            <p:ph type="ftr" sz="quarter" idx="3"/>
          </p:nvPr>
        </p:nvSpPr>
        <p:spPr>
          <a:xfrm>
            <a:off x="313184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dirty="0"/>
          </a:p>
        </p:txBody>
      </p:sp>
      <p:sp>
        <p:nvSpPr>
          <p:cNvPr id="6" name="Slide Number Placeholder 5"/>
          <p:cNvSpPr>
            <a:spLocks noGrp="1"/>
          </p:cNvSpPr>
          <p:nvPr>
            <p:ph type="sldNum" sz="quarter" idx="4"/>
          </p:nvPr>
        </p:nvSpPr>
        <p:spPr>
          <a:xfrm>
            <a:off x="6588224"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648FB-18FF-46FD-A0AA-06A3AD2C6CD3}" type="slidenum">
              <a:rPr lang="is-IS" smtClean="0"/>
              <a:pPr/>
              <a:t>‹#›</a:t>
            </a:fld>
            <a:endParaRPr lang="is-IS"/>
          </a:p>
        </p:txBody>
      </p:sp>
    </p:spTree>
    <p:extLst>
      <p:ext uri="{BB962C8B-B14F-4D97-AF65-F5344CB8AC3E}">
        <p14:creationId xmlns:p14="http://schemas.microsoft.com/office/powerpoint/2010/main" val="61305578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anasjodur.is/fjarfestar/fjarmognun/eldri-grunnlysingar-og-vidaukar/"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11960" y="2130425"/>
            <a:ext cx="4246240" cy="1470025"/>
          </a:xfrm>
        </p:spPr>
        <p:txBody>
          <a:bodyPr>
            <a:normAutofit/>
          </a:bodyPr>
          <a:lstStyle/>
          <a:p>
            <a:pPr algn="l"/>
            <a:r>
              <a:rPr lang="is-IS" dirty="0"/>
              <a:t>Árshlutauppgjör</a:t>
            </a:r>
            <a:br>
              <a:rPr lang="is-IS" dirty="0"/>
            </a:br>
            <a:r>
              <a:rPr lang="is-IS" dirty="0"/>
              <a:t>30. júní 2022</a:t>
            </a:r>
          </a:p>
        </p:txBody>
      </p:sp>
      <p:sp>
        <p:nvSpPr>
          <p:cNvPr id="3" name="Subtitle 2"/>
          <p:cNvSpPr>
            <a:spLocks noGrp="1"/>
          </p:cNvSpPr>
          <p:nvPr>
            <p:ph type="subTitle" idx="1"/>
          </p:nvPr>
        </p:nvSpPr>
        <p:spPr/>
        <p:txBody>
          <a:bodyPr/>
          <a:lstStyle/>
          <a:p>
            <a:r>
              <a:rPr lang="is-IS" dirty="0"/>
              <a:t>Lánasjóður sveitarfélaga </a:t>
            </a:r>
            <a:r>
              <a:rPr lang="is-IS" dirty="0" err="1"/>
              <a:t>ohf</a:t>
            </a:r>
            <a:r>
              <a:rPr lang="is-IS" dirty="0"/>
              <a:t>.</a:t>
            </a:r>
          </a:p>
          <a:p>
            <a:r>
              <a:rPr lang="is-IS" dirty="0"/>
              <a:t>22. ágúst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331640" y="116632"/>
            <a:ext cx="6408712" cy="720080"/>
          </a:xfrm>
        </p:spPr>
        <p:txBody>
          <a:bodyPr>
            <a:normAutofit fontScale="90000"/>
          </a:bodyPr>
          <a:lstStyle/>
          <a:p>
            <a:r>
              <a:rPr lang="is-IS" dirty="0"/>
              <a:t>CAD hlutfall</a:t>
            </a:r>
          </a:p>
        </p:txBody>
      </p:sp>
      <p:sp>
        <p:nvSpPr>
          <p:cNvPr id="5" name="TextBox 4"/>
          <p:cNvSpPr txBox="1"/>
          <p:nvPr/>
        </p:nvSpPr>
        <p:spPr>
          <a:xfrm>
            <a:off x="590946" y="4876429"/>
            <a:ext cx="7725470" cy="1384995"/>
          </a:xfrm>
          <a:prstGeom prst="rect">
            <a:avLst/>
          </a:prstGeom>
          <a:noFill/>
        </p:spPr>
        <p:txBody>
          <a:bodyPr wrap="square" rtlCol="0">
            <a:spAutoFit/>
          </a:bodyPr>
          <a:lstStyle/>
          <a:p>
            <a:pPr marL="285750" indent="-285750" algn="just">
              <a:buFont typeface="Arial" pitchFamily="34" charset="0"/>
              <a:buChar char="•"/>
            </a:pPr>
            <a:r>
              <a:rPr lang="is-IS" sz="1400" b="0" dirty="0">
                <a:solidFill>
                  <a:schemeClr val="tx1"/>
                </a:solidFill>
                <a:latin typeface="+mn-lt"/>
                <a:cs typeface="Arial" pitchFamily="34" charset="0"/>
              </a:rPr>
              <a:t>Lánasjóðurinn nýtir sér mildunarákvæði við eiginfjárútreikninga vegna lögbundinnar sérstöðu sjóðsins. Samkvæmt 2. mgr. 68. gr. sveitarstjórnarlaga nr. 138/2011 geta sveitarfélög veitt sjóðnum veð í tekjum sínum vegna lána sem það tekur hjá sjóðnum og vegna ábyrgða sem það veitir honum samkvæmt 1. og 2. mgr. 69.gr. sömu laga. Við beitingu </a:t>
            </a:r>
            <a:r>
              <a:rPr lang="is-IS" sz="1400" b="0" dirty="0" err="1">
                <a:solidFill>
                  <a:schemeClr val="tx1"/>
                </a:solidFill>
                <a:latin typeface="+mn-lt"/>
                <a:cs typeface="Arial" pitchFamily="34" charset="0"/>
              </a:rPr>
              <a:t>mildunar</a:t>
            </a:r>
            <a:r>
              <a:rPr lang="is-IS" sz="1400" b="0" dirty="0">
                <a:solidFill>
                  <a:schemeClr val="tx1"/>
                </a:solidFill>
                <a:latin typeface="+mn-lt"/>
                <a:cs typeface="Arial" pitchFamily="34" charset="0"/>
              </a:rPr>
              <a:t> fá umræddar áhættuskuldbindingar, að því marki sem veð er fyrir hendi, áhættuvog eins og íslenska ríkið, þ.e. 0% vegna lána í íslenskum krónum. </a:t>
            </a:r>
          </a:p>
        </p:txBody>
      </p:sp>
      <p:sp>
        <p:nvSpPr>
          <p:cNvPr id="2" name="Slide Number Placeholder 1"/>
          <p:cNvSpPr>
            <a:spLocks noGrp="1"/>
          </p:cNvSpPr>
          <p:nvPr>
            <p:ph type="sldNum" sz="quarter" idx="12"/>
          </p:nvPr>
        </p:nvSpPr>
        <p:spPr/>
        <p:txBody>
          <a:bodyPr/>
          <a:lstStyle/>
          <a:p>
            <a:fld id="{1BC648FB-18FF-46FD-A0AA-06A3AD2C6CD3}" type="slidenum">
              <a:rPr lang="is-IS" smtClean="0"/>
              <a:pPr/>
              <a:t>10</a:t>
            </a:fld>
            <a:endParaRPr lang="is-IS"/>
          </a:p>
        </p:txBody>
      </p:sp>
      <p:pic>
        <p:nvPicPr>
          <p:cNvPr id="4" name="Picture 3">
            <a:extLst>
              <a:ext uri="{FF2B5EF4-FFF2-40B4-BE49-F238E27FC236}">
                <a16:creationId xmlns:a16="http://schemas.microsoft.com/office/drawing/2014/main" id="{E2EAE57B-BB07-45BF-8835-CAD41519654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7584" y="1508572"/>
            <a:ext cx="7651327" cy="3028454"/>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is-IS" dirty="0"/>
              <a:t>Þróun útlána</a:t>
            </a:r>
            <a:endParaRPr lang="en-US" dirty="0"/>
          </a:p>
        </p:txBody>
      </p:sp>
      <p:sp>
        <p:nvSpPr>
          <p:cNvPr id="3" name="Slide Number Placeholder 2"/>
          <p:cNvSpPr>
            <a:spLocks noGrp="1"/>
          </p:cNvSpPr>
          <p:nvPr>
            <p:ph type="sldNum" sz="quarter" idx="12"/>
          </p:nvPr>
        </p:nvSpPr>
        <p:spPr/>
        <p:txBody>
          <a:bodyPr/>
          <a:lstStyle/>
          <a:p>
            <a:fld id="{1BC648FB-18FF-46FD-A0AA-06A3AD2C6CD3}" type="slidenum">
              <a:rPr lang="is-IS" smtClean="0"/>
              <a:pPr/>
              <a:t>11</a:t>
            </a:fld>
            <a:endParaRPr lang="is-IS"/>
          </a:p>
        </p:txBody>
      </p:sp>
      <p:pic>
        <p:nvPicPr>
          <p:cNvPr id="7" name="Picture 6">
            <a:extLst>
              <a:ext uri="{FF2B5EF4-FFF2-40B4-BE49-F238E27FC236}">
                <a16:creationId xmlns:a16="http://schemas.microsoft.com/office/drawing/2014/main" id="{C7BB48F1-BF06-43AB-86A8-EE28ECF4F2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403648" y="2492896"/>
            <a:ext cx="6336704" cy="3712912"/>
          </a:xfrm>
          <a:prstGeom prst="rect">
            <a:avLst/>
          </a:prstGeom>
        </p:spPr>
      </p:pic>
      <p:sp>
        <p:nvSpPr>
          <p:cNvPr id="2" name="Content Placeholder 1"/>
          <p:cNvSpPr>
            <a:spLocks noGrp="1"/>
          </p:cNvSpPr>
          <p:nvPr>
            <p:ph idx="1"/>
          </p:nvPr>
        </p:nvSpPr>
        <p:spPr>
          <a:xfrm>
            <a:off x="251520" y="1412776"/>
            <a:ext cx="8075240" cy="1237592"/>
          </a:xfrm>
        </p:spPr>
        <p:txBody>
          <a:bodyPr>
            <a:normAutofit/>
          </a:bodyPr>
          <a:lstStyle/>
          <a:p>
            <a:r>
              <a:rPr lang="is-IS" sz="2000" dirty="0"/>
              <a:t>Verulega minni almenn eftirspurn eftir fjármögnun hjá sjóðnum</a:t>
            </a:r>
          </a:p>
          <a:p>
            <a:r>
              <a:rPr lang="is-IS" sz="2000" dirty="0"/>
              <a:t>Hagstæðustu lánakjör í sögu sjóðsins þar til vaxtahækkanir Seðlabankans smituðust út í markað fyrir verðtryggð skuldabréf</a:t>
            </a:r>
          </a:p>
        </p:txBody>
      </p:sp>
    </p:spTree>
    <p:extLst>
      <p:ext uri="{BB962C8B-B14F-4D97-AF65-F5344CB8AC3E}">
        <p14:creationId xmlns:p14="http://schemas.microsoft.com/office/powerpoint/2010/main" val="155857725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995936" y="2780928"/>
            <a:ext cx="4246240"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pPr>
            <a:endParaRPr lang="is-I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DE8DB-AE80-463B-B462-962E8F1E2186}"/>
              </a:ext>
            </a:extLst>
          </p:cNvPr>
          <p:cNvSpPr>
            <a:spLocks noGrp="1"/>
          </p:cNvSpPr>
          <p:nvPr>
            <p:ph type="title"/>
          </p:nvPr>
        </p:nvSpPr>
        <p:spPr>
          <a:xfrm>
            <a:off x="1115616" y="212280"/>
            <a:ext cx="7355160" cy="720080"/>
          </a:xfrm>
        </p:spPr>
        <p:txBody>
          <a:bodyPr>
            <a:normAutofit/>
          </a:bodyPr>
          <a:lstStyle/>
          <a:p>
            <a:r>
              <a:rPr lang="is-IS" sz="3400" dirty="0"/>
              <a:t>LSS 39 0303 - helstu skilmálar</a:t>
            </a:r>
          </a:p>
        </p:txBody>
      </p:sp>
      <p:graphicFrame>
        <p:nvGraphicFramePr>
          <p:cNvPr id="6" name="Content Placeholder 5">
            <a:extLst>
              <a:ext uri="{FF2B5EF4-FFF2-40B4-BE49-F238E27FC236}">
                <a16:creationId xmlns:a16="http://schemas.microsoft.com/office/drawing/2014/main" id="{9E7C85E5-E453-4AC5-B2CA-44772DC70341}"/>
              </a:ext>
            </a:extLst>
          </p:cNvPr>
          <p:cNvGraphicFramePr>
            <a:graphicFrameLocks noGrp="1"/>
          </p:cNvGraphicFramePr>
          <p:nvPr>
            <p:ph idx="1"/>
            <p:extLst>
              <p:ext uri="{D42A27DB-BD31-4B8C-83A1-F6EECF244321}">
                <p14:modId xmlns:p14="http://schemas.microsoft.com/office/powerpoint/2010/main" val="3830873949"/>
              </p:ext>
            </p:extLst>
          </p:nvPr>
        </p:nvGraphicFramePr>
        <p:xfrm>
          <a:off x="611560" y="1419870"/>
          <a:ext cx="7920880" cy="4937760"/>
        </p:xfrm>
        <a:graphic>
          <a:graphicData uri="http://schemas.openxmlformats.org/drawingml/2006/table">
            <a:tbl>
              <a:tblPr firstRow="1" bandRow="1">
                <a:tableStyleId>{5C22544A-7EE6-4342-B048-85BDC9FD1C3A}</a:tableStyleId>
              </a:tblPr>
              <a:tblGrid>
                <a:gridCol w="1895596">
                  <a:extLst>
                    <a:ext uri="{9D8B030D-6E8A-4147-A177-3AD203B41FA5}">
                      <a16:colId xmlns:a16="http://schemas.microsoft.com/office/drawing/2014/main" val="1340571647"/>
                    </a:ext>
                  </a:extLst>
                </a:gridCol>
                <a:gridCol w="6025284">
                  <a:extLst>
                    <a:ext uri="{9D8B030D-6E8A-4147-A177-3AD203B41FA5}">
                      <a16:colId xmlns:a16="http://schemas.microsoft.com/office/drawing/2014/main" val="4106040534"/>
                    </a:ext>
                  </a:extLst>
                </a:gridCol>
              </a:tblGrid>
              <a:tr h="304583">
                <a:tc>
                  <a:txBody>
                    <a:bodyPr/>
                    <a:lstStyle/>
                    <a:p>
                      <a:r>
                        <a:rPr lang="is-IS" sz="1400" dirty="0">
                          <a:solidFill>
                            <a:sysClr val="windowText" lastClr="000000"/>
                          </a:solidFill>
                        </a:rPr>
                        <a:t>Nýr skuldabréfaflokkur</a:t>
                      </a:r>
                    </a:p>
                  </a:txBody>
                  <a:tcPr marL="36000" marR="72000" anchor="ctr">
                    <a:lnB w="12700" cap="flat" cmpd="sng" algn="ctr">
                      <a:solidFill>
                        <a:schemeClr val="tx2"/>
                      </a:solidFill>
                      <a:prstDash val="solid"/>
                      <a:round/>
                      <a:headEnd type="none" w="med" len="med"/>
                      <a:tailEnd type="none" w="med" len="med"/>
                    </a:lnB>
                    <a:noFill/>
                  </a:tcPr>
                </a:tc>
                <a:tc>
                  <a:txBody>
                    <a:bodyPr/>
                    <a:lstStyle/>
                    <a:p>
                      <a:r>
                        <a:rPr lang="is-IS"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LSS 39 0303</a:t>
                      </a:r>
                      <a:endParaRPr lang="is-IS" sz="1400" dirty="0">
                        <a:solidFill>
                          <a:schemeClr val="tx1"/>
                        </a:solidFill>
                      </a:endParaRPr>
                    </a:p>
                  </a:txBody>
                  <a:tcPr marL="36000" marR="72000" anchor="ctr">
                    <a:lnB w="12700" cap="flat" cmpd="sng" algn="ctr">
                      <a:solidFill>
                        <a:schemeClr val="tx2"/>
                      </a:solidFill>
                      <a:prstDash val="solid"/>
                      <a:round/>
                      <a:headEnd type="none" w="med" len="med"/>
                      <a:tailEnd type="none" w="med" len="med"/>
                    </a:lnB>
                    <a:noFill/>
                  </a:tcPr>
                </a:tc>
                <a:extLst>
                  <a:ext uri="{0D108BD9-81ED-4DB2-BD59-A6C34878D82A}">
                    <a16:rowId xmlns:a16="http://schemas.microsoft.com/office/drawing/2014/main" val="3469971803"/>
                  </a:ext>
                </a:extLst>
              </a:tr>
              <a:tr h="456875">
                <a:tc>
                  <a:txBody>
                    <a:bodyPr/>
                    <a:lstStyle/>
                    <a:p>
                      <a:endParaRPr lang="is-IS" sz="1200" b="1" dirty="0">
                        <a:solidFill>
                          <a:schemeClr val="tx1"/>
                        </a:solidFill>
                      </a:endParaRPr>
                    </a:p>
                    <a:p>
                      <a:r>
                        <a:rPr lang="is-IS" sz="1200" b="1" dirty="0">
                          <a:solidFill>
                            <a:schemeClr val="tx1"/>
                          </a:solidFill>
                        </a:rPr>
                        <a:t>Heildarheimild flokks:</a:t>
                      </a:r>
                    </a:p>
                  </a:txBody>
                  <a:tcPr anchor="ctr">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noFill/>
                  </a:tcPr>
                </a:tc>
                <a:tc>
                  <a:txBody>
                    <a:bodyPr/>
                    <a:lstStyle/>
                    <a:p>
                      <a:endParaRPr lang="is-IS" sz="1000" dirty="0"/>
                    </a:p>
                    <a:p>
                      <a:r>
                        <a:rPr lang="is-IS" sz="1000" dirty="0"/>
                        <a:t>25.000.000.000</a:t>
                      </a:r>
                    </a:p>
                  </a:txBody>
                  <a:tcPr anchor="ctr">
                    <a:lnL w="12700" cap="flat" cmpd="sng" algn="ctr">
                      <a:solidFill>
                        <a:schemeClr val="tx2"/>
                      </a:solidFill>
                      <a:prstDash val="solid"/>
                      <a:round/>
                      <a:headEnd type="none" w="med" len="med"/>
                      <a:tailEnd type="none" w="med" len="med"/>
                    </a:lnL>
                    <a:lnT w="12700" cap="flat" cmpd="sng" algn="ctr">
                      <a:solidFill>
                        <a:schemeClr val="tx2"/>
                      </a:solidFill>
                      <a:prstDash val="solid"/>
                      <a:round/>
                      <a:headEnd type="none" w="med" len="med"/>
                      <a:tailEnd type="none" w="med" len="med"/>
                    </a:lnT>
                    <a:noFill/>
                  </a:tcPr>
                </a:tc>
                <a:extLst>
                  <a:ext uri="{0D108BD9-81ED-4DB2-BD59-A6C34878D82A}">
                    <a16:rowId xmlns:a16="http://schemas.microsoft.com/office/drawing/2014/main" val="1430357562"/>
                  </a:ext>
                </a:extLst>
              </a:tr>
              <a:tr h="274125">
                <a:tc>
                  <a:txBody>
                    <a:bodyPr/>
                    <a:lstStyle/>
                    <a:p>
                      <a:r>
                        <a:rPr lang="is-IS" sz="1200" b="1" dirty="0"/>
                        <a:t>Útgefið nú:</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2.710.000.000</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987349673"/>
                  </a:ext>
                </a:extLst>
              </a:tr>
              <a:tr h="274125">
                <a:tc>
                  <a:txBody>
                    <a:bodyPr/>
                    <a:lstStyle/>
                    <a:p>
                      <a:pPr marL="0" algn="l" defTabSz="914400" rtl="0" eaLnBrk="1" latinLnBrk="0" hangingPunct="1"/>
                      <a:r>
                        <a:rPr lang="is-IS" sz="1200" b="1" kern="1200" dirty="0"/>
                        <a:t>Nafnverðseiningar:</a:t>
                      </a:r>
                      <a:endParaRPr lang="is-IS" sz="1200" b="1" kern="1200" dirty="0">
                        <a:solidFill>
                          <a:schemeClr val="dk1"/>
                        </a:solidFill>
                        <a:latin typeface="+mn-lt"/>
                        <a:ea typeface="+mn-ea"/>
                        <a:cs typeface="+mn-cs"/>
                      </a:endParaRPr>
                    </a:p>
                  </a:txBody>
                  <a:tcPr anchor="ctr">
                    <a:lnR w="12700" cap="flat" cmpd="sng" algn="ctr">
                      <a:solidFill>
                        <a:schemeClr val="tx2"/>
                      </a:solidFill>
                      <a:prstDash val="solid"/>
                      <a:round/>
                      <a:headEnd type="none" w="med" len="med"/>
                      <a:tailEnd type="none" w="med" len="med"/>
                    </a:lnR>
                    <a:noFill/>
                  </a:tcPr>
                </a:tc>
                <a:tc>
                  <a:txBody>
                    <a:bodyPr/>
                    <a:lstStyle/>
                    <a:p>
                      <a:pPr marL="0" algn="l" defTabSz="914400" rtl="0" eaLnBrk="1" latinLnBrk="0" hangingPunct="1"/>
                      <a:r>
                        <a:rPr lang="is-IS" sz="1000" kern="1200" dirty="0"/>
                        <a:t>1 kr.</a:t>
                      </a:r>
                      <a:endParaRPr lang="is-IS" sz="1000" b="1" kern="1200" dirty="0">
                        <a:solidFill>
                          <a:schemeClr val="dk1"/>
                        </a:solidFill>
                        <a:latin typeface="+mn-lt"/>
                        <a:ea typeface="+mn-ea"/>
                        <a:cs typeface="+mn-cs"/>
                      </a:endParaRP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1687628109"/>
                  </a:ext>
                </a:extLst>
              </a:tr>
              <a:tr h="274125">
                <a:tc>
                  <a:txBody>
                    <a:bodyPr/>
                    <a:lstStyle/>
                    <a:p>
                      <a:r>
                        <a:rPr lang="is-IS" sz="1200" b="1" dirty="0"/>
                        <a:t>Tegund skuldabréfs:</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Jafnar afborganir</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3334117721"/>
                  </a:ext>
                </a:extLst>
              </a:tr>
              <a:tr h="700542">
                <a:tc>
                  <a:txBody>
                    <a:bodyPr/>
                    <a:lstStyle/>
                    <a:p>
                      <a:r>
                        <a:rPr lang="is-IS" sz="1200" b="1" dirty="0"/>
                        <a:t>Afborganir höfuðstóls og vaxta:</a:t>
                      </a:r>
                    </a:p>
                  </a:txBody>
                  <a:tcPr anchor="ctr">
                    <a:lnR w="12700" cap="flat" cmpd="sng" algn="ctr">
                      <a:solidFill>
                        <a:schemeClr val="tx2"/>
                      </a:solidFill>
                      <a:prstDash val="solid"/>
                      <a:round/>
                      <a:headEnd type="none" w="med" len="med"/>
                      <a:tailEnd type="none" w="med" len="med"/>
                    </a:lnR>
                    <a:noFill/>
                  </a:tcPr>
                </a:tc>
                <a:tc>
                  <a:txBody>
                    <a:bodyPr/>
                    <a:lstStyle/>
                    <a:p>
                      <a:endParaRPr lang="is-IS" sz="1000" kern="1200" dirty="0">
                        <a:effectLst/>
                      </a:endParaRPr>
                    </a:p>
                    <a:p>
                      <a:r>
                        <a:rPr lang="is-IS" sz="1000" kern="1200" dirty="0">
                          <a:effectLst/>
                        </a:rPr>
                        <a:t>Höfuðstóll og vextir eru greiddir með 34 greiðslum. </a:t>
                      </a:r>
                      <a:r>
                        <a:rPr lang="is-IS" sz="1000" dirty="0">
                          <a:effectLst/>
                          <a:latin typeface="Calibri" panose="020F0502020204030204" pitchFamily="34" charset="0"/>
                          <a:ea typeface="Calibri" panose="020F0502020204030204" pitchFamily="34" charset="0"/>
                          <a:cs typeface="Times New Roman" panose="02020603050405020304" pitchFamily="18" charset="0"/>
                        </a:rPr>
                        <a:t> Vextir eru greiddir </a:t>
                      </a:r>
                      <a:r>
                        <a:rPr lang="is-IS" sz="1000" dirty="0" err="1">
                          <a:effectLst/>
                          <a:latin typeface="Calibri" panose="020F0502020204030204" pitchFamily="34" charset="0"/>
                          <a:ea typeface="Calibri" panose="020F0502020204030204" pitchFamily="34" charset="0"/>
                          <a:cs typeface="Times New Roman" panose="02020603050405020304" pitchFamily="18" charset="0"/>
                        </a:rPr>
                        <a:t>eftirá</a:t>
                      </a:r>
                      <a:r>
                        <a:rPr lang="is-IS" sz="1000" dirty="0">
                          <a:effectLst/>
                          <a:latin typeface="Calibri" panose="020F0502020204030204" pitchFamily="34" charset="0"/>
                          <a:ea typeface="Calibri" panose="020F0502020204030204" pitchFamily="34" charset="0"/>
                          <a:cs typeface="Times New Roman" panose="02020603050405020304" pitchFamily="18" charset="0"/>
                        </a:rPr>
                        <a:t> á vaxtagjalddaga, tvisvar á ári, þann 3. mars og 3. september ár hvert. Fyrsti vaxtadagur verður þann 3. mars 2022 og fyrsti gjalddagi höfuðstóls verður þann 3. september 2024.</a:t>
                      </a:r>
                      <a:endParaRPr lang="is-IS" sz="1000" dirty="0"/>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803613695"/>
                  </a:ext>
                </a:extLst>
              </a:tr>
              <a:tr h="274125">
                <a:tc>
                  <a:txBody>
                    <a:bodyPr/>
                    <a:lstStyle/>
                    <a:p>
                      <a:r>
                        <a:rPr lang="is-IS" sz="1200" b="1" dirty="0"/>
                        <a:t>Nafnvextir:</a:t>
                      </a:r>
                    </a:p>
                  </a:txBody>
                  <a:tcPr anchor="ctr">
                    <a:lnR w="12700" cap="flat" cmpd="sng" algn="ctr">
                      <a:solidFill>
                        <a:schemeClr val="tx2"/>
                      </a:solidFill>
                      <a:prstDash val="solid"/>
                      <a:round/>
                      <a:headEnd type="none" w="med" len="med"/>
                      <a:tailEnd type="none" w="med" len="med"/>
                    </a:lnR>
                    <a:noFill/>
                  </a:tcPr>
                </a:tc>
                <a:tc>
                  <a:txBody>
                    <a:bodyPr/>
                    <a:lstStyle/>
                    <a:p>
                      <a:r>
                        <a:rPr lang="is-IS" sz="1050" dirty="0"/>
                        <a:t>1</a:t>
                      </a:r>
                      <a:r>
                        <a:rPr lang="is-IS" sz="1000" dirty="0"/>
                        <a:t>%</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4281405034"/>
                  </a:ext>
                </a:extLst>
              </a:tr>
              <a:tr h="274125">
                <a:tc>
                  <a:txBody>
                    <a:bodyPr/>
                    <a:lstStyle/>
                    <a:p>
                      <a:r>
                        <a:rPr lang="is-IS" sz="1200" b="1" dirty="0"/>
                        <a:t>Dagregla:</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30E/360</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3731677992"/>
                  </a:ext>
                </a:extLst>
              </a:tr>
              <a:tr h="274125">
                <a:tc>
                  <a:txBody>
                    <a:bodyPr/>
                    <a:lstStyle/>
                    <a:p>
                      <a:r>
                        <a:rPr lang="is-IS" sz="1200" b="1" dirty="0"/>
                        <a:t>Uppgreiðsluheimild:</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Nei</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375012443"/>
                  </a:ext>
                </a:extLst>
              </a:tr>
              <a:tr h="274125">
                <a:tc>
                  <a:txBody>
                    <a:bodyPr/>
                    <a:lstStyle/>
                    <a:p>
                      <a:r>
                        <a:rPr lang="is-IS" sz="1200" b="1" dirty="0"/>
                        <a:t>Verðtrygging:</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Já, vísitala neysluverðs</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1253955183"/>
                  </a:ext>
                </a:extLst>
              </a:tr>
              <a:tr h="274125">
                <a:tc>
                  <a:txBody>
                    <a:bodyPr/>
                    <a:lstStyle/>
                    <a:p>
                      <a:r>
                        <a:rPr lang="is-IS" sz="1200" b="1" dirty="0"/>
                        <a:t>Tekið til viðskipta:</a:t>
                      </a:r>
                    </a:p>
                  </a:txBody>
                  <a:tcPr anchor="ctr">
                    <a:lnR w="12700" cap="flat" cmpd="sng" algn="ctr">
                      <a:solidFill>
                        <a:schemeClr val="tx2"/>
                      </a:solidFill>
                      <a:prstDash val="solid"/>
                      <a:round/>
                      <a:headEnd type="none" w="med" len="med"/>
                      <a:tailEnd type="none" w="med" len="med"/>
                    </a:lnR>
                    <a:noFill/>
                  </a:tcPr>
                </a:tc>
                <a:tc>
                  <a:txBody>
                    <a:bodyPr/>
                    <a:lstStyle/>
                    <a:p>
                      <a:r>
                        <a:rPr lang="is-IS" sz="1000" dirty="0"/>
                        <a:t>Skráð á Aðalmarkað Nasdaq Iceland hf. innan 1 mánaðar frá uppgjörsdegi</a:t>
                      </a: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4277556990"/>
                  </a:ext>
                </a:extLst>
              </a:tr>
              <a:tr h="274125">
                <a:tc>
                  <a:txBody>
                    <a:bodyPr/>
                    <a:lstStyle/>
                    <a:p>
                      <a:r>
                        <a:rPr lang="is-IS" sz="1200" b="1" dirty="0"/>
                        <a:t>Tilgangur útgáfu:</a:t>
                      </a:r>
                    </a:p>
                  </a:txBody>
                  <a:tcPr>
                    <a:lnR w="12700" cap="flat" cmpd="sng" algn="ctr">
                      <a:solidFill>
                        <a:schemeClr val="tx2"/>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sz="1000" kern="1200" dirty="0">
                          <a:effectLst/>
                        </a:rPr>
                        <a:t>Almenn fjármögnun Lánasjóðsins</a:t>
                      </a:r>
                      <a:endParaRPr lang="is-IS" sz="1000" dirty="0"/>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3930978781"/>
                  </a:ext>
                </a:extLst>
              </a:tr>
              <a:tr h="700542">
                <a:tc>
                  <a:txBody>
                    <a:bodyPr/>
                    <a:lstStyle/>
                    <a:p>
                      <a:r>
                        <a:rPr lang="is-IS" sz="1200" b="1" dirty="0"/>
                        <a:t>Aðrar upplýsingar:</a:t>
                      </a:r>
                    </a:p>
                  </a:txBody>
                  <a:tcPr>
                    <a:lnR w="12700" cap="flat" cmpd="sng" algn="ctr">
                      <a:solidFill>
                        <a:schemeClr val="tx2"/>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s-IS" sz="1000" u="sng" kern="1200" dirty="0">
                          <a:solidFill>
                            <a:schemeClr val="dk1"/>
                          </a:solidFill>
                          <a:effectLst/>
                          <a:latin typeface="+mn-lt"/>
                          <a:ea typeface="+mn-ea"/>
                          <a:cs typeface="+mn-cs"/>
                        </a:rPr>
                        <a:t>Viðskiptavakt hefst með flokkinn þegar útgefið nafnverð hefur náð 5.000.000.000.</a:t>
                      </a:r>
                      <a:br>
                        <a:rPr lang="is-IS" sz="1000" kern="1200" dirty="0">
                          <a:solidFill>
                            <a:schemeClr val="dk1"/>
                          </a:solidFill>
                          <a:effectLst/>
                          <a:latin typeface="+mn-lt"/>
                          <a:ea typeface="+mn-ea"/>
                          <a:cs typeface="+mn-cs"/>
                        </a:rPr>
                      </a:br>
                      <a:br>
                        <a:rPr lang="is-IS" sz="1000" kern="1200" dirty="0">
                          <a:solidFill>
                            <a:schemeClr val="dk1"/>
                          </a:solidFill>
                          <a:effectLst/>
                          <a:latin typeface="+mn-lt"/>
                          <a:ea typeface="+mn-ea"/>
                          <a:cs typeface="+mn-cs"/>
                        </a:rPr>
                      </a:br>
                      <a:r>
                        <a:rPr lang="is-IS" sz="1000" kern="1200" dirty="0">
                          <a:solidFill>
                            <a:schemeClr val="dk1"/>
                          </a:solidFill>
                          <a:effectLst/>
                          <a:latin typeface="+mn-lt"/>
                          <a:ea typeface="+mn-ea"/>
                          <a:cs typeface="+mn-cs"/>
                        </a:rPr>
                        <a:t>Heildstæðar</a:t>
                      </a:r>
                      <a:r>
                        <a:rPr lang="is-IS" sz="1000" b="0" i="0" dirty="0">
                          <a:solidFill>
                            <a:srgbClr val="242424"/>
                          </a:solidFill>
                          <a:effectLst/>
                          <a:latin typeface="Segoe UI" panose="020B0502040204020203" pitchFamily="34" charset="0"/>
                        </a:rPr>
                        <a:t> </a:t>
                      </a:r>
                      <a:r>
                        <a:rPr lang="is-IS" sz="1000" kern="1200" dirty="0">
                          <a:solidFill>
                            <a:schemeClr val="dk1"/>
                          </a:solidFill>
                          <a:effectLst/>
                          <a:latin typeface="+mn-lt"/>
                          <a:ea typeface="+mn-ea"/>
                          <a:cs typeface="+mn-cs"/>
                        </a:rPr>
                        <a:t>upplýsingar um skuldabréfin og útgefandann fást með því að skoða saman skilmála þessa, þ.m.t. útgáfulýsingu skuldabréfaflokksins, endanlega skilmála vegna útgáfu hvers útgáfuhluta skuldabréfaflokksins og grunnlýsingu útgefanda vegna útgáfurammans sem dagsett er 23. júlí 2021. Fyrrgreind skjöl má nálgast á vefsíðu útgefandans </a:t>
                      </a:r>
                      <a:r>
                        <a:rPr kumimoji="0" lang="is-IS" sz="1000" b="0" i="0" u="none" strike="noStrike" kern="1200" cap="none" spc="0" normalizeH="0" baseline="0" noProof="0" dirty="0">
                          <a:ln>
                            <a:noFill/>
                          </a:ln>
                          <a:solidFill>
                            <a:srgbClr val="242424"/>
                          </a:solidFill>
                          <a:effectLst/>
                          <a:uLnTx/>
                          <a:uFillTx/>
                          <a:latin typeface="Segoe UI" panose="020B0502040204020203" pitchFamily="34" charset="0"/>
                          <a:ea typeface="+mn-ea"/>
                          <a:cs typeface="+mn-cs"/>
                        </a:rPr>
                        <a:t> </a:t>
                      </a:r>
                      <a:r>
                        <a:rPr kumimoji="0" lang="is-IS" sz="1000" b="0" i="0" u="sng" strike="noStrike" kern="1200" cap="none" spc="0" normalizeH="0" baseline="0" noProof="0" dirty="0">
                          <a:ln>
                            <a:noFill/>
                          </a:ln>
                          <a:solidFill>
                            <a:srgbClr val="5B5FC7"/>
                          </a:solidFill>
                          <a:effectLst/>
                          <a:uLnTx/>
                          <a:uFillTx/>
                          <a:latin typeface="+mj-lt"/>
                          <a:ea typeface="+mn-ea"/>
                          <a:cs typeface="+mn-cs"/>
                          <a:hlinkClick r:id="rId2" tooltip="https://www.lanasjodur.is/fjarfestar/fjarmognun/eldri-grunnlysingar-og-vidaukar/">
                            <a:extLst>
                              <a:ext uri="{A12FA001-AC4F-418D-AE19-62706E023703}">
                                <ahyp:hlinkClr xmlns:ahyp="http://schemas.microsoft.com/office/drawing/2018/hyperlinkcolor" val="tx"/>
                              </a:ext>
                            </a:extLst>
                          </a:hlinkClick>
                        </a:rPr>
                        <a:t>https://www.lanasjodur.is/fjarfestar/fjarmognun/eldri-grunnlysingar-og-vidaukar/</a:t>
                      </a:r>
                      <a:endParaRPr lang="is-IS" sz="1000" dirty="0">
                        <a:latin typeface="+mj-lt"/>
                      </a:endParaRPr>
                    </a:p>
                  </a:txBody>
                  <a:tcPr anchor="ctr">
                    <a:lnL w="1270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1730814129"/>
                  </a:ext>
                </a:extLst>
              </a:tr>
            </a:tbl>
          </a:graphicData>
        </a:graphic>
      </p:graphicFrame>
      <p:sp>
        <p:nvSpPr>
          <p:cNvPr id="4" name="Slide Number Placeholder 3">
            <a:extLst>
              <a:ext uri="{FF2B5EF4-FFF2-40B4-BE49-F238E27FC236}">
                <a16:creationId xmlns:a16="http://schemas.microsoft.com/office/drawing/2014/main" id="{7B943650-A56D-4D67-9AE9-F70D19EE4214}"/>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BC648FB-18FF-46FD-A0AA-06A3AD2C6CD3}" type="slidenum">
              <a:rPr kumimoji="0" lang="is-IS" sz="1200" b="1" i="0" u="none" strike="noStrike" kern="1200" cap="none" spc="0" normalizeH="0" baseline="0" noProof="0" smtClean="0">
                <a:ln>
                  <a:noFill/>
                </a:ln>
                <a:solidFill>
                  <a:prstClr val="black">
                    <a:tint val="75000"/>
                  </a:prstClr>
                </a:solidFill>
                <a:effectLst/>
                <a:uLnTx/>
                <a:uFillTx/>
                <a:latin typeface="Arial Narrow"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is-IS" sz="1200" b="1" i="0" u="none" strike="noStrike" kern="1200" cap="none" spc="0" normalizeH="0" baseline="0" noProof="0">
              <a:ln>
                <a:noFill/>
              </a:ln>
              <a:solidFill>
                <a:prstClr val="black">
                  <a:tint val="75000"/>
                </a:prstClr>
              </a:solidFill>
              <a:effectLst/>
              <a:uLnTx/>
              <a:uFillTx/>
              <a:latin typeface="Arial Narrow" pitchFamily="34" charset="0"/>
              <a:ea typeface="+mn-ea"/>
              <a:cs typeface="Arial" charset="0"/>
            </a:endParaRPr>
          </a:p>
        </p:txBody>
      </p:sp>
      <p:sp>
        <p:nvSpPr>
          <p:cNvPr id="5" name="TextBox 4">
            <a:extLst>
              <a:ext uri="{FF2B5EF4-FFF2-40B4-BE49-F238E27FC236}">
                <a16:creationId xmlns:a16="http://schemas.microsoft.com/office/drawing/2014/main" id="{DBA129FB-1B27-4A79-B369-0D87F38C5BB5}"/>
              </a:ext>
            </a:extLst>
          </p:cNvPr>
          <p:cNvSpPr txBox="1"/>
          <p:nvPr/>
        </p:nvSpPr>
        <p:spPr>
          <a:xfrm>
            <a:off x="2771800" y="2852936"/>
            <a:ext cx="2808312" cy="20005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s-IS" sz="700" b="1" i="0" u="none" strike="noStrike" kern="1200" cap="none" spc="0" normalizeH="0" baseline="0" noProof="0" dirty="0">
              <a:ln>
                <a:noFill/>
              </a:ln>
              <a:solidFill>
                <a:prstClr val="white"/>
              </a:solidFill>
              <a:effectLst/>
              <a:highlight>
                <a:srgbClr val="FFFF00"/>
              </a:highlight>
              <a:uLnTx/>
              <a:uFillTx/>
              <a:latin typeface="Arial Narrow" pitchFamily="34" charset="0"/>
              <a:ea typeface="+mn-ea"/>
              <a:cs typeface="Arial" charset="0"/>
            </a:endParaRPr>
          </a:p>
        </p:txBody>
      </p:sp>
    </p:spTree>
    <p:extLst>
      <p:ext uri="{BB962C8B-B14F-4D97-AF65-F5344CB8AC3E}">
        <p14:creationId xmlns:p14="http://schemas.microsoft.com/office/powerpoint/2010/main" val="417369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116632"/>
            <a:ext cx="6192688" cy="936104"/>
          </a:xfrm>
        </p:spPr>
        <p:txBody>
          <a:bodyPr>
            <a:normAutofit/>
          </a:bodyPr>
          <a:lstStyle/>
          <a:p>
            <a:r>
              <a:rPr lang="is-IS" sz="4000" dirty="0"/>
              <a:t>Afkoma</a:t>
            </a:r>
          </a:p>
        </p:txBody>
      </p:sp>
      <p:sp>
        <p:nvSpPr>
          <p:cNvPr id="16" name="Text Placeholder 15"/>
          <p:cNvSpPr>
            <a:spLocks noGrp="1"/>
          </p:cNvSpPr>
          <p:nvPr>
            <p:ph type="body" sz="quarter" idx="3"/>
          </p:nvPr>
        </p:nvSpPr>
        <p:spPr>
          <a:xfrm>
            <a:off x="5724128" y="1340768"/>
            <a:ext cx="2952328" cy="576064"/>
          </a:xfrm>
        </p:spPr>
        <p:txBody>
          <a:bodyPr/>
          <a:lstStyle/>
          <a:p>
            <a:pPr lvl="0"/>
            <a:r>
              <a:rPr lang="is-IS" b="0" kern="0" dirty="0">
                <a:latin typeface="+mj-lt"/>
                <a:cs typeface="Arial" pitchFamily="34" charset="0"/>
              </a:rPr>
              <a:t>Skýringar:</a:t>
            </a:r>
          </a:p>
        </p:txBody>
      </p:sp>
      <p:sp>
        <p:nvSpPr>
          <p:cNvPr id="17" name="Content Placeholder 16"/>
          <p:cNvSpPr>
            <a:spLocks noGrp="1"/>
          </p:cNvSpPr>
          <p:nvPr>
            <p:ph sz="quarter" idx="4"/>
          </p:nvPr>
        </p:nvSpPr>
        <p:spPr>
          <a:xfrm>
            <a:off x="5436096" y="1988840"/>
            <a:ext cx="3384376" cy="4032448"/>
          </a:xfrm>
        </p:spPr>
        <p:txBody>
          <a:bodyPr>
            <a:normAutofit/>
          </a:bodyPr>
          <a:lstStyle/>
          <a:p>
            <a:r>
              <a:rPr lang="is-IS" sz="1800" dirty="0">
                <a:cs typeface="Arial" pitchFamily="34" charset="0"/>
              </a:rPr>
              <a:t>Hreinar vaxtatekjur hækka um 79%</a:t>
            </a:r>
          </a:p>
          <a:p>
            <a:pPr lvl="1"/>
            <a:r>
              <a:rPr lang="is-IS" sz="1400" dirty="0">
                <a:cs typeface="Arial" pitchFamily="34" charset="0"/>
              </a:rPr>
              <a:t>Sterk ávöxtun eigin fjár sökum mikillar verðbólgu</a:t>
            </a:r>
          </a:p>
          <a:p>
            <a:pPr lvl="1"/>
            <a:r>
              <a:rPr lang="is-IS" sz="1400" dirty="0">
                <a:cs typeface="Arial" pitchFamily="34" charset="0"/>
              </a:rPr>
              <a:t>Verðtryggingarjöfnuður 50% af eigið fé</a:t>
            </a:r>
          </a:p>
          <a:p>
            <a:r>
              <a:rPr lang="is-IS" sz="1800" dirty="0">
                <a:cs typeface="Arial" pitchFamily="34" charset="0"/>
              </a:rPr>
              <a:t>Aðrar rekstrartekjur</a:t>
            </a:r>
          </a:p>
          <a:p>
            <a:pPr lvl="1"/>
            <a:r>
              <a:rPr lang="is-IS" sz="1400" dirty="0">
                <a:cs typeface="Arial" pitchFamily="34" charset="0"/>
              </a:rPr>
              <a:t>Hærri ávöxtun á lausafé með hækkandi skammtímavöxtum</a:t>
            </a:r>
          </a:p>
          <a:p>
            <a:pPr lvl="1"/>
            <a:r>
              <a:rPr lang="is-IS" sz="1400" dirty="0">
                <a:cs typeface="Arial" pitchFamily="34" charset="0"/>
              </a:rPr>
              <a:t>Neikvæður gjaldeyrismunur</a:t>
            </a:r>
          </a:p>
        </p:txBody>
      </p:sp>
      <p:sp>
        <p:nvSpPr>
          <p:cNvPr id="2" name="Slide Number Placeholder 1"/>
          <p:cNvSpPr>
            <a:spLocks noGrp="1"/>
          </p:cNvSpPr>
          <p:nvPr>
            <p:ph type="sldNum" sz="quarter" idx="12"/>
          </p:nvPr>
        </p:nvSpPr>
        <p:spPr/>
        <p:txBody>
          <a:bodyPr/>
          <a:lstStyle/>
          <a:p>
            <a:fld id="{1BC648FB-18FF-46FD-A0AA-06A3AD2C6CD3}" type="slidenum">
              <a:rPr lang="is-IS" smtClean="0"/>
              <a:pPr/>
              <a:t>2</a:t>
            </a:fld>
            <a:endParaRPr lang="is-IS" dirty="0"/>
          </a:p>
        </p:txBody>
      </p:sp>
      <p:pic>
        <p:nvPicPr>
          <p:cNvPr id="5" name="Picture 4">
            <a:extLst>
              <a:ext uri="{FF2B5EF4-FFF2-40B4-BE49-F238E27FC236}">
                <a16:creationId xmlns:a16="http://schemas.microsoft.com/office/drawing/2014/main" id="{DFF81D83-EAD1-4C5B-8FB9-9676423066C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64954" y="1644432"/>
            <a:ext cx="5171142" cy="3332513"/>
          </a:xfrm>
          <a:prstGeom prst="rect">
            <a:avLst/>
          </a:prstGeom>
        </p:spPr>
      </p:pic>
      <p:pic>
        <p:nvPicPr>
          <p:cNvPr id="3" name="Picture 2">
            <a:extLst>
              <a:ext uri="{FF2B5EF4-FFF2-40B4-BE49-F238E27FC236}">
                <a16:creationId xmlns:a16="http://schemas.microsoft.com/office/drawing/2014/main" id="{D028E32A-9B7B-E98B-6F15-1E65B3156E85}"/>
              </a:ext>
            </a:extLst>
          </p:cNvPr>
          <p:cNvPicPr>
            <a:picLocks noChangeAspect="1"/>
          </p:cNvPicPr>
          <p:nvPr/>
        </p:nvPicPr>
        <p:blipFill>
          <a:blip r:embed="rId4"/>
          <a:stretch>
            <a:fillRect/>
          </a:stretch>
        </p:blipFill>
        <p:spPr>
          <a:xfrm>
            <a:off x="5580112" y="4741339"/>
            <a:ext cx="2914650" cy="1123950"/>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26468" y="89694"/>
            <a:ext cx="5698976" cy="819026"/>
          </a:xfrm>
        </p:spPr>
        <p:txBody>
          <a:bodyPr>
            <a:normAutofit/>
          </a:bodyPr>
          <a:lstStyle/>
          <a:p>
            <a:pPr algn="ctr"/>
            <a:r>
              <a:rPr lang="is-IS" sz="4000" b="0" dirty="0"/>
              <a:t>Afkoma síðustu ára</a:t>
            </a:r>
          </a:p>
        </p:txBody>
      </p:sp>
      <p:sp>
        <p:nvSpPr>
          <p:cNvPr id="2" name="Slide Number Placeholder 1"/>
          <p:cNvSpPr>
            <a:spLocks noGrp="1"/>
          </p:cNvSpPr>
          <p:nvPr>
            <p:ph type="sldNum" sz="quarter" idx="12"/>
          </p:nvPr>
        </p:nvSpPr>
        <p:spPr/>
        <p:txBody>
          <a:bodyPr/>
          <a:lstStyle/>
          <a:p>
            <a:fld id="{1BC648FB-18FF-46FD-A0AA-06A3AD2C6CD3}" type="slidenum">
              <a:rPr lang="is-IS" smtClean="0"/>
              <a:pPr/>
              <a:t>3</a:t>
            </a:fld>
            <a:endParaRPr lang="is-IS" dirty="0"/>
          </a:p>
        </p:txBody>
      </p:sp>
      <p:pic>
        <p:nvPicPr>
          <p:cNvPr id="10" name="Picture 9">
            <a:extLst>
              <a:ext uri="{FF2B5EF4-FFF2-40B4-BE49-F238E27FC236}">
                <a16:creationId xmlns:a16="http://schemas.microsoft.com/office/drawing/2014/main" id="{88051EE9-2546-C9F2-ACCF-CC37769BBF9F}"/>
              </a:ext>
            </a:extLst>
          </p:cNvPr>
          <p:cNvPicPr>
            <a:picLocks noChangeAspect="1"/>
          </p:cNvPicPr>
          <p:nvPr/>
        </p:nvPicPr>
        <p:blipFill>
          <a:blip r:embed="rId3"/>
          <a:stretch>
            <a:fillRect/>
          </a:stretch>
        </p:blipFill>
        <p:spPr>
          <a:xfrm>
            <a:off x="247721" y="1546457"/>
            <a:ext cx="4322439" cy="4316342"/>
          </a:xfrm>
          <a:prstGeom prst="rect">
            <a:avLst/>
          </a:prstGeom>
        </p:spPr>
      </p:pic>
      <p:pic>
        <p:nvPicPr>
          <p:cNvPr id="12" name="Picture 11">
            <a:extLst>
              <a:ext uri="{FF2B5EF4-FFF2-40B4-BE49-F238E27FC236}">
                <a16:creationId xmlns:a16="http://schemas.microsoft.com/office/drawing/2014/main" id="{C4360D48-5B26-4C82-7C04-90C60C8B9B82}"/>
              </a:ext>
            </a:extLst>
          </p:cNvPr>
          <p:cNvPicPr>
            <a:picLocks noChangeAspect="1"/>
          </p:cNvPicPr>
          <p:nvPr/>
        </p:nvPicPr>
        <p:blipFill>
          <a:blip r:embed="rId4"/>
          <a:stretch>
            <a:fillRect/>
          </a:stretch>
        </p:blipFill>
        <p:spPr>
          <a:xfrm>
            <a:off x="4716016" y="1546457"/>
            <a:ext cx="4322439" cy="4316342"/>
          </a:xfrm>
          <a:prstGeom prst="rect">
            <a:avLst/>
          </a:prstGeom>
        </p:spPr>
      </p:pic>
    </p:spTree>
    <p:extLst>
      <p:ext uri="{BB962C8B-B14F-4D97-AF65-F5344CB8AC3E}">
        <p14:creationId xmlns:p14="http://schemas.microsoft.com/office/powerpoint/2010/main" val="40450120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6120680" cy="720080"/>
          </a:xfrm>
        </p:spPr>
        <p:txBody>
          <a:bodyPr>
            <a:normAutofit fontScale="90000"/>
          </a:bodyPr>
          <a:lstStyle/>
          <a:p>
            <a:r>
              <a:rPr lang="is-IS" dirty="0"/>
              <a:t>Rekstrarkostnaður</a:t>
            </a:r>
          </a:p>
        </p:txBody>
      </p:sp>
      <p:sp>
        <p:nvSpPr>
          <p:cNvPr id="7" name="Text Placeholder 5"/>
          <p:cNvSpPr txBox="1">
            <a:spLocks/>
          </p:cNvSpPr>
          <p:nvPr/>
        </p:nvSpPr>
        <p:spPr>
          <a:xfrm>
            <a:off x="5724128" y="1481732"/>
            <a:ext cx="3071802" cy="393689"/>
          </a:xfrm>
          <a:prstGeom prst="rect">
            <a:avLst/>
          </a:prstGeom>
        </p:spPr>
        <p:txBody>
          <a:bodyPr/>
          <a:lstStyle/>
          <a:p>
            <a:pPr marL="384175" marR="0" lvl="0" indent="-384175" algn="l" defTabSz="914400" rtl="0" eaLnBrk="0" fontAlgn="base" latinLnBrk="0" hangingPunct="0">
              <a:lnSpc>
                <a:spcPct val="100000"/>
              </a:lnSpc>
              <a:spcBef>
                <a:spcPct val="20000"/>
              </a:spcBef>
              <a:spcAft>
                <a:spcPct val="0"/>
              </a:spcAft>
              <a:buClrTx/>
              <a:buSzTx/>
              <a:tabLst/>
              <a:defRPr/>
            </a:pPr>
            <a:r>
              <a:rPr kumimoji="0" lang="is-IS" sz="2400" b="0" i="0" u="none" strike="noStrike" kern="0" cap="none" spc="0" normalizeH="0" baseline="0" noProof="0" dirty="0">
                <a:ln>
                  <a:noFill/>
                </a:ln>
                <a:solidFill>
                  <a:schemeClr val="tx1"/>
                </a:solidFill>
                <a:effectLst/>
                <a:uLnTx/>
                <a:uFillTx/>
                <a:latin typeface="+mj-lt"/>
                <a:ea typeface="+mn-ea"/>
                <a:cs typeface="+mn-cs"/>
              </a:rPr>
              <a:t>Helstu breytingar:</a:t>
            </a:r>
          </a:p>
        </p:txBody>
      </p:sp>
      <p:sp>
        <p:nvSpPr>
          <p:cNvPr id="8" name="Content Placeholder 6"/>
          <p:cNvSpPr>
            <a:spLocks noGrp="1"/>
          </p:cNvSpPr>
          <p:nvPr>
            <p:ph sz="quarter" idx="4294967295"/>
          </p:nvPr>
        </p:nvSpPr>
        <p:spPr>
          <a:xfrm>
            <a:off x="5436096" y="1988840"/>
            <a:ext cx="3285728" cy="4176464"/>
          </a:xfrm>
          <a:prstGeom prst="rect">
            <a:avLst/>
          </a:prstGeom>
          <a:noFill/>
        </p:spPr>
        <p:txBody>
          <a:bodyPr>
            <a:normAutofit/>
          </a:bodyPr>
          <a:lstStyle/>
          <a:p>
            <a:r>
              <a:rPr lang="is-IS" sz="1800" dirty="0"/>
              <a:t>Rekstur húsnæðis eykst</a:t>
            </a:r>
          </a:p>
          <a:p>
            <a:pPr lvl="1"/>
            <a:r>
              <a:rPr lang="is-IS" sz="1400" dirty="0"/>
              <a:t>Kostnaður við framkvæmdir á skrifstofu</a:t>
            </a:r>
          </a:p>
          <a:p>
            <a:r>
              <a:rPr lang="is-IS" sz="1800" dirty="0"/>
              <a:t>Verðbréfaútgáfa</a:t>
            </a:r>
          </a:p>
          <a:p>
            <a:pPr lvl="1"/>
            <a:r>
              <a:rPr lang="is-IS" sz="1400" dirty="0"/>
              <a:t>Hærri kauphallargjöld</a:t>
            </a:r>
          </a:p>
          <a:p>
            <a:r>
              <a:rPr lang="is-IS" sz="1800" dirty="0"/>
              <a:t>Væntingar til 2022</a:t>
            </a:r>
          </a:p>
          <a:p>
            <a:pPr lvl="1"/>
            <a:r>
              <a:rPr lang="is-IS" sz="1400" dirty="0"/>
              <a:t>Engar vísbendingar um sérstakan aukinn kostnað utan ferða og fundakostnað sem minnkaði verulega vegna </a:t>
            </a:r>
            <a:r>
              <a:rPr lang="is-IS" sz="1400" dirty="0" err="1"/>
              <a:t>Covid</a:t>
            </a:r>
            <a:endParaRPr lang="is-IS" sz="1400" dirty="0"/>
          </a:p>
        </p:txBody>
      </p:sp>
      <p:sp>
        <p:nvSpPr>
          <p:cNvPr id="3" name="Slide Number Placeholder 2"/>
          <p:cNvSpPr>
            <a:spLocks noGrp="1"/>
          </p:cNvSpPr>
          <p:nvPr>
            <p:ph type="sldNum" sz="quarter" idx="12"/>
          </p:nvPr>
        </p:nvSpPr>
        <p:spPr/>
        <p:txBody>
          <a:bodyPr/>
          <a:lstStyle/>
          <a:p>
            <a:fld id="{1BC648FB-18FF-46FD-A0AA-06A3AD2C6CD3}" type="slidenum">
              <a:rPr lang="is-IS" smtClean="0"/>
              <a:pPr/>
              <a:t>4</a:t>
            </a:fld>
            <a:endParaRPr lang="is-IS"/>
          </a:p>
        </p:txBody>
      </p:sp>
      <p:pic>
        <p:nvPicPr>
          <p:cNvPr id="6" name="Picture 5">
            <a:extLst>
              <a:ext uri="{FF2B5EF4-FFF2-40B4-BE49-F238E27FC236}">
                <a16:creationId xmlns:a16="http://schemas.microsoft.com/office/drawing/2014/main" id="{4AD8B66F-1299-32E7-C02F-F73725287A74}"/>
              </a:ext>
            </a:extLst>
          </p:cNvPr>
          <p:cNvPicPr>
            <a:picLocks noChangeAspect="1"/>
          </p:cNvPicPr>
          <p:nvPr/>
        </p:nvPicPr>
        <p:blipFill>
          <a:blip r:embed="rId2"/>
          <a:stretch>
            <a:fillRect/>
          </a:stretch>
        </p:blipFill>
        <p:spPr>
          <a:xfrm>
            <a:off x="542242" y="1640699"/>
            <a:ext cx="4389797" cy="3727186"/>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16632"/>
            <a:ext cx="5544616" cy="922114"/>
          </a:xfrm>
        </p:spPr>
        <p:txBody>
          <a:bodyPr>
            <a:normAutofit/>
          </a:bodyPr>
          <a:lstStyle/>
          <a:p>
            <a:r>
              <a:rPr lang="is-IS" sz="4000" dirty="0"/>
              <a:t>Efnahagur</a:t>
            </a:r>
          </a:p>
        </p:txBody>
      </p:sp>
      <p:sp>
        <p:nvSpPr>
          <p:cNvPr id="6" name="Text Placeholder 5"/>
          <p:cNvSpPr>
            <a:spLocks noGrp="1"/>
          </p:cNvSpPr>
          <p:nvPr>
            <p:ph type="body" sz="quarter" idx="3"/>
          </p:nvPr>
        </p:nvSpPr>
        <p:spPr>
          <a:xfrm>
            <a:off x="5696280" y="1261194"/>
            <a:ext cx="2971792" cy="393689"/>
          </a:xfrm>
        </p:spPr>
        <p:txBody>
          <a:bodyPr>
            <a:noAutofit/>
          </a:bodyPr>
          <a:lstStyle/>
          <a:p>
            <a:r>
              <a:rPr lang="is-IS" b="0" dirty="0"/>
              <a:t>Skýringar:</a:t>
            </a:r>
          </a:p>
        </p:txBody>
      </p:sp>
      <p:sp>
        <p:nvSpPr>
          <p:cNvPr id="7" name="Content Placeholder 6"/>
          <p:cNvSpPr>
            <a:spLocks noGrp="1"/>
          </p:cNvSpPr>
          <p:nvPr>
            <p:ph sz="quarter" idx="4"/>
          </p:nvPr>
        </p:nvSpPr>
        <p:spPr>
          <a:xfrm>
            <a:off x="5292080" y="1642089"/>
            <a:ext cx="3240360" cy="4392488"/>
          </a:xfrm>
        </p:spPr>
        <p:txBody>
          <a:bodyPr>
            <a:normAutofit/>
          </a:bodyPr>
          <a:lstStyle/>
          <a:p>
            <a:r>
              <a:rPr lang="is-IS" sz="1800" dirty="0"/>
              <a:t>Mun minni útlán en á sama tímabili 2021 og 2020</a:t>
            </a:r>
          </a:p>
          <a:p>
            <a:r>
              <a:rPr lang="is-IS" sz="1800" dirty="0"/>
              <a:t>Lausafé ávaxtað í ríkisbréfum, víxlum, markaðskuldabréfum og á peningamarkaði</a:t>
            </a:r>
          </a:p>
          <a:p>
            <a:r>
              <a:rPr lang="is-IS" sz="1800" dirty="0"/>
              <a:t>Staða langtímalána hækkar um 5,1 ma.kr. (3,2%)</a:t>
            </a:r>
            <a:endParaRPr lang="is-IS" sz="1400" dirty="0"/>
          </a:p>
          <a:p>
            <a:r>
              <a:rPr lang="is-IS" sz="1800" dirty="0"/>
              <a:t>Lánasjóðurinn seldi skuldabréf að fjárhæð 3,9 ma. að markaðsvirði í samanburði við 18,5 ma. kr. árið 2021</a:t>
            </a:r>
          </a:p>
        </p:txBody>
      </p:sp>
      <p:sp>
        <p:nvSpPr>
          <p:cNvPr id="3" name="Slide Number Placeholder 2"/>
          <p:cNvSpPr>
            <a:spLocks noGrp="1"/>
          </p:cNvSpPr>
          <p:nvPr>
            <p:ph type="sldNum" sz="quarter" idx="12"/>
          </p:nvPr>
        </p:nvSpPr>
        <p:spPr/>
        <p:txBody>
          <a:bodyPr/>
          <a:lstStyle/>
          <a:p>
            <a:fld id="{1BC648FB-18FF-46FD-A0AA-06A3AD2C6CD3}" type="slidenum">
              <a:rPr lang="is-IS" smtClean="0"/>
              <a:pPr/>
              <a:t>5</a:t>
            </a:fld>
            <a:endParaRPr lang="is-IS"/>
          </a:p>
        </p:txBody>
      </p:sp>
      <p:pic>
        <p:nvPicPr>
          <p:cNvPr id="9" name="Picture 8">
            <a:extLst>
              <a:ext uri="{FF2B5EF4-FFF2-40B4-BE49-F238E27FC236}">
                <a16:creationId xmlns:a16="http://schemas.microsoft.com/office/drawing/2014/main" id="{94D74EE8-8822-4DFA-9469-B55CAE983AC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23528" y="1914102"/>
            <a:ext cx="4832920" cy="3496655"/>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is-IS" dirty="0"/>
              <a:t>Lántökur</a:t>
            </a:r>
            <a:endParaRPr lang="en-US" dirty="0"/>
          </a:p>
        </p:txBody>
      </p:sp>
      <p:sp>
        <p:nvSpPr>
          <p:cNvPr id="3" name="Slide Number Placeholder 2"/>
          <p:cNvSpPr>
            <a:spLocks noGrp="1"/>
          </p:cNvSpPr>
          <p:nvPr>
            <p:ph type="sldNum" sz="quarter" idx="12"/>
          </p:nvPr>
        </p:nvSpPr>
        <p:spPr/>
        <p:txBody>
          <a:bodyPr/>
          <a:lstStyle/>
          <a:p>
            <a:fld id="{1BC648FB-18FF-46FD-A0AA-06A3AD2C6CD3}" type="slidenum">
              <a:rPr lang="is-IS" smtClean="0"/>
              <a:pPr/>
              <a:t>6</a:t>
            </a:fld>
            <a:endParaRPr lang="is-IS"/>
          </a:p>
        </p:txBody>
      </p:sp>
      <p:pic>
        <p:nvPicPr>
          <p:cNvPr id="2" name="Picture 1">
            <a:extLst>
              <a:ext uri="{FF2B5EF4-FFF2-40B4-BE49-F238E27FC236}">
                <a16:creationId xmlns:a16="http://schemas.microsoft.com/office/drawing/2014/main" id="{0D584F92-CD7A-0B75-7CE3-F895BE64A697}"/>
              </a:ext>
            </a:extLst>
          </p:cNvPr>
          <p:cNvPicPr>
            <a:picLocks noChangeAspect="1"/>
          </p:cNvPicPr>
          <p:nvPr/>
        </p:nvPicPr>
        <p:blipFill>
          <a:blip r:embed="rId3"/>
          <a:stretch>
            <a:fillRect/>
          </a:stretch>
        </p:blipFill>
        <p:spPr>
          <a:xfrm>
            <a:off x="611560" y="1484784"/>
            <a:ext cx="7837045" cy="4591202"/>
          </a:xfrm>
          <a:prstGeom prst="rect">
            <a:avLst/>
          </a:prstGeom>
        </p:spPr>
      </p:pic>
    </p:spTree>
    <p:extLst>
      <p:ext uri="{BB962C8B-B14F-4D97-AF65-F5344CB8AC3E}">
        <p14:creationId xmlns:p14="http://schemas.microsoft.com/office/powerpoint/2010/main" val="256635447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is-IS" dirty="0"/>
              <a:t>Útgáfuáætlun</a:t>
            </a:r>
            <a:endParaRPr lang="en-US" dirty="0"/>
          </a:p>
        </p:txBody>
      </p:sp>
      <p:sp>
        <p:nvSpPr>
          <p:cNvPr id="3" name="Slide Number Placeholder 2"/>
          <p:cNvSpPr>
            <a:spLocks noGrp="1"/>
          </p:cNvSpPr>
          <p:nvPr>
            <p:ph type="sldNum" sz="quarter" idx="12"/>
          </p:nvPr>
        </p:nvSpPr>
        <p:spPr/>
        <p:txBody>
          <a:bodyPr/>
          <a:lstStyle/>
          <a:p>
            <a:fld id="{1BC648FB-18FF-46FD-A0AA-06A3AD2C6CD3}" type="slidenum">
              <a:rPr lang="is-IS" smtClean="0"/>
              <a:pPr/>
              <a:t>7</a:t>
            </a:fld>
            <a:endParaRPr lang="is-IS"/>
          </a:p>
        </p:txBody>
      </p:sp>
      <p:pic>
        <p:nvPicPr>
          <p:cNvPr id="5" name="Picture 4">
            <a:extLst>
              <a:ext uri="{FF2B5EF4-FFF2-40B4-BE49-F238E27FC236}">
                <a16:creationId xmlns:a16="http://schemas.microsoft.com/office/drawing/2014/main" id="{4B5602C0-0ED3-444F-B3A4-5DECCB85A00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2590" y="1340769"/>
            <a:ext cx="6718819" cy="1830079"/>
          </a:xfrm>
          <a:prstGeom prst="rect">
            <a:avLst/>
          </a:prstGeom>
        </p:spPr>
      </p:pic>
      <p:sp>
        <p:nvSpPr>
          <p:cNvPr id="9" name="Content Placeholder 2">
            <a:extLst>
              <a:ext uri="{FF2B5EF4-FFF2-40B4-BE49-F238E27FC236}">
                <a16:creationId xmlns:a16="http://schemas.microsoft.com/office/drawing/2014/main" id="{5F81B4E4-5A56-413F-B232-78D4FBF487DF}"/>
              </a:ext>
            </a:extLst>
          </p:cNvPr>
          <p:cNvSpPr>
            <a:spLocks noGrp="1"/>
          </p:cNvSpPr>
          <p:nvPr>
            <p:ph idx="1"/>
          </p:nvPr>
        </p:nvSpPr>
        <p:spPr>
          <a:xfrm>
            <a:off x="1195758" y="3379627"/>
            <a:ext cx="6840760" cy="1136738"/>
          </a:xfrm>
        </p:spPr>
        <p:txBody>
          <a:bodyPr>
            <a:noAutofit/>
          </a:bodyPr>
          <a:lstStyle/>
          <a:p>
            <a:pPr algn="just"/>
            <a:r>
              <a:rPr lang="is-IS" sz="1800" dirty="0"/>
              <a:t>Söluverðmæti verðbréfaútgáfu á fyrri helmingi 2022 var 3,9 ma.kr.</a:t>
            </a:r>
          </a:p>
          <a:p>
            <a:pPr algn="just"/>
            <a:r>
              <a:rPr lang="is-IS" sz="1800" dirty="0"/>
              <a:t>Söluverðmæti verðbréfaútgáfu á fyrri helmingi 2021 var 18,5 ma.kr.</a:t>
            </a:r>
          </a:p>
          <a:p>
            <a:pPr algn="just"/>
            <a:r>
              <a:rPr lang="is-IS" sz="1800" dirty="0"/>
              <a:t>Útgáfuáætlun ársins 2022 er samtals 14-18 ma.kr. að markaðsvirði</a:t>
            </a:r>
          </a:p>
        </p:txBody>
      </p:sp>
      <p:pic>
        <p:nvPicPr>
          <p:cNvPr id="10" name="Picture 9">
            <a:extLst>
              <a:ext uri="{FF2B5EF4-FFF2-40B4-BE49-F238E27FC236}">
                <a16:creationId xmlns:a16="http://schemas.microsoft.com/office/drawing/2014/main" id="{5C47DAD9-C275-49FF-A083-41A8E00F41B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632724" y="4725144"/>
            <a:ext cx="5768915" cy="1350172"/>
          </a:xfrm>
          <a:prstGeom prst="rect">
            <a:avLst/>
          </a:prstGeom>
        </p:spPr>
      </p:pic>
    </p:spTree>
    <p:extLst>
      <p:ext uri="{BB962C8B-B14F-4D97-AF65-F5344CB8AC3E}">
        <p14:creationId xmlns:p14="http://schemas.microsoft.com/office/powerpoint/2010/main" val="18448128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355160" cy="720080"/>
          </a:xfrm>
        </p:spPr>
        <p:txBody>
          <a:bodyPr>
            <a:normAutofit fontScale="90000"/>
          </a:bodyPr>
          <a:lstStyle/>
          <a:p>
            <a:r>
              <a:rPr lang="is-IS" dirty="0"/>
              <a:t>Lausafjárstaða</a:t>
            </a:r>
          </a:p>
        </p:txBody>
      </p:sp>
      <p:sp>
        <p:nvSpPr>
          <p:cNvPr id="3" name="Content Placeholder 2"/>
          <p:cNvSpPr>
            <a:spLocks noGrp="1"/>
          </p:cNvSpPr>
          <p:nvPr>
            <p:ph idx="1"/>
          </p:nvPr>
        </p:nvSpPr>
        <p:spPr>
          <a:xfrm>
            <a:off x="428596" y="1428736"/>
            <a:ext cx="8572560" cy="1352192"/>
          </a:xfrm>
        </p:spPr>
        <p:txBody>
          <a:bodyPr>
            <a:normAutofit fontScale="85000" lnSpcReduction="20000"/>
          </a:bodyPr>
          <a:lstStyle/>
          <a:p>
            <a:r>
              <a:rPr lang="is-IS" sz="2000" dirty="0"/>
              <a:t>Lausafé ávaxtað í ríkisbréfum, víxlum, markaðskuldabréfum og á peningamarkaði</a:t>
            </a:r>
          </a:p>
          <a:p>
            <a:r>
              <a:rPr lang="is-IS" sz="2000" dirty="0"/>
              <a:t>Stefna Lánasjóðsins er að eiga nægt laust fé til að standa við skuldbindingar í a.m.k. 3 mánuði án þess að fá ný lán.</a:t>
            </a:r>
          </a:p>
          <a:p>
            <a:pPr lvl="1"/>
            <a:r>
              <a:rPr lang="is-IS" sz="1600" dirty="0"/>
              <a:t>Þetta er breytt stefna frá fyrri árum þar sem stefnt var að 6 mánaða lausu fé. Fyrri stefna sjóðsins var mun strangari en lög gera ráð fyrir og með stækkun sjóðsins hefur hún reynst of kostnaðarsöm í núverandi vaxtaumhverfi.</a:t>
            </a:r>
          </a:p>
          <a:p>
            <a:endParaRPr lang="is-IS" sz="2000" dirty="0"/>
          </a:p>
        </p:txBody>
      </p:sp>
      <p:sp>
        <p:nvSpPr>
          <p:cNvPr id="5" name="Slide Number Placeholder 4"/>
          <p:cNvSpPr>
            <a:spLocks noGrp="1"/>
          </p:cNvSpPr>
          <p:nvPr>
            <p:ph type="sldNum" sz="quarter" idx="12"/>
          </p:nvPr>
        </p:nvSpPr>
        <p:spPr/>
        <p:txBody>
          <a:bodyPr/>
          <a:lstStyle/>
          <a:p>
            <a:fld id="{1BC648FB-18FF-46FD-A0AA-06A3AD2C6CD3}" type="slidenum">
              <a:rPr lang="is-IS" smtClean="0"/>
              <a:pPr/>
              <a:t>8</a:t>
            </a:fld>
            <a:endParaRPr lang="is-IS"/>
          </a:p>
        </p:txBody>
      </p:sp>
      <p:pic>
        <p:nvPicPr>
          <p:cNvPr id="4" name="Picture 3">
            <a:extLst>
              <a:ext uri="{FF2B5EF4-FFF2-40B4-BE49-F238E27FC236}">
                <a16:creationId xmlns:a16="http://schemas.microsoft.com/office/drawing/2014/main" id="{67B0F13E-9E33-4748-B3AB-E3101FB793B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65639" y="2955884"/>
            <a:ext cx="8118233" cy="3039024"/>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12570"/>
            <a:ext cx="7355160" cy="720080"/>
          </a:xfrm>
        </p:spPr>
        <p:txBody>
          <a:bodyPr>
            <a:normAutofit fontScale="90000"/>
          </a:bodyPr>
          <a:lstStyle/>
          <a:p>
            <a:r>
              <a:rPr lang="is-IS" dirty="0"/>
              <a:t>Gjaldeyrisáhætta</a:t>
            </a:r>
          </a:p>
        </p:txBody>
      </p:sp>
      <p:sp>
        <p:nvSpPr>
          <p:cNvPr id="3" name="Content Placeholder 2"/>
          <p:cNvSpPr>
            <a:spLocks noGrp="1"/>
          </p:cNvSpPr>
          <p:nvPr>
            <p:ph idx="1"/>
          </p:nvPr>
        </p:nvSpPr>
        <p:spPr>
          <a:xfrm>
            <a:off x="468313" y="1500174"/>
            <a:ext cx="7987555" cy="1640794"/>
          </a:xfrm>
        </p:spPr>
        <p:txBody>
          <a:bodyPr>
            <a:noAutofit/>
          </a:bodyPr>
          <a:lstStyle/>
          <a:p>
            <a:pPr algn="just"/>
            <a:r>
              <a:rPr lang="is-IS" sz="1800" dirty="0"/>
              <a:t>Stefna Lánasjóðsins varðandi gjaldmiðlaáhættu er að gjaldeyrisjöfnuður sjóðsins sé alltaf innan reglna Seðlabanka Íslands og þess utan vera í réttu hlutfalli við hlutfall erlendra eigna af efnahag</a:t>
            </a:r>
          </a:p>
          <a:p>
            <a:pPr algn="just"/>
            <a:r>
              <a:rPr lang="is-IS" sz="1800" dirty="0"/>
              <a:t>Erlendar eignir voru 0,9% af efnahag í lok tímabilsins sem er óbreytt frá árslokum</a:t>
            </a:r>
          </a:p>
          <a:p>
            <a:pPr algn="just"/>
            <a:r>
              <a:rPr lang="is-IS" sz="1800" dirty="0"/>
              <a:t>Nettó gjaldeyrisstaða er 1,5% af eigið fé</a:t>
            </a:r>
          </a:p>
        </p:txBody>
      </p:sp>
      <p:sp>
        <p:nvSpPr>
          <p:cNvPr id="4" name="Slide Number Placeholder 3"/>
          <p:cNvSpPr>
            <a:spLocks noGrp="1"/>
          </p:cNvSpPr>
          <p:nvPr>
            <p:ph type="sldNum" sz="quarter" idx="12"/>
          </p:nvPr>
        </p:nvSpPr>
        <p:spPr/>
        <p:txBody>
          <a:bodyPr/>
          <a:lstStyle/>
          <a:p>
            <a:fld id="{1BC648FB-18FF-46FD-A0AA-06A3AD2C6CD3}" type="slidenum">
              <a:rPr lang="is-IS" smtClean="0"/>
              <a:pPr/>
              <a:t>9</a:t>
            </a:fld>
            <a:endParaRPr lang="is-IS"/>
          </a:p>
        </p:txBody>
      </p:sp>
      <p:pic>
        <p:nvPicPr>
          <p:cNvPr id="5" name="Picture 4">
            <a:extLst>
              <a:ext uri="{FF2B5EF4-FFF2-40B4-BE49-F238E27FC236}">
                <a16:creationId xmlns:a16="http://schemas.microsoft.com/office/drawing/2014/main" id="{BCC3D0E9-7519-42C0-B247-0003F631357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1565" y="3538114"/>
            <a:ext cx="7988021" cy="1824360"/>
          </a:xfrm>
          <a:prstGeom prst="rect">
            <a:avLst/>
          </a:prstGeom>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85-50-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94913</TotalTime>
  <Words>656</Words>
  <Application>Microsoft Office PowerPoint</Application>
  <PresentationFormat>On-screen Show (4:3)</PresentationFormat>
  <Paragraphs>92</Paragraphs>
  <Slides>13</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Arial Narrow</vt:lpstr>
      <vt:lpstr>Calibri</vt:lpstr>
      <vt:lpstr>Segoe UI</vt:lpstr>
      <vt:lpstr>Office Theme</vt:lpstr>
      <vt:lpstr>1_Office Theme</vt:lpstr>
      <vt:lpstr>Árshlutauppgjör 30. júní 2022</vt:lpstr>
      <vt:lpstr>Afkoma</vt:lpstr>
      <vt:lpstr>Afkoma síðustu ára</vt:lpstr>
      <vt:lpstr>Rekstrarkostnaður</vt:lpstr>
      <vt:lpstr>Efnahagur</vt:lpstr>
      <vt:lpstr>Lántökur</vt:lpstr>
      <vt:lpstr>Útgáfuáætlun</vt:lpstr>
      <vt:lpstr>Lausafjárstaða</vt:lpstr>
      <vt:lpstr>Gjaldeyrisáhætta</vt:lpstr>
      <vt:lpstr>CAD hlutfall</vt:lpstr>
      <vt:lpstr>Þróun útlána</vt:lpstr>
      <vt:lpstr>PowerPoint Presentation</vt:lpstr>
      <vt:lpstr>LSS 39 0303 - helstu skilmálar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Lánasjóður sveitarfélaga</dc:title>
  <dc:creator>Egill Skúli Þórólfsson</dc:creator>
  <cp:lastModifiedBy>Daníel Jakobsson</cp:lastModifiedBy>
  <cp:revision>5005</cp:revision>
  <cp:lastPrinted>2019-03-06T11:31:21Z</cp:lastPrinted>
  <dcterms:created xsi:type="dcterms:W3CDTF">2004-05-11T11:38:23Z</dcterms:created>
  <dcterms:modified xsi:type="dcterms:W3CDTF">2022-08-22T10:31:41Z</dcterms:modified>
</cp:coreProperties>
</file>