
<file path=[Content_Types].xml><?xml version="1.0" encoding="utf-8"?>
<Types xmlns="http://schemas.openxmlformats.org/package/2006/content-types">
  <Default Extension="emf" ContentType="image/x-emf"/>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6" r:id="rId2"/>
  </p:sldMasterIdLst>
  <p:sldIdLst>
    <p:sldId id="256" r:id="rId3"/>
    <p:sldId id="257" r:id="rId4"/>
    <p:sldId id="258" r:id="rId5"/>
  </p:sldIdLst>
  <p:sldSz cx="7556500" cy="10693400"/>
  <p:notesSz cx="7556500" cy="10693400"/>
  <p:custDataLst>
    <p:tags r:id="rId6"/>
  </p:custDataLst>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876B9"/>
    <a:srgbClr val="B5D0E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18" d="100"/>
          <a:sy n="118" d="100"/>
        </p:scale>
        <p:origin x="1992" y="-2604"/>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tags" Target="tags/tag1.xml"/><Relationship Id="rId5" Type="http://schemas.openxmlformats.org/officeDocument/2006/relationships/slide" Target="slides/slide3.xml"/><Relationship Id="rId10"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8" Type="http://schemas.openxmlformats.org/officeDocument/2006/relationships/tags" Target="../tags/tag9.xml"/><Relationship Id="rId3" Type="http://schemas.openxmlformats.org/officeDocument/2006/relationships/tags" Target="../tags/tag4.xml"/><Relationship Id="rId7" Type="http://schemas.openxmlformats.org/officeDocument/2006/relationships/tags" Target="../tags/tag8.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tags" Target="../tags/tag7.xml"/><Relationship Id="rId11" Type="http://schemas.openxmlformats.org/officeDocument/2006/relationships/image" Target="../media/image4.png"/><Relationship Id="rId5" Type="http://schemas.openxmlformats.org/officeDocument/2006/relationships/tags" Target="../tags/tag6.xml"/><Relationship Id="rId10" Type="http://schemas.openxmlformats.org/officeDocument/2006/relationships/slideMaster" Target="../slideMasters/slideMaster2.xml"/><Relationship Id="rId4" Type="http://schemas.openxmlformats.org/officeDocument/2006/relationships/tags" Target="../tags/tag5.xml"/><Relationship Id="rId9" Type="http://schemas.openxmlformats.org/officeDocument/2006/relationships/tags" Target="../tags/tag10.xml"/></Relationships>
</file>

<file path=ppt/slideLayouts/_rels/slideLayout7.xml.rels><?xml version="1.0" encoding="UTF-8" standalone="yes"?>
<Relationships xmlns="http://schemas.openxmlformats.org/package/2006/relationships"><Relationship Id="rId8" Type="http://schemas.openxmlformats.org/officeDocument/2006/relationships/tags" Target="../tags/tag18.xml"/><Relationship Id="rId3" Type="http://schemas.openxmlformats.org/officeDocument/2006/relationships/tags" Target="../tags/tag13.xml"/><Relationship Id="rId7" Type="http://schemas.openxmlformats.org/officeDocument/2006/relationships/tags" Target="../tags/tag17.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tags" Target="../tags/tag16.xml"/><Relationship Id="rId5" Type="http://schemas.openxmlformats.org/officeDocument/2006/relationships/tags" Target="../tags/tag15.xml"/><Relationship Id="rId10" Type="http://schemas.openxmlformats.org/officeDocument/2006/relationships/slideMaster" Target="../slideMasters/slideMaster2.xml"/><Relationship Id="rId4" Type="http://schemas.openxmlformats.org/officeDocument/2006/relationships/tags" Target="../tags/tag14.xml"/><Relationship Id="rId9" Type="http://schemas.openxmlformats.org/officeDocument/2006/relationships/tags" Target="../tags/tag19.xml"/></Relationships>
</file>

<file path=ppt/slideLayouts/_rels/slideLayout8.xml.rels><?xml version="1.0" encoding="UTF-8" standalone="yes"?>
<Relationships xmlns="http://schemas.openxmlformats.org/package/2006/relationships"><Relationship Id="rId8" Type="http://schemas.openxmlformats.org/officeDocument/2006/relationships/tags" Target="../tags/tag27.xml"/><Relationship Id="rId3" Type="http://schemas.openxmlformats.org/officeDocument/2006/relationships/tags" Target="../tags/tag22.xml"/><Relationship Id="rId7" Type="http://schemas.openxmlformats.org/officeDocument/2006/relationships/tags" Target="../tags/tag26.xml"/><Relationship Id="rId2" Type="http://schemas.openxmlformats.org/officeDocument/2006/relationships/tags" Target="../tags/tag21.xml"/><Relationship Id="rId1" Type="http://schemas.openxmlformats.org/officeDocument/2006/relationships/tags" Target="../tags/tag20.xml"/><Relationship Id="rId6" Type="http://schemas.openxmlformats.org/officeDocument/2006/relationships/tags" Target="../tags/tag25.xml"/><Relationship Id="rId5" Type="http://schemas.openxmlformats.org/officeDocument/2006/relationships/tags" Target="../tags/tag24.xml"/><Relationship Id="rId10" Type="http://schemas.openxmlformats.org/officeDocument/2006/relationships/slideMaster" Target="../slideMasters/slideMaster2.xml"/><Relationship Id="rId4" Type="http://schemas.openxmlformats.org/officeDocument/2006/relationships/tags" Target="../tags/tag23.xml"/><Relationship Id="rId9" Type="http://schemas.openxmlformats.org/officeDocument/2006/relationships/tags" Target="../tags/tag2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67213" y="3314954"/>
            <a:ext cx="6428422" cy="2245614"/>
          </a:xfrm>
          <a:prstGeom prst="rect">
            <a:avLst/>
          </a:prstGeom>
        </p:spPr>
        <p:txBody>
          <a:bodyPr wrap="square" lIns="0" tIns="0" rIns="0" bIns="0">
            <a:spAutoFit/>
          </a:bodyPr>
          <a:lstStyle>
            <a:lvl1pPr>
              <a:defRPr sz="2300" b="1" i="0">
                <a:solidFill>
                  <a:schemeClr val="bg1"/>
                </a:solidFill>
                <a:latin typeface="Calibri"/>
                <a:cs typeface="Calibri"/>
              </a:defRPr>
            </a:lvl1pPr>
          </a:lstStyle>
          <a:p>
            <a:endParaRPr/>
          </a:p>
        </p:txBody>
      </p:sp>
      <p:sp>
        <p:nvSpPr>
          <p:cNvPr id="3" name="Holder 3"/>
          <p:cNvSpPr>
            <a:spLocks noGrp="1"/>
          </p:cNvSpPr>
          <p:nvPr>
            <p:ph type="subTitle" idx="4"/>
          </p:nvPr>
        </p:nvSpPr>
        <p:spPr>
          <a:xfrm>
            <a:off x="1134427" y="5988304"/>
            <a:ext cx="5293995" cy="267335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defRPr sz="1000" b="1" i="0">
                <a:solidFill>
                  <a:srgbClr val="231F20"/>
                </a:solidFill>
                <a:latin typeface="Calibri"/>
                <a:cs typeface="Calibri"/>
              </a:defRPr>
            </a:lvl1pPr>
          </a:lstStyle>
          <a:p>
            <a:pPr marL="12700">
              <a:lnSpc>
                <a:spcPts val="1050"/>
              </a:lnSpc>
            </a:pPr>
            <a:endParaRPr spc="-50"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300" b="1" i="0">
                <a:solidFill>
                  <a:schemeClr val="bg1"/>
                </a:solidFill>
                <a:latin typeface="Calibri"/>
                <a:cs typeface="Calibri"/>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defRPr sz="1000" b="1" i="0">
                <a:solidFill>
                  <a:srgbClr val="231F20"/>
                </a:solidFill>
                <a:latin typeface="Calibri"/>
                <a:cs typeface="Calibri"/>
              </a:defRPr>
            </a:lvl1pPr>
          </a:lstStyle>
          <a:p>
            <a:pPr marL="12700">
              <a:lnSpc>
                <a:spcPts val="1050"/>
              </a:lnSpc>
            </a:pPr>
            <a:endParaRPr spc="-50"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300" b="1" i="0">
                <a:solidFill>
                  <a:schemeClr val="bg1"/>
                </a:solidFill>
                <a:latin typeface="Calibri"/>
                <a:cs typeface="Calibri"/>
              </a:defRPr>
            </a:lvl1pPr>
          </a:lstStyle>
          <a:p>
            <a:endParaRPr/>
          </a:p>
        </p:txBody>
      </p:sp>
      <p:sp>
        <p:nvSpPr>
          <p:cNvPr id="3" name="Holder 3"/>
          <p:cNvSpPr>
            <a:spLocks noGrp="1"/>
          </p:cNvSpPr>
          <p:nvPr>
            <p:ph sz="half" idx="2"/>
          </p:nvPr>
        </p:nvSpPr>
        <p:spPr>
          <a:xfrm>
            <a:off x="378142" y="2459482"/>
            <a:ext cx="3289839"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3894867" y="2459482"/>
            <a:ext cx="3289839" cy="705764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defRPr sz="1000" b="1" i="0">
                <a:solidFill>
                  <a:srgbClr val="231F20"/>
                </a:solidFill>
                <a:latin typeface="Calibri"/>
                <a:cs typeface="Calibri"/>
              </a:defRPr>
            </a:lvl1pPr>
          </a:lstStyle>
          <a:p>
            <a:pPr marL="12700">
              <a:lnSpc>
                <a:spcPts val="1050"/>
              </a:lnSpc>
            </a:pPr>
            <a:endParaRPr spc="-50" dirty="0"/>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300" b="1" i="0">
                <a:solidFill>
                  <a:schemeClr val="bg1"/>
                </a:solidFill>
                <a:latin typeface="Calibri"/>
                <a:cs typeface="Calibri"/>
              </a:defRPr>
            </a:lvl1pPr>
          </a:lstStyle>
          <a:p>
            <a:endParaRPr/>
          </a:p>
        </p:txBody>
      </p:sp>
      <p:sp>
        <p:nvSpPr>
          <p:cNvPr id="3" name="Holder 3"/>
          <p:cNvSpPr>
            <a:spLocks noGrp="1"/>
          </p:cNvSpPr>
          <p:nvPr>
            <p:ph type="ftr" sz="quarter" idx="5"/>
          </p:nvPr>
        </p:nvSpPr>
        <p:spPr/>
        <p:txBody>
          <a:bodyPr lIns="0" tIns="0" rIns="0" bIns="0"/>
          <a:lstStyle>
            <a:lvl1pPr>
              <a:defRPr sz="1000" b="1" i="0">
                <a:solidFill>
                  <a:srgbClr val="231F20"/>
                </a:solidFill>
                <a:latin typeface="Calibri"/>
                <a:cs typeface="Calibri"/>
              </a:defRPr>
            </a:lvl1pPr>
          </a:lstStyle>
          <a:p>
            <a:pPr marL="12700">
              <a:lnSpc>
                <a:spcPts val="1050"/>
              </a:lnSpc>
            </a:pPr>
            <a:endParaRPr spc="-50" dirty="0"/>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defRPr sz="1000" b="1" i="0">
                <a:solidFill>
                  <a:srgbClr val="231F20"/>
                </a:solidFill>
                <a:latin typeface="Calibri"/>
                <a:cs typeface="Calibri"/>
              </a:defRPr>
            </a:lvl1pPr>
          </a:lstStyle>
          <a:p>
            <a:pPr marL="12700">
              <a:lnSpc>
                <a:spcPts val="1050"/>
              </a:lnSpc>
            </a:pPr>
            <a:endParaRPr spc="-50" dirty="0"/>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50" name="Rectangle 49"/>
          <p:cNvSpPr/>
          <p:nvPr userDrawn="1"/>
        </p:nvSpPr>
        <p:spPr>
          <a:xfrm>
            <a:off x="0" y="0"/>
            <a:ext cx="7556500" cy="10693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73"/>
          </a:p>
        </p:txBody>
      </p:sp>
      <p:sp>
        <p:nvSpPr>
          <p:cNvPr id="51" name="ZoneTexte 50"/>
          <p:cNvSpPr txBox="1"/>
          <p:nvPr userDrawn="1">
            <p:custDataLst>
              <p:tags r:id="rId1"/>
            </p:custDataLst>
          </p:nvPr>
        </p:nvSpPr>
        <p:spPr>
          <a:xfrm>
            <a:off x="6934905" y="4063459"/>
            <a:ext cx="228115" cy="256673"/>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068" kern="1200" dirty="0">
                <a:solidFill>
                  <a:srgbClr val="404040"/>
                </a:solidFill>
                <a:latin typeface="Century Gothic" pitchFamily="34" charset="0"/>
                <a:ea typeface="+mn-ea"/>
                <a:cs typeface="Arial" charset="0"/>
              </a:rPr>
              <a:t>1</a:t>
            </a:r>
          </a:p>
        </p:txBody>
      </p:sp>
      <p:sp>
        <p:nvSpPr>
          <p:cNvPr id="52" name="Text Placeholder 4"/>
          <p:cNvSpPr txBox="1">
            <a:spLocks/>
          </p:cNvSpPr>
          <p:nvPr userDrawn="1">
            <p:custDataLst>
              <p:tags r:id="rId2"/>
            </p:custDataLst>
          </p:nvPr>
        </p:nvSpPr>
        <p:spPr bwMode="auto">
          <a:xfrm>
            <a:off x="779515" y="3272706"/>
            <a:ext cx="208250" cy="392933"/>
          </a:xfrm>
          <a:prstGeom prst="roundRect">
            <a:avLst>
              <a:gd name="adj" fmla="val 6411"/>
            </a:avLst>
          </a:prstGeom>
          <a:gradFill flip="none" rotWithShape="1">
            <a:gsLst>
              <a:gs pos="0">
                <a:srgbClr val="00CEE2"/>
              </a:gs>
              <a:gs pos="100000">
                <a:srgbClr val="0085B7"/>
              </a:gs>
            </a:gsLst>
            <a:lin ang="8100000" scaled="1"/>
            <a:tileRect/>
          </a:gradFill>
          <a:effectLst/>
        </p:spPr>
        <p:txBody>
          <a:bodyPr vert="horz" wrap="none" lIns="164769" tIns="34876" rIns="164769" bIns="34876"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763" i="1" dirty="0">
                <a:solidFill>
                  <a:schemeClr val="bg1"/>
                </a:solidFill>
                <a:effectLst>
                  <a:outerShdw blurRad="50800" dist="38100" dir="5400000" algn="t" rotWithShape="0">
                    <a:prstClr val="black">
                      <a:alpha val="40000"/>
                    </a:prstClr>
                  </a:outerShdw>
                </a:effectLst>
                <a:latin typeface="Century Gothic" pitchFamily="34" charset="0"/>
              </a:rPr>
              <a:t>1.1</a:t>
            </a:r>
          </a:p>
        </p:txBody>
      </p:sp>
      <p:sp>
        <p:nvSpPr>
          <p:cNvPr id="53" name="ZoneTexte 31"/>
          <p:cNvSpPr txBox="1"/>
          <p:nvPr userDrawn="1">
            <p:custDataLst>
              <p:tags r:id="rId3"/>
            </p:custDataLst>
          </p:nvPr>
        </p:nvSpPr>
        <p:spPr>
          <a:xfrm>
            <a:off x="1279861" y="3397789"/>
            <a:ext cx="5609478" cy="192071"/>
          </a:xfrm>
          <a:prstGeom prst="rect">
            <a:avLst/>
          </a:prstGeom>
          <a:noFill/>
        </p:spPr>
        <p:txBody>
          <a:bodyPr vert="horz" wrap="square" lIns="0" tIns="13731" rIns="0" bIns="13731" rtlCol="0" anchor="ctr" anchorCtr="0">
            <a:spAutoFit/>
          </a:bodyPr>
          <a:lstStyle/>
          <a:p>
            <a:r>
              <a:rPr lang="fr-FR" sz="1068" dirty="0">
                <a:solidFill>
                  <a:srgbClr val="404040"/>
                </a:solidFill>
                <a:latin typeface="Century Gothic" pitchFamily="34" charset="0"/>
              </a:rPr>
              <a:t>Références &amp; témoignages</a:t>
            </a:r>
          </a:p>
        </p:txBody>
      </p:sp>
      <p:sp>
        <p:nvSpPr>
          <p:cNvPr id="54" name="TextBox 28">
            <a:hlinkClick r:id="" action="ppaction://noaction"/>
          </p:cNvPr>
          <p:cNvSpPr txBox="1"/>
          <p:nvPr userDrawn="1">
            <p:custDataLst>
              <p:tags r:id="rId4"/>
            </p:custDataLst>
          </p:nvPr>
        </p:nvSpPr>
        <p:spPr>
          <a:xfrm>
            <a:off x="825196" y="3211923"/>
            <a:ext cx="5938613" cy="164340"/>
          </a:xfrm>
          <a:prstGeom prst="rect">
            <a:avLst/>
          </a:prstGeom>
          <a:noFill/>
        </p:spPr>
        <p:txBody>
          <a:bodyPr vert="horz" wrap="square" lIns="0" tIns="0" rIns="0" bIns="0" rtlCol="0">
            <a:spAutoFit/>
          </a:bodyPr>
          <a:lstStyle/>
          <a:p>
            <a:r>
              <a:rPr lang="fr-FR" sz="1068" i="1" dirty="0">
                <a:latin typeface="Garamond" pitchFamily="18" charset="0"/>
              </a:rPr>
              <a:t>Le contexte</a:t>
            </a:r>
          </a:p>
        </p:txBody>
      </p:sp>
      <p:sp>
        <p:nvSpPr>
          <p:cNvPr id="55" name="TextBox 29">
            <a:hlinkClick r:id="" action="ppaction://noaction"/>
          </p:cNvPr>
          <p:cNvSpPr txBox="1"/>
          <p:nvPr userDrawn="1">
            <p:custDataLst>
              <p:tags r:id="rId5"/>
            </p:custDataLst>
          </p:nvPr>
        </p:nvSpPr>
        <p:spPr>
          <a:xfrm>
            <a:off x="6906111" y="3120120"/>
            <a:ext cx="226695" cy="427736"/>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068" i="1" dirty="0">
                <a:solidFill>
                  <a:srgbClr val="404040"/>
                </a:solidFill>
                <a:latin typeface="Century Gothic" pitchFamily="34" charset="0"/>
              </a:rPr>
              <a:t>4</a:t>
            </a:r>
          </a:p>
        </p:txBody>
      </p:sp>
      <p:sp>
        <p:nvSpPr>
          <p:cNvPr id="56" name="Flèche droite rayée 55"/>
          <p:cNvSpPr/>
          <p:nvPr userDrawn="1">
            <p:custDataLst>
              <p:tags r:id="rId6"/>
            </p:custDataLst>
          </p:nvPr>
        </p:nvSpPr>
        <p:spPr>
          <a:xfrm>
            <a:off x="273440" y="1899669"/>
            <a:ext cx="136027" cy="248908"/>
          </a:xfrm>
          <a:prstGeom prst="stripedRightArrow">
            <a:avLst>
              <a:gd name="adj1" fmla="val 0"/>
              <a:gd name="adj2" fmla="val 53330"/>
            </a:avLst>
          </a:prstGeom>
          <a:solidFill>
            <a:srgbClr val="007BC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9797" tIns="34898" rIns="69797" bIns="34898" numCol="1" spcCol="0" rtlCol="0" fromWordArt="0" anchor="ctr" anchorCtr="0" forceAA="0" compatLnSpc="1">
            <a:prstTxWarp prst="textNoShape">
              <a:avLst/>
            </a:prstTxWarp>
            <a:noAutofit/>
          </a:bodyPr>
          <a:lstStyle/>
          <a:p>
            <a:pPr algn="r">
              <a:lnSpc>
                <a:spcPct val="90000"/>
              </a:lnSpc>
              <a:spcBef>
                <a:spcPts val="381"/>
              </a:spcBef>
              <a:spcAft>
                <a:spcPts val="381"/>
              </a:spcAft>
              <a:buClr>
                <a:srgbClr val="007BC4"/>
              </a:buClr>
            </a:pPr>
            <a:endParaRPr lang="en-GB" sz="100" dirty="0" err="1">
              <a:solidFill>
                <a:srgbClr val="007BC4"/>
              </a:solidFill>
              <a:latin typeface="Arial" panose="020B0604020202020204" pitchFamily="34" charset="0"/>
              <a:cs typeface="Arial" panose="020B0604020202020204" pitchFamily="34" charset="0"/>
            </a:endParaRPr>
          </a:p>
        </p:txBody>
      </p:sp>
      <p:sp>
        <p:nvSpPr>
          <p:cNvPr id="57" name="ZoneTexte 56">
            <a:hlinkClick r:id="" action="ppaction://noaction"/>
          </p:cNvPr>
          <p:cNvSpPr txBox="1"/>
          <p:nvPr userDrawn="1">
            <p:custDataLst>
              <p:tags r:id="rId7"/>
            </p:custDataLst>
          </p:nvPr>
        </p:nvSpPr>
        <p:spPr>
          <a:xfrm>
            <a:off x="547059" y="1899669"/>
            <a:ext cx="5860408" cy="248908"/>
          </a:xfrm>
          <a:prstGeom prst="rect">
            <a:avLst/>
          </a:prstGeom>
          <a:noFill/>
        </p:spPr>
        <p:txBody>
          <a:bodyPr vert="horz" wrap="square" lIns="0" tIns="27462" rIns="0" bIns="251108" rtlCol="0" anchor="t" anchorCtr="0">
            <a:noAutofit/>
          </a:bodyPr>
          <a:lstStyle/>
          <a:p>
            <a:pPr>
              <a:buClr>
                <a:srgbClr val="007BC4"/>
              </a:buClr>
            </a:pPr>
            <a:r>
              <a:rPr lang="en-GB" dirty="0">
                <a:solidFill>
                  <a:srgbClr val="007BC4"/>
                </a:solidFill>
                <a:latin typeface="Verdana" panose="020B0604030504040204" pitchFamily="34" charset="0"/>
                <a:ea typeface="Verdana" panose="020B0604030504040204" pitchFamily="34" charset="0"/>
                <a:cs typeface="Verdana" panose="020B0604030504040204" pitchFamily="34" charset="0"/>
              </a:rPr>
              <a:t>Title s</a:t>
            </a:r>
            <a:r>
              <a:rPr lang="en-GB" sz="1373" dirty="0">
                <a:solidFill>
                  <a:srgbClr val="007BC4"/>
                </a:solidFill>
                <a:latin typeface="Verdana" panose="020B0604030504040204" pitchFamily="34" charset="0"/>
                <a:ea typeface="Verdana" panose="020B0604030504040204" pitchFamily="34" charset="0"/>
                <a:cs typeface="Verdana" panose="020B0604030504040204" pitchFamily="34" charset="0"/>
              </a:rPr>
              <a:t>ection</a:t>
            </a:r>
          </a:p>
        </p:txBody>
      </p:sp>
      <p:sp>
        <p:nvSpPr>
          <p:cNvPr id="58" name="Rectangle 57"/>
          <p:cNvSpPr/>
          <p:nvPr userDrawn="1">
            <p:custDataLst>
              <p:tags r:id="rId8"/>
            </p:custDataLst>
          </p:nvPr>
        </p:nvSpPr>
        <p:spPr>
          <a:xfrm>
            <a:off x="273440" y="1899668"/>
            <a:ext cx="6757874" cy="7122355"/>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9797" tIns="34898" rIns="69797" bIns="3489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fr-FR" sz="1526" b="1" dirty="0">
              <a:solidFill>
                <a:schemeClr val="bg1"/>
              </a:solidFill>
              <a:latin typeface="Arial" panose="020B0604020202020204" pitchFamily="34" charset="0"/>
              <a:cs typeface="Arial" panose="020B0604020202020204" pitchFamily="34" charset="0"/>
            </a:endParaRPr>
          </a:p>
        </p:txBody>
      </p:sp>
      <p:sp>
        <p:nvSpPr>
          <p:cNvPr id="59" name="ZoneTexte 58">
            <a:hlinkClick r:id="" action="ppaction://noaction"/>
          </p:cNvPr>
          <p:cNvSpPr txBox="1"/>
          <p:nvPr userDrawn="1">
            <p:custDataLst>
              <p:tags r:id="rId9"/>
            </p:custDataLst>
          </p:nvPr>
        </p:nvSpPr>
        <p:spPr>
          <a:xfrm>
            <a:off x="6188244" y="1899664"/>
            <a:ext cx="919848" cy="248911"/>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69752" bIns="251108" rtlCol="0" anchor="t" anchorCtr="0">
            <a:noAutofit/>
          </a:bodyPr>
          <a:lstStyle/>
          <a:p>
            <a:pPr algn="r"/>
            <a:r>
              <a:rPr lang="en-GB" sz="1373" dirty="0">
                <a:solidFill>
                  <a:srgbClr val="007BC4"/>
                </a:solidFill>
                <a:latin typeface="Verdana" panose="020B0604030504040204" pitchFamily="34" charset="0"/>
                <a:ea typeface="Verdana" panose="020B0604030504040204" pitchFamily="34" charset="0"/>
                <a:cs typeface="Verdana" panose="020B0604030504040204" pitchFamily="34" charset="0"/>
              </a:rPr>
              <a:t>p.5</a:t>
            </a:r>
          </a:p>
        </p:txBody>
      </p:sp>
    </p:spTree>
    <p:extLst>
      <p:ext uri="{BB962C8B-B14F-4D97-AF65-F5344CB8AC3E}">
        <p14:creationId xmlns:p14="http://schemas.microsoft.com/office/powerpoint/2010/main" val="3606322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59" name="Rectangle 58"/>
          <p:cNvSpPr/>
          <p:nvPr userDrawn="1"/>
        </p:nvSpPr>
        <p:spPr>
          <a:xfrm>
            <a:off x="0" y="0"/>
            <a:ext cx="7556500" cy="10693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73"/>
          </a:p>
        </p:txBody>
      </p:sp>
      <p:sp>
        <p:nvSpPr>
          <p:cNvPr id="60" name="ZoneTexte 79">
            <a:hlinkClick r:id="" action="ppaction://noaction"/>
          </p:cNvPr>
          <p:cNvSpPr txBox="1"/>
          <p:nvPr userDrawn="1">
            <p:custDataLst>
              <p:tags r:id="rId1"/>
            </p:custDataLst>
          </p:nvPr>
        </p:nvSpPr>
        <p:spPr>
          <a:xfrm>
            <a:off x="6949721" y="3384812"/>
            <a:ext cx="226695" cy="427736"/>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068" i="1" dirty="0">
                <a:solidFill>
                  <a:srgbClr val="404040"/>
                </a:solidFill>
                <a:latin typeface="Century Gothic" pitchFamily="34" charset="0"/>
              </a:rPr>
              <a:t>5</a:t>
            </a:r>
          </a:p>
        </p:txBody>
      </p:sp>
      <p:sp>
        <p:nvSpPr>
          <p:cNvPr id="61" name="TextBox 20">
            <a:hlinkClick r:id="" action="ppaction://noaction"/>
          </p:cNvPr>
          <p:cNvSpPr txBox="1"/>
          <p:nvPr userDrawn="1">
            <p:custDataLst>
              <p:tags r:id="rId2"/>
            </p:custDataLst>
          </p:nvPr>
        </p:nvSpPr>
        <p:spPr>
          <a:xfrm>
            <a:off x="825196" y="3211923"/>
            <a:ext cx="5938613" cy="164340"/>
          </a:xfrm>
          <a:prstGeom prst="rect">
            <a:avLst/>
          </a:prstGeom>
          <a:noFill/>
        </p:spPr>
        <p:txBody>
          <a:bodyPr vert="horz" wrap="square" lIns="0" tIns="0" rIns="0" bIns="0" rtlCol="0">
            <a:spAutoFit/>
          </a:bodyPr>
          <a:lstStyle/>
          <a:p>
            <a:r>
              <a:rPr lang="fr-FR" sz="1068" i="1" dirty="0">
                <a:latin typeface="Garamond" pitchFamily="18" charset="0"/>
              </a:rPr>
              <a:t>Le contexte</a:t>
            </a:r>
          </a:p>
        </p:txBody>
      </p:sp>
      <p:sp>
        <p:nvSpPr>
          <p:cNvPr id="62" name="ZoneTexte 61">
            <a:hlinkClick r:id="" action="ppaction://noaction"/>
          </p:cNvPr>
          <p:cNvSpPr txBox="1"/>
          <p:nvPr userDrawn="1">
            <p:custDataLst>
              <p:tags r:id="rId3"/>
            </p:custDataLst>
          </p:nvPr>
        </p:nvSpPr>
        <p:spPr>
          <a:xfrm>
            <a:off x="547059" y="1899669"/>
            <a:ext cx="5860408" cy="248908"/>
          </a:xfrm>
          <a:prstGeom prst="rect">
            <a:avLst/>
          </a:prstGeom>
          <a:noFill/>
        </p:spPr>
        <p:txBody>
          <a:bodyPr vert="horz" wrap="square" lIns="0" tIns="27462" rIns="0" bIns="251108" rtlCol="0" anchor="t" anchorCtr="0">
            <a:noAutofit/>
          </a:bodyPr>
          <a:lstStyle/>
          <a:p>
            <a:pPr>
              <a:buClr>
                <a:srgbClr val="007BC4"/>
              </a:buClr>
            </a:pPr>
            <a:r>
              <a:rPr lang="en-GB" dirty="0">
                <a:solidFill>
                  <a:srgbClr val="26387F"/>
                </a:solidFill>
                <a:latin typeface="Verdana" panose="020B0604030504040204" pitchFamily="34" charset="0"/>
                <a:ea typeface="Verdana" panose="020B0604030504040204" pitchFamily="34" charset="0"/>
                <a:cs typeface="Verdana" panose="020B0604030504040204" pitchFamily="34" charset="0"/>
              </a:rPr>
              <a:t>Title s</a:t>
            </a:r>
            <a:r>
              <a:rPr lang="en-GB" sz="1373" dirty="0">
                <a:solidFill>
                  <a:srgbClr val="26387F"/>
                </a:solidFill>
                <a:latin typeface="Verdana" panose="020B0604030504040204" pitchFamily="34" charset="0"/>
                <a:ea typeface="Verdana" panose="020B0604030504040204" pitchFamily="34" charset="0"/>
                <a:cs typeface="Verdana" panose="020B0604030504040204" pitchFamily="34" charset="0"/>
              </a:rPr>
              <a:t>ection</a:t>
            </a:r>
          </a:p>
        </p:txBody>
      </p:sp>
      <p:sp>
        <p:nvSpPr>
          <p:cNvPr id="63" name="Flèche droite rayée 62"/>
          <p:cNvSpPr/>
          <p:nvPr userDrawn="1">
            <p:custDataLst>
              <p:tags r:id="rId4"/>
            </p:custDataLst>
          </p:nvPr>
        </p:nvSpPr>
        <p:spPr>
          <a:xfrm>
            <a:off x="273440" y="1899669"/>
            <a:ext cx="136027" cy="248908"/>
          </a:xfrm>
          <a:prstGeom prst="stripedRightArrow">
            <a:avLst>
              <a:gd name="adj1" fmla="val 0"/>
              <a:gd name="adj2" fmla="val 53330"/>
            </a:avLst>
          </a:prstGeom>
          <a:solidFill>
            <a:srgbClr val="26387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9797" tIns="34898" rIns="69797" bIns="34898" numCol="1" spcCol="0" rtlCol="0" fromWordArt="0" anchor="ctr" anchorCtr="0" forceAA="0" compatLnSpc="1">
            <a:prstTxWarp prst="textNoShape">
              <a:avLst/>
            </a:prstTxWarp>
            <a:noAutofit/>
          </a:bodyPr>
          <a:lstStyle/>
          <a:p>
            <a:pPr algn="r">
              <a:lnSpc>
                <a:spcPct val="90000"/>
              </a:lnSpc>
              <a:spcBef>
                <a:spcPts val="381"/>
              </a:spcBef>
              <a:spcAft>
                <a:spcPts val="381"/>
              </a:spcAft>
              <a:buClr>
                <a:srgbClr val="007BC4"/>
              </a:buClr>
            </a:pPr>
            <a:endParaRPr lang="en-GB" sz="100" dirty="0" err="1">
              <a:solidFill>
                <a:srgbClr val="26387F"/>
              </a:solidFill>
              <a:latin typeface="Arial" panose="020B0604020202020204" pitchFamily="34" charset="0"/>
              <a:cs typeface="Arial" panose="020B0604020202020204" pitchFamily="34" charset="0"/>
            </a:endParaRPr>
          </a:p>
        </p:txBody>
      </p:sp>
      <p:sp>
        <p:nvSpPr>
          <p:cNvPr id="64" name="ZoneTexte 63">
            <a:hlinkClick r:id="" action="ppaction://noaction"/>
          </p:cNvPr>
          <p:cNvSpPr txBox="1"/>
          <p:nvPr userDrawn="1">
            <p:custDataLst>
              <p:tags r:id="rId5"/>
            </p:custDataLst>
          </p:nvPr>
        </p:nvSpPr>
        <p:spPr>
          <a:xfrm>
            <a:off x="6188244" y="1899664"/>
            <a:ext cx="919848" cy="248911"/>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69752" bIns="251108" rtlCol="0" anchor="t" anchorCtr="0">
            <a:noAutofit/>
          </a:bodyPr>
          <a:lstStyle/>
          <a:p>
            <a:pPr algn="r"/>
            <a:r>
              <a:rPr lang="en-GB" sz="1373" dirty="0">
                <a:solidFill>
                  <a:srgbClr val="26387F"/>
                </a:solidFill>
                <a:latin typeface="Verdana" panose="020B0604030504040204" pitchFamily="34" charset="0"/>
                <a:ea typeface="Verdana" panose="020B0604030504040204" pitchFamily="34" charset="0"/>
                <a:cs typeface="Verdana" panose="020B0604030504040204" pitchFamily="34" charset="0"/>
              </a:rPr>
              <a:t>p.5</a:t>
            </a:r>
          </a:p>
        </p:txBody>
      </p:sp>
      <p:sp>
        <p:nvSpPr>
          <p:cNvPr id="65" name="Rectangle 64"/>
          <p:cNvSpPr/>
          <p:nvPr userDrawn="1">
            <p:custDataLst>
              <p:tags r:id="rId6"/>
            </p:custDataLst>
          </p:nvPr>
        </p:nvSpPr>
        <p:spPr>
          <a:xfrm>
            <a:off x="273440" y="1899668"/>
            <a:ext cx="6757874" cy="7122355"/>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9797" tIns="34898" rIns="69797" bIns="3489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fr-FR" sz="1526" b="1" dirty="0">
              <a:solidFill>
                <a:schemeClr val="bg1"/>
              </a:solidFill>
              <a:latin typeface="Arial" panose="020B0604020202020204" pitchFamily="34" charset="0"/>
              <a:cs typeface="Arial" panose="020B0604020202020204" pitchFamily="34" charset="0"/>
            </a:endParaRPr>
          </a:p>
        </p:txBody>
      </p:sp>
      <p:sp>
        <p:nvSpPr>
          <p:cNvPr id="12" name="ZoneTexte 29">
            <a:hlinkClick r:id="" action="ppaction://noaction"/>
          </p:cNvPr>
          <p:cNvSpPr txBox="1"/>
          <p:nvPr userDrawn="1">
            <p:custDataLst>
              <p:tags r:id="rId7"/>
            </p:custDataLst>
          </p:nvPr>
        </p:nvSpPr>
        <p:spPr>
          <a:xfrm>
            <a:off x="804734" y="2417047"/>
            <a:ext cx="5689535" cy="187457"/>
          </a:xfrm>
          <a:prstGeom prst="rect">
            <a:avLst/>
          </a:prstGeom>
          <a:noFill/>
        </p:spPr>
        <p:txBody>
          <a:bodyPr vert="horz" wrap="square" lIns="0" tIns="27462" rIns="0" bIns="202282" rtlCol="0" anchor="t" anchorCtr="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buClr>
                <a:srgbClr val="007BC4"/>
              </a:buClr>
            </a:pPr>
            <a:r>
              <a:rPr lang="fr-FR" sz="1068" dirty="0">
                <a:solidFill>
                  <a:srgbClr val="007BC4"/>
                </a:solidFill>
                <a:latin typeface="Verdana" panose="020B0604030504040204" pitchFamily="34" charset="0"/>
                <a:ea typeface="Verdana" panose="020B0604030504040204" pitchFamily="34" charset="0"/>
                <a:cs typeface="Verdana" panose="020B0604030504040204" pitchFamily="34" charset="0"/>
              </a:rPr>
              <a:t>Section</a:t>
            </a:r>
          </a:p>
        </p:txBody>
      </p:sp>
      <p:sp>
        <p:nvSpPr>
          <p:cNvPr id="13" name="Flèche droite rayée 12">
            <a:hlinkClick r:id="" action="ppaction://noaction"/>
          </p:cNvPr>
          <p:cNvSpPr/>
          <p:nvPr userDrawn="1">
            <p:custDataLst>
              <p:tags r:id="rId8"/>
            </p:custDataLst>
          </p:nvPr>
        </p:nvSpPr>
        <p:spPr>
          <a:xfrm>
            <a:off x="509513" y="2417049"/>
            <a:ext cx="132558" cy="187456"/>
          </a:xfrm>
          <a:prstGeom prst="stripedRightArrow">
            <a:avLst>
              <a:gd name="adj1" fmla="val 0"/>
              <a:gd name="adj2" fmla="val 53330"/>
            </a:avLst>
          </a:prstGeom>
          <a:solidFill>
            <a:srgbClr val="007BC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none" lIns="69797" tIns="34898" rIns="69797" bIns="3489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nSpc>
                <a:spcPct val="90000"/>
              </a:lnSpc>
              <a:spcBef>
                <a:spcPts val="381"/>
              </a:spcBef>
              <a:spcAft>
                <a:spcPts val="381"/>
              </a:spcAft>
              <a:buClr>
                <a:srgbClr val="007BC4"/>
              </a:buClr>
            </a:pPr>
            <a:r>
              <a:rPr lang="en-GB" sz="100">
                <a:solidFill>
                  <a:schemeClr val="bg1"/>
                </a:solidFill>
                <a:latin typeface="Arial" panose="020B0604020202020204" pitchFamily="34" charset="0"/>
                <a:cs typeface="Arial" panose="020B0604020202020204" pitchFamily="34" charset="0"/>
              </a:rPr>
              <a:t>4.2</a:t>
            </a:r>
            <a:endParaRPr lang="en-GB" sz="100" dirty="0" err="1">
              <a:solidFill>
                <a:schemeClr val="bg1"/>
              </a:solidFill>
              <a:latin typeface="Arial" panose="020B0604020202020204" pitchFamily="34" charset="0"/>
              <a:cs typeface="Arial" panose="020B0604020202020204" pitchFamily="34" charset="0"/>
            </a:endParaRPr>
          </a:p>
        </p:txBody>
      </p:sp>
      <p:sp>
        <p:nvSpPr>
          <p:cNvPr id="14" name="ZoneTexte 61">
            <a:hlinkClick r:id="" action="ppaction://noaction"/>
          </p:cNvPr>
          <p:cNvSpPr txBox="1"/>
          <p:nvPr userDrawn="1">
            <p:custDataLst>
              <p:tags r:id="rId9"/>
            </p:custDataLst>
          </p:nvPr>
        </p:nvSpPr>
        <p:spPr>
          <a:xfrm>
            <a:off x="6492728" y="2420907"/>
            <a:ext cx="542161" cy="18359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bIns="202282" rtlCol="0" anchor="t" anchorCtr="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sz="1068" dirty="0">
                <a:solidFill>
                  <a:srgbClr val="007BC4"/>
                </a:solidFill>
                <a:latin typeface="Verdana" panose="020B0604030504040204" pitchFamily="34" charset="0"/>
                <a:ea typeface="Verdana" panose="020B0604030504040204" pitchFamily="34" charset="0"/>
                <a:cs typeface="Verdana" panose="020B0604030504040204" pitchFamily="34" charset="0"/>
              </a:rPr>
              <a:t>p.2</a:t>
            </a:r>
          </a:p>
        </p:txBody>
      </p:sp>
    </p:spTree>
    <p:extLst>
      <p:ext uri="{BB962C8B-B14F-4D97-AF65-F5344CB8AC3E}">
        <p14:creationId xmlns:p14="http://schemas.microsoft.com/office/powerpoint/2010/main" val="38723530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53" name="Rectangle 52"/>
          <p:cNvSpPr/>
          <p:nvPr userDrawn="1"/>
        </p:nvSpPr>
        <p:spPr>
          <a:xfrm>
            <a:off x="0" y="0"/>
            <a:ext cx="7556500" cy="10693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73"/>
          </a:p>
        </p:txBody>
      </p:sp>
      <p:sp>
        <p:nvSpPr>
          <p:cNvPr id="54" name="TextBox 20">
            <a:hlinkClick r:id="" action="ppaction://noaction"/>
          </p:cNvPr>
          <p:cNvSpPr txBox="1"/>
          <p:nvPr userDrawn="1">
            <p:custDataLst>
              <p:tags r:id="rId1"/>
            </p:custDataLst>
          </p:nvPr>
        </p:nvSpPr>
        <p:spPr>
          <a:xfrm>
            <a:off x="6906111" y="3120120"/>
            <a:ext cx="226695" cy="427736"/>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068" i="1" dirty="0">
                <a:solidFill>
                  <a:srgbClr val="404040"/>
                </a:solidFill>
                <a:latin typeface="Century Gothic" pitchFamily="34" charset="0"/>
              </a:rPr>
              <a:t>4</a:t>
            </a:r>
          </a:p>
        </p:txBody>
      </p:sp>
      <p:sp>
        <p:nvSpPr>
          <p:cNvPr id="55" name="TextBox 21">
            <a:hlinkClick r:id="" action="ppaction://noaction"/>
          </p:cNvPr>
          <p:cNvSpPr txBox="1"/>
          <p:nvPr userDrawn="1">
            <p:custDataLst>
              <p:tags r:id="rId2"/>
            </p:custDataLst>
          </p:nvPr>
        </p:nvSpPr>
        <p:spPr>
          <a:xfrm>
            <a:off x="825196" y="3211923"/>
            <a:ext cx="5938613" cy="164340"/>
          </a:xfrm>
          <a:prstGeom prst="rect">
            <a:avLst/>
          </a:prstGeom>
          <a:noFill/>
        </p:spPr>
        <p:txBody>
          <a:bodyPr vert="horz" wrap="square" lIns="0" tIns="0" rIns="0" bIns="0" rtlCol="0">
            <a:spAutoFit/>
          </a:bodyPr>
          <a:lstStyle/>
          <a:p>
            <a:r>
              <a:rPr lang="fr-FR" sz="1068" i="1" dirty="0">
                <a:latin typeface="Garamond" pitchFamily="18" charset="0"/>
              </a:rPr>
              <a:t>Le contexte</a:t>
            </a:r>
          </a:p>
        </p:txBody>
      </p:sp>
      <p:sp>
        <p:nvSpPr>
          <p:cNvPr id="56" name="Rectangle 55"/>
          <p:cNvSpPr/>
          <p:nvPr userDrawn="1">
            <p:custDataLst>
              <p:tags r:id="rId3"/>
            </p:custDataLst>
          </p:nvPr>
        </p:nvSpPr>
        <p:spPr>
          <a:xfrm>
            <a:off x="273440" y="1899668"/>
            <a:ext cx="6757874" cy="7122355"/>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9797" tIns="34898" rIns="69797" bIns="3489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fr-FR" sz="1526" b="1" dirty="0">
              <a:solidFill>
                <a:schemeClr val="bg1"/>
              </a:solidFill>
              <a:latin typeface="Arial" panose="020B0604020202020204" pitchFamily="34" charset="0"/>
              <a:cs typeface="Arial" panose="020B0604020202020204" pitchFamily="34" charset="0"/>
            </a:endParaRPr>
          </a:p>
        </p:txBody>
      </p:sp>
      <p:sp>
        <p:nvSpPr>
          <p:cNvPr id="57" name="ZoneTexte 40">
            <a:hlinkClick r:id="" action="ppaction://noaction"/>
          </p:cNvPr>
          <p:cNvSpPr txBox="1"/>
          <p:nvPr userDrawn="1">
            <p:custDataLst>
              <p:tags r:id="rId4"/>
            </p:custDataLst>
          </p:nvPr>
        </p:nvSpPr>
        <p:spPr>
          <a:xfrm>
            <a:off x="6188244" y="1899664"/>
            <a:ext cx="919848" cy="248911"/>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69752" bIns="251108" rtlCol="0" anchor="t" anchorCtr="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sz="1373" dirty="0">
                <a:solidFill>
                  <a:srgbClr val="26387F"/>
                </a:solidFill>
                <a:latin typeface="Verdana" panose="020B0604030504040204" pitchFamily="34" charset="0"/>
                <a:ea typeface="Verdana" panose="020B0604030504040204" pitchFamily="34" charset="0"/>
                <a:cs typeface="Verdana" panose="020B0604030504040204" pitchFamily="34" charset="0"/>
              </a:rPr>
              <a:t>p.5</a:t>
            </a:r>
          </a:p>
        </p:txBody>
      </p:sp>
      <p:sp>
        <p:nvSpPr>
          <p:cNvPr id="58" name="Flèche droite rayée 57"/>
          <p:cNvSpPr/>
          <p:nvPr userDrawn="1">
            <p:custDataLst>
              <p:tags r:id="rId5"/>
            </p:custDataLst>
          </p:nvPr>
        </p:nvSpPr>
        <p:spPr>
          <a:xfrm>
            <a:off x="273440" y="1899669"/>
            <a:ext cx="136027" cy="248908"/>
          </a:xfrm>
          <a:prstGeom prst="stripedRightArrow">
            <a:avLst>
              <a:gd name="adj1" fmla="val 0"/>
              <a:gd name="adj2" fmla="val 53330"/>
            </a:avLst>
          </a:prstGeom>
          <a:solidFill>
            <a:srgbClr val="26387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9797" tIns="34898" rIns="69797" bIns="3489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r">
              <a:lnSpc>
                <a:spcPct val="90000"/>
              </a:lnSpc>
              <a:spcBef>
                <a:spcPts val="381"/>
              </a:spcBef>
              <a:spcAft>
                <a:spcPts val="381"/>
              </a:spcAft>
              <a:buClr>
                <a:srgbClr val="007BC4"/>
              </a:buClr>
            </a:pPr>
            <a:endParaRPr lang="en-GB" sz="100" dirty="0" err="1">
              <a:solidFill>
                <a:srgbClr val="26387F"/>
              </a:solidFill>
              <a:latin typeface="Arial" panose="020B0604020202020204" pitchFamily="34" charset="0"/>
              <a:cs typeface="Arial" panose="020B0604020202020204" pitchFamily="34" charset="0"/>
            </a:endParaRPr>
          </a:p>
        </p:txBody>
      </p:sp>
      <p:sp>
        <p:nvSpPr>
          <p:cNvPr id="59" name="ZoneTexte 36">
            <a:hlinkClick r:id="" action="ppaction://noaction"/>
          </p:cNvPr>
          <p:cNvSpPr txBox="1"/>
          <p:nvPr userDrawn="1">
            <p:custDataLst>
              <p:tags r:id="rId6"/>
            </p:custDataLst>
          </p:nvPr>
        </p:nvSpPr>
        <p:spPr>
          <a:xfrm>
            <a:off x="547059" y="1899669"/>
            <a:ext cx="5860408" cy="248908"/>
          </a:xfrm>
          <a:prstGeom prst="rect">
            <a:avLst/>
          </a:prstGeom>
          <a:noFill/>
        </p:spPr>
        <p:txBody>
          <a:bodyPr vert="horz" wrap="square" lIns="0" tIns="27462" rIns="0" bIns="251108" rtlCol="0" anchor="t" anchorCtr="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buClr>
                <a:srgbClr val="007BC4"/>
              </a:buClr>
            </a:pPr>
            <a:r>
              <a:rPr lang="en-GB" sz="1373" dirty="0">
                <a:solidFill>
                  <a:srgbClr val="26387F"/>
                </a:solidFill>
                <a:latin typeface="Verdana" panose="020B0604030504040204" pitchFamily="34" charset="0"/>
                <a:ea typeface="Verdana" panose="020B0604030504040204" pitchFamily="34" charset="0"/>
                <a:cs typeface="Verdana" panose="020B0604030504040204" pitchFamily="34" charset="0"/>
              </a:rPr>
              <a:t>Title section</a:t>
            </a:r>
          </a:p>
        </p:txBody>
      </p:sp>
      <p:sp>
        <p:nvSpPr>
          <p:cNvPr id="12" name="Flèche droite rayée 11">
            <a:hlinkClick r:id="" action="ppaction://noaction"/>
          </p:cNvPr>
          <p:cNvSpPr/>
          <p:nvPr userDrawn="1">
            <p:custDataLst>
              <p:tags r:id="rId7"/>
            </p:custDataLst>
          </p:nvPr>
        </p:nvSpPr>
        <p:spPr>
          <a:xfrm>
            <a:off x="509513" y="2417049"/>
            <a:ext cx="132558" cy="187456"/>
          </a:xfrm>
          <a:prstGeom prst="stripedRightArrow">
            <a:avLst>
              <a:gd name="adj1" fmla="val 0"/>
              <a:gd name="adj2" fmla="val 53330"/>
            </a:avLst>
          </a:prstGeom>
          <a:solidFill>
            <a:srgbClr val="26387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none" lIns="69797" tIns="34898" rIns="69797" bIns="3489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nSpc>
                <a:spcPct val="90000"/>
              </a:lnSpc>
              <a:spcBef>
                <a:spcPts val="381"/>
              </a:spcBef>
              <a:spcAft>
                <a:spcPts val="381"/>
              </a:spcAft>
              <a:buClr>
                <a:srgbClr val="007BC4"/>
              </a:buClr>
            </a:pPr>
            <a:r>
              <a:rPr lang="en-GB" sz="100">
                <a:solidFill>
                  <a:srgbClr val="F2F2F2"/>
                </a:solidFill>
                <a:latin typeface="Arial" panose="020B0604020202020204" pitchFamily="34" charset="0"/>
                <a:cs typeface="Arial" panose="020B0604020202020204" pitchFamily="34" charset="0"/>
              </a:rPr>
              <a:t>4.2</a:t>
            </a:r>
            <a:endParaRPr lang="en-GB" sz="100" dirty="0" err="1">
              <a:solidFill>
                <a:srgbClr val="F2F2F2"/>
              </a:solidFill>
              <a:latin typeface="Arial" panose="020B0604020202020204" pitchFamily="34" charset="0"/>
              <a:cs typeface="Arial" panose="020B0604020202020204" pitchFamily="34" charset="0"/>
            </a:endParaRPr>
          </a:p>
        </p:txBody>
      </p:sp>
      <p:sp>
        <p:nvSpPr>
          <p:cNvPr id="13" name="ZoneTexte 29">
            <a:hlinkClick r:id="" action="ppaction://noaction"/>
          </p:cNvPr>
          <p:cNvSpPr txBox="1"/>
          <p:nvPr userDrawn="1">
            <p:custDataLst>
              <p:tags r:id="rId8"/>
            </p:custDataLst>
          </p:nvPr>
        </p:nvSpPr>
        <p:spPr>
          <a:xfrm>
            <a:off x="804734" y="2417047"/>
            <a:ext cx="5689535" cy="187457"/>
          </a:xfrm>
          <a:prstGeom prst="rect">
            <a:avLst/>
          </a:prstGeom>
          <a:noFill/>
        </p:spPr>
        <p:txBody>
          <a:bodyPr vert="horz" wrap="square" lIns="0" tIns="27462" rIns="0" bIns="202282" rtlCol="0" anchor="t" anchorCtr="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buClr>
                <a:srgbClr val="007BC4"/>
              </a:buClr>
            </a:pPr>
            <a:r>
              <a:rPr lang="fr-FR" sz="1068" dirty="0">
                <a:solidFill>
                  <a:srgbClr val="26387F"/>
                </a:solidFill>
                <a:latin typeface="Verdana" panose="020B0604030504040204" pitchFamily="34" charset="0"/>
                <a:ea typeface="Verdana" panose="020B0604030504040204" pitchFamily="34" charset="0"/>
                <a:cs typeface="Verdana" panose="020B0604030504040204" pitchFamily="34" charset="0"/>
              </a:rPr>
              <a:t>Section</a:t>
            </a:r>
          </a:p>
        </p:txBody>
      </p:sp>
      <p:sp>
        <p:nvSpPr>
          <p:cNvPr id="14" name="ZoneTexte 61">
            <a:hlinkClick r:id="" action="ppaction://noaction"/>
          </p:cNvPr>
          <p:cNvSpPr txBox="1"/>
          <p:nvPr userDrawn="1">
            <p:custDataLst>
              <p:tags r:id="rId9"/>
            </p:custDataLst>
          </p:nvPr>
        </p:nvSpPr>
        <p:spPr>
          <a:xfrm>
            <a:off x="6492728" y="2420907"/>
            <a:ext cx="542161" cy="18359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bIns="202282" rtlCol="0" anchor="t" anchorCtr="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sz="1068" dirty="0">
                <a:solidFill>
                  <a:srgbClr val="26387F"/>
                </a:solidFill>
                <a:latin typeface="Verdana" panose="020B0604030504040204" pitchFamily="34" charset="0"/>
                <a:ea typeface="Verdana" panose="020B0604030504040204" pitchFamily="34" charset="0"/>
                <a:cs typeface="Verdana" panose="020B0604030504040204" pitchFamily="34" charset="0"/>
              </a:rPr>
              <a:t>p.2</a:t>
            </a:r>
          </a:p>
        </p:txBody>
      </p:sp>
    </p:spTree>
    <p:extLst>
      <p:ext uri="{BB962C8B-B14F-4D97-AF65-F5344CB8AC3E}">
        <p14:creationId xmlns:p14="http://schemas.microsoft.com/office/powerpoint/2010/main" val="39210417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228982629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8.xml"/><Relationship Id="rId7" Type="http://schemas.openxmlformats.org/officeDocument/2006/relationships/image" Target="../media/image2.png"/><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image" Target="../media/image1.png"/><Relationship Id="rId5" Type="http://schemas.openxmlformats.org/officeDocument/2006/relationships/theme" Target="../theme/theme2.xml"/><Relationship Id="rId4" Type="http://schemas.openxmlformats.org/officeDocument/2006/relationships/slideLayout" Target="../slideLayouts/slideLayout9.xml"/><Relationship Id="rId9"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2184902" y="814225"/>
            <a:ext cx="2092960" cy="584200"/>
          </a:xfrm>
          <a:prstGeom prst="rect">
            <a:avLst/>
          </a:prstGeom>
        </p:spPr>
        <p:txBody>
          <a:bodyPr wrap="square" lIns="0" tIns="0" rIns="0" bIns="0">
            <a:spAutoFit/>
          </a:bodyPr>
          <a:lstStyle>
            <a:lvl1pPr>
              <a:defRPr sz="2300" b="1" i="0">
                <a:solidFill>
                  <a:schemeClr val="bg1"/>
                </a:solidFill>
                <a:latin typeface="Calibri"/>
                <a:cs typeface="Calibri"/>
              </a:defRPr>
            </a:lvl1pPr>
          </a:lstStyle>
          <a:p>
            <a:endParaRPr/>
          </a:p>
        </p:txBody>
      </p:sp>
      <p:sp>
        <p:nvSpPr>
          <p:cNvPr id="3" name="Holder 3"/>
          <p:cNvSpPr>
            <a:spLocks noGrp="1"/>
          </p:cNvSpPr>
          <p:nvPr>
            <p:ph type="body" idx="1"/>
          </p:nvPr>
        </p:nvSpPr>
        <p:spPr>
          <a:xfrm>
            <a:off x="378142" y="2459482"/>
            <a:ext cx="6806565"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4361219" y="10404053"/>
            <a:ext cx="3032125" cy="152400"/>
          </a:xfrm>
          <a:prstGeom prst="rect">
            <a:avLst/>
          </a:prstGeom>
        </p:spPr>
        <p:txBody>
          <a:bodyPr wrap="square" lIns="0" tIns="0" rIns="0" bIns="0">
            <a:spAutoFit/>
          </a:bodyPr>
          <a:lstStyle>
            <a:lvl1pPr>
              <a:defRPr sz="1000" b="1" i="0">
                <a:solidFill>
                  <a:srgbClr val="231F20"/>
                </a:solidFill>
                <a:latin typeface="Calibri"/>
                <a:cs typeface="Calibri"/>
              </a:defRPr>
            </a:lvl1pPr>
          </a:lstStyle>
          <a:p>
            <a:pPr marL="12700">
              <a:lnSpc>
                <a:spcPts val="1050"/>
              </a:lnSpc>
            </a:pPr>
            <a:endParaRPr spc="-50" dirty="0"/>
          </a:p>
        </p:txBody>
      </p:sp>
      <p:sp>
        <p:nvSpPr>
          <p:cNvPr id="5" name="Holder 5"/>
          <p:cNvSpPr>
            <a:spLocks noGrp="1"/>
          </p:cNvSpPr>
          <p:nvPr>
            <p:ph type="dt" sz="half" idx="6"/>
          </p:nvPr>
        </p:nvSpPr>
        <p:spPr>
          <a:xfrm>
            <a:off x="378142" y="9944862"/>
            <a:ext cx="1739455" cy="534670"/>
          </a:xfrm>
          <a:prstGeom prst="rect">
            <a:avLst/>
          </a:prstGeom>
        </p:spPr>
        <p:txBody>
          <a:bodyPr wrap="square" lIns="0" tIns="0" rIns="0" bIns="0">
            <a:spAutoFit/>
          </a:bodyPr>
          <a:lstStyle>
            <a:lvl1pPr algn="l">
              <a:defRPr>
                <a:solidFill>
                  <a:schemeClr val="tx1">
                    <a:tint val="75000"/>
                  </a:schemeClr>
                </a:solidFill>
              </a:defRPr>
            </a:lvl1pPr>
          </a:lstStyle>
          <a:p>
            <a:endParaRPr lang="en-US"/>
          </a:p>
        </p:txBody>
      </p:sp>
      <p:sp>
        <p:nvSpPr>
          <p:cNvPr id="6" name="Holder 6"/>
          <p:cNvSpPr>
            <a:spLocks noGrp="1"/>
          </p:cNvSpPr>
          <p:nvPr>
            <p:ph type="sldNum" sz="quarter" idx="7"/>
          </p:nvPr>
        </p:nvSpPr>
        <p:spPr>
          <a:xfrm>
            <a:off x="5445252" y="9944862"/>
            <a:ext cx="1739455" cy="53467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
        <p:nvSpPr>
          <p:cNvPr id="7" name="MSIPCMContentMarking" descr="{&quot;HashCode&quot;:-2030750456,&quot;Placement&quot;:&quot;Footer&quot;,&quot;Top&quot;:821.343,&quot;Left&quot;:242.6093,&quot;SlideWidth&quot;:595,&quot;SlideHeight&quot;:842}">
            <a:extLst>
              <a:ext uri="{FF2B5EF4-FFF2-40B4-BE49-F238E27FC236}">
                <a16:creationId xmlns:a16="http://schemas.microsoft.com/office/drawing/2014/main" id="{E80BCD93-DF63-E959-D079-F10497B0188A}"/>
              </a:ext>
            </a:extLst>
          </p:cNvPr>
          <p:cNvSpPr txBox="1"/>
          <p:nvPr userDrawn="1"/>
        </p:nvSpPr>
        <p:spPr>
          <a:xfrm>
            <a:off x="3081138" y="10431056"/>
            <a:ext cx="1394223" cy="262344"/>
          </a:xfrm>
          <a:prstGeom prst="rect">
            <a:avLst/>
          </a:prstGeom>
          <a:noFill/>
        </p:spPr>
        <p:txBody>
          <a:bodyPr vert="horz" wrap="square" lIns="0" tIns="0" rIns="0" bIns="0" rtlCol="0" anchor="ctr" anchorCtr="1">
            <a:spAutoFit/>
          </a:bodyPr>
          <a:lstStyle/>
          <a:p>
            <a:pPr algn="ctr">
              <a:spcBef>
                <a:spcPts val="0"/>
              </a:spcBef>
              <a:spcAft>
                <a:spcPts val="0"/>
              </a:spcAft>
            </a:pPr>
            <a:r>
              <a:rPr lang="en-US" sz="1000">
                <a:solidFill>
                  <a:srgbClr val="000000"/>
                </a:solidFill>
                <a:latin typeface="Calibri" panose="020F0502020204030204" pitchFamily="34" charset="0"/>
              </a:rPr>
              <a:t>AXA IM - RESTRICTED</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424413" y="3922757"/>
            <a:ext cx="6429157" cy="3786441"/>
          </a:xfrm>
          <a:prstGeom prst="rect">
            <a:avLst/>
          </a:prstGeom>
        </p:spPr>
        <p:txBody>
          <a:bodyPr anchor="b"/>
          <a:lstStyle>
            <a:lvl1pPr>
              <a:defRPr sz="2800" smtClean="0"/>
            </a:lvl1pPr>
          </a:lstStyle>
          <a:p>
            <a:pPr marL="0" marR="0" lvl="0" indent="0" algn="l" defTabSz="697504" rtl="0" eaLnBrk="1" fontAlgn="base" latinLnBrk="0" hangingPunct="1">
              <a:lnSpc>
                <a:spcPct val="100000"/>
              </a:lnSpc>
              <a:spcBef>
                <a:spcPct val="0"/>
              </a:spcBef>
              <a:spcAft>
                <a:spcPct val="0"/>
              </a:spcAft>
              <a:buClrTx/>
              <a:buSzTx/>
              <a:buFontTx/>
              <a:buNone/>
              <a:tabLst/>
              <a:defRPr/>
            </a:pPr>
            <a:r>
              <a:rPr kumimoji="0" lang="en-US" sz="2670" b="0" i="0" u="none" strike="noStrike" kern="1200" cap="none" spc="0" normalizeH="0" baseline="0" noProof="0" dirty="0">
                <a:ln>
                  <a:noFill/>
                </a:ln>
                <a:solidFill>
                  <a:srgbClr val="376092"/>
                </a:solidFill>
                <a:effectLst/>
                <a:uLnTx/>
                <a:uFillTx/>
                <a:latin typeface="Garamond" pitchFamily="18" charset="0"/>
                <a:ea typeface="+mj-ea"/>
                <a:cs typeface="+mj-cs"/>
              </a:rPr>
              <a:t>UpSlide Table Of Content Master </a:t>
            </a:r>
          </a:p>
          <a:p>
            <a:pPr marL="0" marR="0" lvl="0" indent="0" algn="l" defTabSz="697504" rtl="0" eaLnBrk="1" fontAlgn="base" latinLnBrk="0" hangingPunct="1">
              <a:lnSpc>
                <a:spcPct val="100000"/>
              </a:lnSpc>
              <a:spcBef>
                <a:spcPct val="0"/>
              </a:spcBef>
              <a:spcAft>
                <a:spcPct val="0"/>
              </a:spcAft>
              <a:buClrTx/>
              <a:buSzTx/>
              <a:buFontTx/>
              <a:buNone/>
              <a:tabLst/>
              <a:defRPr/>
            </a:pPr>
            <a:r>
              <a:rPr kumimoji="0" lang="en-US" sz="2670" b="1" i="0" u="none" strike="noStrike" kern="1200" cap="none" spc="0" normalizeH="0" baseline="0" noProof="0" dirty="0">
                <a:ln>
                  <a:noFill/>
                </a:ln>
                <a:solidFill>
                  <a:srgbClr val="376092"/>
                </a:solidFill>
                <a:effectLst/>
                <a:uLnTx/>
                <a:uFillTx/>
                <a:latin typeface="Garamond" pitchFamily="18" charset="0"/>
                <a:ea typeface="+mj-ea"/>
                <a:cs typeface="+mj-cs"/>
              </a:rPr>
              <a:t>Do not edit</a:t>
            </a:r>
          </a:p>
          <a:p>
            <a:pPr marL="0" marR="0" lvl="0" indent="0" algn="l" defTabSz="697504" rtl="0" eaLnBrk="1" fontAlgn="base" latinLnBrk="0" hangingPunct="1">
              <a:lnSpc>
                <a:spcPct val="100000"/>
              </a:lnSpc>
              <a:spcBef>
                <a:spcPct val="0"/>
              </a:spcBef>
              <a:spcAft>
                <a:spcPct val="0"/>
              </a:spcAft>
              <a:buClrTx/>
              <a:buSzTx/>
              <a:buFontTx/>
              <a:buNone/>
              <a:tabLst/>
              <a:defRPr/>
            </a:pPr>
            <a:r>
              <a:rPr kumimoji="0" lang="en-US" sz="2670" b="1" i="0" u="none" strike="noStrike" kern="1200" cap="none" spc="0" normalizeH="0" baseline="0" noProof="0" dirty="0">
                <a:ln>
                  <a:noFill/>
                </a:ln>
                <a:solidFill>
                  <a:srgbClr val="376092"/>
                </a:solidFill>
                <a:effectLst/>
                <a:uLnTx/>
                <a:uFillTx/>
                <a:latin typeface="Garamond" pitchFamily="18" charset="0"/>
                <a:ea typeface="+mj-ea"/>
                <a:cs typeface="+mj-cs"/>
              </a:rPr>
              <a:t>Do not delete</a:t>
            </a:r>
            <a:endParaRPr kumimoji="0" lang="fr-FR" sz="2670" b="1" i="0" u="none" strike="noStrike" kern="1200" cap="none" spc="0" normalizeH="0" baseline="0" noProof="0" dirty="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449186" y="1946263"/>
            <a:ext cx="4516307" cy="1949782"/>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7872" y="2"/>
            <a:ext cx="7566995" cy="1806987"/>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7872" y="8911169"/>
            <a:ext cx="7566995" cy="1797085"/>
          </a:xfrm>
          <a:prstGeom prst="rect">
            <a:avLst/>
          </a:prstGeom>
          <a:noFill/>
          <a:ln w="9525">
            <a:noFill/>
            <a:miter lim="800000"/>
            <a:headEnd/>
            <a:tailEnd/>
          </a:ln>
          <a:effectLst/>
        </p:spPr>
      </p:pic>
    </p:spTree>
    <p:extLst>
      <p:ext uri="{BB962C8B-B14F-4D97-AF65-F5344CB8AC3E}">
        <p14:creationId xmlns:p14="http://schemas.microsoft.com/office/powerpoint/2010/main" val="1511336715"/>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Lst>
  <p:hf hdr="0"/>
  <p:txStyles>
    <p:titleStyle>
      <a:lvl1pPr algn="l" rtl="0" fontAlgn="base">
        <a:spcBef>
          <a:spcPct val="0"/>
        </a:spcBef>
        <a:spcAft>
          <a:spcPct val="0"/>
        </a:spcAft>
        <a:defRPr sz="1831" b="1" kern="1200">
          <a:solidFill>
            <a:srgbClr val="376092"/>
          </a:solidFill>
          <a:latin typeface="Garamond" pitchFamily="18" charset="0"/>
          <a:ea typeface="+mj-ea"/>
          <a:cs typeface="+mj-cs"/>
        </a:defRPr>
      </a:lvl1pPr>
      <a:lvl2pPr algn="l" rtl="0" fontAlgn="base">
        <a:spcBef>
          <a:spcPct val="0"/>
        </a:spcBef>
        <a:spcAft>
          <a:spcPct val="0"/>
        </a:spcAft>
        <a:defRPr sz="1831" b="1">
          <a:solidFill>
            <a:srgbClr val="376092"/>
          </a:solidFill>
          <a:latin typeface="Garamond" pitchFamily="18" charset="0"/>
        </a:defRPr>
      </a:lvl2pPr>
      <a:lvl3pPr algn="l" rtl="0" fontAlgn="base">
        <a:spcBef>
          <a:spcPct val="0"/>
        </a:spcBef>
        <a:spcAft>
          <a:spcPct val="0"/>
        </a:spcAft>
        <a:defRPr sz="1831" b="1">
          <a:solidFill>
            <a:srgbClr val="376092"/>
          </a:solidFill>
          <a:latin typeface="Garamond" pitchFamily="18" charset="0"/>
        </a:defRPr>
      </a:lvl3pPr>
      <a:lvl4pPr algn="l" rtl="0" fontAlgn="base">
        <a:spcBef>
          <a:spcPct val="0"/>
        </a:spcBef>
        <a:spcAft>
          <a:spcPct val="0"/>
        </a:spcAft>
        <a:defRPr sz="1831" b="1">
          <a:solidFill>
            <a:srgbClr val="376092"/>
          </a:solidFill>
          <a:latin typeface="Garamond" pitchFamily="18" charset="0"/>
        </a:defRPr>
      </a:lvl4pPr>
      <a:lvl5pPr algn="l" rtl="0" fontAlgn="base">
        <a:spcBef>
          <a:spcPct val="0"/>
        </a:spcBef>
        <a:spcAft>
          <a:spcPct val="0"/>
        </a:spcAft>
        <a:defRPr sz="1831" b="1">
          <a:solidFill>
            <a:srgbClr val="376092"/>
          </a:solidFill>
          <a:latin typeface="Garamond" pitchFamily="18" charset="0"/>
        </a:defRPr>
      </a:lvl5pPr>
      <a:lvl6pPr marL="348752" algn="l" rtl="0" fontAlgn="base">
        <a:spcBef>
          <a:spcPct val="0"/>
        </a:spcBef>
        <a:spcAft>
          <a:spcPct val="0"/>
        </a:spcAft>
        <a:defRPr sz="1831" b="1">
          <a:solidFill>
            <a:srgbClr val="376092"/>
          </a:solidFill>
          <a:latin typeface="Garamond" pitchFamily="18" charset="0"/>
        </a:defRPr>
      </a:lvl6pPr>
      <a:lvl7pPr marL="697504" algn="l" rtl="0" fontAlgn="base">
        <a:spcBef>
          <a:spcPct val="0"/>
        </a:spcBef>
        <a:spcAft>
          <a:spcPct val="0"/>
        </a:spcAft>
        <a:defRPr sz="1831" b="1">
          <a:solidFill>
            <a:srgbClr val="376092"/>
          </a:solidFill>
          <a:latin typeface="Garamond" pitchFamily="18" charset="0"/>
        </a:defRPr>
      </a:lvl7pPr>
      <a:lvl8pPr marL="1046256" algn="l" rtl="0" fontAlgn="base">
        <a:spcBef>
          <a:spcPct val="0"/>
        </a:spcBef>
        <a:spcAft>
          <a:spcPct val="0"/>
        </a:spcAft>
        <a:defRPr sz="1831" b="1">
          <a:solidFill>
            <a:srgbClr val="376092"/>
          </a:solidFill>
          <a:latin typeface="Garamond" pitchFamily="18" charset="0"/>
        </a:defRPr>
      </a:lvl8pPr>
      <a:lvl9pPr marL="1395009" algn="l" rtl="0" fontAlgn="base">
        <a:spcBef>
          <a:spcPct val="0"/>
        </a:spcBef>
        <a:spcAft>
          <a:spcPct val="0"/>
        </a:spcAft>
        <a:defRPr sz="1831"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068"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068" kern="1200" dirty="0">
          <a:solidFill>
            <a:schemeClr val="tx1"/>
          </a:solidFill>
          <a:latin typeface="Garamond" pitchFamily="18" charset="0"/>
          <a:ea typeface="+mn-ea"/>
          <a:cs typeface="+mn-cs"/>
        </a:defRPr>
      </a:lvl2pPr>
      <a:lvl3pPr marL="202228" indent="-202228" algn="l" rtl="0" fontAlgn="base">
        <a:spcBef>
          <a:spcPct val="20000"/>
        </a:spcBef>
        <a:spcAft>
          <a:spcPct val="0"/>
        </a:spcAft>
        <a:buClr>
          <a:srgbClr val="376092"/>
        </a:buClr>
        <a:buBlip>
          <a:blip r:embed="rId9"/>
        </a:buBlip>
        <a:defRPr lang="en-US" sz="1068" kern="1200">
          <a:solidFill>
            <a:schemeClr val="tx1"/>
          </a:solidFill>
          <a:latin typeface="Garamond" pitchFamily="18" charset="0"/>
          <a:ea typeface="+mn-ea"/>
          <a:cs typeface="+mn-cs"/>
        </a:defRPr>
      </a:lvl3pPr>
      <a:lvl4pPr marL="340276" indent="-138048" algn="l" rtl="0" fontAlgn="base">
        <a:spcBef>
          <a:spcPct val="20000"/>
        </a:spcBef>
        <a:spcAft>
          <a:spcPct val="0"/>
        </a:spcAft>
        <a:buFont typeface="Arial" charset="0"/>
        <a:buChar char="–"/>
        <a:defRPr lang="en-US" sz="1068" kern="1200" dirty="0">
          <a:solidFill>
            <a:schemeClr val="tx1"/>
          </a:solidFill>
          <a:latin typeface="Garamond" pitchFamily="18" charset="0"/>
          <a:ea typeface="+mj-ea"/>
          <a:cs typeface="+mj-cs"/>
        </a:defRPr>
      </a:lvl4pPr>
      <a:lvl5pPr marL="478324" indent="-138048" algn="l" rtl="0" fontAlgn="base">
        <a:spcBef>
          <a:spcPct val="20000"/>
        </a:spcBef>
        <a:spcAft>
          <a:spcPct val="0"/>
        </a:spcAft>
        <a:buClr>
          <a:schemeClr val="tx2"/>
        </a:buClr>
        <a:buFont typeface="Arial" charset="0"/>
        <a:buChar char="•"/>
        <a:defRPr lang="en-US" sz="1068" kern="1200" dirty="0">
          <a:solidFill>
            <a:schemeClr val="tx1"/>
          </a:solidFill>
          <a:latin typeface="Garamond" pitchFamily="18" charset="0"/>
          <a:ea typeface="+mj-ea"/>
          <a:cs typeface="+mj-cs"/>
        </a:defRPr>
      </a:lvl5pPr>
      <a:lvl6pPr marL="478324" marR="0" indent="138048" algn="l" defTabSz="697504" rtl="0" eaLnBrk="1" fontAlgn="auto" latinLnBrk="0" hangingPunct="1">
        <a:lnSpc>
          <a:spcPct val="100000"/>
        </a:lnSpc>
        <a:spcBef>
          <a:spcPct val="20000"/>
        </a:spcBef>
        <a:spcAft>
          <a:spcPts val="0"/>
        </a:spcAft>
        <a:buClr>
          <a:schemeClr val="tx2"/>
        </a:buClr>
        <a:buSzTx/>
        <a:buFont typeface="Garamond" pitchFamily="18" charset="0"/>
        <a:buChar char="−"/>
        <a:tabLst/>
        <a:defRPr lang="en-US" sz="1068" kern="1200" dirty="0" smtClean="0">
          <a:solidFill>
            <a:schemeClr val="tx1"/>
          </a:solidFill>
          <a:latin typeface="+mn-lt"/>
          <a:ea typeface="+mn-ea"/>
          <a:cs typeface="+mn-cs"/>
        </a:defRPr>
      </a:lvl6pPr>
      <a:lvl7pPr marL="754419" marR="0" indent="-138048" algn="l" defTabSz="697504" rtl="0" eaLnBrk="1" fontAlgn="auto" latinLnBrk="0" hangingPunct="1">
        <a:lnSpc>
          <a:spcPct val="100000"/>
        </a:lnSpc>
        <a:spcBef>
          <a:spcPct val="20000"/>
        </a:spcBef>
        <a:spcAft>
          <a:spcPts val="0"/>
        </a:spcAft>
        <a:buClr>
          <a:schemeClr val="tx2"/>
        </a:buClr>
        <a:buSzTx/>
        <a:buFont typeface="Garamond" pitchFamily="18" charset="0"/>
        <a:buChar char="−"/>
        <a:tabLst/>
        <a:defRPr lang="en-US" sz="1068" kern="1200" baseline="0" dirty="0" smtClean="0">
          <a:solidFill>
            <a:schemeClr val="tx1"/>
          </a:solidFill>
          <a:latin typeface="Garamond" pitchFamily="18" charset="0"/>
          <a:ea typeface="+mn-ea"/>
          <a:cs typeface="+mn-cs"/>
        </a:defRPr>
      </a:lvl7pPr>
      <a:lvl8pPr marL="892467" indent="-138048" algn="l" defTabSz="697504" rtl="0" eaLnBrk="1" latinLnBrk="0" hangingPunct="1">
        <a:spcBef>
          <a:spcPct val="20000"/>
        </a:spcBef>
        <a:buFont typeface="Garamond" pitchFamily="18" charset="0"/>
        <a:buChar char="−"/>
        <a:defRPr lang="en-US" sz="1068" kern="1200" baseline="0" dirty="0" smtClean="0">
          <a:solidFill>
            <a:schemeClr val="tx1"/>
          </a:solidFill>
          <a:latin typeface="Garamond" pitchFamily="18" charset="0"/>
          <a:ea typeface="+mn-ea"/>
          <a:cs typeface="+mn-cs"/>
        </a:defRPr>
      </a:lvl8pPr>
      <a:lvl9pPr marL="1022038" indent="-129571" algn="l" defTabSz="697504" rtl="0" eaLnBrk="1" latinLnBrk="0" hangingPunct="1">
        <a:spcBef>
          <a:spcPct val="20000"/>
        </a:spcBef>
        <a:buFont typeface="Garamond" pitchFamily="18" charset="0"/>
        <a:buChar char="−"/>
        <a:defRPr lang="en-US" sz="1068" kern="1200" baseline="0" dirty="0" smtClean="0">
          <a:solidFill>
            <a:schemeClr val="tx1"/>
          </a:solidFill>
          <a:latin typeface="Garamond" pitchFamily="18" charset="0"/>
          <a:ea typeface="+mn-ea"/>
          <a:cs typeface="+mn-cs"/>
        </a:defRPr>
      </a:lvl9pPr>
    </p:bodyStyle>
    <p:otherStyle>
      <a:defPPr>
        <a:defRPr lang="en-US"/>
      </a:defPPr>
      <a:lvl1pPr marL="0" algn="l" defTabSz="697504" rtl="0" eaLnBrk="1" latinLnBrk="0" hangingPunct="1">
        <a:defRPr sz="1373" kern="1200">
          <a:solidFill>
            <a:schemeClr val="tx1"/>
          </a:solidFill>
          <a:latin typeface="+mn-lt"/>
          <a:ea typeface="+mn-ea"/>
          <a:cs typeface="+mn-cs"/>
        </a:defRPr>
      </a:lvl1pPr>
      <a:lvl2pPr marL="348752" algn="l" defTabSz="697504" rtl="0" eaLnBrk="1" latinLnBrk="0" hangingPunct="1">
        <a:defRPr sz="1373" kern="1200">
          <a:solidFill>
            <a:schemeClr val="tx1"/>
          </a:solidFill>
          <a:latin typeface="+mn-lt"/>
          <a:ea typeface="+mn-ea"/>
          <a:cs typeface="+mn-cs"/>
        </a:defRPr>
      </a:lvl2pPr>
      <a:lvl3pPr marL="697504" algn="l" defTabSz="697504" rtl="0" eaLnBrk="1" latinLnBrk="0" hangingPunct="1">
        <a:defRPr sz="1373" kern="1200">
          <a:solidFill>
            <a:schemeClr val="tx1"/>
          </a:solidFill>
          <a:latin typeface="+mn-lt"/>
          <a:ea typeface="+mn-ea"/>
          <a:cs typeface="+mn-cs"/>
        </a:defRPr>
      </a:lvl3pPr>
      <a:lvl4pPr marL="1046256" algn="l" defTabSz="697504" rtl="0" eaLnBrk="1" latinLnBrk="0" hangingPunct="1">
        <a:defRPr sz="1373" kern="1200">
          <a:solidFill>
            <a:schemeClr val="tx1"/>
          </a:solidFill>
          <a:latin typeface="+mn-lt"/>
          <a:ea typeface="+mn-ea"/>
          <a:cs typeface="+mn-cs"/>
        </a:defRPr>
      </a:lvl4pPr>
      <a:lvl5pPr marL="1395009" algn="l" defTabSz="697504" rtl="0" eaLnBrk="1" latinLnBrk="0" hangingPunct="1">
        <a:defRPr sz="1373" kern="1200">
          <a:solidFill>
            <a:schemeClr val="tx1"/>
          </a:solidFill>
          <a:latin typeface="+mn-lt"/>
          <a:ea typeface="+mn-ea"/>
          <a:cs typeface="+mn-cs"/>
        </a:defRPr>
      </a:lvl5pPr>
      <a:lvl6pPr marL="1743761" algn="l" defTabSz="697504" rtl="0" eaLnBrk="1" latinLnBrk="0" hangingPunct="1">
        <a:defRPr sz="1373" kern="1200">
          <a:solidFill>
            <a:schemeClr val="tx1"/>
          </a:solidFill>
          <a:latin typeface="+mn-lt"/>
          <a:ea typeface="+mn-ea"/>
          <a:cs typeface="+mn-cs"/>
        </a:defRPr>
      </a:lvl6pPr>
      <a:lvl7pPr marL="2092513" algn="l" defTabSz="697504" rtl="0" eaLnBrk="1" latinLnBrk="0" hangingPunct="1">
        <a:defRPr sz="1373" kern="1200">
          <a:solidFill>
            <a:schemeClr val="tx1"/>
          </a:solidFill>
          <a:latin typeface="+mn-lt"/>
          <a:ea typeface="+mn-ea"/>
          <a:cs typeface="+mn-cs"/>
        </a:defRPr>
      </a:lvl7pPr>
      <a:lvl8pPr marL="2441265" algn="l" defTabSz="697504" rtl="0" eaLnBrk="1" latinLnBrk="0" hangingPunct="1">
        <a:defRPr sz="1373" kern="1200">
          <a:solidFill>
            <a:schemeClr val="tx1"/>
          </a:solidFill>
          <a:latin typeface="+mn-lt"/>
          <a:ea typeface="+mn-ea"/>
          <a:cs typeface="+mn-cs"/>
        </a:defRPr>
      </a:lvl8pPr>
      <a:lvl9pPr marL="2790017" algn="l" defTabSz="697504" rtl="0" eaLnBrk="1" latinLnBrk="0" hangingPunct="1">
        <a:defRPr sz="137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tags" Target="../tags/tag36.xml"/><Relationship Id="rId13" Type="http://schemas.openxmlformats.org/officeDocument/2006/relationships/tags" Target="../tags/tag41.xml"/><Relationship Id="rId18" Type="http://schemas.openxmlformats.org/officeDocument/2006/relationships/image" Target="../media/image6.jpg"/><Relationship Id="rId26" Type="http://schemas.openxmlformats.org/officeDocument/2006/relationships/image" Target="../media/image14.emf"/><Relationship Id="rId3" Type="http://schemas.openxmlformats.org/officeDocument/2006/relationships/tags" Target="../tags/tag31.xml"/><Relationship Id="rId21" Type="http://schemas.openxmlformats.org/officeDocument/2006/relationships/image" Target="../media/image9.emf"/><Relationship Id="rId7" Type="http://schemas.openxmlformats.org/officeDocument/2006/relationships/tags" Target="../tags/tag35.xml"/><Relationship Id="rId12" Type="http://schemas.openxmlformats.org/officeDocument/2006/relationships/tags" Target="../tags/tag40.xml"/><Relationship Id="rId17" Type="http://schemas.openxmlformats.org/officeDocument/2006/relationships/image" Target="../media/image5.jpg"/><Relationship Id="rId25" Type="http://schemas.openxmlformats.org/officeDocument/2006/relationships/image" Target="../media/image13.emf"/><Relationship Id="rId33" Type="http://schemas.openxmlformats.org/officeDocument/2006/relationships/image" Target="../media/image21.emf"/><Relationship Id="rId2" Type="http://schemas.openxmlformats.org/officeDocument/2006/relationships/tags" Target="../tags/tag30.xml"/><Relationship Id="rId16" Type="http://schemas.openxmlformats.org/officeDocument/2006/relationships/slideLayout" Target="../slideLayouts/slideLayout2.xml"/><Relationship Id="rId20" Type="http://schemas.openxmlformats.org/officeDocument/2006/relationships/image" Target="../media/image8.emf"/><Relationship Id="rId29" Type="http://schemas.openxmlformats.org/officeDocument/2006/relationships/image" Target="../media/image17.emf"/><Relationship Id="rId1" Type="http://schemas.openxmlformats.org/officeDocument/2006/relationships/tags" Target="../tags/tag29.xml"/><Relationship Id="rId6" Type="http://schemas.openxmlformats.org/officeDocument/2006/relationships/tags" Target="../tags/tag34.xml"/><Relationship Id="rId11" Type="http://schemas.openxmlformats.org/officeDocument/2006/relationships/tags" Target="../tags/tag39.xml"/><Relationship Id="rId24" Type="http://schemas.openxmlformats.org/officeDocument/2006/relationships/image" Target="../media/image12.emf"/><Relationship Id="rId32" Type="http://schemas.openxmlformats.org/officeDocument/2006/relationships/image" Target="../media/image20.emf"/><Relationship Id="rId5" Type="http://schemas.openxmlformats.org/officeDocument/2006/relationships/tags" Target="../tags/tag33.xml"/><Relationship Id="rId15" Type="http://schemas.openxmlformats.org/officeDocument/2006/relationships/tags" Target="../tags/tag43.xml"/><Relationship Id="rId23" Type="http://schemas.openxmlformats.org/officeDocument/2006/relationships/image" Target="../media/image11.emf"/><Relationship Id="rId28" Type="http://schemas.openxmlformats.org/officeDocument/2006/relationships/image" Target="../media/image16.emf"/><Relationship Id="rId10" Type="http://schemas.openxmlformats.org/officeDocument/2006/relationships/tags" Target="../tags/tag38.xml"/><Relationship Id="rId19" Type="http://schemas.openxmlformats.org/officeDocument/2006/relationships/image" Target="../media/image7.png"/><Relationship Id="rId31" Type="http://schemas.openxmlformats.org/officeDocument/2006/relationships/image" Target="../media/image19.emf"/><Relationship Id="rId4" Type="http://schemas.openxmlformats.org/officeDocument/2006/relationships/tags" Target="../tags/tag32.xml"/><Relationship Id="rId9" Type="http://schemas.openxmlformats.org/officeDocument/2006/relationships/tags" Target="../tags/tag37.xml"/><Relationship Id="rId14" Type="http://schemas.openxmlformats.org/officeDocument/2006/relationships/tags" Target="../tags/tag42.xml"/><Relationship Id="rId22" Type="http://schemas.openxmlformats.org/officeDocument/2006/relationships/image" Target="../media/image10.emf"/><Relationship Id="rId27" Type="http://schemas.openxmlformats.org/officeDocument/2006/relationships/image" Target="../media/image15.emf"/><Relationship Id="rId30" Type="http://schemas.openxmlformats.org/officeDocument/2006/relationships/image" Target="../media/image18.emf"/></Relationships>
</file>

<file path=ppt/slides/_rels/slide2.xml.rels><?xml version="1.0" encoding="UTF-8" standalone="yes"?>
<Relationships xmlns="http://schemas.openxmlformats.org/package/2006/relationships"><Relationship Id="rId8" Type="http://schemas.openxmlformats.org/officeDocument/2006/relationships/tags" Target="../tags/tag51.xml"/><Relationship Id="rId13" Type="http://schemas.openxmlformats.org/officeDocument/2006/relationships/image" Target="../media/image5.jpg"/><Relationship Id="rId18" Type="http://schemas.openxmlformats.org/officeDocument/2006/relationships/image" Target="../media/image26.emf"/><Relationship Id="rId3" Type="http://schemas.openxmlformats.org/officeDocument/2006/relationships/tags" Target="../tags/tag46.xml"/><Relationship Id="rId21" Type="http://schemas.openxmlformats.org/officeDocument/2006/relationships/image" Target="../media/image20.emf"/><Relationship Id="rId7" Type="http://schemas.openxmlformats.org/officeDocument/2006/relationships/tags" Target="../tags/tag50.xml"/><Relationship Id="rId12" Type="http://schemas.openxmlformats.org/officeDocument/2006/relationships/image" Target="../media/image7.png"/><Relationship Id="rId17" Type="http://schemas.openxmlformats.org/officeDocument/2006/relationships/image" Target="../media/image25.emf"/><Relationship Id="rId2" Type="http://schemas.openxmlformats.org/officeDocument/2006/relationships/tags" Target="../tags/tag45.xml"/><Relationship Id="rId16" Type="http://schemas.openxmlformats.org/officeDocument/2006/relationships/image" Target="../media/image24.emf"/><Relationship Id="rId20" Type="http://schemas.openxmlformats.org/officeDocument/2006/relationships/image" Target="../media/image27.emf"/><Relationship Id="rId1" Type="http://schemas.openxmlformats.org/officeDocument/2006/relationships/tags" Target="../tags/tag44.xml"/><Relationship Id="rId6" Type="http://schemas.openxmlformats.org/officeDocument/2006/relationships/tags" Target="../tags/tag49.xml"/><Relationship Id="rId11" Type="http://schemas.openxmlformats.org/officeDocument/2006/relationships/image" Target="../media/image6.jpg"/><Relationship Id="rId5" Type="http://schemas.openxmlformats.org/officeDocument/2006/relationships/tags" Target="../tags/tag48.xml"/><Relationship Id="rId15" Type="http://schemas.openxmlformats.org/officeDocument/2006/relationships/image" Target="../media/image23.emf"/><Relationship Id="rId10" Type="http://schemas.openxmlformats.org/officeDocument/2006/relationships/slideLayout" Target="../slideLayouts/slideLayout3.xml"/><Relationship Id="rId19" Type="http://schemas.openxmlformats.org/officeDocument/2006/relationships/image" Target="../media/image14.emf"/><Relationship Id="rId4" Type="http://schemas.openxmlformats.org/officeDocument/2006/relationships/tags" Target="../tags/tag47.xml"/><Relationship Id="rId9" Type="http://schemas.openxmlformats.org/officeDocument/2006/relationships/tags" Target="../tags/tag52.xml"/><Relationship Id="rId14" Type="http://schemas.openxmlformats.org/officeDocument/2006/relationships/image" Target="../media/image22.emf"/></Relationships>
</file>

<file path=ppt/slides/_rels/slide3.xml.rels><?xml version="1.0" encoding="UTF-8" standalone="yes"?>
<Relationships xmlns="http://schemas.openxmlformats.org/package/2006/relationships"><Relationship Id="rId8" Type="http://schemas.openxmlformats.org/officeDocument/2006/relationships/image" Target="../media/image5.jpg"/><Relationship Id="rId3" Type="http://schemas.openxmlformats.org/officeDocument/2006/relationships/slideLayout" Target="../slideLayouts/slideLayout2.xml"/><Relationship Id="rId7" Type="http://schemas.openxmlformats.org/officeDocument/2006/relationships/image" Target="../media/image7.png"/><Relationship Id="rId2" Type="http://schemas.openxmlformats.org/officeDocument/2006/relationships/tags" Target="../tags/tag54.xml"/><Relationship Id="rId1" Type="http://schemas.openxmlformats.org/officeDocument/2006/relationships/tags" Target="../tags/tag53.xml"/><Relationship Id="rId6" Type="http://schemas.openxmlformats.org/officeDocument/2006/relationships/image" Target="../media/image6.jpg"/><Relationship Id="rId5" Type="http://schemas.openxmlformats.org/officeDocument/2006/relationships/hyperlink" Target="mailto:guernsey.bp2s.volta.cosec@bnpparibas.com" TargetMode="External"/><Relationship Id="rId10" Type="http://schemas.openxmlformats.org/officeDocument/2006/relationships/image" Target="../media/image20.emf"/><Relationship Id="rId4" Type="http://schemas.openxmlformats.org/officeDocument/2006/relationships/hyperlink" Target="mailto:Francois.touati@axa-im.com" TargetMode="External"/><Relationship Id="rId9" Type="http://schemas.openxmlformats.org/officeDocument/2006/relationships/image" Target="../media/image28.emf"/></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2519997" y="1656003"/>
            <a:ext cx="4860290" cy="192360"/>
          </a:xfrm>
          <a:prstGeom prst="rect">
            <a:avLst/>
          </a:prstGeom>
          <a:solidFill>
            <a:srgbClr val="B5D0ED"/>
          </a:solidFill>
        </p:spPr>
        <p:txBody>
          <a:bodyPr vert="horz" wrap="square" lIns="0" tIns="0" rIns="0" bIns="0" rtlCol="0">
            <a:spAutoFit/>
          </a:bodyPr>
          <a:lstStyle/>
          <a:p>
            <a:pPr marL="71755">
              <a:lnSpc>
                <a:spcPts val="1535"/>
              </a:lnSpc>
            </a:pPr>
            <a:r>
              <a:rPr sz="1300" b="1" dirty="0">
                <a:solidFill>
                  <a:srgbClr val="4876B9"/>
                </a:solidFill>
                <a:latin typeface="Calibri"/>
                <a:cs typeface="Calibri"/>
              </a:rPr>
              <a:t>Background</a:t>
            </a:r>
            <a:r>
              <a:rPr sz="1300" b="1" spc="-40" dirty="0">
                <a:solidFill>
                  <a:srgbClr val="4876B9"/>
                </a:solidFill>
                <a:latin typeface="Calibri"/>
                <a:cs typeface="Calibri"/>
              </a:rPr>
              <a:t> </a:t>
            </a:r>
            <a:r>
              <a:rPr sz="1300" b="1" dirty="0">
                <a:solidFill>
                  <a:srgbClr val="4876B9"/>
                </a:solidFill>
                <a:latin typeface="Calibri"/>
                <a:cs typeface="Calibri"/>
              </a:rPr>
              <a:t>and</a:t>
            </a:r>
            <a:r>
              <a:rPr sz="1300" b="1" spc="-40" dirty="0">
                <a:solidFill>
                  <a:srgbClr val="4876B9"/>
                </a:solidFill>
                <a:latin typeface="Calibri"/>
                <a:cs typeface="Calibri"/>
              </a:rPr>
              <a:t> </a:t>
            </a:r>
            <a:r>
              <a:rPr sz="1300" b="1" dirty="0">
                <a:solidFill>
                  <a:srgbClr val="4876B9"/>
                </a:solidFill>
                <a:latin typeface="Calibri"/>
                <a:cs typeface="Calibri"/>
              </a:rPr>
              <a:t>Investment</a:t>
            </a:r>
            <a:r>
              <a:rPr sz="1300" b="1" spc="-35" dirty="0">
                <a:solidFill>
                  <a:srgbClr val="4876B9"/>
                </a:solidFill>
                <a:latin typeface="Calibri"/>
                <a:cs typeface="Calibri"/>
              </a:rPr>
              <a:t> </a:t>
            </a:r>
            <a:r>
              <a:rPr sz="1300" b="1" spc="-10" dirty="0" err="1">
                <a:solidFill>
                  <a:srgbClr val="4876B9"/>
                </a:solidFill>
                <a:latin typeface="Calibri"/>
                <a:cs typeface="Calibri"/>
              </a:rPr>
              <a:t>Objecti</a:t>
            </a:r>
            <a:r>
              <a:rPr lang="fr-FR" sz="1300" b="1" spc="-10" dirty="0">
                <a:solidFill>
                  <a:srgbClr val="4876B9"/>
                </a:solidFill>
                <a:latin typeface="Calibri"/>
                <a:cs typeface="Calibri"/>
              </a:rPr>
              <a:t>v</a:t>
            </a:r>
            <a:r>
              <a:rPr sz="1300" b="1" spc="-10" dirty="0">
                <a:solidFill>
                  <a:srgbClr val="4876B9"/>
                </a:solidFill>
                <a:latin typeface="Calibri"/>
                <a:cs typeface="Calibri"/>
              </a:rPr>
              <a:t>e</a:t>
            </a:r>
            <a:endParaRPr sz="1300" dirty="0">
              <a:latin typeface="Calibri"/>
              <a:cs typeface="Calibri"/>
            </a:endParaRPr>
          </a:p>
        </p:txBody>
      </p:sp>
      <p:sp>
        <p:nvSpPr>
          <p:cNvPr id="3" name="object 3"/>
          <p:cNvSpPr txBox="1"/>
          <p:nvPr/>
        </p:nvSpPr>
        <p:spPr>
          <a:xfrm>
            <a:off x="2519997" y="2735999"/>
            <a:ext cx="4860290" cy="192360"/>
          </a:xfrm>
          <a:prstGeom prst="rect">
            <a:avLst/>
          </a:prstGeom>
          <a:solidFill>
            <a:srgbClr val="B5D0ED"/>
          </a:solidFill>
        </p:spPr>
        <p:txBody>
          <a:bodyPr vert="horz" wrap="square" lIns="0" tIns="0" rIns="0" bIns="0" rtlCol="0">
            <a:spAutoFit/>
          </a:bodyPr>
          <a:lstStyle/>
          <a:p>
            <a:pPr marL="71755">
              <a:lnSpc>
                <a:spcPts val="1535"/>
              </a:lnSpc>
            </a:pPr>
            <a:r>
              <a:rPr sz="1300" b="1" dirty="0">
                <a:solidFill>
                  <a:srgbClr val="4876B9"/>
                </a:solidFill>
                <a:latin typeface="Calibri"/>
                <a:cs typeface="Calibri"/>
              </a:rPr>
              <a:t>Fund </a:t>
            </a:r>
            <a:r>
              <a:rPr sz="1300" b="1" spc="-10" dirty="0">
                <a:solidFill>
                  <a:srgbClr val="4876B9"/>
                </a:solidFill>
                <a:latin typeface="Calibri"/>
                <a:cs typeface="Calibri"/>
              </a:rPr>
              <a:t>Performance</a:t>
            </a:r>
            <a:endParaRPr sz="1300" dirty="0">
              <a:solidFill>
                <a:srgbClr val="4876B9"/>
              </a:solidFill>
              <a:latin typeface="Calibri"/>
              <a:cs typeface="Calibri"/>
            </a:endParaRPr>
          </a:p>
        </p:txBody>
      </p:sp>
      <p:grpSp>
        <p:nvGrpSpPr>
          <p:cNvPr id="4" name="object 4"/>
          <p:cNvGrpSpPr/>
          <p:nvPr/>
        </p:nvGrpSpPr>
        <p:grpSpPr>
          <a:xfrm>
            <a:off x="0" y="756005"/>
            <a:ext cx="7560309" cy="720090"/>
            <a:chOff x="0" y="756005"/>
            <a:chExt cx="7560309" cy="720090"/>
          </a:xfrm>
        </p:grpSpPr>
        <p:sp>
          <p:nvSpPr>
            <p:cNvPr id="5" name="object 5"/>
            <p:cNvSpPr/>
            <p:nvPr/>
          </p:nvSpPr>
          <p:spPr>
            <a:xfrm>
              <a:off x="0" y="756005"/>
              <a:ext cx="7560309" cy="720090"/>
            </a:xfrm>
            <a:custGeom>
              <a:avLst/>
              <a:gdLst/>
              <a:ahLst/>
              <a:cxnLst/>
              <a:rect l="l" t="t" r="r" b="b"/>
              <a:pathLst>
                <a:path w="7560309" h="720090">
                  <a:moveTo>
                    <a:pt x="7559992" y="0"/>
                  </a:moveTo>
                  <a:lnTo>
                    <a:pt x="0" y="0"/>
                  </a:lnTo>
                  <a:lnTo>
                    <a:pt x="0" y="720001"/>
                  </a:lnTo>
                  <a:lnTo>
                    <a:pt x="7559992" y="720001"/>
                  </a:lnTo>
                  <a:lnTo>
                    <a:pt x="7559992" y="0"/>
                  </a:lnTo>
                  <a:close/>
                </a:path>
              </a:pathLst>
            </a:custGeom>
            <a:solidFill>
              <a:srgbClr val="4876B9"/>
            </a:solidFill>
          </p:spPr>
          <p:txBody>
            <a:bodyPr wrap="square" lIns="0" tIns="0" rIns="0" bIns="0" rtlCol="0"/>
            <a:lstStyle/>
            <a:p>
              <a:endParaRPr/>
            </a:p>
          </p:txBody>
        </p:sp>
        <p:pic>
          <p:nvPicPr>
            <p:cNvPr id="6" name="object 6"/>
            <p:cNvPicPr/>
            <p:nvPr/>
          </p:nvPicPr>
          <p:blipFill>
            <a:blip r:embed="rId17" cstate="print"/>
            <a:stretch>
              <a:fillRect/>
            </a:stretch>
          </p:blipFill>
          <p:spPr>
            <a:xfrm>
              <a:off x="6464465" y="757174"/>
              <a:ext cx="1095527" cy="718832"/>
            </a:xfrm>
            <a:prstGeom prst="rect">
              <a:avLst/>
            </a:prstGeom>
          </p:spPr>
        </p:pic>
      </p:grpSp>
      <p:sp>
        <p:nvSpPr>
          <p:cNvPr id="7" name="object 7"/>
          <p:cNvSpPr txBox="1"/>
          <p:nvPr/>
        </p:nvSpPr>
        <p:spPr>
          <a:xfrm>
            <a:off x="179997" y="5778005"/>
            <a:ext cx="3510279" cy="216535"/>
          </a:xfrm>
          <a:prstGeom prst="rect">
            <a:avLst/>
          </a:prstGeom>
          <a:solidFill>
            <a:srgbClr val="B5D0ED"/>
          </a:solidFill>
        </p:spPr>
        <p:txBody>
          <a:bodyPr vert="horz" wrap="square" lIns="0" tIns="0" rIns="0" bIns="0" rtlCol="0">
            <a:spAutoFit/>
          </a:bodyPr>
          <a:lstStyle/>
          <a:p>
            <a:pPr marL="71755">
              <a:lnSpc>
                <a:spcPts val="1535"/>
              </a:lnSpc>
            </a:pPr>
            <a:r>
              <a:rPr sz="1300" b="1" dirty="0">
                <a:solidFill>
                  <a:srgbClr val="4876B9"/>
                </a:solidFill>
                <a:latin typeface="Calibri"/>
                <a:cs typeface="Calibri"/>
              </a:rPr>
              <a:t>Asset</a:t>
            </a:r>
            <a:r>
              <a:rPr sz="1300" b="1" spc="-25" dirty="0">
                <a:solidFill>
                  <a:srgbClr val="4876B9"/>
                </a:solidFill>
                <a:latin typeface="Calibri"/>
                <a:cs typeface="Calibri"/>
              </a:rPr>
              <a:t> </a:t>
            </a:r>
            <a:r>
              <a:rPr sz="1300" b="1" spc="-10" dirty="0">
                <a:solidFill>
                  <a:srgbClr val="4876B9"/>
                </a:solidFill>
                <a:latin typeface="Calibri"/>
                <a:cs typeface="Calibri"/>
              </a:rPr>
              <a:t>Breakdown</a:t>
            </a:r>
            <a:endParaRPr sz="1300">
              <a:latin typeface="Calibri"/>
              <a:cs typeface="Calibri"/>
            </a:endParaRPr>
          </a:p>
        </p:txBody>
      </p:sp>
      <p:sp>
        <p:nvSpPr>
          <p:cNvPr id="8" name="object 8"/>
          <p:cNvSpPr txBox="1"/>
          <p:nvPr/>
        </p:nvSpPr>
        <p:spPr>
          <a:xfrm>
            <a:off x="179997" y="8207997"/>
            <a:ext cx="3510279" cy="216535"/>
          </a:xfrm>
          <a:prstGeom prst="rect">
            <a:avLst/>
          </a:prstGeom>
          <a:solidFill>
            <a:srgbClr val="B5D0ED"/>
          </a:solidFill>
        </p:spPr>
        <p:txBody>
          <a:bodyPr vert="horz" wrap="square" lIns="0" tIns="0" rIns="0" bIns="0" rtlCol="0">
            <a:spAutoFit/>
          </a:bodyPr>
          <a:lstStyle/>
          <a:p>
            <a:pPr marL="71755">
              <a:lnSpc>
                <a:spcPts val="1535"/>
              </a:lnSpc>
            </a:pPr>
            <a:r>
              <a:rPr sz="1300" b="1" dirty="0">
                <a:solidFill>
                  <a:srgbClr val="4876B9"/>
                </a:solidFill>
                <a:latin typeface="Calibri"/>
                <a:cs typeface="Calibri"/>
              </a:rPr>
              <a:t>Historical</a:t>
            </a:r>
            <a:r>
              <a:rPr sz="1300" b="1" spc="-60" dirty="0">
                <a:solidFill>
                  <a:srgbClr val="4876B9"/>
                </a:solidFill>
                <a:latin typeface="Calibri"/>
                <a:cs typeface="Calibri"/>
              </a:rPr>
              <a:t> </a:t>
            </a:r>
            <a:r>
              <a:rPr sz="1300" b="1" spc="-10" dirty="0">
                <a:solidFill>
                  <a:srgbClr val="4876B9"/>
                </a:solidFill>
                <a:latin typeface="Calibri"/>
                <a:cs typeface="Calibri"/>
              </a:rPr>
              <a:t>Performance</a:t>
            </a:r>
            <a:endParaRPr sz="1300">
              <a:latin typeface="Calibri"/>
              <a:cs typeface="Calibri"/>
            </a:endParaRPr>
          </a:p>
        </p:txBody>
      </p:sp>
      <p:sp>
        <p:nvSpPr>
          <p:cNvPr id="9" name="object 9"/>
          <p:cNvSpPr txBox="1"/>
          <p:nvPr/>
        </p:nvSpPr>
        <p:spPr>
          <a:xfrm>
            <a:off x="3869994" y="5778005"/>
            <a:ext cx="3510279" cy="216535"/>
          </a:xfrm>
          <a:prstGeom prst="rect">
            <a:avLst/>
          </a:prstGeom>
          <a:solidFill>
            <a:srgbClr val="B5D0ED"/>
          </a:solidFill>
          <a:ln>
            <a:solidFill>
              <a:srgbClr val="B5D0ED"/>
            </a:solidFill>
          </a:ln>
        </p:spPr>
        <p:txBody>
          <a:bodyPr vert="horz" wrap="square" lIns="0" tIns="0" rIns="0" bIns="0" rtlCol="0">
            <a:spAutoFit/>
          </a:bodyPr>
          <a:lstStyle/>
          <a:p>
            <a:pPr marL="71755">
              <a:lnSpc>
                <a:spcPts val="1535"/>
              </a:lnSpc>
            </a:pPr>
            <a:r>
              <a:rPr sz="1300" b="1" spc="-30" dirty="0">
                <a:solidFill>
                  <a:srgbClr val="4876B9"/>
                </a:solidFill>
                <a:latin typeface="Calibri"/>
                <a:cs typeface="Calibri"/>
              </a:rPr>
              <a:t>Top</a:t>
            </a:r>
            <a:r>
              <a:rPr sz="1300" b="1" spc="-25" dirty="0">
                <a:solidFill>
                  <a:srgbClr val="4876B9"/>
                </a:solidFill>
                <a:latin typeface="Calibri"/>
                <a:cs typeface="Calibri"/>
              </a:rPr>
              <a:t> </a:t>
            </a:r>
            <a:r>
              <a:rPr sz="1300" b="1" dirty="0">
                <a:solidFill>
                  <a:srgbClr val="4876B9"/>
                </a:solidFill>
                <a:latin typeface="Calibri"/>
                <a:cs typeface="Calibri"/>
              </a:rPr>
              <a:t>10</a:t>
            </a:r>
            <a:r>
              <a:rPr sz="1300" b="1" spc="-25" dirty="0">
                <a:solidFill>
                  <a:srgbClr val="4876B9"/>
                </a:solidFill>
                <a:latin typeface="Calibri"/>
                <a:cs typeface="Calibri"/>
              </a:rPr>
              <a:t> </a:t>
            </a:r>
            <a:r>
              <a:rPr sz="1300" b="1" dirty="0">
                <a:solidFill>
                  <a:srgbClr val="4876B9"/>
                </a:solidFill>
                <a:latin typeface="Calibri"/>
                <a:cs typeface="Calibri"/>
              </a:rPr>
              <a:t>Underlying</a:t>
            </a:r>
            <a:r>
              <a:rPr sz="1300" b="1" spc="-25" dirty="0">
                <a:solidFill>
                  <a:srgbClr val="4876B9"/>
                </a:solidFill>
                <a:latin typeface="Calibri"/>
                <a:cs typeface="Calibri"/>
              </a:rPr>
              <a:t> </a:t>
            </a:r>
            <a:r>
              <a:rPr sz="1300" b="1" spc="-10" dirty="0">
                <a:solidFill>
                  <a:srgbClr val="4876B9"/>
                </a:solidFill>
                <a:latin typeface="Calibri"/>
                <a:cs typeface="Calibri"/>
              </a:rPr>
              <a:t>Exposures</a:t>
            </a:r>
            <a:endParaRPr sz="1300">
              <a:latin typeface="Calibri"/>
              <a:cs typeface="Calibri"/>
            </a:endParaRPr>
          </a:p>
        </p:txBody>
      </p:sp>
      <p:sp>
        <p:nvSpPr>
          <p:cNvPr id="10" name="object 10"/>
          <p:cNvSpPr txBox="1"/>
          <p:nvPr/>
        </p:nvSpPr>
        <p:spPr>
          <a:xfrm>
            <a:off x="3869994" y="8207997"/>
            <a:ext cx="3510279" cy="216535"/>
          </a:xfrm>
          <a:prstGeom prst="rect">
            <a:avLst/>
          </a:prstGeom>
          <a:solidFill>
            <a:srgbClr val="B5D0ED"/>
          </a:solidFill>
        </p:spPr>
        <p:txBody>
          <a:bodyPr vert="horz" wrap="square" lIns="0" tIns="0" rIns="0" bIns="0" rtlCol="0">
            <a:spAutoFit/>
          </a:bodyPr>
          <a:lstStyle/>
          <a:p>
            <a:pPr marL="71755">
              <a:lnSpc>
                <a:spcPts val="1535"/>
              </a:lnSpc>
            </a:pPr>
            <a:r>
              <a:rPr sz="1300" b="1" spc="-10" dirty="0">
                <a:solidFill>
                  <a:srgbClr val="4876B9"/>
                </a:solidFill>
                <a:latin typeface="Calibri"/>
                <a:cs typeface="Calibri"/>
              </a:rPr>
              <a:t>Portfolio</a:t>
            </a:r>
            <a:r>
              <a:rPr sz="1300" b="1" spc="-25" dirty="0">
                <a:solidFill>
                  <a:srgbClr val="4876B9"/>
                </a:solidFill>
                <a:latin typeface="Calibri"/>
                <a:cs typeface="Calibri"/>
              </a:rPr>
              <a:t> </a:t>
            </a:r>
            <a:r>
              <a:rPr sz="1300" b="1" dirty="0">
                <a:solidFill>
                  <a:srgbClr val="4876B9"/>
                </a:solidFill>
                <a:latin typeface="Calibri"/>
                <a:cs typeface="Calibri"/>
              </a:rPr>
              <a:t>Rating</a:t>
            </a:r>
            <a:r>
              <a:rPr sz="1300" b="1" spc="-30" dirty="0">
                <a:solidFill>
                  <a:srgbClr val="4876B9"/>
                </a:solidFill>
                <a:latin typeface="Calibri"/>
                <a:cs typeface="Calibri"/>
              </a:rPr>
              <a:t> </a:t>
            </a:r>
            <a:r>
              <a:rPr sz="1300" b="1" spc="-10" dirty="0">
                <a:solidFill>
                  <a:srgbClr val="4876B9"/>
                </a:solidFill>
                <a:latin typeface="Calibri"/>
                <a:cs typeface="Calibri"/>
              </a:rPr>
              <a:t>Breakdown</a:t>
            </a:r>
            <a:endParaRPr sz="1300">
              <a:latin typeface="Calibri"/>
              <a:cs typeface="Calibri"/>
            </a:endParaRPr>
          </a:p>
        </p:txBody>
      </p:sp>
      <p:pic>
        <p:nvPicPr>
          <p:cNvPr id="11" name="object 11"/>
          <p:cNvPicPr/>
          <p:nvPr/>
        </p:nvPicPr>
        <p:blipFill>
          <a:blip r:embed="rId18" cstate="print"/>
          <a:stretch>
            <a:fillRect/>
          </a:stretch>
        </p:blipFill>
        <p:spPr>
          <a:xfrm>
            <a:off x="6966001" y="181054"/>
            <a:ext cx="413994" cy="406113"/>
          </a:xfrm>
          <a:prstGeom prst="rect">
            <a:avLst/>
          </a:prstGeom>
        </p:spPr>
      </p:pic>
      <p:grpSp>
        <p:nvGrpSpPr>
          <p:cNvPr id="12" name="object 12"/>
          <p:cNvGrpSpPr/>
          <p:nvPr/>
        </p:nvGrpSpPr>
        <p:grpSpPr>
          <a:xfrm>
            <a:off x="179993" y="180003"/>
            <a:ext cx="401955" cy="401955"/>
            <a:chOff x="179993" y="180003"/>
            <a:chExt cx="401955" cy="401955"/>
          </a:xfrm>
        </p:grpSpPr>
        <p:sp>
          <p:nvSpPr>
            <p:cNvPr id="13" name="object 13"/>
            <p:cNvSpPr/>
            <p:nvPr/>
          </p:nvSpPr>
          <p:spPr>
            <a:xfrm>
              <a:off x="179997" y="180009"/>
              <a:ext cx="401955" cy="401955"/>
            </a:xfrm>
            <a:custGeom>
              <a:avLst/>
              <a:gdLst/>
              <a:ahLst/>
              <a:cxnLst/>
              <a:rect l="l" t="t" r="r" b="b"/>
              <a:pathLst>
                <a:path w="401955" h="401955">
                  <a:moveTo>
                    <a:pt x="401396" y="0"/>
                  </a:moveTo>
                  <a:lnTo>
                    <a:pt x="0" y="0"/>
                  </a:lnTo>
                  <a:lnTo>
                    <a:pt x="0" y="401396"/>
                  </a:lnTo>
                  <a:lnTo>
                    <a:pt x="401396" y="401396"/>
                  </a:lnTo>
                  <a:lnTo>
                    <a:pt x="401396" y="0"/>
                  </a:lnTo>
                  <a:close/>
                </a:path>
              </a:pathLst>
            </a:custGeom>
            <a:solidFill>
              <a:srgbClr val="27387A"/>
            </a:solidFill>
          </p:spPr>
          <p:txBody>
            <a:bodyPr wrap="square" lIns="0" tIns="0" rIns="0" bIns="0" rtlCol="0"/>
            <a:lstStyle/>
            <a:p>
              <a:endParaRPr/>
            </a:p>
          </p:txBody>
        </p:sp>
        <p:sp>
          <p:nvSpPr>
            <p:cNvPr id="14" name="object 14"/>
            <p:cNvSpPr/>
            <p:nvPr/>
          </p:nvSpPr>
          <p:spPr>
            <a:xfrm>
              <a:off x="405696" y="180003"/>
              <a:ext cx="175895" cy="198755"/>
            </a:xfrm>
            <a:custGeom>
              <a:avLst/>
              <a:gdLst/>
              <a:ahLst/>
              <a:cxnLst/>
              <a:rect l="l" t="t" r="r" b="b"/>
              <a:pathLst>
                <a:path w="175895" h="198754">
                  <a:moveTo>
                    <a:pt x="175704" y="0"/>
                  </a:moveTo>
                  <a:lnTo>
                    <a:pt x="153162" y="0"/>
                  </a:lnTo>
                  <a:lnTo>
                    <a:pt x="0" y="198234"/>
                  </a:lnTo>
                  <a:lnTo>
                    <a:pt x="23050" y="198234"/>
                  </a:lnTo>
                  <a:lnTo>
                    <a:pt x="175704" y="0"/>
                  </a:lnTo>
                  <a:close/>
                </a:path>
              </a:pathLst>
            </a:custGeom>
            <a:solidFill>
              <a:srgbClr val="EF393A"/>
            </a:solidFill>
          </p:spPr>
          <p:txBody>
            <a:bodyPr wrap="square" lIns="0" tIns="0" rIns="0" bIns="0" rtlCol="0"/>
            <a:lstStyle/>
            <a:p>
              <a:endParaRPr/>
            </a:p>
          </p:txBody>
        </p:sp>
        <p:sp>
          <p:nvSpPr>
            <p:cNvPr id="15" name="object 15"/>
            <p:cNvSpPr/>
            <p:nvPr/>
          </p:nvSpPr>
          <p:spPr>
            <a:xfrm>
              <a:off x="179993" y="391980"/>
              <a:ext cx="334010" cy="149860"/>
            </a:xfrm>
            <a:custGeom>
              <a:avLst/>
              <a:gdLst/>
              <a:ahLst/>
              <a:cxnLst/>
              <a:rect l="l" t="t" r="r" b="b"/>
              <a:pathLst>
                <a:path w="334009" h="149859">
                  <a:moveTo>
                    <a:pt x="132791" y="0"/>
                  </a:moveTo>
                  <a:lnTo>
                    <a:pt x="101930" y="0"/>
                  </a:lnTo>
                  <a:lnTo>
                    <a:pt x="95948" y="13030"/>
                  </a:lnTo>
                  <a:lnTo>
                    <a:pt x="91795" y="19062"/>
                  </a:lnTo>
                  <a:lnTo>
                    <a:pt x="87424" y="25023"/>
                  </a:lnTo>
                  <a:lnTo>
                    <a:pt x="77917" y="37720"/>
                  </a:lnTo>
                  <a:lnTo>
                    <a:pt x="64824" y="55001"/>
                  </a:lnTo>
                  <a:lnTo>
                    <a:pt x="47864" y="77114"/>
                  </a:lnTo>
                  <a:lnTo>
                    <a:pt x="32333" y="97479"/>
                  </a:lnTo>
                  <a:lnTo>
                    <a:pt x="16706" y="117467"/>
                  </a:lnTo>
                  <a:lnTo>
                    <a:pt x="5311" y="131758"/>
                  </a:lnTo>
                  <a:lnTo>
                    <a:pt x="711" y="137350"/>
                  </a:lnTo>
                  <a:lnTo>
                    <a:pt x="355" y="137680"/>
                  </a:lnTo>
                  <a:lnTo>
                    <a:pt x="0" y="138023"/>
                  </a:lnTo>
                  <a:lnTo>
                    <a:pt x="0" y="149288"/>
                  </a:lnTo>
                  <a:lnTo>
                    <a:pt x="17703" y="149288"/>
                  </a:lnTo>
                  <a:lnTo>
                    <a:pt x="17932" y="147739"/>
                  </a:lnTo>
                  <a:lnTo>
                    <a:pt x="27838" y="133502"/>
                  </a:lnTo>
                  <a:lnTo>
                    <a:pt x="29197" y="132143"/>
                  </a:lnTo>
                  <a:lnTo>
                    <a:pt x="30506" y="130644"/>
                  </a:lnTo>
                  <a:lnTo>
                    <a:pt x="34626" y="125344"/>
                  </a:lnTo>
                  <a:lnTo>
                    <a:pt x="64554" y="86055"/>
                  </a:lnTo>
                  <a:lnTo>
                    <a:pt x="310463" y="86055"/>
                  </a:lnTo>
                  <a:lnTo>
                    <a:pt x="308395" y="79794"/>
                  </a:lnTo>
                  <a:lnTo>
                    <a:pt x="154673" y="79794"/>
                  </a:lnTo>
                  <a:lnTo>
                    <a:pt x="151120" y="68605"/>
                  </a:lnTo>
                  <a:lnTo>
                    <a:pt x="78511" y="68605"/>
                  </a:lnTo>
                  <a:lnTo>
                    <a:pt x="82533" y="63644"/>
                  </a:lnTo>
                  <a:lnTo>
                    <a:pt x="91703" y="52038"/>
                  </a:lnTo>
                  <a:lnTo>
                    <a:pt x="101678" y="38698"/>
                  </a:lnTo>
                  <a:lnTo>
                    <a:pt x="108115" y="28536"/>
                  </a:lnTo>
                  <a:lnTo>
                    <a:pt x="108585" y="27508"/>
                  </a:lnTo>
                  <a:lnTo>
                    <a:pt x="138496" y="27508"/>
                  </a:lnTo>
                  <a:lnTo>
                    <a:pt x="133743" y="11988"/>
                  </a:lnTo>
                  <a:lnTo>
                    <a:pt x="132791" y="0"/>
                  </a:lnTo>
                  <a:close/>
                </a:path>
                <a:path w="334009" h="149859">
                  <a:moveTo>
                    <a:pt x="218795" y="86055"/>
                  </a:moveTo>
                  <a:lnTo>
                    <a:pt x="124231" y="86055"/>
                  </a:lnTo>
                  <a:lnTo>
                    <a:pt x="131216" y="110236"/>
                  </a:lnTo>
                  <a:lnTo>
                    <a:pt x="121920" y="122302"/>
                  </a:lnTo>
                  <a:lnTo>
                    <a:pt x="114542" y="131758"/>
                  </a:lnTo>
                  <a:lnTo>
                    <a:pt x="108868" y="138785"/>
                  </a:lnTo>
                  <a:lnTo>
                    <a:pt x="106323" y="141757"/>
                  </a:lnTo>
                  <a:lnTo>
                    <a:pt x="98412" y="149288"/>
                  </a:lnTo>
                  <a:lnTo>
                    <a:pt x="126479" y="149288"/>
                  </a:lnTo>
                  <a:lnTo>
                    <a:pt x="127444" y="146964"/>
                  </a:lnTo>
                  <a:lnTo>
                    <a:pt x="131953" y="138607"/>
                  </a:lnTo>
                  <a:lnTo>
                    <a:pt x="139890" y="128968"/>
                  </a:lnTo>
                  <a:lnTo>
                    <a:pt x="218790" y="128968"/>
                  </a:lnTo>
                  <a:lnTo>
                    <a:pt x="216551" y="121970"/>
                  </a:lnTo>
                  <a:lnTo>
                    <a:pt x="168478" y="121970"/>
                  </a:lnTo>
                  <a:lnTo>
                    <a:pt x="161607" y="100711"/>
                  </a:lnTo>
                  <a:lnTo>
                    <a:pt x="172275" y="86880"/>
                  </a:lnTo>
                  <a:lnTo>
                    <a:pt x="218213" y="86880"/>
                  </a:lnTo>
                  <a:lnTo>
                    <a:pt x="218795" y="86055"/>
                  </a:lnTo>
                  <a:close/>
                </a:path>
                <a:path w="334009" h="149859">
                  <a:moveTo>
                    <a:pt x="218790" y="128968"/>
                  </a:moveTo>
                  <a:lnTo>
                    <a:pt x="139890" y="128968"/>
                  </a:lnTo>
                  <a:lnTo>
                    <a:pt x="143370" y="139763"/>
                  </a:lnTo>
                  <a:lnTo>
                    <a:pt x="143663" y="141757"/>
                  </a:lnTo>
                  <a:lnTo>
                    <a:pt x="144945" y="149288"/>
                  </a:lnTo>
                  <a:lnTo>
                    <a:pt x="173316" y="149288"/>
                  </a:lnTo>
                  <a:lnTo>
                    <a:pt x="174421" y="146964"/>
                  </a:lnTo>
                  <a:lnTo>
                    <a:pt x="178828" y="138785"/>
                  </a:lnTo>
                  <a:lnTo>
                    <a:pt x="187045" y="129768"/>
                  </a:lnTo>
                  <a:lnTo>
                    <a:pt x="219046" y="129768"/>
                  </a:lnTo>
                  <a:lnTo>
                    <a:pt x="218790" y="128968"/>
                  </a:lnTo>
                  <a:close/>
                </a:path>
                <a:path w="334009" h="149859">
                  <a:moveTo>
                    <a:pt x="219046" y="129768"/>
                  </a:moveTo>
                  <a:lnTo>
                    <a:pt x="187045" y="129768"/>
                  </a:lnTo>
                  <a:lnTo>
                    <a:pt x="190207" y="139763"/>
                  </a:lnTo>
                  <a:lnTo>
                    <a:pt x="190501" y="141757"/>
                  </a:lnTo>
                  <a:lnTo>
                    <a:pt x="191782" y="149288"/>
                  </a:lnTo>
                  <a:lnTo>
                    <a:pt x="228053" y="149288"/>
                  </a:lnTo>
                  <a:lnTo>
                    <a:pt x="222631" y="139877"/>
                  </a:lnTo>
                  <a:lnTo>
                    <a:pt x="221399" y="136740"/>
                  </a:lnTo>
                  <a:lnTo>
                    <a:pt x="220817" y="135179"/>
                  </a:lnTo>
                  <a:lnTo>
                    <a:pt x="219046" y="129768"/>
                  </a:lnTo>
                  <a:close/>
                </a:path>
                <a:path w="334009" h="149859">
                  <a:moveTo>
                    <a:pt x="310463" y="86055"/>
                  </a:moveTo>
                  <a:lnTo>
                    <a:pt x="278917" y="86055"/>
                  </a:lnTo>
                  <a:lnTo>
                    <a:pt x="285965" y="108805"/>
                  </a:lnTo>
                  <a:lnTo>
                    <a:pt x="291154" y="125676"/>
                  </a:lnTo>
                  <a:lnTo>
                    <a:pt x="294233" y="135928"/>
                  </a:lnTo>
                  <a:lnTo>
                    <a:pt x="295837" y="141592"/>
                  </a:lnTo>
                  <a:lnTo>
                    <a:pt x="295923" y="143852"/>
                  </a:lnTo>
                  <a:lnTo>
                    <a:pt x="296024" y="149288"/>
                  </a:lnTo>
                  <a:lnTo>
                    <a:pt x="333870" y="149288"/>
                  </a:lnTo>
                  <a:lnTo>
                    <a:pt x="328249" y="138785"/>
                  </a:lnTo>
                  <a:lnTo>
                    <a:pt x="327718" y="137350"/>
                  </a:lnTo>
                  <a:lnTo>
                    <a:pt x="320652" y="117467"/>
                  </a:lnTo>
                  <a:lnTo>
                    <a:pt x="313105" y="94051"/>
                  </a:lnTo>
                  <a:lnTo>
                    <a:pt x="310463" y="86055"/>
                  </a:lnTo>
                  <a:close/>
                </a:path>
                <a:path w="334009" h="149859">
                  <a:moveTo>
                    <a:pt x="218213" y="86880"/>
                  </a:moveTo>
                  <a:lnTo>
                    <a:pt x="172275" y="86880"/>
                  </a:lnTo>
                  <a:lnTo>
                    <a:pt x="178485" y="105727"/>
                  </a:lnTo>
                  <a:lnTo>
                    <a:pt x="179514" y="106819"/>
                  </a:lnTo>
                  <a:lnTo>
                    <a:pt x="168478" y="121970"/>
                  </a:lnTo>
                  <a:lnTo>
                    <a:pt x="216551" y="121970"/>
                  </a:lnTo>
                  <a:lnTo>
                    <a:pt x="209346" y="99453"/>
                  </a:lnTo>
                  <a:lnTo>
                    <a:pt x="218213" y="86880"/>
                  </a:lnTo>
                  <a:close/>
                </a:path>
                <a:path w="334009" h="149859">
                  <a:moveTo>
                    <a:pt x="177812" y="0"/>
                  </a:moveTo>
                  <a:lnTo>
                    <a:pt x="141795" y="0"/>
                  </a:lnTo>
                  <a:lnTo>
                    <a:pt x="143141" y="1536"/>
                  </a:lnTo>
                  <a:lnTo>
                    <a:pt x="147360" y="11988"/>
                  </a:lnTo>
                  <a:lnTo>
                    <a:pt x="165061" y="66509"/>
                  </a:lnTo>
                  <a:lnTo>
                    <a:pt x="154673" y="79794"/>
                  </a:lnTo>
                  <a:lnTo>
                    <a:pt x="308395" y="79794"/>
                  </a:lnTo>
                  <a:lnTo>
                    <a:pt x="307510" y="77114"/>
                  </a:lnTo>
                  <a:lnTo>
                    <a:pt x="201917" y="77114"/>
                  </a:lnTo>
                  <a:lnTo>
                    <a:pt x="201917" y="76974"/>
                  </a:lnTo>
                  <a:lnTo>
                    <a:pt x="201295" y="74714"/>
                  </a:lnTo>
                  <a:lnTo>
                    <a:pt x="199867" y="69737"/>
                  </a:lnTo>
                  <a:lnTo>
                    <a:pt x="197180" y="60591"/>
                  </a:lnTo>
                  <a:lnTo>
                    <a:pt x="211670" y="42176"/>
                  </a:lnTo>
                  <a:lnTo>
                    <a:pt x="188188" y="42176"/>
                  </a:lnTo>
                  <a:lnTo>
                    <a:pt x="184091" y="27508"/>
                  </a:lnTo>
                  <a:lnTo>
                    <a:pt x="181046" y="16753"/>
                  </a:lnTo>
                  <a:lnTo>
                    <a:pt x="178993" y="9791"/>
                  </a:lnTo>
                  <a:lnTo>
                    <a:pt x="177586" y="5448"/>
                  </a:lnTo>
                  <a:lnTo>
                    <a:pt x="177600" y="4013"/>
                  </a:lnTo>
                  <a:lnTo>
                    <a:pt x="177812" y="0"/>
                  </a:lnTo>
                  <a:close/>
                </a:path>
                <a:path w="334009" h="149859">
                  <a:moveTo>
                    <a:pt x="286804" y="0"/>
                  </a:moveTo>
                  <a:lnTo>
                    <a:pt x="257517" y="0"/>
                  </a:lnTo>
                  <a:lnTo>
                    <a:pt x="255955" y="4178"/>
                  </a:lnTo>
                  <a:lnTo>
                    <a:pt x="253276" y="8013"/>
                  </a:lnTo>
                  <a:lnTo>
                    <a:pt x="229865" y="40727"/>
                  </a:lnTo>
                  <a:lnTo>
                    <a:pt x="203822" y="74714"/>
                  </a:lnTo>
                  <a:lnTo>
                    <a:pt x="201917" y="77114"/>
                  </a:lnTo>
                  <a:lnTo>
                    <a:pt x="307510" y="77114"/>
                  </a:lnTo>
                  <a:lnTo>
                    <a:pt x="306717" y="74714"/>
                  </a:lnTo>
                  <a:lnTo>
                    <a:pt x="304956" y="68605"/>
                  </a:lnTo>
                  <a:lnTo>
                    <a:pt x="232536" y="68605"/>
                  </a:lnTo>
                  <a:lnTo>
                    <a:pt x="262153" y="28536"/>
                  </a:lnTo>
                  <a:lnTo>
                    <a:pt x="262623" y="27508"/>
                  </a:lnTo>
                  <a:lnTo>
                    <a:pt x="293104" y="27508"/>
                  </a:lnTo>
                  <a:lnTo>
                    <a:pt x="288391" y="11163"/>
                  </a:lnTo>
                  <a:lnTo>
                    <a:pt x="287489" y="8737"/>
                  </a:lnTo>
                  <a:lnTo>
                    <a:pt x="286804" y="0"/>
                  </a:lnTo>
                  <a:close/>
                </a:path>
                <a:path w="334009" h="149859">
                  <a:moveTo>
                    <a:pt x="138496" y="27508"/>
                  </a:moveTo>
                  <a:lnTo>
                    <a:pt x="108585" y="27508"/>
                  </a:lnTo>
                  <a:lnTo>
                    <a:pt x="108686" y="29464"/>
                  </a:lnTo>
                  <a:lnTo>
                    <a:pt x="108394" y="34988"/>
                  </a:lnTo>
                  <a:lnTo>
                    <a:pt x="118592" y="68605"/>
                  </a:lnTo>
                  <a:lnTo>
                    <a:pt x="151120" y="68605"/>
                  </a:lnTo>
                  <a:lnTo>
                    <a:pt x="144792" y="48064"/>
                  </a:lnTo>
                  <a:lnTo>
                    <a:pt x="138496" y="27508"/>
                  </a:lnTo>
                  <a:close/>
                </a:path>
                <a:path w="334009" h="149859">
                  <a:moveTo>
                    <a:pt x="293104" y="27508"/>
                  </a:moveTo>
                  <a:lnTo>
                    <a:pt x="262623" y="27508"/>
                  </a:lnTo>
                  <a:lnTo>
                    <a:pt x="262699" y="29464"/>
                  </a:lnTo>
                  <a:lnTo>
                    <a:pt x="262420" y="34988"/>
                  </a:lnTo>
                  <a:lnTo>
                    <a:pt x="264399" y="42768"/>
                  </a:lnTo>
                  <a:lnTo>
                    <a:pt x="265649" y="46985"/>
                  </a:lnTo>
                  <a:lnTo>
                    <a:pt x="268207" y="55001"/>
                  </a:lnTo>
                  <a:lnTo>
                    <a:pt x="272618" y="68605"/>
                  </a:lnTo>
                  <a:lnTo>
                    <a:pt x="304956" y="68605"/>
                  </a:lnTo>
                  <a:lnTo>
                    <a:pt x="293104" y="27508"/>
                  </a:lnTo>
                  <a:close/>
                </a:path>
                <a:path w="334009" h="149859">
                  <a:moveTo>
                    <a:pt x="247243" y="0"/>
                  </a:moveTo>
                  <a:lnTo>
                    <a:pt x="217220" y="0"/>
                  </a:lnTo>
                  <a:lnTo>
                    <a:pt x="216890" y="5448"/>
                  </a:lnTo>
                  <a:lnTo>
                    <a:pt x="214198" y="9156"/>
                  </a:lnTo>
                  <a:lnTo>
                    <a:pt x="212984" y="10915"/>
                  </a:lnTo>
                  <a:lnTo>
                    <a:pt x="209870" y="14941"/>
                  </a:lnTo>
                  <a:lnTo>
                    <a:pt x="188188" y="42176"/>
                  </a:lnTo>
                  <a:lnTo>
                    <a:pt x="211670" y="42176"/>
                  </a:lnTo>
                  <a:lnTo>
                    <a:pt x="241757" y="4013"/>
                  </a:lnTo>
                  <a:lnTo>
                    <a:pt x="247243" y="0"/>
                  </a:lnTo>
                  <a:close/>
                </a:path>
              </a:pathLst>
            </a:custGeom>
            <a:solidFill>
              <a:srgbClr val="FFFFFF"/>
            </a:solidFill>
          </p:spPr>
          <p:txBody>
            <a:bodyPr wrap="square" lIns="0" tIns="0" rIns="0" bIns="0" rtlCol="0"/>
            <a:lstStyle/>
            <a:p>
              <a:endParaRPr/>
            </a:p>
          </p:txBody>
        </p:sp>
      </p:grpSp>
      <p:pic>
        <p:nvPicPr>
          <p:cNvPr id="16" name="object 16"/>
          <p:cNvPicPr/>
          <p:nvPr/>
        </p:nvPicPr>
        <p:blipFill>
          <a:blip r:embed="rId19" cstate="print"/>
          <a:stretch>
            <a:fillRect/>
          </a:stretch>
        </p:blipFill>
        <p:spPr>
          <a:xfrm>
            <a:off x="661652" y="212458"/>
            <a:ext cx="990761" cy="368936"/>
          </a:xfrm>
          <a:prstGeom prst="rect">
            <a:avLst/>
          </a:prstGeom>
        </p:spPr>
      </p:pic>
      <p:sp>
        <p:nvSpPr>
          <p:cNvPr id="17" name="object 17"/>
          <p:cNvSpPr txBox="1"/>
          <p:nvPr/>
        </p:nvSpPr>
        <p:spPr>
          <a:xfrm>
            <a:off x="2507273" y="1881591"/>
            <a:ext cx="4886960" cy="764248"/>
          </a:xfrm>
          <a:prstGeom prst="rect">
            <a:avLst/>
          </a:prstGeom>
        </p:spPr>
        <p:txBody>
          <a:bodyPr vert="horz" wrap="square" lIns="0" tIns="12700" rIns="0" bIns="0" rtlCol="0">
            <a:spAutoFit/>
          </a:bodyPr>
          <a:lstStyle/>
          <a:p>
            <a:pPr marL="0" marR="0" lvl="0" indent="0" algn="just" defTabSz="914400" rtl="0" eaLnBrk="1" fontAlgn="base" latinLnBrk="0" hangingPunct="1">
              <a:lnSpc>
                <a:spcPts val="1200"/>
              </a:lnSpc>
              <a:spcBef>
                <a:spcPct val="0"/>
              </a:spcBef>
              <a:spcAft>
                <a:spcPct val="0"/>
              </a:spcAft>
              <a:buClrTx/>
              <a:buSzTx/>
              <a:buFontTx/>
              <a:buNone/>
              <a:tabLst/>
            </a:pPr>
            <a:r>
              <a:rPr kumimoji="0" lang="en-US" altLang="fr-FR" sz="700" b="0" i="0" u="none" strike="noStrike" cap="none" normalizeH="0" baseline="0" dirty="0">
                <a:ln>
                  <a:noFill/>
                </a:ln>
                <a:solidFill>
                  <a:srgbClr val="404040"/>
                </a:solidFill>
                <a:effectLst/>
                <a:latin typeface="Arial" charset="0"/>
                <a:ea typeface="Calibri" pitchFamily="34" charset="0"/>
                <a:cs typeface="Times New Roman" pitchFamily="18" charset="0"/>
              </a:rPr>
              <a:t>AXA Investment Managers Paris (“AXA IM”) has been the Investment Manager of Volta Finance Limited (“Volta”) since inception. Volta’s investment objectives are to preserve capital across the credit cycle and to provide a stable stream of income to its Shareholders through dividends. For this purpose, Volta pursues a multi-asset investment strategy on deals, vehicles and arrangements that provide leveraged exposure to target Underlying Assets (including corporate credit, residential and commercial mortgages, auto and student loans, credit card and lease receivables).</a:t>
            </a:r>
            <a:endParaRPr kumimoji="0" lang="fr-FR" altLang="fr-FR" sz="700" b="0" i="0" u="none" strike="noStrike" cap="none" normalizeH="0" baseline="0" dirty="0">
              <a:ln>
                <a:noFill/>
              </a:ln>
              <a:solidFill>
                <a:srgbClr val="404040"/>
              </a:solidFill>
              <a:effectLst/>
              <a:latin typeface="Arial" charset="0"/>
              <a:ea typeface="Calibri" pitchFamily="34" charset="0"/>
              <a:cs typeface="Times New Roman" pitchFamily="18" charset="0"/>
            </a:endParaRPr>
          </a:p>
        </p:txBody>
      </p:sp>
      <p:sp>
        <p:nvSpPr>
          <p:cNvPr id="18" name="object 18"/>
          <p:cNvSpPr txBox="1">
            <a:spLocks noGrp="1"/>
          </p:cNvSpPr>
          <p:nvPr>
            <p:ph type="title"/>
          </p:nvPr>
        </p:nvSpPr>
        <p:spPr>
          <a:xfrm>
            <a:off x="2184902" y="814225"/>
            <a:ext cx="2092960" cy="359073"/>
          </a:xfrm>
          <a:prstGeom prst="rect">
            <a:avLst/>
          </a:prstGeom>
        </p:spPr>
        <p:txBody>
          <a:bodyPr vert="horz" wrap="square" lIns="0" tIns="12700" rIns="0" bIns="0" rtlCol="0">
            <a:spAutoFit/>
          </a:bodyPr>
          <a:lstStyle/>
          <a:p>
            <a:pPr marL="12700">
              <a:lnSpc>
                <a:spcPts val="2680"/>
              </a:lnSpc>
              <a:spcBef>
                <a:spcPts val="100"/>
              </a:spcBef>
            </a:pPr>
            <a:r>
              <a:rPr spc="-10" dirty="0"/>
              <a:t>Volta</a:t>
            </a:r>
            <a:r>
              <a:rPr spc="-70" dirty="0"/>
              <a:t> </a:t>
            </a:r>
            <a:r>
              <a:rPr dirty="0"/>
              <a:t>Finance</a:t>
            </a:r>
            <a:r>
              <a:rPr spc="-60" dirty="0"/>
              <a:t> </a:t>
            </a:r>
            <a:r>
              <a:rPr spc="-25" dirty="0"/>
              <a:t>Ltd</a:t>
            </a:r>
          </a:p>
        </p:txBody>
      </p:sp>
      <p:sp>
        <p:nvSpPr>
          <p:cNvPr id="19" name="object 19"/>
          <p:cNvSpPr txBox="1"/>
          <p:nvPr/>
        </p:nvSpPr>
        <p:spPr>
          <a:xfrm>
            <a:off x="2481900" y="5161622"/>
            <a:ext cx="4268150" cy="489878"/>
          </a:xfrm>
          <a:prstGeom prst="rect">
            <a:avLst/>
          </a:prstGeom>
        </p:spPr>
        <p:txBody>
          <a:bodyPr vert="horz" wrap="square" lIns="0" tIns="12700" rIns="0" bIns="0" rtlCol="0">
            <a:spAutoFit/>
          </a:bodyPr>
          <a:lstStyle/>
          <a:p>
            <a:pPr marL="38100">
              <a:lnSpc>
                <a:spcPct val="100000"/>
              </a:lnSpc>
              <a:spcBef>
                <a:spcPts val="100"/>
              </a:spcBef>
            </a:pPr>
            <a:r>
              <a:rPr lang="en-US" sz="675" b="0" i="1" baseline="30864" dirty="0">
                <a:solidFill>
                  <a:schemeClr val="bg1">
                    <a:lumMod val="50000"/>
                  </a:schemeClr>
                </a:solidFill>
                <a:latin typeface="Calibri Light"/>
                <a:cs typeface="Calibri Light"/>
              </a:rPr>
              <a:t>1</a:t>
            </a:r>
            <a:r>
              <a:rPr lang="en-US" sz="675" b="0" i="1" spc="-15" baseline="30864" dirty="0">
                <a:solidFill>
                  <a:schemeClr val="bg1">
                    <a:lumMod val="50000"/>
                  </a:schemeClr>
                </a:solidFill>
                <a:latin typeface="Calibri Light"/>
                <a:cs typeface="Calibri Light"/>
              </a:rPr>
              <a:t> </a:t>
            </a:r>
            <a:r>
              <a:rPr lang="en-US" altLang="fr-FR" sz="700" i="1" dirty="0">
                <a:solidFill>
                  <a:schemeClr val="bg1">
                    <a:lumMod val="50000"/>
                  </a:schemeClr>
                </a:solidFill>
                <a:ea typeface="Calibri" panose="020F0502020204030204" pitchFamily="34" charset="0"/>
                <a:cs typeface="Times New Roman" panose="02020603050405020304" pitchFamily="18" charset="0"/>
              </a:rPr>
              <a:t>Share (VTA.NA) performance (annualised figures with dividends re-invested). Source: Bbg (TRA function) </a:t>
            </a:r>
            <a:r>
              <a:rPr lang="en-US" sz="675" b="0" i="1" baseline="30864" dirty="0">
                <a:solidFill>
                  <a:schemeClr val="bg1">
                    <a:lumMod val="50000"/>
                  </a:schemeClr>
                </a:solidFill>
                <a:latin typeface="Calibri Light"/>
                <a:cs typeface="Calibri Light"/>
              </a:rPr>
              <a:t>2</a:t>
            </a:r>
            <a:r>
              <a:rPr lang="en-US" sz="675" b="0" i="1" spc="-7" baseline="30864" dirty="0">
                <a:solidFill>
                  <a:schemeClr val="bg1">
                    <a:lumMod val="50000"/>
                  </a:schemeClr>
                </a:solidFill>
                <a:latin typeface="Calibri Light"/>
                <a:cs typeface="Calibri Light"/>
              </a:rPr>
              <a:t> </a:t>
            </a:r>
            <a:r>
              <a:rPr lang="en-US" altLang="fr-FR" sz="700" i="1" dirty="0">
                <a:solidFill>
                  <a:schemeClr val="bg1">
                    <a:lumMod val="50000"/>
                  </a:schemeClr>
                </a:solidFill>
                <a:ea typeface="Calibri" panose="020F0502020204030204" pitchFamily="34" charset="0"/>
                <a:cs typeface="Times New Roman" panose="02020603050405020304" pitchFamily="18" charset="0"/>
              </a:rPr>
              <a:t>Performance of published NAV (including dividend payments)</a:t>
            </a:r>
            <a:r>
              <a:rPr lang="en-US" sz="800" b="0" i="1" spc="-10" dirty="0">
                <a:solidFill>
                  <a:schemeClr val="bg1">
                    <a:lumMod val="50000"/>
                  </a:schemeClr>
                </a:solidFill>
                <a:latin typeface="Calibri Light"/>
                <a:cs typeface="Calibri Light"/>
              </a:rPr>
              <a:t>.</a:t>
            </a:r>
            <a:endParaRPr lang="en-US" sz="800" dirty="0">
              <a:solidFill>
                <a:schemeClr val="bg1">
                  <a:lumMod val="50000"/>
                </a:schemeClr>
              </a:solidFill>
              <a:latin typeface="Calibri Light"/>
              <a:cs typeface="Calibri Light"/>
            </a:endParaRPr>
          </a:p>
          <a:p>
            <a:pPr marL="38100">
              <a:lnSpc>
                <a:spcPct val="100000"/>
              </a:lnSpc>
            </a:pPr>
            <a:r>
              <a:rPr lang="fr-FR" sz="675" b="0" i="1" baseline="30864" dirty="0">
                <a:solidFill>
                  <a:schemeClr val="bg1">
                    <a:lumMod val="50000"/>
                  </a:schemeClr>
                </a:solidFill>
                <a:latin typeface="Calibri Light"/>
                <a:cs typeface="Calibri Light"/>
              </a:rPr>
              <a:t>3</a:t>
            </a:r>
            <a:r>
              <a:rPr lang="fr-FR" sz="675" b="0" i="1" spc="-15" baseline="30864" dirty="0">
                <a:solidFill>
                  <a:schemeClr val="bg1">
                    <a:lumMod val="50000"/>
                  </a:schemeClr>
                </a:solidFill>
                <a:latin typeface="Calibri Light"/>
                <a:cs typeface="Calibri Light"/>
              </a:rPr>
              <a:t> </a:t>
            </a:r>
            <a:r>
              <a:rPr lang="en-US" altLang="fr-FR" sz="700" i="1" dirty="0">
                <a:solidFill>
                  <a:schemeClr val="bg1">
                    <a:lumMod val="50000"/>
                  </a:schemeClr>
                </a:solidFill>
                <a:ea typeface="Calibri" panose="020F0502020204030204" pitchFamily="34" charset="0"/>
                <a:cs typeface="Times New Roman" panose="02020603050405020304" pitchFamily="18" charset="0"/>
              </a:rPr>
              <a:t>Calculated as the most recent annual dividend payments versus the month-end share price (VTA.NA)</a:t>
            </a:r>
            <a:r>
              <a:rPr lang="fr-FR" sz="800" b="0" i="1" spc="-10" dirty="0">
                <a:solidFill>
                  <a:schemeClr val="bg1">
                    <a:lumMod val="50000"/>
                  </a:schemeClr>
                </a:solidFill>
                <a:latin typeface="Calibri Light"/>
                <a:cs typeface="Calibri Light"/>
              </a:rPr>
              <a:t>.</a:t>
            </a:r>
            <a:endParaRPr lang="fr-FR" sz="800" dirty="0">
              <a:solidFill>
                <a:schemeClr val="bg1">
                  <a:lumMod val="50000"/>
                </a:schemeClr>
              </a:solidFill>
              <a:latin typeface="Calibri Light"/>
              <a:cs typeface="Calibri Light"/>
            </a:endParaRPr>
          </a:p>
          <a:p>
            <a:pPr marL="38100">
              <a:lnSpc>
                <a:spcPct val="100000"/>
              </a:lnSpc>
            </a:pPr>
            <a:r>
              <a:rPr sz="675" b="0" i="1" baseline="30864" dirty="0">
                <a:solidFill>
                  <a:schemeClr val="bg1">
                    <a:lumMod val="50000"/>
                  </a:schemeClr>
                </a:solidFill>
                <a:latin typeface="Calibri Light"/>
                <a:cs typeface="Calibri Light"/>
              </a:rPr>
              <a:t>4</a:t>
            </a:r>
            <a:r>
              <a:rPr sz="675" b="0" i="1" spc="-7" baseline="30864" dirty="0">
                <a:solidFill>
                  <a:schemeClr val="bg1">
                    <a:lumMod val="50000"/>
                  </a:schemeClr>
                </a:solidFill>
                <a:latin typeface="Calibri Light"/>
                <a:cs typeface="Calibri Light"/>
              </a:rPr>
              <a:t> </a:t>
            </a:r>
            <a:r>
              <a:rPr lang="en-US" altLang="fr-FR" sz="700" i="1" dirty="0">
                <a:solidFill>
                  <a:schemeClr val="bg1">
                    <a:lumMod val="50000"/>
                  </a:schemeClr>
                </a:solidFill>
                <a:ea typeface="Calibri" panose="020F0502020204030204" pitchFamily="34" charset="0"/>
                <a:cs typeface="Times New Roman" panose="02020603050405020304" pitchFamily="18" charset="0"/>
              </a:rPr>
              <a:t>Calculated as total income divided by the most recent annual dividend payments</a:t>
            </a:r>
            <a:r>
              <a:rPr sz="800" b="0" i="1" spc="-10" dirty="0">
                <a:solidFill>
                  <a:schemeClr val="bg1">
                    <a:lumMod val="50000"/>
                  </a:schemeClr>
                </a:solidFill>
                <a:latin typeface="Calibri Light"/>
                <a:cs typeface="Calibri Light"/>
              </a:rPr>
              <a:t>.</a:t>
            </a:r>
            <a:endParaRPr sz="800" dirty="0">
              <a:solidFill>
                <a:schemeClr val="bg1">
                  <a:lumMod val="50000"/>
                </a:schemeClr>
              </a:solidFill>
              <a:latin typeface="Calibri Light"/>
              <a:cs typeface="Calibri Light"/>
            </a:endParaRPr>
          </a:p>
        </p:txBody>
      </p:sp>
      <p:sp>
        <p:nvSpPr>
          <p:cNvPr id="20" name="object 20"/>
          <p:cNvSpPr txBox="1"/>
          <p:nvPr/>
        </p:nvSpPr>
        <p:spPr>
          <a:xfrm>
            <a:off x="179997" y="1656003"/>
            <a:ext cx="2160270" cy="3978275"/>
          </a:xfrm>
          <a:prstGeom prst="rect">
            <a:avLst/>
          </a:prstGeom>
          <a:noFill/>
        </p:spPr>
        <p:txBody>
          <a:bodyPr vert="horz" wrap="square" lIns="0" tIns="0" rIns="0" bIns="0" rtlCol="0">
            <a:spAutoFit/>
          </a:bodyPr>
          <a:lstStyle/>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marL="206375">
              <a:lnSpc>
                <a:spcPct val="100000"/>
              </a:lnSpc>
              <a:spcBef>
                <a:spcPts val="990"/>
              </a:spcBef>
            </a:pPr>
            <a:r>
              <a:rPr sz="1200" b="0" dirty="0">
                <a:solidFill>
                  <a:srgbClr val="231F20"/>
                </a:solidFill>
                <a:latin typeface="Calibri Light"/>
                <a:cs typeface="Calibri Light"/>
              </a:rPr>
              <a:t>L : 60 mm</a:t>
            </a:r>
            <a:r>
              <a:rPr sz="1200" b="0" spc="-5" dirty="0">
                <a:solidFill>
                  <a:srgbClr val="231F20"/>
                </a:solidFill>
                <a:latin typeface="Calibri Light"/>
                <a:cs typeface="Calibri Light"/>
              </a:rPr>
              <a:t> </a:t>
            </a:r>
            <a:r>
              <a:rPr sz="1200" b="0" dirty="0">
                <a:solidFill>
                  <a:srgbClr val="231F20"/>
                </a:solidFill>
                <a:latin typeface="Calibri Light"/>
                <a:cs typeface="Calibri Light"/>
              </a:rPr>
              <a:t>X</a:t>
            </a:r>
            <a:r>
              <a:rPr sz="1200" b="0" spc="-5" dirty="0">
                <a:solidFill>
                  <a:srgbClr val="231F20"/>
                </a:solidFill>
                <a:latin typeface="Calibri Light"/>
                <a:cs typeface="Calibri Light"/>
              </a:rPr>
              <a:t> </a:t>
            </a:r>
            <a:r>
              <a:rPr sz="1200" b="0" dirty="0">
                <a:solidFill>
                  <a:srgbClr val="231F20"/>
                </a:solidFill>
                <a:latin typeface="Calibri Light"/>
                <a:cs typeface="Calibri Light"/>
              </a:rPr>
              <a:t>110,5 </a:t>
            </a:r>
            <a:r>
              <a:rPr sz="1200" b="0" spc="-25" dirty="0">
                <a:solidFill>
                  <a:srgbClr val="231F20"/>
                </a:solidFill>
                <a:latin typeface="Calibri Light"/>
                <a:cs typeface="Calibri Light"/>
              </a:rPr>
              <a:t>mm</a:t>
            </a:r>
            <a:endParaRPr sz="1200" dirty="0">
              <a:latin typeface="Calibri Light"/>
              <a:cs typeface="Calibri Light"/>
            </a:endParaRPr>
          </a:p>
        </p:txBody>
      </p:sp>
      <p:sp>
        <p:nvSpPr>
          <p:cNvPr id="21" name="object 21"/>
          <p:cNvSpPr txBox="1"/>
          <p:nvPr/>
        </p:nvSpPr>
        <p:spPr>
          <a:xfrm>
            <a:off x="2519997" y="3063608"/>
            <a:ext cx="4860290" cy="514800"/>
          </a:xfrm>
          <a:prstGeom prst="rect">
            <a:avLst/>
          </a:prstGeom>
          <a:noFill/>
        </p:spPr>
        <p:txBody>
          <a:bodyPr vert="horz" wrap="square" lIns="0" tIns="0" rIns="0" bIns="0" rtlCol="0">
            <a:spAutoFit/>
          </a:bodyPr>
          <a:lstStyle/>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p:txBody>
      </p:sp>
      <p:sp>
        <p:nvSpPr>
          <p:cNvPr id="22" name="object 22"/>
          <p:cNvSpPr txBox="1"/>
          <p:nvPr/>
        </p:nvSpPr>
        <p:spPr>
          <a:xfrm>
            <a:off x="179997" y="6120003"/>
            <a:ext cx="3510279" cy="1980564"/>
          </a:xfrm>
          <a:prstGeom prst="rect">
            <a:avLst/>
          </a:prstGeom>
          <a:noFill/>
        </p:spPr>
        <p:txBody>
          <a:bodyPr vert="horz" wrap="square" lIns="0" tIns="0" rIns="0" bIns="0" rtlCol="0">
            <a:spAutoFit/>
          </a:bodyPr>
          <a:lstStyle/>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spcBef>
                <a:spcPts val="25"/>
              </a:spcBef>
            </a:pPr>
            <a:endParaRPr sz="1050" dirty="0">
              <a:latin typeface="Times New Roman"/>
              <a:cs typeface="Times New Roman"/>
            </a:endParaRPr>
          </a:p>
          <a:p>
            <a:pPr marL="869315">
              <a:lnSpc>
                <a:spcPct val="100000"/>
              </a:lnSpc>
            </a:pPr>
            <a:r>
              <a:rPr sz="1200" b="0" dirty="0">
                <a:solidFill>
                  <a:srgbClr val="231F20"/>
                </a:solidFill>
                <a:latin typeface="Calibri Light"/>
                <a:cs typeface="Calibri Light"/>
              </a:rPr>
              <a:t>L : 97,5 mm</a:t>
            </a:r>
            <a:r>
              <a:rPr sz="1200" b="0" spc="-5" dirty="0">
                <a:solidFill>
                  <a:srgbClr val="231F20"/>
                </a:solidFill>
                <a:latin typeface="Calibri Light"/>
                <a:cs typeface="Calibri Light"/>
              </a:rPr>
              <a:t> </a:t>
            </a:r>
            <a:r>
              <a:rPr sz="1200" b="0" dirty="0">
                <a:solidFill>
                  <a:srgbClr val="231F20"/>
                </a:solidFill>
                <a:latin typeface="Calibri Light"/>
                <a:cs typeface="Calibri Light"/>
              </a:rPr>
              <a:t>X</a:t>
            </a:r>
            <a:r>
              <a:rPr sz="1200" b="0" spc="-5" dirty="0">
                <a:solidFill>
                  <a:srgbClr val="231F20"/>
                </a:solidFill>
                <a:latin typeface="Calibri Light"/>
                <a:cs typeface="Calibri Light"/>
              </a:rPr>
              <a:t> </a:t>
            </a:r>
            <a:r>
              <a:rPr sz="1200" b="0" dirty="0">
                <a:solidFill>
                  <a:srgbClr val="231F20"/>
                </a:solidFill>
                <a:latin typeface="Calibri Light"/>
                <a:cs typeface="Calibri Light"/>
              </a:rPr>
              <a:t>55 </a:t>
            </a:r>
            <a:r>
              <a:rPr sz="1200" b="0" spc="-25" dirty="0">
                <a:solidFill>
                  <a:srgbClr val="231F20"/>
                </a:solidFill>
                <a:latin typeface="Calibri Light"/>
                <a:cs typeface="Calibri Light"/>
              </a:rPr>
              <a:t>mm</a:t>
            </a:r>
            <a:endParaRPr sz="1200" dirty="0">
              <a:latin typeface="Calibri Light"/>
              <a:cs typeface="Calibri Light"/>
            </a:endParaRPr>
          </a:p>
        </p:txBody>
      </p:sp>
      <p:sp>
        <p:nvSpPr>
          <p:cNvPr id="23" name="object 23"/>
          <p:cNvSpPr txBox="1"/>
          <p:nvPr/>
        </p:nvSpPr>
        <p:spPr>
          <a:xfrm>
            <a:off x="179997" y="8532609"/>
            <a:ext cx="3510279" cy="1800225"/>
          </a:xfrm>
          <a:prstGeom prst="rect">
            <a:avLst/>
          </a:prstGeom>
          <a:noFill/>
        </p:spPr>
        <p:txBody>
          <a:bodyPr vert="horz" wrap="square" lIns="0" tIns="0" rIns="0" bIns="0" rtlCol="0">
            <a:spAutoFit/>
          </a:bodyPr>
          <a:lstStyle/>
          <a:p>
            <a:pPr>
              <a:lnSpc>
                <a:spcPct val="100000"/>
              </a:lnSpc>
            </a:pPr>
            <a:endParaRPr sz="1200">
              <a:latin typeface="Times New Roman"/>
              <a:cs typeface="Times New Roman"/>
            </a:endParaRPr>
          </a:p>
          <a:p>
            <a:pPr>
              <a:lnSpc>
                <a:spcPct val="100000"/>
              </a:lnSpc>
            </a:pPr>
            <a:endParaRPr sz="1200">
              <a:latin typeface="Times New Roman"/>
              <a:cs typeface="Times New Roman"/>
            </a:endParaRPr>
          </a:p>
          <a:p>
            <a:pPr>
              <a:lnSpc>
                <a:spcPct val="100000"/>
              </a:lnSpc>
              <a:spcBef>
                <a:spcPts val="20"/>
              </a:spcBef>
            </a:pPr>
            <a:endParaRPr sz="1350">
              <a:latin typeface="Times New Roman"/>
              <a:cs typeface="Times New Roman"/>
            </a:endParaRPr>
          </a:p>
          <a:p>
            <a:pPr marL="869315">
              <a:lnSpc>
                <a:spcPct val="100000"/>
              </a:lnSpc>
            </a:pPr>
            <a:r>
              <a:rPr sz="1200" b="0" dirty="0">
                <a:solidFill>
                  <a:srgbClr val="231F20"/>
                </a:solidFill>
                <a:latin typeface="Calibri Light"/>
                <a:cs typeface="Calibri Light"/>
              </a:rPr>
              <a:t>L : 97,5 mm</a:t>
            </a:r>
            <a:r>
              <a:rPr sz="1200" b="0" spc="-5" dirty="0">
                <a:solidFill>
                  <a:srgbClr val="231F20"/>
                </a:solidFill>
                <a:latin typeface="Calibri Light"/>
                <a:cs typeface="Calibri Light"/>
              </a:rPr>
              <a:t> </a:t>
            </a:r>
            <a:r>
              <a:rPr sz="1200" b="0" dirty="0">
                <a:solidFill>
                  <a:srgbClr val="231F20"/>
                </a:solidFill>
                <a:latin typeface="Calibri Light"/>
                <a:cs typeface="Calibri Light"/>
              </a:rPr>
              <a:t>X</a:t>
            </a:r>
            <a:r>
              <a:rPr sz="1200" b="0" spc="-5" dirty="0">
                <a:solidFill>
                  <a:srgbClr val="231F20"/>
                </a:solidFill>
                <a:latin typeface="Calibri Light"/>
                <a:cs typeface="Calibri Light"/>
              </a:rPr>
              <a:t> </a:t>
            </a:r>
            <a:r>
              <a:rPr sz="1200" b="0" dirty="0">
                <a:solidFill>
                  <a:srgbClr val="231F20"/>
                </a:solidFill>
                <a:latin typeface="Calibri Light"/>
                <a:cs typeface="Calibri Light"/>
              </a:rPr>
              <a:t>50 </a:t>
            </a:r>
            <a:r>
              <a:rPr sz="1200" b="0" spc="-25" dirty="0">
                <a:solidFill>
                  <a:srgbClr val="231F20"/>
                </a:solidFill>
                <a:latin typeface="Calibri Light"/>
                <a:cs typeface="Calibri Light"/>
              </a:rPr>
              <a:t>mm</a:t>
            </a:r>
            <a:endParaRPr sz="1200">
              <a:latin typeface="Calibri Light"/>
              <a:cs typeface="Calibri Light"/>
            </a:endParaRPr>
          </a:p>
        </p:txBody>
      </p:sp>
      <p:sp>
        <p:nvSpPr>
          <p:cNvPr id="24" name="object 24"/>
          <p:cNvSpPr txBox="1"/>
          <p:nvPr/>
        </p:nvSpPr>
        <p:spPr>
          <a:xfrm>
            <a:off x="3869994" y="6120003"/>
            <a:ext cx="3510279" cy="900246"/>
          </a:xfrm>
          <a:prstGeom prst="rect">
            <a:avLst/>
          </a:prstGeom>
          <a:noFill/>
        </p:spPr>
        <p:txBody>
          <a:bodyPr vert="horz" wrap="square" lIns="0" tIns="0" rIns="0" bIns="0" rtlCol="0">
            <a:spAutoFit/>
          </a:bodyPr>
          <a:lstStyle/>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spcBef>
                <a:spcPts val="25"/>
              </a:spcBef>
            </a:pPr>
            <a:endParaRPr sz="1050" dirty="0">
              <a:latin typeface="Times New Roman"/>
              <a:cs typeface="Times New Roman"/>
            </a:endParaRPr>
          </a:p>
        </p:txBody>
      </p:sp>
      <p:sp>
        <p:nvSpPr>
          <p:cNvPr id="25" name="object 25"/>
          <p:cNvSpPr txBox="1"/>
          <p:nvPr/>
        </p:nvSpPr>
        <p:spPr>
          <a:xfrm>
            <a:off x="3869994" y="8532609"/>
            <a:ext cx="3510279" cy="1800225"/>
          </a:xfrm>
          <a:prstGeom prst="rect">
            <a:avLst/>
          </a:prstGeom>
          <a:noFill/>
        </p:spPr>
        <p:txBody>
          <a:bodyPr vert="horz" wrap="square" lIns="0" tIns="0" rIns="0" bIns="0" rtlCol="0">
            <a:spAutoFit/>
          </a:bodyPr>
          <a:lstStyle/>
          <a:p>
            <a:pPr>
              <a:lnSpc>
                <a:spcPct val="100000"/>
              </a:lnSpc>
            </a:pPr>
            <a:endParaRPr sz="1200">
              <a:latin typeface="Times New Roman"/>
              <a:cs typeface="Times New Roman"/>
            </a:endParaRPr>
          </a:p>
          <a:p>
            <a:pPr>
              <a:lnSpc>
                <a:spcPct val="100000"/>
              </a:lnSpc>
            </a:pPr>
            <a:endParaRPr sz="1200">
              <a:latin typeface="Times New Roman"/>
              <a:cs typeface="Times New Roman"/>
            </a:endParaRPr>
          </a:p>
          <a:p>
            <a:pPr>
              <a:lnSpc>
                <a:spcPct val="100000"/>
              </a:lnSpc>
              <a:spcBef>
                <a:spcPts val="20"/>
              </a:spcBef>
            </a:pPr>
            <a:endParaRPr sz="1350">
              <a:latin typeface="Times New Roman"/>
              <a:cs typeface="Times New Roman"/>
            </a:endParaRPr>
          </a:p>
          <a:p>
            <a:pPr marL="833755">
              <a:lnSpc>
                <a:spcPct val="100000"/>
              </a:lnSpc>
            </a:pPr>
            <a:r>
              <a:rPr sz="1200" b="0" dirty="0">
                <a:solidFill>
                  <a:srgbClr val="231F20"/>
                </a:solidFill>
                <a:latin typeface="Calibri Light"/>
                <a:cs typeface="Calibri Light"/>
              </a:rPr>
              <a:t>L : 97,5 mm</a:t>
            </a:r>
            <a:r>
              <a:rPr sz="1200" b="0" spc="-5" dirty="0">
                <a:solidFill>
                  <a:srgbClr val="231F20"/>
                </a:solidFill>
                <a:latin typeface="Calibri Light"/>
                <a:cs typeface="Calibri Light"/>
              </a:rPr>
              <a:t> </a:t>
            </a:r>
            <a:r>
              <a:rPr sz="1200" b="0" dirty="0">
                <a:solidFill>
                  <a:srgbClr val="231F20"/>
                </a:solidFill>
                <a:latin typeface="Calibri Light"/>
                <a:cs typeface="Calibri Light"/>
              </a:rPr>
              <a:t>X</a:t>
            </a:r>
            <a:r>
              <a:rPr sz="1200" b="0" spc="-5" dirty="0">
                <a:solidFill>
                  <a:srgbClr val="231F20"/>
                </a:solidFill>
                <a:latin typeface="Calibri Light"/>
                <a:cs typeface="Calibri Light"/>
              </a:rPr>
              <a:t> </a:t>
            </a:r>
            <a:r>
              <a:rPr sz="1200" b="0" dirty="0">
                <a:solidFill>
                  <a:srgbClr val="231F20"/>
                </a:solidFill>
                <a:latin typeface="Calibri Light"/>
                <a:cs typeface="Calibri Light"/>
              </a:rPr>
              <a:t>50 </a:t>
            </a:r>
            <a:r>
              <a:rPr sz="1200" b="0" spc="-25" dirty="0">
                <a:solidFill>
                  <a:srgbClr val="231F20"/>
                </a:solidFill>
                <a:latin typeface="Calibri Light"/>
                <a:cs typeface="Calibri Light"/>
              </a:rPr>
              <a:t>mm</a:t>
            </a:r>
            <a:endParaRPr sz="1200">
              <a:latin typeface="Calibri Light"/>
              <a:cs typeface="Calibri Light"/>
            </a:endParaRPr>
          </a:p>
        </p:txBody>
      </p:sp>
      <p:pic>
        <p:nvPicPr>
          <p:cNvPr id="27" name="Picture 26">
            <a:extLst>
              <a:ext uri="{FF2B5EF4-FFF2-40B4-BE49-F238E27FC236}">
                <a16:creationId xmlns:a16="http://schemas.microsoft.com/office/drawing/2014/main" id="{E70E9619-AD99-1F8F-B876-A61BC11CB478}"/>
              </a:ext>
            </a:extLst>
          </p:cNvPr>
          <p:cNvPicPr>
            <a:picLocks noChangeAspect="1"/>
          </p:cNvPicPr>
          <p:nvPr>
            <p:custDataLst>
              <p:tags r:id="rId1"/>
            </p:custDataLst>
          </p:nvPr>
        </p:nvPicPr>
        <p:blipFill>
          <a:blip r:embed="rId20"/>
          <a:stretch>
            <a:fillRect/>
          </a:stretch>
        </p:blipFill>
        <p:spPr>
          <a:xfrm>
            <a:off x="179997" y="1656003"/>
            <a:ext cx="2152650" cy="3563478"/>
          </a:xfrm>
          <a:prstGeom prst="rect">
            <a:avLst/>
          </a:prstGeom>
        </p:spPr>
      </p:pic>
      <p:pic>
        <p:nvPicPr>
          <p:cNvPr id="28" name="Picture 27">
            <a:extLst>
              <a:ext uri="{FF2B5EF4-FFF2-40B4-BE49-F238E27FC236}">
                <a16:creationId xmlns:a16="http://schemas.microsoft.com/office/drawing/2014/main" id="{4DF2FD72-A25D-A718-32BD-BD1700D0D23E}"/>
              </a:ext>
            </a:extLst>
          </p:cNvPr>
          <p:cNvPicPr>
            <a:picLocks noChangeAspect="1"/>
          </p:cNvPicPr>
          <p:nvPr>
            <p:custDataLst>
              <p:tags r:id="rId2"/>
            </p:custDataLst>
          </p:nvPr>
        </p:nvPicPr>
        <p:blipFill>
          <a:blip r:embed="rId21"/>
          <a:stretch>
            <a:fillRect/>
          </a:stretch>
        </p:blipFill>
        <p:spPr>
          <a:xfrm>
            <a:off x="3879509" y="6114345"/>
            <a:ext cx="3514725" cy="1597465"/>
          </a:xfrm>
          <a:prstGeom prst="rect">
            <a:avLst/>
          </a:prstGeom>
        </p:spPr>
      </p:pic>
      <p:pic>
        <p:nvPicPr>
          <p:cNvPr id="29" name="Picture 28">
            <a:extLst>
              <a:ext uri="{FF2B5EF4-FFF2-40B4-BE49-F238E27FC236}">
                <a16:creationId xmlns:a16="http://schemas.microsoft.com/office/drawing/2014/main" id="{CD7D96F3-B182-A1E5-AD05-1AD1C8DA9062}"/>
              </a:ext>
            </a:extLst>
          </p:cNvPr>
          <p:cNvPicPr>
            <a:picLocks noChangeAspect="1"/>
          </p:cNvPicPr>
          <p:nvPr>
            <p:custDataLst>
              <p:tags r:id="rId3"/>
            </p:custDataLst>
          </p:nvPr>
        </p:nvPicPr>
        <p:blipFill>
          <a:blip r:embed="rId22"/>
          <a:stretch>
            <a:fillRect/>
          </a:stretch>
        </p:blipFill>
        <p:spPr>
          <a:xfrm>
            <a:off x="179998" y="6108699"/>
            <a:ext cx="3510279" cy="1862784"/>
          </a:xfrm>
          <a:prstGeom prst="rect">
            <a:avLst/>
          </a:prstGeom>
        </p:spPr>
      </p:pic>
      <p:pic>
        <p:nvPicPr>
          <p:cNvPr id="30" name="Picture 29">
            <a:extLst>
              <a:ext uri="{FF2B5EF4-FFF2-40B4-BE49-F238E27FC236}">
                <a16:creationId xmlns:a16="http://schemas.microsoft.com/office/drawing/2014/main" id="{EA087C84-E7F6-A74F-2EC3-77639F396D09}"/>
              </a:ext>
            </a:extLst>
          </p:cNvPr>
          <p:cNvPicPr>
            <a:picLocks noChangeAspect="1"/>
          </p:cNvPicPr>
          <p:nvPr>
            <p:custDataLst>
              <p:tags r:id="rId4"/>
            </p:custDataLst>
          </p:nvPr>
        </p:nvPicPr>
        <p:blipFill>
          <a:blip r:embed="rId23"/>
          <a:stretch>
            <a:fillRect/>
          </a:stretch>
        </p:blipFill>
        <p:spPr>
          <a:xfrm>
            <a:off x="3869996" y="8547099"/>
            <a:ext cx="3510279" cy="1681192"/>
          </a:xfrm>
          <a:prstGeom prst="rect">
            <a:avLst/>
          </a:prstGeom>
        </p:spPr>
      </p:pic>
      <p:sp>
        <p:nvSpPr>
          <p:cNvPr id="44" name="object 21">
            <a:extLst>
              <a:ext uri="{FF2B5EF4-FFF2-40B4-BE49-F238E27FC236}">
                <a16:creationId xmlns:a16="http://schemas.microsoft.com/office/drawing/2014/main" id="{90EE9664-1876-D49E-CEEF-C7D9ACF1E8ED}"/>
              </a:ext>
            </a:extLst>
          </p:cNvPr>
          <p:cNvSpPr txBox="1"/>
          <p:nvPr/>
        </p:nvSpPr>
        <p:spPr>
          <a:xfrm>
            <a:off x="2517385" y="4042391"/>
            <a:ext cx="4860290" cy="990000"/>
          </a:xfrm>
          <a:prstGeom prst="rect">
            <a:avLst/>
          </a:prstGeom>
          <a:noFill/>
        </p:spPr>
        <p:txBody>
          <a:bodyPr vert="horz" wrap="square" lIns="0" tIns="0" rIns="0" bIns="0" rtlCol="0">
            <a:spAutoFit/>
          </a:bodyPr>
          <a:lstStyle/>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p:txBody>
      </p:sp>
      <p:pic>
        <p:nvPicPr>
          <p:cNvPr id="31" name="Picture 30">
            <a:extLst>
              <a:ext uri="{FF2B5EF4-FFF2-40B4-BE49-F238E27FC236}">
                <a16:creationId xmlns:a16="http://schemas.microsoft.com/office/drawing/2014/main" id="{0C3FD574-86DF-92B1-F8F4-1084947CFE77}"/>
              </a:ext>
            </a:extLst>
          </p:cNvPr>
          <p:cNvPicPr>
            <a:picLocks noChangeAspect="1"/>
          </p:cNvPicPr>
          <p:nvPr>
            <p:custDataLst>
              <p:tags r:id="rId5"/>
            </p:custDataLst>
          </p:nvPr>
        </p:nvPicPr>
        <p:blipFill>
          <a:blip r:embed="rId24"/>
          <a:stretch>
            <a:fillRect/>
          </a:stretch>
        </p:blipFill>
        <p:spPr>
          <a:xfrm>
            <a:off x="2507273" y="4111306"/>
            <a:ext cx="4857750" cy="1003409"/>
          </a:xfrm>
          <a:prstGeom prst="rect">
            <a:avLst/>
          </a:prstGeom>
        </p:spPr>
      </p:pic>
      <p:pic>
        <p:nvPicPr>
          <p:cNvPr id="32" name="Picture 31">
            <a:extLst>
              <a:ext uri="{FF2B5EF4-FFF2-40B4-BE49-F238E27FC236}">
                <a16:creationId xmlns:a16="http://schemas.microsoft.com/office/drawing/2014/main" id="{202A9581-EFFE-8DF9-63BD-E9F26593066E}"/>
              </a:ext>
            </a:extLst>
          </p:cNvPr>
          <p:cNvPicPr>
            <a:picLocks noChangeAspect="1"/>
          </p:cNvPicPr>
          <p:nvPr>
            <p:custDataLst>
              <p:tags r:id="rId6"/>
            </p:custDataLst>
          </p:nvPr>
        </p:nvPicPr>
        <p:blipFill>
          <a:blip r:embed="rId25"/>
          <a:stretch>
            <a:fillRect/>
          </a:stretch>
        </p:blipFill>
        <p:spPr>
          <a:xfrm>
            <a:off x="228065" y="8547100"/>
            <a:ext cx="3510279" cy="1776177"/>
          </a:xfrm>
          <a:prstGeom prst="rect">
            <a:avLst/>
          </a:prstGeom>
        </p:spPr>
      </p:pic>
      <p:pic>
        <p:nvPicPr>
          <p:cNvPr id="33" name="Picture 32">
            <a:extLst>
              <a:ext uri="{FF2B5EF4-FFF2-40B4-BE49-F238E27FC236}">
                <a16:creationId xmlns:a16="http://schemas.microsoft.com/office/drawing/2014/main" id="{43CC1F91-8E8E-E42C-8C93-BE35C0090B73}"/>
              </a:ext>
            </a:extLst>
          </p:cNvPr>
          <p:cNvPicPr>
            <a:picLocks noChangeAspect="1"/>
          </p:cNvPicPr>
          <p:nvPr>
            <p:custDataLst>
              <p:tags r:id="rId7"/>
            </p:custDataLst>
          </p:nvPr>
        </p:nvPicPr>
        <p:blipFill>
          <a:blip r:embed="rId26"/>
          <a:stretch>
            <a:fillRect/>
          </a:stretch>
        </p:blipFill>
        <p:spPr>
          <a:xfrm>
            <a:off x="349250" y="7908179"/>
            <a:ext cx="2396660" cy="124434"/>
          </a:xfrm>
          <a:prstGeom prst="rect">
            <a:avLst/>
          </a:prstGeom>
        </p:spPr>
      </p:pic>
      <p:pic>
        <p:nvPicPr>
          <p:cNvPr id="34" name="Picture 33">
            <a:extLst>
              <a:ext uri="{FF2B5EF4-FFF2-40B4-BE49-F238E27FC236}">
                <a16:creationId xmlns:a16="http://schemas.microsoft.com/office/drawing/2014/main" id="{06EBE339-D355-9708-ADE4-CD3135D373D1}"/>
              </a:ext>
            </a:extLst>
          </p:cNvPr>
          <p:cNvPicPr>
            <a:picLocks noChangeAspect="1"/>
          </p:cNvPicPr>
          <p:nvPr>
            <p:custDataLst>
              <p:tags r:id="rId8"/>
            </p:custDataLst>
          </p:nvPr>
        </p:nvPicPr>
        <p:blipFill>
          <a:blip r:embed="rId27"/>
          <a:stretch>
            <a:fillRect/>
          </a:stretch>
        </p:blipFill>
        <p:spPr>
          <a:xfrm>
            <a:off x="3871303" y="7785100"/>
            <a:ext cx="3505200" cy="217612"/>
          </a:xfrm>
          <a:prstGeom prst="rect">
            <a:avLst/>
          </a:prstGeom>
        </p:spPr>
      </p:pic>
      <p:pic>
        <p:nvPicPr>
          <p:cNvPr id="35" name="Picture 34">
            <a:extLst>
              <a:ext uri="{FF2B5EF4-FFF2-40B4-BE49-F238E27FC236}">
                <a16:creationId xmlns:a16="http://schemas.microsoft.com/office/drawing/2014/main" id="{9793B84B-7943-2FF5-F0E8-E47358D3D567}"/>
              </a:ext>
            </a:extLst>
          </p:cNvPr>
          <p:cNvPicPr>
            <a:picLocks noChangeAspect="1"/>
          </p:cNvPicPr>
          <p:nvPr>
            <p:custDataLst>
              <p:tags r:id="rId9"/>
            </p:custDataLst>
          </p:nvPr>
        </p:nvPicPr>
        <p:blipFill>
          <a:blip r:embed="rId28"/>
          <a:stretch>
            <a:fillRect/>
          </a:stretch>
        </p:blipFill>
        <p:spPr>
          <a:xfrm>
            <a:off x="176227" y="10332675"/>
            <a:ext cx="1924050" cy="78879"/>
          </a:xfrm>
          <a:prstGeom prst="rect">
            <a:avLst/>
          </a:prstGeom>
        </p:spPr>
      </p:pic>
      <p:pic>
        <p:nvPicPr>
          <p:cNvPr id="36" name="Picture 35">
            <a:extLst>
              <a:ext uri="{FF2B5EF4-FFF2-40B4-BE49-F238E27FC236}">
                <a16:creationId xmlns:a16="http://schemas.microsoft.com/office/drawing/2014/main" id="{4F4AF1D8-EF46-BD44-40FD-DAE79BDB8D6D}"/>
              </a:ext>
            </a:extLst>
          </p:cNvPr>
          <p:cNvPicPr>
            <a:picLocks noChangeAspect="1"/>
          </p:cNvPicPr>
          <p:nvPr>
            <p:custDataLst>
              <p:tags r:id="rId10"/>
            </p:custDataLst>
          </p:nvPr>
        </p:nvPicPr>
        <p:blipFill>
          <a:blip r:embed="rId26"/>
          <a:stretch>
            <a:fillRect/>
          </a:stretch>
        </p:blipFill>
        <p:spPr>
          <a:xfrm>
            <a:off x="3709371" y="10223500"/>
            <a:ext cx="1438275" cy="74675"/>
          </a:xfrm>
          <a:prstGeom prst="rect">
            <a:avLst/>
          </a:prstGeom>
        </p:spPr>
      </p:pic>
      <p:pic>
        <p:nvPicPr>
          <p:cNvPr id="37" name="Picture 36">
            <a:extLst>
              <a:ext uri="{FF2B5EF4-FFF2-40B4-BE49-F238E27FC236}">
                <a16:creationId xmlns:a16="http://schemas.microsoft.com/office/drawing/2014/main" id="{EC4F5638-D915-CEFA-6F05-19C2A7D24C3D}"/>
              </a:ext>
            </a:extLst>
          </p:cNvPr>
          <p:cNvPicPr>
            <a:picLocks noChangeAspect="1"/>
          </p:cNvPicPr>
          <p:nvPr>
            <p:custDataLst>
              <p:tags r:id="rId11"/>
            </p:custDataLst>
          </p:nvPr>
        </p:nvPicPr>
        <p:blipFill>
          <a:blip r:embed="rId29"/>
          <a:stretch>
            <a:fillRect/>
          </a:stretch>
        </p:blipFill>
        <p:spPr>
          <a:xfrm>
            <a:off x="3857887" y="10320910"/>
            <a:ext cx="3514725" cy="116137"/>
          </a:xfrm>
          <a:prstGeom prst="rect">
            <a:avLst/>
          </a:prstGeom>
        </p:spPr>
      </p:pic>
      <p:pic>
        <p:nvPicPr>
          <p:cNvPr id="38" name="Picture 37">
            <a:extLst>
              <a:ext uri="{FF2B5EF4-FFF2-40B4-BE49-F238E27FC236}">
                <a16:creationId xmlns:a16="http://schemas.microsoft.com/office/drawing/2014/main" id="{90E31F00-D980-FB84-8F2E-6C5C7C66B5F8}"/>
              </a:ext>
            </a:extLst>
          </p:cNvPr>
          <p:cNvPicPr>
            <a:picLocks noChangeAspect="1"/>
          </p:cNvPicPr>
          <p:nvPr>
            <p:custDataLst>
              <p:tags r:id="rId12"/>
            </p:custDataLst>
          </p:nvPr>
        </p:nvPicPr>
        <p:blipFill>
          <a:blip r:embed="rId30"/>
          <a:stretch>
            <a:fillRect/>
          </a:stretch>
        </p:blipFill>
        <p:spPr>
          <a:xfrm>
            <a:off x="2520000" y="3063609"/>
            <a:ext cx="4867275" cy="417499"/>
          </a:xfrm>
          <a:prstGeom prst="rect">
            <a:avLst/>
          </a:prstGeom>
        </p:spPr>
      </p:pic>
      <p:pic>
        <p:nvPicPr>
          <p:cNvPr id="39" name="Picture 38">
            <a:extLst>
              <a:ext uri="{FF2B5EF4-FFF2-40B4-BE49-F238E27FC236}">
                <a16:creationId xmlns:a16="http://schemas.microsoft.com/office/drawing/2014/main" id="{2CCCE242-B51D-78C0-06EB-8C7C2D5445DB}"/>
              </a:ext>
            </a:extLst>
          </p:cNvPr>
          <p:cNvPicPr>
            <a:picLocks noChangeAspect="1"/>
          </p:cNvPicPr>
          <p:nvPr>
            <p:custDataLst>
              <p:tags r:id="rId13"/>
            </p:custDataLst>
          </p:nvPr>
        </p:nvPicPr>
        <p:blipFill>
          <a:blip r:embed="rId31"/>
          <a:stretch>
            <a:fillRect/>
          </a:stretch>
        </p:blipFill>
        <p:spPr>
          <a:xfrm>
            <a:off x="3327530" y="3594100"/>
            <a:ext cx="3238500" cy="425640"/>
          </a:xfrm>
          <a:prstGeom prst="rect">
            <a:avLst/>
          </a:prstGeom>
        </p:spPr>
      </p:pic>
      <p:pic>
        <p:nvPicPr>
          <p:cNvPr id="40" name="Picture 39">
            <a:extLst>
              <a:ext uri="{FF2B5EF4-FFF2-40B4-BE49-F238E27FC236}">
                <a16:creationId xmlns:a16="http://schemas.microsoft.com/office/drawing/2014/main" id="{20E8D8A9-B0FE-024B-DE05-6F0FDD117F8A}"/>
              </a:ext>
            </a:extLst>
          </p:cNvPr>
          <p:cNvPicPr>
            <a:picLocks noChangeAspect="1"/>
          </p:cNvPicPr>
          <p:nvPr>
            <p:custDataLst>
              <p:tags r:id="rId14"/>
            </p:custDataLst>
          </p:nvPr>
        </p:nvPicPr>
        <p:blipFill>
          <a:blip r:embed="rId32"/>
          <a:stretch>
            <a:fillRect/>
          </a:stretch>
        </p:blipFill>
        <p:spPr>
          <a:xfrm>
            <a:off x="1921696" y="1173143"/>
            <a:ext cx="2619375" cy="208985"/>
          </a:xfrm>
          <a:prstGeom prst="rect">
            <a:avLst/>
          </a:prstGeom>
        </p:spPr>
      </p:pic>
      <p:pic>
        <p:nvPicPr>
          <p:cNvPr id="41" name="Picture 40">
            <a:extLst>
              <a:ext uri="{FF2B5EF4-FFF2-40B4-BE49-F238E27FC236}">
                <a16:creationId xmlns:a16="http://schemas.microsoft.com/office/drawing/2014/main" id="{6518C4AA-300B-7D2C-B310-FEB1237BEB75}"/>
              </a:ext>
            </a:extLst>
          </p:cNvPr>
          <p:cNvPicPr>
            <a:picLocks noChangeAspect="1"/>
          </p:cNvPicPr>
          <p:nvPr>
            <p:custDataLst>
              <p:tags r:id="rId15"/>
            </p:custDataLst>
          </p:nvPr>
        </p:nvPicPr>
        <p:blipFill>
          <a:blip r:embed="rId33"/>
          <a:stretch>
            <a:fillRect/>
          </a:stretch>
        </p:blipFill>
        <p:spPr>
          <a:xfrm>
            <a:off x="352868" y="7985916"/>
            <a:ext cx="2136410" cy="125956"/>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167299" y="1935552"/>
            <a:ext cx="3536315" cy="5175776"/>
          </a:xfrm>
          <a:prstGeom prst="rect">
            <a:avLst/>
          </a:prstGeom>
        </p:spPr>
        <p:txBody>
          <a:bodyPr vert="horz" wrap="square" lIns="0" tIns="12700" rIns="0" bIns="0" rtlCol="0">
            <a:spAutoFit/>
          </a:bodyPr>
          <a:lstStyle/>
          <a:p>
            <a:pPr marL="12700" marR="5080" algn="just">
              <a:lnSpc>
                <a:spcPct val="100000"/>
              </a:lnSpc>
              <a:spcBef>
                <a:spcPts val="100"/>
              </a:spcBef>
            </a:pPr>
            <a:r>
              <a:rPr lang="en-US" sz="800" b="0" dirty="0">
                <a:solidFill>
                  <a:srgbClr val="343B3C"/>
                </a:solidFill>
                <a:latin typeface="Calibri Light"/>
                <a:cs typeface="Calibri Light"/>
              </a:rPr>
              <a:t>In May, Volta Finance’s net performance reached +3.3% bringing the performance from August 2024 to date to +10.7%. Our investments in CLO Debt and CLO Equity recovered some of their post-liberation day volatility due to improved market sentiment.</a:t>
            </a:r>
          </a:p>
          <a:p>
            <a:pPr marL="12700" marR="5080" algn="just">
              <a:lnSpc>
                <a:spcPct val="100000"/>
              </a:lnSpc>
              <a:spcBef>
                <a:spcPts val="100"/>
              </a:spcBef>
            </a:pPr>
            <a:endParaRPr lang="en-US" sz="800" b="0" dirty="0">
              <a:solidFill>
                <a:srgbClr val="343B3C"/>
              </a:solidFill>
              <a:latin typeface="Calibri Light"/>
              <a:cs typeface="Calibri Light"/>
            </a:endParaRPr>
          </a:p>
          <a:p>
            <a:pPr marL="12700" marR="5080" algn="just">
              <a:lnSpc>
                <a:spcPct val="100000"/>
              </a:lnSpc>
              <a:spcBef>
                <a:spcPts val="100"/>
              </a:spcBef>
            </a:pPr>
            <a:r>
              <a:rPr lang="en-US" sz="800" b="0" dirty="0">
                <a:solidFill>
                  <a:srgbClr val="343B3C"/>
                </a:solidFill>
                <a:latin typeface="Calibri Light"/>
                <a:cs typeface="Calibri Light"/>
              </a:rPr>
              <a:t>May saw a more positive macroeconomic environment, helping markets recover most of the losses from the previous month. The 90-day tariff rollback from Washington towards China signaled a pause in the U.S. Both European and US Equity markets rose sharply, while credit indices showed a V-shaped recovery. U.S. 30-year Treasury yields rose above 5% for the first time since October 2023 after Moody’s downgraded the U.S. credit rating. Although yields fell back later in the month, this jump reminded investors of ongoing worries about fiscal health.</a:t>
            </a:r>
          </a:p>
          <a:p>
            <a:pPr marL="12700" marR="5080" algn="just">
              <a:lnSpc>
                <a:spcPct val="100000"/>
              </a:lnSpc>
              <a:spcBef>
                <a:spcPts val="100"/>
              </a:spcBef>
            </a:pPr>
            <a:endParaRPr lang="en-US" sz="800" b="0" dirty="0">
              <a:solidFill>
                <a:srgbClr val="343B3C"/>
              </a:solidFill>
              <a:latin typeface="Calibri Light"/>
              <a:cs typeface="Calibri Light"/>
            </a:endParaRPr>
          </a:p>
          <a:p>
            <a:pPr marL="12700" marR="5080" algn="just">
              <a:lnSpc>
                <a:spcPct val="100000"/>
              </a:lnSpc>
              <a:spcBef>
                <a:spcPts val="100"/>
              </a:spcBef>
            </a:pPr>
            <a:r>
              <a:rPr lang="en-US" sz="800" b="0" dirty="0">
                <a:solidFill>
                  <a:srgbClr val="343B3C"/>
                </a:solidFill>
                <a:latin typeface="Calibri Light"/>
                <a:cs typeface="Calibri Light"/>
              </a:rPr>
              <a:t>In terms of macroeconomic data, US inflation was encouraging as CPIs cooled to 2.3 % year-on-year while the euro-area inflation held at 2.2 %. Impacted by tariffs, the U.S. Q1 GDP contracted by an annualized 0.3 % due to pre-tariff stockpiling, while the Eurozone experienced growth of +0.3% quarter-on-quarter, supported by resilient demand in the Services industry. Labor markets also showed positive figures on both sides of the Atlantic, with the euro-area unemployment rate reaching a record-low of 6.2 % notably.</a:t>
            </a:r>
          </a:p>
          <a:p>
            <a:pPr marL="12700" marR="5080" algn="just">
              <a:lnSpc>
                <a:spcPct val="100000"/>
              </a:lnSpc>
              <a:spcBef>
                <a:spcPts val="100"/>
              </a:spcBef>
            </a:pPr>
            <a:endParaRPr lang="en-US" sz="800" b="0" dirty="0">
              <a:solidFill>
                <a:srgbClr val="343B3C"/>
              </a:solidFill>
              <a:latin typeface="Calibri Light"/>
              <a:cs typeface="Calibri Light"/>
            </a:endParaRPr>
          </a:p>
          <a:p>
            <a:pPr marL="12700" marR="5080" algn="just">
              <a:lnSpc>
                <a:spcPct val="100000"/>
              </a:lnSpc>
              <a:spcBef>
                <a:spcPts val="100"/>
              </a:spcBef>
            </a:pPr>
            <a:r>
              <a:rPr lang="en-US" sz="800" b="0" dirty="0">
                <a:solidFill>
                  <a:srgbClr val="343B3C"/>
                </a:solidFill>
                <a:latin typeface="Calibri Light"/>
                <a:cs typeface="Calibri Light"/>
              </a:rPr>
              <a:t>Credit markets performed strongly in May. The European High Yield index (</a:t>
            </a:r>
            <a:r>
              <a:rPr lang="en-US" sz="800" b="0" dirty="0" err="1">
                <a:solidFill>
                  <a:srgbClr val="343B3C"/>
                </a:solidFill>
                <a:latin typeface="Calibri Light"/>
                <a:cs typeface="Calibri Light"/>
              </a:rPr>
              <a:t>Xover</a:t>
            </a:r>
            <a:r>
              <a:rPr lang="en-US" sz="800" b="0" dirty="0">
                <a:solidFill>
                  <a:srgbClr val="343B3C"/>
                </a:solidFill>
                <a:latin typeface="Calibri Light"/>
                <a:cs typeface="Calibri Light"/>
              </a:rPr>
              <a:t>) was around 50bps tighter and closed 300bps. On the Loan side, Euro Loans closed almost 1pt up at 97.80px (Morningstar European Leveraged Loan Index) while US Loans closed c. 1 pt up at 96.70px. The primary CLO markets were active again, with levels tightening across the capital structure, notably with BBs in the Mid +500bps. In terms of performance, US BBs total returned +3% on the month. For comparison, US High Yield returned +1.7% in the same period while Euro High Yield was down +1.3% and Global Loans up +1.5%</a:t>
            </a:r>
          </a:p>
          <a:p>
            <a:pPr marL="12700" marR="5080" algn="just">
              <a:lnSpc>
                <a:spcPct val="100000"/>
              </a:lnSpc>
              <a:spcBef>
                <a:spcPts val="100"/>
              </a:spcBef>
            </a:pPr>
            <a:endParaRPr lang="en-US" sz="800" dirty="0">
              <a:solidFill>
                <a:srgbClr val="343B3C"/>
              </a:solidFill>
              <a:latin typeface="Calibri Light"/>
              <a:cs typeface="Calibri Light"/>
            </a:endParaRPr>
          </a:p>
          <a:p>
            <a:pPr marL="12700" marR="5080" algn="just">
              <a:lnSpc>
                <a:spcPct val="100000"/>
              </a:lnSpc>
              <a:spcBef>
                <a:spcPts val="100"/>
              </a:spcBef>
            </a:pPr>
            <a:r>
              <a:rPr lang="en-US" sz="800" b="0" dirty="0">
                <a:solidFill>
                  <a:srgbClr val="343B3C"/>
                </a:solidFill>
                <a:latin typeface="Calibri Light"/>
                <a:cs typeface="Calibri Light"/>
              </a:rPr>
              <a:t>In terms of loan fundamentals, default rates remained steady at 4.4% in the US (including Liability Management Exercises) but we noticed an uptick in downgrades with 12% of B- exposures downgraded down to CCC category by S&amp;P in the US loan market. Due to ongoing uncertainties, we consciously decided not to fully reinvest our 16% cash position at the end of April. We ended May with c.10% of Volta’s NAV in cash, with capital deployment into €10.7m of CLO debt tranches as well as into our 2 warehouses. Our European CLO warehouse was converted into an effective CLO Equity at the end of the month. In addition, Volta Finance’s cashflow generation remained stable at €28.1m equivalent in interests and coupons over the last six months, representing close to 21% of May’s NAV on an annualized basis</a:t>
            </a:r>
          </a:p>
        </p:txBody>
      </p:sp>
      <p:sp>
        <p:nvSpPr>
          <p:cNvPr id="5" name="object 5"/>
          <p:cNvSpPr txBox="1"/>
          <p:nvPr/>
        </p:nvSpPr>
        <p:spPr>
          <a:xfrm>
            <a:off x="3857284" y="1935552"/>
            <a:ext cx="3535679" cy="2567369"/>
          </a:xfrm>
          <a:prstGeom prst="rect">
            <a:avLst/>
          </a:prstGeom>
        </p:spPr>
        <p:txBody>
          <a:bodyPr vert="horz" wrap="square" lIns="0" tIns="12700" rIns="0" bIns="0" rtlCol="0">
            <a:spAutoFit/>
          </a:bodyPr>
          <a:lstStyle/>
          <a:p>
            <a:pPr marL="12700" marR="5080" algn="just">
              <a:lnSpc>
                <a:spcPct val="100000"/>
              </a:lnSpc>
              <a:spcBef>
                <a:spcPts val="100"/>
              </a:spcBef>
            </a:pPr>
            <a:r>
              <a:rPr lang="en-US" sz="800" dirty="0">
                <a:solidFill>
                  <a:srgbClr val="343B3C"/>
                </a:solidFill>
                <a:latin typeface="Calibri Light"/>
                <a:cs typeface="Calibri Light"/>
              </a:rPr>
              <a:t>Over the month, Volta’s CLO Equity tranches returned +5.9%** while CLO Debt tranches returned +2.8% performance**. The dollar slipped to a six-week low against the Euro at $1.15 per Euro with very limited impact of our long dollar exposure in terms of performance (-0.02%). In this uncertain macroeconomic environment, we have kept our net long USD exposure at c.13% to limit the potential for margin calls.</a:t>
            </a:r>
          </a:p>
          <a:p>
            <a:pPr marL="12700" marR="5080" algn="just">
              <a:lnSpc>
                <a:spcPct val="100000"/>
              </a:lnSpc>
              <a:spcBef>
                <a:spcPts val="100"/>
              </a:spcBef>
            </a:pPr>
            <a:endParaRPr lang="en-US" sz="800" dirty="0">
              <a:solidFill>
                <a:srgbClr val="343B3C"/>
              </a:solidFill>
              <a:latin typeface="Calibri Light"/>
              <a:cs typeface="Calibri Light"/>
            </a:endParaRPr>
          </a:p>
          <a:p>
            <a:pPr marL="12700" marR="5080" algn="just">
              <a:lnSpc>
                <a:spcPct val="100000"/>
              </a:lnSpc>
              <a:spcBef>
                <a:spcPts val="100"/>
              </a:spcBef>
            </a:pPr>
            <a:r>
              <a:rPr lang="en-US" sz="800" dirty="0">
                <a:solidFill>
                  <a:srgbClr val="343B3C"/>
                </a:solidFill>
                <a:latin typeface="Calibri Light"/>
                <a:cs typeface="Calibri Light"/>
              </a:rPr>
              <a:t>As of end of May 2025, Volta’s NAV was €271.8m, i.e. €7.43 per share.</a:t>
            </a:r>
          </a:p>
          <a:p>
            <a:pPr marL="12700" marR="5080" algn="just">
              <a:spcBef>
                <a:spcPts val="100"/>
              </a:spcBef>
            </a:pPr>
            <a:endParaRPr lang="en-US" sz="750" i="1" dirty="0">
              <a:solidFill>
                <a:schemeClr val="tx1"/>
              </a:solidFill>
              <a:latin typeface="Calibri Light"/>
              <a:cs typeface="Calibri Light"/>
            </a:endParaRPr>
          </a:p>
          <a:p>
            <a:pPr marL="12700" marR="5080" algn="just">
              <a:spcBef>
                <a:spcPts val="100"/>
              </a:spcBef>
            </a:pPr>
            <a:r>
              <a:rPr lang="en-US" sz="750" i="1" dirty="0">
                <a:solidFill>
                  <a:schemeClr val="tx1"/>
                </a:solidFill>
                <a:latin typeface="Calibri Light"/>
                <a:cs typeface="Calibri Light"/>
              </a:rPr>
              <a:t>*It should be noted that approximately 0.24% of Volta’s GAV comprises investments for which the relevant NAVs as at the month-end date are normally available only after Volta’s NAV has already been published. Volta’s policy is to publish its NAV on as timely a basis as possible to provide shareholders with Volta’s appropriately up-to-date NAV information. Consequently, such investments are valued using the most recently available NAV for each fund or quoted price for such subordinated notes. The most recently available fund NAV or quoted price was 0.17% as at 30 April 2025, 0.07% as at 31 March 2025.</a:t>
            </a:r>
          </a:p>
          <a:p>
            <a:pPr marL="12700" marR="5080" algn="just">
              <a:spcBef>
                <a:spcPts val="100"/>
              </a:spcBef>
            </a:pPr>
            <a:endParaRPr lang="en-US" sz="750" i="1" dirty="0">
              <a:solidFill>
                <a:schemeClr val="tx1"/>
              </a:solidFill>
              <a:latin typeface="Calibri Light"/>
              <a:cs typeface="Calibri Light"/>
            </a:endParaRPr>
          </a:p>
          <a:p>
            <a:pPr marL="12700" marR="5080" algn="just">
              <a:spcBef>
                <a:spcPts val="100"/>
              </a:spcBef>
            </a:pPr>
            <a:r>
              <a:rPr lang="en-US" sz="750" i="1" dirty="0">
                <a:solidFill>
                  <a:schemeClr val="tx1"/>
                </a:solidFill>
                <a:latin typeface="Calibri Light"/>
                <a:cs typeface="Calibri Light"/>
              </a:rPr>
              <a:t>** “performances” of asset classes are calculated as the Dietz-performance of the assets in each bucket, taking into account the Mark-to-Market of the assets at period ends, payments received from the assets over the period, and ignoring changes in cross-currency rates. Nevertheless, some residual currency effects could impact the aggregate value of the portfolio when aggregating each bucket.</a:t>
            </a:r>
          </a:p>
        </p:txBody>
      </p:sp>
      <p:pic>
        <p:nvPicPr>
          <p:cNvPr id="7" name="object 7"/>
          <p:cNvPicPr/>
          <p:nvPr/>
        </p:nvPicPr>
        <p:blipFill>
          <a:blip r:embed="rId11" cstate="print"/>
          <a:stretch>
            <a:fillRect/>
          </a:stretch>
        </p:blipFill>
        <p:spPr>
          <a:xfrm>
            <a:off x="6966001" y="181054"/>
            <a:ext cx="413994" cy="406113"/>
          </a:xfrm>
          <a:prstGeom prst="rect">
            <a:avLst/>
          </a:prstGeom>
        </p:spPr>
      </p:pic>
      <p:grpSp>
        <p:nvGrpSpPr>
          <p:cNvPr id="8" name="object 8"/>
          <p:cNvGrpSpPr/>
          <p:nvPr/>
        </p:nvGrpSpPr>
        <p:grpSpPr>
          <a:xfrm>
            <a:off x="179993" y="180003"/>
            <a:ext cx="401955" cy="401955"/>
            <a:chOff x="179993" y="180003"/>
            <a:chExt cx="401955" cy="401955"/>
          </a:xfrm>
        </p:grpSpPr>
        <p:sp>
          <p:nvSpPr>
            <p:cNvPr id="9" name="object 9"/>
            <p:cNvSpPr/>
            <p:nvPr/>
          </p:nvSpPr>
          <p:spPr>
            <a:xfrm>
              <a:off x="179997" y="180009"/>
              <a:ext cx="401955" cy="401955"/>
            </a:xfrm>
            <a:custGeom>
              <a:avLst/>
              <a:gdLst/>
              <a:ahLst/>
              <a:cxnLst/>
              <a:rect l="l" t="t" r="r" b="b"/>
              <a:pathLst>
                <a:path w="401955" h="401955">
                  <a:moveTo>
                    <a:pt x="401396" y="0"/>
                  </a:moveTo>
                  <a:lnTo>
                    <a:pt x="0" y="0"/>
                  </a:lnTo>
                  <a:lnTo>
                    <a:pt x="0" y="401396"/>
                  </a:lnTo>
                  <a:lnTo>
                    <a:pt x="401396" y="401396"/>
                  </a:lnTo>
                  <a:lnTo>
                    <a:pt x="401396" y="0"/>
                  </a:lnTo>
                  <a:close/>
                </a:path>
              </a:pathLst>
            </a:custGeom>
            <a:solidFill>
              <a:srgbClr val="27387A"/>
            </a:solidFill>
          </p:spPr>
          <p:txBody>
            <a:bodyPr wrap="square" lIns="0" tIns="0" rIns="0" bIns="0" rtlCol="0"/>
            <a:lstStyle/>
            <a:p>
              <a:endParaRPr/>
            </a:p>
          </p:txBody>
        </p:sp>
        <p:sp>
          <p:nvSpPr>
            <p:cNvPr id="10" name="object 10"/>
            <p:cNvSpPr/>
            <p:nvPr/>
          </p:nvSpPr>
          <p:spPr>
            <a:xfrm>
              <a:off x="405696" y="180003"/>
              <a:ext cx="175895" cy="198755"/>
            </a:xfrm>
            <a:custGeom>
              <a:avLst/>
              <a:gdLst/>
              <a:ahLst/>
              <a:cxnLst/>
              <a:rect l="l" t="t" r="r" b="b"/>
              <a:pathLst>
                <a:path w="175895" h="198754">
                  <a:moveTo>
                    <a:pt x="175704" y="0"/>
                  </a:moveTo>
                  <a:lnTo>
                    <a:pt x="153162" y="0"/>
                  </a:lnTo>
                  <a:lnTo>
                    <a:pt x="0" y="198234"/>
                  </a:lnTo>
                  <a:lnTo>
                    <a:pt x="23050" y="198234"/>
                  </a:lnTo>
                  <a:lnTo>
                    <a:pt x="175704" y="0"/>
                  </a:lnTo>
                  <a:close/>
                </a:path>
              </a:pathLst>
            </a:custGeom>
            <a:solidFill>
              <a:srgbClr val="EF393A"/>
            </a:solidFill>
          </p:spPr>
          <p:txBody>
            <a:bodyPr wrap="square" lIns="0" tIns="0" rIns="0" bIns="0" rtlCol="0"/>
            <a:lstStyle/>
            <a:p>
              <a:endParaRPr/>
            </a:p>
          </p:txBody>
        </p:sp>
        <p:sp>
          <p:nvSpPr>
            <p:cNvPr id="11" name="object 11"/>
            <p:cNvSpPr/>
            <p:nvPr/>
          </p:nvSpPr>
          <p:spPr>
            <a:xfrm>
              <a:off x="179993" y="391980"/>
              <a:ext cx="334010" cy="149860"/>
            </a:xfrm>
            <a:custGeom>
              <a:avLst/>
              <a:gdLst/>
              <a:ahLst/>
              <a:cxnLst/>
              <a:rect l="l" t="t" r="r" b="b"/>
              <a:pathLst>
                <a:path w="334009" h="149859">
                  <a:moveTo>
                    <a:pt x="132791" y="0"/>
                  </a:moveTo>
                  <a:lnTo>
                    <a:pt x="101930" y="0"/>
                  </a:lnTo>
                  <a:lnTo>
                    <a:pt x="95948" y="13030"/>
                  </a:lnTo>
                  <a:lnTo>
                    <a:pt x="91795" y="19062"/>
                  </a:lnTo>
                  <a:lnTo>
                    <a:pt x="87424" y="25023"/>
                  </a:lnTo>
                  <a:lnTo>
                    <a:pt x="77917" y="37720"/>
                  </a:lnTo>
                  <a:lnTo>
                    <a:pt x="64824" y="55001"/>
                  </a:lnTo>
                  <a:lnTo>
                    <a:pt x="47864" y="77114"/>
                  </a:lnTo>
                  <a:lnTo>
                    <a:pt x="32333" y="97479"/>
                  </a:lnTo>
                  <a:lnTo>
                    <a:pt x="16706" y="117467"/>
                  </a:lnTo>
                  <a:lnTo>
                    <a:pt x="5311" y="131758"/>
                  </a:lnTo>
                  <a:lnTo>
                    <a:pt x="711" y="137350"/>
                  </a:lnTo>
                  <a:lnTo>
                    <a:pt x="355" y="137680"/>
                  </a:lnTo>
                  <a:lnTo>
                    <a:pt x="0" y="138023"/>
                  </a:lnTo>
                  <a:lnTo>
                    <a:pt x="0" y="149288"/>
                  </a:lnTo>
                  <a:lnTo>
                    <a:pt x="17703" y="149288"/>
                  </a:lnTo>
                  <a:lnTo>
                    <a:pt x="17932" y="147739"/>
                  </a:lnTo>
                  <a:lnTo>
                    <a:pt x="27838" y="133502"/>
                  </a:lnTo>
                  <a:lnTo>
                    <a:pt x="29197" y="132143"/>
                  </a:lnTo>
                  <a:lnTo>
                    <a:pt x="30506" y="130644"/>
                  </a:lnTo>
                  <a:lnTo>
                    <a:pt x="34626" y="125344"/>
                  </a:lnTo>
                  <a:lnTo>
                    <a:pt x="64554" y="86055"/>
                  </a:lnTo>
                  <a:lnTo>
                    <a:pt x="310463" y="86055"/>
                  </a:lnTo>
                  <a:lnTo>
                    <a:pt x="308395" y="79794"/>
                  </a:lnTo>
                  <a:lnTo>
                    <a:pt x="154673" y="79794"/>
                  </a:lnTo>
                  <a:lnTo>
                    <a:pt x="151120" y="68605"/>
                  </a:lnTo>
                  <a:lnTo>
                    <a:pt x="78511" y="68605"/>
                  </a:lnTo>
                  <a:lnTo>
                    <a:pt x="82533" y="63644"/>
                  </a:lnTo>
                  <a:lnTo>
                    <a:pt x="91703" y="52038"/>
                  </a:lnTo>
                  <a:lnTo>
                    <a:pt x="101678" y="38698"/>
                  </a:lnTo>
                  <a:lnTo>
                    <a:pt x="108115" y="28536"/>
                  </a:lnTo>
                  <a:lnTo>
                    <a:pt x="108585" y="27508"/>
                  </a:lnTo>
                  <a:lnTo>
                    <a:pt x="138496" y="27508"/>
                  </a:lnTo>
                  <a:lnTo>
                    <a:pt x="133743" y="11988"/>
                  </a:lnTo>
                  <a:lnTo>
                    <a:pt x="132791" y="0"/>
                  </a:lnTo>
                  <a:close/>
                </a:path>
                <a:path w="334009" h="149859">
                  <a:moveTo>
                    <a:pt x="218795" y="86055"/>
                  </a:moveTo>
                  <a:lnTo>
                    <a:pt x="124231" y="86055"/>
                  </a:lnTo>
                  <a:lnTo>
                    <a:pt x="131216" y="110236"/>
                  </a:lnTo>
                  <a:lnTo>
                    <a:pt x="121920" y="122302"/>
                  </a:lnTo>
                  <a:lnTo>
                    <a:pt x="114542" y="131758"/>
                  </a:lnTo>
                  <a:lnTo>
                    <a:pt x="108868" y="138785"/>
                  </a:lnTo>
                  <a:lnTo>
                    <a:pt x="106323" y="141757"/>
                  </a:lnTo>
                  <a:lnTo>
                    <a:pt x="98412" y="149288"/>
                  </a:lnTo>
                  <a:lnTo>
                    <a:pt x="126479" y="149288"/>
                  </a:lnTo>
                  <a:lnTo>
                    <a:pt x="127444" y="146964"/>
                  </a:lnTo>
                  <a:lnTo>
                    <a:pt x="131953" y="138607"/>
                  </a:lnTo>
                  <a:lnTo>
                    <a:pt x="139890" y="128968"/>
                  </a:lnTo>
                  <a:lnTo>
                    <a:pt x="218790" y="128968"/>
                  </a:lnTo>
                  <a:lnTo>
                    <a:pt x="216551" y="121970"/>
                  </a:lnTo>
                  <a:lnTo>
                    <a:pt x="168478" y="121970"/>
                  </a:lnTo>
                  <a:lnTo>
                    <a:pt x="161607" y="100711"/>
                  </a:lnTo>
                  <a:lnTo>
                    <a:pt x="172275" y="86880"/>
                  </a:lnTo>
                  <a:lnTo>
                    <a:pt x="218213" y="86880"/>
                  </a:lnTo>
                  <a:lnTo>
                    <a:pt x="218795" y="86055"/>
                  </a:lnTo>
                  <a:close/>
                </a:path>
                <a:path w="334009" h="149859">
                  <a:moveTo>
                    <a:pt x="218790" y="128968"/>
                  </a:moveTo>
                  <a:lnTo>
                    <a:pt x="139890" y="128968"/>
                  </a:lnTo>
                  <a:lnTo>
                    <a:pt x="143370" y="139763"/>
                  </a:lnTo>
                  <a:lnTo>
                    <a:pt x="143663" y="141757"/>
                  </a:lnTo>
                  <a:lnTo>
                    <a:pt x="144945" y="149288"/>
                  </a:lnTo>
                  <a:lnTo>
                    <a:pt x="173316" y="149288"/>
                  </a:lnTo>
                  <a:lnTo>
                    <a:pt x="174421" y="146964"/>
                  </a:lnTo>
                  <a:lnTo>
                    <a:pt x="178828" y="138785"/>
                  </a:lnTo>
                  <a:lnTo>
                    <a:pt x="187045" y="129768"/>
                  </a:lnTo>
                  <a:lnTo>
                    <a:pt x="219046" y="129768"/>
                  </a:lnTo>
                  <a:lnTo>
                    <a:pt x="218790" y="128968"/>
                  </a:lnTo>
                  <a:close/>
                </a:path>
                <a:path w="334009" h="149859">
                  <a:moveTo>
                    <a:pt x="219046" y="129768"/>
                  </a:moveTo>
                  <a:lnTo>
                    <a:pt x="187045" y="129768"/>
                  </a:lnTo>
                  <a:lnTo>
                    <a:pt x="190207" y="139763"/>
                  </a:lnTo>
                  <a:lnTo>
                    <a:pt x="190501" y="141757"/>
                  </a:lnTo>
                  <a:lnTo>
                    <a:pt x="191782" y="149288"/>
                  </a:lnTo>
                  <a:lnTo>
                    <a:pt x="228053" y="149288"/>
                  </a:lnTo>
                  <a:lnTo>
                    <a:pt x="222631" y="139877"/>
                  </a:lnTo>
                  <a:lnTo>
                    <a:pt x="221399" y="136740"/>
                  </a:lnTo>
                  <a:lnTo>
                    <a:pt x="220817" y="135179"/>
                  </a:lnTo>
                  <a:lnTo>
                    <a:pt x="219046" y="129768"/>
                  </a:lnTo>
                  <a:close/>
                </a:path>
                <a:path w="334009" h="149859">
                  <a:moveTo>
                    <a:pt x="310463" y="86055"/>
                  </a:moveTo>
                  <a:lnTo>
                    <a:pt x="278917" y="86055"/>
                  </a:lnTo>
                  <a:lnTo>
                    <a:pt x="285965" y="108805"/>
                  </a:lnTo>
                  <a:lnTo>
                    <a:pt x="291154" y="125676"/>
                  </a:lnTo>
                  <a:lnTo>
                    <a:pt x="294233" y="135928"/>
                  </a:lnTo>
                  <a:lnTo>
                    <a:pt x="295837" y="141592"/>
                  </a:lnTo>
                  <a:lnTo>
                    <a:pt x="295923" y="143852"/>
                  </a:lnTo>
                  <a:lnTo>
                    <a:pt x="296024" y="149288"/>
                  </a:lnTo>
                  <a:lnTo>
                    <a:pt x="333870" y="149288"/>
                  </a:lnTo>
                  <a:lnTo>
                    <a:pt x="328249" y="138785"/>
                  </a:lnTo>
                  <a:lnTo>
                    <a:pt x="327718" y="137350"/>
                  </a:lnTo>
                  <a:lnTo>
                    <a:pt x="320652" y="117467"/>
                  </a:lnTo>
                  <a:lnTo>
                    <a:pt x="313105" y="94051"/>
                  </a:lnTo>
                  <a:lnTo>
                    <a:pt x="310463" y="86055"/>
                  </a:lnTo>
                  <a:close/>
                </a:path>
                <a:path w="334009" h="149859">
                  <a:moveTo>
                    <a:pt x="218213" y="86880"/>
                  </a:moveTo>
                  <a:lnTo>
                    <a:pt x="172275" y="86880"/>
                  </a:lnTo>
                  <a:lnTo>
                    <a:pt x="178485" y="105727"/>
                  </a:lnTo>
                  <a:lnTo>
                    <a:pt x="179514" y="106819"/>
                  </a:lnTo>
                  <a:lnTo>
                    <a:pt x="168478" y="121970"/>
                  </a:lnTo>
                  <a:lnTo>
                    <a:pt x="216551" y="121970"/>
                  </a:lnTo>
                  <a:lnTo>
                    <a:pt x="209346" y="99453"/>
                  </a:lnTo>
                  <a:lnTo>
                    <a:pt x="218213" y="86880"/>
                  </a:lnTo>
                  <a:close/>
                </a:path>
                <a:path w="334009" h="149859">
                  <a:moveTo>
                    <a:pt x="177812" y="0"/>
                  </a:moveTo>
                  <a:lnTo>
                    <a:pt x="141795" y="0"/>
                  </a:lnTo>
                  <a:lnTo>
                    <a:pt x="143141" y="1536"/>
                  </a:lnTo>
                  <a:lnTo>
                    <a:pt x="147360" y="11988"/>
                  </a:lnTo>
                  <a:lnTo>
                    <a:pt x="165061" y="66509"/>
                  </a:lnTo>
                  <a:lnTo>
                    <a:pt x="154673" y="79794"/>
                  </a:lnTo>
                  <a:lnTo>
                    <a:pt x="308395" y="79794"/>
                  </a:lnTo>
                  <a:lnTo>
                    <a:pt x="307510" y="77114"/>
                  </a:lnTo>
                  <a:lnTo>
                    <a:pt x="201917" y="77114"/>
                  </a:lnTo>
                  <a:lnTo>
                    <a:pt x="201917" y="76974"/>
                  </a:lnTo>
                  <a:lnTo>
                    <a:pt x="201295" y="74714"/>
                  </a:lnTo>
                  <a:lnTo>
                    <a:pt x="199867" y="69737"/>
                  </a:lnTo>
                  <a:lnTo>
                    <a:pt x="197180" y="60591"/>
                  </a:lnTo>
                  <a:lnTo>
                    <a:pt x="211670" y="42176"/>
                  </a:lnTo>
                  <a:lnTo>
                    <a:pt x="188188" y="42176"/>
                  </a:lnTo>
                  <a:lnTo>
                    <a:pt x="184091" y="27508"/>
                  </a:lnTo>
                  <a:lnTo>
                    <a:pt x="181046" y="16753"/>
                  </a:lnTo>
                  <a:lnTo>
                    <a:pt x="178993" y="9791"/>
                  </a:lnTo>
                  <a:lnTo>
                    <a:pt x="177586" y="5448"/>
                  </a:lnTo>
                  <a:lnTo>
                    <a:pt x="177600" y="4013"/>
                  </a:lnTo>
                  <a:lnTo>
                    <a:pt x="177812" y="0"/>
                  </a:lnTo>
                  <a:close/>
                </a:path>
                <a:path w="334009" h="149859">
                  <a:moveTo>
                    <a:pt x="286804" y="0"/>
                  </a:moveTo>
                  <a:lnTo>
                    <a:pt x="257517" y="0"/>
                  </a:lnTo>
                  <a:lnTo>
                    <a:pt x="255955" y="4178"/>
                  </a:lnTo>
                  <a:lnTo>
                    <a:pt x="253276" y="8013"/>
                  </a:lnTo>
                  <a:lnTo>
                    <a:pt x="229865" y="40727"/>
                  </a:lnTo>
                  <a:lnTo>
                    <a:pt x="203822" y="74714"/>
                  </a:lnTo>
                  <a:lnTo>
                    <a:pt x="201917" y="77114"/>
                  </a:lnTo>
                  <a:lnTo>
                    <a:pt x="307510" y="77114"/>
                  </a:lnTo>
                  <a:lnTo>
                    <a:pt x="306717" y="74714"/>
                  </a:lnTo>
                  <a:lnTo>
                    <a:pt x="304956" y="68605"/>
                  </a:lnTo>
                  <a:lnTo>
                    <a:pt x="232536" y="68605"/>
                  </a:lnTo>
                  <a:lnTo>
                    <a:pt x="262153" y="28536"/>
                  </a:lnTo>
                  <a:lnTo>
                    <a:pt x="262623" y="27508"/>
                  </a:lnTo>
                  <a:lnTo>
                    <a:pt x="293104" y="27508"/>
                  </a:lnTo>
                  <a:lnTo>
                    <a:pt x="288391" y="11163"/>
                  </a:lnTo>
                  <a:lnTo>
                    <a:pt x="287489" y="8737"/>
                  </a:lnTo>
                  <a:lnTo>
                    <a:pt x="286804" y="0"/>
                  </a:lnTo>
                  <a:close/>
                </a:path>
                <a:path w="334009" h="149859">
                  <a:moveTo>
                    <a:pt x="138496" y="27508"/>
                  </a:moveTo>
                  <a:lnTo>
                    <a:pt x="108585" y="27508"/>
                  </a:lnTo>
                  <a:lnTo>
                    <a:pt x="108686" y="29464"/>
                  </a:lnTo>
                  <a:lnTo>
                    <a:pt x="108394" y="34988"/>
                  </a:lnTo>
                  <a:lnTo>
                    <a:pt x="118592" y="68605"/>
                  </a:lnTo>
                  <a:lnTo>
                    <a:pt x="151120" y="68605"/>
                  </a:lnTo>
                  <a:lnTo>
                    <a:pt x="144792" y="48064"/>
                  </a:lnTo>
                  <a:lnTo>
                    <a:pt x="138496" y="27508"/>
                  </a:lnTo>
                  <a:close/>
                </a:path>
                <a:path w="334009" h="149859">
                  <a:moveTo>
                    <a:pt x="293104" y="27508"/>
                  </a:moveTo>
                  <a:lnTo>
                    <a:pt x="262623" y="27508"/>
                  </a:lnTo>
                  <a:lnTo>
                    <a:pt x="262699" y="29464"/>
                  </a:lnTo>
                  <a:lnTo>
                    <a:pt x="262420" y="34988"/>
                  </a:lnTo>
                  <a:lnTo>
                    <a:pt x="264399" y="42768"/>
                  </a:lnTo>
                  <a:lnTo>
                    <a:pt x="265649" y="46985"/>
                  </a:lnTo>
                  <a:lnTo>
                    <a:pt x="268207" y="55001"/>
                  </a:lnTo>
                  <a:lnTo>
                    <a:pt x="272618" y="68605"/>
                  </a:lnTo>
                  <a:lnTo>
                    <a:pt x="304956" y="68605"/>
                  </a:lnTo>
                  <a:lnTo>
                    <a:pt x="293104" y="27508"/>
                  </a:lnTo>
                  <a:close/>
                </a:path>
                <a:path w="334009" h="149859">
                  <a:moveTo>
                    <a:pt x="247243" y="0"/>
                  </a:moveTo>
                  <a:lnTo>
                    <a:pt x="217220" y="0"/>
                  </a:lnTo>
                  <a:lnTo>
                    <a:pt x="216890" y="5448"/>
                  </a:lnTo>
                  <a:lnTo>
                    <a:pt x="214198" y="9156"/>
                  </a:lnTo>
                  <a:lnTo>
                    <a:pt x="212984" y="10915"/>
                  </a:lnTo>
                  <a:lnTo>
                    <a:pt x="209870" y="14941"/>
                  </a:lnTo>
                  <a:lnTo>
                    <a:pt x="188188" y="42176"/>
                  </a:lnTo>
                  <a:lnTo>
                    <a:pt x="211670" y="42176"/>
                  </a:lnTo>
                  <a:lnTo>
                    <a:pt x="241757" y="4013"/>
                  </a:lnTo>
                  <a:lnTo>
                    <a:pt x="247243" y="0"/>
                  </a:lnTo>
                  <a:close/>
                </a:path>
              </a:pathLst>
            </a:custGeom>
            <a:solidFill>
              <a:srgbClr val="FFFFFF"/>
            </a:solidFill>
          </p:spPr>
          <p:txBody>
            <a:bodyPr wrap="square" lIns="0" tIns="0" rIns="0" bIns="0" rtlCol="0"/>
            <a:lstStyle/>
            <a:p>
              <a:endParaRPr/>
            </a:p>
          </p:txBody>
        </p:sp>
      </p:grpSp>
      <p:pic>
        <p:nvPicPr>
          <p:cNvPr id="12" name="object 12"/>
          <p:cNvPicPr/>
          <p:nvPr/>
        </p:nvPicPr>
        <p:blipFill>
          <a:blip r:embed="rId12" cstate="print"/>
          <a:stretch>
            <a:fillRect/>
          </a:stretch>
        </p:blipFill>
        <p:spPr>
          <a:xfrm>
            <a:off x="661652" y="212458"/>
            <a:ext cx="990761" cy="368936"/>
          </a:xfrm>
          <a:prstGeom prst="rect">
            <a:avLst/>
          </a:prstGeom>
        </p:spPr>
      </p:pic>
      <p:sp>
        <p:nvSpPr>
          <p:cNvPr id="13" name="object 13"/>
          <p:cNvSpPr txBox="1"/>
          <p:nvPr/>
        </p:nvSpPr>
        <p:spPr>
          <a:xfrm>
            <a:off x="179997" y="1656003"/>
            <a:ext cx="7200265" cy="216535"/>
          </a:xfrm>
          <a:prstGeom prst="rect">
            <a:avLst/>
          </a:prstGeom>
          <a:solidFill>
            <a:srgbClr val="B5D0ED"/>
          </a:solidFill>
        </p:spPr>
        <p:txBody>
          <a:bodyPr vert="horz" wrap="square" lIns="0" tIns="0" rIns="0" bIns="0" rtlCol="0">
            <a:spAutoFit/>
          </a:bodyPr>
          <a:lstStyle/>
          <a:p>
            <a:pPr marL="71755">
              <a:lnSpc>
                <a:spcPts val="1535"/>
              </a:lnSpc>
            </a:pPr>
            <a:r>
              <a:rPr sz="1300" b="1" dirty="0">
                <a:solidFill>
                  <a:srgbClr val="4876B9"/>
                </a:solidFill>
                <a:latin typeface="Calibri"/>
                <a:cs typeface="Calibri"/>
              </a:rPr>
              <a:t>Monthly</a:t>
            </a:r>
            <a:r>
              <a:rPr sz="1300" b="1" spc="-15" dirty="0">
                <a:solidFill>
                  <a:srgbClr val="4876B9"/>
                </a:solidFill>
                <a:latin typeface="Calibri"/>
                <a:cs typeface="Calibri"/>
              </a:rPr>
              <a:t> </a:t>
            </a:r>
            <a:r>
              <a:rPr sz="1300" b="1" spc="-10" dirty="0">
                <a:solidFill>
                  <a:srgbClr val="4876B9"/>
                </a:solidFill>
                <a:latin typeface="Calibri"/>
                <a:cs typeface="Calibri"/>
              </a:rPr>
              <a:t>Commentary</a:t>
            </a:r>
            <a:endParaRPr sz="1300">
              <a:latin typeface="Calibri"/>
              <a:cs typeface="Calibri"/>
            </a:endParaRPr>
          </a:p>
        </p:txBody>
      </p:sp>
      <p:sp>
        <p:nvSpPr>
          <p:cNvPr id="14" name="object 14"/>
          <p:cNvSpPr txBox="1"/>
          <p:nvPr/>
        </p:nvSpPr>
        <p:spPr>
          <a:xfrm>
            <a:off x="3869994" y="4680001"/>
            <a:ext cx="3510279" cy="216535"/>
          </a:xfrm>
          <a:prstGeom prst="rect">
            <a:avLst/>
          </a:prstGeom>
          <a:solidFill>
            <a:srgbClr val="B5D0ED"/>
          </a:solidFill>
        </p:spPr>
        <p:txBody>
          <a:bodyPr vert="horz" wrap="square" lIns="0" tIns="0" rIns="0" bIns="0" rtlCol="0">
            <a:spAutoFit/>
          </a:bodyPr>
          <a:lstStyle/>
          <a:p>
            <a:pPr marL="71755">
              <a:lnSpc>
                <a:spcPts val="1535"/>
              </a:lnSpc>
            </a:pPr>
            <a:r>
              <a:rPr sz="1300" b="1" dirty="0">
                <a:solidFill>
                  <a:srgbClr val="4876B9"/>
                </a:solidFill>
                <a:latin typeface="Calibri"/>
                <a:cs typeface="Calibri"/>
              </a:rPr>
              <a:t>Currency</a:t>
            </a:r>
            <a:r>
              <a:rPr sz="1300" b="1" spc="-25" dirty="0">
                <a:solidFill>
                  <a:srgbClr val="4876B9"/>
                </a:solidFill>
                <a:latin typeface="Calibri"/>
                <a:cs typeface="Calibri"/>
              </a:rPr>
              <a:t> </a:t>
            </a:r>
            <a:r>
              <a:rPr sz="1300" b="1" dirty="0">
                <a:solidFill>
                  <a:srgbClr val="4876B9"/>
                </a:solidFill>
                <a:latin typeface="Calibri"/>
                <a:cs typeface="Calibri"/>
              </a:rPr>
              <a:t>and</a:t>
            </a:r>
            <a:r>
              <a:rPr sz="1300" b="1" spc="-20" dirty="0">
                <a:solidFill>
                  <a:srgbClr val="4876B9"/>
                </a:solidFill>
                <a:latin typeface="Calibri"/>
                <a:cs typeface="Calibri"/>
              </a:rPr>
              <a:t> </a:t>
            </a:r>
            <a:r>
              <a:rPr sz="1300" b="1" spc="-10" dirty="0">
                <a:solidFill>
                  <a:srgbClr val="4876B9"/>
                </a:solidFill>
                <a:latin typeface="Calibri"/>
                <a:cs typeface="Calibri"/>
              </a:rPr>
              <a:t>Geography</a:t>
            </a:r>
            <a:r>
              <a:rPr sz="1300" b="1" spc="-20" dirty="0">
                <a:solidFill>
                  <a:srgbClr val="4876B9"/>
                </a:solidFill>
                <a:latin typeface="Calibri"/>
                <a:cs typeface="Calibri"/>
              </a:rPr>
              <a:t> </a:t>
            </a:r>
            <a:r>
              <a:rPr sz="1300" b="1" dirty="0">
                <a:solidFill>
                  <a:srgbClr val="4876B9"/>
                </a:solidFill>
                <a:latin typeface="Calibri"/>
                <a:cs typeface="Calibri"/>
              </a:rPr>
              <a:t>exposures</a:t>
            </a:r>
            <a:r>
              <a:rPr sz="1300" b="1" spc="-20" dirty="0">
                <a:solidFill>
                  <a:srgbClr val="4876B9"/>
                </a:solidFill>
                <a:latin typeface="Calibri"/>
                <a:cs typeface="Calibri"/>
              </a:rPr>
              <a:t> </a:t>
            </a:r>
            <a:r>
              <a:rPr sz="1300" b="1" spc="-25" dirty="0">
                <a:solidFill>
                  <a:srgbClr val="4876B9"/>
                </a:solidFill>
                <a:latin typeface="Calibri"/>
                <a:cs typeface="Calibri"/>
              </a:rPr>
              <a:t>(%)</a:t>
            </a:r>
            <a:endParaRPr sz="1300">
              <a:latin typeface="Calibri"/>
              <a:cs typeface="Calibri"/>
            </a:endParaRPr>
          </a:p>
        </p:txBody>
      </p:sp>
      <p:sp>
        <p:nvSpPr>
          <p:cNvPr id="15" name="object 15"/>
          <p:cNvSpPr txBox="1"/>
          <p:nvPr/>
        </p:nvSpPr>
        <p:spPr>
          <a:xfrm>
            <a:off x="179997" y="7032002"/>
            <a:ext cx="3510279" cy="216535"/>
          </a:xfrm>
          <a:prstGeom prst="rect">
            <a:avLst/>
          </a:prstGeom>
          <a:solidFill>
            <a:srgbClr val="B5D0ED"/>
          </a:solidFill>
        </p:spPr>
        <p:txBody>
          <a:bodyPr vert="horz" wrap="square" lIns="0" tIns="0" rIns="0" bIns="0" rtlCol="0">
            <a:spAutoFit/>
          </a:bodyPr>
          <a:lstStyle/>
          <a:p>
            <a:pPr marL="71755">
              <a:lnSpc>
                <a:spcPts val="1535"/>
              </a:lnSpc>
            </a:pPr>
            <a:r>
              <a:rPr sz="1300" b="1" spc="-10" dirty="0">
                <a:solidFill>
                  <a:srgbClr val="4876B9"/>
                </a:solidFill>
                <a:latin typeface="Calibri"/>
                <a:cs typeface="Calibri"/>
              </a:rPr>
              <a:t>Portfolio</a:t>
            </a:r>
            <a:r>
              <a:rPr sz="1300" b="1" spc="-30" dirty="0">
                <a:solidFill>
                  <a:srgbClr val="4876B9"/>
                </a:solidFill>
                <a:latin typeface="Calibri"/>
                <a:cs typeface="Calibri"/>
              </a:rPr>
              <a:t> </a:t>
            </a:r>
            <a:r>
              <a:rPr sz="1300" b="1" dirty="0">
                <a:solidFill>
                  <a:srgbClr val="4876B9"/>
                </a:solidFill>
                <a:latin typeface="Calibri"/>
                <a:cs typeface="Calibri"/>
              </a:rPr>
              <a:t>Composition</a:t>
            </a:r>
            <a:r>
              <a:rPr sz="1300" b="1" spc="-25" dirty="0">
                <a:solidFill>
                  <a:srgbClr val="4876B9"/>
                </a:solidFill>
                <a:latin typeface="Calibri"/>
                <a:cs typeface="Calibri"/>
              </a:rPr>
              <a:t> </a:t>
            </a:r>
            <a:r>
              <a:rPr sz="1300" b="1" dirty="0">
                <a:solidFill>
                  <a:srgbClr val="4876B9"/>
                </a:solidFill>
                <a:latin typeface="Calibri"/>
                <a:cs typeface="Calibri"/>
              </a:rPr>
              <a:t>by</a:t>
            </a:r>
            <a:r>
              <a:rPr sz="1300" b="1" spc="-25" dirty="0">
                <a:solidFill>
                  <a:srgbClr val="4876B9"/>
                </a:solidFill>
                <a:latin typeface="Calibri"/>
                <a:cs typeface="Calibri"/>
              </a:rPr>
              <a:t> </a:t>
            </a:r>
            <a:r>
              <a:rPr sz="1300" b="1" dirty="0">
                <a:solidFill>
                  <a:srgbClr val="4876B9"/>
                </a:solidFill>
                <a:latin typeface="Calibri"/>
                <a:cs typeface="Calibri"/>
              </a:rPr>
              <a:t>Asset</a:t>
            </a:r>
            <a:r>
              <a:rPr sz="1300" b="1" spc="-25" dirty="0">
                <a:solidFill>
                  <a:srgbClr val="4876B9"/>
                </a:solidFill>
                <a:latin typeface="Calibri"/>
                <a:cs typeface="Calibri"/>
              </a:rPr>
              <a:t> </a:t>
            </a:r>
            <a:r>
              <a:rPr sz="1300" b="1" spc="-20" dirty="0">
                <a:solidFill>
                  <a:srgbClr val="4876B9"/>
                </a:solidFill>
                <a:latin typeface="Calibri"/>
                <a:cs typeface="Calibri"/>
              </a:rPr>
              <a:t>Type</a:t>
            </a:r>
            <a:endParaRPr sz="1300">
              <a:latin typeface="Calibri"/>
              <a:cs typeface="Calibri"/>
            </a:endParaRPr>
          </a:p>
        </p:txBody>
      </p:sp>
      <p:sp>
        <p:nvSpPr>
          <p:cNvPr id="16" name="object 16"/>
          <p:cNvSpPr txBox="1"/>
          <p:nvPr/>
        </p:nvSpPr>
        <p:spPr>
          <a:xfrm>
            <a:off x="3869994" y="7032002"/>
            <a:ext cx="3510279" cy="216535"/>
          </a:xfrm>
          <a:prstGeom prst="rect">
            <a:avLst/>
          </a:prstGeom>
          <a:solidFill>
            <a:srgbClr val="B5D0ED"/>
          </a:solidFill>
        </p:spPr>
        <p:txBody>
          <a:bodyPr vert="horz" wrap="square" lIns="0" tIns="0" rIns="0" bIns="0" rtlCol="0">
            <a:spAutoFit/>
          </a:bodyPr>
          <a:lstStyle/>
          <a:p>
            <a:pPr marL="71755">
              <a:lnSpc>
                <a:spcPts val="1535"/>
              </a:lnSpc>
            </a:pPr>
            <a:r>
              <a:rPr sz="1300" b="1" dirty="0">
                <a:solidFill>
                  <a:srgbClr val="4876B9"/>
                </a:solidFill>
                <a:latin typeface="Calibri"/>
                <a:cs typeface="Calibri"/>
              </a:rPr>
              <a:t>Last</a:t>
            </a:r>
            <a:r>
              <a:rPr sz="1300" b="1" spc="-25" dirty="0">
                <a:solidFill>
                  <a:srgbClr val="4876B9"/>
                </a:solidFill>
                <a:latin typeface="Calibri"/>
                <a:cs typeface="Calibri"/>
              </a:rPr>
              <a:t> </a:t>
            </a:r>
            <a:r>
              <a:rPr sz="1300" b="1" dirty="0">
                <a:solidFill>
                  <a:srgbClr val="4876B9"/>
                </a:solidFill>
                <a:latin typeface="Calibri"/>
                <a:cs typeface="Calibri"/>
              </a:rPr>
              <a:t>Eighteen</a:t>
            </a:r>
            <a:r>
              <a:rPr sz="1300" b="1" spc="-10" dirty="0">
                <a:solidFill>
                  <a:srgbClr val="4876B9"/>
                </a:solidFill>
                <a:latin typeface="Calibri"/>
                <a:cs typeface="Calibri"/>
              </a:rPr>
              <a:t> </a:t>
            </a:r>
            <a:r>
              <a:rPr sz="1300" b="1" dirty="0">
                <a:solidFill>
                  <a:srgbClr val="4876B9"/>
                </a:solidFill>
                <a:latin typeface="Calibri"/>
                <a:cs typeface="Calibri"/>
              </a:rPr>
              <a:t>Months</a:t>
            </a:r>
            <a:r>
              <a:rPr sz="1300" b="1" spc="-10" dirty="0">
                <a:solidFill>
                  <a:srgbClr val="4876B9"/>
                </a:solidFill>
                <a:latin typeface="Calibri"/>
                <a:cs typeface="Calibri"/>
              </a:rPr>
              <a:t> Performance</a:t>
            </a:r>
            <a:r>
              <a:rPr sz="1300" b="1" spc="-15" dirty="0">
                <a:solidFill>
                  <a:srgbClr val="4876B9"/>
                </a:solidFill>
                <a:latin typeface="Calibri"/>
                <a:cs typeface="Calibri"/>
              </a:rPr>
              <a:t> </a:t>
            </a:r>
            <a:r>
              <a:rPr sz="1300" b="1" spc="-10" dirty="0">
                <a:solidFill>
                  <a:srgbClr val="4876B9"/>
                </a:solidFill>
                <a:latin typeface="Calibri"/>
                <a:cs typeface="Calibri"/>
              </a:rPr>
              <a:t>Attribution</a:t>
            </a:r>
            <a:endParaRPr sz="1300">
              <a:latin typeface="Calibri"/>
              <a:cs typeface="Calibri"/>
            </a:endParaRPr>
          </a:p>
        </p:txBody>
      </p:sp>
      <p:grpSp>
        <p:nvGrpSpPr>
          <p:cNvPr id="17" name="object 17"/>
          <p:cNvGrpSpPr/>
          <p:nvPr/>
        </p:nvGrpSpPr>
        <p:grpSpPr>
          <a:xfrm>
            <a:off x="0" y="756005"/>
            <a:ext cx="7560309" cy="720090"/>
            <a:chOff x="0" y="756005"/>
            <a:chExt cx="7560309" cy="720090"/>
          </a:xfrm>
        </p:grpSpPr>
        <p:sp>
          <p:nvSpPr>
            <p:cNvPr id="18" name="object 18"/>
            <p:cNvSpPr/>
            <p:nvPr/>
          </p:nvSpPr>
          <p:spPr>
            <a:xfrm>
              <a:off x="0" y="756005"/>
              <a:ext cx="7560309" cy="720090"/>
            </a:xfrm>
            <a:custGeom>
              <a:avLst/>
              <a:gdLst/>
              <a:ahLst/>
              <a:cxnLst/>
              <a:rect l="l" t="t" r="r" b="b"/>
              <a:pathLst>
                <a:path w="7560309" h="720090">
                  <a:moveTo>
                    <a:pt x="7559992" y="0"/>
                  </a:moveTo>
                  <a:lnTo>
                    <a:pt x="0" y="0"/>
                  </a:lnTo>
                  <a:lnTo>
                    <a:pt x="0" y="720001"/>
                  </a:lnTo>
                  <a:lnTo>
                    <a:pt x="7559992" y="720001"/>
                  </a:lnTo>
                  <a:lnTo>
                    <a:pt x="7559992" y="0"/>
                  </a:lnTo>
                  <a:close/>
                </a:path>
              </a:pathLst>
            </a:custGeom>
            <a:solidFill>
              <a:srgbClr val="4876B9"/>
            </a:solidFill>
          </p:spPr>
          <p:txBody>
            <a:bodyPr wrap="square" lIns="0" tIns="0" rIns="0" bIns="0" rtlCol="0"/>
            <a:lstStyle/>
            <a:p>
              <a:endParaRPr/>
            </a:p>
          </p:txBody>
        </p:sp>
        <p:pic>
          <p:nvPicPr>
            <p:cNvPr id="19" name="object 19"/>
            <p:cNvPicPr/>
            <p:nvPr/>
          </p:nvPicPr>
          <p:blipFill>
            <a:blip r:embed="rId13" cstate="print"/>
            <a:stretch>
              <a:fillRect/>
            </a:stretch>
          </p:blipFill>
          <p:spPr>
            <a:xfrm>
              <a:off x="6464465" y="757174"/>
              <a:ext cx="1095527" cy="718832"/>
            </a:xfrm>
            <a:prstGeom prst="rect">
              <a:avLst/>
            </a:prstGeom>
          </p:spPr>
        </p:pic>
      </p:grpSp>
      <p:sp>
        <p:nvSpPr>
          <p:cNvPr id="20" name="object 20"/>
          <p:cNvSpPr txBox="1">
            <a:spLocks noGrp="1"/>
          </p:cNvSpPr>
          <p:nvPr>
            <p:ph type="title"/>
          </p:nvPr>
        </p:nvSpPr>
        <p:spPr>
          <a:xfrm>
            <a:off x="2184902" y="814225"/>
            <a:ext cx="2092960" cy="359073"/>
          </a:xfrm>
          <a:prstGeom prst="rect">
            <a:avLst/>
          </a:prstGeom>
        </p:spPr>
        <p:txBody>
          <a:bodyPr vert="horz" wrap="square" lIns="0" tIns="12700" rIns="0" bIns="0" rtlCol="0">
            <a:spAutoFit/>
          </a:bodyPr>
          <a:lstStyle/>
          <a:p>
            <a:pPr marL="12700">
              <a:lnSpc>
                <a:spcPts val="2680"/>
              </a:lnSpc>
              <a:spcBef>
                <a:spcPts val="100"/>
              </a:spcBef>
            </a:pPr>
            <a:r>
              <a:rPr spc="-10" dirty="0"/>
              <a:t>Volta</a:t>
            </a:r>
            <a:r>
              <a:rPr spc="-70" dirty="0"/>
              <a:t> </a:t>
            </a:r>
            <a:r>
              <a:rPr dirty="0"/>
              <a:t>Finance</a:t>
            </a:r>
            <a:r>
              <a:rPr spc="-60" dirty="0"/>
              <a:t> </a:t>
            </a:r>
            <a:r>
              <a:rPr spc="-25" dirty="0"/>
              <a:t>Ltd</a:t>
            </a:r>
          </a:p>
        </p:txBody>
      </p:sp>
      <p:sp>
        <p:nvSpPr>
          <p:cNvPr id="21" name="object 21"/>
          <p:cNvSpPr txBox="1"/>
          <p:nvPr/>
        </p:nvSpPr>
        <p:spPr>
          <a:xfrm>
            <a:off x="3869994" y="5004003"/>
            <a:ext cx="1756800" cy="1800000"/>
          </a:xfrm>
          <a:prstGeom prst="rect">
            <a:avLst/>
          </a:prstGeom>
          <a:noFill/>
        </p:spPr>
        <p:txBody>
          <a:bodyPr vert="horz" wrap="square" lIns="0" tIns="0" rIns="0" bIns="0" rtlCol="0">
            <a:spAutoFit/>
          </a:bodyPr>
          <a:lstStyle/>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spcBef>
                <a:spcPts val="20"/>
              </a:spcBef>
            </a:pPr>
            <a:endParaRPr sz="1000" dirty="0">
              <a:latin typeface="Times New Roman"/>
              <a:cs typeface="Times New Roman"/>
            </a:endParaRPr>
          </a:p>
          <a:p>
            <a:pPr marL="971550">
              <a:lnSpc>
                <a:spcPct val="100000"/>
              </a:lnSpc>
            </a:pPr>
            <a:r>
              <a:rPr sz="1200" b="0" dirty="0">
                <a:solidFill>
                  <a:srgbClr val="231F20"/>
                </a:solidFill>
                <a:latin typeface="Calibri Light"/>
                <a:cs typeface="Calibri Light"/>
              </a:rPr>
              <a:t>L : 97,5 mm</a:t>
            </a:r>
            <a:r>
              <a:rPr sz="1200" b="0" spc="-5" dirty="0">
                <a:solidFill>
                  <a:srgbClr val="231F20"/>
                </a:solidFill>
                <a:latin typeface="Calibri Light"/>
                <a:cs typeface="Calibri Light"/>
              </a:rPr>
              <a:t> </a:t>
            </a:r>
            <a:r>
              <a:rPr sz="1200" b="0" dirty="0">
                <a:solidFill>
                  <a:srgbClr val="231F20"/>
                </a:solidFill>
                <a:latin typeface="Calibri Light"/>
                <a:cs typeface="Calibri Light"/>
              </a:rPr>
              <a:t>X</a:t>
            </a:r>
            <a:r>
              <a:rPr sz="1200" b="0" spc="-5" dirty="0">
                <a:solidFill>
                  <a:srgbClr val="231F20"/>
                </a:solidFill>
                <a:latin typeface="Calibri Light"/>
                <a:cs typeface="Calibri Light"/>
              </a:rPr>
              <a:t> </a:t>
            </a:r>
            <a:r>
              <a:rPr sz="1200" b="0" dirty="0">
                <a:solidFill>
                  <a:srgbClr val="231F20"/>
                </a:solidFill>
                <a:latin typeface="Calibri Light"/>
                <a:cs typeface="Calibri Light"/>
              </a:rPr>
              <a:t>50 </a:t>
            </a:r>
            <a:r>
              <a:rPr sz="1200" b="0" spc="-25" dirty="0">
                <a:solidFill>
                  <a:srgbClr val="231F20"/>
                </a:solidFill>
                <a:latin typeface="Calibri Light"/>
                <a:cs typeface="Calibri Light"/>
              </a:rPr>
              <a:t>mm</a:t>
            </a:r>
            <a:endParaRPr sz="1200" dirty="0">
              <a:latin typeface="Calibri Light"/>
              <a:cs typeface="Calibri Light"/>
            </a:endParaRPr>
          </a:p>
        </p:txBody>
      </p:sp>
      <p:sp>
        <p:nvSpPr>
          <p:cNvPr id="22" name="object 22"/>
          <p:cNvSpPr txBox="1"/>
          <p:nvPr/>
        </p:nvSpPr>
        <p:spPr>
          <a:xfrm>
            <a:off x="179997" y="7344003"/>
            <a:ext cx="3510279" cy="2988310"/>
          </a:xfrm>
          <a:prstGeom prst="rect">
            <a:avLst/>
          </a:prstGeom>
          <a:noFill/>
        </p:spPr>
        <p:txBody>
          <a:bodyPr vert="horz" wrap="square" lIns="0" tIns="0" rIns="0" bIns="0" rtlCol="0">
            <a:spAutoFit/>
          </a:bodyPr>
          <a:lstStyle/>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marL="971550">
              <a:lnSpc>
                <a:spcPct val="100000"/>
              </a:lnSpc>
              <a:spcBef>
                <a:spcPts val="810"/>
              </a:spcBef>
            </a:pPr>
            <a:r>
              <a:rPr sz="1200" b="0" dirty="0">
                <a:solidFill>
                  <a:srgbClr val="231F20"/>
                </a:solidFill>
                <a:latin typeface="Calibri Light"/>
                <a:cs typeface="Calibri Light"/>
              </a:rPr>
              <a:t>L : 97,5 mm</a:t>
            </a:r>
            <a:r>
              <a:rPr sz="1200" b="0" spc="-5" dirty="0">
                <a:solidFill>
                  <a:srgbClr val="231F20"/>
                </a:solidFill>
                <a:latin typeface="Calibri Light"/>
                <a:cs typeface="Calibri Light"/>
              </a:rPr>
              <a:t> </a:t>
            </a:r>
            <a:r>
              <a:rPr sz="1200" b="0" dirty="0">
                <a:solidFill>
                  <a:srgbClr val="231F20"/>
                </a:solidFill>
                <a:latin typeface="Calibri Light"/>
                <a:cs typeface="Calibri Light"/>
              </a:rPr>
              <a:t>X</a:t>
            </a:r>
            <a:r>
              <a:rPr sz="1200" b="0" spc="-5" dirty="0">
                <a:solidFill>
                  <a:srgbClr val="231F20"/>
                </a:solidFill>
                <a:latin typeface="Calibri Light"/>
                <a:cs typeface="Calibri Light"/>
              </a:rPr>
              <a:t> </a:t>
            </a:r>
            <a:r>
              <a:rPr sz="1200" b="0" dirty="0">
                <a:solidFill>
                  <a:srgbClr val="231F20"/>
                </a:solidFill>
                <a:latin typeface="Calibri Light"/>
                <a:cs typeface="Calibri Light"/>
              </a:rPr>
              <a:t>83 </a:t>
            </a:r>
            <a:r>
              <a:rPr sz="1200" b="0" spc="-25" dirty="0">
                <a:solidFill>
                  <a:srgbClr val="231F20"/>
                </a:solidFill>
                <a:latin typeface="Calibri Light"/>
                <a:cs typeface="Calibri Light"/>
              </a:rPr>
              <a:t>mm</a:t>
            </a:r>
            <a:endParaRPr sz="1200" dirty="0">
              <a:latin typeface="Calibri Light"/>
              <a:cs typeface="Calibri Light"/>
            </a:endParaRPr>
          </a:p>
        </p:txBody>
      </p:sp>
      <p:sp>
        <p:nvSpPr>
          <p:cNvPr id="23" name="object 23"/>
          <p:cNvSpPr txBox="1"/>
          <p:nvPr/>
        </p:nvSpPr>
        <p:spPr>
          <a:xfrm>
            <a:off x="3869994" y="7344003"/>
            <a:ext cx="3510279" cy="2988310"/>
          </a:xfrm>
          <a:prstGeom prst="rect">
            <a:avLst/>
          </a:prstGeom>
          <a:noFill/>
        </p:spPr>
        <p:txBody>
          <a:bodyPr vert="horz" wrap="square" lIns="0" tIns="0" rIns="0" bIns="0" rtlCol="0">
            <a:spAutoFit/>
          </a:bodyPr>
          <a:lstStyle/>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marL="935355">
              <a:lnSpc>
                <a:spcPct val="100000"/>
              </a:lnSpc>
              <a:spcBef>
                <a:spcPts val="810"/>
              </a:spcBef>
            </a:pPr>
            <a:r>
              <a:rPr sz="1200" b="0" dirty="0">
                <a:solidFill>
                  <a:srgbClr val="231F20"/>
                </a:solidFill>
                <a:latin typeface="Calibri Light"/>
                <a:cs typeface="Calibri Light"/>
              </a:rPr>
              <a:t>L : 97,5 mm</a:t>
            </a:r>
            <a:r>
              <a:rPr sz="1200" b="0" spc="-5" dirty="0">
                <a:solidFill>
                  <a:srgbClr val="231F20"/>
                </a:solidFill>
                <a:latin typeface="Calibri Light"/>
                <a:cs typeface="Calibri Light"/>
              </a:rPr>
              <a:t> </a:t>
            </a:r>
            <a:r>
              <a:rPr sz="1200" b="0" dirty="0">
                <a:solidFill>
                  <a:srgbClr val="231F20"/>
                </a:solidFill>
                <a:latin typeface="Calibri Light"/>
                <a:cs typeface="Calibri Light"/>
              </a:rPr>
              <a:t>X</a:t>
            </a:r>
            <a:r>
              <a:rPr sz="1200" b="0" spc="-5" dirty="0">
                <a:solidFill>
                  <a:srgbClr val="231F20"/>
                </a:solidFill>
                <a:latin typeface="Calibri Light"/>
                <a:cs typeface="Calibri Light"/>
              </a:rPr>
              <a:t> </a:t>
            </a:r>
            <a:r>
              <a:rPr sz="1200" b="0" dirty="0">
                <a:solidFill>
                  <a:srgbClr val="231F20"/>
                </a:solidFill>
                <a:latin typeface="Calibri Light"/>
                <a:cs typeface="Calibri Light"/>
              </a:rPr>
              <a:t>83 </a:t>
            </a:r>
            <a:r>
              <a:rPr sz="1200" b="0" spc="-25" dirty="0">
                <a:solidFill>
                  <a:srgbClr val="231F20"/>
                </a:solidFill>
                <a:latin typeface="Calibri Light"/>
                <a:cs typeface="Calibri Light"/>
              </a:rPr>
              <a:t>mm</a:t>
            </a:r>
            <a:endParaRPr sz="1200" dirty="0">
              <a:latin typeface="Calibri Light"/>
              <a:cs typeface="Calibri Light"/>
            </a:endParaRPr>
          </a:p>
        </p:txBody>
      </p:sp>
      <p:sp>
        <p:nvSpPr>
          <p:cNvPr id="25" name="object 21">
            <a:extLst>
              <a:ext uri="{FF2B5EF4-FFF2-40B4-BE49-F238E27FC236}">
                <a16:creationId xmlns:a16="http://schemas.microsoft.com/office/drawing/2014/main" id="{CBFDF9BF-9AA7-1263-BB44-765AFE3C916F}"/>
              </a:ext>
            </a:extLst>
          </p:cNvPr>
          <p:cNvSpPr txBox="1"/>
          <p:nvPr/>
        </p:nvSpPr>
        <p:spPr>
          <a:xfrm>
            <a:off x="5632401" y="5004003"/>
            <a:ext cx="1756800" cy="1800000"/>
          </a:xfrm>
          <a:prstGeom prst="rect">
            <a:avLst/>
          </a:prstGeom>
          <a:noFill/>
        </p:spPr>
        <p:txBody>
          <a:bodyPr vert="horz" wrap="square" lIns="0" tIns="0" rIns="0" bIns="0" rtlCol="0">
            <a:spAutoFit/>
          </a:bodyPr>
          <a:lstStyle/>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spcBef>
                <a:spcPts val="20"/>
              </a:spcBef>
            </a:pPr>
            <a:endParaRPr sz="1000" dirty="0">
              <a:latin typeface="Times New Roman"/>
              <a:cs typeface="Times New Roman"/>
            </a:endParaRPr>
          </a:p>
          <a:p>
            <a:pPr marL="971550">
              <a:lnSpc>
                <a:spcPct val="100000"/>
              </a:lnSpc>
            </a:pPr>
            <a:r>
              <a:rPr sz="1200" b="0" dirty="0">
                <a:solidFill>
                  <a:srgbClr val="231F20"/>
                </a:solidFill>
                <a:latin typeface="Calibri Light"/>
                <a:cs typeface="Calibri Light"/>
              </a:rPr>
              <a:t>L : 97,5 mm</a:t>
            </a:r>
            <a:r>
              <a:rPr sz="1200" b="0" spc="-5" dirty="0">
                <a:solidFill>
                  <a:srgbClr val="231F20"/>
                </a:solidFill>
                <a:latin typeface="Calibri Light"/>
                <a:cs typeface="Calibri Light"/>
              </a:rPr>
              <a:t> </a:t>
            </a:r>
            <a:r>
              <a:rPr sz="1200" b="0" dirty="0">
                <a:solidFill>
                  <a:srgbClr val="231F20"/>
                </a:solidFill>
                <a:latin typeface="Calibri Light"/>
                <a:cs typeface="Calibri Light"/>
              </a:rPr>
              <a:t>X</a:t>
            </a:r>
            <a:r>
              <a:rPr sz="1200" b="0" spc="-5" dirty="0">
                <a:solidFill>
                  <a:srgbClr val="231F20"/>
                </a:solidFill>
                <a:latin typeface="Calibri Light"/>
                <a:cs typeface="Calibri Light"/>
              </a:rPr>
              <a:t> </a:t>
            </a:r>
            <a:r>
              <a:rPr sz="1200" b="0" dirty="0">
                <a:solidFill>
                  <a:srgbClr val="231F20"/>
                </a:solidFill>
                <a:latin typeface="Calibri Light"/>
                <a:cs typeface="Calibri Light"/>
              </a:rPr>
              <a:t>50 </a:t>
            </a:r>
            <a:r>
              <a:rPr sz="1200" b="0" spc="-25" dirty="0">
                <a:solidFill>
                  <a:srgbClr val="231F20"/>
                </a:solidFill>
                <a:latin typeface="Calibri Light"/>
                <a:cs typeface="Calibri Light"/>
              </a:rPr>
              <a:t>mm</a:t>
            </a:r>
            <a:endParaRPr sz="1200" dirty="0">
              <a:latin typeface="Calibri Light"/>
              <a:cs typeface="Calibri Light"/>
            </a:endParaRPr>
          </a:p>
        </p:txBody>
      </p:sp>
      <p:pic>
        <p:nvPicPr>
          <p:cNvPr id="4" name="Picture 3">
            <a:extLst>
              <a:ext uri="{FF2B5EF4-FFF2-40B4-BE49-F238E27FC236}">
                <a16:creationId xmlns:a16="http://schemas.microsoft.com/office/drawing/2014/main" id="{DC72FD44-8113-DAE2-2685-CE93BFD4798A}"/>
              </a:ext>
            </a:extLst>
          </p:cNvPr>
          <p:cNvPicPr>
            <a:picLocks noChangeAspect="1"/>
          </p:cNvPicPr>
          <p:nvPr>
            <p:custDataLst>
              <p:tags r:id="rId1"/>
            </p:custDataLst>
          </p:nvPr>
        </p:nvPicPr>
        <p:blipFill>
          <a:blip r:embed="rId14"/>
          <a:stretch>
            <a:fillRect/>
          </a:stretch>
        </p:blipFill>
        <p:spPr>
          <a:xfrm>
            <a:off x="3869993" y="5025521"/>
            <a:ext cx="1756800" cy="1612427"/>
          </a:xfrm>
          <a:prstGeom prst="rect">
            <a:avLst/>
          </a:prstGeom>
        </p:spPr>
      </p:pic>
      <p:pic>
        <p:nvPicPr>
          <p:cNvPr id="6" name="Picture 5">
            <a:extLst>
              <a:ext uri="{FF2B5EF4-FFF2-40B4-BE49-F238E27FC236}">
                <a16:creationId xmlns:a16="http://schemas.microsoft.com/office/drawing/2014/main" id="{BFC336AC-981D-6B2A-E2F8-5321C893DE63}"/>
              </a:ext>
            </a:extLst>
          </p:cNvPr>
          <p:cNvPicPr>
            <a:picLocks noChangeAspect="1"/>
          </p:cNvPicPr>
          <p:nvPr>
            <p:custDataLst>
              <p:tags r:id="rId2"/>
            </p:custDataLst>
          </p:nvPr>
        </p:nvPicPr>
        <p:blipFill>
          <a:blip r:embed="rId15"/>
          <a:stretch>
            <a:fillRect/>
          </a:stretch>
        </p:blipFill>
        <p:spPr>
          <a:xfrm>
            <a:off x="5660607" y="5086219"/>
            <a:ext cx="1756800" cy="1619550"/>
          </a:xfrm>
          <a:prstGeom prst="rect">
            <a:avLst/>
          </a:prstGeom>
        </p:spPr>
      </p:pic>
      <p:pic>
        <p:nvPicPr>
          <p:cNvPr id="24" name="Picture 23">
            <a:extLst>
              <a:ext uri="{FF2B5EF4-FFF2-40B4-BE49-F238E27FC236}">
                <a16:creationId xmlns:a16="http://schemas.microsoft.com/office/drawing/2014/main" id="{4FE4412C-E36C-CF86-79EB-34DC2DA5E1B5}"/>
              </a:ext>
            </a:extLst>
          </p:cNvPr>
          <p:cNvPicPr>
            <a:picLocks noChangeAspect="1"/>
          </p:cNvPicPr>
          <p:nvPr>
            <p:custDataLst>
              <p:tags r:id="rId3"/>
            </p:custDataLst>
          </p:nvPr>
        </p:nvPicPr>
        <p:blipFill>
          <a:blip r:embed="rId16"/>
          <a:stretch>
            <a:fillRect/>
          </a:stretch>
        </p:blipFill>
        <p:spPr>
          <a:xfrm>
            <a:off x="3869995" y="7344003"/>
            <a:ext cx="3510279" cy="2814341"/>
          </a:xfrm>
          <a:prstGeom prst="rect">
            <a:avLst/>
          </a:prstGeom>
        </p:spPr>
      </p:pic>
      <p:pic>
        <p:nvPicPr>
          <p:cNvPr id="26" name="Picture 25">
            <a:extLst>
              <a:ext uri="{FF2B5EF4-FFF2-40B4-BE49-F238E27FC236}">
                <a16:creationId xmlns:a16="http://schemas.microsoft.com/office/drawing/2014/main" id="{67038638-7570-FC30-4C87-B17C0C00C769}"/>
              </a:ext>
            </a:extLst>
          </p:cNvPr>
          <p:cNvPicPr>
            <a:picLocks noChangeAspect="1"/>
          </p:cNvPicPr>
          <p:nvPr>
            <p:custDataLst>
              <p:tags r:id="rId4"/>
            </p:custDataLst>
          </p:nvPr>
        </p:nvPicPr>
        <p:blipFill>
          <a:blip r:embed="rId17"/>
          <a:stretch>
            <a:fillRect/>
          </a:stretch>
        </p:blipFill>
        <p:spPr>
          <a:xfrm>
            <a:off x="3866400" y="10414809"/>
            <a:ext cx="3513600" cy="101980"/>
          </a:xfrm>
          <a:prstGeom prst="rect">
            <a:avLst/>
          </a:prstGeom>
        </p:spPr>
      </p:pic>
      <p:pic>
        <p:nvPicPr>
          <p:cNvPr id="27" name="Picture 26">
            <a:extLst>
              <a:ext uri="{FF2B5EF4-FFF2-40B4-BE49-F238E27FC236}">
                <a16:creationId xmlns:a16="http://schemas.microsoft.com/office/drawing/2014/main" id="{E46F7CB1-9831-2C25-9F92-14A4EBF84F51}"/>
              </a:ext>
            </a:extLst>
          </p:cNvPr>
          <p:cNvPicPr>
            <a:picLocks noChangeAspect="1"/>
          </p:cNvPicPr>
          <p:nvPr>
            <p:custDataLst>
              <p:tags r:id="rId5"/>
            </p:custDataLst>
          </p:nvPr>
        </p:nvPicPr>
        <p:blipFill>
          <a:blip r:embed="rId18"/>
          <a:stretch>
            <a:fillRect/>
          </a:stretch>
        </p:blipFill>
        <p:spPr>
          <a:xfrm>
            <a:off x="3857284" y="6718300"/>
            <a:ext cx="3505200" cy="217612"/>
          </a:xfrm>
          <a:prstGeom prst="rect">
            <a:avLst/>
          </a:prstGeom>
        </p:spPr>
      </p:pic>
      <p:pic>
        <p:nvPicPr>
          <p:cNvPr id="28" name="Picture 27">
            <a:extLst>
              <a:ext uri="{FF2B5EF4-FFF2-40B4-BE49-F238E27FC236}">
                <a16:creationId xmlns:a16="http://schemas.microsoft.com/office/drawing/2014/main" id="{DCA73340-1F63-F77F-6D12-CD9679111B12}"/>
              </a:ext>
            </a:extLst>
          </p:cNvPr>
          <p:cNvPicPr>
            <a:picLocks noChangeAspect="1"/>
          </p:cNvPicPr>
          <p:nvPr>
            <p:custDataLst>
              <p:tags r:id="rId6"/>
            </p:custDataLst>
          </p:nvPr>
        </p:nvPicPr>
        <p:blipFill>
          <a:blip r:embed="rId19"/>
          <a:stretch>
            <a:fillRect/>
          </a:stretch>
        </p:blipFill>
        <p:spPr>
          <a:xfrm>
            <a:off x="4006862" y="10223500"/>
            <a:ext cx="2600325" cy="135008"/>
          </a:xfrm>
          <a:prstGeom prst="rect">
            <a:avLst/>
          </a:prstGeom>
        </p:spPr>
      </p:pic>
      <p:pic>
        <p:nvPicPr>
          <p:cNvPr id="29" name="Picture 28">
            <a:extLst>
              <a:ext uri="{FF2B5EF4-FFF2-40B4-BE49-F238E27FC236}">
                <a16:creationId xmlns:a16="http://schemas.microsoft.com/office/drawing/2014/main" id="{FD9A080B-808B-4A8C-190F-81F7ACB01347}"/>
              </a:ext>
            </a:extLst>
          </p:cNvPr>
          <p:cNvPicPr>
            <a:picLocks noChangeAspect="1"/>
          </p:cNvPicPr>
          <p:nvPr>
            <p:custDataLst>
              <p:tags r:id="rId7"/>
            </p:custDataLst>
          </p:nvPr>
        </p:nvPicPr>
        <p:blipFill>
          <a:blip r:embed="rId20"/>
          <a:stretch>
            <a:fillRect/>
          </a:stretch>
        </p:blipFill>
        <p:spPr>
          <a:xfrm>
            <a:off x="233762" y="7332330"/>
            <a:ext cx="3436959" cy="2695479"/>
          </a:xfrm>
          <a:prstGeom prst="rect">
            <a:avLst/>
          </a:prstGeom>
        </p:spPr>
      </p:pic>
      <p:pic>
        <p:nvPicPr>
          <p:cNvPr id="30" name="Picture 29">
            <a:extLst>
              <a:ext uri="{FF2B5EF4-FFF2-40B4-BE49-F238E27FC236}">
                <a16:creationId xmlns:a16="http://schemas.microsoft.com/office/drawing/2014/main" id="{6D79095A-9B07-2171-E150-023A36FBF6A6}"/>
              </a:ext>
            </a:extLst>
          </p:cNvPr>
          <p:cNvPicPr>
            <a:picLocks noChangeAspect="1"/>
          </p:cNvPicPr>
          <p:nvPr>
            <p:custDataLst>
              <p:tags r:id="rId8"/>
            </p:custDataLst>
          </p:nvPr>
        </p:nvPicPr>
        <p:blipFill>
          <a:blip r:embed="rId19"/>
          <a:stretch>
            <a:fillRect/>
          </a:stretch>
        </p:blipFill>
        <p:spPr>
          <a:xfrm>
            <a:off x="176227" y="10093341"/>
            <a:ext cx="2000250" cy="103852"/>
          </a:xfrm>
          <a:prstGeom prst="rect">
            <a:avLst/>
          </a:prstGeom>
        </p:spPr>
      </p:pic>
      <p:pic>
        <p:nvPicPr>
          <p:cNvPr id="31" name="Picture 30">
            <a:extLst>
              <a:ext uri="{FF2B5EF4-FFF2-40B4-BE49-F238E27FC236}">
                <a16:creationId xmlns:a16="http://schemas.microsoft.com/office/drawing/2014/main" id="{371DF515-BB4C-2B27-A48A-719AB139172D}"/>
              </a:ext>
            </a:extLst>
          </p:cNvPr>
          <p:cNvPicPr>
            <a:picLocks noChangeAspect="1"/>
          </p:cNvPicPr>
          <p:nvPr>
            <p:custDataLst>
              <p:tags r:id="rId9"/>
            </p:custDataLst>
          </p:nvPr>
        </p:nvPicPr>
        <p:blipFill>
          <a:blip r:embed="rId21"/>
          <a:stretch>
            <a:fillRect/>
          </a:stretch>
        </p:blipFill>
        <p:spPr>
          <a:xfrm>
            <a:off x="1921696" y="1173143"/>
            <a:ext cx="2619375" cy="208985"/>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167299" y="1598852"/>
            <a:ext cx="7228205" cy="6835140"/>
          </a:xfrm>
          <a:prstGeom prst="rect">
            <a:avLst/>
          </a:prstGeom>
        </p:spPr>
        <p:txBody>
          <a:bodyPr vert="horz" wrap="square" lIns="0" tIns="12700" rIns="0" bIns="0" rtlCol="0">
            <a:spAutoFit/>
          </a:bodyPr>
          <a:lstStyle/>
          <a:p>
            <a:pPr marL="12700">
              <a:lnSpc>
                <a:spcPct val="100000"/>
              </a:lnSpc>
              <a:spcBef>
                <a:spcPts val="100"/>
              </a:spcBef>
            </a:pPr>
            <a:r>
              <a:rPr sz="1400" b="1" dirty="0">
                <a:solidFill>
                  <a:srgbClr val="343B3C"/>
                </a:solidFill>
                <a:latin typeface="Calibri"/>
                <a:cs typeface="Calibri"/>
              </a:rPr>
              <a:t>Important</a:t>
            </a:r>
            <a:r>
              <a:rPr sz="1400" b="1" spc="-30" dirty="0">
                <a:solidFill>
                  <a:srgbClr val="343B3C"/>
                </a:solidFill>
                <a:latin typeface="Calibri"/>
                <a:cs typeface="Calibri"/>
              </a:rPr>
              <a:t> </a:t>
            </a:r>
            <a:r>
              <a:rPr sz="1400" b="1" spc="-10" dirty="0">
                <a:solidFill>
                  <a:srgbClr val="343B3C"/>
                </a:solidFill>
                <a:latin typeface="Calibri"/>
                <a:cs typeface="Calibri"/>
              </a:rPr>
              <a:t>Information</a:t>
            </a:r>
            <a:endParaRPr sz="1400">
              <a:latin typeface="Calibri"/>
              <a:cs typeface="Calibri"/>
            </a:endParaRPr>
          </a:p>
          <a:p>
            <a:pPr marL="12700" marR="5080" algn="just">
              <a:lnSpc>
                <a:spcPct val="100000"/>
              </a:lnSpc>
              <a:spcBef>
                <a:spcPts val="1120"/>
              </a:spcBef>
            </a:pPr>
            <a:r>
              <a:rPr sz="1000" b="0" dirty="0">
                <a:solidFill>
                  <a:srgbClr val="343B3C"/>
                </a:solidFill>
                <a:latin typeface="Calibri Light"/>
                <a:cs typeface="Calibri Light"/>
              </a:rPr>
              <a:t>This</a:t>
            </a:r>
            <a:r>
              <a:rPr sz="1000" b="0" spc="-15" dirty="0">
                <a:solidFill>
                  <a:srgbClr val="343B3C"/>
                </a:solidFill>
                <a:latin typeface="Calibri Light"/>
                <a:cs typeface="Calibri Light"/>
              </a:rPr>
              <a:t> </a:t>
            </a:r>
            <a:r>
              <a:rPr sz="1000" b="0" dirty="0">
                <a:solidFill>
                  <a:srgbClr val="343B3C"/>
                </a:solidFill>
                <a:latin typeface="Calibri Light"/>
                <a:cs typeface="Calibri Light"/>
              </a:rPr>
              <a:t>monthly</a:t>
            </a:r>
            <a:r>
              <a:rPr sz="1000" b="0" spc="-15" dirty="0">
                <a:solidFill>
                  <a:srgbClr val="343B3C"/>
                </a:solidFill>
                <a:latin typeface="Calibri Light"/>
                <a:cs typeface="Calibri Light"/>
              </a:rPr>
              <a:t> </a:t>
            </a:r>
            <a:r>
              <a:rPr sz="1000" b="0" dirty="0">
                <a:solidFill>
                  <a:srgbClr val="343B3C"/>
                </a:solidFill>
                <a:latin typeface="Calibri Light"/>
                <a:cs typeface="Calibri Light"/>
              </a:rPr>
              <a:t>report</a:t>
            </a:r>
            <a:r>
              <a:rPr sz="1000" b="0" spc="-15" dirty="0">
                <a:solidFill>
                  <a:srgbClr val="343B3C"/>
                </a:solidFill>
                <a:latin typeface="Calibri Light"/>
                <a:cs typeface="Calibri Light"/>
              </a:rPr>
              <a:t> </a:t>
            </a:r>
            <a:r>
              <a:rPr sz="1000" b="0" dirty="0">
                <a:solidFill>
                  <a:srgbClr val="343B3C"/>
                </a:solidFill>
                <a:latin typeface="Calibri Light"/>
                <a:cs typeface="Calibri Light"/>
              </a:rPr>
              <a:t>is</a:t>
            </a:r>
            <a:r>
              <a:rPr sz="1000" b="0" spc="-15" dirty="0">
                <a:solidFill>
                  <a:srgbClr val="343B3C"/>
                </a:solidFill>
                <a:latin typeface="Calibri Light"/>
                <a:cs typeface="Calibri Light"/>
              </a:rPr>
              <a:t> </a:t>
            </a:r>
            <a:r>
              <a:rPr sz="1000" b="0" dirty="0">
                <a:solidFill>
                  <a:srgbClr val="343B3C"/>
                </a:solidFill>
                <a:latin typeface="Calibri Light"/>
                <a:cs typeface="Calibri Light"/>
              </a:rPr>
              <a:t>published</a:t>
            </a:r>
            <a:r>
              <a:rPr sz="1000" b="0" spc="-15" dirty="0">
                <a:solidFill>
                  <a:srgbClr val="343B3C"/>
                </a:solidFill>
                <a:latin typeface="Calibri Light"/>
                <a:cs typeface="Calibri Light"/>
              </a:rPr>
              <a:t> </a:t>
            </a:r>
            <a:r>
              <a:rPr sz="1000" b="0" dirty="0">
                <a:solidFill>
                  <a:srgbClr val="343B3C"/>
                </a:solidFill>
                <a:latin typeface="Calibri Light"/>
                <a:cs typeface="Calibri Light"/>
              </a:rPr>
              <a:t>by</a:t>
            </a:r>
            <a:r>
              <a:rPr sz="1000" b="0" spc="-15" dirty="0">
                <a:solidFill>
                  <a:srgbClr val="343B3C"/>
                </a:solidFill>
                <a:latin typeface="Calibri Light"/>
                <a:cs typeface="Calibri Light"/>
              </a:rPr>
              <a:t> </a:t>
            </a:r>
            <a:r>
              <a:rPr sz="1000" b="0" dirty="0">
                <a:solidFill>
                  <a:srgbClr val="343B3C"/>
                </a:solidFill>
                <a:latin typeface="Calibri Light"/>
                <a:cs typeface="Calibri Light"/>
              </a:rPr>
              <a:t>AXA</a:t>
            </a:r>
            <a:r>
              <a:rPr sz="1000" b="0" spc="-5" dirty="0">
                <a:solidFill>
                  <a:srgbClr val="343B3C"/>
                </a:solidFill>
                <a:latin typeface="Calibri Light"/>
                <a:cs typeface="Calibri Light"/>
              </a:rPr>
              <a:t> </a:t>
            </a:r>
            <a:r>
              <a:rPr sz="1000" b="0" dirty="0">
                <a:solidFill>
                  <a:srgbClr val="343B3C"/>
                </a:solidFill>
                <a:latin typeface="Calibri Light"/>
                <a:cs typeface="Calibri Light"/>
              </a:rPr>
              <a:t>Investment</a:t>
            </a:r>
            <a:r>
              <a:rPr sz="1000" b="0" spc="-15" dirty="0">
                <a:solidFill>
                  <a:srgbClr val="343B3C"/>
                </a:solidFill>
                <a:latin typeface="Calibri Light"/>
                <a:cs typeface="Calibri Light"/>
              </a:rPr>
              <a:t> </a:t>
            </a:r>
            <a:r>
              <a:rPr sz="1000" b="0" dirty="0">
                <a:solidFill>
                  <a:srgbClr val="343B3C"/>
                </a:solidFill>
                <a:latin typeface="Calibri Light"/>
                <a:cs typeface="Calibri Light"/>
              </a:rPr>
              <a:t>Managers</a:t>
            </a:r>
            <a:r>
              <a:rPr sz="1000" b="0" spc="-15" dirty="0">
                <a:solidFill>
                  <a:srgbClr val="343B3C"/>
                </a:solidFill>
                <a:latin typeface="Calibri Light"/>
                <a:cs typeface="Calibri Light"/>
              </a:rPr>
              <a:t> </a:t>
            </a:r>
            <a:r>
              <a:rPr sz="1000" b="0" dirty="0">
                <a:solidFill>
                  <a:srgbClr val="343B3C"/>
                </a:solidFill>
                <a:latin typeface="Calibri Light"/>
                <a:cs typeface="Calibri Light"/>
              </a:rPr>
              <a:t>Paris</a:t>
            </a:r>
            <a:r>
              <a:rPr sz="1000" b="0" spc="-15" dirty="0">
                <a:solidFill>
                  <a:srgbClr val="343B3C"/>
                </a:solidFill>
                <a:latin typeface="Calibri Light"/>
                <a:cs typeface="Calibri Light"/>
              </a:rPr>
              <a:t> </a:t>
            </a:r>
            <a:r>
              <a:rPr sz="1000" b="0" spc="-20" dirty="0">
                <a:solidFill>
                  <a:srgbClr val="343B3C"/>
                </a:solidFill>
                <a:latin typeface="Calibri Light"/>
                <a:cs typeface="Calibri Light"/>
              </a:rPr>
              <a:t>(“AXA</a:t>
            </a:r>
            <a:r>
              <a:rPr sz="1000" b="0" spc="-10" dirty="0">
                <a:solidFill>
                  <a:srgbClr val="343B3C"/>
                </a:solidFill>
                <a:latin typeface="Calibri Light"/>
                <a:cs typeface="Calibri Light"/>
              </a:rPr>
              <a:t> </a:t>
            </a:r>
            <a:r>
              <a:rPr sz="1000" b="0" dirty="0">
                <a:solidFill>
                  <a:srgbClr val="343B3C"/>
                </a:solidFill>
                <a:latin typeface="Calibri Light"/>
                <a:cs typeface="Calibri Light"/>
              </a:rPr>
              <a:t>IM”),</a:t>
            </a:r>
            <a:r>
              <a:rPr sz="1000" b="0" spc="-15" dirty="0">
                <a:solidFill>
                  <a:srgbClr val="343B3C"/>
                </a:solidFill>
                <a:latin typeface="Calibri Light"/>
                <a:cs typeface="Calibri Light"/>
              </a:rPr>
              <a:t> </a:t>
            </a:r>
            <a:r>
              <a:rPr sz="1000" b="0" dirty="0">
                <a:solidFill>
                  <a:srgbClr val="343B3C"/>
                </a:solidFill>
                <a:latin typeface="Calibri Light"/>
                <a:cs typeface="Calibri Light"/>
              </a:rPr>
              <a:t>in</a:t>
            </a:r>
            <a:r>
              <a:rPr sz="1000" b="0" spc="-15" dirty="0">
                <a:solidFill>
                  <a:srgbClr val="343B3C"/>
                </a:solidFill>
                <a:latin typeface="Calibri Light"/>
                <a:cs typeface="Calibri Light"/>
              </a:rPr>
              <a:t> </a:t>
            </a:r>
            <a:r>
              <a:rPr sz="1000" b="0" dirty="0">
                <a:solidFill>
                  <a:srgbClr val="343B3C"/>
                </a:solidFill>
                <a:latin typeface="Calibri Light"/>
                <a:cs typeface="Calibri Light"/>
              </a:rPr>
              <a:t>its</a:t>
            </a:r>
            <a:r>
              <a:rPr sz="1000" b="0" spc="-10" dirty="0">
                <a:solidFill>
                  <a:srgbClr val="343B3C"/>
                </a:solidFill>
                <a:latin typeface="Calibri Light"/>
                <a:cs typeface="Calibri Light"/>
              </a:rPr>
              <a:t> </a:t>
            </a:r>
            <a:r>
              <a:rPr sz="1000" b="0" dirty="0">
                <a:solidFill>
                  <a:srgbClr val="343B3C"/>
                </a:solidFill>
                <a:latin typeface="Calibri Light"/>
                <a:cs typeface="Calibri Light"/>
              </a:rPr>
              <a:t>capacity</a:t>
            </a:r>
            <a:r>
              <a:rPr sz="1000" b="0" spc="-15" dirty="0">
                <a:solidFill>
                  <a:srgbClr val="343B3C"/>
                </a:solidFill>
                <a:latin typeface="Calibri Light"/>
                <a:cs typeface="Calibri Light"/>
              </a:rPr>
              <a:t> </a:t>
            </a:r>
            <a:r>
              <a:rPr sz="1000" b="0" dirty="0">
                <a:solidFill>
                  <a:srgbClr val="343B3C"/>
                </a:solidFill>
                <a:latin typeface="Calibri Light"/>
                <a:cs typeface="Calibri Light"/>
              </a:rPr>
              <a:t>as</a:t>
            </a:r>
            <a:r>
              <a:rPr sz="1000" b="0" spc="-15" dirty="0">
                <a:solidFill>
                  <a:srgbClr val="343B3C"/>
                </a:solidFill>
                <a:latin typeface="Calibri Light"/>
                <a:cs typeface="Calibri Light"/>
              </a:rPr>
              <a:t> </a:t>
            </a:r>
            <a:r>
              <a:rPr sz="1000" b="0" dirty="0">
                <a:solidFill>
                  <a:srgbClr val="343B3C"/>
                </a:solidFill>
                <a:latin typeface="Calibri Light"/>
                <a:cs typeface="Calibri Light"/>
              </a:rPr>
              <a:t>alternative</a:t>
            </a:r>
            <a:r>
              <a:rPr sz="1000" b="0" spc="-15" dirty="0">
                <a:solidFill>
                  <a:srgbClr val="343B3C"/>
                </a:solidFill>
                <a:latin typeface="Calibri Light"/>
                <a:cs typeface="Calibri Light"/>
              </a:rPr>
              <a:t> </a:t>
            </a:r>
            <a:r>
              <a:rPr sz="1000" b="0" dirty="0">
                <a:solidFill>
                  <a:srgbClr val="343B3C"/>
                </a:solidFill>
                <a:latin typeface="Calibri Light"/>
                <a:cs typeface="Calibri Light"/>
              </a:rPr>
              <a:t>investment</a:t>
            </a:r>
            <a:r>
              <a:rPr sz="1000" b="0" spc="-15" dirty="0">
                <a:solidFill>
                  <a:srgbClr val="343B3C"/>
                </a:solidFill>
                <a:latin typeface="Calibri Light"/>
                <a:cs typeface="Calibri Light"/>
              </a:rPr>
              <a:t> </a:t>
            </a:r>
            <a:r>
              <a:rPr sz="1000" b="0" dirty="0">
                <a:solidFill>
                  <a:srgbClr val="343B3C"/>
                </a:solidFill>
                <a:latin typeface="Calibri Light"/>
                <a:cs typeface="Calibri Light"/>
              </a:rPr>
              <a:t>fund</a:t>
            </a:r>
            <a:r>
              <a:rPr sz="1000" b="0" spc="-15" dirty="0">
                <a:solidFill>
                  <a:srgbClr val="343B3C"/>
                </a:solidFill>
                <a:latin typeface="Calibri Light"/>
                <a:cs typeface="Calibri Light"/>
              </a:rPr>
              <a:t> </a:t>
            </a:r>
            <a:r>
              <a:rPr sz="1000" b="0" dirty="0">
                <a:solidFill>
                  <a:srgbClr val="343B3C"/>
                </a:solidFill>
                <a:latin typeface="Calibri Light"/>
                <a:cs typeface="Calibri Light"/>
              </a:rPr>
              <a:t>manager</a:t>
            </a:r>
            <a:r>
              <a:rPr sz="1000" b="0" spc="-5" dirty="0">
                <a:solidFill>
                  <a:srgbClr val="343B3C"/>
                </a:solidFill>
                <a:latin typeface="Calibri Light"/>
                <a:cs typeface="Calibri Light"/>
              </a:rPr>
              <a:t> </a:t>
            </a:r>
            <a:r>
              <a:rPr sz="1000" b="0" spc="-10" dirty="0">
                <a:solidFill>
                  <a:srgbClr val="343B3C"/>
                </a:solidFill>
                <a:latin typeface="Calibri Light"/>
                <a:cs typeface="Calibri Light"/>
              </a:rPr>
              <a:t>(within </a:t>
            </a:r>
            <a:r>
              <a:rPr sz="1000" b="0" dirty="0">
                <a:solidFill>
                  <a:srgbClr val="343B3C"/>
                </a:solidFill>
                <a:latin typeface="Calibri Light"/>
                <a:cs typeface="Calibri Light"/>
              </a:rPr>
              <a:t>the</a:t>
            </a:r>
            <a:r>
              <a:rPr sz="1000" b="0" spc="-25" dirty="0">
                <a:solidFill>
                  <a:srgbClr val="343B3C"/>
                </a:solidFill>
                <a:latin typeface="Calibri Light"/>
                <a:cs typeface="Calibri Light"/>
              </a:rPr>
              <a:t> </a:t>
            </a:r>
            <a:r>
              <a:rPr sz="1000" b="0" dirty="0">
                <a:solidFill>
                  <a:srgbClr val="343B3C"/>
                </a:solidFill>
                <a:latin typeface="Calibri Light"/>
                <a:cs typeface="Calibri Light"/>
              </a:rPr>
              <a:t>meaning</a:t>
            </a:r>
            <a:r>
              <a:rPr sz="1000" b="0" spc="-25" dirty="0">
                <a:solidFill>
                  <a:srgbClr val="343B3C"/>
                </a:solidFill>
                <a:latin typeface="Calibri Light"/>
                <a:cs typeface="Calibri Light"/>
              </a:rPr>
              <a:t> </a:t>
            </a:r>
            <a:r>
              <a:rPr sz="1000" b="0" dirty="0">
                <a:solidFill>
                  <a:srgbClr val="343B3C"/>
                </a:solidFill>
                <a:latin typeface="Calibri Light"/>
                <a:cs typeface="Calibri Light"/>
              </a:rPr>
              <a:t>of</a:t>
            </a:r>
            <a:r>
              <a:rPr sz="1000" b="0" spc="-20" dirty="0">
                <a:solidFill>
                  <a:srgbClr val="343B3C"/>
                </a:solidFill>
                <a:latin typeface="Calibri Light"/>
                <a:cs typeface="Calibri Light"/>
              </a:rPr>
              <a:t> </a:t>
            </a:r>
            <a:r>
              <a:rPr sz="1000" b="0" dirty="0">
                <a:solidFill>
                  <a:srgbClr val="343B3C"/>
                </a:solidFill>
                <a:latin typeface="Calibri Light"/>
                <a:cs typeface="Calibri Light"/>
              </a:rPr>
              <a:t>Directive</a:t>
            </a:r>
            <a:r>
              <a:rPr sz="1000" b="0" spc="-25" dirty="0">
                <a:solidFill>
                  <a:srgbClr val="343B3C"/>
                </a:solidFill>
                <a:latin typeface="Calibri Light"/>
                <a:cs typeface="Calibri Light"/>
              </a:rPr>
              <a:t> </a:t>
            </a:r>
            <a:r>
              <a:rPr sz="1000" b="0" dirty="0">
                <a:solidFill>
                  <a:srgbClr val="343B3C"/>
                </a:solidFill>
                <a:latin typeface="Calibri Light"/>
                <a:cs typeface="Calibri Light"/>
              </a:rPr>
              <a:t>2011/61/EU,</a:t>
            </a:r>
            <a:r>
              <a:rPr sz="1000" b="0" spc="-20" dirty="0">
                <a:solidFill>
                  <a:srgbClr val="343B3C"/>
                </a:solidFill>
                <a:latin typeface="Calibri Light"/>
                <a:cs typeface="Calibri Light"/>
              </a:rPr>
              <a:t> </a:t>
            </a:r>
            <a:r>
              <a:rPr sz="1000" b="0" dirty="0">
                <a:solidFill>
                  <a:srgbClr val="343B3C"/>
                </a:solidFill>
                <a:latin typeface="Calibri Light"/>
                <a:cs typeface="Calibri Light"/>
              </a:rPr>
              <a:t>the</a:t>
            </a:r>
            <a:r>
              <a:rPr sz="1000" b="0" spc="-25" dirty="0">
                <a:solidFill>
                  <a:srgbClr val="343B3C"/>
                </a:solidFill>
                <a:latin typeface="Calibri Light"/>
                <a:cs typeface="Calibri Light"/>
              </a:rPr>
              <a:t> </a:t>
            </a:r>
            <a:r>
              <a:rPr sz="1000" b="0" spc="-20" dirty="0">
                <a:solidFill>
                  <a:srgbClr val="343B3C"/>
                </a:solidFill>
                <a:latin typeface="Calibri Light"/>
                <a:cs typeface="Calibri Light"/>
              </a:rPr>
              <a:t>“AIFM</a:t>
            </a:r>
            <a:r>
              <a:rPr sz="1000" b="0" spc="-25" dirty="0">
                <a:solidFill>
                  <a:srgbClr val="343B3C"/>
                </a:solidFill>
                <a:latin typeface="Calibri Light"/>
                <a:cs typeface="Calibri Light"/>
              </a:rPr>
              <a:t> </a:t>
            </a:r>
            <a:r>
              <a:rPr sz="1000" b="0" dirty="0">
                <a:solidFill>
                  <a:srgbClr val="343B3C"/>
                </a:solidFill>
                <a:latin typeface="Calibri Light"/>
                <a:cs typeface="Calibri Light"/>
              </a:rPr>
              <a:t>Directive”)</a:t>
            </a:r>
            <a:r>
              <a:rPr sz="1000" b="0" spc="-20" dirty="0">
                <a:solidFill>
                  <a:srgbClr val="343B3C"/>
                </a:solidFill>
                <a:latin typeface="Calibri Light"/>
                <a:cs typeface="Calibri Light"/>
              </a:rPr>
              <a:t> </a:t>
            </a:r>
            <a:r>
              <a:rPr sz="1000" b="0" dirty="0">
                <a:solidFill>
                  <a:srgbClr val="343B3C"/>
                </a:solidFill>
                <a:latin typeface="Calibri Light"/>
                <a:cs typeface="Calibri Light"/>
              </a:rPr>
              <a:t>of</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Volta</a:t>
            </a:r>
            <a:r>
              <a:rPr sz="1000" b="0" spc="-20" dirty="0">
                <a:solidFill>
                  <a:srgbClr val="343B3C"/>
                </a:solidFill>
                <a:latin typeface="Calibri Light"/>
                <a:cs typeface="Calibri Light"/>
              </a:rPr>
              <a:t> </a:t>
            </a:r>
            <a:r>
              <a:rPr sz="1000" b="0" dirty="0">
                <a:solidFill>
                  <a:srgbClr val="343B3C"/>
                </a:solidFill>
                <a:latin typeface="Calibri Light"/>
                <a:cs typeface="Calibri Light"/>
              </a:rPr>
              <a:t>Finance</a:t>
            </a:r>
            <a:r>
              <a:rPr sz="1000" b="0" spc="-25" dirty="0">
                <a:solidFill>
                  <a:srgbClr val="343B3C"/>
                </a:solidFill>
                <a:latin typeface="Calibri Light"/>
                <a:cs typeface="Calibri Light"/>
              </a:rPr>
              <a:t> </a:t>
            </a:r>
            <a:r>
              <a:rPr sz="1000" b="0" dirty="0">
                <a:solidFill>
                  <a:srgbClr val="343B3C"/>
                </a:solidFill>
                <a:latin typeface="Calibri Light"/>
                <a:cs typeface="Calibri Light"/>
              </a:rPr>
              <a:t>Limited</a:t>
            </a:r>
            <a:r>
              <a:rPr sz="1000" b="0" spc="-25" dirty="0">
                <a:solidFill>
                  <a:srgbClr val="343B3C"/>
                </a:solidFill>
                <a:latin typeface="Calibri Light"/>
                <a:cs typeface="Calibri Light"/>
              </a:rPr>
              <a:t> </a:t>
            </a:r>
            <a:r>
              <a:rPr sz="1000" b="0" dirty="0">
                <a:solidFill>
                  <a:srgbClr val="343B3C"/>
                </a:solidFill>
                <a:latin typeface="Calibri Light"/>
                <a:cs typeface="Calibri Light"/>
              </a:rPr>
              <a:t>(the</a:t>
            </a:r>
            <a:r>
              <a:rPr sz="1000" b="0" spc="-20" dirty="0">
                <a:solidFill>
                  <a:srgbClr val="343B3C"/>
                </a:solidFill>
                <a:latin typeface="Calibri Light"/>
                <a:cs typeface="Calibri Light"/>
              </a:rPr>
              <a:t> </a:t>
            </a:r>
            <a:r>
              <a:rPr sz="1000" b="0" dirty="0">
                <a:solidFill>
                  <a:srgbClr val="343B3C"/>
                </a:solidFill>
                <a:latin typeface="Calibri Light"/>
                <a:cs typeface="Calibri Light"/>
              </a:rPr>
              <a:t>«Company»)</a:t>
            </a:r>
            <a:r>
              <a:rPr sz="1000" b="0" spc="-25" dirty="0">
                <a:solidFill>
                  <a:srgbClr val="343B3C"/>
                </a:solidFill>
                <a:latin typeface="Calibri Light"/>
                <a:cs typeface="Calibri Light"/>
              </a:rPr>
              <a:t> </a:t>
            </a:r>
            <a:r>
              <a:rPr sz="1000" b="0" dirty="0">
                <a:solidFill>
                  <a:srgbClr val="343B3C"/>
                </a:solidFill>
                <a:latin typeface="Calibri Light"/>
                <a:cs typeface="Calibri Light"/>
              </a:rPr>
              <a:t>whose</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portfolio</a:t>
            </a:r>
            <a:r>
              <a:rPr sz="1000" b="0" spc="-25" dirty="0">
                <a:solidFill>
                  <a:srgbClr val="343B3C"/>
                </a:solidFill>
                <a:latin typeface="Calibri Light"/>
                <a:cs typeface="Calibri Light"/>
              </a:rPr>
              <a:t> </a:t>
            </a:r>
            <a:r>
              <a:rPr sz="1000" b="0" dirty="0">
                <a:solidFill>
                  <a:srgbClr val="343B3C"/>
                </a:solidFill>
                <a:latin typeface="Calibri Light"/>
                <a:cs typeface="Calibri Light"/>
              </a:rPr>
              <a:t>is</a:t>
            </a:r>
            <a:r>
              <a:rPr sz="1000" b="0" spc="-20" dirty="0">
                <a:solidFill>
                  <a:srgbClr val="343B3C"/>
                </a:solidFill>
                <a:latin typeface="Calibri Light"/>
                <a:cs typeface="Calibri Light"/>
              </a:rPr>
              <a:t> </a:t>
            </a:r>
            <a:r>
              <a:rPr sz="1000" b="0" dirty="0">
                <a:solidFill>
                  <a:srgbClr val="343B3C"/>
                </a:solidFill>
                <a:latin typeface="Calibri Light"/>
                <a:cs typeface="Calibri Light"/>
              </a:rPr>
              <a:t>managed</a:t>
            </a:r>
            <a:r>
              <a:rPr sz="1000" b="0" spc="-25" dirty="0">
                <a:solidFill>
                  <a:srgbClr val="343B3C"/>
                </a:solidFill>
                <a:latin typeface="Calibri Light"/>
                <a:cs typeface="Calibri Light"/>
              </a:rPr>
              <a:t> </a:t>
            </a:r>
            <a:r>
              <a:rPr sz="1000" b="0" dirty="0">
                <a:solidFill>
                  <a:srgbClr val="343B3C"/>
                </a:solidFill>
                <a:latin typeface="Calibri Light"/>
                <a:cs typeface="Calibri Light"/>
              </a:rPr>
              <a:t>by</a:t>
            </a:r>
            <a:r>
              <a:rPr sz="1000" b="0" spc="-25" dirty="0">
                <a:solidFill>
                  <a:srgbClr val="343B3C"/>
                </a:solidFill>
                <a:latin typeface="Calibri Light"/>
                <a:cs typeface="Calibri Light"/>
              </a:rPr>
              <a:t> </a:t>
            </a:r>
            <a:r>
              <a:rPr sz="1000" b="0" dirty="0">
                <a:solidFill>
                  <a:srgbClr val="343B3C"/>
                </a:solidFill>
                <a:latin typeface="Calibri Light"/>
                <a:cs typeface="Calibri Light"/>
              </a:rPr>
              <a:t>AXA</a:t>
            </a:r>
            <a:r>
              <a:rPr sz="1000" b="0" spc="-20" dirty="0">
                <a:solidFill>
                  <a:srgbClr val="343B3C"/>
                </a:solidFill>
                <a:latin typeface="Calibri Light"/>
                <a:cs typeface="Calibri Light"/>
              </a:rPr>
              <a:t> </a:t>
            </a:r>
            <a:r>
              <a:rPr sz="1000" b="0" spc="-25" dirty="0">
                <a:solidFill>
                  <a:srgbClr val="343B3C"/>
                </a:solidFill>
                <a:latin typeface="Calibri Light"/>
                <a:cs typeface="Calibri Light"/>
              </a:rPr>
              <a:t>IM. </a:t>
            </a:r>
            <a:r>
              <a:rPr sz="1000" b="0" dirty="0">
                <a:solidFill>
                  <a:srgbClr val="343B3C"/>
                </a:solidFill>
                <a:latin typeface="Calibri Light"/>
                <a:cs typeface="Calibri Light"/>
              </a:rPr>
              <a:t>This</a:t>
            </a:r>
            <a:r>
              <a:rPr sz="1000" b="0" spc="-10" dirty="0">
                <a:solidFill>
                  <a:srgbClr val="343B3C"/>
                </a:solidFill>
                <a:latin typeface="Calibri Light"/>
                <a:cs typeface="Calibri Light"/>
              </a:rPr>
              <a:t> </a:t>
            </a:r>
            <a:r>
              <a:rPr sz="1000" b="0" dirty="0">
                <a:solidFill>
                  <a:srgbClr val="343B3C"/>
                </a:solidFill>
                <a:latin typeface="Calibri Light"/>
                <a:cs typeface="Calibri Light"/>
              </a:rPr>
              <a:t>monthly</a:t>
            </a:r>
            <a:r>
              <a:rPr sz="1000" b="0" spc="5" dirty="0">
                <a:solidFill>
                  <a:srgbClr val="343B3C"/>
                </a:solidFill>
                <a:latin typeface="Calibri Light"/>
                <a:cs typeface="Calibri Light"/>
              </a:rPr>
              <a:t> </a:t>
            </a:r>
            <a:r>
              <a:rPr sz="1000" b="0" dirty="0">
                <a:solidFill>
                  <a:srgbClr val="343B3C"/>
                </a:solidFill>
                <a:latin typeface="Calibri Light"/>
                <a:cs typeface="Calibri Light"/>
              </a:rPr>
              <a:t>report</a:t>
            </a:r>
            <a:r>
              <a:rPr sz="1000" b="0" spc="5" dirty="0">
                <a:solidFill>
                  <a:srgbClr val="343B3C"/>
                </a:solidFill>
                <a:latin typeface="Calibri Light"/>
                <a:cs typeface="Calibri Light"/>
              </a:rPr>
              <a:t> </a:t>
            </a:r>
            <a:r>
              <a:rPr sz="1000" b="0" dirty="0">
                <a:solidFill>
                  <a:srgbClr val="343B3C"/>
                </a:solidFill>
                <a:latin typeface="Calibri Light"/>
                <a:cs typeface="Calibri Light"/>
              </a:rPr>
              <a:t>is</a:t>
            </a:r>
            <a:r>
              <a:rPr sz="1000" b="0" spc="5" dirty="0">
                <a:solidFill>
                  <a:srgbClr val="343B3C"/>
                </a:solidFill>
                <a:latin typeface="Calibri Light"/>
                <a:cs typeface="Calibri Light"/>
              </a:rPr>
              <a:t> </a:t>
            </a:r>
            <a:r>
              <a:rPr sz="1000" b="0" dirty="0">
                <a:solidFill>
                  <a:srgbClr val="343B3C"/>
                </a:solidFill>
                <a:latin typeface="Calibri Light"/>
                <a:cs typeface="Calibri Light"/>
              </a:rPr>
              <a:t>intended</a:t>
            </a:r>
            <a:r>
              <a:rPr sz="1000" b="0" spc="5" dirty="0">
                <a:solidFill>
                  <a:srgbClr val="343B3C"/>
                </a:solidFill>
                <a:latin typeface="Calibri Light"/>
                <a:cs typeface="Calibri Light"/>
              </a:rPr>
              <a:t> </a:t>
            </a:r>
            <a:r>
              <a:rPr sz="1000" b="0" dirty="0">
                <a:solidFill>
                  <a:srgbClr val="343B3C"/>
                </a:solidFill>
                <a:latin typeface="Calibri Light"/>
                <a:cs typeface="Calibri Light"/>
              </a:rPr>
              <a:t>only</a:t>
            </a:r>
            <a:r>
              <a:rPr sz="1000" b="0" spc="5" dirty="0">
                <a:solidFill>
                  <a:srgbClr val="343B3C"/>
                </a:solidFill>
                <a:latin typeface="Calibri Light"/>
                <a:cs typeface="Calibri Light"/>
              </a:rPr>
              <a:t> </a:t>
            </a:r>
            <a:r>
              <a:rPr sz="1000" b="0" dirty="0">
                <a:solidFill>
                  <a:srgbClr val="343B3C"/>
                </a:solidFill>
                <a:latin typeface="Calibri Light"/>
                <a:cs typeface="Calibri Light"/>
              </a:rPr>
              <a:t>for</a:t>
            </a:r>
            <a:r>
              <a:rPr sz="1000" b="0" spc="5" dirty="0">
                <a:solidFill>
                  <a:srgbClr val="343B3C"/>
                </a:solidFill>
                <a:latin typeface="Calibri Light"/>
                <a:cs typeface="Calibri Light"/>
              </a:rPr>
              <a:t> </a:t>
            </a:r>
            <a:r>
              <a:rPr sz="1000" b="0" dirty="0">
                <a:solidFill>
                  <a:srgbClr val="343B3C"/>
                </a:solidFill>
                <a:latin typeface="Calibri Light"/>
                <a:cs typeface="Calibri Light"/>
              </a:rPr>
              <a:t>the</a:t>
            </a:r>
            <a:r>
              <a:rPr sz="1000" b="0" spc="5" dirty="0">
                <a:solidFill>
                  <a:srgbClr val="343B3C"/>
                </a:solidFill>
                <a:latin typeface="Calibri Light"/>
                <a:cs typeface="Calibri Light"/>
              </a:rPr>
              <a:t> </a:t>
            </a:r>
            <a:r>
              <a:rPr sz="1000" b="0" dirty="0">
                <a:solidFill>
                  <a:srgbClr val="343B3C"/>
                </a:solidFill>
                <a:latin typeface="Calibri Light"/>
                <a:cs typeface="Calibri Light"/>
              </a:rPr>
              <a:t>person</a:t>
            </a:r>
            <a:r>
              <a:rPr sz="1000" b="0" spc="5" dirty="0">
                <a:solidFill>
                  <a:srgbClr val="343B3C"/>
                </a:solidFill>
                <a:latin typeface="Calibri Light"/>
                <a:cs typeface="Calibri Light"/>
              </a:rPr>
              <a:t> </a:t>
            </a:r>
            <a:r>
              <a:rPr sz="1000" b="0" dirty="0">
                <a:solidFill>
                  <a:srgbClr val="343B3C"/>
                </a:solidFill>
                <a:latin typeface="Calibri Light"/>
                <a:cs typeface="Calibri Light"/>
              </a:rPr>
              <a:t>to</a:t>
            </a:r>
            <a:r>
              <a:rPr sz="1000" b="0" spc="5" dirty="0">
                <a:solidFill>
                  <a:srgbClr val="343B3C"/>
                </a:solidFill>
                <a:latin typeface="Calibri Light"/>
                <a:cs typeface="Calibri Light"/>
              </a:rPr>
              <a:t> </a:t>
            </a:r>
            <a:r>
              <a:rPr sz="1000" b="0" dirty="0">
                <a:solidFill>
                  <a:srgbClr val="343B3C"/>
                </a:solidFill>
                <a:latin typeface="Calibri Light"/>
                <a:cs typeface="Calibri Light"/>
              </a:rPr>
              <a:t>whom</a:t>
            </a:r>
            <a:r>
              <a:rPr sz="1000" b="0" spc="5" dirty="0">
                <a:solidFill>
                  <a:srgbClr val="343B3C"/>
                </a:solidFill>
                <a:latin typeface="Calibri Light"/>
                <a:cs typeface="Calibri Light"/>
              </a:rPr>
              <a:t> </a:t>
            </a:r>
            <a:r>
              <a:rPr sz="1000" b="0" dirty="0">
                <a:solidFill>
                  <a:srgbClr val="343B3C"/>
                </a:solidFill>
                <a:latin typeface="Calibri Light"/>
                <a:cs typeface="Calibri Light"/>
              </a:rPr>
              <a:t>it</a:t>
            </a:r>
            <a:r>
              <a:rPr sz="1000" b="0" spc="5" dirty="0">
                <a:solidFill>
                  <a:srgbClr val="343B3C"/>
                </a:solidFill>
                <a:latin typeface="Calibri Light"/>
                <a:cs typeface="Calibri Light"/>
              </a:rPr>
              <a:t> </a:t>
            </a:r>
            <a:r>
              <a:rPr sz="1000" b="0" dirty="0">
                <a:solidFill>
                  <a:srgbClr val="343B3C"/>
                </a:solidFill>
                <a:latin typeface="Calibri Light"/>
                <a:cs typeface="Calibri Light"/>
              </a:rPr>
              <a:t>has</a:t>
            </a:r>
            <a:r>
              <a:rPr sz="1000" b="0" spc="5" dirty="0">
                <a:solidFill>
                  <a:srgbClr val="343B3C"/>
                </a:solidFill>
                <a:latin typeface="Calibri Light"/>
                <a:cs typeface="Calibri Light"/>
              </a:rPr>
              <a:t> </a:t>
            </a:r>
            <a:r>
              <a:rPr sz="1000" b="0" dirty="0">
                <a:solidFill>
                  <a:srgbClr val="343B3C"/>
                </a:solidFill>
                <a:latin typeface="Calibri Light"/>
                <a:cs typeface="Calibri Light"/>
              </a:rPr>
              <a:t>been</a:t>
            </a:r>
            <a:r>
              <a:rPr sz="1000" b="0" spc="5" dirty="0">
                <a:solidFill>
                  <a:srgbClr val="343B3C"/>
                </a:solidFill>
                <a:latin typeface="Calibri Light"/>
                <a:cs typeface="Calibri Light"/>
              </a:rPr>
              <a:t> </a:t>
            </a:r>
            <a:r>
              <a:rPr sz="1000" b="0" dirty="0">
                <a:solidFill>
                  <a:srgbClr val="343B3C"/>
                </a:solidFill>
                <a:latin typeface="Calibri Light"/>
                <a:cs typeface="Calibri Light"/>
              </a:rPr>
              <a:t>delivered.</a:t>
            </a:r>
            <a:r>
              <a:rPr sz="1000" b="0" spc="5" dirty="0">
                <a:solidFill>
                  <a:srgbClr val="343B3C"/>
                </a:solidFill>
                <a:latin typeface="Calibri Light"/>
                <a:cs typeface="Calibri Light"/>
              </a:rPr>
              <a:t> </a:t>
            </a:r>
            <a:r>
              <a:rPr sz="1000" b="0" dirty="0">
                <a:solidFill>
                  <a:srgbClr val="343B3C"/>
                </a:solidFill>
                <a:latin typeface="Calibri Light"/>
                <a:cs typeface="Calibri Light"/>
              </a:rPr>
              <a:t>By</a:t>
            </a:r>
            <a:r>
              <a:rPr sz="1000" b="0" spc="5" dirty="0">
                <a:solidFill>
                  <a:srgbClr val="343B3C"/>
                </a:solidFill>
                <a:latin typeface="Calibri Light"/>
                <a:cs typeface="Calibri Light"/>
              </a:rPr>
              <a:t> </a:t>
            </a:r>
            <a:r>
              <a:rPr sz="1000" b="0" dirty="0">
                <a:solidFill>
                  <a:srgbClr val="343B3C"/>
                </a:solidFill>
                <a:latin typeface="Calibri Light"/>
                <a:cs typeface="Calibri Light"/>
              </a:rPr>
              <a:t>obtaining</a:t>
            </a:r>
            <a:r>
              <a:rPr sz="1000" b="0" spc="5" dirty="0">
                <a:solidFill>
                  <a:srgbClr val="343B3C"/>
                </a:solidFill>
                <a:latin typeface="Calibri Light"/>
                <a:cs typeface="Calibri Light"/>
              </a:rPr>
              <a:t> </a:t>
            </a:r>
            <a:r>
              <a:rPr sz="1000" b="0" dirty="0">
                <a:solidFill>
                  <a:srgbClr val="343B3C"/>
                </a:solidFill>
                <a:latin typeface="Calibri Light"/>
                <a:cs typeface="Calibri Light"/>
              </a:rPr>
              <a:t>access</a:t>
            </a:r>
            <a:r>
              <a:rPr sz="1000" b="0" spc="5" dirty="0">
                <a:solidFill>
                  <a:srgbClr val="343B3C"/>
                </a:solidFill>
                <a:latin typeface="Calibri Light"/>
                <a:cs typeface="Calibri Light"/>
              </a:rPr>
              <a:t> </a:t>
            </a:r>
            <a:r>
              <a:rPr sz="1000" b="0" dirty="0">
                <a:solidFill>
                  <a:srgbClr val="343B3C"/>
                </a:solidFill>
                <a:latin typeface="Calibri Light"/>
                <a:cs typeface="Calibri Light"/>
              </a:rPr>
              <a:t>to</a:t>
            </a:r>
            <a:r>
              <a:rPr sz="1000" b="0" spc="5" dirty="0">
                <a:solidFill>
                  <a:srgbClr val="343B3C"/>
                </a:solidFill>
                <a:latin typeface="Calibri Light"/>
                <a:cs typeface="Calibri Light"/>
              </a:rPr>
              <a:t> </a:t>
            </a:r>
            <a:r>
              <a:rPr sz="1000" b="0" dirty="0">
                <a:solidFill>
                  <a:srgbClr val="343B3C"/>
                </a:solidFill>
                <a:latin typeface="Calibri Light"/>
                <a:cs typeface="Calibri Light"/>
              </a:rPr>
              <a:t>and</a:t>
            </a:r>
            <a:r>
              <a:rPr sz="1000" b="0" spc="5" dirty="0">
                <a:solidFill>
                  <a:srgbClr val="343B3C"/>
                </a:solidFill>
                <a:latin typeface="Calibri Light"/>
                <a:cs typeface="Calibri Light"/>
              </a:rPr>
              <a:t> </a:t>
            </a:r>
            <a:r>
              <a:rPr sz="1000" b="0" dirty="0">
                <a:solidFill>
                  <a:srgbClr val="343B3C"/>
                </a:solidFill>
                <a:latin typeface="Calibri Light"/>
                <a:cs typeface="Calibri Light"/>
              </a:rPr>
              <a:t>reviewing</a:t>
            </a:r>
            <a:r>
              <a:rPr sz="1000" b="0" spc="5" dirty="0">
                <a:solidFill>
                  <a:srgbClr val="343B3C"/>
                </a:solidFill>
                <a:latin typeface="Calibri Light"/>
                <a:cs typeface="Calibri Light"/>
              </a:rPr>
              <a:t> </a:t>
            </a:r>
            <a:r>
              <a:rPr sz="1000" b="0" dirty="0">
                <a:solidFill>
                  <a:srgbClr val="343B3C"/>
                </a:solidFill>
                <a:latin typeface="Calibri Light"/>
                <a:cs typeface="Calibri Light"/>
              </a:rPr>
              <a:t>this</a:t>
            </a:r>
            <a:r>
              <a:rPr sz="1000" b="0" spc="5" dirty="0">
                <a:solidFill>
                  <a:srgbClr val="343B3C"/>
                </a:solidFill>
                <a:latin typeface="Calibri Light"/>
                <a:cs typeface="Calibri Light"/>
              </a:rPr>
              <a:t> </a:t>
            </a:r>
            <a:r>
              <a:rPr sz="1000" b="0" dirty="0">
                <a:solidFill>
                  <a:srgbClr val="343B3C"/>
                </a:solidFill>
                <a:latin typeface="Calibri Light"/>
                <a:cs typeface="Calibri Light"/>
              </a:rPr>
              <a:t>monthly</a:t>
            </a:r>
            <a:r>
              <a:rPr sz="1000" b="0" spc="5" dirty="0">
                <a:solidFill>
                  <a:srgbClr val="343B3C"/>
                </a:solidFill>
                <a:latin typeface="Calibri Light"/>
                <a:cs typeface="Calibri Light"/>
              </a:rPr>
              <a:t> </a:t>
            </a:r>
            <a:r>
              <a:rPr sz="1000" b="0" spc="-10" dirty="0">
                <a:solidFill>
                  <a:srgbClr val="343B3C"/>
                </a:solidFill>
                <a:latin typeface="Calibri Light"/>
                <a:cs typeface="Calibri Light"/>
              </a:rPr>
              <a:t>report, </a:t>
            </a:r>
            <a:r>
              <a:rPr sz="1000" b="0" dirty="0">
                <a:solidFill>
                  <a:srgbClr val="343B3C"/>
                </a:solidFill>
                <a:latin typeface="Calibri Light"/>
                <a:cs typeface="Calibri Light"/>
              </a:rPr>
              <a:t>you</a:t>
            </a:r>
            <a:r>
              <a:rPr sz="1000" b="0" spc="70" dirty="0">
                <a:solidFill>
                  <a:srgbClr val="343B3C"/>
                </a:solidFill>
                <a:latin typeface="Calibri Light"/>
                <a:cs typeface="Calibri Light"/>
              </a:rPr>
              <a:t> </a:t>
            </a:r>
            <a:r>
              <a:rPr sz="1000" b="0" dirty="0">
                <a:solidFill>
                  <a:srgbClr val="343B3C"/>
                </a:solidFill>
                <a:latin typeface="Calibri Light"/>
                <a:cs typeface="Calibri Light"/>
              </a:rPr>
              <a:t>acknowledge</a:t>
            </a:r>
            <a:r>
              <a:rPr sz="1000" b="0" spc="75" dirty="0">
                <a:solidFill>
                  <a:srgbClr val="343B3C"/>
                </a:solidFill>
                <a:latin typeface="Calibri Light"/>
                <a:cs typeface="Calibri Light"/>
              </a:rPr>
              <a:t> </a:t>
            </a:r>
            <a:r>
              <a:rPr sz="1000" b="0" dirty="0">
                <a:solidFill>
                  <a:srgbClr val="343B3C"/>
                </a:solidFill>
                <a:latin typeface="Calibri Light"/>
                <a:cs typeface="Calibri Light"/>
              </a:rPr>
              <a:t>and</a:t>
            </a:r>
            <a:r>
              <a:rPr sz="1000" b="0" spc="75" dirty="0">
                <a:solidFill>
                  <a:srgbClr val="343B3C"/>
                </a:solidFill>
                <a:latin typeface="Calibri Light"/>
                <a:cs typeface="Calibri Light"/>
              </a:rPr>
              <a:t> </a:t>
            </a:r>
            <a:r>
              <a:rPr sz="1000" b="0" dirty="0">
                <a:solidFill>
                  <a:srgbClr val="343B3C"/>
                </a:solidFill>
                <a:latin typeface="Calibri Light"/>
                <a:cs typeface="Calibri Light"/>
              </a:rPr>
              <a:t>agree</a:t>
            </a:r>
            <a:r>
              <a:rPr sz="1000" b="0" spc="70" dirty="0">
                <a:solidFill>
                  <a:srgbClr val="343B3C"/>
                </a:solidFill>
                <a:latin typeface="Calibri Light"/>
                <a:cs typeface="Calibri Light"/>
              </a:rPr>
              <a:t> </a:t>
            </a:r>
            <a:r>
              <a:rPr sz="1000" b="0" dirty="0">
                <a:solidFill>
                  <a:srgbClr val="343B3C"/>
                </a:solidFill>
                <a:latin typeface="Calibri Light"/>
                <a:cs typeface="Calibri Light"/>
              </a:rPr>
              <a:t>to</a:t>
            </a:r>
            <a:r>
              <a:rPr sz="1000" b="0" spc="75" dirty="0">
                <a:solidFill>
                  <a:srgbClr val="343B3C"/>
                </a:solidFill>
                <a:latin typeface="Calibri Light"/>
                <a:cs typeface="Calibri Light"/>
              </a:rPr>
              <a:t> </a:t>
            </a:r>
            <a:r>
              <a:rPr sz="1000" b="0" dirty="0">
                <a:solidFill>
                  <a:srgbClr val="343B3C"/>
                </a:solidFill>
                <a:latin typeface="Calibri Light"/>
                <a:cs typeface="Calibri Light"/>
              </a:rPr>
              <a:t>be</a:t>
            </a:r>
            <a:r>
              <a:rPr sz="1000" b="0" spc="75" dirty="0">
                <a:solidFill>
                  <a:srgbClr val="343B3C"/>
                </a:solidFill>
                <a:latin typeface="Calibri Light"/>
                <a:cs typeface="Calibri Light"/>
              </a:rPr>
              <a:t> </a:t>
            </a:r>
            <a:r>
              <a:rPr sz="1000" b="0" dirty="0">
                <a:solidFill>
                  <a:srgbClr val="343B3C"/>
                </a:solidFill>
                <a:latin typeface="Calibri Light"/>
                <a:cs typeface="Calibri Light"/>
              </a:rPr>
              <a:t>bound</a:t>
            </a:r>
            <a:r>
              <a:rPr sz="1000" b="0" spc="70" dirty="0">
                <a:solidFill>
                  <a:srgbClr val="343B3C"/>
                </a:solidFill>
                <a:latin typeface="Calibri Light"/>
                <a:cs typeface="Calibri Light"/>
              </a:rPr>
              <a:t> </a:t>
            </a:r>
            <a:r>
              <a:rPr sz="1000" b="0" dirty="0">
                <a:solidFill>
                  <a:srgbClr val="343B3C"/>
                </a:solidFill>
                <a:latin typeface="Calibri Light"/>
                <a:cs typeface="Calibri Light"/>
              </a:rPr>
              <a:t>by</a:t>
            </a:r>
            <a:r>
              <a:rPr sz="1000" b="0" spc="75" dirty="0">
                <a:solidFill>
                  <a:srgbClr val="343B3C"/>
                </a:solidFill>
                <a:latin typeface="Calibri Light"/>
                <a:cs typeface="Calibri Light"/>
              </a:rPr>
              <a:t> </a:t>
            </a:r>
            <a:r>
              <a:rPr sz="1000" b="0" dirty="0">
                <a:solidFill>
                  <a:srgbClr val="343B3C"/>
                </a:solidFill>
                <a:latin typeface="Calibri Light"/>
                <a:cs typeface="Calibri Light"/>
              </a:rPr>
              <a:t>the</a:t>
            </a:r>
            <a:r>
              <a:rPr sz="1000" b="0" spc="75" dirty="0">
                <a:solidFill>
                  <a:srgbClr val="343B3C"/>
                </a:solidFill>
                <a:latin typeface="Calibri Light"/>
                <a:cs typeface="Calibri Light"/>
              </a:rPr>
              <a:t> </a:t>
            </a:r>
            <a:r>
              <a:rPr sz="1000" b="0" dirty="0">
                <a:solidFill>
                  <a:srgbClr val="343B3C"/>
                </a:solidFill>
                <a:latin typeface="Calibri Light"/>
                <a:cs typeface="Calibri Light"/>
              </a:rPr>
              <a:t>following:</a:t>
            </a:r>
            <a:r>
              <a:rPr sz="1000" b="0" spc="70" dirty="0">
                <a:solidFill>
                  <a:srgbClr val="343B3C"/>
                </a:solidFill>
                <a:latin typeface="Calibri Light"/>
                <a:cs typeface="Calibri Light"/>
              </a:rPr>
              <a:t> </a:t>
            </a:r>
            <a:r>
              <a:rPr sz="1000" b="0" dirty="0">
                <a:solidFill>
                  <a:srgbClr val="343B3C"/>
                </a:solidFill>
                <a:latin typeface="Calibri Light"/>
                <a:cs typeface="Calibri Light"/>
              </a:rPr>
              <a:t>No</a:t>
            </a:r>
            <a:r>
              <a:rPr sz="1000" b="0" spc="75" dirty="0">
                <a:solidFill>
                  <a:srgbClr val="343B3C"/>
                </a:solidFill>
                <a:latin typeface="Calibri Light"/>
                <a:cs typeface="Calibri Light"/>
              </a:rPr>
              <a:t> </a:t>
            </a:r>
            <a:r>
              <a:rPr sz="1000" b="0" dirty="0">
                <a:solidFill>
                  <a:srgbClr val="343B3C"/>
                </a:solidFill>
                <a:latin typeface="Calibri Light"/>
                <a:cs typeface="Calibri Light"/>
              </a:rPr>
              <a:t>part</a:t>
            </a:r>
            <a:r>
              <a:rPr sz="1000" b="0" spc="75" dirty="0">
                <a:solidFill>
                  <a:srgbClr val="343B3C"/>
                </a:solidFill>
                <a:latin typeface="Calibri Light"/>
                <a:cs typeface="Calibri Light"/>
              </a:rPr>
              <a:t> </a:t>
            </a:r>
            <a:r>
              <a:rPr sz="1000" b="0" dirty="0">
                <a:solidFill>
                  <a:srgbClr val="343B3C"/>
                </a:solidFill>
                <a:latin typeface="Calibri Light"/>
                <a:cs typeface="Calibri Light"/>
              </a:rPr>
              <a:t>of</a:t>
            </a:r>
            <a:r>
              <a:rPr sz="1000" b="0" spc="75" dirty="0">
                <a:solidFill>
                  <a:srgbClr val="343B3C"/>
                </a:solidFill>
                <a:latin typeface="Calibri Light"/>
                <a:cs typeface="Calibri Light"/>
              </a:rPr>
              <a:t> </a:t>
            </a:r>
            <a:r>
              <a:rPr sz="1000" b="0" dirty="0">
                <a:solidFill>
                  <a:srgbClr val="343B3C"/>
                </a:solidFill>
                <a:latin typeface="Calibri Light"/>
                <a:cs typeface="Calibri Light"/>
              </a:rPr>
              <a:t>this</a:t>
            </a:r>
            <a:r>
              <a:rPr sz="1000" b="0" spc="70" dirty="0">
                <a:solidFill>
                  <a:srgbClr val="343B3C"/>
                </a:solidFill>
                <a:latin typeface="Calibri Light"/>
                <a:cs typeface="Calibri Light"/>
              </a:rPr>
              <a:t> </a:t>
            </a:r>
            <a:r>
              <a:rPr sz="1000" b="0" dirty="0">
                <a:solidFill>
                  <a:srgbClr val="343B3C"/>
                </a:solidFill>
                <a:latin typeface="Calibri Light"/>
                <a:cs typeface="Calibri Light"/>
              </a:rPr>
              <a:t>document</a:t>
            </a:r>
            <a:r>
              <a:rPr sz="1000" b="0" spc="75" dirty="0">
                <a:solidFill>
                  <a:srgbClr val="343B3C"/>
                </a:solidFill>
                <a:latin typeface="Calibri Light"/>
                <a:cs typeface="Calibri Light"/>
              </a:rPr>
              <a:t> </a:t>
            </a:r>
            <a:r>
              <a:rPr sz="1000" b="0" dirty="0">
                <a:solidFill>
                  <a:srgbClr val="343B3C"/>
                </a:solidFill>
                <a:latin typeface="Calibri Light"/>
                <a:cs typeface="Calibri Light"/>
              </a:rPr>
              <a:t>may</a:t>
            </a:r>
            <a:r>
              <a:rPr sz="1000" b="0" spc="75" dirty="0">
                <a:solidFill>
                  <a:srgbClr val="343B3C"/>
                </a:solidFill>
                <a:latin typeface="Calibri Light"/>
                <a:cs typeface="Calibri Light"/>
              </a:rPr>
              <a:t> </a:t>
            </a:r>
            <a:r>
              <a:rPr sz="1000" b="0" dirty="0">
                <a:solidFill>
                  <a:srgbClr val="343B3C"/>
                </a:solidFill>
                <a:latin typeface="Calibri Light"/>
                <a:cs typeface="Calibri Light"/>
              </a:rPr>
              <a:t>be</a:t>
            </a:r>
            <a:r>
              <a:rPr sz="1000" b="0" spc="70" dirty="0">
                <a:solidFill>
                  <a:srgbClr val="343B3C"/>
                </a:solidFill>
                <a:latin typeface="Calibri Light"/>
                <a:cs typeface="Calibri Light"/>
              </a:rPr>
              <a:t> </a:t>
            </a:r>
            <a:r>
              <a:rPr sz="1000" b="0" dirty="0">
                <a:solidFill>
                  <a:srgbClr val="343B3C"/>
                </a:solidFill>
                <a:latin typeface="Calibri Light"/>
                <a:cs typeface="Calibri Light"/>
              </a:rPr>
              <a:t>reproduced</a:t>
            </a:r>
            <a:r>
              <a:rPr sz="1000" b="0" spc="75" dirty="0">
                <a:solidFill>
                  <a:srgbClr val="343B3C"/>
                </a:solidFill>
                <a:latin typeface="Calibri Light"/>
                <a:cs typeface="Calibri Light"/>
              </a:rPr>
              <a:t> </a:t>
            </a:r>
            <a:r>
              <a:rPr sz="1000" b="0" dirty="0">
                <a:solidFill>
                  <a:srgbClr val="343B3C"/>
                </a:solidFill>
                <a:latin typeface="Calibri Light"/>
                <a:cs typeface="Calibri Light"/>
              </a:rPr>
              <a:t>in</a:t>
            </a:r>
            <a:r>
              <a:rPr sz="1000" b="0" spc="75" dirty="0">
                <a:solidFill>
                  <a:srgbClr val="343B3C"/>
                </a:solidFill>
                <a:latin typeface="Calibri Light"/>
                <a:cs typeface="Calibri Light"/>
              </a:rPr>
              <a:t> </a:t>
            </a:r>
            <a:r>
              <a:rPr sz="1000" b="0" dirty="0">
                <a:solidFill>
                  <a:srgbClr val="343B3C"/>
                </a:solidFill>
                <a:latin typeface="Calibri Light"/>
                <a:cs typeface="Calibri Light"/>
              </a:rPr>
              <a:t>any</a:t>
            </a:r>
            <a:r>
              <a:rPr sz="1000" b="0" spc="70" dirty="0">
                <a:solidFill>
                  <a:srgbClr val="343B3C"/>
                </a:solidFill>
                <a:latin typeface="Calibri Light"/>
                <a:cs typeface="Calibri Light"/>
              </a:rPr>
              <a:t> </a:t>
            </a:r>
            <a:r>
              <a:rPr sz="1000" b="0" dirty="0">
                <a:solidFill>
                  <a:srgbClr val="343B3C"/>
                </a:solidFill>
                <a:latin typeface="Calibri Light"/>
                <a:cs typeface="Calibri Light"/>
              </a:rPr>
              <a:t>manner</a:t>
            </a:r>
            <a:r>
              <a:rPr sz="1000" b="0" spc="75" dirty="0">
                <a:solidFill>
                  <a:srgbClr val="343B3C"/>
                </a:solidFill>
                <a:latin typeface="Calibri Light"/>
                <a:cs typeface="Calibri Light"/>
              </a:rPr>
              <a:t> </a:t>
            </a:r>
            <a:r>
              <a:rPr sz="1000" b="0" dirty="0">
                <a:solidFill>
                  <a:srgbClr val="343B3C"/>
                </a:solidFill>
                <a:latin typeface="Calibri Light"/>
                <a:cs typeface="Calibri Light"/>
              </a:rPr>
              <a:t>without</a:t>
            </a:r>
            <a:r>
              <a:rPr sz="1000" b="0" spc="75" dirty="0">
                <a:solidFill>
                  <a:srgbClr val="343B3C"/>
                </a:solidFill>
                <a:latin typeface="Calibri Light"/>
                <a:cs typeface="Calibri Light"/>
              </a:rPr>
              <a:t> </a:t>
            </a:r>
            <a:r>
              <a:rPr sz="1000" b="0" dirty="0">
                <a:solidFill>
                  <a:srgbClr val="343B3C"/>
                </a:solidFill>
                <a:latin typeface="Calibri Light"/>
                <a:cs typeface="Calibri Light"/>
              </a:rPr>
              <a:t>the</a:t>
            </a:r>
            <a:r>
              <a:rPr sz="1000" b="0" spc="75" dirty="0">
                <a:solidFill>
                  <a:srgbClr val="343B3C"/>
                </a:solidFill>
                <a:latin typeface="Calibri Light"/>
                <a:cs typeface="Calibri Light"/>
              </a:rPr>
              <a:t> </a:t>
            </a:r>
            <a:r>
              <a:rPr sz="1000" b="0" spc="-10" dirty="0">
                <a:solidFill>
                  <a:srgbClr val="343B3C"/>
                </a:solidFill>
                <a:latin typeface="Calibri Light"/>
                <a:cs typeface="Calibri Light"/>
              </a:rPr>
              <a:t>prior written</a:t>
            </a:r>
            <a:r>
              <a:rPr sz="1000" b="0" spc="-35" dirty="0">
                <a:solidFill>
                  <a:srgbClr val="343B3C"/>
                </a:solidFill>
                <a:latin typeface="Calibri Light"/>
                <a:cs typeface="Calibri Light"/>
              </a:rPr>
              <a:t> </a:t>
            </a:r>
            <a:r>
              <a:rPr sz="1000" b="0" dirty="0">
                <a:solidFill>
                  <a:srgbClr val="343B3C"/>
                </a:solidFill>
                <a:latin typeface="Calibri Light"/>
                <a:cs typeface="Calibri Light"/>
              </a:rPr>
              <a:t>permission</a:t>
            </a:r>
            <a:r>
              <a:rPr sz="1000" b="0" spc="-35" dirty="0">
                <a:solidFill>
                  <a:srgbClr val="343B3C"/>
                </a:solidFill>
                <a:latin typeface="Calibri Light"/>
                <a:cs typeface="Calibri Light"/>
              </a:rPr>
              <a:t> </a:t>
            </a:r>
            <a:r>
              <a:rPr sz="1000" b="0" dirty="0">
                <a:solidFill>
                  <a:srgbClr val="343B3C"/>
                </a:solidFill>
                <a:latin typeface="Calibri Light"/>
                <a:cs typeface="Calibri Light"/>
              </a:rPr>
              <a:t>of</a:t>
            </a:r>
            <a:r>
              <a:rPr sz="1000" b="0" spc="-30" dirty="0">
                <a:solidFill>
                  <a:srgbClr val="343B3C"/>
                </a:solidFill>
                <a:latin typeface="Calibri Light"/>
                <a:cs typeface="Calibri Light"/>
              </a:rPr>
              <a:t> </a:t>
            </a:r>
            <a:r>
              <a:rPr sz="1000" b="0" dirty="0">
                <a:solidFill>
                  <a:srgbClr val="343B3C"/>
                </a:solidFill>
                <a:latin typeface="Calibri Light"/>
                <a:cs typeface="Calibri Light"/>
              </a:rPr>
              <a:t>AXA</a:t>
            </a:r>
            <a:r>
              <a:rPr sz="1000" b="0" spc="-35" dirty="0">
                <a:solidFill>
                  <a:srgbClr val="343B3C"/>
                </a:solidFill>
                <a:latin typeface="Calibri Light"/>
                <a:cs typeface="Calibri Light"/>
              </a:rPr>
              <a:t> </a:t>
            </a:r>
            <a:r>
              <a:rPr sz="1000" b="0" dirty="0">
                <a:solidFill>
                  <a:srgbClr val="343B3C"/>
                </a:solidFill>
                <a:latin typeface="Calibri Light"/>
                <a:cs typeface="Calibri Light"/>
              </a:rPr>
              <a:t>IM.</a:t>
            </a:r>
            <a:r>
              <a:rPr sz="1000" b="0" spc="-30" dirty="0">
                <a:solidFill>
                  <a:srgbClr val="343B3C"/>
                </a:solidFill>
                <a:latin typeface="Calibri Light"/>
                <a:cs typeface="Calibri Light"/>
              </a:rPr>
              <a:t> </a:t>
            </a:r>
            <a:r>
              <a:rPr sz="1000" b="0" dirty="0">
                <a:solidFill>
                  <a:srgbClr val="343B3C"/>
                </a:solidFill>
                <a:latin typeface="Calibri Light"/>
                <a:cs typeface="Calibri Light"/>
              </a:rPr>
              <a:t>This</a:t>
            </a:r>
            <a:r>
              <a:rPr sz="1000" b="0" spc="-35" dirty="0">
                <a:solidFill>
                  <a:srgbClr val="343B3C"/>
                </a:solidFill>
                <a:latin typeface="Calibri Light"/>
                <a:cs typeface="Calibri Light"/>
              </a:rPr>
              <a:t> </a:t>
            </a:r>
            <a:r>
              <a:rPr sz="1000" b="0" dirty="0">
                <a:solidFill>
                  <a:srgbClr val="343B3C"/>
                </a:solidFill>
                <a:latin typeface="Calibri Light"/>
                <a:cs typeface="Calibri Light"/>
              </a:rPr>
              <a:t>monthly</a:t>
            </a:r>
            <a:r>
              <a:rPr sz="1000" b="0" spc="-35" dirty="0">
                <a:solidFill>
                  <a:srgbClr val="343B3C"/>
                </a:solidFill>
                <a:latin typeface="Calibri Light"/>
                <a:cs typeface="Calibri Light"/>
              </a:rPr>
              <a:t> </a:t>
            </a:r>
            <a:r>
              <a:rPr sz="1000" b="0" dirty="0">
                <a:solidFill>
                  <a:srgbClr val="343B3C"/>
                </a:solidFill>
                <a:latin typeface="Calibri Light"/>
                <a:cs typeface="Calibri Light"/>
              </a:rPr>
              <a:t>report</a:t>
            </a:r>
            <a:r>
              <a:rPr sz="1000" b="0" spc="-30" dirty="0">
                <a:solidFill>
                  <a:srgbClr val="343B3C"/>
                </a:solidFill>
                <a:latin typeface="Calibri Light"/>
                <a:cs typeface="Calibri Light"/>
              </a:rPr>
              <a:t> </a:t>
            </a:r>
            <a:r>
              <a:rPr sz="1000" b="0" dirty="0">
                <a:solidFill>
                  <a:srgbClr val="343B3C"/>
                </a:solidFill>
                <a:latin typeface="Calibri Light"/>
                <a:cs typeface="Calibri Light"/>
              </a:rPr>
              <a:t>does</a:t>
            </a:r>
            <a:r>
              <a:rPr sz="1000" b="0" spc="-35" dirty="0">
                <a:solidFill>
                  <a:srgbClr val="343B3C"/>
                </a:solidFill>
                <a:latin typeface="Calibri Light"/>
                <a:cs typeface="Calibri Light"/>
              </a:rPr>
              <a:t> </a:t>
            </a:r>
            <a:r>
              <a:rPr sz="1000" b="0" dirty="0">
                <a:solidFill>
                  <a:srgbClr val="343B3C"/>
                </a:solidFill>
                <a:latin typeface="Calibri Light"/>
                <a:cs typeface="Calibri Light"/>
              </a:rPr>
              <a:t>not</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constitute</a:t>
            </a:r>
            <a:r>
              <a:rPr sz="1000" b="0" spc="-35" dirty="0">
                <a:solidFill>
                  <a:srgbClr val="343B3C"/>
                </a:solidFill>
                <a:latin typeface="Calibri Light"/>
                <a:cs typeface="Calibri Light"/>
              </a:rPr>
              <a:t> </a:t>
            </a:r>
            <a:r>
              <a:rPr sz="1000" b="0" dirty="0">
                <a:solidFill>
                  <a:srgbClr val="343B3C"/>
                </a:solidFill>
                <a:latin typeface="Calibri Light"/>
                <a:cs typeface="Calibri Light"/>
              </a:rPr>
              <a:t>or</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form</a:t>
            </a:r>
            <a:r>
              <a:rPr sz="1000" b="0" spc="-30" dirty="0">
                <a:solidFill>
                  <a:srgbClr val="343B3C"/>
                </a:solidFill>
                <a:latin typeface="Calibri Light"/>
                <a:cs typeface="Calibri Light"/>
              </a:rPr>
              <a:t> </a:t>
            </a:r>
            <a:r>
              <a:rPr sz="1000" b="0" dirty="0">
                <a:solidFill>
                  <a:srgbClr val="343B3C"/>
                </a:solidFill>
                <a:latin typeface="Calibri Light"/>
                <a:cs typeface="Calibri Light"/>
              </a:rPr>
              <a:t>part</a:t>
            </a:r>
            <a:r>
              <a:rPr sz="1000" b="0" spc="-35" dirty="0">
                <a:solidFill>
                  <a:srgbClr val="343B3C"/>
                </a:solidFill>
                <a:latin typeface="Calibri Light"/>
                <a:cs typeface="Calibri Light"/>
              </a:rPr>
              <a:t> </a:t>
            </a:r>
            <a:r>
              <a:rPr sz="1000" b="0" dirty="0">
                <a:solidFill>
                  <a:srgbClr val="343B3C"/>
                </a:solidFill>
                <a:latin typeface="Calibri Light"/>
                <a:cs typeface="Calibri Light"/>
              </a:rPr>
              <a:t>of</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any</a:t>
            </a:r>
            <a:r>
              <a:rPr sz="1000" b="0" spc="-35" dirty="0">
                <a:solidFill>
                  <a:srgbClr val="343B3C"/>
                </a:solidFill>
                <a:latin typeface="Calibri Light"/>
                <a:cs typeface="Calibri Light"/>
              </a:rPr>
              <a:t> </a:t>
            </a:r>
            <a:r>
              <a:rPr sz="1000" b="0" spc="-20" dirty="0">
                <a:solidFill>
                  <a:srgbClr val="343B3C"/>
                </a:solidFill>
                <a:latin typeface="Calibri Light"/>
                <a:cs typeface="Calibri Light"/>
              </a:rPr>
              <a:t>offer</a:t>
            </a:r>
            <a:r>
              <a:rPr sz="1000" b="0" spc="-30" dirty="0">
                <a:solidFill>
                  <a:srgbClr val="343B3C"/>
                </a:solidFill>
                <a:latin typeface="Calibri Light"/>
                <a:cs typeface="Calibri Light"/>
              </a:rPr>
              <a:t> </a:t>
            </a:r>
            <a:r>
              <a:rPr sz="1000" b="0" dirty="0">
                <a:solidFill>
                  <a:srgbClr val="343B3C"/>
                </a:solidFill>
                <a:latin typeface="Calibri Light"/>
                <a:cs typeface="Calibri Light"/>
              </a:rPr>
              <a:t>or</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invitation</a:t>
            </a:r>
            <a:r>
              <a:rPr sz="1000" b="0" spc="-35" dirty="0">
                <a:solidFill>
                  <a:srgbClr val="343B3C"/>
                </a:solidFill>
                <a:latin typeface="Calibri Light"/>
                <a:cs typeface="Calibri Light"/>
              </a:rPr>
              <a:t> </a:t>
            </a:r>
            <a:r>
              <a:rPr sz="1000" b="0" dirty="0">
                <a:solidFill>
                  <a:srgbClr val="343B3C"/>
                </a:solidFill>
                <a:latin typeface="Calibri Light"/>
                <a:cs typeface="Calibri Light"/>
              </a:rPr>
              <a:t>to</a:t>
            </a:r>
            <a:r>
              <a:rPr sz="1000" b="0" spc="-30" dirty="0">
                <a:solidFill>
                  <a:srgbClr val="343B3C"/>
                </a:solidFill>
                <a:latin typeface="Calibri Light"/>
                <a:cs typeface="Calibri Light"/>
              </a:rPr>
              <a:t> </a:t>
            </a:r>
            <a:r>
              <a:rPr sz="1000" b="0" dirty="0">
                <a:solidFill>
                  <a:srgbClr val="343B3C"/>
                </a:solidFill>
                <a:latin typeface="Calibri Light"/>
                <a:cs typeface="Calibri Light"/>
              </a:rPr>
              <a:t>sell</a:t>
            </a:r>
            <a:r>
              <a:rPr sz="1000" b="0" spc="-35" dirty="0">
                <a:solidFill>
                  <a:srgbClr val="343B3C"/>
                </a:solidFill>
                <a:latin typeface="Calibri Light"/>
                <a:cs typeface="Calibri Light"/>
              </a:rPr>
              <a:t> </a:t>
            </a:r>
            <a:r>
              <a:rPr sz="1000" b="0" dirty="0">
                <a:solidFill>
                  <a:srgbClr val="343B3C"/>
                </a:solidFill>
                <a:latin typeface="Calibri Light"/>
                <a:cs typeface="Calibri Light"/>
              </a:rPr>
              <a:t>or</a:t>
            </a:r>
            <a:r>
              <a:rPr sz="1000" b="0" spc="-30" dirty="0">
                <a:solidFill>
                  <a:srgbClr val="343B3C"/>
                </a:solidFill>
                <a:latin typeface="Calibri Light"/>
                <a:cs typeface="Calibri Light"/>
              </a:rPr>
              <a:t> </a:t>
            </a:r>
            <a:r>
              <a:rPr sz="1000" b="0" dirty="0">
                <a:solidFill>
                  <a:srgbClr val="343B3C"/>
                </a:solidFill>
                <a:latin typeface="Calibri Light"/>
                <a:cs typeface="Calibri Light"/>
              </a:rPr>
              <a:t>issue,</a:t>
            </a:r>
            <a:r>
              <a:rPr sz="1000" b="0" spc="-35" dirty="0">
                <a:solidFill>
                  <a:srgbClr val="343B3C"/>
                </a:solidFill>
                <a:latin typeface="Calibri Light"/>
                <a:cs typeface="Calibri Light"/>
              </a:rPr>
              <a:t> </a:t>
            </a:r>
            <a:r>
              <a:rPr sz="1000" b="0" dirty="0">
                <a:solidFill>
                  <a:srgbClr val="343B3C"/>
                </a:solidFill>
                <a:latin typeface="Calibri Light"/>
                <a:cs typeface="Calibri Light"/>
              </a:rPr>
              <a:t>or</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any</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solicitation</a:t>
            </a:r>
            <a:r>
              <a:rPr sz="1000" b="0" spc="-35" dirty="0">
                <a:solidFill>
                  <a:srgbClr val="343B3C"/>
                </a:solidFill>
                <a:latin typeface="Calibri Light"/>
                <a:cs typeface="Calibri Light"/>
              </a:rPr>
              <a:t> </a:t>
            </a:r>
            <a:r>
              <a:rPr sz="1000" b="0" spc="-25" dirty="0">
                <a:solidFill>
                  <a:srgbClr val="343B3C"/>
                </a:solidFill>
                <a:latin typeface="Calibri Light"/>
                <a:cs typeface="Calibri Light"/>
              </a:rPr>
              <a:t>of </a:t>
            </a:r>
            <a:r>
              <a:rPr sz="1000" b="0" dirty="0">
                <a:solidFill>
                  <a:srgbClr val="343B3C"/>
                </a:solidFill>
                <a:latin typeface="Calibri Light"/>
                <a:cs typeface="Calibri Light"/>
              </a:rPr>
              <a:t>any</a:t>
            </a:r>
            <a:r>
              <a:rPr sz="1000" b="0" spc="-50" dirty="0">
                <a:solidFill>
                  <a:srgbClr val="343B3C"/>
                </a:solidFill>
                <a:latin typeface="Calibri Light"/>
                <a:cs typeface="Calibri Light"/>
              </a:rPr>
              <a:t> </a:t>
            </a:r>
            <a:r>
              <a:rPr sz="1000" b="0" spc="-20" dirty="0">
                <a:solidFill>
                  <a:srgbClr val="343B3C"/>
                </a:solidFill>
                <a:latin typeface="Calibri Light"/>
                <a:cs typeface="Calibri Light"/>
              </a:rPr>
              <a:t>offer</a:t>
            </a:r>
            <a:r>
              <a:rPr sz="1000" b="0" spc="-35" dirty="0">
                <a:solidFill>
                  <a:srgbClr val="343B3C"/>
                </a:solidFill>
                <a:latin typeface="Calibri Light"/>
                <a:cs typeface="Calibri Light"/>
              </a:rPr>
              <a:t> </a:t>
            </a:r>
            <a:r>
              <a:rPr sz="1000" b="0" dirty="0">
                <a:solidFill>
                  <a:srgbClr val="343B3C"/>
                </a:solidFill>
                <a:latin typeface="Calibri Light"/>
                <a:cs typeface="Calibri Light"/>
              </a:rPr>
              <a:t>to</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purchase</a:t>
            </a:r>
            <a:r>
              <a:rPr sz="1000" b="0" spc="-30" dirty="0">
                <a:solidFill>
                  <a:srgbClr val="343B3C"/>
                </a:solidFill>
                <a:latin typeface="Calibri Light"/>
                <a:cs typeface="Calibri Light"/>
              </a:rPr>
              <a:t> </a:t>
            </a:r>
            <a:r>
              <a:rPr sz="1000" b="0" dirty="0">
                <a:solidFill>
                  <a:srgbClr val="343B3C"/>
                </a:solidFill>
                <a:latin typeface="Calibri Light"/>
                <a:cs typeface="Calibri Light"/>
              </a:rPr>
              <a:t>or</a:t>
            </a:r>
            <a:r>
              <a:rPr sz="1000" b="0" spc="-35" dirty="0">
                <a:solidFill>
                  <a:srgbClr val="343B3C"/>
                </a:solidFill>
                <a:latin typeface="Calibri Light"/>
                <a:cs typeface="Calibri Light"/>
              </a:rPr>
              <a:t> </a:t>
            </a:r>
            <a:r>
              <a:rPr sz="1000" b="0" dirty="0">
                <a:solidFill>
                  <a:srgbClr val="343B3C"/>
                </a:solidFill>
                <a:latin typeface="Calibri Light"/>
                <a:cs typeface="Calibri Light"/>
              </a:rPr>
              <a:t>subscribe</a:t>
            </a:r>
            <a:r>
              <a:rPr sz="1000" b="0" spc="-30" dirty="0">
                <a:solidFill>
                  <a:srgbClr val="343B3C"/>
                </a:solidFill>
                <a:latin typeface="Calibri Light"/>
                <a:cs typeface="Calibri Light"/>
              </a:rPr>
              <a:t> </a:t>
            </a:r>
            <a:r>
              <a:rPr sz="1000" b="0" spc="-40" dirty="0">
                <a:solidFill>
                  <a:srgbClr val="343B3C"/>
                </a:solidFill>
                <a:latin typeface="Calibri Light"/>
                <a:cs typeface="Calibri Light"/>
              </a:rPr>
              <a:t>for,</a:t>
            </a:r>
            <a:r>
              <a:rPr sz="1000" b="0" spc="-20" dirty="0">
                <a:solidFill>
                  <a:srgbClr val="343B3C"/>
                </a:solidFill>
                <a:latin typeface="Calibri Light"/>
                <a:cs typeface="Calibri Light"/>
              </a:rPr>
              <a:t> </a:t>
            </a:r>
            <a:r>
              <a:rPr sz="1000" b="0" dirty="0">
                <a:solidFill>
                  <a:srgbClr val="343B3C"/>
                </a:solidFill>
                <a:latin typeface="Calibri Light"/>
                <a:cs typeface="Calibri Light"/>
              </a:rPr>
              <a:t>any</a:t>
            </a:r>
            <a:r>
              <a:rPr sz="1000" b="0" spc="-30" dirty="0">
                <a:solidFill>
                  <a:srgbClr val="343B3C"/>
                </a:solidFill>
                <a:latin typeface="Calibri Light"/>
                <a:cs typeface="Calibri Light"/>
              </a:rPr>
              <a:t> </a:t>
            </a:r>
            <a:r>
              <a:rPr sz="1000" b="0" dirty="0">
                <a:solidFill>
                  <a:srgbClr val="343B3C"/>
                </a:solidFill>
                <a:latin typeface="Calibri Light"/>
                <a:cs typeface="Calibri Light"/>
              </a:rPr>
              <a:t>shares</a:t>
            </a:r>
            <a:r>
              <a:rPr sz="1000" b="0" spc="-30" dirty="0">
                <a:solidFill>
                  <a:srgbClr val="343B3C"/>
                </a:solidFill>
                <a:latin typeface="Calibri Light"/>
                <a:cs typeface="Calibri Light"/>
              </a:rPr>
              <a:t> </a:t>
            </a:r>
            <a:r>
              <a:rPr sz="1000" b="0" dirty="0">
                <a:solidFill>
                  <a:srgbClr val="343B3C"/>
                </a:solidFill>
                <a:latin typeface="Calibri Light"/>
                <a:cs typeface="Calibri Light"/>
              </a:rPr>
              <a:t>or</a:t>
            </a:r>
            <a:r>
              <a:rPr sz="1000" b="0" spc="-35" dirty="0">
                <a:solidFill>
                  <a:srgbClr val="343B3C"/>
                </a:solidFill>
                <a:latin typeface="Calibri Light"/>
                <a:cs typeface="Calibri Light"/>
              </a:rPr>
              <a:t> </a:t>
            </a:r>
            <a:r>
              <a:rPr sz="1000" b="0" dirty="0">
                <a:solidFill>
                  <a:srgbClr val="343B3C"/>
                </a:solidFill>
                <a:latin typeface="Calibri Light"/>
                <a:cs typeface="Calibri Light"/>
              </a:rPr>
              <a:t>other</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securities</a:t>
            </a:r>
            <a:r>
              <a:rPr sz="1000" b="0" spc="-35" dirty="0">
                <a:solidFill>
                  <a:srgbClr val="343B3C"/>
                </a:solidFill>
                <a:latin typeface="Calibri Light"/>
                <a:cs typeface="Calibri Light"/>
              </a:rPr>
              <a:t> </a:t>
            </a:r>
            <a:r>
              <a:rPr sz="1000" b="0" dirty="0">
                <a:solidFill>
                  <a:srgbClr val="343B3C"/>
                </a:solidFill>
                <a:latin typeface="Calibri Light"/>
                <a:cs typeface="Calibri Light"/>
              </a:rPr>
              <a:t>of</a:t>
            </a:r>
            <a:r>
              <a:rPr sz="1000" b="0" spc="-30" dirty="0">
                <a:solidFill>
                  <a:srgbClr val="343B3C"/>
                </a:solidFill>
                <a:latin typeface="Calibri Light"/>
                <a:cs typeface="Calibri Light"/>
              </a:rPr>
              <a:t> </a:t>
            </a:r>
            <a:r>
              <a:rPr sz="1000" b="0" dirty="0">
                <a:solidFill>
                  <a:srgbClr val="343B3C"/>
                </a:solidFill>
                <a:latin typeface="Calibri Light"/>
                <a:cs typeface="Calibri Light"/>
              </a:rPr>
              <a:t>the</a:t>
            </a:r>
            <a:r>
              <a:rPr sz="1000" b="0" spc="-35" dirty="0">
                <a:solidFill>
                  <a:srgbClr val="343B3C"/>
                </a:solidFill>
                <a:latin typeface="Calibri Light"/>
                <a:cs typeface="Calibri Light"/>
              </a:rPr>
              <a:t> </a:t>
            </a:r>
            <a:r>
              <a:rPr sz="1000" b="0" dirty="0">
                <a:solidFill>
                  <a:srgbClr val="343B3C"/>
                </a:solidFill>
                <a:latin typeface="Calibri Light"/>
                <a:cs typeface="Calibri Light"/>
              </a:rPr>
              <a:t>Company</a:t>
            </a:r>
            <a:r>
              <a:rPr sz="1000" b="0" spc="-30" dirty="0">
                <a:solidFill>
                  <a:srgbClr val="343B3C"/>
                </a:solidFill>
                <a:latin typeface="Calibri Light"/>
                <a:cs typeface="Calibri Light"/>
              </a:rPr>
              <a:t> </a:t>
            </a:r>
            <a:r>
              <a:rPr sz="1000" b="0" dirty="0">
                <a:solidFill>
                  <a:srgbClr val="343B3C"/>
                </a:solidFill>
                <a:latin typeface="Calibri Light"/>
                <a:cs typeface="Calibri Light"/>
              </a:rPr>
              <a:t>whose</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portfolio</a:t>
            </a:r>
            <a:r>
              <a:rPr sz="1000" b="0" spc="-30" dirty="0">
                <a:solidFill>
                  <a:srgbClr val="343B3C"/>
                </a:solidFill>
                <a:latin typeface="Calibri Light"/>
                <a:cs typeface="Calibri Light"/>
              </a:rPr>
              <a:t> </a:t>
            </a:r>
            <a:r>
              <a:rPr sz="1000" b="0" dirty="0">
                <a:solidFill>
                  <a:srgbClr val="343B3C"/>
                </a:solidFill>
                <a:latin typeface="Calibri Light"/>
                <a:cs typeface="Calibri Light"/>
              </a:rPr>
              <a:t>is</a:t>
            </a:r>
            <a:r>
              <a:rPr sz="1000" b="0" spc="-30" dirty="0">
                <a:solidFill>
                  <a:srgbClr val="343B3C"/>
                </a:solidFill>
                <a:latin typeface="Calibri Light"/>
                <a:cs typeface="Calibri Light"/>
              </a:rPr>
              <a:t> </a:t>
            </a:r>
            <a:r>
              <a:rPr sz="1000" b="0" dirty="0">
                <a:solidFill>
                  <a:srgbClr val="343B3C"/>
                </a:solidFill>
                <a:latin typeface="Calibri Light"/>
                <a:cs typeface="Calibri Light"/>
              </a:rPr>
              <a:t>managed</a:t>
            </a:r>
            <a:r>
              <a:rPr sz="1000" b="0" spc="-35" dirty="0">
                <a:solidFill>
                  <a:srgbClr val="343B3C"/>
                </a:solidFill>
                <a:latin typeface="Calibri Light"/>
                <a:cs typeface="Calibri Light"/>
              </a:rPr>
              <a:t> </a:t>
            </a:r>
            <a:r>
              <a:rPr sz="1000" b="0" dirty="0">
                <a:solidFill>
                  <a:srgbClr val="343B3C"/>
                </a:solidFill>
                <a:latin typeface="Calibri Light"/>
                <a:cs typeface="Calibri Light"/>
              </a:rPr>
              <a:t>by</a:t>
            </a:r>
            <a:r>
              <a:rPr sz="1000" b="0" spc="-30" dirty="0">
                <a:solidFill>
                  <a:srgbClr val="343B3C"/>
                </a:solidFill>
                <a:latin typeface="Calibri Light"/>
                <a:cs typeface="Calibri Light"/>
              </a:rPr>
              <a:t> </a:t>
            </a:r>
            <a:r>
              <a:rPr sz="1000" b="0" dirty="0">
                <a:solidFill>
                  <a:srgbClr val="343B3C"/>
                </a:solidFill>
                <a:latin typeface="Calibri Light"/>
                <a:cs typeface="Calibri Light"/>
              </a:rPr>
              <a:t>AXA</a:t>
            </a:r>
            <a:r>
              <a:rPr sz="1000" b="0" spc="-35" dirty="0">
                <a:solidFill>
                  <a:srgbClr val="343B3C"/>
                </a:solidFill>
                <a:latin typeface="Calibri Light"/>
                <a:cs typeface="Calibri Light"/>
              </a:rPr>
              <a:t> </a:t>
            </a:r>
            <a:r>
              <a:rPr sz="1000" b="0" dirty="0">
                <a:solidFill>
                  <a:srgbClr val="343B3C"/>
                </a:solidFill>
                <a:latin typeface="Calibri Light"/>
                <a:cs typeface="Calibri Light"/>
              </a:rPr>
              <a:t>IM,</a:t>
            </a:r>
            <a:r>
              <a:rPr sz="1000" b="0" spc="-30" dirty="0">
                <a:solidFill>
                  <a:srgbClr val="343B3C"/>
                </a:solidFill>
                <a:latin typeface="Calibri Light"/>
                <a:cs typeface="Calibri Light"/>
              </a:rPr>
              <a:t> </a:t>
            </a:r>
            <a:r>
              <a:rPr sz="1000" b="0" dirty="0">
                <a:solidFill>
                  <a:srgbClr val="343B3C"/>
                </a:solidFill>
                <a:latin typeface="Calibri Light"/>
                <a:cs typeface="Calibri Light"/>
              </a:rPr>
              <a:t>or</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securities</a:t>
            </a:r>
            <a:r>
              <a:rPr sz="1000" b="0" spc="-30" dirty="0">
                <a:solidFill>
                  <a:srgbClr val="343B3C"/>
                </a:solidFill>
                <a:latin typeface="Calibri Light"/>
                <a:cs typeface="Calibri Light"/>
              </a:rPr>
              <a:t> </a:t>
            </a:r>
            <a:r>
              <a:rPr sz="1000" b="0" dirty="0">
                <a:solidFill>
                  <a:srgbClr val="343B3C"/>
                </a:solidFill>
                <a:latin typeface="Calibri Light"/>
                <a:cs typeface="Calibri Light"/>
              </a:rPr>
              <a:t>of</a:t>
            </a:r>
            <a:r>
              <a:rPr sz="1000" b="0" spc="-35" dirty="0">
                <a:solidFill>
                  <a:srgbClr val="343B3C"/>
                </a:solidFill>
                <a:latin typeface="Calibri Light"/>
                <a:cs typeface="Calibri Light"/>
              </a:rPr>
              <a:t> </a:t>
            </a:r>
            <a:r>
              <a:rPr sz="1000" b="0" spc="-25" dirty="0">
                <a:solidFill>
                  <a:srgbClr val="343B3C"/>
                </a:solidFill>
                <a:latin typeface="Calibri Light"/>
                <a:cs typeface="Calibri Light"/>
              </a:rPr>
              <a:t>any </a:t>
            </a:r>
            <a:r>
              <a:rPr sz="1000" b="0" dirty="0">
                <a:solidFill>
                  <a:srgbClr val="343B3C"/>
                </a:solidFill>
                <a:latin typeface="Calibri Light"/>
                <a:cs typeface="Calibri Light"/>
              </a:rPr>
              <a:t>other</a:t>
            </a:r>
            <a:r>
              <a:rPr sz="1000" b="0" spc="-20" dirty="0">
                <a:solidFill>
                  <a:srgbClr val="343B3C"/>
                </a:solidFill>
                <a:latin typeface="Calibri Light"/>
                <a:cs typeface="Calibri Light"/>
              </a:rPr>
              <a:t> </a:t>
            </a:r>
            <a:r>
              <a:rPr sz="1000" b="0" dirty="0">
                <a:solidFill>
                  <a:srgbClr val="343B3C"/>
                </a:solidFill>
                <a:latin typeface="Calibri Light"/>
                <a:cs typeface="Calibri Light"/>
              </a:rPr>
              <a:t>entity</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(together,</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“Securities”).</a:t>
            </a:r>
            <a:r>
              <a:rPr sz="1000" b="0" spc="-20"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Securities</a:t>
            </a:r>
            <a:r>
              <a:rPr sz="1000" b="0" spc="-25" dirty="0">
                <a:solidFill>
                  <a:srgbClr val="343B3C"/>
                </a:solidFill>
                <a:latin typeface="Calibri Light"/>
                <a:cs typeface="Calibri Light"/>
              </a:rPr>
              <a:t> </a:t>
            </a:r>
            <a:r>
              <a:rPr sz="1000" b="0" dirty="0">
                <a:solidFill>
                  <a:srgbClr val="343B3C"/>
                </a:solidFill>
                <a:latin typeface="Calibri Light"/>
                <a:cs typeface="Calibri Light"/>
              </a:rPr>
              <a:t>described</a:t>
            </a:r>
            <a:r>
              <a:rPr sz="1000" b="0" spc="-20" dirty="0">
                <a:solidFill>
                  <a:srgbClr val="343B3C"/>
                </a:solidFill>
                <a:latin typeface="Calibri Light"/>
                <a:cs typeface="Calibri Light"/>
              </a:rPr>
              <a:t> </a:t>
            </a:r>
            <a:r>
              <a:rPr sz="1000" b="0" dirty="0">
                <a:solidFill>
                  <a:srgbClr val="343B3C"/>
                </a:solidFill>
                <a:latin typeface="Calibri Light"/>
                <a:cs typeface="Calibri Light"/>
              </a:rPr>
              <a:t>in</a:t>
            </a:r>
            <a:r>
              <a:rPr sz="1000" b="0" spc="-15" dirty="0">
                <a:solidFill>
                  <a:srgbClr val="343B3C"/>
                </a:solidFill>
                <a:latin typeface="Calibri Light"/>
                <a:cs typeface="Calibri Light"/>
              </a:rPr>
              <a:t> </a:t>
            </a:r>
            <a:r>
              <a:rPr sz="1000" b="0" dirty="0">
                <a:solidFill>
                  <a:srgbClr val="343B3C"/>
                </a:solidFill>
                <a:latin typeface="Calibri Light"/>
                <a:cs typeface="Calibri Light"/>
              </a:rPr>
              <a:t>this</a:t>
            </a:r>
            <a:r>
              <a:rPr sz="1000" b="0" spc="-25" dirty="0">
                <a:solidFill>
                  <a:srgbClr val="343B3C"/>
                </a:solidFill>
                <a:latin typeface="Calibri Light"/>
                <a:cs typeface="Calibri Light"/>
              </a:rPr>
              <a:t> </a:t>
            </a:r>
            <a:r>
              <a:rPr sz="1000" b="0" dirty="0">
                <a:solidFill>
                  <a:srgbClr val="343B3C"/>
                </a:solidFill>
                <a:latin typeface="Calibri Light"/>
                <a:cs typeface="Calibri Light"/>
              </a:rPr>
              <a:t>monthly</a:t>
            </a:r>
            <a:r>
              <a:rPr sz="1000" b="0" spc="-20" dirty="0">
                <a:solidFill>
                  <a:srgbClr val="343B3C"/>
                </a:solidFill>
                <a:latin typeface="Calibri Light"/>
                <a:cs typeface="Calibri Light"/>
              </a:rPr>
              <a:t> </a:t>
            </a:r>
            <a:r>
              <a:rPr sz="1000" b="0" dirty="0">
                <a:solidFill>
                  <a:srgbClr val="343B3C"/>
                </a:solidFill>
                <a:latin typeface="Calibri Light"/>
                <a:cs typeface="Calibri Light"/>
              </a:rPr>
              <a:t>report</a:t>
            </a:r>
            <a:r>
              <a:rPr sz="1000" b="0" spc="-15" dirty="0">
                <a:solidFill>
                  <a:srgbClr val="343B3C"/>
                </a:solidFill>
                <a:latin typeface="Calibri Light"/>
                <a:cs typeface="Calibri Light"/>
              </a:rPr>
              <a:t> </a:t>
            </a:r>
            <a:r>
              <a:rPr sz="1000" b="0" dirty="0">
                <a:solidFill>
                  <a:srgbClr val="343B3C"/>
                </a:solidFill>
                <a:latin typeface="Calibri Light"/>
                <a:cs typeface="Calibri Light"/>
              </a:rPr>
              <a:t>may</a:t>
            </a:r>
            <a:r>
              <a:rPr sz="1000" b="0" spc="-20" dirty="0">
                <a:solidFill>
                  <a:srgbClr val="343B3C"/>
                </a:solidFill>
                <a:latin typeface="Calibri Light"/>
                <a:cs typeface="Calibri Light"/>
              </a:rPr>
              <a:t> </a:t>
            </a:r>
            <a:r>
              <a:rPr sz="1000" b="0" dirty="0">
                <a:solidFill>
                  <a:srgbClr val="343B3C"/>
                </a:solidFill>
                <a:latin typeface="Calibri Light"/>
                <a:cs typeface="Calibri Light"/>
              </a:rPr>
              <a:t>not</a:t>
            </a:r>
            <a:r>
              <a:rPr sz="1000" b="0" spc="-15" dirty="0">
                <a:solidFill>
                  <a:srgbClr val="343B3C"/>
                </a:solidFill>
                <a:latin typeface="Calibri Light"/>
                <a:cs typeface="Calibri Light"/>
              </a:rPr>
              <a:t> </a:t>
            </a:r>
            <a:r>
              <a:rPr sz="1000" b="0" dirty="0">
                <a:solidFill>
                  <a:srgbClr val="343B3C"/>
                </a:solidFill>
                <a:latin typeface="Calibri Light"/>
                <a:cs typeface="Calibri Light"/>
              </a:rPr>
              <a:t>be</a:t>
            </a:r>
            <a:r>
              <a:rPr sz="1000" b="0" spc="-20" dirty="0">
                <a:solidFill>
                  <a:srgbClr val="343B3C"/>
                </a:solidFill>
                <a:latin typeface="Calibri Light"/>
                <a:cs typeface="Calibri Light"/>
              </a:rPr>
              <a:t> </a:t>
            </a:r>
            <a:r>
              <a:rPr sz="1000" b="0" dirty="0">
                <a:solidFill>
                  <a:srgbClr val="343B3C"/>
                </a:solidFill>
                <a:latin typeface="Calibri Light"/>
                <a:cs typeface="Calibri Light"/>
              </a:rPr>
              <a:t>eligible</a:t>
            </a:r>
            <a:r>
              <a:rPr sz="1000" b="0" spc="-20" dirty="0">
                <a:solidFill>
                  <a:srgbClr val="343B3C"/>
                </a:solidFill>
                <a:latin typeface="Calibri Light"/>
                <a:cs typeface="Calibri Light"/>
              </a:rPr>
              <a:t> </a:t>
            </a:r>
            <a:r>
              <a:rPr sz="1000" b="0" dirty="0">
                <a:solidFill>
                  <a:srgbClr val="343B3C"/>
                </a:solidFill>
                <a:latin typeface="Calibri Light"/>
                <a:cs typeface="Calibri Light"/>
              </a:rPr>
              <a:t>for</a:t>
            </a:r>
            <a:r>
              <a:rPr sz="1000" b="0" spc="-20" dirty="0">
                <a:solidFill>
                  <a:srgbClr val="343B3C"/>
                </a:solidFill>
                <a:latin typeface="Calibri Light"/>
                <a:cs typeface="Calibri Light"/>
              </a:rPr>
              <a:t> </a:t>
            </a:r>
            <a:r>
              <a:rPr sz="1000" b="0" dirty="0">
                <a:solidFill>
                  <a:srgbClr val="343B3C"/>
                </a:solidFill>
                <a:latin typeface="Calibri Light"/>
                <a:cs typeface="Calibri Light"/>
              </a:rPr>
              <a:t>sale</a:t>
            </a:r>
            <a:r>
              <a:rPr sz="1000" b="0" spc="-20" dirty="0">
                <a:solidFill>
                  <a:srgbClr val="343B3C"/>
                </a:solidFill>
                <a:latin typeface="Calibri Light"/>
                <a:cs typeface="Calibri Light"/>
              </a:rPr>
              <a:t> </a:t>
            </a:r>
            <a:r>
              <a:rPr sz="1000" b="0" dirty="0">
                <a:solidFill>
                  <a:srgbClr val="343B3C"/>
                </a:solidFill>
                <a:latin typeface="Calibri Light"/>
                <a:cs typeface="Calibri Light"/>
              </a:rPr>
              <a:t>in</a:t>
            </a:r>
            <a:r>
              <a:rPr sz="1000" b="0" spc="-15" dirty="0">
                <a:solidFill>
                  <a:srgbClr val="343B3C"/>
                </a:solidFill>
                <a:latin typeface="Calibri Light"/>
                <a:cs typeface="Calibri Light"/>
              </a:rPr>
              <a:t> </a:t>
            </a:r>
            <a:r>
              <a:rPr sz="1000" b="0" dirty="0">
                <a:solidFill>
                  <a:srgbClr val="343B3C"/>
                </a:solidFill>
                <a:latin typeface="Calibri Light"/>
                <a:cs typeface="Calibri Light"/>
              </a:rPr>
              <a:t>some</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states</a:t>
            </a:r>
            <a:r>
              <a:rPr sz="1000" b="0" spc="-15" dirty="0">
                <a:solidFill>
                  <a:srgbClr val="343B3C"/>
                </a:solidFill>
                <a:latin typeface="Calibri Light"/>
                <a:cs typeface="Calibri Light"/>
              </a:rPr>
              <a:t> </a:t>
            </a:r>
            <a:r>
              <a:rPr sz="1000" b="0" dirty="0">
                <a:solidFill>
                  <a:srgbClr val="343B3C"/>
                </a:solidFill>
                <a:latin typeface="Calibri Light"/>
                <a:cs typeface="Calibri Light"/>
              </a:rPr>
              <a:t>or</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countries </a:t>
            </a:r>
            <a:r>
              <a:rPr sz="1000" b="0" dirty="0">
                <a:solidFill>
                  <a:srgbClr val="343B3C"/>
                </a:solidFill>
                <a:latin typeface="Calibri Light"/>
                <a:cs typeface="Calibri Light"/>
              </a:rPr>
              <a:t>and</a:t>
            </a:r>
            <a:r>
              <a:rPr sz="1000" b="0" spc="15" dirty="0">
                <a:solidFill>
                  <a:srgbClr val="343B3C"/>
                </a:solidFill>
                <a:latin typeface="Calibri Light"/>
                <a:cs typeface="Calibri Light"/>
              </a:rPr>
              <a:t> </a:t>
            </a:r>
            <a:r>
              <a:rPr sz="1000" b="0" dirty="0">
                <a:solidFill>
                  <a:srgbClr val="343B3C"/>
                </a:solidFill>
                <a:latin typeface="Calibri Light"/>
                <a:cs typeface="Calibri Light"/>
              </a:rPr>
              <a:t>may</a:t>
            </a:r>
            <a:r>
              <a:rPr sz="1000" b="0" spc="15" dirty="0">
                <a:solidFill>
                  <a:srgbClr val="343B3C"/>
                </a:solidFill>
                <a:latin typeface="Calibri Light"/>
                <a:cs typeface="Calibri Light"/>
              </a:rPr>
              <a:t> </a:t>
            </a:r>
            <a:r>
              <a:rPr sz="1000" b="0" dirty="0">
                <a:solidFill>
                  <a:srgbClr val="343B3C"/>
                </a:solidFill>
                <a:latin typeface="Calibri Light"/>
                <a:cs typeface="Calibri Light"/>
              </a:rPr>
              <a:t>not</a:t>
            </a:r>
            <a:r>
              <a:rPr sz="1000" b="0" spc="15" dirty="0">
                <a:solidFill>
                  <a:srgbClr val="343B3C"/>
                </a:solidFill>
                <a:latin typeface="Calibri Light"/>
                <a:cs typeface="Calibri Light"/>
              </a:rPr>
              <a:t> </a:t>
            </a:r>
            <a:r>
              <a:rPr sz="1000" b="0" dirty="0">
                <a:solidFill>
                  <a:srgbClr val="343B3C"/>
                </a:solidFill>
                <a:latin typeface="Calibri Light"/>
                <a:cs typeface="Calibri Light"/>
              </a:rPr>
              <a:t>be</a:t>
            </a:r>
            <a:r>
              <a:rPr sz="1000" b="0" spc="15" dirty="0">
                <a:solidFill>
                  <a:srgbClr val="343B3C"/>
                </a:solidFill>
                <a:latin typeface="Calibri Light"/>
                <a:cs typeface="Calibri Light"/>
              </a:rPr>
              <a:t> </a:t>
            </a:r>
            <a:r>
              <a:rPr sz="1000" b="0" dirty="0">
                <a:solidFill>
                  <a:srgbClr val="343B3C"/>
                </a:solidFill>
                <a:latin typeface="Calibri Light"/>
                <a:cs typeface="Calibri Light"/>
              </a:rPr>
              <a:t>suitable</a:t>
            </a:r>
            <a:r>
              <a:rPr sz="1000" b="0" spc="15" dirty="0">
                <a:solidFill>
                  <a:srgbClr val="343B3C"/>
                </a:solidFill>
                <a:latin typeface="Calibri Light"/>
                <a:cs typeface="Calibri Light"/>
              </a:rPr>
              <a:t> </a:t>
            </a:r>
            <a:r>
              <a:rPr sz="1000" b="0" dirty="0">
                <a:solidFill>
                  <a:srgbClr val="343B3C"/>
                </a:solidFill>
                <a:latin typeface="Calibri Light"/>
                <a:cs typeface="Calibri Light"/>
              </a:rPr>
              <a:t>for</a:t>
            </a:r>
            <a:r>
              <a:rPr sz="1000" b="0" spc="15" dirty="0">
                <a:solidFill>
                  <a:srgbClr val="343B3C"/>
                </a:solidFill>
                <a:latin typeface="Calibri Light"/>
                <a:cs typeface="Calibri Light"/>
              </a:rPr>
              <a:t> </a:t>
            </a:r>
            <a:r>
              <a:rPr sz="1000" b="0" dirty="0">
                <a:solidFill>
                  <a:srgbClr val="343B3C"/>
                </a:solidFill>
                <a:latin typeface="Calibri Light"/>
                <a:cs typeface="Calibri Light"/>
              </a:rPr>
              <a:t>all</a:t>
            </a:r>
            <a:r>
              <a:rPr sz="1000" b="0" spc="15" dirty="0">
                <a:solidFill>
                  <a:srgbClr val="343B3C"/>
                </a:solidFill>
                <a:latin typeface="Calibri Light"/>
                <a:cs typeface="Calibri Light"/>
              </a:rPr>
              <a:t> </a:t>
            </a:r>
            <a:r>
              <a:rPr sz="1000" b="0" dirty="0">
                <a:solidFill>
                  <a:srgbClr val="343B3C"/>
                </a:solidFill>
                <a:latin typeface="Calibri Light"/>
                <a:cs typeface="Calibri Light"/>
              </a:rPr>
              <a:t>types</a:t>
            </a:r>
            <a:r>
              <a:rPr sz="1000" b="0" spc="15" dirty="0">
                <a:solidFill>
                  <a:srgbClr val="343B3C"/>
                </a:solidFill>
                <a:latin typeface="Calibri Light"/>
                <a:cs typeface="Calibri Light"/>
              </a:rPr>
              <a:t> </a:t>
            </a:r>
            <a:r>
              <a:rPr sz="1000" b="0" dirty="0">
                <a:solidFill>
                  <a:srgbClr val="343B3C"/>
                </a:solidFill>
                <a:latin typeface="Calibri Light"/>
                <a:cs typeface="Calibri Light"/>
              </a:rPr>
              <a:t>of</a:t>
            </a:r>
            <a:r>
              <a:rPr sz="1000" b="0" spc="15" dirty="0">
                <a:solidFill>
                  <a:srgbClr val="343B3C"/>
                </a:solidFill>
                <a:latin typeface="Calibri Light"/>
                <a:cs typeface="Calibri Light"/>
              </a:rPr>
              <a:t> </a:t>
            </a:r>
            <a:r>
              <a:rPr sz="1000" b="0" dirty="0">
                <a:solidFill>
                  <a:srgbClr val="343B3C"/>
                </a:solidFill>
                <a:latin typeface="Calibri Light"/>
                <a:cs typeface="Calibri Light"/>
              </a:rPr>
              <a:t>investors.</a:t>
            </a:r>
            <a:r>
              <a:rPr sz="1000" b="0" spc="15" dirty="0">
                <a:solidFill>
                  <a:srgbClr val="343B3C"/>
                </a:solidFill>
                <a:latin typeface="Calibri Light"/>
                <a:cs typeface="Calibri Light"/>
              </a:rPr>
              <a:t> </a:t>
            </a:r>
            <a:r>
              <a:rPr sz="1000" b="0" dirty="0">
                <a:solidFill>
                  <a:srgbClr val="343B3C"/>
                </a:solidFill>
                <a:latin typeface="Calibri Light"/>
                <a:cs typeface="Calibri Light"/>
              </a:rPr>
              <a:t>Prospective</a:t>
            </a:r>
            <a:r>
              <a:rPr sz="1000" b="0" spc="20" dirty="0">
                <a:solidFill>
                  <a:srgbClr val="343B3C"/>
                </a:solidFill>
                <a:latin typeface="Calibri Light"/>
                <a:cs typeface="Calibri Light"/>
              </a:rPr>
              <a:t> </a:t>
            </a:r>
            <a:r>
              <a:rPr sz="1000" b="0" dirty="0">
                <a:solidFill>
                  <a:srgbClr val="343B3C"/>
                </a:solidFill>
                <a:latin typeface="Calibri Light"/>
                <a:cs typeface="Calibri Light"/>
              </a:rPr>
              <a:t>investors</a:t>
            </a:r>
            <a:r>
              <a:rPr sz="1000" b="0" spc="15" dirty="0">
                <a:solidFill>
                  <a:srgbClr val="343B3C"/>
                </a:solidFill>
                <a:latin typeface="Calibri Light"/>
                <a:cs typeface="Calibri Light"/>
              </a:rPr>
              <a:t> </a:t>
            </a:r>
            <a:r>
              <a:rPr sz="1000" b="0" dirty="0">
                <a:solidFill>
                  <a:srgbClr val="343B3C"/>
                </a:solidFill>
                <a:latin typeface="Calibri Light"/>
                <a:cs typeface="Calibri Light"/>
              </a:rPr>
              <a:t>are</a:t>
            </a:r>
            <a:r>
              <a:rPr sz="1000" b="0" spc="15" dirty="0">
                <a:solidFill>
                  <a:srgbClr val="343B3C"/>
                </a:solidFill>
                <a:latin typeface="Calibri Light"/>
                <a:cs typeface="Calibri Light"/>
              </a:rPr>
              <a:t> </a:t>
            </a:r>
            <a:r>
              <a:rPr sz="1000" b="0" dirty="0">
                <a:solidFill>
                  <a:srgbClr val="343B3C"/>
                </a:solidFill>
                <a:latin typeface="Calibri Light"/>
                <a:cs typeface="Calibri Light"/>
              </a:rPr>
              <a:t>advised</a:t>
            </a:r>
            <a:r>
              <a:rPr sz="1000" b="0" spc="15" dirty="0">
                <a:solidFill>
                  <a:srgbClr val="343B3C"/>
                </a:solidFill>
                <a:latin typeface="Calibri Light"/>
                <a:cs typeface="Calibri Light"/>
              </a:rPr>
              <a:t> </a:t>
            </a:r>
            <a:r>
              <a:rPr sz="1000" b="0" dirty="0">
                <a:solidFill>
                  <a:srgbClr val="343B3C"/>
                </a:solidFill>
                <a:latin typeface="Calibri Light"/>
                <a:cs typeface="Calibri Light"/>
              </a:rPr>
              <a:t>to</a:t>
            </a:r>
            <a:r>
              <a:rPr sz="1000" b="0" spc="15" dirty="0">
                <a:solidFill>
                  <a:srgbClr val="343B3C"/>
                </a:solidFill>
                <a:latin typeface="Calibri Light"/>
                <a:cs typeface="Calibri Light"/>
              </a:rPr>
              <a:t> </a:t>
            </a:r>
            <a:r>
              <a:rPr sz="1000" b="0" dirty="0">
                <a:solidFill>
                  <a:srgbClr val="343B3C"/>
                </a:solidFill>
                <a:latin typeface="Calibri Light"/>
                <a:cs typeface="Calibri Light"/>
              </a:rPr>
              <a:t>seek</a:t>
            </a:r>
            <a:r>
              <a:rPr sz="1000" b="0" spc="15" dirty="0">
                <a:solidFill>
                  <a:srgbClr val="343B3C"/>
                </a:solidFill>
                <a:latin typeface="Calibri Light"/>
                <a:cs typeface="Calibri Light"/>
              </a:rPr>
              <a:t> </a:t>
            </a:r>
            <a:r>
              <a:rPr sz="1000" b="0" dirty="0">
                <a:solidFill>
                  <a:srgbClr val="343B3C"/>
                </a:solidFill>
                <a:latin typeface="Calibri Light"/>
                <a:cs typeface="Calibri Light"/>
              </a:rPr>
              <a:t>expert</a:t>
            </a:r>
            <a:r>
              <a:rPr sz="1000" b="0" spc="15" dirty="0">
                <a:solidFill>
                  <a:srgbClr val="343B3C"/>
                </a:solidFill>
                <a:latin typeface="Calibri Light"/>
                <a:cs typeface="Calibri Light"/>
              </a:rPr>
              <a:t> </a:t>
            </a:r>
            <a:r>
              <a:rPr sz="1000" b="0" dirty="0">
                <a:solidFill>
                  <a:srgbClr val="343B3C"/>
                </a:solidFill>
                <a:latin typeface="Calibri Light"/>
                <a:cs typeface="Calibri Light"/>
              </a:rPr>
              <a:t>legal,</a:t>
            </a:r>
            <a:r>
              <a:rPr sz="1000" b="0" spc="15" dirty="0">
                <a:solidFill>
                  <a:srgbClr val="343B3C"/>
                </a:solidFill>
                <a:latin typeface="Calibri Light"/>
                <a:cs typeface="Calibri Light"/>
              </a:rPr>
              <a:t> </a:t>
            </a:r>
            <a:r>
              <a:rPr sz="1000" b="0" dirty="0">
                <a:solidFill>
                  <a:srgbClr val="343B3C"/>
                </a:solidFill>
                <a:latin typeface="Calibri Light"/>
                <a:cs typeface="Calibri Light"/>
              </a:rPr>
              <a:t>financial,</a:t>
            </a:r>
            <a:r>
              <a:rPr sz="1000" b="0" spc="15" dirty="0">
                <a:solidFill>
                  <a:srgbClr val="343B3C"/>
                </a:solidFill>
                <a:latin typeface="Calibri Light"/>
                <a:cs typeface="Calibri Light"/>
              </a:rPr>
              <a:t> </a:t>
            </a:r>
            <a:r>
              <a:rPr sz="1000" b="0" dirty="0">
                <a:solidFill>
                  <a:srgbClr val="343B3C"/>
                </a:solidFill>
                <a:latin typeface="Calibri Light"/>
                <a:cs typeface="Calibri Light"/>
              </a:rPr>
              <a:t>tax</a:t>
            </a:r>
            <a:r>
              <a:rPr sz="1000" b="0" spc="15" dirty="0">
                <a:solidFill>
                  <a:srgbClr val="343B3C"/>
                </a:solidFill>
                <a:latin typeface="Calibri Light"/>
                <a:cs typeface="Calibri Light"/>
              </a:rPr>
              <a:t> </a:t>
            </a:r>
            <a:r>
              <a:rPr sz="1000" b="0" dirty="0">
                <a:solidFill>
                  <a:srgbClr val="343B3C"/>
                </a:solidFill>
                <a:latin typeface="Calibri Light"/>
                <a:cs typeface="Calibri Light"/>
              </a:rPr>
              <a:t>and</a:t>
            </a:r>
            <a:r>
              <a:rPr sz="1000" b="0" spc="20" dirty="0">
                <a:solidFill>
                  <a:srgbClr val="343B3C"/>
                </a:solidFill>
                <a:latin typeface="Calibri Light"/>
                <a:cs typeface="Calibri Light"/>
              </a:rPr>
              <a:t> </a:t>
            </a:r>
            <a:r>
              <a:rPr sz="1000" b="0" dirty="0">
                <a:solidFill>
                  <a:srgbClr val="343B3C"/>
                </a:solidFill>
                <a:latin typeface="Calibri Light"/>
                <a:cs typeface="Calibri Light"/>
              </a:rPr>
              <a:t>other</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professional advice</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before</a:t>
            </a:r>
            <a:r>
              <a:rPr sz="1000" b="0" spc="-35" dirty="0">
                <a:solidFill>
                  <a:srgbClr val="343B3C"/>
                </a:solidFill>
                <a:latin typeface="Calibri Light"/>
                <a:cs typeface="Calibri Light"/>
              </a:rPr>
              <a:t> </a:t>
            </a:r>
            <a:r>
              <a:rPr sz="1000" b="0" dirty="0">
                <a:solidFill>
                  <a:srgbClr val="343B3C"/>
                </a:solidFill>
                <a:latin typeface="Calibri Light"/>
                <a:cs typeface="Calibri Light"/>
              </a:rPr>
              <a:t>making</a:t>
            </a:r>
            <a:r>
              <a:rPr sz="1000" b="0" spc="-35" dirty="0">
                <a:solidFill>
                  <a:srgbClr val="343B3C"/>
                </a:solidFill>
                <a:latin typeface="Calibri Light"/>
                <a:cs typeface="Calibri Light"/>
              </a:rPr>
              <a:t> </a:t>
            </a:r>
            <a:r>
              <a:rPr sz="1000" b="0" dirty="0">
                <a:solidFill>
                  <a:srgbClr val="343B3C"/>
                </a:solidFill>
                <a:latin typeface="Calibri Light"/>
                <a:cs typeface="Calibri Light"/>
              </a:rPr>
              <a:t>any</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investment</a:t>
            </a:r>
            <a:r>
              <a:rPr sz="1000" b="0" spc="-35" dirty="0">
                <a:solidFill>
                  <a:srgbClr val="343B3C"/>
                </a:solidFill>
                <a:latin typeface="Calibri Light"/>
                <a:cs typeface="Calibri Light"/>
              </a:rPr>
              <a:t> </a:t>
            </a:r>
            <a:r>
              <a:rPr sz="1000" b="0" dirty="0">
                <a:solidFill>
                  <a:srgbClr val="343B3C"/>
                </a:solidFill>
                <a:latin typeface="Calibri Light"/>
                <a:cs typeface="Calibri Light"/>
              </a:rPr>
              <a:t>decision.</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Securities</a:t>
            </a:r>
            <a:r>
              <a:rPr sz="1000" b="0" spc="-35" dirty="0">
                <a:solidFill>
                  <a:srgbClr val="343B3C"/>
                </a:solidFill>
                <a:latin typeface="Calibri Light"/>
                <a:cs typeface="Calibri Light"/>
              </a:rPr>
              <a:t> </a:t>
            </a:r>
            <a:r>
              <a:rPr sz="1000" b="0" dirty="0">
                <a:solidFill>
                  <a:srgbClr val="343B3C"/>
                </a:solidFill>
                <a:latin typeface="Calibri Light"/>
                <a:cs typeface="Calibri Light"/>
              </a:rPr>
              <a:t>in</a:t>
            </a:r>
            <a:r>
              <a:rPr sz="1000" b="0" spc="-35" dirty="0">
                <a:solidFill>
                  <a:srgbClr val="343B3C"/>
                </a:solidFill>
                <a:latin typeface="Calibri Light"/>
                <a:cs typeface="Calibri Light"/>
              </a:rPr>
              <a:t> </a:t>
            </a:r>
            <a:r>
              <a:rPr sz="1000" b="0" dirty="0">
                <a:solidFill>
                  <a:srgbClr val="343B3C"/>
                </a:solidFill>
                <a:latin typeface="Calibri Light"/>
                <a:cs typeface="Calibri Light"/>
              </a:rPr>
              <a:t>the</a:t>
            </a:r>
            <a:r>
              <a:rPr sz="1000" b="0" spc="-35" dirty="0">
                <a:solidFill>
                  <a:srgbClr val="343B3C"/>
                </a:solidFill>
                <a:latin typeface="Calibri Light"/>
                <a:cs typeface="Calibri Light"/>
              </a:rPr>
              <a:t> </a:t>
            </a:r>
            <a:r>
              <a:rPr sz="1000" b="0" dirty="0">
                <a:solidFill>
                  <a:srgbClr val="343B3C"/>
                </a:solidFill>
                <a:latin typeface="Calibri Light"/>
                <a:cs typeface="Calibri Light"/>
              </a:rPr>
              <a:t>Company</a:t>
            </a:r>
            <a:r>
              <a:rPr sz="1000" b="0" spc="-35" dirty="0">
                <a:solidFill>
                  <a:srgbClr val="343B3C"/>
                </a:solidFill>
                <a:latin typeface="Calibri Light"/>
                <a:cs typeface="Calibri Light"/>
              </a:rPr>
              <a:t> </a:t>
            </a:r>
            <a:r>
              <a:rPr sz="1000" b="0" dirty="0">
                <a:solidFill>
                  <a:srgbClr val="343B3C"/>
                </a:solidFill>
                <a:latin typeface="Calibri Light"/>
                <a:cs typeface="Calibri Light"/>
              </a:rPr>
              <a:t>may</a:t>
            </a:r>
            <a:r>
              <a:rPr sz="1000" b="0" spc="-35" dirty="0">
                <a:solidFill>
                  <a:srgbClr val="343B3C"/>
                </a:solidFill>
                <a:latin typeface="Calibri Light"/>
                <a:cs typeface="Calibri Light"/>
              </a:rPr>
              <a:t> </a:t>
            </a:r>
            <a:r>
              <a:rPr sz="1000" b="0" dirty="0">
                <a:solidFill>
                  <a:srgbClr val="343B3C"/>
                </a:solidFill>
                <a:latin typeface="Calibri Light"/>
                <a:cs typeface="Calibri Light"/>
              </a:rPr>
              <a:t>not</a:t>
            </a:r>
            <a:r>
              <a:rPr sz="1000" b="0" spc="-35" dirty="0">
                <a:solidFill>
                  <a:srgbClr val="343B3C"/>
                </a:solidFill>
                <a:latin typeface="Calibri Light"/>
                <a:cs typeface="Calibri Light"/>
              </a:rPr>
              <a:t> </a:t>
            </a:r>
            <a:r>
              <a:rPr sz="1000" b="0" dirty="0">
                <a:solidFill>
                  <a:srgbClr val="343B3C"/>
                </a:solidFill>
                <a:latin typeface="Calibri Light"/>
                <a:cs typeface="Calibri Light"/>
              </a:rPr>
              <a:t>be</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offered</a:t>
            </a:r>
            <a:r>
              <a:rPr sz="1000" b="0" spc="-35" dirty="0">
                <a:solidFill>
                  <a:srgbClr val="343B3C"/>
                </a:solidFill>
                <a:latin typeface="Calibri Light"/>
                <a:cs typeface="Calibri Light"/>
              </a:rPr>
              <a:t> </a:t>
            </a:r>
            <a:r>
              <a:rPr sz="1000" b="0" dirty="0">
                <a:solidFill>
                  <a:srgbClr val="343B3C"/>
                </a:solidFill>
                <a:latin typeface="Calibri Light"/>
                <a:cs typeface="Calibri Light"/>
              </a:rPr>
              <a:t>or</a:t>
            </a:r>
            <a:r>
              <a:rPr sz="1000" b="0" spc="-25" dirty="0">
                <a:solidFill>
                  <a:srgbClr val="343B3C"/>
                </a:solidFill>
                <a:latin typeface="Calibri Light"/>
                <a:cs typeface="Calibri Light"/>
              </a:rPr>
              <a:t> </a:t>
            </a:r>
            <a:r>
              <a:rPr sz="1000" b="0" dirty="0">
                <a:solidFill>
                  <a:srgbClr val="343B3C"/>
                </a:solidFill>
                <a:latin typeface="Calibri Light"/>
                <a:cs typeface="Calibri Light"/>
              </a:rPr>
              <a:t>sold</a:t>
            </a:r>
            <a:r>
              <a:rPr sz="1000" b="0" spc="-35" dirty="0">
                <a:solidFill>
                  <a:srgbClr val="343B3C"/>
                </a:solidFill>
                <a:latin typeface="Calibri Light"/>
                <a:cs typeface="Calibri Light"/>
              </a:rPr>
              <a:t> </a:t>
            </a:r>
            <a:r>
              <a:rPr sz="1000" b="0" dirty="0">
                <a:solidFill>
                  <a:srgbClr val="343B3C"/>
                </a:solidFill>
                <a:latin typeface="Calibri Light"/>
                <a:cs typeface="Calibri Light"/>
              </a:rPr>
              <a:t>directly</a:t>
            </a:r>
            <a:r>
              <a:rPr sz="1000" b="0" spc="-35" dirty="0">
                <a:solidFill>
                  <a:srgbClr val="343B3C"/>
                </a:solidFill>
                <a:latin typeface="Calibri Light"/>
                <a:cs typeface="Calibri Light"/>
              </a:rPr>
              <a:t> </a:t>
            </a:r>
            <a:r>
              <a:rPr sz="1000" b="0" dirty="0">
                <a:solidFill>
                  <a:srgbClr val="343B3C"/>
                </a:solidFill>
                <a:latin typeface="Calibri Light"/>
                <a:cs typeface="Calibri Light"/>
              </a:rPr>
              <a:t>or</a:t>
            </a:r>
            <a:r>
              <a:rPr sz="1000" b="0" spc="-30" dirty="0">
                <a:solidFill>
                  <a:srgbClr val="343B3C"/>
                </a:solidFill>
                <a:latin typeface="Calibri Light"/>
                <a:cs typeface="Calibri Light"/>
              </a:rPr>
              <a:t> </a:t>
            </a:r>
            <a:r>
              <a:rPr sz="1000" b="0" dirty="0">
                <a:solidFill>
                  <a:srgbClr val="343B3C"/>
                </a:solidFill>
                <a:latin typeface="Calibri Light"/>
                <a:cs typeface="Calibri Light"/>
              </a:rPr>
              <a:t>indirectly</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into</a:t>
            </a:r>
            <a:r>
              <a:rPr sz="1000" b="0" spc="-35" dirty="0">
                <a:solidFill>
                  <a:srgbClr val="343B3C"/>
                </a:solidFill>
                <a:latin typeface="Calibri Light"/>
                <a:cs typeface="Calibri Light"/>
              </a:rPr>
              <a:t> </a:t>
            </a:r>
            <a:r>
              <a:rPr sz="1000" b="0" dirty="0">
                <a:solidFill>
                  <a:srgbClr val="343B3C"/>
                </a:solidFill>
                <a:latin typeface="Calibri Light"/>
                <a:cs typeface="Calibri Light"/>
              </a:rPr>
              <a:t>the</a:t>
            </a:r>
            <a:r>
              <a:rPr sz="1000" b="0" spc="-35" dirty="0">
                <a:solidFill>
                  <a:srgbClr val="343B3C"/>
                </a:solidFill>
                <a:latin typeface="Calibri Light"/>
                <a:cs typeface="Calibri Light"/>
              </a:rPr>
              <a:t> </a:t>
            </a:r>
            <a:r>
              <a:rPr sz="1000" b="0" dirty="0">
                <a:solidFill>
                  <a:srgbClr val="343B3C"/>
                </a:solidFill>
                <a:latin typeface="Calibri Light"/>
                <a:cs typeface="Calibri Light"/>
              </a:rPr>
              <a:t>United</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States </a:t>
            </a:r>
            <a:r>
              <a:rPr sz="1000" b="0" dirty="0">
                <a:solidFill>
                  <a:srgbClr val="343B3C"/>
                </a:solidFill>
                <a:latin typeface="Calibri Light"/>
                <a:cs typeface="Calibri Light"/>
              </a:rPr>
              <a:t>or</a:t>
            </a:r>
            <a:r>
              <a:rPr sz="1000" b="0" spc="30" dirty="0">
                <a:solidFill>
                  <a:srgbClr val="343B3C"/>
                </a:solidFill>
                <a:latin typeface="Calibri Light"/>
                <a:cs typeface="Calibri Light"/>
              </a:rPr>
              <a:t> </a:t>
            </a:r>
            <a:r>
              <a:rPr sz="1000" b="0" dirty="0">
                <a:solidFill>
                  <a:srgbClr val="343B3C"/>
                </a:solidFill>
                <a:latin typeface="Calibri Light"/>
                <a:cs typeface="Calibri Light"/>
              </a:rPr>
              <a:t>to</a:t>
            </a:r>
            <a:r>
              <a:rPr sz="1000" b="0" spc="30" dirty="0">
                <a:solidFill>
                  <a:srgbClr val="343B3C"/>
                </a:solidFill>
                <a:latin typeface="Calibri Light"/>
                <a:cs typeface="Calibri Light"/>
              </a:rPr>
              <a:t> </a:t>
            </a:r>
            <a:r>
              <a:rPr sz="1000" b="0" dirty="0">
                <a:solidFill>
                  <a:srgbClr val="343B3C"/>
                </a:solidFill>
                <a:latin typeface="Calibri Light"/>
                <a:cs typeface="Calibri Light"/>
              </a:rPr>
              <a:t>U.S.</a:t>
            </a:r>
            <a:r>
              <a:rPr sz="1000" b="0" spc="30" dirty="0">
                <a:solidFill>
                  <a:srgbClr val="343B3C"/>
                </a:solidFill>
                <a:latin typeface="Calibri Light"/>
                <a:cs typeface="Calibri Light"/>
              </a:rPr>
              <a:t> </a:t>
            </a:r>
            <a:r>
              <a:rPr sz="1000" b="0" dirty="0">
                <a:solidFill>
                  <a:srgbClr val="343B3C"/>
                </a:solidFill>
                <a:latin typeface="Calibri Light"/>
                <a:cs typeface="Calibri Light"/>
              </a:rPr>
              <a:t>Persons.</a:t>
            </a:r>
            <a:r>
              <a:rPr sz="1000" b="0" spc="30" dirty="0">
                <a:solidFill>
                  <a:srgbClr val="343B3C"/>
                </a:solidFill>
                <a:latin typeface="Calibri Light"/>
                <a:cs typeface="Calibri Light"/>
              </a:rPr>
              <a:t> </a:t>
            </a:r>
            <a:r>
              <a:rPr sz="1000" b="0" dirty="0">
                <a:solidFill>
                  <a:srgbClr val="343B3C"/>
                </a:solidFill>
                <a:latin typeface="Calibri Light"/>
                <a:cs typeface="Calibri Light"/>
              </a:rPr>
              <a:t>Nor</a:t>
            </a:r>
            <a:r>
              <a:rPr sz="1000" b="0" spc="30" dirty="0">
                <a:solidFill>
                  <a:srgbClr val="343B3C"/>
                </a:solidFill>
                <a:latin typeface="Calibri Light"/>
                <a:cs typeface="Calibri Light"/>
              </a:rPr>
              <a:t> </a:t>
            </a:r>
            <a:r>
              <a:rPr sz="1000" b="0" dirty="0">
                <a:solidFill>
                  <a:srgbClr val="343B3C"/>
                </a:solidFill>
                <a:latin typeface="Calibri Light"/>
                <a:cs typeface="Calibri Light"/>
              </a:rPr>
              <a:t>shall</a:t>
            </a:r>
            <a:r>
              <a:rPr sz="1000" b="0" spc="30" dirty="0">
                <a:solidFill>
                  <a:srgbClr val="343B3C"/>
                </a:solidFill>
                <a:latin typeface="Calibri Light"/>
                <a:cs typeface="Calibri Light"/>
              </a:rPr>
              <a:t> </a:t>
            </a:r>
            <a:r>
              <a:rPr sz="1000" b="0" dirty="0">
                <a:solidFill>
                  <a:srgbClr val="343B3C"/>
                </a:solidFill>
                <a:latin typeface="Calibri Light"/>
                <a:cs typeface="Calibri Light"/>
              </a:rPr>
              <a:t>this</a:t>
            </a:r>
            <a:r>
              <a:rPr sz="1000" b="0" spc="30" dirty="0">
                <a:solidFill>
                  <a:srgbClr val="343B3C"/>
                </a:solidFill>
                <a:latin typeface="Calibri Light"/>
                <a:cs typeface="Calibri Light"/>
              </a:rPr>
              <a:t> </a:t>
            </a:r>
            <a:r>
              <a:rPr sz="1000" b="0" dirty="0">
                <a:solidFill>
                  <a:srgbClr val="343B3C"/>
                </a:solidFill>
                <a:latin typeface="Calibri Light"/>
                <a:cs typeface="Calibri Light"/>
              </a:rPr>
              <a:t>monthly</a:t>
            </a:r>
            <a:r>
              <a:rPr sz="1000" b="0" spc="30" dirty="0">
                <a:solidFill>
                  <a:srgbClr val="343B3C"/>
                </a:solidFill>
                <a:latin typeface="Calibri Light"/>
                <a:cs typeface="Calibri Light"/>
              </a:rPr>
              <a:t> </a:t>
            </a:r>
            <a:r>
              <a:rPr sz="1000" b="0" dirty="0">
                <a:solidFill>
                  <a:srgbClr val="343B3C"/>
                </a:solidFill>
                <a:latin typeface="Calibri Light"/>
                <a:cs typeface="Calibri Light"/>
              </a:rPr>
              <a:t>report</a:t>
            </a:r>
            <a:r>
              <a:rPr sz="1000" b="0" spc="30" dirty="0">
                <a:solidFill>
                  <a:srgbClr val="343B3C"/>
                </a:solidFill>
                <a:latin typeface="Calibri Light"/>
                <a:cs typeface="Calibri Light"/>
              </a:rPr>
              <a:t> </a:t>
            </a:r>
            <a:r>
              <a:rPr sz="1000" b="0" dirty="0">
                <a:solidFill>
                  <a:srgbClr val="343B3C"/>
                </a:solidFill>
                <a:latin typeface="Calibri Light"/>
                <a:cs typeface="Calibri Light"/>
              </a:rPr>
              <a:t>or</a:t>
            </a:r>
            <a:r>
              <a:rPr sz="1000" b="0" spc="35" dirty="0">
                <a:solidFill>
                  <a:srgbClr val="343B3C"/>
                </a:solidFill>
                <a:latin typeface="Calibri Light"/>
                <a:cs typeface="Calibri Light"/>
              </a:rPr>
              <a:t> </a:t>
            </a:r>
            <a:r>
              <a:rPr sz="1000" b="0" dirty="0">
                <a:solidFill>
                  <a:srgbClr val="343B3C"/>
                </a:solidFill>
                <a:latin typeface="Calibri Light"/>
                <a:cs typeface="Calibri Light"/>
              </a:rPr>
              <a:t>any</a:t>
            </a:r>
            <a:r>
              <a:rPr sz="1000" b="0" spc="30" dirty="0">
                <a:solidFill>
                  <a:srgbClr val="343B3C"/>
                </a:solidFill>
                <a:latin typeface="Calibri Light"/>
                <a:cs typeface="Calibri Light"/>
              </a:rPr>
              <a:t> </a:t>
            </a:r>
            <a:r>
              <a:rPr sz="1000" b="0" dirty="0">
                <a:solidFill>
                  <a:srgbClr val="343B3C"/>
                </a:solidFill>
                <a:latin typeface="Calibri Light"/>
                <a:cs typeface="Calibri Light"/>
              </a:rPr>
              <a:t>part</a:t>
            </a:r>
            <a:r>
              <a:rPr sz="1000" b="0" spc="30" dirty="0">
                <a:solidFill>
                  <a:srgbClr val="343B3C"/>
                </a:solidFill>
                <a:latin typeface="Calibri Light"/>
                <a:cs typeface="Calibri Light"/>
              </a:rPr>
              <a:t> </a:t>
            </a:r>
            <a:r>
              <a:rPr sz="1000" b="0" dirty="0">
                <a:solidFill>
                  <a:srgbClr val="343B3C"/>
                </a:solidFill>
                <a:latin typeface="Calibri Light"/>
                <a:cs typeface="Calibri Light"/>
              </a:rPr>
              <a:t>of</a:t>
            </a:r>
            <a:r>
              <a:rPr sz="1000" b="0" spc="30" dirty="0">
                <a:solidFill>
                  <a:srgbClr val="343B3C"/>
                </a:solidFill>
                <a:latin typeface="Calibri Light"/>
                <a:cs typeface="Calibri Light"/>
              </a:rPr>
              <a:t> </a:t>
            </a:r>
            <a:r>
              <a:rPr sz="1000" b="0" dirty="0">
                <a:solidFill>
                  <a:srgbClr val="343B3C"/>
                </a:solidFill>
                <a:latin typeface="Calibri Light"/>
                <a:cs typeface="Calibri Light"/>
              </a:rPr>
              <a:t>it</a:t>
            </a:r>
            <a:r>
              <a:rPr sz="1000" b="0" spc="30" dirty="0">
                <a:solidFill>
                  <a:srgbClr val="343B3C"/>
                </a:solidFill>
                <a:latin typeface="Calibri Light"/>
                <a:cs typeface="Calibri Light"/>
              </a:rPr>
              <a:t> </a:t>
            </a:r>
            <a:r>
              <a:rPr sz="1000" b="0" dirty="0">
                <a:solidFill>
                  <a:srgbClr val="343B3C"/>
                </a:solidFill>
                <a:latin typeface="Calibri Light"/>
                <a:cs typeface="Calibri Light"/>
              </a:rPr>
              <a:t>nor</a:t>
            </a:r>
            <a:r>
              <a:rPr sz="1000" b="0" spc="30" dirty="0">
                <a:solidFill>
                  <a:srgbClr val="343B3C"/>
                </a:solidFill>
                <a:latin typeface="Calibri Light"/>
                <a:cs typeface="Calibri Light"/>
              </a:rPr>
              <a:t> </a:t>
            </a:r>
            <a:r>
              <a:rPr sz="1000" b="0" dirty="0">
                <a:solidFill>
                  <a:srgbClr val="343B3C"/>
                </a:solidFill>
                <a:latin typeface="Calibri Light"/>
                <a:cs typeface="Calibri Light"/>
              </a:rPr>
              <a:t>the</a:t>
            </a:r>
            <a:r>
              <a:rPr sz="1000" b="0" spc="30" dirty="0">
                <a:solidFill>
                  <a:srgbClr val="343B3C"/>
                </a:solidFill>
                <a:latin typeface="Calibri Light"/>
                <a:cs typeface="Calibri Light"/>
              </a:rPr>
              <a:t> </a:t>
            </a:r>
            <a:r>
              <a:rPr sz="1000" b="0" dirty="0">
                <a:solidFill>
                  <a:srgbClr val="343B3C"/>
                </a:solidFill>
                <a:latin typeface="Calibri Light"/>
                <a:cs typeface="Calibri Light"/>
              </a:rPr>
              <a:t>fact</a:t>
            </a:r>
            <a:r>
              <a:rPr sz="1000" b="0" spc="30" dirty="0">
                <a:solidFill>
                  <a:srgbClr val="343B3C"/>
                </a:solidFill>
                <a:latin typeface="Calibri Light"/>
                <a:cs typeface="Calibri Light"/>
              </a:rPr>
              <a:t> </a:t>
            </a:r>
            <a:r>
              <a:rPr sz="1000" b="0" dirty="0">
                <a:solidFill>
                  <a:srgbClr val="343B3C"/>
                </a:solidFill>
                <a:latin typeface="Calibri Light"/>
                <a:cs typeface="Calibri Light"/>
              </a:rPr>
              <a:t>of</a:t>
            </a:r>
            <a:r>
              <a:rPr sz="1000" b="0" spc="30" dirty="0">
                <a:solidFill>
                  <a:srgbClr val="343B3C"/>
                </a:solidFill>
                <a:latin typeface="Calibri Light"/>
                <a:cs typeface="Calibri Light"/>
              </a:rPr>
              <a:t> </a:t>
            </a:r>
            <a:r>
              <a:rPr sz="1000" b="0" dirty="0">
                <a:solidFill>
                  <a:srgbClr val="343B3C"/>
                </a:solidFill>
                <a:latin typeface="Calibri Light"/>
                <a:cs typeface="Calibri Light"/>
              </a:rPr>
              <a:t>its</a:t>
            </a:r>
            <a:r>
              <a:rPr sz="1000" b="0" spc="35" dirty="0">
                <a:solidFill>
                  <a:srgbClr val="343B3C"/>
                </a:solidFill>
                <a:latin typeface="Calibri Light"/>
                <a:cs typeface="Calibri Light"/>
              </a:rPr>
              <a:t> </a:t>
            </a:r>
            <a:r>
              <a:rPr sz="1000" b="0" dirty="0">
                <a:solidFill>
                  <a:srgbClr val="343B3C"/>
                </a:solidFill>
                <a:latin typeface="Calibri Light"/>
                <a:cs typeface="Calibri Light"/>
              </a:rPr>
              <a:t>distribution</a:t>
            </a:r>
            <a:r>
              <a:rPr sz="1000" b="0" spc="30" dirty="0">
                <a:solidFill>
                  <a:srgbClr val="343B3C"/>
                </a:solidFill>
                <a:latin typeface="Calibri Light"/>
                <a:cs typeface="Calibri Light"/>
              </a:rPr>
              <a:t> </a:t>
            </a:r>
            <a:r>
              <a:rPr sz="1000" b="0" dirty="0">
                <a:solidFill>
                  <a:srgbClr val="343B3C"/>
                </a:solidFill>
                <a:latin typeface="Calibri Light"/>
                <a:cs typeface="Calibri Light"/>
              </a:rPr>
              <a:t>or</a:t>
            </a:r>
            <a:r>
              <a:rPr sz="1000" b="0" spc="30" dirty="0">
                <a:solidFill>
                  <a:srgbClr val="343B3C"/>
                </a:solidFill>
                <a:latin typeface="Calibri Light"/>
                <a:cs typeface="Calibri Light"/>
              </a:rPr>
              <a:t> </a:t>
            </a:r>
            <a:r>
              <a:rPr sz="1000" b="0" dirty="0">
                <a:solidFill>
                  <a:srgbClr val="343B3C"/>
                </a:solidFill>
                <a:latin typeface="Calibri Light"/>
                <a:cs typeface="Calibri Light"/>
              </a:rPr>
              <a:t>publication</a:t>
            </a:r>
            <a:r>
              <a:rPr sz="1000" b="0" spc="30" dirty="0">
                <a:solidFill>
                  <a:srgbClr val="343B3C"/>
                </a:solidFill>
                <a:latin typeface="Calibri Light"/>
                <a:cs typeface="Calibri Light"/>
              </a:rPr>
              <a:t> </a:t>
            </a:r>
            <a:r>
              <a:rPr sz="1000" b="0" dirty="0">
                <a:solidFill>
                  <a:srgbClr val="343B3C"/>
                </a:solidFill>
                <a:latin typeface="Calibri Light"/>
                <a:cs typeface="Calibri Light"/>
              </a:rPr>
              <a:t>(on</a:t>
            </a:r>
            <a:r>
              <a:rPr sz="1000" b="0" spc="30" dirty="0">
                <a:solidFill>
                  <a:srgbClr val="343B3C"/>
                </a:solidFill>
                <a:latin typeface="Calibri Light"/>
                <a:cs typeface="Calibri Light"/>
              </a:rPr>
              <a:t> </a:t>
            </a:r>
            <a:r>
              <a:rPr sz="1000" b="0" dirty="0">
                <a:solidFill>
                  <a:srgbClr val="343B3C"/>
                </a:solidFill>
                <a:latin typeface="Calibri Light"/>
                <a:cs typeface="Calibri Light"/>
              </a:rPr>
              <a:t>the</a:t>
            </a:r>
            <a:r>
              <a:rPr sz="1000" b="0" spc="30" dirty="0">
                <a:solidFill>
                  <a:srgbClr val="343B3C"/>
                </a:solidFill>
                <a:latin typeface="Calibri Light"/>
                <a:cs typeface="Calibri Light"/>
              </a:rPr>
              <a:t> </a:t>
            </a:r>
            <a:r>
              <a:rPr sz="1000" b="0" dirty="0">
                <a:solidFill>
                  <a:srgbClr val="343B3C"/>
                </a:solidFill>
                <a:latin typeface="Calibri Light"/>
                <a:cs typeface="Calibri Light"/>
              </a:rPr>
              <a:t>Company’s</a:t>
            </a:r>
            <a:r>
              <a:rPr sz="1000" b="0" spc="30" dirty="0">
                <a:solidFill>
                  <a:srgbClr val="343B3C"/>
                </a:solidFill>
                <a:latin typeface="Calibri Light"/>
                <a:cs typeface="Calibri Light"/>
              </a:rPr>
              <a:t> </a:t>
            </a:r>
            <a:r>
              <a:rPr sz="1000" b="0" dirty="0">
                <a:solidFill>
                  <a:srgbClr val="343B3C"/>
                </a:solidFill>
                <a:latin typeface="Calibri Light"/>
                <a:cs typeface="Calibri Light"/>
              </a:rPr>
              <a:t>website</a:t>
            </a:r>
            <a:r>
              <a:rPr sz="1000" b="0" spc="30" dirty="0">
                <a:solidFill>
                  <a:srgbClr val="343B3C"/>
                </a:solidFill>
                <a:latin typeface="Calibri Light"/>
                <a:cs typeface="Calibri Light"/>
              </a:rPr>
              <a:t> </a:t>
            </a:r>
            <a:r>
              <a:rPr sz="1000" b="0" spc="-25" dirty="0">
                <a:solidFill>
                  <a:srgbClr val="343B3C"/>
                </a:solidFill>
                <a:latin typeface="Calibri Light"/>
                <a:cs typeface="Calibri Light"/>
              </a:rPr>
              <a:t>or </a:t>
            </a:r>
            <a:r>
              <a:rPr sz="1000" b="0" dirty="0">
                <a:solidFill>
                  <a:srgbClr val="343B3C"/>
                </a:solidFill>
                <a:latin typeface="Calibri Light"/>
                <a:cs typeface="Calibri Light"/>
              </a:rPr>
              <a:t>otherwise)</a:t>
            </a:r>
            <a:r>
              <a:rPr sz="1000" b="0" spc="-20" dirty="0">
                <a:solidFill>
                  <a:srgbClr val="343B3C"/>
                </a:solidFill>
                <a:latin typeface="Calibri Light"/>
                <a:cs typeface="Calibri Light"/>
              </a:rPr>
              <a:t> </a:t>
            </a:r>
            <a:r>
              <a:rPr sz="1000" b="0" dirty="0">
                <a:solidFill>
                  <a:srgbClr val="343B3C"/>
                </a:solidFill>
                <a:latin typeface="Calibri Light"/>
                <a:cs typeface="Calibri Light"/>
              </a:rPr>
              <a:t>form</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basis</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of,</a:t>
            </a:r>
            <a:r>
              <a:rPr sz="1000" b="0" spc="-15" dirty="0">
                <a:solidFill>
                  <a:srgbClr val="343B3C"/>
                </a:solidFill>
                <a:latin typeface="Calibri Light"/>
                <a:cs typeface="Calibri Light"/>
              </a:rPr>
              <a:t> </a:t>
            </a:r>
            <a:r>
              <a:rPr sz="1000" b="0" dirty="0">
                <a:solidFill>
                  <a:srgbClr val="343B3C"/>
                </a:solidFill>
                <a:latin typeface="Calibri Light"/>
                <a:cs typeface="Calibri Light"/>
              </a:rPr>
              <a:t>or</a:t>
            </a:r>
            <a:r>
              <a:rPr sz="1000" b="0" spc="-15" dirty="0">
                <a:solidFill>
                  <a:srgbClr val="343B3C"/>
                </a:solidFill>
                <a:latin typeface="Calibri Light"/>
                <a:cs typeface="Calibri Light"/>
              </a:rPr>
              <a:t> </a:t>
            </a:r>
            <a:r>
              <a:rPr sz="1000" b="0" dirty="0">
                <a:solidFill>
                  <a:srgbClr val="343B3C"/>
                </a:solidFill>
                <a:latin typeface="Calibri Light"/>
                <a:cs typeface="Calibri Light"/>
              </a:rPr>
              <a:t>be</a:t>
            </a:r>
            <a:r>
              <a:rPr sz="1000" b="0" spc="-20" dirty="0">
                <a:solidFill>
                  <a:srgbClr val="343B3C"/>
                </a:solidFill>
                <a:latin typeface="Calibri Light"/>
                <a:cs typeface="Calibri Light"/>
              </a:rPr>
              <a:t> </a:t>
            </a:r>
            <a:r>
              <a:rPr sz="1000" b="0" dirty="0">
                <a:solidFill>
                  <a:srgbClr val="343B3C"/>
                </a:solidFill>
                <a:latin typeface="Calibri Light"/>
                <a:cs typeface="Calibri Light"/>
              </a:rPr>
              <a:t>relied</a:t>
            </a:r>
            <a:r>
              <a:rPr sz="1000" b="0" spc="-15" dirty="0">
                <a:solidFill>
                  <a:srgbClr val="343B3C"/>
                </a:solidFill>
                <a:latin typeface="Calibri Light"/>
                <a:cs typeface="Calibri Light"/>
              </a:rPr>
              <a:t> </a:t>
            </a:r>
            <a:r>
              <a:rPr sz="1000" b="0" dirty="0">
                <a:solidFill>
                  <a:srgbClr val="343B3C"/>
                </a:solidFill>
                <a:latin typeface="Calibri Light"/>
                <a:cs typeface="Calibri Light"/>
              </a:rPr>
              <a:t>on</a:t>
            </a:r>
            <a:r>
              <a:rPr sz="1000" b="0" spc="-15" dirty="0">
                <a:solidFill>
                  <a:srgbClr val="343B3C"/>
                </a:solidFill>
                <a:latin typeface="Calibri Light"/>
                <a:cs typeface="Calibri Light"/>
              </a:rPr>
              <a:t> </a:t>
            </a:r>
            <a:r>
              <a:rPr sz="1000" b="0" dirty="0">
                <a:solidFill>
                  <a:srgbClr val="343B3C"/>
                </a:solidFill>
                <a:latin typeface="Calibri Light"/>
                <a:cs typeface="Calibri Light"/>
              </a:rPr>
              <a:t>in</a:t>
            </a:r>
            <a:r>
              <a:rPr sz="1000" b="0" spc="-15" dirty="0">
                <a:solidFill>
                  <a:srgbClr val="343B3C"/>
                </a:solidFill>
                <a:latin typeface="Calibri Light"/>
                <a:cs typeface="Calibri Light"/>
              </a:rPr>
              <a:t> </a:t>
            </a:r>
            <a:r>
              <a:rPr sz="1000" b="0" dirty="0">
                <a:solidFill>
                  <a:srgbClr val="343B3C"/>
                </a:solidFill>
                <a:latin typeface="Calibri Light"/>
                <a:cs typeface="Calibri Light"/>
              </a:rPr>
              <a:t>connection</a:t>
            </a:r>
            <a:r>
              <a:rPr sz="1000" b="0" spc="-15" dirty="0">
                <a:solidFill>
                  <a:srgbClr val="343B3C"/>
                </a:solidFill>
                <a:latin typeface="Calibri Light"/>
                <a:cs typeface="Calibri Light"/>
              </a:rPr>
              <a:t> </a:t>
            </a:r>
            <a:r>
              <a:rPr sz="1000" b="0" dirty="0">
                <a:solidFill>
                  <a:srgbClr val="343B3C"/>
                </a:solidFill>
                <a:latin typeface="Calibri Light"/>
                <a:cs typeface="Calibri Light"/>
              </a:rPr>
              <a:t>with,</a:t>
            </a:r>
            <a:r>
              <a:rPr sz="1000" b="0" spc="-15" dirty="0">
                <a:solidFill>
                  <a:srgbClr val="343B3C"/>
                </a:solidFill>
                <a:latin typeface="Calibri Light"/>
                <a:cs typeface="Calibri Light"/>
              </a:rPr>
              <a:t> </a:t>
            </a:r>
            <a:r>
              <a:rPr sz="1000" b="0" dirty="0">
                <a:solidFill>
                  <a:srgbClr val="343B3C"/>
                </a:solidFill>
                <a:latin typeface="Calibri Light"/>
                <a:cs typeface="Calibri Light"/>
              </a:rPr>
              <a:t>any</a:t>
            </a:r>
            <a:r>
              <a:rPr sz="1000" b="0" spc="-20" dirty="0">
                <a:solidFill>
                  <a:srgbClr val="343B3C"/>
                </a:solidFill>
                <a:latin typeface="Calibri Light"/>
                <a:cs typeface="Calibri Light"/>
              </a:rPr>
              <a:t> </a:t>
            </a:r>
            <a:r>
              <a:rPr sz="1000" b="0" dirty="0">
                <a:solidFill>
                  <a:srgbClr val="343B3C"/>
                </a:solidFill>
                <a:latin typeface="Calibri Light"/>
                <a:cs typeface="Calibri Light"/>
              </a:rPr>
              <a:t>contract</a:t>
            </a:r>
            <a:r>
              <a:rPr sz="1000" b="0" spc="-15" dirty="0">
                <a:solidFill>
                  <a:srgbClr val="343B3C"/>
                </a:solidFill>
                <a:latin typeface="Calibri Light"/>
                <a:cs typeface="Calibri Light"/>
              </a:rPr>
              <a:t> </a:t>
            </a:r>
            <a:r>
              <a:rPr sz="1000" b="0" dirty="0">
                <a:solidFill>
                  <a:srgbClr val="343B3C"/>
                </a:solidFill>
                <a:latin typeface="Calibri Light"/>
                <a:cs typeface="Calibri Light"/>
              </a:rPr>
              <a:t>or</a:t>
            </a:r>
            <a:r>
              <a:rPr sz="1000" b="0" spc="-15" dirty="0">
                <a:solidFill>
                  <a:srgbClr val="343B3C"/>
                </a:solidFill>
                <a:latin typeface="Calibri Light"/>
                <a:cs typeface="Calibri Light"/>
              </a:rPr>
              <a:t> </a:t>
            </a:r>
            <a:r>
              <a:rPr sz="1000" b="0" dirty="0">
                <a:solidFill>
                  <a:srgbClr val="343B3C"/>
                </a:solidFill>
                <a:latin typeface="Calibri Light"/>
                <a:cs typeface="Calibri Light"/>
              </a:rPr>
              <a:t>investment</a:t>
            </a:r>
            <a:r>
              <a:rPr sz="1000" b="0" spc="-15" dirty="0">
                <a:solidFill>
                  <a:srgbClr val="343B3C"/>
                </a:solidFill>
                <a:latin typeface="Calibri Light"/>
                <a:cs typeface="Calibri Light"/>
              </a:rPr>
              <a:t> </a:t>
            </a:r>
            <a:r>
              <a:rPr sz="1000" b="0" dirty="0">
                <a:solidFill>
                  <a:srgbClr val="343B3C"/>
                </a:solidFill>
                <a:latin typeface="Calibri Light"/>
                <a:cs typeface="Calibri Light"/>
              </a:rPr>
              <a:t>decision</a:t>
            </a:r>
            <a:r>
              <a:rPr sz="1000" b="0" spc="-15" dirty="0">
                <a:solidFill>
                  <a:srgbClr val="343B3C"/>
                </a:solidFill>
                <a:latin typeface="Calibri Light"/>
                <a:cs typeface="Calibri Light"/>
              </a:rPr>
              <a:t> </a:t>
            </a:r>
            <a:r>
              <a:rPr sz="1000" b="0" dirty="0">
                <a:solidFill>
                  <a:srgbClr val="343B3C"/>
                </a:solidFill>
                <a:latin typeface="Calibri Light"/>
                <a:cs typeface="Calibri Light"/>
              </a:rPr>
              <a:t>in</a:t>
            </a:r>
            <a:r>
              <a:rPr sz="1000" b="0" spc="-15" dirty="0">
                <a:solidFill>
                  <a:srgbClr val="343B3C"/>
                </a:solidFill>
                <a:latin typeface="Calibri Light"/>
                <a:cs typeface="Calibri Light"/>
              </a:rPr>
              <a:t> </a:t>
            </a:r>
            <a:r>
              <a:rPr sz="1000" b="0" dirty="0">
                <a:solidFill>
                  <a:srgbClr val="343B3C"/>
                </a:solidFill>
                <a:latin typeface="Calibri Light"/>
                <a:cs typeface="Calibri Light"/>
              </a:rPr>
              <a:t>relation</a:t>
            </a:r>
            <a:r>
              <a:rPr sz="1000" b="0" spc="-20" dirty="0">
                <a:solidFill>
                  <a:srgbClr val="343B3C"/>
                </a:solidFill>
                <a:latin typeface="Calibri Light"/>
                <a:cs typeface="Calibri Light"/>
              </a:rPr>
              <a:t> </a:t>
            </a:r>
            <a:r>
              <a:rPr sz="1000" b="0" dirty="0">
                <a:solidFill>
                  <a:srgbClr val="343B3C"/>
                </a:solidFill>
                <a:latin typeface="Calibri Light"/>
                <a:cs typeface="Calibri Light"/>
              </a:rPr>
              <a:t>to</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Securities.</a:t>
            </a:r>
            <a:r>
              <a:rPr sz="1000" b="0" spc="-20" dirty="0">
                <a:solidFill>
                  <a:srgbClr val="343B3C"/>
                </a:solidFill>
                <a:latin typeface="Calibri Light"/>
                <a:cs typeface="Calibri Light"/>
              </a:rPr>
              <a:t> </a:t>
            </a:r>
            <a:r>
              <a:rPr sz="1000" b="0" dirty="0">
                <a:solidFill>
                  <a:srgbClr val="343B3C"/>
                </a:solidFill>
                <a:latin typeface="Calibri Light"/>
                <a:cs typeface="Calibri Light"/>
              </a:rPr>
              <a:t>This</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monthly </a:t>
            </a:r>
            <a:r>
              <a:rPr sz="1000" b="0" dirty="0">
                <a:solidFill>
                  <a:srgbClr val="343B3C"/>
                </a:solidFill>
                <a:latin typeface="Calibri Light"/>
                <a:cs typeface="Calibri Light"/>
              </a:rPr>
              <a:t>report</a:t>
            </a:r>
            <a:r>
              <a:rPr sz="1000" b="0" spc="-5" dirty="0">
                <a:solidFill>
                  <a:srgbClr val="343B3C"/>
                </a:solidFill>
                <a:latin typeface="Calibri Light"/>
                <a:cs typeface="Calibri Light"/>
              </a:rPr>
              <a:t> </a:t>
            </a:r>
            <a:r>
              <a:rPr sz="1000" b="0" dirty="0">
                <a:solidFill>
                  <a:srgbClr val="343B3C"/>
                </a:solidFill>
                <a:latin typeface="Calibri Light"/>
                <a:cs typeface="Calibri Light"/>
              </a:rPr>
              <a:t>does</a:t>
            </a:r>
            <a:r>
              <a:rPr sz="1000" b="0" spc="-5" dirty="0">
                <a:solidFill>
                  <a:srgbClr val="343B3C"/>
                </a:solidFill>
                <a:latin typeface="Calibri Light"/>
                <a:cs typeface="Calibri Light"/>
              </a:rPr>
              <a:t> </a:t>
            </a:r>
            <a:r>
              <a:rPr sz="1000" b="0" dirty="0">
                <a:solidFill>
                  <a:srgbClr val="343B3C"/>
                </a:solidFill>
                <a:latin typeface="Calibri Light"/>
                <a:cs typeface="Calibri Light"/>
              </a:rPr>
              <a:t>not</a:t>
            </a:r>
            <a:r>
              <a:rPr sz="1000" b="0" spc="-5" dirty="0">
                <a:solidFill>
                  <a:srgbClr val="343B3C"/>
                </a:solidFill>
                <a:latin typeface="Calibri Light"/>
                <a:cs typeface="Calibri Light"/>
              </a:rPr>
              <a:t> </a:t>
            </a:r>
            <a:r>
              <a:rPr sz="1000" b="0" spc="-10" dirty="0">
                <a:solidFill>
                  <a:srgbClr val="343B3C"/>
                </a:solidFill>
                <a:latin typeface="Calibri Light"/>
                <a:cs typeface="Calibri Light"/>
              </a:rPr>
              <a:t>constitute</a:t>
            </a:r>
            <a:r>
              <a:rPr sz="1000" b="0" spc="-5" dirty="0">
                <a:solidFill>
                  <a:srgbClr val="343B3C"/>
                </a:solidFill>
                <a:latin typeface="Calibri Light"/>
                <a:cs typeface="Calibri Light"/>
              </a:rPr>
              <a:t> </a:t>
            </a:r>
            <a:r>
              <a:rPr sz="1000" b="0" dirty="0">
                <a:solidFill>
                  <a:srgbClr val="343B3C"/>
                </a:solidFill>
                <a:latin typeface="Calibri Light"/>
                <a:cs typeface="Calibri Light"/>
              </a:rPr>
              <a:t>a</a:t>
            </a:r>
            <a:r>
              <a:rPr sz="1000" b="0" spc="-5" dirty="0">
                <a:solidFill>
                  <a:srgbClr val="343B3C"/>
                </a:solidFill>
                <a:latin typeface="Calibri Light"/>
                <a:cs typeface="Calibri Light"/>
              </a:rPr>
              <a:t> </a:t>
            </a:r>
            <a:r>
              <a:rPr sz="1000" b="0" spc="-10" dirty="0">
                <a:solidFill>
                  <a:srgbClr val="343B3C"/>
                </a:solidFill>
                <a:latin typeface="Calibri Light"/>
                <a:cs typeface="Calibri Light"/>
              </a:rPr>
              <a:t>recommendation</a:t>
            </a:r>
            <a:r>
              <a:rPr sz="1000" b="0" spc="-5" dirty="0">
                <a:solidFill>
                  <a:srgbClr val="343B3C"/>
                </a:solidFill>
                <a:latin typeface="Calibri Light"/>
                <a:cs typeface="Calibri Light"/>
              </a:rPr>
              <a:t> </a:t>
            </a:r>
            <a:r>
              <a:rPr sz="1000" b="0" dirty="0">
                <a:solidFill>
                  <a:srgbClr val="343B3C"/>
                </a:solidFill>
                <a:latin typeface="Calibri Light"/>
                <a:cs typeface="Calibri Light"/>
              </a:rPr>
              <a:t>to</a:t>
            </a:r>
            <a:r>
              <a:rPr sz="1000" b="0" spc="-5" dirty="0">
                <a:solidFill>
                  <a:srgbClr val="343B3C"/>
                </a:solidFill>
                <a:latin typeface="Calibri Light"/>
                <a:cs typeface="Calibri Light"/>
              </a:rPr>
              <a:t> </a:t>
            </a:r>
            <a:r>
              <a:rPr sz="1000" b="0" spc="-10" dirty="0">
                <a:solidFill>
                  <a:srgbClr val="343B3C"/>
                </a:solidFill>
                <a:latin typeface="Calibri Light"/>
                <a:cs typeface="Calibri Light"/>
              </a:rPr>
              <a:t>buy,</a:t>
            </a:r>
            <a:r>
              <a:rPr sz="1000" b="0" dirty="0">
                <a:solidFill>
                  <a:srgbClr val="343B3C"/>
                </a:solidFill>
                <a:latin typeface="Calibri Light"/>
                <a:cs typeface="Calibri Light"/>
              </a:rPr>
              <a:t> sell</a:t>
            </a:r>
            <a:r>
              <a:rPr sz="1000" b="0" spc="-5" dirty="0">
                <a:solidFill>
                  <a:srgbClr val="343B3C"/>
                </a:solidFill>
                <a:latin typeface="Calibri Light"/>
                <a:cs typeface="Calibri Light"/>
              </a:rPr>
              <a:t> </a:t>
            </a:r>
            <a:r>
              <a:rPr sz="1000" b="0" dirty="0">
                <a:solidFill>
                  <a:srgbClr val="343B3C"/>
                </a:solidFill>
                <a:latin typeface="Calibri Light"/>
                <a:cs typeface="Calibri Light"/>
              </a:rPr>
              <a:t>or</a:t>
            </a:r>
            <a:r>
              <a:rPr sz="1000" b="0" spc="-5" dirty="0">
                <a:solidFill>
                  <a:srgbClr val="343B3C"/>
                </a:solidFill>
                <a:latin typeface="Calibri Light"/>
                <a:cs typeface="Calibri Light"/>
              </a:rPr>
              <a:t> </a:t>
            </a:r>
            <a:r>
              <a:rPr sz="1000" b="0" dirty="0">
                <a:solidFill>
                  <a:srgbClr val="343B3C"/>
                </a:solidFill>
                <a:latin typeface="Calibri Light"/>
                <a:cs typeface="Calibri Light"/>
              </a:rPr>
              <a:t>hold</a:t>
            </a:r>
            <a:r>
              <a:rPr sz="1000" b="0" spc="-5" dirty="0">
                <a:solidFill>
                  <a:srgbClr val="343B3C"/>
                </a:solidFill>
                <a:latin typeface="Calibri Light"/>
                <a:cs typeface="Calibri Light"/>
              </a:rPr>
              <a:t> </a:t>
            </a:r>
            <a:r>
              <a:rPr sz="1000" b="0" dirty="0">
                <a:solidFill>
                  <a:srgbClr val="343B3C"/>
                </a:solidFill>
                <a:latin typeface="Calibri Light"/>
                <a:cs typeface="Calibri Light"/>
              </a:rPr>
              <a:t>the</a:t>
            </a:r>
            <a:r>
              <a:rPr sz="1000" b="0" spc="-5" dirty="0">
                <a:solidFill>
                  <a:srgbClr val="343B3C"/>
                </a:solidFill>
                <a:latin typeface="Calibri Light"/>
                <a:cs typeface="Calibri Light"/>
              </a:rPr>
              <a:t> </a:t>
            </a:r>
            <a:r>
              <a:rPr sz="1000" b="0" dirty="0">
                <a:solidFill>
                  <a:srgbClr val="343B3C"/>
                </a:solidFill>
                <a:latin typeface="Calibri Light"/>
                <a:cs typeface="Calibri Light"/>
              </a:rPr>
              <a:t>Securities.</a:t>
            </a:r>
            <a:r>
              <a:rPr sz="1000" b="0" spc="-5" dirty="0">
                <a:solidFill>
                  <a:srgbClr val="343B3C"/>
                </a:solidFill>
                <a:latin typeface="Calibri Light"/>
                <a:cs typeface="Calibri Light"/>
              </a:rPr>
              <a:t> </a:t>
            </a:r>
            <a:r>
              <a:rPr sz="1000" b="0" dirty="0">
                <a:solidFill>
                  <a:srgbClr val="343B3C"/>
                </a:solidFill>
                <a:latin typeface="Calibri Light"/>
                <a:cs typeface="Calibri Light"/>
              </a:rPr>
              <a:t>The</a:t>
            </a:r>
            <a:r>
              <a:rPr sz="1000" b="0" spc="-5" dirty="0">
                <a:solidFill>
                  <a:srgbClr val="343B3C"/>
                </a:solidFill>
                <a:latin typeface="Calibri Light"/>
                <a:cs typeface="Calibri Light"/>
              </a:rPr>
              <a:t> </a:t>
            </a:r>
            <a:r>
              <a:rPr sz="1000" b="0" spc="-10" dirty="0">
                <a:solidFill>
                  <a:srgbClr val="343B3C"/>
                </a:solidFill>
                <a:latin typeface="Calibri Light"/>
                <a:cs typeface="Calibri Light"/>
              </a:rPr>
              <a:t>information</a:t>
            </a:r>
            <a:r>
              <a:rPr sz="1000" b="0" dirty="0">
                <a:solidFill>
                  <a:srgbClr val="343B3C"/>
                </a:solidFill>
                <a:latin typeface="Calibri Light"/>
                <a:cs typeface="Calibri Light"/>
              </a:rPr>
              <a:t> contained</a:t>
            </a:r>
            <a:r>
              <a:rPr sz="1000" b="0" spc="-5" dirty="0">
                <a:solidFill>
                  <a:srgbClr val="343B3C"/>
                </a:solidFill>
                <a:latin typeface="Calibri Light"/>
                <a:cs typeface="Calibri Light"/>
              </a:rPr>
              <a:t> </a:t>
            </a:r>
            <a:r>
              <a:rPr sz="1000" b="0" dirty="0">
                <a:solidFill>
                  <a:srgbClr val="343B3C"/>
                </a:solidFill>
                <a:latin typeface="Calibri Light"/>
                <a:cs typeface="Calibri Light"/>
              </a:rPr>
              <a:t>herein</a:t>
            </a:r>
            <a:r>
              <a:rPr sz="1000" b="0" spc="-5" dirty="0">
                <a:solidFill>
                  <a:srgbClr val="343B3C"/>
                </a:solidFill>
                <a:latin typeface="Calibri Light"/>
                <a:cs typeface="Calibri Light"/>
              </a:rPr>
              <a:t> </a:t>
            </a:r>
            <a:r>
              <a:rPr sz="1000" b="0" dirty="0">
                <a:solidFill>
                  <a:srgbClr val="343B3C"/>
                </a:solidFill>
                <a:latin typeface="Calibri Light"/>
                <a:cs typeface="Calibri Light"/>
              </a:rPr>
              <a:t>is</a:t>
            </a:r>
            <a:r>
              <a:rPr sz="1000" b="0" spc="-5" dirty="0">
                <a:solidFill>
                  <a:srgbClr val="343B3C"/>
                </a:solidFill>
                <a:latin typeface="Calibri Light"/>
                <a:cs typeface="Calibri Light"/>
              </a:rPr>
              <a:t> </a:t>
            </a:r>
            <a:r>
              <a:rPr sz="1000" b="0" dirty="0">
                <a:solidFill>
                  <a:srgbClr val="343B3C"/>
                </a:solidFill>
                <a:latin typeface="Calibri Light"/>
                <a:cs typeface="Calibri Light"/>
              </a:rPr>
              <a:t>for</a:t>
            </a:r>
            <a:r>
              <a:rPr sz="1000" b="0" spc="-5" dirty="0">
                <a:solidFill>
                  <a:srgbClr val="343B3C"/>
                </a:solidFill>
                <a:latin typeface="Calibri Light"/>
                <a:cs typeface="Calibri Light"/>
              </a:rPr>
              <a:t> </a:t>
            </a:r>
            <a:r>
              <a:rPr sz="1000" b="0" dirty="0">
                <a:solidFill>
                  <a:srgbClr val="343B3C"/>
                </a:solidFill>
                <a:latin typeface="Calibri Light"/>
                <a:cs typeface="Calibri Light"/>
              </a:rPr>
              <a:t>information</a:t>
            </a:r>
            <a:r>
              <a:rPr sz="1000" b="0" spc="-5" dirty="0">
                <a:solidFill>
                  <a:srgbClr val="343B3C"/>
                </a:solidFill>
                <a:latin typeface="Calibri Light"/>
                <a:cs typeface="Calibri Light"/>
              </a:rPr>
              <a:t> </a:t>
            </a:r>
            <a:r>
              <a:rPr sz="1000" b="0" spc="-10" dirty="0">
                <a:solidFill>
                  <a:srgbClr val="343B3C"/>
                </a:solidFill>
                <a:latin typeface="Calibri Light"/>
                <a:cs typeface="Calibri Light"/>
              </a:rPr>
              <a:t>purposes </a:t>
            </a:r>
            <a:r>
              <a:rPr sz="1000" b="0" dirty="0">
                <a:solidFill>
                  <a:srgbClr val="343B3C"/>
                </a:solidFill>
                <a:latin typeface="Calibri Light"/>
                <a:cs typeface="Calibri Light"/>
              </a:rPr>
              <a:t>only,</a:t>
            </a:r>
            <a:r>
              <a:rPr sz="1000" b="0" spc="50" dirty="0">
                <a:solidFill>
                  <a:srgbClr val="343B3C"/>
                </a:solidFill>
                <a:latin typeface="Calibri Light"/>
                <a:cs typeface="Calibri Light"/>
              </a:rPr>
              <a:t> </a:t>
            </a:r>
            <a:r>
              <a:rPr sz="1000" b="0" dirty="0">
                <a:solidFill>
                  <a:srgbClr val="343B3C"/>
                </a:solidFill>
                <a:latin typeface="Calibri Light"/>
                <a:cs typeface="Calibri Light"/>
              </a:rPr>
              <a:t>does</a:t>
            </a:r>
            <a:r>
              <a:rPr sz="1000" b="0" spc="55" dirty="0">
                <a:solidFill>
                  <a:srgbClr val="343B3C"/>
                </a:solidFill>
                <a:latin typeface="Calibri Light"/>
                <a:cs typeface="Calibri Light"/>
              </a:rPr>
              <a:t> </a:t>
            </a:r>
            <a:r>
              <a:rPr sz="1000" b="0" dirty="0">
                <a:solidFill>
                  <a:srgbClr val="343B3C"/>
                </a:solidFill>
                <a:latin typeface="Calibri Light"/>
                <a:cs typeface="Calibri Light"/>
              </a:rPr>
              <a:t>not</a:t>
            </a:r>
            <a:r>
              <a:rPr sz="1000" b="0" spc="50" dirty="0">
                <a:solidFill>
                  <a:srgbClr val="343B3C"/>
                </a:solidFill>
                <a:latin typeface="Calibri Light"/>
                <a:cs typeface="Calibri Light"/>
              </a:rPr>
              <a:t> </a:t>
            </a:r>
            <a:r>
              <a:rPr sz="1000" b="0" dirty="0">
                <a:solidFill>
                  <a:srgbClr val="343B3C"/>
                </a:solidFill>
                <a:latin typeface="Calibri Light"/>
                <a:cs typeface="Calibri Light"/>
              </a:rPr>
              <a:t>purport</a:t>
            </a:r>
            <a:r>
              <a:rPr sz="1000" b="0" spc="50" dirty="0">
                <a:solidFill>
                  <a:srgbClr val="343B3C"/>
                </a:solidFill>
                <a:latin typeface="Calibri Light"/>
                <a:cs typeface="Calibri Light"/>
              </a:rPr>
              <a:t> </a:t>
            </a:r>
            <a:r>
              <a:rPr sz="1000" b="0" dirty="0">
                <a:solidFill>
                  <a:srgbClr val="343B3C"/>
                </a:solidFill>
                <a:latin typeface="Calibri Light"/>
                <a:cs typeface="Calibri Light"/>
              </a:rPr>
              <a:t>to</a:t>
            </a:r>
            <a:r>
              <a:rPr sz="1000" b="0" spc="50" dirty="0">
                <a:solidFill>
                  <a:srgbClr val="343B3C"/>
                </a:solidFill>
                <a:latin typeface="Calibri Light"/>
                <a:cs typeface="Calibri Light"/>
              </a:rPr>
              <a:t> </a:t>
            </a:r>
            <a:r>
              <a:rPr sz="1000" b="0" dirty="0">
                <a:solidFill>
                  <a:srgbClr val="343B3C"/>
                </a:solidFill>
                <a:latin typeface="Calibri Light"/>
                <a:cs typeface="Calibri Light"/>
              </a:rPr>
              <a:t>contain</a:t>
            </a:r>
            <a:r>
              <a:rPr sz="1000" b="0" spc="55" dirty="0">
                <a:solidFill>
                  <a:srgbClr val="343B3C"/>
                </a:solidFill>
                <a:latin typeface="Calibri Light"/>
                <a:cs typeface="Calibri Light"/>
              </a:rPr>
              <a:t> </a:t>
            </a:r>
            <a:r>
              <a:rPr sz="1000" b="0" dirty="0">
                <a:solidFill>
                  <a:srgbClr val="343B3C"/>
                </a:solidFill>
                <a:latin typeface="Calibri Light"/>
                <a:cs typeface="Calibri Light"/>
              </a:rPr>
              <a:t>all</a:t>
            </a:r>
            <a:r>
              <a:rPr sz="1000" b="0" spc="50" dirty="0">
                <a:solidFill>
                  <a:srgbClr val="343B3C"/>
                </a:solidFill>
                <a:latin typeface="Calibri Light"/>
                <a:cs typeface="Calibri Light"/>
              </a:rPr>
              <a:t> </a:t>
            </a:r>
            <a:r>
              <a:rPr sz="1000" b="0" dirty="0">
                <a:solidFill>
                  <a:srgbClr val="343B3C"/>
                </a:solidFill>
                <a:latin typeface="Calibri Light"/>
                <a:cs typeface="Calibri Light"/>
              </a:rPr>
              <a:t>the</a:t>
            </a:r>
            <a:r>
              <a:rPr sz="1000" b="0" spc="55" dirty="0">
                <a:solidFill>
                  <a:srgbClr val="343B3C"/>
                </a:solidFill>
                <a:latin typeface="Calibri Light"/>
                <a:cs typeface="Calibri Light"/>
              </a:rPr>
              <a:t> </a:t>
            </a:r>
            <a:r>
              <a:rPr sz="1000" b="0" dirty="0">
                <a:solidFill>
                  <a:srgbClr val="343B3C"/>
                </a:solidFill>
                <a:latin typeface="Calibri Light"/>
                <a:cs typeface="Calibri Light"/>
              </a:rPr>
              <a:t>information</a:t>
            </a:r>
            <a:r>
              <a:rPr sz="1000" b="0" spc="50" dirty="0">
                <a:solidFill>
                  <a:srgbClr val="343B3C"/>
                </a:solidFill>
                <a:latin typeface="Calibri Light"/>
                <a:cs typeface="Calibri Light"/>
              </a:rPr>
              <a:t> </a:t>
            </a:r>
            <a:r>
              <a:rPr sz="1000" b="0" dirty="0">
                <a:solidFill>
                  <a:srgbClr val="343B3C"/>
                </a:solidFill>
                <a:latin typeface="Calibri Light"/>
                <a:cs typeface="Calibri Light"/>
              </a:rPr>
              <a:t>that</a:t>
            </a:r>
            <a:r>
              <a:rPr sz="1000" b="0" spc="55" dirty="0">
                <a:solidFill>
                  <a:srgbClr val="343B3C"/>
                </a:solidFill>
                <a:latin typeface="Calibri Light"/>
                <a:cs typeface="Calibri Light"/>
              </a:rPr>
              <a:t> </a:t>
            </a:r>
            <a:r>
              <a:rPr sz="1000" b="0" dirty="0">
                <a:solidFill>
                  <a:srgbClr val="343B3C"/>
                </a:solidFill>
                <a:latin typeface="Calibri Light"/>
                <a:cs typeface="Calibri Light"/>
              </a:rPr>
              <a:t>may</a:t>
            </a:r>
            <a:r>
              <a:rPr sz="1000" b="0" spc="50" dirty="0">
                <a:solidFill>
                  <a:srgbClr val="343B3C"/>
                </a:solidFill>
                <a:latin typeface="Calibri Light"/>
                <a:cs typeface="Calibri Light"/>
              </a:rPr>
              <a:t> </a:t>
            </a:r>
            <a:r>
              <a:rPr sz="1000" b="0" dirty="0">
                <a:solidFill>
                  <a:srgbClr val="343B3C"/>
                </a:solidFill>
                <a:latin typeface="Calibri Light"/>
                <a:cs typeface="Calibri Light"/>
              </a:rPr>
              <a:t>be</a:t>
            </a:r>
            <a:r>
              <a:rPr sz="1000" b="0" spc="55" dirty="0">
                <a:solidFill>
                  <a:srgbClr val="343B3C"/>
                </a:solidFill>
                <a:latin typeface="Calibri Light"/>
                <a:cs typeface="Calibri Light"/>
              </a:rPr>
              <a:t> </a:t>
            </a:r>
            <a:r>
              <a:rPr sz="1000" b="0" dirty="0">
                <a:solidFill>
                  <a:srgbClr val="343B3C"/>
                </a:solidFill>
                <a:latin typeface="Calibri Light"/>
                <a:cs typeface="Calibri Light"/>
              </a:rPr>
              <a:t>required</a:t>
            </a:r>
            <a:r>
              <a:rPr sz="1000" b="0" spc="50" dirty="0">
                <a:solidFill>
                  <a:srgbClr val="343B3C"/>
                </a:solidFill>
                <a:latin typeface="Calibri Light"/>
                <a:cs typeface="Calibri Light"/>
              </a:rPr>
              <a:t> </a:t>
            </a:r>
            <a:r>
              <a:rPr sz="1000" b="0" dirty="0">
                <a:solidFill>
                  <a:srgbClr val="343B3C"/>
                </a:solidFill>
                <a:latin typeface="Calibri Light"/>
                <a:cs typeface="Calibri Light"/>
              </a:rPr>
              <a:t>to</a:t>
            </a:r>
            <a:r>
              <a:rPr sz="1000" b="0" spc="55" dirty="0">
                <a:solidFill>
                  <a:srgbClr val="343B3C"/>
                </a:solidFill>
                <a:latin typeface="Calibri Light"/>
                <a:cs typeface="Calibri Light"/>
              </a:rPr>
              <a:t> </a:t>
            </a:r>
            <a:r>
              <a:rPr sz="1000" b="0" dirty="0">
                <a:solidFill>
                  <a:srgbClr val="343B3C"/>
                </a:solidFill>
                <a:latin typeface="Calibri Light"/>
                <a:cs typeface="Calibri Light"/>
              </a:rPr>
              <a:t>evaluate</a:t>
            </a:r>
            <a:r>
              <a:rPr sz="1000" b="0" spc="50" dirty="0">
                <a:solidFill>
                  <a:srgbClr val="343B3C"/>
                </a:solidFill>
                <a:latin typeface="Calibri Light"/>
                <a:cs typeface="Calibri Light"/>
              </a:rPr>
              <a:t> </a:t>
            </a:r>
            <a:r>
              <a:rPr sz="1000" b="0" dirty="0">
                <a:solidFill>
                  <a:srgbClr val="343B3C"/>
                </a:solidFill>
                <a:latin typeface="Calibri Light"/>
                <a:cs typeface="Calibri Light"/>
              </a:rPr>
              <a:t>the</a:t>
            </a:r>
            <a:r>
              <a:rPr sz="1000" b="0" spc="55" dirty="0">
                <a:solidFill>
                  <a:srgbClr val="343B3C"/>
                </a:solidFill>
                <a:latin typeface="Calibri Light"/>
                <a:cs typeface="Calibri Light"/>
              </a:rPr>
              <a:t> </a:t>
            </a:r>
            <a:r>
              <a:rPr sz="1000" b="0" dirty="0">
                <a:solidFill>
                  <a:srgbClr val="343B3C"/>
                </a:solidFill>
                <a:latin typeface="Calibri Light"/>
                <a:cs typeface="Calibri Light"/>
              </a:rPr>
              <a:t>Company</a:t>
            </a:r>
            <a:r>
              <a:rPr sz="1000" b="0" spc="55" dirty="0">
                <a:solidFill>
                  <a:srgbClr val="343B3C"/>
                </a:solidFill>
                <a:latin typeface="Calibri Light"/>
                <a:cs typeface="Calibri Light"/>
              </a:rPr>
              <a:t> </a:t>
            </a:r>
            <a:r>
              <a:rPr sz="1000" b="0" dirty="0">
                <a:solidFill>
                  <a:srgbClr val="343B3C"/>
                </a:solidFill>
                <a:latin typeface="Calibri Light"/>
                <a:cs typeface="Calibri Light"/>
              </a:rPr>
              <a:t>or</a:t>
            </a:r>
            <a:r>
              <a:rPr sz="1000" b="0" spc="50" dirty="0">
                <a:solidFill>
                  <a:srgbClr val="343B3C"/>
                </a:solidFill>
                <a:latin typeface="Calibri Light"/>
                <a:cs typeface="Calibri Light"/>
              </a:rPr>
              <a:t> </a:t>
            </a:r>
            <a:r>
              <a:rPr sz="1000" b="0" dirty="0">
                <a:solidFill>
                  <a:srgbClr val="343B3C"/>
                </a:solidFill>
                <a:latin typeface="Calibri Light"/>
                <a:cs typeface="Calibri Light"/>
              </a:rPr>
              <a:t>any</a:t>
            </a:r>
            <a:r>
              <a:rPr sz="1000" b="0" spc="55" dirty="0">
                <a:solidFill>
                  <a:srgbClr val="343B3C"/>
                </a:solidFill>
                <a:latin typeface="Calibri Light"/>
                <a:cs typeface="Calibri Light"/>
              </a:rPr>
              <a:t> </a:t>
            </a:r>
            <a:r>
              <a:rPr sz="1000" b="0" dirty="0">
                <a:solidFill>
                  <a:srgbClr val="343B3C"/>
                </a:solidFill>
                <a:latin typeface="Calibri Light"/>
                <a:cs typeface="Calibri Light"/>
              </a:rPr>
              <a:t>other</a:t>
            </a:r>
            <a:r>
              <a:rPr sz="1000" b="0" spc="50" dirty="0">
                <a:solidFill>
                  <a:srgbClr val="343B3C"/>
                </a:solidFill>
                <a:latin typeface="Calibri Light"/>
                <a:cs typeface="Calibri Light"/>
              </a:rPr>
              <a:t> </a:t>
            </a:r>
            <a:r>
              <a:rPr sz="1000" b="0" dirty="0">
                <a:solidFill>
                  <a:srgbClr val="343B3C"/>
                </a:solidFill>
                <a:latin typeface="Calibri Light"/>
                <a:cs typeface="Calibri Light"/>
              </a:rPr>
              <a:t>entity</a:t>
            </a:r>
            <a:r>
              <a:rPr sz="1000" b="0" spc="55" dirty="0">
                <a:solidFill>
                  <a:srgbClr val="343B3C"/>
                </a:solidFill>
                <a:latin typeface="Calibri Light"/>
                <a:cs typeface="Calibri Light"/>
              </a:rPr>
              <a:t> </a:t>
            </a:r>
            <a:r>
              <a:rPr sz="1000" b="0" dirty="0">
                <a:solidFill>
                  <a:srgbClr val="343B3C"/>
                </a:solidFill>
                <a:latin typeface="Calibri Light"/>
                <a:cs typeface="Calibri Light"/>
              </a:rPr>
              <a:t>or</a:t>
            </a:r>
            <a:r>
              <a:rPr sz="1000" b="0" spc="50" dirty="0">
                <a:solidFill>
                  <a:srgbClr val="343B3C"/>
                </a:solidFill>
                <a:latin typeface="Calibri Light"/>
                <a:cs typeface="Calibri Light"/>
              </a:rPr>
              <a:t> </a:t>
            </a:r>
            <a:r>
              <a:rPr sz="1000" b="0" dirty="0">
                <a:solidFill>
                  <a:srgbClr val="343B3C"/>
                </a:solidFill>
                <a:latin typeface="Calibri Light"/>
                <a:cs typeface="Calibri Light"/>
              </a:rPr>
              <a:t>their</a:t>
            </a:r>
            <a:r>
              <a:rPr sz="1000" b="0" spc="55" dirty="0">
                <a:solidFill>
                  <a:srgbClr val="343B3C"/>
                </a:solidFill>
                <a:latin typeface="Calibri Light"/>
                <a:cs typeface="Calibri Light"/>
              </a:rPr>
              <a:t> </a:t>
            </a:r>
            <a:r>
              <a:rPr sz="1000" b="0" spc="-10" dirty="0">
                <a:solidFill>
                  <a:srgbClr val="343B3C"/>
                </a:solidFill>
                <a:latin typeface="Calibri Light"/>
                <a:cs typeface="Calibri Light"/>
              </a:rPr>
              <a:t>respective </a:t>
            </a:r>
            <a:r>
              <a:rPr sz="1000" b="0" dirty="0">
                <a:solidFill>
                  <a:srgbClr val="343B3C"/>
                </a:solidFill>
                <a:latin typeface="Calibri Light"/>
                <a:cs typeface="Calibri Light"/>
              </a:rPr>
              <a:t>financial</a:t>
            </a:r>
            <a:r>
              <a:rPr sz="1000" b="0" spc="10" dirty="0">
                <a:solidFill>
                  <a:srgbClr val="343B3C"/>
                </a:solidFill>
                <a:latin typeface="Calibri Light"/>
                <a:cs typeface="Calibri Light"/>
              </a:rPr>
              <a:t> </a:t>
            </a:r>
            <a:r>
              <a:rPr sz="1000" b="0" dirty="0">
                <a:solidFill>
                  <a:srgbClr val="343B3C"/>
                </a:solidFill>
                <a:latin typeface="Calibri Light"/>
                <a:cs typeface="Calibri Light"/>
              </a:rPr>
              <a:t>positions.</a:t>
            </a:r>
            <a:r>
              <a:rPr sz="1000" b="0" spc="15" dirty="0">
                <a:solidFill>
                  <a:srgbClr val="343B3C"/>
                </a:solidFill>
                <a:latin typeface="Calibri Light"/>
                <a:cs typeface="Calibri Light"/>
              </a:rPr>
              <a:t> </a:t>
            </a:r>
            <a:r>
              <a:rPr sz="1000" b="0" dirty="0">
                <a:solidFill>
                  <a:srgbClr val="343B3C"/>
                </a:solidFill>
                <a:latin typeface="Calibri Light"/>
                <a:cs typeface="Calibri Light"/>
              </a:rPr>
              <a:t>This</a:t>
            </a:r>
            <a:r>
              <a:rPr sz="1000" b="0" spc="10" dirty="0">
                <a:solidFill>
                  <a:srgbClr val="343B3C"/>
                </a:solidFill>
                <a:latin typeface="Calibri Light"/>
                <a:cs typeface="Calibri Light"/>
              </a:rPr>
              <a:t> </a:t>
            </a:r>
            <a:r>
              <a:rPr sz="1000" b="0" dirty="0">
                <a:solidFill>
                  <a:srgbClr val="343B3C"/>
                </a:solidFill>
                <a:latin typeface="Calibri Light"/>
                <a:cs typeface="Calibri Light"/>
              </a:rPr>
              <a:t>monthly</a:t>
            </a:r>
            <a:r>
              <a:rPr sz="1000" b="0" spc="15" dirty="0">
                <a:solidFill>
                  <a:srgbClr val="343B3C"/>
                </a:solidFill>
                <a:latin typeface="Calibri Light"/>
                <a:cs typeface="Calibri Light"/>
              </a:rPr>
              <a:t> </a:t>
            </a:r>
            <a:r>
              <a:rPr sz="1000" b="0" dirty="0">
                <a:solidFill>
                  <a:srgbClr val="343B3C"/>
                </a:solidFill>
                <a:latin typeface="Calibri Light"/>
                <a:cs typeface="Calibri Light"/>
              </a:rPr>
              <a:t>report</a:t>
            </a:r>
            <a:r>
              <a:rPr sz="1000" b="0" spc="15" dirty="0">
                <a:solidFill>
                  <a:srgbClr val="343B3C"/>
                </a:solidFill>
                <a:latin typeface="Calibri Light"/>
                <a:cs typeface="Calibri Light"/>
              </a:rPr>
              <a:t> </a:t>
            </a:r>
            <a:r>
              <a:rPr sz="1000" b="0" dirty="0">
                <a:solidFill>
                  <a:srgbClr val="343B3C"/>
                </a:solidFill>
                <a:latin typeface="Calibri Light"/>
                <a:cs typeface="Calibri Light"/>
              </a:rPr>
              <a:t>speaks</a:t>
            </a:r>
            <a:r>
              <a:rPr sz="1000" b="0" spc="10" dirty="0">
                <a:solidFill>
                  <a:srgbClr val="343B3C"/>
                </a:solidFill>
                <a:latin typeface="Calibri Light"/>
                <a:cs typeface="Calibri Light"/>
              </a:rPr>
              <a:t> </a:t>
            </a:r>
            <a:r>
              <a:rPr sz="1000" b="0" dirty="0">
                <a:solidFill>
                  <a:srgbClr val="343B3C"/>
                </a:solidFill>
                <a:latin typeface="Calibri Light"/>
                <a:cs typeface="Calibri Light"/>
              </a:rPr>
              <a:t>only</a:t>
            </a:r>
            <a:r>
              <a:rPr sz="1000" b="0" spc="15" dirty="0">
                <a:solidFill>
                  <a:srgbClr val="343B3C"/>
                </a:solidFill>
                <a:latin typeface="Calibri Light"/>
                <a:cs typeface="Calibri Light"/>
              </a:rPr>
              <a:t> </a:t>
            </a:r>
            <a:r>
              <a:rPr sz="1000" b="0" dirty="0">
                <a:solidFill>
                  <a:srgbClr val="343B3C"/>
                </a:solidFill>
                <a:latin typeface="Calibri Light"/>
                <a:cs typeface="Calibri Light"/>
              </a:rPr>
              <a:t>as</a:t>
            </a:r>
            <a:r>
              <a:rPr sz="1000" b="0" spc="15" dirty="0">
                <a:solidFill>
                  <a:srgbClr val="343B3C"/>
                </a:solidFill>
                <a:latin typeface="Calibri Light"/>
                <a:cs typeface="Calibri Light"/>
              </a:rPr>
              <a:t> </a:t>
            </a:r>
            <a:r>
              <a:rPr sz="1000" b="0" dirty="0">
                <a:solidFill>
                  <a:srgbClr val="343B3C"/>
                </a:solidFill>
                <a:latin typeface="Calibri Light"/>
                <a:cs typeface="Calibri Light"/>
              </a:rPr>
              <a:t>of</a:t>
            </a:r>
            <a:r>
              <a:rPr sz="1000" b="0" spc="10" dirty="0">
                <a:solidFill>
                  <a:srgbClr val="343B3C"/>
                </a:solidFill>
                <a:latin typeface="Calibri Light"/>
                <a:cs typeface="Calibri Light"/>
              </a:rPr>
              <a:t> </a:t>
            </a:r>
            <a:r>
              <a:rPr sz="1000" b="0" dirty="0">
                <a:solidFill>
                  <a:srgbClr val="343B3C"/>
                </a:solidFill>
                <a:latin typeface="Calibri Light"/>
                <a:cs typeface="Calibri Light"/>
              </a:rPr>
              <a:t>its</a:t>
            </a:r>
            <a:r>
              <a:rPr sz="1000" b="0" spc="15" dirty="0">
                <a:solidFill>
                  <a:srgbClr val="343B3C"/>
                </a:solidFill>
                <a:latin typeface="Calibri Light"/>
                <a:cs typeface="Calibri Light"/>
              </a:rPr>
              <a:t> </a:t>
            </a:r>
            <a:r>
              <a:rPr sz="1000" b="0" dirty="0">
                <a:solidFill>
                  <a:srgbClr val="343B3C"/>
                </a:solidFill>
                <a:latin typeface="Calibri Light"/>
                <a:cs typeface="Calibri Light"/>
              </a:rPr>
              <a:t>date</a:t>
            </a:r>
            <a:r>
              <a:rPr sz="1000" b="0" spc="15" dirty="0">
                <a:solidFill>
                  <a:srgbClr val="343B3C"/>
                </a:solidFill>
                <a:latin typeface="Calibri Light"/>
                <a:cs typeface="Calibri Light"/>
              </a:rPr>
              <a:t> </a:t>
            </a:r>
            <a:r>
              <a:rPr sz="1000" b="0" dirty="0">
                <a:solidFill>
                  <a:srgbClr val="343B3C"/>
                </a:solidFill>
                <a:latin typeface="Calibri Light"/>
                <a:cs typeface="Calibri Light"/>
              </a:rPr>
              <a:t>and</a:t>
            </a:r>
            <a:r>
              <a:rPr sz="1000" b="0" spc="10" dirty="0">
                <a:solidFill>
                  <a:srgbClr val="343B3C"/>
                </a:solidFill>
                <a:latin typeface="Calibri Light"/>
                <a:cs typeface="Calibri Light"/>
              </a:rPr>
              <a:t> </a:t>
            </a:r>
            <a:r>
              <a:rPr sz="1000" b="0" dirty="0">
                <a:solidFill>
                  <a:srgbClr val="343B3C"/>
                </a:solidFill>
                <a:latin typeface="Calibri Light"/>
                <a:cs typeface="Calibri Light"/>
              </a:rPr>
              <a:t>neither</a:t>
            </a:r>
            <a:r>
              <a:rPr sz="1000" b="0" spc="15" dirty="0">
                <a:solidFill>
                  <a:srgbClr val="343B3C"/>
                </a:solidFill>
                <a:latin typeface="Calibri Light"/>
                <a:cs typeface="Calibri Light"/>
              </a:rPr>
              <a:t> </a:t>
            </a:r>
            <a:r>
              <a:rPr sz="1000" b="0" dirty="0">
                <a:solidFill>
                  <a:srgbClr val="343B3C"/>
                </a:solidFill>
                <a:latin typeface="Calibri Light"/>
                <a:cs typeface="Calibri Light"/>
              </a:rPr>
              <a:t>AXA</a:t>
            </a:r>
            <a:r>
              <a:rPr sz="1000" b="0" spc="20" dirty="0">
                <a:solidFill>
                  <a:srgbClr val="343B3C"/>
                </a:solidFill>
                <a:latin typeface="Calibri Light"/>
                <a:cs typeface="Calibri Light"/>
              </a:rPr>
              <a:t> </a:t>
            </a:r>
            <a:r>
              <a:rPr sz="1000" b="0" dirty="0">
                <a:solidFill>
                  <a:srgbClr val="343B3C"/>
                </a:solidFill>
                <a:latin typeface="Calibri Light"/>
                <a:cs typeface="Calibri Light"/>
              </a:rPr>
              <a:t>IM</a:t>
            </a:r>
            <a:r>
              <a:rPr sz="1000" b="0" spc="10" dirty="0">
                <a:solidFill>
                  <a:srgbClr val="343B3C"/>
                </a:solidFill>
                <a:latin typeface="Calibri Light"/>
                <a:cs typeface="Calibri Light"/>
              </a:rPr>
              <a:t> </a:t>
            </a:r>
            <a:r>
              <a:rPr sz="1000" b="0" dirty="0">
                <a:solidFill>
                  <a:srgbClr val="343B3C"/>
                </a:solidFill>
                <a:latin typeface="Calibri Light"/>
                <a:cs typeface="Calibri Light"/>
              </a:rPr>
              <a:t>nor</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Company</a:t>
            </a:r>
            <a:r>
              <a:rPr sz="1000" b="0" spc="10" dirty="0">
                <a:solidFill>
                  <a:srgbClr val="343B3C"/>
                </a:solidFill>
                <a:latin typeface="Calibri Light"/>
                <a:cs typeface="Calibri Light"/>
              </a:rPr>
              <a:t> </a:t>
            </a:r>
            <a:r>
              <a:rPr sz="1000" b="0" dirty="0">
                <a:solidFill>
                  <a:srgbClr val="343B3C"/>
                </a:solidFill>
                <a:latin typeface="Calibri Light"/>
                <a:cs typeface="Calibri Light"/>
              </a:rPr>
              <a:t>is</a:t>
            </a:r>
            <a:r>
              <a:rPr sz="1000" b="0" spc="15" dirty="0">
                <a:solidFill>
                  <a:srgbClr val="343B3C"/>
                </a:solidFill>
                <a:latin typeface="Calibri Light"/>
                <a:cs typeface="Calibri Light"/>
              </a:rPr>
              <a:t> </a:t>
            </a:r>
            <a:r>
              <a:rPr sz="1000" b="0" dirty="0">
                <a:solidFill>
                  <a:srgbClr val="343B3C"/>
                </a:solidFill>
                <a:latin typeface="Calibri Light"/>
                <a:cs typeface="Calibri Light"/>
              </a:rPr>
              <a:t>under</a:t>
            </a:r>
            <a:r>
              <a:rPr sz="1000" b="0" spc="15" dirty="0">
                <a:solidFill>
                  <a:srgbClr val="343B3C"/>
                </a:solidFill>
                <a:latin typeface="Calibri Light"/>
                <a:cs typeface="Calibri Light"/>
              </a:rPr>
              <a:t> </a:t>
            </a:r>
            <a:r>
              <a:rPr sz="1000" b="0" dirty="0">
                <a:solidFill>
                  <a:srgbClr val="343B3C"/>
                </a:solidFill>
                <a:latin typeface="Calibri Light"/>
                <a:cs typeface="Calibri Light"/>
              </a:rPr>
              <a:t>any</a:t>
            </a:r>
            <a:r>
              <a:rPr sz="1000" b="0" spc="10" dirty="0">
                <a:solidFill>
                  <a:srgbClr val="343B3C"/>
                </a:solidFill>
                <a:latin typeface="Calibri Light"/>
                <a:cs typeface="Calibri Light"/>
              </a:rPr>
              <a:t> </a:t>
            </a:r>
            <a:r>
              <a:rPr sz="1000" b="0" dirty="0">
                <a:solidFill>
                  <a:srgbClr val="343B3C"/>
                </a:solidFill>
                <a:latin typeface="Calibri Light"/>
                <a:cs typeface="Calibri Light"/>
              </a:rPr>
              <a:t>obligation</a:t>
            </a:r>
            <a:r>
              <a:rPr sz="1000" b="0" spc="15" dirty="0">
                <a:solidFill>
                  <a:srgbClr val="343B3C"/>
                </a:solidFill>
                <a:latin typeface="Calibri Light"/>
                <a:cs typeface="Calibri Light"/>
              </a:rPr>
              <a:t> </a:t>
            </a:r>
            <a:r>
              <a:rPr sz="1000" b="0" dirty="0">
                <a:solidFill>
                  <a:srgbClr val="343B3C"/>
                </a:solidFill>
                <a:latin typeface="Calibri Light"/>
                <a:cs typeface="Calibri Light"/>
              </a:rPr>
              <a:t>to</a:t>
            </a:r>
            <a:r>
              <a:rPr sz="1000" b="0" spc="10" dirty="0">
                <a:solidFill>
                  <a:srgbClr val="343B3C"/>
                </a:solidFill>
                <a:latin typeface="Calibri Light"/>
                <a:cs typeface="Calibri Light"/>
              </a:rPr>
              <a:t> </a:t>
            </a:r>
            <a:r>
              <a:rPr sz="1000" b="0" dirty="0">
                <a:solidFill>
                  <a:srgbClr val="343B3C"/>
                </a:solidFill>
                <a:latin typeface="Calibri Light"/>
                <a:cs typeface="Calibri Light"/>
              </a:rPr>
              <a:t>update</a:t>
            </a:r>
            <a:r>
              <a:rPr sz="1000" b="0" spc="15" dirty="0">
                <a:solidFill>
                  <a:srgbClr val="343B3C"/>
                </a:solidFill>
                <a:latin typeface="Calibri Light"/>
                <a:cs typeface="Calibri Light"/>
              </a:rPr>
              <a:t> </a:t>
            </a:r>
            <a:r>
              <a:rPr sz="1000" b="0" spc="-25" dirty="0">
                <a:solidFill>
                  <a:srgbClr val="343B3C"/>
                </a:solidFill>
                <a:latin typeface="Calibri Light"/>
                <a:cs typeface="Calibri Light"/>
              </a:rPr>
              <a:t>the </a:t>
            </a:r>
            <a:r>
              <a:rPr sz="1000" b="0" spc="-10" dirty="0">
                <a:solidFill>
                  <a:srgbClr val="343B3C"/>
                </a:solidFill>
                <a:latin typeface="Calibri Light"/>
                <a:cs typeface="Calibri Light"/>
              </a:rPr>
              <a:t>information</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contained</a:t>
            </a:r>
            <a:r>
              <a:rPr sz="1000" b="0" spc="-25" dirty="0">
                <a:solidFill>
                  <a:srgbClr val="343B3C"/>
                </a:solidFill>
                <a:latin typeface="Calibri Light"/>
                <a:cs typeface="Calibri Light"/>
              </a:rPr>
              <a:t> </a:t>
            </a:r>
            <a:r>
              <a:rPr sz="1000" b="0" dirty="0">
                <a:solidFill>
                  <a:srgbClr val="343B3C"/>
                </a:solidFill>
                <a:latin typeface="Calibri Light"/>
                <a:cs typeface="Calibri Light"/>
              </a:rPr>
              <a:t>herein.</a:t>
            </a:r>
            <a:r>
              <a:rPr sz="1000" b="0" spc="-20" dirty="0">
                <a:solidFill>
                  <a:srgbClr val="343B3C"/>
                </a:solidFill>
                <a:latin typeface="Calibri Light"/>
                <a:cs typeface="Calibri Light"/>
              </a:rPr>
              <a:t> </a:t>
            </a:r>
            <a:r>
              <a:rPr sz="1000" b="0" dirty="0">
                <a:solidFill>
                  <a:srgbClr val="343B3C"/>
                </a:solidFill>
                <a:latin typeface="Calibri Light"/>
                <a:cs typeface="Calibri Light"/>
              </a:rPr>
              <a:t>Certain</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information</a:t>
            </a:r>
            <a:r>
              <a:rPr sz="1000" b="0" spc="-25" dirty="0">
                <a:solidFill>
                  <a:srgbClr val="343B3C"/>
                </a:solidFill>
                <a:latin typeface="Calibri Light"/>
                <a:cs typeface="Calibri Light"/>
              </a:rPr>
              <a:t> </a:t>
            </a:r>
            <a:r>
              <a:rPr sz="1000" b="0" dirty="0">
                <a:solidFill>
                  <a:srgbClr val="343B3C"/>
                </a:solidFill>
                <a:latin typeface="Calibri Light"/>
                <a:cs typeface="Calibri Light"/>
              </a:rPr>
              <a:t>and</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estimates</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contained</a:t>
            </a:r>
            <a:r>
              <a:rPr sz="1000" b="0" spc="-25" dirty="0">
                <a:solidFill>
                  <a:srgbClr val="343B3C"/>
                </a:solidFill>
                <a:latin typeface="Calibri Light"/>
                <a:cs typeface="Calibri Light"/>
              </a:rPr>
              <a:t> </a:t>
            </a:r>
            <a:r>
              <a:rPr sz="1000" b="0" dirty="0">
                <a:solidFill>
                  <a:srgbClr val="343B3C"/>
                </a:solidFill>
                <a:latin typeface="Calibri Light"/>
                <a:cs typeface="Calibri Light"/>
              </a:rPr>
              <a:t>herein</a:t>
            </a:r>
            <a:r>
              <a:rPr sz="1000" b="0" spc="-20" dirty="0">
                <a:solidFill>
                  <a:srgbClr val="343B3C"/>
                </a:solidFill>
                <a:latin typeface="Calibri Light"/>
                <a:cs typeface="Calibri Light"/>
              </a:rPr>
              <a:t> </a:t>
            </a:r>
            <a:r>
              <a:rPr sz="1000" b="0" dirty="0">
                <a:solidFill>
                  <a:srgbClr val="343B3C"/>
                </a:solidFill>
                <a:latin typeface="Calibri Light"/>
                <a:cs typeface="Calibri Light"/>
              </a:rPr>
              <a:t>are</a:t>
            </a:r>
            <a:r>
              <a:rPr sz="1000" b="0" spc="-25" dirty="0">
                <a:solidFill>
                  <a:srgbClr val="343B3C"/>
                </a:solidFill>
                <a:latin typeface="Calibri Light"/>
                <a:cs typeface="Calibri Light"/>
              </a:rPr>
              <a:t> </a:t>
            </a:r>
            <a:r>
              <a:rPr sz="1000" b="0" dirty="0">
                <a:solidFill>
                  <a:srgbClr val="343B3C"/>
                </a:solidFill>
                <a:latin typeface="Calibri Light"/>
                <a:cs typeface="Calibri Light"/>
              </a:rPr>
              <a:t>originated</a:t>
            </a:r>
            <a:r>
              <a:rPr sz="1000" b="0" spc="-25" dirty="0">
                <a:solidFill>
                  <a:srgbClr val="343B3C"/>
                </a:solidFill>
                <a:latin typeface="Calibri Light"/>
                <a:cs typeface="Calibri Light"/>
              </a:rPr>
              <a:t> </a:t>
            </a:r>
            <a:r>
              <a:rPr sz="1000" b="0" dirty="0">
                <a:solidFill>
                  <a:srgbClr val="343B3C"/>
                </a:solidFill>
                <a:latin typeface="Calibri Light"/>
                <a:cs typeface="Calibri Light"/>
              </a:rPr>
              <a:t>by</a:t>
            </a:r>
            <a:r>
              <a:rPr sz="1000" b="0" spc="-20" dirty="0">
                <a:solidFill>
                  <a:srgbClr val="343B3C"/>
                </a:solidFill>
                <a:latin typeface="Calibri Light"/>
                <a:cs typeface="Calibri Light"/>
              </a:rPr>
              <a:t> </a:t>
            </a:r>
            <a:r>
              <a:rPr sz="1000" b="0" dirty="0">
                <a:solidFill>
                  <a:srgbClr val="343B3C"/>
                </a:solidFill>
                <a:latin typeface="Calibri Light"/>
                <a:cs typeface="Calibri Light"/>
              </a:rPr>
              <a:t>or</a:t>
            </a:r>
            <a:r>
              <a:rPr sz="1000" b="0" spc="-25" dirty="0">
                <a:solidFill>
                  <a:srgbClr val="343B3C"/>
                </a:solidFill>
                <a:latin typeface="Calibri Light"/>
                <a:cs typeface="Calibri Light"/>
              </a:rPr>
              <a:t> </a:t>
            </a:r>
            <a:r>
              <a:rPr sz="1000" b="0" dirty="0">
                <a:solidFill>
                  <a:srgbClr val="343B3C"/>
                </a:solidFill>
                <a:latin typeface="Calibri Light"/>
                <a:cs typeface="Calibri Light"/>
              </a:rPr>
              <a:t>derived</a:t>
            </a:r>
            <a:r>
              <a:rPr sz="1000" b="0" spc="-25" dirty="0">
                <a:solidFill>
                  <a:srgbClr val="343B3C"/>
                </a:solidFill>
                <a:latin typeface="Calibri Light"/>
                <a:cs typeface="Calibri Light"/>
              </a:rPr>
              <a:t> </a:t>
            </a:r>
            <a:r>
              <a:rPr sz="1000" b="0" dirty="0">
                <a:solidFill>
                  <a:srgbClr val="343B3C"/>
                </a:solidFill>
                <a:latin typeface="Calibri Light"/>
                <a:cs typeface="Calibri Light"/>
              </a:rPr>
              <a:t>from</a:t>
            </a:r>
            <a:r>
              <a:rPr sz="1000" b="0" spc="-20" dirty="0">
                <a:solidFill>
                  <a:srgbClr val="343B3C"/>
                </a:solidFill>
                <a:latin typeface="Calibri Light"/>
                <a:cs typeface="Calibri Light"/>
              </a:rPr>
              <a:t> </a:t>
            </a:r>
            <a:r>
              <a:rPr sz="1000" b="0" dirty="0">
                <a:solidFill>
                  <a:srgbClr val="343B3C"/>
                </a:solidFill>
                <a:latin typeface="Calibri Light"/>
                <a:cs typeface="Calibri Light"/>
              </a:rPr>
              <a:t>third</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parties</a:t>
            </a:r>
            <a:r>
              <a:rPr sz="1000" b="0" spc="-25" dirty="0">
                <a:solidFill>
                  <a:srgbClr val="343B3C"/>
                </a:solidFill>
                <a:latin typeface="Calibri Light"/>
                <a:cs typeface="Calibri Light"/>
              </a:rPr>
              <a:t> </a:t>
            </a:r>
            <a:r>
              <a:rPr sz="1000" b="0" dirty="0">
                <a:solidFill>
                  <a:srgbClr val="343B3C"/>
                </a:solidFill>
                <a:latin typeface="Calibri Light"/>
                <a:cs typeface="Calibri Light"/>
              </a:rPr>
              <a:t>and</a:t>
            </a:r>
            <a:r>
              <a:rPr sz="1000" b="0" spc="-20" dirty="0">
                <a:solidFill>
                  <a:srgbClr val="343B3C"/>
                </a:solidFill>
                <a:latin typeface="Calibri Light"/>
                <a:cs typeface="Calibri Light"/>
              </a:rPr>
              <a:t> </a:t>
            </a:r>
            <a:r>
              <a:rPr sz="1000" b="0" dirty="0">
                <a:solidFill>
                  <a:srgbClr val="343B3C"/>
                </a:solidFill>
                <a:latin typeface="Calibri Light"/>
                <a:cs typeface="Calibri Light"/>
              </a:rPr>
              <a:t>the</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accu- racy</a:t>
            </a:r>
            <a:r>
              <a:rPr sz="1000" b="0" spc="-30" dirty="0">
                <a:solidFill>
                  <a:srgbClr val="343B3C"/>
                </a:solidFill>
                <a:latin typeface="Calibri Light"/>
                <a:cs typeface="Calibri Light"/>
              </a:rPr>
              <a:t> </a:t>
            </a:r>
            <a:r>
              <a:rPr sz="1000" b="0" dirty="0">
                <a:solidFill>
                  <a:srgbClr val="343B3C"/>
                </a:solidFill>
                <a:latin typeface="Calibri Light"/>
                <a:cs typeface="Calibri Light"/>
              </a:rPr>
              <a:t>and</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completeness</a:t>
            </a:r>
            <a:r>
              <a:rPr sz="1000" b="0" spc="-25" dirty="0">
                <a:solidFill>
                  <a:srgbClr val="343B3C"/>
                </a:solidFill>
                <a:latin typeface="Calibri Light"/>
                <a:cs typeface="Calibri Light"/>
              </a:rPr>
              <a:t> </a:t>
            </a:r>
            <a:r>
              <a:rPr sz="1000" b="0" dirty="0">
                <a:solidFill>
                  <a:srgbClr val="343B3C"/>
                </a:solidFill>
                <a:latin typeface="Calibri Light"/>
                <a:cs typeface="Calibri Light"/>
              </a:rPr>
              <a:t>of</a:t>
            </a:r>
            <a:r>
              <a:rPr sz="1000" b="0" spc="-30" dirty="0">
                <a:solidFill>
                  <a:srgbClr val="343B3C"/>
                </a:solidFill>
                <a:latin typeface="Calibri Light"/>
                <a:cs typeface="Calibri Light"/>
              </a:rPr>
              <a:t> </a:t>
            </a:r>
            <a:r>
              <a:rPr sz="1000" b="0" dirty="0">
                <a:solidFill>
                  <a:srgbClr val="343B3C"/>
                </a:solidFill>
                <a:latin typeface="Calibri Light"/>
                <a:cs typeface="Calibri Light"/>
              </a:rPr>
              <a:t>such</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information</a:t>
            </a:r>
            <a:r>
              <a:rPr sz="1000" b="0" spc="-30" dirty="0">
                <a:solidFill>
                  <a:srgbClr val="343B3C"/>
                </a:solidFill>
                <a:latin typeface="Calibri Light"/>
                <a:cs typeface="Calibri Light"/>
              </a:rPr>
              <a:t> </a:t>
            </a:r>
            <a:r>
              <a:rPr sz="1000" b="0" dirty="0">
                <a:solidFill>
                  <a:srgbClr val="343B3C"/>
                </a:solidFill>
                <a:latin typeface="Calibri Light"/>
                <a:cs typeface="Calibri Light"/>
              </a:rPr>
              <a:t>and</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estimates</a:t>
            </a:r>
            <a:r>
              <a:rPr sz="1000" b="0" spc="-25" dirty="0">
                <a:solidFill>
                  <a:srgbClr val="343B3C"/>
                </a:solidFill>
                <a:latin typeface="Calibri Light"/>
                <a:cs typeface="Calibri Light"/>
              </a:rPr>
              <a:t> </a:t>
            </a:r>
            <a:r>
              <a:rPr sz="1000" b="0" dirty="0">
                <a:solidFill>
                  <a:srgbClr val="343B3C"/>
                </a:solidFill>
                <a:latin typeface="Calibri Light"/>
                <a:cs typeface="Calibri Light"/>
              </a:rPr>
              <a:t>has</a:t>
            </a:r>
            <a:r>
              <a:rPr sz="1000" b="0" spc="-30" dirty="0">
                <a:solidFill>
                  <a:srgbClr val="343B3C"/>
                </a:solidFill>
                <a:latin typeface="Calibri Light"/>
                <a:cs typeface="Calibri Light"/>
              </a:rPr>
              <a:t> </a:t>
            </a:r>
            <a:r>
              <a:rPr sz="1000" b="0" dirty="0">
                <a:solidFill>
                  <a:srgbClr val="343B3C"/>
                </a:solidFill>
                <a:latin typeface="Calibri Light"/>
                <a:cs typeface="Calibri Light"/>
              </a:rPr>
              <a:t>not</a:t>
            </a:r>
            <a:r>
              <a:rPr sz="1000" b="0" spc="-25" dirty="0">
                <a:solidFill>
                  <a:srgbClr val="343B3C"/>
                </a:solidFill>
                <a:latin typeface="Calibri Light"/>
                <a:cs typeface="Calibri Light"/>
              </a:rPr>
              <a:t> </a:t>
            </a:r>
            <a:r>
              <a:rPr sz="1000" b="0" dirty="0">
                <a:solidFill>
                  <a:srgbClr val="343B3C"/>
                </a:solidFill>
                <a:latin typeface="Calibri Light"/>
                <a:cs typeface="Calibri Light"/>
              </a:rPr>
              <a:t>been</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verified.</a:t>
            </a:r>
            <a:r>
              <a:rPr sz="1000" b="0" spc="-30" dirty="0">
                <a:solidFill>
                  <a:srgbClr val="343B3C"/>
                </a:solidFill>
                <a:latin typeface="Calibri Light"/>
                <a:cs typeface="Calibri Light"/>
              </a:rPr>
              <a:t> </a:t>
            </a:r>
            <a:r>
              <a:rPr sz="1000" b="0" dirty="0">
                <a:solidFill>
                  <a:srgbClr val="343B3C"/>
                </a:solidFill>
                <a:latin typeface="Calibri Light"/>
                <a:cs typeface="Calibri Light"/>
              </a:rPr>
              <a:t>It</a:t>
            </a:r>
            <a:r>
              <a:rPr sz="1000" b="0" spc="-25" dirty="0">
                <a:solidFill>
                  <a:srgbClr val="343B3C"/>
                </a:solidFill>
                <a:latin typeface="Calibri Light"/>
                <a:cs typeface="Calibri Light"/>
              </a:rPr>
              <a:t> </a:t>
            </a:r>
            <a:r>
              <a:rPr sz="1000" b="0" dirty="0">
                <a:solidFill>
                  <a:srgbClr val="343B3C"/>
                </a:solidFill>
                <a:latin typeface="Calibri Light"/>
                <a:cs typeface="Calibri Light"/>
              </a:rPr>
              <a:t>should</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also</a:t>
            </a:r>
            <a:r>
              <a:rPr sz="1000" b="0" spc="-25" dirty="0">
                <a:solidFill>
                  <a:srgbClr val="343B3C"/>
                </a:solidFill>
                <a:latin typeface="Calibri Light"/>
                <a:cs typeface="Calibri Light"/>
              </a:rPr>
              <a:t> </a:t>
            </a:r>
            <a:r>
              <a:rPr sz="1000" b="0" dirty="0">
                <a:solidFill>
                  <a:srgbClr val="343B3C"/>
                </a:solidFill>
                <a:latin typeface="Calibri Light"/>
                <a:cs typeface="Calibri Light"/>
              </a:rPr>
              <a:t>be</a:t>
            </a:r>
            <a:r>
              <a:rPr sz="1000" b="0" spc="-30" dirty="0">
                <a:solidFill>
                  <a:srgbClr val="343B3C"/>
                </a:solidFill>
                <a:latin typeface="Calibri Light"/>
                <a:cs typeface="Calibri Light"/>
              </a:rPr>
              <a:t> </a:t>
            </a:r>
            <a:r>
              <a:rPr sz="1000" b="0" dirty="0">
                <a:solidFill>
                  <a:srgbClr val="343B3C"/>
                </a:solidFill>
                <a:latin typeface="Calibri Light"/>
                <a:cs typeface="Calibri Light"/>
              </a:rPr>
              <a:t>noted</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that</a:t>
            </a:r>
            <a:r>
              <a:rPr sz="1000" b="0" spc="-25" dirty="0">
                <a:solidFill>
                  <a:srgbClr val="343B3C"/>
                </a:solidFill>
                <a:latin typeface="Calibri Light"/>
                <a:cs typeface="Calibri Light"/>
              </a:rPr>
              <a:t> </a:t>
            </a:r>
            <a:r>
              <a:rPr sz="1000" b="0" dirty="0">
                <a:solidFill>
                  <a:srgbClr val="343B3C"/>
                </a:solidFill>
                <a:latin typeface="Calibri Light"/>
                <a:cs typeface="Calibri Light"/>
              </a:rPr>
              <a:t>the</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financial</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information</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contained </a:t>
            </a:r>
            <a:r>
              <a:rPr sz="1000" b="0" dirty="0">
                <a:solidFill>
                  <a:srgbClr val="343B3C"/>
                </a:solidFill>
                <a:latin typeface="Calibri Light"/>
                <a:cs typeface="Calibri Light"/>
              </a:rPr>
              <a:t>herein</a:t>
            </a:r>
            <a:r>
              <a:rPr sz="1000" b="0" spc="15" dirty="0">
                <a:solidFill>
                  <a:srgbClr val="343B3C"/>
                </a:solidFill>
                <a:latin typeface="Calibri Light"/>
                <a:cs typeface="Calibri Light"/>
              </a:rPr>
              <a:t> </a:t>
            </a:r>
            <a:r>
              <a:rPr sz="1000" b="0" dirty="0">
                <a:solidFill>
                  <a:srgbClr val="343B3C"/>
                </a:solidFill>
                <a:latin typeface="Calibri Light"/>
                <a:cs typeface="Calibri Light"/>
              </a:rPr>
              <a:t>has</a:t>
            </a:r>
            <a:r>
              <a:rPr sz="1000" b="0" spc="20" dirty="0">
                <a:solidFill>
                  <a:srgbClr val="343B3C"/>
                </a:solidFill>
                <a:latin typeface="Calibri Light"/>
                <a:cs typeface="Calibri Light"/>
              </a:rPr>
              <a:t> </a:t>
            </a:r>
            <a:r>
              <a:rPr sz="1000" b="0" dirty="0">
                <a:solidFill>
                  <a:srgbClr val="343B3C"/>
                </a:solidFill>
                <a:latin typeface="Calibri Light"/>
                <a:cs typeface="Calibri Light"/>
              </a:rPr>
              <a:t>not</a:t>
            </a:r>
            <a:r>
              <a:rPr sz="1000" b="0" spc="15" dirty="0">
                <a:solidFill>
                  <a:srgbClr val="343B3C"/>
                </a:solidFill>
                <a:latin typeface="Calibri Light"/>
                <a:cs typeface="Calibri Light"/>
              </a:rPr>
              <a:t> </a:t>
            </a:r>
            <a:r>
              <a:rPr sz="1000" b="0" dirty="0">
                <a:solidFill>
                  <a:srgbClr val="343B3C"/>
                </a:solidFill>
                <a:latin typeface="Calibri Light"/>
                <a:cs typeface="Calibri Light"/>
              </a:rPr>
              <a:t>been</a:t>
            </a:r>
            <a:r>
              <a:rPr sz="1000" b="0" spc="20" dirty="0">
                <a:solidFill>
                  <a:srgbClr val="343B3C"/>
                </a:solidFill>
                <a:latin typeface="Calibri Light"/>
                <a:cs typeface="Calibri Light"/>
              </a:rPr>
              <a:t> </a:t>
            </a:r>
            <a:r>
              <a:rPr sz="1000" b="0" dirty="0">
                <a:solidFill>
                  <a:srgbClr val="343B3C"/>
                </a:solidFill>
                <a:latin typeface="Calibri Light"/>
                <a:cs typeface="Calibri Light"/>
              </a:rPr>
              <a:t>audited.</a:t>
            </a:r>
            <a:r>
              <a:rPr sz="1000" b="0" spc="20" dirty="0">
                <a:solidFill>
                  <a:srgbClr val="343B3C"/>
                </a:solidFill>
                <a:latin typeface="Calibri Light"/>
                <a:cs typeface="Calibri Light"/>
              </a:rPr>
              <a:t> </a:t>
            </a:r>
            <a:r>
              <a:rPr sz="1000" b="0" dirty="0">
                <a:solidFill>
                  <a:srgbClr val="343B3C"/>
                </a:solidFill>
                <a:latin typeface="Calibri Light"/>
                <a:cs typeface="Calibri Light"/>
              </a:rPr>
              <a:t>No</a:t>
            </a:r>
            <a:r>
              <a:rPr sz="1000" b="0" spc="15" dirty="0">
                <a:solidFill>
                  <a:srgbClr val="343B3C"/>
                </a:solidFill>
                <a:latin typeface="Calibri Light"/>
                <a:cs typeface="Calibri Light"/>
              </a:rPr>
              <a:t> </a:t>
            </a:r>
            <a:r>
              <a:rPr sz="1000" b="0" dirty="0">
                <a:solidFill>
                  <a:srgbClr val="343B3C"/>
                </a:solidFill>
                <a:latin typeface="Calibri Light"/>
                <a:cs typeface="Calibri Light"/>
              </a:rPr>
              <a:t>representation</a:t>
            </a:r>
            <a:r>
              <a:rPr sz="1000" b="0" spc="20" dirty="0">
                <a:solidFill>
                  <a:srgbClr val="343B3C"/>
                </a:solidFill>
                <a:latin typeface="Calibri Light"/>
                <a:cs typeface="Calibri Light"/>
              </a:rPr>
              <a:t> </a:t>
            </a:r>
            <a:r>
              <a:rPr sz="1000" b="0" dirty="0">
                <a:solidFill>
                  <a:srgbClr val="343B3C"/>
                </a:solidFill>
                <a:latin typeface="Calibri Light"/>
                <a:cs typeface="Calibri Light"/>
              </a:rPr>
              <a:t>or</a:t>
            </a:r>
            <a:r>
              <a:rPr sz="1000" b="0" spc="15" dirty="0">
                <a:solidFill>
                  <a:srgbClr val="343B3C"/>
                </a:solidFill>
                <a:latin typeface="Calibri Light"/>
                <a:cs typeface="Calibri Light"/>
              </a:rPr>
              <a:t> </a:t>
            </a:r>
            <a:r>
              <a:rPr sz="1000" b="0" dirty="0">
                <a:solidFill>
                  <a:srgbClr val="343B3C"/>
                </a:solidFill>
                <a:latin typeface="Calibri Light"/>
                <a:cs typeface="Calibri Light"/>
              </a:rPr>
              <a:t>warranty</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whatsoever,</a:t>
            </a:r>
            <a:r>
              <a:rPr sz="1000" b="0" spc="20" dirty="0">
                <a:solidFill>
                  <a:srgbClr val="343B3C"/>
                </a:solidFill>
                <a:latin typeface="Calibri Light"/>
                <a:cs typeface="Calibri Light"/>
              </a:rPr>
              <a:t> </a:t>
            </a:r>
            <a:r>
              <a:rPr sz="1000" b="0" dirty="0">
                <a:solidFill>
                  <a:srgbClr val="343B3C"/>
                </a:solidFill>
                <a:latin typeface="Calibri Light"/>
                <a:cs typeface="Calibri Light"/>
              </a:rPr>
              <a:t>whether</a:t>
            </a:r>
            <a:r>
              <a:rPr sz="1000" b="0" spc="15" dirty="0">
                <a:solidFill>
                  <a:srgbClr val="343B3C"/>
                </a:solidFill>
                <a:latin typeface="Calibri Light"/>
                <a:cs typeface="Calibri Light"/>
              </a:rPr>
              <a:t> </a:t>
            </a:r>
            <a:r>
              <a:rPr sz="1000" b="0" dirty="0">
                <a:solidFill>
                  <a:srgbClr val="343B3C"/>
                </a:solidFill>
                <a:latin typeface="Calibri Light"/>
                <a:cs typeface="Calibri Light"/>
              </a:rPr>
              <a:t>express</a:t>
            </a:r>
            <a:r>
              <a:rPr sz="1000" b="0" spc="20" dirty="0">
                <a:solidFill>
                  <a:srgbClr val="343B3C"/>
                </a:solidFill>
                <a:latin typeface="Calibri Light"/>
                <a:cs typeface="Calibri Light"/>
              </a:rPr>
              <a:t> </a:t>
            </a:r>
            <a:r>
              <a:rPr sz="1000" b="0" dirty="0">
                <a:solidFill>
                  <a:srgbClr val="343B3C"/>
                </a:solidFill>
                <a:latin typeface="Calibri Light"/>
                <a:cs typeface="Calibri Light"/>
              </a:rPr>
              <a:t>or</a:t>
            </a:r>
            <a:r>
              <a:rPr sz="1000" b="0" spc="15" dirty="0">
                <a:solidFill>
                  <a:srgbClr val="343B3C"/>
                </a:solidFill>
                <a:latin typeface="Calibri Light"/>
                <a:cs typeface="Calibri Light"/>
              </a:rPr>
              <a:t> </a:t>
            </a:r>
            <a:r>
              <a:rPr sz="1000" b="0" dirty="0">
                <a:solidFill>
                  <a:srgbClr val="343B3C"/>
                </a:solidFill>
                <a:latin typeface="Calibri Light"/>
                <a:cs typeface="Calibri Light"/>
              </a:rPr>
              <a:t>implied,</a:t>
            </a:r>
            <a:r>
              <a:rPr sz="1000" b="0" spc="20" dirty="0">
                <a:solidFill>
                  <a:srgbClr val="343B3C"/>
                </a:solidFill>
                <a:latin typeface="Calibri Light"/>
                <a:cs typeface="Calibri Light"/>
              </a:rPr>
              <a:t> </a:t>
            </a:r>
            <a:r>
              <a:rPr sz="1000" b="0" dirty="0">
                <a:solidFill>
                  <a:srgbClr val="343B3C"/>
                </a:solidFill>
                <a:latin typeface="Calibri Light"/>
                <a:cs typeface="Calibri Light"/>
              </a:rPr>
              <a:t>is</a:t>
            </a:r>
            <a:r>
              <a:rPr sz="1000" b="0" spc="20" dirty="0">
                <a:solidFill>
                  <a:srgbClr val="343B3C"/>
                </a:solidFill>
                <a:latin typeface="Calibri Light"/>
                <a:cs typeface="Calibri Light"/>
              </a:rPr>
              <a:t> </a:t>
            </a:r>
            <a:r>
              <a:rPr sz="1000" b="0" dirty="0">
                <a:solidFill>
                  <a:srgbClr val="343B3C"/>
                </a:solidFill>
                <a:latin typeface="Calibri Light"/>
                <a:cs typeface="Calibri Light"/>
              </a:rPr>
              <a:t>given</a:t>
            </a:r>
            <a:r>
              <a:rPr sz="1000" b="0" spc="15" dirty="0">
                <a:solidFill>
                  <a:srgbClr val="343B3C"/>
                </a:solidFill>
                <a:latin typeface="Calibri Light"/>
                <a:cs typeface="Calibri Light"/>
              </a:rPr>
              <a:t> </a:t>
            </a:r>
            <a:r>
              <a:rPr sz="1000" b="0" dirty="0">
                <a:solidFill>
                  <a:srgbClr val="343B3C"/>
                </a:solidFill>
                <a:latin typeface="Calibri Light"/>
                <a:cs typeface="Calibri Light"/>
              </a:rPr>
              <a:t>by</a:t>
            </a:r>
            <a:r>
              <a:rPr sz="1000" b="0" spc="20" dirty="0">
                <a:solidFill>
                  <a:srgbClr val="343B3C"/>
                </a:solidFill>
                <a:latin typeface="Calibri Light"/>
                <a:cs typeface="Calibri Light"/>
              </a:rPr>
              <a:t> </a:t>
            </a:r>
            <a:r>
              <a:rPr sz="1000" b="0" dirty="0">
                <a:solidFill>
                  <a:srgbClr val="343B3C"/>
                </a:solidFill>
                <a:latin typeface="Calibri Light"/>
                <a:cs typeface="Calibri Light"/>
              </a:rPr>
              <a:t>or</a:t>
            </a:r>
            <a:r>
              <a:rPr sz="1000" b="0" spc="15" dirty="0">
                <a:solidFill>
                  <a:srgbClr val="343B3C"/>
                </a:solidFill>
                <a:latin typeface="Calibri Light"/>
                <a:cs typeface="Calibri Light"/>
              </a:rPr>
              <a:t> </a:t>
            </a:r>
            <a:r>
              <a:rPr sz="1000" b="0" dirty="0">
                <a:solidFill>
                  <a:srgbClr val="343B3C"/>
                </a:solidFill>
                <a:latin typeface="Calibri Light"/>
                <a:cs typeface="Calibri Light"/>
              </a:rPr>
              <a:t>on</a:t>
            </a:r>
            <a:r>
              <a:rPr sz="1000" b="0" spc="20" dirty="0">
                <a:solidFill>
                  <a:srgbClr val="343B3C"/>
                </a:solidFill>
                <a:latin typeface="Calibri Light"/>
                <a:cs typeface="Calibri Light"/>
              </a:rPr>
              <a:t> </a:t>
            </a:r>
            <a:r>
              <a:rPr sz="1000" b="0" dirty="0">
                <a:solidFill>
                  <a:srgbClr val="343B3C"/>
                </a:solidFill>
                <a:latin typeface="Calibri Light"/>
                <a:cs typeface="Calibri Light"/>
              </a:rPr>
              <a:t>behalf</a:t>
            </a:r>
            <a:r>
              <a:rPr sz="1000" b="0" spc="20" dirty="0">
                <a:solidFill>
                  <a:srgbClr val="343B3C"/>
                </a:solidFill>
                <a:latin typeface="Calibri Light"/>
                <a:cs typeface="Calibri Light"/>
              </a:rPr>
              <a:t> </a:t>
            </a:r>
            <a:r>
              <a:rPr sz="1000" b="0" dirty="0">
                <a:solidFill>
                  <a:srgbClr val="343B3C"/>
                </a:solidFill>
                <a:latin typeface="Calibri Light"/>
                <a:cs typeface="Calibri Light"/>
              </a:rPr>
              <a:t>of</a:t>
            </a:r>
            <a:r>
              <a:rPr sz="1000" b="0" spc="15" dirty="0">
                <a:solidFill>
                  <a:srgbClr val="343B3C"/>
                </a:solidFill>
                <a:latin typeface="Calibri Light"/>
                <a:cs typeface="Calibri Light"/>
              </a:rPr>
              <a:t> </a:t>
            </a:r>
            <a:r>
              <a:rPr sz="1000" b="0" dirty="0">
                <a:solidFill>
                  <a:srgbClr val="343B3C"/>
                </a:solidFill>
                <a:latin typeface="Calibri Light"/>
                <a:cs typeface="Calibri Light"/>
              </a:rPr>
              <a:t>AXA</a:t>
            </a:r>
            <a:r>
              <a:rPr sz="1000" b="0" spc="20" dirty="0">
                <a:solidFill>
                  <a:srgbClr val="343B3C"/>
                </a:solidFill>
                <a:latin typeface="Calibri Light"/>
                <a:cs typeface="Calibri Light"/>
              </a:rPr>
              <a:t> </a:t>
            </a:r>
            <a:r>
              <a:rPr sz="1000" b="0" dirty="0">
                <a:solidFill>
                  <a:srgbClr val="343B3C"/>
                </a:solidFill>
                <a:latin typeface="Calibri Light"/>
                <a:cs typeface="Calibri Light"/>
              </a:rPr>
              <a:t>IM,</a:t>
            </a:r>
            <a:r>
              <a:rPr sz="1000" b="0" spc="15" dirty="0">
                <a:solidFill>
                  <a:srgbClr val="343B3C"/>
                </a:solidFill>
                <a:latin typeface="Calibri Light"/>
                <a:cs typeface="Calibri Light"/>
              </a:rPr>
              <a:t> </a:t>
            </a:r>
            <a:r>
              <a:rPr sz="1000" b="0" spc="-25" dirty="0">
                <a:solidFill>
                  <a:srgbClr val="343B3C"/>
                </a:solidFill>
                <a:latin typeface="Calibri Light"/>
                <a:cs typeface="Calibri Light"/>
              </a:rPr>
              <a:t>the </a:t>
            </a:r>
            <a:r>
              <a:rPr sz="1000" b="0" spc="-10" dirty="0">
                <a:solidFill>
                  <a:srgbClr val="343B3C"/>
                </a:solidFill>
                <a:latin typeface="Calibri Light"/>
                <a:cs typeface="Calibri Light"/>
              </a:rPr>
              <a:t>Company,</a:t>
            </a:r>
            <a:r>
              <a:rPr sz="1000" b="0" spc="-15" dirty="0">
                <a:solidFill>
                  <a:srgbClr val="343B3C"/>
                </a:solidFill>
                <a:latin typeface="Calibri Light"/>
                <a:cs typeface="Calibri Light"/>
              </a:rPr>
              <a:t> </a:t>
            </a:r>
            <a:r>
              <a:rPr sz="1000" b="0" dirty="0">
                <a:solidFill>
                  <a:srgbClr val="343B3C"/>
                </a:solidFill>
                <a:latin typeface="Calibri Light"/>
                <a:cs typeface="Calibri Light"/>
              </a:rPr>
              <a:t>their</a:t>
            </a:r>
            <a:r>
              <a:rPr sz="1000" b="0" spc="-10" dirty="0">
                <a:solidFill>
                  <a:srgbClr val="343B3C"/>
                </a:solidFill>
                <a:latin typeface="Calibri Light"/>
                <a:cs typeface="Calibri Light"/>
              </a:rPr>
              <a:t> affiliates,</a:t>
            </a:r>
            <a:r>
              <a:rPr sz="1000" b="0" spc="-15" dirty="0">
                <a:solidFill>
                  <a:srgbClr val="343B3C"/>
                </a:solidFill>
                <a:latin typeface="Calibri Light"/>
                <a:cs typeface="Calibri Light"/>
              </a:rPr>
              <a:t> </a:t>
            </a:r>
            <a:r>
              <a:rPr sz="1000" b="0" dirty="0">
                <a:solidFill>
                  <a:srgbClr val="343B3C"/>
                </a:solidFill>
                <a:latin typeface="Calibri Light"/>
                <a:cs typeface="Calibri Light"/>
              </a:rPr>
              <a:t>or</a:t>
            </a:r>
            <a:r>
              <a:rPr sz="1000" b="0" spc="-10" dirty="0">
                <a:solidFill>
                  <a:srgbClr val="343B3C"/>
                </a:solidFill>
                <a:latin typeface="Calibri Light"/>
                <a:cs typeface="Calibri Light"/>
              </a:rPr>
              <a:t> </a:t>
            </a:r>
            <a:r>
              <a:rPr sz="1000" b="0" dirty="0">
                <a:solidFill>
                  <a:srgbClr val="343B3C"/>
                </a:solidFill>
                <a:latin typeface="Calibri Light"/>
                <a:cs typeface="Calibri Light"/>
              </a:rPr>
              <a:t>their</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respective </a:t>
            </a:r>
            <a:r>
              <a:rPr sz="1000" b="0" dirty="0">
                <a:solidFill>
                  <a:srgbClr val="343B3C"/>
                </a:solidFill>
                <a:latin typeface="Calibri Light"/>
                <a:cs typeface="Calibri Light"/>
              </a:rPr>
              <a:t>directors,</a:t>
            </a:r>
            <a:r>
              <a:rPr sz="1000" b="0" spc="-10" dirty="0">
                <a:solidFill>
                  <a:srgbClr val="343B3C"/>
                </a:solidFill>
                <a:latin typeface="Calibri Light"/>
                <a:cs typeface="Calibri Light"/>
              </a:rPr>
              <a:t> officers</a:t>
            </a:r>
            <a:r>
              <a:rPr sz="1000" b="0" spc="-15" dirty="0">
                <a:solidFill>
                  <a:srgbClr val="343B3C"/>
                </a:solidFill>
                <a:latin typeface="Calibri Light"/>
                <a:cs typeface="Calibri Light"/>
              </a:rPr>
              <a:t> </a:t>
            </a:r>
            <a:r>
              <a:rPr sz="1000" b="0" dirty="0">
                <a:solidFill>
                  <a:srgbClr val="343B3C"/>
                </a:solidFill>
                <a:latin typeface="Calibri Light"/>
                <a:cs typeface="Calibri Light"/>
              </a:rPr>
              <a:t>or</a:t>
            </a:r>
            <a:r>
              <a:rPr sz="1000" b="0" spc="-10" dirty="0">
                <a:solidFill>
                  <a:srgbClr val="343B3C"/>
                </a:solidFill>
                <a:latin typeface="Calibri Light"/>
                <a:cs typeface="Calibri Light"/>
              </a:rPr>
              <a:t> </a:t>
            </a:r>
            <a:r>
              <a:rPr sz="1000" b="0" dirty="0">
                <a:solidFill>
                  <a:srgbClr val="343B3C"/>
                </a:solidFill>
                <a:latin typeface="Calibri Light"/>
                <a:cs typeface="Calibri Light"/>
              </a:rPr>
              <a:t>employees</a:t>
            </a:r>
            <a:r>
              <a:rPr sz="1000" b="0" spc="-15" dirty="0">
                <a:solidFill>
                  <a:srgbClr val="343B3C"/>
                </a:solidFill>
                <a:latin typeface="Calibri Light"/>
                <a:cs typeface="Calibri Light"/>
              </a:rPr>
              <a:t> </a:t>
            </a:r>
            <a:r>
              <a:rPr sz="1000" b="0" dirty="0">
                <a:solidFill>
                  <a:srgbClr val="343B3C"/>
                </a:solidFill>
                <a:latin typeface="Calibri Light"/>
                <a:cs typeface="Calibri Light"/>
              </a:rPr>
              <a:t>or</a:t>
            </a:r>
            <a:r>
              <a:rPr sz="1000" b="0" spc="-10" dirty="0">
                <a:solidFill>
                  <a:srgbClr val="343B3C"/>
                </a:solidFill>
                <a:latin typeface="Calibri Light"/>
                <a:cs typeface="Calibri Light"/>
              </a:rPr>
              <a:t> </a:t>
            </a:r>
            <a:r>
              <a:rPr sz="1000" b="0" dirty="0">
                <a:solidFill>
                  <a:srgbClr val="343B3C"/>
                </a:solidFill>
                <a:latin typeface="Calibri Light"/>
                <a:cs typeface="Calibri Light"/>
              </a:rPr>
              <a:t>any</a:t>
            </a:r>
            <a:r>
              <a:rPr sz="1000" b="0" spc="-10" dirty="0">
                <a:solidFill>
                  <a:srgbClr val="343B3C"/>
                </a:solidFill>
                <a:latin typeface="Calibri Light"/>
                <a:cs typeface="Calibri Light"/>
              </a:rPr>
              <a:t> </a:t>
            </a:r>
            <a:r>
              <a:rPr sz="1000" b="0" dirty="0">
                <a:solidFill>
                  <a:srgbClr val="343B3C"/>
                </a:solidFill>
                <a:latin typeface="Calibri Light"/>
                <a:cs typeface="Calibri Light"/>
              </a:rPr>
              <a:t>other</a:t>
            </a:r>
            <a:r>
              <a:rPr sz="1000" b="0" spc="-15" dirty="0">
                <a:solidFill>
                  <a:srgbClr val="343B3C"/>
                </a:solidFill>
                <a:latin typeface="Calibri Light"/>
                <a:cs typeface="Calibri Light"/>
              </a:rPr>
              <a:t> </a:t>
            </a:r>
            <a:r>
              <a:rPr sz="1000" b="0" dirty="0">
                <a:solidFill>
                  <a:srgbClr val="343B3C"/>
                </a:solidFill>
                <a:latin typeface="Calibri Light"/>
                <a:cs typeface="Calibri Light"/>
              </a:rPr>
              <a:t>person</a:t>
            </a:r>
            <a:r>
              <a:rPr sz="1000" b="0" spc="-10" dirty="0">
                <a:solidFill>
                  <a:srgbClr val="343B3C"/>
                </a:solidFill>
                <a:latin typeface="Calibri Light"/>
                <a:cs typeface="Calibri Light"/>
              </a:rPr>
              <a:t> </a:t>
            </a:r>
            <a:r>
              <a:rPr sz="1000" b="0" dirty="0">
                <a:solidFill>
                  <a:srgbClr val="343B3C"/>
                </a:solidFill>
                <a:latin typeface="Calibri Light"/>
                <a:cs typeface="Calibri Light"/>
              </a:rPr>
              <a:t>as</a:t>
            </a:r>
            <a:r>
              <a:rPr sz="1000" b="0" spc="-15" dirty="0">
                <a:solidFill>
                  <a:srgbClr val="343B3C"/>
                </a:solidFill>
                <a:latin typeface="Calibri Light"/>
                <a:cs typeface="Calibri Light"/>
              </a:rPr>
              <a:t> </a:t>
            </a:r>
            <a:r>
              <a:rPr sz="1000" b="0" dirty="0">
                <a:solidFill>
                  <a:srgbClr val="343B3C"/>
                </a:solidFill>
                <a:latin typeface="Calibri Light"/>
                <a:cs typeface="Calibri Light"/>
              </a:rPr>
              <a:t>to</a:t>
            </a:r>
            <a:r>
              <a:rPr sz="1000" b="0" spc="-10" dirty="0">
                <a:solidFill>
                  <a:srgbClr val="343B3C"/>
                </a:solidFill>
                <a:latin typeface="Calibri Light"/>
                <a:cs typeface="Calibri Light"/>
              </a:rPr>
              <a:t> </a:t>
            </a:r>
            <a:r>
              <a:rPr sz="1000" b="0" dirty="0">
                <a:solidFill>
                  <a:srgbClr val="343B3C"/>
                </a:solidFill>
                <a:latin typeface="Calibri Light"/>
                <a:cs typeface="Calibri Light"/>
              </a:rPr>
              <a:t>(a)</a:t>
            </a:r>
            <a:r>
              <a:rPr sz="1000" b="0" spc="-10"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accuracy</a:t>
            </a:r>
            <a:r>
              <a:rPr sz="1000" b="0" spc="-10" dirty="0">
                <a:solidFill>
                  <a:srgbClr val="343B3C"/>
                </a:solidFill>
                <a:latin typeface="Calibri Light"/>
                <a:cs typeface="Calibri Light"/>
              </a:rPr>
              <a:t> </a:t>
            </a:r>
            <a:r>
              <a:rPr sz="1000" b="0" dirty="0">
                <a:solidFill>
                  <a:srgbClr val="343B3C"/>
                </a:solidFill>
                <a:latin typeface="Calibri Light"/>
                <a:cs typeface="Calibri Light"/>
              </a:rPr>
              <a:t>or</a:t>
            </a:r>
            <a:r>
              <a:rPr sz="1000" b="0" spc="-15" dirty="0">
                <a:solidFill>
                  <a:srgbClr val="343B3C"/>
                </a:solidFill>
                <a:latin typeface="Calibri Light"/>
                <a:cs typeface="Calibri Light"/>
              </a:rPr>
              <a:t> </a:t>
            </a:r>
            <a:r>
              <a:rPr sz="1000" b="0" dirty="0">
                <a:solidFill>
                  <a:srgbClr val="343B3C"/>
                </a:solidFill>
                <a:latin typeface="Calibri Light"/>
                <a:cs typeface="Calibri Light"/>
              </a:rPr>
              <a:t>completeness</a:t>
            </a:r>
            <a:r>
              <a:rPr sz="1000" b="0" spc="-10" dirty="0">
                <a:solidFill>
                  <a:srgbClr val="343B3C"/>
                </a:solidFill>
                <a:latin typeface="Calibri Light"/>
                <a:cs typeface="Calibri Light"/>
              </a:rPr>
              <a:t> </a:t>
            </a:r>
            <a:r>
              <a:rPr sz="1000" b="0" dirty="0">
                <a:solidFill>
                  <a:srgbClr val="343B3C"/>
                </a:solidFill>
                <a:latin typeface="Calibri Light"/>
                <a:cs typeface="Calibri Light"/>
              </a:rPr>
              <a:t>of</a:t>
            </a:r>
            <a:r>
              <a:rPr sz="1000" b="0" spc="-10" dirty="0">
                <a:solidFill>
                  <a:srgbClr val="343B3C"/>
                </a:solidFill>
                <a:latin typeface="Calibri Light"/>
                <a:cs typeface="Calibri Light"/>
              </a:rPr>
              <a:t> </a:t>
            </a:r>
            <a:r>
              <a:rPr sz="1000" b="0" spc="-25" dirty="0">
                <a:solidFill>
                  <a:srgbClr val="343B3C"/>
                </a:solidFill>
                <a:latin typeface="Calibri Light"/>
                <a:cs typeface="Calibri Light"/>
              </a:rPr>
              <a:t>the </a:t>
            </a:r>
            <a:r>
              <a:rPr sz="1000" b="0" spc="-10" dirty="0">
                <a:solidFill>
                  <a:srgbClr val="343B3C"/>
                </a:solidFill>
                <a:latin typeface="Calibri Light"/>
                <a:cs typeface="Calibri Light"/>
              </a:rPr>
              <a:t>information</a:t>
            </a:r>
            <a:r>
              <a:rPr sz="1000" b="0" spc="-20" dirty="0">
                <a:solidFill>
                  <a:srgbClr val="343B3C"/>
                </a:solidFill>
                <a:latin typeface="Calibri Light"/>
                <a:cs typeface="Calibri Light"/>
              </a:rPr>
              <a:t> </a:t>
            </a:r>
            <a:r>
              <a:rPr sz="1000" b="0" dirty="0">
                <a:solidFill>
                  <a:srgbClr val="343B3C"/>
                </a:solidFill>
                <a:latin typeface="Calibri Light"/>
                <a:cs typeface="Calibri Light"/>
              </a:rPr>
              <a:t>or</a:t>
            </a:r>
            <a:r>
              <a:rPr sz="1000" b="0" spc="-15" dirty="0">
                <a:solidFill>
                  <a:srgbClr val="343B3C"/>
                </a:solidFill>
                <a:latin typeface="Calibri Light"/>
                <a:cs typeface="Calibri Light"/>
              </a:rPr>
              <a:t> </a:t>
            </a:r>
            <a:r>
              <a:rPr sz="1000" b="0" dirty="0">
                <a:solidFill>
                  <a:srgbClr val="343B3C"/>
                </a:solidFill>
                <a:latin typeface="Calibri Light"/>
                <a:cs typeface="Calibri Light"/>
              </a:rPr>
              <a:t>(b)</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20" dirty="0">
                <a:solidFill>
                  <a:srgbClr val="343B3C"/>
                </a:solidFill>
                <a:latin typeface="Calibri Light"/>
                <a:cs typeface="Calibri Light"/>
              </a:rPr>
              <a:t> </a:t>
            </a:r>
            <a:r>
              <a:rPr sz="1000" b="0" dirty="0">
                <a:solidFill>
                  <a:srgbClr val="343B3C"/>
                </a:solidFill>
                <a:latin typeface="Calibri Light"/>
                <a:cs typeface="Calibri Light"/>
              </a:rPr>
              <a:t>opinions</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contained</a:t>
            </a:r>
            <a:r>
              <a:rPr sz="1000" b="0" spc="-25" dirty="0">
                <a:solidFill>
                  <a:srgbClr val="343B3C"/>
                </a:solidFill>
                <a:latin typeface="Calibri Light"/>
                <a:cs typeface="Calibri Light"/>
              </a:rPr>
              <a:t> </a:t>
            </a:r>
            <a:r>
              <a:rPr sz="1000" b="0" dirty="0">
                <a:solidFill>
                  <a:srgbClr val="343B3C"/>
                </a:solidFill>
                <a:latin typeface="Calibri Light"/>
                <a:cs typeface="Calibri Light"/>
              </a:rPr>
              <a:t>in</a:t>
            </a:r>
            <a:r>
              <a:rPr sz="1000" b="0" spc="-15" dirty="0">
                <a:solidFill>
                  <a:srgbClr val="343B3C"/>
                </a:solidFill>
                <a:latin typeface="Calibri Light"/>
                <a:cs typeface="Calibri Light"/>
              </a:rPr>
              <a:t> </a:t>
            </a:r>
            <a:r>
              <a:rPr sz="1000" b="0" dirty="0">
                <a:solidFill>
                  <a:srgbClr val="343B3C"/>
                </a:solidFill>
                <a:latin typeface="Calibri Light"/>
                <a:cs typeface="Calibri Light"/>
              </a:rPr>
              <a:t>this</a:t>
            </a:r>
            <a:r>
              <a:rPr sz="1000" b="0" spc="-20" dirty="0">
                <a:solidFill>
                  <a:srgbClr val="343B3C"/>
                </a:solidFill>
                <a:latin typeface="Calibri Light"/>
                <a:cs typeface="Calibri Light"/>
              </a:rPr>
              <a:t> </a:t>
            </a:r>
            <a:r>
              <a:rPr sz="1000" b="0" dirty="0">
                <a:solidFill>
                  <a:srgbClr val="343B3C"/>
                </a:solidFill>
                <a:latin typeface="Calibri Light"/>
                <a:cs typeface="Calibri Light"/>
              </a:rPr>
              <a:t>monthly</a:t>
            </a:r>
            <a:r>
              <a:rPr sz="1000" b="0" spc="-25" dirty="0">
                <a:solidFill>
                  <a:srgbClr val="343B3C"/>
                </a:solidFill>
                <a:latin typeface="Calibri Light"/>
                <a:cs typeface="Calibri Light"/>
              </a:rPr>
              <a:t> </a:t>
            </a:r>
            <a:r>
              <a:rPr sz="1000" b="0" dirty="0">
                <a:solidFill>
                  <a:srgbClr val="343B3C"/>
                </a:solidFill>
                <a:latin typeface="Calibri Light"/>
                <a:cs typeface="Calibri Light"/>
              </a:rPr>
              <a:t>report.</a:t>
            </a:r>
            <a:r>
              <a:rPr sz="1000" b="0" spc="-15" dirty="0">
                <a:solidFill>
                  <a:srgbClr val="343B3C"/>
                </a:solidFill>
                <a:latin typeface="Calibri Light"/>
                <a:cs typeface="Calibri Light"/>
              </a:rPr>
              <a:t> </a:t>
            </a:r>
            <a:r>
              <a:rPr sz="1000" b="0" dirty="0">
                <a:solidFill>
                  <a:srgbClr val="343B3C"/>
                </a:solidFill>
                <a:latin typeface="Calibri Light"/>
                <a:cs typeface="Calibri Light"/>
              </a:rPr>
              <a:t>None</a:t>
            </a:r>
            <a:r>
              <a:rPr sz="1000" b="0" spc="-15" dirty="0">
                <a:solidFill>
                  <a:srgbClr val="343B3C"/>
                </a:solidFill>
                <a:latin typeface="Calibri Light"/>
                <a:cs typeface="Calibri Light"/>
              </a:rPr>
              <a:t> </a:t>
            </a:r>
            <a:r>
              <a:rPr sz="1000" b="0" dirty="0">
                <a:solidFill>
                  <a:srgbClr val="343B3C"/>
                </a:solidFill>
                <a:latin typeface="Calibri Light"/>
                <a:cs typeface="Calibri Light"/>
              </a:rPr>
              <a:t>of</a:t>
            </a:r>
            <a:r>
              <a:rPr sz="1000" b="0" spc="-20" dirty="0">
                <a:solidFill>
                  <a:srgbClr val="343B3C"/>
                </a:solidFill>
                <a:latin typeface="Calibri Light"/>
                <a:cs typeface="Calibri Light"/>
              </a:rPr>
              <a:t> </a:t>
            </a:r>
            <a:r>
              <a:rPr sz="1000" b="0" dirty="0">
                <a:solidFill>
                  <a:srgbClr val="343B3C"/>
                </a:solidFill>
                <a:latin typeface="Calibri Light"/>
                <a:cs typeface="Calibri Light"/>
              </a:rPr>
              <a:t>AXA</a:t>
            </a:r>
            <a:r>
              <a:rPr sz="1000" b="0" spc="-15" dirty="0">
                <a:solidFill>
                  <a:srgbClr val="343B3C"/>
                </a:solidFill>
                <a:latin typeface="Calibri Light"/>
                <a:cs typeface="Calibri Light"/>
              </a:rPr>
              <a:t> </a:t>
            </a:r>
            <a:r>
              <a:rPr sz="1000" b="0" dirty="0">
                <a:solidFill>
                  <a:srgbClr val="343B3C"/>
                </a:solidFill>
                <a:latin typeface="Calibri Light"/>
                <a:cs typeface="Calibri Light"/>
              </a:rPr>
              <a:t>IM,</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Company,</a:t>
            </a:r>
            <a:r>
              <a:rPr sz="1000" b="0" spc="-15" dirty="0">
                <a:solidFill>
                  <a:srgbClr val="343B3C"/>
                </a:solidFill>
                <a:latin typeface="Calibri Light"/>
                <a:cs typeface="Calibri Light"/>
              </a:rPr>
              <a:t> </a:t>
            </a:r>
            <a:r>
              <a:rPr sz="1000" b="0" dirty="0">
                <a:solidFill>
                  <a:srgbClr val="343B3C"/>
                </a:solidFill>
                <a:latin typeface="Calibri Light"/>
                <a:cs typeface="Calibri Light"/>
              </a:rPr>
              <a:t>any</a:t>
            </a:r>
            <a:r>
              <a:rPr sz="1000" b="0" spc="-15" dirty="0">
                <a:solidFill>
                  <a:srgbClr val="343B3C"/>
                </a:solidFill>
                <a:latin typeface="Calibri Light"/>
                <a:cs typeface="Calibri Light"/>
              </a:rPr>
              <a:t> </a:t>
            </a:r>
            <a:r>
              <a:rPr sz="1000" b="0" dirty="0">
                <a:solidFill>
                  <a:srgbClr val="343B3C"/>
                </a:solidFill>
                <a:latin typeface="Calibri Light"/>
                <a:cs typeface="Calibri Light"/>
              </a:rPr>
              <a:t>of</a:t>
            </a:r>
            <a:r>
              <a:rPr sz="1000" b="0" spc="-20" dirty="0">
                <a:solidFill>
                  <a:srgbClr val="343B3C"/>
                </a:solidFill>
                <a:latin typeface="Calibri Light"/>
                <a:cs typeface="Calibri Light"/>
              </a:rPr>
              <a:t> </a:t>
            </a:r>
            <a:r>
              <a:rPr sz="1000" b="0" dirty="0">
                <a:solidFill>
                  <a:srgbClr val="343B3C"/>
                </a:solidFill>
                <a:latin typeface="Calibri Light"/>
                <a:cs typeface="Calibri Light"/>
              </a:rPr>
              <a:t>their</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affiliates,</a:t>
            </a:r>
            <a:r>
              <a:rPr sz="1000" b="0" spc="-15" dirty="0">
                <a:solidFill>
                  <a:srgbClr val="343B3C"/>
                </a:solidFill>
                <a:latin typeface="Calibri Light"/>
                <a:cs typeface="Calibri Light"/>
              </a:rPr>
              <a:t> </a:t>
            </a:r>
            <a:r>
              <a:rPr sz="1000" b="0" dirty="0">
                <a:solidFill>
                  <a:srgbClr val="343B3C"/>
                </a:solidFill>
                <a:latin typeface="Calibri Light"/>
                <a:cs typeface="Calibri Light"/>
              </a:rPr>
              <a:t>or</a:t>
            </a:r>
            <a:r>
              <a:rPr sz="1000" b="0" spc="-20" dirty="0">
                <a:solidFill>
                  <a:srgbClr val="343B3C"/>
                </a:solidFill>
                <a:latin typeface="Calibri Light"/>
                <a:cs typeface="Calibri Light"/>
              </a:rPr>
              <a:t> </a:t>
            </a:r>
            <a:r>
              <a:rPr sz="1000" b="0" dirty="0">
                <a:solidFill>
                  <a:srgbClr val="343B3C"/>
                </a:solidFill>
                <a:latin typeface="Calibri Light"/>
                <a:cs typeface="Calibri Light"/>
              </a:rPr>
              <a:t>their</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respective</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direc- </a:t>
            </a:r>
            <a:r>
              <a:rPr sz="1000" b="0" dirty="0">
                <a:solidFill>
                  <a:srgbClr val="343B3C"/>
                </a:solidFill>
                <a:latin typeface="Calibri Light"/>
                <a:cs typeface="Calibri Light"/>
              </a:rPr>
              <a:t>tors,</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officers</a:t>
            </a:r>
            <a:r>
              <a:rPr sz="1000" b="0" spc="-20" dirty="0">
                <a:solidFill>
                  <a:srgbClr val="343B3C"/>
                </a:solidFill>
                <a:latin typeface="Calibri Light"/>
                <a:cs typeface="Calibri Light"/>
              </a:rPr>
              <a:t> </a:t>
            </a:r>
            <a:r>
              <a:rPr sz="1000" b="0" dirty="0">
                <a:solidFill>
                  <a:srgbClr val="343B3C"/>
                </a:solidFill>
                <a:latin typeface="Calibri Light"/>
                <a:cs typeface="Calibri Light"/>
              </a:rPr>
              <a:t>or</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employees</a:t>
            </a:r>
            <a:r>
              <a:rPr sz="1000" b="0" spc="-25" dirty="0">
                <a:solidFill>
                  <a:srgbClr val="343B3C"/>
                </a:solidFill>
                <a:latin typeface="Calibri Light"/>
                <a:cs typeface="Calibri Light"/>
              </a:rPr>
              <a:t> </a:t>
            </a:r>
            <a:r>
              <a:rPr sz="1000" b="0" dirty="0">
                <a:solidFill>
                  <a:srgbClr val="343B3C"/>
                </a:solidFill>
                <a:latin typeface="Calibri Light"/>
                <a:cs typeface="Calibri Light"/>
              </a:rPr>
              <a:t>or</a:t>
            </a:r>
            <a:r>
              <a:rPr sz="1000" b="0" spc="-20" dirty="0">
                <a:solidFill>
                  <a:srgbClr val="343B3C"/>
                </a:solidFill>
                <a:latin typeface="Calibri Light"/>
                <a:cs typeface="Calibri Light"/>
              </a:rPr>
              <a:t> </a:t>
            </a:r>
            <a:r>
              <a:rPr sz="1000" b="0" dirty="0">
                <a:solidFill>
                  <a:srgbClr val="343B3C"/>
                </a:solidFill>
                <a:latin typeface="Calibri Light"/>
                <a:cs typeface="Calibri Light"/>
              </a:rPr>
              <a:t>any</a:t>
            </a:r>
            <a:r>
              <a:rPr sz="1000" b="0" spc="-20" dirty="0">
                <a:solidFill>
                  <a:srgbClr val="343B3C"/>
                </a:solidFill>
                <a:latin typeface="Calibri Light"/>
                <a:cs typeface="Calibri Light"/>
              </a:rPr>
              <a:t> </a:t>
            </a:r>
            <a:r>
              <a:rPr sz="1000" b="0" dirty="0">
                <a:solidFill>
                  <a:srgbClr val="343B3C"/>
                </a:solidFill>
                <a:latin typeface="Calibri Light"/>
                <a:cs typeface="Calibri Light"/>
              </a:rPr>
              <a:t>other</a:t>
            </a:r>
            <a:r>
              <a:rPr sz="1000" b="0" spc="-25" dirty="0">
                <a:solidFill>
                  <a:srgbClr val="343B3C"/>
                </a:solidFill>
                <a:latin typeface="Calibri Light"/>
                <a:cs typeface="Calibri Light"/>
              </a:rPr>
              <a:t> </a:t>
            </a:r>
            <a:r>
              <a:rPr sz="1000" b="0" dirty="0">
                <a:solidFill>
                  <a:srgbClr val="343B3C"/>
                </a:solidFill>
                <a:latin typeface="Calibri Light"/>
                <a:cs typeface="Calibri Light"/>
              </a:rPr>
              <a:t>person</a:t>
            </a:r>
            <a:r>
              <a:rPr sz="1000" b="0" spc="-20" dirty="0">
                <a:solidFill>
                  <a:srgbClr val="343B3C"/>
                </a:solidFill>
                <a:latin typeface="Calibri Light"/>
                <a:cs typeface="Calibri Light"/>
              </a:rPr>
              <a:t> </a:t>
            </a:r>
            <a:r>
              <a:rPr sz="1000" b="0" dirty="0">
                <a:solidFill>
                  <a:srgbClr val="343B3C"/>
                </a:solidFill>
                <a:latin typeface="Calibri Light"/>
                <a:cs typeface="Calibri Light"/>
              </a:rPr>
              <a:t>accepts</a:t>
            </a:r>
            <a:r>
              <a:rPr sz="1000" b="0" spc="-20" dirty="0">
                <a:solidFill>
                  <a:srgbClr val="343B3C"/>
                </a:solidFill>
                <a:latin typeface="Calibri Light"/>
                <a:cs typeface="Calibri Light"/>
              </a:rPr>
              <a:t> </a:t>
            </a:r>
            <a:r>
              <a:rPr sz="1000" b="0" dirty="0">
                <a:solidFill>
                  <a:srgbClr val="343B3C"/>
                </a:solidFill>
                <a:latin typeface="Calibri Light"/>
                <a:cs typeface="Calibri Light"/>
              </a:rPr>
              <a:t>any</a:t>
            </a:r>
            <a:r>
              <a:rPr sz="1000" b="0" spc="-25" dirty="0">
                <a:solidFill>
                  <a:srgbClr val="343B3C"/>
                </a:solidFill>
                <a:latin typeface="Calibri Light"/>
                <a:cs typeface="Calibri Light"/>
              </a:rPr>
              <a:t> </a:t>
            </a:r>
            <a:r>
              <a:rPr sz="1000" b="0" dirty="0">
                <a:solidFill>
                  <a:srgbClr val="343B3C"/>
                </a:solidFill>
                <a:latin typeface="Calibri Light"/>
                <a:cs typeface="Calibri Light"/>
              </a:rPr>
              <a:t>liability</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whatsoever</a:t>
            </a:r>
            <a:r>
              <a:rPr sz="1000" b="0" spc="-20" dirty="0">
                <a:solidFill>
                  <a:srgbClr val="343B3C"/>
                </a:solidFill>
                <a:latin typeface="Calibri Light"/>
                <a:cs typeface="Calibri Light"/>
              </a:rPr>
              <a:t> </a:t>
            </a:r>
            <a:r>
              <a:rPr sz="1000" b="0" dirty="0">
                <a:solidFill>
                  <a:srgbClr val="343B3C"/>
                </a:solidFill>
                <a:latin typeface="Calibri Light"/>
                <a:cs typeface="Calibri Light"/>
              </a:rPr>
              <a:t>for</a:t>
            </a:r>
            <a:r>
              <a:rPr sz="1000" b="0" spc="-25" dirty="0">
                <a:solidFill>
                  <a:srgbClr val="343B3C"/>
                </a:solidFill>
                <a:latin typeface="Calibri Light"/>
                <a:cs typeface="Calibri Light"/>
              </a:rPr>
              <a:t> </a:t>
            </a:r>
            <a:r>
              <a:rPr sz="1000" b="0" dirty="0">
                <a:solidFill>
                  <a:srgbClr val="343B3C"/>
                </a:solidFill>
                <a:latin typeface="Calibri Light"/>
                <a:cs typeface="Calibri Light"/>
              </a:rPr>
              <a:t>any</a:t>
            </a:r>
            <a:r>
              <a:rPr sz="1000" b="0" spc="-20" dirty="0">
                <a:solidFill>
                  <a:srgbClr val="343B3C"/>
                </a:solidFill>
                <a:latin typeface="Calibri Light"/>
                <a:cs typeface="Calibri Light"/>
              </a:rPr>
              <a:t> </a:t>
            </a:r>
            <a:r>
              <a:rPr sz="1000" b="0" dirty="0">
                <a:solidFill>
                  <a:srgbClr val="343B3C"/>
                </a:solidFill>
                <a:latin typeface="Calibri Light"/>
                <a:cs typeface="Calibri Light"/>
              </a:rPr>
              <a:t>such</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information</a:t>
            </a:r>
            <a:r>
              <a:rPr sz="1000" b="0" spc="-25" dirty="0">
                <a:solidFill>
                  <a:srgbClr val="343B3C"/>
                </a:solidFill>
                <a:latin typeface="Calibri Light"/>
                <a:cs typeface="Calibri Light"/>
              </a:rPr>
              <a:t> </a:t>
            </a:r>
            <a:r>
              <a:rPr sz="1000" b="0" dirty="0">
                <a:solidFill>
                  <a:srgbClr val="343B3C"/>
                </a:solidFill>
                <a:latin typeface="Calibri Light"/>
                <a:cs typeface="Calibri Light"/>
              </a:rPr>
              <a:t>or</a:t>
            </a:r>
            <a:r>
              <a:rPr sz="1000" b="0" spc="-20" dirty="0">
                <a:solidFill>
                  <a:srgbClr val="343B3C"/>
                </a:solidFill>
                <a:latin typeface="Calibri Light"/>
                <a:cs typeface="Calibri Light"/>
              </a:rPr>
              <a:t> </a:t>
            </a:r>
            <a:r>
              <a:rPr sz="1000" b="0" dirty="0">
                <a:solidFill>
                  <a:srgbClr val="343B3C"/>
                </a:solidFill>
                <a:latin typeface="Calibri Light"/>
                <a:cs typeface="Calibri Light"/>
              </a:rPr>
              <a:t>opinions.</a:t>
            </a:r>
            <a:r>
              <a:rPr sz="1000" b="0" spc="-20" dirty="0">
                <a:solidFill>
                  <a:srgbClr val="343B3C"/>
                </a:solidFill>
                <a:latin typeface="Calibri Light"/>
                <a:cs typeface="Calibri Light"/>
              </a:rPr>
              <a:t> </a:t>
            </a:r>
            <a:r>
              <a:rPr sz="1000" b="0" dirty="0">
                <a:solidFill>
                  <a:srgbClr val="343B3C"/>
                </a:solidFill>
                <a:latin typeface="Calibri Light"/>
                <a:cs typeface="Calibri Light"/>
              </a:rPr>
              <a:t>Nothing</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contained</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herein </a:t>
            </a:r>
            <a:r>
              <a:rPr sz="1000" b="0" dirty="0">
                <a:solidFill>
                  <a:srgbClr val="343B3C"/>
                </a:solidFill>
                <a:latin typeface="Calibri Light"/>
                <a:cs typeface="Calibri Light"/>
              </a:rPr>
              <a:t>shall</a:t>
            </a:r>
            <a:r>
              <a:rPr sz="1000" b="0" spc="-10" dirty="0">
                <a:solidFill>
                  <a:srgbClr val="343B3C"/>
                </a:solidFill>
                <a:latin typeface="Calibri Light"/>
                <a:cs typeface="Calibri Light"/>
              </a:rPr>
              <a:t> </a:t>
            </a:r>
            <a:r>
              <a:rPr sz="1000" b="0" dirty="0">
                <a:solidFill>
                  <a:srgbClr val="343B3C"/>
                </a:solidFill>
                <a:latin typeface="Calibri Light"/>
                <a:cs typeface="Calibri Light"/>
              </a:rPr>
              <a:t>be</a:t>
            </a:r>
            <a:r>
              <a:rPr sz="1000" b="0" spc="-10" dirty="0">
                <a:solidFill>
                  <a:srgbClr val="343B3C"/>
                </a:solidFill>
                <a:latin typeface="Calibri Light"/>
                <a:cs typeface="Calibri Light"/>
              </a:rPr>
              <a:t> </a:t>
            </a:r>
            <a:r>
              <a:rPr sz="1000" b="0" dirty="0">
                <a:solidFill>
                  <a:srgbClr val="343B3C"/>
                </a:solidFill>
                <a:latin typeface="Calibri Light"/>
                <a:cs typeface="Calibri Light"/>
              </a:rPr>
              <a:t>relied</a:t>
            </a:r>
            <a:r>
              <a:rPr sz="1000" b="0" spc="-10" dirty="0">
                <a:solidFill>
                  <a:srgbClr val="343B3C"/>
                </a:solidFill>
                <a:latin typeface="Calibri Light"/>
                <a:cs typeface="Calibri Light"/>
              </a:rPr>
              <a:t> </a:t>
            </a:r>
            <a:r>
              <a:rPr sz="1000" b="0" dirty="0">
                <a:solidFill>
                  <a:srgbClr val="343B3C"/>
                </a:solidFill>
                <a:latin typeface="Calibri Light"/>
                <a:cs typeface="Calibri Light"/>
              </a:rPr>
              <a:t>upon</a:t>
            </a:r>
            <a:r>
              <a:rPr sz="1000" b="0" spc="-10" dirty="0">
                <a:solidFill>
                  <a:srgbClr val="343B3C"/>
                </a:solidFill>
                <a:latin typeface="Calibri Light"/>
                <a:cs typeface="Calibri Light"/>
              </a:rPr>
              <a:t> </a:t>
            </a:r>
            <a:r>
              <a:rPr sz="1000" b="0" dirty="0">
                <a:solidFill>
                  <a:srgbClr val="343B3C"/>
                </a:solidFill>
                <a:latin typeface="Calibri Light"/>
                <a:cs typeface="Calibri Light"/>
              </a:rPr>
              <a:t>as</a:t>
            </a:r>
            <a:r>
              <a:rPr sz="1000" b="0" spc="-10" dirty="0">
                <a:solidFill>
                  <a:srgbClr val="343B3C"/>
                </a:solidFill>
                <a:latin typeface="Calibri Light"/>
                <a:cs typeface="Calibri Light"/>
              </a:rPr>
              <a:t> </a:t>
            </a:r>
            <a:r>
              <a:rPr sz="1000" b="0" dirty="0">
                <a:solidFill>
                  <a:srgbClr val="343B3C"/>
                </a:solidFill>
                <a:latin typeface="Calibri Light"/>
                <a:cs typeface="Calibri Light"/>
              </a:rPr>
              <a:t>a</a:t>
            </a:r>
            <a:r>
              <a:rPr sz="1000" b="0" spc="-10" dirty="0">
                <a:solidFill>
                  <a:srgbClr val="343B3C"/>
                </a:solidFill>
                <a:latin typeface="Calibri Light"/>
                <a:cs typeface="Calibri Light"/>
              </a:rPr>
              <a:t> </a:t>
            </a:r>
            <a:r>
              <a:rPr sz="1000" b="0" dirty="0">
                <a:solidFill>
                  <a:srgbClr val="343B3C"/>
                </a:solidFill>
                <a:latin typeface="Calibri Light"/>
                <a:cs typeface="Calibri Light"/>
              </a:rPr>
              <a:t>promise</a:t>
            </a:r>
            <a:r>
              <a:rPr sz="1000" b="0" spc="-10" dirty="0">
                <a:solidFill>
                  <a:srgbClr val="343B3C"/>
                </a:solidFill>
                <a:latin typeface="Calibri Light"/>
                <a:cs typeface="Calibri Light"/>
              </a:rPr>
              <a:t> </a:t>
            </a:r>
            <a:r>
              <a:rPr sz="1000" b="0" dirty="0">
                <a:solidFill>
                  <a:srgbClr val="343B3C"/>
                </a:solidFill>
                <a:latin typeface="Calibri Light"/>
                <a:cs typeface="Calibri Light"/>
              </a:rPr>
              <a:t>or</a:t>
            </a:r>
            <a:r>
              <a:rPr sz="1000" b="0" spc="-10" dirty="0">
                <a:solidFill>
                  <a:srgbClr val="343B3C"/>
                </a:solidFill>
                <a:latin typeface="Calibri Light"/>
                <a:cs typeface="Calibri Light"/>
              </a:rPr>
              <a:t> representation </a:t>
            </a:r>
            <a:r>
              <a:rPr sz="1000" b="0" dirty="0">
                <a:solidFill>
                  <a:srgbClr val="343B3C"/>
                </a:solidFill>
                <a:latin typeface="Calibri Light"/>
                <a:cs typeface="Calibri Light"/>
              </a:rPr>
              <a:t>whether</a:t>
            </a:r>
            <a:r>
              <a:rPr sz="1000" b="0" spc="-10" dirty="0">
                <a:solidFill>
                  <a:srgbClr val="343B3C"/>
                </a:solidFill>
                <a:latin typeface="Calibri Light"/>
                <a:cs typeface="Calibri Light"/>
              </a:rPr>
              <a:t> </a:t>
            </a:r>
            <a:r>
              <a:rPr sz="1000" b="0" dirty="0">
                <a:solidFill>
                  <a:srgbClr val="343B3C"/>
                </a:solidFill>
                <a:latin typeface="Calibri Light"/>
                <a:cs typeface="Calibri Light"/>
              </a:rPr>
              <a:t>as</a:t>
            </a:r>
            <a:r>
              <a:rPr sz="1000" b="0" spc="-10" dirty="0">
                <a:solidFill>
                  <a:srgbClr val="343B3C"/>
                </a:solidFill>
                <a:latin typeface="Calibri Light"/>
                <a:cs typeface="Calibri Light"/>
              </a:rPr>
              <a:t> </a:t>
            </a:r>
            <a:r>
              <a:rPr sz="1000" b="0" dirty="0">
                <a:solidFill>
                  <a:srgbClr val="343B3C"/>
                </a:solidFill>
                <a:latin typeface="Calibri Light"/>
                <a:cs typeface="Calibri Light"/>
              </a:rPr>
              <a:t>to</a:t>
            </a:r>
            <a:r>
              <a:rPr sz="1000" b="0" spc="-10" dirty="0">
                <a:solidFill>
                  <a:srgbClr val="343B3C"/>
                </a:solidFill>
                <a:latin typeface="Calibri Light"/>
                <a:cs typeface="Calibri Light"/>
              </a:rPr>
              <a:t> </a:t>
            </a:r>
            <a:r>
              <a:rPr sz="1000" b="0" dirty="0">
                <a:solidFill>
                  <a:srgbClr val="343B3C"/>
                </a:solidFill>
                <a:latin typeface="Calibri Light"/>
                <a:cs typeface="Calibri Light"/>
              </a:rPr>
              <a:t>past</a:t>
            </a:r>
            <a:r>
              <a:rPr sz="1000" b="0" spc="-10" dirty="0">
                <a:solidFill>
                  <a:srgbClr val="343B3C"/>
                </a:solidFill>
                <a:latin typeface="Calibri Light"/>
                <a:cs typeface="Calibri Light"/>
              </a:rPr>
              <a:t> </a:t>
            </a:r>
            <a:r>
              <a:rPr sz="1000" b="0" dirty="0">
                <a:solidFill>
                  <a:srgbClr val="343B3C"/>
                </a:solidFill>
                <a:latin typeface="Calibri Light"/>
                <a:cs typeface="Calibri Light"/>
              </a:rPr>
              <a:t>or</a:t>
            </a:r>
            <a:r>
              <a:rPr sz="1000" b="0" spc="-10" dirty="0">
                <a:solidFill>
                  <a:srgbClr val="343B3C"/>
                </a:solidFill>
                <a:latin typeface="Calibri Light"/>
                <a:cs typeface="Calibri Light"/>
              </a:rPr>
              <a:t> </a:t>
            </a:r>
            <a:r>
              <a:rPr sz="1000" b="0" dirty="0">
                <a:solidFill>
                  <a:srgbClr val="343B3C"/>
                </a:solidFill>
                <a:latin typeface="Calibri Light"/>
                <a:cs typeface="Calibri Light"/>
              </a:rPr>
              <a:t>future</a:t>
            </a:r>
            <a:r>
              <a:rPr sz="1000" b="0" spc="-10" dirty="0">
                <a:solidFill>
                  <a:srgbClr val="343B3C"/>
                </a:solidFill>
                <a:latin typeface="Calibri Light"/>
                <a:cs typeface="Calibri Light"/>
              </a:rPr>
              <a:t> </a:t>
            </a:r>
            <a:r>
              <a:rPr sz="1000" b="0" dirty="0">
                <a:solidFill>
                  <a:srgbClr val="343B3C"/>
                </a:solidFill>
                <a:latin typeface="Calibri Light"/>
                <a:cs typeface="Calibri Light"/>
              </a:rPr>
              <a:t>performance</a:t>
            </a:r>
            <a:r>
              <a:rPr sz="1000" b="0" spc="-10" dirty="0">
                <a:solidFill>
                  <a:srgbClr val="343B3C"/>
                </a:solidFill>
                <a:latin typeface="Calibri Light"/>
                <a:cs typeface="Calibri Light"/>
              </a:rPr>
              <a:t> </a:t>
            </a:r>
            <a:r>
              <a:rPr sz="1000" b="0" dirty="0">
                <a:solidFill>
                  <a:srgbClr val="343B3C"/>
                </a:solidFill>
                <a:latin typeface="Calibri Light"/>
                <a:cs typeface="Calibri Light"/>
              </a:rPr>
              <a:t>of</a:t>
            </a:r>
            <a:r>
              <a:rPr sz="1000" b="0" spc="-10" dirty="0">
                <a:solidFill>
                  <a:srgbClr val="343B3C"/>
                </a:solidFill>
                <a:latin typeface="Calibri Light"/>
                <a:cs typeface="Calibri Light"/>
              </a:rPr>
              <a:t> </a:t>
            </a:r>
            <a:r>
              <a:rPr sz="1000" b="0" dirty="0">
                <a:solidFill>
                  <a:srgbClr val="343B3C"/>
                </a:solidFill>
                <a:latin typeface="Calibri Light"/>
                <a:cs typeface="Calibri Light"/>
              </a:rPr>
              <a:t>the</a:t>
            </a:r>
            <a:r>
              <a:rPr sz="1000" b="0" spc="-10" dirty="0">
                <a:solidFill>
                  <a:srgbClr val="343B3C"/>
                </a:solidFill>
                <a:latin typeface="Calibri Light"/>
                <a:cs typeface="Calibri Light"/>
              </a:rPr>
              <a:t> Company, </a:t>
            </a:r>
            <a:r>
              <a:rPr sz="1000" b="0" dirty="0">
                <a:solidFill>
                  <a:srgbClr val="343B3C"/>
                </a:solidFill>
                <a:latin typeface="Calibri Light"/>
                <a:cs typeface="Calibri Light"/>
              </a:rPr>
              <a:t>any</a:t>
            </a:r>
            <a:r>
              <a:rPr sz="1000" b="0" spc="-5" dirty="0">
                <a:solidFill>
                  <a:srgbClr val="343B3C"/>
                </a:solidFill>
                <a:latin typeface="Calibri Light"/>
                <a:cs typeface="Calibri Light"/>
              </a:rPr>
              <a:t> </a:t>
            </a:r>
            <a:r>
              <a:rPr sz="1000" b="0" dirty="0">
                <a:solidFill>
                  <a:srgbClr val="343B3C"/>
                </a:solidFill>
                <a:latin typeface="Calibri Light"/>
                <a:cs typeface="Calibri Light"/>
              </a:rPr>
              <a:t>other</a:t>
            </a:r>
            <a:r>
              <a:rPr sz="1000" b="0" spc="-10" dirty="0">
                <a:solidFill>
                  <a:srgbClr val="343B3C"/>
                </a:solidFill>
                <a:latin typeface="Calibri Light"/>
                <a:cs typeface="Calibri Light"/>
              </a:rPr>
              <a:t> entity, </a:t>
            </a:r>
            <a:r>
              <a:rPr sz="1000" b="0" dirty="0">
                <a:solidFill>
                  <a:srgbClr val="343B3C"/>
                </a:solidFill>
                <a:latin typeface="Calibri Light"/>
                <a:cs typeface="Calibri Light"/>
              </a:rPr>
              <a:t>any</a:t>
            </a:r>
            <a:r>
              <a:rPr sz="1000" b="0" spc="-10" dirty="0">
                <a:solidFill>
                  <a:srgbClr val="343B3C"/>
                </a:solidFill>
                <a:latin typeface="Calibri Light"/>
                <a:cs typeface="Calibri Light"/>
              </a:rPr>
              <a:t> Securities </a:t>
            </a:r>
            <a:r>
              <a:rPr sz="1000" b="0" dirty="0">
                <a:solidFill>
                  <a:srgbClr val="343B3C"/>
                </a:solidFill>
                <a:latin typeface="Calibri Light"/>
                <a:cs typeface="Calibri Light"/>
              </a:rPr>
              <a:t>or</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any</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asset</a:t>
            </a:r>
            <a:r>
              <a:rPr sz="1000" b="0" spc="-35" dirty="0">
                <a:solidFill>
                  <a:srgbClr val="343B3C"/>
                </a:solidFill>
                <a:latin typeface="Calibri Light"/>
                <a:cs typeface="Calibri Light"/>
              </a:rPr>
              <a:t> </a:t>
            </a:r>
            <a:r>
              <a:rPr sz="1000" b="0" dirty="0">
                <a:solidFill>
                  <a:srgbClr val="343B3C"/>
                </a:solidFill>
                <a:latin typeface="Calibri Light"/>
                <a:cs typeface="Calibri Light"/>
              </a:rPr>
              <a:t>class</a:t>
            </a:r>
            <a:r>
              <a:rPr sz="1000" b="0" spc="-30" dirty="0">
                <a:solidFill>
                  <a:srgbClr val="343B3C"/>
                </a:solidFill>
                <a:latin typeface="Calibri Light"/>
                <a:cs typeface="Calibri Light"/>
              </a:rPr>
              <a:t> </a:t>
            </a:r>
            <a:r>
              <a:rPr sz="1000" b="0" dirty="0">
                <a:solidFill>
                  <a:srgbClr val="343B3C"/>
                </a:solidFill>
                <a:latin typeface="Calibri Light"/>
                <a:cs typeface="Calibri Light"/>
              </a:rPr>
              <a:t>in</a:t>
            </a:r>
            <a:r>
              <a:rPr sz="1000" b="0" spc="-35" dirty="0">
                <a:solidFill>
                  <a:srgbClr val="343B3C"/>
                </a:solidFill>
                <a:latin typeface="Calibri Light"/>
                <a:cs typeface="Calibri Light"/>
              </a:rPr>
              <a:t> </a:t>
            </a:r>
            <a:r>
              <a:rPr sz="1000" b="0" dirty="0">
                <a:solidFill>
                  <a:srgbClr val="343B3C"/>
                </a:solidFill>
                <a:latin typeface="Calibri Light"/>
                <a:cs typeface="Calibri Light"/>
              </a:rPr>
              <a:t>the</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Company’s</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portfolio.</a:t>
            </a:r>
            <a:r>
              <a:rPr sz="1000" b="0" spc="-30" dirty="0">
                <a:solidFill>
                  <a:srgbClr val="343B3C"/>
                </a:solidFill>
                <a:latin typeface="Calibri Light"/>
                <a:cs typeface="Calibri Light"/>
              </a:rPr>
              <a:t> </a:t>
            </a:r>
            <a:r>
              <a:rPr sz="1000" b="0" dirty="0">
                <a:solidFill>
                  <a:srgbClr val="343B3C"/>
                </a:solidFill>
                <a:latin typeface="Calibri Light"/>
                <a:cs typeface="Calibri Light"/>
              </a:rPr>
              <a:t>The</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figures</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provided</a:t>
            </a:r>
            <a:r>
              <a:rPr sz="1000" b="0" spc="-35" dirty="0">
                <a:solidFill>
                  <a:srgbClr val="343B3C"/>
                </a:solidFill>
                <a:latin typeface="Calibri Light"/>
                <a:cs typeface="Calibri Light"/>
              </a:rPr>
              <a:t> </a:t>
            </a:r>
            <a:r>
              <a:rPr sz="1000" b="0" dirty="0">
                <a:solidFill>
                  <a:srgbClr val="343B3C"/>
                </a:solidFill>
                <a:latin typeface="Calibri Light"/>
                <a:cs typeface="Calibri Light"/>
              </a:rPr>
              <a:t>that</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relate</a:t>
            </a:r>
            <a:r>
              <a:rPr sz="1000" b="0" spc="-35" dirty="0">
                <a:solidFill>
                  <a:srgbClr val="343B3C"/>
                </a:solidFill>
                <a:latin typeface="Calibri Light"/>
                <a:cs typeface="Calibri Light"/>
              </a:rPr>
              <a:t> </a:t>
            </a:r>
            <a:r>
              <a:rPr sz="1000" b="0" dirty="0">
                <a:solidFill>
                  <a:srgbClr val="343B3C"/>
                </a:solidFill>
                <a:latin typeface="Calibri Light"/>
                <a:cs typeface="Calibri Light"/>
              </a:rPr>
              <a:t>to</a:t>
            </a:r>
            <a:r>
              <a:rPr sz="1000" b="0" spc="-35" dirty="0">
                <a:solidFill>
                  <a:srgbClr val="343B3C"/>
                </a:solidFill>
                <a:latin typeface="Calibri Light"/>
                <a:cs typeface="Calibri Light"/>
              </a:rPr>
              <a:t> </a:t>
            </a:r>
            <a:r>
              <a:rPr sz="1000" b="0" dirty="0">
                <a:solidFill>
                  <a:srgbClr val="343B3C"/>
                </a:solidFill>
                <a:latin typeface="Calibri Light"/>
                <a:cs typeface="Calibri Light"/>
              </a:rPr>
              <a:t>past</a:t>
            </a:r>
            <a:r>
              <a:rPr sz="1000" b="0" spc="-35" dirty="0">
                <a:solidFill>
                  <a:srgbClr val="343B3C"/>
                </a:solidFill>
                <a:latin typeface="Calibri Light"/>
                <a:cs typeface="Calibri Light"/>
              </a:rPr>
              <a:t> </a:t>
            </a:r>
            <a:r>
              <a:rPr sz="1000" b="0" dirty="0">
                <a:solidFill>
                  <a:srgbClr val="343B3C"/>
                </a:solidFill>
                <a:latin typeface="Calibri Light"/>
                <a:cs typeface="Calibri Light"/>
              </a:rPr>
              <a:t>months</a:t>
            </a:r>
            <a:r>
              <a:rPr sz="1000" b="0" spc="-30" dirty="0">
                <a:solidFill>
                  <a:srgbClr val="343B3C"/>
                </a:solidFill>
                <a:latin typeface="Calibri Light"/>
                <a:cs typeface="Calibri Light"/>
              </a:rPr>
              <a:t> </a:t>
            </a:r>
            <a:r>
              <a:rPr sz="1000" b="0" dirty="0">
                <a:solidFill>
                  <a:srgbClr val="343B3C"/>
                </a:solidFill>
                <a:latin typeface="Calibri Light"/>
                <a:cs typeface="Calibri Light"/>
              </a:rPr>
              <a:t>or</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years</a:t>
            </a:r>
            <a:r>
              <a:rPr sz="1000" b="0" spc="-35" dirty="0">
                <a:solidFill>
                  <a:srgbClr val="343B3C"/>
                </a:solidFill>
                <a:latin typeface="Calibri Light"/>
                <a:cs typeface="Calibri Light"/>
              </a:rPr>
              <a:t> </a:t>
            </a:r>
            <a:r>
              <a:rPr sz="1000" b="0" dirty="0">
                <a:solidFill>
                  <a:srgbClr val="343B3C"/>
                </a:solidFill>
                <a:latin typeface="Calibri Light"/>
                <a:cs typeface="Calibri Light"/>
              </a:rPr>
              <a:t>and</a:t>
            </a:r>
            <a:r>
              <a:rPr sz="1000" b="0" spc="-35" dirty="0">
                <a:solidFill>
                  <a:srgbClr val="343B3C"/>
                </a:solidFill>
                <a:latin typeface="Calibri Light"/>
                <a:cs typeface="Calibri Light"/>
              </a:rPr>
              <a:t> </a:t>
            </a:r>
            <a:r>
              <a:rPr sz="1000" b="0" dirty="0">
                <a:solidFill>
                  <a:srgbClr val="343B3C"/>
                </a:solidFill>
                <a:latin typeface="Calibri Light"/>
                <a:cs typeface="Calibri Light"/>
              </a:rPr>
              <a:t>past</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performance</a:t>
            </a:r>
            <a:r>
              <a:rPr sz="1000" b="0" spc="-35" dirty="0">
                <a:solidFill>
                  <a:srgbClr val="343B3C"/>
                </a:solidFill>
                <a:latin typeface="Calibri Light"/>
                <a:cs typeface="Calibri Light"/>
              </a:rPr>
              <a:t> </a:t>
            </a:r>
            <a:r>
              <a:rPr sz="1000" b="0" dirty="0">
                <a:solidFill>
                  <a:srgbClr val="343B3C"/>
                </a:solidFill>
                <a:latin typeface="Calibri Light"/>
                <a:cs typeface="Calibri Light"/>
              </a:rPr>
              <a:t>cannot</a:t>
            </a:r>
            <a:r>
              <a:rPr sz="1000" b="0" spc="-35" dirty="0">
                <a:solidFill>
                  <a:srgbClr val="343B3C"/>
                </a:solidFill>
                <a:latin typeface="Calibri Light"/>
                <a:cs typeface="Calibri Light"/>
              </a:rPr>
              <a:t> </a:t>
            </a:r>
            <a:r>
              <a:rPr sz="1000" b="0" dirty="0">
                <a:solidFill>
                  <a:srgbClr val="343B3C"/>
                </a:solidFill>
                <a:latin typeface="Calibri Light"/>
                <a:cs typeface="Calibri Light"/>
              </a:rPr>
              <a:t>be</a:t>
            </a:r>
            <a:r>
              <a:rPr sz="1000" b="0" spc="-35" dirty="0">
                <a:solidFill>
                  <a:srgbClr val="343B3C"/>
                </a:solidFill>
                <a:latin typeface="Calibri Light"/>
                <a:cs typeface="Calibri Light"/>
              </a:rPr>
              <a:t> </a:t>
            </a:r>
            <a:r>
              <a:rPr sz="1000" b="0" dirty="0">
                <a:solidFill>
                  <a:srgbClr val="343B3C"/>
                </a:solidFill>
                <a:latin typeface="Calibri Light"/>
                <a:cs typeface="Calibri Light"/>
              </a:rPr>
              <a:t>relied</a:t>
            </a:r>
            <a:r>
              <a:rPr sz="1000" b="0" spc="-30" dirty="0">
                <a:solidFill>
                  <a:srgbClr val="343B3C"/>
                </a:solidFill>
                <a:latin typeface="Calibri Light"/>
                <a:cs typeface="Calibri Light"/>
              </a:rPr>
              <a:t> </a:t>
            </a:r>
            <a:r>
              <a:rPr sz="1000" b="0" spc="-25" dirty="0">
                <a:solidFill>
                  <a:srgbClr val="343B3C"/>
                </a:solidFill>
                <a:latin typeface="Calibri Light"/>
                <a:cs typeface="Calibri Light"/>
              </a:rPr>
              <a:t>on </a:t>
            </a:r>
            <a:r>
              <a:rPr sz="1000" b="0" dirty="0">
                <a:solidFill>
                  <a:srgbClr val="343B3C"/>
                </a:solidFill>
                <a:latin typeface="Calibri Light"/>
                <a:cs typeface="Calibri Light"/>
              </a:rPr>
              <a:t>as</a:t>
            </a:r>
            <a:r>
              <a:rPr sz="1000" b="0" spc="-20" dirty="0">
                <a:solidFill>
                  <a:srgbClr val="343B3C"/>
                </a:solidFill>
                <a:latin typeface="Calibri Light"/>
                <a:cs typeface="Calibri Light"/>
              </a:rPr>
              <a:t> </a:t>
            </a:r>
            <a:r>
              <a:rPr sz="1000" b="0" dirty="0">
                <a:solidFill>
                  <a:srgbClr val="343B3C"/>
                </a:solidFill>
                <a:latin typeface="Calibri Light"/>
                <a:cs typeface="Calibri Light"/>
              </a:rPr>
              <a:t>a</a:t>
            </a:r>
            <a:r>
              <a:rPr sz="1000" b="0" spc="-15" dirty="0">
                <a:solidFill>
                  <a:srgbClr val="343B3C"/>
                </a:solidFill>
                <a:latin typeface="Calibri Light"/>
                <a:cs typeface="Calibri Light"/>
              </a:rPr>
              <a:t> </a:t>
            </a:r>
            <a:r>
              <a:rPr sz="1000" b="0" dirty="0">
                <a:solidFill>
                  <a:srgbClr val="343B3C"/>
                </a:solidFill>
                <a:latin typeface="Calibri Light"/>
                <a:cs typeface="Calibri Light"/>
              </a:rPr>
              <a:t>guide</a:t>
            </a:r>
            <a:r>
              <a:rPr sz="1000" b="0" spc="-15" dirty="0">
                <a:solidFill>
                  <a:srgbClr val="343B3C"/>
                </a:solidFill>
                <a:latin typeface="Calibri Light"/>
                <a:cs typeface="Calibri Light"/>
              </a:rPr>
              <a:t> </a:t>
            </a:r>
            <a:r>
              <a:rPr sz="1000" b="0" dirty="0">
                <a:solidFill>
                  <a:srgbClr val="343B3C"/>
                </a:solidFill>
                <a:latin typeface="Calibri Light"/>
                <a:cs typeface="Calibri Light"/>
              </a:rPr>
              <a:t>to</a:t>
            </a:r>
            <a:r>
              <a:rPr sz="1000" b="0" spc="-15" dirty="0">
                <a:solidFill>
                  <a:srgbClr val="343B3C"/>
                </a:solidFill>
                <a:latin typeface="Calibri Light"/>
                <a:cs typeface="Calibri Light"/>
              </a:rPr>
              <a:t> </a:t>
            </a:r>
            <a:r>
              <a:rPr sz="1000" b="0" dirty="0">
                <a:solidFill>
                  <a:srgbClr val="343B3C"/>
                </a:solidFill>
                <a:latin typeface="Calibri Light"/>
                <a:cs typeface="Calibri Light"/>
              </a:rPr>
              <a:t>future</a:t>
            </a:r>
            <a:r>
              <a:rPr sz="1000" b="0" spc="-15" dirty="0">
                <a:solidFill>
                  <a:srgbClr val="343B3C"/>
                </a:solidFill>
                <a:latin typeface="Calibri Light"/>
                <a:cs typeface="Calibri Light"/>
              </a:rPr>
              <a:t> </a:t>
            </a:r>
            <a:r>
              <a:rPr sz="1000" b="0" dirty="0">
                <a:solidFill>
                  <a:srgbClr val="343B3C"/>
                </a:solidFill>
                <a:latin typeface="Calibri Light"/>
                <a:cs typeface="Calibri Light"/>
              </a:rPr>
              <a:t>performance</a:t>
            </a:r>
            <a:r>
              <a:rPr sz="1000" b="0" spc="-15" dirty="0">
                <a:solidFill>
                  <a:srgbClr val="343B3C"/>
                </a:solidFill>
                <a:latin typeface="Calibri Light"/>
                <a:cs typeface="Calibri Light"/>
              </a:rPr>
              <a:t> </a:t>
            </a:r>
            <a:r>
              <a:rPr sz="1000" b="0" dirty="0">
                <a:solidFill>
                  <a:srgbClr val="343B3C"/>
                </a:solidFill>
                <a:latin typeface="Calibri Light"/>
                <a:cs typeface="Calibri Light"/>
              </a:rPr>
              <a:t>or</a:t>
            </a:r>
            <a:r>
              <a:rPr sz="1000" b="0" spc="-10" dirty="0">
                <a:solidFill>
                  <a:srgbClr val="343B3C"/>
                </a:solidFill>
                <a:latin typeface="Calibri Light"/>
                <a:cs typeface="Calibri Light"/>
              </a:rPr>
              <a:t> </a:t>
            </a:r>
            <a:r>
              <a:rPr sz="1000" b="0" dirty="0">
                <a:solidFill>
                  <a:srgbClr val="343B3C"/>
                </a:solidFill>
                <a:latin typeface="Calibri Light"/>
                <a:cs typeface="Calibri Light"/>
              </a:rPr>
              <a:t>construed</a:t>
            </a:r>
            <a:r>
              <a:rPr sz="1000" b="0" spc="-15" dirty="0">
                <a:solidFill>
                  <a:srgbClr val="343B3C"/>
                </a:solidFill>
                <a:latin typeface="Calibri Light"/>
                <a:cs typeface="Calibri Light"/>
              </a:rPr>
              <a:t> </a:t>
            </a:r>
            <a:r>
              <a:rPr sz="1000" b="0" dirty="0">
                <a:solidFill>
                  <a:srgbClr val="343B3C"/>
                </a:solidFill>
                <a:latin typeface="Calibri Light"/>
                <a:cs typeface="Calibri Light"/>
              </a:rPr>
              <a:t>as</a:t>
            </a:r>
            <a:r>
              <a:rPr sz="1000" b="0" spc="-15" dirty="0">
                <a:solidFill>
                  <a:srgbClr val="343B3C"/>
                </a:solidFill>
                <a:latin typeface="Calibri Light"/>
                <a:cs typeface="Calibri Light"/>
              </a:rPr>
              <a:t> </a:t>
            </a:r>
            <a:r>
              <a:rPr sz="1000" b="0" dirty="0">
                <a:solidFill>
                  <a:srgbClr val="343B3C"/>
                </a:solidFill>
                <a:latin typeface="Calibri Light"/>
                <a:cs typeface="Calibri Light"/>
              </a:rPr>
              <a:t>a</a:t>
            </a:r>
            <a:r>
              <a:rPr sz="1000" b="0" spc="-15" dirty="0">
                <a:solidFill>
                  <a:srgbClr val="343B3C"/>
                </a:solidFill>
                <a:latin typeface="Calibri Light"/>
                <a:cs typeface="Calibri Light"/>
              </a:rPr>
              <a:t> </a:t>
            </a:r>
            <a:r>
              <a:rPr sz="1000" b="0" dirty="0">
                <a:solidFill>
                  <a:srgbClr val="343B3C"/>
                </a:solidFill>
                <a:latin typeface="Calibri Light"/>
                <a:cs typeface="Calibri Light"/>
              </a:rPr>
              <a:t>reliable</a:t>
            </a:r>
            <a:r>
              <a:rPr sz="1000" b="0" spc="-20" dirty="0">
                <a:solidFill>
                  <a:srgbClr val="343B3C"/>
                </a:solidFill>
                <a:latin typeface="Calibri Light"/>
                <a:cs typeface="Calibri Light"/>
              </a:rPr>
              <a:t> </a:t>
            </a:r>
            <a:r>
              <a:rPr sz="1000" b="0" dirty="0">
                <a:solidFill>
                  <a:srgbClr val="343B3C"/>
                </a:solidFill>
                <a:latin typeface="Calibri Light"/>
                <a:cs typeface="Calibri Light"/>
              </a:rPr>
              <a:t>indicator</a:t>
            </a:r>
            <a:r>
              <a:rPr sz="1000" b="0" spc="-10" dirty="0">
                <a:solidFill>
                  <a:srgbClr val="343B3C"/>
                </a:solidFill>
                <a:latin typeface="Calibri Light"/>
                <a:cs typeface="Calibri Light"/>
              </a:rPr>
              <a:t> </a:t>
            </a:r>
            <a:r>
              <a:rPr sz="1000" b="0" dirty="0">
                <a:solidFill>
                  <a:srgbClr val="343B3C"/>
                </a:solidFill>
                <a:latin typeface="Calibri Light"/>
                <a:cs typeface="Calibri Light"/>
              </a:rPr>
              <a:t>as</a:t>
            </a:r>
            <a:r>
              <a:rPr sz="1000" b="0" spc="-15" dirty="0">
                <a:solidFill>
                  <a:srgbClr val="343B3C"/>
                </a:solidFill>
                <a:latin typeface="Calibri Light"/>
                <a:cs typeface="Calibri Light"/>
              </a:rPr>
              <a:t> </a:t>
            </a:r>
            <a:r>
              <a:rPr sz="1000" b="0" dirty="0">
                <a:solidFill>
                  <a:srgbClr val="343B3C"/>
                </a:solidFill>
                <a:latin typeface="Calibri Light"/>
                <a:cs typeface="Calibri Light"/>
              </a:rPr>
              <a:t>to</a:t>
            </a:r>
            <a:r>
              <a:rPr sz="1000" b="0" spc="-15" dirty="0">
                <a:solidFill>
                  <a:srgbClr val="343B3C"/>
                </a:solidFill>
                <a:latin typeface="Calibri Light"/>
                <a:cs typeface="Calibri Light"/>
              </a:rPr>
              <a:t> </a:t>
            </a:r>
            <a:r>
              <a:rPr sz="1000" b="0" dirty="0">
                <a:solidFill>
                  <a:srgbClr val="343B3C"/>
                </a:solidFill>
                <a:latin typeface="Calibri Light"/>
                <a:cs typeface="Calibri Light"/>
              </a:rPr>
              <a:t>future</a:t>
            </a:r>
            <a:r>
              <a:rPr sz="1000" b="0" spc="-15" dirty="0">
                <a:solidFill>
                  <a:srgbClr val="343B3C"/>
                </a:solidFill>
                <a:latin typeface="Calibri Light"/>
                <a:cs typeface="Calibri Light"/>
              </a:rPr>
              <a:t> </a:t>
            </a:r>
            <a:r>
              <a:rPr sz="1000" b="0" dirty="0">
                <a:solidFill>
                  <a:srgbClr val="343B3C"/>
                </a:solidFill>
                <a:latin typeface="Calibri Light"/>
                <a:cs typeface="Calibri Light"/>
              </a:rPr>
              <a:t>performance.</a:t>
            </a:r>
            <a:r>
              <a:rPr sz="1000" b="0" spc="-15" dirty="0">
                <a:solidFill>
                  <a:srgbClr val="343B3C"/>
                </a:solidFill>
                <a:latin typeface="Calibri Light"/>
                <a:cs typeface="Calibri Light"/>
              </a:rPr>
              <a:t> </a:t>
            </a:r>
            <a:r>
              <a:rPr sz="1000" b="0" dirty="0">
                <a:solidFill>
                  <a:srgbClr val="343B3C"/>
                </a:solidFill>
                <a:latin typeface="Calibri Light"/>
                <a:cs typeface="Calibri Light"/>
              </a:rPr>
              <a:t>Throughout</a:t>
            </a:r>
            <a:r>
              <a:rPr sz="1000" b="0" spc="-15" dirty="0">
                <a:solidFill>
                  <a:srgbClr val="343B3C"/>
                </a:solidFill>
                <a:latin typeface="Calibri Light"/>
                <a:cs typeface="Calibri Light"/>
              </a:rPr>
              <a:t> </a:t>
            </a:r>
            <a:r>
              <a:rPr sz="1000" b="0" dirty="0">
                <a:solidFill>
                  <a:srgbClr val="343B3C"/>
                </a:solidFill>
                <a:latin typeface="Calibri Light"/>
                <a:cs typeface="Calibri Light"/>
              </a:rPr>
              <a:t>this</a:t>
            </a:r>
            <a:r>
              <a:rPr sz="1000" b="0" spc="-15" dirty="0">
                <a:solidFill>
                  <a:srgbClr val="343B3C"/>
                </a:solidFill>
                <a:latin typeface="Calibri Light"/>
                <a:cs typeface="Calibri Light"/>
              </a:rPr>
              <a:t> </a:t>
            </a:r>
            <a:r>
              <a:rPr sz="1000" b="0" spc="-20" dirty="0">
                <a:solidFill>
                  <a:srgbClr val="343B3C"/>
                </a:solidFill>
                <a:latin typeface="Calibri Light"/>
                <a:cs typeface="Calibri Light"/>
              </a:rPr>
              <a:t>review,</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citation</a:t>
            </a:r>
            <a:r>
              <a:rPr sz="1000" b="0" spc="-20" dirty="0">
                <a:solidFill>
                  <a:srgbClr val="343B3C"/>
                </a:solidFill>
                <a:latin typeface="Calibri Light"/>
                <a:cs typeface="Calibri Light"/>
              </a:rPr>
              <a:t> </a:t>
            </a:r>
            <a:r>
              <a:rPr sz="1000" b="0" dirty="0">
                <a:solidFill>
                  <a:srgbClr val="343B3C"/>
                </a:solidFill>
                <a:latin typeface="Calibri Light"/>
                <a:cs typeface="Calibri Light"/>
              </a:rPr>
              <a:t>of</a:t>
            </a:r>
            <a:r>
              <a:rPr sz="1000" b="0" spc="-10" dirty="0">
                <a:solidFill>
                  <a:srgbClr val="343B3C"/>
                </a:solidFill>
                <a:latin typeface="Calibri Light"/>
                <a:cs typeface="Calibri Light"/>
              </a:rPr>
              <a:t> specific </a:t>
            </a:r>
            <a:r>
              <a:rPr sz="1000" b="0" dirty="0">
                <a:solidFill>
                  <a:srgbClr val="343B3C"/>
                </a:solidFill>
                <a:latin typeface="Calibri Light"/>
                <a:cs typeface="Calibri Light"/>
              </a:rPr>
              <a:t>trades</a:t>
            </a:r>
            <a:r>
              <a:rPr sz="1000" b="0" spc="-30" dirty="0">
                <a:solidFill>
                  <a:srgbClr val="343B3C"/>
                </a:solidFill>
                <a:latin typeface="Calibri Light"/>
                <a:cs typeface="Calibri Light"/>
              </a:rPr>
              <a:t> </a:t>
            </a:r>
            <a:r>
              <a:rPr sz="1000" b="0" dirty="0">
                <a:solidFill>
                  <a:srgbClr val="343B3C"/>
                </a:solidFill>
                <a:latin typeface="Calibri Light"/>
                <a:cs typeface="Calibri Light"/>
              </a:rPr>
              <a:t>or</a:t>
            </a:r>
            <a:r>
              <a:rPr sz="1000" b="0" spc="-15" dirty="0">
                <a:solidFill>
                  <a:srgbClr val="343B3C"/>
                </a:solidFill>
                <a:latin typeface="Calibri Light"/>
                <a:cs typeface="Calibri Light"/>
              </a:rPr>
              <a:t> </a:t>
            </a:r>
            <a:r>
              <a:rPr sz="1000" b="0" dirty="0">
                <a:solidFill>
                  <a:srgbClr val="343B3C"/>
                </a:solidFill>
                <a:latin typeface="Calibri Light"/>
                <a:cs typeface="Calibri Light"/>
              </a:rPr>
              <a:t>strategies</a:t>
            </a:r>
            <a:r>
              <a:rPr sz="1000" b="0" spc="-15" dirty="0">
                <a:solidFill>
                  <a:srgbClr val="343B3C"/>
                </a:solidFill>
                <a:latin typeface="Calibri Light"/>
                <a:cs typeface="Calibri Light"/>
              </a:rPr>
              <a:t> </a:t>
            </a:r>
            <a:r>
              <a:rPr sz="1000" b="0" dirty="0">
                <a:solidFill>
                  <a:srgbClr val="343B3C"/>
                </a:solidFill>
                <a:latin typeface="Calibri Light"/>
                <a:cs typeface="Calibri Light"/>
              </a:rPr>
              <a:t>is</a:t>
            </a:r>
            <a:r>
              <a:rPr sz="1000" b="0" spc="-15" dirty="0">
                <a:solidFill>
                  <a:srgbClr val="343B3C"/>
                </a:solidFill>
                <a:latin typeface="Calibri Light"/>
                <a:cs typeface="Calibri Light"/>
              </a:rPr>
              <a:t> </a:t>
            </a:r>
            <a:r>
              <a:rPr sz="1000" b="0" dirty="0">
                <a:solidFill>
                  <a:srgbClr val="343B3C"/>
                </a:solidFill>
                <a:latin typeface="Calibri Light"/>
                <a:cs typeface="Calibri Light"/>
              </a:rPr>
              <a:t>intended</a:t>
            </a:r>
            <a:r>
              <a:rPr sz="1000" b="0" spc="-15" dirty="0">
                <a:solidFill>
                  <a:srgbClr val="343B3C"/>
                </a:solidFill>
                <a:latin typeface="Calibri Light"/>
                <a:cs typeface="Calibri Light"/>
              </a:rPr>
              <a:t> </a:t>
            </a:r>
            <a:r>
              <a:rPr sz="1000" b="0" dirty="0">
                <a:solidFill>
                  <a:srgbClr val="343B3C"/>
                </a:solidFill>
                <a:latin typeface="Calibri Light"/>
                <a:cs typeface="Calibri Light"/>
              </a:rPr>
              <a:t>to</a:t>
            </a:r>
            <a:r>
              <a:rPr sz="1000" b="0" spc="-15" dirty="0">
                <a:solidFill>
                  <a:srgbClr val="343B3C"/>
                </a:solidFill>
                <a:latin typeface="Calibri Light"/>
                <a:cs typeface="Calibri Light"/>
              </a:rPr>
              <a:t> </a:t>
            </a:r>
            <a:r>
              <a:rPr sz="1000" b="0" dirty="0">
                <a:solidFill>
                  <a:srgbClr val="343B3C"/>
                </a:solidFill>
                <a:latin typeface="Calibri Light"/>
                <a:cs typeface="Calibri Light"/>
              </a:rPr>
              <a:t>illustrate</a:t>
            </a:r>
            <a:r>
              <a:rPr sz="1000" b="0" spc="-15" dirty="0">
                <a:solidFill>
                  <a:srgbClr val="343B3C"/>
                </a:solidFill>
                <a:latin typeface="Calibri Light"/>
                <a:cs typeface="Calibri Light"/>
              </a:rPr>
              <a:t> </a:t>
            </a:r>
            <a:r>
              <a:rPr sz="1000" b="0" dirty="0">
                <a:solidFill>
                  <a:srgbClr val="343B3C"/>
                </a:solidFill>
                <a:latin typeface="Calibri Light"/>
                <a:cs typeface="Calibri Light"/>
              </a:rPr>
              <a:t>some</a:t>
            </a:r>
            <a:r>
              <a:rPr sz="1000" b="0" spc="-15" dirty="0">
                <a:solidFill>
                  <a:srgbClr val="343B3C"/>
                </a:solidFill>
                <a:latin typeface="Calibri Light"/>
                <a:cs typeface="Calibri Light"/>
              </a:rPr>
              <a:t> </a:t>
            </a:r>
            <a:r>
              <a:rPr sz="1000" b="0" dirty="0">
                <a:solidFill>
                  <a:srgbClr val="343B3C"/>
                </a:solidFill>
                <a:latin typeface="Calibri Light"/>
                <a:cs typeface="Calibri Light"/>
              </a:rPr>
              <a:t>of</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investment</a:t>
            </a:r>
            <a:r>
              <a:rPr sz="1000" b="0" spc="-20" dirty="0">
                <a:solidFill>
                  <a:srgbClr val="343B3C"/>
                </a:solidFill>
                <a:latin typeface="Calibri Light"/>
                <a:cs typeface="Calibri Light"/>
              </a:rPr>
              <a:t> </a:t>
            </a:r>
            <a:r>
              <a:rPr sz="1000" b="0" dirty="0">
                <a:solidFill>
                  <a:srgbClr val="343B3C"/>
                </a:solidFill>
                <a:latin typeface="Calibri Light"/>
                <a:cs typeface="Calibri Light"/>
              </a:rPr>
              <a:t>methodologies</a:t>
            </a:r>
            <a:r>
              <a:rPr sz="1000" b="0" spc="-15" dirty="0">
                <a:solidFill>
                  <a:srgbClr val="343B3C"/>
                </a:solidFill>
                <a:latin typeface="Calibri Light"/>
                <a:cs typeface="Calibri Light"/>
              </a:rPr>
              <a:t> </a:t>
            </a:r>
            <a:r>
              <a:rPr sz="1000" b="0" dirty="0">
                <a:solidFill>
                  <a:srgbClr val="343B3C"/>
                </a:solidFill>
                <a:latin typeface="Calibri Light"/>
                <a:cs typeface="Calibri Light"/>
              </a:rPr>
              <a:t>and</a:t>
            </a:r>
            <a:r>
              <a:rPr sz="1000" b="0" spc="-15" dirty="0">
                <a:solidFill>
                  <a:srgbClr val="343B3C"/>
                </a:solidFill>
                <a:latin typeface="Calibri Light"/>
                <a:cs typeface="Calibri Light"/>
              </a:rPr>
              <a:t> </a:t>
            </a:r>
            <a:r>
              <a:rPr sz="1000" b="0" dirty="0">
                <a:solidFill>
                  <a:srgbClr val="343B3C"/>
                </a:solidFill>
                <a:latin typeface="Calibri Light"/>
                <a:cs typeface="Calibri Light"/>
              </a:rPr>
              <a:t>philosophies</a:t>
            </a:r>
            <a:r>
              <a:rPr sz="1000" b="0" spc="-15" dirty="0">
                <a:solidFill>
                  <a:srgbClr val="343B3C"/>
                </a:solidFill>
                <a:latin typeface="Calibri Light"/>
                <a:cs typeface="Calibri Light"/>
              </a:rPr>
              <a:t> </a:t>
            </a:r>
            <a:r>
              <a:rPr sz="1000" b="0" dirty="0">
                <a:solidFill>
                  <a:srgbClr val="343B3C"/>
                </a:solidFill>
                <a:latin typeface="Calibri Light"/>
                <a:cs typeface="Calibri Light"/>
              </a:rPr>
              <a:t>of</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Company,</a:t>
            </a:r>
            <a:r>
              <a:rPr sz="1000" b="0" spc="-15" dirty="0">
                <a:solidFill>
                  <a:srgbClr val="343B3C"/>
                </a:solidFill>
                <a:latin typeface="Calibri Light"/>
                <a:cs typeface="Calibri Light"/>
              </a:rPr>
              <a:t> </a:t>
            </a:r>
            <a:r>
              <a:rPr sz="1000" b="0" dirty="0">
                <a:solidFill>
                  <a:srgbClr val="343B3C"/>
                </a:solidFill>
                <a:latin typeface="Calibri Light"/>
                <a:cs typeface="Calibri Light"/>
              </a:rPr>
              <a:t>as</a:t>
            </a:r>
            <a:r>
              <a:rPr sz="1000" b="0" spc="-15" dirty="0">
                <a:solidFill>
                  <a:srgbClr val="343B3C"/>
                </a:solidFill>
                <a:latin typeface="Calibri Light"/>
                <a:cs typeface="Calibri Light"/>
              </a:rPr>
              <a:t> </a:t>
            </a:r>
            <a:r>
              <a:rPr sz="1000" b="0" dirty="0">
                <a:solidFill>
                  <a:srgbClr val="343B3C"/>
                </a:solidFill>
                <a:latin typeface="Calibri Light"/>
                <a:cs typeface="Calibri Light"/>
              </a:rPr>
              <a:t>implemented</a:t>
            </a:r>
            <a:r>
              <a:rPr sz="1000" b="0" spc="-15" dirty="0">
                <a:solidFill>
                  <a:srgbClr val="343B3C"/>
                </a:solidFill>
                <a:latin typeface="Calibri Light"/>
                <a:cs typeface="Calibri Light"/>
              </a:rPr>
              <a:t> </a:t>
            </a:r>
            <a:r>
              <a:rPr sz="1000" b="0" dirty="0">
                <a:solidFill>
                  <a:srgbClr val="343B3C"/>
                </a:solidFill>
                <a:latin typeface="Calibri Light"/>
                <a:cs typeface="Calibri Light"/>
              </a:rPr>
              <a:t>by</a:t>
            </a:r>
            <a:r>
              <a:rPr sz="1000" b="0" spc="-15" dirty="0">
                <a:solidFill>
                  <a:srgbClr val="343B3C"/>
                </a:solidFill>
                <a:latin typeface="Calibri Light"/>
                <a:cs typeface="Calibri Light"/>
              </a:rPr>
              <a:t> </a:t>
            </a:r>
            <a:r>
              <a:rPr sz="1000" b="0" spc="-25" dirty="0">
                <a:solidFill>
                  <a:srgbClr val="343B3C"/>
                </a:solidFill>
                <a:latin typeface="Calibri Light"/>
                <a:cs typeface="Calibri Light"/>
              </a:rPr>
              <a:t>AXA </a:t>
            </a:r>
            <a:r>
              <a:rPr sz="1000" b="0" dirty="0">
                <a:solidFill>
                  <a:srgbClr val="343B3C"/>
                </a:solidFill>
                <a:latin typeface="Calibri Light"/>
                <a:cs typeface="Calibri Light"/>
              </a:rPr>
              <a:t>IM.</a:t>
            </a:r>
            <a:r>
              <a:rPr sz="1000" b="0" spc="-30" dirty="0">
                <a:solidFill>
                  <a:srgbClr val="343B3C"/>
                </a:solidFill>
                <a:latin typeface="Calibri Light"/>
                <a:cs typeface="Calibri Light"/>
              </a:rPr>
              <a:t> </a:t>
            </a:r>
            <a:r>
              <a:rPr sz="1000" b="0" dirty="0">
                <a:solidFill>
                  <a:srgbClr val="343B3C"/>
                </a:solidFill>
                <a:latin typeface="Calibri Light"/>
                <a:cs typeface="Calibri Light"/>
              </a:rPr>
              <a:t>The</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historical</a:t>
            </a:r>
            <a:r>
              <a:rPr sz="1000" b="0" spc="-25" dirty="0">
                <a:solidFill>
                  <a:srgbClr val="343B3C"/>
                </a:solidFill>
                <a:latin typeface="Calibri Light"/>
                <a:cs typeface="Calibri Light"/>
              </a:rPr>
              <a:t> </a:t>
            </a:r>
            <a:r>
              <a:rPr sz="1000" b="0" dirty="0">
                <a:solidFill>
                  <a:srgbClr val="343B3C"/>
                </a:solidFill>
                <a:latin typeface="Calibri Light"/>
                <a:cs typeface="Calibri Light"/>
              </a:rPr>
              <a:t>success</a:t>
            </a:r>
            <a:r>
              <a:rPr sz="1000" b="0" spc="-30" dirty="0">
                <a:solidFill>
                  <a:srgbClr val="343B3C"/>
                </a:solidFill>
                <a:latin typeface="Calibri Light"/>
                <a:cs typeface="Calibri Light"/>
              </a:rPr>
              <a:t> </a:t>
            </a:r>
            <a:r>
              <a:rPr sz="1000" b="0" dirty="0">
                <a:solidFill>
                  <a:srgbClr val="343B3C"/>
                </a:solidFill>
                <a:latin typeface="Calibri Light"/>
                <a:cs typeface="Calibri Light"/>
              </a:rPr>
              <a:t>or</a:t>
            </a:r>
            <a:r>
              <a:rPr sz="1000" b="0" spc="-25" dirty="0">
                <a:solidFill>
                  <a:srgbClr val="343B3C"/>
                </a:solidFill>
                <a:latin typeface="Calibri Light"/>
                <a:cs typeface="Calibri Light"/>
              </a:rPr>
              <a:t> </a:t>
            </a:r>
            <a:r>
              <a:rPr sz="1000" b="0" dirty="0">
                <a:solidFill>
                  <a:srgbClr val="343B3C"/>
                </a:solidFill>
                <a:latin typeface="Calibri Light"/>
                <a:cs typeface="Calibri Light"/>
              </a:rPr>
              <a:t>AXA</a:t>
            </a:r>
            <a:r>
              <a:rPr sz="1000" b="0" spc="-30" dirty="0">
                <a:solidFill>
                  <a:srgbClr val="343B3C"/>
                </a:solidFill>
                <a:latin typeface="Calibri Light"/>
                <a:cs typeface="Calibri Light"/>
              </a:rPr>
              <a:t> </a:t>
            </a:r>
            <a:r>
              <a:rPr sz="1000" b="0" spc="-20" dirty="0">
                <a:solidFill>
                  <a:srgbClr val="343B3C"/>
                </a:solidFill>
                <a:latin typeface="Calibri Light"/>
                <a:cs typeface="Calibri Light"/>
              </a:rPr>
              <a:t>IM’s</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belief</a:t>
            </a:r>
            <a:r>
              <a:rPr sz="1000" b="0" spc="-30" dirty="0">
                <a:solidFill>
                  <a:srgbClr val="343B3C"/>
                </a:solidFill>
                <a:latin typeface="Calibri Light"/>
                <a:cs typeface="Calibri Light"/>
              </a:rPr>
              <a:t> </a:t>
            </a:r>
            <a:r>
              <a:rPr sz="1000" b="0" dirty="0">
                <a:solidFill>
                  <a:srgbClr val="343B3C"/>
                </a:solidFill>
                <a:latin typeface="Calibri Light"/>
                <a:cs typeface="Calibri Light"/>
              </a:rPr>
              <a:t>in</a:t>
            </a:r>
            <a:r>
              <a:rPr sz="1000" b="0" spc="-25" dirty="0">
                <a:solidFill>
                  <a:srgbClr val="343B3C"/>
                </a:solidFill>
                <a:latin typeface="Calibri Light"/>
                <a:cs typeface="Calibri Light"/>
              </a:rPr>
              <a:t> </a:t>
            </a:r>
            <a:r>
              <a:rPr sz="1000" b="0" dirty="0">
                <a:solidFill>
                  <a:srgbClr val="343B3C"/>
                </a:solidFill>
                <a:latin typeface="Calibri Light"/>
                <a:cs typeface="Calibri Light"/>
              </a:rPr>
              <a:t>the</a:t>
            </a:r>
            <a:r>
              <a:rPr sz="1000" b="0" spc="-25" dirty="0">
                <a:solidFill>
                  <a:srgbClr val="343B3C"/>
                </a:solidFill>
                <a:latin typeface="Calibri Light"/>
                <a:cs typeface="Calibri Light"/>
              </a:rPr>
              <a:t> </a:t>
            </a:r>
            <a:r>
              <a:rPr sz="1000" b="0" dirty="0">
                <a:solidFill>
                  <a:srgbClr val="343B3C"/>
                </a:solidFill>
                <a:latin typeface="Calibri Light"/>
                <a:cs typeface="Calibri Light"/>
              </a:rPr>
              <a:t>future</a:t>
            </a:r>
            <a:r>
              <a:rPr sz="1000" b="0" spc="-30" dirty="0">
                <a:solidFill>
                  <a:srgbClr val="343B3C"/>
                </a:solidFill>
                <a:latin typeface="Calibri Light"/>
                <a:cs typeface="Calibri Light"/>
              </a:rPr>
              <a:t> </a:t>
            </a:r>
            <a:r>
              <a:rPr sz="1000" b="0" dirty="0">
                <a:solidFill>
                  <a:srgbClr val="343B3C"/>
                </a:solidFill>
                <a:latin typeface="Calibri Light"/>
                <a:cs typeface="Calibri Light"/>
              </a:rPr>
              <a:t>success,</a:t>
            </a:r>
            <a:r>
              <a:rPr sz="1000" b="0" spc="-25" dirty="0">
                <a:solidFill>
                  <a:srgbClr val="343B3C"/>
                </a:solidFill>
                <a:latin typeface="Calibri Light"/>
                <a:cs typeface="Calibri Light"/>
              </a:rPr>
              <a:t> </a:t>
            </a:r>
            <a:r>
              <a:rPr sz="1000" b="0" dirty="0">
                <a:solidFill>
                  <a:srgbClr val="343B3C"/>
                </a:solidFill>
                <a:latin typeface="Calibri Light"/>
                <a:cs typeface="Calibri Light"/>
              </a:rPr>
              <a:t>of</a:t>
            </a:r>
            <a:r>
              <a:rPr sz="1000" b="0" spc="-30" dirty="0">
                <a:solidFill>
                  <a:srgbClr val="343B3C"/>
                </a:solidFill>
                <a:latin typeface="Calibri Light"/>
                <a:cs typeface="Calibri Light"/>
              </a:rPr>
              <a:t> </a:t>
            </a:r>
            <a:r>
              <a:rPr sz="1000" b="0" dirty="0">
                <a:solidFill>
                  <a:srgbClr val="343B3C"/>
                </a:solidFill>
                <a:latin typeface="Calibri Light"/>
                <a:cs typeface="Calibri Light"/>
              </a:rPr>
              <a:t>any</a:t>
            </a:r>
            <a:r>
              <a:rPr sz="1000" b="0" spc="-25" dirty="0">
                <a:solidFill>
                  <a:srgbClr val="343B3C"/>
                </a:solidFill>
                <a:latin typeface="Calibri Light"/>
                <a:cs typeface="Calibri Light"/>
              </a:rPr>
              <a:t> </a:t>
            </a:r>
            <a:r>
              <a:rPr sz="1000" b="0" dirty="0">
                <a:solidFill>
                  <a:srgbClr val="343B3C"/>
                </a:solidFill>
                <a:latin typeface="Calibri Light"/>
                <a:cs typeface="Calibri Light"/>
              </a:rPr>
              <a:t>of</a:t>
            </a:r>
            <a:r>
              <a:rPr sz="1000" b="0" spc="-30" dirty="0">
                <a:solidFill>
                  <a:srgbClr val="343B3C"/>
                </a:solidFill>
                <a:latin typeface="Calibri Light"/>
                <a:cs typeface="Calibri Light"/>
              </a:rPr>
              <a:t> </a:t>
            </a:r>
            <a:r>
              <a:rPr sz="1000" b="0" dirty="0">
                <a:solidFill>
                  <a:srgbClr val="343B3C"/>
                </a:solidFill>
                <a:latin typeface="Calibri Light"/>
                <a:cs typeface="Calibri Light"/>
              </a:rPr>
              <a:t>these</a:t>
            </a:r>
            <a:r>
              <a:rPr sz="1000" b="0" spc="-25" dirty="0">
                <a:solidFill>
                  <a:srgbClr val="343B3C"/>
                </a:solidFill>
                <a:latin typeface="Calibri Light"/>
                <a:cs typeface="Calibri Light"/>
              </a:rPr>
              <a:t> </a:t>
            </a:r>
            <a:r>
              <a:rPr sz="1000" b="0" dirty="0">
                <a:solidFill>
                  <a:srgbClr val="343B3C"/>
                </a:solidFill>
                <a:latin typeface="Calibri Light"/>
                <a:cs typeface="Calibri Light"/>
              </a:rPr>
              <a:t>trades</a:t>
            </a:r>
            <a:r>
              <a:rPr sz="1000" b="0" spc="-30" dirty="0">
                <a:solidFill>
                  <a:srgbClr val="343B3C"/>
                </a:solidFill>
                <a:latin typeface="Calibri Light"/>
                <a:cs typeface="Calibri Light"/>
              </a:rPr>
              <a:t> </a:t>
            </a:r>
            <a:r>
              <a:rPr sz="1000" b="0" dirty="0">
                <a:solidFill>
                  <a:srgbClr val="343B3C"/>
                </a:solidFill>
                <a:latin typeface="Calibri Light"/>
                <a:cs typeface="Calibri Light"/>
              </a:rPr>
              <a:t>or</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strategies</a:t>
            </a:r>
            <a:r>
              <a:rPr sz="1000" b="0" spc="-30" dirty="0">
                <a:solidFill>
                  <a:srgbClr val="343B3C"/>
                </a:solidFill>
                <a:latin typeface="Calibri Light"/>
                <a:cs typeface="Calibri Light"/>
              </a:rPr>
              <a:t> </a:t>
            </a:r>
            <a:r>
              <a:rPr sz="1000" b="0" dirty="0">
                <a:solidFill>
                  <a:srgbClr val="343B3C"/>
                </a:solidFill>
                <a:latin typeface="Calibri Light"/>
                <a:cs typeface="Calibri Light"/>
              </a:rPr>
              <a:t>is</a:t>
            </a:r>
            <a:r>
              <a:rPr sz="1000" b="0" spc="-25" dirty="0">
                <a:solidFill>
                  <a:srgbClr val="343B3C"/>
                </a:solidFill>
                <a:latin typeface="Calibri Light"/>
                <a:cs typeface="Calibri Light"/>
              </a:rPr>
              <a:t> </a:t>
            </a:r>
            <a:r>
              <a:rPr sz="1000" b="0" dirty="0">
                <a:solidFill>
                  <a:srgbClr val="343B3C"/>
                </a:solidFill>
                <a:latin typeface="Calibri Light"/>
                <a:cs typeface="Calibri Light"/>
              </a:rPr>
              <a:t>not</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indicative</a:t>
            </a:r>
            <a:r>
              <a:rPr sz="1000" b="0" spc="-25" dirty="0">
                <a:solidFill>
                  <a:srgbClr val="343B3C"/>
                </a:solidFill>
                <a:latin typeface="Calibri Light"/>
                <a:cs typeface="Calibri Light"/>
              </a:rPr>
              <a:t> </a:t>
            </a:r>
            <a:r>
              <a:rPr sz="1000" b="0" spc="-30" dirty="0">
                <a:solidFill>
                  <a:srgbClr val="343B3C"/>
                </a:solidFill>
                <a:latin typeface="Calibri Light"/>
                <a:cs typeface="Calibri Light"/>
              </a:rPr>
              <a:t>of, </a:t>
            </a:r>
            <a:r>
              <a:rPr sz="1000" b="0" dirty="0">
                <a:solidFill>
                  <a:srgbClr val="343B3C"/>
                </a:solidFill>
                <a:latin typeface="Calibri Light"/>
                <a:cs typeface="Calibri Light"/>
              </a:rPr>
              <a:t>and</a:t>
            </a:r>
            <a:r>
              <a:rPr sz="1000" b="0" spc="-25" dirty="0">
                <a:solidFill>
                  <a:srgbClr val="343B3C"/>
                </a:solidFill>
                <a:latin typeface="Calibri Light"/>
                <a:cs typeface="Calibri Light"/>
              </a:rPr>
              <a:t> </a:t>
            </a:r>
            <a:r>
              <a:rPr sz="1000" b="0" dirty="0">
                <a:solidFill>
                  <a:srgbClr val="343B3C"/>
                </a:solidFill>
                <a:latin typeface="Calibri Light"/>
                <a:cs typeface="Calibri Light"/>
              </a:rPr>
              <a:t>has</a:t>
            </a:r>
            <a:r>
              <a:rPr sz="1000" b="0" spc="-30" dirty="0">
                <a:solidFill>
                  <a:srgbClr val="343B3C"/>
                </a:solidFill>
                <a:latin typeface="Calibri Light"/>
                <a:cs typeface="Calibri Light"/>
              </a:rPr>
              <a:t> </a:t>
            </a:r>
            <a:r>
              <a:rPr sz="1000" b="0" dirty="0">
                <a:solidFill>
                  <a:srgbClr val="343B3C"/>
                </a:solidFill>
                <a:latin typeface="Calibri Light"/>
                <a:cs typeface="Calibri Light"/>
              </a:rPr>
              <a:t>no</a:t>
            </a:r>
            <a:r>
              <a:rPr sz="1000" b="0" spc="-25" dirty="0">
                <a:solidFill>
                  <a:srgbClr val="343B3C"/>
                </a:solidFill>
                <a:latin typeface="Calibri Light"/>
                <a:cs typeface="Calibri Light"/>
              </a:rPr>
              <a:t> </a:t>
            </a:r>
            <a:r>
              <a:rPr sz="1000" b="0" dirty="0">
                <a:solidFill>
                  <a:srgbClr val="343B3C"/>
                </a:solidFill>
                <a:latin typeface="Calibri Light"/>
                <a:cs typeface="Calibri Light"/>
              </a:rPr>
              <a:t>bearing</a:t>
            </a:r>
            <a:r>
              <a:rPr sz="1000" b="0" spc="-25" dirty="0">
                <a:solidFill>
                  <a:srgbClr val="343B3C"/>
                </a:solidFill>
                <a:latin typeface="Calibri Light"/>
                <a:cs typeface="Calibri Light"/>
              </a:rPr>
              <a:t> on, </a:t>
            </a:r>
            <a:r>
              <a:rPr sz="1000" b="0" dirty="0">
                <a:solidFill>
                  <a:srgbClr val="343B3C"/>
                </a:solidFill>
                <a:latin typeface="Calibri Light"/>
                <a:cs typeface="Calibri Light"/>
              </a:rPr>
              <a:t>future</a:t>
            </a:r>
            <a:r>
              <a:rPr sz="1000" b="0" spc="-5" dirty="0">
                <a:solidFill>
                  <a:srgbClr val="343B3C"/>
                </a:solidFill>
                <a:latin typeface="Calibri Light"/>
                <a:cs typeface="Calibri Light"/>
              </a:rPr>
              <a:t> </a:t>
            </a:r>
            <a:r>
              <a:rPr sz="1000" b="0" dirty="0">
                <a:solidFill>
                  <a:srgbClr val="343B3C"/>
                </a:solidFill>
                <a:latin typeface="Calibri Light"/>
                <a:cs typeface="Calibri Light"/>
              </a:rPr>
              <a:t>results.</a:t>
            </a:r>
            <a:r>
              <a:rPr sz="1000" b="0" spc="-5" dirty="0">
                <a:solidFill>
                  <a:srgbClr val="343B3C"/>
                </a:solidFill>
                <a:latin typeface="Calibri Light"/>
                <a:cs typeface="Calibri Light"/>
              </a:rPr>
              <a:t> </a:t>
            </a:r>
            <a:r>
              <a:rPr sz="1000" b="0" dirty="0">
                <a:solidFill>
                  <a:srgbClr val="343B3C"/>
                </a:solidFill>
                <a:latin typeface="Calibri Light"/>
                <a:cs typeface="Calibri Light"/>
              </a:rPr>
              <a:t>No statement in this</a:t>
            </a:r>
            <a:r>
              <a:rPr sz="1000" b="0" spc="-10" dirty="0">
                <a:solidFill>
                  <a:srgbClr val="343B3C"/>
                </a:solidFill>
                <a:latin typeface="Calibri Light"/>
                <a:cs typeface="Calibri Light"/>
              </a:rPr>
              <a:t> </a:t>
            </a:r>
            <a:r>
              <a:rPr sz="1000" b="0" dirty="0">
                <a:solidFill>
                  <a:srgbClr val="343B3C"/>
                </a:solidFill>
                <a:latin typeface="Calibri Light"/>
                <a:cs typeface="Calibri Light"/>
              </a:rPr>
              <a:t>monthly</a:t>
            </a:r>
            <a:r>
              <a:rPr sz="1000" b="0" spc="-5" dirty="0">
                <a:solidFill>
                  <a:srgbClr val="343B3C"/>
                </a:solidFill>
                <a:latin typeface="Calibri Light"/>
                <a:cs typeface="Calibri Light"/>
              </a:rPr>
              <a:t> </a:t>
            </a:r>
            <a:r>
              <a:rPr sz="1000" b="0" dirty="0">
                <a:solidFill>
                  <a:srgbClr val="343B3C"/>
                </a:solidFill>
                <a:latin typeface="Calibri Light"/>
                <a:cs typeface="Calibri Light"/>
              </a:rPr>
              <a:t>report is intended to</a:t>
            </a:r>
            <a:r>
              <a:rPr sz="1000" b="0" spc="-5" dirty="0">
                <a:solidFill>
                  <a:srgbClr val="343B3C"/>
                </a:solidFill>
                <a:latin typeface="Calibri Light"/>
                <a:cs typeface="Calibri Light"/>
              </a:rPr>
              <a:t> </a:t>
            </a:r>
            <a:r>
              <a:rPr sz="1000" b="0" dirty="0">
                <a:solidFill>
                  <a:srgbClr val="343B3C"/>
                </a:solidFill>
                <a:latin typeface="Calibri Light"/>
                <a:cs typeface="Calibri Light"/>
              </a:rPr>
              <a:t>be nor may be construed</a:t>
            </a:r>
            <a:r>
              <a:rPr sz="1000" b="0" spc="-5" dirty="0">
                <a:solidFill>
                  <a:srgbClr val="343B3C"/>
                </a:solidFill>
                <a:latin typeface="Calibri Light"/>
                <a:cs typeface="Calibri Light"/>
              </a:rPr>
              <a:t> </a:t>
            </a:r>
            <a:r>
              <a:rPr sz="1000" b="0" dirty="0">
                <a:solidFill>
                  <a:srgbClr val="343B3C"/>
                </a:solidFill>
                <a:latin typeface="Calibri Light"/>
                <a:cs typeface="Calibri Light"/>
              </a:rPr>
              <a:t>as</a:t>
            </a:r>
            <a:r>
              <a:rPr sz="1000" b="0" spc="-5" dirty="0">
                <a:solidFill>
                  <a:srgbClr val="343B3C"/>
                </a:solidFill>
                <a:latin typeface="Calibri Light"/>
                <a:cs typeface="Calibri Light"/>
              </a:rPr>
              <a:t> </a:t>
            </a:r>
            <a:r>
              <a:rPr sz="1000" b="0" dirty="0">
                <a:solidFill>
                  <a:srgbClr val="343B3C"/>
                </a:solidFill>
                <a:latin typeface="Calibri Light"/>
                <a:cs typeface="Calibri Light"/>
              </a:rPr>
              <a:t>a profit </a:t>
            </a:r>
            <a:r>
              <a:rPr sz="1000" b="0" spc="-10" dirty="0">
                <a:solidFill>
                  <a:srgbClr val="343B3C"/>
                </a:solidFill>
                <a:latin typeface="Calibri Light"/>
                <a:cs typeface="Calibri Light"/>
              </a:rPr>
              <a:t>forecast</a:t>
            </a:r>
            <a:r>
              <a:rPr sz="1000" b="0" dirty="0">
                <a:solidFill>
                  <a:srgbClr val="343B3C"/>
                </a:solidFill>
                <a:latin typeface="Calibri Light"/>
                <a:cs typeface="Calibri Light"/>
              </a:rPr>
              <a:t> and</a:t>
            </a:r>
            <a:r>
              <a:rPr sz="1000" b="0" spc="-5" dirty="0">
                <a:solidFill>
                  <a:srgbClr val="343B3C"/>
                </a:solidFill>
                <a:latin typeface="Calibri Light"/>
                <a:cs typeface="Calibri Light"/>
              </a:rPr>
              <a:t> </a:t>
            </a:r>
            <a:r>
              <a:rPr sz="1000" b="0" dirty="0">
                <a:solidFill>
                  <a:srgbClr val="343B3C"/>
                </a:solidFill>
                <a:latin typeface="Calibri Light"/>
                <a:cs typeface="Calibri Light"/>
              </a:rPr>
              <a:t>there</a:t>
            </a:r>
            <a:r>
              <a:rPr sz="1000" b="0" spc="-5" dirty="0">
                <a:solidFill>
                  <a:srgbClr val="343B3C"/>
                </a:solidFill>
                <a:latin typeface="Calibri Light"/>
                <a:cs typeface="Calibri Light"/>
              </a:rPr>
              <a:t> </a:t>
            </a:r>
            <a:r>
              <a:rPr sz="1000" b="0" dirty="0">
                <a:solidFill>
                  <a:srgbClr val="343B3C"/>
                </a:solidFill>
                <a:latin typeface="Calibri Light"/>
                <a:cs typeface="Calibri Light"/>
              </a:rPr>
              <a:t>can be no </a:t>
            </a:r>
            <a:r>
              <a:rPr sz="1000" b="0" spc="-10" dirty="0">
                <a:solidFill>
                  <a:srgbClr val="343B3C"/>
                </a:solidFill>
                <a:latin typeface="Calibri Light"/>
                <a:cs typeface="Calibri Light"/>
              </a:rPr>
              <a:t>assurance </a:t>
            </a:r>
            <a:r>
              <a:rPr sz="1000" b="0" dirty="0">
                <a:solidFill>
                  <a:srgbClr val="343B3C"/>
                </a:solidFill>
                <a:latin typeface="Calibri Light"/>
                <a:cs typeface="Calibri Light"/>
              </a:rPr>
              <a:t>that</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20" dirty="0">
                <a:solidFill>
                  <a:srgbClr val="343B3C"/>
                </a:solidFill>
                <a:latin typeface="Calibri Light"/>
                <a:cs typeface="Calibri Light"/>
              </a:rPr>
              <a:t> </a:t>
            </a:r>
            <a:r>
              <a:rPr sz="1000" b="0" dirty="0">
                <a:solidFill>
                  <a:srgbClr val="343B3C"/>
                </a:solidFill>
                <a:latin typeface="Calibri Light"/>
                <a:cs typeface="Calibri Light"/>
              </a:rPr>
              <a:t>assumptions</a:t>
            </a:r>
            <a:r>
              <a:rPr sz="1000" b="0" spc="-15" dirty="0">
                <a:solidFill>
                  <a:srgbClr val="343B3C"/>
                </a:solidFill>
                <a:latin typeface="Calibri Light"/>
                <a:cs typeface="Calibri Light"/>
              </a:rPr>
              <a:t> </a:t>
            </a:r>
            <a:r>
              <a:rPr sz="1000" b="0" dirty="0">
                <a:solidFill>
                  <a:srgbClr val="343B3C"/>
                </a:solidFill>
                <a:latin typeface="Calibri Light"/>
                <a:cs typeface="Calibri Light"/>
              </a:rPr>
              <a:t>described</a:t>
            </a:r>
            <a:r>
              <a:rPr sz="1000" b="0" spc="-20" dirty="0">
                <a:solidFill>
                  <a:srgbClr val="343B3C"/>
                </a:solidFill>
                <a:latin typeface="Calibri Light"/>
                <a:cs typeface="Calibri Light"/>
              </a:rPr>
              <a:t> </a:t>
            </a:r>
            <a:r>
              <a:rPr sz="1000" b="0" dirty="0">
                <a:solidFill>
                  <a:srgbClr val="343B3C"/>
                </a:solidFill>
                <a:latin typeface="Calibri Light"/>
                <a:cs typeface="Calibri Light"/>
              </a:rPr>
              <a:t>herein,</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20" dirty="0">
                <a:solidFill>
                  <a:srgbClr val="343B3C"/>
                </a:solidFill>
                <a:latin typeface="Calibri Light"/>
                <a:cs typeface="Calibri Light"/>
              </a:rPr>
              <a:t> </a:t>
            </a:r>
            <a:r>
              <a:rPr sz="1000" b="0" dirty="0">
                <a:solidFill>
                  <a:srgbClr val="343B3C"/>
                </a:solidFill>
                <a:latin typeface="Calibri Light"/>
                <a:cs typeface="Calibri Light"/>
              </a:rPr>
              <a:t>returns</a:t>
            </a:r>
            <a:r>
              <a:rPr sz="1000" b="0" spc="-20" dirty="0">
                <a:solidFill>
                  <a:srgbClr val="343B3C"/>
                </a:solidFill>
                <a:latin typeface="Calibri Light"/>
                <a:cs typeface="Calibri Light"/>
              </a:rPr>
              <a:t> </a:t>
            </a:r>
            <a:r>
              <a:rPr sz="1000" b="0" dirty="0">
                <a:solidFill>
                  <a:srgbClr val="343B3C"/>
                </a:solidFill>
                <a:latin typeface="Calibri Light"/>
                <a:cs typeface="Calibri Light"/>
              </a:rPr>
              <a:t>and</a:t>
            </a:r>
            <a:r>
              <a:rPr sz="1000" b="0" spc="-20" dirty="0">
                <a:solidFill>
                  <a:srgbClr val="343B3C"/>
                </a:solidFill>
                <a:latin typeface="Calibri Light"/>
                <a:cs typeface="Calibri Light"/>
              </a:rPr>
              <a:t> </a:t>
            </a:r>
            <a:r>
              <a:rPr sz="1000" b="0" dirty="0">
                <a:solidFill>
                  <a:srgbClr val="343B3C"/>
                </a:solidFill>
                <a:latin typeface="Calibri Light"/>
                <a:cs typeface="Calibri Light"/>
              </a:rPr>
              <a:t>targets</a:t>
            </a:r>
            <a:r>
              <a:rPr sz="1000" b="0" spc="-15" dirty="0">
                <a:solidFill>
                  <a:srgbClr val="343B3C"/>
                </a:solidFill>
                <a:latin typeface="Calibri Light"/>
                <a:cs typeface="Calibri Light"/>
              </a:rPr>
              <a:t> </a:t>
            </a:r>
            <a:r>
              <a:rPr sz="1000" b="0" dirty="0">
                <a:solidFill>
                  <a:srgbClr val="343B3C"/>
                </a:solidFill>
                <a:latin typeface="Calibri Light"/>
                <a:cs typeface="Calibri Light"/>
              </a:rPr>
              <a:t>(including</a:t>
            </a:r>
            <a:r>
              <a:rPr sz="1000" b="0" spc="-20" dirty="0">
                <a:solidFill>
                  <a:srgbClr val="343B3C"/>
                </a:solidFill>
                <a:latin typeface="Calibri Light"/>
                <a:cs typeface="Calibri Light"/>
              </a:rPr>
              <a:t> </a:t>
            </a:r>
            <a:r>
              <a:rPr sz="1000" b="0" dirty="0">
                <a:solidFill>
                  <a:srgbClr val="343B3C"/>
                </a:solidFill>
                <a:latin typeface="Calibri Light"/>
                <a:cs typeface="Calibri Light"/>
              </a:rPr>
              <a:t>without</a:t>
            </a:r>
            <a:r>
              <a:rPr sz="1000" b="0" spc="-20" dirty="0">
                <a:solidFill>
                  <a:srgbClr val="343B3C"/>
                </a:solidFill>
                <a:latin typeface="Calibri Light"/>
                <a:cs typeface="Calibri Light"/>
              </a:rPr>
              <a:t> </a:t>
            </a:r>
            <a:r>
              <a:rPr sz="1000" b="0" dirty="0">
                <a:solidFill>
                  <a:srgbClr val="343B3C"/>
                </a:solidFill>
                <a:latin typeface="Calibri Light"/>
                <a:cs typeface="Calibri Light"/>
              </a:rPr>
              <a:t>limitation</a:t>
            </a:r>
            <a:r>
              <a:rPr sz="1000" b="0" spc="-15" dirty="0">
                <a:solidFill>
                  <a:srgbClr val="343B3C"/>
                </a:solidFill>
                <a:latin typeface="Calibri Light"/>
                <a:cs typeface="Calibri Light"/>
              </a:rPr>
              <a:t> </a:t>
            </a:r>
            <a:r>
              <a:rPr sz="1000" b="0" dirty="0">
                <a:solidFill>
                  <a:srgbClr val="343B3C"/>
                </a:solidFill>
                <a:latin typeface="Calibri Light"/>
                <a:cs typeface="Calibri Light"/>
              </a:rPr>
              <a:t>target</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portfolio</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composition) indicated</a:t>
            </a:r>
            <a:r>
              <a:rPr sz="1000" b="0" spc="-15" dirty="0">
                <a:solidFill>
                  <a:srgbClr val="343B3C"/>
                </a:solidFill>
                <a:latin typeface="Calibri Light"/>
                <a:cs typeface="Calibri Light"/>
              </a:rPr>
              <a:t> </a:t>
            </a:r>
            <a:r>
              <a:rPr sz="1000" b="0" dirty="0">
                <a:solidFill>
                  <a:srgbClr val="343B3C"/>
                </a:solidFill>
                <a:latin typeface="Calibri Light"/>
                <a:cs typeface="Calibri Light"/>
              </a:rPr>
              <a:t>herein</a:t>
            </a:r>
            <a:r>
              <a:rPr sz="1000" b="0" spc="-15" dirty="0">
                <a:solidFill>
                  <a:srgbClr val="343B3C"/>
                </a:solidFill>
                <a:latin typeface="Calibri Light"/>
                <a:cs typeface="Calibri Light"/>
              </a:rPr>
              <a:t> </a:t>
            </a:r>
            <a:r>
              <a:rPr sz="1000" b="0" spc="-20" dirty="0">
                <a:solidFill>
                  <a:srgbClr val="343B3C"/>
                </a:solidFill>
                <a:latin typeface="Calibri Light"/>
                <a:cs typeface="Calibri Light"/>
              </a:rPr>
              <a:t>will </a:t>
            </a:r>
            <a:r>
              <a:rPr sz="1000" b="0" dirty="0">
                <a:solidFill>
                  <a:srgbClr val="343B3C"/>
                </a:solidFill>
                <a:latin typeface="Calibri Light"/>
                <a:cs typeface="Calibri Light"/>
              </a:rPr>
              <a:t>be</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achieved.</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views</a:t>
            </a:r>
            <a:r>
              <a:rPr sz="1000" b="0" spc="-15" dirty="0">
                <a:solidFill>
                  <a:srgbClr val="343B3C"/>
                </a:solidFill>
                <a:latin typeface="Calibri Light"/>
                <a:cs typeface="Calibri Light"/>
              </a:rPr>
              <a:t> </a:t>
            </a:r>
            <a:r>
              <a:rPr sz="1000" b="0" dirty="0">
                <a:solidFill>
                  <a:srgbClr val="343B3C"/>
                </a:solidFill>
                <a:latin typeface="Calibri Light"/>
                <a:cs typeface="Calibri Light"/>
              </a:rPr>
              <a:t>and</a:t>
            </a:r>
            <a:r>
              <a:rPr sz="1000" b="0" spc="-20" dirty="0">
                <a:solidFill>
                  <a:srgbClr val="343B3C"/>
                </a:solidFill>
                <a:latin typeface="Calibri Light"/>
                <a:cs typeface="Calibri Light"/>
              </a:rPr>
              <a:t> </a:t>
            </a:r>
            <a:r>
              <a:rPr sz="1000" b="0" dirty="0">
                <a:solidFill>
                  <a:srgbClr val="343B3C"/>
                </a:solidFill>
                <a:latin typeface="Calibri Light"/>
                <a:cs typeface="Calibri Light"/>
              </a:rPr>
              <a:t>opinions</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expressed</a:t>
            </a:r>
            <a:r>
              <a:rPr sz="1000" b="0" spc="-15" dirty="0">
                <a:solidFill>
                  <a:srgbClr val="343B3C"/>
                </a:solidFill>
                <a:latin typeface="Calibri Light"/>
                <a:cs typeface="Calibri Light"/>
              </a:rPr>
              <a:t> </a:t>
            </a:r>
            <a:r>
              <a:rPr sz="1000" b="0" dirty="0">
                <a:solidFill>
                  <a:srgbClr val="343B3C"/>
                </a:solidFill>
                <a:latin typeface="Calibri Light"/>
                <a:cs typeface="Calibri Light"/>
              </a:rPr>
              <a:t>herein</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include</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forward-</a:t>
            </a:r>
            <a:r>
              <a:rPr sz="1000" b="0" dirty="0">
                <a:solidFill>
                  <a:srgbClr val="343B3C"/>
                </a:solidFill>
                <a:latin typeface="Calibri Light"/>
                <a:cs typeface="Calibri Light"/>
              </a:rPr>
              <a:t>looking</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statements</a:t>
            </a:r>
            <a:r>
              <a:rPr sz="1000" b="0" spc="-15" dirty="0">
                <a:solidFill>
                  <a:srgbClr val="343B3C"/>
                </a:solidFill>
                <a:latin typeface="Calibri Light"/>
                <a:cs typeface="Calibri Light"/>
              </a:rPr>
              <a:t> </a:t>
            </a:r>
            <a:r>
              <a:rPr sz="1000" b="0" dirty="0">
                <a:solidFill>
                  <a:srgbClr val="343B3C"/>
                </a:solidFill>
                <a:latin typeface="Calibri Light"/>
                <a:cs typeface="Calibri Light"/>
              </a:rPr>
              <a:t>which</a:t>
            </a:r>
            <a:r>
              <a:rPr sz="1000" b="0" spc="-15" dirty="0">
                <a:solidFill>
                  <a:srgbClr val="343B3C"/>
                </a:solidFill>
                <a:latin typeface="Calibri Light"/>
                <a:cs typeface="Calibri Light"/>
              </a:rPr>
              <a:t> </a:t>
            </a:r>
            <a:r>
              <a:rPr sz="1000" b="0" dirty="0">
                <a:solidFill>
                  <a:srgbClr val="343B3C"/>
                </a:solidFill>
                <a:latin typeface="Calibri Light"/>
                <a:cs typeface="Calibri Light"/>
              </a:rPr>
              <a:t>may</a:t>
            </a:r>
            <a:r>
              <a:rPr sz="1000" b="0" spc="-15" dirty="0">
                <a:solidFill>
                  <a:srgbClr val="343B3C"/>
                </a:solidFill>
                <a:latin typeface="Calibri Light"/>
                <a:cs typeface="Calibri Light"/>
              </a:rPr>
              <a:t> </a:t>
            </a:r>
            <a:r>
              <a:rPr sz="1000" b="0" dirty="0">
                <a:solidFill>
                  <a:srgbClr val="343B3C"/>
                </a:solidFill>
                <a:latin typeface="Calibri Light"/>
                <a:cs typeface="Calibri Light"/>
              </a:rPr>
              <a:t>or</a:t>
            </a:r>
            <a:r>
              <a:rPr sz="1000" b="0" spc="-20" dirty="0">
                <a:solidFill>
                  <a:srgbClr val="343B3C"/>
                </a:solidFill>
                <a:latin typeface="Calibri Light"/>
                <a:cs typeface="Calibri Light"/>
              </a:rPr>
              <a:t> </a:t>
            </a:r>
            <a:r>
              <a:rPr sz="1000" b="0" dirty="0">
                <a:solidFill>
                  <a:srgbClr val="343B3C"/>
                </a:solidFill>
                <a:latin typeface="Calibri Light"/>
                <a:cs typeface="Calibri Light"/>
              </a:rPr>
              <a:t>may</a:t>
            </a:r>
            <a:r>
              <a:rPr sz="1000" b="0" spc="-15" dirty="0">
                <a:solidFill>
                  <a:srgbClr val="343B3C"/>
                </a:solidFill>
                <a:latin typeface="Calibri Light"/>
                <a:cs typeface="Calibri Light"/>
              </a:rPr>
              <a:t> </a:t>
            </a:r>
            <a:r>
              <a:rPr sz="1000" b="0" dirty="0">
                <a:solidFill>
                  <a:srgbClr val="343B3C"/>
                </a:solidFill>
                <a:latin typeface="Calibri Light"/>
                <a:cs typeface="Calibri Light"/>
              </a:rPr>
              <a:t>not</a:t>
            </a:r>
            <a:r>
              <a:rPr sz="1000" b="0" spc="-15" dirty="0">
                <a:solidFill>
                  <a:srgbClr val="343B3C"/>
                </a:solidFill>
                <a:latin typeface="Calibri Light"/>
                <a:cs typeface="Calibri Light"/>
              </a:rPr>
              <a:t> </a:t>
            </a:r>
            <a:r>
              <a:rPr sz="1000" b="0" dirty="0">
                <a:solidFill>
                  <a:srgbClr val="343B3C"/>
                </a:solidFill>
                <a:latin typeface="Calibri Light"/>
                <a:cs typeface="Calibri Light"/>
              </a:rPr>
              <a:t>be</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accurate.</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Forward-looking </a:t>
            </a:r>
            <a:r>
              <a:rPr sz="1000" b="0" dirty="0">
                <a:solidFill>
                  <a:srgbClr val="343B3C"/>
                </a:solidFill>
                <a:latin typeface="Calibri Light"/>
                <a:cs typeface="Calibri Light"/>
              </a:rPr>
              <a:t>statements</a:t>
            </a:r>
            <a:r>
              <a:rPr sz="1000" b="0" spc="40" dirty="0">
                <a:solidFill>
                  <a:srgbClr val="343B3C"/>
                </a:solidFill>
                <a:latin typeface="Calibri Light"/>
                <a:cs typeface="Calibri Light"/>
              </a:rPr>
              <a:t> </a:t>
            </a:r>
            <a:r>
              <a:rPr sz="1000" b="0" dirty="0">
                <a:solidFill>
                  <a:srgbClr val="343B3C"/>
                </a:solidFill>
                <a:latin typeface="Calibri Light"/>
                <a:cs typeface="Calibri Light"/>
              </a:rPr>
              <a:t>can</a:t>
            </a:r>
            <a:r>
              <a:rPr sz="1000" b="0" spc="45" dirty="0">
                <a:solidFill>
                  <a:srgbClr val="343B3C"/>
                </a:solidFill>
                <a:latin typeface="Calibri Light"/>
                <a:cs typeface="Calibri Light"/>
              </a:rPr>
              <a:t> </a:t>
            </a:r>
            <a:r>
              <a:rPr sz="1000" b="0" dirty="0">
                <a:solidFill>
                  <a:srgbClr val="343B3C"/>
                </a:solidFill>
                <a:latin typeface="Calibri Light"/>
                <a:cs typeface="Calibri Light"/>
              </a:rPr>
              <a:t>be</a:t>
            </a:r>
            <a:r>
              <a:rPr sz="1000" b="0" spc="40" dirty="0">
                <a:solidFill>
                  <a:srgbClr val="343B3C"/>
                </a:solidFill>
                <a:latin typeface="Calibri Light"/>
                <a:cs typeface="Calibri Light"/>
              </a:rPr>
              <a:t> </a:t>
            </a:r>
            <a:r>
              <a:rPr sz="1000" b="0" dirty="0">
                <a:solidFill>
                  <a:srgbClr val="343B3C"/>
                </a:solidFill>
                <a:latin typeface="Calibri Light"/>
                <a:cs typeface="Calibri Light"/>
              </a:rPr>
              <a:t>identified</a:t>
            </a:r>
            <a:r>
              <a:rPr sz="1000" b="0" spc="45" dirty="0">
                <a:solidFill>
                  <a:srgbClr val="343B3C"/>
                </a:solidFill>
                <a:latin typeface="Calibri Light"/>
                <a:cs typeface="Calibri Light"/>
              </a:rPr>
              <a:t> </a:t>
            </a:r>
            <a:r>
              <a:rPr sz="1000" b="0" dirty="0">
                <a:solidFill>
                  <a:srgbClr val="343B3C"/>
                </a:solidFill>
                <a:latin typeface="Calibri Light"/>
                <a:cs typeface="Calibri Light"/>
              </a:rPr>
              <a:t>by</a:t>
            </a:r>
            <a:r>
              <a:rPr sz="1000" b="0" spc="40" dirty="0">
                <a:solidFill>
                  <a:srgbClr val="343B3C"/>
                </a:solidFill>
                <a:latin typeface="Calibri Light"/>
                <a:cs typeface="Calibri Light"/>
              </a:rPr>
              <a:t> </a:t>
            </a:r>
            <a:r>
              <a:rPr sz="1000" b="0" dirty="0">
                <a:solidFill>
                  <a:srgbClr val="343B3C"/>
                </a:solidFill>
                <a:latin typeface="Calibri Light"/>
                <a:cs typeface="Calibri Light"/>
              </a:rPr>
              <a:t>words</a:t>
            </a:r>
            <a:r>
              <a:rPr sz="1000" b="0" spc="45" dirty="0">
                <a:solidFill>
                  <a:srgbClr val="343B3C"/>
                </a:solidFill>
                <a:latin typeface="Calibri Light"/>
                <a:cs typeface="Calibri Light"/>
              </a:rPr>
              <a:t> </a:t>
            </a:r>
            <a:r>
              <a:rPr sz="1000" b="0" dirty="0">
                <a:solidFill>
                  <a:srgbClr val="343B3C"/>
                </a:solidFill>
                <a:latin typeface="Calibri Light"/>
                <a:cs typeface="Calibri Light"/>
              </a:rPr>
              <a:t>like</a:t>
            </a:r>
            <a:r>
              <a:rPr sz="1000" b="0" spc="45" dirty="0">
                <a:solidFill>
                  <a:srgbClr val="343B3C"/>
                </a:solidFill>
                <a:latin typeface="Calibri Light"/>
                <a:cs typeface="Calibri Light"/>
              </a:rPr>
              <a:t> </a:t>
            </a:r>
            <a:r>
              <a:rPr sz="1000" b="0" spc="-10" dirty="0">
                <a:solidFill>
                  <a:srgbClr val="343B3C"/>
                </a:solidFill>
                <a:latin typeface="Calibri Light"/>
                <a:cs typeface="Calibri Light"/>
              </a:rPr>
              <a:t>’’believe’’,</a:t>
            </a:r>
            <a:r>
              <a:rPr sz="1000" b="0" spc="40" dirty="0">
                <a:solidFill>
                  <a:srgbClr val="343B3C"/>
                </a:solidFill>
                <a:latin typeface="Calibri Light"/>
                <a:cs typeface="Calibri Light"/>
              </a:rPr>
              <a:t> </a:t>
            </a:r>
            <a:r>
              <a:rPr sz="1000" b="0" spc="-10" dirty="0">
                <a:solidFill>
                  <a:srgbClr val="343B3C"/>
                </a:solidFill>
                <a:latin typeface="Calibri Light"/>
                <a:cs typeface="Calibri Light"/>
              </a:rPr>
              <a:t>‘’expect’’,</a:t>
            </a:r>
            <a:r>
              <a:rPr sz="1000" b="0" spc="45" dirty="0">
                <a:solidFill>
                  <a:srgbClr val="343B3C"/>
                </a:solidFill>
                <a:latin typeface="Calibri Light"/>
                <a:cs typeface="Calibri Light"/>
              </a:rPr>
              <a:t> </a:t>
            </a:r>
            <a:r>
              <a:rPr sz="1000" b="0" spc="-10" dirty="0">
                <a:solidFill>
                  <a:srgbClr val="343B3C"/>
                </a:solidFill>
                <a:latin typeface="Calibri Light"/>
                <a:cs typeface="Calibri Light"/>
              </a:rPr>
              <a:t>‘’anticipate’’,</a:t>
            </a:r>
            <a:r>
              <a:rPr sz="1000" b="0" spc="40" dirty="0">
                <a:solidFill>
                  <a:srgbClr val="343B3C"/>
                </a:solidFill>
                <a:latin typeface="Calibri Light"/>
                <a:cs typeface="Calibri Light"/>
              </a:rPr>
              <a:t> </a:t>
            </a:r>
            <a:r>
              <a:rPr sz="1000" b="0" dirty="0">
                <a:solidFill>
                  <a:srgbClr val="343B3C"/>
                </a:solidFill>
                <a:latin typeface="Calibri Light"/>
                <a:cs typeface="Calibri Light"/>
              </a:rPr>
              <a:t>or</a:t>
            </a:r>
            <a:r>
              <a:rPr sz="1000" b="0" spc="45" dirty="0">
                <a:solidFill>
                  <a:srgbClr val="343B3C"/>
                </a:solidFill>
                <a:latin typeface="Calibri Light"/>
                <a:cs typeface="Calibri Light"/>
              </a:rPr>
              <a:t> </a:t>
            </a:r>
            <a:r>
              <a:rPr sz="1000" b="0" dirty="0">
                <a:solidFill>
                  <a:srgbClr val="343B3C"/>
                </a:solidFill>
                <a:latin typeface="Calibri Light"/>
                <a:cs typeface="Calibri Light"/>
              </a:rPr>
              <a:t>similar</a:t>
            </a:r>
            <a:r>
              <a:rPr sz="1000" b="0" spc="40" dirty="0">
                <a:solidFill>
                  <a:srgbClr val="343B3C"/>
                </a:solidFill>
                <a:latin typeface="Calibri Light"/>
                <a:cs typeface="Calibri Light"/>
              </a:rPr>
              <a:t> </a:t>
            </a:r>
            <a:r>
              <a:rPr sz="1000" b="0" dirty="0">
                <a:solidFill>
                  <a:srgbClr val="343B3C"/>
                </a:solidFill>
                <a:latin typeface="Calibri Light"/>
                <a:cs typeface="Calibri Light"/>
              </a:rPr>
              <a:t>expressions.</a:t>
            </a:r>
            <a:r>
              <a:rPr sz="1000" b="0" spc="35" dirty="0">
                <a:solidFill>
                  <a:srgbClr val="343B3C"/>
                </a:solidFill>
                <a:latin typeface="Calibri Light"/>
                <a:cs typeface="Calibri Light"/>
              </a:rPr>
              <a:t> </a:t>
            </a:r>
            <a:r>
              <a:rPr sz="1000" b="0" dirty="0">
                <a:solidFill>
                  <a:srgbClr val="343B3C"/>
                </a:solidFill>
                <a:latin typeface="Calibri Light"/>
                <a:cs typeface="Calibri Light"/>
              </a:rPr>
              <a:t>You</a:t>
            </a:r>
            <a:r>
              <a:rPr sz="1000" b="0" spc="45" dirty="0">
                <a:solidFill>
                  <a:srgbClr val="343B3C"/>
                </a:solidFill>
                <a:latin typeface="Calibri Light"/>
                <a:cs typeface="Calibri Light"/>
              </a:rPr>
              <a:t> </a:t>
            </a:r>
            <a:r>
              <a:rPr sz="1000" b="0" dirty="0">
                <a:solidFill>
                  <a:srgbClr val="343B3C"/>
                </a:solidFill>
                <a:latin typeface="Calibri Light"/>
                <a:cs typeface="Calibri Light"/>
              </a:rPr>
              <a:t>should</a:t>
            </a:r>
            <a:r>
              <a:rPr sz="1000" b="0" spc="35" dirty="0">
                <a:solidFill>
                  <a:srgbClr val="343B3C"/>
                </a:solidFill>
                <a:latin typeface="Calibri Light"/>
                <a:cs typeface="Calibri Light"/>
              </a:rPr>
              <a:t> </a:t>
            </a:r>
            <a:r>
              <a:rPr sz="1000" b="0" dirty="0">
                <a:solidFill>
                  <a:srgbClr val="343B3C"/>
                </a:solidFill>
                <a:latin typeface="Calibri Light"/>
                <a:cs typeface="Calibri Light"/>
              </a:rPr>
              <a:t>not</a:t>
            </a:r>
            <a:r>
              <a:rPr sz="1000" b="0" spc="45" dirty="0">
                <a:solidFill>
                  <a:srgbClr val="343B3C"/>
                </a:solidFill>
                <a:latin typeface="Calibri Light"/>
                <a:cs typeface="Calibri Light"/>
              </a:rPr>
              <a:t> </a:t>
            </a:r>
            <a:r>
              <a:rPr sz="1000" b="0" dirty="0">
                <a:solidFill>
                  <a:srgbClr val="343B3C"/>
                </a:solidFill>
                <a:latin typeface="Calibri Light"/>
                <a:cs typeface="Calibri Light"/>
              </a:rPr>
              <a:t>place</a:t>
            </a:r>
            <a:r>
              <a:rPr sz="1000" b="0" spc="40" dirty="0">
                <a:solidFill>
                  <a:srgbClr val="343B3C"/>
                </a:solidFill>
                <a:latin typeface="Calibri Light"/>
                <a:cs typeface="Calibri Light"/>
              </a:rPr>
              <a:t> </a:t>
            </a:r>
            <a:r>
              <a:rPr sz="1000" b="0" dirty="0">
                <a:solidFill>
                  <a:srgbClr val="343B3C"/>
                </a:solidFill>
                <a:latin typeface="Calibri Light"/>
                <a:cs typeface="Calibri Light"/>
              </a:rPr>
              <a:t>undue</a:t>
            </a:r>
            <a:r>
              <a:rPr sz="1000" b="0" spc="40" dirty="0">
                <a:solidFill>
                  <a:srgbClr val="343B3C"/>
                </a:solidFill>
                <a:latin typeface="Calibri Light"/>
                <a:cs typeface="Calibri Light"/>
              </a:rPr>
              <a:t> </a:t>
            </a:r>
            <a:r>
              <a:rPr sz="1000" b="0" dirty="0">
                <a:solidFill>
                  <a:srgbClr val="343B3C"/>
                </a:solidFill>
                <a:latin typeface="Calibri Light"/>
                <a:cs typeface="Calibri Light"/>
              </a:rPr>
              <a:t>reliance</a:t>
            </a:r>
            <a:r>
              <a:rPr sz="1000" b="0" spc="40" dirty="0">
                <a:solidFill>
                  <a:srgbClr val="343B3C"/>
                </a:solidFill>
                <a:latin typeface="Calibri Light"/>
                <a:cs typeface="Calibri Light"/>
              </a:rPr>
              <a:t> </a:t>
            </a:r>
            <a:r>
              <a:rPr sz="1000" b="0" spc="-25" dirty="0">
                <a:solidFill>
                  <a:srgbClr val="343B3C"/>
                </a:solidFill>
                <a:latin typeface="Calibri Light"/>
                <a:cs typeface="Calibri Light"/>
              </a:rPr>
              <a:t>on </a:t>
            </a:r>
            <a:r>
              <a:rPr sz="1000" b="0" spc="-10" dirty="0">
                <a:solidFill>
                  <a:srgbClr val="343B3C"/>
                </a:solidFill>
                <a:latin typeface="Calibri Light"/>
                <a:cs typeface="Calibri Light"/>
              </a:rPr>
              <a:t>forward-</a:t>
            </a:r>
            <a:r>
              <a:rPr sz="1000" b="0" dirty="0">
                <a:solidFill>
                  <a:srgbClr val="343B3C"/>
                </a:solidFill>
                <a:latin typeface="Calibri Light"/>
                <a:cs typeface="Calibri Light"/>
              </a:rPr>
              <a:t>looking</a:t>
            </a:r>
            <a:r>
              <a:rPr sz="1000" b="0" spc="35" dirty="0">
                <a:solidFill>
                  <a:srgbClr val="343B3C"/>
                </a:solidFill>
                <a:latin typeface="Calibri Light"/>
                <a:cs typeface="Calibri Light"/>
              </a:rPr>
              <a:t> </a:t>
            </a:r>
            <a:r>
              <a:rPr sz="1000" b="0" dirty="0">
                <a:solidFill>
                  <a:srgbClr val="343B3C"/>
                </a:solidFill>
                <a:latin typeface="Calibri Light"/>
                <a:cs typeface="Calibri Light"/>
              </a:rPr>
              <a:t>statements,</a:t>
            </a:r>
            <a:r>
              <a:rPr sz="1000" b="0" spc="35" dirty="0">
                <a:solidFill>
                  <a:srgbClr val="343B3C"/>
                </a:solidFill>
                <a:latin typeface="Calibri Light"/>
                <a:cs typeface="Calibri Light"/>
              </a:rPr>
              <a:t> </a:t>
            </a:r>
            <a:r>
              <a:rPr sz="1000" b="0" dirty="0">
                <a:solidFill>
                  <a:srgbClr val="343B3C"/>
                </a:solidFill>
                <a:latin typeface="Calibri Light"/>
                <a:cs typeface="Calibri Light"/>
              </a:rPr>
              <a:t>which</a:t>
            </a:r>
            <a:r>
              <a:rPr sz="1000" b="0" spc="40" dirty="0">
                <a:solidFill>
                  <a:srgbClr val="343B3C"/>
                </a:solidFill>
                <a:latin typeface="Calibri Light"/>
                <a:cs typeface="Calibri Light"/>
              </a:rPr>
              <a:t> </a:t>
            </a:r>
            <a:r>
              <a:rPr sz="1000" b="0" dirty="0">
                <a:solidFill>
                  <a:srgbClr val="343B3C"/>
                </a:solidFill>
                <a:latin typeface="Calibri Light"/>
                <a:cs typeface="Calibri Light"/>
              </a:rPr>
              <a:t>are</a:t>
            </a:r>
            <a:r>
              <a:rPr sz="1000" b="0" spc="35" dirty="0">
                <a:solidFill>
                  <a:srgbClr val="343B3C"/>
                </a:solidFill>
                <a:latin typeface="Calibri Light"/>
                <a:cs typeface="Calibri Light"/>
              </a:rPr>
              <a:t> </a:t>
            </a:r>
            <a:r>
              <a:rPr sz="1000" b="0" dirty="0">
                <a:solidFill>
                  <a:srgbClr val="343B3C"/>
                </a:solidFill>
                <a:latin typeface="Calibri Light"/>
                <a:cs typeface="Calibri Light"/>
              </a:rPr>
              <a:t>current</a:t>
            </a:r>
            <a:r>
              <a:rPr sz="1000" b="0" spc="40" dirty="0">
                <a:solidFill>
                  <a:srgbClr val="343B3C"/>
                </a:solidFill>
                <a:latin typeface="Calibri Light"/>
                <a:cs typeface="Calibri Light"/>
              </a:rPr>
              <a:t> </a:t>
            </a:r>
            <a:r>
              <a:rPr sz="1000" b="0" dirty="0">
                <a:solidFill>
                  <a:srgbClr val="343B3C"/>
                </a:solidFill>
                <a:latin typeface="Calibri Light"/>
                <a:cs typeface="Calibri Light"/>
              </a:rPr>
              <a:t>as</a:t>
            </a:r>
            <a:r>
              <a:rPr sz="1000" b="0" spc="35" dirty="0">
                <a:solidFill>
                  <a:srgbClr val="343B3C"/>
                </a:solidFill>
                <a:latin typeface="Calibri Light"/>
                <a:cs typeface="Calibri Light"/>
              </a:rPr>
              <a:t> </a:t>
            </a:r>
            <a:r>
              <a:rPr sz="1000" b="0" dirty="0">
                <a:solidFill>
                  <a:srgbClr val="343B3C"/>
                </a:solidFill>
                <a:latin typeface="Calibri Light"/>
                <a:cs typeface="Calibri Light"/>
              </a:rPr>
              <a:t>of</a:t>
            </a:r>
            <a:r>
              <a:rPr sz="1000" b="0" spc="40" dirty="0">
                <a:solidFill>
                  <a:srgbClr val="343B3C"/>
                </a:solidFill>
                <a:latin typeface="Calibri Light"/>
                <a:cs typeface="Calibri Light"/>
              </a:rPr>
              <a:t> </a:t>
            </a:r>
            <a:r>
              <a:rPr sz="1000" b="0" dirty="0">
                <a:solidFill>
                  <a:srgbClr val="343B3C"/>
                </a:solidFill>
                <a:latin typeface="Calibri Light"/>
                <a:cs typeface="Calibri Light"/>
              </a:rPr>
              <a:t>the</a:t>
            </a:r>
            <a:r>
              <a:rPr sz="1000" b="0" spc="35" dirty="0">
                <a:solidFill>
                  <a:srgbClr val="343B3C"/>
                </a:solidFill>
                <a:latin typeface="Calibri Light"/>
                <a:cs typeface="Calibri Light"/>
              </a:rPr>
              <a:t> </a:t>
            </a:r>
            <a:r>
              <a:rPr sz="1000" b="0" dirty="0">
                <a:solidFill>
                  <a:srgbClr val="343B3C"/>
                </a:solidFill>
                <a:latin typeface="Calibri Light"/>
                <a:cs typeface="Calibri Light"/>
              </a:rPr>
              <a:t>date</a:t>
            </a:r>
            <a:r>
              <a:rPr sz="1000" b="0" spc="40" dirty="0">
                <a:solidFill>
                  <a:srgbClr val="343B3C"/>
                </a:solidFill>
                <a:latin typeface="Calibri Light"/>
                <a:cs typeface="Calibri Light"/>
              </a:rPr>
              <a:t> </a:t>
            </a:r>
            <a:r>
              <a:rPr sz="1000" b="0" dirty="0">
                <a:solidFill>
                  <a:srgbClr val="343B3C"/>
                </a:solidFill>
                <a:latin typeface="Calibri Light"/>
                <a:cs typeface="Calibri Light"/>
              </a:rPr>
              <a:t>of</a:t>
            </a:r>
            <a:r>
              <a:rPr sz="1000" b="0" spc="35" dirty="0">
                <a:solidFill>
                  <a:srgbClr val="343B3C"/>
                </a:solidFill>
                <a:latin typeface="Calibri Light"/>
                <a:cs typeface="Calibri Light"/>
              </a:rPr>
              <a:t> </a:t>
            </a:r>
            <a:r>
              <a:rPr sz="1000" b="0" dirty="0">
                <a:solidFill>
                  <a:srgbClr val="343B3C"/>
                </a:solidFill>
                <a:latin typeface="Calibri Light"/>
                <a:cs typeface="Calibri Light"/>
              </a:rPr>
              <a:t>this</a:t>
            </a:r>
            <a:r>
              <a:rPr sz="1000" b="0" spc="35" dirty="0">
                <a:solidFill>
                  <a:srgbClr val="343B3C"/>
                </a:solidFill>
                <a:latin typeface="Calibri Light"/>
                <a:cs typeface="Calibri Light"/>
              </a:rPr>
              <a:t> </a:t>
            </a:r>
            <a:r>
              <a:rPr sz="1000" b="0" dirty="0">
                <a:solidFill>
                  <a:srgbClr val="343B3C"/>
                </a:solidFill>
                <a:latin typeface="Calibri Light"/>
                <a:cs typeface="Calibri Light"/>
              </a:rPr>
              <a:t>report.</a:t>
            </a:r>
            <a:r>
              <a:rPr sz="1000" b="0" spc="35" dirty="0">
                <a:solidFill>
                  <a:srgbClr val="343B3C"/>
                </a:solidFill>
                <a:latin typeface="Calibri Light"/>
                <a:cs typeface="Calibri Light"/>
              </a:rPr>
              <a:t> </a:t>
            </a:r>
            <a:r>
              <a:rPr sz="1000" b="0" dirty="0">
                <a:solidFill>
                  <a:srgbClr val="343B3C"/>
                </a:solidFill>
                <a:latin typeface="Calibri Light"/>
                <a:cs typeface="Calibri Light"/>
              </a:rPr>
              <a:t>AXA</a:t>
            </a:r>
            <a:r>
              <a:rPr sz="1000" b="0" spc="40" dirty="0">
                <a:solidFill>
                  <a:srgbClr val="343B3C"/>
                </a:solidFill>
                <a:latin typeface="Calibri Light"/>
                <a:cs typeface="Calibri Light"/>
              </a:rPr>
              <a:t> </a:t>
            </a:r>
            <a:r>
              <a:rPr sz="1000" b="0" dirty="0">
                <a:solidFill>
                  <a:srgbClr val="343B3C"/>
                </a:solidFill>
                <a:latin typeface="Calibri Light"/>
                <a:cs typeface="Calibri Light"/>
              </a:rPr>
              <a:t>IM</a:t>
            </a:r>
            <a:r>
              <a:rPr sz="1000" b="0" spc="35" dirty="0">
                <a:solidFill>
                  <a:srgbClr val="343B3C"/>
                </a:solidFill>
                <a:latin typeface="Calibri Light"/>
                <a:cs typeface="Calibri Light"/>
              </a:rPr>
              <a:t> </a:t>
            </a:r>
            <a:r>
              <a:rPr sz="1000" b="0" dirty="0">
                <a:solidFill>
                  <a:srgbClr val="343B3C"/>
                </a:solidFill>
                <a:latin typeface="Calibri Light"/>
                <a:cs typeface="Calibri Light"/>
              </a:rPr>
              <a:t>disclaims</a:t>
            </a:r>
            <a:r>
              <a:rPr sz="1000" b="0" spc="35" dirty="0">
                <a:solidFill>
                  <a:srgbClr val="343B3C"/>
                </a:solidFill>
                <a:latin typeface="Calibri Light"/>
                <a:cs typeface="Calibri Light"/>
              </a:rPr>
              <a:t> </a:t>
            </a:r>
            <a:r>
              <a:rPr sz="1000" b="0" dirty="0">
                <a:solidFill>
                  <a:srgbClr val="343B3C"/>
                </a:solidFill>
                <a:latin typeface="Calibri Light"/>
                <a:cs typeface="Calibri Light"/>
              </a:rPr>
              <a:t>any</a:t>
            </a:r>
            <a:r>
              <a:rPr sz="1000" b="0" spc="35" dirty="0">
                <a:solidFill>
                  <a:srgbClr val="343B3C"/>
                </a:solidFill>
                <a:latin typeface="Calibri Light"/>
                <a:cs typeface="Calibri Light"/>
              </a:rPr>
              <a:t> </a:t>
            </a:r>
            <a:r>
              <a:rPr sz="1000" b="0" dirty="0">
                <a:solidFill>
                  <a:srgbClr val="343B3C"/>
                </a:solidFill>
                <a:latin typeface="Calibri Light"/>
                <a:cs typeface="Calibri Light"/>
              </a:rPr>
              <a:t>obligation</a:t>
            </a:r>
            <a:r>
              <a:rPr sz="1000" b="0" spc="40" dirty="0">
                <a:solidFill>
                  <a:srgbClr val="343B3C"/>
                </a:solidFill>
                <a:latin typeface="Calibri Light"/>
                <a:cs typeface="Calibri Light"/>
              </a:rPr>
              <a:t> </a:t>
            </a:r>
            <a:r>
              <a:rPr sz="1000" b="0" dirty="0">
                <a:solidFill>
                  <a:srgbClr val="343B3C"/>
                </a:solidFill>
                <a:latin typeface="Calibri Light"/>
                <a:cs typeface="Calibri Light"/>
              </a:rPr>
              <a:t>to</a:t>
            </a:r>
            <a:r>
              <a:rPr sz="1000" b="0" spc="35" dirty="0">
                <a:solidFill>
                  <a:srgbClr val="343B3C"/>
                </a:solidFill>
                <a:latin typeface="Calibri Light"/>
                <a:cs typeface="Calibri Light"/>
              </a:rPr>
              <a:t> </a:t>
            </a:r>
            <a:r>
              <a:rPr sz="1000" b="0" dirty="0">
                <a:solidFill>
                  <a:srgbClr val="343B3C"/>
                </a:solidFill>
                <a:latin typeface="Calibri Light"/>
                <a:cs typeface="Calibri Light"/>
              </a:rPr>
              <a:t>update</a:t>
            </a:r>
            <a:r>
              <a:rPr sz="1000" b="0" spc="40" dirty="0">
                <a:solidFill>
                  <a:srgbClr val="343B3C"/>
                </a:solidFill>
                <a:latin typeface="Calibri Light"/>
                <a:cs typeface="Calibri Light"/>
              </a:rPr>
              <a:t> </a:t>
            </a:r>
            <a:r>
              <a:rPr sz="1000" b="0" dirty="0">
                <a:solidFill>
                  <a:srgbClr val="343B3C"/>
                </a:solidFill>
                <a:latin typeface="Calibri Light"/>
                <a:cs typeface="Calibri Light"/>
              </a:rPr>
              <a:t>or</a:t>
            </a:r>
            <a:r>
              <a:rPr sz="1000" b="0" spc="35" dirty="0">
                <a:solidFill>
                  <a:srgbClr val="343B3C"/>
                </a:solidFill>
                <a:latin typeface="Calibri Light"/>
                <a:cs typeface="Calibri Light"/>
              </a:rPr>
              <a:t> </a:t>
            </a:r>
            <a:r>
              <a:rPr sz="1000" b="0" dirty="0">
                <a:solidFill>
                  <a:srgbClr val="343B3C"/>
                </a:solidFill>
                <a:latin typeface="Calibri Light"/>
                <a:cs typeface="Calibri Light"/>
              </a:rPr>
              <a:t>alter</a:t>
            </a:r>
            <a:r>
              <a:rPr sz="1000" b="0" spc="40" dirty="0">
                <a:solidFill>
                  <a:srgbClr val="343B3C"/>
                </a:solidFill>
                <a:latin typeface="Calibri Light"/>
                <a:cs typeface="Calibri Light"/>
              </a:rPr>
              <a:t> </a:t>
            </a:r>
            <a:r>
              <a:rPr sz="1000" b="0" dirty="0">
                <a:solidFill>
                  <a:srgbClr val="343B3C"/>
                </a:solidFill>
                <a:latin typeface="Calibri Light"/>
                <a:cs typeface="Calibri Light"/>
              </a:rPr>
              <a:t>any</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forward- </a:t>
            </a:r>
            <a:r>
              <a:rPr sz="1000" b="0" dirty="0">
                <a:solidFill>
                  <a:srgbClr val="343B3C"/>
                </a:solidFill>
                <a:latin typeface="Calibri Light"/>
                <a:cs typeface="Calibri Light"/>
              </a:rPr>
              <a:t>looking</a:t>
            </a:r>
            <a:r>
              <a:rPr sz="1000" b="0" spc="-10" dirty="0">
                <a:solidFill>
                  <a:srgbClr val="343B3C"/>
                </a:solidFill>
                <a:latin typeface="Calibri Light"/>
                <a:cs typeface="Calibri Light"/>
              </a:rPr>
              <a:t> </a:t>
            </a:r>
            <a:r>
              <a:rPr sz="1000" b="0" dirty="0">
                <a:solidFill>
                  <a:srgbClr val="343B3C"/>
                </a:solidFill>
                <a:latin typeface="Calibri Light"/>
                <a:cs typeface="Calibri Light"/>
              </a:rPr>
              <a:t>statements,</a:t>
            </a:r>
            <a:r>
              <a:rPr sz="1000" b="0" spc="-5" dirty="0">
                <a:solidFill>
                  <a:srgbClr val="343B3C"/>
                </a:solidFill>
                <a:latin typeface="Calibri Light"/>
                <a:cs typeface="Calibri Light"/>
              </a:rPr>
              <a:t> </a:t>
            </a:r>
            <a:r>
              <a:rPr sz="1000" b="0" dirty="0">
                <a:solidFill>
                  <a:srgbClr val="343B3C"/>
                </a:solidFill>
                <a:latin typeface="Calibri Light"/>
                <a:cs typeface="Calibri Light"/>
              </a:rPr>
              <a:t>whether</a:t>
            </a:r>
            <a:r>
              <a:rPr sz="1000" b="0" spc="-10" dirty="0">
                <a:solidFill>
                  <a:srgbClr val="343B3C"/>
                </a:solidFill>
                <a:latin typeface="Calibri Light"/>
                <a:cs typeface="Calibri Light"/>
              </a:rPr>
              <a:t> </a:t>
            </a:r>
            <a:r>
              <a:rPr sz="1000" b="0" dirty="0">
                <a:solidFill>
                  <a:srgbClr val="343B3C"/>
                </a:solidFill>
                <a:latin typeface="Calibri Light"/>
                <a:cs typeface="Calibri Light"/>
              </a:rPr>
              <a:t>as</a:t>
            </a:r>
            <a:r>
              <a:rPr sz="1000" b="0" spc="-5" dirty="0">
                <a:solidFill>
                  <a:srgbClr val="343B3C"/>
                </a:solidFill>
                <a:latin typeface="Calibri Light"/>
                <a:cs typeface="Calibri Light"/>
              </a:rPr>
              <a:t> </a:t>
            </a:r>
            <a:r>
              <a:rPr sz="1000" b="0" dirty="0">
                <a:solidFill>
                  <a:srgbClr val="343B3C"/>
                </a:solidFill>
                <a:latin typeface="Calibri Light"/>
                <a:cs typeface="Calibri Light"/>
              </a:rPr>
              <a:t>a</a:t>
            </a:r>
            <a:r>
              <a:rPr sz="1000" b="0" spc="-5" dirty="0">
                <a:solidFill>
                  <a:srgbClr val="343B3C"/>
                </a:solidFill>
                <a:latin typeface="Calibri Light"/>
                <a:cs typeface="Calibri Light"/>
              </a:rPr>
              <a:t> </a:t>
            </a:r>
            <a:r>
              <a:rPr sz="1000" b="0" dirty="0">
                <a:solidFill>
                  <a:srgbClr val="343B3C"/>
                </a:solidFill>
                <a:latin typeface="Calibri Light"/>
                <a:cs typeface="Calibri Light"/>
              </a:rPr>
              <a:t>result</a:t>
            </a:r>
            <a:r>
              <a:rPr sz="1000" b="0" spc="-10" dirty="0">
                <a:solidFill>
                  <a:srgbClr val="343B3C"/>
                </a:solidFill>
                <a:latin typeface="Calibri Light"/>
                <a:cs typeface="Calibri Light"/>
              </a:rPr>
              <a:t> </a:t>
            </a:r>
            <a:r>
              <a:rPr sz="1000" b="0" dirty="0">
                <a:solidFill>
                  <a:srgbClr val="343B3C"/>
                </a:solidFill>
                <a:latin typeface="Calibri Light"/>
                <a:cs typeface="Calibri Light"/>
              </a:rPr>
              <a:t>of</a:t>
            </a:r>
            <a:r>
              <a:rPr sz="1000" b="0" spc="-5" dirty="0">
                <a:solidFill>
                  <a:srgbClr val="343B3C"/>
                </a:solidFill>
                <a:latin typeface="Calibri Light"/>
                <a:cs typeface="Calibri Light"/>
              </a:rPr>
              <a:t> </a:t>
            </a:r>
            <a:r>
              <a:rPr sz="1000" b="0" dirty="0">
                <a:solidFill>
                  <a:srgbClr val="343B3C"/>
                </a:solidFill>
                <a:latin typeface="Calibri Light"/>
                <a:cs typeface="Calibri Light"/>
              </a:rPr>
              <a:t>new</a:t>
            </a:r>
            <a:r>
              <a:rPr sz="1000" b="0" spc="-10" dirty="0">
                <a:solidFill>
                  <a:srgbClr val="343B3C"/>
                </a:solidFill>
                <a:latin typeface="Calibri Light"/>
                <a:cs typeface="Calibri Light"/>
              </a:rPr>
              <a:t> information,</a:t>
            </a:r>
            <a:r>
              <a:rPr sz="1000" b="0" spc="-5" dirty="0">
                <a:solidFill>
                  <a:srgbClr val="343B3C"/>
                </a:solidFill>
                <a:latin typeface="Calibri Light"/>
                <a:cs typeface="Calibri Light"/>
              </a:rPr>
              <a:t> </a:t>
            </a:r>
            <a:r>
              <a:rPr sz="1000" b="0" dirty="0">
                <a:solidFill>
                  <a:srgbClr val="343B3C"/>
                </a:solidFill>
                <a:latin typeface="Calibri Light"/>
                <a:cs typeface="Calibri Light"/>
              </a:rPr>
              <a:t>future</a:t>
            </a:r>
            <a:r>
              <a:rPr sz="1000" b="0" spc="-5" dirty="0">
                <a:solidFill>
                  <a:srgbClr val="343B3C"/>
                </a:solidFill>
                <a:latin typeface="Calibri Light"/>
                <a:cs typeface="Calibri Light"/>
              </a:rPr>
              <a:t> </a:t>
            </a:r>
            <a:r>
              <a:rPr sz="1000" b="0" dirty="0">
                <a:solidFill>
                  <a:srgbClr val="343B3C"/>
                </a:solidFill>
                <a:latin typeface="Calibri Light"/>
                <a:cs typeface="Calibri Light"/>
              </a:rPr>
              <a:t>events</a:t>
            </a:r>
            <a:r>
              <a:rPr sz="1000" b="0" spc="-10" dirty="0">
                <a:solidFill>
                  <a:srgbClr val="343B3C"/>
                </a:solidFill>
                <a:latin typeface="Calibri Light"/>
                <a:cs typeface="Calibri Light"/>
              </a:rPr>
              <a:t> </a:t>
            </a:r>
            <a:r>
              <a:rPr sz="1000" b="0" dirty="0">
                <a:solidFill>
                  <a:srgbClr val="343B3C"/>
                </a:solidFill>
                <a:latin typeface="Calibri Light"/>
                <a:cs typeface="Calibri Light"/>
              </a:rPr>
              <a:t>or</a:t>
            </a:r>
            <a:r>
              <a:rPr sz="1000" b="0" spc="-5" dirty="0">
                <a:solidFill>
                  <a:srgbClr val="343B3C"/>
                </a:solidFill>
                <a:latin typeface="Calibri Light"/>
                <a:cs typeface="Calibri Light"/>
              </a:rPr>
              <a:t> </a:t>
            </a:r>
            <a:r>
              <a:rPr sz="1000" b="0" dirty="0">
                <a:solidFill>
                  <a:srgbClr val="343B3C"/>
                </a:solidFill>
                <a:latin typeface="Calibri Light"/>
                <a:cs typeface="Calibri Light"/>
              </a:rPr>
              <a:t>otherwise.</a:t>
            </a:r>
            <a:r>
              <a:rPr sz="1000" b="0" spc="-5" dirty="0">
                <a:solidFill>
                  <a:srgbClr val="343B3C"/>
                </a:solidFill>
                <a:latin typeface="Calibri Light"/>
                <a:cs typeface="Calibri Light"/>
              </a:rPr>
              <a:t> </a:t>
            </a:r>
            <a:r>
              <a:rPr sz="1000" b="0" dirty="0">
                <a:solidFill>
                  <a:srgbClr val="343B3C"/>
                </a:solidFill>
                <a:latin typeface="Calibri Light"/>
                <a:cs typeface="Calibri Light"/>
              </a:rPr>
              <a:t>The</a:t>
            </a:r>
            <a:r>
              <a:rPr sz="1000" b="0" spc="-10" dirty="0">
                <a:solidFill>
                  <a:srgbClr val="343B3C"/>
                </a:solidFill>
                <a:latin typeface="Calibri Light"/>
                <a:cs typeface="Calibri Light"/>
              </a:rPr>
              <a:t> </a:t>
            </a:r>
            <a:r>
              <a:rPr sz="1000" b="0" dirty="0">
                <a:solidFill>
                  <a:srgbClr val="343B3C"/>
                </a:solidFill>
                <a:latin typeface="Calibri Light"/>
                <a:cs typeface="Calibri Light"/>
              </a:rPr>
              <a:t>valuation</a:t>
            </a:r>
            <a:r>
              <a:rPr sz="1000" b="0" spc="-5" dirty="0">
                <a:solidFill>
                  <a:srgbClr val="343B3C"/>
                </a:solidFill>
                <a:latin typeface="Calibri Light"/>
                <a:cs typeface="Calibri Light"/>
              </a:rPr>
              <a:t> </a:t>
            </a:r>
            <a:r>
              <a:rPr sz="1000" b="0" dirty="0">
                <a:solidFill>
                  <a:srgbClr val="343B3C"/>
                </a:solidFill>
                <a:latin typeface="Calibri Light"/>
                <a:cs typeface="Calibri Light"/>
              </a:rPr>
              <a:t>of</a:t>
            </a:r>
            <a:r>
              <a:rPr sz="1000" b="0" spc="-10" dirty="0">
                <a:solidFill>
                  <a:srgbClr val="343B3C"/>
                </a:solidFill>
                <a:latin typeface="Calibri Light"/>
                <a:cs typeface="Calibri Light"/>
              </a:rPr>
              <a:t> </a:t>
            </a:r>
            <a:r>
              <a:rPr sz="1000" b="0" dirty="0">
                <a:solidFill>
                  <a:srgbClr val="343B3C"/>
                </a:solidFill>
                <a:latin typeface="Calibri Light"/>
                <a:cs typeface="Calibri Light"/>
              </a:rPr>
              <a:t>financial</a:t>
            </a:r>
            <a:r>
              <a:rPr sz="1000" b="0" spc="-5" dirty="0">
                <a:solidFill>
                  <a:srgbClr val="343B3C"/>
                </a:solidFill>
                <a:latin typeface="Calibri Light"/>
                <a:cs typeface="Calibri Light"/>
              </a:rPr>
              <a:t> </a:t>
            </a:r>
            <a:r>
              <a:rPr sz="1000" b="0" dirty="0">
                <a:solidFill>
                  <a:srgbClr val="343B3C"/>
                </a:solidFill>
                <a:latin typeface="Calibri Light"/>
                <a:cs typeface="Calibri Light"/>
              </a:rPr>
              <a:t>assets</a:t>
            </a:r>
            <a:r>
              <a:rPr sz="1000" b="0" spc="-5" dirty="0">
                <a:solidFill>
                  <a:srgbClr val="343B3C"/>
                </a:solidFill>
                <a:latin typeface="Calibri Light"/>
                <a:cs typeface="Calibri Light"/>
              </a:rPr>
              <a:t> </a:t>
            </a:r>
            <a:r>
              <a:rPr sz="1000" b="0" dirty="0">
                <a:solidFill>
                  <a:srgbClr val="343B3C"/>
                </a:solidFill>
                <a:latin typeface="Calibri Light"/>
                <a:cs typeface="Calibri Light"/>
              </a:rPr>
              <a:t>can</a:t>
            </a:r>
            <a:r>
              <a:rPr sz="1000" b="0" spc="-10" dirty="0">
                <a:solidFill>
                  <a:srgbClr val="343B3C"/>
                </a:solidFill>
                <a:latin typeface="Calibri Light"/>
                <a:cs typeface="Calibri Light"/>
              </a:rPr>
              <a:t> </a:t>
            </a:r>
            <a:r>
              <a:rPr sz="1000" b="0" dirty="0">
                <a:solidFill>
                  <a:srgbClr val="343B3C"/>
                </a:solidFill>
                <a:latin typeface="Calibri Light"/>
                <a:cs typeface="Calibri Light"/>
              </a:rPr>
              <a:t>vary</a:t>
            </a:r>
            <a:r>
              <a:rPr sz="1000" b="0" spc="-5" dirty="0">
                <a:solidFill>
                  <a:srgbClr val="343B3C"/>
                </a:solidFill>
                <a:latin typeface="Calibri Light"/>
                <a:cs typeface="Calibri Light"/>
              </a:rPr>
              <a:t> </a:t>
            </a:r>
            <a:r>
              <a:rPr sz="1000" b="0" spc="-10" dirty="0">
                <a:solidFill>
                  <a:srgbClr val="343B3C"/>
                </a:solidFill>
                <a:latin typeface="Calibri Light"/>
                <a:cs typeface="Calibri Light"/>
              </a:rPr>
              <a:t>significantly </a:t>
            </a:r>
            <a:r>
              <a:rPr sz="1000" b="0" dirty="0">
                <a:solidFill>
                  <a:srgbClr val="343B3C"/>
                </a:solidFill>
                <a:latin typeface="Calibri Light"/>
                <a:cs typeface="Calibri Light"/>
              </a:rPr>
              <a:t>from</a:t>
            </a:r>
            <a:r>
              <a:rPr sz="1000" b="0" spc="40" dirty="0">
                <a:solidFill>
                  <a:srgbClr val="343B3C"/>
                </a:solidFill>
                <a:latin typeface="Calibri Light"/>
                <a:cs typeface="Calibri Light"/>
              </a:rPr>
              <a:t> </a:t>
            </a:r>
            <a:r>
              <a:rPr sz="1000" b="0" dirty="0">
                <a:solidFill>
                  <a:srgbClr val="343B3C"/>
                </a:solidFill>
                <a:latin typeface="Calibri Light"/>
                <a:cs typeface="Calibri Light"/>
              </a:rPr>
              <a:t>the</a:t>
            </a:r>
            <a:r>
              <a:rPr sz="1000" b="0" spc="40" dirty="0">
                <a:solidFill>
                  <a:srgbClr val="343B3C"/>
                </a:solidFill>
                <a:latin typeface="Calibri Light"/>
                <a:cs typeface="Calibri Light"/>
              </a:rPr>
              <a:t> </a:t>
            </a:r>
            <a:r>
              <a:rPr sz="1000" b="0" dirty="0">
                <a:solidFill>
                  <a:srgbClr val="343B3C"/>
                </a:solidFill>
                <a:latin typeface="Calibri Light"/>
                <a:cs typeface="Calibri Light"/>
              </a:rPr>
              <a:t>prices</a:t>
            </a:r>
            <a:r>
              <a:rPr sz="1000" b="0" spc="40" dirty="0">
                <a:solidFill>
                  <a:srgbClr val="343B3C"/>
                </a:solidFill>
                <a:latin typeface="Calibri Light"/>
                <a:cs typeface="Calibri Light"/>
              </a:rPr>
              <a:t> </a:t>
            </a:r>
            <a:r>
              <a:rPr sz="1000" b="0" dirty="0">
                <a:solidFill>
                  <a:srgbClr val="343B3C"/>
                </a:solidFill>
                <a:latin typeface="Calibri Light"/>
                <a:cs typeface="Calibri Light"/>
              </a:rPr>
              <a:t>that</a:t>
            </a:r>
            <a:r>
              <a:rPr sz="1000" b="0" spc="45" dirty="0">
                <a:solidFill>
                  <a:srgbClr val="343B3C"/>
                </a:solidFill>
                <a:latin typeface="Calibri Light"/>
                <a:cs typeface="Calibri Light"/>
              </a:rPr>
              <a:t> </a:t>
            </a:r>
            <a:r>
              <a:rPr sz="1000" b="0" dirty="0">
                <a:solidFill>
                  <a:srgbClr val="343B3C"/>
                </a:solidFill>
                <a:latin typeface="Calibri Light"/>
                <a:cs typeface="Calibri Light"/>
              </a:rPr>
              <a:t>the</a:t>
            </a:r>
            <a:r>
              <a:rPr sz="1000" b="0" spc="40" dirty="0">
                <a:solidFill>
                  <a:srgbClr val="343B3C"/>
                </a:solidFill>
                <a:latin typeface="Calibri Light"/>
                <a:cs typeface="Calibri Light"/>
              </a:rPr>
              <a:t> </a:t>
            </a:r>
            <a:r>
              <a:rPr sz="1000" b="0" dirty="0">
                <a:solidFill>
                  <a:srgbClr val="343B3C"/>
                </a:solidFill>
                <a:latin typeface="Calibri Light"/>
                <a:cs typeface="Calibri Light"/>
              </a:rPr>
              <a:t>AXA</a:t>
            </a:r>
            <a:r>
              <a:rPr sz="1000" b="0" spc="40" dirty="0">
                <a:solidFill>
                  <a:srgbClr val="343B3C"/>
                </a:solidFill>
                <a:latin typeface="Calibri Light"/>
                <a:cs typeface="Calibri Light"/>
              </a:rPr>
              <a:t> </a:t>
            </a:r>
            <a:r>
              <a:rPr sz="1000" b="0" dirty="0">
                <a:solidFill>
                  <a:srgbClr val="343B3C"/>
                </a:solidFill>
                <a:latin typeface="Calibri Light"/>
                <a:cs typeface="Calibri Light"/>
              </a:rPr>
              <a:t>IM</a:t>
            </a:r>
            <a:r>
              <a:rPr sz="1000" b="0" spc="45" dirty="0">
                <a:solidFill>
                  <a:srgbClr val="343B3C"/>
                </a:solidFill>
                <a:latin typeface="Calibri Light"/>
                <a:cs typeface="Calibri Light"/>
              </a:rPr>
              <a:t> </a:t>
            </a:r>
            <a:r>
              <a:rPr sz="1000" b="0" dirty="0">
                <a:solidFill>
                  <a:srgbClr val="343B3C"/>
                </a:solidFill>
                <a:latin typeface="Calibri Light"/>
                <a:cs typeface="Calibri Light"/>
              </a:rPr>
              <a:t>could</a:t>
            </a:r>
            <a:r>
              <a:rPr sz="1000" b="0" spc="40" dirty="0">
                <a:solidFill>
                  <a:srgbClr val="343B3C"/>
                </a:solidFill>
                <a:latin typeface="Calibri Light"/>
                <a:cs typeface="Calibri Light"/>
              </a:rPr>
              <a:t> </a:t>
            </a:r>
            <a:r>
              <a:rPr sz="1000" b="0" dirty="0">
                <a:solidFill>
                  <a:srgbClr val="343B3C"/>
                </a:solidFill>
                <a:latin typeface="Calibri Light"/>
                <a:cs typeface="Calibri Light"/>
              </a:rPr>
              <a:t>obtain</a:t>
            </a:r>
            <a:r>
              <a:rPr sz="1000" b="0" spc="40" dirty="0">
                <a:solidFill>
                  <a:srgbClr val="343B3C"/>
                </a:solidFill>
                <a:latin typeface="Calibri Light"/>
                <a:cs typeface="Calibri Light"/>
              </a:rPr>
              <a:t> </a:t>
            </a:r>
            <a:r>
              <a:rPr sz="1000" b="0" dirty="0">
                <a:solidFill>
                  <a:srgbClr val="343B3C"/>
                </a:solidFill>
                <a:latin typeface="Calibri Light"/>
                <a:cs typeface="Calibri Light"/>
              </a:rPr>
              <a:t>if</a:t>
            </a:r>
            <a:r>
              <a:rPr sz="1000" b="0" spc="45" dirty="0">
                <a:solidFill>
                  <a:srgbClr val="343B3C"/>
                </a:solidFill>
                <a:latin typeface="Calibri Light"/>
                <a:cs typeface="Calibri Light"/>
              </a:rPr>
              <a:t> </a:t>
            </a:r>
            <a:r>
              <a:rPr sz="1000" b="0" dirty="0">
                <a:solidFill>
                  <a:srgbClr val="343B3C"/>
                </a:solidFill>
                <a:latin typeface="Calibri Light"/>
                <a:cs typeface="Calibri Light"/>
              </a:rPr>
              <a:t>it</a:t>
            </a:r>
            <a:r>
              <a:rPr sz="1000" b="0" spc="40" dirty="0">
                <a:solidFill>
                  <a:srgbClr val="343B3C"/>
                </a:solidFill>
                <a:latin typeface="Calibri Light"/>
                <a:cs typeface="Calibri Light"/>
              </a:rPr>
              <a:t> </a:t>
            </a:r>
            <a:r>
              <a:rPr sz="1000" b="0" dirty="0">
                <a:solidFill>
                  <a:srgbClr val="343B3C"/>
                </a:solidFill>
                <a:latin typeface="Calibri Light"/>
                <a:cs typeface="Calibri Light"/>
              </a:rPr>
              <a:t>sought</a:t>
            </a:r>
            <a:r>
              <a:rPr sz="1000" b="0" spc="40" dirty="0">
                <a:solidFill>
                  <a:srgbClr val="343B3C"/>
                </a:solidFill>
                <a:latin typeface="Calibri Light"/>
                <a:cs typeface="Calibri Light"/>
              </a:rPr>
              <a:t> </a:t>
            </a:r>
            <a:r>
              <a:rPr sz="1000" b="0" dirty="0">
                <a:solidFill>
                  <a:srgbClr val="343B3C"/>
                </a:solidFill>
                <a:latin typeface="Calibri Light"/>
                <a:cs typeface="Calibri Light"/>
              </a:rPr>
              <a:t>to</a:t>
            </a:r>
            <a:r>
              <a:rPr sz="1000" b="0" spc="45" dirty="0">
                <a:solidFill>
                  <a:srgbClr val="343B3C"/>
                </a:solidFill>
                <a:latin typeface="Calibri Light"/>
                <a:cs typeface="Calibri Light"/>
              </a:rPr>
              <a:t> </a:t>
            </a:r>
            <a:r>
              <a:rPr sz="1000" b="0" dirty="0">
                <a:solidFill>
                  <a:srgbClr val="343B3C"/>
                </a:solidFill>
                <a:latin typeface="Calibri Light"/>
                <a:cs typeface="Calibri Light"/>
              </a:rPr>
              <a:t>liquidate</a:t>
            </a:r>
            <a:r>
              <a:rPr sz="1000" b="0" spc="40" dirty="0">
                <a:solidFill>
                  <a:srgbClr val="343B3C"/>
                </a:solidFill>
                <a:latin typeface="Calibri Light"/>
                <a:cs typeface="Calibri Light"/>
              </a:rPr>
              <a:t> </a:t>
            </a:r>
            <a:r>
              <a:rPr sz="1000" b="0" dirty="0">
                <a:solidFill>
                  <a:srgbClr val="343B3C"/>
                </a:solidFill>
                <a:latin typeface="Calibri Light"/>
                <a:cs typeface="Calibri Light"/>
              </a:rPr>
              <a:t>the</a:t>
            </a:r>
            <a:r>
              <a:rPr sz="1000" b="0" spc="40" dirty="0">
                <a:solidFill>
                  <a:srgbClr val="343B3C"/>
                </a:solidFill>
                <a:latin typeface="Calibri Light"/>
                <a:cs typeface="Calibri Light"/>
              </a:rPr>
              <a:t> </a:t>
            </a:r>
            <a:r>
              <a:rPr sz="1000" b="0" dirty="0">
                <a:solidFill>
                  <a:srgbClr val="343B3C"/>
                </a:solidFill>
                <a:latin typeface="Calibri Light"/>
                <a:cs typeface="Calibri Light"/>
              </a:rPr>
              <a:t>positions</a:t>
            </a:r>
            <a:r>
              <a:rPr sz="1000" b="0" spc="45" dirty="0">
                <a:solidFill>
                  <a:srgbClr val="343B3C"/>
                </a:solidFill>
                <a:latin typeface="Calibri Light"/>
                <a:cs typeface="Calibri Light"/>
              </a:rPr>
              <a:t> </a:t>
            </a:r>
            <a:r>
              <a:rPr sz="1000" b="0" dirty="0">
                <a:solidFill>
                  <a:srgbClr val="343B3C"/>
                </a:solidFill>
                <a:latin typeface="Calibri Light"/>
                <a:cs typeface="Calibri Light"/>
              </a:rPr>
              <a:t>on</a:t>
            </a:r>
            <a:r>
              <a:rPr sz="1000" b="0" spc="40" dirty="0">
                <a:solidFill>
                  <a:srgbClr val="343B3C"/>
                </a:solidFill>
                <a:latin typeface="Calibri Light"/>
                <a:cs typeface="Calibri Light"/>
              </a:rPr>
              <a:t> </a:t>
            </a:r>
            <a:r>
              <a:rPr sz="1000" b="0" dirty="0">
                <a:solidFill>
                  <a:srgbClr val="343B3C"/>
                </a:solidFill>
                <a:latin typeface="Calibri Light"/>
                <a:cs typeface="Calibri Light"/>
              </a:rPr>
              <a:t>behalf</a:t>
            </a:r>
            <a:r>
              <a:rPr sz="1000" b="0" spc="40" dirty="0">
                <a:solidFill>
                  <a:srgbClr val="343B3C"/>
                </a:solidFill>
                <a:latin typeface="Calibri Light"/>
                <a:cs typeface="Calibri Light"/>
              </a:rPr>
              <a:t> </a:t>
            </a:r>
            <a:r>
              <a:rPr sz="1000" b="0" dirty="0">
                <a:solidFill>
                  <a:srgbClr val="343B3C"/>
                </a:solidFill>
                <a:latin typeface="Calibri Light"/>
                <a:cs typeface="Calibri Light"/>
              </a:rPr>
              <a:t>of</a:t>
            </a:r>
            <a:r>
              <a:rPr sz="1000" b="0" spc="45" dirty="0">
                <a:solidFill>
                  <a:srgbClr val="343B3C"/>
                </a:solidFill>
                <a:latin typeface="Calibri Light"/>
                <a:cs typeface="Calibri Light"/>
              </a:rPr>
              <a:t> </a:t>
            </a:r>
            <a:r>
              <a:rPr sz="1000" b="0" dirty="0">
                <a:solidFill>
                  <a:srgbClr val="343B3C"/>
                </a:solidFill>
                <a:latin typeface="Calibri Light"/>
                <a:cs typeface="Calibri Light"/>
              </a:rPr>
              <a:t>the</a:t>
            </a:r>
            <a:r>
              <a:rPr sz="1000" b="0" spc="40" dirty="0">
                <a:solidFill>
                  <a:srgbClr val="343B3C"/>
                </a:solidFill>
                <a:latin typeface="Calibri Light"/>
                <a:cs typeface="Calibri Light"/>
              </a:rPr>
              <a:t> </a:t>
            </a:r>
            <a:r>
              <a:rPr sz="1000" b="0" dirty="0">
                <a:solidFill>
                  <a:srgbClr val="343B3C"/>
                </a:solidFill>
                <a:latin typeface="Calibri Light"/>
                <a:cs typeface="Calibri Light"/>
              </a:rPr>
              <a:t>Company</a:t>
            </a:r>
            <a:r>
              <a:rPr sz="1000" b="0" spc="40" dirty="0">
                <a:solidFill>
                  <a:srgbClr val="343B3C"/>
                </a:solidFill>
                <a:latin typeface="Calibri Light"/>
                <a:cs typeface="Calibri Light"/>
              </a:rPr>
              <a:t> </a:t>
            </a:r>
            <a:r>
              <a:rPr sz="1000" b="0" dirty="0">
                <a:solidFill>
                  <a:srgbClr val="343B3C"/>
                </a:solidFill>
                <a:latin typeface="Calibri Light"/>
                <a:cs typeface="Calibri Light"/>
              </a:rPr>
              <a:t>due</a:t>
            </a:r>
            <a:r>
              <a:rPr sz="1000" b="0" spc="45" dirty="0">
                <a:solidFill>
                  <a:srgbClr val="343B3C"/>
                </a:solidFill>
                <a:latin typeface="Calibri Light"/>
                <a:cs typeface="Calibri Light"/>
              </a:rPr>
              <a:t> </a:t>
            </a:r>
            <a:r>
              <a:rPr sz="1000" b="0" dirty="0">
                <a:solidFill>
                  <a:srgbClr val="343B3C"/>
                </a:solidFill>
                <a:latin typeface="Calibri Light"/>
                <a:cs typeface="Calibri Light"/>
              </a:rPr>
              <a:t>to</a:t>
            </a:r>
            <a:r>
              <a:rPr sz="1000" b="0" spc="40" dirty="0">
                <a:solidFill>
                  <a:srgbClr val="343B3C"/>
                </a:solidFill>
                <a:latin typeface="Calibri Light"/>
                <a:cs typeface="Calibri Light"/>
              </a:rPr>
              <a:t> </a:t>
            </a:r>
            <a:r>
              <a:rPr sz="1000" b="0" dirty="0">
                <a:solidFill>
                  <a:srgbClr val="343B3C"/>
                </a:solidFill>
                <a:latin typeface="Calibri Light"/>
                <a:cs typeface="Calibri Light"/>
              </a:rPr>
              <a:t>market</a:t>
            </a:r>
            <a:r>
              <a:rPr sz="1000" b="0" spc="40" dirty="0">
                <a:solidFill>
                  <a:srgbClr val="343B3C"/>
                </a:solidFill>
                <a:latin typeface="Calibri Light"/>
                <a:cs typeface="Calibri Light"/>
              </a:rPr>
              <a:t> </a:t>
            </a:r>
            <a:r>
              <a:rPr sz="1000" b="0" dirty="0">
                <a:solidFill>
                  <a:srgbClr val="343B3C"/>
                </a:solidFill>
                <a:latin typeface="Calibri Light"/>
                <a:cs typeface="Calibri Light"/>
              </a:rPr>
              <a:t>conditions</a:t>
            </a:r>
            <a:r>
              <a:rPr sz="1000" b="0" spc="45" dirty="0">
                <a:solidFill>
                  <a:srgbClr val="343B3C"/>
                </a:solidFill>
                <a:latin typeface="Calibri Light"/>
                <a:cs typeface="Calibri Light"/>
              </a:rPr>
              <a:t> </a:t>
            </a:r>
            <a:r>
              <a:rPr sz="1000" b="0" spc="-25" dirty="0">
                <a:solidFill>
                  <a:srgbClr val="343B3C"/>
                </a:solidFill>
                <a:latin typeface="Calibri Light"/>
                <a:cs typeface="Calibri Light"/>
              </a:rPr>
              <a:t>and </a:t>
            </a:r>
            <a:r>
              <a:rPr sz="1000" b="0" dirty="0">
                <a:solidFill>
                  <a:srgbClr val="343B3C"/>
                </a:solidFill>
                <a:latin typeface="Calibri Light"/>
                <a:cs typeface="Calibri Light"/>
              </a:rPr>
              <a:t>general</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economic</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environment.</a:t>
            </a:r>
            <a:r>
              <a:rPr sz="1000" b="0" spc="-15" dirty="0">
                <a:solidFill>
                  <a:srgbClr val="343B3C"/>
                </a:solidFill>
                <a:latin typeface="Calibri Light"/>
                <a:cs typeface="Calibri Light"/>
              </a:rPr>
              <a:t> </a:t>
            </a:r>
            <a:r>
              <a:rPr sz="1000" b="0" dirty="0">
                <a:solidFill>
                  <a:srgbClr val="343B3C"/>
                </a:solidFill>
                <a:latin typeface="Calibri Light"/>
                <a:cs typeface="Calibri Light"/>
              </a:rPr>
              <a:t>Such</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valuations</a:t>
            </a:r>
            <a:r>
              <a:rPr sz="1000" b="0" spc="-15" dirty="0">
                <a:solidFill>
                  <a:srgbClr val="343B3C"/>
                </a:solidFill>
                <a:latin typeface="Calibri Light"/>
                <a:cs typeface="Calibri Light"/>
              </a:rPr>
              <a:t> </a:t>
            </a:r>
            <a:r>
              <a:rPr sz="1000" b="0" dirty="0">
                <a:solidFill>
                  <a:srgbClr val="343B3C"/>
                </a:solidFill>
                <a:latin typeface="Calibri Light"/>
                <a:cs typeface="Calibri Light"/>
              </a:rPr>
              <a:t>do</a:t>
            </a:r>
            <a:r>
              <a:rPr sz="1000" b="0" spc="-20" dirty="0">
                <a:solidFill>
                  <a:srgbClr val="343B3C"/>
                </a:solidFill>
                <a:latin typeface="Calibri Light"/>
                <a:cs typeface="Calibri Light"/>
              </a:rPr>
              <a:t> </a:t>
            </a:r>
            <a:r>
              <a:rPr sz="1000" b="0" dirty="0">
                <a:solidFill>
                  <a:srgbClr val="343B3C"/>
                </a:solidFill>
                <a:latin typeface="Calibri Light"/>
                <a:cs typeface="Calibri Light"/>
              </a:rPr>
              <a:t>not</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constitute</a:t>
            </a:r>
            <a:r>
              <a:rPr sz="1000" b="0" spc="-20" dirty="0">
                <a:solidFill>
                  <a:srgbClr val="343B3C"/>
                </a:solidFill>
                <a:latin typeface="Calibri Light"/>
                <a:cs typeface="Calibri Light"/>
              </a:rPr>
              <a:t> </a:t>
            </a:r>
            <a:r>
              <a:rPr sz="1000" b="0" dirty="0">
                <a:solidFill>
                  <a:srgbClr val="343B3C"/>
                </a:solidFill>
                <a:latin typeface="Calibri Light"/>
                <a:cs typeface="Calibri Light"/>
              </a:rPr>
              <a:t>a</a:t>
            </a:r>
            <a:r>
              <a:rPr sz="1000" b="0" spc="-15" dirty="0">
                <a:solidFill>
                  <a:srgbClr val="343B3C"/>
                </a:solidFill>
                <a:latin typeface="Calibri Light"/>
                <a:cs typeface="Calibri Light"/>
              </a:rPr>
              <a:t> </a:t>
            </a:r>
            <a:r>
              <a:rPr sz="1000" b="0" dirty="0">
                <a:solidFill>
                  <a:srgbClr val="343B3C"/>
                </a:solidFill>
                <a:latin typeface="Calibri Light"/>
                <a:cs typeface="Calibri Light"/>
              </a:rPr>
              <a:t>fairness</a:t>
            </a:r>
            <a:r>
              <a:rPr sz="1000" b="0" spc="-20" dirty="0">
                <a:solidFill>
                  <a:srgbClr val="343B3C"/>
                </a:solidFill>
                <a:latin typeface="Calibri Light"/>
                <a:cs typeface="Calibri Light"/>
              </a:rPr>
              <a:t> </a:t>
            </a:r>
            <a:r>
              <a:rPr sz="1000" b="0" dirty="0">
                <a:solidFill>
                  <a:srgbClr val="343B3C"/>
                </a:solidFill>
                <a:latin typeface="Calibri Light"/>
                <a:cs typeface="Calibri Light"/>
              </a:rPr>
              <a:t>or</a:t>
            </a:r>
            <a:r>
              <a:rPr sz="1000" b="0" spc="-10" dirty="0">
                <a:solidFill>
                  <a:srgbClr val="343B3C"/>
                </a:solidFill>
                <a:latin typeface="Calibri Light"/>
                <a:cs typeface="Calibri Light"/>
              </a:rPr>
              <a:t> </a:t>
            </a:r>
            <a:r>
              <a:rPr sz="1000" b="0" dirty="0">
                <a:solidFill>
                  <a:srgbClr val="343B3C"/>
                </a:solidFill>
                <a:latin typeface="Calibri Light"/>
                <a:cs typeface="Calibri Light"/>
              </a:rPr>
              <a:t>similar</a:t>
            </a:r>
            <a:r>
              <a:rPr sz="1000" b="0" spc="-20" dirty="0">
                <a:solidFill>
                  <a:srgbClr val="343B3C"/>
                </a:solidFill>
                <a:latin typeface="Calibri Light"/>
                <a:cs typeface="Calibri Light"/>
              </a:rPr>
              <a:t> </a:t>
            </a:r>
            <a:r>
              <a:rPr sz="1000" b="0" dirty="0">
                <a:solidFill>
                  <a:srgbClr val="343B3C"/>
                </a:solidFill>
                <a:latin typeface="Calibri Light"/>
                <a:cs typeface="Calibri Light"/>
              </a:rPr>
              <a:t>opinion</a:t>
            </a:r>
            <a:r>
              <a:rPr sz="1000" b="0" spc="-20" dirty="0">
                <a:solidFill>
                  <a:srgbClr val="343B3C"/>
                </a:solidFill>
                <a:latin typeface="Calibri Light"/>
                <a:cs typeface="Calibri Light"/>
              </a:rPr>
              <a:t> </a:t>
            </a:r>
            <a:r>
              <a:rPr sz="1000" b="0" dirty="0">
                <a:solidFill>
                  <a:srgbClr val="343B3C"/>
                </a:solidFill>
                <a:latin typeface="Calibri Light"/>
                <a:cs typeface="Calibri Light"/>
              </a:rPr>
              <a:t>and</a:t>
            </a:r>
            <a:r>
              <a:rPr sz="1000" b="0" spc="-15" dirty="0">
                <a:solidFill>
                  <a:srgbClr val="343B3C"/>
                </a:solidFill>
                <a:latin typeface="Calibri Light"/>
                <a:cs typeface="Calibri Light"/>
              </a:rPr>
              <a:t> </a:t>
            </a:r>
            <a:r>
              <a:rPr sz="1000" b="0" dirty="0">
                <a:solidFill>
                  <a:srgbClr val="343B3C"/>
                </a:solidFill>
                <a:latin typeface="Calibri Light"/>
                <a:cs typeface="Calibri Light"/>
              </a:rPr>
              <a:t>should</a:t>
            </a:r>
            <a:r>
              <a:rPr sz="1000" b="0" spc="-20" dirty="0">
                <a:solidFill>
                  <a:srgbClr val="343B3C"/>
                </a:solidFill>
                <a:latin typeface="Calibri Light"/>
                <a:cs typeface="Calibri Light"/>
              </a:rPr>
              <a:t> </a:t>
            </a:r>
            <a:r>
              <a:rPr sz="1000" b="0" dirty="0">
                <a:solidFill>
                  <a:srgbClr val="343B3C"/>
                </a:solidFill>
                <a:latin typeface="Calibri Light"/>
                <a:cs typeface="Calibri Light"/>
              </a:rPr>
              <a:t>not</a:t>
            </a:r>
            <a:r>
              <a:rPr sz="1000" b="0" spc="-15" dirty="0">
                <a:solidFill>
                  <a:srgbClr val="343B3C"/>
                </a:solidFill>
                <a:latin typeface="Calibri Light"/>
                <a:cs typeface="Calibri Light"/>
              </a:rPr>
              <a:t> </a:t>
            </a:r>
            <a:r>
              <a:rPr sz="1000" b="0" dirty="0">
                <a:solidFill>
                  <a:srgbClr val="343B3C"/>
                </a:solidFill>
                <a:latin typeface="Calibri Light"/>
                <a:cs typeface="Calibri Light"/>
              </a:rPr>
              <a:t>be</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regarded</a:t>
            </a:r>
            <a:r>
              <a:rPr sz="1000" b="0" spc="-15" dirty="0">
                <a:solidFill>
                  <a:srgbClr val="343B3C"/>
                </a:solidFill>
                <a:latin typeface="Calibri Light"/>
                <a:cs typeface="Calibri Light"/>
              </a:rPr>
              <a:t> </a:t>
            </a:r>
            <a:r>
              <a:rPr sz="1000" b="0" dirty="0">
                <a:solidFill>
                  <a:srgbClr val="343B3C"/>
                </a:solidFill>
                <a:latin typeface="Calibri Light"/>
                <a:cs typeface="Calibri Light"/>
              </a:rPr>
              <a:t>as</a:t>
            </a:r>
            <a:r>
              <a:rPr sz="1000" b="0" spc="-20" dirty="0">
                <a:solidFill>
                  <a:srgbClr val="343B3C"/>
                </a:solidFill>
                <a:latin typeface="Calibri Light"/>
                <a:cs typeface="Calibri Light"/>
              </a:rPr>
              <a:t> </a:t>
            </a:r>
            <a:r>
              <a:rPr sz="1000" b="0" dirty="0">
                <a:solidFill>
                  <a:srgbClr val="343B3C"/>
                </a:solidFill>
                <a:latin typeface="Calibri Light"/>
                <a:cs typeface="Calibri Light"/>
              </a:rPr>
              <a:t>such.</a:t>
            </a:r>
            <a:r>
              <a:rPr sz="1000" b="0" spc="-15" dirty="0">
                <a:solidFill>
                  <a:srgbClr val="343B3C"/>
                </a:solidFill>
                <a:latin typeface="Calibri Light"/>
                <a:cs typeface="Calibri Light"/>
              </a:rPr>
              <a:t> </a:t>
            </a:r>
            <a:r>
              <a:rPr sz="1000" b="0" dirty="0">
                <a:solidFill>
                  <a:srgbClr val="343B3C"/>
                </a:solidFill>
                <a:latin typeface="Calibri Light"/>
                <a:cs typeface="Calibri Light"/>
              </a:rPr>
              <a:t>They</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follow </a:t>
            </a:r>
            <a:r>
              <a:rPr sz="1000" b="0" dirty="0">
                <a:solidFill>
                  <a:srgbClr val="343B3C"/>
                </a:solidFill>
                <a:latin typeface="Calibri Light"/>
                <a:cs typeface="Calibri Light"/>
              </a:rPr>
              <a:t>the</a:t>
            </a:r>
            <a:r>
              <a:rPr sz="1000" b="0" spc="-20" dirty="0">
                <a:solidFill>
                  <a:srgbClr val="343B3C"/>
                </a:solidFill>
                <a:latin typeface="Calibri Light"/>
                <a:cs typeface="Calibri Light"/>
              </a:rPr>
              <a:t> </a:t>
            </a:r>
            <a:r>
              <a:rPr sz="1000" b="0" dirty="0">
                <a:solidFill>
                  <a:srgbClr val="343B3C"/>
                </a:solidFill>
                <a:latin typeface="Calibri Light"/>
                <a:cs typeface="Calibri Light"/>
              </a:rPr>
              <a:t>valuation</a:t>
            </a:r>
            <a:r>
              <a:rPr sz="1000" b="0" spc="-20" dirty="0">
                <a:solidFill>
                  <a:srgbClr val="343B3C"/>
                </a:solidFill>
                <a:latin typeface="Calibri Light"/>
                <a:cs typeface="Calibri Light"/>
              </a:rPr>
              <a:t> </a:t>
            </a:r>
            <a:r>
              <a:rPr sz="1000" b="0" dirty="0">
                <a:solidFill>
                  <a:srgbClr val="343B3C"/>
                </a:solidFill>
                <a:latin typeface="Calibri Light"/>
                <a:cs typeface="Calibri Light"/>
              </a:rPr>
              <a:t>policy</a:t>
            </a:r>
            <a:r>
              <a:rPr sz="1000" b="0" spc="-15" dirty="0">
                <a:solidFill>
                  <a:srgbClr val="343B3C"/>
                </a:solidFill>
                <a:latin typeface="Calibri Light"/>
                <a:cs typeface="Calibri Light"/>
              </a:rPr>
              <a:t> </a:t>
            </a:r>
            <a:r>
              <a:rPr sz="1000" b="0" dirty="0">
                <a:solidFill>
                  <a:srgbClr val="343B3C"/>
                </a:solidFill>
                <a:latin typeface="Calibri Light"/>
                <a:cs typeface="Calibri Light"/>
              </a:rPr>
              <a:t>of</a:t>
            </a:r>
            <a:r>
              <a:rPr sz="1000" b="0" spc="-20"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Company</a:t>
            </a:r>
            <a:r>
              <a:rPr sz="1000" b="0" spc="-20" dirty="0">
                <a:solidFill>
                  <a:srgbClr val="343B3C"/>
                </a:solidFill>
                <a:latin typeface="Calibri Light"/>
                <a:cs typeface="Calibri Light"/>
              </a:rPr>
              <a:t> </a:t>
            </a:r>
            <a:r>
              <a:rPr sz="1000" b="0" dirty="0">
                <a:solidFill>
                  <a:srgbClr val="343B3C"/>
                </a:solidFill>
                <a:latin typeface="Calibri Light"/>
                <a:cs typeface="Calibri Light"/>
              </a:rPr>
              <a:t>as</a:t>
            </a:r>
            <a:r>
              <a:rPr sz="1000" b="0" spc="-15" dirty="0">
                <a:solidFill>
                  <a:srgbClr val="343B3C"/>
                </a:solidFill>
                <a:latin typeface="Calibri Light"/>
                <a:cs typeface="Calibri Light"/>
              </a:rPr>
              <a:t> </a:t>
            </a:r>
            <a:r>
              <a:rPr sz="1000" b="0" dirty="0">
                <a:solidFill>
                  <a:srgbClr val="343B3C"/>
                </a:solidFill>
                <a:latin typeface="Calibri Light"/>
                <a:cs typeface="Calibri Light"/>
              </a:rPr>
              <a:t>adapted</a:t>
            </a:r>
            <a:r>
              <a:rPr sz="1000" b="0" spc="-20" dirty="0">
                <a:solidFill>
                  <a:srgbClr val="343B3C"/>
                </a:solidFill>
                <a:latin typeface="Calibri Light"/>
                <a:cs typeface="Calibri Light"/>
              </a:rPr>
              <a:t> </a:t>
            </a:r>
            <a:r>
              <a:rPr sz="1000" b="0" dirty="0">
                <a:solidFill>
                  <a:srgbClr val="343B3C"/>
                </a:solidFill>
                <a:latin typeface="Calibri Light"/>
                <a:cs typeface="Calibri Light"/>
              </a:rPr>
              <a:t>from</a:t>
            </a:r>
            <a:r>
              <a:rPr sz="1000" b="0" spc="-15" dirty="0">
                <a:solidFill>
                  <a:srgbClr val="343B3C"/>
                </a:solidFill>
                <a:latin typeface="Calibri Light"/>
                <a:cs typeface="Calibri Light"/>
              </a:rPr>
              <a:t> </a:t>
            </a:r>
            <a:r>
              <a:rPr sz="1000" b="0" dirty="0">
                <a:solidFill>
                  <a:srgbClr val="343B3C"/>
                </a:solidFill>
                <a:latin typeface="Calibri Light"/>
                <a:cs typeface="Calibri Light"/>
              </a:rPr>
              <a:t>time</a:t>
            </a:r>
            <a:r>
              <a:rPr sz="1000" b="0" spc="-20" dirty="0">
                <a:solidFill>
                  <a:srgbClr val="343B3C"/>
                </a:solidFill>
                <a:latin typeface="Calibri Light"/>
                <a:cs typeface="Calibri Light"/>
              </a:rPr>
              <a:t> </a:t>
            </a:r>
            <a:r>
              <a:rPr sz="1000" b="0" dirty="0">
                <a:solidFill>
                  <a:srgbClr val="343B3C"/>
                </a:solidFill>
                <a:latin typeface="Calibri Light"/>
                <a:cs typeface="Calibri Light"/>
              </a:rPr>
              <a:t>to</a:t>
            </a:r>
            <a:r>
              <a:rPr sz="1000" b="0" spc="-15" dirty="0">
                <a:solidFill>
                  <a:srgbClr val="343B3C"/>
                </a:solidFill>
                <a:latin typeface="Calibri Light"/>
                <a:cs typeface="Calibri Light"/>
              </a:rPr>
              <a:t> </a:t>
            </a:r>
            <a:r>
              <a:rPr sz="1000" b="0" dirty="0">
                <a:solidFill>
                  <a:srgbClr val="343B3C"/>
                </a:solidFill>
                <a:latin typeface="Calibri Light"/>
                <a:cs typeface="Calibri Light"/>
              </a:rPr>
              <a:t>time</a:t>
            </a:r>
            <a:r>
              <a:rPr sz="1000" b="0" spc="-20" dirty="0">
                <a:solidFill>
                  <a:srgbClr val="343B3C"/>
                </a:solidFill>
                <a:latin typeface="Calibri Light"/>
                <a:cs typeface="Calibri Light"/>
              </a:rPr>
              <a:t> </a:t>
            </a:r>
            <a:r>
              <a:rPr sz="1000" b="0" dirty="0">
                <a:solidFill>
                  <a:srgbClr val="343B3C"/>
                </a:solidFill>
                <a:latin typeface="Calibri Light"/>
                <a:cs typeface="Calibri Light"/>
              </a:rPr>
              <a:t>in</a:t>
            </a:r>
            <a:r>
              <a:rPr sz="1000" b="0" spc="-20"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best</a:t>
            </a:r>
            <a:r>
              <a:rPr sz="1000" b="0" spc="-20" dirty="0">
                <a:solidFill>
                  <a:srgbClr val="343B3C"/>
                </a:solidFill>
                <a:latin typeface="Calibri Light"/>
                <a:cs typeface="Calibri Light"/>
              </a:rPr>
              <a:t> </a:t>
            </a:r>
            <a:r>
              <a:rPr sz="1000" b="0" dirty="0">
                <a:solidFill>
                  <a:srgbClr val="343B3C"/>
                </a:solidFill>
                <a:latin typeface="Calibri Light"/>
                <a:cs typeface="Calibri Light"/>
              </a:rPr>
              <a:t>interests</a:t>
            </a:r>
            <a:r>
              <a:rPr sz="1000" b="0" spc="-15" dirty="0">
                <a:solidFill>
                  <a:srgbClr val="343B3C"/>
                </a:solidFill>
                <a:latin typeface="Calibri Light"/>
                <a:cs typeface="Calibri Light"/>
              </a:rPr>
              <a:t> </a:t>
            </a:r>
            <a:r>
              <a:rPr sz="1000" b="0" dirty="0">
                <a:solidFill>
                  <a:srgbClr val="343B3C"/>
                </a:solidFill>
                <a:latin typeface="Calibri Light"/>
                <a:cs typeface="Calibri Light"/>
              </a:rPr>
              <a:t>of</a:t>
            </a:r>
            <a:r>
              <a:rPr sz="1000" b="0" spc="-20"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shareholders,</a:t>
            </a:r>
            <a:r>
              <a:rPr sz="1000" b="0" spc="-20" dirty="0">
                <a:solidFill>
                  <a:srgbClr val="343B3C"/>
                </a:solidFill>
                <a:latin typeface="Calibri Light"/>
                <a:cs typeface="Calibri Light"/>
              </a:rPr>
              <a:t> </a:t>
            </a:r>
            <a:r>
              <a:rPr sz="1000" b="0" dirty="0">
                <a:solidFill>
                  <a:srgbClr val="343B3C"/>
                </a:solidFill>
                <a:latin typeface="Calibri Light"/>
                <a:cs typeface="Calibri Light"/>
              </a:rPr>
              <a:t>taking</a:t>
            </a:r>
            <a:r>
              <a:rPr sz="1000" b="0" spc="-15" dirty="0">
                <a:solidFill>
                  <a:srgbClr val="343B3C"/>
                </a:solidFill>
                <a:latin typeface="Calibri Light"/>
                <a:cs typeface="Calibri Light"/>
              </a:rPr>
              <a:t> </a:t>
            </a:r>
            <a:r>
              <a:rPr sz="1000" b="0" dirty="0">
                <a:solidFill>
                  <a:srgbClr val="343B3C"/>
                </a:solidFill>
                <a:latin typeface="Calibri Light"/>
                <a:cs typeface="Calibri Light"/>
              </a:rPr>
              <a:t>into</a:t>
            </a:r>
            <a:r>
              <a:rPr sz="1000" b="0" spc="-20" dirty="0">
                <a:solidFill>
                  <a:srgbClr val="343B3C"/>
                </a:solidFill>
                <a:latin typeface="Calibri Light"/>
                <a:cs typeface="Calibri Light"/>
              </a:rPr>
              <a:t> </a:t>
            </a:r>
            <a:r>
              <a:rPr sz="1000" b="0" dirty="0">
                <a:solidFill>
                  <a:srgbClr val="343B3C"/>
                </a:solidFill>
                <a:latin typeface="Calibri Light"/>
                <a:cs typeface="Calibri Light"/>
              </a:rPr>
              <a:t>account</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conditions </a:t>
            </a:r>
            <a:r>
              <a:rPr sz="1000" b="0" dirty="0">
                <a:solidFill>
                  <a:srgbClr val="343B3C"/>
                </a:solidFill>
                <a:latin typeface="Calibri Light"/>
                <a:cs typeface="Calibri Light"/>
              </a:rPr>
              <a:t>of financial markets at that</a:t>
            </a:r>
            <a:r>
              <a:rPr sz="1000" b="0" spc="5" dirty="0">
                <a:solidFill>
                  <a:srgbClr val="343B3C"/>
                </a:solidFill>
                <a:latin typeface="Calibri Light"/>
                <a:cs typeface="Calibri Light"/>
              </a:rPr>
              <a:t> </a:t>
            </a:r>
            <a:r>
              <a:rPr sz="1000" b="0" dirty="0">
                <a:solidFill>
                  <a:srgbClr val="343B3C"/>
                </a:solidFill>
                <a:latin typeface="Calibri Light"/>
                <a:cs typeface="Calibri Light"/>
              </a:rPr>
              <a:t>time. Volta qualifies</a:t>
            </a:r>
            <a:r>
              <a:rPr sz="1000" b="0" spc="-5" dirty="0">
                <a:solidFill>
                  <a:srgbClr val="343B3C"/>
                </a:solidFill>
                <a:latin typeface="Calibri Light"/>
                <a:cs typeface="Calibri Light"/>
              </a:rPr>
              <a:t> </a:t>
            </a:r>
            <a:r>
              <a:rPr sz="1000" b="0" dirty="0">
                <a:solidFill>
                  <a:srgbClr val="343B3C"/>
                </a:solidFill>
                <a:latin typeface="Calibri Light"/>
                <a:cs typeface="Calibri Light"/>
              </a:rPr>
              <a:t>as</a:t>
            </a:r>
            <a:r>
              <a:rPr sz="1000" b="0" spc="5" dirty="0">
                <a:solidFill>
                  <a:srgbClr val="343B3C"/>
                </a:solidFill>
                <a:latin typeface="Calibri Light"/>
                <a:cs typeface="Calibri Light"/>
              </a:rPr>
              <a:t> </a:t>
            </a:r>
            <a:r>
              <a:rPr sz="1000" b="0" dirty="0">
                <a:solidFill>
                  <a:srgbClr val="343B3C"/>
                </a:solidFill>
                <a:latin typeface="Calibri Light"/>
                <a:cs typeface="Calibri Light"/>
              </a:rPr>
              <a:t>an alternative investment fund within the meaning</a:t>
            </a:r>
            <a:r>
              <a:rPr sz="1000" b="0" spc="-5" dirty="0">
                <a:solidFill>
                  <a:srgbClr val="343B3C"/>
                </a:solidFill>
                <a:latin typeface="Calibri Light"/>
                <a:cs typeface="Calibri Light"/>
              </a:rPr>
              <a:t> </a:t>
            </a:r>
            <a:r>
              <a:rPr sz="1000" b="0" dirty="0">
                <a:solidFill>
                  <a:srgbClr val="343B3C"/>
                </a:solidFill>
                <a:latin typeface="Calibri Light"/>
                <a:cs typeface="Calibri Light"/>
              </a:rPr>
              <a:t>of the</a:t>
            </a:r>
            <a:r>
              <a:rPr sz="1000" b="0" spc="5" dirty="0">
                <a:solidFill>
                  <a:srgbClr val="343B3C"/>
                </a:solidFill>
                <a:latin typeface="Calibri Light"/>
                <a:cs typeface="Calibri Light"/>
              </a:rPr>
              <a:t> </a:t>
            </a:r>
            <a:r>
              <a:rPr sz="1000" b="0" dirty="0">
                <a:solidFill>
                  <a:srgbClr val="343B3C"/>
                </a:solidFill>
                <a:latin typeface="Calibri Light"/>
                <a:cs typeface="Calibri Light"/>
              </a:rPr>
              <a:t>AIFM Directive and is notified</a:t>
            </a:r>
            <a:r>
              <a:rPr sz="1000" b="0" spc="5" dirty="0">
                <a:solidFill>
                  <a:srgbClr val="343B3C"/>
                </a:solidFill>
                <a:latin typeface="Calibri Light"/>
                <a:cs typeface="Calibri Light"/>
              </a:rPr>
              <a:t> </a:t>
            </a:r>
            <a:r>
              <a:rPr sz="1000" b="0" spc="-25" dirty="0">
                <a:solidFill>
                  <a:srgbClr val="343B3C"/>
                </a:solidFill>
                <a:latin typeface="Calibri Light"/>
                <a:cs typeface="Calibri Light"/>
              </a:rPr>
              <a:t>as </a:t>
            </a:r>
            <a:r>
              <a:rPr sz="1000" b="0" dirty="0">
                <a:solidFill>
                  <a:srgbClr val="343B3C"/>
                </a:solidFill>
                <a:latin typeface="Calibri Light"/>
                <a:cs typeface="Calibri Light"/>
              </a:rPr>
              <a:t>such</a:t>
            </a:r>
            <a:r>
              <a:rPr sz="1000" b="0" spc="-15" dirty="0">
                <a:solidFill>
                  <a:srgbClr val="343B3C"/>
                </a:solidFill>
                <a:latin typeface="Calibri Light"/>
                <a:cs typeface="Calibri Light"/>
              </a:rPr>
              <a:t> </a:t>
            </a:r>
            <a:r>
              <a:rPr sz="1000" b="0" dirty="0">
                <a:solidFill>
                  <a:srgbClr val="343B3C"/>
                </a:solidFill>
                <a:latin typeface="Calibri Light"/>
                <a:cs typeface="Calibri Light"/>
              </a:rPr>
              <a:t>under</a:t>
            </a:r>
            <a:r>
              <a:rPr sz="1000" b="0" spc="-10"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license</a:t>
            </a:r>
            <a:r>
              <a:rPr sz="1000" b="0" spc="-15" dirty="0">
                <a:solidFill>
                  <a:srgbClr val="343B3C"/>
                </a:solidFill>
                <a:latin typeface="Calibri Light"/>
                <a:cs typeface="Calibri Light"/>
              </a:rPr>
              <a:t> </a:t>
            </a:r>
            <a:r>
              <a:rPr sz="1000" b="0" dirty="0">
                <a:solidFill>
                  <a:srgbClr val="343B3C"/>
                </a:solidFill>
                <a:latin typeface="Calibri Light"/>
                <a:cs typeface="Calibri Light"/>
              </a:rPr>
              <a:t>held</a:t>
            </a:r>
            <a:r>
              <a:rPr sz="1000" b="0" spc="-10" dirty="0">
                <a:solidFill>
                  <a:srgbClr val="343B3C"/>
                </a:solidFill>
                <a:latin typeface="Calibri Light"/>
                <a:cs typeface="Calibri Light"/>
              </a:rPr>
              <a:t> </a:t>
            </a:r>
            <a:r>
              <a:rPr sz="1000" b="0" dirty="0">
                <a:solidFill>
                  <a:srgbClr val="343B3C"/>
                </a:solidFill>
                <a:latin typeface="Calibri Light"/>
                <a:cs typeface="Calibri Light"/>
              </a:rPr>
              <a:t>by</a:t>
            </a:r>
            <a:r>
              <a:rPr sz="1000" b="0" spc="-15" dirty="0">
                <a:solidFill>
                  <a:srgbClr val="343B3C"/>
                </a:solidFill>
                <a:latin typeface="Calibri Light"/>
                <a:cs typeface="Calibri Light"/>
              </a:rPr>
              <a:t> </a:t>
            </a:r>
            <a:r>
              <a:rPr sz="1000" b="0" dirty="0">
                <a:solidFill>
                  <a:srgbClr val="343B3C"/>
                </a:solidFill>
                <a:latin typeface="Calibri Light"/>
                <a:cs typeface="Calibri Light"/>
              </a:rPr>
              <a:t>AXA</a:t>
            </a:r>
            <a:r>
              <a:rPr sz="1000" b="0" spc="-15" dirty="0">
                <a:solidFill>
                  <a:srgbClr val="343B3C"/>
                </a:solidFill>
                <a:latin typeface="Calibri Light"/>
                <a:cs typeface="Calibri Light"/>
              </a:rPr>
              <a:t> </a:t>
            </a:r>
            <a:r>
              <a:rPr sz="1000" b="0" dirty="0">
                <a:solidFill>
                  <a:srgbClr val="343B3C"/>
                </a:solidFill>
                <a:latin typeface="Calibri Light"/>
                <a:cs typeface="Calibri Light"/>
              </a:rPr>
              <a:t>IM</a:t>
            </a:r>
            <a:r>
              <a:rPr sz="1000" b="0" spc="-10" dirty="0">
                <a:solidFill>
                  <a:srgbClr val="343B3C"/>
                </a:solidFill>
                <a:latin typeface="Calibri Light"/>
                <a:cs typeface="Calibri Light"/>
              </a:rPr>
              <a:t> </a:t>
            </a:r>
            <a:r>
              <a:rPr sz="1000" b="0" dirty="0">
                <a:solidFill>
                  <a:srgbClr val="343B3C"/>
                </a:solidFill>
                <a:latin typeface="Calibri Light"/>
                <a:cs typeface="Calibri Light"/>
              </a:rPr>
              <a:t>with</a:t>
            </a:r>
            <a:r>
              <a:rPr sz="1000" b="0" spc="-10"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Autorité</a:t>
            </a:r>
            <a:r>
              <a:rPr sz="1000" b="0" spc="-15" dirty="0">
                <a:solidFill>
                  <a:srgbClr val="343B3C"/>
                </a:solidFill>
                <a:latin typeface="Calibri Light"/>
                <a:cs typeface="Calibri Light"/>
              </a:rPr>
              <a:t> </a:t>
            </a:r>
            <a:r>
              <a:rPr sz="1000" b="0" dirty="0">
                <a:solidFill>
                  <a:srgbClr val="343B3C"/>
                </a:solidFill>
                <a:latin typeface="Calibri Light"/>
                <a:cs typeface="Calibri Light"/>
              </a:rPr>
              <a:t>des</a:t>
            </a:r>
            <a:r>
              <a:rPr sz="1000" b="0" spc="-15" dirty="0">
                <a:solidFill>
                  <a:srgbClr val="343B3C"/>
                </a:solidFill>
                <a:latin typeface="Calibri Light"/>
                <a:cs typeface="Calibri Light"/>
              </a:rPr>
              <a:t> </a:t>
            </a:r>
            <a:r>
              <a:rPr sz="1000" b="0" dirty="0">
                <a:solidFill>
                  <a:srgbClr val="343B3C"/>
                </a:solidFill>
                <a:latin typeface="Calibri Light"/>
                <a:cs typeface="Calibri Light"/>
              </a:rPr>
              <a:t>Marchés</a:t>
            </a:r>
            <a:r>
              <a:rPr sz="1000" b="0" spc="-10" dirty="0">
                <a:solidFill>
                  <a:srgbClr val="343B3C"/>
                </a:solidFill>
                <a:latin typeface="Calibri Light"/>
                <a:cs typeface="Calibri Light"/>
              </a:rPr>
              <a:t> </a:t>
            </a:r>
            <a:r>
              <a:rPr sz="1000" b="0" dirty="0">
                <a:solidFill>
                  <a:srgbClr val="343B3C"/>
                </a:solidFill>
                <a:latin typeface="Calibri Light"/>
                <a:cs typeface="Calibri Light"/>
              </a:rPr>
              <a:t>Financiers</a:t>
            </a:r>
            <a:r>
              <a:rPr sz="1000" b="0" spc="-10"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“AMF”) </a:t>
            </a:r>
            <a:r>
              <a:rPr sz="1000" b="0" dirty="0">
                <a:solidFill>
                  <a:srgbClr val="343B3C"/>
                </a:solidFill>
                <a:latin typeface="Calibri Light"/>
                <a:cs typeface="Calibri Light"/>
              </a:rPr>
              <a:t>in</a:t>
            </a:r>
            <a:r>
              <a:rPr sz="1000" b="0" spc="-10" dirty="0">
                <a:solidFill>
                  <a:srgbClr val="343B3C"/>
                </a:solidFill>
                <a:latin typeface="Calibri Light"/>
                <a:cs typeface="Calibri Light"/>
              </a:rPr>
              <a:t> France.</a:t>
            </a:r>
            <a:endParaRPr sz="1000">
              <a:latin typeface="Calibri Light"/>
              <a:cs typeface="Calibri Light"/>
            </a:endParaRPr>
          </a:p>
          <a:p>
            <a:pPr>
              <a:lnSpc>
                <a:spcPct val="100000"/>
              </a:lnSpc>
              <a:spcBef>
                <a:spcPts val="40"/>
              </a:spcBef>
            </a:pPr>
            <a:endParaRPr sz="950">
              <a:latin typeface="Calibri Light"/>
              <a:cs typeface="Calibri Light"/>
            </a:endParaRPr>
          </a:p>
          <a:p>
            <a:pPr marL="12700" marR="6350" algn="just">
              <a:lnSpc>
                <a:spcPct val="100000"/>
              </a:lnSpc>
            </a:pPr>
            <a:r>
              <a:rPr sz="1000" b="0" dirty="0">
                <a:solidFill>
                  <a:srgbClr val="343B3C"/>
                </a:solidFill>
                <a:latin typeface="Calibri Light"/>
                <a:cs typeface="Calibri Light"/>
              </a:rPr>
              <a:t>Editor:</a:t>
            </a:r>
            <a:r>
              <a:rPr sz="1000" b="0" spc="60" dirty="0">
                <a:solidFill>
                  <a:srgbClr val="343B3C"/>
                </a:solidFill>
                <a:latin typeface="Calibri Light"/>
                <a:cs typeface="Calibri Light"/>
              </a:rPr>
              <a:t> </a:t>
            </a:r>
            <a:r>
              <a:rPr sz="1000" b="0" dirty="0">
                <a:solidFill>
                  <a:srgbClr val="343B3C"/>
                </a:solidFill>
                <a:latin typeface="Calibri Light"/>
                <a:cs typeface="Calibri Light"/>
              </a:rPr>
              <a:t>AXA</a:t>
            </a:r>
            <a:r>
              <a:rPr sz="1000" b="0" spc="60" dirty="0">
                <a:solidFill>
                  <a:srgbClr val="343B3C"/>
                </a:solidFill>
                <a:latin typeface="Calibri Light"/>
                <a:cs typeface="Calibri Light"/>
              </a:rPr>
              <a:t> </a:t>
            </a:r>
            <a:r>
              <a:rPr sz="1000" b="0" dirty="0">
                <a:solidFill>
                  <a:srgbClr val="343B3C"/>
                </a:solidFill>
                <a:latin typeface="Calibri Light"/>
                <a:cs typeface="Calibri Light"/>
              </a:rPr>
              <a:t>INVESTMENT</a:t>
            </a:r>
            <a:r>
              <a:rPr sz="1000" b="0" spc="60" dirty="0">
                <a:solidFill>
                  <a:srgbClr val="343B3C"/>
                </a:solidFill>
                <a:latin typeface="Calibri Light"/>
                <a:cs typeface="Calibri Light"/>
              </a:rPr>
              <a:t> </a:t>
            </a:r>
            <a:r>
              <a:rPr sz="1000" b="0" dirty="0">
                <a:solidFill>
                  <a:srgbClr val="343B3C"/>
                </a:solidFill>
                <a:latin typeface="Calibri Light"/>
                <a:cs typeface="Calibri Light"/>
              </a:rPr>
              <a:t>MANAGERS</a:t>
            </a:r>
            <a:r>
              <a:rPr sz="1000" b="0" spc="65" dirty="0">
                <a:solidFill>
                  <a:srgbClr val="343B3C"/>
                </a:solidFill>
                <a:latin typeface="Calibri Light"/>
                <a:cs typeface="Calibri Light"/>
              </a:rPr>
              <a:t> </a:t>
            </a:r>
            <a:r>
              <a:rPr sz="1000" b="0" dirty="0">
                <a:solidFill>
                  <a:srgbClr val="343B3C"/>
                </a:solidFill>
                <a:latin typeface="Calibri Light"/>
                <a:cs typeface="Calibri Light"/>
              </a:rPr>
              <a:t>PARIS,</a:t>
            </a:r>
            <a:r>
              <a:rPr sz="1000" b="0" spc="60" dirty="0">
                <a:solidFill>
                  <a:srgbClr val="343B3C"/>
                </a:solidFill>
                <a:latin typeface="Calibri Light"/>
                <a:cs typeface="Calibri Light"/>
              </a:rPr>
              <a:t> </a:t>
            </a:r>
            <a:r>
              <a:rPr sz="1000" b="0" dirty="0">
                <a:solidFill>
                  <a:srgbClr val="343B3C"/>
                </a:solidFill>
                <a:latin typeface="Calibri Light"/>
                <a:cs typeface="Calibri Light"/>
              </a:rPr>
              <a:t>a</a:t>
            </a:r>
            <a:r>
              <a:rPr sz="1000" b="0" spc="60" dirty="0">
                <a:solidFill>
                  <a:srgbClr val="343B3C"/>
                </a:solidFill>
                <a:latin typeface="Calibri Light"/>
                <a:cs typeface="Calibri Light"/>
              </a:rPr>
              <a:t> </a:t>
            </a:r>
            <a:r>
              <a:rPr sz="1000" b="0" dirty="0">
                <a:solidFill>
                  <a:srgbClr val="343B3C"/>
                </a:solidFill>
                <a:latin typeface="Calibri Light"/>
                <a:cs typeface="Calibri Light"/>
              </a:rPr>
              <a:t>company</a:t>
            </a:r>
            <a:r>
              <a:rPr sz="1000" b="0" spc="65" dirty="0">
                <a:solidFill>
                  <a:srgbClr val="343B3C"/>
                </a:solidFill>
                <a:latin typeface="Calibri Light"/>
                <a:cs typeface="Calibri Light"/>
              </a:rPr>
              <a:t> </a:t>
            </a:r>
            <a:r>
              <a:rPr sz="1000" b="0" dirty="0">
                <a:solidFill>
                  <a:srgbClr val="343B3C"/>
                </a:solidFill>
                <a:latin typeface="Calibri Light"/>
                <a:cs typeface="Calibri Light"/>
              </a:rPr>
              <a:t>incorporated</a:t>
            </a:r>
            <a:r>
              <a:rPr sz="1000" b="0" spc="60" dirty="0">
                <a:solidFill>
                  <a:srgbClr val="343B3C"/>
                </a:solidFill>
                <a:latin typeface="Calibri Light"/>
                <a:cs typeface="Calibri Light"/>
              </a:rPr>
              <a:t> </a:t>
            </a:r>
            <a:r>
              <a:rPr sz="1000" b="0" dirty="0">
                <a:solidFill>
                  <a:srgbClr val="343B3C"/>
                </a:solidFill>
                <a:latin typeface="Calibri Light"/>
                <a:cs typeface="Calibri Light"/>
              </a:rPr>
              <a:t>under</a:t>
            </a:r>
            <a:r>
              <a:rPr sz="1000" b="0" spc="55" dirty="0">
                <a:solidFill>
                  <a:srgbClr val="343B3C"/>
                </a:solidFill>
                <a:latin typeface="Calibri Light"/>
                <a:cs typeface="Calibri Light"/>
              </a:rPr>
              <a:t> </a:t>
            </a:r>
            <a:r>
              <a:rPr sz="1000" b="0" dirty="0">
                <a:solidFill>
                  <a:srgbClr val="343B3C"/>
                </a:solidFill>
                <a:latin typeface="Calibri Light"/>
                <a:cs typeface="Calibri Light"/>
              </a:rPr>
              <a:t>the</a:t>
            </a:r>
            <a:r>
              <a:rPr sz="1000" b="0" spc="60" dirty="0">
                <a:solidFill>
                  <a:srgbClr val="343B3C"/>
                </a:solidFill>
                <a:latin typeface="Calibri Light"/>
                <a:cs typeface="Calibri Light"/>
              </a:rPr>
              <a:t> </a:t>
            </a:r>
            <a:r>
              <a:rPr sz="1000" b="0" dirty="0">
                <a:solidFill>
                  <a:srgbClr val="343B3C"/>
                </a:solidFill>
                <a:latin typeface="Calibri Light"/>
                <a:cs typeface="Calibri Light"/>
              </a:rPr>
              <a:t>laws</a:t>
            </a:r>
            <a:r>
              <a:rPr sz="1000" b="0" spc="60" dirty="0">
                <a:solidFill>
                  <a:srgbClr val="343B3C"/>
                </a:solidFill>
                <a:latin typeface="Calibri Light"/>
                <a:cs typeface="Calibri Light"/>
              </a:rPr>
              <a:t> </a:t>
            </a:r>
            <a:r>
              <a:rPr sz="1000" b="0" dirty="0">
                <a:solidFill>
                  <a:srgbClr val="343B3C"/>
                </a:solidFill>
                <a:latin typeface="Calibri Light"/>
                <a:cs typeface="Calibri Light"/>
              </a:rPr>
              <a:t>of</a:t>
            </a:r>
            <a:r>
              <a:rPr sz="1000" b="0" spc="60" dirty="0">
                <a:solidFill>
                  <a:srgbClr val="343B3C"/>
                </a:solidFill>
                <a:latin typeface="Calibri Light"/>
                <a:cs typeface="Calibri Light"/>
              </a:rPr>
              <a:t> </a:t>
            </a:r>
            <a:r>
              <a:rPr sz="1000" b="0" dirty="0">
                <a:solidFill>
                  <a:srgbClr val="343B3C"/>
                </a:solidFill>
                <a:latin typeface="Calibri Light"/>
                <a:cs typeface="Calibri Light"/>
              </a:rPr>
              <a:t>France,</a:t>
            </a:r>
            <a:r>
              <a:rPr sz="1000" b="0" spc="65" dirty="0">
                <a:solidFill>
                  <a:srgbClr val="343B3C"/>
                </a:solidFill>
                <a:latin typeface="Calibri Light"/>
                <a:cs typeface="Calibri Light"/>
              </a:rPr>
              <a:t> </a:t>
            </a:r>
            <a:r>
              <a:rPr sz="1000" b="0" dirty="0">
                <a:solidFill>
                  <a:srgbClr val="343B3C"/>
                </a:solidFill>
                <a:latin typeface="Calibri Light"/>
                <a:cs typeface="Calibri Light"/>
              </a:rPr>
              <a:t>having</a:t>
            </a:r>
            <a:r>
              <a:rPr sz="1000" b="0" spc="55" dirty="0">
                <a:solidFill>
                  <a:srgbClr val="343B3C"/>
                </a:solidFill>
                <a:latin typeface="Calibri Light"/>
                <a:cs typeface="Calibri Light"/>
              </a:rPr>
              <a:t> </a:t>
            </a:r>
            <a:r>
              <a:rPr sz="1000" b="0" dirty="0">
                <a:solidFill>
                  <a:srgbClr val="343B3C"/>
                </a:solidFill>
                <a:latin typeface="Calibri Light"/>
                <a:cs typeface="Calibri Light"/>
              </a:rPr>
              <a:t>its</a:t>
            </a:r>
            <a:r>
              <a:rPr sz="1000" b="0" spc="55" dirty="0">
                <a:solidFill>
                  <a:srgbClr val="343B3C"/>
                </a:solidFill>
                <a:latin typeface="Calibri Light"/>
                <a:cs typeface="Calibri Light"/>
              </a:rPr>
              <a:t> </a:t>
            </a:r>
            <a:r>
              <a:rPr sz="1000" b="0" dirty="0">
                <a:solidFill>
                  <a:srgbClr val="343B3C"/>
                </a:solidFill>
                <a:latin typeface="Calibri Light"/>
                <a:cs typeface="Calibri Light"/>
              </a:rPr>
              <a:t>registered</a:t>
            </a:r>
            <a:r>
              <a:rPr sz="1000" b="0" spc="65" dirty="0">
                <a:solidFill>
                  <a:srgbClr val="343B3C"/>
                </a:solidFill>
                <a:latin typeface="Calibri Light"/>
                <a:cs typeface="Calibri Light"/>
              </a:rPr>
              <a:t> </a:t>
            </a:r>
            <a:r>
              <a:rPr sz="1000" b="0" dirty="0">
                <a:solidFill>
                  <a:srgbClr val="343B3C"/>
                </a:solidFill>
                <a:latin typeface="Calibri Light"/>
                <a:cs typeface="Calibri Light"/>
              </a:rPr>
              <a:t>office</a:t>
            </a:r>
            <a:r>
              <a:rPr sz="1000" b="0" spc="60" dirty="0">
                <a:solidFill>
                  <a:srgbClr val="343B3C"/>
                </a:solidFill>
                <a:latin typeface="Calibri Light"/>
                <a:cs typeface="Calibri Light"/>
              </a:rPr>
              <a:t> </a:t>
            </a:r>
            <a:r>
              <a:rPr sz="1000" b="0" dirty="0">
                <a:solidFill>
                  <a:srgbClr val="343B3C"/>
                </a:solidFill>
                <a:latin typeface="Calibri Light"/>
                <a:cs typeface="Calibri Light"/>
              </a:rPr>
              <a:t>located</a:t>
            </a:r>
            <a:r>
              <a:rPr sz="1000" b="0" spc="60" dirty="0">
                <a:solidFill>
                  <a:srgbClr val="343B3C"/>
                </a:solidFill>
                <a:latin typeface="Calibri Light"/>
                <a:cs typeface="Calibri Light"/>
              </a:rPr>
              <a:t> </a:t>
            </a:r>
            <a:r>
              <a:rPr sz="1000" b="0" dirty="0">
                <a:solidFill>
                  <a:srgbClr val="343B3C"/>
                </a:solidFill>
                <a:latin typeface="Calibri Light"/>
                <a:cs typeface="Calibri Light"/>
              </a:rPr>
              <a:t>at</a:t>
            </a:r>
            <a:r>
              <a:rPr sz="1000" b="0" spc="60" dirty="0">
                <a:solidFill>
                  <a:srgbClr val="343B3C"/>
                </a:solidFill>
                <a:latin typeface="Calibri Light"/>
                <a:cs typeface="Calibri Light"/>
              </a:rPr>
              <a:t> </a:t>
            </a:r>
            <a:r>
              <a:rPr sz="1000" b="0" spc="-20" dirty="0">
                <a:solidFill>
                  <a:srgbClr val="343B3C"/>
                </a:solidFill>
                <a:latin typeface="Calibri Light"/>
                <a:cs typeface="Calibri Light"/>
              </a:rPr>
              <a:t>Tour </a:t>
            </a:r>
            <a:r>
              <a:rPr sz="1000" b="0" dirty="0">
                <a:solidFill>
                  <a:srgbClr val="343B3C"/>
                </a:solidFill>
                <a:latin typeface="Calibri Light"/>
                <a:cs typeface="Calibri Light"/>
              </a:rPr>
              <a:t>Majunga,</a:t>
            </a:r>
            <a:r>
              <a:rPr sz="1000" b="0" spc="-15" dirty="0">
                <a:solidFill>
                  <a:srgbClr val="343B3C"/>
                </a:solidFill>
                <a:latin typeface="Calibri Light"/>
                <a:cs typeface="Calibri Light"/>
              </a:rPr>
              <a:t> </a:t>
            </a:r>
            <a:r>
              <a:rPr sz="1000" b="0" dirty="0">
                <a:solidFill>
                  <a:srgbClr val="343B3C"/>
                </a:solidFill>
                <a:latin typeface="Calibri Light"/>
                <a:cs typeface="Calibri Light"/>
              </a:rPr>
              <a:t>6,</a:t>
            </a:r>
            <a:r>
              <a:rPr sz="1000" b="0" spc="-15" dirty="0">
                <a:solidFill>
                  <a:srgbClr val="343B3C"/>
                </a:solidFill>
                <a:latin typeface="Calibri Light"/>
                <a:cs typeface="Calibri Light"/>
              </a:rPr>
              <a:t> </a:t>
            </a:r>
            <a:r>
              <a:rPr sz="1000" b="0" dirty="0">
                <a:solidFill>
                  <a:srgbClr val="343B3C"/>
                </a:solidFill>
                <a:latin typeface="Calibri Light"/>
                <a:cs typeface="Calibri Light"/>
              </a:rPr>
              <a:t>Place</a:t>
            </a:r>
            <a:r>
              <a:rPr sz="1000" b="0" spc="-15" dirty="0">
                <a:solidFill>
                  <a:srgbClr val="343B3C"/>
                </a:solidFill>
                <a:latin typeface="Calibri Light"/>
                <a:cs typeface="Calibri Light"/>
              </a:rPr>
              <a:t> </a:t>
            </a:r>
            <a:r>
              <a:rPr sz="1000" b="0" dirty="0">
                <a:solidFill>
                  <a:srgbClr val="343B3C"/>
                </a:solidFill>
                <a:latin typeface="Calibri Light"/>
                <a:cs typeface="Calibri Light"/>
              </a:rPr>
              <a:t>de</a:t>
            </a:r>
            <a:r>
              <a:rPr sz="1000" b="0" spc="-15" dirty="0">
                <a:solidFill>
                  <a:srgbClr val="343B3C"/>
                </a:solidFill>
                <a:latin typeface="Calibri Light"/>
                <a:cs typeface="Calibri Light"/>
              </a:rPr>
              <a:t> </a:t>
            </a:r>
            <a:r>
              <a:rPr sz="1000" b="0" dirty="0">
                <a:solidFill>
                  <a:srgbClr val="343B3C"/>
                </a:solidFill>
                <a:latin typeface="Calibri Light"/>
                <a:cs typeface="Calibri Light"/>
              </a:rPr>
              <a:t>la</a:t>
            </a:r>
            <a:r>
              <a:rPr sz="1000" b="0" spc="-15" dirty="0">
                <a:solidFill>
                  <a:srgbClr val="343B3C"/>
                </a:solidFill>
                <a:latin typeface="Calibri Light"/>
                <a:cs typeface="Calibri Light"/>
              </a:rPr>
              <a:t> </a:t>
            </a:r>
            <a:r>
              <a:rPr sz="1000" b="0" dirty="0">
                <a:solidFill>
                  <a:srgbClr val="343B3C"/>
                </a:solidFill>
                <a:latin typeface="Calibri Light"/>
                <a:cs typeface="Calibri Light"/>
              </a:rPr>
              <a:t>Pyramide</a:t>
            </a:r>
            <a:r>
              <a:rPr sz="1000" b="0" spc="-15" dirty="0">
                <a:solidFill>
                  <a:srgbClr val="343B3C"/>
                </a:solidFill>
                <a:latin typeface="Calibri Light"/>
                <a:cs typeface="Calibri Light"/>
              </a:rPr>
              <a:t> </a:t>
            </a:r>
            <a:r>
              <a:rPr sz="1000" b="0" dirty="0">
                <a:solidFill>
                  <a:srgbClr val="343B3C"/>
                </a:solidFill>
                <a:latin typeface="Calibri Light"/>
                <a:cs typeface="Calibri Light"/>
              </a:rPr>
              <a:t>92908</a:t>
            </a:r>
            <a:r>
              <a:rPr sz="1000" b="0" spc="-15" dirty="0">
                <a:solidFill>
                  <a:srgbClr val="343B3C"/>
                </a:solidFill>
                <a:latin typeface="Calibri Light"/>
                <a:cs typeface="Calibri Light"/>
              </a:rPr>
              <a:t> </a:t>
            </a:r>
            <a:r>
              <a:rPr sz="1000" b="0" dirty="0">
                <a:solidFill>
                  <a:srgbClr val="343B3C"/>
                </a:solidFill>
                <a:latin typeface="Calibri Light"/>
                <a:cs typeface="Calibri Light"/>
              </a:rPr>
              <a:t>Paris</a:t>
            </a:r>
            <a:r>
              <a:rPr sz="1000" b="0" spc="-15" dirty="0">
                <a:solidFill>
                  <a:srgbClr val="343B3C"/>
                </a:solidFill>
                <a:latin typeface="Calibri Light"/>
                <a:cs typeface="Calibri Light"/>
              </a:rPr>
              <a:t> </a:t>
            </a:r>
            <a:r>
              <a:rPr sz="1000" b="0" dirty="0">
                <a:solidFill>
                  <a:srgbClr val="343B3C"/>
                </a:solidFill>
                <a:latin typeface="Calibri Light"/>
                <a:cs typeface="Calibri Light"/>
              </a:rPr>
              <a:t>–</a:t>
            </a:r>
            <a:r>
              <a:rPr sz="1000" b="0" spc="-15" dirty="0">
                <a:solidFill>
                  <a:srgbClr val="343B3C"/>
                </a:solidFill>
                <a:latin typeface="Calibri Light"/>
                <a:cs typeface="Calibri Light"/>
              </a:rPr>
              <a:t> </a:t>
            </a:r>
            <a:r>
              <a:rPr sz="1000" b="0" dirty="0">
                <a:solidFill>
                  <a:srgbClr val="343B3C"/>
                </a:solidFill>
                <a:latin typeface="Calibri Light"/>
                <a:cs typeface="Calibri Light"/>
              </a:rPr>
              <a:t>La</a:t>
            </a:r>
            <a:r>
              <a:rPr sz="1000" b="0" spc="-15" dirty="0">
                <a:solidFill>
                  <a:srgbClr val="343B3C"/>
                </a:solidFill>
                <a:latin typeface="Calibri Light"/>
                <a:cs typeface="Calibri Light"/>
              </a:rPr>
              <a:t> </a:t>
            </a:r>
            <a:r>
              <a:rPr sz="1000" b="0" dirty="0">
                <a:solidFill>
                  <a:srgbClr val="343B3C"/>
                </a:solidFill>
                <a:latin typeface="Calibri Light"/>
                <a:cs typeface="Calibri Light"/>
              </a:rPr>
              <a:t>Défense</a:t>
            </a:r>
            <a:r>
              <a:rPr sz="1000" b="0" spc="-10" dirty="0">
                <a:solidFill>
                  <a:srgbClr val="343B3C"/>
                </a:solidFill>
                <a:latin typeface="Calibri Light"/>
                <a:cs typeface="Calibri Light"/>
              </a:rPr>
              <a:t> </a:t>
            </a:r>
            <a:r>
              <a:rPr sz="1000" b="0" dirty="0">
                <a:solidFill>
                  <a:srgbClr val="343B3C"/>
                </a:solidFill>
                <a:latin typeface="Calibri Light"/>
                <a:cs typeface="Calibri Light"/>
              </a:rPr>
              <a:t>cedex</a:t>
            </a:r>
            <a:r>
              <a:rPr sz="1000" b="0" spc="-15" dirty="0">
                <a:solidFill>
                  <a:srgbClr val="343B3C"/>
                </a:solidFill>
                <a:latin typeface="Calibri Light"/>
                <a:cs typeface="Calibri Light"/>
              </a:rPr>
              <a:t> </a:t>
            </a:r>
            <a:r>
              <a:rPr sz="1000" b="0" dirty="0">
                <a:solidFill>
                  <a:srgbClr val="343B3C"/>
                </a:solidFill>
                <a:latin typeface="Calibri Light"/>
                <a:cs typeface="Calibri Light"/>
              </a:rPr>
              <a:t>–</a:t>
            </a:r>
            <a:r>
              <a:rPr sz="1000" b="0" spc="-15" dirty="0">
                <a:solidFill>
                  <a:srgbClr val="343B3C"/>
                </a:solidFill>
                <a:latin typeface="Calibri Light"/>
                <a:cs typeface="Calibri Light"/>
              </a:rPr>
              <a:t> </a:t>
            </a:r>
            <a:r>
              <a:rPr sz="1000" b="0" dirty="0">
                <a:solidFill>
                  <a:srgbClr val="343B3C"/>
                </a:solidFill>
                <a:latin typeface="Calibri Light"/>
                <a:cs typeface="Calibri Light"/>
              </a:rPr>
              <a:t>France,</a:t>
            </a:r>
            <a:r>
              <a:rPr sz="1000" b="0" spc="-15" dirty="0">
                <a:solidFill>
                  <a:srgbClr val="343B3C"/>
                </a:solidFill>
                <a:latin typeface="Calibri Light"/>
                <a:cs typeface="Calibri Light"/>
              </a:rPr>
              <a:t> </a:t>
            </a:r>
            <a:r>
              <a:rPr sz="1000" b="0" dirty="0">
                <a:solidFill>
                  <a:srgbClr val="343B3C"/>
                </a:solidFill>
                <a:latin typeface="Calibri Light"/>
                <a:cs typeface="Calibri Light"/>
              </a:rPr>
              <a:t>registered</a:t>
            </a:r>
            <a:r>
              <a:rPr sz="1000" b="0" spc="-15" dirty="0">
                <a:solidFill>
                  <a:srgbClr val="343B3C"/>
                </a:solidFill>
                <a:latin typeface="Calibri Light"/>
                <a:cs typeface="Calibri Light"/>
              </a:rPr>
              <a:t> </a:t>
            </a:r>
            <a:r>
              <a:rPr sz="1000" b="0" dirty="0">
                <a:solidFill>
                  <a:srgbClr val="343B3C"/>
                </a:solidFill>
                <a:latin typeface="Calibri Light"/>
                <a:cs typeface="Calibri Light"/>
              </a:rPr>
              <a:t>with</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Nanterre</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Trade</a:t>
            </a:r>
            <a:r>
              <a:rPr sz="1000" b="0" spc="-15" dirty="0">
                <a:solidFill>
                  <a:srgbClr val="343B3C"/>
                </a:solidFill>
                <a:latin typeface="Calibri Light"/>
                <a:cs typeface="Calibri Light"/>
              </a:rPr>
              <a:t> </a:t>
            </a:r>
            <a:r>
              <a:rPr sz="1000" b="0" dirty="0">
                <a:solidFill>
                  <a:srgbClr val="343B3C"/>
                </a:solidFill>
                <a:latin typeface="Calibri Light"/>
                <a:cs typeface="Calibri Light"/>
              </a:rPr>
              <a:t>and</a:t>
            </a:r>
            <a:r>
              <a:rPr sz="1000" b="0" spc="-15" dirty="0">
                <a:solidFill>
                  <a:srgbClr val="343B3C"/>
                </a:solidFill>
                <a:latin typeface="Calibri Light"/>
                <a:cs typeface="Calibri Light"/>
              </a:rPr>
              <a:t> </a:t>
            </a:r>
            <a:r>
              <a:rPr sz="1000" b="0" dirty="0">
                <a:solidFill>
                  <a:srgbClr val="343B3C"/>
                </a:solidFill>
                <a:latin typeface="Calibri Light"/>
                <a:cs typeface="Calibri Light"/>
              </a:rPr>
              <a:t>Companies</a:t>
            </a:r>
            <a:r>
              <a:rPr sz="1000" b="0" spc="-15" dirty="0">
                <a:solidFill>
                  <a:srgbClr val="343B3C"/>
                </a:solidFill>
                <a:latin typeface="Calibri Light"/>
                <a:cs typeface="Calibri Light"/>
              </a:rPr>
              <a:t> </a:t>
            </a:r>
            <a:r>
              <a:rPr sz="1000" b="0" dirty="0">
                <a:solidFill>
                  <a:srgbClr val="343B3C"/>
                </a:solidFill>
                <a:latin typeface="Calibri Light"/>
                <a:cs typeface="Calibri Light"/>
              </a:rPr>
              <a:t>Register</a:t>
            </a:r>
            <a:r>
              <a:rPr sz="1000" b="0" spc="-10" dirty="0">
                <a:solidFill>
                  <a:srgbClr val="343B3C"/>
                </a:solidFill>
                <a:latin typeface="Calibri Light"/>
                <a:cs typeface="Calibri Light"/>
              </a:rPr>
              <a:t> under </a:t>
            </a:r>
            <a:r>
              <a:rPr sz="1000" b="0" dirty="0">
                <a:solidFill>
                  <a:srgbClr val="343B3C"/>
                </a:solidFill>
                <a:latin typeface="Calibri Light"/>
                <a:cs typeface="Calibri Light"/>
              </a:rPr>
              <a:t>number</a:t>
            </a:r>
            <a:r>
              <a:rPr sz="1000" b="0" spc="-10" dirty="0">
                <a:solidFill>
                  <a:srgbClr val="343B3C"/>
                </a:solidFill>
                <a:latin typeface="Calibri Light"/>
                <a:cs typeface="Calibri Light"/>
              </a:rPr>
              <a:t> </a:t>
            </a:r>
            <a:r>
              <a:rPr sz="1000" b="0" dirty="0">
                <a:solidFill>
                  <a:srgbClr val="343B3C"/>
                </a:solidFill>
                <a:latin typeface="Calibri Light"/>
                <a:cs typeface="Calibri Light"/>
              </a:rPr>
              <a:t>353</a:t>
            </a:r>
            <a:r>
              <a:rPr sz="1000" b="0" spc="-5" dirty="0">
                <a:solidFill>
                  <a:srgbClr val="343B3C"/>
                </a:solidFill>
                <a:latin typeface="Calibri Light"/>
                <a:cs typeface="Calibri Light"/>
              </a:rPr>
              <a:t> </a:t>
            </a:r>
            <a:r>
              <a:rPr sz="1000" b="0" dirty="0">
                <a:solidFill>
                  <a:srgbClr val="343B3C"/>
                </a:solidFill>
                <a:latin typeface="Calibri Light"/>
                <a:cs typeface="Calibri Light"/>
              </a:rPr>
              <a:t>534</a:t>
            </a:r>
            <a:r>
              <a:rPr sz="1000" b="0" spc="-5" dirty="0">
                <a:solidFill>
                  <a:srgbClr val="343B3C"/>
                </a:solidFill>
                <a:latin typeface="Calibri Light"/>
                <a:cs typeface="Calibri Light"/>
              </a:rPr>
              <a:t> </a:t>
            </a:r>
            <a:r>
              <a:rPr sz="1000" b="0" dirty="0">
                <a:solidFill>
                  <a:srgbClr val="343B3C"/>
                </a:solidFill>
                <a:latin typeface="Calibri Light"/>
                <a:cs typeface="Calibri Light"/>
              </a:rPr>
              <a:t>506,</a:t>
            </a:r>
            <a:r>
              <a:rPr sz="1000" b="0" spc="-5" dirty="0">
                <a:solidFill>
                  <a:srgbClr val="343B3C"/>
                </a:solidFill>
                <a:latin typeface="Calibri Light"/>
                <a:cs typeface="Calibri Light"/>
              </a:rPr>
              <a:t> </a:t>
            </a:r>
            <a:r>
              <a:rPr sz="1000" b="0" dirty="0">
                <a:solidFill>
                  <a:srgbClr val="343B3C"/>
                </a:solidFill>
                <a:latin typeface="Calibri Light"/>
                <a:cs typeface="Calibri Light"/>
              </a:rPr>
              <a:t>a</a:t>
            </a:r>
            <a:r>
              <a:rPr sz="1000" b="0" spc="-5" dirty="0">
                <a:solidFill>
                  <a:srgbClr val="343B3C"/>
                </a:solidFill>
                <a:latin typeface="Calibri Light"/>
                <a:cs typeface="Calibri Light"/>
              </a:rPr>
              <a:t> </a:t>
            </a:r>
            <a:r>
              <a:rPr sz="1000" b="0" spc="-10" dirty="0">
                <a:solidFill>
                  <a:srgbClr val="343B3C"/>
                </a:solidFill>
                <a:latin typeface="Calibri Light"/>
                <a:cs typeface="Calibri Light"/>
              </a:rPr>
              <a:t>Portfolio </a:t>
            </a:r>
            <a:r>
              <a:rPr sz="1000" b="0" dirty="0">
                <a:solidFill>
                  <a:srgbClr val="343B3C"/>
                </a:solidFill>
                <a:latin typeface="Calibri Light"/>
                <a:cs typeface="Calibri Light"/>
              </a:rPr>
              <a:t>Management</a:t>
            </a:r>
            <a:r>
              <a:rPr sz="1000" b="0" spc="-10" dirty="0">
                <a:solidFill>
                  <a:srgbClr val="343B3C"/>
                </a:solidFill>
                <a:latin typeface="Calibri Light"/>
                <a:cs typeface="Calibri Light"/>
              </a:rPr>
              <a:t> Company,</a:t>
            </a:r>
            <a:r>
              <a:rPr sz="1000" b="0" spc="-5" dirty="0">
                <a:solidFill>
                  <a:srgbClr val="343B3C"/>
                </a:solidFill>
                <a:latin typeface="Calibri Light"/>
                <a:cs typeface="Calibri Light"/>
              </a:rPr>
              <a:t> </a:t>
            </a:r>
            <a:r>
              <a:rPr sz="1000" b="0" dirty="0">
                <a:solidFill>
                  <a:srgbClr val="343B3C"/>
                </a:solidFill>
                <a:latin typeface="Calibri Light"/>
                <a:cs typeface="Calibri Light"/>
              </a:rPr>
              <a:t>holder</a:t>
            </a:r>
            <a:r>
              <a:rPr sz="1000" b="0" spc="-5" dirty="0">
                <a:solidFill>
                  <a:srgbClr val="343B3C"/>
                </a:solidFill>
                <a:latin typeface="Calibri Light"/>
                <a:cs typeface="Calibri Light"/>
              </a:rPr>
              <a:t> </a:t>
            </a:r>
            <a:r>
              <a:rPr sz="1000" b="0" dirty="0">
                <a:solidFill>
                  <a:srgbClr val="343B3C"/>
                </a:solidFill>
                <a:latin typeface="Calibri Light"/>
                <a:cs typeface="Calibri Light"/>
              </a:rPr>
              <a:t>of</a:t>
            </a:r>
            <a:r>
              <a:rPr sz="1000" b="0" spc="-5" dirty="0">
                <a:solidFill>
                  <a:srgbClr val="343B3C"/>
                </a:solidFill>
                <a:latin typeface="Calibri Light"/>
                <a:cs typeface="Calibri Light"/>
              </a:rPr>
              <a:t> </a:t>
            </a:r>
            <a:r>
              <a:rPr sz="1000" b="0" dirty="0">
                <a:solidFill>
                  <a:srgbClr val="343B3C"/>
                </a:solidFill>
                <a:latin typeface="Calibri Light"/>
                <a:cs typeface="Calibri Light"/>
              </a:rPr>
              <a:t>AMF</a:t>
            </a:r>
            <a:r>
              <a:rPr sz="1000" b="0" spc="-5" dirty="0">
                <a:solidFill>
                  <a:srgbClr val="343B3C"/>
                </a:solidFill>
                <a:latin typeface="Calibri Light"/>
                <a:cs typeface="Calibri Light"/>
              </a:rPr>
              <a:t> </a:t>
            </a:r>
            <a:r>
              <a:rPr sz="1000" b="0" dirty="0">
                <a:solidFill>
                  <a:srgbClr val="343B3C"/>
                </a:solidFill>
                <a:latin typeface="Calibri Light"/>
                <a:cs typeface="Calibri Light"/>
              </a:rPr>
              <a:t>Approval</a:t>
            </a:r>
            <a:r>
              <a:rPr sz="1000" b="0" spc="-5" dirty="0">
                <a:solidFill>
                  <a:srgbClr val="343B3C"/>
                </a:solidFill>
                <a:latin typeface="Calibri Light"/>
                <a:cs typeface="Calibri Light"/>
              </a:rPr>
              <a:t> </a:t>
            </a:r>
            <a:r>
              <a:rPr sz="1000" b="0" dirty="0">
                <a:solidFill>
                  <a:srgbClr val="343B3C"/>
                </a:solidFill>
                <a:latin typeface="Calibri Light"/>
                <a:cs typeface="Calibri Light"/>
              </a:rPr>
              <a:t>no.</a:t>
            </a:r>
            <a:r>
              <a:rPr sz="1000" b="0" spc="-10" dirty="0">
                <a:solidFill>
                  <a:srgbClr val="343B3C"/>
                </a:solidFill>
                <a:latin typeface="Calibri Light"/>
                <a:cs typeface="Calibri Light"/>
              </a:rPr>
              <a:t> </a:t>
            </a:r>
            <a:r>
              <a:rPr sz="1000" b="0" dirty="0">
                <a:solidFill>
                  <a:srgbClr val="343B3C"/>
                </a:solidFill>
                <a:latin typeface="Calibri Light"/>
                <a:cs typeface="Calibri Light"/>
              </a:rPr>
              <a:t>GP</a:t>
            </a:r>
            <a:r>
              <a:rPr sz="1000" b="0" spc="-5" dirty="0">
                <a:solidFill>
                  <a:srgbClr val="343B3C"/>
                </a:solidFill>
                <a:latin typeface="Calibri Light"/>
                <a:cs typeface="Calibri Light"/>
              </a:rPr>
              <a:t> </a:t>
            </a:r>
            <a:r>
              <a:rPr sz="1000" b="0" dirty="0">
                <a:solidFill>
                  <a:srgbClr val="343B3C"/>
                </a:solidFill>
                <a:latin typeface="Calibri Light"/>
                <a:cs typeface="Calibri Light"/>
              </a:rPr>
              <a:t>92-08,</a:t>
            </a:r>
            <a:r>
              <a:rPr sz="1000" b="0" spc="-5" dirty="0">
                <a:solidFill>
                  <a:srgbClr val="343B3C"/>
                </a:solidFill>
                <a:latin typeface="Calibri Light"/>
                <a:cs typeface="Calibri Light"/>
              </a:rPr>
              <a:t> </a:t>
            </a:r>
            <a:r>
              <a:rPr sz="1000" b="0" dirty="0">
                <a:solidFill>
                  <a:srgbClr val="343B3C"/>
                </a:solidFill>
                <a:latin typeface="Calibri Light"/>
                <a:cs typeface="Calibri Light"/>
              </a:rPr>
              <a:t>issued</a:t>
            </a:r>
            <a:r>
              <a:rPr sz="1000" b="0" spc="-5" dirty="0">
                <a:solidFill>
                  <a:srgbClr val="343B3C"/>
                </a:solidFill>
                <a:latin typeface="Calibri Light"/>
                <a:cs typeface="Calibri Light"/>
              </a:rPr>
              <a:t> </a:t>
            </a:r>
            <a:r>
              <a:rPr sz="1000" b="0" dirty="0">
                <a:solidFill>
                  <a:srgbClr val="343B3C"/>
                </a:solidFill>
                <a:latin typeface="Calibri Light"/>
                <a:cs typeface="Calibri Light"/>
              </a:rPr>
              <a:t>on</a:t>
            </a:r>
            <a:r>
              <a:rPr sz="1000" b="0" spc="-5" dirty="0">
                <a:solidFill>
                  <a:srgbClr val="343B3C"/>
                </a:solidFill>
                <a:latin typeface="Calibri Light"/>
                <a:cs typeface="Calibri Light"/>
              </a:rPr>
              <a:t> </a:t>
            </a:r>
            <a:r>
              <a:rPr sz="1000" b="0" dirty="0">
                <a:solidFill>
                  <a:srgbClr val="343B3C"/>
                </a:solidFill>
                <a:latin typeface="Calibri Light"/>
                <a:cs typeface="Calibri Light"/>
              </a:rPr>
              <a:t>7</a:t>
            </a:r>
            <a:r>
              <a:rPr sz="1000" b="0" spc="-5" dirty="0">
                <a:solidFill>
                  <a:srgbClr val="343B3C"/>
                </a:solidFill>
                <a:latin typeface="Calibri Light"/>
                <a:cs typeface="Calibri Light"/>
              </a:rPr>
              <a:t> </a:t>
            </a:r>
            <a:r>
              <a:rPr sz="1000" b="0" dirty="0">
                <a:solidFill>
                  <a:srgbClr val="343B3C"/>
                </a:solidFill>
                <a:latin typeface="Calibri Light"/>
                <a:cs typeface="Calibri Light"/>
              </a:rPr>
              <a:t>April</a:t>
            </a:r>
            <a:r>
              <a:rPr sz="1000" b="0" spc="-5" dirty="0">
                <a:solidFill>
                  <a:srgbClr val="343B3C"/>
                </a:solidFill>
                <a:latin typeface="Calibri Light"/>
                <a:cs typeface="Calibri Light"/>
              </a:rPr>
              <a:t> </a:t>
            </a:r>
            <a:r>
              <a:rPr sz="1000" b="0" spc="-10" dirty="0">
                <a:solidFill>
                  <a:srgbClr val="343B3C"/>
                </a:solidFill>
                <a:latin typeface="Calibri Light"/>
                <a:cs typeface="Calibri Light"/>
              </a:rPr>
              <a:t>1992.</a:t>
            </a:r>
            <a:endParaRPr sz="1000">
              <a:latin typeface="Calibri Light"/>
              <a:cs typeface="Calibri Light"/>
            </a:endParaRPr>
          </a:p>
          <a:p>
            <a:pPr>
              <a:lnSpc>
                <a:spcPct val="100000"/>
              </a:lnSpc>
              <a:spcBef>
                <a:spcPts val="35"/>
              </a:spcBef>
            </a:pPr>
            <a:endParaRPr sz="1000">
              <a:latin typeface="Calibri Light"/>
              <a:cs typeface="Calibri Light"/>
            </a:endParaRPr>
          </a:p>
          <a:p>
            <a:pPr marL="12700">
              <a:lnSpc>
                <a:spcPct val="100000"/>
              </a:lnSpc>
              <a:spcBef>
                <a:spcPts val="5"/>
              </a:spcBef>
            </a:pPr>
            <a:r>
              <a:rPr sz="1300" b="1" spc="-10" dirty="0">
                <a:solidFill>
                  <a:srgbClr val="343B3C"/>
                </a:solidFill>
                <a:latin typeface="Calibri"/>
                <a:cs typeface="Calibri"/>
              </a:rPr>
              <a:t>Contact:</a:t>
            </a:r>
            <a:endParaRPr sz="1300">
              <a:latin typeface="Calibri"/>
              <a:cs typeface="Calibri"/>
            </a:endParaRPr>
          </a:p>
        </p:txBody>
      </p:sp>
      <p:sp>
        <p:nvSpPr>
          <p:cNvPr id="3" name="object 3"/>
          <p:cNvSpPr txBox="1"/>
          <p:nvPr/>
        </p:nvSpPr>
        <p:spPr>
          <a:xfrm>
            <a:off x="167245" y="8553372"/>
            <a:ext cx="1637030" cy="787400"/>
          </a:xfrm>
          <a:prstGeom prst="rect">
            <a:avLst/>
          </a:prstGeom>
        </p:spPr>
        <p:txBody>
          <a:bodyPr vert="horz" wrap="square" lIns="0" tIns="12700" rIns="0" bIns="0" rtlCol="0">
            <a:spAutoFit/>
          </a:bodyPr>
          <a:lstStyle/>
          <a:p>
            <a:pPr marL="12700" marR="5080">
              <a:lnSpc>
                <a:spcPct val="100000"/>
              </a:lnSpc>
              <a:spcBef>
                <a:spcPts val="100"/>
              </a:spcBef>
            </a:pPr>
            <a:r>
              <a:rPr sz="1000" b="1" dirty="0">
                <a:solidFill>
                  <a:srgbClr val="343B3C"/>
                </a:solidFill>
                <a:latin typeface="Calibri"/>
                <a:cs typeface="Calibri"/>
              </a:rPr>
              <a:t>For</a:t>
            </a:r>
            <a:r>
              <a:rPr sz="1000" b="1" spc="-35" dirty="0">
                <a:solidFill>
                  <a:srgbClr val="343B3C"/>
                </a:solidFill>
                <a:latin typeface="Calibri"/>
                <a:cs typeface="Calibri"/>
              </a:rPr>
              <a:t> </a:t>
            </a:r>
            <a:r>
              <a:rPr sz="1000" b="1" dirty="0">
                <a:solidFill>
                  <a:srgbClr val="343B3C"/>
                </a:solidFill>
                <a:latin typeface="Calibri"/>
                <a:cs typeface="Calibri"/>
              </a:rPr>
              <a:t>the</a:t>
            </a:r>
            <a:r>
              <a:rPr sz="1000" b="1" spc="-30" dirty="0">
                <a:solidFill>
                  <a:srgbClr val="343B3C"/>
                </a:solidFill>
                <a:latin typeface="Calibri"/>
                <a:cs typeface="Calibri"/>
              </a:rPr>
              <a:t> </a:t>
            </a:r>
            <a:r>
              <a:rPr sz="1000" b="1" dirty="0">
                <a:solidFill>
                  <a:srgbClr val="343B3C"/>
                </a:solidFill>
                <a:latin typeface="Calibri"/>
                <a:cs typeface="Calibri"/>
              </a:rPr>
              <a:t>Investment</a:t>
            </a:r>
            <a:r>
              <a:rPr sz="1000" b="1" spc="-25" dirty="0">
                <a:solidFill>
                  <a:srgbClr val="343B3C"/>
                </a:solidFill>
                <a:latin typeface="Calibri"/>
                <a:cs typeface="Calibri"/>
              </a:rPr>
              <a:t> </a:t>
            </a:r>
            <a:r>
              <a:rPr sz="1000" b="1" spc="-10" dirty="0">
                <a:solidFill>
                  <a:srgbClr val="343B3C"/>
                </a:solidFill>
                <a:latin typeface="Calibri"/>
                <a:cs typeface="Calibri"/>
              </a:rPr>
              <a:t>Manager </a:t>
            </a:r>
            <a:r>
              <a:rPr sz="1000" b="0" dirty="0">
                <a:solidFill>
                  <a:srgbClr val="343B3C"/>
                </a:solidFill>
                <a:latin typeface="Calibri Light"/>
                <a:cs typeface="Calibri Light"/>
              </a:rPr>
              <a:t>AXA</a:t>
            </a:r>
            <a:r>
              <a:rPr sz="1000" b="0" spc="-40" dirty="0">
                <a:solidFill>
                  <a:srgbClr val="343B3C"/>
                </a:solidFill>
                <a:latin typeface="Calibri Light"/>
                <a:cs typeface="Calibri Light"/>
              </a:rPr>
              <a:t> </a:t>
            </a:r>
            <a:r>
              <a:rPr sz="1000" b="0" dirty="0">
                <a:solidFill>
                  <a:srgbClr val="343B3C"/>
                </a:solidFill>
                <a:latin typeface="Calibri Light"/>
                <a:cs typeface="Calibri Light"/>
              </a:rPr>
              <a:t>Investment</a:t>
            </a:r>
            <a:r>
              <a:rPr sz="1000" b="0" spc="-30" dirty="0">
                <a:solidFill>
                  <a:srgbClr val="343B3C"/>
                </a:solidFill>
                <a:latin typeface="Calibri Light"/>
                <a:cs typeface="Calibri Light"/>
              </a:rPr>
              <a:t> </a:t>
            </a:r>
            <a:r>
              <a:rPr sz="1000" b="0" dirty="0">
                <a:solidFill>
                  <a:srgbClr val="343B3C"/>
                </a:solidFill>
                <a:latin typeface="Calibri Light"/>
                <a:cs typeface="Calibri Light"/>
              </a:rPr>
              <a:t>Managers</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Paris </a:t>
            </a:r>
            <a:r>
              <a:rPr sz="1000" b="0" dirty="0">
                <a:solidFill>
                  <a:srgbClr val="343B3C"/>
                </a:solidFill>
                <a:latin typeface="Calibri Light"/>
                <a:cs typeface="Calibri Light"/>
              </a:rPr>
              <a:t>François</a:t>
            </a:r>
            <a:r>
              <a:rPr sz="1000" b="0" spc="-55" dirty="0">
                <a:solidFill>
                  <a:srgbClr val="343B3C"/>
                </a:solidFill>
                <a:latin typeface="Calibri Light"/>
                <a:cs typeface="Calibri Light"/>
              </a:rPr>
              <a:t> </a:t>
            </a:r>
            <a:r>
              <a:rPr sz="1000" b="0" spc="-10" dirty="0">
                <a:solidFill>
                  <a:srgbClr val="343B3C"/>
                </a:solidFill>
                <a:latin typeface="Calibri Light"/>
                <a:cs typeface="Calibri Light"/>
              </a:rPr>
              <a:t>Touati </a:t>
            </a:r>
            <a:r>
              <a:rPr sz="1000" b="0" spc="-10" dirty="0">
                <a:solidFill>
                  <a:srgbClr val="343B3C"/>
                </a:solidFill>
                <a:latin typeface="Calibri Light"/>
                <a:cs typeface="Calibri Light"/>
                <a:hlinkClick r:id="rId4"/>
              </a:rPr>
              <a:t>Francois.touati@axa-im.com</a:t>
            </a:r>
            <a:endParaRPr sz="1000">
              <a:latin typeface="Calibri Light"/>
              <a:cs typeface="Calibri Light"/>
            </a:endParaRPr>
          </a:p>
          <a:p>
            <a:pPr marL="12700">
              <a:lnSpc>
                <a:spcPct val="100000"/>
              </a:lnSpc>
            </a:pPr>
            <a:r>
              <a:rPr sz="1000" b="0" dirty="0">
                <a:solidFill>
                  <a:srgbClr val="343B3C"/>
                </a:solidFill>
                <a:latin typeface="Calibri Light"/>
                <a:cs typeface="Calibri Light"/>
              </a:rPr>
              <a:t>+33 (0) 1 44 45 80 </a:t>
            </a:r>
            <a:r>
              <a:rPr sz="1000" b="0" spc="-25" dirty="0">
                <a:solidFill>
                  <a:srgbClr val="343B3C"/>
                </a:solidFill>
                <a:latin typeface="Calibri Light"/>
                <a:cs typeface="Calibri Light"/>
              </a:rPr>
              <a:t>22</a:t>
            </a:r>
            <a:endParaRPr sz="1000">
              <a:latin typeface="Calibri Light"/>
              <a:cs typeface="Calibri Light"/>
            </a:endParaRPr>
          </a:p>
        </p:txBody>
      </p:sp>
      <p:sp>
        <p:nvSpPr>
          <p:cNvPr id="4" name="object 4"/>
          <p:cNvSpPr txBox="1"/>
          <p:nvPr/>
        </p:nvSpPr>
        <p:spPr>
          <a:xfrm>
            <a:off x="4576159" y="9222473"/>
            <a:ext cx="2817495" cy="635000"/>
          </a:xfrm>
          <a:prstGeom prst="rect">
            <a:avLst/>
          </a:prstGeom>
        </p:spPr>
        <p:txBody>
          <a:bodyPr vert="horz" wrap="square" lIns="0" tIns="12700" rIns="0" bIns="0" rtlCol="0">
            <a:spAutoFit/>
          </a:bodyPr>
          <a:lstStyle/>
          <a:p>
            <a:pPr marL="12700" marR="5080" indent="782320" algn="r">
              <a:lnSpc>
                <a:spcPct val="100000"/>
              </a:lnSpc>
              <a:spcBef>
                <a:spcPts val="100"/>
              </a:spcBef>
            </a:pPr>
            <a:r>
              <a:rPr sz="1000" b="1" dirty="0">
                <a:solidFill>
                  <a:srgbClr val="343B3C"/>
                </a:solidFill>
                <a:latin typeface="Calibri"/>
                <a:cs typeface="Calibri"/>
              </a:rPr>
              <a:t>Company</a:t>
            </a:r>
            <a:r>
              <a:rPr sz="1000" b="1" spc="-25" dirty="0">
                <a:solidFill>
                  <a:srgbClr val="343B3C"/>
                </a:solidFill>
                <a:latin typeface="Calibri"/>
                <a:cs typeface="Calibri"/>
              </a:rPr>
              <a:t> </a:t>
            </a:r>
            <a:r>
              <a:rPr sz="1000" b="1" dirty="0">
                <a:solidFill>
                  <a:srgbClr val="343B3C"/>
                </a:solidFill>
                <a:latin typeface="Calibri"/>
                <a:cs typeface="Calibri"/>
              </a:rPr>
              <a:t>Secretary</a:t>
            </a:r>
            <a:r>
              <a:rPr sz="1000" b="1" spc="-25" dirty="0">
                <a:solidFill>
                  <a:srgbClr val="343B3C"/>
                </a:solidFill>
                <a:latin typeface="Calibri"/>
                <a:cs typeface="Calibri"/>
              </a:rPr>
              <a:t> </a:t>
            </a:r>
            <a:r>
              <a:rPr sz="1000" b="1" dirty="0">
                <a:solidFill>
                  <a:srgbClr val="343B3C"/>
                </a:solidFill>
                <a:latin typeface="Calibri"/>
                <a:cs typeface="Calibri"/>
              </a:rPr>
              <a:t>and</a:t>
            </a:r>
            <a:r>
              <a:rPr sz="1000" b="1" spc="-25" dirty="0">
                <a:solidFill>
                  <a:srgbClr val="343B3C"/>
                </a:solidFill>
                <a:latin typeface="Calibri"/>
                <a:cs typeface="Calibri"/>
              </a:rPr>
              <a:t> </a:t>
            </a:r>
            <a:r>
              <a:rPr sz="1000" b="1" spc="-10" dirty="0">
                <a:solidFill>
                  <a:srgbClr val="343B3C"/>
                </a:solidFill>
                <a:latin typeface="Calibri"/>
                <a:cs typeface="Calibri"/>
              </a:rPr>
              <a:t>Administrator </a:t>
            </a:r>
            <a:r>
              <a:rPr sz="1000" b="0" dirty="0">
                <a:solidFill>
                  <a:srgbClr val="343B3C"/>
                </a:solidFill>
                <a:latin typeface="Calibri Light"/>
                <a:cs typeface="Calibri Light"/>
              </a:rPr>
              <a:t>BNP</a:t>
            </a:r>
            <a:r>
              <a:rPr sz="1000" b="0" spc="-20" dirty="0">
                <a:solidFill>
                  <a:srgbClr val="343B3C"/>
                </a:solidFill>
                <a:latin typeface="Calibri Light"/>
                <a:cs typeface="Calibri Light"/>
              </a:rPr>
              <a:t> </a:t>
            </a:r>
            <a:r>
              <a:rPr sz="1000" b="0" dirty="0">
                <a:solidFill>
                  <a:srgbClr val="343B3C"/>
                </a:solidFill>
                <a:latin typeface="Calibri Light"/>
                <a:cs typeface="Calibri Light"/>
              </a:rPr>
              <a:t>Paribas</a:t>
            </a:r>
            <a:r>
              <a:rPr sz="1000" b="0" spc="-20" dirty="0">
                <a:solidFill>
                  <a:srgbClr val="343B3C"/>
                </a:solidFill>
                <a:latin typeface="Calibri Light"/>
                <a:cs typeface="Calibri Light"/>
              </a:rPr>
              <a:t> </a:t>
            </a:r>
            <a:r>
              <a:rPr sz="1000" b="0" dirty="0">
                <a:solidFill>
                  <a:srgbClr val="343B3C"/>
                </a:solidFill>
                <a:latin typeface="Calibri Light"/>
                <a:cs typeface="Calibri Light"/>
              </a:rPr>
              <a:t>S.A,</a:t>
            </a:r>
            <a:r>
              <a:rPr sz="1000" b="0" spc="-15" dirty="0">
                <a:solidFill>
                  <a:srgbClr val="343B3C"/>
                </a:solidFill>
                <a:latin typeface="Calibri Light"/>
                <a:cs typeface="Calibri Light"/>
              </a:rPr>
              <a:t> </a:t>
            </a:r>
            <a:r>
              <a:rPr sz="1000" b="0" dirty="0">
                <a:solidFill>
                  <a:srgbClr val="343B3C"/>
                </a:solidFill>
                <a:latin typeface="Calibri Light"/>
                <a:cs typeface="Calibri Light"/>
              </a:rPr>
              <a:t>Guernsey</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Branch </a:t>
            </a:r>
            <a:r>
              <a:rPr sz="1000" b="0" u="sng" spc="-10" dirty="0">
                <a:solidFill>
                  <a:srgbClr val="007AC4"/>
                </a:solidFill>
                <a:uFill>
                  <a:solidFill>
                    <a:srgbClr val="007AC4"/>
                  </a:solidFill>
                </a:uFill>
                <a:latin typeface="Calibri Light"/>
                <a:cs typeface="Calibri Light"/>
                <a:hlinkClick r:id="rId5"/>
              </a:rPr>
              <a:t>guernsey.bp2s.volta.cosec@bnpparibas.com</a:t>
            </a:r>
            <a:endParaRPr sz="1000" dirty="0">
              <a:latin typeface="Calibri Light"/>
              <a:cs typeface="Calibri Light"/>
            </a:endParaRPr>
          </a:p>
          <a:p>
            <a:pPr marR="5080" algn="r">
              <a:lnSpc>
                <a:spcPct val="100000"/>
              </a:lnSpc>
            </a:pPr>
            <a:r>
              <a:rPr sz="1000" b="0" dirty="0">
                <a:solidFill>
                  <a:srgbClr val="343B3C"/>
                </a:solidFill>
                <a:latin typeface="Calibri Light"/>
                <a:cs typeface="Calibri Light"/>
              </a:rPr>
              <a:t>+44 (0) 1481 750 </a:t>
            </a:r>
            <a:r>
              <a:rPr sz="1000" b="0" spc="-25" dirty="0">
                <a:solidFill>
                  <a:srgbClr val="343B3C"/>
                </a:solidFill>
                <a:latin typeface="Calibri Light"/>
                <a:cs typeface="Calibri Light"/>
              </a:rPr>
              <a:t>853</a:t>
            </a:r>
            <a:endParaRPr sz="1000" dirty="0">
              <a:latin typeface="Calibri Light"/>
              <a:cs typeface="Calibri Light"/>
            </a:endParaRPr>
          </a:p>
        </p:txBody>
      </p:sp>
      <p:pic>
        <p:nvPicPr>
          <p:cNvPr id="5" name="object 5"/>
          <p:cNvPicPr/>
          <p:nvPr/>
        </p:nvPicPr>
        <p:blipFill>
          <a:blip r:embed="rId6" cstate="print"/>
          <a:stretch>
            <a:fillRect/>
          </a:stretch>
        </p:blipFill>
        <p:spPr>
          <a:xfrm>
            <a:off x="6966001" y="181054"/>
            <a:ext cx="413994" cy="406113"/>
          </a:xfrm>
          <a:prstGeom prst="rect">
            <a:avLst/>
          </a:prstGeom>
        </p:spPr>
      </p:pic>
      <p:grpSp>
        <p:nvGrpSpPr>
          <p:cNvPr id="6" name="object 6"/>
          <p:cNvGrpSpPr/>
          <p:nvPr/>
        </p:nvGrpSpPr>
        <p:grpSpPr>
          <a:xfrm>
            <a:off x="179993" y="180003"/>
            <a:ext cx="401955" cy="401955"/>
            <a:chOff x="179993" y="180003"/>
            <a:chExt cx="401955" cy="401955"/>
          </a:xfrm>
        </p:grpSpPr>
        <p:sp>
          <p:nvSpPr>
            <p:cNvPr id="7" name="object 7"/>
            <p:cNvSpPr/>
            <p:nvPr/>
          </p:nvSpPr>
          <p:spPr>
            <a:xfrm>
              <a:off x="179997" y="180009"/>
              <a:ext cx="401955" cy="401955"/>
            </a:xfrm>
            <a:custGeom>
              <a:avLst/>
              <a:gdLst/>
              <a:ahLst/>
              <a:cxnLst/>
              <a:rect l="l" t="t" r="r" b="b"/>
              <a:pathLst>
                <a:path w="401955" h="401955">
                  <a:moveTo>
                    <a:pt x="401396" y="0"/>
                  </a:moveTo>
                  <a:lnTo>
                    <a:pt x="0" y="0"/>
                  </a:lnTo>
                  <a:lnTo>
                    <a:pt x="0" y="401396"/>
                  </a:lnTo>
                  <a:lnTo>
                    <a:pt x="401396" y="401396"/>
                  </a:lnTo>
                  <a:lnTo>
                    <a:pt x="401396" y="0"/>
                  </a:lnTo>
                  <a:close/>
                </a:path>
              </a:pathLst>
            </a:custGeom>
            <a:solidFill>
              <a:srgbClr val="27387A"/>
            </a:solidFill>
          </p:spPr>
          <p:txBody>
            <a:bodyPr wrap="square" lIns="0" tIns="0" rIns="0" bIns="0" rtlCol="0"/>
            <a:lstStyle/>
            <a:p>
              <a:endParaRPr/>
            </a:p>
          </p:txBody>
        </p:sp>
        <p:sp>
          <p:nvSpPr>
            <p:cNvPr id="8" name="object 8"/>
            <p:cNvSpPr/>
            <p:nvPr/>
          </p:nvSpPr>
          <p:spPr>
            <a:xfrm>
              <a:off x="405696" y="180003"/>
              <a:ext cx="175895" cy="198755"/>
            </a:xfrm>
            <a:custGeom>
              <a:avLst/>
              <a:gdLst/>
              <a:ahLst/>
              <a:cxnLst/>
              <a:rect l="l" t="t" r="r" b="b"/>
              <a:pathLst>
                <a:path w="175895" h="198754">
                  <a:moveTo>
                    <a:pt x="175704" y="0"/>
                  </a:moveTo>
                  <a:lnTo>
                    <a:pt x="153162" y="0"/>
                  </a:lnTo>
                  <a:lnTo>
                    <a:pt x="0" y="198234"/>
                  </a:lnTo>
                  <a:lnTo>
                    <a:pt x="23050" y="198234"/>
                  </a:lnTo>
                  <a:lnTo>
                    <a:pt x="175704" y="0"/>
                  </a:lnTo>
                  <a:close/>
                </a:path>
              </a:pathLst>
            </a:custGeom>
            <a:solidFill>
              <a:srgbClr val="EF393A"/>
            </a:solidFill>
          </p:spPr>
          <p:txBody>
            <a:bodyPr wrap="square" lIns="0" tIns="0" rIns="0" bIns="0" rtlCol="0"/>
            <a:lstStyle/>
            <a:p>
              <a:endParaRPr/>
            </a:p>
          </p:txBody>
        </p:sp>
        <p:sp>
          <p:nvSpPr>
            <p:cNvPr id="9" name="object 9"/>
            <p:cNvSpPr/>
            <p:nvPr/>
          </p:nvSpPr>
          <p:spPr>
            <a:xfrm>
              <a:off x="179993" y="391980"/>
              <a:ext cx="334010" cy="149860"/>
            </a:xfrm>
            <a:custGeom>
              <a:avLst/>
              <a:gdLst/>
              <a:ahLst/>
              <a:cxnLst/>
              <a:rect l="l" t="t" r="r" b="b"/>
              <a:pathLst>
                <a:path w="334009" h="149859">
                  <a:moveTo>
                    <a:pt x="132791" y="0"/>
                  </a:moveTo>
                  <a:lnTo>
                    <a:pt x="101930" y="0"/>
                  </a:lnTo>
                  <a:lnTo>
                    <a:pt x="95948" y="13030"/>
                  </a:lnTo>
                  <a:lnTo>
                    <a:pt x="91795" y="19062"/>
                  </a:lnTo>
                  <a:lnTo>
                    <a:pt x="87424" y="25023"/>
                  </a:lnTo>
                  <a:lnTo>
                    <a:pt x="77917" y="37720"/>
                  </a:lnTo>
                  <a:lnTo>
                    <a:pt x="64824" y="55001"/>
                  </a:lnTo>
                  <a:lnTo>
                    <a:pt x="47864" y="77114"/>
                  </a:lnTo>
                  <a:lnTo>
                    <a:pt x="32333" y="97479"/>
                  </a:lnTo>
                  <a:lnTo>
                    <a:pt x="16706" y="117467"/>
                  </a:lnTo>
                  <a:lnTo>
                    <a:pt x="5311" y="131758"/>
                  </a:lnTo>
                  <a:lnTo>
                    <a:pt x="711" y="137350"/>
                  </a:lnTo>
                  <a:lnTo>
                    <a:pt x="355" y="137680"/>
                  </a:lnTo>
                  <a:lnTo>
                    <a:pt x="0" y="138023"/>
                  </a:lnTo>
                  <a:lnTo>
                    <a:pt x="0" y="149288"/>
                  </a:lnTo>
                  <a:lnTo>
                    <a:pt x="17703" y="149288"/>
                  </a:lnTo>
                  <a:lnTo>
                    <a:pt x="17932" y="147739"/>
                  </a:lnTo>
                  <a:lnTo>
                    <a:pt x="27838" y="133502"/>
                  </a:lnTo>
                  <a:lnTo>
                    <a:pt x="29197" y="132143"/>
                  </a:lnTo>
                  <a:lnTo>
                    <a:pt x="30506" y="130644"/>
                  </a:lnTo>
                  <a:lnTo>
                    <a:pt x="34626" y="125344"/>
                  </a:lnTo>
                  <a:lnTo>
                    <a:pt x="64554" y="86055"/>
                  </a:lnTo>
                  <a:lnTo>
                    <a:pt x="310463" y="86055"/>
                  </a:lnTo>
                  <a:lnTo>
                    <a:pt x="308395" y="79794"/>
                  </a:lnTo>
                  <a:lnTo>
                    <a:pt x="154673" y="79794"/>
                  </a:lnTo>
                  <a:lnTo>
                    <a:pt x="151120" y="68605"/>
                  </a:lnTo>
                  <a:lnTo>
                    <a:pt x="78511" y="68605"/>
                  </a:lnTo>
                  <a:lnTo>
                    <a:pt x="82533" y="63644"/>
                  </a:lnTo>
                  <a:lnTo>
                    <a:pt x="91703" y="52038"/>
                  </a:lnTo>
                  <a:lnTo>
                    <a:pt x="101678" y="38698"/>
                  </a:lnTo>
                  <a:lnTo>
                    <a:pt x="108115" y="28536"/>
                  </a:lnTo>
                  <a:lnTo>
                    <a:pt x="108585" y="27508"/>
                  </a:lnTo>
                  <a:lnTo>
                    <a:pt x="138496" y="27508"/>
                  </a:lnTo>
                  <a:lnTo>
                    <a:pt x="133743" y="11988"/>
                  </a:lnTo>
                  <a:lnTo>
                    <a:pt x="132791" y="0"/>
                  </a:lnTo>
                  <a:close/>
                </a:path>
                <a:path w="334009" h="149859">
                  <a:moveTo>
                    <a:pt x="218795" y="86055"/>
                  </a:moveTo>
                  <a:lnTo>
                    <a:pt x="124231" y="86055"/>
                  </a:lnTo>
                  <a:lnTo>
                    <a:pt x="131216" y="110236"/>
                  </a:lnTo>
                  <a:lnTo>
                    <a:pt x="121920" y="122302"/>
                  </a:lnTo>
                  <a:lnTo>
                    <a:pt x="114542" y="131758"/>
                  </a:lnTo>
                  <a:lnTo>
                    <a:pt x="108868" y="138785"/>
                  </a:lnTo>
                  <a:lnTo>
                    <a:pt x="106323" y="141757"/>
                  </a:lnTo>
                  <a:lnTo>
                    <a:pt x="98412" y="149288"/>
                  </a:lnTo>
                  <a:lnTo>
                    <a:pt x="126479" y="149288"/>
                  </a:lnTo>
                  <a:lnTo>
                    <a:pt x="127444" y="146964"/>
                  </a:lnTo>
                  <a:lnTo>
                    <a:pt x="131953" y="138607"/>
                  </a:lnTo>
                  <a:lnTo>
                    <a:pt x="139890" y="128968"/>
                  </a:lnTo>
                  <a:lnTo>
                    <a:pt x="218790" y="128968"/>
                  </a:lnTo>
                  <a:lnTo>
                    <a:pt x="216551" y="121970"/>
                  </a:lnTo>
                  <a:lnTo>
                    <a:pt x="168478" y="121970"/>
                  </a:lnTo>
                  <a:lnTo>
                    <a:pt x="161607" y="100711"/>
                  </a:lnTo>
                  <a:lnTo>
                    <a:pt x="172275" y="86880"/>
                  </a:lnTo>
                  <a:lnTo>
                    <a:pt x="218213" y="86880"/>
                  </a:lnTo>
                  <a:lnTo>
                    <a:pt x="218795" y="86055"/>
                  </a:lnTo>
                  <a:close/>
                </a:path>
                <a:path w="334009" h="149859">
                  <a:moveTo>
                    <a:pt x="218790" y="128968"/>
                  </a:moveTo>
                  <a:lnTo>
                    <a:pt x="139890" y="128968"/>
                  </a:lnTo>
                  <a:lnTo>
                    <a:pt x="143370" y="139763"/>
                  </a:lnTo>
                  <a:lnTo>
                    <a:pt x="143663" y="141757"/>
                  </a:lnTo>
                  <a:lnTo>
                    <a:pt x="144945" y="149288"/>
                  </a:lnTo>
                  <a:lnTo>
                    <a:pt x="173316" y="149288"/>
                  </a:lnTo>
                  <a:lnTo>
                    <a:pt x="174421" y="146964"/>
                  </a:lnTo>
                  <a:lnTo>
                    <a:pt x="178828" y="138785"/>
                  </a:lnTo>
                  <a:lnTo>
                    <a:pt x="187045" y="129768"/>
                  </a:lnTo>
                  <a:lnTo>
                    <a:pt x="219046" y="129768"/>
                  </a:lnTo>
                  <a:lnTo>
                    <a:pt x="218790" y="128968"/>
                  </a:lnTo>
                  <a:close/>
                </a:path>
                <a:path w="334009" h="149859">
                  <a:moveTo>
                    <a:pt x="219046" y="129768"/>
                  </a:moveTo>
                  <a:lnTo>
                    <a:pt x="187045" y="129768"/>
                  </a:lnTo>
                  <a:lnTo>
                    <a:pt x="190207" y="139763"/>
                  </a:lnTo>
                  <a:lnTo>
                    <a:pt x="190501" y="141757"/>
                  </a:lnTo>
                  <a:lnTo>
                    <a:pt x="191782" y="149288"/>
                  </a:lnTo>
                  <a:lnTo>
                    <a:pt x="228053" y="149288"/>
                  </a:lnTo>
                  <a:lnTo>
                    <a:pt x="222631" y="139877"/>
                  </a:lnTo>
                  <a:lnTo>
                    <a:pt x="221399" y="136740"/>
                  </a:lnTo>
                  <a:lnTo>
                    <a:pt x="220817" y="135179"/>
                  </a:lnTo>
                  <a:lnTo>
                    <a:pt x="219046" y="129768"/>
                  </a:lnTo>
                  <a:close/>
                </a:path>
                <a:path w="334009" h="149859">
                  <a:moveTo>
                    <a:pt x="310463" y="86055"/>
                  </a:moveTo>
                  <a:lnTo>
                    <a:pt x="278917" y="86055"/>
                  </a:lnTo>
                  <a:lnTo>
                    <a:pt x="285965" y="108805"/>
                  </a:lnTo>
                  <a:lnTo>
                    <a:pt x="291154" y="125676"/>
                  </a:lnTo>
                  <a:lnTo>
                    <a:pt x="294233" y="135928"/>
                  </a:lnTo>
                  <a:lnTo>
                    <a:pt x="295837" y="141592"/>
                  </a:lnTo>
                  <a:lnTo>
                    <a:pt x="295923" y="143852"/>
                  </a:lnTo>
                  <a:lnTo>
                    <a:pt x="296024" y="149288"/>
                  </a:lnTo>
                  <a:lnTo>
                    <a:pt x="333870" y="149288"/>
                  </a:lnTo>
                  <a:lnTo>
                    <a:pt x="328249" y="138785"/>
                  </a:lnTo>
                  <a:lnTo>
                    <a:pt x="327718" y="137350"/>
                  </a:lnTo>
                  <a:lnTo>
                    <a:pt x="320652" y="117467"/>
                  </a:lnTo>
                  <a:lnTo>
                    <a:pt x="313105" y="94051"/>
                  </a:lnTo>
                  <a:lnTo>
                    <a:pt x="310463" y="86055"/>
                  </a:lnTo>
                  <a:close/>
                </a:path>
                <a:path w="334009" h="149859">
                  <a:moveTo>
                    <a:pt x="218213" y="86880"/>
                  </a:moveTo>
                  <a:lnTo>
                    <a:pt x="172275" y="86880"/>
                  </a:lnTo>
                  <a:lnTo>
                    <a:pt x="178485" y="105727"/>
                  </a:lnTo>
                  <a:lnTo>
                    <a:pt x="179514" y="106819"/>
                  </a:lnTo>
                  <a:lnTo>
                    <a:pt x="168478" y="121970"/>
                  </a:lnTo>
                  <a:lnTo>
                    <a:pt x="216551" y="121970"/>
                  </a:lnTo>
                  <a:lnTo>
                    <a:pt x="209346" y="99453"/>
                  </a:lnTo>
                  <a:lnTo>
                    <a:pt x="218213" y="86880"/>
                  </a:lnTo>
                  <a:close/>
                </a:path>
                <a:path w="334009" h="149859">
                  <a:moveTo>
                    <a:pt x="177812" y="0"/>
                  </a:moveTo>
                  <a:lnTo>
                    <a:pt x="141795" y="0"/>
                  </a:lnTo>
                  <a:lnTo>
                    <a:pt x="143141" y="1536"/>
                  </a:lnTo>
                  <a:lnTo>
                    <a:pt x="147360" y="11988"/>
                  </a:lnTo>
                  <a:lnTo>
                    <a:pt x="165061" y="66509"/>
                  </a:lnTo>
                  <a:lnTo>
                    <a:pt x="154673" y="79794"/>
                  </a:lnTo>
                  <a:lnTo>
                    <a:pt x="308395" y="79794"/>
                  </a:lnTo>
                  <a:lnTo>
                    <a:pt x="307510" y="77114"/>
                  </a:lnTo>
                  <a:lnTo>
                    <a:pt x="201917" y="77114"/>
                  </a:lnTo>
                  <a:lnTo>
                    <a:pt x="201917" y="76974"/>
                  </a:lnTo>
                  <a:lnTo>
                    <a:pt x="201295" y="74714"/>
                  </a:lnTo>
                  <a:lnTo>
                    <a:pt x="199867" y="69737"/>
                  </a:lnTo>
                  <a:lnTo>
                    <a:pt x="197180" y="60591"/>
                  </a:lnTo>
                  <a:lnTo>
                    <a:pt x="211670" y="42176"/>
                  </a:lnTo>
                  <a:lnTo>
                    <a:pt x="188188" y="42176"/>
                  </a:lnTo>
                  <a:lnTo>
                    <a:pt x="184091" y="27508"/>
                  </a:lnTo>
                  <a:lnTo>
                    <a:pt x="181046" y="16753"/>
                  </a:lnTo>
                  <a:lnTo>
                    <a:pt x="178993" y="9791"/>
                  </a:lnTo>
                  <a:lnTo>
                    <a:pt x="177586" y="5448"/>
                  </a:lnTo>
                  <a:lnTo>
                    <a:pt x="177600" y="4013"/>
                  </a:lnTo>
                  <a:lnTo>
                    <a:pt x="177812" y="0"/>
                  </a:lnTo>
                  <a:close/>
                </a:path>
                <a:path w="334009" h="149859">
                  <a:moveTo>
                    <a:pt x="286804" y="0"/>
                  </a:moveTo>
                  <a:lnTo>
                    <a:pt x="257517" y="0"/>
                  </a:lnTo>
                  <a:lnTo>
                    <a:pt x="255955" y="4178"/>
                  </a:lnTo>
                  <a:lnTo>
                    <a:pt x="253276" y="8013"/>
                  </a:lnTo>
                  <a:lnTo>
                    <a:pt x="229865" y="40727"/>
                  </a:lnTo>
                  <a:lnTo>
                    <a:pt x="203822" y="74714"/>
                  </a:lnTo>
                  <a:lnTo>
                    <a:pt x="201917" y="77114"/>
                  </a:lnTo>
                  <a:lnTo>
                    <a:pt x="307510" y="77114"/>
                  </a:lnTo>
                  <a:lnTo>
                    <a:pt x="306717" y="74714"/>
                  </a:lnTo>
                  <a:lnTo>
                    <a:pt x="304956" y="68605"/>
                  </a:lnTo>
                  <a:lnTo>
                    <a:pt x="232536" y="68605"/>
                  </a:lnTo>
                  <a:lnTo>
                    <a:pt x="262153" y="28536"/>
                  </a:lnTo>
                  <a:lnTo>
                    <a:pt x="262623" y="27508"/>
                  </a:lnTo>
                  <a:lnTo>
                    <a:pt x="293104" y="27508"/>
                  </a:lnTo>
                  <a:lnTo>
                    <a:pt x="288391" y="11163"/>
                  </a:lnTo>
                  <a:lnTo>
                    <a:pt x="287489" y="8737"/>
                  </a:lnTo>
                  <a:lnTo>
                    <a:pt x="286804" y="0"/>
                  </a:lnTo>
                  <a:close/>
                </a:path>
                <a:path w="334009" h="149859">
                  <a:moveTo>
                    <a:pt x="138496" y="27508"/>
                  </a:moveTo>
                  <a:lnTo>
                    <a:pt x="108585" y="27508"/>
                  </a:lnTo>
                  <a:lnTo>
                    <a:pt x="108686" y="29464"/>
                  </a:lnTo>
                  <a:lnTo>
                    <a:pt x="108394" y="34988"/>
                  </a:lnTo>
                  <a:lnTo>
                    <a:pt x="118592" y="68605"/>
                  </a:lnTo>
                  <a:lnTo>
                    <a:pt x="151120" y="68605"/>
                  </a:lnTo>
                  <a:lnTo>
                    <a:pt x="144792" y="48064"/>
                  </a:lnTo>
                  <a:lnTo>
                    <a:pt x="138496" y="27508"/>
                  </a:lnTo>
                  <a:close/>
                </a:path>
                <a:path w="334009" h="149859">
                  <a:moveTo>
                    <a:pt x="293104" y="27508"/>
                  </a:moveTo>
                  <a:lnTo>
                    <a:pt x="262623" y="27508"/>
                  </a:lnTo>
                  <a:lnTo>
                    <a:pt x="262699" y="29464"/>
                  </a:lnTo>
                  <a:lnTo>
                    <a:pt x="262420" y="34988"/>
                  </a:lnTo>
                  <a:lnTo>
                    <a:pt x="264399" y="42768"/>
                  </a:lnTo>
                  <a:lnTo>
                    <a:pt x="265649" y="46985"/>
                  </a:lnTo>
                  <a:lnTo>
                    <a:pt x="268207" y="55001"/>
                  </a:lnTo>
                  <a:lnTo>
                    <a:pt x="272618" y="68605"/>
                  </a:lnTo>
                  <a:lnTo>
                    <a:pt x="304956" y="68605"/>
                  </a:lnTo>
                  <a:lnTo>
                    <a:pt x="293104" y="27508"/>
                  </a:lnTo>
                  <a:close/>
                </a:path>
                <a:path w="334009" h="149859">
                  <a:moveTo>
                    <a:pt x="247243" y="0"/>
                  </a:moveTo>
                  <a:lnTo>
                    <a:pt x="217220" y="0"/>
                  </a:lnTo>
                  <a:lnTo>
                    <a:pt x="216890" y="5448"/>
                  </a:lnTo>
                  <a:lnTo>
                    <a:pt x="214198" y="9156"/>
                  </a:lnTo>
                  <a:lnTo>
                    <a:pt x="212984" y="10915"/>
                  </a:lnTo>
                  <a:lnTo>
                    <a:pt x="209870" y="14941"/>
                  </a:lnTo>
                  <a:lnTo>
                    <a:pt x="188188" y="42176"/>
                  </a:lnTo>
                  <a:lnTo>
                    <a:pt x="211670" y="42176"/>
                  </a:lnTo>
                  <a:lnTo>
                    <a:pt x="241757" y="4013"/>
                  </a:lnTo>
                  <a:lnTo>
                    <a:pt x="247243" y="0"/>
                  </a:lnTo>
                  <a:close/>
                </a:path>
              </a:pathLst>
            </a:custGeom>
            <a:solidFill>
              <a:srgbClr val="FFFFFF"/>
            </a:solidFill>
          </p:spPr>
          <p:txBody>
            <a:bodyPr wrap="square" lIns="0" tIns="0" rIns="0" bIns="0" rtlCol="0"/>
            <a:lstStyle/>
            <a:p>
              <a:endParaRPr/>
            </a:p>
          </p:txBody>
        </p:sp>
      </p:grpSp>
      <p:pic>
        <p:nvPicPr>
          <p:cNvPr id="10" name="object 10"/>
          <p:cNvPicPr/>
          <p:nvPr/>
        </p:nvPicPr>
        <p:blipFill>
          <a:blip r:embed="rId7" cstate="print"/>
          <a:stretch>
            <a:fillRect/>
          </a:stretch>
        </p:blipFill>
        <p:spPr>
          <a:xfrm>
            <a:off x="661652" y="212458"/>
            <a:ext cx="990761" cy="368936"/>
          </a:xfrm>
          <a:prstGeom prst="rect">
            <a:avLst/>
          </a:prstGeom>
        </p:spPr>
      </p:pic>
      <p:grpSp>
        <p:nvGrpSpPr>
          <p:cNvPr id="11" name="object 11"/>
          <p:cNvGrpSpPr/>
          <p:nvPr/>
        </p:nvGrpSpPr>
        <p:grpSpPr>
          <a:xfrm>
            <a:off x="0" y="756005"/>
            <a:ext cx="7560309" cy="720090"/>
            <a:chOff x="0" y="756005"/>
            <a:chExt cx="7560309" cy="720090"/>
          </a:xfrm>
        </p:grpSpPr>
        <p:sp>
          <p:nvSpPr>
            <p:cNvPr id="12" name="object 12"/>
            <p:cNvSpPr/>
            <p:nvPr/>
          </p:nvSpPr>
          <p:spPr>
            <a:xfrm>
              <a:off x="0" y="756005"/>
              <a:ext cx="7560309" cy="720090"/>
            </a:xfrm>
            <a:custGeom>
              <a:avLst/>
              <a:gdLst/>
              <a:ahLst/>
              <a:cxnLst/>
              <a:rect l="l" t="t" r="r" b="b"/>
              <a:pathLst>
                <a:path w="7560309" h="720090">
                  <a:moveTo>
                    <a:pt x="7559992" y="0"/>
                  </a:moveTo>
                  <a:lnTo>
                    <a:pt x="0" y="0"/>
                  </a:lnTo>
                  <a:lnTo>
                    <a:pt x="0" y="720001"/>
                  </a:lnTo>
                  <a:lnTo>
                    <a:pt x="7559992" y="720001"/>
                  </a:lnTo>
                  <a:lnTo>
                    <a:pt x="7559992" y="0"/>
                  </a:lnTo>
                  <a:close/>
                </a:path>
              </a:pathLst>
            </a:custGeom>
            <a:solidFill>
              <a:srgbClr val="4876B9"/>
            </a:solidFill>
          </p:spPr>
          <p:txBody>
            <a:bodyPr wrap="square" lIns="0" tIns="0" rIns="0" bIns="0" rtlCol="0"/>
            <a:lstStyle/>
            <a:p>
              <a:endParaRPr/>
            </a:p>
          </p:txBody>
        </p:sp>
        <p:pic>
          <p:nvPicPr>
            <p:cNvPr id="13" name="object 13"/>
            <p:cNvPicPr/>
            <p:nvPr/>
          </p:nvPicPr>
          <p:blipFill>
            <a:blip r:embed="rId8" cstate="print"/>
            <a:stretch>
              <a:fillRect/>
            </a:stretch>
          </p:blipFill>
          <p:spPr>
            <a:xfrm>
              <a:off x="6464465" y="757174"/>
              <a:ext cx="1095527" cy="718832"/>
            </a:xfrm>
            <a:prstGeom prst="rect">
              <a:avLst/>
            </a:prstGeom>
          </p:spPr>
        </p:pic>
      </p:grpSp>
      <p:sp>
        <p:nvSpPr>
          <p:cNvPr id="14" name="object 14"/>
          <p:cNvSpPr txBox="1">
            <a:spLocks noGrp="1"/>
          </p:cNvSpPr>
          <p:nvPr>
            <p:ph type="title"/>
          </p:nvPr>
        </p:nvSpPr>
        <p:spPr>
          <a:xfrm>
            <a:off x="2184902" y="814225"/>
            <a:ext cx="2092960" cy="359073"/>
          </a:xfrm>
          <a:prstGeom prst="rect">
            <a:avLst/>
          </a:prstGeom>
        </p:spPr>
        <p:txBody>
          <a:bodyPr vert="horz" wrap="square" lIns="0" tIns="12700" rIns="0" bIns="0" rtlCol="0">
            <a:spAutoFit/>
          </a:bodyPr>
          <a:lstStyle/>
          <a:p>
            <a:pPr marL="12700">
              <a:lnSpc>
                <a:spcPts val="2680"/>
              </a:lnSpc>
              <a:spcBef>
                <a:spcPts val="100"/>
              </a:spcBef>
            </a:pPr>
            <a:r>
              <a:rPr spc="-10" dirty="0"/>
              <a:t>Volta</a:t>
            </a:r>
            <a:r>
              <a:rPr spc="-70" dirty="0"/>
              <a:t> </a:t>
            </a:r>
            <a:r>
              <a:rPr dirty="0"/>
              <a:t>Finance</a:t>
            </a:r>
            <a:r>
              <a:rPr spc="-60" dirty="0"/>
              <a:t> </a:t>
            </a:r>
            <a:r>
              <a:rPr spc="-25" dirty="0"/>
              <a:t>Ltd</a:t>
            </a:r>
          </a:p>
        </p:txBody>
      </p:sp>
      <p:pic>
        <p:nvPicPr>
          <p:cNvPr id="16" name="Picture 15">
            <a:extLst>
              <a:ext uri="{FF2B5EF4-FFF2-40B4-BE49-F238E27FC236}">
                <a16:creationId xmlns:a16="http://schemas.microsoft.com/office/drawing/2014/main" id="{27900675-2D7E-B130-DB3C-AE2CD8339962}"/>
              </a:ext>
            </a:extLst>
          </p:cNvPr>
          <p:cNvPicPr>
            <a:picLocks noChangeAspect="1"/>
          </p:cNvPicPr>
          <p:nvPr>
            <p:custDataLst>
              <p:tags r:id="rId1"/>
            </p:custDataLst>
          </p:nvPr>
        </p:nvPicPr>
        <p:blipFill>
          <a:blip r:embed="rId9"/>
          <a:stretch>
            <a:fillRect/>
          </a:stretch>
        </p:blipFill>
        <p:spPr>
          <a:xfrm>
            <a:off x="3844731" y="10409784"/>
            <a:ext cx="3514725" cy="102012"/>
          </a:xfrm>
          <a:prstGeom prst="rect">
            <a:avLst/>
          </a:prstGeom>
        </p:spPr>
      </p:pic>
      <p:pic>
        <p:nvPicPr>
          <p:cNvPr id="17" name="Picture 16">
            <a:extLst>
              <a:ext uri="{FF2B5EF4-FFF2-40B4-BE49-F238E27FC236}">
                <a16:creationId xmlns:a16="http://schemas.microsoft.com/office/drawing/2014/main" id="{1C028292-8A7B-157D-1E4C-E6AEE2DA435B}"/>
              </a:ext>
            </a:extLst>
          </p:cNvPr>
          <p:cNvPicPr>
            <a:picLocks noChangeAspect="1"/>
          </p:cNvPicPr>
          <p:nvPr>
            <p:custDataLst>
              <p:tags r:id="rId2"/>
            </p:custDataLst>
          </p:nvPr>
        </p:nvPicPr>
        <p:blipFill>
          <a:blip r:embed="rId10"/>
          <a:stretch>
            <a:fillRect/>
          </a:stretch>
        </p:blipFill>
        <p:spPr>
          <a:xfrm>
            <a:off x="1921696" y="1173143"/>
            <a:ext cx="2619375" cy="208985"/>
          </a:xfrm>
          <a:prstGeom prst="rect">
            <a:avLst/>
          </a:prstGeom>
        </p:spPr>
      </p:pic>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UPSLIDETOCALGOID" val="Standard"/>
  <p:tag name="FOOTERSCRIPT" val="&lt;%Team%&gt;"/>
  <p:tag name="DATESCRIPT" val="&lt;%Date%&gt;"/>
  <p:tag name="UPSLIDETOCMASTERID" val="Axa IM6 17 2015"/>
  <p:tag name="UPSLIDETOCMASTERNAME" val="Axa IM"/>
  <p:tag name="UPSLIDETOCMASTERLASTEDITIONDATE" val="635774012337049000"/>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true&lt;/ContainsPrentLessSubsections&gt;&#10;    &lt;ContainsAppendix&gt;true&lt;/ContainsAppendix&gt;&#10;    &lt;ContainsUnNumberedSections&gt;true&lt;/ContainsUnNumberedSections&gt;&#10;    &lt;SlideTitle /&gt;&#10;  &lt;/TocSlidesOptions&gt;&#10;  &lt;SectionSlideOptions&gt;&#10;    &lt;ContainsOwnSubSection&gt;true&lt;/ContainsOwnSubSection&gt;&#10;    &lt;ContainsOwnSlide&gt;false&lt;/ContainsOwnSlide&gt;&#10;    &lt;ContainsOtherSections&gt;true&lt;/ContainsOtherSections&gt;&#10;    &lt;ContainsOthersSubsection&gt;false&lt;/ContainsOthersSubsection&gt;&#10;    &lt;containsAppendix&gt;true&lt;/containsAppendix&gt;&#10;    &lt;containsUnnumberedSections&gt;true&lt;/containsUnnumberedSections&gt;&#10;    &lt;SlideTitle /&gt;&#10;  &lt;/SectionSlideOptions&gt;&#10;  &lt;SubSectionSlideOptions&gt;&#10;    &lt;ContainsOtherSubsections&gt;tru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Office Theme&lt;/DesignName&gt;&#10;      &lt;LayoutName&gt;Blank&lt;/LayoutName&gt;&#10;    &lt;/TocSlidesLayout&gt;&#10;    &lt;SectionLayout&gt;&#10;      &lt;DesignName&gt;Office Theme&lt;/DesignName&gt;&#10;      &lt;LayoutName&gt;Blank&lt;/LayoutName&gt;&#10;    &lt;/SectionLayout&gt;&#10;    &lt;SubsectionLayout&gt;&#10;      &lt;DesignName&gt;Office Theme&lt;/DesignName&gt;&#10;      &lt;LayoutName&gt;Blank&lt;/LayoutName&gt;&#10;    &lt;/SubsectionLayout&gt;&#10;    &lt;AppendixLayout&gt;&#10;      &lt;DesignName /&gt;&#10;      &lt;LayoutName /&gt;&#10;    &lt;/AppendixLayout&gt;&#10;    &lt;TitleSliLayout&gt;&#10;      &lt;DesignName&gt;Office Theme&lt;/DesignName&gt;&#10;      &lt;LayoutName&gt;Title Slide&lt;/LayoutName&gt;&#10;    &lt;/TitleSliLayout&gt;&#10;  &lt;/UsedSlideLayouts&gt;&#10;  &lt;ActiveReminders&gt;&#10;    &lt;MigrationVersion&gt;6.9.27.2&lt;/MigrationVersion&gt;&#10;  &lt;/ActiveReminders&gt;&#10;  &lt;HardRefreshRequired&gt;false&lt;/HardRefreshRequired&gt;&#10;  &lt;CustomAlgoOptions&gt;&#10;    &lt;CustomBaseAlgoOptions&gt;&#10;      &lt;UseSlideTitleAsSubSectionMarker&gt;false&lt;/UseSlideTitleAsSubSectionMarker&gt;&#10;      &lt;SlideTitleAsSectionMarker&gt;&#10;        &lt;UseTitleAsReminder&gt;false&lt;/UseTitleAsReminder&gt;&#10;      &lt;/SlideTitleAsSectionMarker&gt;&#10;      &lt;ShowSectionNums&gt;true&lt;/ShowSectionNums&gt;&#10;      &lt;ShowSlideIndex&gt;true&lt;/ShowSlideIndex&gt;&#10;      &lt;myColorOfNonCurrentItems&gt;&#10;        &lt;UseFixedColor&gt;true&lt;/UseFixedColor&gt;&#10;        &lt;R&gt;0&lt;/R&gt;&#10;        &lt;G&gt;123&lt;/G&gt;&#10;        &lt;B&gt;196&lt;/B&gt;&#10;      &lt;/myColorOfNonCurrentItems&gt;&#10;      &lt;currentItemFormat&gt;&#10;        &lt;UseBanner&gt;false&lt;/UseBanner&gt;&#10;        &lt;BannerFillR&gt;0&lt;/BannerFillR&gt;&#10;        &lt;BannerFillG&gt;0&lt;/BannerFillG&gt;&#10;        &lt;BannerFillB&gt;0&lt;/BannerFillB&gt;&#10;        &lt;ForceBold&gt;true&lt;/ForceBold&gt;&#10;        &lt;ApplyToSubSections&gt;true&lt;/ApplyToSubSections&gt;&#10;        &lt;ApplyToSectionsOnSubSectionDividers&gt;tru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1&lt;/Shading&gt;&#10;      &lt;/nonCurrentItemAttenuation&gt;&#10;      &lt;ForceDisplayTOCOnTwocolumns&gt;false&lt;/ForceDisplayTOCOnTwocolumns&gt;&#10;      &lt;DisplayTOCOnTwocolumns&gt;false&lt;/DisplayTOCOnTwocolumns&gt;&#10;      &lt;Scripts&gt;&#10;        &lt;BeforeSubSecTitle /&gt;&#10;        &lt;BeforeSlideIndex&gt;p.&lt;/BeforeSlideIndex&gt;&#10;        &lt;AfterSecNum /&gt;&#10;        &lt;BeforeSecNum /&gt;&#10;        &lt;ZeroBeforeSecNum&gt;false&lt;/ZeroBeforeSecNum&gt;&#10;        &lt;AfterSubSecNum /&gt;&#10;        &lt;BeforeSubSecNum /&gt;&#10;      &lt;/Scripts&gt;&#10;      &lt;Lines&gt;&#10;        &lt;UseLineBelowSections&gt;true&lt;/UseLineBelowSections&gt;&#10;        &lt;LineBelowSection&gt;&#10;          &lt;XOffset&gt;7&lt;/XOffset&gt;&#10;          &lt;YOffset&gt;5&lt;/YOffset&gt;&#10;          &lt;Weight&gt;1&lt;/Weight&gt;&#10;          &lt;R&gt;87&lt;/R&gt;&#10;          &lt;G&gt;87&lt;/G&gt;&#10;          &lt;B&gt;87&lt;/B&gt;&#10;          &lt;LineStyle&gt;1&lt;/LineStyle&gt;&#10;        &lt;/LineBelowSection&gt;&#10;      &lt;/Lines&gt;&#10;      &lt;ManVerticalSpacing&gt;&#10;        &lt;UseManualSpacing&gt;true&lt;/UseManualSpacing&gt;&#10;        &lt;ManualSpacing&gt;&#10;          &lt;SpaceBeforeSections&gt;25&lt;/SpaceBeforeSections&gt;&#10;          &lt;SpaceBeforeSubSections&gt;15&lt;/SpaceBeforeSubSections&gt;&#10;          &lt;SpaceBeforeSlides&gt;5.49921274&lt;/SpaceBeforeSlides&gt;&#10;        &lt;/ManualSpacing&gt;&#10;        &lt;ManualSpacingSections&gt;&#10;          &lt;SpaceBeforeSections&gt;16.4976387&lt;/SpaceBeforeSections&gt;&#10;          &lt;SpaceBeforeSubSections&gt;10.9984255&lt;/SpaceBeforeSubSections&gt;&#10;          &lt;SpaceBeforeSlides&gt;5.49921274&lt;/SpaceBeforeSlides&gt;&#10;        &lt;/ManualSpacingSections&gt;&#10;        &lt;ManualSpacingSubSections&gt;&#10;          &lt;SpaceBeforeSections&gt;16.4976387&lt;/SpaceBeforeSections&gt;&#10;          &lt;SpaceBeforeSubSections&gt;10.9984255&lt;/SpaceBeforeSubSections&gt;&#10;          &lt;SpaceBeforeSlides&gt;5.49921274&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UserPresentationOptions&gt;&#10;    &lt;SubSectionsHaveSlide xsi:nil=&quot;true&quot; /&gt;&#10;    &lt;SectionDividersContainOwnSubSections xsi:nil=&quot;true&quot; /&gt;&#10;    &lt;SectionDividersContainOwnSlideTitles xsi:nil=&quot;true&quot; /&gt;&#10;    &lt;SubSectionDividersContainOwnSlideTitles xsi:nil=&quot;true&quot; /&gt;&#10;    &lt;TOCSlidesContainSubsectionTitles xsi:nil=&quot;true&quot; /&gt;&#10;    &lt;TOCSlidesContainSlideTitles xsi:nil=&quot;true&quot; /&gt;&#10;    &lt;DisplayRemindersOnSlides&gt;true&lt;/DisplayRemindersOnSlides&gt;&#10;    &lt;SectionsHaveSlide&gt;true&lt;/SectionsHaveSlide&gt;&#10;    &lt;DoNotCountHiddenSlidesInPagination&gt;false&lt;/DoNotCountHiddenSlidesInPagination&gt;&#10;  &lt;/UserPresentationOptions&gt;&#10;  &lt;XmlSubSectionsHaveSlide&gt;true&lt;/XmlSubSectionsHaveSlide&gt;&#10;  &lt;AllowDuplicateTitleSlides&gt;true&lt;/AllowDuplicateTitleSlides&gt;&#10;  &lt;ShowEmptySlideTitles&gt;false&lt;/ShowEmptySlideTitles&gt;&#10;  &lt;NumberingOption&gt;&#10;    &lt;NumType&gt;RomanAndLettersLight&lt;/NumType&gt;&#10;  &lt;/NumberingOption&gt;&#10;  &lt;NumberingOptionForAppendix&gt;&#10;    &lt;NumType&gt;RomanAndSmallLettersLight&lt;/NumType&gt;&#10;  &lt;/NumberingOptionForAppendix&gt;&#10;&lt;/TocContentOptions&gt;"/>
  <p:tag name="UPSLIDEFOOTNOTEOPTIONS" val="{&#10;  &quot;Multiline&quot;: false,&#10;  &quot;Numbering&quot;: 1,&#10;  &quot;SuperscriptFormat&quot;: 0&#10;}"/>
</p:tagLst>
</file>

<file path=ppt/tags/tag10.xml><?xml version="1.0" encoding="utf-8"?>
<p:tagLst xmlns:a="http://schemas.openxmlformats.org/drawingml/2006/main" xmlns:r="http://schemas.openxmlformats.org/officeDocument/2006/relationships" xmlns:p="http://schemas.openxmlformats.org/presentationml/2006/main">
  <p:tag name="TOCSHAPE" val="285"/>
  <p:tag name="SLIDEINDEX" val="285"/>
  <p:tag name="NAME" val="SECTIONINDEX"/>
  <p:tag name="TOCTEMPLATESHAPENAME" val="Numéro de slide des sections"/>
  <p:tag name="TOCTEMPLATESHAPEDESCRIPTION" val="Définit le format de la forme contenant les numéros de slides pour les sections."/>
</p:tagLst>
</file>

<file path=ppt/tags/tag11.xml><?xml version="1.0" encoding="utf-8"?>
<p:tagLst xmlns:a="http://schemas.openxmlformats.org/drawingml/2006/main" xmlns:r="http://schemas.openxmlformats.org/officeDocument/2006/relationships" xmlns:p="http://schemas.openxmlformats.org/presentationml/2006/main">
  <p:tag name="SLIDEINDEX" val="285"/>
  <p:tag name="NAME" val="SLIDEINDEX"/>
  <p:tag name="TOCTEMPLATESHAPENAME" val="Numéro de slide"/>
  <p:tag name="TOCTEMPLATESHAPEDESCRIPTION" val="Définit le format de la forme contenant le numéro de diapositive"/>
</p:tagLst>
</file>

<file path=ppt/tags/tag12.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1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14.xml><?xml version="1.0" encoding="utf-8"?>
<p:tagLst xmlns:a="http://schemas.openxmlformats.org/drawingml/2006/main" xmlns:r="http://schemas.openxmlformats.org/officeDocument/2006/relationships" xmlns:p="http://schemas.openxmlformats.org/presentationml/2006/main">
  <p:tag name="NAME" val="SECTIONUM"/>
  <p:tag name="TOCTEMPLATESHAPENAME" val="Numéro de section"/>
  <p:tag name="TOCTEMPLATESHAPEDESCRIPTION" val="Définit le format de la forme contenant les numéros de sections"/>
</p:tagLst>
</file>

<file path=ppt/tags/tag15.xml><?xml version="1.0" encoding="utf-8"?>
<p:tagLst xmlns:a="http://schemas.openxmlformats.org/drawingml/2006/main" xmlns:r="http://schemas.openxmlformats.org/officeDocument/2006/relationships" xmlns:p="http://schemas.openxmlformats.org/presentationml/2006/main">
  <p:tag name="TOCSHAPE" val="285"/>
  <p:tag name="SLIDEINDEX" val="285"/>
  <p:tag name="NAME" val="SECTIONINDEX"/>
  <p:tag name="TOCTEMPLATESHAPENAME" val="Numéro de slide des sections"/>
  <p:tag name="TOCTEMPLATESHAPEDESCRIPTION" val="Définit le format de la forme contenant les numéros de slides pour les sections."/>
</p:tagLst>
</file>

<file path=ppt/tags/tag1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1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18.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19.xml><?xml version="1.0" encoding="utf-8"?>
<p:tagLst xmlns:a="http://schemas.openxmlformats.org/drawingml/2006/main" xmlns:r="http://schemas.openxmlformats.org/officeDocument/2006/relationships" xmlns:p="http://schemas.openxmlformats.org/presentationml/2006/main">
  <p:tag name="TOCSHAPE" val="286"/>
  <p:tag name="SLIDEINDEX" val="286"/>
  <p:tag name="NAME" val="SUBSECTIONINDEX"/>
  <p:tag name="TOCTEMPLATESHAPENAME" val="Numéro de slide des sous-sections"/>
  <p:tag name="TOCTEMPLATESHAPEDESCRIPTION" val="Définit le format de la forme contenant les numéros de slides des sous-sections."/>
</p:tagLst>
</file>

<file path=ppt/tags/tag2.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20.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21.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22.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23.xml><?xml version="1.0" encoding="utf-8"?>
<p:tagLst xmlns:a="http://schemas.openxmlformats.org/drawingml/2006/main" xmlns:r="http://schemas.openxmlformats.org/officeDocument/2006/relationships" xmlns:p="http://schemas.openxmlformats.org/presentationml/2006/main">
  <p:tag name="TOCSHAPE" val="285"/>
  <p:tag name="SLIDEINDEX" val="285"/>
  <p:tag name="NAME" val="SECTIONINDEX"/>
  <p:tag name="TOCTEMPLATESHAPENAME" val="Numéro de slide des sections"/>
  <p:tag name="TOCTEMPLATESHAPEDESCRIPTION" val="Définit le format de la forme contenant les numéros de slides pour les sections."/>
</p:tagLst>
</file>

<file path=ppt/tags/tag24.xml><?xml version="1.0" encoding="utf-8"?>
<p:tagLst xmlns:a="http://schemas.openxmlformats.org/drawingml/2006/main" xmlns:r="http://schemas.openxmlformats.org/officeDocument/2006/relationships" xmlns:p="http://schemas.openxmlformats.org/presentationml/2006/main">
  <p:tag name="NAME" val="SECTIONUM"/>
  <p:tag name="TOCTEMPLATESHAPENAME" val="Numéro de section"/>
  <p:tag name="TOCTEMPLATESHAPEDESCRIPTION" val="Définit le format de la forme contenant les numéros de sections"/>
</p:tagLst>
</file>

<file path=ppt/tags/tag25.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2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2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28.xml><?xml version="1.0" encoding="utf-8"?>
<p:tagLst xmlns:a="http://schemas.openxmlformats.org/drawingml/2006/main" xmlns:r="http://schemas.openxmlformats.org/officeDocument/2006/relationships" xmlns:p="http://schemas.openxmlformats.org/presentationml/2006/main">
  <p:tag name="TOCSHAPE" val="286"/>
  <p:tag name="SLIDEINDEX" val="286"/>
  <p:tag name="NAME" val="SUBSECTIONINDEX"/>
  <p:tag name="TOCTEMPLATESHAPENAME" val="Numéro de slide des sous-sections"/>
  <p:tag name="TOCTEMPLATESHAPEDESCRIPTION" val="Définit le format de la forme contenant les numéros de slides des sous-sections."/>
</p:tagLst>
</file>

<file path=ppt/tags/tag29.xml><?xml version="1.0" encoding="utf-8"?>
<p:tagLst xmlns:a="http://schemas.openxmlformats.org/drawingml/2006/main" xmlns:r="http://schemas.openxmlformats.org/officeDocument/2006/relationships" xmlns:p="http://schemas.openxmlformats.org/presentationml/2006/main">
  <p:tag name="LAST UPDATE DATE" val="488385877.657597"/>
  <p:tag name="IMPORTID" val="7295610419.690563"/>
  <p:tag name="WBLAST" val="G:\SIM1\SFD\Deals\Volta\Reports - CoGestion\Monthly Reporting\Generation PPT\Volta - Monthly Report maquette.xlsm"/>
  <p:tag name="USER NAME" val="COSTAA"/>
  <p:tag name="IMPORTID2" val="_4327"/>
  <p:tag name="TYPE" val="1"/>
  <p:tag name="SOURCENAME" val="Data as of 31 May 2025"/>
  <p:tag name="SHEETID" val="Report"/>
  <p:tag name="PICTUREAPPEARANCE" val="xlPrinter"/>
  <p:tag name="NORESIZEONUPDATE" val="False"/>
  <p:tag name="EXPORTANDSETTINGINFO" val="{&#10;  &quot;Last&quot;: {&#10;    &quot;General&quot;: {&#10;      &quot;ExcelInfo&quot;: {&#10;        &quot;Printer&quot;: &quot;Microsoft Print to PDF on Ne02:&quot;,&#10;        &quot;ZoomLevel&quot;: &quot;112&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06-23T13:44:37.658Z&quot;,&#10;    &quot;PictureAppearance&quot;: 2,&#10;    &quot;PreserveInitialVisibility&quot;: false,&#10;    &quot;PreserveWidth&quot;: true,&#10;    &quot;ResizeBeforeExport&quot;: false&#10;  },&#10;  &quot;Previous&quot;: {&#10;    &quot;General&quot;: {&#10;      &quot;ExcelInfo&quot;: {&#10;        &quot;Printer&quot;: &quot;Microsoft Print to PDF sur Ne02:&quot;,&#10;        &quot;ZoomLevel&quot;: null&#10;      },&#10;      &quot;PrimaryDisplay&quot;: {&#10;        &quot;IsDisplay1&quot;: true,&#10;        &quot;Resolution&quot;: {&#10;          &quot;Width&quot;: 1536,&#10;          &quot;Height&quot;: 864&#10;        },&#10;        &quot;ResolutionToWorkingAreaRatio&quot;: 1.25&#10;      },&#10;      &quot;ResizeRatio&quot;: 1.0,&#10;      &quot;UndoAutoColor&quot;: false,&#10;      &quot;CustomAutoColor&quot;: false&#10;    },&#10;    &quot;UserName&quot;: &quot;LEBRIGANDB&quot;,&#10;    &quot;WorkbookName&quot;: &quot;Volta - Monthly Report maquette.xlsm&quot;,&#10;    &quot;WorksheetName&quot;: &quot;Data as of 31 Mar 2025&quot;,&#10;    &quot;DateTime&quot;: &quot;2025-04-23T09:42:36.5Z&quot;,&#10;    &quot;PictureAppearance&quot;: 2,&#10;    &quot;PreserveInitialVisibility&quot;: false,&#10;    &quot;PreserveWidth&quot;: true,&#10;    &quot;ResizeBeforeExport&quot;: null&#10;  },&#10;  &quot;Initial&quot;: null&#10;}"/>
</p:tagLst>
</file>

<file path=ppt/tags/tag3.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30.xml><?xml version="1.0" encoding="utf-8"?>
<p:tagLst xmlns:a="http://schemas.openxmlformats.org/drawingml/2006/main" xmlns:r="http://schemas.openxmlformats.org/officeDocument/2006/relationships" xmlns:p="http://schemas.openxmlformats.org/presentationml/2006/main">
  <p:tag name="LAST UPDATE DATE" val="488385886.927791"/>
  <p:tag name="IMPORTID" val="7874295452902.308287"/>
  <p:tag name="WBLAST" val="G:\SIM1\SFD\Deals\Volta\Reports - CoGestion\Monthly Reporting\Generation PPT\Volta - Monthly Report maquette.xlsm"/>
  <p:tag name="USER NAME" val="COSTAA"/>
  <p:tag name="TYPE" val="1"/>
  <p:tag name="SOURCENAME" val="Virgin Media Secured Finance PLC"/>
  <p:tag name="SHEETID" val="Report"/>
  <p:tag name="PICTUREAPPEARANCE" val="xlPrinter"/>
  <p:tag name="NORESIZEONUPDATE" val="False"/>
  <p:tag name="EXPORTANDSETTINGINFO" val="{&#10;  &quot;Last&quot;: {&#10;    &quot;General&quot;: {&#10;      &quot;ExcelInfo&quot;: {&#10;        &quot;Printer&quot;: &quot;Microsoft Print to PDF on Ne02:&quot;,&#10;        &quot;ZoomLevel&quot;: &quot;112&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06-23T13:44:46.928Z&quot;,&#10;    &quot;PictureAppearance&quot;: 2,&#10;    &quot;PreserveInitialVisibility&quot;: false,&#10;    &quot;PreserveWidth&quot;: true,&#10;    &quot;ResizeBeforeExport&quot;: false&#10;  },&#10;  &quot;Previous&quot;: {&#10;    &quot;General&quot;: {&#10;      &quot;ExcelInfo&quot;: {&#10;        &quot;Printer&quot;: &quot;Microsoft Print to PDF sur Ne02:&quot;,&#10;        &quot;ZoomLevel&quot;: null&#10;      },&#10;      &quot;PrimaryDisplay&quot;: {&#10;        &quot;IsDisplay1&quot;: true,&#10;        &quot;Resolution&quot;: {&#10;          &quot;Width&quot;: 1536,&#10;          &quot;Height&quot;: 864&#10;        },&#10;        &quot;ResolutionToWorkingAreaRatio&quot;: 1.25&#10;      },&#10;      &quot;ResizeRatio&quot;: 1.0,&#10;      &quot;UndoAutoColor&quot;: false,&#10;      &quot;CustomAutoColor&quot;: false&#10;    },&#10;    &quot;UserName&quot;: &quot;LEBRIGANDB&quot;,&#10;    &quot;WorkbookName&quot;: &quot;Volta - Monthly Report maquette.xlsm&quot;,&#10;    &quot;WorksheetName&quot;: &quot;Virgin Media Secured Finance PLC&quot;,&#10;    &quot;DateTime&quot;: &quot;2025-04-23T09:42:42.436Z&quot;,&#10;    &quot;PictureAppearance&quot;: 2,&#10;    &quot;PreserveInitialVisibility&quot;: false,&#10;    &quot;PreserveWidth&quot;: true,&#10;    &quot;ResizeBeforeExport&quot;: null&#10;  },&#10;  &quot;Initial&quot;: null&#10;}"/>
</p:tagLst>
</file>

<file path=ppt/tags/tag31.xml><?xml version="1.0" encoding="utf-8"?>
<p:tagLst xmlns:a="http://schemas.openxmlformats.org/drawingml/2006/main" xmlns:r="http://schemas.openxmlformats.org/officeDocument/2006/relationships" xmlns:p="http://schemas.openxmlformats.org/presentationml/2006/main">
  <p:tag name="LAST UPDATE DATE" val="488385888.666947"/>
  <p:tag name="IMPORTID" val="5056293884579.772403"/>
  <p:tag name="WBLAST" val="G:\SIM1\SFD\Deals\Volta\Reports - CoGestion\Monthly Reporting\Generation PPT\Volta - Monthly Report maquette.xlsm"/>
  <p:tag name="USER NAME" val="COSTAA"/>
  <p:tag name="TYPE" val="2"/>
  <p:tag name="SOURCENAME" val="As a % of Gross Assets Value (Chart 10)"/>
  <p:tag name="SHEETID" val="Report"/>
  <p:tag name="PICTUREAPPEARANCE" val="xlPrinter"/>
  <p:tag name="NORESIZEONUPDATE" val="False"/>
  <p:tag name="EXPORTANDSETTINGINFO" val="{&#10;  &quot;Last&quot;: {&#10;    &quot;General&quot;: {&#10;      &quot;ExcelInfo&quot;: {&#10;        &quot;Printer&quot;: &quot;Microsoft Print to PDF on Ne02:&quot;,&#10;        &quot;ZoomLevel&quot;: &quot;112&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06-23T13:44:48.667Z&quot;,&#10;    &quot;PictureAppearance&quot;: 2,&#10;    &quot;PreserveInitialVisibility&quot;: false,&#10;    &quot;PreserveWidth&quot;: true,&#10;    &quot;ResizeBeforeExport&quot;: false&#10;  },&#10;  &quot;Previous&quot;: {&#10;    &quot;General&quot;: {&#10;      &quot;ExcelInfo&quot;: {&#10;        &quot;Printer&quot;: &quot;Microsoft Print to PDF sur Ne02:&quot;,&#10;        &quot;ZoomLevel&quot;: null&#10;      },&#10;      &quot;PrimaryDisplay&quot;: {&#10;        &quot;IsDisplay1&quot;: true,&#10;        &quot;Resolution&quot;: {&#10;          &quot;Width&quot;: 1536,&#10;          &quot;Height&quot;: 864&#10;        },&#10;        &quot;ResolutionToWorkingAreaRatio&quot;: 1.25&#10;      },&#10;      &quot;ResizeRatio&quot;: 1.0,&#10;      &quot;UndoAutoColor&quot;: false,&#10;      &quot;CustomAutoColor&quot;: false&#10;    },&#10;    &quot;UserName&quot;: &quot;LEBRIGANDB&quot;,&#10;    &quot;WorkbookName&quot;: &quot;Volta - Monthly Report maquette.xlsm&quot;,&#10;    &quot;WorksheetName&quot;: &quot;As a % of Gross Assets Value (Chart 10)&quot;,&#10;    &quot;DateTime&quot;: &quot;2025-04-23T09:42:43.416Z&quot;,&#10;    &quot;PictureAppearance&quot;: 2,&#10;    &quot;PreserveInitialVisibility&quot;: false,&#10;    &quot;PreserveWidth&quot;: true,&#10;    &quot;ResizeBeforeExport&quot;: null&#10;  },&#10;  &quot;Initial&quot;: null&#10;}"/>
</p:tagLst>
</file>

<file path=ppt/tags/tag32.xml><?xml version="1.0" encoding="utf-8"?>
<p:tagLst xmlns:a="http://schemas.openxmlformats.org/drawingml/2006/main" xmlns:r="http://schemas.openxmlformats.org/officeDocument/2006/relationships" xmlns:p="http://schemas.openxmlformats.org/presentationml/2006/main">
  <p:tag name="LAST UPDATE DATE" val="488385889.885324"/>
  <p:tag name="IMPORTID" val="3554293884976.770615"/>
  <p:tag name="WBLAST" val="G:\SIM1\SFD\Deals\Volta\Reports - CoGestion\Monthly Reporting\Generation PPT\Volta - Monthly Report maquette.xlsm"/>
  <p:tag name="USER NAME" val="COSTAA"/>
  <p:tag name="TYPE" val="2"/>
  <p:tag name="SOURCENAME" val="Chart 4"/>
  <p:tag name="SHEETID" val="Report"/>
  <p:tag name="PICTUREAPPEARANCE" val="xlPrinter"/>
  <p:tag name="NORESIZEONUPDATE" val="False"/>
  <p:tag name="EXPORTANDSETTINGINFO" val="{&#10;  &quot;Last&quot;: {&#10;    &quot;General&quot;: {&#10;      &quot;ExcelInfo&quot;: {&#10;        &quot;Printer&quot;: &quot;Microsoft Print to PDF on Ne02:&quot;,&#10;        &quot;ZoomLevel&quot;: &quot;112&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06-23T13:44:49.885Z&quot;,&#10;    &quot;PictureAppearance&quot;: 2,&#10;    &quot;PreserveInitialVisibility&quot;: false,&#10;    &quot;PreserveWidth&quot;: true,&#10;    &quot;ResizeBeforeExport&quot;: false&#10;  },&#10;  &quot;Previous&quot;: {&#10;    &quot;General&quot;: {&#10;      &quot;ExcelInfo&quot;: {&#10;        &quot;Printer&quot;: &quot;Microsoft Print to PDF sur Ne02:&quot;,&#10;        &quot;ZoomLevel&quot;: null&#10;      },&#10;      &quot;PrimaryDisplay&quot;: {&#10;        &quot;IsDisplay1&quot;: true,&#10;        &quot;Resolution&quot;: {&#10;          &quot;Width&quot;: 1536,&#10;          &quot;Height&quot;: 864&#10;        },&#10;        &quot;ResolutionToWorkingAreaRatio&quot;: 1.25&#10;      },&#10;      &quot;ResizeRatio&quot;: 1.0,&#10;      &quot;UndoAutoColor&quot;: false,&#10;      &quot;CustomAutoColor&quot;: false&#10;    },&#10;    &quot;UserName&quot;: &quot;LEBRIGANDB&quot;,&#10;    &quot;WorkbookName&quot;: &quot;Volta - Monthly Report maquette.xlsm&quot;,&#10;    &quot;WorksheetName&quot;: &quot;Chart 4&quot;,&#10;    &quot;DateTime&quot;: &quot;2025-04-23T09:42:44.335Z&quot;,&#10;    &quot;PictureAppearance&quot;: 2,&#10;    &quot;PreserveInitialVisibility&quot;: false,&#10;    &quot;PreserveWidth&quot;: true,&#10;    &quot;ResizeBeforeExport&quot;: null&#10;  },&#10;  &quot;Initial&quot;: null&#10;}"/>
</p:tagLst>
</file>

<file path=ppt/tags/tag33.xml><?xml version="1.0" encoding="utf-8"?>
<p:tagLst xmlns:a="http://schemas.openxmlformats.org/drawingml/2006/main" xmlns:r="http://schemas.openxmlformats.org/officeDocument/2006/relationships" xmlns:p="http://schemas.openxmlformats.org/presentationml/2006/main">
  <p:tag name="LAST UPDATE DATE" val="488385890.969135"/>
  <p:tag name="IMPORTID" val="6074293884382.987656"/>
  <p:tag name="WBLAST" val="G:\SIM1\SFD\Deals\Volta\Reports - CoGestion\Monthly Reporting\Generation PPT\Volta - Monthly Report maquette.xlsm"/>
  <p:tag name="USER NAME" val="COSTAA"/>
  <p:tag name="TYPE" val="1"/>
  <p:tag name="SOURCENAME" val="Returns"/>
  <p:tag name="SHEETID" val="Report"/>
  <p:tag name="PICTUREAPPEARANCE" val="xlPrinter"/>
  <p:tag name="NORESIZEONUPDATE" val="False"/>
  <p:tag name="EXPORTANDSETTINGINFO" val="{&#10;  &quot;Last&quot;: {&#10;    &quot;General&quot;: {&#10;      &quot;ExcelInfo&quot;: {&#10;        &quot;Printer&quot;: &quot;Microsoft Print to PDF on Ne02:&quot;,&#10;        &quot;ZoomLevel&quot;: &quot;112&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06-23T13:44:50.969Z&quot;,&#10;    &quot;PictureAppearance&quot;: 2,&#10;    &quot;PreserveInitialVisibility&quot;: false,&#10;    &quot;PreserveWidth&quot;: true,&#10;    &quot;ResizeBeforeExport&quot;: false&#10;  },&#10;  &quot;Previous&quot;: {&#10;    &quot;General&quot;: {&#10;      &quot;ExcelInfo&quot;: {&#10;        &quot;Printer&quot;: &quot;Microsoft Print to PDF sur Ne02:&quot;,&#10;        &quot;ZoomLevel&quot;: null&#10;      },&#10;      &quot;PrimaryDisplay&quot;: {&#10;        &quot;IsDisplay1&quot;: true,&#10;        &quot;Resolution&quot;: {&#10;          &quot;Width&quot;: 1536,&#10;          &quot;Height&quot;: 864&#10;        },&#10;        &quot;ResolutionToWorkingAreaRatio&quot;: 1.25&#10;      },&#10;      &quot;ResizeRatio&quot;: 1.0,&#10;      &quot;UndoAutoColor&quot;: false,&#10;      &quot;CustomAutoColor&quot;: false&#10;    },&#10;    &quot;UserName&quot;: &quot;LEBRIGANDB&quot;,&#10;    &quot;WorkbookName&quot;: &quot;Volta - Monthly Report maquette.xlsm&quot;,&#10;    &quot;WorksheetName&quot;: &quot;Returns&quot;,&#10;    &quot;DateTime&quot;: &quot;2025-04-23T09:42:45.139Z&quot;,&#10;    &quot;PictureAppearance&quot;: 2,&#10;    &quot;PreserveInitialVisibility&quot;: false,&#10;    &quot;PreserveWidth&quot;: true,&#10;    &quot;ResizeBeforeExport&quot;: null&#10;  },&#10;  &quot;Initial&quot;: null&#10;}"/>
</p:tagLst>
</file>

<file path=ppt/tags/tag34.xml><?xml version="1.0" encoding="utf-8"?>
<p:tagLst xmlns:a="http://schemas.openxmlformats.org/drawingml/2006/main" xmlns:r="http://schemas.openxmlformats.org/officeDocument/2006/relationships" xmlns:p="http://schemas.openxmlformats.org/presentationml/2006/main">
  <p:tag name="LAST UPDATE DATE" val="488385892.706864"/>
  <p:tag name="IMPORTID" val="808293884841.599409"/>
  <p:tag name="WBLAST" val="G:\SIM1\SFD\Deals\Volta\Reports - CoGestion\Monthly Reporting\Generation PPT\Volta - Monthly Report maquette.xlsm"/>
  <p:tag name="USER NAME" val="COSTAA"/>
  <p:tag name="TYPE" val="2"/>
  <p:tag name="SOURCENAME" val="Cumulative Total Return (Gross Dividends) (Chart 1)"/>
  <p:tag name="SHEETID" val="HP"/>
  <p:tag name="PICTUREAPPEARANCE" val="xlPrinter"/>
  <p:tag name="NORESIZEONUPDATE" val="False"/>
  <p:tag name="EXPORTANDSETTINGINFO" val="{&#10;  &quot;Last&quot;: {&#10;    &quot;General&quot;: {&#10;      &quot;ExcelInfo&quot;: {&#10;        &quot;Printer&quot;: &quot;Microsoft Print to PDF on Ne02:&quot;,&#10;        &quot;ZoomLevel&quot;: &quot;112&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HP&quot;,&#10;    &quot;DateTime&quot;: &quot;2025-06-23T13:44:52.707Z&quot;,&#10;    &quot;PictureAppearance&quot;: 2,&#10;    &quot;PreserveInitialVisibility&quot;: false,&#10;    &quot;PreserveWidth&quot;: true,&#10;    &quot;ResizeBeforeExport&quot;: false&#10;  },&#10;  &quot;Previous&quot;: {&#10;    &quot;General&quot;: {&#10;      &quot;ExcelInfo&quot;: {&#10;        &quot;Printer&quot;: &quot;Microsoft Print to PDF sur Ne02:&quot;,&#10;        &quot;ZoomLevel&quot;: null&#10;      },&#10;      &quot;PrimaryDisplay&quot;: {&#10;        &quot;IsDisplay1&quot;: true,&#10;        &quot;Resolution&quot;: {&#10;          &quot;Width&quot;: 1536,&#10;          &quot;Height&quot;: 864&#10;        },&#10;        &quot;ResolutionToWorkingAreaRatio&quot;: 1.25&#10;      },&#10;      &quot;ResizeRatio&quot;: 1.0,&#10;      &quot;UndoAutoColor&quot;: false,&#10;      &quot;CustomAutoColor&quot;: false&#10;    },&#10;    &quot;UserName&quot;: &quot;LEBRIGANDB&quot;,&#10;    &quot;WorkbookName&quot;: &quot;Volta - Monthly Report maquette.xlsm&quot;,&#10;    &quot;WorksheetName&quot;: &quot;Cumulative Total Return (Gross Dividends) (Chart 1)&quot;,&#10;    &quot;DateTime&quot;: &quot;2025-04-23T09:42:46.229Z&quot;,&#10;    &quot;PictureAppearance&quot;: 2,&#10;    &quot;PreserveInitialVisibility&quot;: false,&#10;    &quot;PreserveWidth&quot;: true,&#10;    &quot;ResizeBeforeExport&quot;: null&#10;  },&#10;  &quot;Initial&quot;: null&#10;}"/>
</p:tagLst>
</file>

<file path=ppt/tags/tag35.xml><?xml version="1.0" encoding="utf-8"?>
<p:tagLst xmlns:a="http://schemas.openxmlformats.org/drawingml/2006/main" xmlns:r="http://schemas.openxmlformats.org/officeDocument/2006/relationships" xmlns:p="http://schemas.openxmlformats.org/presentationml/2006/main">
  <p:tag name="LAST UPDATE DATE" val="488385907.773627"/>
  <p:tag name="IMPORTID" val="5792434727884.263983"/>
  <p:tag name="WBLAST" val="G:\SIM1\SFD\Deals\Volta\Reports - CoGestion\Monthly Reporting\Generation PPT\Volta - Monthly Report maquette.xlsm"/>
  <p:tag name="USER NAME" val="COSTAA"/>
  <p:tag name="TYPE" val="1"/>
  <p:tag name="SOURCENAME" val="Source: AXA IM, as of May 2025"/>
  <p:tag name="SHEETID" val="Source"/>
  <p:tag name="PICTUREAPPEARANCE" val="xlPrinter"/>
  <p:tag name="NORESIZEONUPDATE" val="False"/>
  <p:tag name="EXPORTANDSETTINGINFO" val="{&#10;  &quot;Last&quot;: {&#10;    &quot;General&quot;: {&#10;      &quot;ExcelInfo&quot;: {&#10;        &quot;Printer&quot;: &quot;Microsoft Print to PDF on Ne02:&quot;,&#10;        &quot;ZoomLevel&quot;: &quot;112&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06-23T13:45:07.774Z&quot;,&#10;    &quot;PictureAppearance&quot;: 2,&#10;    &quot;PreserveInitialVisibility&quot;: false,&#10;    &quot;PreserveWidth&quot;: true,&#10;    &quot;ResizeBeforeExport&quot;: false&#10;  },&#10;  &quot;Previous&quot;: {&#10;    &quot;General&quot;: {&#10;      &quot;ExcelInfo&quot;: {&#10;        &quot;Printer&quot;: &quot;Microsoft Print to PDF sur Ne02:&quot;,&#10;        &quot;ZoomLevel&quot;: null&#10;      },&#10;      &quot;PrimaryDisplay&quot;: {&#10;        &quot;IsDisplay1&quot;: true,&#10;        &quot;Resolution&quot;: {&#10;          &quot;Width&quot;: 1536,&#10;          &quot;Height&quot;: 864&#10;        },&#10;        &quot;ResolutionToWorkingAreaRatio&quot;: 1.25&#10;      },&#10;      &quot;ResizeRatio&quot;: 1.0,&#10;      &quot;UndoAutoColor&quot;: false,&#10;      &quot;CustomAutoColor&quot;: false&#10;    },&#10;    &quot;UserName&quot;: &quot;LEBRIGANDB&quot;,&#10;    &quot;WorkbookName&quot;: &quot;Volta - Monthly Report maquette.xlsm&quot;,&#10;    &quot;WorksheetName&quot;: &quot;Source: AXA IM, as of March 2025&quot;,&#10;    &quot;DateTime&quot;: &quot;2025-04-23T09:43:00.428Z&quot;,&#10;    &quot;PictureAppearance&quot;: 2,&#10;    &quot;PreserveInitialVisibility&quot;: false,&#10;    &quot;PreserveWidth&quot;: true,&#10;    &quot;ResizeBeforeExport&quot;: null&#10;  },&#10;  &quot;Initial&quot;: null&#10;}"/>
</p:tagLst>
</file>

<file path=ppt/tags/tag36.xml><?xml version="1.0" encoding="utf-8"?>
<p:tagLst xmlns:a="http://schemas.openxmlformats.org/drawingml/2006/main" xmlns:r="http://schemas.openxmlformats.org/officeDocument/2006/relationships" xmlns:p="http://schemas.openxmlformats.org/presentationml/2006/main">
  <p:tag name="LAST UPDATE DATE" val="488385909.174556"/>
  <p:tag name="IMPORTID" val="157293903243.751489"/>
  <p:tag name="WBLAST" val="G:\SIM1\SFD\Deals\Volta\Reports - CoGestion\Monthly Reporting\Generation PPT\Volta - Monthly Report maquette.xlsm"/>
  <p:tag name="USER NAME" val="COSTAA"/>
  <p:tag name="TYPE" val="1"/>
  <p:tag name="SOURCENAME" val="Source: Intex, Bloomberg, AXA IM Paris as of May 2025 – unaudited figures - not accounting for unsettled trades Figures expressed in % of the NAV"/>
  <p:tag name="SHEETID" val="Source"/>
  <p:tag name="PICTUREAPPEARANCE" val="xlPrinter"/>
  <p:tag name="NORESIZEONUPDATE" val="False"/>
  <p:tag name="EXPORTANDSETTINGINFO" val="{&#10;  &quot;Last&quot;: {&#10;    &quot;General&quot;: {&#10;      &quot;ExcelInfo&quot;: {&#10;        &quot;Printer&quot;: &quot;Microsoft Print to PDF on Ne02:&quot;,&#10;        &quot;ZoomLevel&quot;: &quot;112&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06-23T13:45:09.175Z&quot;,&#10;    &quot;PictureAppearance&quot;: 2,&#10;    &quot;PreserveInitialVisibility&quot;: false,&#10;    &quot;PreserveWidth&quot;: true,&#10;    &quot;ResizeBeforeExport&quot;: false&#10;  },&#10;  &quot;Previous&quot;: {&#10;    &quot;General&quot;: {&#10;      &quot;ExcelInfo&quot;: {&#10;        &quot;Printer&quot;: &quot;Microsoft Print to PDF sur Ne02:&quot;,&#10;        &quot;ZoomLevel&quot;: null&#10;      },&#10;      &quot;PrimaryDisplay&quot;: {&#10;        &quot;IsDisplay1&quot;: true,&#10;        &quot;Resolution&quot;: {&#10;          &quot;Width&quot;: 1536,&#10;          &quot;Height&quot;: 864&#10;        },&#10;        &quot;ResolutionToWorkingAreaRatio&quot;: 1.25&#10;      },&#10;      &quot;ResizeRatio&quot;: 1.0,&#10;      &quot;UndoAutoColor&quot;: false,&#10;      &quot;CustomAutoColor&quot;: false&#10;    },&#10;    &quot;UserName&quot;: &quot;LEBRIGANDB&quot;,&#10;    &quot;WorkbookName&quot;: &quot;Volta - Monthly Report maquette.xlsm&quot;,&#10;    &quot;WorksheetName&quot;: &quot;Source: Intex, Bloomberg, AXA IM Paris as of March 2025 – un...&quot;,&#10;    &quot;DateTime&quot;: &quot;2025-04-23T09:43:01.38Z&quot;,&#10;    &quot;PictureAppearance&quot;: 2,&#10;    &quot;PreserveInitialVisibility&quot;: false,&#10;    &quot;PreserveWidth&quot;: true,&#10;    &quot;ResizeBeforeExport&quot;: null&#10;  },&#10;  &quot;Initial&quot;: null&#10;}"/>
</p:tagLst>
</file>

<file path=ppt/tags/tag37.xml><?xml version="1.0" encoding="utf-8"?>
<p:tagLst xmlns:a="http://schemas.openxmlformats.org/drawingml/2006/main" xmlns:r="http://schemas.openxmlformats.org/officeDocument/2006/relationships" xmlns:p="http://schemas.openxmlformats.org/presentationml/2006/main">
  <p:tag name="LAST UPDATE DATE" val="488385910.490441"/>
  <p:tag name="IMPORTID" val="6448293903313.922707"/>
  <p:tag name="WBLAST" val="G:\SIM1\SFD\Deals\Volta\Reports - CoGestion\Monthly Reporting\Generation PPT\Volta - Monthly Report maquette.xlsm"/>
  <p:tag name="USER NAME" val="COSTAA"/>
  <p:tag name="TYPE" val="1"/>
  <p:tag name="SOURCENAME" val="Source: Bloomberg, as of May 2025"/>
  <p:tag name="SHEETID" val="Source"/>
  <p:tag name="PICTUREAPPEARANCE" val="xlPrinter"/>
  <p:tag name="NORESIZEONUPDATE" val="False"/>
  <p:tag name="EXPORTANDSETTINGINFO" val="{&#10;  &quot;Last&quot;: {&#10;    &quot;General&quot;: {&#10;      &quot;ExcelInfo&quot;: {&#10;        &quot;Printer&quot;: &quot;Microsoft Print to PDF on Ne02:&quot;,&#10;        &quot;ZoomLevel&quot;: &quot;112&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06-23T13:45:10.49Z&quot;,&#10;    &quot;PictureAppearance&quot;: 2,&#10;    &quot;PreserveInitialVisibility&quot;: false,&#10;    &quot;PreserveWidth&quot;: true,&#10;    &quot;ResizeBeforeExport&quot;: false&#10;  },&#10;  &quot;Previous&quot;: {&#10;    &quot;General&quot;: {&#10;      &quot;ExcelInfo&quot;: {&#10;        &quot;Printer&quot;: &quot;Microsoft Print to PDF sur Ne02:&quot;,&#10;        &quot;ZoomLevel&quot;: null&#10;      },&#10;      &quot;PrimaryDisplay&quot;: {&#10;        &quot;IsDisplay1&quot;: true,&#10;        &quot;Resolution&quot;: {&#10;          &quot;Width&quot;: 1536,&#10;          &quot;Height&quot;: 864&#10;        },&#10;        &quot;ResolutionToWorkingAreaRatio&quot;: 1.25&#10;      },&#10;      &quot;ResizeRatio&quot;: 1.0,&#10;      &quot;UndoAutoColor&quot;: false,&#10;      &quot;CustomAutoColor&quot;: false&#10;    },&#10;    &quot;UserName&quot;: &quot;LEBRIGANDB&quot;,&#10;    &quot;WorkbookName&quot;: &quot;Volta - Monthly Report maquette.xlsm&quot;,&#10;    &quot;WorksheetName&quot;: &quot;Source: Bloomberg, as of March 2025&quot;,&#10;    &quot;DateTime&quot;: &quot;2025-04-23T09:43:02.284Z&quot;,&#10;    &quot;PictureAppearance&quot;: 2,&#10;    &quot;PreserveInitialVisibility&quot;: false,&#10;    &quot;PreserveWidth&quot;: true,&#10;    &quot;ResizeBeforeExport&quot;: null&#10;  },&#10;  &quot;Initial&quot;: null&#10;}"/>
</p:tagLst>
</file>

<file path=ppt/tags/tag38.xml><?xml version="1.0" encoding="utf-8"?>
<p:tagLst xmlns:a="http://schemas.openxmlformats.org/drawingml/2006/main" xmlns:r="http://schemas.openxmlformats.org/officeDocument/2006/relationships" xmlns:p="http://schemas.openxmlformats.org/presentationml/2006/main">
  <p:tag name="LAST UPDATE DATE" val="488385911.777899"/>
  <p:tag name="IMPORTID" val="5792434727884.263983"/>
  <p:tag name="WBLAST" val="G:\SIM1\SFD\Deals\Volta\Reports - CoGestion\Monthly Reporting\Generation PPT\Volta - Monthly Report maquette.xlsm"/>
  <p:tag name="USER NAME" val="COSTAA"/>
  <p:tag name="TYPE" val="1"/>
  <p:tag name="SOURCENAME" val="Source: AXA IM, as of May 2025"/>
  <p:tag name="SHEETID" val="Source"/>
  <p:tag name="PICTUREAPPEARANCE" val="xlPrinter"/>
  <p:tag name="NORESIZEONUPDATE" val="False"/>
  <p:tag name="EXPORTANDSETTINGINFO" val="{&#10;  &quot;Last&quot;: {&#10;    &quot;General&quot;: {&#10;      &quot;ExcelInfo&quot;: {&#10;        &quot;Printer&quot;: &quot;Microsoft Print to PDF on Ne02:&quot;,&#10;        &quot;ZoomLevel&quot;: &quot;112&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06-23T13:45:11.778Z&quot;,&#10;    &quot;PictureAppearance&quot;: 2,&#10;    &quot;PreserveInitialVisibility&quot;: false,&#10;    &quot;PreserveWidth&quot;: true,&#10;    &quot;ResizeBeforeExport&quot;: false&#10;  },&#10;  &quot;Previous&quot;: {&#10;    &quot;General&quot;: {&#10;      &quot;ExcelInfo&quot;: {&#10;        &quot;Printer&quot;: &quot;Microsoft Print to PDF sur Ne02:&quot;,&#10;        &quot;ZoomLevel&quot;: null&#10;      },&#10;      &quot;PrimaryDisplay&quot;: {&#10;        &quot;IsDisplay1&quot;: true,&#10;        &quot;Resolution&quot;: {&#10;          &quot;Width&quot;: 1536,&#10;          &quot;Height&quot;: 864&#10;        },&#10;        &quot;ResolutionToWorkingAreaRatio&quot;: 1.25&#10;      },&#10;      &quot;ResizeRatio&quot;: 1.0,&#10;      &quot;UndoAutoColor&quot;: false,&#10;      &quot;CustomAutoColor&quot;: false&#10;    },&#10;    &quot;UserName&quot;: &quot;LEBRIGANDB&quot;,&#10;    &quot;WorkbookName&quot;: &quot;Volta - Monthly Report maquette.xlsm&quot;,&#10;    &quot;WorksheetName&quot;: &quot;Source: AXA IM, as of March 2025&quot;,&#10;    &quot;DateTime&quot;: &quot;2025-04-23T09:43:03.09Z&quot;,&#10;    &quot;PictureAppearance&quot;: 2,&#10;    &quot;PreserveInitialVisibility&quot;: false,&#10;    &quot;PreserveWidth&quot;: true,&#10;    &quot;ResizeBeforeExport&quot;: null&#10;  },&#10;  &quot;Initial&quot;: null&#10;}"/>
</p:tagLst>
</file>

<file path=ppt/tags/tag39.xml><?xml version="1.0" encoding="utf-8"?>
<p:tagLst xmlns:a="http://schemas.openxmlformats.org/drawingml/2006/main" xmlns:r="http://schemas.openxmlformats.org/officeDocument/2006/relationships" xmlns:p="http://schemas.openxmlformats.org/presentationml/2006/main">
  <p:tag name="LAST UPDATE DATE" val="488385913.051251"/>
  <p:tag name="IMPORTID" val="1515293902138.850389"/>
  <p:tag name="WBLAST" val="G:\SIM1\SFD\Deals\Volta\Reports - CoGestion\Monthly Reporting\Generation PPT\Volta - Monthly Report maquette.xlsm"/>
  <p:tag name="USER NAME" val="COSTAA"/>
  <p:tag name="TYPE" val="1"/>
  <p:tag name="SOURCENAME" val="MONTHLY REPORT  VOLTA FINANCE LIMITED  - May 2025 ⯀ 1"/>
  <p:tag name="SHEETID" val="Source"/>
  <p:tag name="PICTUREAPPEARANCE" val="xlPrinter"/>
  <p:tag name="NORESIZEONUPDATE" val="False"/>
  <p:tag name="EXPORTANDSETTINGINFO" val="{&#10;  &quot;Last&quot;: {&#10;    &quot;General&quot;: {&#10;      &quot;ExcelInfo&quot;: {&#10;        &quot;Printer&quot;: &quot;Microsoft Print to PDF on Ne02:&quot;,&#10;        &quot;ZoomLevel&quot;: &quot;112&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06-23T13:45:13.051Z&quot;,&#10;    &quot;PictureAppearance&quot;: 2,&#10;    &quot;PreserveInitialVisibility&quot;: false,&#10;    &quot;PreserveWidth&quot;: true,&#10;    &quot;ResizeBeforeExport&quot;: false&#10;  },&#10;  &quot;Previous&quot;: {&#10;    &quot;General&quot;: {&#10;      &quot;ExcelInfo&quot;: {&#10;        &quot;Printer&quot;: &quot;Microsoft Print to PDF sur Ne02:&quot;,&#10;        &quot;ZoomLevel&quot;: null&#10;      },&#10;      &quot;PrimaryDisplay&quot;: {&#10;        &quot;IsDisplay1&quot;: true,&#10;        &quot;Resolution&quot;: {&#10;          &quot;Width&quot;: 1536,&#10;          &quot;Height&quot;: 864&#10;        },&#10;        &quot;ResolutionToWorkingAreaRatio&quot;: 1.25&#10;      },&#10;      &quot;ResizeRatio&quot;: 1.0,&#10;      &quot;UndoAutoColor&quot;: false,&#10;      &quot;CustomAutoColor&quot;: false&#10;    },&#10;    &quot;UserName&quot;: &quot;LEBRIGANDB&quot;,&#10;    &quot;WorkbookName&quot;: &quot;Volta - Monthly Report maquette.xlsm&quot;,&#10;    &quot;WorksheetName&quot;: &quot;MONTHLY REPORT  VOLTA FINANCE LIMITED  - March 2025 ⯀ 1&quot;,&#10;    &quot;DateTime&quot;: &quot;2025-04-23T09:43:04.001Z&quot;,&#10;    &quot;PictureAppearance&quot;: 2,&#10;    &quot;PreserveInitialVisibility&quot;: false,&#10;    &quot;PreserveWidth&quot;: true,&#10;    &quot;ResizeBeforeExport&quot;: null&#10;  },&#10;  &quot;Initial&quot;: null&#10;}"/>
</p:tagLst>
</file>

<file path=ppt/tags/tag4.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40.xml><?xml version="1.0" encoding="utf-8"?>
<p:tagLst xmlns:a="http://schemas.openxmlformats.org/drawingml/2006/main" xmlns:r="http://schemas.openxmlformats.org/officeDocument/2006/relationships" xmlns:p="http://schemas.openxmlformats.org/presentationml/2006/main">
  <p:tag name="LAST UPDATE DATE" val="488385914.381945"/>
  <p:tag name="IMPORTID" val="1412434729975.040733"/>
  <p:tag name="WBLAST" val="G:\SIM1\SFD\Deals\Volta\Reports - CoGestion\Monthly Reporting\Generation PPT\Volta - Monthly Report maquette.xlsm"/>
  <p:tag name="USER NAME" val="COSTAA"/>
  <p:tag name="IMPORTID2" val="_6258"/>
  <p:tag name="TYPE" val="1"/>
  <p:tag name="SOURCENAME" val="9.3%"/>
  <p:tag name="SHEETID" val="Report"/>
  <p:tag name="PICTUREAPPEARANCE" val="xlPrinter"/>
  <p:tag name="NORESIZEONUPDATE" val="False"/>
  <p:tag name="EXPORTANDSETTINGINFO" val="{&#10;  &quot;Last&quot;: {&#10;    &quot;General&quot;: {&#10;      &quot;ExcelInfo&quot;: {&#10;        &quot;Printer&quot;: &quot;Microsoft Print to PDF on Ne02:&quot;,&#10;        &quot;ZoomLevel&quot;: &quot;112&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06-23T13:45:14.382Z&quot;,&#10;    &quot;PictureAppearance&quot;: 2,&#10;    &quot;PreserveInitialVisibility&quot;: false,&#10;    &quot;PreserveWidth&quot;: true,&#10;    &quot;ResizeBeforeExport&quot;: false&#10;  },&#10;  &quot;Previous&quot;: {&#10;    &quot;General&quot;: {&#10;      &quot;ExcelInfo&quot;: {&#10;        &quot;Printer&quot;: &quot;Microsoft Print to PDF sur Ne02:&quot;,&#10;        &quot;ZoomLevel&quot;: null&#10;      },&#10;      &quot;PrimaryDisplay&quot;: {&#10;        &quot;IsDisplay1&quot;: true,&#10;        &quot;Resolution&quot;: {&#10;          &quot;Width&quot;: 1536,&#10;          &quot;Height&quot;: 864&#10;        },&#10;        &quot;ResolutionToWorkingAreaRatio&quot;: 1.25&#10;      },&#10;      &quot;ResizeRatio&quot;: 1.0,&#10;      &quot;UndoAutoColor&quot;: false,&#10;      &quot;CustomAutoColor&quot;: false&#10;    },&#10;    &quot;UserName&quot;: &quot;LEBRIGANDB&quot;,&#10;    &quot;WorkbookName&quot;: &quot;Volta - Monthly Report maquette.xlsm&quot;,&#10;    &quot;WorksheetName&quot;: &quot;9.5%&quot;,&#10;    &quot;DateTime&quot;: &quot;2025-04-23T09:43:04.891Z&quot;,&#10;    &quot;PictureAppearance&quot;: 2,&#10;    &quot;PreserveInitialVisibility&quot;: false,&#10;    &quot;PreserveWidth&quot;: true,&#10;    &quot;ResizeBeforeExport&quot;: null&#10;  },&#10;  &quot;Initial&quot;: null&#10;}"/>
</p:tagLst>
</file>

<file path=ppt/tags/tag41.xml><?xml version="1.0" encoding="utf-8"?>
<p:tagLst xmlns:a="http://schemas.openxmlformats.org/drawingml/2006/main" xmlns:r="http://schemas.openxmlformats.org/officeDocument/2006/relationships" xmlns:p="http://schemas.openxmlformats.org/presentationml/2006/main">
  <p:tag name="LAST UPDATE DATE" val="488385916.075117"/>
  <p:tag name="IMPORTID" val="1029296059623.539103"/>
  <p:tag name="WBLAST" val="G:\SIM1\SFD\Deals\Volta\Reports - CoGestion\Monthly Reporting\Generation PPT\Volta - Monthly Report maquette.xlsm"/>
  <p:tag name="USER NAME" val="COSTAA"/>
  <p:tag name="TYPE" val="1"/>
  <p:tag name="SOURCENAME" val="€271.8m "/>
  <p:tag name="SHEETID" val="Report"/>
  <p:tag name="PICTUREAPPEARANCE" val="xlPrinter"/>
  <p:tag name="NORESIZEONUPDATE" val="False"/>
  <p:tag name="EXPORTANDSETTINGINFO" val="{&#10;  &quot;Last&quot;: {&#10;    &quot;General&quot;: {&#10;      &quot;ExcelInfo&quot;: {&#10;        &quot;Printer&quot;: &quot;Microsoft Print to PDF on Ne02:&quot;,&#10;        &quot;ZoomLevel&quot;: &quot;112&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06-23T13:45:16.075Z&quot;,&#10;    &quot;PictureAppearance&quot;: 2,&#10;    &quot;PreserveInitialVisibility&quot;: false,&#10;    &quot;PreserveWidth&quot;: true,&#10;    &quot;ResizeBeforeExport&quot;: false&#10;  },&#10;  &quot;Previous&quot;: {&#10;    &quot;General&quot;: {&#10;      &quot;ExcelInfo&quot;: {&#10;        &quot;Printer&quot;: &quot;Microsoft Print to PDF sur Ne02:&quot;,&#10;        &quot;ZoomLevel&quot;: null&#10;      },&#10;      &quot;PrimaryDisplay&quot;: {&#10;        &quot;IsDisplay1&quot;: true,&#10;        &quot;Resolution&quot;: {&#10;          &quot;Width&quot;: 1536,&#10;          &quot;Height&quot;: 864&#10;        },&#10;        &quot;ResolutionToWorkingAreaRatio&quot;: 1.25&#10;      },&#10;      &quot;ResizeRatio&quot;: 1.0,&#10;      &quot;UndoAutoColor&quot;: false,&#10;      &quot;CustomAutoColor&quot;: false&#10;    },&#10;    &quot;UserName&quot;: &quot;LEBRIGANDB&quot;,&#10;    &quot;WorkbookName&quot;: &quot;Volta - Monthly Report maquette.xlsm&quot;,&#10;    &quot;WorksheetName&quot;: &quot;€269.6m &quot;,&#10;    &quot;DateTime&quot;: &quot;2025-04-23T09:43:06.01Z&quot;,&#10;    &quot;PictureAppearance&quot;: 2,&#10;    &quot;PreserveInitialVisibility&quot;: false,&#10;    &quot;PreserveWidth&quot;: true,&#10;    &quot;ResizeBeforeExport&quot;: null&#10;  },&#10;  &quot;Initial&quot;: null&#10;}"/>
</p:tagLst>
</file>

<file path=ppt/tags/tag42.xml><?xml version="1.0" encoding="utf-8"?>
<p:tagLst xmlns:a="http://schemas.openxmlformats.org/drawingml/2006/main" xmlns:r="http://schemas.openxmlformats.org/officeDocument/2006/relationships" xmlns:p="http://schemas.openxmlformats.org/presentationml/2006/main">
  <p:tag name="LAST UPDATE DATE" val="488385917.426739"/>
  <p:tag name="IMPORTID" val="6213454689796.767222"/>
  <p:tag name="WBLAST" val="G:\SIM1\SFD\Deals\Volta\Reports - CoGestion\Monthly Reporting\Generation PPT\Volta - Monthly Report maquette.xlsm"/>
  <p:tag name="USER NAME" val="COSTAA"/>
  <p:tag name="TYPE" val="1"/>
  <p:tag name="SOURCENAME" val="Monthly Report - May 2025"/>
  <p:tag name="SHEETID" val="Source"/>
  <p:tag name="PICTUREAPPEARANCE" val="xlPrinter"/>
  <p:tag name="NORESIZEONUPDATE" val="False"/>
  <p:tag name="EXPORTANDSETTINGINFO" val="{&#10;  &quot;Last&quot;: {&#10;    &quot;General&quot;: {&#10;      &quot;ExcelInfo&quot;: {&#10;        &quot;Printer&quot;: &quot;Microsoft Print to PDF on Ne02:&quot;,&#10;        &quot;ZoomLevel&quot;: &quot;112&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06-23T13:45:17.427Z&quot;,&#10;    &quot;PictureAppearance&quot;: 2,&#10;    &quot;PreserveInitialVisibility&quot;: false,&#10;    &quot;PreserveWidth&quot;: true,&#10;    &quot;ResizeBeforeExport&quot;: false&#10;  },&#10;  &quot;Previous&quot;: {&#10;    &quot;General&quot;: {&#10;      &quot;ExcelInfo&quot;: {&#10;        &quot;Printer&quot;: &quot;Microsoft Print to PDF sur Ne02:&quot;,&#10;        &quot;ZoomLevel&quot;: null&#10;      },&#10;      &quot;PrimaryDisplay&quot;: {&#10;        &quot;IsDisplay1&quot;: true,&#10;        &quot;Resolution&quot;: {&#10;          &quot;Width&quot;: 1536,&#10;          &quot;Height&quot;: 864&#10;        },&#10;        &quot;ResolutionToWorkingAreaRatio&quot;: 1.25&#10;      },&#10;      &quot;ResizeRatio&quot;: 1.0,&#10;      &quot;UndoAutoColor&quot;: false,&#10;      &quot;CustomAutoColor&quot;: false&#10;    },&#10;    &quot;UserName&quot;: &quot;LEBRIGANDB&quot;,&#10;    &quot;WorkbookName&quot;: &quot;Volta - Monthly Report maquette.xlsm&quot;,&#10;    &quot;WorksheetName&quot;: &quot;Monthly Report - March 2025&quot;,&#10;    &quot;DateTime&quot;: &quot;2025-04-23T09:43:07.041Z&quot;,&#10;    &quot;PictureAppearance&quot;: 2,&#10;    &quot;PreserveInitialVisibility&quot;: false,&#10;    &quot;PreserveWidth&quot;: true,&#10;    &quot;ResizeBeforeExport&quot;: null&#10;  },&#10;  &quot;Initial&quot;: null&#10;}"/>
</p:tagLst>
</file>

<file path=ppt/tags/tag43.xml><?xml version="1.0" encoding="utf-8"?>
<p:tagLst xmlns:a="http://schemas.openxmlformats.org/drawingml/2006/main" xmlns:r="http://schemas.openxmlformats.org/officeDocument/2006/relationships" xmlns:p="http://schemas.openxmlformats.org/presentationml/2006/main">
  <p:tag name="LAST UPDATE DATE" val="488385918.703958"/>
  <p:tag name="IMPORTID" val="3739465409600.653144"/>
  <p:tag name="WBLAST" val="G:\SIM1\SFD\Deals\Volta\Reports - CoGestion\Monthly Reporting\Generation PPT\Volta - Monthly Report maquette.xlsm"/>
  <p:tag name="USER NAME" val="COSTAA"/>
  <p:tag name="TYPE" val="1"/>
  <p:tag name="SOURCENAME" val="The sum of percentages may not add up to 100.00% due to rounding."/>
  <p:tag name="SHEETID" val="Source"/>
  <p:tag name="PICTUREAPPEARANCE" val="xlPrinter"/>
  <p:tag name="NORESIZEONUPDATE" val="False"/>
  <p:tag name="EXPORTANDSETTINGINFO" val="{&#10;  &quot;Last&quot;: {&#10;    &quot;General&quot;: {&#10;      &quot;ExcelInfo&quot;: {&#10;        &quot;Printer&quot;: &quot;Microsoft Print to PDF on Ne02:&quot;,&#10;        &quot;ZoomLevel&quot;: &quot;112&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06-23T13:45:18.704Z&quot;,&#10;    &quot;PictureAppearance&quot;: 2,&#10;    &quot;PreserveInitialVisibility&quot;: false,&#10;    &quot;PreserveWidth&quot;: true,&#10;    &quot;ResizeBeforeExport&quot;: false&#10;  },&#10;  &quot;Previous&quot;: {&#10;    &quot;General&quot;: {&#10;      &quot;ExcelInfo&quot;: {&#10;        &quot;Printer&quot;: &quot;Microsoft Print to PDF sur Ne02:&quot;,&#10;        &quot;ZoomLevel&quot;: null&#10;      },&#10;      &quot;PrimaryDisplay&quot;: {&#10;        &quot;IsDisplay1&quot;: true,&#10;        &quot;Resolution&quot;: {&#10;          &quot;Width&quot;: 1536,&#10;          &quot;Height&quot;: 864&#10;        },&#10;        &quot;ResolutionToWorkingAreaRatio&quot;: 1.25&#10;      },&#10;      &quot;ResizeRatio&quot;: 1.0,&#10;      &quot;UndoAutoColor&quot;: false,&#10;      &quot;CustomAutoColor&quot;: false&#10;    },&#10;    &quot;UserName&quot;: &quot;LEBRIGANDB&quot;,&#10;    &quot;WorkbookName&quot;: &quot;Volta - Monthly Report maquette.xlsm&quot;,&#10;    &quot;WorksheetName&quot;: &quot;The sum of percentages may not add up to 100.00% due to roun...&quot;,&#10;    &quot;DateTime&quot;: &quot;2025-04-23T09:43:07.919Z&quot;,&#10;    &quot;PictureAppearance&quot;: 2,&#10;    &quot;PreserveInitialVisibility&quot;: false,&#10;    &quot;PreserveWidth&quot;: true,&#10;    &quot;ResizeBeforeExport&quot;: null&#10;  },&#10;  &quot;Initial&quot;: null&#10;}"/>
</p:tagLst>
</file>

<file path=ppt/tags/tag44.xml><?xml version="1.0" encoding="utf-8"?>
<p:tagLst xmlns:a="http://schemas.openxmlformats.org/drawingml/2006/main" xmlns:r="http://schemas.openxmlformats.org/officeDocument/2006/relationships" xmlns:p="http://schemas.openxmlformats.org/presentationml/2006/main">
  <p:tag name="LAST UPDATE DATE" val="488385920.000254"/>
  <p:tag name="IMPORTID" val="1245293894685.557976"/>
  <p:tag name="WBLAST" val="G:\SIM1\SFD\Deals\Volta\Reports - CoGestion\Monthly Reporting\Generation PPT\Volta - Monthly Report maquette.xlsm"/>
  <p:tag name="USER NAME" val="COSTAA"/>
  <p:tag name="TYPE" val="2"/>
  <p:tag name="SOURCENAME" val="Currency (Chart 11)"/>
  <p:tag name="SHEETID" val="Report"/>
  <p:tag name="PICTUREAPPEARANCE" val="xlPrinter"/>
  <p:tag name="NORESIZEONUPDATE" val="False"/>
  <p:tag name="EXPORTANDSETTINGINFO" val="{&#10;  &quot;Last&quot;: {&#10;    &quot;General&quot;: {&#10;      &quot;ExcelInfo&quot;: {&#10;        &quot;Printer&quot;: &quot;Microsoft Print to PDF on Ne02:&quot;,&#10;        &quot;ZoomLevel&quot;: &quot;112&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06-23T13:45:20Z&quot;,&#10;    &quot;PictureAppearance&quot;: 2,&#10;    &quot;PreserveInitialVisibility&quot;: false,&#10;    &quot;PreserveWidth&quot;: true,&#10;    &quot;ResizeBeforeExport&quot;: false&#10;  },&#10;  &quot;Previous&quot;: {&#10;    &quot;General&quot;: {&#10;      &quot;ExcelInfo&quot;: {&#10;        &quot;Printer&quot;: &quot;Microsoft Print to PDF sur Ne02:&quot;,&#10;        &quot;ZoomLevel&quot;: null&#10;      },&#10;      &quot;PrimaryDisplay&quot;: {&#10;        &quot;IsDisplay1&quot;: true,&#10;        &quot;Resolution&quot;: {&#10;          &quot;Width&quot;: 1536,&#10;          &quot;Height&quot;: 864&#10;        },&#10;        &quot;ResolutionToWorkingAreaRatio&quot;: 1.25&#10;      },&#10;      &quot;ResizeRatio&quot;: 1.0,&#10;      &quot;UndoAutoColor&quot;: false,&#10;      &quot;CustomAutoColor&quot;: false&#10;    },&#10;    &quot;UserName&quot;: &quot;LEBRIGANDB&quot;,&#10;    &quot;WorkbookName&quot;: &quot;Volta - Monthly Report maquette.xlsm&quot;,&#10;    &quot;WorksheetName&quot;: &quot;Currency (Chart 11)&quot;,&#10;    &quot;DateTime&quot;: &quot;2025-04-23T09:43:08.713Z&quot;,&#10;    &quot;PictureAppearance&quot;: 2,&#10;    &quot;PreserveInitialVisibility&quot;: false,&#10;    &quot;PreserveWidth&quot;: true,&#10;    &quot;ResizeBeforeExport&quot;: null&#10;  },&#10;  &quot;Initial&quot;: null&#10;}"/>
</p:tagLst>
</file>

<file path=ppt/tags/tag45.xml><?xml version="1.0" encoding="utf-8"?>
<p:tagLst xmlns:a="http://schemas.openxmlformats.org/drawingml/2006/main" xmlns:r="http://schemas.openxmlformats.org/officeDocument/2006/relationships" xmlns:p="http://schemas.openxmlformats.org/presentationml/2006/main">
  <p:tag name="LAST UPDATE DATE" val="488385920.994813"/>
  <p:tag name="IMPORTID" val="8515293894588.081246"/>
  <p:tag name="WBLAST" val="G:\SIM1\SFD\Deals\Volta\Reports - CoGestion\Monthly Reporting\Generation PPT\Volta - Monthly Report maquette.xlsm"/>
  <p:tag name="USER NAME" val="COSTAA"/>
  <p:tag name="TYPE" val="2"/>
  <p:tag name="SOURCENAME" val="Geography (Chart 9)"/>
  <p:tag name="SHEETID" val="Report"/>
  <p:tag name="PICTUREAPPEARANCE" val="xlPrinter"/>
  <p:tag name="NORESIZEONUPDATE" val="False"/>
  <p:tag name="EXPORTANDSETTINGINFO" val="{&#10;  &quot;Last&quot;: {&#10;    &quot;General&quot;: {&#10;      &quot;ExcelInfo&quot;: {&#10;        &quot;Printer&quot;: &quot;Microsoft Print to PDF on Ne02:&quot;,&#10;        &quot;ZoomLevel&quot;: &quot;112&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06-23T13:45:20.995Z&quot;,&#10;    &quot;PictureAppearance&quot;: 2,&#10;    &quot;PreserveInitialVisibility&quot;: false,&#10;    &quot;PreserveWidth&quot;: true,&#10;    &quot;ResizeBeforeExport&quot;: false&#10;  },&#10;  &quot;Previous&quot;: {&#10;    &quot;General&quot;: {&#10;      &quot;ExcelInfo&quot;: {&#10;        &quot;Printer&quot;: &quot;Microsoft Print to PDF sur Ne02:&quot;,&#10;        &quot;ZoomLevel&quot;: null&#10;      },&#10;      &quot;PrimaryDisplay&quot;: {&#10;        &quot;IsDisplay1&quot;: true,&#10;        &quot;Resolution&quot;: {&#10;          &quot;Width&quot;: 1536,&#10;          &quot;Height&quot;: 864&#10;        },&#10;        &quot;ResolutionToWorkingAreaRatio&quot;: 1.25&#10;      },&#10;      &quot;ResizeRatio&quot;: 1.0,&#10;      &quot;UndoAutoColor&quot;: false,&#10;      &quot;CustomAutoColor&quot;: false&#10;    },&#10;    &quot;UserName&quot;: &quot;LEBRIGANDB&quot;,&#10;    &quot;WorkbookName&quot;: &quot;Volta - Monthly Report maquette.xlsm&quot;,&#10;    &quot;WorksheetName&quot;: &quot;Geography (Chart 9)&quot;,&#10;    &quot;DateTime&quot;: &quot;2025-04-23T09:43:09.41Z&quot;,&#10;    &quot;PictureAppearance&quot;: 2,&#10;    &quot;PreserveInitialVisibility&quot;: false,&#10;    &quot;PreserveWidth&quot;: true,&#10;    &quot;ResizeBeforeExport&quot;: null&#10;  },&#10;  &quot;Initial&quot;: null&#10;}"/>
</p:tagLst>
</file>

<file path=ppt/tags/tag46.xml><?xml version="1.0" encoding="utf-8"?>
<p:tagLst xmlns:a="http://schemas.openxmlformats.org/drawingml/2006/main" xmlns:r="http://schemas.openxmlformats.org/officeDocument/2006/relationships" xmlns:p="http://schemas.openxmlformats.org/presentationml/2006/main">
  <p:tag name="LAST UPDATE DATE" val="488385921.998279"/>
  <p:tag name="IMPORTID" val="1217293895025.615284"/>
  <p:tag name="WBLAST" val="G:\SIM1\SFD\Deals\Volta\Reports - CoGestion\Monthly Reporting\Generation PPT\Volta - Monthly Report maquette.xlsm"/>
  <p:tag name="USER NAME" val="COSTAA"/>
  <p:tag name="TYPE" val="2"/>
  <p:tag name="SOURCENAME" val="Chart 1"/>
  <p:tag name="SHEETID" val="Report"/>
  <p:tag name="PICTUREAPPEARANCE" val="xlPrinter"/>
  <p:tag name="NORESIZEONUPDATE" val="False"/>
  <p:tag name="EXPORTANDSETTINGINFO" val="{&#10;  &quot;Last&quot;: {&#10;    &quot;General&quot;: {&#10;      &quot;ExcelInfo&quot;: {&#10;        &quot;Printer&quot;: &quot;Microsoft Print to PDF on Ne02:&quot;,&#10;        &quot;ZoomLevel&quot;: &quot;112&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06-23T13:45:21.998Z&quot;,&#10;    &quot;PictureAppearance&quot;: 2,&#10;    &quot;PreserveInitialVisibility&quot;: false,&#10;    &quot;PreserveWidth&quot;: true,&#10;    &quot;ResizeBeforeExport&quot;: false&#10;  },&#10;  &quot;Previous&quot;: {&#10;    &quot;General&quot;: {&#10;      &quot;ExcelInfo&quot;: {&#10;        &quot;Printer&quot;: &quot;Microsoft Print to PDF sur Ne02:&quot;,&#10;        &quot;ZoomLevel&quot;: null&#10;      },&#10;      &quot;PrimaryDisplay&quot;: {&#10;        &quot;IsDisplay1&quot;: true,&#10;        &quot;Resolution&quot;: {&#10;          &quot;Width&quot;: 1536,&#10;          &quot;Height&quot;: 864&#10;        },&#10;        &quot;ResolutionToWorkingAreaRatio&quot;: 1.25&#10;      },&#10;      &quot;ResizeRatio&quot;: 1.0,&#10;      &quot;UndoAutoColor&quot;: false,&#10;      &quot;CustomAutoColor&quot;: false&#10;    },&#10;    &quot;UserName&quot;: &quot;LEBRIGANDB&quot;,&#10;    &quot;WorkbookName&quot;: &quot;Volta - Monthly Report maquette.xlsm&quot;,&#10;    &quot;WorksheetName&quot;: &quot;Chart 1&quot;,&#10;    &quot;DateTime&quot;: &quot;2025-04-23T09:43:09.944Z&quot;,&#10;    &quot;PictureAppearance&quot;: 2,&#10;    &quot;PreserveInitialVisibility&quot;: false,&#10;    &quot;PreserveWidth&quot;: true,&#10;    &quot;ResizeBeforeExport&quot;: null&#10;  },&#10;  &quot;Initial&quot;: null&#10;}"/>
</p:tagLst>
</file>

<file path=ppt/tags/tag47.xml><?xml version="1.0" encoding="utf-8"?>
<p:tagLst xmlns:a="http://schemas.openxmlformats.org/drawingml/2006/main" xmlns:r="http://schemas.openxmlformats.org/officeDocument/2006/relationships" xmlns:p="http://schemas.openxmlformats.org/presentationml/2006/main">
  <p:tag name="LAST UPDATE DATE" val="488385922.977386"/>
  <p:tag name="IMPORTID" val="6111293902106.322834"/>
  <p:tag name="WBLAST" val="G:\SIM1\SFD\Deals\Volta\Reports - CoGestion\Monthly Reporting\Generation PPT\Volta - Monthly Report maquette.xlsm"/>
  <p:tag name="USER NAME" val="COSTAA"/>
  <p:tag name="TYPE" val="1"/>
  <p:tag name="SOURCENAME" val="MONTHLY REPORT  VOLTA FINANCE LIMITED  - May 2025 ⯀ 2"/>
  <p:tag name="SHEETID" val="Source"/>
  <p:tag name="PICTUREAPPEARANCE" val="xlPrinter"/>
  <p:tag name="NORESIZEONUPDATE" val="False"/>
  <p:tag name="EXPORTANDSETTINGINFO" val="{&#10;  &quot;Last&quot;: {&#10;    &quot;General&quot;: {&#10;      &quot;ExcelInfo&quot;: {&#10;        &quot;Printer&quot;: &quot;Microsoft Print to PDF on Ne02:&quot;,&#10;        &quot;ZoomLevel&quot;: &quot;112&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06-23T13:45:22.977Z&quot;,&#10;    &quot;PictureAppearance&quot;: 2,&#10;    &quot;PreserveInitialVisibility&quot;: false,&#10;    &quot;PreserveWidth&quot;: true,&#10;    &quot;ResizeBeforeExport&quot;: false&#10;  },&#10;  &quot;Previous&quot;: {&#10;    &quot;General&quot;: {&#10;      &quot;ExcelInfo&quot;: {&#10;        &quot;Printer&quot;: &quot;Microsoft Print to PDF sur Ne02:&quot;,&#10;        &quot;ZoomLevel&quot;: null&#10;      },&#10;      &quot;PrimaryDisplay&quot;: {&#10;        &quot;IsDisplay1&quot;: true,&#10;        &quot;Resolution&quot;: {&#10;          &quot;Width&quot;: 1536,&#10;          &quot;Height&quot;: 864&#10;        },&#10;        &quot;ResolutionToWorkingAreaRatio&quot;: 1.25&#10;      },&#10;      &quot;ResizeRatio&quot;: 1.0,&#10;      &quot;UndoAutoColor&quot;: false,&#10;      &quot;CustomAutoColor&quot;: false&#10;    },&#10;    &quot;UserName&quot;: &quot;LEBRIGANDB&quot;,&#10;    &quot;WorkbookName&quot;: &quot;Volta - Monthly Report maquette.xlsm&quot;,&#10;    &quot;WorksheetName&quot;: &quot;MONTHLY REPORT  VOLTA FINANCE LIMITED  - March 2025 ⯀ 2&quot;,&#10;    &quot;DateTime&quot;: &quot;2025-04-23T09:43:10.616Z&quot;,&#10;    &quot;PictureAppearance&quot;: 2,&#10;    &quot;PreserveInitialVisibility&quot;: false,&#10;    &quot;PreserveWidth&quot;: true,&#10;    &quot;ResizeBeforeExport&quot;: null&#10;  },&#10;  &quot;Initial&quot;: null&#10;}"/>
</p:tagLst>
</file>

<file path=ppt/tags/tag48.xml><?xml version="1.0" encoding="utf-8"?>
<p:tagLst xmlns:a="http://schemas.openxmlformats.org/drawingml/2006/main" xmlns:r="http://schemas.openxmlformats.org/officeDocument/2006/relationships" xmlns:p="http://schemas.openxmlformats.org/presentationml/2006/main">
  <p:tag name="LAST UPDATE DATE" val="488385924.174577"/>
  <p:tag name="IMPORTID" val="157293903243.751489"/>
  <p:tag name="WBLAST" val="G:\SIM1\SFD\Deals\Volta\Reports - CoGestion\Monthly Reporting\Generation PPT\Volta - Monthly Report maquette.xlsm"/>
  <p:tag name="USER NAME" val="COSTAA"/>
  <p:tag name="TYPE" val="1"/>
  <p:tag name="SOURCENAME" val="Source: Intex, Bloomberg, AXA IM Paris as of May 2025 – unaudited figures - not accounting for unsettled trades Figures expressed in % of the NAV"/>
  <p:tag name="SHEETID" val="Source"/>
  <p:tag name="PICTUREAPPEARANCE" val="xlPrinter"/>
  <p:tag name="NORESIZEONUPDATE" val="False"/>
  <p:tag name="EXPORTANDSETTINGINFO" val="{&#10;  &quot;Last&quot;: {&#10;    &quot;General&quot;: {&#10;      &quot;ExcelInfo&quot;: {&#10;        &quot;Printer&quot;: &quot;Microsoft Print to PDF on Ne02:&quot;,&#10;        &quot;ZoomLevel&quot;: &quot;112&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06-23T13:45:24.175Z&quot;,&#10;    &quot;PictureAppearance&quot;: 2,&#10;    &quot;PreserveInitialVisibility&quot;: false,&#10;    &quot;PreserveWidth&quot;: true,&#10;    &quot;ResizeBeforeExport&quot;: false&#10;  },&#10;  &quot;Previous&quot;: {&#10;    &quot;General&quot;: {&#10;      &quot;ExcelInfo&quot;: {&#10;        &quot;Printer&quot;: &quot;Microsoft Print to PDF sur Ne02:&quot;,&#10;        &quot;ZoomLevel&quot;: null&#10;      },&#10;      &quot;PrimaryDisplay&quot;: {&#10;        &quot;IsDisplay1&quot;: true,&#10;        &quot;Resolution&quot;: {&#10;          &quot;Width&quot;: 1536,&#10;          &quot;Height&quot;: 864&#10;        },&#10;        &quot;ResolutionToWorkingAreaRatio&quot;: 1.25&#10;      },&#10;      &quot;ResizeRatio&quot;: 1.0,&#10;      &quot;UndoAutoColor&quot;: false,&#10;      &quot;CustomAutoColor&quot;: false&#10;    },&#10;    &quot;UserName&quot;: &quot;LEBRIGANDB&quot;,&#10;    &quot;WorkbookName&quot;: &quot;Volta - Monthly Report maquette.xlsm&quot;,&#10;    &quot;WorksheetName&quot;: &quot;Source: Intex, Bloomberg, AXA IM Paris as of March 2025 – un...&quot;,&#10;    &quot;DateTime&quot;: &quot;2025-04-23T09:43:11.53Z&quot;,&#10;    &quot;PictureAppearance&quot;: 2,&#10;    &quot;PreserveInitialVisibility&quot;: false,&#10;    &quot;PreserveWidth&quot;: true,&#10;    &quot;ResizeBeforeExport&quot;: null&#10;  },&#10;  &quot;Initial&quot;: null&#10;}"/>
</p:tagLst>
</file>

<file path=ppt/tags/tag49.xml><?xml version="1.0" encoding="utf-8"?>
<p:tagLst xmlns:a="http://schemas.openxmlformats.org/drawingml/2006/main" xmlns:r="http://schemas.openxmlformats.org/officeDocument/2006/relationships" xmlns:p="http://schemas.openxmlformats.org/presentationml/2006/main">
  <p:tag name="LAST UPDATE DATE" val="488385925.486697"/>
  <p:tag name="IMPORTID" val="5792434727884.263983"/>
  <p:tag name="WBLAST" val="G:\SIM1\SFD\Deals\Volta\Reports - CoGestion\Monthly Reporting\Generation PPT\Volta - Monthly Report maquette.xlsm"/>
  <p:tag name="USER NAME" val="COSTAA"/>
  <p:tag name="TYPE" val="1"/>
  <p:tag name="SOURCENAME" val="Source: AXA IM, as of May 2025"/>
  <p:tag name="SHEETID" val="Source"/>
  <p:tag name="PICTUREAPPEARANCE" val="xlPrinter"/>
  <p:tag name="NORESIZEONUPDATE" val="False"/>
  <p:tag name="EXPORTANDSETTINGINFO" val="{&#10;  &quot;Last&quot;: {&#10;    &quot;General&quot;: {&#10;      &quot;ExcelInfo&quot;: {&#10;        &quot;Printer&quot;: &quot;Microsoft Print to PDF on Ne02:&quot;,&#10;        &quot;ZoomLevel&quot;: &quot;112&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06-23T13:45:25.487Z&quot;,&#10;    &quot;PictureAppearance&quot;: 2,&#10;    &quot;PreserveInitialVisibility&quot;: false,&#10;    &quot;PreserveWidth&quot;: true,&#10;    &quot;ResizeBeforeExport&quot;: false&#10;  },&#10;  &quot;Previous&quot;: {&#10;    &quot;General&quot;: {&#10;      &quot;ExcelInfo&quot;: {&#10;        &quot;Printer&quot;: &quot;Microsoft Print to PDF sur Ne02:&quot;,&#10;        &quot;ZoomLevel&quot;: null&#10;      },&#10;      &quot;PrimaryDisplay&quot;: {&#10;        &quot;IsDisplay1&quot;: true,&#10;        &quot;Resolution&quot;: {&#10;          &quot;Width&quot;: 1536,&#10;          &quot;Height&quot;: 864&#10;        },&#10;        &quot;ResolutionToWorkingAreaRatio&quot;: 1.25&#10;      },&#10;      &quot;ResizeRatio&quot;: 1.0,&#10;      &quot;UndoAutoColor&quot;: false,&#10;      &quot;CustomAutoColor&quot;: false&#10;    },&#10;    &quot;UserName&quot;: &quot;LEBRIGANDB&quot;,&#10;    &quot;WorkbookName&quot;: &quot;Volta - Monthly Report maquette.xlsm&quot;,&#10;    &quot;WorksheetName&quot;: &quot;Source: AXA IM, as of March 2025&quot;,&#10;    &quot;DateTime&quot;: &quot;2025-04-23T09:43:12.325Z&quot;,&#10;    &quot;PictureAppearance&quot;: 2,&#10;    &quot;PreserveInitialVisibility&quot;: false,&#10;    &quot;PreserveWidth&quot;: true,&#10;    &quot;ResizeBeforeExport&quot;: null&#10;  },&#10;  &quot;Initial&quot;: null&#10;}"/>
</p:tagLst>
</file>

<file path=ppt/tags/tag5.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50.xml><?xml version="1.0" encoding="utf-8"?>
<p:tagLst xmlns:a="http://schemas.openxmlformats.org/drawingml/2006/main" xmlns:r="http://schemas.openxmlformats.org/officeDocument/2006/relationships" xmlns:p="http://schemas.openxmlformats.org/presentationml/2006/main">
  <p:tag name="LAST UPDATE DATE" val="488385926.70443"/>
  <p:tag name="IMPORTID" val="9357295453433.125646"/>
  <p:tag name="WBLAST" val="G:\SIM1\SFD\Deals\Volta\Reports - CoGestion\Monthly Reporting\Generation PPT\Volta - Monthly Report maquette.xlsm"/>
  <p:tag name="USER NAME" val="COSTAA"/>
  <p:tag name="TYPE" val="1"/>
  <p:tag name="SOURCENAME" val="Market Value (€m)"/>
  <p:tag name="SHEETID" val="Report"/>
  <p:tag name="PICTUREAPPEARANCE" val="xlPrinter"/>
  <p:tag name="NORESIZEONUPDATE" val="False"/>
  <p:tag name="EXPORTANDSETTINGINFO" val="{&#10;  &quot;Last&quot;: {&#10;    &quot;General&quot;: {&#10;      &quot;ExcelInfo&quot;: {&#10;        &quot;Printer&quot;: &quot;Microsoft Print to PDF on Ne02:&quot;,&#10;        &quot;ZoomLevel&quot;: &quot;112&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06-23T13:45:26.704Z&quot;,&#10;    &quot;PictureAppearance&quot;: 2,&#10;    &quot;PreserveInitialVisibility&quot;: false,&#10;    &quot;PreserveWidth&quot;: true,&#10;    &quot;ResizeBeforeExport&quot;: false&#10;  },&#10;  &quot;Previous&quot;: {&#10;    &quot;General&quot;: {&#10;      &quot;ExcelInfo&quot;: {&#10;        &quot;Printer&quot;: &quot;Microsoft Print to PDF sur Ne02:&quot;,&#10;        &quot;ZoomLevel&quot;: null&#10;      },&#10;      &quot;PrimaryDisplay&quot;: {&#10;        &quot;IsDisplay1&quot;: true,&#10;        &quot;Resolution&quot;: {&#10;          &quot;Width&quot;: 1536,&#10;          &quot;Height&quot;: 864&#10;        },&#10;        &quot;ResolutionToWorkingAreaRatio&quot;: 1.25&#10;      },&#10;      &quot;ResizeRatio&quot;: 1.0,&#10;      &quot;UndoAutoColor&quot;: false,&#10;      &quot;CustomAutoColor&quot;: false&#10;    },&#10;    &quot;UserName&quot;: &quot;LEBRIGANDB&quot;,&#10;    &quot;WorkbookName&quot;: &quot;Volta - Monthly Report maquette.xlsm&quot;,&#10;    &quot;WorksheetName&quot;: &quot;Market Value (€m)&quot;,&#10;    &quot;DateTime&quot;: &quot;2025-04-23T09:43:13.822Z&quot;,&#10;    &quot;PictureAppearance&quot;: 2,&#10;    &quot;PreserveInitialVisibility&quot;: false,&#10;    &quot;PreserveWidth&quot;: true,&#10;    &quot;ResizeBeforeExport&quot;: null&#10;  },&#10;  &quot;Initial&quot;: null&#10;}"/>
</p:tagLst>
</file>

<file path=ppt/tags/tag51.xml><?xml version="1.0" encoding="utf-8"?>
<p:tagLst xmlns:a="http://schemas.openxmlformats.org/drawingml/2006/main" xmlns:r="http://schemas.openxmlformats.org/officeDocument/2006/relationships" xmlns:p="http://schemas.openxmlformats.org/presentationml/2006/main">
  <p:tag name="LAST UPDATE DATE" val="488385928.335563"/>
  <p:tag name="IMPORTID" val="5792434727884.263983"/>
  <p:tag name="WBLAST" val="G:\SIM1\SFD\Deals\Volta\Reports - CoGestion\Monthly Reporting\Generation PPT\Volta - Monthly Report maquette.xlsm"/>
  <p:tag name="USER NAME" val="COSTAA"/>
  <p:tag name="TYPE" val="1"/>
  <p:tag name="SOURCENAME" val="Source: AXA IM, as of May 2025"/>
  <p:tag name="SHEETID" val="Source"/>
  <p:tag name="PICTUREAPPEARANCE" val="xlPrinter"/>
  <p:tag name="NORESIZEONUPDATE" val="False"/>
  <p:tag name="EXPORTANDSETTINGINFO" val="{&#10;  &quot;Last&quot;: {&#10;    &quot;General&quot;: {&#10;      &quot;ExcelInfo&quot;: {&#10;        &quot;Printer&quot;: &quot;Microsoft Print to PDF on Ne02:&quot;,&#10;        &quot;ZoomLevel&quot;: &quot;112&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06-23T13:45:28.336Z&quot;,&#10;    &quot;PictureAppearance&quot;: 2,&#10;    &quot;PreserveInitialVisibility&quot;: false,&#10;    &quot;PreserveWidth&quot;: true,&#10;    &quot;ResizeBeforeExport&quot;: false&#10;  },&#10;  &quot;Previous&quot;: {&#10;    &quot;General&quot;: {&#10;      &quot;ExcelInfo&quot;: {&#10;        &quot;Printer&quot;: &quot;Microsoft Print to PDF sur Ne02:&quot;,&#10;        &quot;ZoomLevel&quot;: null&#10;      },&#10;      &quot;PrimaryDisplay&quot;: {&#10;        &quot;IsDisplay1&quot;: true,&#10;        &quot;Resolution&quot;: {&#10;          &quot;Width&quot;: 1536,&#10;          &quot;Height&quot;: 864&#10;        },&#10;        &quot;ResolutionToWorkingAreaRatio&quot;: 1.25&#10;      },&#10;      &quot;ResizeRatio&quot;: 1.0,&#10;      &quot;UndoAutoColor&quot;: false,&#10;      &quot;CustomAutoColor&quot;: false&#10;    },&#10;    &quot;UserName&quot;: &quot;LEBRIGANDB&quot;,&#10;    &quot;WorkbookName&quot;: &quot;Volta - Monthly Report maquette.xlsm&quot;,&#10;    &quot;WorksheetName&quot;: &quot;Source: AXA IM, as of March 2025&quot;,&#10;    &quot;DateTime&quot;: &quot;2025-04-23T09:43:15.021Z&quot;,&#10;    &quot;PictureAppearance&quot;: 2,&#10;    &quot;PreserveInitialVisibility&quot;: false,&#10;    &quot;PreserveWidth&quot;: true,&#10;    &quot;ResizeBeforeExport&quot;: null&#10;  },&#10;  &quot;Initial&quot;: null&#10;}"/>
</p:tagLst>
</file>

<file path=ppt/tags/tag52.xml><?xml version="1.0" encoding="utf-8"?>
<p:tagLst xmlns:a="http://schemas.openxmlformats.org/drawingml/2006/main" xmlns:r="http://schemas.openxmlformats.org/officeDocument/2006/relationships" xmlns:p="http://schemas.openxmlformats.org/presentationml/2006/main">
  <p:tag name="LAST UPDATE DATE" val="488385929.891275"/>
  <p:tag name="IMPORTID" val="6213454689796.767222"/>
  <p:tag name="WBLAST" val="G:\SIM1\SFD\Deals\Volta\Reports - CoGestion\Monthly Reporting\Generation PPT\Volta - Monthly Report maquette.xlsm"/>
  <p:tag name="USER NAME" val="COSTAA"/>
  <p:tag name="TYPE" val="1"/>
  <p:tag name="SOURCENAME" val="Monthly Report - May 2025"/>
  <p:tag name="SHEETID" val="Source"/>
  <p:tag name="PICTUREAPPEARANCE" val="xlPrinter"/>
  <p:tag name="NORESIZEONUPDATE" val="False"/>
  <p:tag name="EXPORTANDSETTINGINFO" val="{&#10;  &quot;Last&quot;: {&#10;    &quot;General&quot;: {&#10;      &quot;ExcelInfo&quot;: {&#10;        &quot;Printer&quot;: &quot;Microsoft Print to PDF on Ne02:&quot;,&#10;        &quot;ZoomLevel&quot;: &quot;112&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06-23T13:45:29.891Z&quot;,&#10;    &quot;PictureAppearance&quot;: 2,&#10;    &quot;PreserveInitialVisibility&quot;: false,&#10;    &quot;PreserveWidth&quot;: true,&#10;    &quot;ResizeBeforeExport&quot;: false&#10;  },&#10;  &quot;Previous&quot;: {&#10;    &quot;General&quot;: {&#10;      &quot;ExcelInfo&quot;: {&#10;        &quot;Printer&quot;: &quot;Microsoft Print to PDF sur Ne02:&quot;,&#10;        &quot;ZoomLevel&quot;: null&#10;      },&#10;      &quot;PrimaryDisplay&quot;: {&#10;        &quot;IsDisplay1&quot;: true,&#10;        &quot;Resolution&quot;: {&#10;          &quot;Width&quot;: 1536,&#10;          &quot;Height&quot;: 864&#10;        },&#10;        &quot;ResolutionToWorkingAreaRatio&quot;: 1.25&#10;      },&#10;      &quot;ResizeRatio&quot;: 1.0,&#10;      &quot;UndoAutoColor&quot;: false,&#10;      &quot;CustomAutoColor&quot;: false&#10;    },&#10;    &quot;UserName&quot;: &quot;LEBRIGANDB&quot;,&#10;    &quot;WorkbookName&quot;: &quot;Volta - Monthly Report maquette.xlsm&quot;,&#10;    &quot;WorksheetName&quot;: &quot;Monthly Report - March 2025&quot;,&#10;    &quot;DateTime&quot;: &quot;2025-04-23T09:43:15.796Z&quot;,&#10;    &quot;PictureAppearance&quot;: 2,&#10;    &quot;PreserveInitialVisibility&quot;: false,&#10;    &quot;PreserveWidth&quot;: true,&#10;    &quot;ResizeBeforeExport&quot;: null&#10;  },&#10;  &quot;Initial&quot;: null&#10;}"/>
</p:tagLst>
</file>

<file path=ppt/tags/tag53.xml><?xml version="1.0" encoding="utf-8"?>
<p:tagLst xmlns:a="http://schemas.openxmlformats.org/drawingml/2006/main" xmlns:r="http://schemas.openxmlformats.org/officeDocument/2006/relationships" xmlns:p="http://schemas.openxmlformats.org/presentationml/2006/main">
  <p:tag name="LAST UPDATE DATE" val="488385931.13051"/>
  <p:tag name="IMPORTID" val="216293902057.238474"/>
  <p:tag name="WBLAST" val="G:\SIM1\SFD\Deals\Volta\Reports - CoGestion\Monthly Reporting\Generation PPT\Volta - Monthly Report maquette.xlsm"/>
  <p:tag name="USER NAME" val="COSTAA"/>
  <p:tag name="TYPE" val="1"/>
  <p:tag name="SOURCENAME" val="MONTHLY REPORT  VOLTA FINANCE LIMITED  - May 2025 ⯀ 3"/>
  <p:tag name="SHEETID" val="Source"/>
  <p:tag name="PICTUREAPPEARANCE" val="xlPrinter"/>
  <p:tag name="NORESIZEONUPDATE" val="False"/>
  <p:tag name="EXPORTANDSETTINGINFO" val="{&#10;  &quot;Last&quot;: {&#10;    &quot;General&quot;: {&#10;      &quot;ExcelInfo&quot;: {&#10;        &quot;Printer&quot;: &quot;Microsoft Print to PDF on Ne02:&quot;,&#10;        &quot;ZoomLevel&quot;: &quot;112&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06-23T13:45:31.131Z&quot;,&#10;    &quot;PictureAppearance&quot;: 2,&#10;    &quot;PreserveInitialVisibility&quot;: false,&#10;    &quot;PreserveWidth&quot;: true,&#10;    &quot;ResizeBeforeExport&quot;: false&#10;  },&#10;  &quot;Previous&quot;: {&#10;    &quot;General&quot;: {&#10;      &quot;ExcelInfo&quot;: {&#10;        &quot;Printer&quot;: &quot;Microsoft Print to PDF sur Ne02:&quot;,&#10;        &quot;ZoomLevel&quot;: null&#10;      },&#10;      &quot;PrimaryDisplay&quot;: {&#10;        &quot;IsDisplay1&quot;: true,&#10;        &quot;Resolution&quot;: {&#10;          &quot;Width&quot;: 1536,&#10;          &quot;Height&quot;: 864&#10;        },&#10;        &quot;ResolutionToWorkingAreaRatio&quot;: 1.25&#10;      },&#10;      &quot;ResizeRatio&quot;: 1.0,&#10;      &quot;UndoAutoColor&quot;: false,&#10;      &quot;CustomAutoColor&quot;: false&#10;    },&#10;    &quot;UserName&quot;: &quot;LEBRIGANDB&quot;,&#10;    &quot;WorkbookName&quot;: &quot;Volta - Monthly Report maquette.xlsm&quot;,&#10;    &quot;WorksheetName&quot;: &quot;MONTHLY REPORT  VOLTA FINANCE LIMITED  - March 2025 ⯀ 3&quot;,&#10;    &quot;DateTime&quot;: &quot;2025-04-23T09:43:16.61Z&quot;,&#10;    &quot;PictureAppearance&quot;: 2,&#10;    &quot;PreserveInitialVisibility&quot;: false,&#10;    &quot;PreserveWidth&quot;: true,&#10;    &quot;ResizeBeforeExport&quot;: null&#10;  },&#10;  &quot;Initial&quot;: null&#10;}"/>
</p:tagLst>
</file>

<file path=ppt/tags/tag54.xml><?xml version="1.0" encoding="utf-8"?>
<p:tagLst xmlns:a="http://schemas.openxmlformats.org/drawingml/2006/main" xmlns:r="http://schemas.openxmlformats.org/officeDocument/2006/relationships" xmlns:p="http://schemas.openxmlformats.org/presentationml/2006/main">
  <p:tag name="LAST UPDATE DATE" val="488385932.367992"/>
  <p:tag name="IMPORTID" val="6213454689796.767222"/>
  <p:tag name="WBLAST" val="G:\SIM1\SFD\Deals\Volta\Reports - CoGestion\Monthly Reporting\Generation PPT\Volta - Monthly Report maquette.xlsm"/>
  <p:tag name="USER NAME" val="COSTAA"/>
  <p:tag name="TYPE" val="1"/>
  <p:tag name="SOURCENAME" val="Monthly Report - May 2025"/>
  <p:tag name="SHEETID" val="Source"/>
  <p:tag name="PICTUREAPPEARANCE" val="xlPrinter"/>
  <p:tag name="NORESIZEONUPDATE" val="False"/>
  <p:tag name="EXPORTANDSETTINGINFO" val="{&#10;  &quot;Last&quot;: {&#10;    &quot;General&quot;: {&#10;      &quot;ExcelInfo&quot;: {&#10;        &quot;Printer&quot;: &quot;Microsoft Print to PDF on Ne02:&quot;,&#10;        &quot;ZoomLevel&quot;: &quot;112&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06-23T13:45:32.368Z&quot;,&#10;    &quot;PictureAppearance&quot;: 2,&#10;    &quot;PreserveInitialVisibility&quot;: false,&#10;    &quot;PreserveWidth&quot;: true,&#10;    &quot;ResizeBeforeExport&quot;: false&#10;  },&#10;  &quot;Previous&quot;: {&#10;    &quot;General&quot;: {&#10;      &quot;ExcelInfo&quot;: {&#10;        &quot;Printer&quot;: &quot;Microsoft Print to PDF sur Ne02:&quot;,&#10;        &quot;ZoomLevel&quot;: null&#10;      },&#10;      &quot;PrimaryDisplay&quot;: {&#10;        &quot;IsDisplay1&quot;: true,&#10;        &quot;Resolution&quot;: {&#10;          &quot;Width&quot;: 1536,&#10;          &quot;Height&quot;: 864&#10;        },&#10;        &quot;ResolutionToWorkingAreaRatio&quot;: 1.25&#10;      },&#10;      &quot;ResizeRatio&quot;: 1.0,&#10;      &quot;UndoAutoColor&quot;: false,&#10;      &quot;CustomAutoColor&quot;: false&#10;    },&#10;    &quot;UserName&quot;: &quot;LEBRIGANDB&quot;,&#10;    &quot;WorkbookName&quot;: &quot;Volta - Monthly Report maquette.xlsm&quot;,&#10;    &quot;WorksheetName&quot;: &quot;Monthly Report - March 2025&quot;,&#10;    &quot;DateTime&quot;: &quot;2025-04-23T09:43:17.423Z&quot;,&#10;    &quot;PictureAppearance&quot;: 2,&#10;    &quot;PreserveInitialVisibility&quot;: false,&#10;    &quot;PreserveWidth&quot;: true,&#10;    &quot;ResizeBeforeExport&quot;: null&#10;  },&#10;  &quot;Initial&quot;: null&#10;}"/>
</p:tagLst>
</file>

<file path=ppt/tags/tag6.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7.xml><?xml version="1.0" encoding="utf-8"?>
<p:tagLst xmlns:a="http://schemas.openxmlformats.org/drawingml/2006/main" xmlns:r="http://schemas.openxmlformats.org/officeDocument/2006/relationships" xmlns:p="http://schemas.openxmlformats.org/presentationml/2006/main">
  <p:tag name="NAME" val="SECTIONUM"/>
  <p:tag name="TOCTEMPLATESHAPENAME" val="Numéro de section"/>
  <p:tag name="TOCTEMPLATESHAPEDESCRIPTION" val="Définit le format de la forme contenant les numéros de sections"/>
</p:tagLst>
</file>

<file path=ppt/tags/tag8.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9.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UpSlide Table Of Content Master (do not edi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512</TotalTime>
  <Words>2121</Words>
  <Application>Microsoft Office PowerPoint</Application>
  <PresentationFormat>Custom</PresentationFormat>
  <Paragraphs>100</Paragraphs>
  <Slides>3</Slides>
  <Notes>0</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3</vt:i4>
      </vt:variant>
    </vt:vector>
  </HeadingPairs>
  <TitlesOfParts>
    <vt:vector size="12" baseType="lpstr">
      <vt:lpstr>Arial</vt:lpstr>
      <vt:lpstr>Calibri</vt:lpstr>
      <vt:lpstr>Calibri Light</vt:lpstr>
      <vt:lpstr>Century Gothic</vt:lpstr>
      <vt:lpstr>Garamond</vt:lpstr>
      <vt:lpstr>Times New Roman</vt:lpstr>
      <vt:lpstr>Verdana</vt:lpstr>
      <vt:lpstr>Office Theme</vt:lpstr>
      <vt:lpstr>UpSlide Table Of Content Master (do not edit)</vt:lpstr>
      <vt:lpstr>Volta Finance Ltd</vt:lpstr>
      <vt:lpstr>Volta Finance Ltd</vt:lpstr>
      <vt:lpstr>Volta Finance Ltd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Volta Finance Ltd Monthly Report- July 2023</dc:title>
  <dc:creator>COSTA Alexis</dc:creator>
  <cp:lastModifiedBy>COSTA Alexis</cp:lastModifiedBy>
  <cp:revision>24</cp:revision>
  <dcterms:created xsi:type="dcterms:W3CDTF">2023-09-12T09:15:16Z</dcterms:created>
  <dcterms:modified xsi:type="dcterms:W3CDTF">2025-06-23T15:31:28Z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2023-09-12T00:00:00Z</vt:filetime>
  </property>
  <property fmtid="{D5CDD505-2E9C-101B-9397-08002B2CF9AE}" pid="3" name="Creator">
    <vt:lpwstr>Adobe InDesign 18.5 (Macintosh)</vt:lpwstr>
  </property>
  <property fmtid="{D5CDD505-2E9C-101B-9397-08002B2CF9AE}" pid="4" name="LastSaved">
    <vt:filetime>2023-09-12T00:00:00Z</vt:filetime>
  </property>
  <property fmtid="{D5CDD505-2E9C-101B-9397-08002B2CF9AE}" pid="5" name="Producer">
    <vt:lpwstr>Adobe PDF Library 17.0</vt:lpwstr>
  </property>
  <property fmtid="{D5CDD505-2E9C-101B-9397-08002B2CF9AE}" pid="6" name="MSIP_Label_f3b89073-f537-4fe2-a4ef-71907f8c184f_Enabled">
    <vt:lpwstr>true</vt:lpwstr>
  </property>
  <property fmtid="{D5CDD505-2E9C-101B-9397-08002B2CF9AE}" pid="7" name="MSIP_Label_f3b89073-f537-4fe2-a4ef-71907f8c184f_SetDate">
    <vt:lpwstr>2023-09-21T10:10:02Z</vt:lpwstr>
  </property>
  <property fmtid="{D5CDD505-2E9C-101B-9397-08002B2CF9AE}" pid="8" name="MSIP_Label_f3b89073-f537-4fe2-a4ef-71907f8c184f_Method">
    <vt:lpwstr>Standard</vt:lpwstr>
  </property>
  <property fmtid="{D5CDD505-2E9C-101B-9397-08002B2CF9AE}" pid="9" name="MSIP_Label_f3b89073-f537-4fe2-a4ef-71907f8c184f_Name">
    <vt:lpwstr>INTERNAL</vt:lpwstr>
  </property>
  <property fmtid="{D5CDD505-2E9C-101B-9397-08002B2CF9AE}" pid="10" name="MSIP_Label_f3b89073-f537-4fe2-a4ef-71907f8c184f_SiteId">
    <vt:lpwstr>85f3dce2-9de5-43ba-8d73-76ef63954d34</vt:lpwstr>
  </property>
  <property fmtid="{D5CDD505-2E9C-101B-9397-08002B2CF9AE}" pid="11" name="MSIP_Label_f3b89073-f537-4fe2-a4ef-71907f8c184f_ActionId">
    <vt:lpwstr>2443e8dc-06f6-447d-af4d-ce3bb9855841</vt:lpwstr>
  </property>
  <property fmtid="{D5CDD505-2E9C-101B-9397-08002B2CF9AE}" pid="12" name="MSIP_Label_f3b89073-f537-4fe2-a4ef-71907f8c184f_ContentBits">
    <vt:lpwstr>2</vt:lpwstr>
  </property>
</Properties>
</file>