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2292" y="-60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jpeg"/><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emf"/><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22.emf"/><Relationship Id="rId18" Type="http://schemas.openxmlformats.org/officeDocument/2006/relationships/image" Target="../media/image13.emf"/><Relationship Id="rId3" Type="http://schemas.openxmlformats.org/officeDocument/2006/relationships/tags" Target="../tags/tag46.xml"/><Relationship Id="rId21" Type="http://schemas.openxmlformats.org/officeDocument/2006/relationships/image" Target="../media/image21.jpeg"/><Relationship Id="rId7" Type="http://schemas.openxmlformats.org/officeDocument/2006/relationships/tags" Target="../tags/tag50.xml"/><Relationship Id="rId12" Type="http://schemas.openxmlformats.org/officeDocument/2006/relationships/image" Target="../media/image5.jpg"/><Relationship Id="rId17" Type="http://schemas.openxmlformats.org/officeDocument/2006/relationships/image" Target="../media/image26.emf"/><Relationship Id="rId2" Type="http://schemas.openxmlformats.org/officeDocument/2006/relationships/tags" Target="../tags/tag45.xml"/><Relationship Id="rId16" Type="http://schemas.openxmlformats.org/officeDocument/2006/relationships/image" Target="../media/image25.emf"/><Relationship Id="rId20" Type="http://schemas.openxmlformats.org/officeDocument/2006/relationships/image" Target="../media/image19.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4.emf"/><Relationship Id="rId10" Type="http://schemas.openxmlformats.org/officeDocument/2006/relationships/slideLayout" Target="../slideLayouts/slideLayout3.xml"/><Relationship Id="rId19" Type="http://schemas.openxmlformats.org/officeDocument/2006/relationships/image" Target="../media/image27.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3.emf"/></Relationships>
</file>

<file path=ppt/slides/_rels/slide3.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slideLayout" Target="../slideLayouts/slideLayout2.xml"/><Relationship Id="rId7" Type="http://schemas.openxmlformats.org/officeDocument/2006/relationships/image" Target="../media/image5.jp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1.jpeg"/><Relationship Id="rId4" Type="http://schemas.openxmlformats.org/officeDocument/2006/relationships/hyperlink" Target="mailto:Francois.touati@axa-im.com" TargetMode="External"/><Relationship Id="rId9" Type="http://schemas.openxmlformats.org/officeDocument/2006/relationships/image" Target="../media/image19.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597599"/>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r>
              <a:rPr lang="fr-FR" sz="700" i="1" dirty="0" err="1">
                <a:solidFill>
                  <a:schemeClr val="bg1">
                    <a:lumMod val="50000"/>
                  </a:schemeClr>
                </a:solidFill>
                <a:ea typeface="Calibri" panose="020F0502020204030204" pitchFamily="34" charset="0"/>
                <a:cs typeface="Times New Roman" panose="02020603050405020304" pitchFamily="18" charset="0"/>
              </a:rPr>
              <a:t>Including</a:t>
            </a:r>
            <a:r>
              <a:rPr lang="fr-FR" sz="700" i="1" dirty="0">
                <a:solidFill>
                  <a:schemeClr val="bg1">
                    <a:lumMod val="50000"/>
                  </a:schemeClr>
                </a:solidFill>
                <a:ea typeface="Calibri" panose="020F0502020204030204" pitchFamily="34" charset="0"/>
                <a:cs typeface="Times New Roman" panose="02020603050405020304" pitchFamily="18" charset="0"/>
              </a:rPr>
              <a:t> </a:t>
            </a:r>
            <a:r>
              <a:rPr lang="fr-FR" sz="700" i="1" dirty="0" err="1">
                <a:solidFill>
                  <a:schemeClr val="bg1">
                    <a:lumMod val="50000"/>
                  </a:schemeClr>
                </a:solidFill>
                <a:ea typeface="Calibri" panose="020F0502020204030204" pitchFamily="34" charset="0"/>
                <a:cs typeface="Times New Roman" panose="02020603050405020304" pitchFamily="18" charset="0"/>
              </a:rPr>
              <a:t>September</a:t>
            </a:r>
            <a:r>
              <a:rPr lang="fr-FR" sz="700" i="1" dirty="0">
                <a:solidFill>
                  <a:schemeClr val="bg1">
                    <a:lumMod val="50000"/>
                  </a:schemeClr>
                </a:solidFill>
                <a:ea typeface="Calibri" panose="020F0502020204030204" pitchFamily="34" charset="0"/>
                <a:cs typeface="Times New Roman" panose="02020603050405020304" pitchFamily="18" charset="0"/>
              </a:rPr>
              <a:t> 2024 </a:t>
            </a:r>
            <a:r>
              <a:rPr lang="fr-FR" sz="700" i="1" dirty="0" err="1">
                <a:solidFill>
                  <a:schemeClr val="bg1">
                    <a:lumMod val="50000"/>
                  </a:schemeClr>
                </a:solidFill>
                <a:ea typeface="Calibri" panose="020F0502020204030204" pitchFamily="34" charset="0"/>
                <a:cs typeface="Times New Roman" panose="02020603050405020304" pitchFamily="18" charset="0"/>
              </a:rPr>
              <a:t>dividend</a:t>
            </a:r>
            <a:r>
              <a:rPr lang="fr-FR" sz="700" i="1" dirty="0">
                <a:solidFill>
                  <a:schemeClr val="bg1">
                    <a:lumMod val="50000"/>
                  </a:schemeClr>
                </a:solidFill>
                <a:ea typeface="Calibri" panose="020F0502020204030204" pitchFamily="34" charset="0"/>
                <a:cs typeface="Times New Roman" panose="02020603050405020304" pitchFamily="18" charset="0"/>
              </a:rPr>
              <a:t>.</a:t>
            </a: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13" name="Picture 12">
            <a:extLst>
              <a:ext uri="{FF2B5EF4-FFF2-40B4-BE49-F238E27FC236}">
                <a16:creationId xmlns:a16="http://schemas.microsoft.com/office/drawing/2014/main" id="{4D43002B-B981-7170-0106-4034D2D9F42F}"/>
              </a:ext>
            </a:extLst>
          </p:cNvPr>
          <p:cNvPicPr>
            <a:picLocks noChangeAspect="1"/>
          </p:cNvPicPr>
          <p:nvPr>
            <p:custDataLst>
              <p:tags r:id="rId1"/>
            </p:custDataLst>
          </p:nvPr>
        </p:nvPicPr>
        <p:blipFill>
          <a:blip r:embed="rId19"/>
          <a:stretch>
            <a:fillRect/>
          </a:stretch>
        </p:blipFill>
        <p:spPr>
          <a:xfrm>
            <a:off x="179997" y="1656003"/>
            <a:ext cx="2152650" cy="3563478"/>
          </a:xfrm>
          <a:prstGeom prst="rect">
            <a:avLst/>
          </a:prstGeom>
        </p:spPr>
      </p:pic>
      <p:pic>
        <p:nvPicPr>
          <p:cNvPr id="52" name="Picture 51">
            <a:extLst>
              <a:ext uri="{FF2B5EF4-FFF2-40B4-BE49-F238E27FC236}">
                <a16:creationId xmlns:a16="http://schemas.microsoft.com/office/drawing/2014/main" id="{967FE385-54B2-FFAB-839C-75CA3B5FEF15}"/>
              </a:ext>
            </a:extLst>
          </p:cNvPr>
          <p:cNvPicPr>
            <a:picLocks noChangeAspect="1"/>
          </p:cNvPicPr>
          <p:nvPr>
            <p:custDataLst>
              <p:tags r:id="rId2"/>
            </p:custDataLst>
          </p:nvPr>
        </p:nvPicPr>
        <p:blipFill>
          <a:blip r:embed="rId20"/>
          <a:stretch>
            <a:fillRect/>
          </a:stretch>
        </p:blipFill>
        <p:spPr>
          <a:xfrm>
            <a:off x="3879511" y="6114346"/>
            <a:ext cx="3514725" cy="1597465"/>
          </a:xfrm>
          <a:prstGeom prst="rect">
            <a:avLst/>
          </a:prstGeom>
        </p:spPr>
      </p:pic>
      <p:pic>
        <p:nvPicPr>
          <p:cNvPr id="53" name="Picture 52">
            <a:extLst>
              <a:ext uri="{FF2B5EF4-FFF2-40B4-BE49-F238E27FC236}">
                <a16:creationId xmlns:a16="http://schemas.microsoft.com/office/drawing/2014/main" id="{8052D38E-2E7E-A91A-488C-F039A384FB12}"/>
              </a:ext>
            </a:extLst>
          </p:cNvPr>
          <p:cNvPicPr>
            <a:picLocks noChangeAspect="1"/>
          </p:cNvPicPr>
          <p:nvPr>
            <p:custDataLst>
              <p:tags r:id="rId3"/>
            </p:custDataLst>
          </p:nvPr>
        </p:nvPicPr>
        <p:blipFill>
          <a:blip r:embed="rId21"/>
          <a:stretch>
            <a:fillRect/>
          </a:stretch>
        </p:blipFill>
        <p:spPr>
          <a:xfrm>
            <a:off x="179998" y="6108697"/>
            <a:ext cx="3510279" cy="1845186"/>
          </a:xfrm>
          <a:prstGeom prst="rect">
            <a:avLst/>
          </a:prstGeom>
        </p:spPr>
      </p:pic>
      <p:pic>
        <p:nvPicPr>
          <p:cNvPr id="68" name="Picture 67">
            <a:extLst>
              <a:ext uri="{FF2B5EF4-FFF2-40B4-BE49-F238E27FC236}">
                <a16:creationId xmlns:a16="http://schemas.microsoft.com/office/drawing/2014/main" id="{7391B556-D5AA-C59E-10EC-23F633B4423F}"/>
              </a:ext>
            </a:extLst>
          </p:cNvPr>
          <p:cNvPicPr>
            <a:picLocks noChangeAspect="1"/>
          </p:cNvPicPr>
          <p:nvPr>
            <p:custDataLst>
              <p:tags r:id="rId4"/>
            </p:custDataLst>
          </p:nvPr>
        </p:nvPicPr>
        <p:blipFill>
          <a:blip r:embed="rId22"/>
          <a:stretch>
            <a:fillRect/>
          </a:stretch>
        </p:blipFill>
        <p:spPr>
          <a:xfrm>
            <a:off x="3869998" y="8547099"/>
            <a:ext cx="3510279" cy="1651896"/>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55" name="Picture 54">
            <a:extLst>
              <a:ext uri="{FF2B5EF4-FFF2-40B4-BE49-F238E27FC236}">
                <a16:creationId xmlns:a16="http://schemas.microsoft.com/office/drawing/2014/main" id="{721319B0-E850-2D57-FFB6-3FB0A02B717B}"/>
              </a:ext>
            </a:extLst>
          </p:cNvPr>
          <p:cNvPicPr>
            <a:picLocks noChangeAspect="1"/>
          </p:cNvPicPr>
          <p:nvPr>
            <p:custDataLst>
              <p:tags r:id="rId5"/>
            </p:custDataLst>
          </p:nvPr>
        </p:nvPicPr>
        <p:blipFill>
          <a:blip r:embed="rId23"/>
          <a:stretch>
            <a:fillRect/>
          </a:stretch>
        </p:blipFill>
        <p:spPr>
          <a:xfrm>
            <a:off x="2507273" y="4111306"/>
            <a:ext cx="4857750" cy="1025407"/>
          </a:xfrm>
          <a:prstGeom prst="rect">
            <a:avLst/>
          </a:prstGeom>
        </p:spPr>
      </p:pic>
      <p:pic>
        <p:nvPicPr>
          <p:cNvPr id="56" name="Picture 55">
            <a:extLst>
              <a:ext uri="{FF2B5EF4-FFF2-40B4-BE49-F238E27FC236}">
                <a16:creationId xmlns:a16="http://schemas.microsoft.com/office/drawing/2014/main" id="{FDF1B45F-6678-0C02-54A5-D33A7218DBD5}"/>
              </a:ext>
            </a:extLst>
          </p:cNvPr>
          <p:cNvPicPr>
            <a:picLocks noChangeAspect="1"/>
          </p:cNvPicPr>
          <p:nvPr>
            <p:custDataLst>
              <p:tags r:id="rId6"/>
            </p:custDataLst>
          </p:nvPr>
        </p:nvPicPr>
        <p:blipFill>
          <a:blip r:embed="rId24"/>
          <a:stretch>
            <a:fillRect/>
          </a:stretch>
        </p:blipFill>
        <p:spPr>
          <a:xfrm>
            <a:off x="228067" y="8547100"/>
            <a:ext cx="3510279" cy="1758114"/>
          </a:xfrm>
          <a:prstGeom prst="rect">
            <a:avLst/>
          </a:prstGeom>
        </p:spPr>
      </p:pic>
      <p:pic>
        <p:nvPicPr>
          <p:cNvPr id="59" name="Picture 58">
            <a:extLst>
              <a:ext uri="{FF2B5EF4-FFF2-40B4-BE49-F238E27FC236}">
                <a16:creationId xmlns:a16="http://schemas.microsoft.com/office/drawing/2014/main" id="{AE5A91E0-5379-92B1-43E7-FFEF1AF6E90E}"/>
              </a:ext>
            </a:extLst>
          </p:cNvPr>
          <p:cNvPicPr>
            <a:picLocks noChangeAspect="1"/>
          </p:cNvPicPr>
          <p:nvPr>
            <p:custDataLst>
              <p:tags r:id="rId7"/>
            </p:custDataLst>
          </p:nvPr>
        </p:nvPicPr>
        <p:blipFill>
          <a:blip r:embed="rId25"/>
          <a:stretch>
            <a:fillRect/>
          </a:stretch>
        </p:blipFill>
        <p:spPr>
          <a:xfrm>
            <a:off x="349250" y="7908179"/>
            <a:ext cx="2396660" cy="124434"/>
          </a:xfrm>
          <a:prstGeom prst="rect">
            <a:avLst/>
          </a:prstGeom>
        </p:spPr>
      </p:pic>
      <p:pic>
        <p:nvPicPr>
          <p:cNvPr id="60" name="Picture 59">
            <a:extLst>
              <a:ext uri="{FF2B5EF4-FFF2-40B4-BE49-F238E27FC236}">
                <a16:creationId xmlns:a16="http://schemas.microsoft.com/office/drawing/2014/main" id="{894CA275-B0AB-F1D8-EDF6-D06DD7B2491E}"/>
              </a:ext>
            </a:extLst>
          </p:cNvPr>
          <p:cNvPicPr>
            <a:picLocks noChangeAspect="1"/>
          </p:cNvPicPr>
          <p:nvPr>
            <p:custDataLst>
              <p:tags r:id="rId8"/>
            </p:custDataLst>
          </p:nvPr>
        </p:nvPicPr>
        <p:blipFill>
          <a:blip r:embed="rId26"/>
          <a:stretch>
            <a:fillRect/>
          </a:stretch>
        </p:blipFill>
        <p:spPr>
          <a:xfrm>
            <a:off x="3871303" y="7785100"/>
            <a:ext cx="3505200" cy="216488"/>
          </a:xfrm>
          <a:prstGeom prst="rect">
            <a:avLst/>
          </a:prstGeom>
        </p:spPr>
      </p:pic>
      <p:pic>
        <p:nvPicPr>
          <p:cNvPr id="61" name="Picture 60">
            <a:extLst>
              <a:ext uri="{FF2B5EF4-FFF2-40B4-BE49-F238E27FC236}">
                <a16:creationId xmlns:a16="http://schemas.microsoft.com/office/drawing/2014/main" id="{CA725F0E-4690-3658-F859-43F9778C4539}"/>
              </a:ext>
            </a:extLst>
          </p:cNvPr>
          <p:cNvPicPr>
            <a:picLocks noChangeAspect="1"/>
          </p:cNvPicPr>
          <p:nvPr>
            <p:custDataLst>
              <p:tags r:id="rId9"/>
            </p:custDataLst>
          </p:nvPr>
        </p:nvPicPr>
        <p:blipFill>
          <a:blip r:embed="rId27"/>
          <a:stretch>
            <a:fillRect/>
          </a:stretch>
        </p:blipFill>
        <p:spPr>
          <a:xfrm>
            <a:off x="176227" y="10332674"/>
            <a:ext cx="1924050" cy="78706"/>
          </a:xfrm>
          <a:prstGeom prst="rect">
            <a:avLst/>
          </a:prstGeom>
        </p:spPr>
      </p:pic>
      <p:pic>
        <p:nvPicPr>
          <p:cNvPr id="62" name="Picture 61">
            <a:extLst>
              <a:ext uri="{FF2B5EF4-FFF2-40B4-BE49-F238E27FC236}">
                <a16:creationId xmlns:a16="http://schemas.microsoft.com/office/drawing/2014/main" id="{326D9A7D-0B79-B643-755E-E5C43E62CC37}"/>
              </a:ext>
            </a:extLst>
          </p:cNvPr>
          <p:cNvPicPr>
            <a:picLocks noChangeAspect="1"/>
          </p:cNvPicPr>
          <p:nvPr>
            <p:custDataLst>
              <p:tags r:id="rId10"/>
            </p:custDataLst>
          </p:nvPr>
        </p:nvPicPr>
        <p:blipFill>
          <a:blip r:embed="rId25"/>
          <a:stretch>
            <a:fillRect/>
          </a:stretch>
        </p:blipFill>
        <p:spPr>
          <a:xfrm>
            <a:off x="3709373" y="10223500"/>
            <a:ext cx="1438275" cy="74675"/>
          </a:xfrm>
          <a:prstGeom prst="rect">
            <a:avLst/>
          </a:prstGeom>
        </p:spPr>
      </p:pic>
      <p:pic>
        <p:nvPicPr>
          <p:cNvPr id="63" name="Picture 62">
            <a:extLst>
              <a:ext uri="{FF2B5EF4-FFF2-40B4-BE49-F238E27FC236}">
                <a16:creationId xmlns:a16="http://schemas.microsoft.com/office/drawing/2014/main" id="{69AB6B1E-8ED5-8163-65CE-645834413A13}"/>
              </a:ext>
            </a:extLst>
          </p:cNvPr>
          <p:cNvPicPr>
            <a:picLocks noChangeAspect="1"/>
          </p:cNvPicPr>
          <p:nvPr>
            <p:custDataLst>
              <p:tags r:id="rId11"/>
            </p:custDataLst>
          </p:nvPr>
        </p:nvPicPr>
        <p:blipFill>
          <a:blip r:embed="rId28"/>
          <a:stretch>
            <a:fillRect/>
          </a:stretch>
        </p:blipFill>
        <p:spPr>
          <a:xfrm>
            <a:off x="3857889" y="10320909"/>
            <a:ext cx="3514725" cy="115416"/>
          </a:xfrm>
          <a:prstGeom prst="rect">
            <a:avLst/>
          </a:prstGeom>
        </p:spPr>
      </p:pic>
      <p:pic>
        <p:nvPicPr>
          <p:cNvPr id="64" name="Picture 63">
            <a:extLst>
              <a:ext uri="{FF2B5EF4-FFF2-40B4-BE49-F238E27FC236}">
                <a16:creationId xmlns:a16="http://schemas.microsoft.com/office/drawing/2014/main" id="{7D1E2AA7-2CB8-DBBC-533C-9DCA1660B25B}"/>
              </a:ext>
            </a:extLst>
          </p:cNvPr>
          <p:cNvPicPr>
            <a:picLocks noChangeAspect="1"/>
          </p:cNvPicPr>
          <p:nvPr>
            <p:custDataLst>
              <p:tags r:id="rId12"/>
            </p:custDataLst>
          </p:nvPr>
        </p:nvPicPr>
        <p:blipFill>
          <a:blip r:embed="rId29"/>
          <a:stretch>
            <a:fillRect/>
          </a:stretch>
        </p:blipFill>
        <p:spPr>
          <a:xfrm>
            <a:off x="2519999" y="3063606"/>
            <a:ext cx="4867275" cy="419330"/>
          </a:xfrm>
          <a:prstGeom prst="rect">
            <a:avLst/>
          </a:prstGeom>
        </p:spPr>
      </p:pic>
      <p:pic>
        <p:nvPicPr>
          <p:cNvPr id="12" name="Picture 11">
            <a:extLst>
              <a:ext uri="{FF2B5EF4-FFF2-40B4-BE49-F238E27FC236}">
                <a16:creationId xmlns:a16="http://schemas.microsoft.com/office/drawing/2014/main" id="{8ABFD855-CAB3-8DA7-C1C9-0AF15CB485AD}"/>
              </a:ext>
            </a:extLst>
          </p:cNvPr>
          <p:cNvPicPr>
            <a:picLocks noChangeAspect="1"/>
          </p:cNvPicPr>
          <p:nvPr>
            <p:custDataLst>
              <p:tags r:id="rId13"/>
            </p:custDataLst>
          </p:nvPr>
        </p:nvPicPr>
        <p:blipFill>
          <a:blip r:embed="rId30"/>
          <a:stretch>
            <a:fillRect/>
          </a:stretch>
        </p:blipFill>
        <p:spPr>
          <a:xfrm>
            <a:off x="3327530" y="3594100"/>
            <a:ext cx="3238500" cy="427038"/>
          </a:xfrm>
          <a:prstGeom prst="rect">
            <a:avLst/>
          </a:prstGeom>
        </p:spPr>
      </p:pic>
      <p:pic>
        <p:nvPicPr>
          <p:cNvPr id="66" name="Picture 65">
            <a:extLst>
              <a:ext uri="{FF2B5EF4-FFF2-40B4-BE49-F238E27FC236}">
                <a16:creationId xmlns:a16="http://schemas.microsoft.com/office/drawing/2014/main" id="{8E1C394F-8927-F511-A8D9-F1C4058F7B15}"/>
              </a:ext>
            </a:extLst>
          </p:cNvPr>
          <p:cNvPicPr>
            <a:picLocks noChangeAspect="1"/>
          </p:cNvPicPr>
          <p:nvPr>
            <p:custDataLst>
              <p:tags r:id="rId14"/>
            </p:custDataLst>
          </p:nvPr>
        </p:nvPicPr>
        <p:blipFill>
          <a:blip r:embed="rId31"/>
          <a:stretch>
            <a:fillRect/>
          </a:stretch>
        </p:blipFill>
        <p:spPr>
          <a:xfrm>
            <a:off x="1921699" y="1173143"/>
            <a:ext cx="2619375" cy="208200"/>
          </a:xfrm>
          <a:prstGeom prst="rect">
            <a:avLst/>
          </a:prstGeom>
        </p:spPr>
      </p:pic>
      <p:pic>
        <p:nvPicPr>
          <p:cNvPr id="67" name="Picture 66">
            <a:extLst>
              <a:ext uri="{FF2B5EF4-FFF2-40B4-BE49-F238E27FC236}">
                <a16:creationId xmlns:a16="http://schemas.microsoft.com/office/drawing/2014/main" id="{7AE6AEFB-FE41-F21F-DAAA-276BCA07643A}"/>
              </a:ext>
            </a:extLst>
          </p:cNvPr>
          <p:cNvPicPr>
            <a:picLocks noChangeAspect="1"/>
          </p:cNvPicPr>
          <p:nvPr>
            <p:custDataLst>
              <p:tags r:id="rId15"/>
            </p:custDataLst>
          </p:nvPr>
        </p:nvPicPr>
        <p:blipFill>
          <a:blip r:embed="rId32"/>
          <a:stretch>
            <a:fillRect/>
          </a:stretch>
        </p:blipFill>
        <p:spPr>
          <a:xfrm>
            <a:off x="352868" y="7985917"/>
            <a:ext cx="2136410" cy="126357"/>
          </a:xfrm>
          <a:prstGeom prst="rect">
            <a:avLst/>
          </a:prstGeom>
        </p:spPr>
      </p:pic>
      <p:pic>
        <p:nvPicPr>
          <p:cNvPr id="58" name="Image 57" descr="Une image contenant texte, Police, capture d’écran, ligne&#10;&#10;Le contenu généré par l’IA peut être incorrect.">
            <a:extLst>
              <a:ext uri="{FF2B5EF4-FFF2-40B4-BE49-F238E27FC236}">
                <a16:creationId xmlns:a16="http://schemas.microsoft.com/office/drawing/2014/main" id="{6C4ED666-89ED-DA08-2D62-5AF4CEFA5B06}"/>
              </a:ext>
            </a:extLst>
          </p:cNvPr>
          <p:cNvPicPr>
            <a:picLocks noChangeAspect="1"/>
          </p:cNvPicPr>
          <p:nvPr/>
        </p:nvPicPr>
        <p:blipFill>
          <a:blip r:embed="rId33">
            <a:extLst>
              <a:ext uri="{28A0092B-C50C-407E-A947-70E740481C1C}">
                <a14:useLocalDpi xmlns:a14="http://schemas.microsoft.com/office/drawing/2010/main" val="0"/>
              </a:ext>
            </a:extLst>
          </a:blip>
          <a:srcRect/>
          <a:stretch>
            <a:fillRect/>
          </a:stretch>
        </p:blipFill>
        <p:spPr bwMode="auto">
          <a:xfrm>
            <a:off x="44450" y="264356"/>
            <a:ext cx="2543175" cy="400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4629472"/>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September, Volta Finance achieved a net performance of +0.3% bringing year-to-date performance to +3.5%. This performance can be compared with US High Yield and Euro High Yield which respectively returned +7.1%*** and +4.6% over the same period and Morningstar Leveraged Loan indices which returned +4.6%*** in the US and +3.6% in Europe.</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Global markets showed resilience. US equities posted robust gains, driven by investments in artificial intelligence and expectations of interest rate cuts by the Federal Reserve, which did occur. In fixed income, yields increased early in the month with long-term rates in France and Germany reaching multi-year highs. However, volatility remained contained and broader market stability persisted. UK gilts advanced ahead of the Autumn Budget on fiscal considerations, then stabilized as softer US payroll data reinforced expectations for monetary easing. The Federal Reserve delivered its first rate cut in nine months - a pivotal moment - while the ECB and Bank of England maintained a cautious stance. Fitch’s downgrade of France’s credit rating, driven by political factors, was largely anticipated by markets. Inflation remained a key focus but positive economic data in the US and in Europe supported a constructive outlook.</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In the loan and CLO markets, refinancings activity was strong with Morningstar LSTA US &amp; European LL Indices closing nearly unchanged at 97.10% / 97.00% price respectively. In fact, stable loan prices with low level of new money loan issuance supported elevated CLO supply in both regions in the form of resets. Still, at the end of the quarter, news around First Brands, a loan issuer representing c.20bps exposure in both US and European leveraged loan markets, triggered some concerns among CLO investors. Putting aside that we believe in the need to be highly selective in this environment, as far as Volta is concerned, First Brands represents less than 10bps of its aggregated underlying loan portfolio.</a:t>
            </a:r>
          </a:p>
          <a:p>
            <a:pPr marL="12700" marR="5080" algn="just">
              <a:lnSpc>
                <a:spcPct val="100000"/>
              </a:lnSpc>
              <a:spcBef>
                <a:spcPts val="100"/>
              </a:spcBef>
            </a:pPr>
            <a:endParaRPr lang="en-US" sz="750" b="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During the month, Volta reinvested c.10m EUR into 5 different US and European BB and B CLO debts with an average margin above base rate north of 675bps and an average price close to par. This reduced the company’s cash position from 18% down to 16%. September is a usual quite month for CLO distributions, resulting in stable interest and coupons generation over the past six months (about €28m equivalent, or c.21% of September NAV on an annualized basis).</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Over the month, Volta’s CLO Equity tranches returned +0.3%** while CLO Debt tranches returned +1.2% performance**. The EUR/USD move to 1.1757 from 1.1702 had a -0.05% negative impact on Volta performance given our long dollar exposure (12%). </a:t>
            </a:r>
          </a:p>
          <a:p>
            <a:pPr marL="12700" marR="5080" algn="just">
              <a:lnSpc>
                <a:spcPct val="100000"/>
              </a:lnSpc>
              <a:spcBef>
                <a:spcPts val="100"/>
              </a:spcBef>
            </a:pPr>
            <a:endParaRPr lang="en-US" sz="750" b="0" dirty="0">
              <a:solidFill>
                <a:srgbClr val="343B3C"/>
              </a:solidFill>
              <a:latin typeface="Calibri Light"/>
              <a:cs typeface="Calibri Light"/>
            </a:endParaRPr>
          </a:p>
        </p:txBody>
      </p:sp>
      <p:sp>
        <p:nvSpPr>
          <p:cNvPr id="5" name="object 5"/>
          <p:cNvSpPr txBox="1"/>
          <p:nvPr/>
        </p:nvSpPr>
        <p:spPr>
          <a:xfrm>
            <a:off x="3857284" y="1935552"/>
            <a:ext cx="3535679" cy="2282676"/>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As of end of September 2025, Volta’s NAV* was €272.6m, i.e. €7.45 per share. </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*It should be noted that approximately 3.60%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0.06% as at 31 August 2025, 3.46% as at 31 July 2025, 0.07% as at 30 June 2025.</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These figures are presented in USD. Source: AXA IM Alts – Bloomberg – Morningstar – September 30th, 2025</a:t>
            </a:r>
          </a:p>
        </p:txBody>
      </p:sp>
      <p:pic>
        <p:nvPicPr>
          <p:cNvPr id="7" name="object 7"/>
          <p:cNvPicPr/>
          <p:nvPr/>
        </p:nvPicPr>
        <p:blipFill>
          <a:blip r:embed="rId11" cstate="print"/>
          <a:stretch>
            <a:fillRect/>
          </a:stretch>
        </p:blipFill>
        <p:spPr>
          <a:xfrm>
            <a:off x="6966001" y="181054"/>
            <a:ext cx="413994" cy="406113"/>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2"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34" name="Picture 33">
            <a:extLst>
              <a:ext uri="{FF2B5EF4-FFF2-40B4-BE49-F238E27FC236}">
                <a16:creationId xmlns:a16="http://schemas.microsoft.com/office/drawing/2014/main" id="{42796C9F-7CCC-A581-BA55-ABFF4B8D0C4C}"/>
              </a:ext>
            </a:extLst>
          </p:cNvPr>
          <p:cNvPicPr>
            <a:picLocks noChangeAspect="1"/>
          </p:cNvPicPr>
          <p:nvPr>
            <p:custDataLst>
              <p:tags r:id="rId1"/>
            </p:custDataLst>
          </p:nvPr>
        </p:nvPicPr>
        <p:blipFill>
          <a:blip r:embed="rId13"/>
          <a:stretch>
            <a:fillRect/>
          </a:stretch>
        </p:blipFill>
        <p:spPr>
          <a:xfrm>
            <a:off x="3869993" y="5025522"/>
            <a:ext cx="1756800" cy="1576615"/>
          </a:xfrm>
          <a:prstGeom prst="rect">
            <a:avLst/>
          </a:prstGeom>
        </p:spPr>
      </p:pic>
      <p:pic>
        <p:nvPicPr>
          <p:cNvPr id="35" name="Picture 34">
            <a:extLst>
              <a:ext uri="{FF2B5EF4-FFF2-40B4-BE49-F238E27FC236}">
                <a16:creationId xmlns:a16="http://schemas.microsoft.com/office/drawing/2014/main" id="{FF0A0596-4A59-08F7-0A10-649CAC56E417}"/>
              </a:ext>
            </a:extLst>
          </p:cNvPr>
          <p:cNvPicPr>
            <a:picLocks noChangeAspect="1"/>
          </p:cNvPicPr>
          <p:nvPr>
            <p:custDataLst>
              <p:tags r:id="rId2"/>
            </p:custDataLst>
          </p:nvPr>
        </p:nvPicPr>
        <p:blipFill>
          <a:blip r:embed="rId14"/>
          <a:stretch>
            <a:fillRect/>
          </a:stretch>
        </p:blipFill>
        <p:spPr>
          <a:xfrm>
            <a:off x="5660607" y="5086219"/>
            <a:ext cx="1756800" cy="1588982"/>
          </a:xfrm>
          <a:prstGeom prst="rect">
            <a:avLst/>
          </a:prstGeom>
        </p:spPr>
      </p:pic>
      <p:pic>
        <p:nvPicPr>
          <p:cNvPr id="36" name="Picture 35">
            <a:extLst>
              <a:ext uri="{FF2B5EF4-FFF2-40B4-BE49-F238E27FC236}">
                <a16:creationId xmlns:a16="http://schemas.microsoft.com/office/drawing/2014/main" id="{B1D5AABB-7ACF-4232-D2C3-161C123E8193}"/>
              </a:ext>
            </a:extLst>
          </p:cNvPr>
          <p:cNvPicPr>
            <a:picLocks noChangeAspect="1"/>
          </p:cNvPicPr>
          <p:nvPr>
            <p:custDataLst>
              <p:tags r:id="rId3"/>
            </p:custDataLst>
          </p:nvPr>
        </p:nvPicPr>
        <p:blipFill>
          <a:blip r:embed="rId15"/>
          <a:stretch>
            <a:fillRect/>
          </a:stretch>
        </p:blipFill>
        <p:spPr>
          <a:xfrm>
            <a:off x="3869995" y="7344003"/>
            <a:ext cx="3510279" cy="2785645"/>
          </a:xfrm>
          <a:prstGeom prst="rect">
            <a:avLst/>
          </a:prstGeom>
        </p:spPr>
      </p:pic>
      <p:pic>
        <p:nvPicPr>
          <p:cNvPr id="37" name="Picture 36">
            <a:extLst>
              <a:ext uri="{FF2B5EF4-FFF2-40B4-BE49-F238E27FC236}">
                <a16:creationId xmlns:a16="http://schemas.microsoft.com/office/drawing/2014/main" id="{BBD634A5-F8A3-0F0B-8C0C-2630A04F7186}"/>
              </a:ext>
            </a:extLst>
          </p:cNvPr>
          <p:cNvPicPr>
            <a:picLocks noChangeAspect="1"/>
          </p:cNvPicPr>
          <p:nvPr>
            <p:custDataLst>
              <p:tags r:id="rId4"/>
            </p:custDataLst>
          </p:nvPr>
        </p:nvPicPr>
        <p:blipFill>
          <a:blip r:embed="rId16"/>
          <a:stretch>
            <a:fillRect/>
          </a:stretch>
        </p:blipFill>
        <p:spPr>
          <a:xfrm>
            <a:off x="3866400" y="10414809"/>
            <a:ext cx="3513600" cy="101346"/>
          </a:xfrm>
          <a:prstGeom prst="rect">
            <a:avLst/>
          </a:prstGeom>
        </p:spPr>
      </p:pic>
      <p:pic>
        <p:nvPicPr>
          <p:cNvPr id="38" name="Picture 37">
            <a:extLst>
              <a:ext uri="{FF2B5EF4-FFF2-40B4-BE49-F238E27FC236}">
                <a16:creationId xmlns:a16="http://schemas.microsoft.com/office/drawing/2014/main" id="{E1834056-5FFA-2221-5F2C-AB9DEF5254EE}"/>
              </a:ext>
            </a:extLst>
          </p:cNvPr>
          <p:cNvPicPr>
            <a:picLocks noChangeAspect="1"/>
          </p:cNvPicPr>
          <p:nvPr>
            <p:custDataLst>
              <p:tags r:id="rId5"/>
            </p:custDataLst>
          </p:nvPr>
        </p:nvPicPr>
        <p:blipFill>
          <a:blip r:embed="rId17"/>
          <a:stretch>
            <a:fillRect/>
          </a:stretch>
        </p:blipFill>
        <p:spPr>
          <a:xfrm>
            <a:off x="3857284" y="6718300"/>
            <a:ext cx="3505200" cy="216488"/>
          </a:xfrm>
          <a:prstGeom prst="rect">
            <a:avLst/>
          </a:prstGeom>
        </p:spPr>
      </p:pic>
      <p:pic>
        <p:nvPicPr>
          <p:cNvPr id="39" name="Picture 38">
            <a:extLst>
              <a:ext uri="{FF2B5EF4-FFF2-40B4-BE49-F238E27FC236}">
                <a16:creationId xmlns:a16="http://schemas.microsoft.com/office/drawing/2014/main" id="{2079157E-A493-4715-330C-92BF8676CCFA}"/>
              </a:ext>
            </a:extLst>
          </p:cNvPr>
          <p:cNvPicPr>
            <a:picLocks noChangeAspect="1"/>
          </p:cNvPicPr>
          <p:nvPr>
            <p:custDataLst>
              <p:tags r:id="rId6"/>
            </p:custDataLst>
          </p:nvPr>
        </p:nvPicPr>
        <p:blipFill>
          <a:blip r:embed="rId18"/>
          <a:stretch>
            <a:fillRect/>
          </a:stretch>
        </p:blipFill>
        <p:spPr>
          <a:xfrm>
            <a:off x="4006864" y="10223500"/>
            <a:ext cx="2600325" cy="135008"/>
          </a:xfrm>
          <a:prstGeom prst="rect">
            <a:avLst/>
          </a:prstGeom>
        </p:spPr>
      </p:pic>
      <p:pic>
        <p:nvPicPr>
          <p:cNvPr id="42" name="Picture 41">
            <a:extLst>
              <a:ext uri="{FF2B5EF4-FFF2-40B4-BE49-F238E27FC236}">
                <a16:creationId xmlns:a16="http://schemas.microsoft.com/office/drawing/2014/main" id="{F864AEC9-F609-01C1-C3AF-016AEC333CFA}"/>
              </a:ext>
            </a:extLst>
          </p:cNvPr>
          <p:cNvPicPr>
            <a:picLocks noChangeAspect="1"/>
          </p:cNvPicPr>
          <p:nvPr>
            <p:custDataLst>
              <p:tags r:id="rId7"/>
            </p:custDataLst>
          </p:nvPr>
        </p:nvPicPr>
        <p:blipFill>
          <a:blip r:embed="rId19"/>
          <a:stretch>
            <a:fillRect/>
          </a:stretch>
        </p:blipFill>
        <p:spPr>
          <a:xfrm>
            <a:off x="233764" y="7332329"/>
            <a:ext cx="3436959" cy="2711893"/>
          </a:xfrm>
          <a:prstGeom prst="rect">
            <a:avLst/>
          </a:prstGeom>
        </p:spPr>
      </p:pic>
      <p:pic>
        <p:nvPicPr>
          <p:cNvPr id="43" name="Picture 42">
            <a:extLst>
              <a:ext uri="{FF2B5EF4-FFF2-40B4-BE49-F238E27FC236}">
                <a16:creationId xmlns:a16="http://schemas.microsoft.com/office/drawing/2014/main" id="{0FE05A1E-E818-80FE-C081-5344353C12FD}"/>
              </a:ext>
            </a:extLst>
          </p:cNvPr>
          <p:cNvPicPr>
            <a:picLocks noChangeAspect="1"/>
          </p:cNvPicPr>
          <p:nvPr>
            <p:custDataLst>
              <p:tags r:id="rId8"/>
            </p:custDataLst>
          </p:nvPr>
        </p:nvPicPr>
        <p:blipFill>
          <a:blip r:embed="rId18"/>
          <a:stretch>
            <a:fillRect/>
          </a:stretch>
        </p:blipFill>
        <p:spPr>
          <a:xfrm>
            <a:off x="176227" y="10093341"/>
            <a:ext cx="2000250" cy="103852"/>
          </a:xfrm>
          <a:prstGeom prst="rect">
            <a:avLst/>
          </a:prstGeom>
        </p:spPr>
      </p:pic>
      <p:pic>
        <p:nvPicPr>
          <p:cNvPr id="44" name="Picture 43">
            <a:extLst>
              <a:ext uri="{FF2B5EF4-FFF2-40B4-BE49-F238E27FC236}">
                <a16:creationId xmlns:a16="http://schemas.microsoft.com/office/drawing/2014/main" id="{6F81CBDC-13CA-5404-C168-F02A93C3F962}"/>
              </a:ext>
            </a:extLst>
          </p:cNvPr>
          <p:cNvPicPr>
            <a:picLocks noChangeAspect="1"/>
          </p:cNvPicPr>
          <p:nvPr>
            <p:custDataLst>
              <p:tags r:id="rId9"/>
            </p:custDataLst>
          </p:nvPr>
        </p:nvPicPr>
        <p:blipFill>
          <a:blip r:embed="rId20"/>
          <a:stretch>
            <a:fillRect/>
          </a:stretch>
        </p:blipFill>
        <p:spPr>
          <a:xfrm>
            <a:off x="1921699" y="1173143"/>
            <a:ext cx="2619375" cy="208200"/>
          </a:xfrm>
          <a:prstGeom prst="rect">
            <a:avLst/>
          </a:prstGeom>
        </p:spPr>
      </p:pic>
      <p:pic>
        <p:nvPicPr>
          <p:cNvPr id="41" name="Image 40" descr="Une image contenant texte, Police, capture d’écran, ligne&#10;&#10;Le contenu généré par l’IA peut être incorrect.">
            <a:extLst>
              <a:ext uri="{FF2B5EF4-FFF2-40B4-BE49-F238E27FC236}">
                <a16:creationId xmlns:a16="http://schemas.microsoft.com/office/drawing/2014/main" id="{08DC6D9D-1985-9684-6851-34EABF32B326}"/>
              </a:ext>
            </a:extLst>
          </p:cNvPr>
          <p:cNvPicPr>
            <a:picLocks noChangeAspect="1"/>
          </p:cNvPicPr>
          <p:nvPr/>
        </p:nvPicPr>
        <p:blipFill>
          <a:blip r:embed="rId21">
            <a:extLst>
              <a:ext uri="{28A0092B-C50C-407E-A947-70E740481C1C}">
                <a14:useLocalDpi xmlns:a14="http://schemas.microsoft.com/office/drawing/2010/main" val="0"/>
              </a:ext>
            </a:extLst>
          </a:blip>
          <a:srcRect/>
          <a:stretch>
            <a:fillRect/>
          </a:stretch>
        </p:blipFill>
        <p:spPr bwMode="auto">
          <a:xfrm>
            <a:off x="44450" y="260515"/>
            <a:ext cx="2543175" cy="40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7"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8" name="Picture 7">
            <a:extLst>
              <a:ext uri="{FF2B5EF4-FFF2-40B4-BE49-F238E27FC236}">
                <a16:creationId xmlns:a16="http://schemas.microsoft.com/office/drawing/2014/main" id="{E1D1BC07-6A9F-EA32-936A-B013A9C95B92}"/>
              </a:ext>
            </a:extLst>
          </p:cNvPr>
          <p:cNvPicPr>
            <a:picLocks noChangeAspect="1"/>
          </p:cNvPicPr>
          <p:nvPr>
            <p:custDataLst>
              <p:tags r:id="rId1"/>
            </p:custDataLst>
          </p:nvPr>
        </p:nvPicPr>
        <p:blipFill>
          <a:blip r:embed="rId8"/>
          <a:stretch>
            <a:fillRect/>
          </a:stretch>
        </p:blipFill>
        <p:spPr>
          <a:xfrm>
            <a:off x="3844733" y="10409784"/>
            <a:ext cx="3514725" cy="101379"/>
          </a:xfrm>
          <a:prstGeom prst="rect">
            <a:avLst/>
          </a:prstGeom>
        </p:spPr>
      </p:pic>
      <p:pic>
        <p:nvPicPr>
          <p:cNvPr id="9" name="Picture 8">
            <a:extLst>
              <a:ext uri="{FF2B5EF4-FFF2-40B4-BE49-F238E27FC236}">
                <a16:creationId xmlns:a16="http://schemas.microsoft.com/office/drawing/2014/main" id="{57940E35-31F3-123E-C06D-A8609D91D6E7}"/>
              </a:ext>
            </a:extLst>
          </p:cNvPr>
          <p:cNvPicPr>
            <a:picLocks noChangeAspect="1"/>
          </p:cNvPicPr>
          <p:nvPr>
            <p:custDataLst>
              <p:tags r:id="rId2"/>
            </p:custDataLst>
          </p:nvPr>
        </p:nvPicPr>
        <p:blipFill>
          <a:blip r:embed="rId9"/>
          <a:stretch>
            <a:fillRect/>
          </a:stretch>
        </p:blipFill>
        <p:spPr>
          <a:xfrm>
            <a:off x="1921699" y="1173143"/>
            <a:ext cx="2619375" cy="208200"/>
          </a:xfrm>
          <a:prstGeom prst="rect">
            <a:avLst/>
          </a:prstGeom>
        </p:spPr>
      </p:pic>
      <p:pic>
        <p:nvPicPr>
          <p:cNvPr id="20" name="Image 19" descr="Une image contenant texte, Police, capture d’écran, ligne&#10;&#10;Le contenu généré par l’IA peut être incorrect.">
            <a:extLst>
              <a:ext uri="{FF2B5EF4-FFF2-40B4-BE49-F238E27FC236}">
                <a16:creationId xmlns:a16="http://schemas.microsoft.com/office/drawing/2014/main" id="{D6DFACE0-B8C3-A8A8-56D8-C713CCA8887D}"/>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4450" y="233198"/>
            <a:ext cx="2543175" cy="40005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499013022.666826"/>
  <p:tag name="IMPORTID" val="7295610419.690563"/>
  <p:tag name="WBLAST" val="G:\SIM1\SFD\Deals\Volta\Reports - CoGestion\Monthly Reporting\Generation PPT\Volta - Monthly Report maquette.xlsm"/>
  <p:tag name="USER NAME" val="COSTAA"/>
  <p:tag name="IMPORTID2" val="_4327"/>
  <p:tag name="TYPE" val="1"/>
  <p:tag name="SOURCENAME" val="Data as of 30 Sep 2025"/>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13:43:42.66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6:41.244Z&quot;,&#10;    &quot;PictureAppearance&quot;: 2,&#10;    &quot;Format&quot;: 0,&#10;    &quot;PreserveInitialVisibility&quot;: false,&#10;    &quot;PreserveWidth&quot;: true,&#10;    &quot;ResizeBeforeExport&quot;: false&#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498999402.598425"/>
  <p:tag name="IMPORTID" val="7874295452902.308287"/>
  <p:tag name="WBLAST" val="G:\SIM1\SFD\Deals\Volta\Reports - CoGestion\Monthly Reporting\Generation PPT\Volta - Monthly Report maquette.xlsm"/>
  <p:tag name="USER NAME" val="COSTAA"/>
  <p:tag name="TYPE" val="1"/>
  <p:tag name="SOURCENAME" val="Virgin Media Secured Finance PLC"/>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6:42.59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6:21.343Z&quot;,&#10;    &quot;PictureAppearance&quot;: 2,&#10;    &quot;Format&quot;: 0,&#10;    &quot;PreserveInitialVisibility&quot;: false,&#10;    &quot;PreserveWidth&quot;: true,&#10;    &quot;ResizeBeforeExport&quot;: false&#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498999403.744545"/>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6:43.74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6:22.869Z&quot;,&#10;    &quot;PictureAppearance&quot;: 2,&#10;    &quot;Format&quot;: 0,&#10;    &quot;PreserveInitialVisibility&quot;: false,&#10;    &quot;PreserveWidth&quot;: true,&#10;    &quot;ResizeBeforeExport&quot;: false&#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499001766.689737"/>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6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10:36:06.69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6:44.577Z&quot;,&#10;    &quot;PictureAppearance&quot;: 2,&#10;    &quot;Format&quot;: 0,&#10;    &quot;PreserveInitialVisibility&quot;: false,&#10;    &quot;PreserveWidth&quot;: true,&#10;    &quot;ResizeBeforeExport&quot;: false&#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498999405.344744"/>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6:45.34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6:24.811Z&quot;,&#10;    &quot;PictureAppearance&quot;: 2,&#10;    &quot;Format&quot;: 0,&#10;    &quot;PreserveInitialVisibility&quot;: false,&#10;    &quot;PreserveWidth&quot;: true,&#10;    &quot;ResizeBeforeExport&quot;: false&#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498999406.515699"/>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0-24T09:56:46.51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10-24T09:46:26.474Z&quot;,&#10;    &quot;PictureAppearance&quot;: 2,&#10;    &quot;Format&quot;: 0,&#10;    &quot;PreserveInitialVisibility&quot;: false,&#10;    &quot;PreserveWidth&quot;: true,&#10;    &quot;ResizeBeforeExport&quot;: false&#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498999419.815693"/>
  <p:tag name="IMPORTID" val="5792434727884.263983"/>
  <p:tag name="WBLAST" val="G:\SIM1\SFD\Deals\Volta\Reports - CoGestion\Monthly Reporting\Generation PPT\Volta - Monthly Report maquette.xlsm"/>
  <p:tag name="USER NAME" val="COSTAA"/>
  <p:tag name="TYPE" val="1"/>
  <p:tag name="SOURCENAME" val="Source: AXA IM, as of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6:59.81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42.35Z&quot;,&#10;    &quot;PictureAppearance&quot;: 2,&#10;    &quot;Format&quot;: 0,&#10;    &quot;PreserveInitialVisibility&quot;: false,&#10;    &quot;PreserveWidth&quot;: true,&#10;    &quot;ResizeBeforeExport&quot;: false&#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498999421.081205"/>
  <p:tag name="IMPORTID" val="157293903243.751489"/>
  <p:tag name="WBLAST" val="G:\SIM1\SFD\Deals\Volta\Reports - CoGestion\Monthly Reporting\Generation PPT\Volta - Monthly Report maquette.xlsm"/>
  <p:tag name="USER NAME" val="COSTAA"/>
  <p:tag name="TYPE" val="1"/>
  <p:tag name="SOURCENAME" val="Source: Intex, Bloomberg, AXA IM Paris as of Septem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01.08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43.691Z&quot;,&#10;    &quot;PictureAppearance&quot;: 2,&#10;    &quot;Format&quot;: 0,&#10;    &quot;PreserveInitialVisibility&quot;: false,&#10;    &quot;PreserveWidth&quot;: true,&#10;    &quot;ResizeBeforeExport&quot;: false&#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498999422.06586"/>
  <p:tag name="IMPORTID" val="6448293903313.922707"/>
  <p:tag name="WBLAST" val="G:\SIM1\SFD\Deals\Volta\Reports - CoGestion\Monthly Reporting\Generation PPT\Volta - Monthly Report maquette.xlsm"/>
  <p:tag name="USER NAME" val="COSTAA"/>
  <p:tag name="TYPE" val="1"/>
  <p:tag name="SOURCENAME" val="Source: Bloomberg, as of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02.06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44.882Z&quot;,&#10;    &quot;PictureAppearance&quot;: 2,&#10;    &quot;Format&quot;: 0,&#10;    &quot;PreserveInitialVisibility&quot;: false,&#10;    &quot;PreserveWidth&quot;: true,&#10;    &quot;ResizeBeforeExport&quot;: false&#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498999423.13588"/>
  <p:tag name="IMPORTID" val="5792434727884.263983"/>
  <p:tag name="WBLAST" val="G:\SIM1\SFD\Deals\Volta\Reports - CoGestion\Monthly Reporting\Generation PPT\Volta - Monthly Report maquette.xlsm"/>
  <p:tag name="USER NAME" val="COSTAA"/>
  <p:tag name="TYPE" val="1"/>
  <p:tag name="SOURCENAME" val="Source: AXA IM, as of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03.136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46.24Z&quot;,&#10;    &quot;PictureAppearance&quot;: 2,&#10;    &quot;Format&quot;: 0,&#10;    &quot;PreserveInitialVisibility&quot;: false,&#10;    &quot;PreserveWidth&quot;: true,&#10;    &quot;ResizeBeforeExport&quot;: false&#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498999424.151699"/>
  <p:tag name="IMPORTID" val="1515293902138.850389"/>
  <p:tag name="WBLAST" val="G:\SIM1\SFD\Deals\Volta\Reports - CoGestion\Monthly Reporting\Generation PPT\Volta - Monthly Report maquette.xlsm"/>
  <p:tag name="USER NAME" val="COSTAA"/>
  <p:tag name="TYPE" val="1"/>
  <p:tag name="SOURCENAME" val="MONTHLY REPORT  VOLTA FINANCE LIMITED  - September 2025 ⯀ 1"/>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04.15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47.396Z&quot;,&#10;    &quot;PictureAppearance&quot;: 2,&#10;    &quot;Format&quot;: 0,&#10;    &quot;PreserveInitialVisibility&quot;: false,&#10;    &quot;PreserveWidth&quot;: true,&#10;    &quot;ResizeBeforeExport&quot;: false&#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98999425.150574"/>
  <p:tag name="IMPORTID" val="1412434729975.040733"/>
  <p:tag name="WBLAST" val="G:\SIM1\SFD\Deals\Volta\Reports - CoGestion\Monthly Reporting\Generation PPT\Volta - Monthly Report maquette.xlsm"/>
  <p:tag name="USER NAME" val="COSTAA"/>
  <p:tag name="IMPORTID2" val="_6258"/>
  <p:tag name="TYPE" val="1"/>
  <p:tag name="SOURCENAME" val="9.7%"/>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7:05.15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6:48.542Z&quot;,&#10;    &quot;PictureAppearance&quot;: 2,&#10;    &quot;Format&quot;: 0,&#10;    &quot;PreserveInitialVisibility&quot;: false,&#10;    &quot;PreserveWidth&quot;: true,&#10;    &quot;ResizeBeforeExport&quot;: false&#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499011003.711431"/>
  <p:tag name="IMPORTID" val="1029296059623.539103"/>
  <p:tag name="WBLAST" val="G:\SIM1\SFD\Deals\Volta\Reports - CoGestion\Monthly Reporting\Generation PPT\Volta - Monthly Report maquette.xlsm"/>
  <p:tag name="USER NAME" val="COSTAA"/>
  <p:tag name="TYPE" val="1"/>
  <p:tag name="SOURCENAME" val="€272.6m "/>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13:10:03.71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7:06.434Z&quot;,&#10;    &quot;PictureAppearance&quot;: 2,&#10;    &quot;Format&quot;: 0,&#10;    &quot;PreserveInitialVisibility&quot;: false,&#10;    &quot;PreserveWidth&quot;: true,&#10;    &quot;ResizeBeforeExport&quot;: false&#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498999427.680167"/>
  <p:tag name="IMPORTID" val="6213454689796.767222"/>
  <p:tag name="WBLAST" val="G:\SIM1\SFD\Deals\Volta\Reports - CoGestion\Monthly Reporting\Generation PPT\Volta - Monthly Report maquette.xlsm"/>
  <p:tag name="USER NAME" val="COSTAA"/>
  <p:tag name="TYPE" val="1"/>
  <p:tag name="SOURCENAME" val="Monthly Report -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07.6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51.511Z&quot;,&#10;    &quot;PictureAppearance&quot;: 2,&#10;    &quot;Format&quot;: 0,&#10;    &quot;PreserveInitialVisibility&quot;: false,&#10;    &quot;PreserveWidth&quot;: true,&#10;    &quot;ResizeBeforeExport&quot;: false&#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498999428.734004"/>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ding."/>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08.73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52.727Z&quot;,&#10;    &quot;PictureAppearance&quot;: 2,&#10;    &quot;Format&quot;: 0,&#10;    &quot;PreserveInitialVisibility&quot;: false,&#10;    &quot;PreserveWidth&quot;: true,&#10;    &quot;ResizeBeforeExport&quot;: false&#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498999429.850787"/>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7:09.85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6:53.853Z&quot;,&#10;    &quot;PictureAppearance&quot;: 2,&#10;    &quot;Format&quot;: 0,&#10;    &quot;PreserveInitialVisibility&quot;: false,&#10;    &quot;PreserveWidth&quot;: true,&#10;    &quot;ResizeBeforeExport&quot;: false&#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498999430.692393"/>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7:10.69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6:54.796Z&quot;,&#10;    &quot;PictureAppearance&quot;: 2,&#10;    &quot;Format&quot;: 0,&#10;    &quot;PreserveInitialVisibility&quot;: false,&#10;    &quot;PreserveWidth&quot;: true,&#10;    &quot;ResizeBeforeExport&quot;: false&#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498999431.580135"/>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7:11.5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6:55.793Z&quot;,&#10;    &quot;PictureAppearance&quot;: 2,&#10;    &quot;Format&quot;: 0,&#10;    &quot;PreserveInitialVisibility&quot;: false,&#10;    &quot;PreserveWidth&quot;: true,&#10;    &quot;ResizeBeforeExport&quot;: false&#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498999432.318296"/>
  <p:tag name="IMPORTID" val="6111293902106.322834"/>
  <p:tag name="WBLAST" val="G:\SIM1\SFD\Deals\Volta\Reports - CoGestion\Monthly Reporting\Generation PPT\Volta - Monthly Report maquette.xlsm"/>
  <p:tag name="USER NAME" val="COSTAA"/>
  <p:tag name="TYPE" val="1"/>
  <p:tag name="SOURCENAME" val="MONTHLY REPORT  VOLTA FINANCE LIMITED  - September 2025 ⯀ 2"/>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12.31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56.756Z&quot;,&#10;    &quot;PictureAppearance&quot;: 2,&#10;    &quot;Format&quot;: 0,&#10;    &quot;PreserveInitialVisibility&quot;: false,&#10;    &quot;PreserveWidth&quot;: true,&#10;    &quot;ResizeBeforeExport&quot;: false&#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498999434.364704"/>
  <p:tag name="IMPORTID" val="157293903243.751489"/>
  <p:tag name="WBLAST" val="G:\SIM1\SFD\Deals\Volta\Reports - CoGestion\Monthly Reporting\Generation PPT\Volta - Monthly Report maquette.xlsm"/>
  <p:tag name="USER NAME" val="COSTAA"/>
  <p:tag name="TYPE" val="1"/>
  <p:tag name="SOURCENAME" val="Source: Intex, Bloomberg, AXA IM Paris as of September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14.365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57.849Z&quot;,&#10;    &quot;PictureAppearance&quot;: 2,&#10;    &quot;Format&quot;: 0,&#10;    &quot;PreserveInitialVisibility&quot;: false,&#10;    &quot;PreserveWidth&quot;: true,&#10;    &quot;ResizeBeforeExport&quot;: false&#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498999435.401945"/>
  <p:tag name="IMPORTID" val="5792434727884.263983"/>
  <p:tag name="WBLAST" val="G:\SIM1\SFD\Deals\Volta\Reports - CoGestion\Monthly Reporting\Generation PPT\Volta - Monthly Report maquette.xlsm"/>
  <p:tag name="USER NAME" val="COSTAA"/>
  <p:tag name="TYPE" val="1"/>
  <p:tag name="SOURCENAME" val="Source: AXA IM, as of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15.402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6:59.026Z&quot;,&#10;    &quot;PictureAppearance&quot;: 2,&#10;    &quot;Format&quot;: 0,&#10;    &quot;PreserveInitialVisibility&quot;: false,&#10;    &quot;PreserveWidth&quot;: true,&#10;    &quot;ResizeBeforeExport&quot;: false&#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98999436.40683"/>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57:16.40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10-24T09:47:00.384Z&quot;,&#10;    &quot;PictureAppearance&quot;: 2,&#10;    &quot;Format&quot;: 0,&#10;    &quot;PreserveInitialVisibility&quot;: false,&#10;    &quot;PreserveWidth&quot;: true,&#10;    &quot;ResizeBeforeExport&quot;: false&#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498999437.673879"/>
  <p:tag name="IMPORTID" val="5792434727884.263983"/>
  <p:tag name="WBLAST" val="G:\SIM1\SFD\Deals\Volta\Reports - CoGestion\Monthly Reporting\Generation PPT\Volta - Monthly Report maquette.xlsm"/>
  <p:tag name="USER NAME" val="COSTAA"/>
  <p:tag name="TYPE" val="1"/>
  <p:tag name="SOURCENAME" val="Source: AXA IM, as of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17.674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7:01.93Z&quot;,&#10;    &quot;PictureAppearance&quot;: 2,&#10;    &quot;Format&quot;: 0,&#10;    &quot;PreserveInitialVisibility&quot;: false,&#10;    &quot;PreserveWidth&quot;: true,&#10;    &quot;ResizeBeforeExport&quot;: false&#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498999438.690506"/>
  <p:tag name="IMPORTID" val="6213454689796.767222"/>
  <p:tag name="WBLAST" val="G:\SIM1\SFD\Deals\Volta\Reports - CoGestion\Monthly Reporting\Generation PPT\Volta - Monthly Report maquette.xlsm"/>
  <p:tag name="USER NAME" val="COSTAA"/>
  <p:tag name="TYPE" val="1"/>
  <p:tag name="SOURCENAME" val="Monthly Report -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18.691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7:03.069Z&quot;,&#10;    &quot;PictureAppearance&quot;: 2,&#10;    &quot;Format&quot;: 0,&#10;    &quot;PreserveInitialVisibility&quot;: false,&#10;    &quot;PreserveWidth&quot;: true,&#10;    &quot;ResizeBeforeExport&quot;: false&#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498999439.727507"/>
  <p:tag name="IMPORTID" val="216293902057.238474"/>
  <p:tag name="WBLAST" val="G:\SIM1\SFD\Deals\Volta\Reports - CoGestion\Monthly Reporting\Generation PPT\Volta - Monthly Report maquette.xlsm"/>
  <p:tag name="USER NAME" val="COSTAA"/>
  <p:tag name="TYPE" val="1"/>
  <p:tag name="SOURCENAME" val="MONTHLY REPORT  VOLTA FINANCE LIMITED  - September 2025 ⯀ 3"/>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19.728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7:04.2Z&quot;,&#10;    &quot;PictureAppearance&quot;: 2,&#10;    &quot;Format&quot;: 0,&#10;    &quot;PreserveInitialVisibility&quot;: false,&#10;    &quot;PreserveWidth&quot;: true,&#10;    &quot;ResizeBeforeExport&quot;: false&#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498999440.837062"/>
  <p:tag name="IMPORTID" val="6213454689796.767222"/>
  <p:tag name="WBLAST" val="G:\SIM1\SFD\Deals\Volta\Reports - CoGestion\Monthly Reporting\Generation PPT\Volta - Monthly Report maquette.xlsm"/>
  <p:tag name="USER NAME" val="COSTAA"/>
  <p:tag name="TYPE" val="1"/>
  <p:tag name="SOURCENAME" val="Monthly Report - September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1:&quot;,&#10;        &quot;ZoomLevel&quot;: &quot;100&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57:20.837Z&quot;,&#10;    &quot;PictureAppearance&quot;: 2,&#10;    &quot;Format&quot;: 0,&#10;    &quot;PreserveInitialVisibility&quot;: false,&#10;    &quot;PreserveWidth&quot;: true,&#10;    &quot;ResizeBeforeExport&quot;: false&#10;  },&#10;  &quot;Previous&quot;: {&#10;    &quot;General&quot;: {&#10;      &quot;ExcelInfo&quot;: {&#10;        &quot;Printer&quot;: &quot;Microsoft Print to PDF on Ne01:&quot;,&#10;        &quot;ZoomLevel&quot;: &quot;96&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10-24T09:47:05.347Z&quot;,&#10;    &quot;PictureAppearance&quot;: 2,&#10;    &quot;Format&quot;: 0,&#10;    &quot;PreserveInitialVisibility&quot;: false,&#10;    &quot;PreserveWidth&quot;: true,&#10;    &quot;ResizeBeforeExport&quot;: false&#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583</TotalTime>
  <Words>2049</Words>
  <Application>Microsoft Office PowerPoint</Application>
  <PresentationFormat>Custom</PresentationFormat>
  <Paragraphs>100</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COSTA Alexis</cp:lastModifiedBy>
  <cp:revision>29</cp:revision>
  <dcterms:created xsi:type="dcterms:W3CDTF">2023-09-12T09:15:16Z</dcterms:created>
  <dcterms:modified xsi:type="dcterms:W3CDTF">2025-10-24T13:43:59Z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ies>
</file>