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96" r:id="rId5"/>
  </p:sldMasterIdLst>
  <p:notesMasterIdLst>
    <p:notesMasterId r:id="rId13"/>
  </p:notesMasterIdLst>
  <p:handoutMasterIdLst>
    <p:handoutMasterId r:id="rId14"/>
  </p:handoutMasterIdLst>
  <p:sldIdLst>
    <p:sldId id="2147480792" r:id="rId6"/>
    <p:sldId id="409" r:id="rId7"/>
    <p:sldId id="412" r:id="rId8"/>
    <p:sldId id="429" r:id="rId9"/>
    <p:sldId id="415" r:id="rId10"/>
    <p:sldId id="424" r:id="rId11"/>
    <p:sldId id="396" r:id="rId12"/>
  </p:sldIdLst>
  <p:sldSz cx="12192000" cy="6858000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3591" userDrawn="1">
          <p15:clr>
            <a:srgbClr val="A4A3A4"/>
          </p15:clr>
        </p15:guide>
        <p15:guide id="3" pos="551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pos="7401" userDrawn="1">
          <p15:clr>
            <a:srgbClr val="A4A3A4"/>
          </p15:clr>
        </p15:guide>
        <p15:guide id="6" orient="horz" pos="1003" userDrawn="1">
          <p15:clr>
            <a:srgbClr val="A4A3A4"/>
          </p15:clr>
        </p15:guide>
        <p15:guide id="7" orient="horz" pos="2886" userDrawn="1">
          <p15:clr>
            <a:srgbClr val="A4A3A4"/>
          </p15:clr>
        </p15:guide>
        <p15:guide id="8" pos="6267" userDrawn="1">
          <p15:clr>
            <a:srgbClr val="A4A3A4"/>
          </p15:clr>
        </p15:guide>
        <p15:guide id="9" pos="48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CC4A67B-2BCF-F9F8-D866-DF0A583280F2}" name="Kadi Tukkia" initials="KT" userId="S::kadi.tukkia@lhv.ee::a5ad3663-41e8-448e-8516-d437fdc54c40" providerId="AD"/>
  <p188:author id="{8DA9779C-2070-B47E-EAD5-3745D38D6AC9}" name="Kadri Kiisel" initials="KK" userId="S::kadri.kiisel@lhv.ee::efa83d71-4e0f-4fe7-a818-cfd092563b6f" providerId="AD"/>
  <p188:author id="{59A680A3-7FA9-8BA2-CE85-F7BB5B4F9858}" name="Sten Hans Jakobsoo" initials="SJ" userId="S::stenhans.jakobsoo@lhv.ee::a81fc8a2-91f6-4761-bc56-742b4fcf20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k Gustavson" initials="JG" lastIdx="36" clrIdx="0"/>
  <p:cmAuthor id="2" name="Kerli Lõhmus" initials="KL" lastIdx="1" clrIdx="1"/>
  <p:cmAuthor id="3" name="Priit Rum" initials="PR" lastIdx="1" clrIdx="2">
    <p:extLst>
      <p:ext uri="{19B8F6BF-5375-455C-9EA6-DF929625EA0E}">
        <p15:presenceInfo xmlns:p15="http://schemas.microsoft.com/office/powerpoint/2012/main" userId="S-1-5-21-2234844139-68666260-882344122-4119" providerId="AD"/>
      </p:ext>
    </p:extLst>
  </p:cmAuthor>
  <p:cmAuthor id="4" name="Monika Mäger" initials="MM" lastIdx="3" clrIdx="3">
    <p:extLst>
      <p:ext uri="{19B8F6BF-5375-455C-9EA6-DF929625EA0E}">
        <p15:presenceInfo xmlns:p15="http://schemas.microsoft.com/office/powerpoint/2012/main" userId="S::monika.mager@lhv.ee::778eb868-3ada-4318-a7de-6909e8a32926" providerId="AD"/>
      </p:ext>
    </p:extLst>
  </p:cmAuthor>
  <p:cmAuthor id="5" name="Anne Dolenko" initials="AD" lastIdx="1" clrIdx="4">
    <p:extLst>
      <p:ext uri="{19B8F6BF-5375-455C-9EA6-DF929625EA0E}">
        <p15:presenceInfo xmlns:p15="http://schemas.microsoft.com/office/powerpoint/2012/main" userId="Anne Dolen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1D3"/>
    <a:srgbClr val="EAF1FC"/>
    <a:srgbClr val="72A9A5"/>
    <a:srgbClr val="52757F"/>
    <a:srgbClr val="202C3B"/>
    <a:srgbClr val="9D8C8A"/>
    <a:srgbClr val="D2DBE6"/>
    <a:srgbClr val="F3CBB3"/>
    <a:srgbClr val="E8F0FC"/>
    <a:srgbClr val="EEB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787E5D-8CC1-4223-BAF0-B2435DE35663}" v="2" dt="2026-06-12T06:29:00.606"/>
    <p1510:client id="{A6138347-0285-4A18-B191-050B009BDD85}" v="468" dt="2026-06-12T07:34:37.781"/>
    <p1510:client id="{CD067AB2-426D-4C47-A9C8-31DAFB4D5FE2}" v="216" dt="2026-06-12T10:13:33.7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>
        <p:guide orient="horz" pos="754"/>
        <p:guide pos="3591"/>
        <p:guide pos="551"/>
        <p:guide orient="horz" pos="3906"/>
        <p:guide pos="7401"/>
        <p:guide orient="horz" pos="1003"/>
        <p:guide orient="horz" pos="2886"/>
        <p:guide pos="6267"/>
        <p:guide pos="4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4D3DACAE-156E-4474-8DC4-A6D09C9BEA40}" type="datetime1">
              <a:rPr lang="en-US"/>
              <a:pPr>
                <a:defRPr/>
              </a:pPr>
              <a:t>6/13/2026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1291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91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5F413F04-1EBF-4E2D-8DBE-6F3F8FB72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83B8812-42C5-481D-9630-B1358C2CB660}" type="datetime1">
              <a:rPr lang="en-US"/>
              <a:pPr>
                <a:defRPr/>
              </a:pPr>
              <a:t>6/13/2026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87" tIns="49945" rIns="99887" bIns="499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2"/>
            <a:ext cx="5388610" cy="4439841"/>
          </a:xfrm>
          <a:prstGeom prst="rect">
            <a:avLst/>
          </a:prstGeom>
        </p:spPr>
        <p:txBody>
          <a:bodyPr vert="horz" wrap="square" lIns="99887" tIns="49945" rIns="99887" bIns="499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1291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91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729EA40-590D-4331-A394-928F3109E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7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39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90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24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5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3" y="665018"/>
            <a:ext cx="10208032" cy="8478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8363" y="6154738"/>
            <a:ext cx="2655069" cy="309562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</a:lstStyle>
          <a:p>
            <a:pPr>
              <a:defRPr/>
            </a:pPr>
            <a:fld id="{AE7144E6-1A30-4A96-A103-6CC7AC1AFC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1F8AF-26A5-65C1-D203-36DCF0DA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8C574D-D3E8-DCAB-1E48-BD8445FCB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3120D-70DA-0DB6-3811-710A781C8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4439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0E970-5484-7F1E-085A-8B564DCA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B8529-4535-89E1-116C-7EA4F77C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5B97BA-5F2B-61F3-0A46-E918EE04E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8F1E4-DB23-308A-BE0D-67925A80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5A4E3-DC99-3BB7-0ECC-3C625E59F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54C6F-1A33-6FC4-D4B7-6D7620C00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7723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3A115-D21A-2901-A707-3FDAE857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0D9B04-4B8C-1C07-0948-4D8048935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245BD-2031-FF49-77F4-66F4C201B9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F8952-BA9C-0F92-BC4D-BFDEFDC94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98152-94A0-35CC-AC21-FBC6524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B3EECB-3D4D-DB14-B7E4-7B235A9A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8237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28ED8-FD8D-4D14-0448-808C51681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82447-7C33-80AF-B93C-DD832D9B46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AE85E-6B68-52B3-F75B-8D9EAC583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0B7A6-BDE8-617F-5BF9-B151554AE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709F5-1A8D-1A59-50C6-EE299E90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75508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C83FE9-EBAF-29C8-C72C-47F85256F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705D0-E085-CEE6-8721-08B8C6A4D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320C6-5E8E-7C23-45A4-723717AB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69ED4-67CF-D3C6-764A-C495F59F9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D6EBB-1EFF-1412-371A-CE339D0AE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9125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9E33-7924-47FA-EB73-006FACC8ED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543" y="2381997"/>
            <a:ext cx="9144000" cy="2856311"/>
          </a:xfrm>
        </p:spPr>
        <p:txBody>
          <a:bodyPr lIns="0" bIns="0" anchor="b"/>
          <a:lstStyle>
            <a:lvl1pPr algn="l">
              <a:defRPr sz="5000" spc="-15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74CC9-9A9C-281E-9ADA-805A13AFB5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5543" y="6322829"/>
            <a:ext cx="4213024" cy="237132"/>
          </a:xfrm>
        </p:spPr>
        <p:txBody>
          <a:bodyPr l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Position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9AE7172-4ED9-5C76-A4F2-BB83475B88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543" y="5986432"/>
            <a:ext cx="4213024" cy="269056"/>
          </a:xfrm>
        </p:spPr>
        <p:txBody>
          <a:bodyPr lIns="0"/>
          <a:lstStyle>
            <a:lvl1pPr marL="0" indent="0">
              <a:buNone/>
              <a:defRPr sz="1600" b="1" spc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410029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8191" y="6293428"/>
            <a:ext cx="77851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938" indent="-7938">
              <a:tabLst/>
              <a:defRPr/>
            </a:pPr>
            <a:r>
              <a:rPr lang="et-EE" sz="800" b="1">
                <a:latin typeface="+mj-lt"/>
                <a:ea typeface="ＭＳ Ｐゴシック" pitchFamily="-110" charset="-128"/>
                <a:cs typeface="+mn-cs"/>
              </a:rPr>
              <a:t>AS LHV GROUP</a:t>
            </a:r>
            <a:r>
              <a:rPr lang="et-EE" sz="800" b="0">
                <a:latin typeface="+mj-lt"/>
                <a:ea typeface="ＭＳ Ｐゴシック" pitchFamily="-110" charset="-128"/>
                <a:cs typeface="+mn-cs"/>
              </a:rPr>
              <a:t>    </a:t>
            </a:r>
            <a:r>
              <a:rPr lang="et-EE" sz="800">
                <a:latin typeface="+mj-lt"/>
                <a:ea typeface="ＭＳ Ｐゴシック" pitchFamily="-110" charset="-128"/>
                <a:cs typeface="+mn-cs"/>
              </a:rPr>
              <a:t>TARTU MNT 2, TALLINN    6 800 400    GROUP@LHV.EE   LHV.EE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79E33-7924-47FA-EB73-006FACC8ED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543" y="2381997"/>
            <a:ext cx="9144000" cy="2856311"/>
          </a:xfrm>
        </p:spPr>
        <p:txBody>
          <a:bodyPr lIns="0" bIns="0" anchor="b"/>
          <a:lstStyle>
            <a:lvl1pPr algn="l">
              <a:defRPr sz="5000" spc="-15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774CC9-9A9C-281E-9ADA-805A13AFB5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5543" y="6322829"/>
            <a:ext cx="4213024" cy="237132"/>
          </a:xfrm>
        </p:spPr>
        <p:txBody>
          <a:bodyPr lIns="0" bIns="0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Position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39AE7172-4ED9-5C76-A4F2-BB83475B88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543" y="5986432"/>
            <a:ext cx="4213024" cy="269056"/>
          </a:xfrm>
        </p:spPr>
        <p:txBody>
          <a:bodyPr lIns="0"/>
          <a:lstStyle>
            <a:lvl1pPr marL="0" indent="0">
              <a:buNone/>
              <a:defRPr sz="1600" b="1" spc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5654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98548-212E-0D96-AAC1-9FF60F0CC7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939478-EAA7-0F32-DA5E-DD19D0A5FD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9A870-5884-8E5D-C648-BB9DBB4E4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7E855-28DF-4BAC-AF47-26C30C57A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871579-483E-746F-D4B6-1904A5F6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3183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EA796-E46D-81C5-712D-7D37223B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FFEA6-7444-1A43-742C-6DBFD62C6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8E666-270E-47C1-4180-A513DB46D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5FD65-CDBC-6FDD-DA29-327BBEA6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2B14C-1483-3E49-7A39-5C4C9E11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612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7594-7F61-3AE5-B9D3-36EAD444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D8321-4C1A-4B69-17E0-993401A7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DA2D9-489B-F69A-CA13-13B3D596F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01A06-3D2C-6E2D-EC8F-1E9975AB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9B2EC-0B64-75AE-2BD5-A288D3790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69265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06E6B-56D6-B968-AF86-81367821C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8D87D-C48D-4F62-639F-EFDF17A33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B983A-CC38-36C9-1D44-FDDD3A23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0F20-DFBA-2AF2-6400-6FA7C6065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3386B-522D-250D-A7CD-E57D4162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446C-A075-E98F-6295-E3023289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1777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1783D-8BBE-E466-3704-F67A19CE8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CCF7A-7423-C9A6-5D66-73824B667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467BB9-3706-1780-3C68-0CADD98B72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C1FDE-3FD1-EF1D-0535-2F55911230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3D80B-393D-016A-67B6-2240B8515D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BF50D-4A66-B50F-D29C-5040C6262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A8C94-E4D4-8171-859D-8FE7F1780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4220CE-D409-A7FC-A7F4-9918C451B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1749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EFF29-6499-C467-4E0E-CFA103FE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820DD8-0200-0320-6A26-94D392B73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D41D7B-D3F1-3F59-D759-F47A24378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FF92C-5709-0C8B-6C69-BD853E1B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643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08364" y="665168"/>
            <a:ext cx="10207336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8364" y="1628779"/>
            <a:ext cx="10207336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/>
              <a:t>Here goes the content text</a:t>
            </a:r>
            <a:endParaRPr lang="en-US"/>
          </a:p>
        </p:txBody>
      </p:sp>
      <p:pic>
        <p:nvPicPr>
          <p:cNvPr id="7" name="Picture 6" descr="lhv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2143" y="6208322"/>
            <a:ext cx="749810" cy="2529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08364" y="62083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</a:lstStyle>
          <a:p>
            <a:fld id="{1F7097D2-0EF1-444F-976E-02107B6A18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5" r:id="rId3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4000" kern="1200" baseline="0">
          <a:solidFill>
            <a:schemeClr val="tx1"/>
          </a:solidFill>
          <a:latin typeface="+mj-lt"/>
          <a:ea typeface="ＭＳ Ｐゴシック" charset="-128"/>
          <a:cs typeface="HelveticaNeueLT Pro 35 Th" pitchFamily="34" charset="-7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D3FD34-564B-3D19-1F5F-A70E3A16E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449B1-A6A0-21EB-8E4B-AC2C54DC1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32D7-B60A-02F5-E661-2B4F2BED0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7F747F-98B5-4D5F-AEEA-62E442830956}" type="datetimeFigureOut">
              <a:rPr lang="et-EE" smtClean="0"/>
              <a:t>13.06.2026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9CD99-EA97-E35A-E998-3EDBFA26A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70D7B-8D6E-ED22-F1DF-C4404F24A1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644F8E-3A0B-4243-9FE3-84CA6629EBE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3172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erkki.raasuke@lhv.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nhans.jakobsoo@lhv.ee" TargetMode="External"/><Relationship Id="rId4" Type="http://schemas.openxmlformats.org/officeDocument/2006/relationships/hyperlink" Target="mailto:meelis.paakspuu@lhv.e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0F0-69EA-2197-00B2-8F6C7F7F1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5544" y="2143310"/>
            <a:ext cx="6980109" cy="344233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t-EE" sz="7200" spc="-300" noProof="0">
                <a:latin typeface="HelveticaNeueLT Pro 65 Md" panose="020B0604020202020204" pitchFamily="34" charset="-70"/>
              </a:rPr>
              <a:t>LHV Group</a:t>
            </a:r>
            <a:br>
              <a:rPr lang="et-EE" noProof="0"/>
            </a:br>
            <a:r>
              <a:rPr lang="et-EE" sz="3000" spc="0" noProof="0">
                <a:latin typeface="HelveticaNeueLT Pro 65 Md" panose="020B0604020202020204" pitchFamily="34" charset="-70"/>
              </a:rPr>
              <a:t>Mai tulemused</a:t>
            </a:r>
            <a:br>
              <a:rPr lang="et-EE" sz="3000" spc="0" noProof="0"/>
            </a:br>
            <a:br>
              <a:rPr lang="et-EE" sz="3000" spc="0" noProof="0"/>
            </a:br>
            <a:br>
              <a:rPr lang="et-EE" sz="3000" spc="0" noProof="0"/>
            </a:br>
            <a:r>
              <a:rPr lang="et-EE" sz="2400" spc="0" noProof="0">
                <a:latin typeface="HelveticaNeueLT Pro 45 Lt" panose="020B0403020202020204" pitchFamily="34" charset="-70"/>
              </a:rPr>
              <a:t>16. juuni 2026</a:t>
            </a:r>
            <a:endParaRPr lang="et-EE" sz="3000" spc="0" noProof="0">
              <a:latin typeface="HelveticaNeueLT Pro 45 Lt" panose="020B0403020202020204" pitchFamily="34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728153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noProof="0" smtClean="0"/>
              <a:pPr>
                <a:defRPr/>
              </a:pPr>
              <a:t>2</a:t>
            </a:fld>
            <a:endParaRPr lang="et-EE" noProof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10931367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noProof="0">
                <a:latin typeface="HelveticaNeueLT Pro 45 Lt" panose="020B0403020202020204" pitchFamily="34" charset="-70"/>
              </a:rPr>
              <a:t>LHV Group </a:t>
            </a:r>
          </a:p>
          <a:p>
            <a:pPr marL="0" indent="0"/>
            <a:r>
              <a:rPr lang="nb-NO" sz="2800" noProof="0">
                <a:latin typeface="HelveticaNeueLT Pro 65 Md"/>
                <a:ea typeface="ＭＳ Ｐゴシック"/>
              </a:rPr>
              <a:t>Positiivne areng kõigis grupi ettevõtetes</a:t>
            </a:r>
            <a:endParaRPr lang="et-EE" sz="2800" noProof="0">
              <a:latin typeface="HelveticaNeueLT Pro 65 Md"/>
              <a:ea typeface="ＭＳ Ｐゴシック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9CF30D-0275-A622-9BC9-6E2028AD0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5429"/>
              </p:ext>
            </p:extLst>
          </p:nvPr>
        </p:nvGraphicFramePr>
        <p:xfrm>
          <a:off x="848953" y="1152000"/>
          <a:ext cx="6624000" cy="4554000"/>
        </p:xfrm>
        <a:graphic>
          <a:graphicData uri="http://schemas.openxmlformats.org/drawingml/2006/table">
            <a:tbl>
              <a:tblPr/>
              <a:tblGrid>
                <a:gridCol w="3492000">
                  <a:extLst>
                    <a:ext uri="{9D8B030D-6E8A-4147-A177-3AD203B41FA5}">
                      <a16:colId xmlns:a16="http://schemas.microsoft.com/office/drawing/2014/main" val="388466257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25721307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44012633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5941965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26894927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799069058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Finantstulemus,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EURt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5303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intressitulu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20 811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100 021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101 063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98 593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+1 429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62704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teenustasutulu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5 181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24 176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23 929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25 870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-1 695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78002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Muud tegevustulud ja -kulud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4 007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1 328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-1 265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36732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Netotulud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26 267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124 260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128 999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125 791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-1 531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478500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14 545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73 748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64 445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71 964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+1 784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01636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Kasum enne allahindlusi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11 722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50 512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64 554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53 827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-3 315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469026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Laenude ja võlakirjade allahindlus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2 640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2 494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6 144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-3 504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98094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Tulumaksukulu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2 261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10 366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11 801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10 822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-456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85442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Puhaskasum, sh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9 106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37 506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50 258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36 862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+645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50457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grupi aktsionäride kasum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8 852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37 235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49 293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36 137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+1 098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15984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08292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Ärimahud,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EURm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27930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Laenud (neto)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5 669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5 669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4 910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5 680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72549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Hoiused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7 610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7 610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7 298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7 715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1934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Fondide maht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1 753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71104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Finantsvahendajate maksete arv (tuhat tk)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8 565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43 357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33 259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36 054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+7 303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39241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20455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Võtmenäitajad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77111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Kulu / tulu suhe (C/I)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55,4%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57,2%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+2,1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67423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intressimarginaal (NIM)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+0,0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0323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ROE* (maksueelne)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17,7%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15,1%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21,3%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15,2%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-0,1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22829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ROE*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11,5%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+0,4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9668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13DFCD2-185A-57B7-BB2C-FB048D8A0CB9}"/>
              </a:ext>
            </a:extLst>
          </p:cNvPr>
          <p:cNvSpPr txBox="1"/>
          <p:nvPr/>
        </p:nvSpPr>
        <p:spPr>
          <a:xfrm>
            <a:off x="1002773" y="6414612"/>
            <a:ext cx="6917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900" noProof="0">
                <a:latin typeface="HelveticaNeueLT Pro 45 Lt" panose="020B0403020202020204" pitchFamily="34" charset="-70"/>
              </a:rPr>
              <a:t>* Omakapitali tootluse suhtarv baseerub AS LHV Group omanikele omistatud kasumil ja omakapitalil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1C9340-9746-85BA-1715-B1EC3F6B5ABD}"/>
              </a:ext>
            </a:extLst>
          </p:cNvPr>
          <p:cNvSpPr txBox="1">
            <a:spLocks/>
          </p:cNvSpPr>
          <p:nvPr/>
        </p:nvSpPr>
        <p:spPr bwMode="auto">
          <a:xfrm>
            <a:off x="7920000" y="1152000"/>
            <a:ext cx="39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2000" tIns="45720" rIns="3600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800"/>
              </a:spcAft>
            </a:pPr>
            <a:r>
              <a:rPr lang="et-EE" sz="1200" noProof="0">
                <a:latin typeface="HelveticaNeueLT Pro 45 Lt"/>
                <a:ea typeface="ＭＳ Ｐゴシック"/>
              </a:rPr>
              <a:t>Mai puhaskasum 9,1 miljonit eurot kasvatas aasta algusest teenitud puhaskasumi 37,5 miljoni euroni, mis ületab finantsplaani 0,6 miljoni euro võrra</a:t>
            </a:r>
          </a:p>
          <a:p>
            <a:pPr marL="179388" indent="-179388">
              <a:spcAft>
                <a:spcPts val="800"/>
              </a:spcAft>
            </a:pPr>
            <a:r>
              <a:rPr lang="et-EE" sz="1200" noProof="0">
                <a:latin typeface="HelveticaNeueLT Pro 45 Lt"/>
                <a:ea typeface="ＭＳ Ｐゴシック"/>
              </a:rPr>
              <a:t>Netotulude hoog paranes kuises võrdluses kõrgema intressi- ja teenustasutulu toel</a:t>
            </a:r>
          </a:p>
          <a:p>
            <a:pPr marL="179388" indent="-179388">
              <a:spcAft>
                <a:spcPts val="800"/>
              </a:spcAft>
            </a:pPr>
            <a:r>
              <a:rPr lang="et-EE" sz="1200" noProof="0">
                <a:latin typeface="HelveticaNeueLT Pro 45 Lt"/>
                <a:ea typeface="ＭＳ Ｐゴシック"/>
              </a:rPr>
              <a:t>Tegevuskulud olid kooskõlas plaaniga</a:t>
            </a:r>
          </a:p>
          <a:p>
            <a:pPr marL="179388" indent="-179388">
              <a:spcAft>
                <a:spcPts val="800"/>
              </a:spcAft>
            </a:pPr>
            <a:r>
              <a:rPr lang="et-EE" sz="1200">
                <a:latin typeface="HelveticaNeueLT Pro 45 Lt"/>
                <a:ea typeface="ＭＳ Ｐゴシック"/>
              </a:rPr>
              <a:t>K</a:t>
            </a:r>
            <a:r>
              <a:rPr lang="et-EE" sz="1200" noProof="0" err="1">
                <a:latin typeface="HelveticaNeueLT Pro 45 Lt"/>
                <a:ea typeface="ＭＳ Ｐゴシック"/>
              </a:rPr>
              <a:t>rediidikvaliteet</a:t>
            </a:r>
            <a:r>
              <a:rPr lang="et-EE" sz="1200" noProof="0">
                <a:latin typeface="HelveticaNeueLT Pro 45 Lt"/>
                <a:ea typeface="ＭＳ Ｐゴシック"/>
              </a:rPr>
              <a:t> püsis tugev, mai allahindlused olid 0,4 miljonit eurot</a:t>
            </a:r>
          </a:p>
          <a:p>
            <a:pPr marL="179388" indent="-179388">
              <a:spcAft>
                <a:spcPts val="800"/>
              </a:spcAft>
            </a:pPr>
            <a:r>
              <a:rPr lang="et-EE" sz="1200" noProof="0">
                <a:latin typeface="HelveticaNeueLT Pro 45 Lt"/>
                <a:ea typeface="ＭＳ Ｐゴシック"/>
              </a:rPr>
              <a:t>Laenuportfell kasvas kuuga 69 miljoni euro võrra ning püsib üldjoontes finantsplaani lähedal</a:t>
            </a:r>
          </a:p>
          <a:p>
            <a:pPr marL="179388" indent="-179388">
              <a:spcAft>
                <a:spcPts val="800"/>
              </a:spcAft>
            </a:pPr>
            <a:r>
              <a:rPr lang="et-EE" sz="1200" noProof="0">
                <a:latin typeface="HelveticaNeueLT Pro 45 Lt"/>
                <a:ea typeface="ＭＳ Ｐゴシック"/>
              </a:rPr>
              <a:t>Hoiused vähenesid 274 miljoni euro võrra, kuna Euroopa Keskpanga likviidsusraamistiku muudatuste järel lasti osal kõrgema kuluga hoiustest lõppeda</a:t>
            </a:r>
          </a:p>
          <a:p>
            <a:pPr marL="179388" indent="-179388">
              <a:spcAft>
                <a:spcPts val="800"/>
              </a:spcAft>
            </a:pPr>
            <a:r>
              <a:rPr lang="et-EE" sz="1200" noProof="0">
                <a:latin typeface="HelveticaNeueLT Pro 45 Lt"/>
                <a:ea typeface="ＭＳ Ｐゴシック"/>
              </a:rPr>
              <a:t>Fondide maht kasvas 15 miljoni euro võrra ja maksete arv ulatus 8,6 miljonini, mõlemad ületavad finantsplaani</a:t>
            </a:r>
          </a:p>
          <a:p>
            <a:pPr marL="179388" indent="-179388">
              <a:spcAft>
                <a:spcPts val="800"/>
              </a:spcAft>
            </a:pPr>
            <a:r>
              <a:rPr lang="et-EE" sz="1200" noProof="0">
                <a:latin typeface="HelveticaNeueLT Pro 45 Lt"/>
                <a:ea typeface="ＭＳ Ｐゴシック"/>
              </a:rPr>
              <a:t>LHV Panga ja LHV Banki vahelised </a:t>
            </a:r>
            <a:r>
              <a:rPr lang="et-EE" sz="1200" noProof="0" err="1">
                <a:latin typeface="HelveticaNeueLT Pro 45 Lt"/>
                <a:ea typeface="ＭＳ Ｐゴシック"/>
              </a:rPr>
              <a:t>intressiswapid</a:t>
            </a:r>
            <a:r>
              <a:rPr lang="et-EE" sz="1200" noProof="0">
                <a:latin typeface="HelveticaNeueLT Pro 45 Lt"/>
                <a:ea typeface="ＭＳ Ｐゴシック"/>
              </a:rPr>
              <a:t> elimineeritakse grupi tasandil, mistõttu tütarettevõtete kasumite summa erineb konsolideeritud tulemusest. Mai lõpu seisuga oli mõju LHV Panga tulemis -2,2 miljonit eurot</a:t>
            </a:r>
            <a:endParaRPr lang="et-EE" sz="1200" noProof="0">
              <a:solidFill>
                <a:srgbClr val="FF0000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7641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4800" y="252000"/>
            <a:ext cx="10933200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noProof="0">
                <a:latin typeface="HelveticaNeueLT Pro 45 Lt" panose="020B0403020202020204" pitchFamily="34" charset="-70"/>
              </a:rPr>
              <a:t>LHV Pank </a:t>
            </a:r>
          </a:p>
          <a:p>
            <a:pPr marL="0" indent="0"/>
            <a:r>
              <a:rPr lang="et-EE" sz="2800" noProof="0">
                <a:latin typeface="HelveticaNeueLT Pro 65 Md" panose="020B0604020202020204" pitchFamily="34" charset="-70"/>
              </a:rPr>
              <a:t>Äritegevuse efektiivsus paraneb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>
            <a:normAutofit/>
          </a:bodyPr>
          <a:lstStyle/>
          <a:p>
            <a:pPr>
              <a:defRPr/>
            </a:pPr>
            <a:fld id="{BA1AC56E-C371-47FC-88B5-CE31439F79D2}" type="slidenum">
              <a:rPr lang="et-EE" noProof="0" smtClean="0"/>
              <a:pPr>
                <a:defRPr/>
              </a:pPr>
              <a:t>3</a:t>
            </a:fld>
            <a:endParaRPr lang="et-EE" noProof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57995" y="1231353"/>
            <a:ext cx="3883938" cy="485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t-EE" sz="1600" noProof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919999" y="1151999"/>
            <a:ext cx="4052925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9,8 miljonit eurot puhaskasumit maikuus kasvatas aasta algusest teenitud puhaskasumi 37,4 miljoni euroni, mis grupisiseste vahetuslepingute ümberhindlust välistades ületab finantsplaani 1,5 miljoni euro võrra</a:t>
            </a:r>
          </a:p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Netotulud paranesid kuises võrdluses kõrgema neto intressitulu ja teenustasutulu toel. Tulud sisaldavad grupisisese </a:t>
            </a:r>
            <a:r>
              <a:rPr lang="et-EE" sz="1100" noProof="0" err="1">
                <a:latin typeface="HelveticaNeueLT Pro 45 Lt"/>
                <a:ea typeface="ＭＳ Ｐゴシック"/>
              </a:rPr>
              <a:t>intressiswapi</a:t>
            </a:r>
            <a:r>
              <a:rPr lang="et-EE" sz="1100" noProof="0">
                <a:latin typeface="HelveticaNeueLT Pro 45 Lt"/>
                <a:ea typeface="ＭＳ Ｐゴシック"/>
              </a:rPr>
              <a:t> positiivset ümberhindlust 0,9 miljonit eurot, mis elimineeritakse grupi tasandil</a:t>
            </a:r>
          </a:p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Mõõdukalt kõrgemad tegevuskulud tulenesid peamiselt personalimuudatustest ja ühekordsetest kuludest</a:t>
            </a:r>
          </a:p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Krediidikvaliteet püsis tugev ning laenuportfellis kajastati allahindluste netotühistamist</a:t>
            </a:r>
          </a:p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Neto laenuportfell kasvas 32 miljoni euro võrra </a:t>
            </a:r>
            <a:r>
              <a:rPr lang="et-EE" sz="1100" noProof="0" err="1">
                <a:latin typeface="HelveticaNeueLT Pro 45 Lt"/>
                <a:ea typeface="ＭＳ Ｐゴシック"/>
              </a:rPr>
              <a:t>jaelaenude</a:t>
            </a:r>
            <a:r>
              <a:rPr lang="et-EE" sz="1100" noProof="0">
                <a:latin typeface="HelveticaNeueLT Pro 45 Lt"/>
                <a:ea typeface="ＭＳ Ｐゴシック"/>
              </a:rPr>
              <a:t> toel, samal ajal kui ettevõtete laenuportfell püsis üldjoontes samal tasemel</a:t>
            </a:r>
          </a:p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Hoiuste kogumaht vähenes 282 miljoni euro võrra kõrgema kulu ja madalama kvaliteediga hoiuste vähendamise jätkudes, ligikaudu pool vähenemisest tulenes finantsvahendajate hoiustest</a:t>
            </a:r>
          </a:p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Klientide arv kasvas 2 700 võrra ulatudes kokku 506 tuhande kliendini, sealhulgas igapäevaste maksete tegijate arv kasvas 2 500 võrra ulatudes 235 tuhande kliendini</a:t>
            </a:r>
          </a:p>
          <a:p>
            <a:pPr marL="179388" indent="-179388">
              <a:spcAft>
                <a:spcPts val="800"/>
              </a:spcAft>
            </a:pPr>
            <a:r>
              <a:rPr lang="et-EE" sz="1100" noProof="0">
                <a:latin typeface="HelveticaNeueLT Pro 45 Lt"/>
                <a:ea typeface="ＭＳ Ｐゴシック"/>
              </a:rPr>
              <a:t>Mais viidi panga põhisüsteemid üle pilvetehnoloogiale, mis tõstab arenduskiirust ja </a:t>
            </a:r>
            <a:r>
              <a:rPr lang="et-EE" sz="1100" noProof="0" err="1">
                <a:latin typeface="HelveticaNeueLT Pro 45 Lt"/>
                <a:ea typeface="ＭＳ Ｐゴシック"/>
              </a:rPr>
              <a:t>skaleerimisvõimet</a:t>
            </a:r>
            <a:endParaRPr lang="et-EE" sz="1100" noProof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3131BF0-2754-2E0A-5742-9BAA6D3C0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611044"/>
              </p:ext>
            </p:extLst>
          </p:nvPr>
        </p:nvGraphicFramePr>
        <p:xfrm>
          <a:off x="851568" y="1152000"/>
          <a:ext cx="6624000" cy="4554000"/>
        </p:xfrm>
        <a:graphic>
          <a:graphicData uri="http://schemas.openxmlformats.org/drawingml/2006/table">
            <a:tbl>
              <a:tblPr/>
              <a:tblGrid>
                <a:gridCol w="3492000">
                  <a:extLst>
                    <a:ext uri="{9D8B030D-6E8A-4147-A177-3AD203B41FA5}">
                      <a16:colId xmlns:a16="http://schemas.microsoft.com/office/drawing/2014/main" val="985092676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8399524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84854215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58890550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575507129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067020161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Finantstulemus,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EURt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03351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intressitulu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17 870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85 733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90 680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85 652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9617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teenustasutulu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4 257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19 216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17 744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20 818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-1 601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83257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tasude jagamine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-1 805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-9 098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-11 916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-9 391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+293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29196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Muud tegevustulud ja –kulud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-2 222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1 051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-2 274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119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Netotulud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21 224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93 629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97 559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97 131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-3 502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70034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Netotulud kokku v.a grupisisene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intressiswap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20 278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95 798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97 559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97 131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-1 333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10946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9 407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45 844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39 418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44 306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+1 537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44567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Kasum enne allahindlusi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11 817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47 785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58 142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52 825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-5 039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9682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Kasum enne allahindlusi v.a grupisisene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intressiswap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10 871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49 954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58 142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52 825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-2 870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0108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Laenude ja võlakirjade allahindlus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1 479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1 599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5 495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-4 017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6920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Tulumaksukulu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2 159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8 886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10 762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9 244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-358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53025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Puhaskasum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9 847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37 421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45 780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38 085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-665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2776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45718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Puhaskasum v.a grupisisene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intressiswap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8 901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39 589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45 780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38 085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+1 504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94268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1527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Ärimahud,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EURm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4714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Laenud (neto)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4 746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4 746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4 375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4 747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81558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Hoiused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6 265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6 265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6 458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6 481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-217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35550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sh finantsvahendajate hoiused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1 323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1 241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32947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33320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Ärimahud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03164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Kulu / tulu suhe (C/I)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49,0%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40,4%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45,6%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+3,3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3474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intressimarginaal (NIM)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+0,0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04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971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noProof="0" smtClean="0"/>
              <a:pPr>
                <a:defRPr/>
              </a:pPr>
              <a:t>4</a:t>
            </a:fld>
            <a:endParaRPr lang="et-EE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4FED61-E985-4424-B2B8-C067E1231FCD}"/>
              </a:ext>
            </a:extLst>
          </p:cNvPr>
          <p:cNvSpPr txBox="1">
            <a:spLocks/>
          </p:cNvSpPr>
          <p:nvPr/>
        </p:nvSpPr>
        <p:spPr bwMode="auto">
          <a:xfrm>
            <a:off x="784798" y="252000"/>
            <a:ext cx="10933200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400" noProof="0">
                <a:latin typeface="HelveticaNeueLT Pro 45 Lt" panose="020B0403020202020204" pitchFamily="34" charset="-70"/>
              </a:rPr>
              <a:t>LHV Bank </a:t>
            </a:r>
          </a:p>
          <a:p>
            <a:pPr marL="0" indent="0"/>
            <a:r>
              <a:rPr lang="et-EE" sz="2600" noProof="0">
                <a:latin typeface="HelveticaNeueLT Pro 65 Md" panose="020B0604020202020204" pitchFamily="34" charset="-70"/>
                <a:ea typeface="ＭＳ Ｐゴシック"/>
              </a:rPr>
              <a:t>Jätkuv kasv kooskõlas finantsplaaniga</a:t>
            </a:r>
            <a:endParaRPr lang="et-EE" sz="2400" noProof="0">
              <a:latin typeface="HelveticaNeueLT Pro 65 Md" panose="020B0604020202020204" pitchFamily="34" charset="-7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2328DD2-EBB6-EDB1-D9E0-0984F391C9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97422"/>
              </p:ext>
            </p:extLst>
          </p:nvPr>
        </p:nvGraphicFramePr>
        <p:xfrm>
          <a:off x="851567" y="1152000"/>
          <a:ext cx="6624000" cy="3762000"/>
        </p:xfrm>
        <a:graphic>
          <a:graphicData uri="http://schemas.openxmlformats.org/drawingml/2006/table">
            <a:tbl>
              <a:tblPr/>
              <a:tblGrid>
                <a:gridCol w="3492000">
                  <a:extLst>
                    <a:ext uri="{9D8B030D-6E8A-4147-A177-3AD203B41FA5}">
                      <a16:colId xmlns:a16="http://schemas.microsoft.com/office/drawing/2014/main" val="2814760385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72630738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91244968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87658196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04082664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3993430587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Finantstulemus,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EURt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98232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intressitulu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3 243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15 414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9 431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14 077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+1 337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19777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teenustasutulu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1 095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-507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14845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tasude jagamine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1 805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9 087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11 959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9 391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-304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60636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Muud tegevustulud ja –kulud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1 392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-525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09547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Netotulud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5 226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24 563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23 309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24 562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96732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4 330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20 349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19 433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20 472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93937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Kasum enne allahindlusi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895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4 213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3 877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4 090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+123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741115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Laenude ja võlakirjade allahindlus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894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+512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2095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Tulumaksukulu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860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-98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3806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Puhaskasum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2 289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2 236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2 581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-291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27863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872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Ärimahud,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EURm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22222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Laenud (neto)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9960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Hoiused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1 403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1 002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1 282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+121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23694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7147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Võtmenäitajad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89603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Kulu / tulu suhe (C/I)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83,4%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83,3%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-0,5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55112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intressimarginaal (NIM)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+0,1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182665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03275-07E2-2656-2863-6C059153599B}"/>
              </a:ext>
            </a:extLst>
          </p:cNvPr>
          <p:cNvSpPr txBox="1">
            <a:spLocks/>
          </p:cNvSpPr>
          <p:nvPr/>
        </p:nvSpPr>
        <p:spPr bwMode="auto">
          <a:xfrm>
            <a:off x="7920000" y="1151999"/>
            <a:ext cx="39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3600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179705" indent="-179705">
              <a:spcAft>
                <a:spcPts val="800"/>
              </a:spcAft>
            </a:pPr>
            <a:r>
              <a:rPr lang="et-EE" sz="1200" noProof="0">
                <a:ea typeface="ＭＳ Ｐゴシック"/>
              </a:rPr>
              <a:t>Mai puhaskasum 0,3 miljonit eurot kasvatas aasta algusest teenitud puhaskasumi 2,3 miljoni euroni. Tulemus jäi plaanile mõnevõrra alla varasemate kuude allahindluste ühekordse korrigeerimise tõttu, laenuportfelli aluskvaliteet püsis stabiilne</a:t>
            </a:r>
          </a:p>
          <a:p>
            <a:pPr marL="179705" indent="-179705">
              <a:spcAft>
                <a:spcPts val="800"/>
              </a:spcAft>
            </a:pPr>
            <a:r>
              <a:rPr lang="et-EE" sz="1200" noProof="0">
                <a:ea typeface="ＭＳ Ｐゴシック"/>
              </a:rPr>
              <a:t>Neto intressitulu paranes eelmise kuuga võrreldes tugevamate VKE-laenude marginaalide toel</a:t>
            </a:r>
          </a:p>
          <a:p>
            <a:pPr marL="179705" indent="-179705">
              <a:spcAft>
                <a:spcPts val="800"/>
              </a:spcAft>
            </a:pPr>
            <a:r>
              <a:rPr lang="et-EE" sz="1200" noProof="0">
                <a:ea typeface="ＭＳ Ｐゴシック"/>
              </a:rPr>
              <a:t>Laenuportfell kasvas 921 miljoni euroni, olles kooskõlas finantsplaaniga. Kasvu toetab tugev pakkumiste maht summas 198 miljonit eurot</a:t>
            </a:r>
          </a:p>
          <a:p>
            <a:pPr marL="179705" indent="-179705">
              <a:spcAft>
                <a:spcPts val="800"/>
              </a:spcAft>
            </a:pPr>
            <a:r>
              <a:rPr lang="et-EE" sz="1200" noProof="0">
                <a:ea typeface="ＭＳ Ｐゴシック"/>
              </a:rPr>
              <a:t>Hoiuste maht püsis stabiilsena 1,4 miljardi euro juures, tagades tugeva eelrahastuse positsiooni aktiivse laenuportfelli kasvu toetamiseks</a:t>
            </a:r>
          </a:p>
          <a:p>
            <a:pPr marL="179705" indent="-179705">
              <a:spcAft>
                <a:spcPts val="800"/>
              </a:spcAft>
            </a:pPr>
            <a:r>
              <a:rPr lang="et-EE" sz="1200" noProof="0" err="1">
                <a:ea typeface="ＭＳ Ｐゴシック"/>
              </a:rPr>
              <a:t>Jaeklientide</a:t>
            </a:r>
            <a:r>
              <a:rPr lang="et-EE" sz="1200" noProof="0">
                <a:ea typeface="ＭＳ Ｐゴシック"/>
              </a:rPr>
              <a:t> arv kasvas mais 362 võrra 10 092 kliendini ning otsehoiused suurenesid 13 miljoni euro võrra 338 miljoni euroni</a:t>
            </a:r>
          </a:p>
          <a:p>
            <a:pPr marL="179705" indent="-179705">
              <a:spcAft>
                <a:spcPts val="800"/>
              </a:spcAft>
            </a:pPr>
            <a:r>
              <a:rPr lang="et-EE" sz="1200" noProof="0">
                <a:ea typeface="ＭＳ Ｐゴシック"/>
              </a:rPr>
              <a:t>LHV Bank nimetati British Bank </a:t>
            </a:r>
            <a:r>
              <a:rPr lang="et-EE" sz="1200" noProof="0" err="1">
                <a:ea typeface="ＭＳ Ｐゴシック"/>
              </a:rPr>
              <a:t>Awardsi</a:t>
            </a:r>
            <a:r>
              <a:rPr lang="et-EE" sz="1200" noProof="0">
                <a:ea typeface="ＭＳ Ｐゴシック"/>
              </a:rPr>
              <a:t> </a:t>
            </a:r>
            <a:r>
              <a:rPr lang="et-EE" sz="1200" noProof="0" err="1">
                <a:ea typeface="ＭＳ Ｐゴシック"/>
              </a:rPr>
              <a:t>galal</a:t>
            </a:r>
            <a:r>
              <a:rPr lang="et-EE" sz="1200" noProof="0">
                <a:ea typeface="ＭＳ Ｐゴシック"/>
              </a:rPr>
              <a:t> parimaks uustulnukaks ning jõudis kolmandat aastat järjest </a:t>
            </a:r>
            <a:r>
              <a:rPr lang="et-EE" sz="1200" noProof="0" err="1">
                <a:ea typeface="ＭＳ Ｐゴシック"/>
              </a:rPr>
              <a:t>Sunday</a:t>
            </a:r>
            <a:r>
              <a:rPr lang="et-EE" sz="1200" noProof="0">
                <a:ea typeface="ＭＳ Ｐゴシック"/>
              </a:rPr>
              <a:t> Timesi parimate tööandjate nimekirja</a:t>
            </a:r>
          </a:p>
        </p:txBody>
      </p:sp>
    </p:spTree>
    <p:extLst>
      <p:ext uri="{BB962C8B-B14F-4D97-AF65-F5344CB8AC3E}">
        <p14:creationId xmlns:p14="http://schemas.microsoft.com/office/powerpoint/2010/main" val="585399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noProof="0" smtClean="0"/>
              <a:pPr>
                <a:defRPr/>
              </a:pPr>
              <a:t>5</a:t>
            </a:fld>
            <a:endParaRPr lang="et-EE" noProof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20000" y="1152000"/>
            <a:ext cx="39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Puhaskasum maikuus ulatus 0,2 miljoni euroni ning aasta algusest teenitud kumulatiivne tulemus ületab finantsplaani</a:t>
            </a:r>
          </a:p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Finantsturud kasvasid tugevalt teist kuud järjest ning kõik LHV fondid teenisid positiivse tootluse</a:t>
            </a:r>
          </a:p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Suuremate pensionifondide Julge ja Ettevõtlik kuutootlus oli vastavalt 0,8% ja 0,5%, fondidel Tasakaalukas ja Rahulik 0,3% ja 0,5% ning LHV Pensionifondil Indeks 6,9%</a:t>
            </a:r>
          </a:p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Hallatavate fondide maht lähenes 1,8 miljardile eurole, ületades finantsplaani 38 miljoni euro võrra fondide oodatust parema tootluse toel</a:t>
            </a:r>
            <a:endParaRPr lang="et-EE" sz="1300" noProof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52FDE42-1359-7CE3-A03C-EEE41F089C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887782"/>
              </p:ext>
            </p:extLst>
          </p:nvPr>
        </p:nvGraphicFramePr>
        <p:xfrm>
          <a:off x="852315" y="1152000"/>
          <a:ext cx="6624000" cy="2970000"/>
        </p:xfrm>
        <a:graphic>
          <a:graphicData uri="http://schemas.openxmlformats.org/drawingml/2006/table">
            <a:tbl>
              <a:tblPr/>
              <a:tblGrid>
                <a:gridCol w="3492000">
                  <a:extLst>
                    <a:ext uri="{9D8B030D-6E8A-4147-A177-3AD203B41FA5}">
                      <a16:colId xmlns:a16="http://schemas.microsoft.com/office/drawing/2014/main" val="107506737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9048066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5399287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46825333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806685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1791420393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Finantstulemus,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EURt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3489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Netotulud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825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4 015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3 680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3 941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76070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Tegevuskulud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706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3 531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2 921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3 465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+67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53713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Ärikasum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759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575480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Netofinantstulud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+166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82767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Tulumaksukulu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1 128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1 128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6944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Puhaskasum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212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-233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468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-407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+174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66495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10843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Ärimahud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14646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Fondide maht,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EURm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1 792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1 544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1 753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41520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Aktiivsete IIs klientide arv, tuhat tk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111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20516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123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Võtmenäitajad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15490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Kulu / tulu suhe (C/I)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76,9%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79,8%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82,8%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-3,0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81630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Fondide keskmine tootlus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+4,3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051832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B22229-D1E9-1966-7C55-FA63FD4BDE1B}"/>
              </a:ext>
            </a:extLst>
          </p:cNvPr>
          <p:cNvSpPr txBox="1">
            <a:spLocks/>
          </p:cNvSpPr>
          <p:nvPr/>
        </p:nvSpPr>
        <p:spPr bwMode="auto">
          <a:xfrm>
            <a:off x="784799" y="252000"/>
            <a:ext cx="10794787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400" noProof="0">
                <a:latin typeface="HelveticaNeueLT Pro 45 Lt" panose="020B0403020202020204" pitchFamily="34" charset="-70"/>
                <a:ea typeface="ＭＳ Ｐゴシック"/>
              </a:rPr>
              <a:t>LHV Varahaldus</a:t>
            </a:r>
          </a:p>
          <a:p>
            <a:pPr marL="0" indent="0"/>
            <a:r>
              <a:rPr lang="fi-FI" sz="2600" noProof="0">
                <a:latin typeface="HelveticaNeueLT Pro 65 Md" panose="020B0604020202020204" pitchFamily="34" charset="-70"/>
                <a:ea typeface="ＭＳ Ｐゴシック"/>
              </a:rPr>
              <a:t>Teine järjestikune tugev kuu turgudel</a:t>
            </a:r>
            <a:r>
              <a:rPr lang="et-EE" sz="2600" noProof="0">
                <a:latin typeface="HelveticaNeueLT Pro 65 Md" panose="020B0604020202020204" pitchFamily="34" charset="-70"/>
                <a:ea typeface="ＭＳ Ｐゴシック"/>
              </a:rPr>
              <a:t>, kõik LHV fondid positiivse tootlusega</a:t>
            </a:r>
            <a:endParaRPr lang="et-EE" sz="2600" noProof="0">
              <a:latin typeface="HelveticaNeueLT Pro 65 Md" panose="020B0604020202020204" pitchFamily="34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53524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noProof="0" smtClean="0"/>
              <a:pPr>
                <a:defRPr/>
              </a:pPr>
              <a:t>6</a:t>
            </a:fld>
            <a:endParaRPr lang="et-EE" noProof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20000" y="1151999"/>
            <a:ext cx="396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Aft>
                <a:spcPts val="800"/>
              </a:spcAft>
            </a:pPr>
            <a:r>
              <a:rPr lang="et-EE" sz="1300">
                <a:ea typeface="ＭＳ Ｐゴシック"/>
              </a:rPr>
              <a:t>Ma</a:t>
            </a:r>
            <a:r>
              <a:rPr lang="et-EE" sz="1300" noProof="0" err="1">
                <a:ea typeface="ＭＳ Ｐゴシック"/>
              </a:rPr>
              <a:t>is</a:t>
            </a:r>
            <a:r>
              <a:rPr lang="et-EE" sz="1300" noProof="0">
                <a:ea typeface="ＭＳ Ｐゴシック"/>
              </a:rPr>
              <a:t> sõlmiti uusi kindlustuslepinguid 3,5 miljoni euro ulatuses</a:t>
            </a:r>
          </a:p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Tugev müügitulemus peaaegu kõigis tooterühmades viis sõlmitud lepingute preemiad aasta algusest 0,5 miljoni euro võrra üle finantsplaani</a:t>
            </a:r>
          </a:p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Kahjujuhtumite aktiivsus vähenes võrreldes eelmise kuuga – mais registreeriti 13 300 uut kahjujuhtumit ning kahjusid hüvitati 2,32 miljoni euro ulatuses. Brutokahjusuhe paranes 61,8%-</a:t>
            </a:r>
            <a:r>
              <a:rPr lang="et-EE" sz="1300" noProof="0" err="1">
                <a:ea typeface="ＭＳ Ｐゴシック"/>
              </a:rPr>
              <a:t>ni</a:t>
            </a:r>
            <a:r>
              <a:rPr lang="et-EE" sz="1300" noProof="0">
                <a:ea typeface="ＭＳ Ｐゴシック"/>
              </a:rPr>
              <a:t>, mis on 2026. aasta parim kuutulemus. Aasta algusest arvutatav netokahjusuhe jätkas langust, jõudes kuu lõpuks 63,6%-</a:t>
            </a:r>
            <a:r>
              <a:rPr lang="et-EE" sz="1300" noProof="0" err="1">
                <a:ea typeface="ＭＳ Ｐゴシック"/>
              </a:rPr>
              <a:t>ni</a:t>
            </a:r>
            <a:endParaRPr lang="et-EE" sz="1300" noProof="0">
              <a:ea typeface="ＭＳ Ｐゴシック"/>
            </a:endParaRPr>
          </a:p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Kuigi kuu netokulusuhe suurenes, püsis aasta algusest arvutatav näitaja oluliselt madalamal finantsplaanis eeldatud tasemest</a:t>
            </a:r>
          </a:p>
          <a:p>
            <a:pPr marL="179388" indent="-179388">
              <a:spcAft>
                <a:spcPts val="800"/>
              </a:spcAft>
            </a:pPr>
            <a:r>
              <a:rPr lang="et-EE" sz="1300" noProof="0">
                <a:ea typeface="ＭＳ Ｐゴシック"/>
              </a:rPr>
              <a:t>Kuu lõpu seisuga oli klientide arv 241 000 ning kehtivate lepingute arv 321 000</a:t>
            </a:r>
          </a:p>
          <a:p>
            <a:pPr>
              <a:spcAft>
                <a:spcPts val="800"/>
              </a:spcAft>
            </a:pPr>
            <a:endParaRPr lang="et-EE" sz="1300" noProof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4FED61-E985-4424-B2B8-C067E1231FCD}"/>
              </a:ext>
            </a:extLst>
          </p:cNvPr>
          <p:cNvSpPr txBox="1">
            <a:spLocks/>
          </p:cNvSpPr>
          <p:nvPr/>
        </p:nvSpPr>
        <p:spPr bwMode="auto">
          <a:xfrm>
            <a:off x="784798" y="252000"/>
            <a:ext cx="10933200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400" noProof="0">
                <a:latin typeface="HelveticaNeueLT Pro 45 Lt" panose="020B0403020202020204" pitchFamily="34" charset="-70"/>
              </a:rPr>
              <a:t>LHV Kindlustus </a:t>
            </a:r>
          </a:p>
          <a:p>
            <a:pPr marL="0" indent="0"/>
            <a:r>
              <a:rPr lang="et-EE" sz="2600">
                <a:latin typeface="HelveticaNeueLT Pro 65 Md" panose="020B0604020202020204" pitchFamily="34" charset="-70"/>
              </a:rPr>
              <a:t>Paranevad finantstulemused ja p</a:t>
            </a:r>
            <a:r>
              <a:rPr lang="et-EE" sz="2600" noProof="0" err="1">
                <a:latin typeface="HelveticaNeueLT Pro 65 Md" panose="020B0604020202020204" pitchFamily="34" charset="-70"/>
              </a:rPr>
              <a:t>ositiivs</a:t>
            </a:r>
            <a:r>
              <a:rPr lang="et-EE" sz="2600">
                <a:latin typeface="HelveticaNeueLT Pro 65 Md" panose="020B0604020202020204" pitchFamily="34" charset="-70"/>
              </a:rPr>
              <a:t>e arengu jätkumine</a:t>
            </a:r>
            <a:endParaRPr lang="et-EE" sz="2600" noProof="0">
              <a:latin typeface="HelveticaNeueLT Pro 65 Md" panose="020B0604020202020204" pitchFamily="34" charset="-7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BFEA8DC-211F-79C3-34AB-1CC72E7F3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555381"/>
              </p:ext>
            </p:extLst>
          </p:nvPr>
        </p:nvGraphicFramePr>
        <p:xfrm>
          <a:off x="848952" y="1147553"/>
          <a:ext cx="6624000" cy="3564000"/>
        </p:xfrm>
        <a:graphic>
          <a:graphicData uri="http://schemas.openxmlformats.org/drawingml/2006/table">
            <a:tbl>
              <a:tblPr/>
              <a:tblGrid>
                <a:gridCol w="3492000">
                  <a:extLst>
                    <a:ext uri="{9D8B030D-6E8A-4147-A177-3AD203B41FA5}">
                      <a16:colId xmlns:a16="http://schemas.microsoft.com/office/drawing/2014/main" val="377984612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16994345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9743296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172070877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8676587"/>
                    </a:ext>
                  </a:extLst>
                </a:gridCol>
                <a:gridCol w="684000">
                  <a:extLst>
                    <a:ext uri="{9D8B030D-6E8A-4147-A177-3AD203B41FA5}">
                      <a16:colId xmlns:a16="http://schemas.microsoft.com/office/drawing/2014/main" val="438712691"/>
                    </a:ext>
                  </a:extLst>
                </a:gridCol>
              </a:tblGrid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Finantstulemus,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EURt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6299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Kindlustustegevuse tulu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3 766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17 953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16 526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18 007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-54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76683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Vahendustasud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438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1 528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1 686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2 301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-773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78143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Bruto tekkinud kahjud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2 326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12 935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10 809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11 562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+1 373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73335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Tegevuskulud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2 773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2 239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2 558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+216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23195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Kindlustustegevus edasikindlustuseta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469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717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1 793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1 587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-870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0106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Edasikindlustuse tulem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846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510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+336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654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Kindlustustegevuse tulem kokku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-129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1 251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1 077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-1 206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8398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Muud tegevustulud ja -kulud</a:t>
                      </a:r>
                    </a:p>
                  </a:txBody>
                  <a:tcPr marL="5715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52206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Puhaskasum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370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1 324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1 172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-1 251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05427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FF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36585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Ärimahud, </a:t>
                      </a:r>
                      <a:r>
                        <a:rPr lang="et-EE" sz="1100" b="0" i="0" u="none" strike="noStrike" noProof="0" err="1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EURt</a:t>
                      </a:r>
                      <a:endParaRPr lang="et-EE" sz="1100" b="0" i="0" u="none" strike="noStrike" noProof="0">
                        <a:solidFill>
                          <a:srgbClr val="000000"/>
                        </a:solidFill>
                        <a:effectLst/>
                        <a:latin typeface="HelveticaNeueLT Pro 65 Md" panose="020B0604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35113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Sõlmitud lepingute preemiad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3 505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22 696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19 723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22 182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+514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823509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Klientide arv (tuhat)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241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176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5908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34527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Võtmenäitajad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mai.26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YTD25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FP YTD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65 Md" panose="020B0604020202020204" pitchFamily="34" charset="-70"/>
                        </a:rPr>
                        <a:t> ∆ YTD FP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1305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kahjusuhe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76,1%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67,2%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66,1%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+10,1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50108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0000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Neto kulusuhe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26,6%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E1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24,6%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24,6%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0D0D0D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28,7%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t-EE" sz="1100" b="0" i="0" u="none" strike="noStrike" noProof="0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-4,1 </a:t>
                      </a:r>
                      <a:r>
                        <a:rPr lang="et-EE" sz="1100" b="0" i="0" u="none" strike="noStrike" noProof="0" err="1">
                          <a:solidFill>
                            <a:srgbClr val="808080"/>
                          </a:solidFill>
                          <a:effectLst/>
                          <a:latin typeface="HelveticaNeueLT Pro 45 Lt" panose="020B0403020202020204" pitchFamily="34" charset="-70"/>
                        </a:rPr>
                        <a:t>pp</a:t>
                      </a:r>
                      <a:endParaRPr lang="et-EE" sz="1100" b="0" i="0" u="none" strike="noStrike" noProof="0">
                        <a:solidFill>
                          <a:srgbClr val="808080"/>
                        </a:solidFill>
                        <a:effectLst/>
                        <a:latin typeface="HelveticaNeueLT Pro 45 Lt" panose="020B0403020202020204" pitchFamily="34" charset="-7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060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86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874800" y="2235600"/>
            <a:ext cx="7850644" cy="3067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65 Md" panose="020B0604020202020204" pitchFamily="34" charset="-70"/>
              </a:rPr>
              <a:t>Mihkel Torim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45 Lt" panose="020B0403020202020204" pitchFamily="34" charset="-70"/>
              </a:rPr>
              <a:t>LHV Group juhatuse esimees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65 Md" panose="020B0604020202020204" pitchFamily="34" charset="-70"/>
                <a:hlinkClick r:id="rId3"/>
              </a:rPr>
              <a:t>mihkel.torim@lhv.ee</a:t>
            </a:r>
            <a:endParaRPr lang="et-EE" noProof="0">
              <a:latin typeface="HelveticaNeueLT Pro 65 Md" panose="020B0604020202020204" pitchFamily="34" charset="-70"/>
            </a:endParaRP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endParaRPr lang="et-EE" noProof="0">
              <a:latin typeface="HelveticaNeueLT Pro 35 Th" panose="020B0403020202020204" pitchFamily="34" charset="-70"/>
            </a:endParaRP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65 Md" panose="020B0604020202020204" pitchFamily="34" charset="-70"/>
              </a:rPr>
              <a:t>Meelis Paakspuu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45 Lt" panose="020B0403020202020204" pitchFamily="34" charset="-70"/>
              </a:rPr>
              <a:t>LHV Group finantsjuht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65 Md" panose="020B0604020202020204" pitchFamily="34" charset="-70"/>
                <a:hlinkClick r:id="rId4"/>
              </a:rPr>
              <a:t>meelis.paakspuu@lhv.ee</a:t>
            </a:r>
            <a:endParaRPr lang="et-EE" noProof="0">
              <a:latin typeface="HelveticaNeueLT Pro 65 Md" panose="020B0604020202020204" pitchFamily="34" charset="-70"/>
            </a:endParaRP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endParaRPr lang="et-EE" noProof="0">
              <a:latin typeface="HelveticaNeueLT Pro 65 Md" panose="020B0604020202020204" pitchFamily="34" charset="-70"/>
            </a:endParaRP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65 Md" panose="020B0604020202020204" pitchFamily="34" charset="-70"/>
              </a:rPr>
              <a:t>Sten Hans Jakobsoo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45 Lt" panose="020B0403020202020204" pitchFamily="34" charset="-70"/>
              </a:rPr>
              <a:t>Investorsuhete ja ettevõtte arenduse juht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noProof="0">
                <a:latin typeface="HelveticaNeueLT Pro 65 Md" panose="020B0604020202020204" pitchFamily="34" charset="-70"/>
                <a:hlinkClick r:id="rId5"/>
              </a:rPr>
              <a:t>stenhans.jakobsoo@lhv.ee</a:t>
            </a:r>
            <a:endParaRPr lang="et-EE" noProof="0">
              <a:latin typeface="HelveticaNeueLT Pro 65 Md" panose="020B0604020202020204" pitchFamily="34" charset="-70"/>
            </a:endParaRP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endParaRPr lang="et-EE" noProof="0">
              <a:latin typeface="HelveticaNeueLT Pro 65 Md" panose="020B0604020202020204" pitchFamily="34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3490061433"/>
      </p:ext>
    </p:extLst>
  </p:cSld>
  <p:clrMapOvr>
    <a:masterClrMapping/>
  </p:clrMapOvr>
</p:sld>
</file>

<file path=ppt/theme/theme1.xml><?xml version="1.0" encoding="utf-8"?>
<a:theme xmlns:a="http://schemas.openxmlformats.org/drawingml/2006/main" name="lhv_pank_ppt_template_light_arial_ee">
  <a:themeElements>
    <a:clrScheme name="LHV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HV tulemused" id="{77044B71-86F1-4567-AA62-6A403517F08B}" vid="{4DE0EB7F-C93A-4F6B-B78F-75C5503BE3D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HV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99E3072647A94CBE19A061221F7E39" ma:contentTypeVersion="12" ma:contentTypeDescription="Create a new document." ma:contentTypeScope="" ma:versionID="42a02ef239f9b46e7cd2f100b8554264">
  <xsd:schema xmlns:xsd="http://www.w3.org/2001/XMLSchema" xmlns:xs="http://www.w3.org/2001/XMLSchema" xmlns:p="http://schemas.microsoft.com/office/2006/metadata/properties" xmlns:ns2="0850eff2-786c-45d6-bb24-a31685f6d824" xmlns:ns3="2122a5ab-6aea-4692-bcdb-3967955c0e5f" targetNamespace="http://schemas.microsoft.com/office/2006/metadata/properties" ma:root="true" ma:fieldsID="88bbbdb2a8702d9835f607633545f88b" ns2:_="" ns3:_="">
    <xsd:import namespace="0850eff2-786c-45d6-bb24-a31685f6d824"/>
    <xsd:import namespace="2122a5ab-6aea-4692-bcdb-3967955c0e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50eff2-786c-45d6-bb24-a31685f6d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0d597c7-ce62-4804-90a7-dff525d8ec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22a5ab-6aea-4692-bcdb-3967955c0e5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7e04ef0-01fd-45f7-809c-638acfdbc4d8}" ma:internalName="TaxCatchAll" ma:showField="CatchAllData" ma:web="2122a5ab-6aea-4692-bcdb-3967955c0e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50eff2-786c-45d6-bb24-a31685f6d824">
      <Terms xmlns="http://schemas.microsoft.com/office/infopath/2007/PartnerControls"/>
    </lcf76f155ced4ddcb4097134ff3c332f>
    <TaxCatchAll xmlns="2122a5ab-6aea-4692-bcdb-3967955c0e5f" xsi:nil="true"/>
  </documentManagement>
</p:properties>
</file>

<file path=customXml/itemProps1.xml><?xml version="1.0" encoding="utf-8"?>
<ds:datastoreItem xmlns:ds="http://schemas.openxmlformats.org/officeDocument/2006/customXml" ds:itemID="{B8F66076-0C6A-4EEE-A4C7-A21DE2EFAB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B5785-CD8B-48C6-A0F2-85BDC8E47AF8}">
  <ds:schemaRefs>
    <ds:schemaRef ds:uri="0850eff2-786c-45d6-bb24-a31685f6d824"/>
    <ds:schemaRef ds:uri="2122a5ab-6aea-4692-bcdb-3967955c0e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A4FD8DE-AE86-4AAC-AD2A-70B017832361}">
  <ds:schemaRefs>
    <ds:schemaRef ds:uri="0850eff2-786c-45d6-bb24-a31685f6d824"/>
    <ds:schemaRef ds:uri="2122a5ab-6aea-4692-bcdb-3967955c0e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d7b2bdd1-6077-4f89-8708-6956b8db8f1a}" enabled="0" method="" siteId="{d7b2bdd1-6077-4f89-8708-6956b8db8f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LHV tulemused</Template>
  <TotalTime>0</TotalTime>
  <Words>1922</Words>
  <Application>Microsoft Office PowerPoint</Application>
  <PresentationFormat>Widescreen</PresentationFormat>
  <Paragraphs>651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MS PGothic</vt:lpstr>
      <vt:lpstr>Aptos</vt:lpstr>
      <vt:lpstr>Aptos Display</vt:lpstr>
      <vt:lpstr>Arial</vt:lpstr>
      <vt:lpstr>Calibri</vt:lpstr>
      <vt:lpstr>Helvetica Neue LT Pro 45 Light</vt:lpstr>
      <vt:lpstr>HelveticaNeue LT 35 Thin</vt:lpstr>
      <vt:lpstr>HelveticaNeueLT Pro 35 Th</vt:lpstr>
      <vt:lpstr>HelveticaNeueLT Pro 45 Lt</vt:lpstr>
      <vt:lpstr>HelveticaNeueLT Pro 65 Md</vt:lpstr>
      <vt:lpstr>lhv_pank_ppt_template_light_arial_ee</vt:lpstr>
      <vt:lpstr>Custom Design</vt:lpstr>
      <vt:lpstr>LHV Group Mai tulemused   16. juuni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 LHV pank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LHV Group</dc:title>
  <dc:creator>Anne Dolenko</dc:creator>
  <cp:lastModifiedBy>Kadi Tukkia</cp:lastModifiedBy>
  <cp:revision>2</cp:revision>
  <cp:lastPrinted>2019-01-25T12:57:55Z</cp:lastPrinted>
  <dcterms:created xsi:type="dcterms:W3CDTF">2014-05-21T08:34:10Z</dcterms:created>
  <dcterms:modified xsi:type="dcterms:W3CDTF">2026-06-13T17:15:36Z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0x010100C199E3072647A94CBE19A061221F7E39</vt:lpwstr>
  </property>
  <property fmtid="{D5CDD505-2E9C-101B-9397-08002B2CF9AE}" pid="3" name="MediaServiceImageTags">
    <vt:lpwstr/>
  </property>
</Properties>
</file>