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0" d="100"/>
          <a:sy n="130" d="100"/>
        </p:scale>
        <p:origin x="618" y="33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jpeg"/><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2.emf"/><Relationship Id="rId18" Type="http://schemas.openxmlformats.org/officeDocument/2006/relationships/image" Target="../media/image13.emf"/><Relationship Id="rId3" Type="http://schemas.openxmlformats.org/officeDocument/2006/relationships/tags" Target="../tags/tag46.xml"/><Relationship Id="rId21" Type="http://schemas.openxmlformats.org/officeDocument/2006/relationships/image" Target="../media/image21.jpeg"/><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6.emf"/><Relationship Id="rId2" Type="http://schemas.openxmlformats.org/officeDocument/2006/relationships/tags" Target="../tags/tag45.xml"/><Relationship Id="rId16" Type="http://schemas.openxmlformats.org/officeDocument/2006/relationships/image" Target="../media/image25.emf"/><Relationship Id="rId20" Type="http://schemas.openxmlformats.org/officeDocument/2006/relationships/image" Target="../media/image28.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4.emf"/><Relationship Id="rId10" Type="http://schemas.openxmlformats.org/officeDocument/2006/relationships/slideLayout" Target="../slideLayouts/slideLayout3.xml"/><Relationship Id="rId19" Type="http://schemas.openxmlformats.org/officeDocument/2006/relationships/image" Target="../media/image27.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3.emf"/></Relationships>
</file>

<file path=ppt/slides/_rels/slide3.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1.jpeg"/><Relationship Id="rId4" Type="http://schemas.openxmlformats.org/officeDocument/2006/relationships/hyperlink" Target="mailto:Francois.touati@axa-im.com" TargetMode="External"/><Relationship Id="rId9" Type="http://schemas.openxmlformats.org/officeDocument/2006/relationships/image" Target="../media/image30.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28" name="Picture 27">
            <a:extLst>
              <a:ext uri="{FF2B5EF4-FFF2-40B4-BE49-F238E27FC236}">
                <a16:creationId xmlns:a16="http://schemas.microsoft.com/office/drawing/2014/main" id="{BDEAECAE-F138-EBD9-DB74-D3AE6D2A2818}"/>
              </a:ext>
            </a:extLst>
          </p:cNvPr>
          <p:cNvPicPr>
            <a:picLocks noChangeAspect="1"/>
          </p:cNvPicPr>
          <p:nvPr>
            <p:custDataLst>
              <p:tags r:id="rId1"/>
            </p:custDataLst>
          </p:nvPr>
        </p:nvPicPr>
        <p:blipFill>
          <a:blip r:embed="rId19"/>
          <a:stretch>
            <a:fillRect/>
          </a:stretch>
        </p:blipFill>
        <p:spPr>
          <a:xfrm>
            <a:off x="179997" y="1656003"/>
            <a:ext cx="2152650" cy="3563478"/>
          </a:xfrm>
          <a:prstGeom prst="rect">
            <a:avLst/>
          </a:prstGeom>
        </p:spPr>
      </p:pic>
      <p:pic>
        <p:nvPicPr>
          <p:cNvPr id="29" name="Picture 28">
            <a:extLst>
              <a:ext uri="{FF2B5EF4-FFF2-40B4-BE49-F238E27FC236}">
                <a16:creationId xmlns:a16="http://schemas.microsoft.com/office/drawing/2014/main" id="{5547595C-E9DA-D1E8-483D-A01DF226F849}"/>
              </a:ext>
            </a:extLst>
          </p:cNvPr>
          <p:cNvPicPr>
            <a:picLocks noChangeAspect="1"/>
          </p:cNvPicPr>
          <p:nvPr>
            <p:custDataLst>
              <p:tags r:id="rId2"/>
            </p:custDataLst>
          </p:nvPr>
        </p:nvPicPr>
        <p:blipFill>
          <a:blip r:embed="rId20"/>
          <a:stretch>
            <a:fillRect/>
          </a:stretch>
        </p:blipFill>
        <p:spPr>
          <a:xfrm>
            <a:off x="3879511" y="6114346"/>
            <a:ext cx="3514725" cy="1597465"/>
          </a:xfrm>
          <a:prstGeom prst="rect">
            <a:avLst/>
          </a:prstGeom>
        </p:spPr>
      </p:pic>
      <p:pic>
        <p:nvPicPr>
          <p:cNvPr id="30" name="Picture 29">
            <a:extLst>
              <a:ext uri="{FF2B5EF4-FFF2-40B4-BE49-F238E27FC236}">
                <a16:creationId xmlns:a16="http://schemas.microsoft.com/office/drawing/2014/main" id="{5943EFDF-BC77-E5B0-A54B-EC008867251D}"/>
              </a:ext>
            </a:extLst>
          </p:cNvPr>
          <p:cNvPicPr>
            <a:picLocks noChangeAspect="1"/>
          </p:cNvPicPr>
          <p:nvPr>
            <p:custDataLst>
              <p:tags r:id="rId3"/>
            </p:custDataLst>
          </p:nvPr>
        </p:nvPicPr>
        <p:blipFill>
          <a:blip r:embed="rId21"/>
          <a:stretch>
            <a:fillRect/>
          </a:stretch>
        </p:blipFill>
        <p:spPr>
          <a:xfrm>
            <a:off x="179998" y="6108698"/>
            <a:ext cx="3510279" cy="1802329"/>
          </a:xfrm>
          <a:prstGeom prst="rect">
            <a:avLst/>
          </a:prstGeom>
        </p:spPr>
      </p:pic>
      <p:pic>
        <p:nvPicPr>
          <p:cNvPr id="31" name="Picture 30">
            <a:extLst>
              <a:ext uri="{FF2B5EF4-FFF2-40B4-BE49-F238E27FC236}">
                <a16:creationId xmlns:a16="http://schemas.microsoft.com/office/drawing/2014/main" id="{FE4BEE00-2309-6203-1AA7-EFE3FF511F22}"/>
              </a:ext>
            </a:extLst>
          </p:cNvPr>
          <p:cNvPicPr>
            <a:picLocks noChangeAspect="1"/>
          </p:cNvPicPr>
          <p:nvPr>
            <p:custDataLst>
              <p:tags r:id="rId4"/>
            </p:custDataLst>
          </p:nvPr>
        </p:nvPicPr>
        <p:blipFill>
          <a:blip r:embed="rId22"/>
          <a:stretch>
            <a:fillRect/>
          </a:stretch>
        </p:blipFill>
        <p:spPr>
          <a:xfrm>
            <a:off x="3869999" y="8547099"/>
            <a:ext cx="3510279" cy="1617820"/>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32" name="Picture 31">
            <a:extLst>
              <a:ext uri="{FF2B5EF4-FFF2-40B4-BE49-F238E27FC236}">
                <a16:creationId xmlns:a16="http://schemas.microsoft.com/office/drawing/2014/main" id="{8F9DF701-59D4-64A5-F43C-B6E4DA62BCA9}"/>
              </a:ext>
            </a:extLst>
          </p:cNvPr>
          <p:cNvPicPr>
            <a:picLocks noChangeAspect="1"/>
          </p:cNvPicPr>
          <p:nvPr>
            <p:custDataLst>
              <p:tags r:id="rId5"/>
            </p:custDataLst>
          </p:nvPr>
        </p:nvPicPr>
        <p:blipFill>
          <a:blip r:embed="rId23"/>
          <a:stretch>
            <a:fillRect/>
          </a:stretch>
        </p:blipFill>
        <p:spPr>
          <a:xfrm>
            <a:off x="2507273" y="4111306"/>
            <a:ext cx="4857750" cy="1025407"/>
          </a:xfrm>
          <a:prstGeom prst="rect">
            <a:avLst/>
          </a:prstGeom>
        </p:spPr>
      </p:pic>
      <p:pic>
        <p:nvPicPr>
          <p:cNvPr id="33" name="Picture 32">
            <a:extLst>
              <a:ext uri="{FF2B5EF4-FFF2-40B4-BE49-F238E27FC236}">
                <a16:creationId xmlns:a16="http://schemas.microsoft.com/office/drawing/2014/main" id="{C19722C3-5391-B650-B35E-4E38AECA00D2}"/>
              </a:ext>
            </a:extLst>
          </p:cNvPr>
          <p:cNvPicPr>
            <a:picLocks noChangeAspect="1"/>
          </p:cNvPicPr>
          <p:nvPr>
            <p:custDataLst>
              <p:tags r:id="rId6"/>
            </p:custDataLst>
          </p:nvPr>
        </p:nvPicPr>
        <p:blipFill>
          <a:blip r:embed="rId24"/>
          <a:stretch>
            <a:fillRect/>
          </a:stretch>
        </p:blipFill>
        <p:spPr>
          <a:xfrm>
            <a:off x="228067" y="8547100"/>
            <a:ext cx="3510279" cy="1758114"/>
          </a:xfrm>
          <a:prstGeom prst="rect">
            <a:avLst/>
          </a:prstGeom>
        </p:spPr>
      </p:pic>
      <p:pic>
        <p:nvPicPr>
          <p:cNvPr id="34" name="Picture 33">
            <a:extLst>
              <a:ext uri="{FF2B5EF4-FFF2-40B4-BE49-F238E27FC236}">
                <a16:creationId xmlns:a16="http://schemas.microsoft.com/office/drawing/2014/main" id="{8D137BBF-B31E-3A34-690F-671EBACCB7B1}"/>
              </a:ext>
            </a:extLst>
          </p:cNvPr>
          <p:cNvPicPr>
            <a:picLocks noChangeAspect="1"/>
          </p:cNvPicPr>
          <p:nvPr>
            <p:custDataLst>
              <p:tags r:id="rId7"/>
            </p:custDataLst>
          </p:nvPr>
        </p:nvPicPr>
        <p:blipFill>
          <a:blip r:embed="rId25"/>
          <a:stretch>
            <a:fillRect/>
          </a:stretch>
        </p:blipFill>
        <p:spPr>
          <a:xfrm>
            <a:off x="349250" y="7908179"/>
            <a:ext cx="2396660" cy="124434"/>
          </a:xfrm>
          <a:prstGeom prst="rect">
            <a:avLst/>
          </a:prstGeom>
        </p:spPr>
      </p:pic>
      <p:pic>
        <p:nvPicPr>
          <p:cNvPr id="35" name="Picture 34">
            <a:extLst>
              <a:ext uri="{FF2B5EF4-FFF2-40B4-BE49-F238E27FC236}">
                <a16:creationId xmlns:a16="http://schemas.microsoft.com/office/drawing/2014/main" id="{DD4B55E8-B978-DF14-C628-1164C8CD49F6}"/>
              </a:ext>
            </a:extLst>
          </p:cNvPr>
          <p:cNvPicPr>
            <a:picLocks noChangeAspect="1"/>
          </p:cNvPicPr>
          <p:nvPr>
            <p:custDataLst>
              <p:tags r:id="rId8"/>
            </p:custDataLst>
          </p:nvPr>
        </p:nvPicPr>
        <p:blipFill>
          <a:blip r:embed="rId26"/>
          <a:stretch>
            <a:fillRect/>
          </a:stretch>
        </p:blipFill>
        <p:spPr>
          <a:xfrm>
            <a:off x="3871303" y="7785100"/>
            <a:ext cx="3505200" cy="216488"/>
          </a:xfrm>
          <a:prstGeom prst="rect">
            <a:avLst/>
          </a:prstGeom>
        </p:spPr>
      </p:pic>
      <p:pic>
        <p:nvPicPr>
          <p:cNvPr id="36" name="Picture 35">
            <a:extLst>
              <a:ext uri="{FF2B5EF4-FFF2-40B4-BE49-F238E27FC236}">
                <a16:creationId xmlns:a16="http://schemas.microsoft.com/office/drawing/2014/main" id="{A4E49630-BAAA-B25B-60FB-D39222B2FB76}"/>
              </a:ext>
            </a:extLst>
          </p:cNvPr>
          <p:cNvPicPr>
            <a:picLocks noChangeAspect="1"/>
          </p:cNvPicPr>
          <p:nvPr>
            <p:custDataLst>
              <p:tags r:id="rId9"/>
            </p:custDataLst>
          </p:nvPr>
        </p:nvPicPr>
        <p:blipFill>
          <a:blip r:embed="rId27"/>
          <a:stretch>
            <a:fillRect/>
          </a:stretch>
        </p:blipFill>
        <p:spPr>
          <a:xfrm>
            <a:off x="176227" y="10332674"/>
            <a:ext cx="1924050" cy="78706"/>
          </a:xfrm>
          <a:prstGeom prst="rect">
            <a:avLst/>
          </a:prstGeom>
        </p:spPr>
      </p:pic>
      <p:pic>
        <p:nvPicPr>
          <p:cNvPr id="37" name="Picture 36">
            <a:extLst>
              <a:ext uri="{FF2B5EF4-FFF2-40B4-BE49-F238E27FC236}">
                <a16:creationId xmlns:a16="http://schemas.microsoft.com/office/drawing/2014/main" id="{DA3F2867-9A03-B75F-5078-8933CAAA8E86}"/>
              </a:ext>
            </a:extLst>
          </p:cNvPr>
          <p:cNvPicPr>
            <a:picLocks noChangeAspect="1"/>
          </p:cNvPicPr>
          <p:nvPr>
            <p:custDataLst>
              <p:tags r:id="rId10"/>
            </p:custDataLst>
          </p:nvPr>
        </p:nvPicPr>
        <p:blipFill>
          <a:blip r:embed="rId25"/>
          <a:stretch>
            <a:fillRect/>
          </a:stretch>
        </p:blipFill>
        <p:spPr>
          <a:xfrm>
            <a:off x="3709373" y="10223500"/>
            <a:ext cx="1438275" cy="74675"/>
          </a:xfrm>
          <a:prstGeom prst="rect">
            <a:avLst/>
          </a:prstGeom>
        </p:spPr>
      </p:pic>
      <p:pic>
        <p:nvPicPr>
          <p:cNvPr id="38" name="Picture 37">
            <a:extLst>
              <a:ext uri="{FF2B5EF4-FFF2-40B4-BE49-F238E27FC236}">
                <a16:creationId xmlns:a16="http://schemas.microsoft.com/office/drawing/2014/main" id="{5BAF6359-FD0B-FADF-F31E-798B1E5C0348}"/>
              </a:ext>
            </a:extLst>
          </p:cNvPr>
          <p:cNvPicPr>
            <a:picLocks noChangeAspect="1"/>
          </p:cNvPicPr>
          <p:nvPr>
            <p:custDataLst>
              <p:tags r:id="rId11"/>
            </p:custDataLst>
          </p:nvPr>
        </p:nvPicPr>
        <p:blipFill>
          <a:blip r:embed="rId28"/>
          <a:stretch>
            <a:fillRect/>
          </a:stretch>
        </p:blipFill>
        <p:spPr>
          <a:xfrm>
            <a:off x="3857889" y="10320909"/>
            <a:ext cx="3514725" cy="115416"/>
          </a:xfrm>
          <a:prstGeom prst="rect">
            <a:avLst/>
          </a:prstGeom>
        </p:spPr>
      </p:pic>
      <p:pic>
        <p:nvPicPr>
          <p:cNvPr id="39" name="Picture 38">
            <a:extLst>
              <a:ext uri="{FF2B5EF4-FFF2-40B4-BE49-F238E27FC236}">
                <a16:creationId xmlns:a16="http://schemas.microsoft.com/office/drawing/2014/main" id="{C5FA356B-B810-341E-818F-DBEEB6847E0E}"/>
              </a:ext>
            </a:extLst>
          </p:cNvPr>
          <p:cNvPicPr>
            <a:picLocks noChangeAspect="1"/>
          </p:cNvPicPr>
          <p:nvPr>
            <p:custDataLst>
              <p:tags r:id="rId12"/>
            </p:custDataLst>
          </p:nvPr>
        </p:nvPicPr>
        <p:blipFill>
          <a:blip r:embed="rId29"/>
          <a:stretch>
            <a:fillRect/>
          </a:stretch>
        </p:blipFill>
        <p:spPr>
          <a:xfrm>
            <a:off x="2519999" y="3063606"/>
            <a:ext cx="4867275" cy="419330"/>
          </a:xfrm>
          <a:prstGeom prst="rect">
            <a:avLst/>
          </a:prstGeom>
        </p:spPr>
      </p:pic>
      <p:pic>
        <p:nvPicPr>
          <p:cNvPr id="40" name="Picture 39">
            <a:extLst>
              <a:ext uri="{FF2B5EF4-FFF2-40B4-BE49-F238E27FC236}">
                <a16:creationId xmlns:a16="http://schemas.microsoft.com/office/drawing/2014/main" id="{AB898A01-794B-EB8F-C71B-2B741A3A0298}"/>
              </a:ext>
            </a:extLst>
          </p:cNvPr>
          <p:cNvPicPr>
            <a:picLocks noChangeAspect="1"/>
          </p:cNvPicPr>
          <p:nvPr>
            <p:custDataLst>
              <p:tags r:id="rId13"/>
            </p:custDataLst>
          </p:nvPr>
        </p:nvPicPr>
        <p:blipFill>
          <a:blip r:embed="rId30"/>
          <a:stretch>
            <a:fillRect/>
          </a:stretch>
        </p:blipFill>
        <p:spPr>
          <a:xfrm>
            <a:off x="3327530" y="3594100"/>
            <a:ext cx="3238500" cy="427038"/>
          </a:xfrm>
          <a:prstGeom prst="rect">
            <a:avLst/>
          </a:prstGeom>
        </p:spPr>
      </p:pic>
      <p:pic>
        <p:nvPicPr>
          <p:cNvPr id="41" name="Picture 40">
            <a:extLst>
              <a:ext uri="{FF2B5EF4-FFF2-40B4-BE49-F238E27FC236}">
                <a16:creationId xmlns:a16="http://schemas.microsoft.com/office/drawing/2014/main" id="{FE0269DC-E0E7-75A9-08A3-1CAA8AC5811A}"/>
              </a:ext>
            </a:extLst>
          </p:cNvPr>
          <p:cNvPicPr>
            <a:picLocks noChangeAspect="1"/>
          </p:cNvPicPr>
          <p:nvPr>
            <p:custDataLst>
              <p:tags r:id="rId14"/>
            </p:custDataLst>
          </p:nvPr>
        </p:nvPicPr>
        <p:blipFill>
          <a:blip r:embed="rId31"/>
          <a:stretch>
            <a:fillRect/>
          </a:stretch>
        </p:blipFill>
        <p:spPr>
          <a:xfrm>
            <a:off x="1921699" y="1173143"/>
            <a:ext cx="2619375" cy="208200"/>
          </a:xfrm>
          <a:prstGeom prst="rect">
            <a:avLst/>
          </a:prstGeom>
        </p:spPr>
      </p:pic>
      <p:pic>
        <p:nvPicPr>
          <p:cNvPr id="51" name="Picture 50">
            <a:extLst>
              <a:ext uri="{FF2B5EF4-FFF2-40B4-BE49-F238E27FC236}">
                <a16:creationId xmlns:a16="http://schemas.microsoft.com/office/drawing/2014/main" id="{5FD3C872-F03A-6750-831E-B405E4A03E10}"/>
              </a:ext>
            </a:extLst>
          </p:cNvPr>
          <p:cNvPicPr>
            <a:picLocks noChangeAspect="1"/>
          </p:cNvPicPr>
          <p:nvPr>
            <p:custDataLst>
              <p:tags r:id="rId15"/>
            </p:custDataLst>
          </p:nvPr>
        </p:nvPicPr>
        <p:blipFill>
          <a:blip r:embed="rId32"/>
          <a:stretch>
            <a:fillRect/>
          </a:stretch>
        </p:blipFill>
        <p:spPr>
          <a:xfrm>
            <a:off x="352868" y="7985917"/>
            <a:ext cx="2136410" cy="126357"/>
          </a:xfrm>
          <a:prstGeom prst="rect">
            <a:avLst/>
          </a:prstGeom>
        </p:spPr>
      </p:pic>
      <p:pic>
        <p:nvPicPr>
          <p:cNvPr id="58" name="Image 57" descr="Une image contenant texte, Police, capture d’écran, ligne&#10;&#10;Le contenu généré par l’IA peut être incorrect.">
            <a:extLst>
              <a:ext uri="{FF2B5EF4-FFF2-40B4-BE49-F238E27FC236}">
                <a16:creationId xmlns:a16="http://schemas.microsoft.com/office/drawing/2014/main" id="{6C4ED666-89ED-DA08-2D62-5AF4CEFA5B06}"/>
              </a:ext>
            </a:extLst>
          </p:cNvPr>
          <p:cNvPicPr>
            <a:picLocks noChangeAspect="1"/>
          </p:cNvPicPr>
          <p:nvPr/>
        </p:nvPicPr>
        <p:blipFill>
          <a:blip r:embed="rId33">
            <a:extLst>
              <a:ext uri="{28A0092B-C50C-407E-A947-70E740481C1C}">
                <a14:useLocalDpi xmlns:a14="http://schemas.microsoft.com/office/drawing/2010/main" val="0"/>
              </a:ext>
            </a:extLst>
          </a:blip>
          <a:srcRect/>
          <a:stretch>
            <a:fillRect/>
          </a:stretch>
        </p:blipFill>
        <p:spPr bwMode="auto">
          <a:xfrm>
            <a:off x="44450" y="264356"/>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885953"/>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October, Volta Finance posted a net return of -0.6%, taking the year-to-date performance to +2.9%. For context, US High Yield bonds returned +7.3%*** and Euro High Yield bonds achieved +4.7% over the same period, while the Morningstar Leveraged Loan indices were up +4.9%*** in the US and +3.2% in Europe.</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Market activity this month was shaped by political events, central bank decisions and company earnings reports. Early optimism, driven by strong AI-related revenues and high valuations in the tech sector, quickly turned to volatility as renewed trade tensions emerged. The announcement of fresh tariffs triggered the sharpest single-day fall in the S&amp;P 500 since April. With little economic data available due to the US government shutdown, investors looked to central banks for direction. The US Federal Reserve responded by cutting interest rates by 25 basis points, as widely expected. Meanwhile, US corporate earnings were strong, with around 85% of S&amp;P 500 companies beating expectations, which helped fuel a late rally and push US equities to new record highs.</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In the credit markets, the Morningstar LSTA Leveraged Loan Indices recorded returns of +0.22%*** in the US and -0.27% in Europe. Both indices experienced some decline in price, but the high yields offered by these loans helped cushion the impact. CLOs saw spreads </a:t>
            </a:r>
            <a:r>
              <a:rPr lang="en-US" sz="750" b="0" dirty="0" err="1">
                <a:solidFill>
                  <a:srgbClr val="343B3C"/>
                </a:solidFill>
                <a:latin typeface="Calibri Light"/>
                <a:cs typeface="Calibri Light"/>
              </a:rPr>
              <a:t>stabilise</a:t>
            </a:r>
            <a:r>
              <a:rPr lang="en-US" sz="750" b="0" dirty="0">
                <a:solidFill>
                  <a:srgbClr val="343B3C"/>
                </a:solidFill>
                <a:latin typeface="Calibri Light"/>
                <a:cs typeface="Calibri Light"/>
              </a:rPr>
              <a:t> for senior and investment grade tranches, with AAA-rated CLOs trading around 120 basis points in the US and 130 basis points in Europe. However, deeper mezzanine tranches, particularly BB-rated CLOs, saw spreads widen modestly, especially in Europe, where levels moved towards 575 basis points depending on the deal. In the CLO Equity market, negative headlines—such as concerns around First Brands—and tighter spreads in the underlying loan portfolios (with compression of 10–30 basis points in Europe and 30–40 basis points in the US for CLOs in their reinvestment periods) led to softer prices in secondary trading.</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During the month, Volta invested c. EUR 5m into 6 unique trades focusing on BB-rated and single-B rated tranches of European CLOs. BBs were sourced in the +560bps context while single-Bs were sourced in the +850bps context, i.e. slightly wider than September prints for similar risk profiles. The company’s cash position consequently continued to decrease and moved sub 16% while the cash-flow generation reached c. EUR 26m equivalent, or 20% of October’s NAV on an annualized basis. </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In terms of performance breakdown, Volta’s CLO Equity tranches returned -1.9%** while CLO Debt tranches returned +0.1% performance**. The EUR/USD move from 1.1757 to 1.1537 had a +0.3% positive impact on Volta performance given the long dollar exposure (13%).</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As of end of October 2025, Volta’s NAV* was €265.3m, i.e. €7.25 per share. </a:t>
            </a:r>
          </a:p>
          <a:p>
            <a:pPr marL="12700" marR="5080" algn="just">
              <a:lnSpc>
                <a:spcPct val="100000"/>
              </a:lnSpc>
              <a:spcBef>
                <a:spcPts val="100"/>
              </a:spcBef>
            </a:pPr>
            <a:endParaRPr lang="en-US" sz="750" b="0" dirty="0">
              <a:solidFill>
                <a:srgbClr val="343B3C"/>
              </a:solidFill>
              <a:latin typeface="Calibri Light"/>
              <a:cs typeface="Calibri Light"/>
            </a:endParaRPr>
          </a:p>
        </p:txBody>
      </p:sp>
      <p:sp>
        <p:nvSpPr>
          <p:cNvPr id="5" name="object 5"/>
          <p:cNvSpPr txBox="1"/>
          <p:nvPr/>
        </p:nvSpPr>
        <p:spPr>
          <a:xfrm>
            <a:off x="3857284" y="1935552"/>
            <a:ext cx="3535679" cy="1910779"/>
          </a:xfrm>
          <a:prstGeom prst="rect">
            <a:avLst/>
          </a:prstGeom>
        </p:spPr>
        <p:txBody>
          <a:bodyPr vert="horz" wrap="square" lIns="0" tIns="12700" rIns="0" bIns="0" rtlCol="0">
            <a:spAutoFit/>
          </a:bodyPr>
          <a:lstStyle/>
          <a:p>
            <a:pPr marL="12700" marR="5080" algn="just">
              <a:spcBef>
                <a:spcPts val="100"/>
              </a:spcBef>
            </a:pPr>
            <a:r>
              <a:rPr lang="en-US" sz="750" i="1" dirty="0">
                <a:solidFill>
                  <a:schemeClr val="tx1"/>
                </a:solidFill>
                <a:latin typeface="Calibri Light"/>
                <a:cs typeface="Calibri Light"/>
              </a:rPr>
              <a:t>*It should be noted that approximately 0.17% of Volta’s NAV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equivalent % proportions of Volta’s NAV as of 30 September and 30 June were 0.10% and 0.07%, respectively.</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These figures are presented in USD. Source: AXA IM Alts – Bloomberg – Morningstar – October 30th, 2025</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6" name="Picture 5">
            <a:extLst>
              <a:ext uri="{FF2B5EF4-FFF2-40B4-BE49-F238E27FC236}">
                <a16:creationId xmlns:a16="http://schemas.microsoft.com/office/drawing/2014/main" id="{7B60E7C1-3518-B69D-BA1D-2DF857762433}"/>
              </a:ext>
            </a:extLst>
          </p:cNvPr>
          <p:cNvPicPr>
            <a:picLocks noChangeAspect="1"/>
          </p:cNvPicPr>
          <p:nvPr>
            <p:custDataLst>
              <p:tags r:id="rId1"/>
            </p:custDataLst>
          </p:nvPr>
        </p:nvPicPr>
        <p:blipFill>
          <a:blip r:embed="rId13"/>
          <a:stretch>
            <a:fillRect/>
          </a:stretch>
        </p:blipFill>
        <p:spPr>
          <a:xfrm>
            <a:off x="3869993" y="5025522"/>
            <a:ext cx="1756800" cy="1538704"/>
          </a:xfrm>
          <a:prstGeom prst="rect">
            <a:avLst/>
          </a:prstGeom>
        </p:spPr>
      </p:pic>
      <p:pic>
        <p:nvPicPr>
          <p:cNvPr id="24" name="Picture 23">
            <a:extLst>
              <a:ext uri="{FF2B5EF4-FFF2-40B4-BE49-F238E27FC236}">
                <a16:creationId xmlns:a16="http://schemas.microsoft.com/office/drawing/2014/main" id="{24C9E828-D9CE-982D-EBB5-6D8E959E684B}"/>
              </a:ext>
            </a:extLst>
          </p:cNvPr>
          <p:cNvPicPr>
            <a:picLocks noChangeAspect="1"/>
          </p:cNvPicPr>
          <p:nvPr>
            <p:custDataLst>
              <p:tags r:id="rId2"/>
            </p:custDataLst>
          </p:nvPr>
        </p:nvPicPr>
        <p:blipFill>
          <a:blip r:embed="rId14"/>
          <a:stretch>
            <a:fillRect/>
          </a:stretch>
        </p:blipFill>
        <p:spPr>
          <a:xfrm>
            <a:off x="5660607" y="5086219"/>
            <a:ext cx="1756800" cy="1546649"/>
          </a:xfrm>
          <a:prstGeom prst="rect">
            <a:avLst/>
          </a:prstGeom>
        </p:spPr>
      </p:pic>
      <p:pic>
        <p:nvPicPr>
          <p:cNvPr id="26" name="Picture 25">
            <a:extLst>
              <a:ext uri="{FF2B5EF4-FFF2-40B4-BE49-F238E27FC236}">
                <a16:creationId xmlns:a16="http://schemas.microsoft.com/office/drawing/2014/main" id="{3BA765A8-7662-8F61-9B51-124317475405}"/>
              </a:ext>
            </a:extLst>
          </p:cNvPr>
          <p:cNvPicPr>
            <a:picLocks noChangeAspect="1"/>
          </p:cNvPicPr>
          <p:nvPr>
            <p:custDataLst>
              <p:tags r:id="rId3"/>
            </p:custDataLst>
          </p:nvPr>
        </p:nvPicPr>
        <p:blipFill>
          <a:blip r:embed="rId15"/>
          <a:stretch>
            <a:fillRect/>
          </a:stretch>
        </p:blipFill>
        <p:spPr>
          <a:xfrm>
            <a:off x="3869995" y="7344003"/>
            <a:ext cx="3510279" cy="2714898"/>
          </a:xfrm>
          <a:prstGeom prst="rect">
            <a:avLst/>
          </a:prstGeom>
        </p:spPr>
      </p:pic>
      <p:pic>
        <p:nvPicPr>
          <p:cNvPr id="27" name="Picture 26">
            <a:extLst>
              <a:ext uri="{FF2B5EF4-FFF2-40B4-BE49-F238E27FC236}">
                <a16:creationId xmlns:a16="http://schemas.microsoft.com/office/drawing/2014/main" id="{B99F2C24-20CE-9A93-B826-81B5F0C1FFA2}"/>
              </a:ext>
            </a:extLst>
          </p:cNvPr>
          <p:cNvPicPr>
            <a:picLocks noChangeAspect="1"/>
          </p:cNvPicPr>
          <p:nvPr>
            <p:custDataLst>
              <p:tags r:id="rId4"/>
            </p:custDataLst>
          </p:nvPr>
        </p:nvPicPr>
        <p:blipFill>
          <a:blip r:embed="rId16"/>
          <a:stretch>
            <a:fillRect/>
          </a:stretch>
        </p:blipFill>
        <p:spPr>
          <a:xfrm>
            <a:off x="3866400" y="10414809"/>
            <a:ext cx="3513600" cy="101346"/>
          </a:xfrm>
          <a:prstGeom prst="rect">
            <a:avLst/>
          </a:prstGeom>
        </p:spPr>
      </p:pic>
      <p:pic>
        <p:nvPicPr>
          <p:cNvPr id="28" name="Picture 27">
            <a:extLst>
              <a:ext uri="{FF2B5EF4-FFF2-40B4-BE49-F238E27FC236}">
                <a16:creationId xmlns:a16="http://schemas.microsoft.com/office/drawing/2014/main" id="{D2ABECEB-D2AE-77F6-F0BB-1EC502AB16EC}"/>
              </a:ext>
            </a:extLst>
          </p:cNvPr>
          <p:cNvPicPr>
            <a:picLocks noChangeAspect="1"/>
          </p:cNvPicPr>
          <p:nvPr>
            <p:custDataLst>
              <p:tags r:id="rId5"/>
            </p:custDataLst>
          </p:nvPr>
        </p:nvPicPr>
        <p:blipFill>
          <a:blip r:embed="rId17"/>
          <a:stretch>
            <a:fillRect/>
          </a:stretch>
        </p:blipFill>
        <p:spPr>
          <a:xfrm>
            <a:off x="3857284" y="6718300"/>
            <a:ext cx="3505200" cy="216488"/>
          </a:xfrm>
          <a:prstGeom prst="rect">
            <a:avLst/>
          </a:prstGeom>
        </p:spPr>
      </p:pic>
      <p:pic>
        <p:nvPicPr>
          <p:cNvPr id="29" name="Picture 28">
            <a:extLst>
              <a:ext uri="{FF2B5EF4-FFF2-40B4-BE49-F238E27FC236}">
                <a16:creationId xmlns:a16="http://schemas.microsoft.com/office/drawing/2014/main" id="{562C61C1-D328-E9D2-7D89-1708C200B585}"/>
              </a:ext>
            </a:extLst>
          </p:cNvPr>
          <p:cNvPicPr>
            <a:picLocks noChangeAspect="1"/>
          </p:cNvPicPr>
          <p:nvPr>
            <p:custDataLst>
              <p:tags r:id="rId6"/>
            </p:custDataLst>
          </p:nvPr>
        </p:nvPicPr>
        <p:blipFill>
          <a:blip r:embed="rId18"/>
          <a:stretch>
            <a:fillRect/>
          </a:stretch>
        </p:blipFill>
        <p:spPr>
          <a:xfrm>
            <a:off x="4006864" y="10223500"/>
            <a:ext cx="2600325" cy="135008"/>
          </a:xfrm>
          <a:prstGeom prst="rect">
            <a:avLst/>
          </a:prstGeom>
        </p:spPr>
      </p:pic>
      <p:pic>
        <p:nvPicPr>
          <p:cNvPr id="30" name="Picture 29">
            <a:extLst>
              <a:ext uri="{FF2B5EF4-FFF2-40B4-BE49-F238E27FC236}">
                <a16:creationId xmlns:a16="http://schemas.microsoft.com/office/drawing/2014/main" id="{EEB128FD-31CF-5418-22CD-DB13E8DA05DF}"/>
              </a:ext>
            </a:extLst>
          </p:cNvPr>
          <p:cNvPicPr>
            <a:picLocks noChangeAspect="1"/>
          </p:cNvPicPr>
          <p:nvPr>
            <p:custDataLst>
              <p:tags r:id="rId7"/>
            </p:custDataLst>
          </p:nvPr>
        </p:nvPicPr>
        <p:blipFill>
          <a:blip r:embed="rId19"/>
          <a:stretch>
            <a:fillRect/>
          </a:stretch>
        </p:blipFill>
        <p:spPr>
          <a:xfrm>
            <a:off x="233764" y="7332329"/>
            <a:ext cx="3436959" cy="2711893"/>
          </a:xfrm>
          <a:prstGeom prst="rect">
            <a:avLst/>
          </a:prstGeom>
        </p:spPr>
      </p:pic>
      <p:pic>
        <p:nvPicPr>
          <p:cNvPr id="31" name="Picture 30">
            <a:extLst>
              <a:ext uri="{FF2B5EF4-FFF2-40B4-BE49-F238E27FC236}">
                <a16:creationId xmlns:a16="http://schemas.microsoft.com/office/drawing/2014/main" id="{54468636-F974-B280-85B6-E60E2C4F20FC}"/>
              </a:ext>
            </a:extLst>
          </p:cNvPr>
          <p:cNvPicPr>
            <a:picLocks noChangeAspect="1"/>
          </p:cNvPicPr>
          <p:nvPr>
            <p:custDataLst>
              <p:tags r:id="rId8"/>
            </p:custDataLst>
          </p:nvPr>
        </p:nvPicPr>
        <p:blipFill>
          <a:blip r:embed="rId18"/>
          <a:stretch>
            <a:fillRect/>
          </a:stretch>
        </p:blipFill>
        <p:spPr>
          <a:xfrm>
            <a:off x="176227" y="10093341"/>
            <a:ext cx="2000250" cy="103852"/>
          </a:xfrm>
          <a:prstGeom prst="rect">
            <a:avLst/>
          </a:prstGeom>
        </p:spPr>
      </p:pic>
      <p:pic>
        <p:nvPicPr>
          <p:cNvPr id="34" name="Picture 33">
            <a:extLst>
              <a:ext uri="{FF2B5EF4-FFF2-40B4-BE49-F238E27FC236}">
                <a16:creationId xmlns:a16="http://schemas.microsoft.com/office/drawing/2014/main" id="{BA206896-856A-642D-3868-25961B793A26}"/>
              </a:ext>
            </a:extLst>
          </p:cNvPr>
          <p:cNvPicPr>
            <a:picLocks noChangeAspect="1"/>
          </p:cNvPicPr>
          <p:nvPr>
            <p:custDataLst>
              <p:tags r:id="rId9"/>
            </p:custDataLst>
          </p:nvPr>
        </p:nvPicPr>
        <p:blipFill>
          <a:blip r:embed="rId20"/>
          <a:stretch>
            <a:fillRect/>
          </a:stretch>
        </p:blipFill>
        <p:spPr>
          <a:xfrm>
            <a:off x="1921699" y="1173143"/>
            <a:ext cx="2619375" cy="208200"/>
          </a:xfrm>
          <a:prstGeom prst="rect">
            <a:avLst/>
          </a:prstGeom>
        </p:spPr>
      </p:pic>
      <p:pic>
        <p:nvPicPr>
          <p:cNvPr id="41" name="Image 40" descr="Une image contenant texte, Police, capture d’écran, ligne&#10;&#10;Le contenu généré par l’IA peut être incorrect.">
            <a:extLst>
              <a:ext uri="{FF2B5EF4-FFF2-40B4-BE49-F238E27FC236}">
                <a16:creationId xmlns:a16="http://schemas.microsoft.com/office/drawing/2014/main" id="{08DC6D9D-1985-9684-6851-34EABF32B326}"/>
              </a:ext>
            </a:extLst>
          </p:cNvPr>
          <p:cNvPicPr>
            <a:picLocks noChangeAspect="1"/>
          </p:cNvPicPr>
          <p:nvPr/>
        </p:nvPicPr>
        <p:blipFill>
          <a:blip r:embed="rId21">
            <a:extLst>
              <a:ext uri="{28A0092B-C50C-407E-A947-70E740481C1C}">
                <a14:useLocalDpi xmlns:a14="http://schemas.microsoft.com/office/drawing/2010/main" val="0"/>
              </a:ext>
            </a:extLst>
          </a:blip>
          <a:srcRect/>
          <a:stretch>
            <a:fillRect/>
          </a:stretch>
        </p:blipFill>
        <p:spPr bwMode="auto">
          <a:xfrm>
            <a:off x="44450" y="26051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8" name="Picture 7">
            <a:extLst>
              <a:ext uri="{FF2B5EF4-FFF2-40B4-BE49-F238E27FC236}">
                <a16:creationId xmlns:a16="http://schemas.microsoft.com/office/drawing/2014/main" id="{A3712610-5700-1CC2-1F36-2E0FBD820914}"/>
              </a:ext>
            </a:extLst>
          </p:cNvPr>
          <p:cNvPicPr>
            <a:picLocks noChangeAspect="1"/>
          </p:cNvPicPr>
          <p:nvPr>
            <p:custDataLst>
              <p:tags r:id="rId1"/>
            </p:custDataLst>
          </p:nvPr>
        </p:nvPicPr>
        <p:blipFill>
          <a:blip r:embed="rId8"/>
          <a:stretch>
            <a:fillRect/>
          </a:stretch>
        </p:blipFill>
        <p:spPr>
          <a:xfrm>
            <a:off x="3844733" y="10409784"/>
            <a:ext cx="3514725" cy="101379"/>
          </a:xfrm>
          <a:prstGeom prst="rect">
            <a:avLst/>
          </a:prstGeom>
        </p:spPr>
      </p:pic>
      <p:pic>
        <p:nvPicPr>
          <p:cNvPr id="9" name="Picture 8">
            <a:extLst>
              <a:ext uri="{FF2B5EF4-FFF2-40B4-BE49-F238E27FC236}">
                <a16:creationId xmlns:a16="http://schemas.microsoft.com/office/drawing/2014/main" id="{CB2FB5D7-D320-CD0B-57C1-D331B104E66E}"/>
              </a:ext>
            </a:extLst>
          </p:cNvPr>
          <p:cNvPicPr>
            <a:picLocks noChangeAspect="1"/>
          </p:cNvPicPr>
          <p:nvPr>
            <p:custDataLst>
              <p:tags r:id="rId2"/>
            </p:custDataLst>
          </p:nvPr>
        </p:nvPicPr>
        <p:blipFill>
          <a:blip r:embed="rId9"/>
          <a:stretch>
            <a:fillRect/>
          </a:stretch>
        </p:blipFill>
        <p:spPr>
          <a:xfrm>
            <a:off x="1921699" y="1173143"/>
            <a:ext cx="2619375" cy="208200"/>
          </a:xfrm>
          <a:prstGeom prst="rect">
            <a:avLst/>
          </a:prstGeom>
        </p:spPr>
      </p:pic>
      <p:pic>
        <p:nvPicPr>
          <p:cNvPr id="20" name="Image 19" descr="Une image contenant texte, Police, capture d’écran, ligne&#10;&#10;Le contenu généré par l’IA peut être incorrect.">
            <a:extLst>
              <a:ext uri="{FF2B5EF4-FFF2-40B4-BE49-F238E27FC236}">
                <a16:creationId xmlns:a16="http://schemas.microsoft.com/office/drawing/2014/main" id="{D6DFACE0-B8C3-A8A8-56D8-C713CCA8887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4450" y="233198"/>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501762932.578952"/>
  <p:tag name="IMPORTID" val="7295610419.690563"/>
  <p:tag name="WBLAST" val="G:\SIM1\SFD\Deals\Volta\Reports - CoGestion\Monthly Reporting\Generation PPT\Volta - Monthly Report maquette.xlsm"/>
  <p:tag name="USER NAME" val="COSTAA"/>
  <p:tag name="IMPORTID2" val="_4327"/>
  <p:tag name="TYPE" val="1"/>
  <p:tag name="SOURCENAME" val="Data as of 31 Oct 2025"/>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5:32.57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7:32.627Z&quot;,&#10;    &quot;PictureAppearance&quot;: 2,&#10;    &quot;Format&quot;: 0,&#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501762941.161191"/>
  <p:tag name="IMPORTID" val="7874295452902.308287"/>
  <p:tag name="WBLAST" val="G:\SIM1\SFD\Deals\Volta\Reports - CoGestion\Monthly Reporting\Generation PPT\Volta - Monthly Report maquette.xlsm"/>
  <p:tag name="USER NAME" val="COSTAA"/>
  <p:tag name="TYPE" val="1"/>
  <p:tag name="SOURCENAME" val="Action Holding BV"/>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5:41.16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7:33.948Z&quot;,&#10;    &quot;PictureAppearance&quot;: 2,&#10;    &quot;Format&quot;: 0,&#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501762942.233812"/>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5:42.23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7:34.964Z&quot;,&#10;    &quot;PictureAppearance&quot;: 2,&#10;    &quot;Format&quot;: 0,&#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501762943.103801"/>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5:43.10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7:35.664Z&quot;,&#10;    &quot;PictureAppearance&quot;: 2,&#10;    &quot;Format&quot;: 0,&#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501762943.753936"/>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5:43.75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7:36.387Z&quot;,&#10;    &quot;PictureAppearance&quot;: 2,&#10;    &quot;Format&quot;: 0,&#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501762944.682494"/>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1-25T09:35:44.68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1-24T13:27:37.508Z&quot;,&#10;    &quot;PictureAppearance&quot;: 2,&#10;    &quot;Format&quot;: 0,&#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501762958.888343"/>
  <p:tag name="IMPORTID" val="5792434727884.263983"/>
  <p:tag name="WBLAST" val="G:\SIM1\SFD\Deals\Volta\Reports - CoGestion\Monthly Reporting\Generation PPT\Volta - Monthly Report maquette.xlsm"/>
  <p:tag name="USER NAME" val="COSTAA"/>
  <p:tag name="TYPE" val="1"/>
  <p:tag name="SOURCENAME" val="Source: AXA IM, as of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5:58.88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7:54.808Z&quot;,&#10;    &quot;PictureAppearance&quot;: 2,&#10;    &quot;Format&quot;: 0,&#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501762961.013127"/>
  <p:tag name="IMPORTID" val="157293903243.751489"/>
  <p:tag name="WBLAST" val="G:\SIM1\SFD\Deals\Volta\Reports - CoGestion\Monthly Reporting\Generation PPT\Volta - Monthly Report maquette.xlsm"/>
  <p:tag name="USER NAME" val="COSTAA"/>
  <p:tag name="TYPE" val="1"/>
  <p:tag name="SOURCENAME" val="Source: Intex, Bloomberg, AXA IM Paris as of Octo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01.01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7:56.146Z&quot;,&#10;    &quot;PictureAppearance&quot;: 2,&#10;    &quot;Format&quot;: 0,&#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501762963.010547"/>
  <p:tag name="IMPORTID" val="6448293903313.922707"/>
  <p:tag name="WBLAST" val="G:\SIM1\SFD\Deals\Volta\Reports - CoGestion\Monthly Reporting\Generation PPT\Volta - Monthly Report maquette.xlsm"/>
  <p:tag name="USER NAME" val="COSTAA"/>
  <p:tag name="TYPE" val="1"/>
  <p:tag name="SOURCENAME" val="Source: Bloomberg, as of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03.01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7:57.226Z&quot;,&#10;    &quot;PictureAppearance&quot;: 2,&#10;    &quot;Format&quot;: 0,&#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501762964.980346"/>
  <p:tag name="IMPORTID" val="5792434727884.263983"/>
  <p:tag name="WBLAST" val="G:\SIM1\SFD\Deals\Volta\Reports - CoGestion\Monthly Reporting\Generation PPT\Volta - Monthly Report maquette.xlsm"/>
  <p:tag name="USER NAME" val="COSTAA"/>
  <p:tag name="TYPE" val="1"/>
  <p:tag name="SOURCENAME" val="Source: AXA IM, as of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04.9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7:58.242Z&quot;,&#10;    &quot;PictureAppearance&quot;: 2,&#10;    &quot;Format&quot;: 0,&#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501762966.645672"/>
  <p:tag name="IMPORTID" val="1515293902138.850389"/>
  <p:tag name="WBLAST" val="G:\SIM1\SFD\Deals\Volta\Reports - CoGestion\Monthly Reporting\Generation PPT\Volta - Monthly Report maquette.xlsm"/>
  <p:tag name="USER NAME" val="COSTAA"/>
  <p:tag name="TYPE" val="1"/>
  <p:tag name="SOURCENAME" val="MONTHLY REPORT  VOLTA FINANCE LIMITED  - October 2025 ⯀ 1"/>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06.64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7:59.354Z&quot;,&#10;    &quot;PictureAppearance&quot;: 2,&#10;    &quot;Format&quot;: 0,&#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501762967.991308"/>
  <p:tag name="IMPORTID" val="1412434729975.040733"/>
  <p:tag name="WBLAST" val="G:\SIM1\SFD\Deals\Volta\Reports - CoGestion\Monthly Reporting\Generation PPT\Volta - Monthly Report maquette.xlsm"/>
  <p:tag name="USER NAME" val="COSTAA"/>
  <p:tag name="IMPORTID2" val="_6258"/>
  <p:tag name="TYPE" val="1"/>
  <p:tag name="SOURCENAME" val="9.7%"/>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6:07.99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8:00.443Z&quot;,&#10;    &quot;PictureAppearance&quot;: 2,&#10;    &quot;Format&quot;: 0,&#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501762970.068134"/>
  <p:tag name="IMPORTID" val="1029296059623.539103"/>
  <p:tag name="WBLAST" val="G:\SIM1\SFD\Deals\Volta\Reports - CoGestion\Monthly Reporting\Generation PPT\Volta - Monthly Report maquette.xlsm"/>
  <p:tag name="USER NAME" val="COSTAA"/>
  <p:tag name="TYPE" val="1"/>
  <p:tag name="SOURCENAME" val="€265.3m "/>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6:10.06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8:02.413Z&quot;,&#10;    &quot;PictureAppearance&quot;: 2,&#10;    &quot;Format&quot;: 0,&#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501762971.966313"/>
  <p:tag name="IMPORTID" val="6213454689796.767222"/>
  <p:tag name="WBLAST" val="G:\SIM1\SFD\Deals\Volta\Reports - CoGestion\Monthly Reporting\Generation PPT\Volta - Monthly Report maquette.xlsm"/>
  <p:tag name="USER NAME" val="COSTAA"/>
  <p:tag name="TYPE" val="1"/>
  <p:tag name="SOURCENAME" val="Monthly Report -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11.96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04.118Z&quot;,&#10;    &quot;PictureAppearance&quot;: 2,&#10;    &quot;Format&quot;: 0,&#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501762973.610234"/>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13.6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05.722Z&quot;,&#10;    &quot;PictureAppearance&quot;: 2,&#10;    &quot;Format&quot;: 0,&#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501762975.014763"/>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6:15.01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8:06.943Z&quot;,&#10;    &quot;PictureAppearance&quot;: 2,&#10;    &quot;Format&quot;: 0,&#10;    &quot;PreserveInitialVisibility&quot;: false,&#10;    &quot;PreserveWidth&quot;: true,&#10;    &quot;ResizeBeforeExport&quot;: false&#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501762976.25177"/>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6:16.25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8:07.736Z&quot;,&#10;    &quot;PictureAppearance&quot;: 2,&#10;    &quot;Format&quot;: 0,&#10;    &quot;PreserveInitialVisibility&quot;: false,&#10;    &quot;PreserveWidth&quot;: true,&#10;    &quot;ResizeBeforeExport&quot;: false&#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501762977.498179"/>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6:17.49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8:08.68Z&quot;,&#10;    &quot;PictureAppearance&quot;: 2,&#10;    &quot;Format&quot;: 0,&#10;    &quot;PreserveInitialVisibility&quot;: false,&#10;    &quot;PreserveWidth&quot;: true,&#10;    &quot;ResizeBeforeExport&quot;: false&#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501762978.585638"/>
  <p:tag name="IMPORTID" val="6111293902106.322834"/>
  <p:tag name="WBLAST" val="G:\SIM1\SFD\Deals\Volta\Reports - CoGestion\Monthly Reporting\Generation PPT\Volta - Monthly Report maquette.xlsm"/>
  <p:tag name="USER NAME" val="COSTAA"/>
  <p:tag name="TYPE" val="1"/>
  <p:tag name="SOURCENAME" val="MONTHLY REPORT  VOLTA FINANCE LIMITED  - October 2025 ⯀ 2"/>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18.58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09.701Z&quot;,&#10;    &quot;PictureAppearance&quot;: 2,&#10;    &quot;Format&quot;: 0,&#10;    &quot;PreserveInitialVisibility&quot;: false,&#10;    &quot;PreserveWidth&quot;: true,&#10;    &quot;ResizeBeforeExport&quot;: false&#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501762980.215438"/>
  <p:tag name="IMPORTID" val="157293903243.751489"/>
  <p:tag name="WBLAST" val="G:\SIM1\SFD\Deals\Volta\Reports - CoGestion\Monthly Reporting\Generation PPT\Volta - Monthly Report maquette.xlsm"/>
  <p:tag name="USER NAME" val="COSTAA"/>
  <p:tag name="TYPE" val="1"/>
  <p:tag name="SOURCENAME" val="Source: Intex, Bloomberg, AXA IM Paris as of Octo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20.21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11.186Z&quot;,&#10;    &quot;PictureAppearance&quot;: 2,&#10;    &quot;Format&quot;: 0,&#10;    &quot;PreserveInitialVisibility&quot;: false,&#10;    &quot;PreserveWidth&quot;: true,&#10;    &quot;ResizeBeforeExport&quot;: false&#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501762981.598082"/>
  <p:tag name="IMPORTID" val="5792434727884.263983"/>
  <p:tag name="WBLAST" val="G:\SIM1\SFD\Deals\Volta\Reports - CoGestion\Monthly Reporting\Generation PPT\Volta - Monthly Report maquette.xlsm"/>
  <p:tag name="USER NAME" val="COSTAA"/>
  <p:tag name="TYPE" val="1"/>
  <p:tag name="SOURCENAME" val="Source: AXA IM, as of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21.59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12.504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501762983.768485"/>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5T09:36:23.76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1-24T13:28:13.673Z&quot;,&#10;    &quot;PictureAppearance&quot;: 2,&#10;    &quot;Format&quot;: 0,&#10;    &quot;PreserveInitialVisibility&quot;: false,&#10;    &quot;PreserveWidth&quot;: true,&#10;    &quot;ResizeBeforeExport&quot;: false&#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501762985.859008"/>
  <p:tag name="IMPORTID" val="5792434727884.263983"/>
  <p:tag name="WBLAST" val="G:\SIM1\SFD\Deals\Volta\Reports - CoGestion\Monthly Reporting\Generation PPT\Volta - Monthly Report maquette.xlsm"/>
  <p:tag name="USER NAME" val="COSTAA"/>
  <p:tag name="TYPE" val="1"/>
  <p:tag name="SOURCENAME" val="Source: AXA IM, as of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25.85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15.016Z&quot;,&#10;    &quot;PictureAppearance&quot;: 2,&#10;    &quot;Format&quot;: 0,&#10;    &quot;PreserveInitialVisibility&quot;: false,&#10;    &quot;PreserveWidth&quot;: true,&#10;    &quot;ResizeBeforeExport&quot;: false&#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501762987.231999"/>
  <p:tag name="IMPORTID" val="6213454689796.767222"/>
  <p:tag name="WBLAST" val="G:\SIM1\SFD\Deals\Volta\Reports - CoGestion\Monthly Reporting\Generation PPT\Volta - Monthly Report maquette.xlsm"/>
  <p:tag name="USER NAME" val="COSTAA"/>
  <p:tag name="TYPE" val="1"/>
  <p:tag name="SOURCENAME" val="Monthly Report -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27.23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16.034Z&quot;,&#10;    &quot;PictureAppearance&quot;: 2,&#10;    &quot;Format&quot;: 0,&#10;    &quot;PreserveInitialVisibility&quot;: false,&#10;    &quot;PreserveWidth&quot;: true,&#10;    &quot;ResizeBeforeExport&quot;: false&#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501762988.610331"/>
  <p:tag name="IMPORTID" val="216293902057.238474"/>
  <p:tag name="WBLAST" val="G:\SIM1\SFD\Deals\Volta\Reports - CoGestion\Monthly Reporting\Generation PPT\Volta - Monthly Report maquette.xlsm"/>
  <p:tag name="USER NAME" val="COSTAA"/>
  <p:tag name="TYPE" val="1"/>
  <p:tag name="SOURCENAME" val="MONTHLY REPORT  VOLTA FINANCE LIMITED  - October 2025 ⯀ 3"/>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28.6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17.056Z&quot;,&#10;    &quot;PictureAppearance&quot;: 2,&#10;    &quot;Format&quot;: 0,&#10;    &quot;PreserveInitialVisibility&quot;: false,&#10;    &quot;PreserveWidth&quot;: true,&#10;    &quot;ResizeBeforeExport&quot;: false&#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501762990.252592"/>
  <p:tag name="IMPORTID" val="6213454689796.767222"/>
  <p:tag name="WBLAST" val="G:\SIM1\SFD\Deals\Volta\Reports - CoGestion\Monthly Reporting\Generation PPT\Volta - Monthly Report maquette.xlsm"/>
  <p:tag name="USER NAME" val="COSTAA"/>
  <p:tag name="TYPE" val="1"/>
  <p:tag name="SOURCENAME" val="Monthly Report - Octo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5T09:36:30.253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1-24T13:28:18.115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518</TotalTime>
  <Words>2046</Words>
  <Application>Microsoft Office PowerPoint</Application>
  <PresentationFormat>Custom</PresentationFormat>
  <Paragraphs>100</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COSTA Alexis</cp:lastModifiedBy>
  <cp:revision>27</cp:revision>
  <dcterms:created xsi:type="dcterms:W3CDTF">2023-09-12T09:15:16Z</dcterms:created>
  <dcterms:modified xsi:type="dcterms:W3CDTF">2025-11-25T09:51:59Z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