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50" d="100"/>
          <a:sy n="150" d="100"/>
        </p:scale>
        <p:origin x="1422" y="108"/>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a:t>
            </a:fld>
            <a:endParaRPr lang="en-GB"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8.jpe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7.emf"/><Relationship Id="rId25" Type="http://schemas.openxmlformats.org/officeDocument/2006/relationships/image" Target="../media/image14.emf"/><Relationship Id="rId33" Type="http://schemas.openxmlformats.org/officeDocument/2006/relationships/image" Target="../media/image22.emf"/><Relationship Id="rId2" Type="http://schemas.openxmlformats.org/officeDocument/2006/relationships/tags" Target="../tags/tag32.xml"/><Relationship Id="rId16" Type="http://schemas.openxmlformats.org/officeDocument/2006/relationships/notesSlide" Target="../notesSlides/notesSlide1.xml"/><Relationship Id="rId20" Type="http://schemas.openxmlformats.org/officeDocument/2006/relationships/image" Target="../media/image9.jpeg"/><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6.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1.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1.png"/><Relationship Id="rId18" Type="http://schemas.openxmlformats.org/officeDocument/2006/relationships/image" Target="../media/image27.emf"/><Relationship Id="rId3" Type="http://schemas.openxmlformats.org/officeDocument/2006/relationships/tags" Target="../tags/tag47.xml"/><Relationship Id="rId21" Type="http://schemas.openxmlformats.org/officeDocument/2006/relationships/image" Target="../media/image30.emf"/><Relationship Id="rId7" Type="http://schemas.openxmlformats.org/officeDocument/2006/relationships/tags" Target="../tags/tag51.xml"/><Relationship Id="rId12" Type="http://schemas.openxmlformats.org/officeDocument/2006/relationships/image" Target="../media/image9.jpeg"/><Relationship Id="rId17" Type="http://schemas.openxmlformats.org/officeDocument/2006/relationships/image" Target="../media/image26.emf"/><Relationship Id="rId2" Type="http://schemas.openxmlformats.org/officeDocument/2006/relationships/tags" Target="../tags/tag46.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notesSlide" Target="../notesSlides/notesSlide2.xml"/><Relationship Id="rId5" Type="http://schemas.openxmlformats.org/officeDocument/2006/relationships/tags" Target="../tags/tag49.xml"/><Relationship Id="rId15" Type="http://schemas.openxmlformats.org/officeDocument/2006/relationships/image" Target="../media/image24.emf"/><Relationship Id="rId10" Type="http://schemas.openxmlformats.org/officeDocument/2006/relationships/slideLayout" Target="../slideLayouts/slideLayout6.xml"/><Relationship Id="rId19" Type="http://schemas.openxmlformats.org/officeDocument/2006/relationships/image" Target="../media/image28.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23.emf"/><Relationship Id="rId22" Type="http://schemas.openxmlformats.org/officeDocument/2006/relationships/image" Target="../media/image31.emf"/></Relationships>
</file>

<file path=ppt/slides/_rels/slide3.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3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15E455F-FC2D-4E4A-802E-0E8358192B9A}"/>
              </a:ext>
            </a:extLst>
          </p:cNvPr>
          <p:cNvPicPr>
            <a:picLocks noChangeAspect="1"/>
          </p:cNvPicPr>
          <p:nvPr>
            <p:custDataLst>
              <p:tags r:id="rId1"/>
            </p:custDataLst>
          </p:nvPr>
        </p:nvPicPr>
        <p:blipFill>
          <a:blip r:embed="rId17"/>
          <a:stretch>
            <a:fillRect/>
          </a:stretch>
        </p:blipFill>
        <p:spPr>
          <a:xfrm>
            <a:off x="619737" y="5407904"/>
            <a:ext cx="2336188" cy="1863645"/>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546655"/>
            <a:ext cx="4597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a:t>
            </a:r>
            <a:r>
              <a:rPr lang="en-US" altLang="fr-FR" sz="600" i="1" dirty="0">
                <a:solidFill>
                  <a:schemeClr val="bg1">
                    <a:lumMod val="50000"/>
                  </a:schemeClr>
                </a:solidFill>
                <a:ea typeface="Calibri" panose="020F0502020204030204" pitchFamily="34" charset="0"/>
                <a:cs typeface="Times New Roman" panose="02020603050405020304" pitchFamily="18" charset="0"/>
              </a:rPr>
              <a:t> Quote as at 28 May 2021</a:t>
            </a: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extLst>
              <p:ext uri="{D42A27DB-BD31-4B8C-83A1-F6EECF244321}">
                <p14:modId xmlns:p14="http://schemas.microsoft.com/office/powerpoint/2010/main" val="2407088841"/>
              </p:ext>
            </p:extLst>
          </p:nvPr>
        </p:nvGraphicFramePr>
        <p:xfrm>
          <a:off x="181830" y="7406180"/>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extLst>
              <p:ext uri="{D42A27DB-BD31-4B8C-83A1-F6EECF244321}">
                <p14:modId xmlns:p14="http://schemas.microsoft.com/office/powerpoint/2010/main" val="4101333672"/>
              </p:ext>
            </p:extLst>
          </p:nvPr>
        </p:nvGraphicFramePr>
        <p:xfrm>
          <a:off x="3633788" y="517879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extLst>
              <p:ext uri="{D42A27DB-BD31-4B8C-83A1-F6EECF244321}">
                <p14:modId xmlns:p14="http://schemas.microsoft.com/office/powerpoint/2010/main" val="3654876647"/>
              </p:ext>
            </p:extLst>
          </p:nvPr>
        </p:nvGraphicFramePr>
        <p:xfrm>
          <a:off x="173038" y="519149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3" name="Picture 2">
            <a:extLst>
              <a:ext uri="{FF2B5EF4-FFF2-40B4-BE49-F238E27FC236}">
                <a16:creationId xmlns:a16="http://schemas.microsoft.com/office/drawing/2014/main" id="{95C267A5-BBB8-497B-A49E-D71D005066D0}"/>
              </a:ext>
            </a:extLst>
          </p:cNvPr>
          <p:cNvPicPr>
            <a:picLocks noChangeAspect="1"/>
          </p:cNvPicPr>
          <p:nvPr>
            <p:custDataLst>
              <p:tags r:id="rId2"/>
            </p:custDataLst>
          </p:nvPr>
        </p:nvPicPr>
        <p:blipFill>
          <a:blip r:embed="rId21"/>
          <a:stretch>
            <a:fillRect/>
          </a:stretch>
        </p:blipFill>
        <p:spPr>
          <a:xfrm>
            <a:off x="2228920" y="3519443"/>
            <a:ext cx="4419502" cy="934694"/>
          </a:xfrm>
          <a:prstGeom prst="rect">
            <a:avLst/>
          </a:prstGeom>
        </p:spPr>
      </p:pic>
      <p:pic>
        <p:nvPicPr>
          <p:cNvPr id="4" name="Picture 3">
            <a:extLst>
              <a:ext uri="{FF2B5EF4-FFF2-40B4-BE49-F238E27FC236}">
                <a16:creationId xmlns:a16="http://schemas.microsoft.com/office/drawing/2014/main" id="{841B8FEF-D208-41D4-858F-C25876567DB0}"/>
              </a:ext>
            </a:extLst>
          </p:cNvPr>
          <p:cNvPicPr>
            <a:picLocks noChangeAspect="1"/>
          </p:cNvPicPr>
          <p:nvPr>
            <p:custDataLst>
              <p:tags r:id="rId3"/>
            </p:custDataLst>
          </p:nvPr>
        </p:nvPicPr>
        <p:blipFill>
          <a:blip r:embed="rId22"/>
          <a:stretch>
            <a:fillRect/>
          </a:stretch>
        </p:blipFill>
        <p:spPr>
          <a:xfrm>
            <a:off x="3696924" y="5439870"/>
            <a:ext cx="2946333" cy="1643867"/>
          </a:xfrm>
          <a:prstGeom prst="rect">
            <a:avLst/>
          </a:prstGeom>
        </p:spPr>
      </p:pic>
      <p:pic>
        <p:nvPicPr>
          <p:cNvPr id="7" name="Picture 6">
            <a:extLst>
              <a:ext uri="{FF2B5EF4-FFF2-40B4-BE49-F238E27FC236}">
                <a16:creationId xmlns:a16="http://schemas.microsoft.com/office/drawing/2014/main" id="{DD01D182-785B-4CBB-A30C-8834BF35E12F}"/>
              </a:ext>
            </a:extLst>
          </p:cNvPr>
          <p:cNvPicPr>
            <a:picLocks noChangeAspect="1"/>
          </p:cNvPicPr>
          <p:nvPr>
            <p:custDataLst>
              <p:tags r:id="rId4"/>
            </p:custDataLst>
          </p:nvPr>
        </p:nvPicPr>
        <p:blipFill>
          <a:blip r:embed="rId23"/>
          <a:stretch>
            <a:fillRect/>
          </a:stretch>
        </p:blipFill>
        <p:spPr>
          <a:xfrm>
            <a:off x="4309375" y="7869951"/>
            <a:ext cx="1721403" cy="1350488"/>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extLst>
              <p:ext uri="{D42A27DB-BD31-4B8C-83A1-F6EECF244321}">
                <p14:modId xmlns:p14="http://schemas.microsoft.com/office/powerpoint/2010/main" val="3948886244"/>
              </p:ext>
            </p:extLst>
          </p:nvPr>
        </p:nvGraphicFramePr>
        <p:xfrm>
          <a:off x="3624263" y="760767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8" name="Picture 7">
            <a:extLst>
              <a:ext uri="{FF2B5EF4-FFF2-40B4-BE49-F238E27FC236}">
                <a16:creationId xmlns:a16="http://schemas.microsoft.com/office/drawing/2014/main" id="{9DFD9250-2A56-46C5-9D06-79CE99BE4F53}"/>
              </a:ext>
            </a:extLst>
          </p:cNvPr>
          <p:cNvPicPr>
            <a:picLocks noChangeAspect="1"/>
          </p:cNvPicPr>
          <p:nvPr>
            <p:custDataLst>
              <p:tags r:id="rId5"/>
            </p:custDataLst>
          </p:nvPr>
        </p:nvPicPr>
        <p:blipFill>
          <a:blip r:embed="rId24"/>
          <a:stretch>
            <a:fillRect/>
          </a:stretch>
        </p:blipFill>
        <p:spPr>
          <a:xfrm>
            <a:off x="72401" y="7748288"/>
            <a:ext cx="3374398" cy="1560723"/>
          </a:xfrm>
          <a:prstGeom prst="rect">
            <a:avLst/>
          </a:prstGeom>
        </p:spPr>
      </p:pic>
      <p:pic>
        <p:nvPicPr>
          <p:cNvPr id="9" name="Picture 8">
            <a:extLst>
              <a:ext uri="{FF2B5EF4-FFF2-40B4-BE49-F238E27FC236}">
                <a16:creationId xmlns:a16="http://schemas.microsoft.com/office/drawing/2014/main" id="{1D98574D-EDB0-4C90-B177-EE851AB48859}"/>
              </a:ext>
            </a:extLst>
          </p:cNvPr>
          <p:cNvPicPr>
            <a:picLocks noChangeAspect="1"/>
          </p:cNvPicPr>
          <p:nvPr>
            <p:custDataLst>
              <p:tags r:id="rId6"/>
            </p:custDataLst>
          </p:nvPr>
        </p:nvPicPr>
        <p:blipFill>
          <a:blip r:embed="rId25"/>
          <a:stretch>
            <a:fillRect/>
          </a:stretch>
        </p:blipFill>
        <p:spPr>
          <a:xfrm>
            <a:off x="3200400" y="9624776"/>
            <a:ext cx="3657600" cy="183657"/>
          </a:xfrm>
          <a:prstGeom prst="rect">
            <a:avLst/>
          </a:prstGeom>
        </p:spPr>
      </p:pic>
      <p:pic>
        <p:nvPicPr>
          <p:cNvPr id="10" name="Picture 9">
            <a:extLst>
              <a:ext uri="{FF2B5EF4-FFF2-40B4-BE49-F238E27FC236}">
                <a16:creationId xmlns:a16="http://schemas.microsoft.com/office/drawing/2014/main" id="{8E386B90-A578-4FC3-B4A2-337ECEA16C9F}"/>
              </a:ext>
            </a:extLst>
          </p:cNvPr>
          <p:cNvPicPr>
            <a:picLocks noChangeAspect="1"/>
          </p:cNvPicPr>
          <p:nvPr>
            <p:custDataLst>
              <p:tags r:id="rId7"/>
            </p:custDataLst>
          </p:nvPr>
        </p:nvPicPr>
        <p:blipFill>
          <a:blip r:embed="rId26"/>
          <a:stretch>
            <a:fillRect/>
          </a:stretch>
        </p:blipFill>
        <p:spPr>
          <a:xfrm>
            <a:off x="153518" y="7044858"/>
            <a:ext cx="2438400" cy="200262"/>
          </a:xfrm>
          <a:prstGeom prst="rect">
            <a:avLst/>
          </a:prstGeom>
        </p:spPr>
      </p:pic>
      <p:pic>
        <p:nvPicPr>
          <p:cNvPr id="11" name="Picture 10">
            <a:extLst>
              <a:ext uri="{FF2B5EF4-FFF2-40B4-BE49-F238E27FC236}">
                <a16:creationId xmlns:a16="http://schemas.microsoft.com/office/drawing/2014/main" id="{8EC1A9CA-0356-4510-BA7B-CC5ED067B822}"/>
              </a:ext>
            </a:extLst>
          </p:cNvPr>
          <p:cNvPicPr>
            <a:picLocks noChangeAspect="1"/>
          </p:cNvPicPr>
          <p:nvPr>
            <p:custDataLst>
              <p:tags r:id="rId8"/>
            </p:custDataLst>
          </p:nvPr>
        </p:nvPicPr>
        <p:blipFill>
          <a:blip r:embed="rId27"/>
          <a:stretch>
            <a:fillRect/>
          </a:stretch>
        </p:blipFill>
        <p:spPr>
          <a:xfrm>
            <a:off x="3624263" y="7175387"/>
            <a:ext cx="3048000" cy="354353"/>
          </a:xfrm>
          <a:prstGeom prst="rect">
            <a:avLst/>
          </a:prstGeom>
        </p:spPr>
      </p:pic>
      <p:pic>
        <p:nvPicPr>
          <p:cNvPr id="13" name="Picture 12">
            <a:extLst>
              <a:ext uri="{FF2B5EF4-FFF2-40B4-BE49-F238E27FC236}">
                <a16:creationId xmlns:a16="http://schemas.microsoft.com/office/drawing/2014/main" id="{97752852-B3CA-4031-A998-9A4753AE1E87}"/>
              </a:ext>
            </a:extLst>
          </p:cNvPr>
          <p:cNvPicPr>
            <a:picLocks noChangeAspect="1"/>
          </p:cNvPicPr>
          <p:nvPr>
            <p:custDataLst>
              <p:tags r:id="rId9"/>
            </p:custDataLst>
          </p:nvPr>
        </p:nvPicPr>
        <p:blipFill>
          <a:blip r:embed="rId28"/>
          <a:stretch>
            <a:fillRect/>
          </a:stretch>
        </p:blipFill>
        <p:spPr>
          <a:xfrm>
            <a:off x="145317" y="9310642"/>
            <a:ext cx="1828800" cy="183021"/>
          </a:xfrm>
          <a:prstGeom prst="rect">
            <a:avLst/>
          </a:prstGeom>
        </p:spPr>
      </p:pic>
      <p:pic>
        <p:nvPicPr>
          <p:cNvPr id="14" name="Picture 13">
            <a:extLst>
              <a:ext uri="{FF2B5EF4-FFF2-40B4-BE49-F238E27FC236}">
                <a16:creationId xmlns:a16="http://schemas.microsoft.com/office/drawing/2014/main" id="{BA6DAAF4-5808-41C7-BFE2-37B489933948}"/>
              </a:ext>
            </a:extLst>
          </p:cNvPr>
          <p:cNvPicPr>
            <a:picLocks noChangeAspect="1"/>
          </p:cNvPicPr>
          <p:nvPr>
            <p:custDataLst>
              <p:tags r:id="rId10"/>
            </p:custDataLst>
          </p:nvPr>
        </p:nvPicPr>
        <p:blipFill>
          <a:blip r:embed="rId29"/>
          <a:stretch>
            <a:fillRect/>
          </a:stretch>
        </p:blipFill>
        <p:spPr>
          <a:xfrm>
            <a:off x="3624263" y="9222135"/>
            <a:ext cx="2438400" cy="200262"/>
          </a:xfrm>
          <a:prstGeom prst="rect">
            <a:avLst/>
          </a:prstGeom>
        </p:spPr>
      </p:pic>
      <p:pic>
        <p:nvPicPr>
          <p:cNvPr id="15" name="Picture 14">
            <a:extLst>
              <a:ext uri="{FF2B5EF4-FFF2-40B4-BE49-F238E27FC236}">
                <a16:creationId xmlns:a16="http://schemas.microsoft.com/office/drawing/2014/main" id="{7537EC8E-05C6-43D7-81B8-F4629096CBF2}"/>
              </a:ext>
            </a:extLst>
          </p:cNvPr>
          <p:cNvPicPr>
            <a:picLocks noChangeAspect="1"/>
          </p:cNvPicPr>
          <p:nvPr>
            <p:custDataLst>
              <p:tags r:id="rId11"/>
            </p:custDataLst>
          </p:nvPr>
        </p:nvPicPr>
        <p:blipFill>
          <a:blip r:embed="rId30"/>
          <a:stretch>
            <a:fillRect/>
          </a:stretch>
        </p:blipFill>
        <p:spPr>
          <a:xfrm>
            <a:off x="1904206" y="665664"/>
            <a:ext cx="3048000" cy="489882"/>
          </a:xfrm>
          <a:prstGeom prst="rect">
            <a:avLst/>
          </a:prstGeom>
        </p:spPr>
      </p:pic>
      <p:pic>
        <p:nvPicPr>
          <p:cNvPr id="16" name="Picture 15">
            <a:extLst>
              <a:ext uri="{FF2B5EF4-FFF2-40B4-BE49-F238E27FC236}">
                <a16:creationId xmlns:a16="http://schemas.microsoft.com/office/drawing/2014/main" id="{38192559-A8C6-4AEA-B034-C6E79F0F42EC}"/>
              </a:ext>
            </a:extLst>
          </p:cNvPr>
          <p:cNvPicPr>
            <a:picLocks noChangeAspect="1"/>
          </p:cNvPicPr>
          <p:nvPr>
            <p:custDataLst>
              <p:tags r:id="rId12"/>
            </p:custDataLst>
          </p:nvPr>
        </p:nvPicPr>
        <p:blipFill>
          <a:blip r:embed="rId31"/>
          <a:stretch>
            <a:fillRect/>
          </a:stretch>
        </p:blipFill>
        <p:spPr>
          <a:xfrm>
            <a:off x="168027" y="1367562"/>
            <a:ext cx="1881455" cy="3233982"/>
          </a:xfrm>
          <a:prstGeom prst="rect">
            <a:avLst/>
          </a:prstGeom>
        </p:spPr>
      </p:pic>
      <p:pic>
        <p:nvPicPr>
          <p:cNvPr id="30" name="Picture 29">
            <a:extLst>
              <a:ext uri="{FF2B5EF4-FFF2-40B4-BE49-F238E27FC236}">
                <a16:creationId xmlns:a16="http://schemas.microsoft.com/office/drawing/2014/main" id="{AF44935F-A977-4CB9-991E-00E69BBD4150}"/>
              </a:ext>
            </a:extLst>
          </p:cNvPr>
          <p:cNvPicPr>
            <a:picLocks noChangeAspect="1"/>
          </p:cNvPicPr>
          <p:nvPr>
            <p:custDataLst>
              <p:tags r:id="rId13"/>
            </p:custDataLst>
          </p:nvPr>
        </p:nvPicPr>
        <p:blipFill>
          <a:blip r:embed="rId32"/>
          <a:stretch>
            <a:fillRect/>
          </a:stretch>
        </p:blipFill>
        <p:spPr>
          <a:xfrm>
            <a:off x="2146269" y="2447783"/>
            <a:ext cx="4559331" cy="632176"/>
          </a:xfrm>
          <a:prstGeom prst="rect">
            <a:avLst/>
          </a:prstGeom>
        </p:spPr>
      </p:pic>
      <p:pic>
        <p:nvPicPr>
          <p:cNvPr id="34" name="Picture 33">
            <a:extLst>
              <a:ext uri="{FF2B5EF4-FFF2-40B4-BE49-F238E27FC236}">
                <a16:creationId xmlns:a16="http://schemas.microsoft.com/office/drawing/2014/main" id="{FAFB41D5-2EE4-4123-9F2D-99A1F9156A47}"/>
              </a:ext>
            </a:extLst>
          </p:cNvPr>
          <p:cNvPicPr>
            <a:picLocks noChangeAspect="1"/>
          </p:cNvPicPr>
          <p:nvPr>
            <p:custDataLst>
              <p:tags r:id="rId14"/>
            </p:custDataLst>
          </p:nvPr>
        </p:nvPicPr>
        <p:blipFill>
          <a:blip r:embed="rId33"/>
          <a:stretch>
            <a:fillRect/>
          </a:stretch>
        </p:blipFill>
        <p:spPr>
          <a:xfrm>
            <a:off x="2955925" y="3101880"/>
            <a:ext cx="3105150" cy="3946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062607"/>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42937" y="4083976"/>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4"/>
            <a:ext cx="3135313" cy="4154434"/>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Volta has continued to perform well in May with +0.4%, reaching a total return of 8.9% for the first five months of 2021.</a:t>
            </a:r>
          </a:p>
          <a:p>
            <a:pPr algn="just">
              <a:spcAft>
                <a:spcPts val="1000"/>
              </a:spcAft>
            </a:pPr>
            <a:r>
              <a:rPr lang="en-US" sz="650" dirty="0">
                <a:latin typeface="Arial" panose="020B0604020202020204" pitchFamily="34" charset="0"/>
                <a:ea typeface="Calibri" panose="020F0502020204030204" pitchFamily="34" charset="0"/>
              </a:rPr>
              <a:t>This time around, the performance was driven almost evenly by the good performance from CLO equity, CLO debt tranches, and Bank Balance sheet transactions. This month, the USD depreciation cost 0.7% of the monthly performance.</a:t>
            </a:r>
          </a:p>
          <a:p>
            <a:pPr algn="just">
              <a:spcAft>
                <a:spcPts val="1000"/>
              </a:spcAft>
            </a:pPr>
            <a:r>
              <a:rPr lang="en-US" sz="650" dirty="0">
                <a:latin typeface="Arial" panose="020B0604020202020204" pitchFamily="34" charset="0"/>
                <a:ea typeface="Calibri" panose="020F0502020204030204" pitchFamily="34" charset="0"/>
              </a:rPr>
              <a:t>The monthly asset class performances** were: +1.4% for Bank Balance Sheet transactions, +1.6% for CLO equity tranches; +1.2% for CLO debt; -2.6% for Cash Corporate Credit and ABS (together representing 3.1% of GAV).</a:t>
            </a:r>
          </a:p>
          <a:p>
            <a:pPr algn="just">
              <a:spcAft>
                <a:spcPts val="1000"/>
              </a:spcAft>
            </a:pPr>
            <a:r>
              <a:rPr lang="en-US" sz="650" dirty="0">
                <a:latin typeface="Arial" panose="020B0604020202020204" pitchFamily="34" charset="0"/>
                <a:ea typeface="Calibri" panose="020F0502020204030204" pitchFamily="34" charset="0"/>
              </a:rPr>
              <a:t>In terms of fundamentals, trailing-12-month default rates continued to decline in May, reaching post-</a:t>
            </a:r>
            <a:r>
              <a:rPr lang="en-US" sz="650" dirty="0" err="1">
                <a:latin typeface="Arial" panose="020B0604020202020204" pitchFamily="34" charset="0"/>
                <a:ea typeface="Calibri" panose="020F0502020204030204" pitchFamily="34" charset="0"/>
              </a:rPr>
              <a:t>Covid</a:t>
            </a:r>
            <a:r>
              <a:rPr lang="en-US" sz="650" dirty="0">
                <a:latin typeface="Arial" panose="020B0604020202020204" pitchFamily="34" charset="0"/>
                <a:ea typeface="Calibri" panose="020F0502020204030204" pitchFamily="34" charset="0"/>
              </a:rPr>
              <a:t> new lows with 1.7% default rate both for US loans and European loans. We were expecting default rates to converge between the US (where the impact of the </a:t>
            </a:r>
            <a:r>
              <a:rPr lang="en-US" sz="650" dirty="0" err="1">
                <a:latin typeface="Arial" panose="020B0604020202020204" pitchFamily="34" charset="0"/>
                <a:ea typeface="Calibri" panose="020F0502020204030204" pitchFamily="34" charset="0"/>
              </a:rPr>
              <a:t>Covid</a:t>
            </a:r>
            <a:r>
              <a:rPr lang="en-US" sz="650" dirty="0">
                <a:latin typeface="Arial" panose="020B0604020202020204" pitchFamily="34" charset="0"/>
                <a:ea typeface="Calibri" panose="020F0502020204030204" pitchFamily="34" charset="0"/>
              </a:rPr>
              <a:t> was more important) and Europe thanks to a faster economic recovery in the US at some point in time in 2021. It came sooner than expected and toward a lower default rate (our view was to expect a convergence in the area of 2/2.5%).</a:t>
            </a:r>
          </a:p>
          <a:p>
            <a:pPr algn="just">
              <a:spcAft>
                <a:spcPts val="1000"/>
              </a:spcAft>
            </a:pPr>
            <a:r>
              <a:rPr lang="en-US" sz="650" dirty="0">
                <a:latin typeface="Arial" panose="020B0604020202020204" pitchFamily="34" charset="0"/>
                <a:ea typeface="Calibri" panose="020F0502020204030204" pitchFamily="34" charset="0"/>
              </a:rPr>
              <a:t>This relatively low default rate is manageable for CLOs and the improving situation should be </a:t>
            </a:r>
            <a:r>
              <a:rPr lang="en-US" sz="650" dirty="0" err="1">
                <a:latin typeface="Arial" panose="020B0604020202020204" pitchFamily="34" charset="0"/>
                <a:ea typeface="Calibri" panose="020F0502020204030204" pitchFamily="34" charset="0"/>
              </a:rPr>
              <a:t>favourable</a:t>
            </a:r>
            <a:r>
              <a:rPr lang="en-US" sz="650" dirty="0">
                <a:latin typeface="Arial" panose="020B0604020202020204" pitchFamily="34" charset="0"/>
                <a:ea typeface="Calibri" panose="020F0502020204030204" pitchFamily="34" charset="0"/>
              </a:rPr>
              <a:t> to the Company. It gives some ground to our strategy to reinforce our CLO Equity bucket in the recent years.</a:t>
            </a:r>
          </a:p>
          <a:p>
            <a:pPr algn="just">
              <a:spcAft>
                <a:spcPts val="1000"/>
              </a:spcAft>
            </a:pPr>
            <a:r>
              <a:rPr lang="en-US" sz="650" dirty="0">
                <a:latin typeface="Arial" panose="020B0604020202020204" pitchFamily="34" charset="0"/>
                <a:ea typeface="Calibri" panose="020F0502020204030204" pitchFamily="34" charset="0"/>
              </a:rPr>
              <a:t>In terms of cash flows, May is structurally a weak month for Volta. Interests and coupons received during the month totaled the equivalent of €1.7m. On a 6-month rolling basis, Volta received the equivalent of €20.7m at the end of May, representing a 15.9% </a:t>
            </a:r>
            <a:r>
              <a:rPr lang="en-US" sz="650" dirty="0" err="1">
                <a:latin typeface="Arial" panose="020B0604020202020204" pitchFamily="34" charset="0"/>
                <a:ea typeface="Calibri" panose="020F0502020204030204" pitchFamily="34" charset="0"/>
              </a:rPr>
              <a:t>annualised</a:t>
            </a:r>
            <a:r>
              <a:rPr lang="en-US" sz="650" dirty="0">
                <a:latin typeface="Arial" panose="020B0604020202020204" pitchFamily="34" charset="0"/>
                <a:ea typeface="Calibri" panose="020F0502020204030204" pitchFamily="34" charset="0"/>
              </a:rPr>
              <a:t> cash flow yield, based on the end May NAV. We still expect overall cash flows to continue to increase in the coming months/quarters.</a:t>
            </a:r>
          </a:p>
          <a:p>
            <a:pPr algn="just">
              <a:spcAft>
                <a:spcPts val="1000"/>
              </a:spcAft>
            </a:pPr>
            <a:r>
              <a:rPr lang="en-US" sz="650" dirty="0">
                <a:latin typeface="Arial" panose="020B0604020202020204" pitchFamily="34" charset="0"/>
                <a:ea typeface="Calibri" panose="020F0502020204030204" pitchFamily="34" charset="0"/>
              </a:rPr>
              <a:t>In May, Volta transformed a USD CLO warehouse into a new CLO and one existing USD CLO tranche was reset. All together the equivalent of €2.3m was allocated to these deals. On average, under market standard assumptions, the projected IRR of these add-ons was in the area of 13%.</a:t>
            </a: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308350" y="1569139"/>
            <a:ext cx="3189432" cy="1933863"/>
          </a:xfrm>
          <a:prstGeom prst="rect">
            <a:avLst/>
          </a:prstGeom>
          <a:solidFill>
            <a:schemeClr val="bg1">
              <a:lumMod val="95000"/>
            </a:schemeClr>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As at the end of May 2021, Volta’s NAV was €260.6m or €7.12 per share.</a:t>
            </a:r>
          </a:p>
          <a:p>
            <a:pPr algn="just">
              <a:spcAft>
                <a:spcPts val="1000"/>
              </a:spcAft>
            </a:pPr>
            <a:r>
              <a:rPr lang="en-US" sz="650" dirty="0">
                <a:latin typeface="Arial" panose="020B0604020202020204" pitchFamily="34" charset="0"/>
                <a:ea typeface="Calibri" panose="020F0502020204030204" pitchFamily="34" charset="0"/>
              </a:rPr>
              <a:t>The month-end cash position was €14.5m. </a:t>
            </a:r>
          </a:p>
          <a:p>
            <a:pPr algn="just">
              <a:defRPr/>
            </a:pPr>
            <a:r>
              <a:rPr lang="en-US" sz="600" i="1" dirty="0"/>
              <a:t>*It should be noted that approximately 9.5%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notes. The most recently available fund NAV or quoted price was 8.5% as at 30 April 2021 and 1.0% as at 31 March 2021.</a:t>
            </a:r>
          </a:p>
          <a:p>
            <a:pPr algn="just">
              <a:defRPr/>
            </a:pPr>
            <a:endParaRPr lang="en-US" sz="600" i="1" dirty="0"/>
          </a:p>
          <a:p>
            <a:pPr algn="just">
              <a:defRPr/>
            </a:pPr>
            <a:r>
              <a:rPr lang="en-US" sz="600" i="1" dirty="0"/>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a:p>
            <a:pPr algn="just">
              <a:defRPr/>
            </a:pPr>
            <a:endParaRPr lang="en-US" sz="600" i="1" dirty="0"/>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77849" y="6261021"/>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Last Eighteen Months Performance Attribution</a:t>
            </a:r>
            <a:endParaRPr lang="fr-FR" altLang="fr-FR" sz="900" b="1" dirty="0"/>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 name="Picture 1">
            <a:extLst>
              <a:ext uri="{FF2B5EF4-FFF2-40B4-BE49-F238E27FC236}">
                <a16:creationId xmlns:a16="http://schemas.microsoft.com/office/drawing/2014/main" id="{56F31AF6-2CC4-473B-97CE-46E8043FFC0E}"/>
              </a:ext>
            </a:extLst>
          </p:cNvPr>
          <p:cNvPicPr>
            <a:picLocks noChangeAspect="1"/>
          </p:cNvPicPr>
          <p:nvPr>
            <p:custDataLst>
              <p:tags r:id="rId1"/>
            </p:custDataLst>
          </p:nvPr>
        </p:nvPicPr>
        <p:blipFill>
          <a:blip r:embed="rId14"/>
          <a:stretch>
            <a:fillRect/>
          </a:stretch>
        </p:blipFill>
        <p:spPr>
          <a:xfrm>
            <a:off x="3697866" y="4359343"/>
            <a:ext cx="1006329" cy="1046490"/>
          </a:xfrm>
          <a:prstGeom prst="rect">
            <a:avLst/>
          </a:prstGeom>
        </p:spPr>
      </p:pic>
      <p:pic>
        <p:nvPicPr>
          <p:cNvPr id="3" name="Picture 2">
            <a:extLst>
              <a:ext uri="{FF2B5EF4-FFF2-40B4-BE49-F238E27FC236}">
                <a16:creationId xmlns:a16="http://schemas.microsoft.com/office/drawing/2014/main" id="{49343B9F-53F0-4422-8237-07CA69D12DB7}"/>
              </a:ext>
            </a:extLst>
          </p:cNvPr>
          <p:cNvPicPr>
            <a:picLocks noChangeAspect="1"/>
          </p:cNvPicPr>
          <p:nvPr>
            <p:custDataLst>
              <p:tags r:id="rId2"/>
            </p:custDataLst>
          </p:nvPr>
        </p:nvPicPr>
        <p:blipFill>
          <a:blip r:embed="rId15"/>
          <a:stretch>
            <a:fillRect/>
          </a:stretch>
        </p:blipFill>
        <p:spPr>
          <a:xfrm>
            <a:off x="5080723" y="4367224"/>
            <a:ext cx="956796" cy="921004"/>
          </a:xfrm>
          <a:prstGeom prst="rect">
            <a:avLst/>
          </a:prstGeom>
        </p:spPr>
      </p:pic>
      <p:pic>
        <p:nvPicPr>
          <p:cNvPr id="4" name="Picture 3">
            <a:extLst>
              <a:ext uri="{FF2B5EF4-FFF2-40B4-BE49-F238E27FC236}">
                <a16:creationId xmlns:a16="http://schemas.microsoft.com/office/drawing/2014/main" id="{3771A3CF-716B-4599-986B-ED13CD4DE985}"/>
              </a:ext>
            </a:extLst>
          </p:cNvPr>
          <p:cNvPicPr>
            <a:picLocks noChangeAspect="1"/>
          </p:cNvPicPr>
          <p:nvPr>
            <p:custDataLst>
              <p:tags r:id="rId3"/>
            </p:custDataLst>
          </p:nvPr>
        </p:nvPicPr>
        <p:blipFill>
          <a:blip r:embed="rId16"/>
          <a:stretch>
            <a:fillRect/>
          </a:stretch>
        </p:blipFill>
        <p:spPr>
          <a:xfrm>
            <a:off x="3766848" y="6566236"/>
            <a:ext cx="2543089" cy="1571910"/>
          </a:xfrm>
          <a:prstGeom prst="rect">
            <a:avLst/>
          </a:prstGeom>
        </p:spPr>
      </p:pic>
      <p:pic>
        <p:nvPicPr>
          <p:cNvPr id="5" name="Picture 4">
            <a:extLst>
              <a:ext uri="{FF2B5EF4-FFF2-40B4-BE49-F238E27FC236}">
                <a16:creationId xmlns:a16="http://schemas.microsoft.com/office/drawing/2014/main" id="{E6A55C8C-E6F3-42A1-93DC-D413B9A2CE64}"/>
              </a:ext>
            </a:extLst>
          </p:cNvPr>
          <p:cNvPicPr>
            <a:picLocks noChangeAspect="1"/>
          </p:cNvPicPr>
          <p:nvPr>
            <p:custDataLst>
              <p:tags r:id="rId4"/>
            </p:custDataLst>
          </p:nvPr>
        </p:nvPicPr>
        <p:blipFill>
          <a:blip r:embed="rId17"/>
          <a:stretch>
            <a:fillRect/>
          </a:stretch>
        </p:blipFill>
        <p:spPr>
          <a:xfrm>
            <a:off x="3200400" y="9430637"/>
            <a:ext cx="3657600" cy="183657"/>
          </a:xfrm>
          <a:prstGeom prst="rect">
            <a:avLst/>
          </a:prstGeom>
        </p:spPr>
      </p:pic>
      <p:pic>
        <p:nvPicPr>
          <p:cNvPr id="11" name="Picture 10">
            <a:extLst>
              <a:ext uri="{FF2B5EF4-FFF2-40B4-BE49-F238E27FC236}">
                <a16:creationId xmlns:a16="http://schemas.microsoft.com/office/drawing/2014/main" id="{895E2289-D5D9-491E-864C-C436B22945E2}"/>
              </a:ext>
            </a:extLst>
          </p:cNvPr>
          <p:cNvPicPr>
            <a:picLocks noChangeAspect="1"/>
          </p:cNvPicPr>
          <p:nvPr>
            <p:custDataLst>
              <p:tags r:id="rId5"/>
            </p:custDataLst>
          </p:nvPr>
        </p:nvPicPr>
        <p:blipFill>
          <a:blip r:embed="rId18"/>
          <a:stretch>
            <a:fillRect/>
          </a:stretch>
        </p:blipFill>
        <p:spPr>
          <a:xfrm>
            <a:off x="3569002" y="5360502"/>
            <a:ext cx="3048000" cy="183529"/>
          </a:xfrm>
          <a:prstGeom prst="rect">
            <a:avLst/>
          </a:prstGeom>
        </p:spPr>
      </p:pic>
      <p:pic>
        <p:nvPicPr>
          <p:cNvPr id="12" name="Picture 11">
            <a:extLst>
              <a:ext uri="{FF2B5EF4-FFF2-40B4-BE49-F238E27FC236}">
                <a16:creationId xmlns:a16="http://schemas.microsoft.com/office/drawing/2014/main" id="{991DAA16-1736-46CF-9BF4-054C50F0826B}"/>
              </a:ext>
            </a:extLst>
          </p:cNvPr>
          <p:cNvPicPr>
            <a:picLocks noChangeAspect="1"/>
          </p:cNvPicPr>
          <p:nvPr>
            <p:custDataLst>
              <p:tags r:id="rId6"/>
            </p:custDataLst>
          </p:nvPr>
        </p:nvPicPr>
        <p:blipFill>
          <a:blip r:embed="rId19"/>
          <a:stretch>
            <a:fillRect/>
          </a:stretch>
        </p:blipFill>
        <p:spPr>
          <a:xfrm>
            <a:off x="141394" y="8484070"/>
            <a:ext cx="2438400" cy="200262"/>
          </a:xfrm>
          <a:prstGeom prst="rect">
            <a:avLst/>
          </a:prstGeom>
        </p:spPr>
      </p:pic>
      <p:pic>
        <p:nvPicPr>
          <p:cNvPr id="13" name="Picture 12">
            <a:extLst>
              <a:ext uri="{FF2B5EF4-FFF2-40B4-BE49-F238E27FC236}">
                <a16:creationId xmlns:a16="http://schemas.microsoft.com/office/drawing/2014/main" id="{4498BEEE-7527-46D8-BB56-900B0070D11C}"/>
              </a:ext>
            </a:extLst>
          </p:cNvPr>
          <p:cNvPicPr>
            <a:picLocks noChangeAspect="1"/>
          </p:cNvPicPr>
          <p:nvPr>
            <p:custDataLst>
              <p:tags r:id="rId7"/>
            </p:custDataLst>
          </p:nvPr>
        </p:nvPicPr>
        <p:blipFill>
          <a:blip r:embed="rId20"/>
          <a:stretch>
            <a:fillRect/>
          </a:stretch>
        </p:blipFill>
        <p:spPr>
          <a:xfrm>
            <a:off x="3766850" y="8409971"/>
            <a:ext cx="2251147" cy="184883"/>
          </a:xfrm>
          <a:prstGeom prst="rect">
            <a:avLst/>
          </a:prstGeom>
        </p:spPr>
      </p:pic>
      <p:pic>
        <p:nvPicPr>
          <p:cNvPr id="14" name="Picture 13">
            <a:extLst>
              <a:ext uri="{FF2B5EF4-FFF2-40B4-BE49-F238E27FC236}">
                <a16:creationId xmlns:a16="http://schemas.microsoft.com/office/drawing/2014/main" id="{C660E9DC-15AA-4BC9-9A7F-E69298B209AB}"/>
              </a:ext>
            </a:extLst>
          </p:cNvPr>
          <p:cNvPicPr>
            <a:picLocks noChangeAspect="1"/>
          </p:cNvPicPr>
          <p:nvPr>
            <p:custDataLst>
              <p:tags r:id="rId8"/>
            </p:custDataLst>
          </p:nvPr>
        </p:nvPicPr>
        <p:blipFill>
          <a:blip r:embed="rId21"/>
          <a:stretch>
            <a:fillRect/>
          </a:stretch>
        </p:blipFill>
        <p:spPr>
          <a:xfrm>
            <a:off x="1893958" y="678413"/>
            <a:ext cx="3048000" cy="489882"/>
          </a:xfrm>
          <a:prstGeom prst="rect">
            <a:avLst/>
          </a:prstGeom>
        </p:spPr>
      </p:pic>
      <p:pic>
        <p:nvPicPr>
          <p:cNvPr id="15" name="Picture 14">
            <a:extLst>
              <a:ext uri="{FF2B5EF4-FFF2-40B4-BE49-F238E27FC236}">
                <a16:creationId xmlns:a16="http://schemas.microsoft.com/office/drawing/2014/main" id="{9B79EF06-8396-4059-8FD7-42F34002F84E}"/>
              </a:ext>
            </a:extLst>
          </p:cNvPr>
          <p:cNvPicPr>
            <a:picLocks noChangeAspect="1"/>
          </p:cNvPicPr>
          <p:nvPr>
            <p:custDataLst>
              <p:tags r:id="rId9"/>
            </p:custDataLst>
          </p:nvPr>
        </p:nvPicPr>
        <p:blipFill>
          <a:blip r:embed="rId22"/>
          <a:stretch>
            <a:fillRect/>
          </a:stretch>
        </p:blipFill>
        <p:spPr>
          <a:xfrm>
            <a:off x="141396" y="6318204"/>
            <a:ext cx="3019389" cy="21015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5" name="Picture 4">
            <a:extLst>
              <a:ext uri="{FF2B5EF4-FFF2-40B4-BE49-F238E27FC236}">
                <a16:creationId xmlns:a16="http://schemas.microsoft.com/office/drawing/2014/main" id="{6A8A4320-3467-42A1-9407-5AF9138390AC}"/>
              </a:ext>
            </a:extLst>
          </p:cNvPr>
          <p:cNvPicPr>
            <a:picLocks noChangeAspect="1"/>
          </p:cNvPicPr>
          <p:nvPr>
            <p:custDataLst>
              <p:tags r:id="rId1"/>
            </p:custDataLst>
          </p:nvPr>
        </p:nvPicPr>
        <p:blipFill>
          <a:blip r:embed="rId8"/>
          <a:stretch>
            <a:fillRect/>
          </a:stretch>
        </p:blipFill>
        <p:spPr>
          <a:xfrm>
            <a:off x="3063875" y="9480293"/>
            <a:ext cx="3657600" cy="183657"/>
          </a:xfrm>
          <a:prstGeom prst="rect">
            <a:avLst/>
          </a:prstGeom>
        </p:spPr>
      </p:pic>
      <p:pic>
        <p:nvPicPr>
          <p:cNvPr id="6" name="Picture 5">
            <a:extLst>
              <a:ext uri="{FF2B5EF4-FFF2-40B4-BE49-F238E27FC236}">
                <a16:creationId xmlns:a16="http://schemas.microsoft.com/office/drawing/2014/main" id="{315E4DD7-DF27-4BE7-9DCB-D26FC7B759CF}"/>
              </a:ext>
            </a:extLst>
          </p:cNvPr>
          <p:cNvPicPr>
            <a:picLocks noChangeAspect="1"/>
          </p:cNvPicPr>
          <p:nvPr>
            <p:custDataLst>
              <p:tags r:id="rId2"/>
            </p:custDataLst>
          </p:nvPr>
        </p:nvPicPr>
        <p:blipFill>
          <a:blip r:embed="rId9"/>
          <a:stretch>
            <a:fillRect/>
          </a:stretch>
        </p:blipFill>
        <p:spPr>
          <a:xfrm>
            <a:off x="1904206" y="681038"/>
            <a:ext cx="3048000" cy="489882"/>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360948339.338404"/>
  <p:tag name="IMPORTID" val="5056293884579.772403"/>
  <p:tag name="WBLAST" val="R:\Volta\Reports - CoGestion\Monthly Reporting\Generation PPT\Volta - Monthly Report..xlsm"/>
  <p:tag name="USER NAME" val="NKENGTONYEJ"/>
  <p:tag name="TYPE" val="2"/>
  <p:tag name="SOURCENAME" val="As a % of Gross Assets Value (Chart 10)"/>
  <p:tag name="SHEETID" val="Report"/>
  <p:tag name="PICTUREAPPEARANCE" val="xlPrinter"/>
  <p:tag name="NORESIZEONUPDATE" val="False"/>
  <p:tag name="HIDDENRANGE" val=""/>
</p:tagLst>
</file>

<file path=ppt/tags/tag32.xml><?xml version="1.0" encoding="utf-8"?>
<p:tagLst xmlns:a="http://schemas.openxmlformats.org/drawingml/2006/main" xmlns:r="http://schemas.openxmlformats.org/officeDocument/2006/relationships" xmlns:p="http://schemas.openxmlformats.org/presentationml/2006/main">
  <p:tag name="LAST UPDATE DATE" val="360948341.47584"/>
  <p:tag name="IMPORTID" val="6074293884382.987656"/>
  <p:tag name="WBLAST" val="R:\Volta\Reports - CoGestion\Monthly Reporting\Generation PPT\Volta - Monthly Report..xlsm"/>
  <p:tag name="USER NAME" val="NKENGTONYEJ"/>
  <p:tag name="TYPE" val="1"/>
  <p:tag name="SOURCENAME" val="Returns²"/>
  <p:tag name="SHEETID" val="Report"/>
  <p:tag name="PICTUREAPPEARANCE" val="xlPrinter"/>
  <p:tag name="NORESIZEONUPDATE" val="False"/>
  <p:tag name="HIDDENRANGE" val=""/>
</p:tagLst>
</file>

<file path=ppt/tags/tag33.xml><?xml version="1.0" encoding="utf-8"?>
<p:tagLst xmlns:a="http://schemas.openxmlformats.org/drawingml/2006/main" xmlns:r="http://schemas.openxmlformats.org/officeDocument/2006/relationships" xmlns:p="http://schemas.openxmlformats.org/presentationml/2006/main">
  <p:tag name="LAST UPDATE DATE" val="360948343.875329"/>
  <p:tag name="IMPORTID" val="7874295452902.308287"/>
  <p:tag name="WBLAST" val="R:\Volta\Reports - CoGestion\Monthly Reporting\Generation PPT\Volta - Monthly Report..xlsm"/>
  <p:tag name="USER NAME" val="NKENGTONYEJ"/>
  <p:tag name="TYPE" val="1"/>
  <p:tag name="SOURCENAME" val="Issuer"/>
  <p:tag name="SHEETID" val="Report"/>
  <p:tag name="PICTUREAPPEARANCE" val="xlPrinter"/>
  <p:tag name="NORESIZEONUPDATE" val="False"/>
  <p:tag name="HIDDENRANGE" val=""/>
</p:tagLst>
</file>

<file path=ppt/tags/tag34.xml><?xml version="1.0" encoding="utf-8"?>
<p:tagLst xmlns:a="http://schemas.openxmlformats.org/drawingml/2006/main" xmlns:r="http://schemas.openxmlformats.org/officeDocument/2006/relationships" xmlns:p="http://schemas.openxmlformats.org/presentationml/2006/main">
  <p:tag name="LAST UPDATE DATE" val="360948345.576228"/>
  <p:tag name="IMPORTID" val="3554293884976.770615"/>
  <p:tag name="WBLAST" val="R:\Volta\Reports - CoGestion\Monthly Reporting\Generation PPT\Volta - Monthly Report..xlsm"/>
  <p:tag name="USER NAME" val="NKENGTONYEJ"/>
  <p:tag name="TYPE" val="2"/>
  <p:tag name="SOURCENAME" val="Chart 4"/>
  <p:tag name="SHEETID" val="Report"/>
  <p:tag name="PICTUREAPPEARANCE" val="xlPrinter"/>
  <p:tag name="NORESIZEONUPDATE" val="False"/>
  <p:tag name="HIDDENRANGE" val=""/>
</p:tagLst>
</file>

<file path=ppt/tags/tag35.xml><?xml version="1.0" encoding="utf-8"?>
<p:tagLst xmlns:a="http://schemas.openxmlformats.org/drawingml/2006/main" xmlns:r="http://schemas.openxmlformats.org/officeDocument/2006/relationships" xmlns:p="http://schemas.openxmlformats.org/presentationml/2006/main">
  <p:tag name="LAST UPDATE DATE" val="360948346.434317"/>
  <p:tag name="IMPORTID" val="808293884841.599409"/>
  <p:tag name="WBLAST" val="R:\Volta\Reports - CoGestion\Monthly Reporting\Generation PPT\Volta - Monthly Report..xlsm"/>
  <p:tag name="USER NAME" val="NKENGTONYEJ"/>
  <p:tag name="TYPE" val="2"/>
  <p:tag name="SOURCENAME" val="Cumulative Total Return (Gross Dividends) (Chart 1)"/>
  <p:tag name="SHEETID" val="HP"/>
  <p:tag name="PICTUREAPPEARANCE" val="xlPrinter"/>
  <p:tag name="NORESIZEONUPDATE" val="False"/>
  <p:tag name="HIDDENRANGE" val=""/>
</p:tagLst>
</file>

<file path=ppt/tags/tag36.xml><?xml version="1.0" encoding="utf-8"?>
<p:tagLst xmlns:a="http://schemas.openxmlformats.org/drawingml/2006/main" xmlns:r="http://schemas.openxmlformats.org/officeDocument/2006/relationships" xmlns:p="http://schemas.openxmlformats.org/presentationml/2006/main">
  <p:tag name="LAST UPDATE DATE" val="360948373.899567"/>
  <p:tag name="IMPORTID" val="1515293902138.850389"/>
  <p:tag name="WBLAST" val="R:\Volta\Reports - CoGestion\Monthly Reporting\Generation PPT\Volta - Monthly Report..xlsm"/>
  <p:tag name="USER NAME" val="NKENGTONYEJ"/>
  <p:tag name="TYPE" val="1"/>
  <p:tag name="SOURCENAME" val="MONTHLY REPORT  VOLTA FINANCE LIMITED  - May 2021 ⯀ 1"/>
  <p:tag name="SHEETID" val="Source"/>
  <p:tag name="PICTUREAPPEARANCE" val="xlPrinter"/>
  <p:tag name="NORESIZEONUPDATE" val="False"/>
  <p:tag name="HIDDENRANGE" val=""/>
</p:tagLst>
</file>

<file path=ppt/tags/tag37.xml><?xml version="1.0" encoding="utf-8"?>
<p:tagLst xmlns:a="http://schemas.openxmlformats.org/drawingml/2006/main" xmlns:r="http://schemas.openxmlformats.org/officeDocument/2006/relationships" xmlns:p="http://schemas.openxmlformats.org/presentationml/2006/main">
  <p:tag name="LAST UPDATE DATE" val="360948375.646517"/>
  <p:tag name="IMPORTID" val="9705293902983.333573"/>
  <p:tag name="WBLAST" val="R:\Volta\Reports - CoGestion\Monthly Reporting\Generation PPT\Volta - Monthly Report..xlsm"/>
  <p:tag name="USER NAME" val="NKENGTONYEJ"/>
  <p:tag name="TYPE" val="1"/>
  <p:tag name="SOURCENAME" val="Source: AXA IM, as of May 2021"/>
  <p:tag name="SHEETID" val="Source"/>
  <p:tag name="PICTUREAPPEARANCE" val="xlPrinter"/>
  <p:tag name="NORESIZEONUPDATE" val="False"/>
  <p:tag name="HIDDENRANGE" val=""/>
</p:tagLst>
</file>

<file path=ppt/tags/tag38.xml><?xml version="1.0" encoding="utf-8"?>
<p:tagLst xmlns:a="http://schemas.openxmlformats.org/drawingml/2006/main" xmlns:r="http://schemas.openxmlformats.org/officeDocument/2006/relationships" xmlns:p="http://schemas.openxmlformats.org/presentationml/2006/main">
  <p:tag name="LAST UPDATE DATE" val="360948377.08263"/>
  <p:tag name="IMPORTID" val="157293903243.751489"/>
  <p:tag name="WBLAST" val="R:\Volta\Reports - CoGestion\Monthly Reporting\Generation PPT\Volta - Monthly Report..xlsm"/>
  <p:tag name="USER NAME" val="NKENGTONYEJ"/>
  <p:tag name="TYPE" val="1"/>
  <p:tag name="SOURCENAME" val="Source: Intex, Bloomberg, AXA IM Paris as of May 2021 – unau..."/>
  <p:tag name="SHEETID" val="Source"/>
  <p:tag name="PICTUREAPPEARANCE" val="xlPrinter"/>
  <p:tag name="NORESIZEONUPDATE" val="False"/>
  <p:tag name="HIDDENRANGE" val=""/>
</p:tagLst>
</file>

<file path=ppt/tags/tag39.xml><?xml version="1.0" encoding="utf-8"?>
<p:tagLst xmlns:a="http://schemas.openxmlformats.org/drawingml/2006/main" xmlns:r="http://schemas.openxmlformats.org/officeDocument/2006/relationships" xmlns:p="http://schemas.openxmlformats.org/presentationml/2006/main">
  <p:tag name="LAST UPDATE DATE" val="360948378.488839"/>
  <p:tag name="IMPORTID" val="6448293903313.922707"/>
  <p:tag name="WBLAST" val="R:\Volta\Reports - CoGestion\Monthly Reporting\Generation PPT\Volta - Monthly Report..xlsm"/>
  <p:tag name="USER NAME" val="NKENGTONYEJ"/>
  <p:tag name="TYPE" val="1"/>
  <p:tag name="SOURCENAME" val="Source: Bloomberg, as of May 2021"/>
  <p:tag name="SHEETID" val="Source"/>
  <p:tag name="PICTUREAPPEARANCE" val="xlPrinter"/>
  <p:tag name="NORESIZEONUPDATE" val="False"/>
  <p:tag name="HIDDENRANGE" val=""/>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360948379.994075"/>
  <p:tag name="IMPORTID" val="9705293902983.333573"/>
  <p:tag name="WBLAST" val="R:\Volta\Reports - CoGestion\Monthly Reporting\Generation PPT\Volta - Monthly Report..xlsm"/>
  <p:tag name="USER NAME" val="NKENGTONYEJ"/>
  <p:tag name="TYPE" val="1"/>
  <p:tag name="SOURCENAME" val="Source: AXA IM, as of May 2021"/>
  <p:tag name="SHEETID" val="Source"/>
  <p:tag name="PICTUREAPPEARANCE" val="xlPrinter"/>
  <p:tag name="NORESIZEONUPDATE" val="False"/>
  <p:tag name="HIDDENRANGE" val=""/>
</p:tagLst>
</file>

<file path=ppt/tags/tag41.xml><?xml version="1.0" encoding="utf-8"?>
<p:tagLst xmlns:a="http://schemas.openxmlformats.org/drawingml/2006/main" xmlns:r="http://schemas.openxmlformats.org/officeDocument/2006/relationships" xmlns:p="http://schemas.openxmlformats.org/presentationml/2006/main">
  <p:tag name="LAST UPDATE DATE" val="360948381.555945"/>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42.xml><?xml version="1.0" encoding="utf-8"?>
<p:tagLst xmlns:a="http://schemas.openxmlformats.org/drawingml/2006/main" xmlns:r="http://schemas.openxmlformats.org/officeDocument/2006/relationships" xmlns:p="http://schemas.openxmlformats.org/presentationml/2006/main">
  <p:tag name="LAST UPDATE DATE" val="360948383.607992"/>
  <p:tag name="IMPORTID" val="7295610419.690563"/>
  <p:tag name="WBLAST" val="R:\Volta\Reports - CoGestion\Monthly Reporting\Generation PPT\Volta - Monthly Report..xlsm"/>
  <p:tag name="USER NAME" val="NKENGTONYEJ"/>
  <p:tag name="TYPE" val="1"/>
  <p:tag name="SOURCENAME" val="Data as of 31 May 2021"/>
  <p:tag name="SHEETID" val="Report"/>
  <p:tag name="PICTUREAPPEARANCE" val="xlPrinter"/>
  <p:tag name="NORESIZEONUPDATE" val="False"/>
  <p:tag name="HIDDENRANGE" val=""/>
</p:tagLst>
</file>

<file path=ppt/tags/tag43.xml><?xml version="1.0" encoding="utf-8"?>
<p:tagLst xmlns:a="http://schemas.openxmlformats.org/drawingml/2006/main" xmlns:r="http://schemas.openxmlformats.org/officeDocument/2006/relationships" xmlns:p="http://schemas.openxmlformats.org/presentationml/2006/main">
  <p:tag name="LAST UPDATE DATE" val="360948386.574452"/>
  <p:tag name="IMPORTID" val="1903296058335.456827"/>
  <p:tag name="WBLAST" val="R:\Volta\Reports - CoGestion\Monthly Reporting\Generation PPT\Volta - Monthly Report..xlsm"/>
  <p:tag name="USER NAME" val="NKENGTONYEJ"/>
  <p:tag name="TYPE" val="1"/>
  <p:tag name="SOURCENAME" val="Fund Performance"/>
  <p:tag name="SHEETID" val="Report"/>
  <p:tag name="PICTUREAPPEARANCE" val="xlPrinter"/>
  <p:tag name="NORESIZEONUPDATE" val="False"/>
  <p:tag name="HIDDENRANGE" val=""/>
</p:tagLst>
</file>

<file path=ppt/tags/tag44.xml><?xml version="1.0" encoding="utf-8"?>
<p:tagLst xmlns:a="http://schemas.openxmlformats.org/drawingml/2006/main" xmlns:r="http://schemas.openxmlformats.org/officeDocument/2006/relationships" xmlns:p="http://schemas.openxmlformats.org/presentationml/2006/main">
  <p:tag name="LAST UPDATE DATE" val="360948389.358017"/>
  <p:tag name="IMPORTID" val="1029296059623.539103"/>
  <p:tag name="WBLAST" val="R:\Volta\Reports - CoGestion\Monthly Reporting\Generation PPT\Volta - Monthly Report..xlsm"/>
  <p:tag name="USER NAME" val="NKENGTONYEJ"/>
  <p:tag name="TYPE" val="1"/>
  <p:tag name="SOURCENAME" val="€260.6m "/>
  <p:tag name="SHEETID" val="Report"/>
  <p:tag name="PICTUREAPPEARANCE" val="xlPrinter"/>
  <p:tag name="NORESIZEONUPDATE" val="False"/>
  <p:tag name="HIDDENRANGE" val=""/>
</p:tagLst>
</file>

<file path=ppt/tags/tag45.xml><?xml version="1.0" encoding="utf-8"?>
<p:tagLst xmlns:a="http://schemas.openxmlformats.org/drawingml/2006/main" xmlns:r="http://schemas.openxmlformats.org/officeDocument/2006/relationships" xmlns:p="http://schemas.openxmlformats.org/presentationml/2006/main">
  <p:tag name="LAST UPDATE DATE" val="360948391.781482"/>
  <p:tag name="IMPORTID" val="1245293894685.557976"/>
  <p:tag name="WBLAST" val="R:\Volta\Reports - CoGestion\Monthly Reporting\Generation PPT\Volta - Monthly Report..xlsm"/>
  <p:tag name="USER NAME" val="NKENGTONYEJ"/>
  <p:tag name="TYPE" val="2"/>
  <p:tag name="SOURCENAME" val="Currency (Chart 11)"/>
  <p:tag name="SHEETID" val="Report"/>
  <p:tag name="PICTUREAPPEARANCE" val="xlPrinter"/>
  <p:tag name="NORESIZEONUPDATE" val="False"/>
  <p:tag name="HIDDENRANGE" val=""/>
</p:tagLst>
</file>

<file path=ppt/tags/tag46.xml><?xml version="1.0" encoding="utf-8"?>
<p:tagLst xmlns:a="http://schemas.openxmlformats.org/drawingml/2006/main" xmlns:r="http://schemas.openxmlformats.org/officeDocument/2006/relationships" xmlns:p="http://schemas.openxmlformats.org/presentationml/2006/main">
  <p:tag name="LAST UPDATE DATE" val="360948392.672891"/>
  <p:tag name="IMPORTID" val="8515293894588.081246"/>
  <p:tag name="WBLAST" val="R:\Volta\Reports - CoGestion\Monthly Reporting\Generation PPT\Volta - Monthly Report..xlsm"/>
  <p:tag name="USER NAME" val="NKENGTONYEJ"/>
  <p:tag name="TYPE" val="2"/>
  <p:tag name="SOURCENAME" val="Geography (Chart 9)"/>
  <p:tag name="SHEETID" val="Report"/>
  <p:tag name="PICTUREAPPEARANCE" val="xlPrinter"/>
  <p:tag name="NORESIZEONUPDATE" val="False"/>
  <p:tag name="HIDDENRANGE" val=""/>
</p:tagLst>
</file>

<file path=ppt/tags/tag47.xml><?xml version="1.0" encoding="utf-8"?>
<p:tagLst xmlns:a="http://schemas.openxmlformats.org/drawingml/2006/main" xmlns:r="http://schemas.openxmlformats.org/officeDocument/2006/relationships" xmlns:p="http://schemas.openxmlformats.org/presentationml/2006/main">
  <p:tag name="LAST UPDATE DATE" val="360948393.653891"/>
  <p:tag name="IMPORTID" val="1217293895025.615284"/>
  <p:tag name="WBLAST" val="R:\Volta\Reports - CoGestion\Monthly Reporting\Generation PPT\Volta - Monthly Report..xlsm"/>
  <p:tag name="USER NAME" val="NKENGTONYEJ"/>
  <p:tag name="TYPE" val="2"/>
  <p:tag name="SOURCENAME" val="Chart 1"/>
  <p:tag name="SHEETID" val="Report"/>
  <p:tag name="PICTUREAPPEARANCE" val="xlPrinter"/>
  <p:tag name="NORESIZEONUPDATE" val="False"/>
  <p:tag name="HIDDENRANGE" val=""/>
</p:tagLst>
</file>

<file path=ppt/tags/tag48.xml><?xml version="1.0" encoding="utf-8"?>
<p:tagLst xmlns:a="http://schemas.openxmlformats.org/drawingml/2006/main" xmlns:r="http://schemas.openxmlformats.org/officeDocument/2006/relationships" xmlns:p="http://schemas.openxmlformats.org/presentationml/2006/main">
  <p:tag name="LAST UPDATE DATE" val="360948394.560311"/>
  <p:tag name="IMPORTID" val="6111293902106.322834"/>
  <p:tag name="WBLAST" val="R:\Volta\Reports - CoGestion\Monthly Reporting\Generation PPT\Volta - Monthly Report..xlsm"/>
  <p:tag name="USER NAME" val="NKENGTONYEJ"/>
  <p:tag name="TYPE" val="1"/>
  <p:tag name="SOURCENAME" val="MONTHLY REPORT  VOLTA FINANCE LIMITED  - May 2021 ⯀ 2"/>
  <p:tag name="SHEETID" val="Source"/>
  <p:tag name="PICTUREAPPEARANCE" val="xlPrinter"/>
  <p:tag name="NORESIZEONUPDATE" val="False"/>
  <p:tag name="HIDDENRANGE" val=""/>
</p:tagLst>
</file>

<file path=ppt/tags/tag49.xml><?xml version="1.0" encoding="utf-8"?>
<p:tagLst xmlns:a="http://schemas.openxmlformats.org/drawingml/2006/main" xmlns:r="http://schemas.openxmlformats.org/officeDocument/2006/relationships" xmlns:p="http://schemas.openxmlformats.org/presentationml/2006/main">
  <p:tag name="LAST UPDATE DATE" val="360948396.099838"/>
  <p:tag name="IMPORTID" val="5189293903664.699588"/>
  <p:tag name="WBLAST" val="R:\Volta\Reports - CoGestion\Monthly Reporting\Generation PPT\Volta - Monthly Report..xlsm"/>
  <p:tag name="USER NAME" val="NKENGTONYEJ"/>
  <p:tag name="TYPE" val="1"/>
  <p:tag name="SOURCENAME" val="Source: AXA IM, as of May 2021 (% of NAV for ccy / % of GAV ..."/>
  <p:tag name="SHEETID" val="Source"/>
  <p:tag name="PICTUREAPPEARANCE" val="xlPrinter"/>
  <p:tag name="NORESIZEONUPDATE" val="False"/>
  <p:tag name="HIDDENRANGE" val=""/>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360948397.508143"/>
  <p:tag name="IMPORTID" val="9705293902983.333573"/>
  <p:tag name="WBLAST" val="R:\Volta\Reports - CoGestion\Monthly Reporting\Generation PPT\Volta - Monthly Report..xlsm"/>
  <p:tag name="USER NAME" val="NKENGTONYEJ"/>
  <p:tag name="TYPE" val="1"/>
  <p:tag name="SOURCENAME" val="Source: AXA IM, as of May 2021"/>
  <p:tag name="SHEETID" val="Source"/>
  <p:tag name="PICTUREAPPEARANCE" val="xlPrinter"/>
  <p:tag name="NORESIZEONUPDATE" val="False"/>
  <p:tag name="HIDDENRANGE" val=""/>
</p:tagLst>
</file>

<file path=ppt/tags/tag51.xml><?xml version="1.0" encoding="utf-8"?>
<p:tagLst xmlns:a="http://schemas.openxmlformats.org/drawingml/2006/main" xmlns:r="http://schemas.openxmlformats.org/officeDocument/2006/relationships" xmlns:p="http://schemas.openxmlformats.org/presentationml/2006/main">
  <p:tag name="LAST UPDATE DATE" val="360948399.004967"/>
  <p:tag name="IMPORTID" val="9705293902983.333573"/>
  <p:tag name="WBLAST" val="R:\Volta\Reports - CoGestion\Monthly Reporting\Generation PPT\Volta - Monthly Report..xlsm"/>
  <p:tag name="USER NAME" val="NKENGTONYEJ"/>
  <p:tag name="TYPE" val="1"/>
  <p:tag name="SOURCENAME" val="Source: AXA IM, as of May 2021"/>
  <p:tag name="SHEETID" val="Source"/>
  <p:tag name="PICTUREAPPEARANCE" val="xlPrinter"/>
  <p:tag name="NORESIZEONUPDATE" val="False"/>
  <p:tag name="HIDDENRANGE" val=""/>
</p:tagLst>
</file>

<file path=ppt/tags/tag52.xml><?xml version="1.0" encoding="utf-8"?>
<p:tagLst xmlns:a="http://schemas.openxmlformats.org/drawingml/2006/main" xmlns:r="http://schemas.openxmlformats.org/officeDocument/2006/relationships" xmlns:p="http://schemas.openxmlformats.org/presentationml/2006/main">
  <p:tag name="LAST UPDATE DATE" val="360948400.325354"/>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53.xml><?xml version="1.0" encoding="utf-8"?>
<p:tagLst xmlns:a="http://schemas.openxmlformats.org/drawingml/2006/main" xmlns:r="http://schemas.openxmlformats.org/officeDocument/2006/relationships" xmlns:p="http://schemas.openxmlformats.org/presentationml/2006/main">
  <p:tag name="LAST UPDATE DATE" val="360948401.821509"/>
  <p:tag name="IMPORTID" val="9357295453433.125646"/>
  <p:tag name="WBLAST" val="R:\Volta\Reports - CoGestion\Monthly Reporting\Generation PPT\Volta - Monthly Report..xlsm"/>
  <p:tag name="USER NAME" val="NKENGTONYEJ"/>
  <p:tag name="TYPE" val="1"/>
  <p:tag name="SOURCENAME" val="Market Value (€m)"/>
  <p:tag name="SHEETID" val="Report"/>
  <p:tag name="PICTUREAPPEARANCE" val="xlPrinter"/>
  <p:tag name="NORESIZEONUPDATE" val="False"/>
  <p:tag name="HIDDENRANGE" val=""/>
</p:tagLst>
</file>

<file path=ppt/tags/tag54.xml><?xml version="1.0" encoding="utf-8"?>
<p:tagLst xmlns:a="http://schemas.openxmlformats.org/drawingml/2006/main" xmlns:r="http://schemas.openxmlformats.org/officeDocument/2006/relationships" xmlns:p="http://schemas.openxmlformats.org/presentationml/2006/main">
  <p:tag name="LAST UPDATE DATE" val="360948405.198734"/>
  <p:tag name="IMPORTID" val="216293902057.238474"/>
  <p:tag name="WBLAST" val="R:\Volta\Reports - CoGestion\Monthly Reporting\Generation PPT\Volta - Monthly Report..xlsm"/>
  <p:tag name="USER NAME" val="NKENGTONYEJ"/>
  <p:tag name="TYPE" val="1"/>
  <p:tag name="SOURCENAME" val="MONTHLY REPORT  VOLTA FINANCE LIMITED  - May 2021 ⯀ 3"/>
  <p:tag name="SHEETID" val="Source"/>
  <p:tag name="PICTUREAPPEARANCE" val="xlPrinter"/>
  <p:tag name="NORESIZEONUPDATE" val="False"/>
  <p:tag name="HIDDENRANGE" val=""/>
</p:tagLst>
</file>

<file path=ppt/tags/tag55.xml><?xml version="1.0" encoding="utf-8"?>
<p:tagLst xmlns:a="http://schemas.openxmlformats.org/drawingml/2006/main" xmlns:r="http://schemas.openxmlformats.org/officeDocument/2006/relationships" xmlns:p="http://schemas.openxmlformats.org/presentationml/2006/main">
  <p:tag name="LAST UPDATE DATE" val="360948406.529313"/>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2298</TotalTime>
  <Words>1853</Words>
  <Application>Microsoft Office PowerPoint</Application>
  <PresentationFormat>A4 Paper (210x297 mm)</PresentationFormat>
  <Paragraphs>53</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Century Gothic</vt:lpstr>
      <vt:lpstr>Garamond</vt:lpstr>
      <vt:lpstr>Verdana</vt:lpstr>
      <vt:lpstr>Wingdings</vt:lpstr>
      <vt:lpstr>Wingdings 3</vt:lpstr>
      <vt:lpstr>Blank</vt:lpstr>
      <vt:lpstr>UpSlide Table Of Content Master (do not edit)</vt:lpstr>
      <vt:lpstr>PowerPoint Presentation</vt:lpstr>
      <vt:lpstr>PowerPoint Presentation</vt:lpstr>
      <vt:lpstr>PowerPoint Presentation</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NKENG TONYE Jean</cp:lastModifiedBy>
  <cp:revision>862</cp:revision>
  <cp:lastPrinted>2018-09-19T13:03:11Z</cp:lastPrinted>
  <dcterms:created xsi:type="dcterms:W3CDTF">2016-08-17T14:10:30Z</dcterms:created>
  <dcterms:modified xsi:type="dcterms:W3CDTF">2021-06-09T14:27:32Z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4c5eb01-6c52-498f-929d-e1fdfbfe94b7_Enabled">
    <vt:lpwstr>true</vt:lpwstr>
  </property>
  <property fmtid="{D5CDD505-2E9C-101B-9397-08002B2CF9AE}" pid="3" name="MSIP_Label_d4c5eb01-6c52-498f-929d-e1fdfbfe94b7_SetDate">
    <vt:lpwstr>2020-03-11T14:41:09Z</vt:lpwstr>
  </property>
  <property fmtid="{D5CDD505-2E9C-101B-9397-08002B2CF9AE}" pid="4" name="MSIP_Label_d4c5eb01-6c52-498f-929d-e1fdfbfe94b7_Method">
    <vt:lpwstr>Privileged</vt:lpwstr>
  </property>
  <property fmtid="{D5CDD505-2E9C-101B-9397-08002B2CF9AE}" pid="5" name="MSIP_Label_d4c5eb01-6c52-498f-929d-e1fdfbfe94b7_Name">
    <vt:lpwstr>PUBLIC</vt:lpwstr>
  </property>
  <property fmtid="{D5CDD505-2E9C-101B-9397-08002B2CF9AE}" pid="6" name="MSIP_Label_d4c5eb01-6c52-498f-929d-e1fdfbfe94b7_SiteId">
    <vt:lpwstr>85f3dce2-9de5-43ba-8d73-76ef63954d34</vt:lpwstr>
  </property>
  <property fmtid="{D5CDD505-2E9C-101B-9397-08002B2CF9AE}" pid="7" name="MSIP_Label_d4c5eb01-6c52-498f-929d-e1fdfbfe94b7_ActionId">
    <vt:lpwstr>6cb5c64e-7678-4594-9afa-00001be1bd56</vt:lpwstr>
  </property>
  <property fmtid="{D5CDD505-2E9C-101B-9397-08002B2CF9AE}" pid="8" name="MSIP_Label_d4c5eb01-6c52-498f-929d-e1fdfbfe94b7_ContentBits">
    <vt:lpwstr>0</vt:lpwstr>
  </property>
</Properties>
</file>