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2.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10" r:id="rId1"/>
    <p:sldMasterId id="2147487399" r:id="rId2"/>
  </p:sldMasterIdLst>
  <p:notesMasterIdLst>
    <p:notesMasterId r:id="rId6"/>
  </p:notesMasterIdLst>
  <p:handoutMasterIdLst>
    <p:handoutMasterId r:id="rId7"/>
  </p:handoutMasterIdLst>
  <p:sldIdLst>
    <p:sldId id="290" r:id="rId3"/>
    <p:sldId id="291" r:id="rId4"/>
    <p:sldId id="292" r:id="rId5"/>
  </p:sldIdLst>
  <p:sldSz cx="6858000" cy="9906000" type="A4"/>
  <p:notesSz cx="6808788" cy="9940925"/>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25">
          <p15:clr>
            <a:srgbClr val="A4A3A4"/>
          </p15:clr>
        </p15:guide>
        <p15:guide id="2" pos="18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a:srgbClr val="2F92CD"/>
    <a:srgbClr val="06679B"/>
    <a:srgbClr val="26387F"/>
    <a:srgbClr val="575757"/>
    <a:srgbClr val="F2F2F2"/>
    <a:srgbClr val="95D4E7"/>
    <a:srgbClr val="FFDD00"/>
    <a:srgbClr val="DE61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4660" autoAdjust="0"/>
  </p:normalViewPr>
  <p:slideViewPr>
    <p:cSldViewPr snapToGrid="0">
      <p:cViewPr>
        <p:scale>
          <a:sx n="150" d="100"/>
          <a:sy n="150" d="100"/>
        </p:scale>
        <p:origin x="1422" y="108"/>
      </p:cViewPr>
      <p:guideLst>
        <p:guide orient="horz" pos="725"/>
        <p:guide pos="18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9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D586D38-FA0C-4FC7-A909-8907F1116F8B}"/>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9A5FBB89-8BD4-4E06-9A1B-0A3334BE8F7E}"/>
              </a:ext>
            </a:extLst>
          </p:cNvPr>
          <p:cNvSpPr>
            <a:spLocks noGrp="1"/>
          </p:cNvSpPr>
          <p:nvPr>
            <p:ph type="dt" sz="quarter"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u pied de page 3">
            <a:extLst>
              <a:ext uri="{FF2B5EF4-FFF2-40B4-BE49-F238E27FC236}">
                <a16:creationId xmlns:a16="http://schemas.microsoft.com/office/drawing/2014/main" id="{7F3782BC-4946-4586-99C8-B47CDDD00C63}"/>
              </a:ext>
            </a:extLst>
          </p:cNvPr>
          <p:cNvSpPr>
            <a:spLocks noGrp="1"/>
          </p:cNvSpPr>
          <p:nvPr>
            <p:ph type="ftr" sz="quarter" idx="2"/>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5" name="Espace réservé du numéro de diapositive 4">
            <a:extLst>
              <a:ext uri="{FF2B5EF4-FFF2-40B4-BE49-F238E27FC236}">
                <a16:creationId xmlns:a16="http://schemas.microsoft.com/office/drawing/2014/main" id="{CEA28A7F-8E2E-4EDD-9BF3-695B7B6A35A6}"/>
              </a:ext>
            </a:extLst>
          </p:cNvPr>
          <p:cNvSpPr>
            <a:spLocks noGrp="1"/>
          </p:cNvSpPr>
          <p:nvPr>
            <p:ph type="sldNum" sz="quarter" idx="3"/>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F5DFB47F-81B1-4355-A293-77782197EE26}" type="slidenum">
              <a:rPr lang="en-GB" altLang="fr-FR"/>
              <a:pPr>
                <a:defRPr/>
              </a:pPr>
              <a:t>‹#›</a:t>
            </a:fld>
            <a:endParaRPr lang="en-GB"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7DBE9FF-73EA-40E0-BF32-2F1B68374437}"/>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4B0BD369-40B6-4E2D-BEE3-9C2CA7D17249}"/>
              </a:ext>
            </a:extLst>
          </p:cNvPr>
          <p:cNvSpPr>
            <a:spLocks noGrp="1"/>
          </p:cNvSpPr>
          <p:nvPr>
            <p:ph type="dt"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e l'image des diapositives 3">
            <a:extLst>
              <a:ext uri="{FF2B5EF4-FFF2-40B4-BE49-F238E27FC236}">
                <a16:creationId xmlns:a16="http://schemas.microsoft.com/office/drawing/2014/main" id="{96CCC365-4C2D-4B61-BF62-B203C853CF38}"/>
              </a:ext>
            </a:extLst>
          </p:cNvPr>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99048" tIns="49524" rIns="99048" bIns="49524" rtlCol="0" anchor="ctr"/>
          <a:lstStyle/>
          <a:p>
            <a:pPr lvl="0"/>
            <a:endParaRPr lang="en-GB" noProof="0"/>
          </a:p>
        </p:txBody>
      </p:sp>
      <p:sp>
        <p:nvSpPr>
          <p:cNvPr id="5" name="Espace réservé des commentaires 4">
            <a:extLst>
              <a:ext uri="{FF2B5EF4-FFF2-40B4-BE49-F238E27FC236}">
                <a16:creationId xmlns:a16="http://schemas.microsoft.com/office/drawing/2014/main" id="{27CCC69D-24DF-4E2F-846C-5FCB2DE656BB}"/>
              </a:ext>
            </a:extLst>
          </p:cNvPr>
          <p:cNvSpPr>
            <a:spLocks noGrp="1"/>
          </p:cNvSpPr>
          <p:nvPr>
            <p:ph type="body" sz="quarter" idx="3"/>
          </p:nvPr>
        </p:nvSpPr>
        <p:spPr>
          <a:xfrm>
            <a:off x="681038" y="4784725"/>
            <a:ext cx="5446712" cy="3913188"/>
          </a:xfrm>
          <a:prstGeom prst="rect">
            <a:avLst/>
          </a:prstGeom>
        </p:spPr>
        <p:txBody>
          <a:bodyPr vert="horz" wrap="square" lIns="99048" tIns="49524" rIns="99048" bIns="49524" numCol="1" anchor="t" anchorCtr="0" compatLnSpc="1">
            <a:prstTxWarp prst="textNoShape">
              <a:avLst/>
            </a:prstTxWarp>
          </a:bodyPr>
          <a:lstStyle/>
          <a:p>
            <a:pPr lvl="0"/>
            <a:r>
              <a:rPr lang="fr-FR" altLang="fr-FR" noProof="0"/>
              <a:t>Modifiez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endParaRPr lang="en-GB" altLang="fr-FR" noProof="0"/>
          </a:p>
        </p:txBody>
      </p:sp>
      <p:sp>
        <p:nvSpPr>
          <p:cNvPr id="6" name="Espace réservé du pied de page 5">
            <a:extLst>
              <a:ext uri="{FF2B5EF4-FFF2-40B4-BE49-F238E27FC236}">
                <a16:creationId xmlns:a16="http://schemas.microsoft.com/office/drawing/2014/main" id="{C2023506-B2FC-49DB-BF7E-3E03F5F4B280}"/>
              </a:ext>
            </a:extLst>
          </p:cNvPr>
          <p:cNvSpPr>
            <a:spLocks noGrp="1"/>
          </p:cNvSpPr>
          <p:nvPr>
            <p:ph type="ftr" sz="quarter" idx="4"/>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7" name="Espace réservé du numéro de diapositive 6">
            <a:extLst>
              <a:ext uri="{FF2B5EF4-FFF2-40B4-BE49-F238E27FC236}">
                <a16:creationId xmlns:a16="http://schemas.microsoft.com/office/drawing/2014/main" id="{52E80428-3459-4673-A8A1-13EC61D4A16F}"/>
              </a:ext>
            </a:extLst>
          </p:cNvPr>
          <p:cNvSpPr>
            <a:spLocks noGrp="1"/>
          </p:cNvSpPr>
          <p:nvPr>
            <p:ph type="sldNum" sz="quarter" idx="5"/>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13A29C2D-3E6D-492D-9B81-4FDEDD8BF41F}" type="slidenum">
              <a:rPr lang="en-GB" altLang="fr-FR"/>
              <a:pPr>
                <a:defRPr/>
              </a:pPr>
              <a:t>‹#›</a:t>
            </a:fld>
            <a:endParaRPr lang="en-GB" altLang="fr-F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a:extLst>
              <a:ext uri="{FF2B5EF4-FFF2-40B4-BE49-F238E27FC236}">
                <a16:creationId xmlns:a16="http://schemas.microsoft.com/office/drawing/2014/main" id="{BA5EDA4B-6A97-4C12-9FF2-4ACA49E92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commentaires 2">
            <a:extLst>
              <a:ext uri="{FF2B5EF4-FFF2-40B4-BE49-F238E27FC236}">
                <a16:creationId xmlns:a16="http://schemas.microsoft.com/office/drawing/2014/main" id="{87F388A1-E6BB-45D0-B03B-79774B4A51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6388" name="Espace réservé du numéro de diapositive 4">
            <a:extLst>
              <a:ext uri="{FF2B5EF4-FFF2-40B4-BE49-F238E27FC236}">
                <a16:creationId xmlns:a16="http://schemas.microsoft.com/office/drawing/2014/main" id="{687A0F45-8180-4F17-B37E-2FF77753FD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EBA263-0A8C-4A57-86FD-F45C9DA2930C}" type="slidenum">
              <a:rPr lang="en-GB" altLang="fr-FR" sz="1300" smtClean="0"/>
              <a:pPr>
                <a:spcBef>
                  <a:spcPct val="0"/>
                </a:spcBef>
              </a:pPr>
              <a:t>0</a:t>
            </a:fld>
            <a:endParaRPr lang="en-GB" altLang="fr-FR"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a:extLst>
              <a:ext uri="{FF2B5EF4-FFF2-40B4-BE49-F238E27FC236}">
                <a16:creationId xmlns:a16="http://schemas.microsoft.com/office/drawing/2014/main" id="{7A8A20C9-4495-4B58-BCDB-A3F45D3E9F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Espace réservé des commentaires 2">
            <a:extLst>
              <a:ext uri="{FF2B5EF4-FFF2-40B4-BE49-F238E27FC236}">
                <a16:creationId xmlns:a16="http://schemas.microsoft.com/office/drawing/2014/main" id="{87D4BC8F-6C65-4312-876A-6E18FC1426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8436" name="Espace réservé du numéro de diapositive 4">
            <a:extLst>
              <a:ext uri="{FF2B5EF4-FFF2-40B4-BE49-F238E27FC236}">
                <a16:creationId xmlns:a16="http://schemas.microsoft.com/office/drawing/2014/main" id="{6EFAD518-68FF-4DE9-9D93-3375916360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77A53DE-0502-4BCE-80CD-A84DE05D53EE}" type="slidenum">
              <a:rPr lang="en-GB" altLang="fr-FR" sz="1300" smtClean="0"/>
              <a:pPr>
                <a:spcBef>
                  <a:spcPct val="0"/>
                </a:spcBef>
              </a:pPr>
              <a:t>1</a:t>
            </a:fld>
            <a:endParaRPr lang="en-GB" altLang="fr-FR"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a:extLst>
              <a:ext uri="{FF2B5EF4-FFF2-40B4-BE49-F238E27FC236}">
                <a16:creationId xmlns:a16="http://schemas.microsoft.com/office/drawing/2014/main" id="{AA08EB3A-A245-436E-8105-91BE8C7A5A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ce réservé des commentaires 2">
            <a:extLst>
              <a:ext uri="{FF2B5EF4-FFF2-40B4-BE49-F238E27FC236}">
                <a16:creationId xmlns:a16="http://schemas.microsoft.com/office/drawing/2014/main" id="{D2A18092-34DA-4E84-AC9B-2B0C07314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20484" name="Espace réservé du numéro de diapositive 4">
            <a:extLst>
              <a:ext uri="{FF2B5EF4-FFF2-40B4-BE49-F238E27FC236}">
                <a16:creationId xmlns:a16="http://schemas.microsoft.com/office/drawing/2014/main" id="{846ADFF0-8E48-4D38-AA09-6734BE1EE6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3B9C5D-67FB-4476-B6A7-2AA25E6E37FC}" type="slidenum">
              <a:rPr lang="en-GB" altLang="fr-FR" sz="1300" smtClean="0"/>
              <a:pPr>
                <a:spcBef>
                  <a:spcPct val="0"/>
                </a:spcBef>
              </a:pPr>
              <a:t>2</a:t>
            </a:fld>
            <a:endParaRPr lang="en-GB" altLang="fr-FR"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6.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5E9005-8243-4C34-96D0-C5FEC972C8A6}"/>
              </a:ext>
            </a:extLst>
          </p:cNvPr>
          <p:cNvSpPr/>
          <p:nvPr userDrawn="1"/>
        </p:nvSpPr>
        <p:spPr>
          <a:xfrm>
            <a:off x="0" y="0"/>
            <a:ext cx="6858000" cy="8018463"/>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6" name="Image 11">
            <a:extLst>
              <a:ext uri="{FF2B5EF4-FFF2-40B4-BE49-F238E27FC236}">
                <a16:creationId xmlns:a16="http://schemas.microsoft.com/office/drawing/2014/main" id="{477811C0-3A42-4758-8DAB-C8D3F10761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13">
            <a:extLst>
              <a:ext uri="{FF2B5EF4-FFF2-40B4-BE49-F238E27FC236}">
                <a16:creationId xmlns:a16="http://schemas.microsoft.com/office/drawing/2014/main" id="{62D3E770-7497-4B75-BFE7-0DF60D784AEC}"/>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rgbClr val="FFFFFF"/>
                </a:solidFill>
                <a:latin typeface="Verdana" pitchFamily="34" charset="0"/>
              </a:rPr>
              <a:t>AXA Investment Managers</a:t>
            </a:r>
            <a:endParaRPr lang="en-GB" altLang="fr-FR" b="1">
              <a:solidFill>
                <a:srgbClr val="FFFFFF"/>
              </a:solidFill>
              <a:latin typeface="Verdana" pitchFamily="34" charset="0"/>
            </a:endParaRPr>
          </a:p>
        </p:txBody>
      </p:sp>
      <p:sp>
        <p:nvSpPr>
          <p:cNvPr id="8" name="SafeDisclaimerPrincipalWhite">
            <a:extLst>
              <a:ext uri="{FF2B5EF4-FFF2-40B4-BE49-F238E27FC236}">
                <a16:creationId xmlns:a16="http://schemas.microsoft.com/office/drawing/2014/main" id="{BA0B0D03-9BE0-4D6A-BA4D-684D275C72DC}"/>
              </a:ext>
            </a:extLst>
          </p:cNvPr>
          <p:cNvSpPr txBox="1">
            <a:spLocks/>
          </p:cNvSpPr>
          <p:nvPr userDrawn="1"/>
        </p:nvSpPr>
        <p:spPr>
          <a:xfrm>
            <a:off x="4991100" y="7454900"/>
            <a:ext cx="1497013" cy="1512888"/>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FFFFFF"/>
                </a:solidFill>
                <a:latin typeface="Verdana" pitchFamily="34" charset="0"/>
              </a:rPr>
              <a:t>THIS DOCUMENT IS CLASSIFIED
</a:t>
            </a:r>
            <a:r>
              <a:rPr lang="en-GB" altLang="fr-FR" sz="1500" b="1">
                <a:solidFill>
                  <a:srgbClr val="FFFFFF"/>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rgbClr val="007BC4"/>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135874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621141"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0" name="Espace réservé du contenu 3"/>
          <p:cNvSpPr>
            <a:spLocks noGrp="1"/>
          </p:cNvSpPr>
          <p:nvPr>
            <p:ph sz="quarter" idx="22"/>
          </p:nvPr>
        </p:nvSpPr>
        <p:spPr>
          <a:xfrm>
            <a:off x="2460137"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7"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8" name="Date Placeholder 3">
            <a:extLst>
              <a:ext uri="{FF2B5EF4-FFF2-40B4-BE49-F238E27FC236}">
                <a16:creationId xmlns:a16="http://schemas.microsoft.com/office/drawing/2014/main" id="{13428820-244D-4E5C-896D-1DBCE054DE7F}"/>
              </a:ext>
            </a:extLst>
          </p:cNvPr>
          <p:cNvSpPr>
            <a:spLocks noGrp="1"/>
          </p:cNvSpPr>
          <p:nvPr>
            <p:ph type="dt" sz="half" idx="26"/>
          </p:nvPr>
        </p:nvSpPr>
        <p:spPr/>
        <p:txBody>
          <a:bodyPr/>
          <a:lstStyle>
            <a:lvl1pPr>
              <a:defRPr/>
            </a:lvl1pPr>
          </a:lstStyle>
          <a:p>
            <a:pPr>
              <a:defRPr/>
            </a:pPr>
            <a:endParaRPr lang="en-GB" altLang="fr-FR"/>
          </a:p>
        </p:txBody>
      </p:sp>
      <p:sp>
        <p:nvSpPr>
          <p:cNvPr id="9" name="Footer Placeholder 4">
            <a:extLst>
              <a:ext uri="{FF2B5EF4-FFF2-40B4-BE49-F238E27FC236}">
                <a16:creationId xmlns:a16="http://schemas.microsoft.com/office/drawing/2014/main" id="{B58BC241-C4E0-49E1-B7FA-4C70FD181733}"/>
              </a:ext>
            </a:extLst>
          </p:cNvPr>
          <p:cNvSpPr>
            <a:spLocks noGrp="1"/>
          </p:cNvSpPr>
          <p:nvPr>
            <p:ph type="ftr" sz="quarter" idx="27"/>
          </p:nvPr>
        </p:nvSpPr>
        <p:spPr/>
        <p:txBody>
          <a:bodyPr/>
          <a:lstStyle>
            <a:lvl1pPr>
              <a:defRPr/>
            </a:lvl1pPr>
          </a:lstStyle>
          <a:p>
            <a:pPr>
              <a:defRPr/>
            </a:pPr>
            <a:endParaRPr lang="en-GB" altLang="fr-FR"/>
          </a:p>
        </p:txBody>
      </p:sp>
      <p:sp>
        <p:nvSpPr>
          <p:cNvPr id="11" name="Slide Number Placeholder 5">
            <a:extLst>
              <a:ext uri="{FF2B5EF4-FFF2-40B4-BE49-F238E27FC236}">
                <a16:creationId xmlns:a16="http://schemas.microsoft.com/office/drawing/2014/main" id="{0A6C6785-D310-47A1-B211-7C6255575C42}"/>
              </a:ext>
            </a:extLst>
          </p:cNvPr>
          <p:cNvSpPr>
            <a:spLocks noGrp="1"/>
          </p:cNvSpPr>
          <p:nvPr>
            <p:ph type="sldNum" sz="quarter" idx="28"/>
          </p:nvPr>
        </p:nvSpPr>
        <p:spPr/>
        <p:txBody>
          <a:bodyPr/>
          <a:lstStyle>
            <a:lvl1pPr>
              <a:defRPr/>
            </a:lvl1pPr>
          </a:lstStyle>
          <a:p>
            <a:pPr>
              <a:defRPr/>
            </a:pPr>
            <a:fld id="{B4E0CC75-4F64-450B-86AA-5DB1E237E5FD}" type="slidenum">
              <a:rPr lang="en-GB" altLang="fr-FR"/>
              <a:pPr>
                <a:defRPr/>
              </a:pPr>
              <a:t>‹#›</a:t>
            </a:fld>
            <a:endParaRPr lang="en-GB" altLang="fr-FR"/>
          </a:p>
        </p:txBody>
      </p:sp>
    </p:spTree>
    <p:extLst>
      <p:ext uri="{BB962C8B-B14F-4D97-AF65-F5344CB8AC3E}">
        <p14:creationId xmlns:p14="http://schemas.microsoft.com/office/powerpoint/2010/main" val="302971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rows">
    <p:spTree>
      <p:nvGrpSpPr>
        <p:cNvPr id="1" name=""/>
        <p:cNvGrpSpPr/>
        <p:nvPr/>
      </p:nvGrpSpPr>
      <p:grpSpPr>
        <a:xfrm>
          <a:off x="0" y="0"/>
          <a:ext cx="0" cy="0"/>
          <a:chOff x="0" y="0"/>
          <a:chExt cx="0" cy="0"/>
        </a:xfrm>
      </p:grpSpPr>
      <p:sp>
        <p:nvSpPr>
          <p:cNvPr id="10" name="Espace réservé du contenu 3"/>
          <p:cNvSpPr>
            <a:spLocks noGrp="1"/>
          </p:cNvSpPr>
          <p:nvPr>
            <p:ph sz="quarter" idx="19"/>
          </p:nvPr>
        </p:nvSpPr>
        <p:spPr>
          <a:xfrm>
            <a:off x="299130" y="1801823"/>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5" name="Espace réservé du contenu 3"/>
          <p:cNvSpPr>
            <a:spLocks noGrp="1"/>
          </p:cNvSpPr>
          <p:nvPr>
            <p:ph sz="quarter" idx="20"/>
          </p:nvPr>
        </p:nvSpPr>
        <p:spPr>
          <a:xfrm>
            <a:off x="299130" y="4982028"/>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6"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1"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CC2A3DB4-4635-4098-9738-BE9729D37103}"/>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0324CF58-7D83-4F3A-BF1F-BFA405A16D3B}"/>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F3B2FF-586B-4CBE-8891-32F753DB3EC2}"/>
              </a:ext>
            </a:extLst>
          </p:cNvPr>
          <p:cNvSpPr>
            <a:spLocks noGrp="1"/>
          </p:cNvSpPr>
          <p:nvPr>
            <p:ph type="sldNum" sz="quarter" idx="28"/>
          </p:nvPr>
        </p:nvSpPr>
        <p:spPr/>
        <p:txBody>
          <a:bodyPr/>
          <a:lstStyle>
            <a:lvl1pPr>
              <a:defRPr/>
            </a:lvl1pPr>
          </a:lstStyle>
          <a:p>
            <a:pPr>
              <a:defRPr/>
            </a:pPr>
            <a:fld id="{35ABFFD1-03CD-44D5-A96E-FC66276BE388}" type="slidenum">
              <a:rPr lang="en-GB" altLang="fr-FR"/>
              <a:pPr>
                <a:defRPr/>
              </a:pPr>
              <a:t>‹#›</a:t>
            </a:fld>
            <a:endParaRPr lang="en-GB" altLang="fr-FR"/>
          </a:p>
        </p:txBody>
      </p:sp>
    </p:spTree>
    <p:extLst>
      <p:ext uri="{BB962C8B-B14F-4D97-AF65-F5344CB8AC3E}">
        <p14:creationId xmlns:p14="http://schemas.microsoft.com/office/powerpoint/2010/main" val="1558287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boxes">
    <p:spTree>
      <p:nvGrpSpPr>
        <p:cNvPr id="1" name=""/>
        <p:cNvGrpSpPr/>
        <p:nvPr/>
      </p:nvGrpSpPr>
      <p:grpSpPr>
        <a:xfrm>
          <a:off x="0" y="0"/>
          <a:ext cx="0" cy="0"/>
          <a:chOff x="0" y="0"/>
          <a:chExt cx="0" cy="0"/>
        </a:xfrm>
      </p:grpSpPr>
      <p:sp>
        <p:nvSpPr>
          <p:cNvPr id="9" name="ZoneTexte 10">
            <a:extLst>
              <a:ext uri="{FF2B5EF4-FFF2-40B4-BE49-F238E27FC236}">
                <a16:creationId xmlns:a16="http://schemas.microsoft.com/office/drawing/2014/main" id="{0FE77B8C-A2EA-4282-A56C-91E412857F0A}"/>
              </a:ext>
            </a:extLst>
          </p:cNvPr>
          <p:cNvSpPr txBox="1">
            <a:spLocks noChangeArrowheads="1"/>
          </p:cNvSpPr>
          <p:nvPr userDrawn="1"/>
        </p:nvSpPr>
        <p:spPr bwMode="auto">
          <a:xfrm>
            <a:off x="292100" y="-387350"/>
            <a:ext cx="627856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just" eaLnBrk="1" hangingPunct="1">
              <a:defRPr/>
            </a:pPr>
            <a:r>
              <a:rPr lang="en-US" altLang="fr-FR" sz="800" b="1"/>
              <a:t>DISCLAIMER</a:t>
            </a:r>
            <a:r>
              <a:rPr lang="en-US" altLang="fr-FR" sz="800"/>
              <a:t>: Bd! a volut facias et everum doloreicabo. Uga. Et faccabore sume volor sequo ma dolupta a volut facias et everum doloreicabo. Uga. Et faccabore sume volor sequo ma dolupta a volut facias et everum doloreicabo. Uga. Et faccabore sume volor sequo ma doluptabl:hld$ùv: Bd! a volut facias et everum doloreicabo. Uga. Et faccabore sume volor sequo ma dolupta a volut facias et everum doloreicabo. Uga. Et faccabore sume volor sequo ma dolupta a volut facias et everum doloreicabo. Uga. Et faccabore sume volor sequo ma doluptabl:hld$ùv:</a:t>
            </a:r>
          </a:p>
        </p:txBody>
      </p:sp>
      <p:sp>
        <p:nvSpPr>
          <p:cNvPr id="2" name="Title 1"/>
          <p:cNvSpPr>
            <a:spLocks noGrp="1"/>
          </p:cNvSpPr>
          <p:nvPr>
            <p:ph type="title"/>
          </p:nvPr>
        </p:nvSpPr>
        <p:spPr/>
        <p:txBody>
          <a:bodyPr/>
          <a:lstStyle/>
          <a:p>
            <a:r>
              <a:rPr lang="fr-FR"/>
              <a:t>Modifiez le style du titre</a:t>
            </a:r>
            <a:endParaRPr lang="en-US" dirty="0"/>
          </a:p>
        </p:txBody>
      </p:sp>
      <p:sp>
        <p:nvSpPr>
          <p:cNvPr id="17" name="Espace réservé du contenu 3"/>
          <p:cNvSpPr>
            <a:spLocks noGrp="1"/>
          </p:cNvSpPr>
          <p:nvPr>
            <p:ph sz="quarter" idx="21"/>
          </p:nvPr>
        </p:nvSpPr>
        <p:spPr>
          <a:xfrm>
            <a:off x="299132"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8" name="Espace réservé du contenu 3"/>
          <p:cNvSpPr>
            <a:spLocks noGrp="1"/>
          </p:cNvSpPr>
          <p:nvPr>
            <p:ph sz="quarter" idx="22"/>
          </p:nvPr>
        </p:nvSpPr>
        <p:spPr>
          <a:xfrm>
            <a:off x="3564851"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9" name="Espace réservé du contenu 3"/>
          <p:cNvSpPr>
            <a:spLocks noGrp="1"/>
          </p:cNvSpPr>
          <p:nvPr>
            <p:ph sz="quarter" idx="23"/>
          </p:nvPr>
        </p:nvSpPr>
        <p:spPr>
          <a:xfrm>
            <a:off x="3564851"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0" name="Espace réservé du contenu 3"/>
          <p:cNvSpPr>
            <a:spLocks noGrp="1"/>
          </p:cNvSpPr>
          <p:nvPr>
            <p:ph sz="quarter" idx="24"/>
          </p:nvPr>
        </p:nvSpPr>
        <p:spPr>
          <a:xfrm>
            <a:off x="299132"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6"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4"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10" name="Espace réservé de la date 11">
            <a:extLst>
              <a:ext uri="{FF2B5EF4-FFF2-40B4-BE49-F238E27FC236}">
                <a16:creationId xmlns:a16="http://schemas.microsoft.com/office/drawing/2014/main" id="{82D4B2AD-3FEF-4C6E-B921-218FE21287D5}"/>
              </a:ext>
            </a:extLst>
          </p:cNvPr>
          <p:cNvSpPr>
            <a:spLocks noGrp="1"/>
          </p:cNvSpPr>
          <p:nvPr>
            <p:ph type="dt" sz="half" idx="26"/>
          </p:nvPr>
        </p:nvSpPr>
        <p:spPr/>
        <p:txBody>
          <a:bodyPr/>
          <a:lstStyle>
            <a:lvl1pPr>
              <a:defRPr/>
            </a:lvl1pPr>
          </a:lstStyle>
          <a:p>
            <a:pPr>
              <a:defRPr/>
            </a:pPr>
            <a:endParaRPr lang="en-GB" altLang="fr-FR"/>
          </a:p>
        </p:txBody>
      </p:sp>
      <p:sp>
        <p:nvSpPr>
          <p:cNvPr id="11" name="Espace réservé du pied de page 12">
            <a:extLst>
              <a:ext uri="{FF2B5EF4-FFF2-40B4-BE49-F238E27FC236}">
                <a16:creationId xmlns:a16="http://schemas.microsoft.com/office/drawing/2014/main" id="{03BC3F44-31A7-4BFC-A229-ED8FABE6FD97}"/>
              </a:ext>
            </a:extLst>
          </p:cNvPr>
          <p:cNvSpPr>
            <a:spLocks noGrp="1"/>
          </p:cNvSpPr>
          <p:nvPr>
            <p:ph type="ftr" sz="quarter" idx="27"/>
          </p:nvPr>
        </p:nvSpPr>
        <p:spPr/>
        <p:txBody>
          <a:bodyPr/>
          <a:lstStyle>
            <a:lvl1pPr>
              <a:defRPr/>
            </a:lvl1pPr>
          </a:lstStyle>
          <a:p>
            <a:pPr>
              <a:defRPr/>
            </a:pPr>
            <a:endParaRPr lang="en-GB" altLang="fr-FR"/>
          </a:p>
        </p:txBody>
      </p:sp>
      <p:sp>
        <p:nvSpPr>
          <p:cNvPr id="12" name="Espace réservé du numéro de diapositive 13">
            <a:extLst>
              <a:ext uri="{FF2B5EF4-FFF2-40B4-BE49-F238E27FC236}">
                <a16:creationId xmlns:a16="http://schemas.microsoft.com/office/drawing/2014/main" id="{8FDD0749-7DB5-4133-87FF-3412B1378649}"/>
              </a:ext>
            </a:extLst>
          </p:cNvPr>
          <p:cNvSpPr>
            <a:spLocks noGrp="1"/>
          </p:cNvSpPr>
          <p:nvPr>
            <p:ph type="sldNum" sz="quarter" idx="28"/>
          </p:nvPr>
        </p:nvSpPr>
        <p:spPr/>
        <p:txBody>
          <a:bodyPr/>
          <a:lstStyle>
            <a:lvl1pPr>
              <a:defRPr/>
            </a:lvl1pPr>
          </a:lstStyle>
          <a:p>
            <a:pPr>
              <a:defRPr/>
            </a:pPr>
            <a:fld id="{A8B75DBF-650B-4EA8-95A2-D5532102BD38}" type="slidenum">
              <a:rPr lang="en-GB" altLang="fr-FR"/>
              <a:pPr>
                <a:defRPr/>
              </a:pPr>
              <a:t>‹#›</a:t>
            </a:fld>
            <a:endParaRPr lang="en-GB" altLang="fr-FR"/>
          </a:p>
        </p:txBody>
      </p:sp>
    </p:spTree>
    <p:extLst>
      <p:ext uri="{BB962C8B-B14F-4D97-AF65-F5344CB8AC3E}">
        <p14:creationId xmlns:p14="http://schemas.microsoft.com/office/powerpoint/2010/main" val="181591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B2961C-5E97-47D7-8E2F-C898F374EDCD}"/>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50">
            <a:extLst>
              <a:ext uri="{FF2B5EF4-FFF2-40B4-BE49-F238E27FC236}">
                <a16:creationId xmlns:a16="http://schemas.microsoft.com/office/drawing/2014/main" id="{73458283-C4E2-4BAA-A3A8-A7C9431D32D6}"/>
              </a:ext>
            </a:extLst>
          </p:cNvPr>
          <p:cNvSpPr txBox="1"/>
          <p:nvPr userDrawn="1">
            <p:custDataLst>
              <p:tags r:id="rId1"/>
            </p:custDataLst>
          </p:nvPr>
        </p:nvSpPr>
        <p:spPr>
          <a:xfrm>
            <a:off x="6294438" y="3762375"/>
            <a:ext cx="206375" cy="241300"/>
          </a:xfrm>
          <a:prstGeom prst="rect">
            <a:avLst/>
          </a:prstGeom>
          <a:noFill/>
        </p:spPr>
        <p:txBody>
          <a:bodyPr lIns="0" rIns="0" anchor="ctr">
            <a:spAutoFit/>
          </a:bodyPr>
          <a:lstStyle/>
          <a:p>
            <a:pPr algn="ctr">
              <a:defRPr/>
            </a:pPr>
            <a:r>
              <a:rPr lang="fr-FR" sz="969" dirty="0">
                <a:solidFill>
                  <a:srgbClr val="404040"/>
                </a:solidFill>
                <a:latin typeface="Century Gothic" pitchFamily="34" charset="0"/>
                <a:cs typeface="Arial" charset="0"/>
              </a:rPr>
              <a:t>1</a:t>
            </a:r>
          </a:p>
        </p:txBody>
      </p:sp>
      <p:sp>
        <p:nvSpPr>
          <p:cNvPr id="4" name="Text Placeholder 4">
            <a:extLst>
              <a:ext uri="{FF2B5EF4-FFF2-40B4-BE49-F238E27FC236}">
                <a16:creationId xmlns:a16="http://schemas.microsoft.com/office/drawing/2014/main" id="{B42C1C9E-BCAA-42FB-BDF1-3824345981BC}"/>
              </a:ext>
            </a:extLst>
          </p:cNvPr>
          <p:cNvSpPr txBox="1">
            <a:spLocks/>
          </p:cNvSpPr>
          <p:nvPr userDrawn="1">
            <p:custDataLst>
              <p:tags r:id="rId2"/>
            </p:custDataLst>
          </p:nvPr>
        </p:nvSpPr>
        <p:spPr bwMode="auto">
          <a:xfrm>
            <a:off x="708025" y="3032125"/>
            <a:ext cx="188913" cy="363538"/>
          </a:xfrm>
          <a:prstGeom prst="roundRect">
            <a:avLst>
              <a:gd name="adj" fmla="val 6411"/>
            </a:avLst>
          </a:prstGeom>
          <a:gradFill flip="none" rotWithShape="1">
            <a:gsLst>
              <a:gs pos="0">
                <a:srgbClr val="00CEE2"/>
              </a:gs>
              <a:gs pos="100000">
                <a:srgbClr val="0085B7"/>
              </a:gs>
            </a:gsLst>
            <a:lin ang="8100000" scaled="1"/>
            <a:tileRect/>
          </a:gradFill>
          <a:effectLst/>
        </p:spPr>
        <p:txBody>
          <a:bodyPr wrap="none" lIns="149538" tIns="31652" rIns="149538" bIns="31652" anchor="ct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buNone/>
              <a:defRPr/>
            </a:pPr>
            <a:r>
              <a:rPr lang="fr-FR" sz="692" i="1">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 name="ZoneTexte 31">
            <a:extLst>
              <a:ext uri="{FF2B5EF4-FFF2-40B4-BE49-F238E27FC236}">
                <a16:creationId xmlns:a16="http://schemas.microsoft.com/office/drawing/2014/main" id="{467478B0-4246-4AA3-8CD9-C1F31D761890}"/>
              </a:ext>
            </a:extLst>
          </p:cNvPr>
          <p:cNvSpPr txBox="1"/>
          <p:nvPr userDrawn="1">
            <p:custDataLst>
              <p:tags r:id="rId3"/>
            </p:custDataLst>
          </p:nvPr>
        </p:nvSpPr>
        <p:spPr>
          <a:xfrm>
            <a:off x="1162050" y="3149600"/>
            <a:ext cx="5091113" cy="174625"/>
          </a:xfrm>
          <a:prstGeom prst="rect">
            <a:avLst/>
          </a:prstGeom>
          <a:noFill/>
        </p:spPr>
        <p:txBody>
          <a:bodyPr lIns="0" tIns="12462" rIns="0" bIns="12462" anchor="ctr">
            <a:spAutoFit/>
          </a:bodyPr>
          <a:lstStyle/>
          <a:p>
            <a:pPr>
              <a:defRPr/>
            </a:pPr>
            <a:r>
              <a:rPr lang="fr-FR" sz="969" dirty="0">
                <a:solidFill>
                  <a:srgbClr val="404040"/>
                </a:solidFill>
                <a:latin typeface="Century Gothic" pitchFamily="34" charset="0"/>
              </a:rPr>
              <a:t>Références &amp; témoignages</a:t>
            </a:r>
          </a:p>
        </p:txBody>
      </p:sp>
      <p:sp>
        <p:nvSpPr>
          <p:cNvPr id="6" name="TextBox 28">
            <a:extLst>
              <a:ext uri="{FF2B5EF4-FFF2-40B4-BE49-F238E27FC236}">
                <a16:creationId xmlns:a16="http://schemas.microsoft.com/office/drawing/2014/main" id="{096AFEAC-EA01-4A5B-8EEF-A603E3130FBE}"/>
              </a:ext>
            </a:extLst>
          </p:cNvPr>
          <p:cNvSpPr txBox="1"/>
          <p:nvPr userDrawn="1">
            <p:custDataLst>
              <p:tags r:id="rId4"/>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7" name="TextBox 29">
            <a:extLst>
              <a:ext uri="{FF2B5EF4-FFF2-40B4-BE49-F238E27FC236}">
                <a16:creationId xmlns:a16="http://schemas.microsoft.com/office/drawing/2014/main" id="{E7848793-8D7B-416A-86B3-31EC834D1F0F}"/>
              </a:ext>
            </a:extLst>
          </p:cNvPr>
          <p:cNvSpPr txBox="1"/>
          <p:nvPr userDrawn="1">
            <p:custDataLst>
              <p:tags r:id="rId5"/>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8" name="Flèche droite rayée 55">
            <a:extLst>
              <a:ext uri="{FF2B5EF4-FFF2-40B4-BE49-F238E27FC236}">
                <a16:creationId xmlns:a16="http://schemas.microsoft.com/office/drawing/2014/main" id="{5EB8949E-4F7B-4F03-AAFB-D55297C71BFA}"/>
              </a:ext>
            </a:extLst>
          </p:cNvPr>
          <p:cNvSpPr/>
          <p:nvPr userDrawn="1">
            <p:custDataLst>
              <p:tags r:id="rId6"/>
            </p:custDataLst>
          </p:nvPr>
        </p:nvSpPr>
        <p:spPr>
          <a:xfrm>
            <a:off x="247650" y="1760538"/>
            <a:ext cx="123825" cy="230187"/>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007BC4"/>
              </a:solidFill>
              <a:latin typeface="Arial" panose="020B0604020202020204" pitchFamily="34" charset="0"/>
              <a:cs typeface="Arial" panose="020B0604020202020204" pitchFamily="34" charset="0"/>
            </a:endParaRPr>
          </a:p>
        </p:txBody>
      </p:sp>
      <p:sp>
        <p:nvSpPr>
          <p:cNvPr id="9" name="ZoneTexte 56">
            <a:extLst>
              <a:ext uri="{FF2B5EF4-FFF2-40B4-BE49-F238E27FC236}">
                <a16:creationId xmlns:a16="http://schemas.microsoft.com/office/drawing/2014/main" id="{D81C0D27-8F47-4234-8BAA-3094F3948A75}"/>
              </a:ext>
            </a:extLst>
          </p:cNvPr>
          <p:cNvSpPr txBox="1"/>
          <p:nvPr userDrawn="1">
            <p:custDataLst>
              <p:tags r:id="rId7"/>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10" name="Rectangle 9">
            <a:extLst>
              <a:ext uri="{FF2B5EF4-FFF2-40B4-BE49-F238E27FC236}">
                <a16:creationId xmlns:a16="http://schemas.microsoft.com/office/drawing/2014/main" id="{153B4FDD-C556-4128-A886-4286F165FB2B}"/>
              </a:ext>
            </a:extLst>
          </p:cNvPr>
          <p:cNvSpPr/>
          <p:nvPr userDrawn="1">
            <p:custDataLst>
              <p:tags r:id="rId8"/>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11" name="ZoneTexte 58">
            <a:extLst>
              <a:ext uri="{FF2B5EF4-FFF2-40B4-BE49-F238E27FC236}">
                <a16:creationId xmlns:a16="http://schemas.microsoft.com/office/drawing/2014/main" id="{D773B4A9-D0E1-45C6-AE07-1E83DEA9277D}"/>
              </a:ext>
            </a:extLst>
          </p:cNvPr>
          <p:cNvSpPr txBox="1"/>
          <p:nvPr userDrawn="1">
            <p:custDataLst>
              <p:tags r:id="rId9"/>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852936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8BA876-1CCF-4C33-9E0B-695266C26B7C}"/>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79">
            <a:extLst>
              <a:ext uri="{FF2B5EF4-FFF2-40B4-BE49-F238E27FC236}">
                <a16:creationId xmlns:a16="http://schemas.microsoft.com/office/drawing/2014/main" id="{BB7C5DA1-2BC9-445C-A0F3-8106F3728A97}"/>
              </a:ext>
            </a:extLst>
          </p:cNvPr>
          <p:cNvSpPr txBox="1"/>
          <p:nvPr userDrawn="1">
            <p:custDataLst>
              <p:tags r:id="rId1"/>
            </p:custDataLst>
          </p:nvPr>
        </p:nvSpPr>
        <p:spPr>
          <a:xfrm>
            <a:off x="6307138" y="3135313"/>
            <a:ext cx="206375" cy="396875"/>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5</a:t>
            </a:r>
          </a:p>
        </p:txBody>
      </p:sp>
      <p:sp>
        <p:nvSpPr>
          <p:cNvPr id="4" name="TextBox 20">
            <a:extLst>
              <a:ext uri="{FF2B5EF4-FFF2-40B4-BE49-F238E27FC236}">
                <a16:creationId xmlns:a16="http://schemas.microsoft.com/office/drawing/2014/main" id="{ED2F0793-4627-434D-A28E-46C064F6DEB8}"/>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ZoneTexte 61">
            <a:extLst>
              <a:ext uri="{FF2B5EF4-FFF2-40B4-BE49-F238E27FC236}">
                <a16:creationId xmlns:a16="http://schemas.microsoft.com/office/drawing/2014/main" id="{9EE3CDF1-34CC-4D37-88AA-759627466DA0}"/>
              </a:ext>
            </a:extLst>
          </p:cNvPr>
          <p:cNvSpPr txBox="1"/>
          <p:nvPr userDrawn="1">
            <p:custDataLst>
              <p:tags r:id="rId3"/>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 name="Flèche droite rayée 62">
            <a:extLst>
              <a:ext uri="{FF2B5EF4-FFF2-40B4-BE49-F238E27FC236}">
                <a16:creationId xmlns:a16="http://schemas.microsoft.com/office/drawing/2014/main" id="{193FE49B-594C-4258-8CE3-FEE8AAABDA84}"/>
              </a:ext>
            </a:extLst>
          </p:cNvPr>
          <p:cNvSpPr/>
          <p:nvPr userDrawn="1">
            <p:custDataLst>
              <p:tags r:id="rId4"/>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7" name="ZoneTexte 63">
            <a:extLst>
              <a:ext uri="{FF2B5EF4-FFF2-40B4-BE49-F238E27FC236}">
                <a16:creationId xmlns:a16="http://schemas.microsoft.com/office/drawing/2014/main" id="{5161BF49-4031-4735-98E1-9B559C0D8933}"/>
              </a:ext>
            </a:extLst>
          </p:cNvPr>
          <p:cNvSpPr txBox="1"/>
          <p:nvPr userDrawn="1">
            <p:custDataLst>
              <p:tags r:id="rId5"/>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8" name="Rectangle 7">
            <a:extLst>
              <a:ext uri="{FF2B5EF4-FFF2-40B4-BE49-F238E27FC236}">
                <a16:creationId xmlns:a16="http://schemas.microsoft.com/office/drawing/2014/main" id="{B6025AE6-3E2E-46D5-B9E6-32156181017A}"/>
              </a:ext>
            </a:extLst>
          </p:cNvPr>
          <p:cNvSpPr/>
          <p:nvPr userDrawn="1">
            <p:custDataLst>
              <p:tags r:id="rId6"/>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9" name="ZoneTexte 29">
            <a:extLst>
              <a:ext uri="{FF2B5EF4-FFF2-40B4-BE49-F238E27FC236}">
                <a16:creationId xmlns:a16="http://schemas.microsoft.com/office/drawing/2014/main" id="{4A27B9B6-85E8-4C88-BCBA-9DA61AC31374}"/>
              </a:ext>
            </a:extLst>
          </p:cNvPr>
          <p:cNvSpPr txBox="1"/>
          <p:nvPr userDrawn="1">
            <p:custDataLst>
              <p:tags r:id="rId7"/>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0" name="Flèche droite rayée 12">
            <a:extLst>
              <a:ext uri="{FF2B5EF4-FFF2-40B4-BE49-F238E27FC236}">
                <a16:creationId xmlns:a16="http://schemas.microsoft.com/office/drawing/2014/main" id="{BA266F0D-574C-493E-91FD-9D9378246E80}"/>
              </a:ext>
            </a:extLst>
          </p:cNvPr>
          <p:cNvSpPr/>
          <p:nvPr userDrawn="1">
            <p:custDataLst>
              <p:tags r:id="rId8"/>
            </p:custDataLst>
          </p:nvPr>
        </p:nvSpPr>
        <p:spPr>
          <a:xfrm>
            <a:off x="461963" y="2238375"/>
            <a:ext cx="120650" cy="174625"/>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1" name="ZoneTexte 61">
            <a:extLst>
              <a:ext uri="{FF2B5EF4-FFF2-40B4-BE49-F238E27FC236}">
                <a16:creationId xmlns:a16="http://schemas.microsoft.com/office/drawing/2014/main" id="{31ACC2FE-9E75-4040-9976-A406B9C63D8E}"/>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1236267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358451-64AD-4046-BA74-58FD36D822C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20">
            <a:extLst>
              <a:ext uri="{FF2B5EF4-FFF2-40B4-BE49-F238E27FC236}">
                <a16:creationId xmlns:a16="http://schemas.microsoft.com/office/drawing/2014/main" id="{DB3D56F5-4612-42D6-8912-FA766986F499}"/>
              </a:ext>
            </a:extLst>
          </p:cNvPr>
          <p:cNvSpPr txBox="1"/>
          <p:nvPr userDrawn="1">
            <p:custDataLst>
              <p:tags r:id="rId1"/>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4" name="TextBox 21">
            <a:extLst>
              <a:ext uri="{FF2B5EF4-FFF2-40B4-BE49-F238E27FC236}">
                <a16:creationId xmlns:a16="http://schemas.microsoft.com/office/drawing/2014/main" id="{BEA4150E-BD4D-4C5A-BF52-CD79D9EE753E}"/>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Rectangle 4">
            <a:extLst>
              <a:ext uri="{FF2B5EF4-FFF2-40B4-BE49-F238E27FC236}">
                <a16:creationId xmlns:a16="http://schemas.microsoft.com/office/drawing/2014/main" id="{202CFD83-4332-4D6C-9E6E-DE2A1716E9E3}"/>
              </a:ext>
            </a:extLst>
          </p:cNvPr>
          <p:cNvSpPr/>
          <p:nvPr userDrawn="1">
            <p:custDataLst>
              <p:tags r:id="rId3"/>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6" name="ZoneTexte 40">
            <a:extLst>
              <a:ext uri="{FF2B5EF4-FFF2-40B4-BE49-F238E27FC236}">
                <a16:creationId xmlns:a16="http://schemas.microsoft.com/office/drawing/2014/main" id="{415093F6-07CA-42D5-9D46-AE7D1AA66B15}"/>
              </a:ext>
            </a:extLst>
          </p:cNvPr>
          <p:cNvSpPr txBox="1"/>
          <p:nvPr userDrawn="1">
            <p:custDataLst>
              <p:tags r:id="rId4"/>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7" name="Flèche droite rayée 57">
            <a:extLst>
              <a:ext uri="{FF2B5EF4-FFF2-40B4-BE49-F238E27FC236}">
                <a16:creationId xmlns:a16="http://schemas.microsoft.com/office/drawing/2014/main" id="{7972E0B1-81B3-440A-9450-D0943175E9AF}"/>
              </a:ext>
            </a:extLst>
          </p:cNvPr>
          <p:cNvSpPr/>
          <p:nvPr userDrawn="1">
            <p:custDataLst>
              <p:tags r:id="rId5"/>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8" name="ZoneTexte 36">
            <a:extLst>
              <a:ext uri="{FF2B5EF4-FFF2-40B4-BE49-F238E27FC236}">
                <a16:creationId xmlns:a16="http://schemas.microsoft.com/office/drawing/2014/main" id="{B118BA57-27C9-4A99-A945-FBE671CA5E5D}"/>
              </a:ext>
            </a:extLst>
          </p:cNvPr>
          <p:cNvSpPr txBox="1"/>
          <p:nvPr userDrawn="1">
            <p:custDataLst>
              <p:tags r:id="rId6"/>
            </p:custDataLst>
          </p:nvPr>
        </p:nvSpPr>
        <p:spPr>
          <a:xfrm>
            <a:off x="496888" y="1760538"/>
            <a:ext cx="5318125" cy="230187"/>
          </a:xfrm>
          <a:prstGeom prst="rect">
            <a:avLst/>
          </a:prstGeom>
          <a:noFill/>
        </p:spPr>
        <p:txBody>
          <a:bodyPr lIns="0" tIns="24923" rIns="0"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9" name="Flèche droite rayée 11">
            <a:extLst>
              <a:ext uri="{FF2B5EF4-FFF2-40B4-BE49-F238E27FC236}">
                <a16:creationId xmlns:a16="http://schemas.microsoft.com/office/drawing/2014/main" id="{DD733122-7325-4391-90B1-5C786B7581F1}"/>
              </a:ext>
            </a:extLst>
          </p:cNvPr>
          <p:cNvSpPr/>
          <p:nvPr userDrawn="1">
            <p:custDataLst>
              <p:tags r:id="rId7"/>
            </p:custDataLst>
          </p:nvPr>
        </p:nvSpPr>
        <p:spPr>
          <a:xfrm>
            <a:off x="461963" y="2238375"/>
            <a:ext cx="120650" cy="174625"/>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0" name="ZoneTexte 29">
            <a:extLst>
              <a:ext uri="{FF2B5EF4-FFF2-40B4-BE49-F238E27FC236}">
                <a16:creationId xmlns:a16="http://schemas.microsoft.com/office/drawing/2014/main" id="{AFC8CA99-1A23-4562-A36A-9CFA77E1466F}"/>
              </a:ext>
            </a:extLst>
          </p:cNvPr>
          <p:cNvSpPr txBox="1"/>
          <p:nvPr userDrawn="1">
            <p:custDataLst>
              <p:tags r:id="rId8"/>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1" name="ZoneTexte 61">
            <a:extLst>
              <a:ext uri="{FF2B5EF4-FFF2-40B4-BE49-F238E27FC236}">
                <a16:creationId xmlns:a16="http://schemas.microsoft.com/office/drawing/2014/main" id="{BAEE9994-BA8E-4EE6-BDE7-C2716553E1F6}"/>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094088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0CC22-7C76-4F80-916C-5F50F4A691B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8">
            <a:extLst>
              <a:ext uri="{FF2B5EF4-FFF2-40B4-BE49-F238E27FC236}">
                <a16:creationId xmlns:a16="http://schemas.microsoft.com/office/drawing/2014/main" id="{270D5CD3-C468-4766-A2F2-52F5529DC926}"/>
              </a:ext>
            </a:extLst>
          </p:cNvPr>
          <p:cNvSpPr txBox="1">
            <a:spLocks noChangeArrowheads="1"/>
          </p:cNvSpPr>
          <p:nvPr userDrawn="1">
            <p:custDataLst>
              <p:tags r:id="rId1"/>
            </p:custDataLst>
          </p:nvPr>
        </p:nvSpPr>
        <p:spPr bwMode="auto">
          <a:xfrm>
            <a:off x="6350" y="66675"/>
            <a:ext cx="3222625" cy="409575"/>
          </a:xfrm>
          <a:prstGeom prst="rect">
            <a:avLst/>
          </a:prstGeom>
          <a:noFill/>
          <a:ln w="9525">
            <a:noFill/>
            <a:miter lim="800000"/>
            <a:headEnd/>
            <a:tailEnd/>
          </a:ln>
        </p:spPr>
        <p:txBody>
          <a:bodyPr anchor="b"/>
          <a:lstStyle/>
          <a:p>
            <a:pPr>
              <a:spcBef>
                <a:spcPct val="20000"/>
              </a:spcBef>
              <a:defRPr/>
            </a:pPr>
            <a:r>
              <a:rPr lang="fr-FR" sz="831" b="1">
                <a:solidFill>
                  <a:schemeClr val="bg1"/>
                </a:solidFill>
                <a:latin typeface="Century Gothic" pitchFamily="34" charset="0"/>
                <a:cs typeface="+mn-cs"/>
              </a:rPr>
              <a:t>Section Name</a:t>
            </a:r>
            <a:endParaRPr lang="fr-FR" sz="831" b="1" dirty="0">
              <a:solidFill>
                <a:schemeClr val="bg1"/>
              </a:solidFill>
              <a:latin typeface="Century Gothic" pitchFamily="34" charset="0"/>
              <a:cs typeface="+mn-cs"/>
            </a:endParaRPr>
          </a:p>
        </p:txBody>
      </p:sp>
      <p:sp>
        <p:nvSpPr>
          <p:cNvPr id="4" name="TextBox 8">
            <a:extLst>
              <a:ext uri="{FF2B5EF4-FFF2-40B4-BE49-F238E27FC236}">
                <a16:creationId xmlns:a16="http://schemas.microsoft.com/office/drawing/2014/main" id="{E105BEF9-5996-455C-8819-DC7A4F96BF61}"/>
              </a:ext>
            </a:extLst>
          </p:cNvPr>
          <p:cNvSpPr txBox="1">
            <a:spLocks noChangeArrowheads="1"/>
          </p:cNvSpPr>
          <p:nvPr userDrawn="1">
            <p:custDataLst>
              <p:tags r:id="rId2"/>
            </p:custDataLst>
          </p:nvPr>
        </p:nvSpPr>
        <p:spPr bwMode="auto">
          <a:xfrm>
            <a:off x="3295650" y="66675"/>
            <a:ext cx="3479800" cy="409575"/>
          </a:xfrm>
          <a:prstGeom prst="rect">
            <a:avLst/>
          </a:prstGeom>
          <a:noFill/>
          <a:ln w="9525">
            <a:noFill/>
            <a:miter lim="800000"/>
            <a:headEnd/>
            <a:tailEnd/>
          </a:ln>
        </p:spPr>
        <p:txBody>
          <a:bodyPr anchor="ctr">
            <a:normAutofit/>
          </a:bodyPr>
          <a:lstStyle/>
          <a:p>
            <a:pPr algn="r">
              <a:spcBef>
                <a:spcPct val="20000"/>
              </a:spcBef>
              <a:defRPr/>
            </a:pPr>
            <a:r>
              <a:rPr lang="fr-FR" sz="831" i="1">
                <a:solidFill>
                  <a:schemeClr val="bg1"/>
                </a:solidFill>
                <a:latin typeface="Century Gothic" pitchFamily="34" charset="0"/>
                <a:cs typeface="+mn-cs"/>
              </a:rPr>
              <a:t>Sub Section Name</a:t>
            </a:r>
            <a:endParaRPr lang="fr-FR" sz="831" i="1" dirty="0">
              <a:solidFill>
                <a:schemeClr val="bg1"/>
              </a:solidFill>
              <a:latin typeface="Century Gothic" pitchFamily="34" charset="0"/>
              <a:cs typeface="+mn-cs"/>
            </a:endParaRPr>
          </a:p>
        </p:txBody>
      </p:sp>
    </p:spTree>
    <p:extLst>
      <p:ext uri="{BB962C8B-B14F-4D97-AF65-F5344CB8AC3E}">
        <p14:creationId xmlns:p14="http://schemas.microsoft.com/office/powerpoint/2010/main" val="420354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5" name="Image 10">
            <a:extLst>
              <a:ext uri="{FF2B5EF4-FFF2-40B4-BE49-F238E27FC236}">
                <a16:creationId xmlns:a16="http://schemas.microsoft.com/office/drawing/2014/main" id="{3D9CF10F-B16E-4F4D-83D7-2A11BF9F5F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11">
            <a:extLst>
              <a:ext uri="{FF2B5EF4-FFF2-40B4-BE49-F238E27FC236}">
                <a16:creationId xmlns:a16="http://schemas.microsoft.com/office/drawing/2014/main" id="{4130A0D4-F980-4CDC-A604-DB8C54FE4E86}"/>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chemeClr val="accent2"/>
                </a:solidFill>
                <a:latin typeface="Verdana" pitchFamily="34" charset="0"/>
              </a:rPr>
              <a:t>AXA</a:t>
            </a:r>
            <a:r>
              <a:rPr lang="fr-FR" altLang="fr-FR" b="1">
                <a:solidFill>
                  <a:srgbClr val="26387F"/>
                </a:solidFill>
                <a:latin typeface="Verdana" pitchFamily="34" charset="0"/>
              </a:rPr>
              <a:t> Investment Managers</a:t>
            </a:r>
            <a:endParaRPr lang="en-GB" altLang="fr-FR" b="1">
              <a:solidFill>
                <a:srgbClr val="26387F"/>
              </a:solidFill>
              <a:latin typeface="Verdana" pitchFamily="34" charset="0"/>
            </a:endParaRPr>
          </a:p>
        </p:txBody>
      </p:sp>
      <p:grpSp>
        <p:nvGrpSpPr>
          <p:cNvPr id="7" name="Groupe 13">
            <a:extLst>
              <a:ext uri="{FF2B5EF4-FFF2-40B4-BE49-F238E27FC236}">
                <a16:creationId xmlns:a16="http://schemas.microsoft.com/office/drawing/2014/main" id="{19130FB8-6CA3-466F-A135-A295EB365C88}"/>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B9AF7553-56C6-4C2D-AB99-A605447F6E25}"/>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9" name="Rectangle 8">
              <a:extLst>
                <a:ext uri="{FF2B5EF4-FFF2-40B4-BE49-F238E27FC236}">
                  <a16:creationId xmlns:a16="http://schemas.microsoft.com/office/drawing/2014/main" id="{29592BF3-2017-4DDE-9B64-7A8918412539}"/>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0BA8BED9-D38D-443E-BE4C-0AF636D2069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69EAACC6-AA3A-4816-A8CD-A3E7A19F46DB}"/>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3" name="SafeDisclaimerPrincipalBlue">
            <a:extLst>
              <a:ext uri="{FF2B5EF4-FFF2-40B4-BE49-F238E27FC236}">
                <a16:creationId xmlns:a16="http://schemas.microsoft.com/office/drawing/2014/main" id="{D0070A3D-4EDE-433C-9870-8AC40C2A79B0}"/>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accent2"/>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58305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2)">
    <p:spTree>
      <p:nvGrpSpPr>
        <p:cNvPr id="1" name=""/>
        <p:cNvGrpSpPr/>
        <p:nvPr/>
      </p:nvGrpSpPr>
      <p:grpSpPr>
        <a:xfrm>
          <a:off x="0" y="0"/>
          <a:ext cx="0" cy="0"/>
          <a:chOff x="0" y="0"/>
          <a:chExt cx="0" cy="0"/>
        </a:xfrm>
      </p:grpSpPr>
      <p:pic>
        <p:nvPicPr>
          <p:cNvPr id="6" name="Image 10">
            <a:extLst>
              <a:ext uri="{FF2B5EF4-FFF2-40B4-BE49-F238E27FC236}">
                <a16:creationId xmlns:a16="http://schemas.microsoft.com/office/drawing/2014/main" id="{F4E7F9AC-D7A3-464F-8C4C-A192A39365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e 11">
            <a:extLst>
              <a:ext uri="{FF2B5EF4-FFF2-40B4-BE49-F238E27FC236}">
                <a16:creationId xmlns:a16="http://schemas.microsoft.com/office/drawing/2014/main" id="{5C32EF64-6070-4848-8D77-F401FF9B02D7}"/>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51364373-49F3-46EA-B938-89ECC1CA147C}"/>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3931D1BF-B0A0-465F-BFD8-C3ED7424F8AF}"/>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0F9099F3-86B8-43E2-B5E2-21D6DC3DC03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3" name="Rectangle 12">
              <a:extLst>
                <a:ext uri="{FF2B5EF4-FFF2-40B4-BE49-F238E27FC236}">
                  <a16:creationId xmlns:a16="http://schemas.microsoft.com/office/drawing/2014/main" id="{5F4AE0B1-4D0A-4D8C-B3E1-152E2944B28E}"/>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4" name="Rectangle 13">
            <a:extLst>
              <a:ext uri="{FF2B5EF4-FFF2-40B4-BE49-F238E27FC236}">
                <a16:creationId xmlns:a16="http://schemas.microsoft.com/office/drawing/2014/main" id="{623A952C-E979-4AF5-AF8B-C8B70035952A}"/>
              </a:ext>
            </a:extLst>
          </p:cNvPr>
          <p:cNvSpPr/>
          <p:nvPr userDrawn="1"/>
        </p:nvSpPr>
        <p:spPr>
          <a:xfrm>
            <a:off x="0" y="1336675"/>
            <a:ext cx="1938338" cy="1944688"/>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sp>
        <p:nvSpPr>
          <p:cNvPr id="15" name="Rectangle 14">
            <a:extLst>
              <a:ext uri="{FF2B5EF4-FFF2-40B4-BE49-F238E27FC236}">
                <a16:creationId xmlns:a16="http://schemas.microsoft.com/office/drawing/2014/main" id="{BF9AB7FC-9030-4E19-BF41-755427A77ABD}"/>
              </a:ext>
            </a:extLst>
          </p:cNvPr>
          <p:cNvSpPr/>
          <p:nvPr userDrawn="1"/>
        </p:nvSpPr>
        <p:spPr>
          <a:xfrm>
            <a:off x="0" y="4763"/>
            <a:ext cx="1938338" cy="149225"/>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16" name="Image 20">
            <a:extLst>
              <a:ext uri="{FF2B5EF4-FFF2-40B4-BE49-F238E27FC236}">
                <a16:creationId xmlns:a16="http://schemas.microsoft.com/office/drawing/2014/main" id="{6A80C413-EC6D-4CB3-A909-84D0ECC1361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38338" y="1336675"/>
            <a:ext cx="140335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SafeDisclaimerPrincipalBlue">
            <a:extLst>
              <a:ext uri="{FF2B5EF4-FFF2-40B4-BE49-F238E27FC236}">
                <a16:creationId xmlns:a16="http://schemas.microsoft.com/office/drawing/2014/main" id="{FB37EE58-C1DC-4FD1-9FA9-8A301B891733}"/>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3898314"/>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5809415"/>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6589415"/>
            <a:ext cx="2131302" cy="312000"/>
          </a:xfrm>
        </p:spPr>
        <p:txBody>
          <a:bodyPr>
            <a:normAutofit/>
          </a:bodyPr>
          <a:lstStyle>
            <a:lvl1pPr marL="0" indent="0">
              <a:buNone/>
              <a:defRPr sz="1200" b="1">
                <a:solidFill>
                  <a:srgbClr val="26387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Espace réservé du texte 8"/>
          <p:cNvSpPr>
            <a:spLocks noGrp="1"/>
          </p:cNvSpPr>
          <p:nvPr>
            <p:ph type="body" sz="quarter" idx="17"/>
          </p:nvPr>
        </p:nvSpPr>
        <p:spPr>
          <a:xfrm>
            <a:off x="294085" y="1936200"/>
            <a:ext cx="1465019" cy="797549"/>
          </a:xfrm>
        </p:spPr>
        <p:txBody>
          <a:bodyPr>
            <a:noAutofit/>
          </a:bodyPr>
          <a:lstStyle>
            <a:lvl1pPr marL="0" indent="0" algn="l">
              <a:lnSpc>
                <a:spcPct val="100000"/>
              </a:lnSpc>
              <a:spcBef>
                <a:spcPts val="0"/>
              </a:spcBef>
              <a:spcAft>
                <a:spcPts val="0"/>
              </a:spcAft>
              <a:buNone/>
              <a:defRPr sz="2000"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a:p>
            <a:pPr lvl="1"/>
            <a:r>
              <a:rPr lang="fr-FR"/>
              <a:t>Deuxième niveau</a:t>
            </a:r>
          </a:p>
        </p:txBody>
      </p:sp>
    </p:spTree>
    <p:extLst>
      <p:ext uri="{BB962C8B-B14F-4D97-AF65-F5344CB8AC3E}">
        <p14:creationId xmlns:p14="http://schemas.microsoft.com/office/powerpoint/2010/main" val="284641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able of Contents / Divider">
    <p:spTree>
      <p:nvGrpSpPr>
        <p:cNvPr id="1" name=""/>
        <p:cNvGrpSpPr/>
        <p:nvPr/>
      </p:nvGrpSpPr>
      <p:grpSpPr>
        <a:xfrm>
          <a:off x="0" y="0"/>
          <a:ext cx="0" cy="0"/>
          <a:chOff x="0" y="0"/>
          <a:chExt cx="0" cy="0"/>
        </a:xfrm>
      </p:grpSpPr>
      <p:pic>
        <p:nvPicPr>
          <p:cNvPr id="3" name="Image 10">
            <a:extLst>
              <a:ext uri="{FF2B5EF4-FFF2-40B4-BE49-F238E27FC236}">
                <a16:creationId xmlns:a16="http://schemas.microsoft.com/office/drawing/2014/main" id="{13378152-D920-435A-B2DC-90FAFFA5C2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Connecteur droit 6">
            <a:extLst>
              <a:ext uri="{FF2B5EF4-FFF2-40B4-BE49-F238E27FC236}">
                <a16:creationId xmlns:a16="http://schemas.microsoft.com/office/drawing/2014/main" id="{7209F73D-AF27-4992-8CAB-76C47619541C}"/>
              </a:ext>
            </a:extLst>
          </p:cNvPr>
          <p:cNvCxnSpPr/>
          <p:nvPr userDrawn="1"/>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5" name="SafeDisclaimerSecondary">
            <a:extLst>
              <a:ext uri="{FF2B5EF4-FFF2-40B4-BE49-F238E27FC236}">
                <a16:creationId xmlns:a16="http://schemas.microsoft.com/office/drawing/2014/main" id="{FAD19273-B661-4211-AE8F-647BB01468B8}"/>
              </a:ext>
            </a:extLst>
          </p:cNvPr>
          <p:cNvSpPr txBox="1">
            <a:spLocks/>
          </p:cNvSpPr>
          <p:nvPr userDrawn="1"/>
        </p:nvSpPr>
        <p:spPr>
          <a:xfrm>
            <a:off x="1912938" y="9048750"/>
            <a:ext cx="2244725"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5" name="Espace réservé du texte 14"/>
          <p:cNvSpPr>
            <a:spLocks noGrp="1"/>
          </p:cNvSpPr>
          <p:nvPr>
            <p:ph type="body" sz="quarter" idx="13"/>
          </p:nvPr>
        </p:nvSpPr>
        <p:spPr>
          <a:xfrm>
            <a:off x="299269" y="1663999"/>
            <a:ext cx="6251887" cy="6760000"/>
          </a:xfrm>
        </p:spPr>
        <p:txBody>
          <a:bodyPr/>
          <a:lstStyle>
            <a:lvl1pPr marL="285920" indent="-285920" algn="l">
              <a:lnSpc>
                <a:spcPct val="100000"/>
              </a:lnSpc>
              <a:spcBef>
                <a:spcPts val="1001"/>
              </a:spcBef>
              <a:spcAft>
                <a:spcPts val="1001"/>
              </a:spcAft>
              <a:buClr>
                <a:srgbClr val="007BC4"/>
              </a:buClr>
              <a:buFont typeface="Wingdings 3" panose="05040102010807070707" pitchFamily="18" charset="2"/>
              <a:buChar char="}"/>
              <a:defRPr sz="1801" b="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285920" indent="-285920" algn="l">
              <a:lnSpc>
                <a:spcPct val="100000"/>
              </a:lnSpc>
              <a:spcBef>
                <a:spcPts val="1001"/>
              </a:spcBef>
              <a:spcAft>
                <a:spcPts val="1001"/>
              </a:spcAft>
              <a:buClr>
                <a:srgbClr val="26387F"/>
              </a:buClr>
              <a:buFont typeface="Wingdings 3" panose="05040102010807070707" pitchFamily="18" charset="2"/>
              <a:buChar char="}"/>
              <a:defRPr sz="1801"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stStyle>
          <a:p>
            <a:pPr lvl="0"/>
            <a:r>
              <a:rPr lang="fr-FR"/>
              <a:t>Modifiez les styles du texte du masque</a:t>
            </a:r>
          </a:p>
          <a:p>
            <a:pPr lvl="1"/>
            <a:r>
              <a:rPr lang="fr-FR"/>
              <a:t>Deuxième niveau</a:t>
            </a:r>
          </a:p>
        </p:txBody>
      </p:sp>
      <p:sp>
        <p:nvSpPr>
          <p:cNvPr id="6" name="Espace réservé de la date 2">
            <a:extLst>
              <a:ext uri="{FF2B5EF4-FFF2-40B4-BE49-F238E27FC236}">
                <a16:creationId xmlns:a16="http://schemas.microsoft.com/office/drawing/2014/main" id="{04B52081-F8C9-4E18-B449-9A55E084FA43}"/>
              </a:ext>
            </a:extLst>
          </p:cNvPr>
          <p:cNvSpPr>
            <a:spLocks noGrp="1"/>
          </p:cNvSpPr>
          <p:nvPr>
            <p:ph type="dt" sz="half" idx="14"/>
          </p:nvPr>
        </p:nvSpPr>
        <p:spPr/>
        <p:txBody>
          <a:bodyPr/>
          <a:lstStyle>
            <a:lvl1pPr>
              <a:defRPr/>
            </a:lvl1pPr>
          </a:lstStyle>
          <a:p>
            <a:pPr>
              <a:defRPr/>
            </a:pPr>
            <a:endParaRPr lang="en-GB" altLang="fr-FR"/>
          </a:p>
        </p:txBody>
      </p:sp>
      <p:sp>
        <p:nvSpPr>
          <p:cNvPr id="7" name="Espace réservé du pied de page 3">
            <a:extLst>
              <a:ext uri="{FF2B5EF4-FFF2-40B4-BE49-F238E27FC236}">
                <a16:creationId xmlns:a16="http://schemas.microsoft.com/office/drawing/2014/main" id="{2EF65D00-1EEE-4B57-BD11-F10A39C60288}"/>
              </a:ext>
            </a:extLst>
          </p:cNvPr>
          <p:cNvSpPr>
            <a:spLocks noGrp="1"/>
          </p:cNvSpPr>
          <p:nvPr>
            <p:ph type="ftr" sz="quarter" idx="15"/>
          </p:nvPr>
        </p:nvSpPr>
        <p:spPr/>
        <p:txBody>
          <a:bodyPr/>
          <a:lstStyle>
            <a:lvl1pPr>
              <a:defRPr/>
            </a:lvl1pPr>
          </a:lstStyle>
          <a:p>
            <a:pPr>
              <a:defRPr/>
            </a:pPr>
            <a:endParaRPr lang="en-GB" altLang="fr-FR"/>
          </a:p>
        </p:txBody>
      </p:sp>
      <p:sp>
        <p:nvSpPr>
          <p:cNvPr id="8" name="Espace réservé du numéro de diapositive 4">
            <a:extLst>
              <a:ext uri="{FF2B5EF4-FFF2-40B4-BE49-F238E27FC236}">
                <a16:creationId xmlns:a16="http://schemas.microsoft.com/office/drawing/2014/main" id="{52DC4A7D-9EE5-4B7F-948F-4398FB912B29}"/>
              </a:ext>
            </a:extLst>
          </p:cNvPr>
          <p:cNvSpPr>
            <a:spLocks noGrp="1"/>
          </p:cNvSpPr>
          <p:nvPr>
            <p:ph type="sldNum" sz="quarter" idx="16"/>
          </p:nvPr>
        </p:nvSpPr>
        <p:spPr/>
        <p:txBody>
          <a:bodyPr/>
          <a:lstStyle>
            <a:lvl1pPr>
              <a:defRPr/>
            </a:lvl1pPr>
          </a:lstStyle>
          <a:p>
            <a:pPr>
              <a:defRPr/>
            </a:pPr>
            <a:fld id="{C973ED4F-18A2-43DE-A24B-DD38DC5A66EE}" type="slidenum">
              <a:rPr lang="en-GB" altLang="fr-FR"/>
              <a:pPr>
                <a:defRPr/>
              </a:pPr>
              <a:t>‹#›</a:t>
            </a:fld>
            <a:endParaRPr lang="en-GB" altLang="fr-FR"/>
          </a:p>
        </p:txBody>
      </p:sp>
    </p:spTree>
    <p:extLst>
      <p:ext uri="{BB962C8B-B14F-4D97-AF65-F5344CB8AC3E}">
        <p14:creationId xmlns:p14="http://schemas.microsoft.com/office/powerpoint/2010/main" val="230170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ey message">
    <p:spTree>
      <p:nvGrpSpPr>
        <p:cNvPr id="1" name=""/>
        <p:cNvGrpSpPr/>
        <p:nvPr/>
      </p:nvGrpSpPr>
      <p:grpSpPr>
        <a:xfrm>
          <a:off x="0" y="0"/>
          <a:ext cx="0" cy="0"/>
          <a:chOff x="0" y="0"/>
          <a:chExt cx="0" cy="0"/>
        </a:xfrm>
      </p:grpSpPr>
      <p:pic>
        <p:nvPicPr>
          <p:cNvPr id="4" name="Image 10">
            <a:extLst>
              <a:ext uri="{FF2B5EF4-FFF2-40B4-BE49-F238E27FC236}">
                <a16:creationId xmlns:a16="http://schemas.microsoft.com/office/drawing/2014/main" id="{2A0C15C1-73A2-4375-9A71-4791283EF9C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afeDisclaimerSecondary">
            <a:extLst>
              <a:ext uri="{FF2B5EF4-FFF2-40B4-BE49-F238E27FC236}">
                <a16:creationId xmlns:a16="http://schemas.microsoft.com/office/drawing/2014/main" id="{451372DB-D147-477E-9AFE-7F636E4DBA07}"/>
              </a:ext>
            </a:extLst>
          </p:cNvPr>
          <p:cNvSpPr txBox="1">
            <a:spLocks/>
          </p:cNvSpPr>
          <p:nvPr userDrawn="1"/>
        </p:nvSpPr>
        <p:spPr>
          <a:xfrm>
            <a:off x="1912938" y="9048750"/>
            <a:ext cx="226695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0" name="Espace réservé pour une image  9"/>
          <p:cNvSpPr>
            <a:spLocks noGrp="1"/>
          </p:cNvSpPr>
          <p:nvPr>
            <p:ph type="pic" sz="quarter" idx="19"/>
          </p:nvPr>
        </p:nvSpPr>
        <p:spPr>
          <a:xfrm>
            <a:off x="0" y="0"/>
            <a:ext cx="6858000" cy="8793200"/>
          </a:xfrm>
        </p:spPr>
        <p:txBody>
          <a:bodyPr rtlCol="0" anchor="ctr">
            <a:normAutofit/>
          </a:bodyPr>
          <a:lstStyle>
            <a:lvl1pPr algn="ctr">
              <a:defRPr sz="2401"/>
            </a:lvl1pPr>
          </a:lstStyle>
          <a:p>
            <a:pPr lvl="0"/>
            <a:r>
              <a:rPr lang="fr-FR" noProof="0"/>
              <a:t>Cliquez sur l'icône pour ajouter une image</a:t>
            </a:r>
            <a:endParaRPr lang="en-GB" noProof="0" dirty="0"/>
          </a:p>
        </p:txBody>
      </p:sp>
      <p:sp>
        <p:nvSpPr>
          <p:cNvPr id="6" name="Espace réservé du texte 5"/>
          <p:cNvSpPr>
            <a:spLocks noGrp="1"/>
          </p:cNvSpPr>
          <p:nvPr>
            <p:ph type="body" sz="quarter" idx="18"/>
          </p:nvPr>
        </p:nvSpPr>
        <p:spPr>
          <a:xfrm>
            <a:off x="0" y="4835399"/>
            <a:ext cx="3940372" cy="2382484"/>
          </a:xfrm>
          <a:solidFill>
            <a:schemeClr val="accent2"/>
          </a:solidFill>
        </p:spPr>
        <p:txBody>
          <a:bodyPr lIns="252000" rIns="252000" anchor="ctr">
            <a:noAutofit/>
          </a:bodyPr>
          <a:lstStyle>
            <a:lvl1pPr marL="0" indent="0">
              <a:buNone/>
              <a:defRPr sz="2401" baseline="0">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7" name="Espace réservé de la date 11">
            <a:extLst>
              <a:ext uri="{FF2B5EF4-FFF2-40B4-BE49-F238E27FC236}">
                <a16:creationId xmlns:a16="http://schemas.microsoft.com/office/drawing/2014/main" id="{12FF96AB-5427-48E6-8E3A-B4E1D4259C83}"/>
              </a:ext>
            </a:extLst>
          </p:cNvPr>
          <p:cNvSpPr>
            <a:spLocks noGrp="1"/>
          </p:cNvSpPr>
          <p:nvPr>
            <p:ph type="dt" sz="half" idx="20"/>
          </p:nvPr>
        </p:nvSpPr>
        <p:spPr/>
        <p:txBody>
          <a:bodyPr/>
          <a:lstStyle>
            <a:lvl1pPr>
              <a:defRPr/>
            </a:lvl1pPr>
          </a:lstStyle>
          <a:p>
            <a:pPr>
              <a:defRPr/>
            </a:pPr>
            <a:endParaRPr lang="en-GB" altLang="fr-FR"/>
          </a:p>
        </p:txBody>
      </p:sp>
      <p:sp>
        <p:nvSpPr>
          <p:cNvPr id="8" name="Espace réservé du pied de page 12">
            <a:extLst>
              <a:ext uri="{FF2B5EF4-FFF2-40B4-BE49-F238E27FC236}">
                <a16:creationId xmlns:a16="http://schemas.microsoft.com/office/drawing/2014/main" id="{492E144B-17EA-4AA6-9F9F-4F0EA5DB915D}"/>
              </a:ext>
            </a:extLst>
          </p:cNvPr>
          <p:cNvSpPr>
            <a:spLocks noGrp="1"/>
          </p:cNvSpPr>
          <p:nvPr>
            <p:ph type="ftr" sz="quarter" idx="21"/>
          </p:nvPr>
        </p:nvSpPr>
        <p:spPr/>
        <p:txBody>
          <a:bodyPr/>
          <a:lstStyle>
            <a:lvl1pPr>
              <a:defRPr/>
            </a:lvl1pPr>
          </a:lstStyle>
          <a:p>
            <a:pPr>
              <a:defRPr/>
            </a:pPr>
            <a:endParaRPr lang="en-GB" altLang="fr-FR"/>
          </a:p>
        </p:txBody>
      </p:sp>
      <p:sp>
        <p:nvSpPr>
          <p:cNvPr id="9" name="Espace réservé du numéro de diapositive 13">
            <a:extLst>
              <a:ext uri="{FF2B5EF4-FFF2-40B4-BE49-F238E27FC236}">
                <a16:creationId xmlns:a16="http://schemas.microsoft.com/office/drawing/2014/main" id="{4A27D615-ED05-42BE-B217-1DC65329F734}"/>
              </a:ext>
            </a:extLst>
          </p:cNvPr>
          <p:cNvSpPr>
            <a:spLocks noGrp="1"/>
          </p:cNvSpPr>
          <p:nvPr>
            <p:ph type="sldNum" sz="quarter" idx="22"/>
          </p:nvPr>
        </p:nvSpPr>
        <p:spPr/>
        <p:txBody>
          <a:bodyPr/>
          <a:lstStyle>
            <a:lvl1pPr>
              <a:defRPr/>
            </a:lvl1pPr>
          </a:lstStyle>
          <a:p>
            <a:pPr>
              <a:defRPr/>
            </a:pPr>
            <a:fld id="{B547A18C-BD51-4E90-820A-C626C36B4CB4}" type="slidenum">
              <a:rPr lang="en-GB" altLang="fr-FR"/>
              <a:pPr>
                <a:defRPr/>
              </a:pPr>
              <a:t>‹#›</a:t>
            </a:fld>
            <a:endParaRPr lang="en-GB" altLang="fr-FR"/>
          </a:p>
        </p:txBody>
      </p:sp>
    </p:spTree>
    <p:extLst>
      <p:ext uri="{BB962C8B-B14F-4D97-AF65-F5344CB8AC3E}">
        <p14:creationId xmlns:p14="http://schemas.microsoft.com/office/powerpoint/2010/main" val="279645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Espace réservé du contenu 3"/>
          <p:cNvSpPr>
            <a:spLocks noGrp="1"/>
          </p:cNvSpPr>
          <p:nvPr>
            <p:ph sz="quarter" idx="18"/>
          </p:nvPr>
        </p:nvSpPr>
        <p:spPr>
          <a:xfrm>
            <a:off x="298939" y="1801823"/>
            <a:ext cx="6263834"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a:xfrm>
            <a:off x="299077" y="572777"/>
            <a:ext cx="6230769" cy="358800"/>
          </a:xfrm>
        </p:spPr>
        <p:txBody>
          <a:bodyPr/>
          <a:lstStyle>
            <a:lvl1pPr>
              <a:defRPr>
                <a:solidFill>
                  <a:schemeClr val="accent2"/>
                </a:solidFill>
              </a:defRPr>
            </a:lvl1pPr>
          </a:lstStyle>
          <a:p>
            <a:r>
              <a:rPr lang="fr-FR"/>
              <a:t>Modifiez le style du titre</a:t>
            </a:r>
            <a:endParaRPr lang="en-US" dirty="0"/>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54668423-614C-40F7-9450-1AA527EFE671}"/>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DCBA184A-82B9-4DC4-87EE-B908A8E4DEEE}"/>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66344DF5-940C-4FF5-9F44-26B3C747FDC9}"/>
              </a:ext>
            </a:extLst>
          </p:cNvPr>
          <p:cNvSpPr>
            <a:spLocks noGrp="1"/>
          </p:cNvSpPr>
          <p:nvPr>
            <p:ph type="sldNum" sz="quarter" idx="28"/>
          </p:nvPr>
        </p:nvSpPr>
        <p:spPr/>
        <p:txBody>
          <a:bodyPr/>
          <a:lstStyle>
            <a:lvl1pPr>
              <a:defRPr/>
            </a:lvl1pPr>
          </a:lstStyle>
          <a:p>
            <a:pPr>
              <a:defRPr/>
            </a:pPr>
            <a:fld id="{41CB1A02-66B6-4F0F-9F52-893A86303AC7}" type="slidenum">
              <a:rPr lang="en-GB" altLang="fr-FR"/>
              <a:pPr>
                <a:defRPr/>
              </a:pPr>
              <a:t>‹#›</a:t>
            </a:fld>
            <a:endParaRPr lang="en-GB" altLang="fr-FR"/>
          </a:p>
        </p:txBody>
      </p:sp>
    </p:spTree>
    <p:extLst>
      <p:ext uri="{BB962C8B-B14F-4D97-AF65-F5344CB8AC3E}">
        <p14:creationId xmlns:p14="http://schemas.microsoft.com/office/powerpoint/2010/main" val="212417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EC44E6E1-BFCF-4328-AA35-F9F262389C3D}"/>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9767A31D-65D3-4A85-8F67-EBE6856D4973}"/>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EBABD5F6-FD7A-4894-B49A-F9A5E22797EA}"/>
              </a:ext>
            </a:extLst>
          </p:cNvPr>
          <p:cNvSpPr>
            <a:spLocks noGrp="1"/>
          </p:cNvSpPr>
          <p:nvPr>
            <p:ph type="sldNum" sz="quarter" idx="28"/>
          </p:nvPr>
        </p:nvSpPr>
        <p:spPr/>
        <p:txBody>
          <a:bodyPr/>
          <a:lstStyle>
            <a:lvl1pPr>
              <a:defRPr/>
            </a:lvl1pPr>
          </a:lstStyle>
          <a:p>
            <a:pPr>
              <a:defRPr/>
            </a:pPr>
            <a:fld id="{DACC2B37-9B23-40C1-B6A8-4135934E9FAE}" type="slidenum">
              <a:rPr lang="en-GB" altLang="fr-FR"/>
              <a:pPr>
                <a:defRPr/>
              </a:pPr>
              <a:t>‹#›</a:t>
            </a:fld>
            <a:endParaRPr lang="en-GB" altLang="fr-FR"/>
          </a:p>
        </p:txBody>
      </p:sp>
    </p:spTree>
    <p:extLst>
      <p:ext uri="{BB962C8B-B14F-4D97-AF65-F5344CB8AC3E}">
        <p14:creationId xmlns:p14="http://schemas.microsoft.com/office/powerpoint/2010/main" val="1910146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15" name="Espace réservé du contenu 3"/>
          <p:cNvSpPr>
            <a:spLocks noGrp="1"/>
          </p:cNvSpPr>
          <p:nvPr>
            <p:ph sz="quarter" idx="20"/>
          </p:nvPr>
        </p:nvSpPr>
        <p:spPr>
          <a:xfrm>
            <a:off x="3495298"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4" name="Espace réservé du contenu 3"/>
          <p:cNvSpPr>
            <a:spLocks noGrp="1"/>
          </p:cNvSpPr>
          <p:nvPr>
            <p:ph sz="quarter" idx="19"/>
          </p:nvPr>
        </p:nvSpPr>
        <p:spPr>
          <a:xfrm>
            <a:off x="299132"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1"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62E65E32-63D9-4747-9A7C-C99F19E3E1B2}"/>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B48FDA28-41E9-40ED-86A8-55FB423B1F94}"/>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3AAB4D-30AE-4785-A493-78A84543B626}"/>
              </a:ext>
            </a:extLst>
          </p:cNvPr>
          <p:cNvSpPr>
            <a:spLocks noGrp="1"/>
          </p:cNvSpPr>
          <p:nvPr>
            <p:ph type="sldNum" sz="quarter" idx="28"/>
          </p:nvPr>
        </p:nvSpPr>
        <p:spPr/>
        <p:txBody>
          <a:bodyPr/>
          <a:lstStyle>
            <a:lvl1pPr>
              <a:defRPr/>
            </a:lvl1pPr>
          </a:lstStyle>
          <a:p>
            <a:pPr>
              <a:defRPr/>
            </a:pPr>
            <a:fld id="{529D2809-8B9A-4230-98EB-E80D1456C3CE}" type="slidenum">
              <a:rPr lang="en-GB" altLang="fr-FR"/>
              <a:pPr>
                <a:defRPr/>
              </a:pPr>
              <a:t>‹#›</a:t>
            </a:fld>
            <a:endParaRPr lang="en-GB" altLang="fr-FR"/>
          </a:p>
        </p:txBody>
      </p:sp>
    </p:spTree>
    <p:extLst>
      <p:ext uri="{BB962C8B-B14F-4D97-AF65-F5344CB8AC3E}">
        <p14:creationId xmlns:p14="http://schemas.microsoft.com/office/powerpoint/2010/main" val="3566992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2/3 -1/3)">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266221" y="1801823"/>
            <a:ext cx="2296551" cy="5980000"/>
          </a:xfrm>
        </p:spPr>
        <p:txBody>
          <a:bodyPr/>
          <a:lstStyle>
            <a:lvl1pPr algn="l">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3830187"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1"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27BB361F-936D-4D53-BEEC-5B9744361DF9}"/>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70194DD0-DB68-4EB0-909C-71DCBCBFD4B7}"/>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85E82B79-14CB-4665-8FD8-A290C8141736}"/>
              </a:ext>
            </a:extLst>
          </p:cNvPr>
          <p:cNvSpPr>
            <a:spLocks noGrp="1"/>
          </p:cNvSpPr>
          <p:nvPr>
            <p:ph type="sldNum" sz="quarter" idx="28"/>
          </p:nvPr>
        </p:nvSpPr>
        <p:spPr/>
        <p:txBody>
          <a:bodyPr/>
          <a:lstStyle>
            <a:lvl1pPr>
              <a:defRPr/>
            </a:lvl1pPr>
          </a:lstStyle>
          <a:p>
            <a:pPr>
              <a:defRPr/>
            </a:pPr>
            <a:fld id="{BF1633B1-D8EA-4113-B7B8-F6F06F56B690}" type="slidenum">
              <a:rPr lang="en-GB" altLang="fr-FR"/>
              <a:pPr>
                <a:defRPr/>
              </a:pPr>
              <a:t>‹#›</a:t>
            </a:fld>
            <a:endParaRPr lang="en-GB" altLang="fr-FR"/>
          </a:p>
        </p:txBody>
      </p:sp>
    </p:spTree>
    <p:extLst>
      <p:ext uri="{BB962C8B-B14F-4D97-AF65-F5344CB8AC3E}">
        <p14:creationId xmlns:p14="http://schemas.microsoft.com/office/powerpoint/2010/main" val="83629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75EAD0F-E091-4A46-8712-D3AE80FF420B}"/>
              </a:ext>
            </a:extLst>
          </p:cNvPr>
          <p:cNvSpPr>
            <a:spLocks noGrp="1"/>
          </p:cNvSpPr>
          <p:nvPr>
            <p:ph type="title"/>
          </p:nvPr>
        </p:nvSpPr>
        <p:spPr bwMode="auto">
          <a:xfrm>
            <a:off x="298450" y="573088"/>
            <a:ext cx="62309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 style du titre</a:t>
            </a:r>
            <a:endParaRPr lang="en-US" altLang="fr-FR"/>
          </a:p>
        </p:txBody>
      </p:sp>
      <p:sp>
        <p:nvSpPr>
          <p:cNvPr id="1027" name="Text Placeholder 2">
            <a:extLst>
              <a:ext uri="{FF2B5EF4-FFF2-40B4-BE49-F238E27FC236}">
                <a16:creationId xmlns:a16="http://schemas.microsoft.com/office/drawing/2014/main" id="{77787179-F328-43F8-AD81-F0C259FB6576}"/>
              </a:ext>
            </a:extLst>
          </p:cNvPr>
          <p:cNvSpPr>
            <a:spLocks noGrp="1"/>
          </p:cNvSpPr>
          <p:nvPr>
            <p:ph type="body" idx="1"/>
          </p:nvPr>
        </p:nvSpPr>
        <p:spPr bwMode="auto">
          <a:xfrm>
            <a:off x="298450" y="1801813"/>
            <a:ext cx="6261100" cy="676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a:p>
            <a:pPr lvl="4"/>
            <a:endParaRPr lang="en-US" altLang="fr-FR"/>
          </a:p>
        </p:txBody>
      </p:sp>
      <p:sp>
        <p:nvSpPr>
          <p:cNvPr id="4" name="Date Placeholder 3">
            <a:extLst>
              <a:ext uri="{FF2B5EF4-FFF2-40B4-BE49-F238E27FC236}">
                <a16:creationId xmlns:a16="http://schemas.microsoft.com/office/drawing/2014/main" id="{815E0D12-16AF-4D61-A694-EF7A77501C1D}"/>
              </a:ext>
            </a:extLst>
          </p:cNvPr>
          <p:cNvSpPr>
            <a:spLocks noGrp="1"/>
          </p:cNvSpPr>
          <p:nvPr>
            <p:ph type="dt" sz="half" idx="2"/>
          </p:nvPr>
        </p:nvSpPr>
        <p:spPr>
          <a:xfrm>
            <a:off x="5773738" y="9339263"/>
            <a:ext cx="5778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latin typeface="Arial" charset="0"/>
                <a:cs typeface="Arial" charset="0"/>
              </a:defRPr>
            </a:lvl1pPr>
          </a:lstStyle>
          <a:p>
            <a:pPr>
              <a:defRPr/>
            </a:pPr>
            <a:endParaRPr lang="en-GB" altLang="fr-FR"/>
          </a:p>
        </p:txBody>
      </p:sp>
      <p:sp>
        <p:nvSpPr>
          <p:cNvPr id="5" name="Footer Placeholder 4">
            <a:extLst>
              <a:ext uri="{FF2B5EF4-FFF2-40B4-BE49-F238E27FC236}">
                <a16:creationId xmlns:a16="http://schemas.microsoft.com/office/drawing/2014/main" id="{ACF52FF7-B5C7-488A-80B0-97EC71BF60D7}"/>
              </a:ext>
            </a:extLst>
          </p:cNvPr>
          <p:cNvSpPr>
            <a:spLocks noGrp="1"/>
          </p:cNvSpPr>
          <p:nvPr>
            <p:ph type="ftr" sz="quarter" idx="3"/>
          </p:nvPr>
        </p:nvSpPr>
        <p:spPr>
          <a:xfrm>
            <a:off x="4276725" y="9339263"/>
            <a:ext cx="1477963" cy="230187"/>
          </a:xfrm>
          <a:prstGeom prst="rect">
            <a:avLst/>
          </a:prstGeom>
        </p:spPr>
        <p:txBody>
          <a:bodyPr vert="horz" wrap="square" lIns="0" tIns="0" rIns="0" bIns="0" numCol="1" anchor="ctr" anchorCtr="0" compatLnSpc="1">
            <a:prstTxWarp prst="textNoShape">
              <a:avLst/>
            </a:prstTxWarp>
          </a:bodyPr>
          <a:lstStyle>
            <a:lvl1pPr algn="r" eaLnBrk="1" hangingPunct="1">
              <a:defRPr sz="900" b="1">
                <a:solidFill>
                  <a:srgbClr val="575757"/>
                </a:solidFill>
                <a:latin typeface="Arial" charset="0"/>
                <a:cs typeface="Arial" charset="0"/>
              </a:defRPr>
            </a:lvl1pPr>
          </a:lstStyle>
          <a:p>
            <a:pPr>
              <a:defRPr/>
            </a:pPr>
            <a:endParaRPr lang="en-GB" altLang="fr-FR"/>
          </a:p>
        </p:txBody>
      </p:sp>
      <p:sp>
        <p:nvSpPr>
          <p:cNvPr id="6" name="Slide Number Placeholder 5">
            <a:extLst>
              <a:ext uri="{FF2B5EF4-FFF2-40B4-BE49-F238E27FC236}">
                <a16:creationId xmlns:a16="http://schemas.microsoft.com/office/drawing/2014/main" id="{CFED93A5-0F92-4711-AB47-E662173A0F14}"/>
              </a:ext>
            </a:extLst>
          </p:cNvPr>
          <p:cNvSpPr>
            <a:spLocks noGrp="1"/>
          </p:cNvSpPr>
          <p:nvPr>
            <p:ph type="sldNum" sz="quarter" idx="4"/>
          </p:nvPr>
        </p:nvSpPr>
        <p:spPr>
          <a:xfrm>
            <a:off x="6346825" y="9339263"/>
            <a:ext cx="2095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defRPr>
            </a:lvl1pPr>
          </a:lstStyle>
          <a:p>
            <a:pPr>
              <a:defRPr/>
            </a:pPr>
            <a:fld id="{9FCF837D-EDB4-4005-987F-6C836C06C98A}" type="slidenum">
              <a:rPr lang="en-GB" altLang="fr-FR"/>
              <a:pPr>
                <a:defRPr/>
              </a:pPr>
              <a:t>‹#›</a:t>
            </a:fld>
            <a:endParaRPr lang="en-GB" altLang="fr-FR"/>
          </a:p>
        </p:txBody>
      </p:sp>
      <p:cxnSp>
        <p:nvCxnSpPr>
          <p:cNvPr id="7" name="Connecteur droit 6">
            <a:extLst>
              <a:ext uri="{FF2B5EF4-FFF2-40B4-BE49-F238E27FC236}">
                <a16:creationId xmlns:a16="http://schemas.microsoft.com/office/drawing/2014/main" id="{63724667-DAE7-4183-8443-2E5D4862ABCE}"/>
              </a:ext>
            </a:extLst>
          </p:cNvPr>
          <p:cNvCxnSpPr/>
          <p:nvPr/>
        </p:nvCxnSpPr>
        <p:spPr>
          <a:xfrm>
            <a:off x="298450" y="1403350"/>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pic>
        <p:nvPicPr>
          <p:cNvPr id="1032" name="Image 8">
            <a:extLst>
              <a:ext uri="{FF2B5EF4-FFF2-40B4-BE49-F238E27FC236}">
                <a16:creationId xmlns:a16="http://schemas.microsoft.com/office/drawing/2014/main" id="{EBCAA031-A8C2-44F8-AEDF-8E415A54DE1B}"/>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Connecteur droit 6">
            <a:extLst>
              <a:ext uri="{FF2B5EF4-FFF2-40B4-BE49-F238E27FC236}">
                <a16:creationId xmlns:a16="http://schemas.microsoft.com/office/drawing/2014/main" id="{3C08B779-3AD8-44C2-8EEF-B83FBFF0B478}"/>
              </a:ext>
            </a:extLst>
          </p:cNvPr>
          <p:cNvCxnSpPr/>
          <p:nvPr/>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15" name="SafeDisclaimerSecondary">
            <a:extLst>
              <a:ext uri="{FF2B5EF4-FFF2-40B4-BE49-F238E27FC236}">
                <a16:creationId xmlns:a16="http://schemas.microsoft.com/office/drawing/2014/main" id="{5387579A-B750-4E08-8265-E12A27DC0397}"/>
              </a:ext>
            </a:extLst>
          </p:cNvPr>
          <p:cNvSpPr txBox="1">
            <a:spLocks/>
          </p:cNvSpPr>
          <p:nvPr/>
        </p:nvSpPr>
        <p:spPr>
          <a:xfrm>
            <a:off x="1912938" y="9048750"/>
            <a:ext cx="227330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7446" r:id="rId1"/>
    <p:sldLayoutId id="2147487447" r:id="rId2"/>
    <p:sldLayoutId id="2147487448" r:id="rId3"/>
    <p:sldLayoutId id="2147487449" r:id="rId4"/>
    <p:sldLayoutId id="2147487450" r:id="rId5"/>
    <p:sldLayoutId id="2147487440" r:id="rId6"/>
    <p:sldLayoutId id="2147487441" r:id="rId7"/>
    <p:sldLayoutId id="2147487442" r:id="rId8"/>
    <p:sldLayoutId id="2147487443" r:id="rId9"/>
    <p:sldLayoutId id="2147487444" r:id="rId10"/>
    <p:sldLayoutId id="2147487445" r:id="rId11"/>
    <p:sldLayoutId id="2147487451" r:id="rId12"/>
  </p:sldLayoutIdLst>
  <p:hf hdr="0" dt="0"/>
  <p:txStyles>
    <p:titleStyle>
      <a:lvl1pPr algn="l" rtl="0" eaLnBrk="0" fontAlgn="base" hangingPunct="0">
        <a:lnSpc>
          <a:spcPct val="90000"/>
        </a:lnSpc>
        <a:spcBef>
          <a:spcPct val="0"/>
        </a:spcBef>
        <a:spcAft>
          <a:spcPct val="0"/>
        </a:spcAft>
        <a:defRPr b="1" kern="1200">
          <a:solidFill>
            <a:schemeClr val="accent2"/>
          </a:solidFill>
          <a:latin typeface="Verdana" panose="020B0604030504040204" pitchFamily="34" charset="0"/>
          <a:ea typeface="Verdana" panose="020B0604030504040204" pitchFamily="34" charset="0"/>
          <a:cs typeface="Verdana" panose="020B0604030504040204" pitchFamily="34" charset="0"/>
        </a:defRPr>
      </a:lvl1pPr>
      <a:lvl2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just" rtl="0" eaLnBrk="0" fontAlgn="base" hangingPunct="0">
        <a:lnSpc>
          <a:spcPct val="90000"/>
        </a:lnSpc>
        <a:spcBef>
          <a:spcPts val="500"/>
        </a:spcBef>
        <a:spcAft>
          <a:spcPts val="500"/>
        </a:spcAft>
        <a:buClr>
          <a:srgbClr val="007BC4"/>
        </a:buClr>
        <a:buFont typeface="Wingdings 3" panose="05040102010807070707" pitchFamily="18" charset="2"/>
        <a:defRPr sz="1400" kern="1200">
          <a:solidFill>
            <a:srgbClr val="007BC4"/>
          </a:solidFill>
          <a:latin typeface="Arial" panose="020B0604020202020204" pitchFamily="34" charset="0"/>
          <a:ea typeface="+mn-ea"/>
          <a:cs typeface="Arial" panose="020B0604020202020204" pitchFamily="34" charset="0"/>
        </a:defRPr>
      </a:lvl1pPr>
      <a:lvl2pPr marL="219075" indent="-215900" algn="just" rtl="0" eaLnBrk="0" fontAlgn="base" hangingPunct="0">
        <a:lnSpc>
          <a:spcPct val="90000"/>
        </a:lnSpc>
        <a:spcBef>
          <a:spcPts val="500"/>
        </a:spcBef>
        <a:spcAft>
          <a:spcPts val="500"/>
        </a:spcAft>
        <a:buClr>
          <a:srgbClr val="007BC4"/>
        </a:buClr>
        <a:buFont typeface="Wingdings 3" panose="05040102010807070707" pitchFamily="18" charset="2"/>
        <a:buChar char="}"/>
        <a:defRPr sz="1200" kern="1200">
          <a:solidFill>
            <a:srgbClr val="575757"/>
          </a:solidFill>
          <a:latin typeface="Arial" panose="020B0604020202020204" pitchFamily="34" charset="0"/>
          <a:ea typeface="+mn-ea"/>
          <a:cs typeface="Arial" panose="020B0604020202020204" pitchFamily="34" charset="0"/>
        </a:defRPr>
      </a:lvl2pPr>
      <a:lvl3pPr marL="968375" indent="-219075" algn="just" rtl="0" eaLnBrk="0" fontAlgn="base" hangingPunct="0">
        <a:lnSpc>
          <a:spcPct val="90000"/>
        </a:lnSpc>
        <a:spcBef>
          <a:spcPts val="500"/>
        </a:spcBef>
        <a:spcAft>
          <a:spcPts val="500"/>
        </a:spcAft>
        <a:buClr>
          <a:srgbClr val="007BC4"/>
        </a:buClr>
        <a:buFont typeface="Wingdings" panose="05000000000000000000" pitchFamily="2" charset="2"/>
        <a:buChar char="§"/>
        <a:defRPr sz="1000" kern="1200">
          <a:solidFill>
            <a:srgbClr val="575757"/>
          </a:solidFill>
          <a:latin typeface="Arial" panose="020B0604020202020204" pitchFamily="34" charset="0"/>
          <a:ea typeface="+mn-ea"/>
          <a:cs typeface="Arial" panose="020B0604020202020204" pitchFamily="34" charset="0"/>
        </a:defRPr>
      </a:lvl3pPr>
      <a:lvl4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4pPr>
      <a:lvl5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a:extLst>
              <a:ext uri="{FF2B5EF4-FFF2-40B4-BE49-F238E27FC236}">
                <a16:creationId xmlns:a16="http://schemas.microsoft.com/office/drawing/2014/main" id="{4B5196E5-11BA-4D6A-B063-542F30C51699}"/>
              </a:ext>
            </a:extLst>
          </p:cNvPr>
          <p:cNvSpPr txBox="1">
            <a:spLocks/>
          </p:cNvSpPr>
          <p:nvPr/>
        </p:nvSpPr>
        <p:spPr>
          <a:xfrm>
            <a:off x="385763" y="3633788"/>
            <a:ext cx="5834062" cy="3508375"/>
          </a:xfrm>
          <a:prstGeom prst="rect">
            <a:avLst/>
          </a:prstGeom>
        </p:spPr>
        <p:txBody>
          <a:bodyPr anchor="b"/>
          <a:lstStyle>
            <a:lvl1pPr>
              <a:defRPr sz="2800" smtClean="0"/>
            </a:lvl1pPr>
          </a:lstStyle>
          <a:p>
            <a:pPr defTabSz="633039" eaLnBrk="1" hangingPunct="1">
              <a:defRPr/>
            </a:pPr>
            <a:r>
              <a:rPr lang="en-US" sz="2423" dirty="0">
                <a:solidFill>
                  <a:srgbClr val="376092"/>
                </a:solidFill>
                <a:latin typeface="Garamond" pitchFamily="18" charset="0"/>
                <a:ea typeface="+mj-ea"/>
                <a:cs typeface="+mj-cs"/>
              </a:rPr>
              <a:t>UpSlide Table Of Content Master </a:t>
            </a:r>
          </a:p>
          <a:p>
            <a:pPr defTabSz="633039" eaLnBrk="1" hangingPunct="1">
              <a:defRPr/>
            </a:pPr>
            <a:r>
              <a:rPr lang="en-US" sz="2423" b="1" dirty="0">
                <a:solidFill>
                  <a:srgbClr val="376092"/>
                </a:solidFill>
                <a:latin typeface="Garamond" pitchFamily="18" charset="0"/>
                <a:ea typeface="+mj-ea"/>
                <a:cs typeface="+mj-cs"/>
              </a:rPr>
              <a:t>Do not edit</a:t>
            </a:r>
          </a:p>
          <a:p>
            <a:pPr defTabSz="633039" eaLnBrk="1" hangingPunct="1">
              <a:defRPr/>
            </a:pPr>
            <a:r>
              <a:rPr lang="en-US" sz="2423" b="1" dirty="0">
                <a:solidFill>
                  <a:srgbClr val="376092"/>
                </a:solidFill>
                <a:latin typeface="Garamond" pitchFamily="18" charset="0"/>
                <a:ea typeface="+mj-ea"/>
                <a:cs typeface="+mj-cs"/>
              </a:rPr>
              <a:t>Do not delete</a:t>
            </a:r>
            <a:endParaRPr lang="fr-FR" sz="2423" b="1" dirty="0">
              <a:solidFill>
                <a:srgbClr val="376092"/>
              </a:solidFill>
              <a:latin typeface="Garamond" pitchFamily="18" charset="0"/>
              <a:ea typeface="+mj-ea"/>
              <a:cs typeface="+mj-cs"/>
            </a:endParaRPr>
          </a:p>
        </p:txBody>
      </p:sp>
      <p:pic>
        <p:nvPicPr>
          <p:cNvPr id="2051" name="Picture 16">
            <a:extLst>
              <a:ext uri="{FF2B5EF4-FFF2-40B4-BE49-F238E27FC236}">
                <a16:creationId xmlns:a16="http://schemas.microsoft.com/office/drawing/2014/main" id="{C4EC9D72-3241-4C15-B951-CD6F48FE8D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450" y="1803400"/>
            <a:ext cx="4098925"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8">
            <a:extLst>
              <a:ext uri="{FF2B5EF4-FFF2-40B4-BE49-F238E27FC236}">
                <a16:creationId xmlns:a16="http://schemas.microsoft.com/office/drawing/2014/main" id="{17A95E51-568A-4BBC-98C9-C42F914C7C9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38" y="0"/>
            <a:ext cx="6867526" cy="167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9">
            <a:extLst>
              <a:ext uri="{FF2B5EF4-FFF2-40B4-BE49-F238E27FC236}">
                <a16:creationId xmlns:a16="http://schemas.microsoft.com/office/drawing/2014/main" id="{26841E19-0A19-48A8-88EA-72464AA01A4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38" y="8255000"/>
            <a:ext cx="6867526"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7452" r:id="rId1"/>
    <p:sldLayoutId id="2147487453" r:id="rId2"/>
    <p:sldLayoutId id="2147487454" r:id="rId3"/>
    <p:sldLayoutId id="2147487455" r:id="rId4"/>
  </p:sldLayoutIdLst>
  <p:hf hdr="0"/>
  <p:txStyles>
    <p:titleStyle>
      <a:lvl1pPr algn="l" rtl="0" eaLnBrk="0" fontAlgn="base" hangingPunct="0">
        <a:spcBef>
          <a:spcPct val="0"/>
        </a:spcBef>
        <a:spcAft>
          <a:spcPct val="0"/>
        </a:spcAft>
        <a:defRPr sz="1600" b="1" kern="1200">
          <a:solidFill>
            <a:srgbClr val="376092"/>
          </a:solidFill>
          <a:latin typeface="Garamond" pitchFamily="18" charset="0"/>
          <a:ea typeface="+mj-ea"/>
          <a:cs typeface="+mj-cs"/>
        </a:defRPr>
      </a:lvl1pPr>
      <a:lvl2pPr algn="l" rtl="0" eaLnBrk="0" fontAlgn="base" hangingPunct="0">
        <a:spcBef>
          <a:spcPct val="0"/>
        </a:spcBef>
        <a:spcAft>
          <a:spcPct val="0"/>
        </a:spcAft>
        <a:defRPr sz="1600" b="1">
          <a:solidFill>
            <a:srgbClr val="376092"/>
          </a:solidFill>
          <a:latin typeface="Garamond" pitchFamily="18" charset="0"/>
        </a:defRPr>
      </a:lvl2pPr>
      <a:lvl3pPr algn="l" rtl="0" eaLnBrk="0" fontAlgn="base" hangingPunct="0">
        <a:spcBef>
          <a:spcPct val="0"/>
        </a:spcBef>
        <a:spcAft>
          <a:spcPct val="0"/>
        </a:spcAft>
        <a:defRPr sz="1600" b="1">
          <a:solidFill>
            <a:srgbClr val="376092"/>
          </a:solidFill>
          <a:latin typeface="Garamond" pitchFamily="18" charset="0"/>
        </a:defRPr>
      </a:lvl3pPr>
      <a:lvl4pPr algn="l" rtl="0" eaLnBrk="0" fontAlgn="base" hangingPunct="0">
        <a:spcBef>
          <a:spcPct val="0"/>
        </a:spcBef>
        <a:spcAft>
          <a:spcPct val="0"/>
        </a:spcAft>
        <a:defRPr sz="1600" b="1">
          <a:solidFill>
            <a:srgbClr val="376092"/>
          </a:solidFill>
          <a:latin typeface="Garamond" pitchFamily="18" charset="0"/>
        </a:defRPr>
      </a:lvl4pPr>
      <a:lvl5pPr algn="l" rtl="0" eaLnBrk="0" fontAlgn="base" hangingPunct="0">
        <a:spcBef>
          <a:spcPct val="0"/>
        </a:spcBef>
        <a:spcAft>
          <a:spcPct val="0"/>
        </a:spcAft>
        <a:defRPr sz="1600" b="1">
          <a:solidFill>
            <a:srgbClr val="376092"/>
          </a:solidFill>
          <a:latin typeface="Garamond" pitchFamily="18" charset="0"/>
        </a:defRPr>
      </a:lvl5pPr>
      <a:lvl6pPr marL="316520" algn="l" rtl="0" fontAlgn="base">
        <a:spcBef>
          <a:spcPct val="0"/>
        </a:spcBef>
        <a:spcAft>
          <a:spcPct val="0"/>
        </a:spcAft>
        <a:defRPr sz="1662" b="1">
          <a:solidFill>
            <a:srgbClr val="376092"/>
          </a:solidFill>
          <a:latin typeface="Garamond" pitchFamily="18" charset="0"/>
        </a:defRPr>
      </a:lvl6pPr>
      <a:lvl7pPr marL="633039" algn="l" rtl="0" fontAlgn="base">
        <a:spcBef>
          <a:spcPct val="0"/>
        </a:spcBef>
        <a:spcAft>
          <a:spcPct val="0"/>
        </a:spcAft>
        <a:defRPr sz="1662" b="1">
          <a:solidFill>
            <a:srgbClr val="376092"/>
          </a:solidFill>
          <a:latin typeface="Garamond" pitchFamily="18" charset="0"/>
        </a:defRPr>
      </a:lvl7pPr>
      <a:lvl8pPr marL="949559" algn="l" rtl="0" fontAlgn="base">
        <a:spcBef>
          <a:spcPct val="0"/>
        </a:spcBef>
        <a:spcAft>
          <a:spcPct val="0"/>
        </a:spcAft>
        <a:defRPr sz="1662" b="1">
          <a:solidFill>
            <a:srgbClr val="376092"/>
          </a:solidFill>
          <a:latin typeface="Garamond" pitchFamily="18" charset="0"/>
        </a:defRPr>
      </a:lvl8pPr>
      <a:lvl9pPr marL="1266078" algn="l" rtl="0" fontAlgn="base">
        <a:spcBef>
          <a:spcPct val="0"/>
        </a:spcBef>
        <a:spcAft>
          <a:spcPct val="0"/>
        </a:spcAft>
        <a:defRPr sz="1662" b="1">
          <a:solidFill>
            <a:srgbClr val="376092"/>
          </a:solidFill>
          <a:latin typeface="Garamond" pitchFamily="18" charset="0"/>
        </a:defRPr>
      </a:lvl9pPr>
    </p:titleStyle>
    <p:bodyStyle>
      <a:lvl1pPr algn="l" rtl="0" eaLnBrk="0" fontAlgn="base" hangingPunct="0">
        <a:spcBef>
          <a:spcPct val="20000"/>
        </a:spcBef>
        <a:spcAft>
          <a:spcPct val="0"/>
        </a:spcAft>
        <a:buClr>
          <a:srgbClr val="376092"/>
        </a:buClr>
        <a:buSzPct val="80000"/>
        <a:defRPr lang="en-US" sz="900" b="1" kern="1200" dirty="0">
          <a:solidFill>
            <a:srgbClr val="376092"/>
          </a:solidFill>
          <a:latin typeface="Garamond" pitchFamily="18" charset="0"/>
          <a:ea typeface="+mj-ea"/>
          <a:cs typeface="+mj-cs"/>
        </a:defRPr>
      </a:lvl1pPr>
      <a:lvl2pPr algn="l" rtl="0" eaLnBrk="0" fontAlgn="base" hangingPunct="0">
        <a:spcBef>
          <a:spcPct val="20000"/>
        </a:spcBef>
        <a:spcAft>
          <a:spcPct val="0"/>
        </a:spcAft>
        <a:buClr>
          <a:srgbClr val="376092"/>
        </a:buClr>
        <a:buFont typeface="Arial" panose="020B0604020202020204" pitchFamily="34" charset="0"/>
        <a:defRPr lang="en-US" sz="900" kern="1200" dirty="0">
          <a:solidFill>
            <a:schemeClr val="tx1"/>
          </a:solidFill>
          <a:latin typeface="Garamond" pitchFamily="18" charset="0"/>
          <a:ea typeface="+mn-ea"/>
          <a:cs typeface="+mn-cs"/>
        </a:defRPr>
      </a:lvl2pPr>
      <a:lvl3pPr marL="182563" indent="-182563" algn="l" rtl="0" eaLnBrk="0" fontAlgn="base" hangingPunct="0">
        <a:spcBef>
          <a:spcPct val="20000"/>
        </a:spcBef>
        <a:spcAft>
          <a:spcPct val="0"/>
        </a:spcAft>
        <a:buClr>
          <a:srgbClr val="376092"/>
        </a:buClr>
        <a:buBlip>
          <a:blip r:embed="rId9"/>
        </a:buBlip>
        <a:defRPr lang="en-US" sz="900" kern="1200">
          <a:solidFill>
            <a:schemeClr val="tx1"/>
          </a:solidFill>
          <a:latin typeface="Garamond" pitchFamily="18" charset="0"/>
          <a:ea typeface="+mn-ea"/>
          <a:cs typeface="+mn-cs"/>
        </a:defRPr>
      </a:lvl3pPr>
      <a:lvl4pPr marL="307975" indent="-123825" algn="l" rtl="0" eaLnBrk="0" fontAlgn="base" hangingPunct="0">
        <a:spcBef>
          <a:spcPct val="20000"/>
        </a:spcBef>
        <a:spcAft>
          <a:spcPct val="0"/>
        </a:spcAft>
        <a:buFont typeface="Arial" panose="020B0604020202020204" pitchFamily="34" charset="0"/>
        <a:buChar char="–"/>
        <a:defRPr lang="en-US" sz="900" kern="1200" dirty="0">
          <a:solidFill>
            <a:schemeClr val="tx1"/>
          </a:solidFill>
          <a:latin typeface="Garamond" pitchFamily="18" charset="0"/>
          <a:ea typeface="+mj-ea"/>
          <a:cs typeface="+mj-cs"/>
        </a:defRPr>
      </a:lvl4pPr>
      <a:lvl5pPr marL="433388" indent="-123825" algn="l" rtl="0" eaLnBrk="0" fontAlgn="base" hangingPunct="0">
        <a:spcBef>
          <a:spcPct val="20000"/>
        </a:spcBef>
        <a:spcAft>
          <a:spcPct val="0"/>
        </a:spcAft>
        <a:buClr>
          <a:schemeClr val="tx2"/>
        </a:buClr>
        <a:buFont typeface="Arial" panose="020B0604020202020204" pitchFamily="34" charset="0"/>
        <a:buChar char="•"/>
        <a:defRPr lang="en-US" sz="900" kern="1200" dirty="0">
          <a:solidFill>
            <a:schemeClr val="tx1"/>
          </a:solidFill>
          <a:latin typeface="Garamond" pitchFamily="18" charset="0"/>
          <a:ea typeface="+mj-ea"/>
          <a:cs typeface="+mj-cs"/>
        </a:defRPr>
      </a:lvl5pPr>
      <a:lvl6pPr marL="434116"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dirty="0" smtClean="0">
          <a:solidFill>
            <a:schemeClr val="tx1"/>
          </a:solidFill>
          <a:latin typeface="+mn-lt"/>
          <a:ea typeface="+mn-ea"/>
          <a:cs typeface="+mn-cs"/>
        </a:defRPr>
      </a:lvl6pPr>
      <a:lvl7pPr marL="684694"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baseline="0" dirty="0" smtClean="0">
          <a:solidFill>
            <a:schemeClr val="tx1"/>
          </a:solidFill>
          <a:latin typeface="Garamond" pitchFamily="18" charset="0"/>
          <a:ea typeface="+mn-ea"/>
          <a:cs typeface="+mn-cs"/>
        </a:defRPr>
      </a:lvl7pPr>
      <a:lvl8pPr marL="809983" indent="-125289"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8pPr>
      <a:lvl9pPr marL="927578" indent="-117596"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9pPr>
    </p:bodyStyle>
    <p:otherStyle>
      <a:defPPr>
        <a:defRPr lang="en-US"/>
      </a:defPPr>
      <a:lvl1pPr marL="0" algn="l" defTabSz="633039" rtl="0" eaLnBrk="1" latinLnBrk="0" hangingPunct="1">
        <a:defRPr sz="1246" kern="1200">
          <a:solidFill>
            <a:schemeClr val="tx1"/>
          </a:solidFill>
          <a:latin typeface="+mn-lt"/>
          <a:ea typeface="+mn-ea"/>
          <a:cs typeface="+mn-cs"/>
        </a:defRPr>
      </a:lvl1pPr>
      <a:lvl2pPr marL="316520" algn="l" defTabSz="633039" rtl="0" eaLnBrk="1" latinLnBrk="0" hangingPunct="1">
        <a:defRPr sz="1246" kern="1200">
          <a:solidFill>
            <a:schemeClr val="tx1"/>
          </a:solidFill>
          <a:latin typeface="+mn-lt"/>
          <a:ea typeface="+mn-ea"/>
          <a:cs typeface="+mn-cs"/>
        </a:defRPr>
      </a:lvl2pPr>
      <a:lvl3pPr marL="633039" algn="l" defTabSz="633039" rtl="0" eaLnBrk="1" latinLnBrk="0" hangingPunct="1">
        <a:defRPr sz="1246" kern="1200">
          <a:solidFill>
            <a:schemeClr val="tx1"/>
          </a:solidFill>
          <a:latin typeface="+mn-lt"/>
          <a:ea typeface="+mn-ea"/>
          <a:cs typeface="+mn-cs"/>
        </a:defRPr>
      </a:lvl3pPr>
      <a:lvl4pPr marL="949559" algn="l" defTabSz="633039" rtl="0" eaLnBrk="1" latinLnBrk="0" hangingPunct="1">
        <a:defRPr sz="1246" kern="1200">
          <a:solidFill>
            <a:schemeClr val="tx1"/>
          </a:solidFill>
          <a:latin typeface="+mn-lt"/>
          <a:ea typeface="+mn-ea"/>
          <a:cs typeface="+mn-cs"/>
        </a:defRPr>
      </a:lvl4pPr>
      <a:lvl5pPr marL="1266078" algn="l" defTabSz="633039" rtl="0" eaLnBrk="1" latinLnBrk="0" hangingPunct="1">
        <a:defRPr sz="1246" kern="1200">
          <a:solidFill>
            <a:schemeClr val="tx1"/>
          </a:solidFill>
          <a:latin typeface="+mn-lt"/>
          <a:ea typeface="+mn-ea"/>
          <a:cs typeface="+mn-cs"/>
        </a:defRPr>
      </a:lvl5pPr>
      <a:lvl6pPr marL="1582598" algn="l" defTabSz="633039" rtl="0" eaLnBrk="1" latinLnBrk="0" hangingPunct="1">
        <a:defRPr sz="1246" kern="1200">
          <a:solidFill>
            <a:schemeClr val="tx1"/>
          </a:solidFill>
          <a:latin typeface="+mn-lt"/>
          <a:ea typeface="+mn-ea"/>
          <a:cs typeface="+mn-cs"/>
        </a:defRPr>
      </a:lvl6pPr>
      <a:lvl7pPr marL="1899117" algn="l" defTabSz="633039" rtl="0" eaLnBrk="1" latinLnBrk="0" hangingPunct="1">
        <a:defRPr sz="1246" kern="1200">
          <a:solidFill>
            <a:schemeClr val="tx1"/>
          </a:solidFill>
          <a:latin typeface="+mn-lt"/>
          <a:ea typeface="+mn-ea"/>
          <a:cs typeface="+mn-cs"/>
        </a:defRPr>
      </a:lvl7pPr>
      <a:lvl8pPr marL="2215637" algn="l" defTabSz="633039" rtl="0" eaLnBrk="1" latinLnBrk="0" hangingPunct="1">
        <a:defRPr sz="1246" kern="1200">
          <a:solidFill>
            <a:schemeClr val="tx1"/>
          </a:solidFill>
          <a:latin typeface="+mn-lt"/>
          <a:ea typeface="+mn-ea"/>
          <a:cs typeface="+mn-cs"/>
        </a:defRPr>
      </a:lvl8pPr>
      <a:lvl9pPr marL="2532156" algn="l" defTabSz="633039"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image" Target="../media/image8.jpeg"/><Relationship Id="rId26" Type="http://schemas.openxmlformats.org/officeDocument/2006/relationships/image" Target="../media/image15.emf"/><Relationship Id="rId3" Type="http://schemas.openxmlformats.org/officeDocument/2006/relationships/tags" Target="../tags/tag33.xml"/><Relationship Id="rId21" Type="http://schemas.openxmlformats.org/officeDocument/2006/relationships/image" Target="../media/image10.emf"/><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image" Target="../media/image7.emf"/><Relationship Id="rId25" Type="http://schemas.openxmlformats.org/officeDocument/2006/relationships/image" Target="../media/image14.emf"/><Relationship Id="rId33" Type="http://schemas.openxmlformats.org/officeDocument/2006/relationships/image" Target="../media/image22.emf"/><Relationship Id="rId2" Type="http://schemas.openxmlformats.org/officeDocument/2006/relationships/tags" Target="../tags/tag32.xml"/><Relationship Id="rId16" Type="http://schemas.openxmlformats.org/officeDocument/2006/relationships/notesSlide" Target="../notesSlides/notesSlide1.xml"/><Relationship Id="rId20" Type="http://schemas.openxmlformats.org/officeDocument/2006/relationships/image" Target="../media/image9.jpeg"/><Relationship Id="rId29" Type="http://schemas.openxmlformats.org/officeDocument/2006/relationships/image" Target="../media/image18.emf"/><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24" Type="http://schemas.openxmlformats.org/officeDocument/2006/relationships/image" Target="../media/image13.emf"/><Relationship Id="rId32" Type="http://schemas.openxmlformats.org/officeDocument/2006/relationships/image" Target="../media/image21.emf"/><Relationship Id="rId5" Type="http://schemas.openxmlformats.org/officeDocument/2006/relationships/tags" Target="../tags/tag35.xml"/><Relationship Id="rId15" Type="http://schemas.openxmlformats.org/officeDocument/2006/relationships/slideLayout" Target="../slideLayouts/slideLayout6.xml"/><Relationship Id="rId23" Type="http://schemas.openxmlformats.org/officeDocument/2006/relationships/image" Target="../media/image12.emf"/><Relationship Id="rId28" Type="http://schemas.openxmlformats.org/officeDocument/2006/relationships/image" Target="../media/image17.emf"/><Relationship Id="rId10" Type="http://schemas.openxmlformats.org/officeDocument/2006/relationships/tags" Target="../tags/tag40.xml"/><Relationship Id="rId19" Type="http://schemas.openxmlformats.org/officeDocument/2006/relationships/image" Target="../media/image1.png"/><Relationship Id="rId31" Type="http://schemas.openxmlformats.org/officeDocument/2006/relationships/image" Target="../media/image20.emf"/><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image" Target="../media/image11.emf"/><Relationship Id="rId27" Type="http://schemas.openxmlformats.org/officeDocument/2006/relationships/image" Target="../media/image16.emf"/><Relationship Id="rId30" Type="http://schemas.openxmlformats.org/officeDocument/2006/relationships/image" Target="../media/image19.emf"/></Relationships>
</file>

<file path=ppt/slides/_rels/slide2.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1.png"/><Relationship Id="rId18" Type="http://schemas.openxmlformats.org/officeDocument/2006/relationships/image" Target="../media/image27.emf"/><Relationship Id="rId3" Type="http://schemas.openxmlformats.org/officeDocument/2006/relationships/tags" Target="../tags/tag47.xml"/><Relationship Id="rId21" Type="http://schemas.openxmlformats.org/officeDocument/2006/relationships/image" Target="../media/image30.emf"/><Relationship Id="rId7" Type="http://schemas.openxmlformats.org/officeDocument/2006/relationships/tags" Target="../tags/tag51.xml"/><Relationship Id="rId12" Type="http://schemas.openxmlformats.org/officeDocument/2006/relationships/image" Target="../media/image9.jpeg"/><Relationship Id="rId17" Type="http://schemas.openxmlformats.org/officeDocument/2006/relationships/image" Target="../media/image26.emf"/><Relationship Id="rId2" Type="http://schemas.openxmlformats.org/officeDocument/2006/relationships/tags" Target="../tags/tag46.xml"/><Relationship Id="rId16" Type="http://schemas.openxmlformats.org/officeDocument/2006/relationships/image" Target="../media/image25.emf"/><Relationship Id="rId20" Type="http://schemas.openxmlformats.org/officeDocument/2006/relationships/image" Target="../media/image29.emf"/><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2.xml"/><Relationship Id="rId5" Type="http://schemas.openxmlformats.org/officeDocument/2006/relationships/tags" Target="../tags/tag49.xml"/><Relationship Id="rId15" Type="http://schemas.openxmlformats.org/officeDocument/2006/relationships/image" Target="../media/image24.emf"/><Relationship Id="rId10" Type="http://schemas.openxmlformats.org/officeDocument/2006/relationships/slideLayout" Target="../slideLayouts/slideLayout6.xml"/><Relationship Id="rId19" Type="http://schemas.openxmlformats.org/officeDocument/2006/relationships/image" Target="../media/image28.emf"/><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image" Target="../media/image23.emf"/><Relationship Id="rId22" Type="http://schemas.openxmlformats.org/officeDocument/2006/relationships/image" Target="../media/image31.emf"/></Relationships>
</file>

<file path=ppt/slides/_rels/slide3.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slideLayout" Target="../slideLayouts/slideLayout6.xml"/><Relationship Id="rId7" Type="http://schemas.openxmlformats.org/officeDocument/2006/relationships/hyperlink" Target="https://www.globenewswire.com/Tracker?data=8TYqe1zzDqrQV8m8k-fbuFfCPWcNVqXrTTQMy3Vw8CpoBFOGhqpPpexeVMzzK3ctUViX81WWkeuOxG9NHYG9jpMG8R0hD_N6-LtgNWE1arDUTmA3IXFWi7YN-Tx87SohQjtqLRvKjC0Xt9Uez6CGwy7YMZBDTJNaoPfIdb0fq48=" TargetMode="Externa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1.png"/><Relationship Id="rId5" Type="http://schemas.openxmlformats.org/officeDocument/2006/relationships/image" Target="../media/image9.jpeg"/><Relationship Id="rId4" Type="http://schemas.openxmlformats.org/officeDocument/2006/relationships/notesSlide" Target="../notesSlides/notesSlide3.xml"/><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15E455F-FC2D-4E4A-802E-0E8358192B9A}"/>
              </a:ext>
            </a:extLst>
          </p:cNvPr>
          <p:cNvPicPr>
            <a:picLocks noChangeAspect="1"/>
          </p:cNvPicPr>
          <p:nvPr>
            <p:custDataLst>
              <p:tags r:id="rId1"/>
            </p:custDataLst>
          </p:nvPr>
        </p:nvPicPr>
        <p:blipFill>
          <a:blip r:embed="rId17"/>
          <a:stretch>
            <a:fillRect/>
          </a:stretch>
        </p:blipFill>
        <p:spPr>
          <a:xfrm>
            <a:off x="619737" y="5407904"/>
            <a:ext cx="2336188" cy="1863645"/>
          </a:xfrm>
          <a:prstGeom prst="rect">
            <a:avLst/>
          </a:prstGeom>
        </p:spPr>
      </p:pic>
      <p:sp>
        <p:nvSpPr>
          <p:cNvPr id="15363" name="Espace réservé du pied de page 1">
            <a:extLst>
              <a:ext uri="{FF2B5EF4-FFF2-40B4-BE49-F238E27FC236}">
                <a16:creationId xmlns:a16="http://schemas.microsoft.com/office/drawing/2014/main" id="{AA076E01-F941-4391-852A-B069D5883D99}"/>
              </a:ext>
            </a:extLst>
          </p:cNvPr>
          <p:cNvSpPr>
            <a:spLocks noGrp="1" noChangeArrowheads="1"/>
          </p:cNvSpPr>
          <p:nvPr>
            <p:ph type="ftr" sz="quarter" idx="27"/>
          </p:nvPr>
        </p:nvSpPr>
        <p:spPr bwMode="auto">
          <a:xfrm>
            <a:off x="119856" y="8745009"/>
            <a:ext cx="6611144" cy="1037258"/>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nchor="b"/>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5365" name="Rectangle 21">
            <a:extLst>
              <a:ext uri="{FF2B5EF4-FFF2-40B4-BE49-F238E27FC236}">
                <a16:creationId xmlns:a16="http://schemas.microsoft.com/office/drawing/2014/main" id="{B05FDD08-A917-470F-9AA4-53976CE4E127}"/>
              </a:ext>
            </a:extLst>
          </p:cNvPr>
          <p:cNvSpPr>
            <a:spLocks noChangeArrowheads="1"/>
          </p:cNvSpPr>
          <p:nvPr/>
        </p:nvSpPr>
        <p:spPr bwMode="auto">
          <a:xfrm>
            <a:off x="136525" y="1277938"/>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graphicFrame>
        <p:nvGraphicFramePr>
          <p:cNvPr id="12" name="Tableau 11">
            <a:extLst>
              <a:ext uri="{FF2B5EF4-FFF2-40B4-BE49-F238E27FC236}">
                <a16:creationId xmlns:a16="http://schemas.microsoft.com/office/drawing/2014/main" id="{F5E2C3A4-B0E2-4643-99B9-CD25199B56C3}"/>
              </a:ext>
            </a:extLst>
          </p:cNvPr>
          <p:cNvGraphicFramePr>
            <a:graphicFrameLocks noGrp="1"/>
          </p:cNvGraphicFramePr>
          <p:nvPr/>
        </p:nvGraphicFramePr>
        <p:xfrm>
          <a:off x="2130425" y="1370013"/>
          <a:ext cx="4575175" cy="1074737"/>
        </p:xfrm>
        <a:graphic>
          <a:graphicData uri="http://schemas.openxmlformats.org/drawingml/2006/table">
            <a:tbl>
              <a:tblPr/>
              <a:tblGrid>
                <a:gridCol w="4575175">
                  <a:extLst>
                    <a:ext uri="{9D8B030D-6E8A-4147-A177-3AD203B41FA5}">
                      <a16:colId xmlns:a16="http://schemas.microsoft.com/office/drawing/2014/main" val="20000"/>
                    </a:ext>
                  </a:extLst>
                </a:gridCol>
              </a:tblGrid>
              <a:tr h="160338">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a:ln>
                            <a:noFill/>
                          </a:ln>
                          <a:solidFill>
                            <a:srgbClr val="FFFFFF"/>
                          </a:solidFill>
                          <a:effectLst/>
                          <a:latin typeface="Arial" charset="0"/>
                          <a:ea typeface="Calibri" pitchFamily="34" charset="0"/>
                          <a:cs typeface="Times New Roman" pitchFamily="18" charset="0"/>
                        </a:rPr>
                        <a:t>Background and Investment Objective</a:t>
                      </a:r>
                      <a:endParaRPr kumimoji="0" lang="fr-FR" altLang="fr-FR" sz="1000" b="0" i="0" u="none" strike="noStrike" cap="none" normalizeH="0" baseline="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r h="914399">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F2F2F2"/>
                    </a:solidFill>
                  </a:tcPr>
                </a:tc>
                <a:extLst>
                  <a:ext uri="{0D108BD9-81ED-4DB2-BD59-A6C34878D82A}">
                    <a16:rowId xmlns:a16="http://schemas.microsoft.com/office/drawing/2014/main" val="10001"/>
                  </a:ext>
                </a:extLst>
              </a:tr>
            </a:tbl>
          </a:graphicData>
        </a:graphic>
      </p:graphicFrame>
      <p:sp>
        <p:nvSpPr>
          <p:cNvPr id="15381" name="Rectangle 16">
            <a:extLst>
              <a:ext uri="{FF2B5EF4-FFF2-40B4-BE49-F238E27FC236}">
                <a16:creationId xmlns:a16="http://schemas.microsoft.com/office/drawing/2014/main" id="{EDB71EBE-9B69-4B8B-A889-0AA3CA6C2DBF}"/>
              </a:ext>
            </a:extLst>
          </p:cNvPr>
          <p:cNvSpPr>
            <a:spLocks noChangeArrowheads="1"/>
          </p:cNvSpPr>
          <p:nvPr/>
        </p:nvSpPr>
        <p:spPr bwMode="auto">
          <a:xfrm>
            <a:off x="2119313" y="4546655"/>
            <a:ext cx="45974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1 </a:t>
            </a:r>
            <a:r>
              <a:rPr lang="en-US" altLang="fr-FR" sz="600" i="1" dirty="0">
                <a:solidFill>
                  <a:schemeClr val="bg1">
                    <a:lumMod val="50000"/>
                  </a:schemeClr>
                </a:solidFill>
                <a:ea typeface="Calibri" panose="020F0502020204030204" pitchFamily="34" charset="0"/>
                <a:cs typeface="Times New Roman" panose="02020603050405020304" pitchFamily="18" charset="0"/>
              </a:rPr>
              <a:t>Share (VTA.NA) performance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annualised</a:t>
            </a:r>
            <a:r>
              <a:rPr lang="en-US" altLang="fr-FR" sz="600" i="1" dirty="0">
                <a:solidFill>
                  <a:schemeClr val="bg1">
                    <a:lumMod val="50000"/>
                  </a:schemeClr>
                </a:solidFill>
                <a:ea typeface="Calibri" panose="020F0502020204030204" pitchFamily="34" charset="0"/>
                <a:cs typeface="Times New Roman" panose="02020603050405020304" pitchFamily="18" charset="0"/>
              </a:rPr>
              <a:t> figures with dividends re-invested). Source: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Bbg</a:t>
            </a:r>
            <a:r>
              <a:rPr lang="en-US" altLang="fr-FR" sz="600" i="1" dirty="0">
                <a:solidFill>
                  <a:schemeClr val="bg1">
                    <a:lumMod val="50000"/>
                  </a:schemeClr>
                </a:solidFill>
                <a:ea typeface="Calibri" panose="020F0502020204030204" pitchFamily="34" charset="0"/>
                <a:cs typeface="Times New Roman" panose="02020603050405020304" pitchFamily="18" charset="0"/>
              </a:rPr>
              <a:t> (TRA function) </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2</a:t>
            </a:r>
            <a:r>
              <a:rPr lang="en-US" altLang="fr-FR" sz="600" i="1" dirty="0">
                <a:solidFill>
                  <a:schemeClr val="bg1">
                    <a:lumMod val="50000"/>
                  </a:schemeClr>
                </a:solidFill>
                <a:ea typeface="Calibri" panose="020F0502020204030204" pitchFamily="34" charset="0"/>
                <a:cs typeface="Times New Roman" panose="02020603050405020304" pitchFamily="18" charset="0"/>
              </a:rPr>
              <a:t> Performance of published NAV (including dividend payments)</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3</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the most recent annual dividend payments versus the month-end share price (VTA.NA)</a:t>
            </a: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4</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total income divided by the most recent annual dividend payments </a:t>
            </a: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a:t>
            </a:r>
            <a:r>
              <a:rPr lang="en-US" altLang="fr-FR" sz="600" i="1" dirty="0">
                <a:solidFill>
                  <a:schemeClr val="bg1">
                    <a:lumMod val="50000"/>
                  </a:schemeClr>
                </a:solidFill>
                <a:ea typeface="Calibri" panose="020F0502020204030204" pitchFamily="34" charset="0"/>
                <a:cs typeface="Times New Roman" panose="02020603050405020304" pitchFamily="18" charset="0"/>
              </a:rPr>
              <a:t> Quote as at 28 May 2021</a:t>
            </a:r>
          </a:p>
        </p:txBody>
      </p:sp>
      <p:sp>
        <p:nvSpPr>
          <p:cNvPr id="15425" name="Rectangle 6">
            <a:extLst>
              <a:ext uri="{FF2B5EF4-FFF2-40B4-BE49-F238E27FC236}">
                <a16:creationId xmlns:a16="http://schemas.microsoft.com/office/drawing/2014/main" id="{C5DD9E97-CB49-4825-BBA6-46CE00877FA4}"/>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22" name="Rectangle 21">
            <a:extLst>
              <a:ext uri="{FF2B5EF4-FFF2-40B4-BE49-F238E27FC236}">
                <a16:creationId xmlns:a16="http://schemas.microsoft.com/office/drawing/2014/main" id="{1D6E99D0-F194-494A-BA1D-4843BB0EB263}"/>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pic>
        <p:nvPicPr>
          <p:cNvPr id="15427" name="Image 4">
            <a:extLst>
              <a:ext uri="{FF2B5EF4-FFF2-40B4-BE49-F238E27FC236}">
                <a16:creationId xmlns:a16="http://schemas.microsoft.com/office/drawing/2014/main" id="{829F9F7A-0D31-4F9F-A825-7D7571FFC320}"/>
              </a:ext>
            </a:extLst>
          </p:cNvPr>
          <p:cNvPicPr>
            <a:picLocks noChangeAspect="1"/>
          </p:cNvPicPr>
          <p:nvPr/>
        </p:nvPicPr>
        <p:blipFill>
          <a:blip r:embed="rId18">
            <a:extLst>
              <a:ext uri="{28A0092B-C50C-407E-A947-70E740481C1C}">
                <a14:useLocalDpi xmlns:a14="http://schemas.microsoft.com/office/drawing/2010/main" val="0"/>
              </a:ext>
            </a:extLst>
          </a:blip>
          <a:srcRect/>
          <a:stretch>
            <a:fillRect/>
          </a:stretch>
        </p:blipFill>
        <p:spPr bwMode="auto">
          <a:xfrm>
            <a:off x="5846763" y="620713"/>
            <a:ext cx="1012825"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8" name="Image 6">
            <a:extLst>
              <a:ext uri="{FF2B5EF4-FFF2-40B4-BE49-F238E27FC236}">
                <a16:creationId xmlns:a16="http://schemas.microsoft.com/office/drawing/2014/main" id="{029A568F-5D5F-4966-917F-B747E723F6A4}"/>
              </a:ext>
            </a:extLst>
          </p:cNvPr>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9" name="Picture 4">
            <a:extLst>
              <a:ext uri="{FF2B5EF4-FFF2-40B4-BE49-F238E27FC236}">
                <a16:creationId xmlns:a16="http://schemas.microsoft.com/office/drawing/2014/main" id="{641C4468-6A62-4690-824D-38EF06C64BC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l="33302" t="-11" r="33934" b="47113"/>
          <a:stretch>
            <a:fillRect/>
          </a:stretch>
        </p:blipFill>
        <p:spPr bwMode="auto">
          <a:xfrm>
            <a:off x="6189663"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5" name="Tableau 24">
            <a:extLst>
              <a:ext uri="{FF2B5EF4-FFF2-40B4-BE49-F238E27FC236}">
                <a16:creationId xmlns:a16="http://schemas.microsoft.com/office/drawing/2014/main" id="{3457A2F9-05B8-4D56-83EE-2A15EE90F3C7}"/>
              </a:ext>
            </a:extLst>
          </p:cNvPr>
          <p:cNvGraphicFramePr>
            <a:graphicFrameLocks noGrp="1"/>
          </p:cNvGraphicFramePr>
          <p:nvPr>
            <p:extLst>
              <p:ext uri="{D42A27DB-BD31-4B8C-83A1-F6EECF244321}">
                <p14:modId xmlns:p14="http://schemas.microsoft.com/office/powerpoint/2010/main" val="2407088841"/>
              </p:ext>
            </p:extLst>
          </p:nvPr>
        </p:nvGraphicFramePr>
        <p:xfrm>
          <a:off x="181830" y="7406180"/>
          <a:ext cx="3217862" cy="214312"/>
        </p:xfrm>
        <a:graphic>
          <a:graphicData uri="http://schemas.openxmlformats.org/drawingml/2006/table">
            <a:tbl>
              <a:tblPr/>
              <a:tblGrid>
                <a:gridCol w="3217862">
                  <a:extLst>
                    <a:ext uri="{9D8B030D-6E8A-4147-A177-3AD203B41FA5}">
                      <a16:colId xmlns:a16="http://schemas.microsoft.com/office/drawing/2014/main" val="20000"/>
                    </a:ext>
                  </a:extLst>
                </a:gridCol>
              </a:tblGrid>
              <a:tr h="21431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Historical Performance</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7" marR="12307"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7" name="Tableau 26">
            <a:extLst>
              <a:ext uri="{FF2B5EF4-FFF2-40B4-BE49-F238E27FC236}">
                <a16:creationId xmlns:a16="http://schemas.microsoft.com/office/drawing/2014/main" id="{2E2BDA02-ED80-4DC2-B01A-2ACA07F41905}"/>
              </a:ext>
            </a:extLst>
          </p:cNvPr>
          <p:cNvGraphicFramePr>
            <a:graphicFrameLocks noGrp="1"/>
          </p:cNvGraphicFramePr>
          <p:nvPr>
            <p:extLst>
              <p:ext uri="{D42A27DB-BD31-4B8C-83A1-F6EECF244321}">
                <p14:modId xmlns:p14="http://schemas.microsoft.com/office/powerpoint/2010/main" val="4101333672"/>
              </p:ext>
            </p:extLst>
          </p:nvPr>
        </p:nvGraphicFramePr>
        <p:xfrm>
          <a:off x="3633788" y="5178798"/>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Top 10 Underlying Exposures</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4" name="Tableau 23">
            <a:extLst>
              <a:ext uri="{FF2B5EF4-FFF2-40B4-BE49-F238E27FC236}">
                <a16:creationId xmlns:a16="http://schemas.microsoft.com/office/drawing/2014/main" id="{7B25DD6D-1F83-421C-951A-AFD2A6A7DBB6}"/>
              </a:ext>
            </a:extLst>
          </p:cNvPr>
          <p:cNvGraphicFramePr>
            <a:graphicFrameLocks noGrp="1"/>
          </p:cNvGraphicFramePr>
          <p:nvPr>
            <p:extLst>
              <p:ext uri="{D42A27DB-BD31-4B8C-83A1-F6EECF244321}">
                <p14:modId xmlns:p14="http://schemas.microsoft.com/office/powerpoint/2010/main" val="3654876647"/>
              </p:ext>
            </p:extLst>
          </p:nvPr>
        </p:nvGraphicFramePr>
        <p:xfrm>
          <a:off x="173038" y="5191498"/>
          <a:ext cx="3224212" cy="212725"/>
        </p:xfrm>
        <a:graphic>
          <a:graphicData uri="http://schemas.openxmlformats.org/drawingml/2006/table">
            <a:tbl>
              <a:tblPr/>
              <a:tblGrid>
                <a:gridCol w="3224212">
                  <a:extLst>
                    <a:ext uri="{9D8B030D-6E8A-4147-A177-3AD203B41FA5}">
                      <a16:colId xmlns:a16="http://schemas.microsoft.com/office/drawing/2014/main" val="20000"/>
                    </a:ext>
                  </a:extLst>
                </a:gridCol>
              </a:tblGrid>
              <a:tr h="2127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Asset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3" name="Picture 2">
            <a:extLst>
              <a:ext uri="{FF2B5EF4-FFF2-40B4-BE49-F238E27FC236}">
                <a16:creationId xmlns:a16="http://schemas.microsoft.com/office/drawing/2014/main" id="{95C267A5-BBB8-497B-A49E-D71D005066D0}"/>
              </a:ext>
            </a:extLst>
          </p:cNvPr>
          <p:cNvPicPr>
            <a:picLocks noChangeAspect="1"/>
          </p:cNvPicPr>
          <p:nvPr>
            <p:custDataLst>
              <p:tags r:id="rId2"/>
            </p:custDataLst>
          </p:nvPr>
        </p:nvPicPr>
        <p:blipFill>
          <a:blip r:embed="rId21"/>
          <a:stretch>
            <a:fillRect/>
          </a:stretch>
        </p:blipFill>
        <p:spPr>
          <a:xfrm>
            <a:off x="2228920" y="3519443"/>
            <a:ext cx="4419502" cy="934694"/>
          </a:xfrm>
          <a:prstGeom prst="rect">
            <a:avLst/>
          </a:prstGeom>
        </p:spPr>
      </p:pic>
      <p:pic>
        <p:nvPicPr>
          <p:cNvPr id="4" name="Picture 3">
            <a:extLst>
              <a:ext uri="{FF2B5EF4-FFF2-40B4-BE49-F238E27FC236}">
                <a16:creationId xmlns:a16="http://schemas.microsoft.com/office/drawing/2014/main" id="{841B8FEF-D208-41D4-858F-C25876567DB0}"/>
              </a:ext>
            </a:extLst>
          </p:cNvPr>
          <p:cNvPicPr>
            <a:picLocks noChangeAspect="1"/>
          </p:cNvPicPr>
          <p:nvPr>
            <p:custDataLst>
              <p:tags r:id="rId3"/>
            </p:custDataLst>
          </p:nvPr>
        </p:nvPicPr>
        <p:blipFill>
          <a:blip r:embed="rId22"/>
          <a:stretch>
            <a:fillRect/>
          </a:stretch>
        </p:blipFill>
        <p:spPr>
          <a:xfrm>
            <a:off x="3696924" y="5439870"/>
            <a:ext cx="2946333" cy="1643867"/>
          </a:xfrm>
          <a:prstGeom prst="rect">
            <a:avLst/>
          </a:prstGeom>
        </p:spPr>
      </p:pic>
      <p:pic>
        <p:nvPicPr>
          <p:cNvPr id="7" name="Picture 6">
            <a:extLst>
              <a:ext uri="{FF2B5EF4-FFF2-40B4-BE49-F238E27FC236}">
                <a16:creationId xmlns:a16="http://schemas.microsoft.com/office/drawing/2014/main" id="{DD01D182-785B-4CBB-A30C-8834BF35E12F}"/>
              </a:ext>
            </a:extLst>
          </p:cNvPr>
          <p:cNvPicPr>
            <a:picLocks noChangeAspect="1"/>
          </p:cNvPicPr>
          <p:nvPr>
            <p:custDataLst>
              <p:tags r:id="rId4"/>
            </p:custDataLst>
          </p:nvPr>
        </p:nvPicPr>
        <p:blipFill>
          <a:blip r:embed="rId23"/>
          <a:stretch>
            <a:fillRect/>
          </a:stretch>
        </p:blipFill>
        <p:spPr>
          <a:xfrm>
            <a:off x="4309375" y="7869951"/>
            <a:ext cx="1721403" cy="1350488"/>
          </a:xfrm>
          <a:prstGeom prst="rect">
            <a:avLst/>
          </a:prstGeom>
        </p:spPr>
      </p:pic>
      <p:graphicFrame>
        <p:nvGraphicFramePr>
          <p:cNvPr id="33" name="Tableau 32">
            <a:extLst>
              <a:ext uri="{FF2B5EF4-FFF2-40B4-BE49-F238E27FC236}">
                <a16:creationId xmlns:a16="http://schemas.microsoft.com/office/drawing/2014/main" id="{B649B77D-4FAE-4AB5-B6FB-F92F0A512DAE}"/>
              </a:ext>
            </a:extLst>
          </p:cNvPr>
          <p:cNvGraphicFramePr>
            <a:graphicFrameLocks noGrp="1"/>
          </p:cNvGraphicFramePr>
          <p:nvPr>
            <p:extLst>
              <p:ext uri="{D42A27DB-BD31-4B8C-83A1-F6EECF244321}">
                <p14:modId xmlns:p14="http://schemas.microsoft.com/office/powerpoint/2010/main" val="3948886244"/>
              </p:ext>
            </p:extLst>
          </p:nvPr>
        </p:nvGraphicFramePr>
        <p:xfrm>
          <a:off x="3624263" y="7607673"/>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Portfolio Rating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8" name="Picture 7">
            <a:extLst>
              <a:ext uri="{FF2B5EF4-FFF2-40B4-BE49-F238E27FC236}">
                <a16:creationId xmlns:a16="http://schemas.microsoft.com/office/drawing/2014/main" id="{9DFD9250-2A56-46C5-9D06-79CE99BE4F53}"/>
              </a:ext>
            </a:extLst>
          </p:cNvPr>
          <p:cNvPicPr>
            <a:picLocks noChangeAspect="1"/>
          </p:cNvPicPr>
          <p:nvPr>
            <p:custDataLst>
              <p:tags r:id="rId5"/>
            </p:custDataLst>
          </p:nvPr>
        </p:nvPicPr>
        <p:blipFill>
          <a:blip r:embed="rId24"/>
          <a:stretch>
            <a:fillRect/>
          </a:stretch>
        </p:blipFill>
        <p:spPr>
          <a:xfrm>
            <a:off x="72401" y="7748288"/>
            <a:ext cx="3374398" cy="1560723"/>
          </a:xfrm>
          <a:prstGeom prst="rect">
            <a:avLst/>
          </a:prstGeom>
        </p:spPr>
      </p:pic>
      <p:pic>
        <p:nvPicPr>
          <p:cNvPr id="9" name="Picture 8">
            <a:extLst>
              <a:ext uri="{FF2B5EF4-FFF2-40B4-BE49-F238E27FC236}">
                <a16:creationId xmlns:a16="http://schemas.microsoft.com/office/drawing/2014/main" id="{1D98574D-EDB0-4C90-B177-EE851AB48859}"/>
              </a:ext>
            </a:extLst>
          </p:cNvPr>
          <p:cNvPicPr>
            <a:picLocks noChangeAspect="1"/>
          </p:cNvPicPr>
          <p:nvPr>
            <p:custDataLst>
              <p:tags r:id="rId6"/>
            </p:custDataLst>
          </p:nvPr>
        </p:nvPicPr>
        <p:blipFill>
          <a:blip r:embed="rId25"/>
          <a:stretch>
            <a:fillRect/>
          </a:stretch>
        </p:blipFill>
        <p:spPr>
          <a:xfrm>
            <a:off x="3200400" y="9624776"/>
            <a:ext cx="3657600" cy="183657"/>
          </a:xfrm>
          <a:prstGeom prst="rect">
            <a:avLst/>
          </a:prstGeom>
        </p:spPr>
      </p:pic>
      <p:pic>
        <p:nvPicPr>
          <p:cNvPr id="10" name="Picture 9">
            <a:extLst>
              <a:ext uri="{FF2B5EF4-FFF2-40B4-BE49-F238E27FC236}">
                <a16:creationId xmlns:a16="http://schemas.microsoft.com/office/drawing/2014/main" id="{8E386B90-A578-4FC3-B4A2-337ECEA16C9F}"/>
              </a:ext>
            </a:extLst>
          </p:cNvPr>
          <p:cNvPicPr>
            <a:picLocks noChangeAspect="1"/>
          </p:cNvPicPr>
          <p:nvPr>
            <p:custDataLst>
              <p:tags r:id="rId7"/>
            </p:custDataLst>
          </p:nvPr>
        </p:nvPicPr>
        <p:blipFill>
          <a:blip r:embed="rId26"/>
          <a:stretch>
            <a:fillRect/>
          </a:stretch>
        </p:blipFill>
        <p:spPr>
          <a:xfrm>
            <a:off x="153518" y="7044858"/>
            <a:ext cx="2438400" cy="200262"/>
          </a:xfrm>
          <a:prstGeom prst="rect">
            <a:avLst/>
          </a:prstGeom>
        </p:spPr>
      </p:pic>
      <p:pic>
        <p:nvPicPr>
          <p:cNvPr id="11" name="Picture 10">
            <a:extLst>
              <a:ext uri="{FF2B5EF4-FFF2-40B4-BE49-F238E27FC236}">
                <a16:creationId xmlns:a16="http://schemas.microsoft.com/office/drawing/2014/main" id="{8EC1A9CA-0356-4510-BA7B-CC5ED067B822}"/>
              </a:ext>
            </a:extLst>
          </p:cNvPr>
          <p:cNvPicPr>
            <a:picLocks noChangeAspect="1"/>
          </p:cNvPicPr>
          <p:nvPr>
            <p:custDataLst>
              <p:tags r:id="rId8"/>
            </p:custDataLst>
          </p:nvPr>
        </p:nvPicPr>
        <p:blipFill>
          <a:blip r:embed="rId27"/>
          <a:stretch>
            <a:fillRect/>
          </a:stretch>
        </p:blipFill>
        <p:spPr>
          <a:xfrm>
            <a:off x="3624263" y="7175387"/>
            <a:ext cx="3048000" cy="354353"/>
          </a:xfrm>
          <a:prstGeom prst="rect">
            <a:avLst/>
          </a:prstGeom>
        </p:spPr>
      </p:pic>
      <p:pic>
        <p:nvPicPr>
          <p:cNvPr id="13" name="Picture 12">
            <a:extLst>
              <a:ext uri="{FF2B5EF4-FFF2-40B4-BE49-F238E27FC236}">
                <a16:creationId xmlns:a16="http://schemas.microsoft.com/office/drawing/2014/main" id="{97752852-B3CA-4031-A998-9A4753AE1E87}"/>
              </a:ext>
            </a:extLst>
          </p:cNvPr>
          <p:cNvPicPr>
            <a:picLocks noChangeAspect="1"/>
          </p:cNvPicPr>
          <p:nvPr>
            <p:custDataLst>
              <p:tags r:id="rId9"/>
            </p:custDataLst>
          </p:nvPr>
        </p:nvPicPr>
        <p:blipFill>
          <a:blip r:embed="rId28"/>
          <a:stretch>
            <a:fillRect/>
          </a:stretch>
        </p:blipFill>
        <p:spPr>
          <a:xfrm>
            <a:off x="145317" y="9310642"/>
            <a:ext cx="1828800" cy="183021"/>
          </a:xfrm>
          <a:prstGeom prst="rect">
            <a:avLst/>
          </a:prstGeom>
        </p:spPr>
      </p:pic>
      <p:pic>
        <p:nvPicPr>
          <p:cNvPr id="14" name="Picture 13">
            <a:extLst>
              <a:ext uri="{FF2B5EF4-FFF2-40B4-BE49-F238E27FC236}">
                <a16:creationId xmlns:a16="http://schemas.microsoft.com/office/drawing/2014/main" id="{BA6DAAF4-5808-41C7-BFE2-37B489933948}"/>
              </a:ext>
            </a:extLst>
          </p:cNvPr>
          <p:cNvPicPr>
            <a:picLocks noChangeAspect="1"/>
          </p:cNvPicPr>
          <p:nvPr>
            <p:custDataLst>
              <p:tags r:id="rId10"/>
            </p:custDataLst>
          </p:nvPr>
        </p:nvPicPr>
        <p:blipFill>
          <a:blip r:embed="rId29"/>
          <a:stretch>
            <a:fillRect/>
          </a:stretch>
        </p:blipFill>
        <p:spPr>
          <a:xfrm>
            <a:off x="3624263" y="9222135"/>
            <a:ext cx="2438400" cy="200262"/>
          </a:xfrm>
          <a:prstGeom prst="rect">
            <a:avLst/>
          </a:prstGeom>
        </p:spPr>
      </p:pic>
      <p:pic>
        <p:nvPicPr>
          <p:cNvPr id="15" name="Picture 14">
            <a:extLst>
              <a:ext uri="{FF2B5EF4-FFF2-40B4-BE49-F238E27FC236}">
                <a16:creationId xmlns:a16="http://schemas.microsoft.com/office/drawing/2014/main" id="{7537EC8E-05C6-43D7-81B8-F4629096CBF2}"/>
              </a:ext>
            </a:extLst>
          </p:cNvPr>
          <p:cNvPicPr>
            <a:picLocks noChangeAspect="1"/>
          </p:cNvPicPr>
          <p:nvPr>
            <p:custDataLst>
              <p:tags r:id="rId11"/>
            </p:custDataLst>
          </p:nvPr>
        </p:nvPicPr>
        <p:blipFill>
          <a:blip r:embed="rId30"/>
          <a:stretch>
            <a:fillRect/>
          </a:stretch>
        </p:blipFill>
        <p:spPr>
          <a:xfrm>
            <a:off x="1904206" y="665664"/>
            <a:ext cx="3048000" cy="489882"/>
          </a:xfrm>
          <a:prstGeom prst="rect">
            <a:avLst/>
          </a:prstGeom>
        </p:spPr>
      </p:pic>
      <p:pic>
        <p:nvPicPr>
          <p:cNvPr id="16" name="Picture 15">
            <a:extLst>
              <a:ext uri="{FF2B5EF4-FFF2-40B4-BE49-F238E27FC236}">
                <a16:creationId xmlns:a16="http://schemas.microsoft.com/office/drawing/2014/main" id="{38192559-A8C6-4AEA-B034-C6E79F0F42EC}"/>
              </a:ext>
            </a:extLst>
          </p:cNvPr>
          <p:cNvPicPr>
            <a:picLocks noChangeAspect="1"/>
          </p:cNvPicPr>
          <p:nvPr>
            <p:custDataLst>
              <p:tags r:id="rId12"/>
            </p:custDataLst>
          </p:nvPr>
        </p:nvPicPr>
        <p:blipFill>
          <a:blip r:embed="rId31"/>
          <a:stretch>
            <a:fillRect/>
          </a:stretch>
        </p:blipFill>
        <p:spPr>
          <a:xfrm>
            <a:off x="168027" y="1367562"/>
            <a:ext cx="1881455" cy="3233982"/>
          </a:xfrm>
          <a:prstGeom prst="rect">
            <a:avLst/>
          </a:prstGeom>
        </p:spPr>
      </p:pic>
      <p:pic>
        <p:nvPicPr>
          <p:cNvPr id="30" name="Picture 29">
            <a:extLst>
              <a:ext uri="{FF2B5EF4-FFF2-40B4-BE49-F238E27FC236}">
                <a16:creationId xmlns:a16="http://schemas.microsoft.com/office/drawing/2014/main" id="{AF44935F-A977-4CB9-991E-00E69BBD4150}"/>
              </a:ext>
            </a:extLst>
          </p:cNvPr>
          <p:cNvPicPr>
            <a:picLocks noChangeAspect="1"/>
          </p:cNvPicPr>
          <p:nvPr>
            <p:custDataLst>
              <p:tags r:id="rId13"/>
            </p:custDataLst>
          </p:nvPr>
        </p:nvPicPr>
        <p:blipFill>
          <a:blip r:embed="rId32"/>
          <a:stretch>
            <a:fillRect/>
          </a:stretch>
        </p:blipFill>
        <p:spPr>
          <a:xfrm>
            <a:off x="2146269" y="2447783"/>
            <a:ext cx="4559331" cy="632176"/>
          </a:xfrm>
          <a:prstGeom prst="rect">
            <a:avLst/>
          </a:prstGeom>
        </p:spPr>
      </p:pic>
      <p:pic>
        <p:nvPicPr>
          <p:cNvPr id="34" name="Picture 33">
            <a:extLst>
              <a:ext uri="{FF2B5EF4-FFF2-40B4-BE49-F238E27FC236}">
                <a16:creationId xmlns:a16="http://schemas.microsoft.com/office/drawing/2014/main" id="{FAFB41D5-2EE4-4123-9F2D-99A1F9156A47}"/>
              </a:ext>
            </a:extLst>
          </p:cNvPr>
          <p:cNvPicPr>
            <a:picLocks noChangeAspect="1"/>
          </p:cNvPicPr>
          <p:nvPr>
            <p:custDataLst>
              <p:tags r:id="rId14"/>
            </p:custDataLst>
          </p:nvPr>
        </p:nvPicPr>
        <p:blipFill>
          <a:blip r:embed="rId33"/>
          <a:stretch>
            <a:fillRect/>
          </a:stretch>
        </p:blipFill>
        <p:spPr>
          <a:xfrm>
            <a:off x="2955925" y="3101880"/>
            <a:ext cx="3105150" cy="39463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1">
            <a:extLst>
              <a:ext uri="{FF2B5EF4-FFF2-40B4-BE49-F238E27FC236}">
                <a16:creationId xmlns:a16="http://schemas.microsoft.com/office/drawing/2014/main" id="{4B59C0F1-3A62-4A7B-8906-97DFA203B821}"/>
              </a:ext>
            </a:extLst>
          </p:cNvPr>
          <p:cNvSpPr>
            <a:spLocks noChangeArrowheads="1"/>
          </p:cNvSpPr>
          <p:nvPr/>
        </p:nvSpPr>
        <p:spPr bwMode="auto">
          <a:xfrm>
            <a:off x="173038" y="8831263"/>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1" name="Rectangle 21">
            <a:extLst>
              <a:ext uri="{FF2B5EF4-FFF2-40B4-BE49-F238E27FC236}">
                <a16:creationId xmlns:a16="http://schemas.microsoft.com/office/drawing/2014/main" id="{3E7EBC45-E495-4B87-B314-6F5136791931}"/>
              </a:ext>
            </a:extLst>
          </p:cNvPr>
          <p:cNvSpPr>
            <a:spLocks noChangeArrowheads="1"/>
          </p:cNvSpPr>
          <p:nvPr/>
        </p:nvSpPr>
        <p:spPr bwMode="auto">
          <a:xfrm>
            <a:off x="188913" y="1514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2" name="Rectangle 6">
            <a:extLst>
              <a:ext uri="{FF2B5EF4-FFF2-40B4-BE49-F238E27FC236}">
                <a16:creationId xmlns:a16="http://schemas.microsoft.com/office/drawing/2014/main" id="{BAE7AC8D-487D-4DBA-BDB5-8010E24B2753}"/>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7413" name="Espace réservé du pied de page 1">
            <a:extLst>
              <a:ext uri="{FF2B5EF4-FFF2-40B4-BE49-F238E27FC236}">
                <a16:creationId xmlns:a16="http://schemas.microsoft.com/office/drawing/2014/main" id="{AA4927AA-8946-43EB-A8B4-1E37DCD6D5E3}"/>
              </a:ext>
            </a:extLst>
          </p:cNvPr>
          <p:cNvSpPr>
            <a:spLocks noGrp="1"/>
          </p:cNvSpPr>
          <p:nvPr>
            <p:ph type="ftr" sz="quarter" idx="27"/>
          </p:nvPr>
        </p:nvSpPr>
        <p:spPr bwMode="auto">
          <a:xfrm>
            <a:off x="103188" y="8699500"/>
            <a:ext cx="6497637" cy="10144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7414" name="Rectangle 21">
            <a:extLst>
              <a:ext uri="{FF2B5EF4-FFF2-40B4-BE49-F238E27FC236}">
                <a16:creationId xmlns:a16="http://schemas.microsoft.com/office/drawing/2014/main" id="{179FE53C-778F-4BFD-ACDC-06E243B8625C}"/>
              </a:ext>
            </a:extLst>
          </p:cNvPr>
          <p:cNvSpPr>
            <a:spLocks noChangeArrowheads="1"/>
          </p:cNvSpPr>
          <p:nvPr/>
        </p:nvSpPr>
        <p:spPr bwMode="auto">
          <a:xfrm>
            <a:off x="193675" y="6062607"/>
            <a:ext cx="2667000" cy="23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Portfolio Composition by Asset Type</a:t>
            </a:r>
            <a:endParaRPr lang="fr-FR" altLang="fr-FR" sz="900" b="1" dirty="0"/>
          </a:p>
        </p:txBody>
      </p:sp>
      <p:sp>
        <p:nvSpPr>
          <p:cNvPr id="17415" name="Rectangle 22">
            <a:extLst>
              <a:ext uri="{FF2B5EF4-FFF2-40B4-BE49-F238E27FC236}">
                <a16:creationId xmlns:a16="http://schemas.microsoft.com/office/drawing/2014/main" id="{F8EE3976-3DD2-4DC9-8509-49686FB55B25}"/>
              </a:ext>
            </a:extLst>
          </p:cNvPr>
          <p:cNvSpPr>
            <a:spLocks noChangeArrowheads="1"/>
          </p:cNvSpPr>
          <p:nvPr/>
        </p:nvSpPr>
        <p:spPr bwMode="auto">
          <a:xfrm>
            <a:off x="3642937" y="4083976"/>
            <a:ext cx="266700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Currency and Geography exposures (%)</a:t>
            </a:r>
            <a:endParaRPr lang="fr-FR" altLang="fr-FR" sz="900" b="1" dirty="0">
              <a:solidFill>
                <a:srgbClr val="404040"/>
              </a:solidFill>
              <a:ea typeface="Calibri" panose="020F0502020204030204" pitchFamily="34" charset="0"/>
              <a:cs typeface="Times New Roman" panose="02020603050405020304" pitchFamily="18" charset="0"/>
            </a:endParaRPr>
          </a:p>
        </p:txBody>
      </p:sp>
      <p:sp>
        <p:nvSpPr>
          <p:cNvPr id="25" name="Rectangle 24">
            <a:extLst>
              <a:ext uri="{FF2B5EF4-FFF2-40B4-BE49-F238E27FC236}">
                <a16:creationId xmlns:a16="http://schemas.microsoft.com/office/drawing/2014/main" id="{C8863918-1807-402C-BE24-139363830ABF}"/>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9230" name="Rectangle 2">
            <a:extLst>
              <a:ext uri="{FF2B5EF4-FFF2-40B4-BE49-F238E27FC236}">
                <a16:creationId xmlns:a16="http://schemas.microsoft.com/office/drawing/2014/main" id="{38517733-7EFF-4783-AAB6-19BE5D08D05A}"/>
              </a:ext>
            </a:extLst>
          </p:cNvPr>
          <p:cNvSpPr>
            <a:spLocks noChangeArrowheads="1"/>
          </p:cNvSpPr>
          <p:nvPr/>
        </p:nvSpPr>
        <p:spPr bwMode="auto">
          <a:xfrm>
            <a:off x="101600" y="1560514"/>
            <a:ext cx="3135313" cy="4154434"/>
          </a:xfrm>
          <a:prstGeom prst="rect">
            <a:avLst/>
          </a:prstGeom>
          <a:solidFill>
            <a:schemeClr val="bg1">
              <a:lumMod val="95000"/>
            </a:schemeClr>
          </a:solidFill>
          <a:ln>
            <a:noFill/>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50" dirty="0">
                <a:latin typeface="Arial" panose="020B0604020202020204" pitchFamily="34" charset="0"/>
                <a:ea typeface="Calibri" panose="020F0502020204030204" pitchFamily="34" charset="0"/>
              </a:rPr>
              <a:t>Volta has continued to perform well in May with +0.4%, reaching a total return of 8.9% for the first five months of 2021.</a:t>
            </a:r>
          </a:p>
          <a:p>
            <a:pPr algn="just">
              <a:spcAft>
                <a:spcPts val="1000"/>
              </a:spcAft>
            </a:pPr>
            <a:r>
              <a:rPr lang="en-US" sz="650" dirty="0">
                <a:latin typeface="Arial" panose="020B0604020202020204" pitchFamily="34" charset="0"/>
                <a:ea typeface="Calibri" panose="020F0502020204030204" pitchFamily="34" charset="0"/>
              </a:rPr>
              <a:t>This time around, the performance was driven almost evenly by the good performance from CLO equity, CLO debt tranches, and Bank Balance sheet transactions. This month, the USD depreciation cost 0.7% of the monthly performance.</a:t>
            </a:r>
          </a:p>
          <a:p>
            <a:pPr algn="just">
              <a:spcAft>
                <a:spcPts val="1000"/>
              </a:spcAft>
            </a:pPr>
            <a:r>
              <a:rPr lang="en-US" sz="650" dirty="0">
                <a:latin typeface="Arial" panose="020B0604020202020204" pitchFamily="34" charset="0"/>
                <a:ea typeface="Calibri" panose="020F0502020204030204" pitchFamily="34" charset="0"/>
              </a:rPr>
              <a:t>The monthly asset class performances** were: +1.4% for Bank Balance Sheet transactions, +1.6% for CLO equity tranches; +1.2% for CLO debt; -2.6% for Cash Corporate Credit and ABS (together representing 3.1% of GAV).</a:t>
            </a:r>
          </a:p>
          <a:p>
            <a:pPr algn="just">
              <a:spcAft>
                <a:spcPts val="1000"/>
              </a:spcAft>
            </a:pPr>
            <a:r>
              <a:rPr lang="en-US" sz="650" dirty="0">
                <a:latin typeface="Arial" panose="020B0604020202020204" pitchFamily="34" charset="0"/>
                <a:ea typeface="Calibri" panose="020F0502020204030204" pitchFamily="34" charset="0"/>
              </a:rPr>
              <a:t>In terms of fundamentals, trailing-12-month default rates continued to decline in May, reaching post-</a:t>
            </a:r>
            <a:r>
              <a:rPr lang="en-US" sz="650" dirty="0" err="1">
                <a:latin typeface="Arial" panose="020B0604020202020204" pitchFamily="34" charset="0"/>
                <a:ea typeface="Calibri" panose="020F0502020204030204" pitchFamily="34" charset="0"/>
              </a:rPr>
              <a:t>Covid</a:t>
            </a:r>
            <a:r>
              <a:rPr lang="en-US" sz="650" dirty="0">
                <a:latin typeface="Arial" panose="020B0604020202020204" pitchFamily="34" charset="0"/>
                <a:ea typeface="Calibri" panose="020F0502020204030204" pitchFamily="34" charset="0"/>
              </a:rPr>
              <a:t> new lows with 1.7% default rate both for US loans and European loans. We were expecting default rates to converge between the US (where the impact of the </a:t>
            </a:r>
            <a:r>
              <a:rPr lang="en-US" sz="650" dirty="0" err="1">
                <a:latin typeface="Arial" panose="020B0604020202020204" pitchFamily="34" charset="0"/>
                <a:ea typeface="Calibri" panose="020F0502020204030204" pitchFamily="34" charset="0"/>
              </a:rPr>
              <a:t>Covid</a:t>
            </a:r>
            <a:r>
              <a:rPr lang="en-US" sz="650" dirty="0">
                <a:latin typeface="Arial" panose="020B0604020202020204" pitchFamily="34" charset="0"/>
                <a:ea typeface="Calibri" panose="020F0502020204030204" pitchFamily="34" charset="0"/>
              </a:rPr>
              <a:t> was more important) and Europe thanks to a faster economic recovery in the US at some point in time in 2021. It came sooner than expected and toward a lower default rate (our view was to expect a convergence in the area of 2/2.5%).</a:t>
            </a:r>
          </a:p>
          <a:p>
            <a:pPr algn="just">
              <a:spcAft>
                <a:spcPts val="1000"/>
              </a:spcAft>
            </a:pPr>
            <a:r>
              <a:rPr lang="en-US" sz="650" dirty="0">
                <a:latin typeface="Arial" panose="020B0604020202020204" pitchFamily="34" charset="0"/>
                <a:ea typeface="Calibri" panose="020F0502020204030204" pitchFamily="34" charset="0"/>
              </a:rPr>
              <a:t>This relatively low default rate is manageable for CLOs and the improving situation should be </a:t>
            </a:r>
            <a:r>
              <a:rPr lang="en-US" sz="650" dirty="0" err="1">
                <a:latin typeface="Arial" panose="020B0604020202020204" pitchFamily="34" charset="0"/>
                <a:ea typeface="Calibri" panose="020F0502020204030204" pitchFamily="34" charset="0"/>
              </a:rPr>
              <a:t>favourable</a:t>
            </a:r>
            <a:r>
              <a:rPr lang="en-US" sz="650" dirty="0">
                <a:latin typeface="Arial" panose="020B0604020202020204" pitchFamily="34" charset="0"/>
                <a:ea typeface="Calibri" panose="020F0502020204030204" pitchFamily="34" charset="0"/>
              </a:rPr>
              <a:t> to the Company. It gives some ground to our strategy to reinforce our CLO Equity bucket in the recent years.</a:t>
            </a:r>
          </a:p>
          <a:p>
            <a:pPr algn="just">
              <a:spcAft>
                <a:spcPts val="1000"/>
              </a:spcAft>
            </a:pPr>
            <a:r>
              <a:rPr lang="en-US" sz="650" dirty="0">
                <a:latin typeface="Arial" panose="020B0604020202020204" pitchFamily="34" charset="0"/>
                <a:ea typeface="Calibri" panose="020F0502020204030204" pitchFamily="34" charset="0"/>
              </a:rPr>
              <a:t>In terms of cash flows, May is structurally a weak month for Volta. Interests and coupons received during the month totaled the equivalent of €1.7m. On a 6-month rolling basis, Volta received the equivalent of €20.7m at the end of May, representing a 15.9% </a:t>
            </a:r>
            <a:r>
              <a:rPr lang="en-US" sz="650" dirty="0" err="1">
                <a:latin typeface="Arial" panose="020B0604020202020204" pitchFamily="34" charset="0"/>
                <a:ea typeface="Calibri" panose="020F0502020204030204" pitchFamily="34" charset="0"/>
              </a:rPr>
              <a:t>annualised</a:t>
            </a:r>
            <a:r>
              <a:rPr lang="en-US" sz="650" dirty="0">
                <a:latin typeface="Arial" panose="020B0604020202020204" pitchFamily="34" charset="0"/>
                <a:ea typeface="Calibri" panose="020F0502020204030204" pitchFamily="34" charset="0"/>
              </a:rPr>
              <a:t> cash flow yield, based on the end May NAV. We still expect overall cash flows to continue to increase in the coming months/quarters.</a:t>
            </a:r>
          </a:p>
          <a:p>
            <a:pPr algn="just">
              <a:spcAft>
                <a:spcPts val="1000"/>
              </a:spcAft>
            </a:pPr>
            <a:r>
              <a:rPr lang="en-US" sz="650" dirty="0">
                <a:latin typeface="Arial" panose="020B0604020202020204" pitchFamily="34" charset="0"/>
                <a:ea typeface="Calibri" panose="020F0502020204030204" pitchFamily="34" charset="0"/>
              </a:rPr>
              <a:t>In May, Volta transformed a USD CLO warehouse into a new CLO and one existing USD CLO tranche was reset. All together the equivalent of €2.3m was allocated to these deals. On average, under market standard assumptions, the projected IRR of these add-ons was in the area of 13%.</a:t>
            </a:r>
          </a:p>
        </p:txBody>
      </p:sp>
      <p:pic>
        <p:nvPicPr>
          <p:cNvPr id="17418" name="Picture 4">
            <a:extLst>
              <a:ext uri="{FF2B5EF4-FFF2-40B4-BE49-F238E27FC236}">
                <a16:creationId xmlns:a16="http://schemas.microsoft.com/office/drawing/2014/main" id="{9FC1EE88-F849-43A1-91C5-B7742519D48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33302" t="-11" r="33934" b="47113"/>
          <a:stretch>
            <a:fillRect/>
          </a:stretch>
        </p:blipFill>
        <p:spPr bwMode="auto">
          <a:xfrm>
            <a:off x="620395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Image 6">
            <a:extLst>
              <a:ext uri="{FF2B5EF4-FFF2-40B4-BE49-F238E27FC236}">
                <a16:creationId xmlns:a16="http://schemas.microsoft.com/office/drawing/2014/main" id="{09D77A5F-4974-4083-800C-C56EA76C8DFC}"/>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91" name="Rectangle 1">
            <a:extLst>
              <a:ext uri="{FF2B5EF4-FFF2-40B4-BE49-F238E27FC236}">
                <a16:creationId xmlns:a16="http://schemas.microsoft.com/office/drawing/2014/main" id="{CB3FF096-CA8B-4567-8A2E-F1905217532C}"/>
              </a:ext>
            </a:extLst>
          </p:cNvPr>
          <p:cNvSpPr>
            <a:spLocks noChangeArrowheads="1"/>
          </p:cNvSpPr>
          <p:nvPr/>
        </p:nvSpPr>
        <p:spPr bwMode="auto">
          <a:xfrm>
            <a:off x="3308350" y="1569139"/>
            <a:ext cx="3189432" cy="1933863"/>
          </a:xfrm>
          <a:prstGeom prst="rect">
            <a:avLst/>
          </a:prstGeom>
          <a:solidFill>
            <a:schemeClr val="bg1">
              <a:lumMod val="95000"/>
            </a:schemeClr>
          </a:solidFill>
          <a:ln>
            <a:noFill/>
          </a:ln>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50" dirty="0">
                <a:latin typeface="Arial" panose="020B0604020202020204" pitchFamily="34" charset="0"/>
                <a:ea typeface="Calibri" panose="020F0502020204030204" pitchFamily="34" charset="0"/>
              </a:rPr>
              <a:t>As at the end of May 2021, Volta’s NAV was €260.6m or €7.12 per share.</a:t>
            </a:r>
          </a:p>
          <a:p>
            <a:pPr algn="just">
              <a:spcAft>
                <a:spcPts val="1000"/>
              </a:spcAft>
            </a:pPr>
            <a:r>
              <a:rPr lang="en-US" sz="650" dirty="0">
                <a:latin typeface="Arial" panose="020B0604020202020204" pitchFamily="34" charset="0"/>
                <a:ea typeface="Calibri" panose="020F0502020204030204" pitchFamily="34" charset="0"/>
              </a:rPr>
              <a:t>The month-end cash position was €14.5m. </a:t>
            </a:r>
          </a:p>
          <a:p>
            <a:pPr algn="just">
              <a:defRPr/>
            </a:pPr>
            <a:r>
              <a:rPr lang="en-US" sz="600" i="1" dirty="0"/>
              <a:t>*It should be noted that approximately 9.5%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8.5% as at 30 April 2021 and 1.0% as at 31 March 2021.</a:t>
            </a:r>
          </a:p>
          <a:p>
            <a:pPr algn="just">
              <a:defRPr/>
            </a:pPr>
            <a:endParaRPr lang="en-US" sz="600" i="1" dirty="0"/>
          </a:p>
          <a:p>
            <a:pPr algn="just">
              <a:defRPr/>
            </a:pPr>
            <a:r>
              <a:rPr lang="en-US" sz="600" i="1" dirty="0"/>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a:p>
            <a:pPr algn="just">
              <a:defRPr/>
            </a:pPr>
            <a:endParaRPr lang="en-US" sz="600" i="1" dirty="0"/>
          </a:p>
        </p:txBody>
      </p:sp>
      <p:sp>
        <p:nvSpPr>
          <p:cNvPr id="17421" name="Rectangle 29">
            <a:extLst>
              <a:ext uri="{FF2B5EF4-FFF2-40B4-BE49-F238E27FC236}">
                <a16:creationId xmlns:a16="http://schemas.microsoft.com/office/drawing/2014/main" id="{32F63D51-70EC-497B-991B-1E1A9E224819}"/>
              </a:ext>
            </a:extLst>
          </p:cNvPr>
          <p:cNvSpPr>
            <a:spLocks noChangeArrowheads="1"/>
          </p:cNvSpPr>
          <p:nvPr/>
        </p:nvSpPr>
        <p:spPr bwMode="auto">
          <a:xfrm>
            <a:off x="3577849" y="6261021"/>
            <a:ext cx="28543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Last Eighteen Months Performance Attribution</a:t>
            </a:r>
            <a:endParaRPr lang="fr-FR" altLang="fr-FR" sz="900" b="1" dirty="0"/>
          </a:p>
        </p:txBody>
      </p:sp>
      <p:graphicFrame>
        <p:nvGraphicFramePr>
          <p:cNvPr id="24" name="Tableau 23">
            <a:extLst>
              <a:ext uri="{FF2B5EF4-FFF2-40B4-BE49-F238E27FC236}">
                <a16:creationId xmlns:a16="http://schemas.microsoft.com/office/drawing/2014/main" id="{4BDA4AA2-1C8F-4A6E-A488-281A35469FED}"/>
              </a:ext>
            </a:extLst>
          </p:cNvPr>
          <p:cNvGraphicFramePr>
            <a:graphicFrameLocks noGrp="1"/>
          </p:cNvGraphicFramePr>
          <p:nvPr/>
        </p:nvGraphicFramePr>
        <p:xfrm>
          <a:off x="103188" y="1376363"/>
          <a:ext cx="6651625" cy="152400"/>
        </p:xfrm>
        <a:graphic>
          <a:graphicData uri="http://schemas.openxmlformats.org/drawingml/2006/table">
            <a:tbl>
              <a:tblPr/>
              <a:tblGrid>
                <a:gridCol w="6651625">
                  <a:extLst>
                    <a:ext uri="{9D8B030D-6E8A-4147-A177-3AD203B41FA5}">
                      <a16:colId xmlns:a16="http://schemas.microsoft.com/office/drawing/2014/main" val="20000"/>
                    </a:ext>
                  </a:extLst>
                </a:gridCol>
              </a:tblGrid>
              <a:tr h="476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Monthly Commentary</a:t>
                      </a:r>
                      <a:endParaRPr kumimoji="0" lang="en-US" altLang="fr-FR" sz="10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6031" marR="16031" marT="0" marB="0" anchor="ctr"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 name="Picture 1">
            <a:extLst>
              <a:ext uri="{FF2B5EF4-FFF2-40B4-BE49-F238E27FC236}">
                <a16:creationId xmlns:a16="http://schemas.microsoft.com/office/drawing/2014/main" id="{56F31AF6-2CC4-473B-97CE-46E8043FFC0E}"/>
              </a:ext>
            </a:extLst>
          </p:cNvPr>
          <p:cNvPicPr>
            <a:picLocks noChangeAspect="1"/>
          </p:cNvPicPr>
          <p:nvPr>
            <p:custDataLst>
              <p:tags r:id="rId1"/>
            </p:custDataLst>
          </p:nvPr>
        </p:nvPicPr>
        <p:blipFill>
          <a:blip r:embed="rId14"/>
          <a:stretch>
            <a:fillRect/>
          </a:stretch>
        </p:blipFill>
        <p:spPr>
          <a:xfrm>
            <a:off x="3697866" y="4359343"/>
            <a:ext cx="1006329" cy="1046490"/>
          </a:xfrm>
          <a:prstGeom prst="rect">
            <a:avLst/>
          </a:prstGeom>
        </p:spPr>
      </p:pic>
      <p:pic>
        <p:nvPicPr>
          <p:cNvPr id="3" name="Picture 2">
            <a:extLst>
              <a:ext uri="{FF2B5EF4-FFF2-40B4-BE49-F238E27FC236}">
                <a16:creationId xmlns:a16="http://schemas.microsoft.com/office/drawing/2014/main" id="{49343B9F-53F0-4422-8237-07CA69D12DB7}"/>
              </a:ext>
            </a:extLst>
          </p:cNvPr>
          <p:cNvPicPr>
            <a:picLocks noChangeAspect="1"/>
          </p:cNvPicPr>
          <p:nvPr>
            <p:custDataLst>
              <p:tags r:id="rId2"/>
            </p:custDataLst>
          </p:nvPr>
        </p:nvPicPr>
        <p:blipFill>
          <a:blip r:embed="rId15"/>
          <a:stretch>
            <a:fillRect/>
          </a:stretch>
        </p:blipFill>
        <p:spPr>
          <a:xfrm>
            <a:off x="5080723" y="4367224"/>
            <a:ext cx="956796" cy="921004"/>
          </a:xfrm>
          <a:prstGeom prst="rect">
            <a:avLst/>
          </a:prstGeom>
        </p:spPr>
      </p:pic>
      <p:pic>
        <p:nvPicPr>
          <p:cNvPr id="4" name="Picture 3">
            <a:extLst>
              <a:ext uri="{FF2B5EF4-FFF2-40B4-BE49-F238E27FC236}">
                <a16:creationId xmlns:a16="http://schemas.microsoft.com/office/drawing/2014/main" id="{3771A3CF-716B-4599-986B-ED13CD4DE985}"/>
              </a:ext>
            </a:extLst>
          </p:cNvPr>
          <p:cNvPicPr>
            <a:picLocks noChangeAspect="1"/>
          </p:cNvPicPr>
          <p:nvPr>
            <p:custDataLst>
              <p:tags r:id="rId3"/>
            </p:custDataLst>
          </p:nvPr>
        </p:nvPicPr>
        <p:blipFill>
          <a:blip r:embed="rId16"/>
          <a:stretch>
            <a:fillRect/>
          </a:stretch>
        </p:blipFill>
        <p:spPr>
          <a:xfrm>
            <a:off x="3766848" y="6566236"/>
            <a:ext cx="2543089" cy="1571910"/>
          </a:xfrm>
          <a:prstGeom prst="rect">
            <a:avLst/>
          </a:prstGeom>
        </p:spPr>
      </p:pic>
      <p:pic>
        <p:nvPicPr>
          <p:cNvPr id="5" name="Picture 4">
            <a:extLst>
              <a:ext uri="{FF2B5EF4-FFF2-40B4-BE49-F238E27FC236}">
                <a16:creationId xmlns:a16="http://schemas.microsoft.com/office/drawing/2014/main" id="{E6A55C8C-E6F3-42A1-93DC-D413B9A2CE64}"/>
              </a:ext>
            </a:extLst>
          </p:cNvPr>
          <p:cNvPicPr>
            <a:picLocks noChangeAspect="1"/>
          </p:cNvPicPr>
          <p:nvPr>
            <p:custDataLst>
              <p:tags r:id="rId4"/>
            </p:custDataLst>
          </p:nvPr>
        </p:nvPicPr>
        <p:blipFill>
          <a:blip r:embed="rId17"/>
          <a:stretch>
            <a:fillRect/>
          </a:stretch>
        </p:blipFill>
        <p:spPr>
          <a:xfrm>
            <a:off x="3200400" y="9430637"/>
            <a:ext cx="3657600" cy="183657"/>
          </a:xfrm>
          <a:prstGeom prst="rect">
            <a:avLst/>
          </a:prstGeom>
        </p:spPr>
      </p:pic>
      <p:pic>
        <p:nvPicPr>
          <p:cNvPr id="11" name="Picture 10">
            <a:extLst>
              <a:ext uri="{FF2B5EF4-FFF2-40B4-BE49-F238E27FC236}">
                <a16:creationId xmlns:a16="http://schemas.microsoft.com/office/drawing/2014/main" id="{895E2289-D5D9-491E-864C-C436B22945E2}"/>
              </a:ext>
            </a:extLst>
          </p:cNvPr>
          <p:cNvPicPr>
            <a:picLocks noChangeAspect="1"/>
          </p:cNvPicPr>
          <p:nvPr>
            <p:custDataLst>
              <p:tags r:id="rId5"/>
            </p:custDataLst>
          </p:nvPr>
        </p:nvPicPr>
        <p:blipFill>
          <a:blip r:embed="rId18"/>
          <a:stretch>
            <a:fillRect/>
          </a:stretch>
        </p:blipFill>
        <p:spPr>
          <a:xfrm>
            <a:off x="3569002" y="5360502"/>
            <a:ext cx="3048000" cy="183529"/>
          </a:xfrm>
          <a:prstGeom prst="rect">
            <a:avLst/>
          </a:prstGeom>
        </p:spPr>
      </p:pic>
      <p:pic>
        <p:nvPicPr>
          <p:cNvPr id="12" name="Picture 11">
            <a:extLst>
              <a:ext uri="{FF2B5EF4-FFF2-40B4-BE49-F238E27FC236}">
                <a16:creationId xmlns:a16="http://schemas.microsoft.com/office/drawing/2014/main" id="{991DAA16-1736-46CF-9BF4-054C50F0826B}"/>
              </a:ext>
            </a:extLst>
          </p:cNvPr>
          <p:cNvPicPr>
            <a:picLocks noChangeAspect="1"/>
          </p:cNvPicPr>
          <p:nvPr>
            <p:custDataLst>
              <p:tags r:id="rId6"/>
            </p:custDataLst>
          </p:nvPr>
        </p:nvPicPr>
        <p:blipFill>
          <a:blip r:embed="rId19"/>
          <a:stretch>
            <a:fillRect/>
          </a:stretch>
        </p:blipFill>
        <p:spPr>
          <a:xfrm>
            <a:off x="141394" y="8484070"/>
            <a:ext cx="2438400" cy="200262"/>
          </a:xfrm>
          <a:prstGeom prst="rect">
            <a:avLst/>
          </a:prstGeom>
        </p:spPr>
      </p:pic>
      <p:pic>
        <p:nvPicPr>
          <p:cNvPr id="13" name="Picture 12">
            <a:extLst>
              <a:ext uri="{FF2B5EF4-FFF2-40B4-BE49-F238E27FC236}">
                <a16:creationId xmlns:a16="http://schemas.microsoft.com/office/drawing/2014/main" id="{4498BEEE-7527-46D8-BB56-900B0070D11C}"/>
              </a:ext>
            </a:extLst>
          </p:cNvPr>
          <p:cNvPicPr>
            <a:picLocks noChangeAspect="1"/>
          </p:cNvPicPr>
          <p:nvPr>
            <p:custDataLst>
              <p:tags r:id="rId7"/>
            </p:custDataLst>
          </p:nvPr>
        </p:nvPicPr>
        <p:blipFill>
          <a:blip r:embed="rId20"/>
          <a:stretch>
            <a:fillRect/>
          </a:stretch>
        </p:blipFill>
        <p:spPr>
          <a:xfrm>
            <a:off x="3766850" y="8409971"/>
            <a:ext cx="2251147" cy="184883"/>
          </a:xfrm>
          <a:prstGeom prst="rect">
            <a:avLst/>
          </a:prstGeom>
        </p:spPr>
      </p:pic>
      <p:pic>
        <p:nvPicPr>
          <p:cNvPr id="14" name="Picture 13">
            <a:extLst>
              <a:ext uri="{FF2B5EF4-FFF2-40B4-BE49-F238E27FC236}">
                <a16:creationId xmlns:a16="http://schemas.microsoft.com/office/drawing/2014/main" id="{C660E9DC-15AA-4BC9-9A7F-E69298B209AB}"/>
              </a:ext>
            </a:extLst>
          </p:cNvPr>
          <p:cNvPicPr>
            <a:picLocks noChangeAspect="1"/>
          </p:cNvPicPr>
          <p:nvPr>
            <p:custDataLst>
              <p:tags r:id="rId8"/>
            </p:custDataLst>
          </p:nvPr>
        </p:nvPicPr>
        <p:blipFill>
          <a:blip r:embed="rId21"/>
          <a:stretch>
            <a:fillRect/>
          </a:stretch>
        </p:blipFill>
        <p:spPr>
          <a:xfrm>
            <a:off x="1893958" y="678413"/>
            <a:ext cx="3048000" cy="489882"/>
          </a:xfrm>
          <a:prstGeom prst="rect">
            <a:avLst/>
          </a:prstGeom>
        </p:spPr>
      </p:pic>
      <p:pic>
        <p:nvPicPr>
          <p:cNvPr id="15" name="Picture 14">
            <a:extLst>
              <a:ext uri="{FF2B5EF4-FFF2-40B4-BE49-F238E27FC236}">
                <a16:creationId xmlns:a16="http://schemas.microsoft.com/office/drawing/2014/main" id="{9B79EF06-8396-4059-8FD7-42F34002F84E}"/>
              </a:ext>
            </a:extLst>
          </p:cNvPr>
          <p:cNvPicPr>
            <a:picLocks noChangeAspect="1"/>
          </p:cNvPicPr>
          <p:nvPr>
            <p:custDataLst>
              <p:tags r:id="rId9"/>
            </p:custDataLst>
          </p:nvPr>
        </p:nvPicPr>
        <p:blipFill>
          <a:blip r:embed="rId22"/>
          <a:stretch>
            <a:fillRect/>
          </a:stretch>
        </p:blipFill>
        <p:spPr>
          <a:xfrm>
            <a:off x="141396" y="6318204"/>
            <a:ext cx="3019389" cy="210150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1">
            <a:extLst>
              <a:ext uri="{FF2B5EF4-FFF2-40B4-BE49-F238E27FC236}">
                <a16:creationId xmlns:a16="http://schemas.microsoft.com/office/drawing/2014/main" id="{F47987FA-288C-4766-89EA-1DD3746F2A39}"/>
              </a:ext>
            </a:extLst>
          </p:cNvPr>
          <p:cNvSpPr>
            <a:spLocks noChangeArrowheads="1"/>
          </p:cNvSpPr>
          <p:nvPr/>
        </p:nvSpPr>
        <p:spPr bwMode="auto">
          <a:xfrm>
            <a:off x="173038" y="8753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9459" name="Rectangle 6">
            <a:extLst>
              <a:ext uri="{FF2B5EF4-FFF2-40B4-BE49-F238E27FC236}">
                <a16:creationId xmlns:a16="http://schemas.microsoft.com/office/drawing/2014/main" id="{DBCEDB8F-38C7-4AED-B330-0204D19A25A0}"/>
              </a:ext>
            </a:extLst>
          </p:cNvPr>
          <p:cNvSpPr>
            <a:spLocks noChangeArrowheads="1"/>
          </p:cNvSpPr>
          <p:nvPr/>
        </p:nvSpPr>
        <p:spPr bwMode="auto">
          <a:xfrm>
            <a:off x="0" y="650875"/>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9460" name="Espace réservé du pied de page 1">
            <a:extLst>
              <a:ext uri="{FF2B5EF4-FFF2-40B4-BE49-F238E27FC236}">
                <a16:creationId xmlns:a16="http://schemas.microsoft.com/office/drawing/2014/main" id="{26D08439-7C47-4968-B87E-1EA0A73957D3}"/>
              </a:ext>
            </a:extLst>
          </p:cNvPr>
          <p:cNvSpPr>
            <a:spLocks noGrp="1"/>
          </p:cNvSpPr>
          <p:nvPr>
            <p:ph type="ftr" sz="quarter" idx="27"/>
          </p:nvPr>
        </p:nvSpPr>
        <p:spPr bwMode="auto">
          <a:xfrm>
            <a:off x="179388" y="8991600"/>
            <a:ext cx="6497637" cy="6969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p:txBody>
      </p:sp>
      <p:sp>
        <p:nvSpPr>
          <p:cNvPr id="8" name="Rectangle 7">
            <a:extLst>
              <a:ext uri="{FF2B5EF4-FFF2-40B4-BE49-F238E27FC236}">
                <a16:creationId xmlns:a16="http://schemas.microsoft.com/office/drawing/2014/main" id="{8B6DFBA3-C0F7-4DEC-B808-74ECBA9F0674}"/>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19462" name="Rectangle 2">
            <a:extLst>
              <a:ext uri="{FF2B5EF4-FFF2-40B4-BE49-F238E27FC236}">
                <a16:creationId xmlns:a16="http://schemas.microsoft.com/office/drawing/2014/main" id="{ED33B6AE-6B59-47A0-8739-65682A2754E5}"/>
              </a:ext>
            </a:extLst>
          </p:cNvPr>
          <p:cNvSpPr>
            <a:spLocks noChangeArrowheads="1"/>
          </p:cNvSpPr>
          <p:nvPr/>
        </p:nvSpPr>
        <p:spPr bwMode="auto">
          <a:xfrm>
            <a:off x="280988" y="1387475"/>
            <a:ext cx="6356350" cy="6438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eaLnBrk="1" hangingPunct="1">
              <a:lnSpc>
                <a:spcPct val="100000"/>
              </a:lnSpc>
              <a:spcBef>
                <a:spcPct val="0"/>
              </a:spcBef>
              <a:spcAft>
                <a:spcPts val="1000"/>
              </a:spcAft>
              <a:buClrTx/>
              <a:buFontTx/>
              <a:buNone/>
            </a:pPr>
            <a:r>
              <a:rPr lang="en-US" altLang="fr-FR" sz="1100" b="1" dirty="0">
                <a:solidFill>
                  <a:srgbClr val="404040"/>
                </a:solidFill>
              </a:rPr>
              <a:t>Important Information</a:t>
            </a:r>
          </a:p>
          <a:p>
            <a:pPr>
              <a:lnSpc>
                <a:spcPct val="100000"/>
              </a:lnSpc>
              <a:spcBef>
                <a:spcPct val="0"/>
              </a:spcBef>
              <a:spcAft>
                <a:spcPct val="0"/>
              </a:spcAft>
              <a:buClrTx/>
              <a:buFontTx/>
              <a:buNone/>
            </a:pPr>
            <a:r>
              <a:rPr lang="en-US" altLang="fr-FR" sz="800" dirty="0">
                <a:solidFill>
                  <a:schemeClr val="tx1"/>
                </a:solidFill>
              </a:rPr>
              <a:t>This monthly report is published by AXA Investment Managers Paris (“AXA IM”), in its capacity as alternative investment fund manager (within the meaning of Directive 2011/61/EU, the “AIFM Directive”) of Volta Finance Limited (the "Company") whose portfolio is managed by AXA IM. This monthly report is intended only for the person to whom it has been delivered. By obtaining access to and reviewing this monthly report, you acknowledge and agree to be bound by the following: No part of this document may be reproduced in any manner without the prior written permission of AXA IM. This monthly report does not constitute or form part of any offer or invitation to sell or issue, or any solicitation of any offer to purchase or subscribe for, any shares or other securities of the Company whose portfolio is managed by AXA IM, or securities of any other entity (together, the “Securities”). The Securities described in this monthly report may not be eligible for sale in some states or countries and may not be suitable for all types of investors. Prospective investors are advised to seek expert legal, financial, tax and other professional advice before making any investment decision. Securities in the Company may not be offered or sold directly or indirectly into the United States or to U.S. Persons. Nor shall this monthly report or any part of it nor the fact of its distribution or publication (on the Company’s website or otherwise) form the basis of, or be relied on in connection with, any contract or investment decision in relation to the Securities. This monthly report does not constitute a recommendation to buy, sell or hold the Securities. The information contained herein is for information purposes only, does not purport to contain all the information that may be required to evaluate the Company or any other entity or their respective financial positions. This monthly report speaks only as of its date and neither AXA IM nor the Company is under any obligation to update the information contained herein. Certain information and estimates contained herein are originated by or derived from third parties and the accuracy and completeness of such information and estimates has not been verified. It should also be noted that the financial information contained herein has not been audited. No representation or warranty whatsoever, whether express or implied, is given by or on behalf of AXA IM, the Company, their affiliates, or their respective directors, officers or employees or any other person as to (a) the accuracy or completeness of the information or (b) the opinions contained in this monthly report. None of AXA IM, the Company, any of their affiliates, or their respective directors, officers or employees or any other person accepts any liability whatsoever for any such information or opinions. Nothing contained herein shall be relied upon as a promise or representation whether as to past or future performance of the Company, any other entity, any Securities or any asset class in the Company’s portfolio. The figures provided that relate to past months or years and past performance cannot be relied on as a guide to future performance or construed as a reliable indicator as to future performance. Throughout this review, the citation of specific trades or strategies is intended to illustrate some of the investment methodologies and philosophies of the Company, as implemented by AXA IM. The historical success or AXA IM’s belief in the future success, of any of these trades or strategies is not indicative of, and has no bearing on, future results. No statement in this monthly report is intended to be nor may be construed as a profit forecast and there can be no assurance that the assumptions described herein, the returns and targets (including without limitation target portfolio composition) indicated herein will be achieved. The views and opinions expressed herein include forward-looking statements which may or may not be accurate. Forward-looking statements can be identified by words like ’’believe’’, ‘’expect’’, ‘’anticipate’’, or similar expressions. You should not place undue reliance on forward-looking statements, which are current as of the date of this report. AXA IM disclaims any obligation to update or alter any forward-looking statements, whether as a result of new information, future events or otherwise. The valuation of financial assets can vary significantly from the prices that the AXA IM could obtain if it sought to liquidate the positions on behalf of the Company due to market conditions and general economic environment. Such valuations do not constitute a fairness or similar opinion and should not be regarded as such. They follow the valuation policy of the Company as adapted from time to time in the best interests of the shareholders, taking into account the conditions of financial markets at that time. Volta qualifies as an alternative investment fund within the meaning of the AIFM Directive and is notified as such under the license held by AXA IM with the </a:t>
            </a:r>
            <a:r>
              <a:rPr lang="en-US" altLang="fr-FR" sz="800" dirty="0" err="1">
                <a:solidFill>
                  <a:schemeClr val="tx1"/>
                </a:solidFill>
              </a:rPr>
              <a:t>Autorité</a:t>
            </a:r>
            <a:r>
              <a:rPr lang="en-US" altLang="fr-FR" sz="800" dirty="0">
                <a:solidFill>
                  <a:schemeClr val="tx1"/>
                </a:solidFill>
              </a:rPr>
              <a:t> des </a:t>
            </a:r>
            <a:r>
              <a:rPr lang="en-US" altLang="fr-FR" sz="800" dirty="0" err="1">
                <a:solidFill>
                  <a:schemeClr val="tx1"/>
                </a:solidFill>
              </a:rPr>
              <a:t>Marchés</a:t>
            </a:r>
            <a:r>
              <a:rPr lang="en-US" altLang="fr-FR" sz="800" dirty="0">
                <a:solidFill>
                  <a:schemeClr val="tx1"/>
                </a:solidFill>
              </a:rPr>
              <a:t> Financiers (the “AMF”) in France.</a:t>
            </a:r>
          </a:p>
          <a:p>
            <a:pPr algn="l">
              <a:lnSpc>
                <a:spcPct val="100000"/>
              </a:lnSpc>
              <a:spcBef>
                <a:spcPct val="0"/>
              </a:spcBef>
              <a:spcAft>
                <a:spcPct val="0"/>
              </a:spcAft>
              <a:buClrTx/>
              <a:buFontTx/>
              <a:buNone/>
            </a:pPr>
            <a:endParaRPr lang="en-US" altLang="fr-FR" sz="800" dirty="0">
              <a:solidFill>
                <a:schemeClr val="tx1"/>
              </a:solidFill>
            </a:endParaRPr>
          </a:p>
          <a:p>
            <a:pPr>
              <a:lnSpc>
                <a:spcPct val="100000"/>
              </a:lnSpc>
              <a:spcBef>
                <a:spcPct val="0"/>
              </a:spcBef>
              <a:spcAft>
                <a:spcPct val="0"/>
              </a:spcAft>
              <a:buClrTx/>
              <a:buFontTx/>
              <a:buNone/>
            </a:pPr>
            <a:r>
              <a:rPr lang="en-US" altLang="fr-FR" sz="800" dirty="0">
                <a:solidFill>
                  <a:schemeClr val="tx1"/>
                </a:solidFill>
              </a:rPr>
              <a:t>Editor: AXA INVESTMENT MANAGERS PARIS, a company incorporated under the laws of France, having its registered office located at Tour </a:t>
            </a:r>
            <a:r>
              <a:rPr lang="en-US" altLang="fr-FR" sz="800" dirty="0" err="1">
                <a:solidFill>
                  <a:schemeClr val="tx1"/>
                </a:solidFill>
              </a:rPr>
              <a:t>Majunga</a:t>
            </a:r>
            <a:r>
              <a:rPr lang="en-US" altLang="fr-FR" sz="800" dirty="0">
                <a:solidFill>
                  <a:schemeClr val="tx1"/>
                </a:solidFill>
              </a:rPr>
              <a:t>, 6, Place de la </a:t>
            </a:r>
            <a:r>
              <a:rPr lang="en-US" altLang="fr-FR" sz="800" dirty="0" err="1">
                <a:solidFill>
                  <a:schemeClr val="tx1"/>
                </a:solidFill>
              </a:rPr>
              <a:t>Pyramide</a:t>
            </a:r>
            <a:r>
              <a:rPr lang="en-US" altLang="fr-FR" sz="800" dirty="0">
                <a:solidFill>
                  <a:schemeClr val="tx1"/>
                </a:solidFill>
              </a:rPr>
              <a:t> 92908 Paris – La Défense </a:t>
            </a:r>
            <a:r>
              <a:rPr lang="en-US" altLang="fr-FR" sz="800" dirty="0" err="1">
                <a:solidFill>
                  <a:schemeClr val="tx1"/>
                </a:solidFill>
              </a:rPr>
              <a:t>cedex</a:t>
            </a:r>
            <a:r>
              <a:rPr lang="en-US" altLang="fr-FR" sz="800" dirty="0">
                <a:solidFill>
                  <a:schemeClr val="tx1"/>
                </a:solidFill>
              </a:rPr>
              <a:t> – France, registered with the Nanterre Trade and Companies Register under number 353 534 506, a Portfolio Management Company, holder of AMF Approval no. GP 92-08, issued on 7 April 1992.</a:t>
            </a:r>
          </a:p>
          <a:p>
            <a:pPr eaLnBrk="1" hangingPunct="1">
              <a:lnSpc>
                <a:spcPct val="100000"/>
              </a:lnSpc>
              <a:spcBef>
                <a:spcPct val="0"/>
              </a:spcBef>
              <a:spcAft>
                <a:spcPts val="1000"/>
              </a:spcAft>
              <a:buClrTx/>
              <a:buFontTx/>
              <a:buNone/>
            </a:pPr>
            <a:endParaRPr lang="en-US" altLang="fr-FR" sz="800" dirty="0">
              <a:solidFill>
                <a:srgbClr val="404040"/>
              </a:solidFill>
            </a:endParaRPr>
          </a:p>
          <a:p>
            <a:pPr algn="l" eaLnBrk="1" hangingPunct="1">
              <a:lnSpc>
                <a:spcPct val="96000"/>
              </a:lnSpc>
              <a:spcBef>
                <a:spcPct val="0"/>
              </a:spcBef>
              <a:spcAft>
                <a:spcPct val="0"/>
              </a:spcAft>
              <a:buClrTx/>
              <a:buFontTx/>
              <a:buNone/>
            </a:pPr>
            <a:r>
              <a:rPr lang="en-US" altLang="ja-JP" sz="900" b="1" dirty="0">
                <a:solidFill>
                  <a:srgbClr val="404040"/>
                </a:solidFill>
                <a:ea typeface="ＭＳ Ｐゴシック" panose="020B0600070205080204" pitchFamily="34" charset="-128"/>
              </a:rPr>
              <a:t>Contact:  </a:t>
            </a:r>
          </a:p>
          <a:p>
            <a:pPr algn="l" eaLnBrk="1" hangingPunct="1">
              <a:lnSpc>
                <a:spcPct val="96000"/>
              </a:lnSpc>
              <a:spcBef>
                <a:spcPct val="0"/>
              </a:spcBef>
              <a:spcAft>
                <a:spcPct val="0"/>
              </a:spcAft>
              <a:buClrTx/>
              <a:buFontTx/>
              <a:buNone/>
            </a:pPr>
            <a:endParaRPr lang="en-US" altLang="ja-JP" sz="900" b="1"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b="1" dirty="0">
                <a:solidFill>
                  <a:srgbClr val="404040"/>
                </a:solidFill>
                <a:ea typeface="ＭＳ Ｐゴシック" panose="020B0600070205080204" pitchFamily="34" charset="-128"/>
              </a:rPr>
              <a:t>For the Investment Manager</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AXA Investment Managers Paris</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 </a:t>
            </a:r>
            <a:r>
              <a:rPr lang="en-US" altLang="ja-JP" sz="800" dirty="0" err="1">
                <a:solidFill>
                  <a:srgbClr val="404040"/>
                </a:solidFill>
                <a:ea typeface="ＭＳ Ｐゴシック" panose="020B0600070205080204" pitchFamily="34" charset="-128"/>
              </a:rPr>
              <a:t>Demay</a:t>
            </a:r>
            <a:endParaRPr lang="en-US" altLang="ja-JP" sz="800"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Serge.demay@axa-im.com</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+33 (0) 1 44 45 84 47</a:t>
            </a:r>
          </a:p>
          <a:p>
            <a:pPr eaLnBrk="1" hangingPunct="1">
              <a:lnSpc>
                <a:spcPct val="96000"/>
              </a:lnSpc>
              <a:spcBef>
                <a:spcPct val="0"/>
              </a:spcBef>
              <a:spcAft>
                <a:spcPct val="0"/>
              </a:spcAft>
              <a:buClrTx/>
              <a:buFontTx/>
              <a:buNone/>
            </a:pPr>
            <a:endParaRPr lang="en-US" altLang="ja-JP" sz="800" dirty="0">
              <a:solidFill>
                <a:srgbClr val="404040"/>
              </a:solidFill>
              <a:ea typeface="ＭＳ Ｐゴシック" panose="020B0600070205080204" pitchFamily="34" charset="-128"/>
            </a:endParaRPr>
          </a:p>
          <a:p>
            <a:pPr algn="l" eaLnBrk="1" hangingPunct="1">
              <a:lnSpc>
                <a:spcPct val="100000"/>
              </a:lnSpc>
              <a:spcBef>
                <a:spcPct val="0"/>
              </a:spcBef>
              <a:spcAft>
                <a:spcPct val="0"/>
              </a:spcAft>
              <a:buClrTx/>
              <a:buFontTx/>
              <a:buNone/>
            </a:pPr>
            <a:endParaRPr lang="fr-FR" altLang="fr-FR" sz="1800" dirty="0">
              <a:solidFill>
                <a:schemeClr val="tx1"/>
              </a:solidFill>
            </a:endParaRPr>
          </a:p>
        </p:txBody>
      </p:sp>
      <p:pic>
        <p:nvPicPr>
          <p:cNvPr id="19463" name="Picture 4">
            <a:extLst>
              <a:ext uri="{FF2B5EF4-FFF2-40B4-BE49-F238E27FC236}">
                <a16:creationId xmlns:a16="http://schemas.microsoft.com/office/drawing/2014/main" id="{CAC0B8FD-5D99-4686-A4A6-8640BB165E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33302" t="-11" r="33934" b="47113"/>
          <a:stretch>
            <a:fillRect/>
          </a:stretch>
        </p:blipFill>
        <p:spPr bwMode="auto">
          <a:xfrm>
            <a:off x="624840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Image 6">
            <a:extLst>
              <a:ext uri="{FF2B5EF4-FFF2-40B4-BE49-F238E27FC236}">
                <a16:creationId xmlns:a16="http://schemas.microsoft.com/office/drawing/2014/main" id="{CD4B3191-D449-4373-B409-F38F989CAF3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5231225-6282-49FF-B3B6-765985731564}"/>
              </a:ext>
            </a:extLst>
          </p:cNvPr>
          <p:cNvSpPr/>
          <p:nvPr/>
        </p:nvSpPr>
        <p:spPr>
          <a:xfrm>
            <a:off x="3703638" y="8412163"/>
            <a:ext cx="2933700" cy="579437"/>
          </a:xfrm>
          <a:prstGeom prst="rect">
            <a:avLst/>
          </a:prstGeom>
        </p:spPr>
        <p:txBody>
          <a:bodyPr>
            <a:spAutoFit/>
          </a:bodyPr>
          <a:lstStyle/>
          <a:p>
            <a:pPr algn="r" eaLnBrk="1" hangingPunct="1">
              <a:lnSpc>
                <a:spcPct val="96000"/>
              </a:lnSpc>
              <a:defRPr/>
            </a:pPr>
            <a:r>
              <a:rPr lang="en-US" altLang="ja-JP" sz="800" b="1" dirty="0">
                <a:solidFill>
                  <a:srgbClr val="404040"/>
                </a:solidFill>
                <a:latin typeface="+mj-lt"/>
                <a:ea typeface="MS PGothic" pitchFamily="34" charset="-128"/>
                <a:cs typeface="Arial" charset="0"/>
              </a:rPr>
              <a:t>Company Secretary and Administrator</a:t>
            </a:r>
          </a:p>
          <a:p>
            <a:pPr algn="r">
              <a:defRPr/>
            </a:pPr>
            <a:r>
              <a:rPr lang="en-US" sz="800" dirty="0">
                <a:latin typeface="Arial" charset="0"/>
                <a:cs typeface="Arial" charset="0"/>
              </a:rPr>
              <a:t>BNP Paribas Securities Services S.C.A, Guernsey Branch</a:t>
            </a:r>
            <a:br>
              <a:rPr lang="en-US" sz="800" dirty="0">
                <a:latin typeface="Arial" charset="0"/>
                <a:cs typeface="Arial" charset="0"/>
              </a:rPr>
            </a:br>
            <a:r>
              <a:rPr lang="en-US" sz="800" u="sng" dirty="0">
                <a:latin typeface="Arial" charset="0"/>
                <a:cs typeface="Arial" charset="0"/>
                <a:hlinkClick r:id="rId7"/>
              </a:rPr>
              <a:t>guernsey.bp2s.volta.cosec@bnpparibas.com</a:t>
            </a:r>
            <a:r>
              <a:rPr lang="en-US" sz="800" u="sng" dirty="0">
                <a:latin typeface="Arial" charset="0"/>
                <a:cs typeface="Arial" charset="0"/>
              </a:rPr>
              <a:t> </a:t>
            </a:r>
            <a:br>
              <a:rPr lang="en-US" sz="800" dirty="0">
                <a:latin typeface="Arial" charset="0"/>
                <a:cs typeface="Arial" charset="0"/>
              </a:rPr>
            </a:br>
            <a:r>
              <a:rPr lang="en-US" sz="800" dirty="0">
                <a:latin typeface="Arial" charset="0"/>
                <a:cs typeface="Arial" charset="0"/>
              </a:rPr>
              <a:t>+44 (0) 1481 750 853</a:t>
            </a:r>
            <a:endParaRPr lang="fr-FR" sz="800" dirty="0">
              <a:latin typeface="Arial" charset="0"/>
              <a:cs typeface="Arial" charset="0"/>
            </a:endParaRPr>
          </a:p>
        </p:txBody>
      </p:sp>
      <p:pic>
        <p:nvPicPr>
          <p:cNvPr id="5" name="Picture 4">
            <a:extLst>
              <a:ext uri="{FF2B5EF4-FFF2-40B4-BE49-F238E27FC236}">
                <a16:creationId xmlns:a16="http://schemas.microsoft.com/office/drawing/2014/main" id="{6A8A4320-3467-42A1-9407-5AF9138390AC}"/>
              </a:ext>
            </a:extLst>
          </p:cNvPr>
          <p:cNvPicPr>
            <a:picLocks noChangeAspect="1"/>
          </p:cNvPicPr>
          <p:nvPr>
            <p:custDataLst>
              <p:tags r:id="rId1"/>
            </p:custDataLst>
          </p:nvPr>
        </p:nvPicPr>
        <p:blipFill>
          <a:blip r:embed="rId8"/>
          <a:stretch>
            <a:fillRect/>
          </a:stretch>
        </p:blipFill>
        <p:spPr>
          <a:xfrm>
            <a:off x="3063875" y="9480293"/>
            <a:ext cx="3657600" cy="183657"/>
          </a:xfrm>
          <a:prstGeom prst="rect">
            <a:avLst/>
          </a:prstGeom>
        </p:spPr>
      </p:pic>
      <p:pic>
        <p:nvPicPr>
          <p:cNvPr id="6" name="Picture 5">
            <a:extLst>
              <a:ext uri="{FF2B5EF4-FFF2-40B4-BE49-F238E27FC236}">
                <a16:creationId xmlns:a16="http://schemas.microsoft.com/office/drawing/2014/main" id="{315E4DD7-DF27-4BE7-9DCB-D26FC7B759CF}"/>
              </a:ext>
            </a:extLst>
          </p:cNvPr>
          <p:cNvPicPr>
            <a:picLocks noChangeAspect="1"/>
          </p:cNvPicPr>
          <p:nvPr>
            <p:custDataLst>
              <p:tags r:id="rId2"/>
            </p:custDataLst>
          </p:nvPr>
        </p:nvPicPr>
        <p:blipFill>
          <a:blip r:embed="rId9"/>
          <a:stretch>
            <a:fillRect/>
          </a:stretch>
        </p:blipFill>
        <p:spPr>
          <a:xfrm>
            <a:off x="1904206" y="681038"/>
            <a:ext cx="3048000" cy="489882"/>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Blank&lt;/DesignName&gt;&#10;      &lt;LayoutName&gt;4 boxes&lt;/LayoutName&gt;&#10;    &lt;/TocSlidesLayout&gt;&#10;    &lt;SectionLayout&gt;&#10;      &lt;DesignName&gt;Blank&lt;/DesignName&gt;&#10;      &lt;LayoutName&gt;4 boxes&lt;/LayoutName&gt;&#10;    &lt;/SectionLayout&gt;&#10;    &lt;SubsectionLayout&gt;&#10;      &lt;DesignName&gt;Blank&lt;/DesignName&gt;&#10;      &lt;LayoutName&gt;4 boxes&lt;/LayoutName&gt;&#10;    &lt;/SubsectionLayout&gt;&#10;    &lt;TitleSliLayout&gt;&#10;      &lt;DesignName&gt;Blank&lt;/DesignName&gt;&#10;      &lt;LayoutName&gt;Diapositive de titre&lt;/LayoutName&gt;&#10;    &lt;/TitleSli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LAST UPDATE DATE" val="360948339.338404"/>
  <p:tag name="IMPORTID" val="5056293884579.772403"/>
  <p:tag name="WBLAST" val="R:\Volta\Reports - CoGestion\Monthly Reporting\Generation PPT\Volta - Monthly Report..xlsm"/>
  <p:tag name="USER NAME" val="NKENGTONYEJ"/>
  <p:tag name="TYPE" val="2"/>
  <p:tag name="SOURCENAME" val="As a % of Gross Assets Value (Chart 10)"/>
  <p:tag name="SHEETID" val="Report"/>
  <p:tag name="PICTUREAPPEARANCE" val="xlPrinter"/>
  <p:tag name="NORESIZEONUPDATE" val="False"/>
  <p:tag name="HIDDENRANGE" val=""/>
</p:tagLst>
</file>

<file path=ppt/tags/tag32.xml><?xml version="1.0" encoding="utf-8"?>
<p:tagLst xmlns:a="http://schemas.openxmlformats.org/drawingml/2006/main" xmlns:r="http://schemas.openxmlformats.org/officeDocument/2006/relationships" xmlns:p="http://schemas.openxmlformats.org/presentationml/2006/main">
  <p:tag name="LAST UPDATE DATE" val="360948341.47584"/>
  <p:tag name="IMPORTID" val="6074293884382.987656"/>
  <p:tag name="WBLAST" val="R:\Volta\Reports - CoGestion\Monthly Reporting\Generation PPT\Volta - Monthly Report..xlsm"/>
  <p:tag name="USER NAME" val="NKENGTONYEJ"/>
  <p:tag name="TYPE" val="1"/>
  <p:tag name="SOURCENAME" val="Returns²"/>
  <p:tag name="SHEETID" val="Report"/>
  <p:tag name="PICTUREAPPEARANCE" val="xlPrinter"/>
  <p:tag name="NORESIZEONUPDATE" val="False"/>
  <p:tag name="HIDDENRANGE" val=""/>
</p:tagLst>
</file>

<file path=ppt/tags/tag33.xml><?xml version="1.0" encoding="utf-8"?>
<p:tagLst xmlns:a="http://schemas.openxmlformats.org/drawingml/2006/main" xmlns:r="http://schemas.openxmlformats.org/officeDocument/2006/relationships" xmlns:p="http://schemas.openxmlformats.org/presentationml/2006/main">
  <p:tag name="LAST UPDATE DATE" val="360948343.875329"/>
  <p:tag name="IMPORTID" val="7874295452902.308287"/>
  <p:tag name="WBLAST" val="R:\Volta\Reports - CoGestion\Monthly Reporting\Generation PPT\Volta - Monthly Report..xlsm"/>
  <p:tag name="USER NAME" val="NKENGTONYEJ"/>
  <p:tag name="TYPE" val="1"/>
  <p:tag name="SOURCENAME" val="Issuer"/>
  <p:tag name="SHEETID" val="Report"/>
  <p:tag name="PICTUREAPPEARANCE" val="xlPrinter"/>
  <p:tag name="NORESIZEONUPDATE" val="False"/>
  <p:tag name="HIDDENRANGE" val=""/>
</p:tagLst>
</file>

<file path=ppt/tags/tag34.xml><?xml version="1.0" encoding="utf-8"?>
<p:tagLst xmlns:a="http://schemas.openxmlformats.org/drawingml/2006/main" xmlns:r="http://schemas.openxmlformats.org/officeDocument/2006/relationships" xmlns:p="http://schemas.openxmlformats.org/presentationml/2006/main">
  <p:tag name="LAST UPDATE DATE" val="360948345.576228"/>
  <p:tag name="IMPORTID" val="3554293884976.770615"/>
  <p:tag name="WBLAST" val="R:\Volta\Reports - CoGestion\Monthly Reporting\Generation PPT\Volta - Monthly Report..xlsm"/>
  <p:tag name="USER NAME" val="NKENGTONYEJ"/>
  <p:tag name="TYPE" val="2"/>
  <p:tag name="SOURCENAME" val="Chart 4"/>
  <p:tag name="SHEETID" val="Report"/>
  <p:tag name="PICTUREAPPEARANCE" val="xlPrinter"/>
  <p:tag name="NORESIZEONUPDATE" val="False"/>
  <p:tag name="HIDDENRANGE" val=""/>
</p:tagLst>
</file>

<file path=ppt/tags/tag35.xml><?xml version="1.0" encoding="utf-8"?>
<p:tagLst xmlns:a="http://schemas.openxmlformats.org/drawingml/2006/main" xmlns:r="http://schemas.openxmlformats.org/officeDocument/2006/relationships" xmlns:p="http://schemas.openxmlformats.org/presentationml/2006/main">
  <p:tag name="LAST UPDATE DATE" val="360948346.434317"/>
  <p:tag name="IMPORTID" val="808293884841.599409"/>
  <p:tag name="WBLAST" val="R:\Volta\Reports - CoGestion\Monthly Reporting\Generation PPT\Volta - Monthly Report..xlsm"/>
  <p:tag name="USER NAME" val="NKENGTONYEJ"/>
  <p:tag name="TYPE" val="2"/>
  <p:tag name="SOURCENAME" val="Cumulative Total Return (Gross Dividends) (Chart 1)"/>
  <p:tag name="SHEETID" val="HP"/>
  <p:tag name="PICTUREAPPEARANCE" val="xlPrinter"/>
  <p:tag name="NORESIZEONUPDATE" val="False"/>
  <p:tag name="HIDDENRANGE" val=""/>
</p:tagLst>
</file>

<file path=ppt/tags/tag36.xml><?xml version="1.0" encoding="utf-8"?>
<p:tagLst xmlns:a="http://schemas.openxmlformats.org/drawingml/2006/main" xmlns:r="http://schemas.openxmlformats.org/officeDocument/2006/relationships" xmlns:p="http://schemas.openxmlformats.org/presentationml/2006/main">
  <p:tag name="LAST UPDATE DATE" val="360948373.899567"/>
  <p:tag name="IMPORTID" val="1515293902138.850389"/>
  <p:tag name="WBLAST" val="R:\Volta\Reports - CoGestion\Monthly Reporting\Generation PPT\Volta - Monthly Report..xlsm"/>
  <p:tag name="USER NAME" val="NKENGTONYEJ"/>
  <p:tag name="TYPE" val="1"/>
  <p:tag name="SOURCENAME" val="MONTHLY REPORT  VOLTA FINANCE LIMITED  - May 2021 ⯀ 1"/>
  <p:tag name="SHEETID" val="Source"/>
  <p:tag name="PICTUREAPPEARANCE" val="xlPrinter"/>
  <p:tag name="NORESIZEONUPDATE" val="False"/>
  <p:tag name="HIDDENRANGE" val=""/>
</p:tagLst>
</file>

<file path=ppt/tags/tag37.xml><?xml version="1.0" encoding="utf-8"?>
<p:tagLst xmlns:a="http://schemas.openxmlformats.org/drawingml/2006/main" xmlns:r="http://schemas.openxmlformats.org/officeDocument/2006/relationships" xmlns:p="http://schemas.openxmlformats.org/presentationml/2006/main">
  <p:tag name="LAST UPDATE DATE" val="360948375.646517"/>
  <p:tag name="IMPORTID" val="9705293902983.333573"/>
  <p:tag name="WBLAST" val="R:\Volta\Reports - CoGestion\Monthly Reporting\Generation PPT\Volta - Monthly Report..xlsm"/>
  <p:tag name="USER NAME" val="NKENGTONYEJ"/>
  <p:tag name="TYPE" val="1"/>
  <p:tag name="SOURCENAME" val="Source: AXA IM, as of May 2021"/>
  <p:tag name="SHEETID" val="Source"/>
  <p:tag name="PICTUREAPPEARANCE" val="xlPrinter"/>
  <p:tag name="NORESIZEONUPDATE" val="False"/>
  <p:tag name="HIDDENRANGE" val=""/>
</p:tagLst>
</file>

<file path=ppt/tags/tag38.xml><?xml version="1.0" encoding="utf-8"?>
<p:tagLst xmlns:a="http://schemas.openxmlformats.org/drawingml/2006/main" xmlns:r="http://schemas.openxmlformats.org/officeDocument/2006/relationships" xmlns:p="http://schemas.openxmlformats.org/presentationml/2006/main">
  <p:tag name="LAST UPDATE DATE" val="360948377.08263"/>
  <p:tag name="IMPORTID" val="157293903243.751489"/>
  <p:tag name="WBLAST" val="R:\Volta\Reports - CoGestion\Monthly Reporting\Generation PPT\Volta - Monthly Report..xlsm"/>
  <p:tag name="USER NAME" val="NKENGTONYEJ"/>
  <p:tag name="TYPE" val="1"/>
  <p:tag name="SOURCENAME" val="Source: Intex, Bloomberg, AXA IM Paris as of May 2021 – unau..."/>
  <p:tag name="SHEETID" val="Source"/>
  <p:tag name="PICTUREAPPEARANCE" val="xlPrinter"/>
  <p:tag name="NORESIZEONUPDATE" val="False"/>
  <p:tag name="HIDDENRANGE" val=""/>
</p:tagLst>
</file>

<file path=ppt/tags/tag39.xml><?xml version="1.0" encoding="utf-8"?>
<p:tagLst xmlns:a="http://schemas.openxmlformats.org/drawingml/2006/main" xmlns:r="http://schemas.openxmlformats.org/officeDocument/2006/relationships" xmlns:p="http://schemas.openxmlformats.org/presentationml/2006/main">
  <p:tag name="LAST UPDATE DATE" val="360948378.488839"/>
  <p:tag name="IMPORTID" val="6448293903313.922707"/>
  <p:tag name="WBLAST" val="R:\Volta\Reports - CoGestion\Monthly Reporting\Generation PPT\Volta - Monthly Report..xlsm"/>
  <p:tag name="USER NAME" val="NKENGTONYEJ"/>
  <p:tag name="TYPE" val="1"/>
  <p:tag name="SOURCENAME" val="Source: Bloomberg, as of May 2021"/>
  <p:tag name="SHEETID" val="Source"/>
  <p:tag name="PICTUREAPPEARANCE" val="xlPrinter"/>
  <p:tag name="NORESIZEONUPDATE" val="False"/>
  <p:tag name="HIDDENRANGE" val=""/>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360948379.994075"/>
  <p:tag name="IMPORTID" val="9705293902983.333573"/>
  <p:tag name="WBLAST" val="R:\Volta\Reports - CoGestion\Monthly Reporting\Generation PPT\Volta - Monthly Report..xlsm"/>
  <p:tag name="USER NAME" val="NKENGTONYEJ"/>
  <p:tag name="TYPE" val="1"/>
  <p:tag name="SOURCENAME" val="Source: AXA IM, as of May 2021"/>
  <p:tag name="SHEETID" val="Source"/>
  <p:tag name="PICTUREAPPEARANCE" val="xlPrinter"/>
  <p:tag name="NORESIZEONUPDATE" val="False"/>
  <p:tag name="HIDDENRANGE" val=""/>
</p:tagLst>
</file>

<file path=ppt/tags/tag41.xml><?xml version="1.0" encoding="utf-8"?>
<p:tagLst xmlns:a="http://schemas.openxmlformats.org/drawingml/2006/main" xmlns:r="http://schemas.openxmlformats.org/officeDocument/2006/relationships" xmlns:p="http://schemas.openxmlformats.org/presentationml/2006/main">
  <p:tag name="LAST UPDATE DATE" val="360948381.555945"/>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42.xml><?xml version="1.0" encoding="utf-8"?>
<p:tagLst xmlns:a="http://schemas.openxmlformats.org/drawingml/2006/main" xmlns:r="http://schemas.openxmlformats.org/officeDocument/2006/relationships" xmlns:p="http://schemas.openxmlformats.org/presentationml/2006/main">
  <p:tag name="LAST UPDATE DATE" val="360948383.607992"/>
  <p:tag name="IMPORTID" val="7295610419.690563"/>
  <p:tag name="WBLAST" val="R:\Volta\Reports - CoGestion\Monthly Reporting\Generation PPT\Volta - Monthly Report..xlsm"/>
  <p:tag name="USER NAME" val="NKENGTONYEJ"/>
  <p:tag name="TYPE" val="1"/>
  <p:tag name="SOURCENAME" val="Data as of 31 May 2021"/>
  <p:tag name="SHEETID" val="Report"/>
  <p:tag name="PICTUREAPPEARANCE" val="xlPrinter"/>
  <p:tag name="NORESIZEONUPDATE" val="False"/>
  <p:tag name="HIDDENRANGE" val=""/>
</p:tagLst>
</file>

<file path=ppt/tags/tag43.xml><?xml version="1.0" encoding="utf-8"?>
<p:tagLst xmlns:a="http://schemas.openxmlformats.org/drawingml/2006/main" xmlns:r="http://schemas.openxmlformats.org/officeDocument/2006/relationships" xmlns:p="http://schemas.openxmlformats.org/presentationml/2006/main">
  <p:tag name="LAST UPDATE DATE" val="360948386.574452"/>
  <p:tag name="IMPORTID" val="1903296058335.456827"/>
  <p:tag name="WBLAST" val="R:\Volta\Reports - CoGestion\Monthly Reporting\Generation PPT\Volta - Monthly Report..xlsm"/>
  <p:tag name="USER NAME" val="NKENGTONYEJ"/>
  <p:tag name="TYPE" val="1"/>
  <p:tag name="SOURCENAME" val="Fund Performance"/>
  <p:tag name="SHEETID" val="Report"/>
  <p:tag name="PICTUREAPPEARANCE" val="xlPrinter"/>
  <p:tag name="NORESIZEONUPDATE" val="False"/>
  <p:tag name="HIDDENRANGE" val=""/>
</p:tagLst>
</file>

<file path=ppt/tags/tag44.xml><?xml version="1.0" encoding="utf-8"?>
<p:tagLst xmlns:a="http://schemas.openxmlformats.org/drawingml/2006/main" xmlns:r="http://schemas.openxmlformats.org/officeDocument/2006/relationships" xmlns:p="http://schemas.openxmlformats.org/presentationml/2006/main">
  <p:tag name="LAST UPDATE DATE" val="360948389.358017"/>
  <p:tag name="IMPORTID" val="1029296059623.539103"/>
  <p:tag name="WBLAST" val="R:\Volta\Reports - CoGestion\Monthly Reporting\Generation PPT\Volta - Monthly Report..xlsm"/>
  <p:tag name="USER NAME" val="NKENGTONYEJ"/>
  <p:tag name="TYPE" val="1"/>
  <p:tag name="SOURCENAME" val="€260.6m "/>
  <p:tag name="SHEETID" val="Report"/>
  <p:tag name="PICTUREAPPEARANCE" val="xlPrinter"/>
  <p:tag name="NORESIZEONUPDATE" val="False"/>
  <p:tag name="HIDDENRANGE" val=""/>
</p:tagLst>
</file>

<file path=ppt/tags/tag45.xml><?xml version="1.0" encoding="utf-8"?>
<p:tagLst xmlns:a="http://schemas.openxmlformats.org/drawingml/2006/main" xmlns:r="http://schemas.openxmlformats.org/officeDocument/2006/relationships" xmlns:p="http://schemas.openxmlformats.org/presentationml/2006/main">
  <p:tag name="LAST UPDATE DATE" val="360948391.781482"/>
  <p:tag name="IMPORTID" val="1245293894685.557976"/>
  <p:tag name="WBLAST" val="R:\Volta\Reports - CoGestion\Monthly Reporting\Generation PPT\Volta - Monthly Report..xlsm"/>
  <p:tag name="USER NAME" val="NKENGTONYEJ"/>
  <p:tag name="TYPE" val="2"/>
  <p:tag name="SOURCENAME" val="Currency (Chart 11)"/>
  <p:tag name="SHEETID" val="Report"/>
  <p:tag name="PICTUREAPPEARANCE" val="xlPrinter"/>
  <p:tag name="NORESIZEONUPDATE" val="False"/>
  <p:tag name="HIDDENRANGE" val=""/>
</p:tagLst>
</file>

<file path=ppt/tags/tag46.xml><?xml version="1.0" encoding="utf-8"?>
<p:tagLst xmlns:a="http://schemas.openxmlformats.org/drawingml/2006/main" xmlns:r="http://schemas.openxmlformats.org/officeDocument/2006/relationships" xmlns:p="http://schemas.openxmlformats.org/presentationml/2006/main">
  <p:tag name="LAST UPDATE DATE" val="360948392.672891"/>
  <p:tag name="IMPORTID" val="8515293894588.081246"/>
  <p:tag name="WBLAST" val="R:\Volta\Reports - CoGestion\Monthly Reporting\Generation PPT\Volta - Monthly Report..xlsm"/>
  <p:tag name="USER NAME" val="NKENGTONYEJ"/>
  <p:tag name="TYPE" val="2"/>
  <p:tag name="SOURCENAME" val="Geography (Chart 9)"/>
  <p:tag name="SHEETID" val="Report"/>
  <p:tag name="PICTUREAPPEARANCE" val="xlPrinter"/>
  <p:tag name="NORESIZEONUPDATE" val="False"/>
  <p:tag name="HIDDENRANGE" val=""/>
</p:tagLst>
</file>

<file path=ppt/tags/tag47.xml><?xml version="1.0" encoding="utf-8"?>
<p:tagLst xmlns:a="http://schemas.openxmlformats.org/drawingml/2006/main" xmlns:r="http://schemas.openxmlformats.org/officeDocument/2006/relationships" xmlns:p="http://schemas.openxmlformats.org/presentationml/2006/main">
  <p:tag name="LAST UPDATE DATE" val="360948393.653891"/>
  <p:tag name="IMPORTID" val="1217293895025.615284"/>
  <p:tag name="WBLAST" val="R:\Volta\Reports - CoGestion\Monthly Reporting\Generation PPT\Volta - Monthly Report..xlsm"/>
  <p:tag name="USER NAME" val="NKENGTONYEJ"/>
  <p:tag name="TYPE" val="2"/>
  <p:tag name="SOURCENAME" val="Chart 1"/>
  <p:tag name="SHEETID" val="Report"/>
  <p:tag name="PICTUREAPPEARANCE" val="xlPrinter"/>
  <p:tag name="NORESIZEONUPDATE" val="False"/>
  <p:tag name="HIDDENRANGE" val=""/>
</p:tagLst>
</file>

<file path=ppt/tags/tag48.xml><?xml version="1.0" encoding="utf-8"?>
<p:tagLst xmlns:a="http://schemas.openxmlformats.org/drawingml/2006/main" xmlns:r="http://schemas.openxmlformats.org/officeDocument/2006/relationships" xmlns:p="http://schemas.openxmlformats.org/presentationml/2006/main">
  <p:tag name="LAST UPDATE DATE" val="360948394.560311"/>
  <p:tag name="IMPORTID" val="6111293902106.322834"/>
  <p:tag name="WBLAST" val="R:\Volta\Reports - CoGestion\Monthly Reporting\Generation PPT\Volta - Monthly Report..xlsm"/>
  <p:tag name="USER NAME" val="NKENGTONYEJ"/>
  <p:tag name="TYPE" val="1"/>
  <p:tag name="SOURCENAME" val="MONTHLY REPORT  VOLTA FINANCE LIMITED  - May 2021 ⯀ 2"/>
  <p:tag name="SHEETID" val="Source"/>
  <p:tag name="PICTUREAPPEARANCE" val="xlPrinter"/>
  <p:tag name="NORESIZEONUPDATE" val="False"/>
  <p:tag name="HIDDENRANGE" val=""/>
</p:tagLst>
</file>

<file path=ppt/tags/tag49.xml><?xml version="1.0" encoding="utf-8"?>
<p:tagLst xmlns:a="http://schemas.openxmlformats.org/drawingml/2006/main" xmlns:r="http://schemas.openxmlformats.org/officeDocument/2006/relationships" xmlns:p="http://schemas.openxmlformats.org/presentationml/2006/main">
  <p:tag name="LAST UPDATE DATE" val="360948396.099838"/>
  <p:tag name="IMPORTID" val="5189293903664.699588"/>
  <p:tag name="WBLAST" val="R:\Volta\Reports - CoGestion\Monthly Reporting\Generation PPT\Volta - Monthly Report..xlsm"/>
  <p:tag name="USER NAME" val="NKENGTONYEJ"/>
  <p:tag name="TYPE" val="1"/>
  <p:tag name="SOURCENAME" val="Source: AXA IM, as of May 2021 (% of NAV for ccy / % of GAV ..."/>
  <p:tag name="SHEETID" val="Source"/>
  <p:tag name="PICTUREAPPEARANCE" val="xlPrinter"/>
  <p:tag name="NORESIZEONUPDATE" val="False"/>
  <p:tag name="HIDDENRANGE" val=""/>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360948397.508143"/>
  <p:tag name="IMPORTID" val="9705293902983.333573"/>
  <p:tag name="WBLAST" val="R:\Volta\Reports - CoGestion\Monthly Reporting\Generation PPT\Volta - Monthly Report..xlsm"/>
  <p:tag name="USER NAME" val="NKENGTONYEJ"/>
  <p:tag name="TYPE" val="1"/>
  <p:tag name="SOURCENAME" val="Source: AXA IM, as of May 2021"/>
  <p:tag name="SHEETID" val="Source"/>
  <p:tag name="PICTUREAPPEARANCE" val="xlPrinter"/>
  <p:tag name="NORESIZEONUPDATE" val="False"/>
  <p:tag name="HIDDENRANGE" val=""/>
</p:tagLst>
</file>

<file path=ppt/tags/tag51.xml><?xml version="1.0" encoding="utf-8"?>
<p:tagLst xmlns:a="http://schemas.openxmlformats.org/drawingml/2006/main" xmlns:r="http://schemas.openxmlformats.org/officeDocument/2006/relationships" xmlns:p="http://schemas.openxmlformats.org/presentationml/2006/main">
  <p:tag name="LAST UPDATE DATE" val="360948399.004967"/>
  <p:tag name="IMPORTID" val="9705293902983.333573"/>
  <p:tag name="WBLAST" val="R:\Volta\Reports - CoGestion\Monthly Reporting\Generation PPT\Volta - Monthly Report..xlsm"/>
  <p:tag name="USER NAME" val="NKENGTONYEJ"/>
  <p:tag name="TYPE" val="1"/>
  <p:tag name="SOURCENAME" val="Source: AXA IM, as of May 2021"/>
  <p:tag name="SHEETID" val="Source"/>
  <p:tag name="PICTUREAPPEARANCE" val="xlPrinter"/>
  <p:tag name="NORESIZEONUPDATE" val="False"/>
  <p:tag name="HIDDENRANGE" val=""/>
</p:tagLst>
</file>

<file path=ppt/tags/tag52.xml><?xml version="1.0" encoding="utf-8"?>
<p:tagLst xmlns:a="http://schemas.openxmlformats.org/drawingml/2006/main" xmlns:r="http://schemas.openxmlformats.org/officeDocument/2006/relationships" xmlns:p="http://schemas.openxmlformats.org/presentationml/2006/main">
  <p:tag name="LAST UPDATE DATE" val="360948400.325354"/>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53.xml><?xml version="1.0" encoding="utf-8"?>
<p:tagLst xmlns:a="http://schemas.openxmlformats.org/drawingml/2006/main" xmlns:r="http://schemas.openxmlformats.org/officeDocument/2006/relationships" xmlns:p="http://schemas.openxmlformats.org/presentationml/2006/main">
  <p:tag name="LAST UPDATE DATE" val="360948401.821509"/>
  <p:tag name="IMPORTID" val="9357295453433.125646"/>
  <p:tag name="WBLAST" val="R:\Volta\Reports - CoGestion\Monthly Reporting\Generation PPT\Volta - Monthly Report..xlsm"/>
  <p:tag name="USER NAME" val="NKENGTONYEJ"/>
  <p:tag name="TYPE" val="1"/>
  <p:tag name="SOURCENAME" val="Market Value (€m)"/>
  <p:tag name="SHEETID" val="Report"/>
  <p:tag name="PICTUREAPPEARANCE" val="xlPrinter"/>
  <p:tag name="NORESIZEONUPDATE" val="False"/>
  <p:tag name="HIDDENRANGE" val=""/>
</p:tagLst>
</file>

<file path=ppt/tags/tag54.xml><?xml version="1.0" encoding="utf-8"?>
<p:tagLst xmlns:a="http://schemas.openxmlformats.org/drawingml/2006/main" xmlns:r="http://schemas.openxmlformats.org/officeDocument/2006/relationships" xmlns:p="http://schemas.openxmlformats.org/presentationml/2006/main">
  <p:tag name="LAST UPDATE DATE" val="360948405.198734"/>
  <p:tag name="IMPORTID" val="216293902057.238474"/>
  <p:tag name="WBLAST" val="R:\Volta\Reports - CoGestion\Monthly Reporting\Generation PPT\Volta - Monthly Report..xlsm"/>
  <p:tag name="USER NAME" val="NKENGTONYEJ"/>
  <p:tag name="TYPE" val="1"/>
  <p:tag name="SOURCENAME" val="MONTHLY REPORT  VOLTA FINANCE LIMITED  - May 2021 ⯀ 3"/>
  <p:tag name="SHEETID" val="Source"/>
  <p:tag name="PICTUREAPPEARANCE" val="xlPrinter"/>
  <p:tag name="NORESIZEONUPDATE" val="False"/>
  <p:tag name="HIDDENRANGE" val=""/>
</p:tagLst>
</file>

<file path=ppt/tags/tag55.xml><?xml version="1.0" encoding="utf-8"?>
<p:tagLst xmlns:a="http://schemas.openxmlformats.org/drawingml/2006/main" xmlns:r="http://schemas.openxmlformats.org/officeDocument/2006/relationships" xmlns:p="http://schemas.openxmlformats.org/presentationml/2006/main">
  <p:tag name="LAST UPDATE DATE" val="360948406.529313"/>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Blank">
  <a:themeElements>
    <a:clrScheme name="AXA IM">
      <a:dk1>
        <a:srgbClr val="575757"/>
      </a:dk1>
      <a:lt1>
        <a:sysClr val="window" lastClr="FFFFFF"/>
      </a:lt1>
      <a:dk2>
        <a:srgbClr val="DE6106"/>
      </a:dk2>
      <a:lt2>
        <a:srgbClr val="FFDD00"/>
      </a:lt2>
      <a:accent1>
        <a:srgbClr val="007BC4"/>
      </a:accent1>
      <a:accent2>
        <a:srgbClr val="26387F"/>
      </a:accent2>
      <a:accent3>
        <a:srgbClr val="862567"/>
      </a:accent3>
      <a:accent4>
        <a:srgbClr val="594696"/>
      </a:accent4>
      <a:accent5>
        <a:srgbClr val="06679B"/>
      </a:accent5>
      <a:accent6>
        <a:srgbClr val="729014"/>
      </a:accent6>
      <a:hlink>
        <a:srgbClr val="06679B"/>
      </a:hlink>
      <a:folHlink>
        <a:srgbClr val="95D4E7"/>
      </a:folHlink>
    </a:clrScheme>
    <a:fontScheme name="Personnalisé 1">
      <a:majorFont>
        <a:latin typeface="Arial"/>
        <a:ea typeface=""/>
        <a:cs typeface=""/>
      </a:majorFont>
      <a:minorFont>
        <a:latin typeface="Arial"/>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F2F2"/>
        </a:solidFill>
        <a:ln>
          <a:no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prstDash val="sysDot"/>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noAutofit/>
      </a:bodyPr>
      <a:lstStyle>
        <a:defPPr marL="219456" indent="-219456">
          <a:lnSpc>
            <a:spcPct val="90000"/>
          </a:lnSpc>
          <a:spcBef>
            <a:spcPts val="500"/>
          </a:spcBef>
          <a:spcAft>
            <a:spcPts val="500"/>
          </a:spcAft>
          <a:buClr>
            <a:srgbClr val="007BC4"/>
          </a:buClr>
          <a:buFont typeface="Wingdings 3" panose="05040102010807070707" pitchFamily="18" charset="2"/>
          <a:buChar char="}"/>
          <a:defRPr sz="1200" dirty="0" err="1" smtClean="0"/>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2298</TotalTime>
  <Words>1853</Words>
  <Application>Microsoft Office PowerPoint</Application>
  <PresentationFormat>A4 Paper (210x297 mm)</PresentationFormat>
  <Paragraphs>53</Paragraphs>
  <Slides>3</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Century Gothic</vt:lpstr>
      <vt:lpstr>Garamond</vt:lpstr>
      <vt:lpstr>Verdana</vt:lpstr>
      <vt:lpstr>Wingdings</vt:lpstr>
      <vt:lpstr>Wingdings 3</vt:lpstr>
      <vt:lpstr>Blank</vt:lpstr>
      <vt:lpstr>UpSlide Table Of Content Master (do not edit)</vt:lpstr>
      <vt:lpstr>PowerPoint Presentation</vt:lpstr>
      <vt:lpstr>PowerPoint Presentation</vt:lpstr>
      <vt:lpstr>PowerPoint Presentation</vt:lpstr>
    </vt:vector>
  </TitlesOfParts>
  <Company>AXA-IM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Example</dc:title>
  <dc:creator>GUILBAUD Romuald</dc:creator>
  <cp:lastModifiedBy>NKENG TONYE Jean</cp:lastModifiedBy>
  <cp:revision>862</cp:revision>
  <cp:lastPrinted>2018-09-19T13:03:11Z</cp:lastPrinted>
  <dcterms:created xsi:type="dcterms:W3CDTF">2016-08-17T14:10:30Z</dcterms:created>
  <dcterms:modified xsi:type="dcterms:W3CDTF">2021-06-09T14:27:32Z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4c5eb01-6c52-498f-929d-e1fdfbfe94b7_Enabled">
    <vt:lpwstr>true</vt:lpwstr>
  </property>
  <property fmtid="{D5CDD505-2E9C-101B-9397-08002B2CF9AE}" pid="3" name="MSIP_Label_d4c5eb01-6c52-498f-929d-e1fdfbfe94b7_SetDate">
    <vt:lpwstr>2020-03-11T14:41:09Z</vt:lpwstr>
  </property>
  <property fmtid="{D5CDD505-2E9C-101B-9397-08002B2CF9AE}" pid="4" name="MSIP_Label_d4c5eb01-6c52-498f-929d-e1fdfbfe94b7_Method">
    <vt:lpwstr>Privileged</vt:lpwstr>
  </property>
  <property fmtid="{D5CDD505-2E9C-101B-9397-08002B2CF9AE}" pid="5" name="MSIP_Label_d4c5eb01-6c52-498f-929d-e1fdfbfe94b7_Name">
    <vt:lpwstr>PUBLIC</vt:lpwstr>
  </property>
  <property fmtid="{D5CDD505-2E9C-101B-9397-08002B2CF9AE}" pid="6" name="MSIP_Label_d4c5eb01-6c52-498f-929d-e1fdfbfe94b7_SiteId">
    <vt:lpwstr>85f3dce2-9de5-43ba-8d73-76ef63954d34</vt:lpwstr>
  </property>
  <property fmtid="{D5CDD505-2E9C-101B-9397-08002B2CF9AE}" pid="7" name="MSIP_Label_d4c5eb01-6c52-498f-929d-e1fdfbfe94b7_ActionId">
    <vt:lpwstr>6cb5c64e-7678-4594-9afa-00001be1bd56</vt:lpwstr>
  </property>
  <property fmtid="{D5CDD505-2E9C-101B-9397-08002B2CF9AE}" pid="8" name="MSIP_Label_d4c5eb01-6c52-498f-929d-e1fdfbfe94b7_ContentBits">
    <vt:lpwstr>0</vt:lpwstr>
  </property>
</Properties>
</file>