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42" d="100"/>
          <a:sy n="142" d="100"/>
        </p:scale>
        <p:origin x="1602" y="102"/>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1CCB45-3A9A-8A37-B5F6-4BAA0557E304}"/>
              </a:ext>
            </a:extLst>
          </p:cNvPr>
          <p:cNvPicPr>
            <a:picLocks noChangeAspect="1"/>
          </p:cNvPicPr>
          <p:nvPr>
            <p:custDataLst>
              <p:tags r:id="rId1"/>
            </p:custDataLst>
          </p:nvPr>
        </p:nvPicPr>
        <p:blipFill>
          <a:blip r:embed="rId17"/>
          <a:stretch>
            <a:fillRect/>
          </a:stretch>
        </p:blipFill>
        <p:spPr>
          <a:xfrm>
            <a:off x="619737" y="5407904"/>
            <a:ext cx="2336188" cy="1888812"/>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4" name="Picture 13">
            <a:extLst>
              <a:ext uri="{FF2B5EF4-FFF2-40B4-BE49-F238E27FC236}">
                <a16:creationId xmlns:a16="http://schemas.microsoft.com/office/drawing/2014/main" id="{EA0BC552-DC74-DDFB-9E65-586700ACEBC8}"/>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15" name="Picture 14">
            <a:extLst>
              <a:ext uri="{FF2B5EF4-FFF2-40B4-BE49-F238E27FC236}">
                <a16:creationId xmlns:a16="http://schemas.microsoft.com/office/drawing/2014/main" id="{FB905D29-BAAF-99EE-AF35-E9047F401CFA}"/>
              </a:ext>
            </a:extLst>
          </p:cNvPr>
          <p:cNvPicPr>
            <a:picLocks noChangeAspect="1"/>
          </p:cNvPicPr>
          <p:nvPr>
            <p:custDataLst>
              <p:tags r:id="rId3"/>
            </p:custDataLst>
          </p:nvPr>
        </p:nvPicPr>
        <p:blipFill>
          <a:blip r:embed="rId22"/>
          <a:stretch>
            <a:fillRect/>
          </a:stretch>
        </p:blipFill>
        <p:spPr>
          <a:xfrm>
            <a:off x="3696937" y="5439870"/>
            <a:ext cx="2946333" cy="1643867"/>
          </a:xfrm>
          <a:prstGeom prst="rect">
            <a:avLst/>
          </a:prstGeom>
        </p:spPr>
      </p:pic>
      <p:pic>
        <p:nvPicPr>
          <p:cNvPr id="16" name="Picture 15">
            <a:extLst>
              <a:ext uri="{FF2B5EF4-FFF2-40B4-BE49-F238E27FC236}">
                <a16:creationId xmlns:a16="http://schemas.microsoft.com/office/drawing/2014/main" id="{1145D3F2-1435-6FBA-54E4-FEC5100DD080}"/>
              </a:ext>
            </a:extLst>
          </p:cNvPr>
          <p:cNvPicPr>
            <a:picLocks noChangeAspect="1"/>
          </p:cNvPicPr>
          <p:nvPr>
            <p:custDataLst>
              <p:tags r:id="rId4"/>
            </p:custDataLst>
          </p:nvPr>
        </p:nvPicPr>
        <p:blipFill>
          <a:blip r:embed="rId23"/>
          <a:stretch>
            <a:fillRect/>
          </a:stretch>
        </p:blipFill>
        <p:spPr>
          <a:xfrm>
            <a:off x="4309375" y="7869951"/>
            <a:ext cx="1721403" cy="1366206"/>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1" name="Picture 20">
            <a:extLst>
              <a:ext uri="{FF2B5EF4-FFF2-40B4-BE49-F238E27FC236}">
                <a16:creationId xmlns:a16="http://schemas.microsoft.com/office/drawing/2014/main" id="{1ABB2F18-F1D9-808E-24A7-7456195E50AF}"/>
              </a:ext>
            </a:extLst>
          </p:cNvPr>
          <p:cNvPicPr>
            <a:picLocks noChangeAspect="1"/>
          </p:cNvPicPr>
          <p:nvPr>
            <p:custDataLst>
              <p:tags r:id="rId5"/>
            </p:custDataLst>
          </p:nvPr>
        </p:nvPicPr>
        <p:blipFill>
          <a:blip r:embed="rId24"/>
          <a:stretch>
            <a:fillRect/>
          </a:stretch>
        </p:blipFill>
        <p:spPr>
          <a:xfrm>
            <a:off x="72401" y="7748301"/>
            <a:ext cx="3374398" cy="1560723"/>
          </a:xfrm>
          <a:prstGeom prst="rect">
            <a:avLst/>
          </a:prstGeom>
        </p:spPr>
      </p:pic>
      <p:pic>
        <p:nvPicPr>
          <p:cNvPr id="23" name="Picture 22">
            <a:extLst>
              <a:ext uri="{FF2B5EF4-FFF2-40B4-BE49-F238E27FC236}">
                <a16:creationId xmlns:a16="http://schemas.microsoft.com/office/drawing/2014/main" id="{1C962F48-C352-2CDD-566A-864C6EBCB5FB}"/>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26" name="Picture 25">
            <a:extLst>
              <a:ext uri="{FF2B5EF4-FFF2-40B4-BE49-F238E27FC236}">
                <a16:creationId xmlns:a16="http://schemas.microsoft.com/office/drawing/2014/main" id="{0FDF4A17-10CF-0048-378C-F926652A3C74}"/>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28" name="Picture 27">
            <a:extLst>
              <a:ext uri="{FF2B5EF4-FFF2-40B4-BE49-F238E27FC236}">
                <a16:creationId xmlns:a16="http://schemas.microsoft.com/office/drawing/2014/main" id="{0653E1AB-4818-323F-4CAC-01BFF5215345}"/>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29" name="Picture 28">
            <a:extLst>
              <a:ext uri="{FF2B5EF4-FFF2-40B4-BE49-F238E27FC236}">
                <a16:creationId xmlns:a16="http://schemas.microsoft.com/office/drawing/2014/main" id="{6040A3FE-0AE2-27E5-2B53-1B1C66C3271C}"/>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30" name="Picture 29">
            <a:extLst>
              <a:ext uri="{FF2B5EF4-FFF2-40B4-BE49-F238E27FC236}">
                <a16:creationId xmlns:a16="http://schemas.microsoft.com/office/drawing/2014/main" id="{79A9FEFB-DF77-673F-5FAB-45AE92D915BB}"/>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31" name="Picture 30">
            <a:extLst>
              <a:ext uri="{FF2B5EF4-FFF2-40B4-BE49-F238E27FC236}">
                <a16:creationId xmlns:a16="http://schemas.microsoft.com/office/drawing/2014/main" id="{04349BD2-D1CB-F302-EDA6-64FF6C781D77}"/>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32" name="Picture 31">
            <a:extLst>
              <a:ext uri="{FF2B5EF4-FFF2-40B4-BE49-F238E27FC236}">
                <a16:creationId xmlns:a16="http://schemas.microsoft.com/office/drawing/2014/main" id="{7FBB4646-9B0F-4913-95CB-D3EC4FD38971}"/>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36" name="Picture 35">
            <a:extLst>
              <a:ext uri="{FF2B5EF4-FFF2-40B4-BE49-F238E27FC236}">
                <a16:creationId xmlns:a16="http://schemas.microsoft.com/office/drawing/2014/main" id="{7C510721-75EA-FB4E-D969-EDFC3E904954}"/>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35" name="Picture 34">
            <a:extLst>
              <a:ext uri="{FF2B5EF4-FFF2-40B4-BE49-F238E27FC236}">
                <a16:creationId xmlns:a16="http://schemas.microsoft.com/office/drawing/2014/main" id="{AA6C2669-5BFE-4E0C-1C8A-FD6E93A9EA44}"/>
              </a:ext>
            </a:extLst>
          </p:cNvPr>
          <p:cNvPicPr>
            <a:picLocks noChangeAspect="1"/>
          </p:cNvPicPr>
          <p:nvPr>
            <p:custDataLst>
              <p:tags r:id="rId14"/>
            </p:custDataLst>
          </p:nvPr>
        </p:nvPicPr>
        <p:blipFill>
          <a:blip r:embed="rId33"/>
          <a:stretch>
            <a:fillRect/>
          </a:stretch>
        </p:blipFill>
        <p:spPr>
          <a:xfrm>
            <a:off x="2955925" y="3101894"/>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3293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58177" y="4839555"/>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746558"/>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Volta Finance’s performance in April was +3.02%; a solid return which confirmed that CLOs are relatively immune to the recent issues of the banking sector. The performance also stands at strong +8.9% year to date, a very good start for 2023.</a:t>
            </a:r>
          </a:p>
          <a:p>
            <a:pPr algn="just">
              <a:spcAft>
                <a:spcPts val="1000"/>
              </a:spcAft>
            </a:pPr>
            <a:r>
              <a:rPr lang="en-US" sz="650" dirty="0">
                <a:latin typeface="Arial" panose="020B0604020202020204" pitchFamily="34" charset="0"/>
                <a:ea typeface="Calibri" panose="020F0502020204030204" pitchFamily="34" charset="0"/>
              </a:rPr>
              <a:t>Volta’s underlying sub asset classes monthly performances** were as follows: +3.8% for Bank Balance Sheet transactions, +3.5% for CLO Equity tranches, +2.0% for CLO Debt tranches and +9.1% for Cash Corporate Credit and ABS (which represent circa 2.0% of the fund’s NAV).</a:t>
            </a:r>
          </a:p>
          <a:p>
            <a:pPr algn="just">
              <a:spcAft>
                <a:spcPts val="1000"/>
              </a:spcAft>
            </a:pPr>
            <a:r>
              <a:rPr lang="en-US" sz="650" dirty="0">
                <a:latin typeface="Arial" panose="020B0604020202020204" pitchFamily="34" charset="0"/>
                <a:ea typeface="Calibri" panose="020F0502020204030204" pitchFamily="34" charset="0"/>
              </a:rPr>
              <a:t>As hinted just above, the performances of all Volta’s sub-asset classes confirmed our view that those have no direct connections with the recent issues that shook the banking segment. We believe that the Credit Suisse situation was very specific hence would not lead to a wider contagion in Europe. We also believed that even though we may occasionally see some US regional banks in need of a rescue plan - most likely of far smaller size than SVB or First Republic - we shall not expect any domino effect in the US financial system either.</a:t>
            </a:r>
          </a:p>
          <a:p>
            <a:pPr algn="just">
              <a:spcAft>
                <a:spcPts val="1000"/>
              </a:spcAft>
            </a:pPr>
            <a:r>
              <a:rPr lang="en-US" sz="650" dirty="0">
                <a:latin typeface="Arial" panose="020B0604020202020204" pitchFamily="34" charset="0"/>
                <a:ea typeface="Calibri" panose="020F0502020204030204" pitchFamily="34" charset="0"/>
              </a:rPr>
              <a:t>Looking at the macro implications of the above, our view is still that we may see US regional banks pushed to reduce some of the support they used to provide to specific businesses in the quarters/years to come. The areas under most scrutiny seem to be the CRE one as well as local/small businesses and it is reasonable to expect that a reduction in financial support will impact access to credit for these players. It may marginally increase the overall cost of credit for a substantial chunk of the US economy although we expect this to be partially offset by lower-than-expected interest rates.</a:t>
            </a:r>
          </a:p>
          <a:p>
            <a:pPr algn="just">
              <a:spcAft>
                <a:spcPts val="1000"/>
              </a:spcAft>
            </a:pPr>
            <a:r>
              <a:rPr lang="en-US" sz="650" dirty="0">
                <a:latin typeface="Arial" panose="020B0604020202020204" pitchFamily="34" charset="0"/>
                <a:ea typeface="Calibri" panose="020F0502020204030204" pitchFamily="34" charset="0"/>
              </a:rPr>
              <a:t>In the end, the impacts for loans (those are broadly syndicated credits and do not depending on US regional banks) could be neutral: on one hand pressure from higher cost of credit but on the other hand the FED may stop hiking rates in May thus reducing the pressure from interest rate hikes on interest coverage ratios.</a:t>
            </a:r>
          </a:p>
          <a:p>
            <a:pPr algn="just">
              <a:spcAft>
                <a:spcPts val="1000"/>
              </a:spcAft>
            </a:pPr>
            <a:r>
              <a:rPr lang="en-US" sz="650" dirty="0">
                <a:latin typeface="Arial" panose="020B0604020202020204" pitchFamily="34" charset="0"/>
                <a:ea typeface="Calibri" panose="020F0502020204030204" pitchFamily="34" charset="0"/>
              </a:rPr>
              <a:t>We still consider that the most likely scenario for 2023 is to close the year with higher but manageable default rates: from current 0.6% in Europe and 1.3% in the US at the end of April toward something in the 1/1.5% context for European loans and 2/2.5% for US loans. The levels, even modestly higher levels, may not cause any issue for CLO Equity quarterly payments (no interruption/diversion of payments in 2023 and most probably in 2024 as well).</a:t>
            </a:r>
          </a:p>
          <a:p>
            <a:pPr algn="just">
              <a:spcAft>
                <a:spcPts val="1000"/>
              </a:spcAft>
            </a:pPr>
            <a:r>
              <a:rPr lang="en-US" sz="650" dirty="0">
                <a:latin typeface="Arial" panose="020B0604020202020204" pitchFamily="34" charset="0"/>
                <a:ea typeface="Calibri" panose="020F0502020204030204" pitchFamily="34" charset="0"/>
              </a:rPr>
              <a:t>Except for one deal that we did in April, with a significant rebate regarding the price we paid, all Volta CLO Equity are from pre-Ukrainian invasion vintages, the vast majority of them were refinanced/reset in 2021 and benefit from a cheap cost of leverage (in the 170bps area, relative to close to 300bps for the most recent CLOs). This cheap cost of leverage is the main driver of Volta quarterly cashflows and future performances.</a:t>
            </a:r>
          </a:p>
          <a:p>
            <a:pPr algn="just">
              <a:spcAft>
                <a:spcPts val="1000"/>
              </a:spcAft>
            </a:pPr>
            <a:endParaRPr lang="en-US" sz="700" dirty="0">
              <a:latin typeface="Arial" panose="020B0604020202020204" pitchFamily="34" charset="0"/>
              <a:ea typeface="Calibri" panose="020F0502020204030204" pitchFamily="34" charset="0"/>
            </a:endParaRPr>
          </a:p>
          <a:p>
            <a:pPr algn="just">
              <a:spcAft>
                <a:spcPts val="1000"/>
              </a:spcAft>
            </a:pPr>
            <a:endParaRPr lang="en-US" sz="700" dirty="0">
              <a:latin typeface="Arial" panose="020B0604020202020204" pitchFamily="34" charset="0"/>
              <a:ea typeface="Calibri" panose="020F0502020204030204" pitchFamily="34" charset="0"/>
            </a:endParaRP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3105978"/>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In April, Volta received the equivalent of €10.3m of interests and coupons. Through the last 6 months, Volta received €23.4m of interests and coupons, </a:t>
            </a:r>
            <a:r>
              <a:rPr lang="en-US" sz="650" dirty="0" err="1">
                <a:latin typeface="Arial" panose="020B0604020202020204" pitchFamily="34" charset="0"/>
                <a:ea typeface="Calibri" panose="020F0502020204030204" pitchFamily="34" charset="0"/>
              </a:rPr>
              <a:t>ie</a:t>
            </a:r>
            <a:r>
              <a:rPr lang="en-US" sz="650" dirty="0">
                <a:latin typeface="Arial" panose="020B0604020202020204" pitchFamily="34" charset="0"/>
                <a:ea typeface="Calibri" panose="020F0502020204030204" pitchFamily="34" charset="0"/>
              </a:rPr>
              <a:t>. a 20.5% annualized cash flow to NAV.</a:t>
            </a:r>
          </a:p>
          <a:p>
            <a:pPr algn="just">
              <a:spcAft>
                <a:spcPts val="1000"/>
              </a:spcAft>
            </a:pPr>
            <a:r>
              <a:rPr lang="en-US" sz="650" dirty="0">
                <a:latin typeface="Arial" panose="020B0604020202020204" pitchFamily="34" charset="0"/>
                <a:ea typeface="Calibri" panose="020F0502020204030204" pitchFamily="34" charset="0"/>
              </a:rPr>
              <a:t>In April, we purchased one USD CLO Equity position as well as the BB tranche of the same deal (for a total of $9.4m), plus the BB and the B tranche of a European CLO (for a total of €2.2m). Those debt tranches were purchased with projected IRR between 12.5 and 15% while the CLO Equity tranche was purchased with a projected IRR in the 13%. The Equity position was purchased under the assumption that such projected return will be significantly improved in 18/24 months when being able to reset the transaction with a lower cost of leverage.</a:t>
            </a:r>
          </a:p>
          <a:p>
            <a:pPr algn="just">
              <a:spcAft>
                <a:spcPts val="1000"/>
              </a:spcAft>
            </a:pPr>
            <a:r>
              <a:rPr lang="en-US" sz="650" dirty="0">
                <a:latin typeface="Arial" panose="020B0604020202020204" pitchFamily="34" charset="0"/>
                <a:ea typeface="Calibri" panose="020F0502020204030204" pitchFamily="34" charset="0"/>
              </a:rPr>
              <a:t>As at the end of April 2023, Volta’s NAV was €227.7m or €6.22 per share.</a:t>
            </a:r>
          </a:p>
          <a:p>
            <a:pPr algn="just">
              <a:spcAft>
                <a:spcPts val="1000"/>
              </a:spcAft>
            </a:pPr>
            <a:r>
              <a:rPr lang="en-US" sz="650" i="1" dirty="0"/>
              <a:t>*It should be noted that approximately 10.23%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3.73% as at 14 April 2023, 6.04% as at 31 March 2023, 0.46% as at 31 December 2022.</a:t>
            </a:r>
          </a:p>
          <a:p>
            <a:pPr algn="just">
              <a:spcAft>
                <a:spcPts val="1000"/>
              </a:spcAft>
            </a:pPr>
            <a:r>
              <a:rPr lang="en-US" sz="65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93089" y="656582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Picture 1">
            <a:extLst>
              <a:ext uri="{FF2B5EF4-FFF2-40B4-BE49-F238E27FC236}">
                <a16:creationId xmlns:a16="http://schemas.microsoft.com/office/drawing/2014/main" id="{31484330-7D0F-66D6-067F-5353D3B74B03}"/>
              </a:ext>
            </a:extLst>
          </p:cNvPr>
          <p:cNvPicPr>
            <a:picLocks noChangeAspect="1"/>
          </p:cNvPicPr>
          <p:nvPr>
            <p:custDataLst>
              <p:tags r:id="rId1"/>
            </p:custDataLst>
          </p:nvPr>
        </p:nvPicPr>
        <p:blipFill>
          <a:blip r:embed="rId14"/>
          <a:stretch>
            <a:fillRect/>
          </a:stretch>
        </p:blipFill>
        <p:spPr>
          <a:xfrm>
            <a:off x="3713106" y="5114922"/>
            <a:ext cx="1006329" cy="1063604"/>
          </a:xfrm>
          <a:prstGeom prst="rect">
            <a:avLst/>
          </a:prstGeom>
        </p:spPr>
      </p:pic>
      <p:pic>
        <p:nvPicPr>
          <p:cNvPr id="3" name="Picture 2">
            <a:extLst>
              <a:ext uri="{FF2B5EF4-FFF2-40B4-BE49-F238E27FC236}">
                <a16:creationId xmlns:a16="http://schemas.microsoft.com/office/drawing/2014/main" id="{49D73CD4-53A2-8191-D314-173631455A23}"/>
              </a:ext>
            </a:extLst>
          </p:cNvPr>
          <p:cNvPicPr>
            <a:picLocks noChangeAspect="1"/>
          </p:cNvPicPr>
          <p:nvPr>
            <p:custDataLst>
              <p:tags r:id="rId2"/>
            </p:custDataLst>
          </p:nvPr>
        </p:nvPicPr>
        <p:blipFill>
          <a:blip r:embed="rId15"/>
          <a:stretch>
            <a:fillRect/>
          </a:stretch>
        </p:blipFill>
        <p:spPr>
          <a:xfrm>
            <a:off x="5095963" y="5122803"/>
            <a:ext cx="956796" cy="931710"/>
          </a:xfrm>
          <a:prstGeom prst="rect">
            <a:avLst/>
          </a:prstGeom>
        </p:spPr>
      </p:pic>
      <p:pic>
        <p:nvPicPr>
          <p:cNvPr id="10" name="Picture 9">
            <a:extLst>
              <a:ext uri="{FF2B5EF4-FFF2-40B4-BE49-F238E27FC236}">
                <a16:creationId xmlns:a16="http://schemas.microsoft.com/office/drawing/2014/main" id="{D7CB1997-CA47-0C01-12D9-32D059B6B692}"/>
              </a:ext>
            </a:extLst>
          </p:cNvPr>
          <p:cNvPicPr>
            <a:picLocks noChangeAspect="1"/>
          </p:cNvPicPr>
          <p:nvPr>
            <p:custDataLst>
              <p:tags r:id="rId3"/>
            </p:custDataLst>
          </p:nvPr>
        </p:nvPicPr>
        <p:blipFill>
          <a:blip r:embed="rId16"/>
          <a:stretch>
            <a:fillRect/>
          </a:stretch>
        </p:blipFill>
        <p:spPr>
          <a:xfrm>
            <a:off x="3782088" y="6886277"/>
            <a:ext cx="2543089" cy="1604089"/>
          </a:xfrm>
          <a:prstGeom prst="rect">
            <a:avLst/>
          </a:prstGeom>
        </p:spPr>
      </p:pic>
      <p:pic>
        <p:nvPicPr>
          <p:cNvPr id="14" name="Picture 13">
            <a:extLst>
              <a:ext uri="{FF2B5EF4-FFF2-40B4-BE49-F238E27FC236}">
                <a16:creationId xmlns:a16="http://schemas.microsoft.com/office/drawing/2014/main" id="{884029D9-3CCC-21B3-AAE2-0852CFB30C5C}"/>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5" name="Picture 14">
            <a:extLst>
              <a:ext uri="{FF2B5EF4-FFF2-40B4-BE49-F238E27FC236}">
                <a16:creationId xmlns:a16="http://schemas.microsoft.com/office/drawing/2014/main" id="{9B8CC364-8FF1-2AD6-EE44-FAE3F644456C}"/>
              </a:ext>
            </a:extLst>
          </p:cNvPr>
          <p:cNvPicPr>
            <a:picLocks noChangeAspect="1"/>
          </p:cNvPicPr>
          <p:nvPr>
            <p:custDataLst>
              <p:tags r:id="rId5"/>
            </p:custDataLst>
          </p:nvPr>
        </p:nvPicPr>
        <p:blipFill>
          <a:blip r:embed="rId18"/>
          <a:stretch>
            <a:fillRect/>
          </a:stretch>
        </p:blipFill>
        <p:spPr>
          <a:xfrm>
            <a:off x="3584242" y="6116081"/>
            <a:ext cx="3048000" cy="183529"/>
          </a:xfrm>
          <a:prstGeom prst="rect">
            <a:avLst/>
          </a:prstGeom>
        </p:spPr>
      </p:pic>
      <p:pic>
        <p:nvPicPr>
          <p:cNvPr id="16" name="Picture 15">
            <a:extLst>
              <a:ext uri="{FF2B5EF4-FFF2-40B4-BE49-F238E27FC236}">
                <a16:creationId xmlns:a16="http://schemas.microsoft.com/office/drawing/2014/main" id="{2703A265-4305-CD4C-91CB-0238E364578C}"/>
              </a:ext>
            </a:extLst>
          </p:cNvPr>
          <p:cNvPicPr>
            <a:picLocks noChangeAspect="1"/>
          </p:cNvPicPr>
          <p:nvPr>
            <p:custDataLst>
              <p:tags r:id="rId6"/>
            </p:custDataLst>
          </p:nvPr>
        </p:nvPicPr>
        <p:blipFill>
          <a:blip r:embed="rId19"/>
          <a:stretch>
            <a:fillRect/>
          </a:stretch>
        </p:blipFill>
        <p:spPr>
          <a:xfrm>
            <a:off x="141394" y="8750770"/>
            <a:ext cx="2438400" cy="200262"/>
          </a:xfrm>
          <a:prstGeom prst="rect">
            <a:avLst/>
          </a:prstGeom>
        </p:spPr>
      </p:pic>
      <p:pic>
        <p:nvPicPr>
          <p:cNvPr id="17" name="Picture 16">
            <a:extLst>
              <a:ext uri="{FF2B5EF4-FFF2-40B4-BE49-F238E27FC236}">
                <a16:creationId xmlns:a16="http://schemas.microsoft.com/office/drawing/2014/main" id="{255B6BC3-C511-FCA8-4FC9-79E0638F24D8}"/>
              </a:ext>
            </a:extLst>
          </p:cNvPr>
          <p:cNvPicPr>
            <a:picLocks noChangeAspect="1"/>
          </p:cNvPicPr>
          <p:nvPr>
            <p:custDataLst>
              <p:tags r:id="rId7"/>
            </p:custDataLst>
          </p:nvPr>
        </p:nvPicPr>
        <p:blipFill>
          <a:blip r:embed="rId20"/>
          <a:stretch>
            <a:fillRect/>
          </a:stretch>
        </p:blipFill>
        <p:spPr>
          <a:xfrm>
            <a:off x="3782103" y="8531904"/>
            <a:ext cx="2251147" cy="184883"/>
          </a:xfrm>
          <a:prstGeom prst="rect">
            <a:avLst/>
          </a:prstGeom>
        </p:spPr>
      </p:pic>
      <p:pic>
        <p:nvPicPr>
          <p:cNvPr id="18" name="Picture 17">
            <a:extLst>
              <a:ext uri="{FF2B5EF4-FFF2-40B4-BE49-F238E27FC236}">
                <a16:creationId xmlns:a16="http://schemas.microsoft.com/office/drawing/2014/main" id="{98CE4484-6145-F9F0-A6BE-78938151F5FA}"/>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19" name="Picture 18">
            <a:extLst>
              <a:ext uri="{FF2B5EF4-FFF2-40B4-BE49-F238E27FC236}">
                <a16:creationId xmlns:a16="http://schemas.microsoft.com/office/drawing/2014/main" id="{C8A9F250-61D3-19DA-83A2-8A7EB3B8AF80}"/>
              </a:ext>
            </a:extLst>
          </p:cNvPr>
          <p:cNvPicPr>
            <a:picLocks noChangeAspect="1"/>
          </p:cNvPicPr>
          <p:nvPr>
            <p:custDataLst>
              <p:tags r:id="rId9"/>
            </p:custDataLst>
          </p:nvPr>
        </p:nvPicPr>
        <p:blipFill>
          <a:blip r:embed="rId22"/>
          <a:stretch>
            <a:fillRect/>
          </a:stretch>
        </p:blipFill>
        <p:spPr>
          <a:xfrm>
            <a:off x="141396" y="65849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Picture 4">
            <a:extLst>
              <a:ext uri="{FF2B5EF4-FFF2-40B4-BE49-F238E27FC236}">
                <a16:creationId xmlns:a16="http://schemas.microsoft.com/office/drawing/2014/main" id="{72985DEC-3DA4-4526-995F-0D2CB8021C9E}"/>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6" name="Picture 5">
            <a:extLst>
              <a:ext uri="{FF2B5EF4-FFF2-40B4-BE49-F238E27FC236}">
                <a16:creationId xmlns:a16="http://schemas.microsoft.com/office/drawing/2014/main" id="{BCC89409-3F50-3B4D-B313-0C050994988F}"/>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421595986.072398"/>
  <p:tag name="IMPORTID" val="5056293884579.772403"/>
  <p:tag name="WBLAST" val="G:\SIM1\SFD\Deals\Volta\Reports - CoGestion\Monthly Reporting\Generation PPT\Volta - Monthly Report.xlsm"/>
  <p:tag name="USER NAME" val="COSTAA"/>
  <p:tag name="TYPE" val="2"/>
  <p:tag name="SOURCENAME" val="As a % of Gross Assets Value (Chart 10)"/>
  <p:tag name="SHEETID" val="Report"/>
  <p:tag name="PICTUREAPPEARANCE" val="xlPrinter"/>
  <p:tag name="NORESIZEONUPDATE" val="False"/>
</p:tagLst>
</file>

<file path=ppt/tags/tag32.xml><?xml version="1.0" encoding="utf-8"?>
<p:tagLst xmlns:a="http://schemas.openxmlformats.org/drawingml/2006/main" xmlns:r="http://schemas.openxmlformats.org/officeDocument/2006/relationships" xmlns:p="http://schemas.openxmlformats.org/presentationml/2006/main">
  <p:tag name="LAST UPDATE DATE" val="421595986.790924"/>
  <p:tag name="IMPORTID" val="6074293884382.987656"/>
  <p:tag name="WBLAST" val="G:\SIM1\SFD\Deals\Volta\Reports - CoGestion\Monthly Reporting\Generation PPT\Volta - Monthly Report.xlsm"/>
  <p:tag name="USER NAME" val="COSTAA"/>
  <p:tag name="TYPE" val="1"/>
  <p:tag name="SOURCENAME" val="Returns²"/>
  <p:tag name="SHEETID" val="Report"/>
  <p:tag name="PICTUREAPPEARANCE" val="xlPrinter"/>
  <p:tag name="NORESIZEONUPDATE" val="False"/>
</p:tagLst>
</file>

<file path=ppt/tags/tag33.xml><?xml version="1.0" encoding="utf-8"?>
<p:tagLst xmlns:a="http://schemas.openxmlformats.org/drawingml/2006/main" xmlns:r="http://schemas.openxmlformats.org/officeDocument/2006/relationships" xmlns:p="http://schemas.openxmlformats.org/presentationml/2006/main">
  <p:tag name="LAST UPDATE DATE" val="421595987.47979"/>
  <p:tag name="IMPORTID" val="7874295452902.308287"/>
  <p:tag name="WBLAST" val="G:\SIM1\SFD\Deals\Volta\Reports - CoGestion\Monthly Reporting\Generation PPT\Volta - Monthly Report.xlsm"/>
  <p:tag name="USER NAME" val="COSTAA"/>
  <p:tag name="TYPE" val="1"/>
  <p:tag name="SOURCENAME" val="Issuer"/>
  <p:tag name="SHEETID" val="Report"/>
  <p:tag name="PICTUREAPPEARANCE" val="xlPrinter"/>
  <p:tag name="NORESIZEONUPDATE" val="False"/>
</p:tagLst>
</file>

<file path=ppt/tags/tag34.xml><?xml version="1.0" encoding="utf-8"?>
<p:tagLst xmlns:a="http://schemas.openxmlformats.org/drawingml/2006/main" xmlns:r="http://schemas.openxmlformats.org/officeDocument/2006/relationships" xmlns:p="http://schemas.openxmlformats.org/presentationml/2006/main">
  <p:tag name="LAST UPDATE DATE" val="421595988.045933"/>
  <p:tag name="IMPORTID" val="3554293884976.770615"/>
  <p:tag name="WBLAST" val="G:\SIM1\SFD\Deals\Volta\Reports - CoGestion\Monthly Reporting\Generation PPT\Volta - Monthly Report.xlsm"/>
  <p:tag name="USER NAME" val="COSTAA"/>
  <p:tag name="TYPE" val="2"/>
  <p:tag name="SOURCENAME" val="Chart 4"/>
  <p:tag name="SHEETID" val="Report"/>
  <p:tag name="PICTUREAPPEARANCE" val="xlPrinter"/>
  <p:tag name="NORESIZEONUPDATE" val="False"/>
</p:tagLst>
</file>

<file path=ppt/tags/tag35.xml><?xml version="1.0" encoding="utf-8"?>
<p:tagLst xmlns:a="http://schemas.openxmlformats.org/drawingml/2006/main" xmlns:r="http://schemas.openxmlformats.org/officeDocument/2006/relationships" xmlns:p="http://schemas.openxmlformats.org/presentationml/2006/main">
  <p:tag name="LAST UPDATE DATE" val="421595988.458134"/>
  <p:tag name="IMPORTID" val="808293884841.599409"/>
  <p:tag name="WBLAST" val="G:\SIM1\SFD\Deals\Volta\Reports - CoGestion\Monthly Reporting\Generation PPT\Volta - Monthly Report.xlsm"/>
  <p:tag name="USER NAME" val="COSTAA"/>
  <p:tag name="TYPE" val="2"/>
  <p:tag name="SOURCENAME" val="Cumulative Total Return (Gross Dividends) (Chart 1)"/>
  <p:tag name="SHEETID" val="HP"/>
  <p:tag name="PICTUREAPPEARANCE" val="xlPrinter"/>
  <p:tag name="NORESIZEONUPDATE" val="False"/>
</p:tagLst>
</file>

<file path=ppt/tags/tag36.xml><?xml version="1.0" encoding="utf-8"?>
<p:tagLst xmlns:a="http://schemas.openxmlformats.org/drawingml/2006/main" xmlns:r="http://schemas.openxmlformats.org/officeDocument/2006/relationships" xmlns:p="http://schemas.openxmlformats.org/presentationml/2006/main">
  <p:tag name="LAST UPDATE DATE" val="421595999.514955"/>
  <p:tag name="IMPORTID" val="1515293902138.850389"/>
  <p:tag name="WBLAST" val="G:\SIM1\SFD\Deals\Volta\Reports - CoGestion\Monthly Reporting\Generation PPT\Volta - Monthly Report.xlsm"/>
  <p:tag name="USER NAME" val="COSTAA"/>
  <p:tag name="TYPE" val="1"/>
  <p:tag name="SOURCENAME" val="MONTHLY REPORT  VOLTA FINANCE LIMITED  - April 2023 ⯀ 1"/>
  <p:tag name="SHEETID" val="Source"/>
  <p:tag name="PICTUREAPPEARANCE" val="xlPrinter"/>
  <p:tag name="NORESIZEONUPDATE" val="False"/>
</p:tagLst>
</file>

<file path=ppt/tags/tag37.xml><?xml version="1.0" encoding="utf-8"?>
<p:tagLst xmlns:a="http://schemas.openxmlformats.org/drawingml/2006/main" xmlns:r="http://schemas.openxmlformats.org/officeDocument/2006/relationships" xmlns:p="http://schemas.openxmlformats.org/presentationml/2006/main">
  <p:tag name="LAST UPDATE DATE" val="421596000.189092"/>
  <p:tag name="IMPORTID" val="9705293902983.333573"/>
  <p:tag name="WBLAST" val="G:\SIM1\SFD\Deals\Volta\Reports - CoGestion\Monthly Reporting\Generation PPT\Volta - Monthly Report.xlsm"/>
  <p:tag name="USER NAME" val="COSTAA"/>
  <p:tag name="TYPE" val="1"/>
  <p:tag name="SOURCENAME" val="Source: AXA IM, as of April 2023"/>
  <p:tag name="SHEETID" val="Source"/>
  <p:tag name="PICTUREAPPEARANCE" val="xlPrinter"/>
  <p:tag name="NORESIZEONUPDATE" val="False"/>
</p:tagLst>
</file>

<file path=ppt/tags/tag38.xml><?xml version="1.0" encoding="utf-8"?>
<p:tagLst xmlns:a="http://schemas.openxmlformats.org/drawingml/2006/main" xmlns:r="http://schemas.openxmlformats.org/officeDocument/2006/relationships" xmlns:p="http://schemas.openxmlformats.org/presentationml/2006/main">
  <p:tag name="LAST UPDATE DATE" val="421596000.713944"/>
  <p:tag name="IMPORTID" val="157293903243.751489"/>
  <p:tag name="WBLAST" val="G:\SIM1\SFD\Deals\Volta\Reports - CoGestion\Monthly Reporting\Generation PPT\Volta - Monthly Report.xlsm"/>
  <p:tag name="USER NAME" val="COSTAA"/>
  <p:tag name="TYPE" val="1"/>
  <p:tag name="SOURCENAME" val="Source: Intex, Bloomberg, AXA IM Paris as of April 2023 – un..."/>
  <p:tag name="SHEETID" val="Source"/>
  <p:tag name="PICTUREAPPEARANCE" val="xlPrinter"/>
  <p:tag name="NORESIZEONUPDATE" val="False"/>
</p:tagLst>
</file>

<file path=ppt/tags/tag39.xml><?xml version="1.0" encoding="utf-8"?>
<p:tagLst xmlns:a="http://schemas.openxmlformats.org/drawingml/2006/main" xmlns:r="http://schemas.openxmlformats.org/officeDocument/2006/relationships" xmlns:p="http://schemas.openxmlformats.org/presentationml/2006/main">
  <p:tag name="LAST UPDATE DATE" val="421596001.252048"/>
  <p:tag name="IMPORTID" val="6448293903313.922707"/>
  <p:tag name="WBLAST" val="G:\SIM1\SFD\Deals\Volta\Reports - CoGestion\Monthly Reporting\Generation PPT\Volta - Monthly Report.xlsm"/>
  <p:tag name="USER NAME" val="COSTAA"/>
  <p:tag name="TYPE" val="1"/>
  <p:tag name="SOURCENAME" val="Source: Bloomberg, as of April 2023"/>
  <p:tag name="SHEETID" val="Source"/>
  <p:tag name="PICTUREAPPEARANCE" val="xlPrinter"/>
  <p:tag name="NORESIZEONUPDATE" val="Fals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21596001.753773"/>
  <p:tag name="IMPORTID" val="9705293902983.333573"/>
  <p:tag name="WBLAST" val="G:\SIM1\SFD\Deals\Volta\Reports - CoGestion\Monthly Reporting\Generation PPT\Volta - Monthly Report.xlsm"/>
  <p:tag name="USER NAME" val="COSTAA"/>
  <p:tag name="TYPE" val="1"/>
  <p:tag name="SOURCENAME" val="Source: AXA IM, as of April 2023"/>
  <p:tag name="SHEETID" val="Source"/>
  <p:tag name="PICTUREAPPEARANCE" val="xlPrinter"/>
  <p:tag name="NORESIZEONUPDATE" val="False"/>
</p:tagLst>
</file>

<file path=ppt/tags/tag41.xml><?xml version="1.0" encoding="utf-8"?>
<p:tagLst xmlns:a="http://schemas.openxmlformats.org/drawingml/2006/main" xmlns:r="http://schemas.openxmlformats.org/officeDocument/2006/relationships" xmlns:p="http://schemas.openxmlformats.org/presentationml/2006/main">
  <p:tag name="LAST UPDATE DATE" val="421596002.284279"/>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42.xml><?xml version="1.0" encoding="utf-8"?>
<p:tagLst xmlns:a="http://schemas.openxmlformats.org/drawingml/2006/main" xmlns:r="http://schemas.openxmlformats.org/officeDocument/2006/relationships" xmlns:p="http://schemas.openxmlformats.org/presentationml/2006/main">
  <p:tag name="LAST UPDATE DATE" val="421596002.807669"/>
  <p:tag name="IMPORTID" val="7295610419.690563"/>
  <p:tag name="WBLAST" val="G:\SIM1\SFD\Deals\Volta\Reports - CoGestion\Monthly Reporting\Generation PPT\Volta - Monthly Report.xlsm"/>
  <p:tag name="USER NAME" val="COSTAA"/>
  <p:tag name="TYPE" val="1"/>
  <p:tag name="SOURCENAME" val="Data as of 30 Apr 2023"/>
  <p:tag name="SHEETID" val="Report"/>
  <p:tag name="PICTUREAPPEARANCE" val="xlPrinter"/>
  <p:tag name="NORESIZEONUPDATE" val="False"/>
</p:tagLst>
</file>

<file path=ppt/tags/tag43.xml><?xml version="1.0" encoding="utf-8"?>
<p:tagLst xmlns:a="http://schemas.openxmlformats.org/drawingml/2006/main" xmlns:r="http://schemas.openxmlformats.org/officeDocument/2006/relationships" xmlns:p="http://schemas.openxmlformats.org/presentationml/2006/main">
  <p:tag name="LAST UPDATE DATE" val="421596892.480805"/>
  <p:tag name="IMPORTID" val="1903296058335.456827"/>
  <p:tag name="WBLAST" val="G:\SIM1\SFD\Deals\Volta\Reports - CoGestion\Monthly Reporting\Generation PPT\Volta - Monthly Report.xlsm"/>
  <p:tag name="USER NAME" val="COSTAA"/>
  <p:tag name="TYPE" val="1"/>
  <p:tag name="SOURCENAME" val="Fund Performance"/>
  <p:tag name="SHEETID" val="Report"/>
  <p:tag name="PICTUREAPPEARANCE" val="xlPrinter"/>
  <p:tag name="NORESIZEONUPDATE" val="False"/>
</p:tagLst>
</file>

<file path=ppt/tags/tag44.xml><?xml version="1.0" encoding="utf-8"?>
<p:tagLst xmlns:a="http://schemas.openxmlformats.org/drawingml/2006/main" xmlns:r="http://schemas.openxmlformats.org/officeDocument/2006/relationships" xmlns:p="http://schemas.openxmlformats.org/presentationml/2006/main">
  <p:tag name="LAST UPDATE DATE" val="421596003.906003"/>
  <p:tag name="IMPORTID" val="1029296059623.539103"/>
  <p:tag name="WBLAST" val="G:\SIM1\SFD\Deals\Volta\Reports - CoGestion\Monthly Reporting\Generation PPT\Volta - Monthly Report.xlsm"/>
  <p:tag name="USER NAME" val="COSTAA"/>
  <p:tag name="TYPE" val="1"/>
  <p:tag name="SOURCENAME" val="€227.7m "/>
  <p:tag name="SHEETID" val="Report"/>
  <p:tag name="PICTUREAPPEARANCE" val="xlPrinter"/>
  <p:tag name="NORESIZEONUPDATE" val="False"/>
</p:tagLst>
</file>

<file path=ppt/tags/tag45.xml><?xml version="1.0" encoding="utf-8"?>
<p:tagLst xmlns:a="http://schemas.openxmlformats.org/drawingml/2006/main" xmlns:r="http://schemas.openxmlformats.org/officeDocument/2006/relationships" xmlns:p="http://schemas.openxmlformats.org/presentationml/2006/main">
  <p:tag name="LAST UPDATE DATE" val="421596028.12635"/>
  <p:tag name="IMPORTID" val="1245293894685.557976"/>
  <p:tag name="WBLAST" val="G:\SIM1\SFD\Deals\Volta\Reports - CoGestion\Monthly Reporting\Generation PPT\Volta - Monthly Report.xlsm"/>
  <p:tag name="USER NAME" val="COSTAA"/>
  <p:tag name="TYPE" val="2"/>
  <p:tag name="SOURCENAME" val="Currency (Chart 11)"/>
  <p:tag name="SHEETID" val="Report"/>
  <p:tag name="PICTUREAPPEARANCE" val="xlPrinter"/>
  <p:tag name="NORESIZEONUPDATE" val="False"/>
</p:tagLst>
</file>

<file path=ppt/tags/tag46.xml><?xml version="1.0" encoding="utf-8"?>
<p:tagLst xmlns:a="http://schemas.openxmlformats.org/drawingml/2006/main" xmlns:r="http://schemas.openxmlformats.org/officeDocument/2006/relationships" xmlns:p="http://schemas.openxmlformats.org/presentationml/2006/main">
  <p:tag name="LAST UPDATE DATE" val="421596028.615066"/>
  <p:tag name="IMPORTID" val="8515293894588.081246"/>
  <p:tag name="WBLAST" val="G:\SIM1\SFD\Deals\Volta\Reports - CoGestion\Monthly Reporting\Generation PPT\Volta - Monthly Report.xlsm"/>
  <p:tag name="USER NAME" val="COSTAA"/>
  <p:tag name="TYPE" val="2"/>
  <p:tag name="SOURCENAME" val="Geography (Chart 9)"/>
  <p:tag name="SHEETID" val="Report"/>
  <p:tag name="PICTUREAPPEARANCE" val="xlPrinter"/>
  <p:tag name="NORESIZEONUPDATE" val="False"/>
</p:tagLst>
</file>

<file path=ppt/tags/tag47.xml><?xml version="1.0" encoding="utf-8"?>
<p:tagLst xmlns:a="http://schemas.openxmlformats.org/drawingml/2006/main" xmlns:r="http://schemas.openxmlformats.org/officeDocument/2006/relationships" xmlns:p="http://schemas.openxmlformats.org/presentationml/2006/main">
  <p:tag name="LAST UPDATE DATE" val="421596029.023718"/>
  <p:tag name="IMPORTID" val="1217293895025.615284"/>
  <p:tag name="WBLAST" val="G:\SIM1\SFD\Deals\Volta\Reports - CoGestion\Monthly Reporting\Generation PPT\Volta - Monthly Report.xlsm"/>
  <p:tag name="USER NAME" val="COSTAA"/>
  <p:tag name="TYPE" val="2"/>
  <p:tag name="SOURCENAME" val="Chart 1"/>
  <p:tag name="SHEETID" val="Report"/>
  <p:tag name="PICTUREAPPEARANCE" val="xlPrinter"/>
  <p:tag name="NORESIZEONUPDATE" val="False"/>
</p:tagLst>
</file>

<file path=ppt/tags/tag48.xml><?xml version="1.0" encoding="utf-8"?>
<p:tagLst xmlns:a="http://schemas.openxmlformats.org/drawingml/2006/main" xmlns:r="http://schemas.openxmlformats.org/officeDocument/2006/relationships" xmlns:p="http://schemas.openxmlformats.org/presentationml/2006/main">
  <p:tag name="LAST UPDATE DATE" val="421596029.457901"/>
  <p:tag name="IMPORTID" val="6111293902106.322834"/>
  <p:tag name="WBLAST" val="G:\SIM1\SFD\Deals\Volta\Reports - CoGestion\Monthly Reporting\Generation PPT\Volta - Monthly Report.xlsm"/>
  <p:tag name="USER NAME" val="COSTAA"/>
  <p:tag name="TYPE" val="1"/>
  <p:tag name="SOURCENAME" val="MONTHLY REPORT  VOLTA FINANCE LIMITED  - April 2023 ⯀ 2"/>
  <p:tag name="SHEETID" val="Source"/>
  <p:tag name="PICTUREAPPEARANCE" val="xlPrinter"/>
  <p:tag name="NORESIZEONUPDATE" val="False"/>
</p:tagLst>
</file>

<file path=ppt/tags/tag49.xml><?xml version="1.0" encoding="utf-8"?>
<p:tagLst xmlns:a="http://schemas.openxmlformats.org/drawingml/2006/main" xmlns:r="http://schemas.openxmlformats.org/officeDocument/2006/relationships" xmlns:p="http://schemas.openxmlformats.org/presentationml/2006/main">
  <p:tag name="LAST UPDATE DATE" val="421596029.967156"/>
  <p:tag name="IMPORTID" val="5189293903664.699588"/>
  <p:tag name="WBLAST" val="G:\SIM1\SFD\Deals\Volta\Reports - CoGestion\Monthly Reporting\Generation PPT\Volta - Monthly Report.xlsm"/>
  <p:tag name="USER NAME" val="COSTAA"/>
  <p:tag name="TYPE" val="1"/>
  <p:tag name="SOURCENAME" val="Source: AXA IM, as of April 2023 (% of NAV for ccy / % of GA..."/>
  <p:tag name="SHEETID" val="Source"/>
  <p:tag name="PICTUREAPPEARANCE" val="xlPrinter"/>
  <p:tag name="NORESIZEONUPDATE" val="Fals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21596030.457763"/>
  <p:tag name="IMPORTID" val="9705293902983.333573"/>
  <p:tag name="WBLAST" val="G:\SIM1\SFD\Deals\Volta\Reports - CoGestion\Monthly Reporting\Generation PPT\Volta - Monthly Report.xlsm"/>
  <p:tag name="USER NAME" val="COSTAA"/>
  <p:tag name="TYPE" val="1"/>
  <p:tag name="SOURCENAME" val="Source: AXA IM, as of April 2023"/>
  <p:tag name="SHEETID" val="Source"/>
  <p:tag name="PICTUREAPPEARANCE" val="xlPrinter"/>
  <p:tag name="NORESIZEONUPDATE" val="False"/>
</p:tagLst>
</file>

<file path=ppt/tags/tag51.xml><?xml version="1.0" encoding="utf-8"?>
<p:tagLst xmlns:a="http://schemas.openxmlformats.org/drawingml/2006/main" xmlns:r="http://schemas.openxmlformats.org/officeDocument/2006/relationships" xmlns:p="http://schemas.openxmlformats.org/presentationml/2006/main">
  <p:tag name="LAST UPDATE DATE" val="421596030.966739"/>
  <p:tag name="IMPORTID" val="9705293902983.333573"/>
  <p:tag name="WBLAST" val="G:\SIM1\SFD\Deals\Volta\Reports - CoGestion\Monthly Reporting\Generation PPT\Volta - Monthly Report.xlsm"/>
  <p:tag name="USER NAME" val="COSTAA"/>
  <p:tag name="TYPE" val="1"/>
  <p:tag name="SOURCENAME" val="Source: AXA IM, as of April 2023"/>
  <p:tag name="SHEETID" val="Source"/>
  <p:tag name="PICTUREAPPEARANCE" val="xlPrinter"/>
  <p:tag name="NORESIZEONUPDATE" val="False"/>
</p:tagLst>
</file>

<file path=ppt/tags/tag52.xml><?xml version="1.0" encoding="utf-8"?>
<p:tagLst xmlns:a="http://schemas.openxmlformats.org/drawingml/2006/main" xmlns:r="http://schemas.openxmlformats.org/officeDocument/2006/relationships" xmlns:p="http://schemas.openxmlformats.org/presentationml/2006/main">
  <p:tag name="LAST UPDATE DATE" val="421596031.45355"/>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53.xml><?xml version="1.0" encoding="utf-8"?>
<p:tagLst xmlns:a="http://schemas.openxmlformats.org/drawingml/2006/main" xmlns:r="http://schemas.openxmlformats.org/officeDocument/2006/relationships" xmlns:p="http://schemas.openxmlformats.org/presentationml/2006/main">
  <p:tag name="LAST UPDATE DATE" val="421596031.948094"/>
  <p:tag name="IMPORTID" val="9357295453433.125646"/>
  <p:tag name="WBLAST" val="G:\SIM1\SFD\Deals\Volta\Reports - CoGestion\Monthly Reporting\Generation PPT\Volta - Monthly Report.xlsm"/>
  <p:tag name="USER NAME" val="COSTAA"/>
  <p:tag name="TYPE" val="1"/>
  <p:tag name="SOURCENAME" val="Market Value (€m)"/>
  <p:tag name="SHEETID" val="Report"/>
  <p:tag name="PICTUREAPPEARANCE" val="xlPrinter"/>
  <p:tag name="NORESIZEONUPDATE" val="False"/>
</p:tagLst>
</file>

<file path=ppt/tags/tag54.xml><?xml version="1.0" encoding="utf-8"?>
<p:tagLst xmlns:a="http://schemas.openxmlformats.org/drawingml/2006/main" xmlns:r="http://schemas.openxmlformats.org/officeDocument/2006/relationships" xmlns:p="http://schemas.openxmlformats.org/presentationml/2006/main">
  <p:tag name="LAST UPDATE DATE" val="421596051.038255"/>
  <p:tag name="IMPORTID" val="216293902057.238474"/>
  <p:tag name="WBLAST" val="G:\SIM1\SFD\Deals\Volta\Reports - CoGestion\Monthly Reporting\Generation PPT\Volta - Monthly Report.xlsm"/>
  <p:tag name="USER NAME" val="COSTAA"/>
  <p:tag name="TYPE" val="1"/>
  <p:tag name="SOURCENAME" val="MONTHLY REPORT  VOLTA FINANCE LIMITED  - April 2023 ⯀ 3"/>
  <p:tag name="SHEETID" val="Source"/>
  <p:tag name="PICTUREAPPEARANCE" val="xlPrinter"/>
  <p:tag name="NORESIZEONUPDATE" val="False"/>
</p:tagLst>
</file>

<file path=ppt/tags/tag55.xml><?xml version="1.0" encoding="utf-8"?>
<p:tagLst xmlns:a="http://schemas.openxmlformats.org/drawingml/2006/main" xmlns:r="http://schemas.openxmlformats.org/officeDocument/2006/relationships" xmlns:p="http://schemas.openxmlformats.org/presentationml/2006/main">
  <p:tag name="LAST UPDATE DATE" val="421596051.610469"/>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2909</TotalTime>
  <Words>2157</Words>
  <Application>Microsoft Office PowerPoint</Application>
  <PresentationFormat>A4 Paper (210x297 mm)</PresentationFormat>
  <Paragraphs>52</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COSTA Alexis</cp:lastModifiedBy>
  <cp:revision>888</cp:revision>
  <cp:lastPrinted>2018-09-19T13:03:11Z</cp:lastPrinted>
  <dcterms:created xsi:type="dcterms:W3CDTF">2016-08-17T14:10:30Z</dcterms:created>
  <dcterms:modified xsi:type="dcterms:W3CDTF">2023-05-12T14:16:19Z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ies>
</file>