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heme/themeOverride4.xml" ContentType="application/vnd.openxmlformats-officedocument.themeOverrid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heme/themeOverride6.xml" ContentType="application/vnd.openxmlformats-officedocument.themeOverrid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heme/themeOverride7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charts/chart13.xml" ContentType="application/vnd.openxmlformats-officedocument.drawingml.chart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charts/chart20.xml" ContentType="application/vnd.openxmlformats-officedocument.drawingml.chart+xml"/>
  <Override PartName="/ppt/tags/tag392.xml" ContentType="application/vnd.openxmlformats-officedocument.presentationml.tags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1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09" r:id="rId4"/>
    <p:sldMasterId id="2147484179" r:id="rId5"/>
    <p:sldMasterId id="2147484471" r:id="rId6"/>
    <p:sldMasterId id="2147484439" r:id="rId7"/>
    <p:sldMasterId id="2147484409" r:id="rId8"/>
    <p:sldMasterId id="2147484541" r:id="rId9"/>
    <p:sldMasterId id="2147484575" r:id="rId10"/>
    <p:sldMasterId id="2147484605" r:id="rId11"/>
  </p:sldMasterIdLst>
  <p:notesMasterIdLst>
    <p:notesMasterId r:id="rId55"/>
  </p:notesMasterIdLst>
  <p:handoutMasterIdLst>
    <p:handoutMasterId r:id="rId56"/>
  </p:handoutMasterIdLst>
  <p:sldIdLst>
    <p:sldId id="318" r:id="rId12"/>
    <p:sldId id="2147308128" r:id="rId13"/>
    <p:sldId id="368" r:id="rId14"/>
    <p:sldId id="369" r:id="rId15"/>
    <p:sldId id="367" r:id="rId16"/>
    <p:sldId id="363" r:id="rId17"/>
    <p:sldId id="258" r:id="rId18"/>
    <p:sldId id="371" r:id="rId19"/>
    <p:sldId id="374" r:id="rId20"/>
    <p:sldId id="375" r:id="rId21"/>
    <p:sldId id="2147308088" r:id="rId22"/>
    <p:sldId id="2147308154" r:id="rId23"/>
    <p:sldId id="2147308089" r:id="rId24"/>
    <p:sldId id="2147308090" r:id="rId25"/>
    <p:sldId id="2147308091" r:id="rId26"/>
    <p:sldId id="2147308092" r:id="rId27"/>
    <p:sldId id="2147308094" r:id="rId28"/>
    <p:sldId id="2147482133" r:id="rId29"/>
    <p:sldId id="2147482136" r:id="rId30"/>
    <p:sldId id="2147482131" r:id="rId31"/>
    <p:sldId id="2147482132" r:id="rId32"/>
    <p:sldId id="2147308098" r:id="rId33"/>
    <p:sldId id="2147482138" r:id="rId34"/>
    <p:sldId id="2147482139" r:id="rId35"/>
    <p:sldId id="2147482141" r:id="rId36"/>
    <p:sldId id="2147482142" r:id="rId37"/>
    <p:sldId id="2147308105" r:id="rId38"/>
    <p:sldId id="2147308107" r:id="rId39"/>
    <p:sldId id="2147308108" r:id="rId40"/>
    <p:sldId id="2147308109" r:id="rId41"/>
    <p:sldId id="2147308106" r:id="rId42"/>
    <p:sldId id="2147308110" r:id="rId43"/>
    <p:sldId id="2147308111" r:id="rId44"/>
    <p:sldId id="2147308113" r:id="rId45"/>
    <p:sldId id="2147308125" r:id="rId46"/>
    <p:sldId id="2147475554" r:id="rId47"/>
    <p:sldId id="2147308115" r:id="rId48"/>
    <p:sldId id="2147308117" r:id="rId49"/>
    <p:sldId id="2147482145" r:id="rId50"/>
    <p:sldId id="2147308134" r:id="rId51"/>
    <p:sldId id="2147482275" r:id="rId52"/>
    <p:sldId id="2147482277" r:id="rId53"/>
    <p:sldId id="2147308124" r:id="rId54"/>
  </p:sldIdLst>
  <p:sldSz cx="12192000" cy="6858000"/>
  <p:notesSz cx="6858000" cy="9144000"/>
  <p:embeddedFontLst>
    <p:embeddedFont>
      <p:font typeface="Pebble" panose="020F0703020203020204" pitchFamily="34" charset="0"/>
      <p:bold r:id="rId57"/>
    </p:embeddedFont>
    <p:embeddedFont>
      <p:font typeface="Pebble CAPS" panose="020F0703020203020204" pitchFamily="34" charset="-70"/>
      <p:regular r:id="rId58"/>
    </p:embeddedFont>
    <p:embeddedFont>
      <p:font typeface="Telia Sans" pitchFamily="2" charset="-70"/>
      <p:regular r:id="rId59"/>
      <p:bold r:id="rId60"/>
      <p:italic r:id="rId61"/>
      <p:boldItalic r:id="rId62"/>
    </p:embeddedFont>
    <p:embeddedFont>
      <p:font typeface="Telia Sans Heading Heading" panose="00000800000000000000" pitchFamily="2" charset="-70"/>
      <p:bold r:id="rId63"/>
    </p:embeddedFont>
    <p:embeddedFont>
      <p:font typeface="Telia Sans Medium" pitchFamily="2" charset="-70"/>
      <p:regular r:id="rId64"/>
      <p:italic r:id="rId65"/>
    </p:embeddedFont>
  </p:embeddedFontLst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as Urbonas" initials="JU" lastIdx="2" clrIdx="0">
    <p:extLst>
      <p:ext uri="{19B8F6BF-5375-455C-9EA6-DF929625EA0E}">
        <p15:presenceInfo xmlns:p15="http://schemas.microsoft.com/office/powerpoint/2012/main" userId="Justinas Urbon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75C"/>
    <a:srgbClr val="990AE3"/>
    <a:srgbClr val="121214"/>
    <a:srgbClr val="006F6C"/>
    <a:srgbClr val="5E0092"/>
    <a:srgbClr val="5AB0A8"/>
    <a:srgbClr val="004440"/>
    <a:srgbClr val="DE99FF"/>
    <a:srgbClr val="5C52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font" Target="fonts/font2.fntdata"/><Relationship Id="rId66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5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font" Target="fonts/font1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3294534415681"/>
          <c:y val="4.8240686841023193E-2"/>
          <c:w val="0.78500469246318205"/>
          <c:h val="0.91155874079145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Mobilusis
telefono ryšys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145.11000000000001</c:v>
                </c:pt>
                <c:pt idx="1">
                  <c:v>148.32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6-4DA6-96CD-F606E64C0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Fiksuotasis�telefono ryšys </c:v>
                </c:pt>
              </c:strCache>
            </c:strRef>
          </c:tx>
          <c:spPr>
            <a:solidFill>
              <a:srgbClr val="5E009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19.14</c:v>
                </c:pt>
                <c:pt idx="1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6-4DA6-96CD-F606E64C0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Mobiliojo 
interneto �prieiga</c:v>
                </c:pt>
              </c:strCache>
            </c:strRef>
          </c:tx>
          <c:spPr>
            <a:solidFill>
              <a:srgbClr val="990A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7A6-4DA6-96CD-F606E64C05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A6-4DA6-96CD-F606E64C059D}"/>
              </c:ext>
            </c:extLst>
          </c:dPt>
          <c:dLbls>
            <c:dLbl>
              <c:idx val="1"/>
              <c:layout>
                <c:manualLayout>
                  <c:x val="-7.222209374314032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A6-4DA6-96CD-F606E64C0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321.72000000000003</c:v>
                </c:pt>
                <c:pt idx="1">
                  <c:v>364.45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6-4DA6-96CD-F606E64C05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Fiksuotojo 
interneto �prieiga</c:v>
                </c:pt>
              </c:strCache>
            </c:strRef>
          </c:tx>
          <c:spPr>
            <a:solidFill>
              <a:srgbClr val="DE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112.53</c:v>
                </c:pt>
                <c:pt idx="1">
                  <c:v>122.32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6-4DA6-96CD-F606E64C05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5AB0A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83.669999999999987</c:v>
                </c:pt>
                <c:pt idx="1">
                  <c:v>82.03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6-4DA6-96CD-F606E64C05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Duomenų perdavimas</c:v>
                </c:pt>
              </c:strCache>
            </c:strRef>
          </c:tx>
          <c:spPr>
            <a:solidFill>
              <a:srgbClr val="006F6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A6-4DA6-96CD-F606E64C05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A6-4DA6-96CD-F606E64C05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Sheet1!$G$2:$G$3</c:f>
              <c:numCache>
                <c:formatCode>0</c:formatCode>
                <c:ptCount val="2"/>
                <c:pt idx="0">
                  <c:v>22.01</c:v>
                </c:pt>
                <c:pt idx="1">
                  <c:v>23.32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A6-4DA6-96CD-F606E64C05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Didmeninės paslaugos</c:v>
                </c:pt>
              </c:strCache>
            </c:strRef>
          </c:tx>
          <c:spPr>
            <a:solidFill>
              <a:srgbClr val="00444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 m. 12 mėn. </c:v>
                </c:pt>
                <c:pt idx="1">
                  <c:v>2023 m. 12 mėn.</c:v>
                </c:pt>
              </c:strCache>
            </c:strRef>
          </c:cat>
          <c:val>
            <c:numRef>
              <c:f>Sheet1!$H$2:$H$3</c:f>
              <c:numCache>
                <c:formatCode>0</c:formatCode>
                <c:ptCount val="2"/>
                <c:pt idx="0">
                  <c:v>99.29</c:v>
                </c:pt>
                <c:pt idx="1">
                  <c:v>89.22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A6-4DA6-96CD-F606E64C05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8"/>
        <c:overlap val="100"/>
        <c:axId val="361389752"/>
        <c:axId val="361390144"/>
      </c:barChart>
      <c:catAx>
        <c:axId val="361389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 Light" panose="02000403000000020004" pitchFamily="2" charset="0"/>
                <a:cs typeface="+mn-cs"/>
              </a:defRPr>
            </a:pPr>
            <a:endParaRPr lang="lt-LT"/>
          </a:p>
        </c:txPr>
        <c:crossAx val="361390144"/>
        <c:crosses val="autoZero"/>
        <c:auto val="1"/>
        <c:lblAlgn val="ctr"/>
        <c:lblOffset val="100"/>
        <c:noMultiLvlLbl val="0"/>
      </c:catAx>
      <c:valAx>
        <c:axId val="36139014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6138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00967798697867E-3"/>
          <c:y val="2.4679639297579496E-2"/>
          <c:w val="0.98169980644026045"/>
          <c:h val="0.95064072140484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68.022014503816791</c:v>
                </c:pt>
                <c:pt idx="1">
                  <c:v>41.386000000000003</c:v>
                </c:pt>
                <c:pt idx="2">
                  <c:v>16.244</c:v>
                </c:pt>
                <c:pt idx="3">
                  <c:v>16.177</c:v>
                </c:pt>
                <c:pt idx="4">
                  <c:v>16.337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1-48E5-B0F1-19DB4208142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69.60501450381679</c:v>
                </c:pt>
                <c:pt idx="1">
                  <c:v>43.94</c:v>
                </c:pt>
                <c:pt idx="2">
                  <c:v>18.164999999999999</c:v>
                </c:pt>
                <c:pt idx="3">
                  <c:v>17.809999999999999</c:v>
                </c:pt>
                <c:pt idx="4">
                  <c:v>25.712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1-48E5-B0F1-19DB42081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38648895"/>
        <c:axId val="1"/>
      </c:barChart>
      <c:catAx>
        <c:axId val="21386488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.6050145038167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386488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7565543071161E-2"/>
          <c:y val="1.947565543071161E-2"/>
          <c:w val="0.96104868913857677"/>
          <c:h val="0.9610486891385767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911-49C5-AE58-46EBAA9FE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911-49C5-AE58-46EBAA9FEC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911-49C5-AE58-46EBAA9FECBE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43.7</c:v>
                </c:pt>
                <c:pt idx="1">
                  <c:v>35.9</c:v>
                </c:pt>
                <c:pt idx="2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1-49C5-AE58-46EBAA9F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25344352617077E-3"/>
          <c:y val="2.4679639297579496E-2"/>
          <c:w val="0.98567493112947657"/>
          <c:h val="0.95064072140484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33.473860635696823</c:v>
                </c:pt>
                <c:pt idx="1">
                  <c:v>26.788</c:v>
                </c:pt>
                <c:pt idx="2">
                  <c:v>18.393999999999998</c:v>
                </c:pt>
                <c:pt idx="3">
                  <c:v>10.198</c:v>
                </c:pt>
                <c:pt idx="4">
                  <c:v>9.3339999999999996</c:v>
                </c:pt>
                <c:pt idx="5">
                  <c:v>5.9809999999999999</c:v>
                </c:pt>
                <c:pt idx="6">
                  <c:v>4.4619999999999997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B-4F90-A910-7CF22C1F8CF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36.489860635696829</c:v>
                </c:pt>
                <c:pt idx="1">
                  <c:v>24.228999999999999</c:v>
                </c:pt>
                <c:pt idx="2">
                  <c:v>19.564</c:v>
                </c:pt>
                <c:pt idx="3">
                  <c:v>9.3989999999999991</c:v>
                </c:pt>
                <c:pt idx="4">
                  <c:v>9.452</c:v>
                </c:pt>
                <c:pt idx="5">
                  <c:v>6.76</c:v>
                </c:pt>
                <c:pt idx="6">
                  <c:v>4.556</c:v>
                </c:pt>
                <c:pt idx="7">
                  <c:v>2.2639999999999998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B-4F90-A910-7CF22C1F8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774384"/>
        <c:axId val="1"/>
      </c:barChart>
      <c:catAx>
        <c:axId val="133774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.4898606356968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3774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75566750629723E-2"/>
          <c:y val="2.4679639297579496E-2"/>
          <c:w val="0.97984886649874059"/>
          <c:h val="0.95064072140484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27.701031297709925</c:v>
                </c:pt>
                <c:pt idx="1">
                  <c:v>14.712</c:v>
                </c:pt>
                <c:pt idx="2">
                  <c:v>14.981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2-42FB-AAA5-21587F52FA4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25.831031297709927</c:v>
                </c:pt>
                <c:pt idx="1">
                  <c:v>16.247</c:v>
                </c:pt>
                <c:pt idx="2">
                  <c:v>14.295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2-42FB-AAA5-21587F52F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237520"/>
        <c:axId val="1"/>
      </c:barChart>
      <c:catAx>
        <c:axId val="1883237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.7010312977099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3237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93347965558002E-3"/>
          <c:y val="9.9590163934426226E-2"/>
          <c:w val="0.98244133040688841"/>
          <c:h val="0.831557377049180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7131147540983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1F-4512-97EC-1D549615AFD8}"/>
                </c:ext>
              </c:extLst>
            </c:dLbl>
            <c:dLbl>
              <c:idx val="1"/>
              <c:layout>
                <c:manualLayout>
                  <c:x val="0"/>
                  <c:y val="-0.4336065573770491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A1F-4512-97EC-1D549615AFD8}"/>
                </c:ext>
              </c:extLst>
            </c:dLbl>
            <c:dLbl>
              <c:idx val="2"/>
              <c:layout>
                <c:manualLayout>
                  <c:x val="0"/>
                  <c:y val="-0.409836065573770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A1F-4512-97EC-1D549615AFD8}"/>
                </c:ext>
              </c:extLst>
            </c:dLbl>
            <c:dLbl>
              <c:idx val="3"/>
              <c:layout>
                <c:manualLayout>
                  <c:x val="0"/>
                  <c:y val="-0.4122950819672131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A1F-4512-97EC-1D549615AFD8}"/>
                </c:ext>
              </c:extLst>
            </c:dLbl>
            <c:dLbl>
              <c:idx val="4"/>
              <c:layout>
                <c:manualLayout>
                  <c:x val="0"/>
                  <c:y val="-0.4114754098360655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A1F-4512-97EC-1D549615AF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2007</c:v>
                </c:pt>
                <c:pt idx="1">
                  <c:v>1979</c:v>
                </c:pt>
                <c:pt idx="2">
                  <c:v>1931</c:v>
                </c:pt>
                <c:pt idx="3">
                  <c:v>1935</c:v>
                </c:pt>
                <c:pt idx="4">
                  <c:v>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F-4512-97EC-1D549615AFD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6475409836065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A1F-4512-97EC-1D549615AFD8}"/>
                </c:ext>
              </c:extLst>
            </c:dLbl>
            <c:dLbl>
              <c:idx val="1"/>
              <c:layout>
                <c:manualLayout>
                  <c:x val="0"/>
                  <c:y val="-0.3729508196721311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A1F-4512-97EC-1D549615AFD8}"/>
                </c:ext>
              </c:extLst>
            </c:dLbl>
            <c:dLbl>
              <c:idx val="2"/>
              <c:layout>
                <c:manualLayout>
                  <c:x val="0"/>
                  <c:y val="-0.3553278688524590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A1F-4512-97EC-1D549615AFD8}"/>
                </c:ext>
              </c:extLst>
            </c:dLbl>
            <c:dLbl>
              <c:idx val="3"/>
              <c:layout>
                <c:manualLayout>
                  <c:x val="0"/>
                  <c:y val="-0.3606557377049180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A1F-4512-97EC-1D549615AFD8}"/>
                </c:ext>
              </c:extLst>
            </c:dLbl>
            <c:dLbl>
              <c:idx val="4"/>
              <c:layout>
                <c:manualLayout>
                  <c:x val="0"/>
                  <c:y val="-0.36106557377049181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212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A1F-4512-97EC-1D549615AF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1883</c:v>
                </c:pt>
                <c:pt idx="1">
                  <c:v>1855</c:v>
                </c:pt>
                <c:pt idx="2">
                  <c:v>1818</c:v>
                </c:pt>
                <c:pt idx="3">
                  <c:v>1829</c:v>
                </c:pt>
                <c:pt idx="4">
                  <c:v>1830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1F-4512-97EC-1D549615A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13804288"/>
        <c:axId val="1"/>
      </c:barChart>
      <c:catAx>
        <c:axId val="413804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7"/>
          <c:min val="1150"/>
        </c:scaling>
        <c:delete val="1"/>
        <c:axPos val="l"/>
        <c:numFmt formatCode="General" sourceLinked="1"/>
        <c:majorTickMark val="out"/>
        <c:minorTickMark val="none"/>
        <c:tickLblPos val="nextTo"/>
        <c:crossAx val="413804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741922616673316E-2"/>
          <c:y val="2.8337874659400544E-2"/>
          <c:w val="0.95851615476665342"/>
          <c:h val="0.94332425068119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39.848139452780224</c:v>
                </c:pt>
                <c:pt idx="1">
                  <c:v>13.76613945278023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F-42C5-9B86-AD1D7BE7F33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39.454139452780225</c:v>
                </c:pt>
                <c:pt idx="1">
                  <c:v>23.14113945278023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F-42C5-9B86-AD1D7BE7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159216"/>
        <c:axId val="1"/>
      </c:barChart>
      <c:catAx>
        <c:axId val="15159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.8481394527802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1592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6895780944394E-2"/>
          <c:y val="5.2704576976421634E-2"/>
          <c:w val="0.8200614696842693"/>
          <c:h val="0.894128525196486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92.741000000000014</c:v>
                </c:pt>
                <c:pt idx="1">
                  <c:v>114.85600000000001</c:v>
                </c:pt>
                <c:pt idx="2">
                  <c:v>89.265000000000001</c:v>
                </c:pt>
                <c:pt idx="3">
                  <c:v>71.2</c:v>
                </c:pt>
                <c:pt idx="4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D-4A1D-837B-E5C217B79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34168720"/>
        <c:axId val="1"/>
      </c:barChart>
      <c:lineChart>
        <c:grouping val="standard"/>
        <c:varyColors val="0"/>
        <c:ser>
          <c:idx val="1"/>
          <c:order val="1"/>
          <c:spPr>
            <a:ln w="3810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Sheet1!$A$2:$E$2</c:f>
              <c:numCache>
                <c:formatCode>General</c:formatCode>
                <c:ptCount val="5"/>
                <c:pt idx="0">
                  <c:v>26.900000000000002</c:v>
                </c:pt>
                <c:pt idx="1">
                  <c:v>35.299999999999997</c:v>
                </c:pt>
                <c:pt idx="2">
                  <c:v>26</c:v>
                </c:pt>
                <c:pt idx="3">
                  <c:v>19.899999999999999</c:v>
                </c:pt>
                <c:pt idx="4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D-4A1D-837B-E5C217B79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15341687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34168720"/>
        <c:crosses val="min"/>
        <c:crossBetween val="between"/>
        <c:majorUnit val="5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40"/>
          <c:min val="-5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"/>
        <c:crosses val="max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12877082395318E-2"/>
          <c:y val="2.3412877082395318E-2"/>
          <c:w val="0.95317424583520938"/>
          <c:h val="0.9531742458352093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D52-47F5-B3F5-D274CB5EF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D52-47F5-B3F5-D274CB5EF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D52-47F5-B3F5-D274CB5EF6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D52-47F5-B3F5-D274CB5EF6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FD52-47F5-B3F5-D274CB5EF6C7}"/>
              </c:ext>
            </c:extLst>
          </c:dPt>
          <c:val>
            <c:numRef>
              <c:f>Sheet1!$A$1:$A$5</c:f>
              <c:numCache>
                <c:formatCode>General</c:formatCode>
                <c:ptCount val="5"/>
                <c:pt idx="0">
                  <c:v>37.61931499157776</c:v>
                </c:pt>
                <c:pt idx="1">
                  <c:v>34.250421111734973</c:v>
                </c:pt>
                <c:pt idx="2">
                  <c:v>8.9837170129140933</c:v>
                </c:pt>
                <c:pt idx="3">
                  <c:v>19.090398652442445</c:v>
                </c:pt>
                <c:pt idx="4">
                  <c:v>5.6148231330713075E-2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52-47F5-B3F5-D274CB5EF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71333544504276E-2"/>
          <c:y val="2.8017241379310345E-2"/>
          <c:w val="0.9670573329109915"/>
          <c:h val="0.943965517241379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16.177</c:v>
                </c:pt>
                <c:pt idx="1">
                  <c:v>14.472</c:v>
                </c:pt>
                <c:pt idx="2">
                  <c:v>13.473000000000001</c:v>
                </c:pt>
                <c:pt idx="3">
                  <c:v>16.5</c:v>
                </c:pt>
                <c:pt idx="4">
                  <c:v>17.809999999999999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8-4F7D-8EF6-5ABD1889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3788784"/>
        <c:axId val="1"/>
      </c:barChart>
      <c:catAx>
        <c:axId val="133788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.80999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3788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166797027040213E-2"/>
          <c:y val="3.3144777431751891E-2"/>
          <c:w val="0.88564859880973579"/>
          <c:h val="0.75919189130353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Pelnas vienai akcijai (eurais)</c:v>
                </c:pt>
              </c:strCache>
            </c:strRef>
          </c:tx>
          <c:spPr>
            <a:solidFill>
              <a:srgbClr val="5E009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7.4331701554887985E-4"/>
                  <c:y val="-3.3953351756628209E-3"/>
                </c:manualLayout>
              </c:layout>
              <c:tx>
                <c:rich>
                  <a:bodyPr/>
                  <a:lstStyle/>
                  <a:p>
                    <a:fld id="{AE019AEE-52D7-4CD5-9332-8563389318F1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159-4CD7-BD2B-7A83BC09A5A4}"/>
                </c:ext>
              </c:extLst>
            </c:dLbl>
            <c:dLbl>
              <c:idx val="1"/>
              <c:layout>
                <c:manualLayout>
                  <c:x val="-3.573050295620041E-3"/>
                  <c:y val="-2.3469063550768526E-3"/>
                </c:manualLayout>
              </c:layout>
              <c:tx>
                <c:rich>
                  <a:bodyPr/>
                  <a:lstStyle/>
                  <a:p>
                    <a:fld id="{A05E394C-F3D6-44E5-8847-DFBBD08B5C56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159-4CD7-BD2B-7A83BC09A5A4}"/>
                </c:ext>
              </c:extLst>
            </c:dLbl>
            <c:dLbl>
              <c:idx val="2"/>
              <c:layout>
                <c:manualLayout>
                  <c:x val="-5.1051425581794593E-3"/>
                  <c:y val="-4.6163024082426811E-3"/>
                </c:manualLayout>
              </c:layout>
              <c:tx>
                <c:rich>
                  <a:bodyPr/>
                  <a:lstStyle/>
                  <a:p>
                    <a:fld id="{C0D8282E-DAA6-4C2E-9F58-EB47EC98071F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159-4CD7-BD2B-7A83BC09A5A4}"/>
                </c:ext>
              </c:extLst>
            </c:dLbl>
            <c:dLbl>
              <c:idx val="3"/>
              <c:layout>
                <c:manualLayout>
                  <c:x val="1.1819254300530358E-3"/>
                  <c:y val="-1.5454066387213632E-4"/>
                </c:manualLayout>
              </c:layout>
              <c:tx>
                <c:rich>
                  <a:bodyPr/>
                  <a:lstStyle/>
                  <a:p>
                    <a:fld id="{F2A5DC66-6D92-4208-A3DF-7D647BB4D4F1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159-4CD7-BD2B-7A83BC09A5A4}"/>
                </c:ext>
              </c:extLst>
            </c:dLbl>
            <c:dLbl>
              <c:idx val="4"/>
              <c:layout>
                <c:manualLayout>
                  <c:x val="-7.316182869807614E-3"/>
                  <c:y val="-3.0131990067760266E-3"/>
                </c:manualLayout>
              </c:layout>
              <c:tx>
                <c:rich>
                  <a:bodyPr/>
                  <a:lstStyle/>
                  <a:p>
                    <a:fld id="{4D58A5DD-F2F9-4E30-97A7-E5253D18511E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159-4CD7-BD2B-7A83BC09A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21214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2019 m. </c:v>
                </c:pt>
                <c:pt idx="1">
                  <c:v>2020 m. </c:v>
                </c:pt>
                <c:pt idx="2">
                  <c:v>2021 m. </c:v>
                </c:pt>
                <c:pt idx="3">
                  <c:v>2022 m. </c:v>
                </c:pt>
                <c:pt idx="4">
                  <c:v>2023 m.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9.4E-2</c:v>
                </c:pt>
                <c:pt idx="1">
                  <c:v>9.6000000000000002E-2</c:v>
                </c:pt>
                <c:pt idx="2">
                  <c:v>9.8000000000000004E-2</c:v>
                </c:pt>
                <c:pt idx="3">
                  <c:v>9.7000000000000003E-2</c:v>
                </c:pt>
                <c:pt idx="4">
                  <c:v>0.109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0.094</c:v>
                  </c:pt>
                  <c:pt idx="1">
                    <c:v>0.096</c:v>
                  </c:pt>
                  <c:pt idx="2">
                    <c:v>0.098</c:v>
                  </c:pt>
                  <c:pt idx="3">
                    <c:v>0.097</c:v>
                  </c:pt>
                  <c:pt idx="4">
                    <c:v>0.109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159-4CD7-BD2B-7A83BC09A5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Dividendai vienai akcijai (eurais)</c:v>
                </c:pt>
              </c:strCache>
            </c:strRef>
          </c:tx>
          <c:spPr>
            <a:solidFill>
              <a:srgbClr val="990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59-4CD7-BD2B-7A83BC09A5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159-4CD7-BD2B-7A83BC09A5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159-4CD7-BD2B-7A83BC09A5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159-4CD7-BD2B-7A83BC09A5A4}"/>
              </c:ext>
            </c:extLst>
          </c:dPt>
          <c:dPt>
            <c:idx val="4"/>
            <c:invertIfNegative val="0"/>
            <c:bubble3D val="0"/>
            <c:spPr>
              <a:solidFill>
                <a:srgbClr val="990AE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B159-4CD7-BD2B-7A83BC09A5A4}"/>
              </c:ext>
            </c:extLst>
          </c:dPt>
          <c:dLbls>
            <c:dLbl>
              <c:idx val="0"/>
              <c:layout>
                <c:manualLayout>
                  <c:x val="1.1446678921232406E-2"/>
                  <c:y val="-6.7160396891140983E-3"/>
                </c:manualLayout>
              </c:layout>
              <c:tx>
                <c:rich>
                  <a:bodyPr/>
                  <a:lstStyle/>
                  <a:p>
                    <a:fld id="{D4DAF394-6C5E-42F5-AC7D-79ABA32EE3A3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159-4CD7-BD2B-7A83BC09A5A4}"/>
                </c:ext>
              </c:extLst>
            </c:dLbl>
            <c:dLbl>
              <c:idx val="1"/>
              <c:layout>
                <c:manualLayout>
                  <c:x val="1.7384107474370539E-2"/>
                  <c:y val="-1.4887257306365856E-2"/>
                </c:manualLayout>
              </c:layout>
              <c:tx>
                <c:rich>
                  <a:bodyPr/>
                  <a:lstStyle/>
                  <a:p>
                    <a:fld id="{D7C98443-F5D5-4572-AD67-CC6957C7A38C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159-4CD7-BD2B-7A83BC09A5A4}"/>
                </c:ext>
              </c:extLst>
            </c:dLbl>
            <c:dLbl>
              <c:idx val="2"/>
              <c:layout>
                <c:manualLayout>
                  <c:x val="1.2376928493694386E-2"/>
                  <c:y val="-6.32728832968419E-3"/>
                </c:manualLayout>
              </c:layout>
              <c:tx>
                <c:rich>
                  <a:bodyPr/>
                  <a:lstStyle/>
                  <a:p>
                    <a:fld id="{DBCFA1AD-E99D-433D-85FC-85EBAC20545E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159-4CD7-BD2B-7A83BC09A5A4}"/>
                </c:ext>
              </c:extLst>
            </c:dLbl>
            <c:dLbl>
              <c:idx val="3"/>
              <c:layout>
                <c:manualLayout>
                  <c:x val="1.0098127977905201E-2"/>
                  <c:y val="-2.643989184073289E-3"/>
                </c:manualLayout>
              </c:layout>
              <c:tx>
                <c:rich>
                  <a:bodyPr/>
                  <a:lstStyle/>
                  <a:p>
                    <a:fld id="{A0932F1F-665D-4400-99F2-638E1B8FA25B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159-4CD7-BD2B-7A83BC09A5A4}"/>
                </c:ext>
              </c:extLst>
            </c:dLbl>
            <c:dLbl>
              <c:idx val="4"/>
              <c:layout>
                <c:manualLayout>
                  <c:x val="1.9395289841181577E-3"/>
                  <c:y val="-2.9843784827554114E-3"/>
                </c:manualLayout>
              </c:layout>
              <c:tx>
                <c:rich>
                  <a:bodyPr/>
                  <a:lstStyle/>
                  <a:p>
                    <a:fld id="{E1B53086-A47C-4060-A571-0413BDF92257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159-4CD7-BD2B-7A83BC09A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21214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2019 m. </c:v>
                </c:pt>
                <c:pt idx="1">
                  <c:v>2020 m. </c:v>
                </c:pt>
                <c:pt idx="2">
                  <c:v>2021 m. </c:v>
                </c:pt>
                <c:pt idx="3">
                  <c:v>2022 m. </c:v>
                </c:pt>
                <c:pt idx="4">
                  <c:v>2023 m. </c:v>
                </c:pt>
              </c:strCache>
            </c:strRef>
          </c:cat>
          <c:val>
            <c:numRef>
              <c:f>Sheet1!$C$2:$C$6</c:f>
              <c:numCache>
                <c:formatCode>0.000</c:formatCode>
                <c:ptCount val="5"/>
                <c:pt idx="0">
                  <c:v>0.09</c:v>
                </c:pt>
                <c:pt idx="1">
                  <c:v>0.1</c:v>
                </c:pt>
                <c:pt idx="2">
                  <c:v>0.1</c:v>
                </c:pt>
                <c:pt idx="3">
                  <c:v>0.06</c:v>
                </c:pt>
                <c:pt idx="4">
                  <c:v>0.09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0.090</c:v>
                  </c:pt>
                  <c:pt idx="1">
                    <c:v>0.100</c:v>
                  </c:pt>
                  <c:pt idx="2">
                    <c:v>0.100</c:v>
                  </c:pt>
                  <c:pt idx="3">
                    <c:v>0.060</c:v>
                  </c:pt>
                  <c:pt idx="4">
                    <c:v>0.090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159-4CD7-BD2B-7A83BC09A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3393664"/>
        <c:axId val="473393272"/>
      </c:barChart>
      <c:catAx>
        <c:axId val="47339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21214"/>
                </a:solidFill>
                <a:latin typeface="+mn-lt"/>
                <a:ea typeface="Helvetica Neue Light" panose="02000403000000020004" pitchFamily="2" charset="0"/>
                <a:cs typeface="+mn-cs"/>
              </a:defRPr>
            </a:pPr>
            <a:endParaRPr lang="lt-LT"/>
          </a:p>
        </c:txPr>
        <c:crossAx val="473393272"/>
        <c:crosses val="autoZero"/>
        <c:auto val="1"/>
        <c:lblAlgn val="ctr"/>
        <c:lblOffset val="100"/>
        <c:noMultiLvlLbl val="0"/>
      </c:catAx>
      <c:valAx>
        <c:axId val="4733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339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21214"/>
                </a:solidFill>
                <a:latin typeface="+mn-lt"/>
                <a:ea typeface="Helvetica Neue Light" panose="02000403000000020004" pitchFamily="2" charset="0"/>
                <a:cs typeface="+mn-cs"/>
              </a:defRPr>
            </a:pPr>
            <a:endParaRPr lang="lt-L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21214"/>
                </a:solidFill>
                <a:latin typeface="+mn-lt"/>
                <a:ea typeface="Helvetica Neue Light" panose="02000403000000020004" pitchFamily="2" charset="0"/>
                <a:cs typeface="+mn-cs"/>
              </a:defRPr>
            </a:pPr>
            <a:endParaRPr lang="lt-LT"/>
          </a:p>
        </c:txPr>
      </c:legendEntry>
      <c:layout>
        <c:manualLayout>
          <c:xMode val="edge"/>
          <c:yMode val="edge"/>
          <c:x val="0"/>
          <c:y val="0.85989257024161148"/>
          <c:w val="1"/>
          <c:h val="0.112678861620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21214"/>
              </a:solidFill>
              <a:latin typeface="+mn-lt"/>
              <a:ea typeface="Helvetica Neue Light" panose="02000403000000020004" pitchFamily="2" charset="0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53047308339408"/>
          <c:y val="9.6023745508961922E-2"/>
          <c:w val="0.30293896385731012"/>
          <c:h val="0.80795250898207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990AE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AD5-4CBE-8621-BBAA68BC8B48}"/>
              </c:ext>
            </c:extLst>
          </c:dPt>
          <c:dPt>
            <c:idx val="1"/>
            <c:bubble3D val="0"/>
            <c:spPr>
              <a:solidFill>
                <a:srgbClr val="14141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AD5-4CBE-8621-BBAA68BC8B48}"/>
              </c:ext>
            </c:extLst>
          </c:dPt>
          <c:dPt>
            <c:idx val="2"/>
            <c:bubble3D val="0"/>
            <c:spPr>
              <a:solidFill>
                <a:srgbClr val="13A538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0AD5-4CBE-8621-BBAA68BC8B48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0AD5-4CBE-8621-BBAA68BC8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BEA47B-140F-4B4C-BE3D-7C075AA35455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AD5-4CBE-8621-BBAA68BC8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4A6323-36B2-44DD-9465-6E7D402AB6E4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AD5-4CBE-8621-BBAA68BC8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2C9C6A-C5FB-4AFA-B76A-3B738CCC3402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AD5-4CBE-8621-BBAA68BC8B48}"/>
                </c:ext>
              </c:extLst>
            </c:dLbl>
            <c:dLbl>
              <c:idx val="3"/>
              <c:layout>
                <c:manualLayout>
                  <c:x val="2.2853879045575225E-3"/>
                  <c:y val="-6.0952373639010567E-3"/>
                </c:manualLayout>
              </c:layout>
              <c:tx>
                <c:rich>
                  <a:bodyPr/>
                  <a:lstStyle/>
                  <a:p>
                    <a:fld id="{1DF25A9F-B3B3-470B-B03A-D330FD42405A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AD5-4CBE-8621-BBAA68BC8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38.1</c:v>
                </c:pt>
                <c:pt idx="1">
                  <c:v>27.8</c:v>
                </c:pt>
                <c:pt idx="2">
                  <c:v>21.3</c:v>
                </c:pt>
                <c:pt idx="3">
                  <c:v>12.8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Sheet1!$B$2:$B$5</c15:f>
                <c15:dlblRangeCache>
                  <c:ptCount val="4"/>
                  <c:pt idx="0">
                    <c:v>38.1</c:v>
                  </c:pt>
                  <c:pt idx="1">
                    <c:v>27.8</c:v>
                  </c:pt>
                  <c:pt idx="2">
                    <c:v>21.3</c:v>
                  </c:pt>
                  <c:pt idx="3">
                    <c:v>12.8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AD5-4CBE-8621-BBAA68BC8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29032258064516E-2"/>
          <c:y val="0.11900097943192949"/>
          <c:w val="0.967741935483871"/>
          <c:h val="0.798726738491674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368266405484818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807-41EA-817B-BFE703B74A79}"/>
                </c:ext>
              </c:extLst>
            </c:dLbl>
            <c:dLbl>
              <c:idx val="1"/>
              <c:layout>
                <c:manualLayout>
                  <c:x val="0"/>
                  <c:y val="-0.41185112634671889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807-41EA-817B-BFE703B74A79}"/>
                </c:ext>
              </c:extLst>
            </c:dLbl>
            <c:dLbl>
              <c:idx val="2"/>
              <c:layout>
                <c:manualLayout>
                  <c:x val="0"/>
                  <c:y val="-0.3555337904015670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807-41EA-817B-BFE703B74A79}"/>
                </c:ext>
              </c:extLst>
            </c:dLbl>
            <c:dLbl>
              <c:idx val="3"/>
              <c:layout>
                <c:manualLayout>
                  <c:x val="0"/>
                  <c:y val="-0.36630754162585699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807-41EA-817B-BFE703B74A79}"/>
                </c:ext>
              </c:extLst>
            </c:dLbl>
            <c:dLbl>
              <c:idx val="4"/>
              <c:layout>
                <c:manualLayout>
                  <c:x val="0"/>
                  <c:y val="-0.3682664054848188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807-41EA-817B-BFE703B74A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1177</c:v>
                </c:pt>
                <c:pt idx="1">
                  <c:v>1104</c:v>
                </c:pt>
                <c:pt idx="2">
                  <c:v>938</c:v>
                </c:pt>
                <c:pt idx="3">
                  <c:v>970</c:v>
                </c:pt>
                <c:pt idx="4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07-41EA-817B-BFE703B74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13845568"/>
        <c:axId val="1"/>
      </c:barChart>
      <c:catAx>
        <c:axId val="4138455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7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138455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22957600827329E-2"/>
          <c:y val="4.8022598870056499E-2"/>
          <c:w val="0.84522578421234051"/>
          <c:h val="0.88474576271186445"/>
        </c:manualLayout>
      </c:layout>
      <c:barChart>
        <c:barDir val="col"/>
        <c:grouping val="clustered"/>
        <c:varyColors val="0"/>
        <c:ser>
          <c:idx val="1"/>
          <c:order val="0"/>
          <c:tx>
            <c:v>Apyvarta (vnt.)</c:v>
          </c:tx>
          <c:spPr>
            <a:solidFill>
              <a:srgbClr val="29003E"/>
            </a:solidFill>
            <a:ln w="25400">
              <a:solidFill>
                <a:srgbClr val="29003E"/>
              </a:solidFill>
            </a:ln>
          </c:spPr>
          <c:invertIfNegative val="0"/>
          <c:cat>
            <c:numRef>
              <c:f>'Shares data'!$A$4:$A$252</c:f>
              <c:numCache>
                <c:formatCode>yyyy\.mm\.dd</c:formatCode>
                <c:ptCount val="249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45299</c:v>
                </c:pt>
                <c:pt idx="5">
                  <c:v>45300</c:v>
                </c:pt>
                <c:pt idx="6">
                  <c:v>45301</c:v>
                </c:pt>
                <c:pt idx="7">
                  <c:v>45302</c:v>
                </c:pt>
                <c:pt idx="8">
                  <c:v>45303</c:v>
                </c:pt>
                <c:pt idx="9">
                  <c:v>45306</c:v>
                </c:pt>
                <c:pt idx="10">
                  <c:v>45307</c:v>
                </c:pt>
                <c:pt idx="11">
                  <c:v>45308</c:v>
                </c:pt>
                <c:pt idx="12">
                  <c:v>45309</c:v>
                </c:pt>
                <c:pt idx="13">
                  <c:v>45310</c:v>
                </c:pt>
                <c:pt idx="14">
                  <c:v>45313</c:v>
                </c:pt>
                <c:pt idx="15">
                  <c:v>45314</c:v>
                </c:pt>
                <c:pt idx="16">
                  <c:v>45315</c:v>
                </c:pt>
                <c:pt idx="17">
                  <c:v>45316</c:v>
                </c:pt>
                <c:pt idx="18">
                  <c:v>45317</c:v>
                </c:pt>
                <c:pt idx="19">
                  <c:v>45320</c:v>
                </c:pt>
                <c:pt idx="20">
                  <c:v>45321</c:v>
                </c:pt>
                <c:pt idx="21">
                  <c:v>45322</c:v>
                </c:pt>
                <c:pt idx="22">
                  <c:v>45323</c:v>
                </c:pt>
                <c:pt idx="23">
                  <c:v>45324</c:v>
                </c:pt>
                <c:pt idx="24">
                  <c:v>45327</c:v>
                </c:pt>
                <c:pt idx="25">
                  <c:v>45328</c:v>
                </c:pt>
                <c:pt idx="26">
                  <c:v>45329</c:v>
                </c:pt>
                <c:pt idx="27">
                  <c:v>45330</c:v>
                </c:pt>
                <c:pt idx="28">
                  <c:v>45331</c:v>
                </c:pt>
                <c:pt idx="29">
                  <c:v>45334</c:v>
                </c:pt>
                <c:pt idx="30">
                  <c:v>45335</c:v>
                </c:pt>
                <c:pt idx="31">
                  <c:v>45336</c:v>
                </c:pt>
                <c:pt idx="32">
                  <c:v>45337</c:v>
                </c:pt>
                <c:pt idx="33">
                  <c:v>45338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45348</c:v>
                </c:pt>
                <c:pt idx="40">
                  <c:v>45349</c:v>
                </c:pt>
                <c:pt idx="41">
                  <c:v>45350</c:v>
                </c:pt>
                <c:pt idx="42">
                  <c:v>45351</c:v>
                </c:pt>
                <c:pt idx="43">
                  <c:v>45352</c:v>
                </c:pt>
                <c:pt idx="44">
                  <c:v>45355</c:v>
                </c:pt>
                <c:pt idx="45">
                  <c:v>45356</c:v>
                </c:pt>
                <c:pt idx="46">
                  <c:v>45357</c:v>
                </c:pt>
                <c:pt idx="47">
                  <c:v>45358</c:v>
                </c:pt>
                <c:pt idx="48">
                  <c:v>45359</c:v>
                </c:pt>
                <c:pt idx="49">
                  <c:v>45362</c:v>
                </c:pt>
                <c:pt idx="50">
                  <c:v>45363</c:v>
                </c:pt>
                <c:pt idx="51">
                  <c:v>45364</c:v>
                </c:pt>
                <c:pt idx="52">
                  <c:v>45365</c:v>
                </c:pt>
                <c:pt idx="53">
                  <c:v>45366</c:v>
                </c:pt>
                <c:pt idx="54">
                  <c:v>45369</c:v>
                </c:pt>
                <c:pt idx="55">
                  <c:v>45370</c:v>
                </c:pt>
                <c:pt idx="56">
                  <c:v>45371</c:v>
                </c:pt>
                <c:pt idx="57">
                  <c:v>45372</c:v>
                </c:pt>
                <c:pt idx="58">
                  <c:v>45373</c:v>
                </c:pt>
                <c:pt idx="59">
                  <c:v>45376</c:v>
                </c:pt>
                <c:pt idx="60">
                  <c:v>45377</c:v>
                </c:pt>
                <c:pt idx="61">
                  <c:v>45378</c:v>
                </c:pt>
                <c:pt idx="62">
                  <c:v>45379</c:v>
                </c:pt>
              </c:numCache>
            </c:numRef>
          </c:cat>
          <c:val>
            <c:numRef>
              <c:f>'Shares data'!$C$4:$C$252</c:f>
              <c:numCache>
                <c:formatCode>General</c:formatCode>
                <c:ptCount val="249"/>
                <c:pt idx="0">
                  <c:v>9064</c:v>
                </c:pt>
                <c:pt idx="1">
                  <c:v>43676</c:v>
                </c:pt>
                <c:pt idx="2">
                  <c:v>26161</c:v>
                </c:pt>
                <c:pt idx="3">
                  <c:v>4094</c:v>
                </c:pt>
                <c:pt idx="4">
                  <c:v>31179</c:v>
                </c:pt>
                <c:pt idx="5">
                  <c:v>5474</c:v>
                </c:pt>
                <c:pt idx="6">
                  <c:v>30802</c:v>
                </c:pt>
                <c:pt idx="7">
                  <c:v>79458</c:v>
                </c:pt>
                <c:pt idx="8">
                  <c:v>33963</c:v>
                </c:pt>
                <c:pt idx="9">
                  <c:v>8870</c:v>
                </c:pt>
                <c:pt idx="10">
                  <c:v>5544</c:v>
                </c:pt>
                <c:pt idx="11">
                  <c:v>6309</c:v>
                </c:pt>
                <c:pt idx="12">
                  <c:v>16318</c:v>
                </c:pt>
                <c:pt idx="13">
                  <c:v>5349</c:v>
                </c:pt>
                <c:pt idx="14">
                  <c:v>17218</c:v>
                </c:pt>
                <c:pt idx="15">
                  <c:v>9344</c:v>
                </c:pt>
                <c:pt idx="16">
                  <c:v>37843</c:v>
                </c:pt>
                <c:pt idx="17">
                  <c:v>5410</c:v>
                </c:pt>
                <c:pt idx="18">
                  <c:v>20302</c:v>
                </c:pt>
                <c:pt idx="19">
                  <c:v>11763</c:v>
                </c:pt>
                <c:pt idx="20">
                  <c:v>8385</c:v>
                </c:pt>
                <c:pt idx="21">
                  <c:v>26189</c:v>
                </c:pt>
                <c:pt idx="22">
                  <c:v>943</c:v>
                </c:pt>
                <c:pt idx="23">
                  <c:v>8429</c:v>
                </c:pt>
                <c:pt idx="24">
                  <c:v>2378</c:v>
                </c:pt>
                <c:pt idx="25">
                  <c:v>4237</c:v>
                </c:pt>
                <c:pt idx="26">
                  <c:v>4360</c:v>
                </c:pt>
                <c:pt idx="27">
                  <c:v>38375</c:v>
                </c:pt>
                <c:pt idx="28">
                  <c:v>1407</c:v>
                </c:pt>
                <c:pt idx="29">
                  <c:v>7634</c:v>
                </c:pt>
                <c:pt idx="30">
                  <c:v>2938</c:v>
                </c:pt>
                <c:pt idx="31">
                  <c:v>10134</c:v>
                </c:pt>
                <c:pt idx="32">
                  <c:v>1958</c:v>
                </c:pt>
                <c:pt idx="34">
                  <c:v>6208</c:v>
                </c:pt>
                <c:pt idx="35">
                  <c:v>2174</c:v>
                </c:pt>
                <c:pt idx="36">
                  <c:v>8308</c:v>
                </c:pt>
                <c:pt idx="37">
                  <c:v>4502</c:v>
                </c:pt>
                <c:pt idx="38">
                  <c:v>3134</c:v>
                </c:pt>
                <c:pt idx="39">
                  <c:v>4536</c:v>
                </c:pt>
                <c:pt idx="40">
                  <c:v>19517</c:v>
                </c:pt>
                <c:pt idx="41">
                  <c:v>32440</c:v>
                </c:pt>
                <c:pt idx="42">
                  <c:v>9321</c:v>
                </c:pt>
                <c:pt idx="43">
                  <c:v>45950</c:v>
                </c:pt>
                <c:pt idx="44">
                  <c:v>8445</c:v>
                </c:pt>
                <c:pt idx="45">
                  <c:v>14898</c:v>
                </c:pt>
                <c:pt idx="46">
                  <c:v>3309</c:v>
                </c:pt>
                <c:pt idx="47">
                  <c:v>6649</c:v>
                </c:pt>
                <c:pt idx="48">
                  <c:v>1890</c:v>
                </c:pt>
                <c:pt idx="50">
                  <c:v>13109</c:v>
                </c:pt>
                <c:pt idx="51">
                  <c:v>6142</c:v>
                </c:pt>
                <c:pt idx="52">
                  <c:v>19766</c:v>
                </c:pt>
                <c:pt idx="53">
                  <c:v>28197</c:v>
                </c:pt>
                <c:pt idx="54">
                  <c:v>25221</c:v>
                </c:pt>
                <c:pt idx="55">
                  <c:v>9142</c:v>
                </c:pt>
                <c:pt idx="56">
                  <c:v>4995</c:v>
                </c:pt>
                <c:pt idx="57">
                  <c:v>3935</c:v>
                </c:pt>
                <c:pt idx="58">
                  <c:v>28515</c:v>
                </c:pt>
                <c:pt idx="59">
                  <c:v>8502</c:v>
                </c:pt>
                <c:pt idx="60">
                  <c:v>24782</c:v>
                </c:pt>
                <c:pt idx="61">
                  <c:v>7368</c:v>
                </c:pt>
                <c:pt idx="62">
                  <c:v>9544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A-40AD-9B9E-33952472E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561560"/>
        <c:axId val="411561952"/>
      </c:barChart>
      <c:lineChart>
        <c:grouping val="standard"/>
        <c:varyColors val="0"/>
        <c:ser>
          <c:idx val="0"/>
          <c:order val="1"/>
          <c:tx>
            <c:v>Kaina (Eur)</c:v>
          </c:tx>
          <c:spPr>
            <a:ln w="38100">
              <a:solidFill>
                <a:srgbClr val="990AE3"/>
              </a:solidFill>
              <a:prstDash val="solid"/>
            </a:ln>
          </c:spPr>
          <c:marker>
            <c:symbol val="none"/>
          </c:marker>
          <c:cat>
            <c:numRef>
              <c:f>'Shares data'!$A$4:$A$251</c:f>
              <c:numCache>
                <c:formatCode>yyyy\.mm\.dd</c:formatCode>
                <c:ptCount val="248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45299</c:v>
                </c:pt>
                <c:pt idx="5">
                  <c:v>45300</c:v>
                </c:pt>
                <c:pt idx="6">
                  <c:v>45301</c:v>
                </c:pt>
                <c:pt idx="7">
                  <c:v>45302</c:v>
                </c:pt>
                <c:pt idx="8">
                  <c:v>45303</c:v>
                </c:pt>
                <c:pt idx="9">
                  <c:v>45306</c:v>
                </c:pt>
                <c:pt idx="10">
                  <c:v>45307</c:v>
                </c:pt>
                <c:pt idx="11">
                  <c:v>45308</c:v>
                </c:pt>
                <c:pt idx="12">
                  <c:v>45309</c:v>
                </c:pt>
                <c:pt idx="13">
                  <c:v>45310</c:v>
                </c:pt>
                <c:pt idx="14">
                  <c:v>45313</c:v>
                </c:pt>
                <c:pt idx="15">
                  <c:v>45314</c:v>
                </c:pt>
                <c:pt idx="16">
                  <c:v>45315</c:v>
                </c:pt>
                <c:pt idx="17">
                  <c:v>45316</c:v>
                </c:pt>
                <c:pt idx="18">
                  <c:v>45317</c:v>
                </c:pt>
                <c:pt idx="19">
                  <c:v>45320</c:v>
                </c:pt>
                <c:pt idx="20">
                  <c:v>45321</c:v>
                </c:pt>
                <c:pt idx="21">
                  <c:v>45322</c:v>
                </c:pt>
                <c:pt idx="22">
                  <c:v>45323</c:v>
                </c:pt>
                <c:pt idx="23">
                  <c:v>45324</c:v>
                </c:pt>
                <c:pt idx="24">
                  <c:v>45327</c:v>
                </c:pt>
                <c:pt idx="25">
                  <c:v>45328</c:v>
                </c:pt>
                <c:pt idx="26">
                  <c:v>45329</c:v>
                </c:pt>
                <c:pt idx="27">
                  <c:v>45330</c:v>
                </c:pt>
                <c:pt idx="28">
                  <c:v>45331</c:v>
                </c:pt>
                <c:pt idx="29">
                  <c:v>45334</c:v>
                </c:pt>
                <c:pt idx="30">
                  <c:v>45335</c:v>
                </c:pt>
                <c:pt idx="31">
                  <c:v>45336</c:v>
                </c:pt>
                <c:pt idx="32">
                  <c:v>45337</c:v>
                </c:pt>
                <c:pt idx="33">
                  <c:v>45338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45348</c:v>
                </c:pt>
                <c:pt idx="40">
                  <c:v>45349</c:v>
                </c:pt>
                <c:pt idx="41">
                  <c:v>45350</c:v>
                </c:pt>
                <c:pt idx="42">
                  <c:v>45351</c:v>
                </c:pt>
                <c:pt idx="43">
                  <c:v>45352</c:v>
                </c:pt>
                <c:pt idx="44">
                  <c:v>45355</c:v>
                </c:pt>
                <c:pt idx="45">
                  <c:v>45356</c:v>
                </c:pt>
                <c:pt idx="46">
                  <c:v>45357</c:v>
                </c:pt>
                <c:pt idx="47">
                  <c:v>45358</c:v>
                </c:pt>
                <c:pt idx="48">
                  <c:v>45359</c:v>
                </c:pt>
                <c:pt idx="49">
                  <c:v>45362</c:v>
                </c:pt>
                <c:pt idx="50">
                  <c:v>45363</c:v>
                </c:pt>
                <c:pt idx="51">
                  <c:v>45364</c:v>
                </c:pt>
                <c:pt idx="52">
                  <c:v>45365</c:v>
                </c:pt>
                <c:pt idx="53">
                  <c:v>45366</c:v>
                </c:pt>
                <c:pt idx="54">
                  <c:v>45369</c:v>
                </c:pt>
                <c:pt idx="55">
                  <c:v>45370</c:v>
                </c:pt>
                <c:pt idx="56">
                  <c:v>45371</c:v>
                </c:pt>
                <c:pt idx="57">
                  <c:v>45372</c:v>
                </c:pt>
                <c:pt idx="58">
                  <c:v>45373</c:v>
                </c:pt>
                <c:pt idx="59">
                  <c:v>45376</c:v>
                </c:pt>
                <c:pt idx="60">
                  <c:v>45377</c:v>
                </c:pt>
                <c:pt idx="61">
                  <c:v>45378</c:v>
                </c:pt>
                <c:pt idx="62">
                  <c:v>45379</c:v>
                </c:pt>
              </c:numCache>
            </c:numRef>
          </c:cat>
          <c:val>
            <c:numRef>
              <c:f>'Shares data'!$D$4:$D$252</c:f>
              <c:numCache>
                <c:formatCode>General</c:formatCode>
                <c:ptCount val="249"/>
                <c:pt idx="0">
                  <c:v>1.66</c:v>
                </c:pt>
                <c:pt idx="1">
                  <c:v>1.67</c:v>
                </c:pt>
                <c:pt idx="2">
                  <c:v>1.67</c:v>
                </c:pt>
                <c:pt idx="3">
                  <c:v>1.67</c:v>
                </c:pt>
                <c:pt idx="4">
                  <c:v>1.6850000000000001</c:v>
                </c:pt>
                <c:pt idx="5">
                  <c:v>1.69</c:v>
                </c:pt>
                <c:pt idx="6">
                  <c:v>1.69</c:v>
                </c:pt>
                <c:pt idx="7">
                  <c:v>1.6950000000000001</c:v>
                </c:pt>
                <c:pt idx="8">
                  <c:v>1.6850000000000001</c:v>
                </c:pt>
                <c:pt idx="9">
                  <c:v>1.6950000000000001</c:v>
                </c:pt>
                <c:pt idx="10">
                  <c:v>1.7</c:v>
                </c:pt>
                <c:pt idx="11">
                  <c:v>1.6950000000000001</c:v>
                </c:pt>
                <c:pt idx="12">
                  <c:v>1.69</c:v>
                </c:pt>
                <c:pt idx="13">
                  <c:v>1.7</c:v>
                </c:pt>
                <c:pt idx="14">
                  <c:v>1.71</c:v>
                </c:pt>
                <c:pt idx="15">
                  <c:v>1.72</c:v>
                </c:pt>
                <c:pt idx="16">
                  <c:v>1.73</c:v>
                </c:pt>
                <c:pt idx="17">
                  <c:v>1.7350000000000001</c:v>
                </c:pt>
                <c:pt idx="18">
                  <c:v>1.72</c:v>
                </c:pt>
                <c:pt idx="19">
                  <c:v>1.73</c:v>
                </c:pt>
                <c:pt idx="20">
                  <c:v>1.7250000000000001</c:v>
                </c:pt>
                <c:pt idx="21">
                  <c:v>1.72</c:v>
                </c:pt>
                <c:pt idx="22">
                  <c:v>1.72</c:v>
                </c:pt>
                <c:pt idx="23">
                  <c:v>1.72</c:v>
                </c:pt>
                <c:pt idx="24">
                  <c:v>1.72</c:v>
                </c:pt>
                <c:pt idx="25">
                  <c:v>1.72</c:v>
                </c:pt>
                <c:pt idx="26">
                  <c:v>1.72</c:v>
                </c:pt>
                <c:pt idx="27">
                  <c:v>1.7</c:v>
                </c:pt>
                <c:pt idx="28">
                  <c:v>1.71</c:v>
                </c:pt>
                <c:pt idx="29">
                  <c:v>1.71</c:v>
                </c:pt>
                <c:pt idx="30">
                  <c:v>1.7050000000000001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1.7050000000000001</c:v>
                </c:pt>
                <c:pt idx="38">
                  <c:v>1.7050000000000001</c:v>
                </c:pt>
                <c:pt idx="39">
                  <c:v>1.7</c:v>
                </c:pt>
                <c:pt idx="40">
                  <c:v>1.71</c:v>
                </c:pt>
                <c:pt idx="41">
                  <c:v>1.7</c:v>
                </c:pt>
                <c:pt idx="42">
                  <c:v>1.7050000000000001</c:v>
                </c:pt>
                <c:pt idx="43">
                  <c:v>1.69</c:v>
                </c:pt>
                <c:pt idx="44">
                  <c:v>1.69</c:v>
                </c:pt>
                <c:pt idx="45">
                  <c:v>1.6950000000000001</c:v>
                </c:pt>
                <c:pt idx="46">
                  <c:v>1.69</c:v>
                </c:pt>
                <c:pt idx="47">
                  <c:v>1.69</c:v>
                </c:pt>
                <c:pt idx="48">
                  <c:v>1.6950000000000001</c:v>
                </c:pt>
                <c:pt idx="49">
                  <c:v>1.6950000000000001</c:v>
                </c:pt>
                <c:pt idx="50">
                  <c:v>1.6850000000000001</c:v>
                </c:pt>
                <c:pt idx="51">
                  <c:v>1.6950000000000001</c:v>
                </c:pt>
                <c:pt idx="52">
                  <c:v>1.6950000000000001</c:v>
                </c:pt>
                <c:pt idx="53">
                  <c:v>1.69</c:v>
                </c:pt>
                <c:pt idx="54">
                  <c:v>1.69</c:v>
                </c:pt>
                <c:pt idx="55">
                  <c:v>1.69</c:v>
                </c:pt>
                <c:pt idx="56">
                  <c:v>1.69</c:v>
                </c:pt>
                <c:pt idx="57">
                  <c:v>1.69</c:v>
                </c:pt>
                <c:pt idx="58">
                  <c:v>1.655</c:v>
                </c:pt>
                <c:pt idx="59">
                  <c:v>1.67</c:v>
                </c:pt>
                <c:pt idx="60">
                  <c:v>1.675</c:v>
                </c:pt>
                <c:pt idx="61">
                  <c:v>1.675</c:v>
                </c:pt>
                <c:pt idx="62">
                  <c:v>1.675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4A-40AD-9B9E-33952472E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559208"/>
        <c:axId val="411560384"/>
      </c:lineChart>
      <c:catAx>
        <c:axId val="411561560"/>
        <c:scaling>
          <c:orientation val="minMax"/>
        </c:scaling>
        <c:delete val="0"/>
        <c:axPos val="b"/>
        <c:numFmt formatCode="yyyy\.mm\.dd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4115619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1561952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lt-LT"/>
          </a:p>
        </c:txPr>
        <c:crossAx val="411561560"/>
        <c:crosses val="autoZero"/>
        <c:crossBetween val="between"/>
      </c:valAx>
      <c:catAx>
        <c:axId val="411559208"/>
        <c:scaling>
          <c:orientation val="minMax"/>
        </c:scaling>
        <c:delete val="1"/>
        <c:axPos val="b"/>
        <c:numFmt formatCode="yyyy\.mm\.dd" sourceLinked="1"/>
        <c:majorTickMark val="out"/>
        <c:minorTickMark val="none"/>
        <c:tickLblPos val="none"/>
        <c:crossAx val="411560384"/>
        <c:crosses val="autoZero"/>
        <c:auto val="0"/>
        <c:lblAlgn val="ctr"/>
        <c:lblOffset val="100"/>
        <c:noMultiLvlLbl val="0"/>
      </c:catAx>
      <c:valAx>
        <c:axId val="411560384"/>
        <c:scaling>
          <c:orientation val="minMax"/>
          <c:min val="1.5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lt-LT"/>
          </a:p>
        </c:txPr>
        <c:crossAx val="411559208"/>
        <c:crosses val="max"/>
        <c:crossBetween val="between"/>
        <c:maj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583272157574485"/>
          <c:y val="0.95081161191058017"/>
          <c:w val="0.18833447123811889"/>
          <c:h val="4.91883880894198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Q4 2023</c:v>
                </c:pt>
              </c:strCache>
            </c:strRef>
          </c:tx>
          <c:spPr>
            <a:solidFill>
              <a:srgbClr val="57058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6F6C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D55-48B2-9017-B7C2BBAF0FB6}"/>
              </c:ext>
            </c:extLst>
          </c:dPt>
          <c:dPt>
            <c:idx val="1"/>
            <c:invertIfNegative val="0"/>
            <c:bubble3D val="0"/>
            <c:spPr>
              <a:solidFill>
                <a:srgbClr val="5AB0A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D55-48B2-9017-B7C2BBAF0FB6}"/>
              </c:ext>
            </c:extLst>
          </c:dPt>
          <c:dPt>
            <c:idx val="2"/>
            <c:invertIfNegative val="0"/>
            <c:bubble3D val="0"/>
            <c:spPr>
              <a:solidFill>
                <a:srgbClr val="DE99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D55-48B2-9017-B7C2BBAF0FB6}"/>
              </c:ext>
            </c:extLst>
          </c:dPt>
          <c:dPt>
            <c:idx val="3"/>
            <c:invertIfNegative val="0"/>
            <c:bubble3D val="0"/>
            <c:spPr>
              <a:solidFill>
                <a:srgbClr val="990AE3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D55-48B2-9017-B7C2BBAF0FB6}"/>
              </c:ext>
            </c:extLst>
          </c:dPt>
          <c:dPt>
            <c:idx val="4"/>
            <c:invertIfNegative val="0"/>
            <c:bubble3D val="0"/>
            <c:spPr>
              <a:solidFill>
                <a:srgbClr val="5E009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D55-48B2-9017-B7C2BBAF0FB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5D3781-1B76-4838-8C2E-A225A8069D47}" type="CELLRANGE">
                      <a:rPr lang="en-US"/>
                      <a:pPr/>
                      <a:t>[CELLRANGE]</a:t>
                    </a:fld>
                    <a:endParaRPr lang="lt-LT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D55-48B2-9017-B7C2BBAF0F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37A1F3-F70E-45CA-B7FE-A68D7490FB2D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D55-48B2-9017-B7C2BBAF0F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288E38-8DB0-4F19-A922-7A12CA4AE4F1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D55-48B2-9017-B7C2BBAF0F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B1E416B-9824-46ED-807C-4DD3752CDDB5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D55-48B2-9017-B7C2BBAF0F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EDF94F-EB01-46EE-BEA4-BCDB0936B5B6}" type="CELLRANGE">
                      <a:rPr lang="lt-LT"/>
                      <a:pPr/>
                      <a:t>[CELLRANGE]</a:t>
                    </a:fld>
                    <a:endParaRPr lang="lt-LT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D55-48B2-9017-B7C2BBAF0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Fiksuotoji telefonija</c:v>
                </c:pt>
                <c:pt idx="1">
                  <c:v>Fiksuotasis internetas</c:v>
                </c:pt>
                <c:pt idx="2">
                  <c:v>TV paslaugos</c:v>
                </c:pt>
                <c:pt idx="3">
                  <c:v>Mobilioji telefonija</c:v>
                </c:pt>
                <c:pt idx="4">
                  <c:v>Mobilusis internetas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81.3</c:v>
                </c:pt>
                <c:pt idx="1">
                  <c:v>61.6</c:v>
                </c:pt>
                <c:pt idx="2">
                  <c:v>49.8</c:v>
                </c:pt>
                <c:pt idx="3">
                  <c:v>30.5</c:v>
                </c:pt>
                <c:pt idx="4">
                  <c:v>28.4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81.3</c:v>
                  </c:pt>
                  <c:pt idx="1">
                    <c:v>61.6</c:v>
                  </c:pt>
                  <c:pt idx="2">
                    <c:v>49.8</c:v>
                  </c:pt>
                  <c:pt idx="3">
                    <c:v>30.5</c:v>
                  </c:pt>
                  <c:pt idx="4">
                    <c:v>28.4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D55-48B2-9017-B7C2BBAF0F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1558848"/>
        <c:axId val="365662312"/>
      </c:barChart>
      <c:catAx>
        <c:axId val="25155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Helvetica Neue Light" panose="02000403000000020004" pitchFamily="2" charset="0"/>
                <a:cs typeface="+mn-cs"/>
              </a:defRPr>
            </a:pPr>
            <a:endParaRPr lang="lt-LT"/>
          </a:p>
        </c:txPr>
        <c:crossAx val="365662312"/>
        <c:crosses val="autoZero"/>
        <c:auto val="1"/>
        <c:lblAlgn val="ctr"/>
        <c:lblOffset val="100"/>
        <c:noMultiLvlLbl val="0"/>
      </c:catAx>
      <c:valAx>
        <c:axId val="3656623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5155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8.0190930787589501E-2"/>
          <c:w val="0.96373779637377965"/>
          <c:h val="0.839618138424821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502-4DBA-8CD1-002EBFB977C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502-4DBA-8CD1-002EBFB977C2}"/>
                </c:ext>
              </c:extLst>
            </c:dLbl>
            <c:dLbl>
              <c:idx val="2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502-4DBA-8CD1-002EBFB977C2}"/>
                </c:ext>
              </c:extLst>
            </c:dLbl>
            <c:dLbl>
              <c:idx val="3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502-4DBA-8CD1-002EBFB977C2}"/>
                </c:ext>
              </c:extLst>
            </c:dLbl>
            <c:dLbl>
              <c:idx val="4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502-4DBA-8CD1-002EBFB977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1282</c:v>
                </c:pt>
                <c:pt idx="1">
                  <c:v>1288</c:v>
                </c:pt>
                <c:pt idx="2">
                  <c:v>1308</c:v>
                </c:pt>
                <c:pt idx="3">
                  <c:v>1323</c:v>
                </c:pt>
                <c:pt idx="4">
                  <c:v>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02-4DBA-8CD1-002EBFB977C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502-4DBA-8CD1-002EBFB977C2}"/>
                </c:ext>
              </c:extLst>
            </c:dLbl>
            <c:dLbl>
              <c:idx val="1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502-4DBA-8CD1-002EBFB977C2}"/>
                </c:ext>
              </c:extLst>
            </c:dLbl>
            <c:dLbl>
              <c:idx val="2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502-4DBA-8CD1-002EBFB977C2}"/>
                </c:ext>
              </c:extLst>
            </c:dLbl>
            <c:dLbl>
              <c:idx val="3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502-4DBA-8CD1-002EBFB977C2}"/>
                </c:ext>
              </c:extLst>
            </c:dLbl>
            <c:dLbl>
              <c:idx val="4"/>
              <c:layout>
                <c:manualLayout>
                  <c:x val="0"/>
                  <c:y val="4.7732696897374703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502-4DBA-8CD1-002EBFB977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317</c:v>
                </c:pt>
                <c:pt idx="1">
                  <c:v>323</c:v>
                </c:pt>
                <c:pt idx="2">
                  <c:v>334</c:v>
                </c:pt>
                <c:pt idx="3">
                  <c:v>320</c:v>
                </c:pt>
                <c:pt idx="4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02-4DBA-8CD1-002EBFB97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247104"/>
        <c:axId val="1"/>
      </c:barChart>
      <c:catAx>
        <c:axId val="78247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4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247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8.0190930787589501E-2"/>
          <c:w val="0.96373779637377965"/>
          <c:h val="0.839618138424821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4.773269689737470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1E5-4ED1-AAC5-63593F5ACE8B}"/>
                </c:ext>
              </c:extLst>
            </c:dLbl>
            <c:dLbl>
              <c:idx val="1"/>
              <c:layout>
                <c:manualLayout>
                  <c:x val="0"/>
                  <c:y val="4.773269689737470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1E5-4ED1-AAC5-63593F5ACE8B}"/>
                </c:ext>
              </c:extLst>
            </c:dLbl>
            <c:dLbl>
              <c:idx val="2"/>
              <c:layout>
                <c:manualLayout>
                  <c:x val="0"/>
                  <c:y val="4.773269689737470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1E5-4ED1-AAC5-63593F5ACE8B}"/>
                </c:ext>
              </c:extLst>
            </c:dLbl>
            <c:dLbl>
              <c:idx val="3"/>
              <c:layout>
                <c:manualLayout>
                  <c:x val="0"/>
                  <c:y val="4.773269689737470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1E5-4ED1-AAC5-63593F5ACE8B}"/>
                </c:ext>
              </c:extLst>
            </c:dLbl>
            <c:dLbl>
              <c:idx val="4"/>
              <c:layout>
                <c:manualLayout>
                  <c:x val="0"/>
                  <c:y val="4.7732696897374703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1E5-4ED1-AAC5-63593F5ACE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314</c:v>
                </c:pt>
                <c:pt idx="1">
                  <c:v>314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E5-4ED1-AAC5-63593F5ACE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1E5-4ED1-AAC5-63593F5ACE8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1E5-4ED1-AAC5-63593F5ACE8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1E5-4ED1-AAC5-63593F5ACE8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1E5-4ED1-AAC5-63593F5ACE8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1E5-4ED1-AAC5-63593F5ACE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113</c:v>
                </c:pt>
                <c:pt idx="1">
                  <c:v>113</c:v>
                </c:pt>
                <c:pt idx="2">
                  <c:v>111</c:v>
                </c:pt>
                <c:pt idx="3">
                  <c:v>111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E5-4ED1-AAC5-63593F5AC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246144"/>
        <c:axId val="1"/>
      </c:barChart>
      <c:catAx>
        <c:axId val="78246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246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0.1119815668202765"/>
          <c:w val="0.96373779637377965"/>
          <c:h val="0.810599078341013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3594470046082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169-4A0B-9436-66F5C09DCA49}"/>
                </c:ext>
              </c:extLst>
            </c:dLbl>
            <c:dLbl>
              <c:idx val="1"/>
              <c:layout>
                <c:manualLayout>
                  <c:x val="0"/>
                  <c:y val="-0.43594470046082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169-4A0B-9436-66F5C09DCA49}"/>
                </c:ext>
              </c:extLst>
            </c:dLbl>
            <c:dLbl>
              <c:idx val="2"/>
              <c:layout>
                <c:manualLayout>
                  <c:x val="0"/>
                  <c:y val="-0.437327188940092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169-4A0B-9436-66F5C09DCA49}"/>
                </c:ext>
              </c:extLst>
            </c:dLbl>
            <c:dLbl>
              <c:idx val="3"/>
              <c:layout>
                <c:manualLayout>
                  <c:x val="0"/>
                  <c:y val="-0.440552995391705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169-4A0B-9436-66F5C09DCA49}"/>
                </c:ext>
              </c:extLst>
            </c:dLbl>
            <c:dLbl>
              <c:idx val="4"/>
              <c:layout>
                <c:manualLayout>
                  <c:x val="0"/>
                  <c:y val="-0.438709677419354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169-4A0B-9436-66F5C09DCA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258</c:v>
                </c:pt>
                <c:pt idx="1">
                  <c:v>258</c:v>
                </c:pt>
                <c:pt idx="2">
                  <c:v>259</c:v>
                </c:pt>
                <c:pt idx="3">
                  <c:v>261</c:v>
                </c:pt>
                <c:pt idx="4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69-4A0B-9436-66F5C09DC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06402864"/>
        <c:axId val="1"/>
      </c:barChart>
      <c:catAx>
        <c:axId val="1906402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064028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0.1119815668202765"/>
          <c:w val="0.96373779637377965"/>
          <c:h val="0.810599078341013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40552995391705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5E5-48E8-A966-D2CE5A3BA883}"/>
                </c:ext>
              </c:extLst>
            </c:dLbl>
            <c:dLbl>
              <c:idx val="1"/>
              <c:layout>
                <c:manualLayout>
                  <c:x val="0"/>
                  <c:y val="-0.4294930875576036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5E5-48E8-A966-D2CE5A3BA883}"/>
                </c:ext>
              </c:extLst>
            </c:dLbl>
            <c:dLbl>
              <c:idx val="2"/>
              <c:layout>
                <c:manualLayout>
                  <c:x val="0"/>
                  <c:y val="-0.417511520737327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5E5-48E8-A966-D2CE5A3BA883}"/>
                </c:ext>
              </c:extLst>
            </c:dLbl>
            <c:dLbl>
              <c:idx val="3"/>
              <c:layout>
                <c:manualLayout>
                  <c:x val="0"/>
                  <c:y val="-0.406451612903225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5E5-48E8-A966-D2CE5A3BA883}"/>
                </c:ext>
              </c:extLst>
            </c:dLbl>
            <c:dLbl>
              <c:idx val="4"/>
              <c:layout>
                <c:manualLayout>
                  <c:x val="0"/>
                  <c:y val="-0.396313364055299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5E5-48E8-A966-D2CE5A3BA8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193</c:v>
                </c:pt>
                <c:pt idx="1">
                  <c:v>188</c:v>
                </c:pt>
                <c:pt idx="2">
                  <c:v>182</c:v>
                </c:pt>
                <c:pt idx="3">
                  <c:v>177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E5-48E8-A966-D2CE5A3BA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86045360"/>
        <c:axId val="1"/>
      </c:barChart>
      <c:catAx>
        <c:axId val="1886045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60453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66688290626014E-2"/>
          <c:y val="3.1649421789409618E-2"/>
          <c:w val="0.96626662341874803"/>
          <c:h val="0.9367011564211807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folHlink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E87-4E10-A6B5-8D9F1F3D440A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26.124305498981684</c:v>
                </c:pt>
                <c:pt idx="1">
                  <c:v>21.822305498981677</c:v>
                </c:pt>
                <c:pt idx="2">
                  <c:v>31.506305498981689</c:v>
                </c:pt>
                <c:pt idx="3">
                  <c:v>32.046305498981681</c:v>
                </c:pt>
                <c:pt idx="4">
                  <c:v>27.707305498981682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7-4E10-A6B5-8D9F1F3D4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156336"/>
        <c:axId val="1"/>
      </c:barChart>
      <c:catAx>
        <c:axId val="15156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.04630549898168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156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7557480839719E-2"/>
          <c:y val="2.8322440087145968E-2"/>
          <c:w val="0.96534488503832061"/>
          <c:h val="0.943355119825708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41.386000000000003</c:v>
                </c:pt>
                <c:pt idx="1">
                  <c:v>41.6</c:v>
                </c:pt>
                <c:pt idx="2">
                  <c:v>46.146000000000001</c:v>
                </c:pt>
                <c:pt idx="3">
                  <c:v>39.344999999999999</c:v>
                </c:pt>
                <c:pt idx="4">
                  <c:v>43.94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9-485A-B4AC-6305863C9054}"/>
            </c:ext>
          </c:extLst>
        </c:ser>
        <c:ser>
          <c:idx val="1"/>
          <c:order val="1"/>
          <c:spPr>
            <a:solidFill>
              <a:schemeClr val="hlink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A79-485A-B4AC-6305863C9054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16.244</c:v>
                </c:pt>
                <c:pt idx="1">
                  <c:v>15.6</c:v>
                </c:pt>
                <c:pt idx="2">
                  <c:v>18.477</c:v>
                </c:pt>
                <c:pt idx="3">
                  <c:v>13.288</c:v>
                </c:pt>
                <c:pt idx="4">
                  <c:v>18.164999999999999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79-485A-B4AC-6305863C9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824592"/>
        <c:axId val="1"/>
      </c:barChart>
      <c:catAx>
        <c:axId val="1338245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6.1460000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3824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CB235-8190-054D-A3C6-F5F59522FB7E}" type="datetimeFigureOut">
              <a:rPr lang="en-SE" smtClean="0"/>
              <a:t>04/24/2024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29286-0425-2148-B16A-DB17DE2C623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138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5EE3-0BA6-470E-BEA9-D635C549CB96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806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9286-0425-2148-B16A-DB17DE2C6235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4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A522A-A142-4C14-8BF4-063DD463ED05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6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EA7E-02DC-3762-B079-1504F908B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DC28F-670B-6A2B-5B8A-1601D04E2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7B0D2-D303-0B7D-3804-223432477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2AB8-DE23-7BBA-E64A-0A73EDFDE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9286-0425-2148-B16A-DB17DE2C6235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13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617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335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4332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702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651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8123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9286-0425-2148-B16A-DB17DE2C6235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738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emf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5BCC08B-24F4-43B2-8BC0-F32D64A32C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84695" y="6093762"/>
            <a:ext cx="1360800" cy="5364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F866D3A9-63DD-44C3-B5EA-5965A5E5FA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0F84EB7-96B2-BB79-F3BE-0A795A7A50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777AA14-3B48-C8C0-2F89-275F6A9A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295ED5DD-FBE8-BCFC-E596-A9C83D500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9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8E85CF56-607A-297C-B983-B5BF7AD17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DD1B34E-B1BB-1D6C-49D2-2EE544054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03DC239F-0B8D-85A7-F502-50B239532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984A5C0-9DB2-C79D-BA53-0BCE4CF8A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881A75C-6C1B-DB0D-7786-367B54F65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7A60C0-AE1F-7E4E-DDF9-1FCDF052B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0607EB82-E830-98D7-045B-EA5CFCB07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2201251-BE59-C5EF-D8A8-2E9264DB8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947F799-AFD8-9042-4729-14E8D926A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21B742F7-92F2-14CA-B6B4-DBFEA7A83F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CE7CAE2-6BE0-4646-528A-022D8C506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B20E7877-C38D-435E-18EE-0BA9D8E2B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4ACC9274-A8FC-3686-FDAA-1573532D9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68B4CE5D-8097-055A-3F4D-2A340C68C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F549C565-5B35-45BE-2553-E96C3FE48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C3D2D1E0-2ACE-241C-50B1-09BCEACED4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C1265ED9-0DDD-DE5C-3253-7ED87F347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FEA35420-6803-0A31-46DC-75BA17A46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D67B5681-C25D-37B4-ED4D-C599524F5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FD78F35-10C5-A289-3D90-557447831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29D5E21-69E9-3A49-E904-E701BA17C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C18322-9CB7-4A65-1030-40ADBBA46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0F9E2C51-B463-9B26-D80C-63463F63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4C9C692-246F-2113-411A-51B1BE84D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BD9EBE8-37C4-4AE2-CF29-2BCD848E4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9530335-D4F4-3C80-D63F-FCBE9D0059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EF14D0C2-F81C-DFAA-6F18-5331ADEB6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E3D6D3F-A307-B3D9-17E8-47662FE70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CD9E222-F77A-CA8C-0EA8-0F511CC60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2DDD985A-2865-73C4-8A5C-25B5085B63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A1EE5A9-B0BE-167A-94C8-E373CD726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261BC741-25FF-618E-155E-B76F1C307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CBB0AD8F-49B2-C82F-0ACD-B622BAF99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0530B027-212F-F673-8FAA-DA971DFACF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40D5E10D-0611-C94F-0448-C1070738F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C1A3B3FD-8EFD-7A03-D4B8-A071CE6A9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348BB2F-9646-E14E-A1A4-6BE9D5809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CE95287-4480-7B8D-B88F-DE2469F4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571EC465-42D6-26B4-C3E6-9290B85DCA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5A6816D-9E87-0F68-7DB7-E1B5F54BFD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A113C82-7848-2C98-CDE4-224D6CA7A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B9B244B-585E-32F4-3011-6E1CBAD27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4ACC9274-A8FC-3686-FDAA-1573532D9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68B4CE5D-8097-055A-3F4D-2A340C68C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58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ED98886-EB96-273D-6B51-AEE9F608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C554C6B-8582-A8CC-24CE-C94D3AEEB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4A0439F-F62B-E866-66E8-1C2600B0A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BE4931E-86C6-7DE3-94A4-9AAABD5EA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7EF005B9-70E9-EFFF-A47D-8E6A0F7E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9CC24ECA-9D88-16F8-6594-4F3E65671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39FAF99-25E7-D010-CD9F-FB73F4E32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90F8BA1D-444D-BC84-2162-858D88FCD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36C41A0-909D-40DB-E639-37BB245C5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FE79D26-FEEC-BF6F-90A2-D922488F6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2377FAF-BC18-8D57-B7D8-E305E6D67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DE99189C-305E-5FEB-0298-D1E9F82F9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D08FC02-D008-FFC1-44CF-17C1A7BD5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44F78A-CC40-67AC-BF29-B684EBA62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239FCFA-845F-8AA8-B345-15628A2F9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399BB35-9514-AC4B-451D-29C5B23D1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D36300B-3446-8FF9-62E5-DA20A369B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2F77C52-61F3-919E-9EB2-606973D0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30243AED-61DD-3354-AC99-B3E69CB95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704B320-B244-F3EA-31F6-C096B5B202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494DA7D8-7B65-3B00-CF89-0094959C3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9912DAF0-F889-470B-369F-EF2AD5E77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84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B33E61E-0681-2E89-A085-8CBE40BC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10A1D7C-80DB-717D-D0E7-67F7E415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C220FB4B-3AE3-2C83-6B23-339F7A0B3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E57879-56AA-4804-E39D-A6428B0C5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8CD597D-B381-F9E9-86C6-DA044B7CC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9C9B4204-0A63-A60E-DCC0-76523E68B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9CDA52-C7CC-0AD9-7966-A0AF8669E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EA32E3E-FE74-AF84-0220-A3EBC6D99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315A8EF-568F-6C2D-33B4-8476DA0EC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37BC7529-038D-C872-FD8C-7749CE41D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FF8C049F-5906-2EC7-CB55-E9B35185E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24CF67C-D656-F868-8F6B-2FC1468B5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D43E1F35-CDED-C55B-103C-42E632DCB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6104EAA4-E000-3826-5C68-0C26BDB6F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F5BEEAAC-3567-6FFA-E86D-47F8094A0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53D7751B-F92C-6A98-4867-FCE84E7C9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0E81B26-53C5-462D-F9D3-AB37B4E77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AA4A6A8-1F6D-4E27-0A67-5B4C0E04E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FE4EC38-BB00-2E8F-337D-AE8AB4E2C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320C4C0C-444B-DCBE-8D43-1F1B042910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8B0A2408-7069-A572-72B9-10F2CCD73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CC6E1BF-D97F-19EC-18E2-701DE05096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97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4988959-888B-A909-5FCE-954DED62E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0EE396C-2E9B-B4F3-4CE1-1FB5461A2C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F68243D-485B-C99B-C745-51DEDCA18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11F569-E904-2931-F90E-05A97EDE9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6D037A-3B77-F04E-C3FA-0E88B81CF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6B95E8F-5B84-D9BB-93D9-5CB9C7B734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191A03E-A14F-8C0E-FF73-907329FFA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EBD674-1C7A-19C4-368D-75982D8D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8B0A2408-7069-A572-72B9-10F2CCD73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CC6E1BF-D97F-19EC-18E2-701DE05096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B594093-F510-3C36-EDB0-EFFF22817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F5CE39A5-4DFD-0816-10DC-174AA5326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99B0C03-9AC0-4B22-9A7F-6733BDB3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18FD527-90B9-4EA8-BFCE-F4B582F2272E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94AD4BA-DB58-BAAE-63BC-759FC3EEC9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33C1133-BF07-A9A1-4E8B-6CCADB73B9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83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61742D-568A-1323-DA7B-819DFEEC6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BA7-1E39-4543-8CAF-D50F0E26CC2F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sv-SE"/>
              <a:t>Public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DF74B030-EEAC-5CB9-055A-75C02E52D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07213265-516C-F55E-FA4F-72F99D6C5C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12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09208B-D751-B20D-5353-3AD14ABCE9CA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DB851964-F150-471E-899C-9ACE110E23EF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9DE4B0CE-55A2-E29B-B1FB-1288A4224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163AE7C-7D82-345A-E4C3-5CFD930FB4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51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B494DE-5013-4266-F50A-328ED93EBDC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62DC052D-082C-4F97-88AB-40E137E43557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AF63408-E71C-109D-30C6-282475C193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9978A5E-678A-9BDC-FA95-AFA38109A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F07F76E-0A93-D31E-B173-E4CF52613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A9746B36-F2FD-C4EF-9394-0B5D7EE04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50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FA6B-4C75-4CD5-839D-E00BA7A8CE2E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33082E1-9C17-35A8-EC52-27F4BE3D1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62BE0E0-4CEE-E370-6EB9-69E70F195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4F08-01B5-448C-8F74-832340CE2E50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862EB4F-0B40-5913-C9EF-DCA3DD7D9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3DB8D0B-B4D7-D1F9-F42A-55365DF6C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31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0418-BB95-4D50-8261-7BD38BC48A4A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D59D427D-123B-7595-BB9D-AAC1B28F2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CBE25E2-D9B1-848B-AB52-EB93DC78A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6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354D-B28F-4C11-B794-886BB9EF3912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E0C4009-8BEB-9B01-C213-99FDCB92F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EA91B874-342A-6641-975F-CFD7194E6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57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0C04-162B-48CB-A320-D6F0ED5E26C4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20882A-51EF-5770-8208-B47FA0968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90583AF-33CC-C015-642A-91F3815C8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605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7287-A21B-4AF0-9D7D-2006F60844FC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B9353EB-7A6C-5219-A24E-A011A1E92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AD7D0AB-02C3-A0BD-78F8-7B3312FB7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6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A9A5-A3B1-465D-9718-335E65D5BCF9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BCD05788-8C62-72DA-0A6B-2002AAF5A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0876C07-EA0E-B807-C57C-E85C1F56C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096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0F1B-22AA-4CA0-91C5-9E33A7AC8E1D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FBAE238-4BB0-4B81-6FA1-715AA26E2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C191321-EE78-1C5C-A935-57E521510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50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E767-4145-4537-ABB5-2E0780FB2779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06E26081-728B-F0D7-83DE-FC70A9622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1D1946-ABD4-E24B-2261-A71598C46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78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B6C3-A8D6-45CC-A170-339595A0DA67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E837C4A-C8BA-9932-2D97-069990D17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4D9E776-2BB3-05CD-F6E6-D4DBCA9FBC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,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4A44BC6-4C1F-48E1-BD53-013F153A53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F30557-7859-4202-B07C-034C48A93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29526" y="636426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010A3-CA3B-4D51-9253-E365E45265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8238" y="1502923"/>
            <a:ext cx="5719762" cy="224516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6A35F-E200-4349-B28E-185D4D50E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8238" y="393970"/>
            <a:ext cx="5716587" cy="1018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1275-185F-4A65-AFF8-AC9CCCE8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4EBF2-DB47-C24D-A23B-A82A54C0D43E}" type="datetime1">
              <a:rPr lang="sv-SE" smtClean="0"/>
              <a:t>2024-04-24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9A7FF-AF86-44D8-9E1C-FCA08BCE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91A8-3538-4607-9693-8AEC4994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DDC20-A088-4399-9D5A-2283B27F7A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B9D896-4F7B-450F-A0A9-35C0568AE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7559" y="4000499"/>
            <a:ext cx="3721303" cy="20812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52000" indent="0">
              <a:buNone/>
              <a:defRPr sz="1800">
                <a:solidFill>
                  <a:schemeClr val="bg1"/>
                </a:solidFill>
              </a:defRPr>
            </a:lvl2pPr>
            <a:lvl3pPr marL="504000" indent="0">
              <a:buNone/>
              <a:defRPr sz="1600">
                <a:solidFill>
                  <a:schemeClr val="bg1"/>
                </a:solidFill>
              </a:defRPr>
            </a:lvl3pPr>
            <a:lvl4pPr marL="756000" indent="0">
              <a:buNone/>
              <a:defRPr sz="1400">
                <a:solidFill>
                  <a:schemeClr val="bg1"/>
                </a:solidFill>
              </a:defRPr>
            </a:lvl4pPr>
            <a:lvl5pPr marL="1008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973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2B42-E512-4EB8-830F-2A92DDEA3AFA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9F33CDB-B09B-85D4-48D1-144FC1E28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27473DF-4F2A-9CB2-7C0D-C13A2F323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51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86D1-163B-4A13-9F0B-C3112B89EEB8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51324C68-6FF2-C182-2909-B767A394B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8EAC20F-5113-9513-A409-0D43AA2CA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50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CE4D-2C84-4642-AAA4-1B78B1A2FF55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ADAB5856-2921-BBAD-83E7-D28B60103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75FE4B-CECA-A1FE-A30A-13FAE9BA5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69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03F-815E-428E-87B9-5570733BEC08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EFEE2D54-389D-9438-0312-A0D3623A3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07110257-2F46-E2A6-EC2C-C07CCB2419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50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FDE1-2D4B-4BE0-B6DC-11C6A783C77A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5738259-9171-C9FA-65C3-87A6F263C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80A72F16-53BB-105E-359C-B717F1BD6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89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035-7106-45D5-AC1F-1E471E5F615A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43FD12E-D4AC-1561-6F90-5C6A985E6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6541827-2526-35EA-177E-384F34DE0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51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37D-7342-4C2B-98C5-A1745667E9AF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0739FE4E-43A8-64A2-5D59-5058DC222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7D546DC-62FC-C4DF-AD33-823A2B3F9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3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4813-5127-4C37-842F-4519A63321B2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7E1CFD84-238A-D546-C88A-1490A81ED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4D46BB3-8F77-5D50-29C6-7F092778B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44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FE04-BB93-4781-806D-CB7FE22FBB46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4D1200CA-C649-5CC2-7695-9910B9B9A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3F77063D-66CB-8144-F0B2-567C9443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481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5747-C70F-4D6C-990B-10388D1E0CD4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02259BA-FFCC-60A6-508C-5DE9D316D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2987887-1923-F39F-4B6C-89561AF394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2,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94E76BE-23B5-4938-823A-2550C11702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D11EAF-6F26-4DCB-AB04-9B6621882B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29526" y="636426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010A3-CA3B-4D51-9253-E365E45265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2413" y="1502923"/>
            <a:ext cx="5716587" cy="224516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6A35F-E200-4349-B28E-185D4D50E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414" y="393970"/>
            <a:ext cx="11682412" cy="1018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1275-185F-4A65-AFF8-AC9CCCE8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BC219-F2D5-694C-BD65-A9B5D33A764E}" type="datetime1">
              <a:rPr lang="sv-SE" smtClean="0"/>
              <a:t>2024-04-24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9A7FF-AF86-44D8-9E1C-FCA08BCE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91A8-3538-4607-9693-8AEC4994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DDC20-A088-4399-9D5A-2283B27F7A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B9D896-4F7B-450F-A0A9-35C0568AE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813" y="4000500"/>
            <a:ext cx="3721303" cy="20812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52000" indent="0">
              <a:buNone/>
              <a:defRPr sz="1800">
                <a:solidFill>
                  <a:schemeClr val="bg1"/>
                </a:solidFill>
              </a:defRPr>
            </a:lvl2pPr>
            <a:lvl3pPr marL="504000" indent="0">
              <a:buNone/>
              <a:defRPr sz="1600">
                <a:solidFill>
                  <a:schemeClr val="bg1"/>
                </a:solidFill>
              </a:defRPr>
            </a:lvl3pPr>
            <a:lvl4pPr marL="756000" indent="0">
              <a:buNone/>
              <a:defRPr sz="1400">
                <a:solidFill>
                  <a:schemeClr val="bg1"/>
                </a:solidFill>
              </a:defRPr>
            </a:lvl4pPr>
            <a:lvl5pPr marL="1008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690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EFA7-97B9-4A54-AD57-CC2C2965084D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260214BA-4B75-C0BF-F9D1-EA4896ED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D013EDA-19A7-2A57-C37E-8FC9F7255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88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016E-A88E-4529-8591-808516F75218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0D2DC05-E11B-C072-A476-82B404F4A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E6594812-1CCD-FAFC-419B-D838EB530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95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0B5D-110F-4F14-BFA7-D6D2EDBA9191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B532FD0F-6E51-49E7-9369-55F53412D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71BC8DB-E7CE-DDE6-5162-42E3F68C9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88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2721-B02D-42F0-9611-9850154289E4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C492973-55A0-849A-1EBD-3973C4AA88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631D852-768A-DE2F-D35E-8B21401E8C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B6B-64EF-431F-8F17-BE00A69BD1DC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4E81F1F4-C701-B91A-01C9-EA390C6E8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BE2AB9A-EE5B-2E6F-6794-B8C12706C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3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12A6-713F-4384-986F-4DE3E1BC85DB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02165A0-1E89-E323-A604-FB2A3E6BB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4759A65-407E-BE65-35FB-03F15239F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37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A851-700B-46E2-86DC-1853123A3BE5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DC310A3-0136-E6EB-6DEF-0331FB69A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BA5309A-8FC9-6886-36A9-94B72A69DE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25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198F-0DC2-4FC0-A2B9-B51366C1EDAD}" type="datetime1">
              <a:rPr lang="sv-SE" smtClean="0"/>
              <a:t>2024-04-24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   Relation    Identifier    Version   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9999" y="1793875"/>
            <a:ext cx="11112251" cy="4167188"/>
          </a:xfrm>
        </p:spPr>
        <p:txBody>
          <a:bodyPr/>
          <a:lstStyle>
            <a:lvl1pPr>
              <a:tabLst>
                <a:tab pos="896938" algn="l"/>
              </a:tabLst>
              <a:defRPr/>
            </a:lvl1pPr>
            <a:lvl2pPr marL="1168400" indent="-271463">
              <a:tabLst>
                <a:tab pos="896938" algn="l"/>
              </a:tabLst>
              <a:defRPr/>
            </a:lvl2pPr>
            <a:lvl3pPr marL="1431925" indent="-265113">
              <a:tabLst>
                <a:tab pos="896938" algn="l"/>
              </a:tabLst>
              <a:defRPr/>
            </a:lvl3pPr>
            <a:lvl4pPr marL="1433513" indent="-1588">
              <a:tabLst>
                <a:tab pos="896938" algn="l"/>
              </a:tabLst>
              <a:defRPr/>
            </a:lvl4pPr>
            <a:lvl5pPr marL="1433513" indent="-1588">
              <a:tabLst>
                <a:tab pos="896938" algn="l"/>
              </a:tabLs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2939122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3A81-468B-4D05-A519-30C77D6306D4}" type="datetime1">
              <a:rPr lang="sv-SE" smtClean="0"/>
              <a:t>2024-04-24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   Relation    Identifier    Version   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>
            <a:lvl1pPr>
              <a:defRPr sz="3000"/>
            </a:lvl1pPr>
            <a:lvl2pPr>
              <a:defRPr sz="3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6062311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348BB2F-9646-E14E-A1A4-6BE9D5809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CE95287-4480-7B8D-B88F-DE2469F4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BF0FF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BF0FF"/>
                </a:solidFill>
              </a:defRPr>
            </a:lvl1pPr>
            <a:lvl2pPr marL="324000" indent="0">
              <a:buNone/>
              <a:defRPr>
                <a:solidFill>
                  <a:srgbClr val="FBF0FF"/>
                </a:solidFill>
              </a:defRPr>
            </a:lvl2pPr>
            <a:lvl3pPr marL="612000" indent="0">
              <a:buNone/>
              <a:defRPr>
                <a:solidFill>
                  <a:srgbClr val="FBF0FF"/>
                </a:solidFill>
              </a:defRPr>
            </a:lvl3pPr>
            <a:lvl4pPr marL="864000" indent="0">
              <a:buNone/>
              <a:defRPr>
                <a:solidFill>
                  <a:srgbClr val="FBF0FF"/>
                </a:solidFill>
              </a:defRPr>
            </a:lvl4pPr>
            <a:lvl5pPr marL="1044000" indent="0">
              <a:buNone/>
              <a:defRPr>
                <a:solidFill>
                  <a:srgbClr val="FBF0FF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E4F666B-8AA8-058C-BE19-146AD375C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75FF0DC-1046-2EB1-D3C3-FC3F6D27B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40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571EC465-42D6-26B4-C3E6-9290B85DCA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5A6816D-9E87-0F68-7DB7-E1B5F54BFD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72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A113C82-7848-2C98-CDE4-224D6CA7A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B9B244B-585E-32F4-3011-6E1CBAD27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24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ED98886-EB96-273D-6B51-AEE9F608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C554C6B-8582-A8CC-24CE-C94D3AEEB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69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4A0439F-F62B-E866-66E8-1C2600B0A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BE4931E-86C6-7DE3-94A4-9AAABD5EA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77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7EF005B9-70E9-EFFF-A47D-8E6A0F7E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9CC24ECA-9D88-16F8-6594-4F3E65671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7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39FAF99-25E7-D010-CD9F-FB73F4E32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90F8BA1D-444D-BC84-2162-858D88FCD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27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36C41A0-909D-40DB-E639-37BB245C5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FE79D26-FEEC-BF6F-90A2-D922488F6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33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2377FAF-BC18-8D57-B7D8-E305E6D67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DE99189C-305E-5FEB-0298-D1E9F82F9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04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D08FC02-D008-FFC1-44CF-17C1A7BD5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44F78A-CC40-67AC-BF29-B684EBA62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88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239FCFA-845F-8AA8-B345-15628A2F9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399BB35-9514-AC4B-451D-29C5B23D1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02259BA-FFCC-60A6-508C-5DE9D316D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2987887-1923-F39F-4B6C-89561AF39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54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D36300B-3446-8FF9-62E5-DA20A369B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2F77C52-61F3-919E-9EB2-606973D0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25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30243AED-61DD-3354-AC99-B3E69CB95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704B320-B244-F3EA-31F6-C096B5B202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27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B33E61E-0681-2E89-A085-8CBE40BC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10A1D7C-80DB-717D-D0E7-67F7E415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0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C220FB4B-3AE3-2C83-6B23-339F7A0B3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E57879-56AA-4804-E39D-A6428B0C5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560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8CD597D-B381-F9E9-86C6-DA044B7CC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9C9B4204-0A63-A60E-DCC0-76523E68B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14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9CDA52-C7CC-0AD9-7966-A0AF8669E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EA32E3E-FE74-AF84-0220-A3EBC6D99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595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315A8EF-568F-6C2D-33B4-8476DA0EC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37BC7529-038D-C872-FD8C-7749CE41D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95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FF8C049F-5906-2EC7-CB55-E9B35185E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24CF67C-D656-F868-8F6B-2FC1468B5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47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D43E1F35-CDED-C55B-103C-42E632DCB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6104EAA4-E000-3826-5C68-0C26BDB6F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86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F5BEEAAC-3567-6FFA-E86D-47F8094A0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53D7751B-F92C-6A98-4867-FCE84E7C9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2F65D04-2A81-46F6-B9DD-ACB8775D5F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84695" y="6093762"/>
            <a:ext cx="1360800" cy="5364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70D66FAA-90A6-04F1-4A63-C5B499CF9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834D8DFB-F3E8-3E2C-4783-13853441B6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nger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6024475-42AA-4212-83AD-61E6E478B5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6A35F-E200-4349-B28E-185D4D50E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413" y="2679970"/>
            <a:ext cx="10693400" cy="340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8000"/>
              </a:lnSpc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“Longer quotations or key messages 50pt”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1275-185F-4A65-AFF8-AC9CCCE8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C6B75C-B667-B94B-879B-77D7A70CA155}" type="datetime1">
              <a:rPr lang="sv-SE" smtClean="0"/>
              <a:t>2024-04-24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9A7FF-AF86-44D8-9E1C-FCA08BCE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91A8-3538-4607-9693-8AEC4994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8DDC20-A088-4399-9D5A-2283B27F7A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FD841E-DAB1-42A2-8069-229272062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4" y="398834"/>
            <a:ext cx="10693400" cy="10140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DFB502D-4078-48B1-91AC-2566D2511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29526" y="636426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560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0E81B26-53C5-462D-F9D3-AB37B4E77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AA4A6A8-1F6D-4E27-0A67-5B4C0E04E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283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FE4EC38-BB00-2E8F-337D-AE8AB4E2C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320C4C0C-444B-DCBE-8D43-1F1B042910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68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4988959-888B-A909-5FCE-954DED62E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0EE396C-2E9B-B4F3-4CE1-1FB5461A2C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41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F68243D-485B-C99B-C745-51DEDCA18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11F569-E904-2931-F90E-05A97EDE9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40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6D037A-3B77-F04E-C3FA-0E88B81CF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6B95E8F-5B84-D9BB-93D9-5CB9C7B734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99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191A03E-A14F-8C0E-FF73-907329FFA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EBD674-1C7A-19C4-368D-75982D8D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67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8B0A2408-7069-A572-72B9-10F2CCD73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CC6E1BF-D97F-19EC-18E2-701DE05096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93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B594093-F510-3C36-EDB0-EFFF22817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F5CE39A5-4DFD-0816-10DC-174AA5326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523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7D794CB-EB81-4231-8082-A073E5674F4F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348BB2F-9646-E14E-A1A4-6BE9D5809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CE95287-4480-7B8D-B88F-DE2469F4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653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E978BD2-1EDD-4E6A-BF3C-43C9F4E9440B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571EC465-42D6-26B4-C3E6-9290B85DCA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5A6816D-9E87-0F68-7DB7-E1B5F54BFD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67E35CA-2B32-E16F-D4C8-F92D8BE00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BF0113D-BE7E-3B12-0292-FDADA1A4B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020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C909-BCDF-4DFA-801C-3EFA16037EDF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A113C82-7848-2C98-CDE4-224D6CA7A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B9B244B-585E-32F4-3011-6E1CBAD27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63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0951-839E-448E-9BF7-8F9EF6BD2710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ED98886-EB96-273D-6B51-AEE9F608D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C554C6B-8582-A8CC-24CE-C94D3AEEB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76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6B04-14FF-4D78-8E7D-655A1513C9D2}" type="datetime1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4A0439F-F62B-E866-66E8-1C2600B0A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BE4931E-86C6-7DE3-94A4-9AAABD5EA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33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1CF4-EE0F-48C5-9CD7-77A7DB72E8F2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7EF005B9-70E9-EFFF-A47D-8E6A0F7E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9CC24ECA-9D88-16F8-6594-4F3E65671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75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E28-CEFF-40AC-AD75-70467CCE4960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39FAF99-25E7-D010-CD9F-FB73F4E32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90F8BA1D-444D-BC84-2162-858D88FCD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60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2D9-32BD-4DEB-9F70-E82DD7FD002F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36C41A0-909D-40DB-E639-37BB245C5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FE79D26-FEEC-BF6F-90A2-D922488F6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58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DF1F-0002-4CF5-89D3-BA99E514CC9C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2377FAF-BC18-8D57-B7D8-E305E6D67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DE99189C-305E-5FEB-0298-D1E9F82F9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99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4D4E-9978-42DF-A78A-242EA005B114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D08FC02-D008-FFC1-44CF-17C1A7BD5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44F78A-CC40-67AC-BF29-B684EBA62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26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0EBE-94E8-4F07-8EFF-CAEAE60D4ECB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239FCFA-845F-8AA8-B345-15628A2F9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399BB35-9514-AC4B-451D-29C5B23D1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81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202-56EE-44EE-86B9-60ECB9FFFBD6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D36300B-3446-8FF9-62E5-DA20A369B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2F77C52-61F3-919E-9EB2-606973D0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D9FFA55-2C2F-6E25-8A39-ED4193027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129ACAD-BAF9-E835-31B3-049C51CA8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64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B65D-38B6-4B70-8F53-6C39F7EC5934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30243AED-61DD-3354-AC99-B3E69CB95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704B320-B244-F3EA-31F6-C096B5B202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592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963D-B6A9-445B-826D-251236CF64A6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B33E61E-0681-2E89-A085-8CBE40BC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10A1D7C-80DB-717D-D0E7-67F7E415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19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CA57-8092-4006-B1FD-D1C0497573DA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C220FB4B-3AE3-2C83-6B23-339F7A0B3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E57879-56AA-4804-E39D-A6428B0C5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7F9C-0134-474A-800A-03148DE89608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8CD597D-B381-F9E9-86C6-DA044B7CC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9C9B4204-0A63-A60E-DCC0-76523E68B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03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88FE-188F-4DB2-8141-1703E14D1FE7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9CDA52-C7CC-0AD9-7966-A0AF8669E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EA32E3E-FE74-AF84-0220-A3EBC6D99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25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A3E2-B611-4E60-BEF9-60DFB935AF9B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315A8EF-568F-6C2D-33B4-8476DA0EC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37BC7529-038D-C872-FD8C-7749CE41D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470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7C31-F745-43CF-8672-AD2EBABDBCE9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FF8C049F-5906-2EC7-CB55-E9B35185E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24CF67C-D656-F868-8F6B-2FC1468B5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6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A8D-F296-4953-8370-4C777E539AA5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D43E1F35-CDED-C55B-103C-42E632DCB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6104EAA4-E000-3826-5C68-0C26BDB6F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10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0BA3-ADE7-492C-BD1E-870C8A93BC87}" type="datetime1">
              <a:rPr lang="en-GB" smtClean="0"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F5BEEAAC-3567-6FFA-E86D-47F8094A0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53D7751B-F92C-6A98-4867-FCE84E7C9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169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5972-BF57-4204-B985-27A12ACC7CA2}" type="datetime1">
              <a:rPr lang="en-GB" smtClean="0"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0E81B26-53C5-462D-F9D3-AB37B4E77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AA4A6A8-1F6D-4E27-0A67-5B4C0E04E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FBAE238-4BB0-4B81-6FA1-715AA26E2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C191321-EE78-1C5C-A935-57E521510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281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264-B226-451E-BBCB-259E218732C0}" type="datetime1">
              <a:rPr lang="en-GB" smtClean="0"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FE4EC38-BB00-2E8F-337D-AE8AB4E2C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320C4C0C-444B-DCBE-8D43-1F1B042910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051-C31F-46F1-896B-751A9BF2BCAD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4988959-888B-A909-5FCE-954DED62E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0EE396C-2E9B-B4F3-4CE1-1FB5461A2C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34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BB94-F27D-4653-9385-A316847976A2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F68243D-485B-C99B-C745-51DEDCA18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11F569-E904-2931-F90E-05A97EDE9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28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75CA-F503-4232-B015-C9391A59FED0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6D037A-3B77-F04E-C3FA-0E88B81CF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6B95E8F-5B84-D9BB-93D9-5CB9C7B734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906B-903B-4122-B815-8410189062F4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191A03E-A14F-8C0E-FF73-907329FFA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EBD674-1C7A-19C4-368D-75982D8D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2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859F-741F-4639-B77D-0D5F9B44FA85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8B0A2408-7069-A572-72B9-10F2CCD73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CC6E1BF-D97F-19EC-18E2-701DE05096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40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4000-28DD-49D9-B8EA-F36CF5C4E743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B594093-F510-3C36-EDB0-EFFF22817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F5CE39A5-4DFD-0816-10DC-174AA5326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81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stainability rep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809BA7-16BC-52E4-5CE3-2E6E1714BB88}"/>
              </a:ext>
            </a:extLst>
          </p:cNvPr>
          <p:cNvSpPr txBox="1">
            <a:spLocks/>
          </p:cNvSpPr>
          <p:nvPr userDrawn="1"/>
        </p:nvSpPr>
        <p:spPr>
          <a:xfrm>
            <a:off x="11449050" y="424578"/>
            <a:ext cx="406400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1371600" rtl="0" eaLnBrk="1" latinLnBrk="0" hangingPunct="1">
              <a:defRPr lang="en-GB" sz="135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E5E61AA-203F-4F66-9D10-171222446554}" type="slidenum">
              <a:rPr lang="lt-LT" sz="933" smtClean="0"/>
              <a:pPr algn="r"/>
              <a:t>‹#›</a:t>
            </a:fld>
            <a:endParaRPr lang="lt-LT" sz="933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7FCA8B-5BC7-257A-8065-EE1D4F317A73}"/>
              </a:ext>
            </a:extLst>
          </p:cNvPr>
          <p:cNvSpPr txBox="1">
            <a:spLocks/>
          </p:cNvSpPr>
          <p:nvPr userDrawn="1"/>
        </p:nvSpPr>
        <p:spPr>
          <a:xfrm>
            <a:off x="9048750" y="438797"/>
            <a:ext cx="2609635" cy="20586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1371600" rtl="0" eaLnBrk="1" latinLnBrk="0" hangingPunct="1">
              <a:defRPr lang="en-GB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933" b="1">
                <a:solidFill>
                  <a:schemeClr val="tx2"/>
                </a:solidFill>
                <a:latin typeface="+mn-lt"/>
              </a:rPr>
              <a:t>Telia Lietuva, AB  </a:t>
            </a:r>
            <a:r>
              <a:rPr lang="lt-LT" sz="933" b="0">
                <a:solidFill>
                  <a:schemeClr val="tx2"/>
                </a:solidFill>
                <a:latin typeface="+mn-lt"/>
              </a:rPr>
              <a:t>|  </a:t>
            </a:r>
            <a:r>
              <a:rPr lang="en-GB" sz="933" b="0" i="0" u="none" strike="noStrike" err="1">
                <a:solidFill>
                  <a:schemeClr val="tx2"/>
                </a:solidFill>
                <a:effectLst/>
                <a:latin typeface="+mn-lt"/>
              </a:rPr>
              <a:t>Tvarus</a:t>
            </a:r>
            <a:r>
              <a:rPr lang="en-GB" sz="933" b="0" i="0" u="none" strike="noStrike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GB" sz="933" b="0" i="0" u="none" strike="noStrike" err="1">
                <a:solidFill>
                  <a:schemeClr val="tx2"/>
                </a:solidFill>
                <a:effectLst/>
                <a:latin typeface="+mn-lt"/>
              </a:rPr>
              <a:t>verslas</a:t>
            </a:r>
            <a:endParaRPr lang="lt-LT" sz="933" b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D2BFD13B-D808-141A-CAB3-E8E29478F8B1}"/>
              </a:ext>
            </a:extLst>
          </p:cNvPr>
          <p:cNvGrpSpPr/>
          <p:nvPr userDrawn="1"/>
        </p:nvGrpSpPr>
        <p:grpSpPr>
          <a:xfrm>
            <a:off x="342902" y="299413"/>
            <a:ext cx="1240597" cy="489269"/>
            <a:chOff x="1442318" y="883723"/>
            <a:chExt cx="7245762" cy="2857595"/>
          </a:xfrm>
          <a:solidFill>
            <a:schemeClr val="accent2"/>
          </a:solidFill>
        </p:grpSpPr>
        <p:grpSp>
          <p:nvGrpSpPr>
            <p:cNvPr id="11" name="Graphic 30">
              <a:extLst>
                <a:ext uri="{FF2B5EF4-FFF2-40B4-BE49-F238E27FC236}">
                  <a16:creationId xmlns:a16="http://schemas.microsoft.com/office/drawing/2014/main" id="{B8D1057F-2E68-1269-23E4-C04470A1311F}"/>
                </a:ext>
              </a:extLst>
            </p:cNvPr>
            <p:cNvGrpSpPr/>
            <p:nvPr/>
          </p:nvGrpSpPr>
          <p:grpSpPr>
            <a:xfrm>
              <a:off x="4612237" y="1623339"/>
              <a:ext cx="4075843" cy="1538859"/>
              <a:chOff x="4612237" y="1623339"/>
              <a:chExt cx="4075843" cy="153885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8EE6134-D360-6385-00A3-62B069ADFBA8}"/>
                  </a:ext>
                </a:extLst>
              </p:cNvPr>
              <p:cNvSpPr/>
              <p:nvPr/>
            </p:nvSpPr>
            <p:spPr>
              <a:xfrm>
                <a:off x="4612237" y="1650866"/>
                <a:ext cx="1165764" cy="1483709"/>
              </a:xfrm>
              <a:custGeom>
                <a:avLst/>
                <a:gdLst>
                  <a:gd name="connsiteX0" fmla="*/ 1165765 w 1165764"/>
                  <a:gd name="connsiteY0" fmla="*/ 241649 h 1483709"/>
                  <a:gd name="connsiteX1" fmla="*/ 724853 w 1165764"/>
                  <a:gd name="connsiteY1" fmla="*/ 241649 h 1483709"/>
                  <a:gd name="connsiteX2" fmla="*/ 724853 w 1165764"/>
                  <a:gd name="connsiteY2" fmla="*/ 1483709 h 1483709"/>
                  <a:gd name="connsiteX3" fmla="*/ 445103 w 1165764"/>
                  <a:gd name="connsiteY3" fmla="*/ 1483709 h 1483709"/>
                  <a:gd name="connsiteX4" fmla="*/ 445103 w 1165764"/>
                  <a:gd name="connsiteY4" fmla="*/ 241649 h 1483709"/>
                  <a:gd name="connsiteX5" fmla="*/ 0 w 1165764"/>
                  <a:gd name="connsiteY5" fmla="*/ 241649 h 1483709"/>
                  <a:gd name="connsiteX6" fmla="*/ 0 w 1165764"/>
                  <a:gd name="connsiteY6" fmla="*/ 0 h 1483709"/>
                  <a:gd name="connsiteX7" fmla="*/ 1165765 w 1165764"/>
                  <a:gd name="connsiteY7" fmla="*/ 0 h 1483709"/>
                  <a:gd name="connsiteX8" fmla="*/ 1165765 w 1165764"/>
                  <a:gd name="connsiteY8" fmla="*/ 241649 h 148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5764" h="1483709">
                    <a:moveTo>
                      <a:pt x="1165765" y="241649"/>
                    </a:moveTo>
                    <a:lnTo>
                      <a:pt x="724853" y="241649"/>
                    </a:lnTo>
                    <a:lnTo>
                      <a:pt x="724853" y="1483709"/>
                    </a:lnTo>
                    <a:lnTo>
                      <a:pt x="445103" y="1483709"/>
                    </a:lnTo>
                    <a:lnTo>
                      <a:pt x="445103" y="241649"/>
                    </a:lnTo>
                    <a:lnTo>
                      <a:pt x="0" y="241649"/>
                    </a:lnTo>
                    <a:lnTo>
                      <a:pt x="0" y="0"/>
                    </a:lnTo>
                    <a:lnTo>
                      <a:pt x="1165765" y="0"/>
                    </a:lnTo>
                    <a:lnTo>
                      <a:pt x="1165765" y="2416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650E587-17D4-C19D-AF75-E88DCD5E4120}"/>
                  </a:ext>
                </a:extLst>
              </p:cNvPr>
              <p:cNvSpPr/>
              <p:nvPr/>
            </p:nvSpPr>
            <p:spPr>
              <a:xfrm>
                <a:off x="5576834" y="2041010"/>
                <a:ext cx="1045026" cy="1121187"/>
              </a:xfrm>
              <a:custGeom>
                <a:avLst/>
                <a:gdLst>
                  <a:gd name="connsiteX0" fmla="*/ 1040511 w 1045026"/>
                  <a:gd name="connsiteY0" fmla="*/ 637889 h 1121187"/>
                  <a:gd name="connsiteX1" fmla="*/ 258413 w 1045026"/>
                  <a:gd name="connsiteY1" fmla="*/ 637889 h 1121187"/>
                  <a:gd name="connsiteX2" fmla="*/ 542449 w 1045026"/>
                  <a:gd name="connsiteY2" fmla="*/ 898589 h 1121187"/>
                  <a:gd name="connsiteX3" fmla="*/ 790480 w 1045026"/>
                  <a:gd name="connsiteY3" fmla="*/ 769334 h 1121187"/>
                  <a:gd name="connsiteX4" fmla="*/ 998220 w 1045026"/>
                  <a:gd name="connsiteY4" fmla="*/ 894397 h 1121187"/>
                  <a:gd name="connsiteX5" fmla="*/ 542544 w 1045026"/>
                  <a:gd name="connsiteY5" fmla="*/ 1121188 h 1121187"/>
                  <a:gd name="connsiteX6" fmla="*/ 0 w 1045026"/>
                  <a:gd name="connsiteY6" fmla="*/ 559499 h 1121187"/>
                  <a:gd name="connsiteX7" fmla="*/ 529876 w 1045026"/>
                  <a:gd name="connsiteY7" fmla="*/ 0 h 1121187"/>
                  <a:gd name="connsiteX8" fmla="*/ 1040511 w 1045026"/>
                  <a:gd name="connsiteY8" fmla="*/ 637889 h 1121187"/>
                  <a:gd name="connsiteX9" fmla="*/ 266890 w 1045026"/>
                  <a:gd name="connsiteY9" fmla="*/ 440722 h 1121187"/>
                  <a:gd name="connsiteX10" fmla="*/ 788289 w 1045026"/>
                  <a:gd name="connsiteY10" fmla="*/ 440722 h 1121187"/>
                  <a:gd name="connsiteX11" fmla="*/ 529685 w 1045026"/>
                  <a:gd name="connsiteY11" fmla="*/ 216027 h 1121187"/>
                  <a:gd name="connsiteX12" fmla="*/ 266890 w 1045026"/>
                  <a:gd name="connsiteY12" fmla="*/ 440722 h 112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5026" h="1121187">
                    <a:moveTo>
                      <a:pt x="1040511" y="637889"/>
                    </a:moveTo>
                    <a:lnTo>
                      <a:pt x="258413" y="637889"/>
                    </a:lnTo>
                    <a:cubicBezTo>
                      <a:pt x="285940" y="794766"/>
                      <a:pt x="398336" y="898589"/>
                      <a:pt x="542449" y="898589"/>
                    </a:cubicBezTo>
                    <a:cubicBezTo>
                      <a:pt x="650557" y="898589"/>
                      <a:pt x="737425" y="849821"/>
                      <a:pt x="790480" y="769334"/>
                    </a:cubicBezTo>
                    <a:lnTo>
                      <a:pt x="998220" y="894397"/>
                    </a:lnTo>
                    <a:cubicBezTo>
                      <a:pt x="892207" y="1036415"/>
                      <a:pt x="718471" y="1121188"/>
                      <a:pt x="542544" y="1121188"/>
                    </a:cubicBezTo>
                    <a:cubicBezTo>
                      <a:pt x="252222" y="1121188"/>
                      <a:pt x="0" y="890207"/>
                      <a:pt x="0" y="559499"/>
                    </a:cubicBezTo>
                    <a:cubicBezTo>
                      <a:pt x="0" y="228791"/>
                      <a:pt x="250126" y="0"/>
                      <a:pt x="529876" y="0"/>
                    </a:cubicBezTo>
                    <a:cubicBezTo>
                      <a:pt x="896398" y="-95"/>
                      <a:pt x="1076516" y="292418"/>
                      <a:pt x="1040511" y="637889"/>
                    </a:cubicBezTo>
                    <a:close/>
                    <a:moveTo>
                      <a:pt x="266890" y="440722"/>
                    </a:moveTo>
                    <a:lnTo>
                      <a:pt x="788289" y="440722"/>
                    </a:lnTo>
                    <a:cubicBezTo>
                      <a:pt x="756475" y="302990"/>
                      <a:pt x="667512" y="216027"/>
                      <a:pt x="529685" y="216027"/>
                    </a:cubicBezTo>
                    <a:cubicBezTo>
                      <a:pt x="400431" y="216122"/>
                      <a:pt x="302895" y="305086"/>
                      <a:pt x="266890" y="4407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4E23AD3-5462-B438-35FA-B45CF643910F}"/>
                  </a:ext>
                </a:extLst>
              </p:cNvPr>
              <p:cNvSpPr/>
              <p:nvPr/>
            </p:nvSpPr>
            <p:spPr>
              <a:xfrm>
                <a:off x="6782699" y="1650866"/>
                <a:ext cx="389953" cy="1498472"/>
              </a:xfrm>
              <a:custGeom>
                <a:avLst/>
                <a:gdLst>
                  <a:gd name="connsiteX0" fmla="*/ 389954 w 389953"/>
                  <a:gd name="connsiteY0" fmla="*/ 1487900 h 1498472"/>
                  <a:gd name="connsiteX1" fmla="*/ 269177 w 389953"/>
                  <a:gd name="connsiteY1" fmla="*/ 1498473 h 1498472"/>
                  <a:gd name="connsiteX2" fmla="*/ 0 w 389953"/>
                  <a:gd name="connsiteY2" fmla="*/ 1229297 h 1498472"/>
                  <a:gd name="connsiteX3" fmla="*/ 0 w 389953"/>
                  <a:gd name="connsiteY3" fmla="*/ 0 h 1498472"/>
                  <a:gd name="connsiteX4" fmla="*/ 260699 w 389953"/>
                  <a:gd name="connsiteY4" fmla="*/ 0 h 1498472"/>
                  <a:gd name="connsiteX5" fmla="*/ 260699 w 389953"/>
                  <a:gd name="connsiteY5" fmla="*/ 1193292 h 1498472"/>
                  <a:gd name="connsiteX6" fmla="*/ 389954 w 389953"/>
                  <a:gd name="connsiteY6" fmla="*/ 1288637 h 1498472"/>
                  <a:gd name="connsiteX7" fmla="*/ 389954 w 389953"/>
                  <a:gd name="connsiteY7" fmla="*/ 1487900 h 149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953" h="1498472">
                    <a:moveTo>
                      <a:pt x="389954" y="1487900"/>
                    </a:moveTo>
                    <a:cubicBezTo>
                      <a:pt x="349663" y="1496378"/>
                      <a:pt x="307277" y="1498473"/>
                      <a:pt x="269177" y="1498473"/>
                    </a:cubicBezTo>
                    <a:cubicBezTo>
                      <a:pt x="82677" y="1498473"/>
                      <a:pt x="0" y="1409414"/>
                      <a:pt x="0" y="1229297"/>
                    </a:cubicBezTo>
                    <a:lnTo>
                      <a:pt x="0" y="0"/>
                    </a:lnTo>
                    <a:lnTo>
                      <a:pt x="260699" y="0"/>
                    </a:lnTo>
                    <a:lnTo>
                      <a:pt x="260699" y="1193292"/>
                    </a:lnTo>
                    <a:cubicBezTo>
                      <a:pt x="260699" y="1284446"/>
                      <a:pt x="315849" y="1297115"/>
                      <a:pt x="389954" y="1288637"/>
                    </a:cubicBezTo>
                    <a:lnTo>
                      <a:pt x="389954" y="14879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F8D28E-429C-4B22-D104-C0DFA2C5A34E}"/>
                  </a:ext>
                </a:extLst>
              </p:cNvPr>
              <p:cNvSpPr/>
              <p:nvPr/>
            </p:nvSpPr>
            <p:spPr>
              <a:xfrm>
                <a:off x="7308289" y="1623339"/>
                <a:ext cx="307276" cy="1511236"/>
              </a:xfrm>
              <a:custGeom>
                <a:avLst/>
                <a:gdLst>
                  <a:gd name="connsiteX0" fmla="*/ 0 w 307276"/>
                  <a:gd name="connsiteY0" fmla="*/ 150495 h 1511236"/>
                  <a:gd name="connsiteX1" fmla="*/ 154686 w 307276"/>
                  <a:gd name="connsiteY1" fmla="*/ 0 h 1511236"/>
                  <a:gd name="connsiteX2" fmla="*/ 307277 w 307276"/>
                  <a:gd name="connsiteY2" fmla="*/ 150495 h 1511236"/>
                  <a:gd name="connsiteX3" fmla="*/ 154686 w 307276"/>
                  <a:gd name="connsiteY3" fmla="*/ 300990 h 1511236"/>
                  <a:gd name="connsiteX4" fmla="*/ 0 w 307276"/>
                  <a:gd name="connsiteY4" fmla="*/ 150495 h 1511236"/>
                  <a:gd name="connsiteX5" fmla="*/ 23336 w 307276"/>
                  <a:gd name="connsiteY5" fmla="*/ 1511237 h 1511236"/>
                  <a:gd name="connsiteX6" fmla="*/ 23336 w 307276"/>
                  <a:gd name="connsiteY6" fmla="*/ 451485 h 1511236"/>
                  <a:gd name="connsiteX7" fmla="*/ 284036 w 307276"/>
                  <a:gd name="connsiteY7" fmla="*/ 451485 h 1511236"/>
                  <a:gd name="connsiteX8" fmla="*/ 284036 w 307276"/>
                  <a:gd name="connsiteY8" fmla="*/ 1511237 h 1511236"/>
                  <a:gd name="connsiteX9" fmla="*/ 23336 w 307276"/>
                  <a:gd name="connsiteY9" fmla="*/ 1511237 h 151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276" h="1511236">
                    <a:moveTo>
                      <a:pt x="0" y="150495"/>
                    </a:moveTo>
                    <a:cubicBezTo>
                      <a:pt x="0" y="67818"/>
                      <a:pt x="72104" y="0"/>
                      <a:pt x="154686" y="0"/>
                    </a:cubicBezTo>
                    <a:cubicBezTo>
                      <a:pt x="235268" y="0"/>
                      <a:pt x="307277" y="67818"/>
                      <a:pt x="307277" y="150495"/>
                    </a:cubicBezTo>
                    <a:cubicBezTo>
                      <a:pt x="307277" y="233172"/>
                      <a:pt x="235172" y="300990"/>
                      <a:pt x="154686" y="300990"/>
                    </a:cubicBezTo>
                    <a:cubicBezTo>
                      <a:pt x="72104" y="300990"/>
                      <a:pt x="0" y="233172"/>
                      <a:pt x="0" y="150495"/>
                    </a:cubicBezTo>
                    <a:close/>
                    <a:moveTo>
                      <a:pt x="23336" y="1511237"/>
                    </a:moveTo>
                    <a:lnTo>
                      <a:pt x="23336" y="451485"/>
                    </a:lnTo>
                    <a:lnTo>
                      <a:pt x="284036" y="451485"/>
                    </a:lnTo>
                    <a:lnTo>
                      <a:pt x="284036" y="1511237"/>
                    </a:lnTo>
                    <a:lnTo>
                      <a:pt x="23336" y="15112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3EF3CD2-F3B8-B33A-5AE9-34DE1058B0CA}"/>
                  </a:ext>
                </a:extLst>
              </p:cNvPr>
              <p:cNvSpPr/>
              <p:nvPr/>
            </p:nvSpPr>
            <p:spPr>
              <a:xfrm>
                <a:off x="7755487" y="2043201"/>
                <a:ext cx="932593" cy="1116806"/>
              </a:xfrm>
              <a:custGeom>
                <a:avLst/>
                <a:gdLst>
                  <a:gd name="connsiteX0" fmla="*/ 932593 w 932593"/>
                  <a:gd name="connsiteY0" fmla="*/ 341090 h 1116806"/>
                  <a:gd name="connsiteX1" fmla="*/ 932593 w 932593"/>
                  <a:gd name="connsiteY1" fmla="*/ 1091375 h 1116806"/>
                  <a:gd name="connsiteX2" fmla="*/ 688848 w 932593"/>
                  <a:gd name="connsiteY2" fmla="*/ 1091375 h 1116806"/>
                  <a:gd name="connsiteX3" fmla="*/ 688848 w 932593"/>
                  <a:gd name="connsiteY3" fmla="*/ 968407 h 1116806"/>
                  <a:gd name="connsiteX4" fmla="*/ 364522 w 932593"/>
                  <a:gd name="connsiteY4" fmla="*/ 1116806 h 1116806"/>
                  <a:gd name="connsiteX5" fmla="*/ 0 w 932593"/>
                  <a:gd name="connsiteY5" fmla="*/ 792480 h 1116806"/>
                  <a:gd name="connsiteX6" fmla="*/ 512922 w 932593"/>
                  <a:gd name="connsiteY6" fmla="*/ 419481 h 1116806"/>
                  <a:gd name="connsiteX7" fmla="*/ 680371 w 932593"/>
                  <a:gd name="connsiteY7" fmla="*/ 440722 h 1116806"/>
                  <a:gd name="connsiteX8" fmla="*/ 680371 w 932593"/>
                  <a:gd name="connsiteY8" fmla="*/ 370808 h 1116806"/>
                  <a:gd name="connsiteX9" fmla="*/ 493872 w 932593"/>
                  <a:gd name="connsiteY9" fmla="*/ 209741 h 1116806"/>
                  <a:gd name="connsiteX10" fmla="*/ 220504 w 932593"/>
                  <a:gd name="connsiteY10" fmla="*/ 341186 h 1116806"/>
                  <a:gd name="connsiteX11" fmla="*/ 36100 w 932593"/>
                  <a:gd name="connsiteY11" fmla="*/ 205550 h 1116806"/>
                  <a:gd name="connsiteX12" fmla="*/ 498157 w 932593"/>
                  <a:gd name="connsiteY12" fmla="*/ 0 h 1116806"/>
                  <a:gd name="connsiteX13" fmla="*/ 932593 w 932593"/>
                  <a:gd name="connsiteY13" fmla="*/ 341090 h 1116806"/>
                  <a:gd name="connsiteX14" fmla="*/ 680371 w 932593"/>
                  <a:gd name="connsiteY14" fmla="*/ 682276 h 1116806"/>
                  <a:gd name="connsiteX15" fmla="*/ 680371 w 932593"/>
                  <a:gd name="connsiteY15" fmla="*/ 635604 h 1116806"/>
                  <a:gd name="connsiteX16" fmla="*/ 538353 w 932593"/>
                  <a:gd name="connsiteY16" fmla="*/ 616554 h 1116806"/>
                  <a:gd name="connsiteX17" fmla="*/ 250127 w 932593"/>
                  <a:gd name="connsiteY17" fmla="*/ 786098 h 1116806"/>
                  <a:gd name="connsiteX18" fmla="*/ 415480 w 932593"/>
                  <a:gd name="connsiteY18" fmla="*/ 911162 h 1116806"/>
                  <a:gd name="connsiteX19" fmla="*/ 680371 w 932593"/>
                  <a:gd name="connsiteY19" fmla="*/ 682276 h 111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2593" h="1116806">
                    <a:moveTo>
                      <a:pt x="932593" y="341090"/>
                    </a:moveTo>
                    <a:lnTo>
                      <a:pt x="932593" y="1091375"/>
                    </a:lnTo>
                    <a:lnTo>
                      <a:pt x="688848" y="1091375"/>
                    </a:lnTo>
                    <a:lnTo>
                      <a:pt x="688848" y="968407"/>
                    </a:lnTo>
                    <a:cubicBezTo>
                      <a:pt x="606171" y="1076516"/>
                      <a:pt x="474726" y="1116806"/>
                      <a:pt x="364522" y="1116806"/>
                    </a:cubicBezTo>
                    <a:cubicBezTo>
                      <a:pt x="135636" y="1116806"/>
                      <a:pt x="0" y="972693"/>
                      <a:pt x="0" y="792480"/>
                    </a:cubicBezTo>
                    <a:cubicBezTo>
                      <a:pt x="0" y="586931"/>
                      <a:pt x="231077" y="419481"/>
                      <a:pt x="512922" y="419481"/>
                    </a:cubicBezTo>
                    <a:cubicBezTo>
                      <a:pt x="568071" y="419481"/>
                      <a:pt x="627412" y="423767"/>
                      <a:pt x="680371" y="440722"/>
                    </a:cubicBezTo>
                    <a:lnTo>
                      <a:pt x="680371" y="370808"/>
                    </a:lnTo>
                    <a:cubicBezTo>
                      <a:pt x="680371" y="264795"/>
                      <a:pt x="618935" y="209741"/>
                      <a:pt x="493872" y="209741"/>
                    </a:cubicBezTo>
                    <a:cubicBezTo>
                      <a:pt x="381571" y="209741"/>
                      <a:pt x="281940" y="266986"/>
                      <a:pt x="220504" y="341186"/>
                    </a:cubicBezTo>
                    <a:lnTo>
                      <a:pt x="36100" y="205550"/>
                    </a:lnTo>
                    <a:cubicBezTo>
                      <a:pt x="139922" y="84773"/>
                      <a:pt x="318040" y="0"/>
                      <a:pt x="498157" y="0"/>
                    </a:cubicBezTo>
                    <a:cubicBezTo>
                      <a:pt x="780002" y="-190"/>
                      <a:pt x="932593" y="122777"/>
                      <a:pt x="932593" y="341090"/>
                    </a:cubicBezTo>
                    <a:close/>
                    <a:moveTo>
                      <a:pt x="680371" y="682276"/>
                    </a:moveTo>
                    <a:lnTo>
                      <a:pt x="680371" y="635604"/>
                    </a:lnTo>
                    <a:cubicBezTo>
                      <a:pt x="637985" y="620744"/>
                      <a:pt x="593503" y="616554"/>
                      <a:pt x="538353" y="616554"/>
                    </a:cubicBezTo>
                    <a:cubicBezTo>
                      <a:pt x="347567" y="616554"/>
                      <a:pt x="250127" y="692849"/>
                      <a:pt x="250127" y="786098"/>
                    </a:cubicBezTo>
                    <a:cubicBezTo>
                      <a:pt x="250127" y="862394"/>
                      <a:pt x="315849" y="911162"/>
                      <a:pt x="415480" y="911162"/>
                    </a:cubicBezTo>
                    <a:cubicBezTo>
                      <a:pt x="546831" y="911162"/>
                      <a:pt x="680371" y="832771"/>
                      <a:pt x="680371" y="6822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grpSp>
          <p:nvGrpSpPr>
            <p:cNvPr id="12" name="Graphic 30">
              <a:extLst>
                <a:ext uri="{FF2B5EF4-FFF2-40B4-BE49-F238E27FC236}">
                  <a16:creationId xmlns:a16="http://schemas.microsoft.com/office/drawing/2014/main" id="{6C409D84-5CC7-76B3-3349-F014D4884D8A}"/>
                </a:ext>
              </a:extLst>
            </p:cNvPr>
            <p:cNvGrpSpPr/>
            <p:nvPr/>
          </p:nvGrpSpPr>
          <p:grpSpPr>
            <a:xfrm>
              <a:off x="1442318" y="883723"/>
              <a:ext cx="2719552" cy="2857595"/>
              <a:chOff x="1442318" y="883723"/>
              <a:chExt cx="2719552" cy="2857595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1630B14-0C9A-7A9A-A426-4CDF1C779BA9}"/>
                  </a:ext>
                </a:extLst>
              </p:cNvPr>
              <p:cNvSpPr/>
              <p:nvPr/>
            </p:nvSpPr>
            <p:spPr>
              <a:xfrm>
                <a:off x="1597956" y="1479226"/>
                <a:ext cx="2563914" cy="1751260"/>
              </a:xfrm>
              <a:custGeom>
                <a:avLst/>
                <a:gdLst>
                  <a:gd name="connsiteX0" fmla="*/ 1714691 w 2563914"/>
                  <a:gd name="connsiteY0" fmla="*/ 1412272 h 1751260"/>
                  <a:gd name="connsiteX1" fmla="*/ 2524220 w 2563914"/>
                  <a:gd name="connsiteY1" fmla="*/ 573119 h 1751260"/>
                  <a:gd name="connsiteX2" fmla="*/ 2563844 w 2563914"/>
                  <a:gd name="connsiteY2" fmla="*/ 94297 h 1751260"/>
                  <a:gd name="connsiteX3" fmla="*/ 2559272 w 2563914"/>
                  <a:gd name="connsiteY3" fmla="*/ 0 h 1751260"/>
                  <a:gd name="connsiteX4" fmla="*/ 1494377 w 2563914"/>
                  <a:gd name="connsiteY4" fmla="*/ 1069848 h 1751260"/>
                  <a:gd name="connsiteX5" fmla="*/ 0 w 2563914"/>
                  <a:gd name="connsiteY5" fmla="*/ 1244251 h 1751260"/>
                  <a:gd name="connsiteX6" fmla="*/ 231743 w 2563914"/>
                  <a:gd name="connsiteY6" fmla="*/ 1610868 h 1751260"/>
                  <a:gd name="connsiteX7" fmla="*/ 1714691 w 2563914"/>
                  <a:gd name="connsiteY7" fmla="*/ 1412272 h 175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3914" h="1751260">
                    <a:moveTo>
                      <a:pt x="1714691" y="1412272"/>
                    </a:moveTo>
                    <a:cubicBezTo>
                      <a:pt x="2085213" y="1197388"/>
                      <a:pt x="2418969" y="832961"/>
                      <a:pt x="2524220" y="573119"/>
                    </a:cubicBezTo>
                    <a:cubicBezTo>
                      <a:pt x="2554129" y="358045"/>
                      <a:pt x="2560225" y="330899"/>
                      <a:pt x="2563844" y="94297"/>
                    </a:cubicBezTo>
                    <a:cubicBezTo>
                      <a:pt x="2564321" y="61532"/>
                      <a:pt x="2562320" y="30099"/>
                      <a:pt x="2559272" y="0"/>
                    </a:cubicBezTo>
                    <a:cubicBezTo>
                      <a:pt x="2537651" y="347472"/>
                      <a:pt x="2088547" y="784384"/>
                      <a:pt x="1494377" y="1069848"/>
                    </a:cubicBezTo>
                    <a:cubicBezTo>
                      <a:pt x="777621" y="1414177"/>
                      <a:pt x="239935" y="1506855"/>
                      <a:pt x="0" y="1244251"/>
                    </a:cubicBezTo>
                    <a:cubicBezTo>
                      <a:pt x="83344" y="1408843"/>
                      <a:pt x="138017" y="1488758"/>
                      <a:pt x="231743" y="1610868"/>
                    </a:cubicBezTo>
                    <a:cubicBezTo>
                      <a:pt x="508540" y="1856042"/>
                      <a:pt x="1091089" y="1774031"/>
                      <a:pt x="1714691" y="14122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8975C4C-C806-5F59-E77C-9692244D894B}"/>
                  </a:ext>
                </a:extLst>
              </p:cNvPr>
              <p:cNvSpPr/>
              <p:nvPr/>
            </p:nvSpPr>
            <p:spPr>
              <a:xfrm>
                <a:off x="1442318" y="883723"/>
                <a:ext cx="2640666" cy="1754065"/>
              </a:xfrm>
              <a:custGeom>
                <a:avLst/>
                <a:gdLst>
                  <a:gd name="connsiteX0" fmla="*/ 1566482 w 2640666"/>
                  <a:gd name="connsiteY0" fmla="*/ 1419130 h 1754065"/>
                  <a:gd name="connsiteX1" fmla="*/ 2631377 w 2640666"/>
                  <a:gd name="connsiteY1" fmla="*/ 321469 h 1754065"/>
                  <a:gd name="connsiteX2" fmla="*/ 1931289 w 2640666"/>
                  <a:gd name="connsiteY2" fmla="*/ 0 h 1754065"/>
                  <a:gd name="connsiteX3" fmla="*/ 0 w 2640666"/>
                  <a:gd name="connsiteY3" fmla="*/ 1300639 h 1754065"/>
                  <a:gd name="connsiteX4" fmla="*/ 57722 w 2640666"/>
                  <a:gd name="connsiteY4" fmla="*/ 1608963 h 1754065"/>
                  <a:gd name="connsiteX5" fmla="*/ 1566482 w 2640666"/>
                  <a:gd name="connsiteY5" fmla="*/ 1419130 h 175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0666" h="1754065">
                    <a:moveTo>
                      <a:pt x="1566482" y="1419130"/>
                    </a:moveTo>
                    <a:cubicBezTo>
                      <a:pt x="2242566" y="1092994"/>
                      <a:pt x="2713482" y="629031"/>
                      <a:pt x="2631377" y="321469"/>
                    </a:cubicBezTo>
                    <a:cubicBezTo>
                      <a:pt x="2496598" y="88678"/>
                      <a:pt x="2223802" y="0"/>
                      <a:pt x="1931289" y="0"/>
                    </a:cubicBezTo>
                    <a:cubicBezTo>
                      <a:pt x="1064228" y="0"/>
                      <a:pt x="0" y="571500"/>
                      <a:pt x="0" y="1300639"/>
                    </a:cubicBezTo>
                    <a:cubicBezTo>
                      <a:pt x="0" y="1394365"/>
                      <a:pt x="20669" y="1499140"/>
                      <a:pt x="57722" y="1608963"/>
                    </a:cubicBezTo>
                    <a:cubicBezTo>
                      <a:pt x="255461" y="1871377"/>
                      <a:pt x="860108" y="1759839"/>
                      <a:pt x="1566482" y="1419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75E233-0032-0145-2FDD-52F30F57EB60}"/>
                  </a:ext>
                </a:extLst>
              </p:cNvPr>
              <p:cNvSpPr/>
              <p:nvPr/>
            </p:nvSpPr>
            <p:spPr>
              <a:xfrm>
                <a:off x="2051536" y="2480398"/>
                <a:ext cx="1960245" cy="1260919"/>
              </a:xfrm>
              <a:custGeom>
                <a:avLst/>
                <a:gdLst>
                  <a:gd name="connsiteX0" fmla="*/ 900208 w 1960245"/>
                  <a:gd name="connsiteY0" fmla="*/ 855916 h 1260919"/>
                  <a:gd name="connsiteX1" fmla="*/ 900208 w 1960245"/>
                  <a:gd name="connsiteY1" fmla="*/ 855916 h 1260919"/>
                  <a:gd name="connsiteX2" fmla="*/ 2191 w 1960245"/>
                  <a:gd name="connsiteY2" fmla="*/ 867061 h 1260919"/>
                  <a:gd name="connsiteX3" fmla="*/ 0 w 1960245"/>
                  <a:gd name="connsiteY3" fmla="*/ 865346 h 1260919"/>
                  <a:gd name="connsiteX4" fmla="*/ 730853 w 1960245"/>
                  <a:gd name="connsiteY4" fmla="*/ 1260920 h 1260919"/>
                  <a:gd name="connsiteX5" fmla="*/ 1960245 w 1960245"/>
                  <a:gd name="connsiteY5" fmla="*/ 0 h 1260919"/>
                  <a:gd name="connsiteX6" fmla="*/ 900208 w 1960245"/>
                  <a:gd name="connsiteY6" fmla="*/ 855916 h 126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0245" h="1260919">
                    <a:moveTo>
                      <a:pt x="900208" y="855916"/>
                    </a:moveTo>
                    <a:lnTo>
                      <a:pt x="900208" y="855916"/>
                    </a:lnTo>
                    <a:cubicBezTo>
                      <a:pt x="424720" y="1048703"/>
                      <a:pt x="152591" y="987266"/>
                      <a:pt x="2191" y="867061"/>
                    </a:cubicBezTo>
                    <a:lnTo>
                      <a:pt x="0" y="865346"/>
                    </a:lnTo>
                    <a:cubicBezTo>
                      <a:pt x="232791" y="1097566"/>
                      <a:pt x="498158" y="1260920"/>
                      <a:pt x="730853" y="1260920"/>
                    </a:cubicBezTo>
                    <a:cubicBezTo>
                      <a:pt x="1138333" y="1260920"/>
                      <a:pt x="1696212" y="766572"/>
                      <a:pt x="1960245" y="0"/>
                    </a:cubicBezTo>
                    <a:cubicBezTo>
                      <a:pt x="1811465" y="276701"/>
                      <a:pt x="1492187" y="616648"/>
                      <a:pt x="900208" y="855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id="{75D30C0E-AA00-7FEE-7480-E2DF279532EA}"/>
              </a:ext>
            </a:extLst>
          </p:cNvPr>
          <p:cNvSpPr/>
          <p:nvPr userDrawn="1"/>
        </p:nvSpPr>
        <p:spPr>
          <a:xfrm>
            <a:off x="335492" y="260648"/>
            <a:ext cx="1296012" cy="552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566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239FCFA-845F-8AA8-B345-15628A2F9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399BB35-9514-AC4B-451D-29C5B23D1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7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B33E61E-0681-2E89-A085-8CBE40BC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10A1D7C-80DB-717D-D0E7-67F7E415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04B70B-AB57-418D-A399-8FD5AF136A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BF0FF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2" name="Bildobjekt 41" descr="palettR">
            <a:extLst>
              <a:ext uri="{FF2B5EF4-FFF2-40B4-BE49-F238E27FC236}">
                <a16:creationId xmlns:a16="http://schemas.microsoft.com/office/drawing/2014/main" id="{21416D37-D1F5-2C5C-CE86-A9B55B7913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4" name="Bildobjekt 43" descr="palettD">
            <a:extLst>
              <a:ext uri="{FF2B5EF4-FFF2-40B4-BE49-F238E27FC236}">
                <a16:creationId xmlns:a16="http://schemas.microsoft.com/office/drawing/2014/main" id="{73572146-6F13-7E9B-6B25-5461229EDA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BF0FF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6663C0D0-4DB2-9550-F708-E68CABE461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20379A6D-1A88-764E-F6E2-CBA0AB5F7A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C6588858-7B1B-4B43-1F00-10644FBA9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4CFAFABB-C4AE-9AF1-D351-2851C6F470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BF0FF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BF0FF"/>
                </a:solidFill>
              </a:defRPr>
            </a:lvl1pPr>
            <a:lvl2pPr marL="324000" indent="0">
              <a:buNone/>
              <a:defRPr>
                <a:solidFill>
                  <a:srgbClr val="FBF0FF"/>
                </a:solidFill>
              </a:defRPr>
            </a:lvl2pPr>
            <a:lvl3pPr marL="612000" indent="0">
              <a:buNone/>
              <a:defRPr>
                <a:solidFill>
                  <a:srgbClr val="FBF0FF"/>
                </a:solidFill>
              </a:defRPr>
            </a:lvl3pPr>
            <a:lvl4pPr marL="864000" indent="0">
              <a:buNone/>
              <a:defRPr>
                <a:solidFill>
                  <a:srgbClr val="FBF0FF"/>
                </a:solidFill>
              </a:defRPr>
            </a:lvl4pPr>
            <a:lvl5pPr marL="1044000" indent="0">
              <a:buNone/>
              <a:defRPr>
                <a:solidFill>
                  <a:srgbClr val="FBF0FF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E4F666B-8AA8-058C-BE19-146AD375C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75FF0DC-1046-2EB1-D3C3-FC3F6D27B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DE6D493B-4FCC-4E6B-D307-83F4F454D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ABB00C4E-D994-EA51-8B39-3F3369FCD3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BF0FF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A67D9695-1621-09E3-A976-6C772D8B2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526B57AC-B1FD-7C22-87D7-F81CD5E682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F6E25AF-09B2-43B1-68E1-20E84A8AC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8989C6B4-0B15-7389-D073-44EA576FB4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777AA14-3B48-C8C0-2F89-275F6A9A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295ED5DD-FBE8-BCFC-E596-A9C83D500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6D74FB3-E4B5-35C6-ABCE-B69628873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A0C0CC1-6C4D-31B1-552E-09EBC858D5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16D34A-F930-DE6A-9425-C6754F09B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A78B3E8-2935-F0E5-287D-E666EB351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EC74E2-F42F-480E-819C-57E68A45C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E13F19D5-E7C6-6A5B-1614-B254077696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DCD070B-9F81-6A95-32C4-3CF36C407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8D08B077-DAA5-73D7-091F-B767014898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070BAAB-DEB4-ACFC-6E46-62BA6214C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DB90FE3-82B2-B105-0D1A-95F687421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BF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2CA9FA7-BA5A-0318-6845-A40B3D5A4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68E3010-9E3F-B779-6C9E-503F090A6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9161EB2E-8581-CEE6-BA99-E2CA068CD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A24598A2-1440-E775-BC92-C6CB54E32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4A9B9A3C-C38B-4160-BF4F-CEFB128B9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4CB2AA90-6965-45B7-27B6-AF43F5BC13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6EBB56D-5BB3-CA65-F0D9-7F5A71385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6C2C91A-DF47-A643-4765-ABA1C5815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29D5E21-69E9-3A49-E904-E701BA17C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C18322-9CB7-4A65-1030-40ADBBA46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938CC4EA-9BC0-2597-A60C-85CDA5D0C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0A6A96E-1DB3-A3D7-ACC1-31ADE5277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F07F76E-0A93-D31E-B173-E4CF52613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A9746B36-F2FD-C4EF-9394-0B5D7EE04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54EE0EA-D42E-9EB6-8951-91C7D32E7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C1FE69ED-FA68-0CED-3E77-1C73EED1F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C03C6C6B-189E-4F73-EBA7-C904CCA27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B4D8C5C0-0A14-EC7F-F939-A3EF29D25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EED76BFC-421C-9D02-27A9-8DB413AB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D2DBFEC9-FA06-7250-8744-E6B4FE6DF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B6C59D93-C66A-D0E2-1A94-A86500763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6A67CA68-63F4-4296-6565-C2E2F3D3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790A4018-B075-FA0B-9A8D-5E0E7C7CC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A920D6F4-64DE-18E2-5666-ED2C7EF6E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BF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64C8E627-B93D-B8C6-B46B-D64FE5D30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B5CC442-1D6F-CB84-4B62-3D2584BDE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499C82F0-D546-0486-43B4-D28EBD673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67EB664-A01A-D63E-8F84-0DA5D6518D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CE56A1F-07EB-1BD6-D7FC-3CA3C80DF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DA55023-4B04-7D7D-02D0-D227C6FF4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67E35CA-2B32-E16F-D4C8-F92D8BE00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BF0113D-BE7E-3B12-0292-FDADA1A4B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C8794BF-5F2D-BA81-9C1A-E209AA235C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05242451-4570-AA57-547B-65351E1C6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5F4C7B3-3771-7183-2B40-18BE7ADF3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88557A31-D274-0FBD-E8E8-B3727369F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625F2829-23AB-B552-63A4-3EF0B75FE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F4EBD991-B76B-A861-1048-6213C72F1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494DA7D8-7B65-3B00-CF89-0094959C3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9912DAF0-F889-470B-369F-EF2AD5E77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99B0C03-9AC0-4B22-9A7F-6733BDB38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94AD4BA-DB58-BAAE-63BC-759FC3EEC9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33C1133-BF07-A9A1-4E8B-6CCADB73B9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61742D-568A-1323-DA7B-819DFEEC6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DF74B030-EEAC-5CB9-055A-75C02E52D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07213265-516C-F55E-FA4F-72F99D6C5C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09208B-D751-B20D-5353-3AD14ABCE9CA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9DE4B0CE-55A2-E29B-B1FB-1288A42240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163AE7C-7D82-345A-E4C3-5CFD930FB4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B494DE-5013-4266-F50A-328ED93EBDC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AF63408-E71C-109D-30C6-282475C193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9978A5E-678A-9BDC-FA95-AFA38109AA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18BA5335-FB31-5E91-E93D-80B79E045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144EDFF-B4B5-D0DC-BB97-F54EDA24A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33082E1-9C17-35A8-EC52-27F4BE3D1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62BE0E0-4CEE-E370-6EB9-69E70F195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862EB4F-0B40-5913-C9EF-DCA3DD7D9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3DB8D0B-B4D7-D1F9-F42A-55365DF6C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D59D427D-123B-7595-BB9D-AAC1B28F2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CBE25E2-D9B1-848B-AB52-EB93DC78A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E0C4009-8BEB-9B01-C213-99FDCB92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EA91B874-342A-6641-975F-CFD7194E6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20882A-51EF-5770-8208-B47FA09684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90583AF-33CC-C015-642A-91F3815C8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B9353EB-7A6C-5219-A24E-A011A1E92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AD7D0AB-02C3-A0BD-78F8-7B3312FB71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BCD05788-8C62-72DA-0A6B-2002AAF5A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0876C07-EA0E-B807-C57C-E85C1F56C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FBAE238-4BB0-4B81-6FA1-715AA26E2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C191321-EE78-1C5C-A935-57E521510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06E26081-728B-F0D7-83DE-FC70A9622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1D1946-ABD4-E24B-2261-A71598C46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E837C4A-C8BA-9932-2D97-069990D17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4D9E776-2BB3-05CD-F6E6-D4DBCA9FB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 </a:t>
            </a:r>
            <a:r>
              <a:rPr lang="en-GB" err="1"/>
              <a:t>pt</a:t>
            </a:r>
            <a:r>
              <a:rPr lang="en-GB"/>
              <a:t>”</a:t>
            </a:r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FF3C998-C863-07B2-5425-DCB5A446E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B1739EB-E0FC-CA75-E4BB-4E9DA39B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9F33CDB-B09B-85D4-48D1-144FC1E28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27473DF-4F2A-9CB2-7C0D-C13A2F323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51324C68-6FF2-C182-2909-B767A394B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8EAC20F-5113-9513-A409-0D43AA2CA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ADAB5856-2921-BBAD-83E7-D28B60103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75FE4B-CECA-A1FE-A30A-13FAE9BA5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EFEE2D54-389D-9438-0312-A0D3623A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07110257-2F46-E2A6-EC2C-C07CCB241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5738259-9171-C9FA-65C3-87A6F263C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80A72F16-53BB-105E-359C-B717F1BD6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43FD12E-D4AC-1561-6F90-5C6A985E6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6541827-2526-35EA-177E-384F34DE0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0739FE4E-43A8-64A2-5D59-5058DC222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7D546DC-62FC-C4DF-AD33-823A2B3F9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/>
              <a:t>Bullet list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7E1CFD84-238A-D546-C88A-1490A81ED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4D46BB3-8F77-5D50-29C6-7F092778B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4D1200CA-C649-5CC2-7695-9910B9B9A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3F77063D-66CB-8144-F0B2-567C9443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“Quotation or </a:t>
            </a:r>
            <a:br>
              <a:rPr lang="en-GB"/>
            </a:br>
            <a:r>
              <a:rPr lang="en-GB"/>
              <a:t>key messages</a:t>
            </a:r>
            <a:br>
              <a:rPr lang="en-GB"/>
            </a:br>
            <a:r>
              <a:rPr lang="en-GB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02259BA-FFCC-60A6-508C-5DE9D316D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2987887-1923-F39F-4B6C-89561AF39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 34pt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153047CF-CD16-BC3E-C513-364649212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A48132E-82F0-3509-E221-06380B7989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260214BA-4B75-C0BF-F9D1-EA4896ED8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D013EDA-19A7-2A57-C37E-8FC9F72555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0D2DC05-E11B-C072-A476-82B404F4A6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E6594812-1CCD-FAFC-419B-D838EB530D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B532FD0F-6E51-49E7-9369-55F53412D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71BC8DB-E7CE-DDE6-5162-42E3F68C9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C492973-55A0-849A-1EBD-3973C4AA8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631D852-768A-DE2F-D35E-8B21401E8C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4E81F1F4-C701-B91A-01C9-EA390C6E8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BE2AB9A-EE5B-2E6F-6794-B8C12706C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02165A0-1E89-E323-A604-FB2A3E6B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4759A65-407E-BE65-35FB-03F15239F2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/>
              <a:t>Bullet list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DC310A3-0136-E6EB-6DEF-0331FB69A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BA5309A-8FC9-6886-36A9-94B72A69D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B78C907-B33A-F8B0-FF12-AE3E00C25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EE18DE09-81E6-341D-B132-1CB5066464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6152161-4BD2-2C41-25E0-B55FF3A6EA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7C7A1B36-C880-F1CC-E51A-864CE373D6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2828056-42C3-18B4-5AFB-0FEB789561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/>
              <a:t>Longer presentation title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DD158F-60D9-451D-9C17-DFA659E04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11F02B66-5791-8348-712F-B8373A177B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D10528DD-FC9F-04DC-F4CF-B3AD8A3CD3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BF0FF"/>
                </a:solidFill>
              </a:defRPr>
            </a:lvl1pPr>
          </a:lstStyle>
          <a:p>
            <a:r>
              <a:rPr lang="en-US"/>
              <a:t>Presentation title 80pt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/>
              <a:t>Sub-headline 24pt</a:t>
            </a:r>
            <a:endParaRPr lang="en-GB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/>
              <a:t>Metadata or body copy 14pt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66FEF0-59E5-4938-B5E0-995E87E97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4695" y="6093762"/>
            <a:ext cx="1360800" cy="53645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6663C0D0-4DB2-9550-F708-E68CABE461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20379A6D-1A88-764E-F6E2-CBA0AB5F7A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42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/>
              <a:t>Body copy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0F28F0B-4D5F-E9F9-23B1-D6D8E1F37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B1507E33-E7CB-6D10-D8D0-78E6B28BDA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/>
              <a:t>Chapter titles</a:t>
            </a:r>
            <a:br>
              <a:rPr lang="en-US"/>
            </a:br>
            <a:r>
              <a:rPr lang="en-US"/>
              <a:t>50pt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number 34pt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F8DF5EA6-6866-5CAF-1596-FE8970248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93F4654E-831C-F234-D21F-9FF042680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Agenda headline</a:t>
            </a:r>
            <a:br>
              <a:rPr lang="en-US"/>
            </a:br>
            <a:r>
              <a:rPr lang="en-US"/>
              <a:t>80pt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/>
              <a:t>Bullet list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3C3CA08-FE8E-359E-FD9F-3BECE8AC8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3EFE60A-5D46-9856-CBD5-55D295B6A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32B7F604-3205-FB27-3FC3-D4C542A6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57D305D7-1EA6-8269-48B5-2E02B5732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15FE3B5-1E56-6074-C6DB-FD09C3376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70E1348-C013-5852-F252-58AC76593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F6DD351-1619-90EF-58AE-32DE61165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DC0BFD9-4F30-4F12-9641-EB635E5E35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
             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D9FFA55-2C2F-6E25-8A39-ED4193027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129ACAD-BAF9-E835-31B3-049C51CA8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5D52975-D2CB-D020-6B29-2A2763E2D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4F0B383-7F9A-4A09-0BA4-B8D474136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/>
              <a:t>Headline 34pt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Key message</a:t>
            </a:r>
            <a:br>
              <a:rPr lang="en-US"/>
            </a:br>
            <a:r>
              <a:rPr lang="en-US"/>
              <a:t>50pt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56207496-9B84-2A36-712B-7BC0B9C19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92BA3F1-8223-5196-C67A-69B71D92E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Headline 50pt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/>
              <a:t>Bullet list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A6A9F743-D1A7-FA67-25F1-170FCBB33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39DE1145-FD50-1834-A00E-D9AAF4E0DF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oleObject" Target="../embeddings/oleObject5.bin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5.xml"/><Relationship Id="rId8" Type="http://schemas.openxmlformats.org/officeDocument/2006/relationships/slideLayout" Target="../slideLayouts/slideLayout12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66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image" Target="../media/image12.png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image" Target="../media/image11.emf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oleObject" Target="../embeddings/oleObject6.bin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tags" Target="../tags/tag7.xml"/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oleObject" Target="../embeddings/oleObject7.bin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theme" Target="../theme/theme7.xml"/><Relationship Id="rId8" Type="http://schemas.openxmlformats.org/officeDocument/2006/relationships/slideLayout" Target="../slideLayouts/slideLayout18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26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28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32.xml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31.xml"/><Relationship Id="rId32" Type="http://schemas.openxmlformats.org/officeDocument/2006/relationships/tags" Target="../tags/tag9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226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Relationship Id="rId22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4.xml"/><Relationship Id="rId30" Type="http://schemas.openxmlformats.org/officeDocument/2006/relationships/slideLayout" Target="../slideLayouts/slideLayout237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0AF4F53-0B00-1C4F-642C-620D3FA2D9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219012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23" r:id="rId9"/>
    <p:sldLayoutId id="2147484524" r:id="rId10"/>
    <p:sldLayoutId id="2147484525" r:id="rId11"/>
    <p:sldLayoutId id="2147484526" r:id="rId12"/>
    <p:sldLayoutId id="2147484527" r:id="rId13"/>
    <p:sldLayoutId id="2147484528" r:id="rId14"/>
    <p:sldLayoutId id="2147484529" r:id="rId15"/>
    <p:sldLayoutId id="2147484531" r:id="rId16"/>
    <p:sldLayoutId id="2147484532" r:id="rId17"/>
    <p:sldLayoutId id="2147484533" r:id="rId18"/>
    <p:sldLayoutId id="2147484534" r:id="rId19"/>
    <p:sldLayoutId id="2147484535" r:id="rId20"/>
    <p:sldLayoutId id="2147484536" r:id="rId21"/>
    <p:sldLayoutId id="2147484537" r:id="rId22"/>
    <p:sldLayoutId id="2147484538" r:id="rId23"/>
    <p:sldLayoutId id="2147484539" r:id="rId24"/>
    <p:sldLayoutId id="2147484540" r:id="rId25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5B7C256-7878-4F23-37D2-5D3D9BD70D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575391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BF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BF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BF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BF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BF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BF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D403170-AA2C-A525-3108-FBE3BC3696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110481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3019995-7E5B-8917-87AC-3E190AE215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152671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79E52C5-F771-9CD1-B952-F671C86BF1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503437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6CAA65A1-B74C-13C4-A146-85DC01973D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357155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83" imgH="384" progId="TCLayout.ActiveDocument.1">
                  <p:embed/>
                </p:oleObj>
              </mc:Choice>
              <mc:Fallback>
                <p:oleObj name="think-cell Slide" r:id="rId36" imgW="383" imgH="384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AA65A1-B74C-13C4-A146-85DC01973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B1202FFE-E7AE-4816-A5D9-471A01F15568}" type="datetime1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  <p:sldLayoutId id="2147484557" r:id="rId16"/>
    <p:sldLayoutId id="2147484558" r:id="rId17"/>
    <p:sldLayoutId id="2147484559" r:id="rId18"/>
    <p:sldLayoutId id="2147484560" r:id="rId19"/>
    <p:sldLayoutId id="2147484561" r:id="rId20"/>
    <p:sldLayoutId id="2147484562" r:id="rId21"/>
    <p:sldLayoutId id="2147484563" r:id="rId22"/>
    <p:sldLayoutId id="2147484564" r:id="rId23"/>
    <p:sldLayoutId id="2147484565" r:id="rId24"/>
    <p:sldLayoutId id="2147484566" r:id="rId25"/>
    <p:sldLayoutId id="2147484567" r:id="rId26"/>
    <p:sldLayoutId id="2147484568" r:id="rId27"/>
    <p:sldLayoutId id="2147484569" r:id="rId28"/>
    <p:sldLayoutId id="2147484570" r:id="rId29"/>
    <p:sldLayoutId id="2147484571" r:id="rId30"/>
    <p:sldLayoutId id="2147484572" r:id="rId31"/>
    <p:sldLayoutId id="2147484573" r:id="rId32"/>
    <p:sldLayoutId id="2147484574" r:id="rId33"/>
  </p:sldLayoutIdLst>
  <p:hf sldNum="0" hdr="0" ft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139839F-C41B-983C-15B9-0914591ACF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776943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88" r:id="rId13"/>
    <p:sldLayoutId id="2147484589" r:id="rId14"/>
    <p:sldLayoutId id="2147484590" r:id="rId15"/>
    <p:sldLayoutId id="2147484591" r:id="rId16"/>
    <p:sldLayoutId id="2147484592" r:id="rId17"/>
    <p:sldLayoutId id="2147484593" r:id="rId18"/>
    <p:sldLayoutId id="2147484594" r:id="rId19"/>
    <p:sldLayoutId id="2147484595" r:id="rId20"/>
    <p:sldLayoutId id="2147484596" r:id="rId21"/>
    <p:sldLayoutId id="2147484597" r:id="rId22"/>
    <p:sldLayoutId id="2147484598" r:id="rId23"/>
    <p:sldLayoutId id="2147484599" r:id="rId24"/>
    <p:sldLayoutId id="2147484600" r:id="rId25"/>
    <p:sldLayoutId id="2147484601" r:id="rId26"/>
    <p:sldLayoutId id="2147484602" r:id="rId27"/>
    <p:sldLayoutId id="2147484603" r:id="rId28"/>
    <p:sldLayoutId id="2147484604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3D70FB9-E313-5EE2-424F-7315885D46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971231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F37E6192-8A8A-4BF3-9EF6-7D8032791B05}" type="datetime1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r>
              <a:rPr lang="en-GB"/>
              <a:t>Confidencial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  <p:sldLayoutId id="2147484622" r:id="rId17"/>
    <p:sldLayoutId id="2147484623" r:id="rId18"/>
    <p:sldLayoutId id="2147484624" r:id="rId19"/>
    <p:sldLayoutId id="2147484625" r:id="rId20"/>
    <p:sldLayoutId id="2147484626" r:id="rId21"/>
    <p:sldLayoutId id="2147484627" r:id="rId22"/>
    <p:sldLayoutId id="2147484628" r:id="rId23"/>
    <p:sldLayoutId id="2147484629" r:id="rId24"/>
    <p:sldLayoutId id="2147484630" r:id="rId25"/>
    <p:sldLayoutId id="2147484631" r:id="rId26"/>
    <p:sldLayoutId id="2147484632" r:id="rId27"/>
    <p:sldLayoutId id="2147484633" r:id="rId28"/>
    <p:sldLayoutId id="2147484634" r:id="rId29"/>
    <p:sldLayoutId id="2147484635" r:id="rId30"/>
  </p:sldLayoutIdLst>
  <p:hf hdr="0" ft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0.xml"/><Relationship Id="rId1" Type="http://schemas.openxmlformats.org/officeDocument/2006/relationships/tags" Target="../tags/tag15.xml"/><Relationship Id="rId5" Type="http://schemas.openxmlformats.org/officeDocument/2006/relationships/chart" Target="../charts/char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chart" Target="../charts/char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oleObject" Target="../embeddings/oleObject18.bin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slideLayout" Target="../slideLayouts/slideLayout129.xml"/><Relationship Id="rId45" Type="http://schemas.openxmlformats.org/officeDocument/2006/relationships/chart" Target="../charts/chart5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chart" Target="../charts/chart4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image" Target="../media/image23.emf"/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20" Type="http://schemas.openxmlformats.org/officeDocument/2006/relationships/tags" Target="../tags/tag40.xml"/><Relationship Id="rId41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chart" Target="../charts/chart6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23.emf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oleObject" Target="../embeddings/oleObject19.bin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slideLayout" Target="../slideLayouts/slideLayout129.xml"/><Relationship Id="rId27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tags" Target="../tags/tag122.xml"/><Relationship Id="rId47" Type="http://schemas.openxmlformats.org/officeDocument/2006/relationships/tags" Target="../tags/tag127.xml"/><Relationship Id="rId50" Type="http://schemas.openxmlformats.org/officeDocument/2006/relationships/tags" Target="../tags/tag130.xml"/><Relationship Id="rId55" Type="http://schemas.openxmlformats.org/officeDocument/2006/relationships/tags" Target="../tags/tag135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9" Type="http://schemas.openxmlformats.org/officeDocument/2006/relationships/tags" Target="../tags/tag109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tags" Target="../tags/tag125.xml"/><Relationship Id="rId53" Type="http://schemas.openxmlformats.org/officeDocument/2006/relationships/tags" Target="../tags/tag133.xml"/><Relationship Id="rId58" Type="http://schemas.openxmlformats.org/officeDocument/2006/relationships/oleObject" Target="../embeddings/oleObject20.bin"/><Relationship Id="rId5" Type="http://schemas.openxmlformats.org/officeDocument/2006/relationships/tags" Target="../tags/tag85.xml"/><Relationship Id="rId61" Type="http://schemas.openxmlformats.org/officeDocument/2006/relationships/chart" Target="../charts/chart9.xml"/><Relationship Id="rId19" Type="http://schemas.openxmlformats.org/officeDocument/2006/relationships/tags" Target="../tags/tag9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tags" Target="../tags/tag123.xml"/><Relationship Id="rId48" Type="http://schemas.openxmlformats.org/officeDocument/2006/relationships/tags" Target="../tags/tag128.xml"/><Relationship Id="rId56" Type="http://schemas.openxmlformats.org/officeDocument/2006/relationships/slideLayout" Target="../slideLayouts/slideLayout132.xml"/><Relationship Id="rId8" Type="http://schemas.openxmlformats.org/officeDocument/2006/relationships/tags" Target="../tags/tag88.xml"/><Relationship Id="rId51" Type="http://schemas.openxmlformats.org/officeDocument/2006/relationships/tags" Target="../tags/tag131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tags" Target="../tags/tag126.xml"/><Relationship Id="rId59" Type="http://schemas.openxmlformats.org/officeDocument/2006/relationships/image" Target="../media/image1.emf"/><Relationship Id="rId20" Type="http://schemas.openxmlformats.org/officeDocument/2006/relationships/tags" Target="../tags/tag100.xml"/><Relationship Id="rId41" Type="http://schemas.openxmlformats.org/officeDocument/2006/relationships/tags" Target="../tags/tag121.xml"/><Relationship Id="rId54" Type="http://schemas.openxmlformats.org/officeDocument/2006/relationships/tags" Target="../tags/tag134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49" Type="http://schemas.openxmlformats.org/officeDocument/2006/relationships/tags" Target="../tags/tag129.xml"/><Relationship Id="rId57" Type="http://schemas.openxmlformats.org/officeDocument/2006/relationships/notesSlide" Target="../notesSlides/notesSlide6.xml"/><Relationship Id="rId10" Type="http://schemas.openxmlformats.org/officeDocument/2006/relationships/tags" Target="../tags/tag90.xml"/><Relationship Id="rId31" Type="http://schemas.openxmlformats.org/officeDocument/2006/relationships/tags" Target="../tags/tag111.xml"/><Relationship Id="rId44" Type="http://schemas.openxmlformats.org/officeDocument/2006/relationships/tags" Target="../tags/tag124.xml"/><Relationship Id="rId52" Type="http://schemas.openxmlformats.org/officeDocument/2006/relationships/tags" Target="../tags/tag132.xml"/><Relationship Id="rId60" Type="http://schemas.openxmlformats.org/officeDocument/2006/relationships/chart" Target="../charts/chart8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47" Type="http://schemas.openxmlformats.org/officeDocument/2006/relationships/oleObject" Target="../embeddings/oleObject21.bin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9" Type="http://schemas.openxmlformats.org/officeDocument/2006/relationships/tags" Target="../tags/tag164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slideLayout" Target="../slideLayouts/slideLayout129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49" Type="http://schemas.openxmlformats.org/officeDocument/2006/relationships/chart" Target="../charts/chart10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Relationship Id="rId48" Type="http://schemas.openxmlformats.org/officeDocument/2006/relationships/image" Target="../media/image11.emf"/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notesSlide" Target="../notesSlides/notesSlide7.xml"/><Relationship Id="rId20" Type="http://schemas.openxmlformats.org/officeDocument/2006/relationships/tags" Target="../tags/tag155.xml"/><Relationship Id="rId41" Type="http://schemas.openxmlformats.org/officeDocument/2006/relationships/tags" Target="../tags/tag176.xml"/><Relationship Id="rId1" Type="http://schemas.openxmlformats.org/officeDocument/2006/relationships/tags" Target="../tags/tag136.xml"/><Relationship Id="rId6" Type="http://schemas.openxmlformats.org/officeDocument/2006/relationships/tags" Target="../tags/tag1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129.xml"/><Relationship Id="rId2" Type="http://schemas.openxmlformats.org/officeDocument/2006/relationships/tags" Target="../tags/tag181.xml"/><Relationship Id="rId16" Type="http://schemas.openxmlformats.org/officeDocument/2006/relationships/chart" Target="../charts/chart1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1.emf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16.xml"/><Relationship Id="rId21" Type="http://schemas.openxmlformats.org/officeDocument/2006/relationships/tags" Target="../tags/tag211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63" Type="http://schemas.openxmlformats.org/officeDocument/2006/relationships/tags" Target="../tags/tag253.xml"/><Relationship Id="rId68" Type="http://schemas.openxmlformats.org/officeDocument/2006/relationships/oleObject" Target="../embeddings/oleObject23.bin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tags" Target="../tags/tag243.xml"/><Relationship Id="rId58" Type="http://schemas.openxmlformats.org/officeDocument/2006/relationships/tags" Target="../tags/tag248.xml"/><Relationship Id="rId66" Type="http://schemas.openxmlformats.org/officeDocument/2006/relationships/slideLayout" Target="../slideLayouts/slideLayout129.xml"/><Relationship Id="rId5" Type="http://schemas.openxmlformats.org/officeDocument/2006/relationships/tags" Target="../tags/tag195.xml"/><Relationship Id="rId61" Type="http://schemas.openxmlformats.org/officeDocument/2006/relationships/tags" Target="../tags/tag251.xml"/><Relationship Id="rId19" Type="http://schemas.openxmlformats.org/officeDocument/2006/relationships/tags" Target="../tags/tag20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56" Type="http://schemas.openxmlformats.org/officeDocument/2006/relationships/tags" Target="../tags/tag246.xml"/><Relationship Id="rId64" Type="http://schemas.openxmlformats.org/officeDocument/2006/relationships/tags" Target="../tags/tag254.xml"/><Relationship Id="rId69" Type="http://schemas.openxmlformats.org/officeDocument/2006/relationships/image" Target="../media/image11.emf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59" Type="http://schemas.openxmlformats.org/officeDocument/2006/relationships/tags" Target="../tags/tag249.xml"/><Relationship Id="rId67" Type="http://schemas.openxmlformats.org/officeDocument/2006/relationships/notesSlide" Target="../notesSlides/notesSlide9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54" Type="http://schemas.openxmlformats.org/officeDocument/2006/relationships/tags" Target="../tags/tag244.xml"/><Relationship Id="rId62" Type="http://schemas.openxmlformats.org/officeDocument/2006/relationships/tags" Target="../tags/tag252.xml"/><Relationship Id="rId70" Type="http://schemas.openxmlformats.org/officeDocument/2006/relationships/chart" Target="../charts/chart1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Relationship Id="rId57" Type="http://schemas.openxmlformats.org/officeDocument/2006/relationships/tags" Target="../tags/tag247.xml"/><Relationship Id="rId10" Type="http://schemas.openxmlformats.org/officeDocument/2006/relationships/tags" Target="../tags/tag200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60" Type="http://schemas.openxmlformats.org/officeDocument/2006/relationships/tags" Target="../tags/tag250.xml"/><Relationship Id="rId65" Type="http://schemas.openxmlformats.org/officeDocument/2006/relationships/tags" Target="../tags/tag255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39" Type="http://schemas.openxmlformats.org/officeDocument/2006/relationships/tags" Target="../tags/tag229.xml"/><Relationship Id="rId34" Type="http://schemas.openxmlformats.org/officeDocument/2006/relationships/tags" Target="../tags/tag224.xml"/><Relationship Id="rId50" Type="http://schemas.openxmlformats.org/officeDocument/2006/relationships/tags" Target="../tags/tag240.xml"/><Relationship Id="rId55" Type="http://schemas.openxmlformats.org/officeDocument/2006/relationships/tags" Target="../tags/tag24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34" Type="http://schemas.openxmlformats.org/officeDocument/2006/relationships/chart" Target="../charts/chart13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image" Target="../media/image11.emf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../tags/tag284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oleObject" Target="../embeddings/oleObject24.bin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slideLayout" Target="../slideLayouts/slideLayout129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8" Type="http://schemas.openxmlformats.org/officeDocument/2006/relationships/tags" Target="../tags/tag26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oleObject" Target="../embeddings/oleObject25.bin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287.xml"/><Relationship Id="rId16" Type="http://schemas.openxmlformats.org/officeDocument/2006/relationships/slideLayout" Target="../slideLayouts/slideLayout129.xml"/><Relationship Id="rId20" Type="http://schemas.openxmlformats.org/officeDocument/2006/relationships/chart" Target="../charts/chart14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10" Type="http://schemas.openxmlformats.org/officeDocument/2006/relationships/tags" Target="../tags/tag295.xml"/><Relationship Id="rId19" Type="http://schemas.openxmlformats.org/officeDocument/2006/relationships/image" Target="../media/image1.emf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tags" Target="../tags/tag342.xml"/><Relationship Id="rId47" Type="http://schemas.openxmlformats.org/officeDocument/2006/relationships/slideLayout" Target="../slideLayouts/slideLayout129.xml"/><Relationship Id="rId50" Type="http://schemas.openxmlformats.org/officeDocument/2006/relationships/chart" Target="../charts/chart15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image" Target="../media/image11.emf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tags" Target="../tags/tag344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tags" Target="../tags/tag343.xml"/><Relationship Id="rId48" Type="http://schemas.openxmlformats.org/officeDocument/2006/relationships/oleObject" Target="../embeddings/oleObject26.bin"/><Relationship Id="rId8" Type="http://schemas.openxmlformats.org/officeDocument/2006/relationships/tags" Target="../tags/tag308.xml"/><Relationship Id="rId51" Type="http://schemas.openxmlformats.org/officeDocument/2006/relationships/chart" Target="../charts/chart16.xml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tags" Target="../tags/tag346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1" Type="http://schemas.openxmlformats.org/officeDocument/2006/relationships/tags" Target="../tags/tag301.xml"/><Relationship Id="rId6" Type="http://schemas.openxmlformats.org/officeDocument/2006/relationships/tags" Target="../tags/tag30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21" Type="http://schemas.openxmlformats.org/officeDocument/2006/relationships/tags" Target="../tags/tag367.xml"/><Relationship Id="rId34" Type="http://schemas.openxmlformats.org/officeDocument/2006/relationships/oleObject" Target="../embeddings/oleObject27.bin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slideLayout" Target="../slideLayouts/slideLayout129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chart" Target="../charts/chart18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chart" Target="../charts/chart17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image" Target="../media/image1.emf"/><Relationship Id="rId8" Type="http://schemas.openxmlformats.org/officeDocument/2006/relationships/tags" Target="../tags/tag354.xml"/><Relationship Id="rId3" Type="http://schemas.openxmlformats.org/officeDocument/2006/relationships/tags" Target="../tags/tag3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slideLayout" Target="../slideLayouts/slideLayout129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chart" Target="../charts/chart20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392.xml"/><Relationship Id="rId5" Type="http://schemas.openxmlformats.org/officeDocument/2006/relationships/chart" Target="../charts/chart21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39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1.emf"/><Relationship Id="rId9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396.x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file:///C:\TCTemplates\Images\Icons\White\TC_Icon_Duo_Dark_Operational.png" TargetMode="External"/><Relationship Id="rId2" Type="http://schemas.openxmlformats.org/officeDocument/2006/relationships/slideLayout" Target="../slideLayouts/slideLayout200.xml"/><Relationship Id="rId1" Type="http://schemas.openxmlformats.org/officeDocument/2006/relationships/tags" Target="../tags/tag399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file:///C:\TCTemplates\Images\Icons\White\TC_Icon_Duo_Dark_ESG.png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file:///C:\TCTemplates\Images\Icons\White\TC_Icon_Off-Black_Heart.p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84.xml"/><Relationship Id="rId1" Type="http://schemas.openxmlformats.org/officeDocument/2006/relationships/tags" Target="../tags/tag400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file:///C:\TCTemplates\Images\Icons\Dark%20Purple\TC_Icon_Off-Black_Smart_Family.png" TargetMode="External"/><Relationship Id="rId3" Type="http://schemas.openxmlformats.org/officeDocument/2006/relationships/tags" Target="../tags/tag403.xml"/><Relationship Id="rId7" Type="http://schemas.openxmlformats.org/officeDocument/2006/relationships/image" Target="../media/image11.emf"/><Relationship Id="rId12" Type="http://schemas.openxmlformats.org/officeDocument/2006/relationships/image" Target="../media/image52.png"/><Relationship Id="rId2" Type="http://schemas.openxmlformats.org/officeDocument/2006/relationships/tags" Target="../tags/tag402.xml"/><Relationship Id="rId16" Type="http://schemas.openxmlformats.org/officeDocument/2006/relationships/image" Target="../media/image54.jpeg"/><Relationship Id="rId1" Type="http://schemas.openxmlformats.org/officeDocument/2006/relationships/tags" Target="../tags/tag401.xml"/><Relationship Id="rId6" Type="http://schemas.openxmlformats.org/officeDocument/2006/relationships/oleObject" Target="../embeddings/oleObject36.bin"/><Relationship Id="rId11" Type="http://schemas.openxmlformats.org/officeDocument/2006/relationships/image" Target="file:///C:\TCTemplates\Images\Icons\Dark%20Purple\TC_Icon_Off-Black_Clouds.png" TargetMode="External"/><Relationship Id="rId5" Type="http://schemas.openxmlformats.org/officeDocument/2006/relationships/notesSlide" Target="../notesSlides/notesSlide12.xml"/><Relationship Id="rId15" Type="http://schemas.openxmlformats.org/officeDocument/2006/relationships/image" Target="file:///C:\TCTemplates\Images\Icons\Dark%20Purple\TC_Icon_Off-Black_Heart.png" TargetMode="Externa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185.xml"/><Relationship Id="rId9" Type="http://schemas.openxmlformats.org/officeDocument/2006/relationships/image" Target="file:///C:\TCTemplates\Images\Icons\Dark%20Purple\TC_Icon_Duo_Light_Get_Started.png" TargetMode="External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4889-A84B-8043-A460-E6AFEF0AB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852269"/>
            <a:ext cx="9694863" cy="2091424"/>
          </a:xfrm>
        </p:spPr>
        <p:txBody>
          <a:bodyPr/>
          <a:lstStyle/>
          <a:p>
            <a:br>
              <a:rPr lang="lt-LT" sz="6000" dirty="0"/>
            </a:br>
            <a:r>
              <a:rPr lang="lt-LT" sz="8800" dirty="0"/>
              <a:t>Veiklos </a:t>
            </a:r>
            <a:br>
              <a:rPr lang="lt-LT" sz="8800" dirty="0"/>
            </a:br>
            <a:r>
              <a:rPr lang="lt-LT" sz="8800" dirty="0"/>
              <a:t>rezultatai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F0DF94-28D4-0143-91AC-A267A01FC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" y="4029995"/>
            <a:ext cx="5715000" cy="904877"/>
          </a:xfrm>
        </p:spPr>
        <p:txBody>
          <a:bodyPr/>
          <a:lstStyle/>
          <a:p>
            <a:r>
              <a:rPr lang="lt-LT" dirty="0"/>
              <a:t>2024 m. 3 mėnesiai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8EC7FE-F8E8-7F40-81BD-31C628FFA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0" y="6158819"/>
            <a:ext cx="2727325" cy="904876"/>
          </a:xfrm>
        </p:spPr>
        <p:txBody>
          <a:bodyPr/>
          <a:lstStyle/>
          <a:p>
            <a:r>
              <a:rPr lang="lt-LT" dirty="0"/>
              <a:t>Telia Lietuva, AB</a:t>
            </a:r>
          </a:p>
        </p:txBody>
      </p:sp>
    </p:spTree>
    <p:extLst>
      <p:ext uri="{BB962C8B-B14F-4D97-AF65-F5344CB8AC3E}">
        <p14:creationId xmlns:p14="http://schemas.microsoft.com/office/powerpoint/2010/main" val="17972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Klientų skaičiai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5E6AC-98B2-0C59-BE89-B9DD8C1F9209}"/>
              </a:ext>
            </a:extLst>
          </p:cNvPr>
          <p:cNvSpPr txBox="1"/>
          <p:nvPr/>
        </p:nvSpPr>
        <p:spPr>
          <a:xfrm>
            <a:off x="641022" y="6444547"/>
            <a:ext cx="965512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2024-03-31 duomenys ir pokytis per metus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CEAB4C4-8A82-17B8-C250-7B21DD08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10</a:t>
            </a:fld>
            <a:endParaRPr lang="lt-LT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F410B6-B493-AF88-D531-CF5A0E9DCB0F}"/>
              </a:ext>
            </a:extLst>
          </p:cNvPr>
          <p:cNvSpPr/>
          <p:nvPr/>
        </p:nvSpPr>
        <p:spPr>
          <a:xfrm>
            <a:off x="506513" y="4298951"/>
            <a:ext cx="2910656" cy="11088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mobiliojo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 </a:t>
            </a:r>
            <a:b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ryšio </a:t>
            </a:r>
            <a:b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vartotojų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B8094-D3D1-124E-5480-D735518AC70D}"/>
              </a:ext>
            </a:extLst>
          </p:cNvPr>
          <p:cNvSpPr/>
          <p:nvPr/>
        </p:nvSpPr>
        <p:spPr>
          <a:xfrm>
            <a:off x="612835" y="3889907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1 626 000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6CB3C7-2A46-6BE4-3580-053A65AAB4D6}"/>
              </a:ext>
            </a:extLst>
          </p:cNvPr>
          <p:cNvCxnSpPr>
            <a:cxnSpLocks/>
          </p:cNvCxnSpPr>
          <p:nvPr/>
        </p:nvCxnSpPr>
        <p:spPr>
          <a:xfrm>
            <a:off x="555380" y="4222390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116053-A11F-EF51-F2FC-D77901112910}"/>
              </a:ext>
            </a:extLst>
          </p:cNvPr>
          <p:cNvSpPr/>
          <p:nvPr/>
        </p:nvSpPr>
        <p:spPr>
          <a:xfrm>
            <a:off x="555380" y="1923921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lt-LT" sz="2400" dirty="0"/>
              <a:t>+1,7 %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A516F7-4F68-4540-6995-1138363FC6FF}"/>
              </a:ext>
            </a:extLst>
          </p:cNvPr>
          <p:cNvSpPr/>
          <p:nvPr/>
        </p:nvSpPr>
        <p:spPr>
          <a:xfrm>
            <a:off x="3417169" y="4296535"/>
            <a:ext cx="2576692" cy="11088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plačiajuosčio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interneto </a:t>
            </a:r>
            <a:b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prieigų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140AD5-E56F-5DE9-E813-C8DC461B9673}"/>
              </a:ext>
            </a:extLst>
          </p:cNvPr>
          <p:cNvSpPr/>
          <p:nvPr/>
        </p:nvSpPr>
        <p:spPr>
          <a:xfrm>
            <a:off x="3523491" y="3887491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dirty="0">
                <a:solidFill>
                  <a:srgbClr val="121214"/>
                </a:solidFill>
                <a:latin typeface="Telia Sans Heading Heading"/>
              </a:rPr>
              <a:t>425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 000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1040D9-7D6A-4A1F-08A2-F7C43B1DE75C}"/>
              </a:ext>
            </a:extLst>
          </p:cNvPr>
          <p:cNvCxnSpPr>
            <a:cxnSpLocks/>
          </p:cNvCxnSpPr>
          <p:nvPr/>
        </p:nvCxnSpPr>
        <p:spPr>
          <a:xfrm>
            <a:off x="3466036" y="4219974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FA86695-4024-30E3-D1FA-8039D63B4314}"/>
              </a:ext>
            </a:extLst>
          </p:cNvPr>
          <p:cNvSpPr/>
          <p:nvPr/>
        </p:nvSpPr>
        <p:spPr>
          <a:xfrm>
            <a:off x="3466036" y="1921505"/>
            <a:ext cx="1553474" cy="1553473"/>
          </a:xfrm>
          <a:prstGeom prst="ellipse">
            <a:avLst/>
          </a:prstGeom>
          <a:solidFill>
            <a:srgbClr val="E41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lt-LT" sz="2400" dirty="0"/>
              <a:t>-0,5 %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67CA6D-15C9-4818-1890-A3C1858B3E9F}"/>
              </a:ext>
            </a:extLst>
          </p:cNvPr>
          <p:cNvSpPr/>
          <p:nvPr/>
        </p:nvSpPr>
        <p:spPr>
          <a:xfrm>
            <a:off x="6348968" y="4296535"/>
            <a:ext cx="2447006" cy="11088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televizijos 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paslaugų vartotojų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751AA2-837D-9A72-3AEA-C3EDED19D94B}"/>
              </a:ext>
            </a:extLst>
          </p:cNvPr>
          <p:cNvSpPr/>
          <p:nvPr/>
        </p:nvSpPr>
        <p:spPr>
          <a:xfrm>
            <a:off x="6455290" y="3887491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260 000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3A3CAF-14C1-696C-C8E2-3B02E27F8548}"/>
              </a:ext>
            </a:extLst>
          </p:cNvPr>
          <p:cNvCxnSpPr>
            <a:cxnSpLocks/>
          </p:cNvCxnSpPr>
          <p:nvPr/>
        </p:nvCxnSpPr>
        <p:spPr>
          <a:xfrm>
            <a:off x="6397835" y="4219974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D3E1AC0-D836-129D-422B-0FB7F1FAB37C}"/>
              </a:ext>
            </a:extLst>
          </p:cNvPr>
          <p:cNvSpPr/>
          <p:nvPr/>
        </p:nvSpPr>
        <p:spPr>
          <a:xfrm>
            <a:off x="9238481" y="4296535"/>
            <a:ext cx="2447006" cy="11088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fiksuotojo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telefono </a:t>
            </a:r>
            <a:b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ryšio linijų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32FDD5-76C4-593C-B3F0-2C6E52CDD1A2}"/>
              </a:ext>
            </a:extLst>
          </p:cNvPr>
          <p:cNvSpPr/>
          <p:nvPr/>
        </p:nvSpPr>
        <p:spPr>
          <a:xfrm>
            <a:off x="9344803" y="3887491"/>
            <a:ext cx="2206199" cy="239983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1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72 000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78391A-0A85-1748-CCF0-7420D4DCB44C}"/>
              </a:ext>
            </a:extLst>
          </p:cNvPr>
          <p:cNvCxnSpPr>
            <a:cxnSpLocks/>
          </p:cNvCxnSpPr>
          <p:nvPr/>
        </p:nvCxnSpPr>
        <p:spPr>
          <a:xfrm>
            <a:off x="9287348" y="4219974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F805C0B-D981-E3CA-4F1B-86CA87C53651}"/>
              </a:ext>
            </a:extLst>
          </p:cNvPr>
          <p:cNvSpPr/>
          <p:nvPr/>
        </p:nvSpPr>
        <p:spPr>
          <a:xfrm>
            <a:off x="9287348" y="1921505"/>
            <a:ext cx="1553474" cy="1553473"/>
          </a:xfrm>
          <a:prstGeom prst="ellipse">
            <a:avLst/>
          </a:prstGeom>
          <a:solidFill>
            <a:srgbClr val="E41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lt-LT" sz="2400" dirty="0"/>
              <a:t>-10,9 %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73A093-200A-9292-7A2E-88DBDD2917CE}"/>
              </a:ext>
            </a:extLst>
          </p:cNvPr>
          <p:cNvSpPr/>
          <p:nvPr/>
        </p:nvSpPr>
        <p:spPr>
          <a:xfrm>
            <a:off x="6521434" y="1901447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lt-LT" sz="2400" dirty="0"/>
              <a:t>+0,8 %</a:t>
            </a:r>
          </a:p>
        </p:txBody>
      </p:sp>
    </p:spTree>
    <p:extLst>
      <p:ext uri="{BB962C8B-B14F-4D97-AF65-F5344CB8AC3E}">
        <p14:creationId xmlns:p14="http://schemas.microsoft.com/office/powerpoint/2010/main" val="27216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C7DE4A-E6C0-41C3-8088-A189310D56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C7DE4A-E6C0-41C3-8088-A189310D5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A51E43-6921-4CE3-9D66-D8E000AF7C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 CAPS" panose="020F0703020203020204" pitchFamily="34" charset="0"/>
              <a:ea typeface="+mn-ea"/>
              <a:cs typeface="+mn-cs"/>
              <a:sym typeface="Pebble" panose="020F0703020203020204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36F6A4-52A6-B81E-6411-C68E90C36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8"/>
            <a:ext cx="3946705" cy="68571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3F921A6-A68E-AD90-3323-ED6F2060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5" y="2201984"/>
            <a:ext cx="6854123" cy="2091424"/>
          </a:xfrm>
        </p:spPr>
        <p:txBody>
          <a:bodyPr vert="horz"/>
          <a:lstStyle/>
          <a:p>
            <a:r>
              <a:rPr lang="lt-LT" sz="5400" dirty="0">
                <a:solidFill>
                  <a:schemeClr val="bg2"/>
                </a:solidFill>
                <a:ea typeface="+mj-lt"/>
                <a:cs typeface="+mj-lt"/>
              </a:rPr>
              <a:t>Lietuvos telekomunikacijų rinka</a:t>
            </a:r>
            <a:endParaRPr lang="lt-LT" sz="2400" dirty="0">
              <a:solidFill>
                <a:schemeClr val="bg2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42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60EFB27-D3CB-507E-D2A9-E6B25A91A4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9540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0EFB27-D3CB-507E-D2A9-E6B25A91A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23B828B-9157-1345-885A-DC60063EFC48}"/>
              </a:ext>
            </a:extLst>
          </p:cNvPr>
          <p:cNvSpPr txBox="1"/>
          <p:nvPr/>
        </p:nvSpPr>
        <p:spPr>
          <a:xfrm>
            <a:off x="9066866" y="2558497"/>
            <a:ext cx="1197754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Didmeninės paslaugos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Telekomunikacijų rinkos augimą lemia interneto plėtra (mln. eurų)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DDC20-A088-4399-9D5A-2283B27F7A72}" type="slidenum">
              <a:rPr kumimoji="0" lang="lt-LT" sz="900" b="0" i="0" u="none" strike="noStrike" kern="1200" cap="none" spc="0" normalizeH="0" baseline="0" noProof="0" smtClean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900" b="0" i="0" u="none" strike="noStrike" kern="1200" cap="none" spc="0" normalizeH="0" baseline="0" noProof="0" dirty="0">
              <a:ln>
                <a:noFill/>
              </a:ln>
              <a:solidFill>
                <a:srgbClr val="29003E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1B90-EB69-8C12-8147-A05BBB785EC0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elia Sans"/>
                <a:ea typeface="Helvetica Neue" panose="02000503000000020004" pitchFamily="2" charset="0"/>
                <a:cs typeface="Helvetica Neue" panose="02000503000000020004" pitchFamily="2" charset="0"/>
              </a:rPr>
              <a:t>Šaltinis: Ryšių reguliavimo tarnybos ataskaita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0D869-33BE-FB00-4A4A-EC420462CC75}"/>
              </a:ext>
            </a:extLst>
          </p:cNvPr>
          <p:cNvSpPr txBox="1"/>
          <p:nvPr/>
        </p:nvSpPr>
        <p:spPr>
          <a:xfrm>
            <a:off x="3481339" y="1842483"/>
            <a:ext cx="2172321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Helvetica Neue" panose="02000503000000020004" pitchFamily="2" charset="0"/>
              </a:rPr>
              <a:t>Fiksuotasis</a:t>
            </a:r>
            <a:b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Helvetica Neue" panose="02000503000000020004" pitchFamily="2" charset="0"/>
              </a:rPr>
              <a:t>telefono ryšys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D438A1-8E25-B3BA-88B6-C2BEB726CA6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8667990" y="2436548"/>
            <a:ext cx="1419" cy="102082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009C9-4357-5500-CF34-C5E1417BC62A}"/>
              </a:ext>
            </a:extLst>
          </p:cNvPr>
          <p:cNvCxnSpPr>
            <a:cxnSpLocks/>
          </p:cNvCxnSpPr>
          <p:nvPr/>
        </p:nvCxnSpPr>
        <p:spPr>
          <a:xfrm>
            <a:off x="8961449" y="2670649"/>
            <a:ext cx="0" cy="734842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CE5C7-C156-FD4D-3D9B-2280A13179AB}"/>
              </a:ext>
            </a:extLst>
          </p:cNvPr>
          <p:cNvCxnSpPr>
            <a:cxnSpLocks/>
          </p:cNvCxnSpPr>
          <p:nvPr/>
        </p:nvCxnSpPr>
        <p:spPr>
          <a:xfrm>
            <a:off x="4347746" y="2652853"/>
            <a:ext cx="0" cy="65532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5A0D6B-0521-312A-7910-8CC5B990B6EE}"/>
              </a:ext>
            </a:extLst>
          </p:cNvPr>
          <p:cNvCxnSpPr>
            <a:cxnSpLocks/>
          </p:cNvCxnSpPr>
          <p:nvPr/>
        </p:nvCxnSpPr>
        <p:spPr>
          <a:xfrm>
            <a:off x="3245891" y="2067863"/>
            <a:ext cx="0" cy="124482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73BA38-5EEE-8CE2-4019-D0028815BC47}"/>
              </a:ext>
            </a:extLst>
          </p:cNvPr>
          <p:cNvCxnSpPr>
            <a:cxnSpLocks/>
          </p:cNvCxnSpPr>
          <p:nvPr/>
        </p:nvCxnSpPr>
        <p:spPr>
          <a:xfrm>
            <a:off x="7968919" y="2186977"/>
            <a:ext cx="0" cy="1217112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974D97-24BD-658E-030A-D04DB41B0CF2}"/>
              </a:ext>
            </a:extLst>
          </p:cNvPr>
          <p:cNvCxnSpPr>
            <a:cxnSpLocks/>
          </p:cNvCxnSpPr>
          <p:nvPr/>
        </p:nvCxnSpPr>
        <p:spPr>
          <a:xfrm>
            <a:off x="2020290" y="2567316"/>
            <a:ext cx="0" cy="81088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6CA4B9-158D-6792-F660-DF5B692A081D}"/>
              </a:ext>
            </a:extLst>
          </p:cNvPr>
          <p:cNvSpPr txBox="1"/>
          <p:nvPr/>
        </p:nvSpPr>
        <p:spPr>
          <a:xfrm>
            <a:off x="2096623" y="2251567"/>
            <a:ext cx="2086753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Mobilusis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telefono ryšys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CBD70-7543-9BCA-9290-9E942F4038C6}"/>
              </a:ext>
            </a:extLst>
          </p:cNvPr>
          <p:cNvSpPr txBox="1"/>
          <p:nvPr/>
        </p:nvSpPr>
        <p:spPr>
          <a:xfrm>
            <a:off x="8763591" y="2173403"/>
            <a:ext cx="2156587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Helvetica Neue" panose="02000503000000020004" pitchFamily="2" charset="0"/>
              </a:rPr>
              <a:t>Duomenų perdavimas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5765C-872E-091E-46AC-41C91C3CDBE8}"/>
              </a:ext>
            </a:extLst>
          </p:cNvPr>
          <p:cNvSpPr txBox="1"/>
          <p:nvPr/>
        </p:nvSpPr>
        <p:spPr>
          <a:xfrm>
            <a:off x="4539814" y="2375854"/>
            <a:ext cx="1699571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Mobiliojo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interneto </a:t>
            </a:r>
            <a:b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prieiga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C954D-2B25-54D1-DAF9-1D59ECC15FDA}"/>
              </a:ext>
            </a:extLst>
          </p:cNvPr>
          <p:cNvSpPr txBox="1"/>
          <p:nvPr/>
        </p:nvSpPr>
        <p:spPr>
          <a:xfrm>
            <a:off x="8080999" y="1956205"/>
            <a:ext cx="2056919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TV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59A4D-D958-3BF8-2680-D02E7B461FA9}"/>
              </a:ext>
            </a:extLst>
          </p:cNvPr>
          <p:cNvSpPr/>
          <p:nvPr/>
        </p:nvSpPr>
        <p:spPr>
          <a:xfrm>
            <a:off x="3170623" y="1877749"/>
            <a:ext cx="216310" cy="216310"/>
          </a:xfrm>
          <a:prstGeom prst="rect">
            <a:avLst/>
          </a:prstGeom>
          <a:solidFill>
            <a:srgbClr val="5E0092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C1E613-125F-AD9E-72A8-360690719B15}"/>
              </a:ext>
            </a:extLst>
          </p:cNvPr>
          <p:cNvSpPr/>
          <p:nvPr/>
        </p:nvSpPr>
        <p:spPr>
          <a:xfrm>
            <a:off x="4235055" y="2419820"/>
            <a:ext cx="216310" cy="216310"/>
          </a:xfrm>
          <a:prstGeom prst="rect">
            <a:avLst/>
          </a:prstGeom>
          <a:solidFill>
            <a:srgbClr val="990AE3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3BE8C6-572E-76FE-A0D5-598FA5045111}"/>
              </a:ext>
            </a:extLst>
          </p:cNvPr>
          <p:cNvSpPr/>
          <p:nvPr/>
        </p:nvSpPr>
        <p:spPr>
          <a:xfrm>
            <a:off x="8559835" y="2220238"/>
            <a:ext cx="216310" cy="216310"/>
          </a:xfrm>
          <a:prstGeom prst="rect">
            <a:avLst/>
          </a:prstGeom>
          <a:solidFill>
            <a:srgbClr val="006F6C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7D82B3-2786-4099-9DE5-0D65273FADEB}"/>
              </a:ext>
            </a:extLst>
          </p:cNvPr>
          <p:cNvSpPr/>
          <p:nvPr/>
        </p:nvSpPr>
        <p:spPr>
          <a:xfrm>
            <a:off x="7864689" y="1968141"/>
            <a:ext cx="216310" cy="216310"/>
          </a:xfrm>
          <a:prstGeom prst="rect">
            <a:avLst/>
          </a:prstGeom>
          <a:solidFill>
            <a:srgbClr val="5AB0A8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61E341-EA3C-8D14-CC51-B69405612E2E}"/>
              </a:ext>
            </a:extLst>
          </p:cNvPr>
          <p:cNvSpPr/>
          <p:nvPr/>
        </p:nvSpPr>
        <p:spPr>
          <a:xfrm>
            <a:off x="8856033" y="2618113"/>
            <a:ext cx="216310" cy="216310"/>
          </a:xfrm>
          <a:prstGeom prst="rect">
            <a:avLst/>
          </a:prstGeom>
          <a:solidFill>
            <a:srgbClr val="004440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99C30D-6B6F-4125-B0AF-2E7D4D1B68F0}"/>
              </a:ext>
            </a:extLst>
          </p:cNvPr>
          <p:cNvCxnSpPr>
            <a:cxnSpLocks/>
          </p:cNvCxnSpPr>
          <p:nvPr/>
        </p:nvCxnSpPr>
        <p:spPr>
          <a:xfrm>
            <a:off x="6825832" y="2646782"/>
            <a:ext cx="0" cy="65532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C10E4B-7FF7-5C71-848F-08BCB38E1E14}"/>
              </a:ext>
            </a:extLst>
          </p:cNvPr>
          <p:cNvSpPr txBox="1"/>
          <p:nvPr/>
        </p:nvSpPr>
        <p:spPr>
          <a:xfrm>
            <a:off x="6953797" y="2271280"/>
            <a:ext cx="915746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Fiksuotojo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interneto </a:t>
            </a:r>
            <a:b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121214">
                    <a:lumMod val="75000"/>
                    <a:lumOff val="25000"/>
                  </a:srgbClr>
                </a:solidFill>
                <a:effectLst/>
                <a:uLnTx/>
                <a:uFillTx/>
                <a:latin typeface="Telia Sans"/>
                <a:ea typeface="Helvetica Neue Light" panose="02000403000000020004" pitchFamily="2" charset="0"/>
                <a:cs typeface="Arial" panose="020B0604020202020204" pitchFamily="34" charset="0"/>
              </a:rPr>
              <a:t>prieiga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096D7D-1B8C-A9AF-F3F3-5EDE186EED7C}"/>
              </a:ext>
            </a:extLst>
          </p:cNvPr>
          <p:cNvSpPr/>
          <p:nvPr/>
        </p:nvSpPr>
        <p:spPr>
          <a:xfrm>
            <a:off x="6721683" y="2413749"/>
            <a:ext cx="216310" cy="216310"/>
          </a:xfrm>
          <a:prstGeom prst="rect">
            <a:avLst/>
          </a:prstGeom>
          <a:solidFill>
            <a:srgbClr val="DE99FF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7CB6D-D5D1-A293-406C-E36466A53102}"/>
              </a:ext>
            </a:extLst>
          </p:cNvPr>
          <p:cNvSpPr/>
          <p:nvPr/>
        </p:nvSpPr>
        <p:spPr>
          <a:xfrm>
            <a:off x="1912135" y="2356083"/>
            <a:ext cx="216310" cy="216310"/>
          </a:xfrm>
          <a:prstGeom prst="rect">
            <a:avLst/>
          </a:prstGeom>
          <a:solidFill>
            <a:srgbClr val="1A0525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326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6FAD67-588E-F51E-1A78-DC79589E4F5E}"/>
              </a:ext>
            </a:extLst>
          </p:cNvPr>
          <p:cNvSpPr/>
          <p:nvPr/>
        </p:nvSpPr>
        <p:spPr>
          <a:xfrm>
            <a:off x="9905561" y="4780098"/>
            <a:ext cx="1860740" cy="3182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Bendra rinkos dinamika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FE7E64-6F0E-5A59-C7FA-54D03B72774B}"/>
              </a:ext>
            </a:extLst>
          </p:cNvPr>
          <p:cNvSpPr/>
          <p:nvPr/>
        </p:nvSpPr>
        <p:spPr>
          <a:xfrm>
            <a:off x="9953824" y="3197157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+5,4 %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409EC869-0489-C613-5097-11159E1E2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223368"/>
              </p:ext>
            </p:extLst>
          </p:nvPr>
        </p:nvGraphicFramePr>
        <p:xfrm>
          <a:off x="425698" y="2641938"/>
          <a:ext cx="10483093" cy="315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171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DD92AD3-91B3-D96A-F3C7-F2980A9B8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5339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501649"/>
            <a:ext cx="11114088" cy="919163"/>
          </a:xfrm>
        </p:spPr>
        <p:txBody>
          <a:bodyPr vert="horz"/>
          <a:lstStyle/>
          <a:p>
            <a:r>
              <a:rPr lang="lt-LT" dirty="0"/>
              <a:t>2023 m. IV </a:t>
            </a:r>
            <a:r>
              <a:rPr lang="lt-LT" dirty="0" err="1"/>
              <a:t>ketv</a:t>
            </a:r>
            <a:r>
              <a:rPr lang="lt-LT" dirty="0"/>
              <a:t>. rinkos pajamų pasiskirstymas pagal operatorius (%)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13</a:t>
            </a:fld>
            <a:endParaRPr lang="lt-LT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C2A45CD4-CCE4-B272-4727-CCB9DB134B2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9492368"/>
              </p:ext>
            </p:extLst>
          </p:nvPr>
        </p:nvGraphicFramePr>
        <p:xfrm>
          <a:off x="538957" y="1555618"/>
          <a:ext cx="11114087" cy="416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37582C-3DF3-95B0-06F9-F86AFF6CC7B5}"/>
              </a:ext>
            </a:extLst>
          </p:cNvPr>
          <p:cNvSpPr txBox="1"/>
          <p:nvPr/>
        </p:nvSpPr>
        <p:spPr>
          <a:xfrm>
            <a:off x="3421703" y="1733488"/>
            <a:ext cx="181901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Kiti operatoriai</a:t>
            </a:r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682D8EE0-8734-7042-A6D1-0222FB3DAB4B}"/>
              </a:ext>
            </a:extLst>
          </p:cNvPr>
          <p:cNvSpPr/>
          <p:nvPr/>
        </p:nvSpPr>
        <p:spPr>
          <a:xfrm>
            <a:off x="5446693" y="5521236"/>
            <a:ext cx="1296526" cy="489169"/>
          </a:xfrm>
          <a:custGeom>
            <a:avLst/>
            <a:gdLst>
              <a:gd name="connsiteX0" fmla="*/ 0 w 1296526"/>
              <a:gd name="connsiteY0" fmla="*/ 172261 h 489169"/>
              <a:gd name="connsiteX1" fmla="*/ 0 w 1296526"/>
              <a:gd name="connsiteY1" fmla="*/ 242880 h 489169"/>
              <a:gd name="connsiteX2" fmla="*/ 190330 w 1296526"/>
              <a:gd name="connsiteY2" fmla="*/ 221925 h 489169"/>
              <a:gd name="connsiteX3" fmla="*/ 190330 w 1296526"/>
              <a:gd name="connsiteY3" fmla="*/ 145489 h 489169"/>
              <a:gd name="connsiteX4" fmla="*/ 0 w 1296526"/>
              <a:gd name="connsiteY4" fmla="*/ 172261 h 489169"/>
              <a:gd name="connsiteX5" fmla="*/ 60738 w 1296526"/>
              <a:gd name="connsiteY5" fmla="*/ 247176 h 489169"/>
              <a:gd name="connsiteX6" fmla="*/ 60738 w 1296526"/>
              <a:gd name="connsiteY6" fmla="*/ 489170 h 489169"/>
              <a:gd name="connsiteX7" fmla="*/ 130419 w 1296526"/>
              <a:gd name="connsiteY7" fmla="*/ 489170 h 489169"/>
              <a:gd name="connsiteX8" fmla="*/ 130419 w 1296526"/>
              <a:gd name="connsiteY8" fmla="*/ 240048 h 489169"/>
              <a:gd name="connsiteX9" fmla="*/ 60738 w 1296526"/>
              <a:gd name="connsiteY9" fmla="*/ 247176 h 489169"/>
              <a:gd name="connsiteX10" fmla="*/ 216035 w 1296526"/>
              <a:gd name="connsiteY10" fmla="*/ 141875 h 489169"/>
              <a:gd name="connsiteX11" fmla="*/ 216035 w 1296526"/>
              <a:gd name="connsiteY11" fmla="*/ 489170 h 489169"/>
              <a:gd name="connsiteX12" fmla="*/ 289460 w 1296526"/>
              <a:gd name="connsiteY12" fmla="*/ 489170 h 489169"/>
              <a:gd name="connsiteX13" fmla="*/ 289460 w 1296526"/>
              <a:gd name="connsiteY13" fmla="*/ 131541 h 489169"/>
              <a:gd name="connsiteX14" fmla="*/ 216035 w 1296526"/>
              <a:gd name="connsiteY14" fmla="*/ 141875 h 489169"/>
              <a:gd name="connsiteX15" fmla="*/ 303139 w 1296526"/>
              <a:gd name="connsiteY15" fmla="*/ 129616 h 489169"/>
              <a:gd name="connsiteX16" fmla="*/ 303139 w 1296526"/>
              <a:gd name="connsiteY16" fmla="*/ 209508 h 489169"/>
              <a:gd name="connsiteX17" fmla="*/ 409165 w 1296526"/>
              <a:gd name="connsiteY17" fmla="*/ 197832 h 489169"/>
              <a:gd name="connsiteX18" fmla="*/ 409165 w 1296526"/>
              <a:gd name="connsiteY18" fmla="*/ 114705 h 489169"/>
              <a:gd name="connsiteX19" fmla="*/ 303139 w 1296526"/>
              <a:gd name="connsiteY19" fmla="*/ 129616 h 489169"/>
              <a:gd name="connsiteX20" fmla="*/ 303139 w 1296526"/>
              <a:gd name="connsiteY20" fmla="*/ 268971 h 489169"/>
              <a:gd name="connsiteX21" fmla="*/ 303139 w 1296526"/>
              <a:gd name="connsiteY21" fmla="*/ 350319 h 489169"/>
              <a:gd name="connsiteX22" fmla="*/ 372738 w 1296526"/>
              <a:gd name="connsiteY22" fmla="*/ 346519 h 489169"/>
              <a:gd name="connsiteX23" fmla="*/ 372738 w 1296526"/>
              <a:gd name="connsiteY23" fmla="*/ 262975 h 489169"/>
              <a:gd name="connsiteX24" fmla="*/ 303139 w 1296526"/>
              <a:gd name="connsiteY24" fmla="*/ 268971 h 489169"/>
              <a:gd name="connsiteX25" fmla="*/ 303139 w 1296526"/>
              <a:gd name="connsiteY25" fmla="*/ 408954 h 489169"/>
              <a:gd name="connsiteX26" fmla="*/ 303139 w 1296526"/>
              <a:gd name="connsiteY26" fmla="*/ 489170 h 489169"/>
              <a:gd name="connsiteX27" fmla="*/ 409165 w 1296526"/>
              <a:gd name="connsiteY27" fmla="*/ 489170 h 489169"/>
              <a:gd name="connsiteX28" fmla="*/ 409165 w 1296526"/>
              <a:gd name="connsiteY28" fmla="*/ 405753 h 489169"/>
              <a:gd name="connsiteX29" fmla="*/ 303139 w 1296526"/>
              <a:gd name="connsiteY29" fmla="*/ 408954 h 489169"/>
              <a:gd name="connsiteX30" fmla="*/ 683360 w 1296526"/>
              <a:gd name="connsiteY30" fmla="*/ 76009 h 489169"/>
              <a:gd name="connsiteX31" fmla="*/ 683360 w 1296526"/>
              <a:gd name="connsiteY31" fmla="*/ 489170 h 489169"/>
              <a:gd name="connsiteX32" fmla="*/ 779615 w 1296526"/>
              <a:gd name="connsiteY32" fmla="*/ 489170 h 489169"/>
              <a:gd name="connsiteX33" fmla="*/ 779615 w 1296526"/>
              <a:gd name="connsiteY33" fmla="*/ 62468 h 489169"/>
              <a:gd name="connsiteX34" fmla="*/ 683360 w 1296526"/>
              <a:gd name="connsiteY34" fmla="*/ 76009 h 489169"/>
              <a:gd name="connsiteX35" fmla="*/ 797589 w 1296526"/>
              <a:gd name="connsiteY35" fmla="*/ 59936 h 489169"/>
              <a:gd name="connsiteX36" fmla="*/ 797589 w 1296526"/>
              <a:gd name="connsiteY36" fmla="*/ 154972 h 489169"/>
              <a:gd name="connsiteX37" fmla="*/ 937862 w 1296526"/>
              <a:gd name="connsiteY37" fmla="*/ 139535 h 489169"/>
              <a:gd name="connsiteX38" fmla="*/ 937862 w 1296526"/>
              <a:gd name="connsiteY38" fmla="*/ 40199 h 489169"/>
              <a:gd name="connsiteX39" fmla="*/ 797589 w 1296526"/>
              <a:gd name="connsiteY39" fmla="*/ 59936 h 489169"/>
              <a:gd name="connsiteX40" fmla="*/ 797589 w 1296526"/>
              <a:gd name="connsiteY40" fmla="*/ 226446 h 489169"/>
              <a:gd name="connsiteX41" fmla="*/ 797589 w 1296526"/>
              <a:gd name="connsiteY41" fmla="*/ 323243 h 489169"/>
              <a:gd name="connsiteX42" fmla="*/ 889530 w 1296526"/>
              <a:gd name="connsiteY42" fmla="*/ 318217 h 489169"/>
              <a:gd name="connsiteX43" fmla="*/ 889530 w 1296526"/>
              <a:gd name="connsiteY43" fmla="*/ 218566 h 489169"/>
              <a:gd name="connsiteX44" fmla="*/ 797589 w 1296526"/>
              <a:gd name="connsiteY44" fmla="*/ 226446 h 489169"/>
              <a:gd name="connsiteX45" fmla="*/ 797589 w 1296526"/>
              <a:gd name="connsiteY45" fmla="*/ 393994 h 489169"/>
              <a:gd name="connsiteX46" fmla="*/ 797589 w 1296526"/>
              <a:gd name="connsiteY46" fmla="*/ 489170 h 489169"/>
              <a:gd name="connsiteX47" fmla="*/ 937862 w 1296526"/>
              <a:gd name="connsiteY47" fmla="*/ 489170 h 489169"/>
              <a:gd name="connsiteX48" fmla="*/ 937862 w 1296526"/>
              <a:gd name="connsiteY48" fmla="*/ 389755 h 489169"/>
              <a:gd name="connsiteX49" fmla="*/ 797589 w 1296526"/>
              <a:gd name="connsiteY49" fmla="*/ 393994 h 489169"/>
              <a:gd name="connsiteX50" fmla="*/ 437219 w 1296526"/>
              <a:gd name="connsiteY50" fmla="*/ 110751 h 489169"/>
              <a:gd name="connsiteX51" fmla="*/ 437219 w 1296526"/>
              <a:gd name="connsiteY51" fmla="*/ 489170 h 489169"/>
              <a:gd name="connsiteX52" fmla="*/ 520858 w 1296526"/>
              <a:gd name="connsiteY52" fmla="*/ 489170 h 489169"/>
              <a:gd name="connsiteX53" fmla="*/ 520858 w 1296526"/>
              <a:gd name="connsiteY53" fmla="*/ 98981 h 489169"/>
              <a:gd name="connsiteX54" fmla="*/ 437219 w 1296526"/>
              <a:gd name="connsiteY54" fmla="*/ 110751 h 489169"/>
              <a:gd name="connsiteX55" fmla="*/ 536469 w 1296526"/>
              <a:gd name="connsiteY55" fmla="*/ 401909 h 489169"/>
              <a:gd name="connsiteX56" fmla="*/ 536469 w 1296526"/>
              <a:gd name="connsiteY56" fmla="*/ 489166 h 489169"/>
              <a:gd name="connsiteX57" fmla="*/ 657876 w 1296526"/>
              <a:gd name="connsiteY57" fmla="*/ 489166 h 489169"/>
              <a:gd name="connsiteX58" fmla="*/ 657876 w 1296526"/>
              <a:gd name="connsiteY58" fmla="*/ 398241 h 489169"/>
              <a:gd name="connsiteX59" fmla="*/ 536469 w 1296526"/>
              <a:gd name="connsiteY59" fmla="*/ 401909 h 489169"/>
              <a:gd name="connsiteX60" fmla="*/ 1252347 w 1296526"/>
              <a:gd name="connsiteY60" fmla="*/ 35527 h 489169"/>
              <a:gd name="connsiteX61" fmla="*/ 1128534 w 1296526"/>
              <a:gd name="connsiteY61" fmla="*/ 1974 h 489169"/>
              <a:gd name="connsiteX62" fmla="*/ 1128534 w 1296526"/>
              <a:gd name="connsiteY62" fmla="*/ 107381 h 489169"/>
              <a:gd name="connsiteX63" fmla="*/ 1171432 w 1296526"/>
              <a:gd name="connsiteY63" fmla="*/ 128397 h 489169"/>
              <a:gd name="connsiteX64" fmla="*/ 1143664 w 1296526"/>
              <a:gd name="connsiteY64" fmla="*/ 219028 h 489169"/>
              <a:gd name="connsiteX65" fmla="*/ 988851 w 1296526"/>
              <a:gd name="connsiteY65" fmla="*/ 371286 h 489169"/>
              <a:gd name="connsiteX66" fmla="*/ 1150357 w 1296526"/>
              <a:gd name="connsiteY66" fmla="*/ 365971 h 489169"/>
              <a:gd name="connsiteX67" fmla="*/ 1290837 w 1296526"/>
              <a:gd name="connsiteY67" fmla="*/ 137789 h 489169"/>
              <a:gd name="connsiteX68" fmla="*/ 1252347 w 1296526"/>
              <a:gd name="connsiteY68" fmla="*/ 35527 h 489169"/>
              <a:gd name="connsiteX69" fmla="*/ 1296527 w 1296526"/>
              <a:gd name="connsiteY69" fmla="*/ 489170 h 489169"/>
              <a:gd name="connsiteX70" fmla="*/ 1296527 w 1296526"/>
              <a:gd name="connsiteY70" fmla="*/ 378877 h 489169"/>
              <a:gd name="connsiteX71" fmla="*/ 968945 w 1296526"/>
              <a:gd name="connsiteY71" fmla="*/ 388754 h 489169"/>
              <a:gd name="connsiteX72" fmla="*/ 968945 w 1296526"/>
              <a:gd name="connsiteY72" fmla="*/ 388751 h 489169"/>
              <a:gd name="connsiteX73" fmla="*/ 968979 w 1296526"/>
              <a:gd name="connsiteY73" fmla="*/ 489166 h 489169"/>
              <a:gd name="connsiteX74" fmla="*/ 1296527 w 1296526"/>
              <a:gd name="connsiteY74" fmla="*/ 489166 h 489169"/>
              <a:gd name="connsiteX75" fmla="*/ 1109703 w 1296526"/>
              <a:gd name="connsiteY75" fmla="*/ 4340 h 489169"/>
              <a:gd name="connsiteX76" fmla="*/ 973199 w 1296526"/>
              <a:gd name="connsiteY76" fmla="*/ 209053 h 489169"/>
              <a:gd name="connsiteX77" fmla="*/ 1074666 w 1296526"/>
              <a:gd name="connsiteY77" fmla="*/ 200040 h 489169"/>
              <a:gd name="connsiteX78" fmla="*/ 1109752 w 1296526"/>
              <a:gd name="connsiteY78" fmla="*/ 111688 h 489169"/>
              <a:gd name="connsiteX79" fmla="*/ 1109703 w 1296526"/>
              <a:gd name="connsiteY79" fmla="*/ 4340 h 48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6526" h="489169">
                <a:moveTo>
                  <a:pt x="0" y="172261"/>
                </a:moveTo>
                <a:lnTo>
                  <a:pt x="0" y="242880"/>
                </a:lnTo>
                <a:lnTo>
                  <a:pt x="190330" y="221925"/>
                </a:lnTo>
                <a:lnTo>
                  <a:pt x="190330" y="145489"/>
                </a:lnTo>
                <a:lnTo>
                  <a:pt x="0" y="172261"/>
                </a:lnTo>
                <a:moveTo>
                  <a:pt x="60738" y="247176"/>
                </a:moveTo>
                <a:lnTo>
                  <a:pt x="60738" y="489170"/>
                </a:lnTo>
                <a:lnTo>
                  <a:pt x="130419" y="489170"/>
                </a:lnTo>
                <a:lnTo>
                  <a:pt x="130419" y="240048"/>
                </a:lnTo>
                <a:lnTo>
                  <a:pt x="60738" y="247176"/>
                </a:lnTo>
                <a:moveTo>
                  <a:pt x="216035" y="141875"/>
                </a:moveTo>
                <a:lnTo>
                  <a:pt x="216035" y="489170"/>
                </a:lnTo>
                <a:lnTo>
                  <a:pt x="289460" y="489170"/>
                </a:lnTo>
                <a:lnTo>
                  <a:pt x="289460" y="131541"/>
                </a:lnTo>
                <a:lnTo>
                  <a:pt x="216035" y="141875"/>
                </a:lnTo>
                <a:moveTo>
                  <a:pt x="303139" y="129616"/>
                </a:moveTo>
                <a:lnTo>
                  <a:pt x="303139" y="209508"/>
                </a:lnTo>
                <a:lnTo>
                  <a:pt x="409165" y="197832"/>
                </a:lnTo>
                <a:lnTo>
                  <a:pt x="409165" y="114705"/>
                </a:lnTo>
                <a:lnTo>
                  <a:pt x="303139" y="129616"/>
                </a:lnTo>
                <a:moveTo>
                  <a:pt x="303139" y="268971"/>
                </a:moveTo>
                <a:lnTo>
                  <a:pt x="303139" y="350319"/>
                </a:lnTo>
                <a:lnTo>
                  <a:pt x="372738" y="346519"/>
                </a:lnTo>
                <a:lnTo>
                  <a:pt x="372738" y="262975"/>
                </a:lnTo>
                <a:lnTo>
                  <a:pt x="303139" y="268971"/>
                </a:lnTo>
                <a:moveTo>
                  <a:pt x="303139" y="408954"/>
                </a:moveTo>
                <a:lnTo>
                  <a:pt x="303139" y="489170"/>
                </a:lnTo>
                <a:lnTo>
                  <a:pt x="409165" y="489170"/>
                </a:lnTo>
                <a:lnTo>
                  <a:pt x="409165" y="405753"/>
                </a:lnTo>
                <a:lnTo>
                  <a:pt x="303139" y="408954"/>
                </a:lnTo>
                <a:moveTo>
                  <a:pt x="683360" y="76009"/>
                </a:moveTo>
                <a:lnTo>
                  <a:pt x="683360" y="489170"/>
                </a:lnTo>
                <a:lnTo>
                  <a:pt x="779615" y="489170"/>
                </a:lnTo>
                <a:lnTo>
                  <a:pt x="779615" y="62468"/>
                </a:lnTo>
                <a:lnTo>
                  <a:pt x="683360" y="76009"/>
                </a:lnTo>
                <a:moveTo>
                  <a:pt x="797589" y="59936"/>
                </a:moveTo>
                <a:lnTo>
                  <a:pt x="797589" y="154972"/>
                </a:lnTo>
                <a:lnTo>
                  <a:pt x="937862" y="139535"/>
                </a:lnTo>
                <a:lnTo>
                  <a:pt x="937862" y="40199"/>
                </a:lnTo>
                <a:lnTo>
                  <a:pt x="797589" y="59936"/>
                </a:lnTo>
                <a:moveTo>
                  <a:pt x="797589" y="226446"/>
                </a:moveTo>
                <a:lnTo>
                  <a:pt x="797589" y="323243"/>
                </a:lnTo>
                <a:lnTo>
                  <a:pt x="889530" y="318217"/>
                </a:lnTo>
                <a:lnTo>
                  <a:pt x="889530" y="218566"/>
                </a:lnTo>
                <a:lnTo>
                  <a:pt x="797589" y="226446"/>
                </a:lnTo>
                <a:moveTo>
                  <a:pt x="797589" y="393994"/>
                </a:moveTo>
                <a:lnTo>
                  <a:pt x="797589" y="489170"/>
                </a:lnTo>
                <a:lnTo>
                  <a:pt x="937862" y="489170"/>
                </a:lnTo>
                <a:lnTo>
                  <a:pt x="937862" y="389755"/>
                </a:lnTo>
                <a:lnTo>
                  <a:pt x="797589" y="393994"/>
                </a:lnTo>
                <a:moveTo>
                  <a:pt x="437219" y="110751"/>
                </a:moveTo>
                <a:lnTo>
                  <a:pt x="437219" y="489170"/>
                </a:lnTo>
                <a:lnTo>
                  <a:pt x="520858" y="489170"/>
                </a:lnTo>
                <a:lnTo>
                  <a:pt x="520858" y="98981"/>
                </a:lnTo>
                <a:lnTo>
                  <a:pt x="437219" y="110751"/>
                </a:lnTo>
                <a:moveTo>
                  <a:pt x="536469" y="401909"/>
                </a:moveTo>
                <a:lnTo>
                  <a:pt x="536469" y="489166"/>
                </a:lnTo>
                <a:lnTo>
                  <a:pt x="657876" y="489166"/>
                </a:lnTo>
                <a:lnTo>
                  <a:pt x="657876" y="398241"/>
                </a:lnTo>
                <a:lnTo>
                  <a:pt x="536469" y="401909"/>
                </a:lnTo>
                <a:moveTo>
                  <a:pt x="1252347" y="35527"/>
                </a:moveTo>
                <a:cubicBezTo>
                  <a:pt x="1221926" y="6759"/>
                  <a:pt x="1177321" y="-5041"/>
                  <a:pt x="1128534" y="1974"/>
                </a:cubicBezTo>
                <a:lnTo>
                  <a:pt x="1128534" y="107381"/>
                </a:lnTo>
                <a:cubicBezTo>
                  <a:pt x="1148290" y="106282"/>
                  <a:pt x="1164300" y="113621"/>
                  <a:pt x="1171432" y="128397"/>
                </a:cubicBezTo>
                <a:cubicBezTo>
                  <a:pt x="1182695" y="151692"/>
                  <a:pt x="1171075" y="186645"/>
                  <a:pt x="1143664" y="219028"/>
                </a:cubicBezTo>
                <a:cubicBezTo>
                  <a:pt x="1101356" y="269001"/>
                  <a:pt x="988851" y="371286"/>
                  <a:pt x="988851" y="371286"/>
                </a:cubicBezTo>
                <a:lnTo>
                  <a:pt x="1150357" y="365971"/>
                </a:lnTo>
                <a:cubicBezTo>
                  <a:pt x="1249040" y="269471"/>
                  <a:pt x="1284478" y="210896"/>
                  <a:pt x="1290837" y="137789"/>
                </a:cubicBezTo>
                <a:cubicBezTo>
                  <a:pt x="1294178" y="99113"/>
                  <a:pt x="1280153" y="61847"/>
                  <a:pt x="1252347" y="35527"/>
                </a:cubicBezTo>
                <a:moveTo>
                  <a:pt x="1296527" y="489170"/>
                </a:moveTo>
                <a:lnTo>
                  <a:pt x="1296527" y="378877"/>
                </a:lnTo>
                <a:lnTo>
                  <a:pt x="968945" y="388754"/>
                </a:lnTo>
                <a:moveTo>
                  <a:pt x="968945" y="388751"/>
                </a:moveTo>
                <a:lnTo>
                  <a:pt x="968979" y="489166"/>
                </a:lnTo>
                <a:lnTo>
                  <a:pt x="1296527" y="489166"/>
                </a:lnTo>
                <a:moveTo>
                  <a:pt x="1109703" y="4340"/>
                </a:moveTo>
                <a:cubicBezTo>
                  <a:pt x="1014538" y="24626"/>
                  <a:pt x="967806" y="94704"/>
                  <a:pt x="973199" y="209053"/>
                </a:cubicBezTo>
                <a:lnTo>
                  <a:pt x="1074666" y="200040"/>
                </a:lnTo>
                <a:cubicBezTo>
                  <a:pt x="1070044" y="135438"/>
                  <a:pt x="1089785" y="120114"/>
                  <a:pt x="1109752" y="111688"/>
                </a:cubicBezTo>
                <a:lnTo>
                  <a:pt x="1109703" y="4340"/>
                </a:lnTo>
              </a:path>
            </a:pathLst>
          </a:custGeom>
          <a:solidFill>
            <a:srgbClr val="141414"/>
          </a:solidFill>
          <a:ln w="3756" cap="flat">
            <a:noFill/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65167A87-3074-C33C-C46E-C10B1280151C}"/>
              </a:ext>
            </a:extLst>
          </p:cNvPr>
          <p:cNvGrpSpPr/>
          <p:nvPr/>
        </p:nvGrpSpPr>
        <p:grpSpPr>
          <a:xfrm>
            <a:off x="2189158" y="3124200"/>
            <a:ext cx="1961998" cy="926815"/>
            <a:chOff x="2169545" y="3705897"/>
            <a:chExt cx="1887279" cy="891519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4D8EBE52-BF14-4CD3-5DF9-0CCCCE7DCB43}"/>
                </a:ext>
              </a:extLst>
            </p:cNvPr>
            <p:cNvSpPr/>
            <p:nvPr/>
          </p:nvSpPr>
          <p:spPr>
            <a:xfrm>
              <a:off x="2169545" y="3705897"/>
              <a:ext cx="1887279" cy="891519"/>
            </a:xfrm>
            <a:custGeom>
              <a:avLst/>
              <a:gdLst>
                <a:gd name="connsiteX0" fmla="*/ 1885778 w 1887279"/>
                <a:gd name="connsiteY0" fmla="*/ 540315 h 891519"/>
                <a:gd name="connsiteX1" fmla="*/ 1842237 w 1887279"/>
                <a:gd name="connsiteY1" fmla="*/ 426248 h 891519"/>
                <a:gd name="connsiteX2" fmla="*/ 1747648 w 1887279"/>
                <a:gd name="connsiteY2" fmla="*/ 387226 h 891519"/>
                <a:gd name="connsiteX3" fmla="*/ 1611019 w 1887279"/>
                <a:gd name="connsiteY3" fmla="*/ 529809 h 891519"/>
                <a:gd name="connsiteX4" fmla="*/ 1750651 w 1887279"/>
                <a:gd name="connsiteY4" fmla="*/ 672392 h 891519"/>
                <a:gd name="connsiteX5" fmla="*/ 1879773 w 1887279"/>
                <a:gd name="connsiteY5" fmla="*/ 580839 h 891519"/>
                <a:gd name="connsiteX6" fmla="*/ 1879773 w 1887279"/>
                <a:gd name="connsiteY6" fmla="*/ 580839 h 891519"/>
                <a:gd name="connsiteX7" fmla="*/ 1815212 w 1887279"/>
                <a:gd name="connsiteY7" fmla="*/ 580839 h 891519"/>
                <a:gd name="connsiteX8" fmla="*/ 1750651 w 1887279"/>
                <a:gd name="connsiteY8" fmla="*/ 616859 h 891519"/>
                <a:gd name="connsiteX9" fmla="*/ 1672577 w 1887279"/>
                <a:gd name="connsiteY9" fmla="*/ 549320 h 891519"/>
                <a:gd name="connsiteX10" fmla="*/ 1887280 w 1887279"/>
                <a:gd name="connsiteY10" fmla="*/ 549320 h 891519"/>
                <a:gd name="connsiteX11" fmla="*/ 1885778 w 1887279"/>
                <a:gd name="connsiteY11" fmla="*/ 540315 h 891519"/>
                <a:gd name="connsiteX12" fmla="*/ 1818215 w 1887279"/>
                <a:gd name="connsiteY12" fmla="*/ 493788 h 891519"/>
                <a:gd name="connsiteX13" fmla="*/ 1675580 w 1887279"/>
                <a:gd name="connsiteY13" fmla="*/ 493788 h 891519"/>
                <a:gd name="connsiteX14" fmla="*/ 1747648 w 1887279"/>
                <a:gd name="connsiteY14" fmla="*/ 441257 h 891519"/>
                <a:gd name="connsiteX15" fmla="*/ 1818215 w 1887279"/>
                <a:gd name="connsiteY15" fmla="*/ 493788 h 891519"/>
                <a:gd name="connsiteX16" fmla="*/ 1780679 w 1887279"/>
                <a:gd name="connsiteY16" fmla="*/ 322688 h 891519"/>
                <a:gd name="connsiteX17" fmla="*/ 1747648 w 1887279"/>
                <a:gd name="connsiteY17" fmla="*/ 289669 h 891519"/>
                <a:gd name="connsiteX18" fmla="*/ 1714617 w 1887279"/>
                <a:gd name="connsiteY18" fmla="*/ 322688 h 891519"/>
                <a:gd name="connsiteX19" fmla="*/ 1747648 w 1887279"/>
                <a:gd name="connsiteY19" fmla="*/ 355707 h 891519"/>
                <a:gd name="connsiteX20" fmla="*/ 1780679 w 1887279"/>
                <a:gd name="connsiteY20" fmla="*/ 322688 h 891519"/>
                <a:gd name="connsiteX21" fmla="*/ 1577988 w 1887279"/>
                <a:gd name="connsiteY21" fmla="*/ 670891 h 891519"/>
                <a:gd name="connsiteX22" fmla="*/ 1586997 w 1887279"/>
                <a:gd name="connsiteY22" fmla="*/ 670891 h 891519"/>
                <a:gd name="connsiteX23" fmla="*/ 1586997 w 1887279"/>
                <a:gd name="connsiteY23" fmla="*/ 612357 h 891519"/>
                <a:gd name="connsiteX24" fmla="*/ 1579490 w 1887279"/>
                <a:gd name="connsiteY24" fmla="*/ 612357 h 891519"/>
                <a:gd name="connsiteX25" fmla="*/ 1526940 w 1887279"/>
                <a:gd name="connsiteY25" fmla="*/ 553823 h 891519"/>
                <a:gd name="connsiteX26" fmla="*/ 1526940 w 1887279"/>
                <a:gd name="connsiteY26" fmla="*/ 448762 h 891519"/>
                <a:gd name="connsiteX27" fmla="*/ 1586997 w 1887279"/>
                <a:gd name="connsiteY27" fmla="*/ 448762 h 891519"/>
                <a:gd name="connsiteX28" fmla="*/ 1586997 w 1887279"/>
                <a:gd name="connsiteY28" fmla="*/ 391728 h 891519"/>
                <a:gd name="connsiteX29" fmla="*/ 1526940 w 1887279"/>
                <a:gd name="connsiteY29" fmla="*/ 391728 h 891519"/>
                <a:gd name="connsiteX30" fmla="*/ 1526940 w 1887279"/>
                <a:gd name="connsiteY30" fmla="*/ 292671 h 891519"/>
                <a:gd name="connsiteX31" fmla="*/ 1468385 w 1887279"/>
                <a:gd name="connsiteY31" fmla="*/ 292671 h 891519"/>
                <a:gd name="connsiteX32" fmla="*/ 1468385 w 1887279"/>
                <a:gd name="connsiteY32" fmla="*/ 391728 h 891519"/>
                <a:gd name="connsiteX33" fmla="*/ 1423342 w 1887279"/>
                <a:gd name="connsiteY33" fmla="*/ 391728 h 891519"/>
                <a:gd name="connsiteX34" fmla="*/ 1423342 w 1887279"/>
                <a:gd name="connsiteY34" fmla="*/ 448762 h 891519"/>
                <a:gd name="connsiteX35" fmla="*/ 1468385 w 1887279"/>
                <a:gd name="connsiteY35" fmla="*/ 448762 h 891519"/>
                <a:gd name="connsiteX36" fmla="*/ 1468385 w 1887279"/>
                <a:gd name="connsiteY36" fmla="*/ 553823 h 891519"/>
                <a:gd name="connsiteX37" fmla="*/ 1577988 w 1887279"/>
                <a:gd name="connsiteY37" fmla="*/ 670891 h 891519"/>
                <a:gd name="connsiteX38" fmla="*/ 1393314 w 1887279"/>
                <a:gd name="connsiteY38" fmla="*/ 322688 h 891519"/>
                <a:gd name="connsiteX39" fmla="*/ 1360283 w 1887279"/>
                <a:gd name="connsiteY39" fmla="*/ 289669 h 891519"/>
                <a:gd name="connsiteX40" fmla="*/ 1327252 w 1887279"/>
                <a:gd name="connsiteY40" fmla="*/ 322688 h 891519"/>
                <a:gd name="connsiteX41" fmla="*/ 1360283 w 1887279"/>
                <a:gd name="connsiteY41" fmla="*/ 355707 h 891519"/>
                <a:gd name="connsiteX42" fmla="*/ 1393314 w 1887279"/>
                <a:gd name="connsiteY42" fmla="*/ 322688 h 891519"/>
                <a:gd name="connsiteX43" fmla="*/ 1291218 w 1887279"/>
                <a:gd name="connsiteY43" fmla="*/ 531310 h 891519"/>
                <a:gd name="connsiteX44" fmla="*/ 1151586 w 1887279"/>
                <a:gd name="connsiteY44" fmla="*/ 391728 h 891519"/>
                <a:gd name="connsiteX45" fmla="*/ 1072011 w 1887279"/>
                <a:gd name="connsiteY45" fmla="*/ 391728 h 891519"/>
                <a:gd name="connsiteX46" fmla="*/ 1072011 w 1887279"/>
                <a:gd name="connsiteY46" fmla="*/ 244643 h 891519"/>
                <a:gd name="connsiteX47" fmla="*/ 1011954 w 1887279"/>
                <a:gd name="connsiteY47" fmla="*/ 244643 h 891519"/>
                <a:gd name="connsiteX48" fmla="*/ 1011954 w 1887279"/>
                <a:gd name="connsiteY48" fmla="*/ 391728 h 891519"/>
                <a:gd name="connsiteX49" fmla="*/ 1011954 w 1887279"/>
                <a:gd name="connsiteY49" fmla="*/ 460769 h 891519"/>
                <a:gd name="connsiteX50" fmla="*/ 1011954 w 1887279"/>
                <a:gd name="connsiteY50" fmla="*/ 531310 h 891519"/>
                <a:gd name="connsiteX51" fmla="*/ 1151586 w 1887279"/>
                <a:gd name="connsiteY51" fmla="*/ 670891 h 891519"/>
                <a:gd name="connsiteX52" fmla="*/ 1291218 w 1887279"/>
                <a:gd name="connsiteY52" fmla="*/ 531310 h 891519"/>
                <a:gd name="connsiteX53" fmla="*/ 1232662 w 1887279"/>
                <a:gd name="connsiteY53" fmla="*/ 531310 h 891519"/>
                <a:gd name="connsiteX54" fmla="*/ 1153087 w 1887279"/>
                <a:gd name="connsiteY54" fmla="*/ 610856 h 891519"/>
                <a:gd name="connsiteX55" fmla="*/ 1073512 w 1887279"/>
                <a:gd name="connsiteY55" fmla="*/ 531310 h 891519"/>
                <a:gd name="connsiteX56" fmla="*/ 1073512 w 1887279"/>
                <a:gd name="connsiteY56" fmla="*/ 460769 h 891519"/>
                <a:gd name="connsiteX57" fmla="*/ 1073512 w 1887279"/>
                <a:gd name="connsiteY57" fmla="*/ 451763 h 891519"/>
                <a:gd name="connsiteX58" fmla="*/ 1153087 w 1887279"/>
                <a:gd name="connsiteY58" fmla="*/ 451763 h 891519"/>
                <a:gd name="connsiteX59" fmla="*/ 1232662 w 1887279"/>
                <a:gd name="connsiteY59" fmla="*/ 531310 h 891519"/>
                <a:gd name="connsiteX60" fmla="*/ 891841 w 1887279"/>
                <a:gd name="connsiteY60" fmla="*/ 687401 h 891519"/>
                <a:gd name="connsiteX61" fmla="*/ 891841 w 1887279"/>
                <a:gd name="connsiteY61" fmla="*/ 204119 h 891519"/>
                <a:gd name="connsiteX62" fmla="*/ 687648 w 1887279"/>
                <a:gd name="connsiteY62" fmla="*/ 0 h 891519"/>
                <a:gd name="connsiteX63" fmla="*/ 204193 w 1887279"/>
                <a:gd name="connsiteY63" fmla="*/ 0 h 891519"/>
                <a:gd name="connsiteX64" fmla="*/ 0 w 1887279"/>
                <a:gd name="connsiteY64" fmla="*/ 204119 h 891519"/>
                <a:gd name="connsiteX65" fmla="*/ 0 w 1887279"/>
                <a:gd name="connsiteY65" fmla="*/ 891520 h 891519"/>
                <a:gd name="connsiteX66" fmla="*/ 687648 w 1887279"/>
                <a:gd name="connsiteY66" fmla="*/ 891520 h 891519"/>
                <a:gd name="connsiteX67" fmla="*/ 891841 w 1887279"/>
                <a:gd name="connsiteY67" fmla="*/ 687401 h 891519"/>
                <a:gd name="connsiteX68" fmla="*/ 1390311 w 1887279"/>
                <a:gd name="connsiteY68" fmla="*/ 391728 h 891519"/>
                <a:gd name="connsiteX69" fmla="*/ 1330255 w 1887279"/>
                <a:gd name="connsiteY69" fmla="*/ 391728 h 891519"/>
                <a:gd name="connsiteX70" fmla="*/ 1330255 w 1887279"/>
                <a:gd name="connsiteY70" fmla="*/ 664887 h 891519"/>
                <a:gd name="connsiteX71" fmla="*/ 1390311 w 1887279"/>
                <a:gd name="connsiteY71" fmla="*/ 664887 h 891519"/>
                <a:gd name="connsiteX72" fmla="*/ 1390311 w 1887279"/>
                <a:gd name="connsiteY72" fmla="*/ 391728 h 8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887279" h="891519">
                  <a:moveTo>
                    <a:pt x="1885778" y="540315"/>
                  </a:moveTo>
                  <a:cubicBezTo>
                    <a:pt x="1885778" y="495289"/>
                    <a:pt x="1870764" y="454765"/>
                    <a:pt x="1842237" y="426248"/>
                  </a:cubicBezTo>
                  <a:cubicBezTo>
                    <a:pt x="1816713" y="400734"/>
                    <a:pt x="1783682" y="387226"/>
                    <a:pt x="1747648" y="387226"/>
                  </a:cubicBezTo>
                  <a:cubicBezTo>
                    <a:pt x="1672577" y="387226"/>
                    <a:pt x="1611019" y="451763"/>
                    <a:pt x="1611019" y="529809"/>
                  </a:cubicBezTo>
                  <a:cubicBezTo>
                    <a:pt x="1611019" y="609355"/>
                    <a:pt x="1672577" y="672392"/>
                    <a:pt x="1750651" y="672392"/>
                  </a:cubicBezTo>
                  <a:cubicBezTo>
                    <a:pt x="1813710" y="672392"/>
                    <a:pt x="1860254" y="639373"/>
                    <a:pt x="1879773" y="580839"/>
                  </a:cubicBezTo>
                  <a:lnTo>
                    <a:pt x="1879773" y="580839"/>
                  </a:lnTo>
                  <a:lnTo>
                    <a:pt x="1815212" y="580839"/>
                  </a:lnTo>
                  <a:cubicBezTo>
                    <a:pt x="1801699" y="604852"/>
                    <a:pt x="1779178" y="616859"/>
                    <a:pt x="1750651" y="616859"/>
                  </a:cubicBezTo>
                  <a:cubicBezTo>
                    <a:pt x="1717620" y="616859"/>
                    <a:pt x="1677082" y="592845"/>
                    <a:pt x="1672577" y="549320"/>
                  </a:cubicBezTo>
                  <a:lnTo>
                    <a:pt x="1887280" y="549320"/>
                  </a:lnTo>
                  <a:lnTo>
                    <a:pt x="1885778" y="540315"/>
                  </a:lnTo>
                  <a:close/>
                  <a:moveTo>
                    <a:pt x="1818215" y="493788"/>
                  </a:moveTo>
                  <a:lnTo>
                    <a:pt x="1675580" y="493788"/>
                  </a:lnTo>
                  <a:cubicBezTo>
                    <a:pt x="1689093" y="459268"/>
                    <a:pt x="1720623" y="441257"/>
                    <a:pt x="1747648" y="441257"/>
                  </a:cubicBezTo>
                  <a:cubicBezTo>
                    <a:pt x="1779178" y="441257"/>
                    <a:pt x="1806203" y="462269"/>
                    <a:pt x="1818215" y="493788"/>
                  </a:cubicBezTo>
                  <a:moveTo>
                    <a:pt x="1780679" y="322688"/>
                  </a:moveTo>
                  <a:cubicBezTo>
                    <a:pt x="1780679" y="304678"/>
                    <a:pt x="1765665" y="289669"/>
                    <a:pt x="1747648" y="289669"/>
                  </a:cubicBezTo>
                  <a:cubicBezTo>
                    <a:pt x="1729631" y="289669"/>
                    <a:pt x="1714617" y="304678"/>
                    <a:pt x="1714617" y="322688"/>
                  </a:cubicBezTo>
                  <a:cubicBezTo>
                    <a:pt x="1714617" y="340699"/>
                    <a:pt x="1729631" y="355707"/>
                    <a:pt x="1747648" y="355707"/>
                  </a:cubicBezTo>
                  <a:cubicBezTo>
                    <a:pt x="1765665" y="355707"/>
                    <a:pt x="1780679" y="340699"/>
                    <a:pt x="1780679" y="322688"/>
                  </a:cubicBezTo>
                  <a:moveTo>
                    <a:pt x="1577988" y="670891"/>
                  </a:moveTo>
                  <a:lnTo>
                    <a:pt x="1586997" y="670891"/>
                  </a:lnTo>
                  <a:lnTo>
                    <a:pt x="1586997" y="612357"/>
                  </a:lnTo>
                  <a:cubicBezTo>
                    <a:pt x="1582492" y="612357"/>
                    <a:pt x="1579490" y="612357"/>
                    <a:pt x="1579490" y="612357"/>
                  </a:cubicBezTo>
                  <a:cubicBezTo>
                    <a:pt x="1547960" y="609355"/>
                    <a:pt x="1526940" y="586842"/>
                    <a:pt x="1526940" y="553823"/>
                  </a:cubicBezTo>
                  <a:lnTo>
                    <a:pt x="1526940" y="448762"/>
                  </a:lnTo>
                  <a:lnTo>
                    <a:pt x="1586997" y="448762"/>
                  </a:lnTo>
                  <a:lnTo>
                    <a:pt x="1586997" y="391728"/>
                  </a:lnTo>
                  <a:lnTo>
                    <a:pt x="1526940" y="391728"/>
                  </a:lnTo>
                  <a:lnTo>
                    <a:pt x="1526940" y="292671"/>
                  </a:lnTo>
                  <a:lnTo>
                    <a:pt x="1468385" y="292671"/>
                  </a:lnTo>
                  <a:lnTo>
                    <a:pt x="1468385" y="391728"/>
                  </a:lnTo>
                  <a:lnTo>
                    <a:pt x="1423342" y="391728"/>
                  </a:lnTo>
                  <a:lnTo>
                    <a:pt x="1423342" y="448762"/>
                  </a:lnTo>
                  <a:lnTo>
                    <a:pt x="1468385" y="448762"/>
                  </a:lnTo>
                  <a:lnTo>
                    <a:pt x="1468385" y="553823"/>
                  </a:lnTo>
                  <a:cubicBezTo>
                    <a:pt x="1468385" y="619861"/>
                    <a:pt x="1513427" y="667889"/>
                    <a:pt x="1577988" y="670891"/>
                  </a:cubicBezTo>
                  <a:moveTo>
                    <a:pt x="1393314" y="322688"/>
                  </a:moveTo>
                  <a:cubicBezTo>
                    <a:pt x="1393314" y="304678"/>
                    <a:pt x="1378300" y="289669"/>
                    <a:pt x="1360283" y="289669"/>
                  </a:cubicBezTo>
                  <a:cubicBezTo>
                    <a:pt x="1342266" y="289669"/>
                    <a:pt x="1327252" y="304678"/>
                    <a:pt x="1327252" y="322688"/>
                  </a:cubicBezTo>
                  <a:cubicBezTo>
                    <a:pt x="1327252" y="340699"/>
                    <a:pt x="1342266" y="355707"/>
                    <a:pt x="1360283" y="355707"/>
                  </a:cubicBezTo>
                  <a:cubicBezTo>
                    <a:pt x="1379801" y="355707"/>
                    <a:pt x="1393314" y="340699"/>
                    <a:pt x="1393314" y="322688"/>
                  </a:cubicBezTo>
                  <a:moveTo>
                    <a:pt x="1291218" y="531310"/>
                  </a:moveTo>
                  <a:cubicBezTo>
                    <a:pt x="1291218" y="454765"/>
                    <a:pt x="1228158" y="391728"/>
                    <a:pt x="1151586" y="391728"/>
                  </a:cubicBezTo>
                  <a:lnTo>
                    <a:pt x="1072011" y="391728"/>
                  </a:lnTo>
                  <a:lnTo>
                    <a:pt x="1072011" y="244643"/>
                  </a:lnTo>
                  <a:lnTo>
                    <a:pt x="1011954" y="244643"/>
                  </a:lnTo>
                  <a:lnTo>
                    <a:pt x="1011954" y="391728"/>
                  </a:lnTo>
                  <a:lnTo>
                    <a:pt x="1011954" y="460769"/>
                  </a:lnTo>
                  <a:lnTo>
                    <a:pt x="1011954" y="531310"/>
                  </a:lnTo>
                  <a:cubicBezTo>
                    <a:pt x="1011954" y="607854"/>
                    <a:pt x="1075014" y="670891"/>
                    <a:pt x="1151586" y="670891"/>
                  </a:cubicBezTo>
                  <a:cubicBezTo>
                    <a:pt x="1229660" y="670891"/>
                    <a:pt x="1291218" y="607854"/>
                    <a:pt x="1291218" y="531310"/>
                  </a:cubicBezTo>
                  <a:moveTo>
                    <a:pt x="1232662" y="531310"/>
                  </a:moveTo>
                  <a:cubicBezTo>
                    <a:pt x="1232662" y="576336"/>
                    <a:pt x="1198130" y="610856"/>
                    <a:pt x="1153087" y="610856"/>
                  </a:cubicBezTo>
                  <a:cubicBezTo>
                    <a:pt x="1109546" y="610856"/>
                    <a:pt x="1073512" y="574835"/>
                    <a:pt x="1073512" y="531310"/>
                  </a:cubicBezTo>
                  <a:lnTo>
                    <a:pt x="1073512" y="460769"/>
                  </a:lnTo>
                  <a:lnTo>
                    <a:pt x="1073512" y="451763"/>
                  </a:lnTo>
                  <a:lnTo>
                    <a:pt x="1153087" y="451763"/>
                  </a:lnTo>
                  <a:cubicBezTo>
                    <a:pt x="1196628" y="451763"/>
                    <a:pt x="1232662" y="487784"/>
                    <a:pt x="1232662" y="531310"/>
                  </a:cubicBezTo>
                  <a:moveTo>
                    <a:pt x="891841" y="687401"/>
                  </a:moveTo>
                  <a:lnTo>
                    <a:pt x="891841" y="204119"/>
                  </a:lnTo>
                  <a:cubicBezTo>
                    <a:pt x="891841" y="91553"/>
                    <a:pt x="800255" y="0"/>
                    <a:pt x="687648" y="0"/>
                  </a:cubicBezTo>
                  <a:lnTo>
                    <a:pt x="204193" y="0"/>
                  </a:lnTo>
                  <a:cubicBezTo>
                    <a:pt x="91586" y="0"/>
                    <a:pt x="0" y="91553"/>
                    <a:pt x="0" y="204119"/>
                  </a:cubicBezTo>
                  <a:lnTo>
                    <a:pt x="0" y="891520"/>
                  </a:lnTo>
                  <a:lnTo>
                    <a:pt x="687648" y="891520"/>
                  </a:lnTo>
                  <a:cubicBezTo>
                    <a:pt x="800255" y="891520"/>
                    <a:pt x="891841" y="799966"/>
                    <a:pt x="891841" y="687401"/>
                  </a:cubicBezTo>
                  <a:moveTo>
                    <a:pt x="1390311" y="391728"/>
                  </a:moveTo>
                  <a:lnTo>
                    <a:pt x="1330255" y="391728"/>
                  </a:lnTo>
                  <a:lnTo>
                    <a:pt x="1330255" y="664887"/>
                  </a:lnTo>
                  <a:lnTo>
                    <a:pt x="1390311" y="664887"/>
                  </a:lnTo>
                  <a:lnTo>
                    <a:pt x="1390311" y="391728"/>
                  </a:lnTo>
                  <a:close/>
                </a:path>
              </a:pathLst>
            </a:custGeom>
            <a:solidFill>
              <a:srgbClr val="13A538"/>
            </a:solidFill>
            <a:ln w="14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 dirty="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D08CBDAD-4902-5753-2DF7-CD83CDB2B06C}"/>
                </a:ext>
              </a:extLst>
            </p:cNvPr>
            <p:cNvSpPr/>
            <p:nvPr/>
          </p:nvSpPr>
          <p:spPr>
            <a:xfrm>
              <a:off x="2436797" y="3840975"/>
              <a:ext cx="393389" cy="586841"/>
            </a:xfrm>
            <a:custGeom>
              <a:avLst/>
              <a:gdLst>
                <a:gd name="connsiteX0" fmla="*/ 198187 w 393389"/>
                <a:gd name="connsiteY0" fmla="*/ 193613 h 586841"/>
                <a:gd name="connsiteX1" fmla="*/ 90085 w 393389"/>
                <a:gd name="connsiteY1" fmla="*/ 193613 h 586841"/>
                <a:gd name="connsiteX2" fmla="*/ 90085 w 393389"/>
                <a:gd name="connsiteY2" fmla="*/ 0 h 586841"/>
                <a:gd name="connsiteX3" fmla="*/ 0 w 393389"/>
                <a:gd name="connsiteY3" fmla="*/ 0 h 586841"/>
                <a:gd name="connsiteX4" fmla="*/ 0 w 393389"/>
                <a:gd name="connsiteY4" fmla="*/ 193613 h 586841"/>
                <a:gd name="connsiteX5" fmla="*/ 0 w 393389"/>
                <a:gd name="connsiteY5" fmla="*/ 390227 h 586841"/>
                <a:gd name="connsiteX6" fmla="*/ 196685 w 393389"/>
                <a:gd name="connsiteY6" fmla="*/ 586842 h 586841"/>
                <a:gd name="connsiteX7" fmla="*/ 393371 w 393389"/>
                <a:gd name="connsiteY7" fmla="*/ 390227 h 586841"/>
                <a:gd name="connsiteX8" fmla="*/ 198187 w 393389"/>
                <a:gd name="connsiteY8" fmla="*/ 193613 h 586841"/>
                <a:gd name="connsiteX9" fmla="*/ 198187 w 393389"/>
                <a:gd name="connsiteY9" fmla="*/ 498290 h 586841"/>
                <a:gd name="connsiteX10" fmla="*/ 90085 w 393389"/>
                <a:gd name="connsiteY10" fmla="*/ 390227 h 586841"/>
                <a:gd name="connsiteX11" fmla="*/ 90085 w 393389"/>
                <a:gd name="connsiteY11" fmla="*/ 282164 h 586841"/>
                <a:gd name="connsiteX12" fmla="*/ 198187 w 393389"/>
                <a:gd name="connsiteY12" fmla="*/ 282164 h 586841"/>
                <a:gd name="connsiteX13" fmla="*/ 306289 w 393389"/>
                <a:gd name="connsiteY13" fmla="*/ 390227 h 586841"/>
                <a:gd name="connsiteX14" fmla="*/ 198187 w 393389"/>
                <a:gd name="connsiteY14" fmla="*/ 498290 h 58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389" h="586841">
                  <a:moveTo>
                    <a:pt x="198187" y="193613"/>
                  </a:moveTo>
                  <a:lnTo>
                    <a:pt x="90085" y="193613"/>
                  </a:lnTo>
                  <a:lnTo>
                    <a:pt x="90085" y="0"/>
                  </a:lnTo>
                  <a:lnTo>
                    <a:pt x="0" y="0"/>
                  </a:lnTo>
                  <a:lnTo>
                    <a:pt x="0" y="193613"/>
                  </a:lnTo>
                  <a:lnTo>
                    <a:pt x="0" y="390227"/>
                  </a:lnTo>
                  <a:cubicBezTo>
                    <a:pt x="0" y="498290"/>
                    <a:pt x="88584" y="586842"/>
                    <a:pt x="196685" y="586842"/>
                  </a:cubicBezTo>
                  <a:cubicBezTo>
                    <a:pt x="304787" y="586842"/>
                    <a:pt x="393371" y="498290"/>
                    <a:pt x="393371" y="390227"/>
                  </a:cubicBezTo>
                  <a:cubicBezTo>
                    <a:pt x="394872" y="282164"/>
                    <a:pt x="306289" y="193613"/>
                    <a:pt x="198187" y="193613"/>
                  </a:cubicBezTo>
                  <a:moveTo>
                    <a:pt x="198187" y="498290"/>
                  </a:moveTo>
                  <a:cubicBezTo>
                    <a:pt x="138130" y="498290"/>
                    <a:pt x="90085" y="450262"/>
                    <a:pt x="90085" y="390227"/>
                  </a:cubicBezTo>
                  <a:lnTo>
                    <a:pt x="90085" y="282164"/>
                  </a:lnTo>
                  <a:lnTo>
                    <a:pt x="198187" y="282164"/>
                  </a:lnTo>
                  <a:cubicBezTo>
                    <a:pt x="258244" y="282164"/>
                    <a:pt x="306289" y="330192"/>
                    <a:pt x="306289" y="390227"/>
                  </a:cubicBezTo>
                  <a:cubicBezTo>
                    <a:pt x="306289" y="450262"/>
                    <a:pt x="258244" y="498290"/>
                    <a:pt x="198187" y="498290"/>
                  </a:cubicBezTo>
                </a:path>
              </a:pathLst>
            </a:custGeom>
            <a:solidFill>
              <a:srgbClr val="FFFFFF"/>
            </a:solidFill>
            <a:ln w="14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3F94F53-C6C9-C863-D528-6E8AB8968CEC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Šaltinis: Ryšių reguliavimo tarnybos ataskaita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B1688A-5E4B-8A3D-28E2-C3DAA87614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78" y="2631947"/>
            <a:ext cx="2019711" cy="7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A913475-B211-8805-9C4A-141D867A13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7048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2023 m. IV ketvirčio „Telia Lietuva“ rinkos dalys pagal pajamas (%)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14</a:t>
            </a:fld>
            <a:endParaRPr lang="lt-LT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68A802-FB71-2D03-8BD6-DBAC641E6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537934"/>
              </p:ext>
            </p:extLst>
          </p:nvPr>
        </p:nvGraphicFramePr>
        <p:xfrm>
          <a:off x="539999" y="1858518"/>
          <a:ext cx="10451655" cy="414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202528-AFB3-0F4D-CFA8-FBDE19AD260F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Šaltinis: Ryšių reguliavimo tarnybos ataskaita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D51676A-7D6E-DED9-B8C3-724292C7DF91}"/>
              </a:ext>
            </a:extLst>
          </p:cNvPr>
          <p:cNvSpPr txBox="1"/>
          <p:nvPr/>
        </p:nvSpPr>
        <p:spPr>
          <a:xfrm>
            <a:off x="5286757" y="3004271"/>
            <a:ext cx="716984" cy="307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#3</a:t>
            </a:r>
            <a:endParaRPr lang="lt-LT" sz="20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73BC5A9-18B1-8BD3-3877-0064D65D93EE}"/>
              </a:ext>
            </a:extLst>
          </p:cNvPr>
          <p:cNvSpPr txBox="1"/>
          <p:nvPr/>
        </p:nvSpPr>
        <p:spPr>
          <a:xfrm>
            <a:off x="5048843" y="2205163"/>
            <a:ext cx="716983" cy="307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#</a:t>
            </a:r>
            <a:r>
              <a:rPr lang="lt-LT" sz="2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C884323-2778-21A2-7D0F-587EFC00C923}"/>
              </a:ext>
            </a:extLst>
          </p:cNvPr>
          <p:cNvSpPr txBox="1"/>
          <p:nvPr/>
        </p:nvSpPr>
        <p:spPr>
          <a:xfrm>
            <a:off x="7060184" y="3778354"/>
            <a:ext cx="716983" cy="307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#1</a:t>
            </a:r>
            <a:endParaRPr lang="lt-LT" sz="20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52CFC7-291F-B20C-674C-1F23C3CB7D80}"/>
              </a:ext>
            </a:extLst>
          </p:cNvPr>
          <p:cNvSpPr txBox="1"/>
          <p:nvPr/>
        </p:nvSpPr>
        <p:spPr>
          <a:xfrm>
            <a:off x="10128366" y="5307799"/>
            <a:ext cx="716984" cy="307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#1</a:t>
            </a:r>
            <a:endParaRPr lang="lt-LT" sz="20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92A61C3-BB96-DF0D-301D-CDD142A1442C}"/>
              </a:ext>
            </a:extLst>
          </p:cNvPr>
          <p:cNvSpPr txBox="1"/>
          <p:nvPr/>
        </p:nvSpPr>
        <p:spPr>
          <a:xfrm>
            <a:off x="8275370" y="4557991"/>
            <a:ext cx="716984" cy="307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#1</a:t>
            </a:r>
            <a:endParaRPr lang="lt-LT" sz="20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25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Sparčiausiai auga duomenų naudojimas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15</a:t>
            </a:fld>
            <a:endParaRPr lang="lt-LT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A5588-16E0-5D20-DEC8-83A56C192ED6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Šaltinis: Ryšių reguliavimo tarnybos ataskaita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C76E5F-2C0F-7402-5220-6493D7FF88B2}"/>
              </a:ext>
            </a:extLst>
          </p:cNvPr>
          <p:cNvSpPr/>
          <p:nvPr/>
        </p:nvSpPr>
        <p:spPr>
          <a:xfrm>
            <a:off x="1093958" y="4133851"/>
            <a:ext cx="2910656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Didėja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mobiliųjų</a:t>
            </a:r>
            <a:b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duomenų 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naudojimas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1A06B5-5D2A-E3B6-B84B-CB84A7693C1B}"/>
              </a:ext>
            </a:extLst>
          </p:cNvPr>
          <p:cNvSpPr/>
          <p:nvPr/>
        </p:nvSpPr>
        <p:spPr>
          <a:xfrm>
            <a:off x="1200280" y="3724807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+21,7 % </a:t>
            </a: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(y-o-y)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 Heading Heading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9C1F1D-AD2A-1441-222D-C4E7892D733F}"/>
              </a:ext>
            </a:extLst>
          </p:cNvPr>
          <p:cNvCxnSpPr>
            <a:cxnSpLocks/>
          </p:cNvCxnSpPr>
          <p:nvPr/>
        </p:nvCxnSpPr>
        <p:spPr>
          <a:xfrm>
            <a:off x="1142825" y="4057290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85B1EAF-9E40-2EAB-F21A-64BADDBB5E19}"/>
              </a:ext>
            </a:extLst>
          </p:cNvPr>
          <p:cNvSpPr/>
          <p:nvPr/>
        </p:nvSpPr>
        <p:spPr>
          <a:xfrm>
            <a:off x="1142825" y="1758821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lt-LT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3B6C0-AD4F-E4CC-87D7-5D40455ACB8A}"/>
              </a:ext>
            </a:extLst>
          </p:cNvPr>
          <p:cNvSpPr txBox="1"/>
          <p:nvPr/>
        </p:nvSpPr>
        <p:spPr>
          <a:xfrm>
            <a:off x="1045908" y="4957705"/>
            <a:ext cx="2731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(išsiųsta/priimta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Helvetica Neue" panose="02000503000000020004" pitchFamily="2" charset="0"/>
                <a:cs typeface="Helvetica Neue" panose="02000503000000020004" pitchFamily="2" charset="0"/>
              </a:rPr>
              <a:t>91 071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4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TB </a:t>
            </a:r>
            <a:b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duomenų per ketvirtį)</a:t>
            </a:r>
            <a:endParaRPr lang="lt-LT" sz="1400" dirty="0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EF0D545D-6520-34E0-5600-52AB1BCC72F0}"/>
              </a:ext>
            </a:extLst>
          </p:cNvPr>
          <p:cNvSpPr/>
          <p:nvPr/>
        </p:nvSpPr>
        <p:spPr>
          <a:xfrm>
            <a:off x="1473709" y="2050879"/>
            <a:ext cx="891706" cy="960304"/>
          </a:xfrm>
          <a:custGeom>
            <a:avLst/>
            <a:gdLst>
              <a:gd name="connsiteX0" fmla="*/ 115561 w 136571"/>
              <a:gd name="connsiteY0" fmla="*/ 0 h 147077"/>
              <a:gd name="connsiteX1" fmla="*/ 63033 w 136571"/>
              <a:gd name="connsiteY1" fmla="*/ 0 h 147077"/>
              <a:gd name="connsiteX2" fmla="*/ 42022 w 136571"/>
              <a:gd name="connsiteY2" fmla="*/ 21011 h 147077"/>
              <a:gd name="connsiteX3" fmla="*/ 42022 w 136571"/>
              <a:gd name="connsiteY3" fmla="*/ 31517 h 147077"/>
              <a:gd name="connsiteX4" fmla="*/ 21011 w 136571"/>
              <a:gd name="connsiteY4" fmla="*/ 31517 h 147077"/>
              <a:gd name="connsiteX5" fmla="*/ 0 w 136571"/>
              <a:gd name="connsiteY5" fmla="*/ 52528 h 147077"/>
              <a:gd name="connsiteX6" fmla="*/ 0 w 136571"/>
              <a:gd name="connsiteY6" fmla="*/ 126066 h 147077"/>
              <a:gd name="connsiteX7" fmla="*/ 21011 w 136571"/>
              <a:gd name="connsiteY7" fmla="*/ 147077 h 147077"/>
              <a:gd name="connsiteX8" fmla="*/ 47275 w 136571"/>
              <a:gd name="connsiteY8" fmla="*/ 147077 h 147077"/>
              <a:gd name="connsiteX9" fmla="*/ 67594 w 136571"/>
              <a:gd name="connsiteY9" fmla="*/ 131319 h 147077"/>
              <a:gd name="connsiteX10" fmla="*/ 115561 w 136571"/>
              <a:gd name="connsiteY10" fmla="*/ 131319 h 147077"/>
              <a:gd name="connsiteX11" fmla="*/ 136572 w 136571"/>
              <a:gd name="connsiteY11" fmla="*/ 110308 h 147077"/>
              <a:gd name="connsiteX12" fmla="*/ 136572 w 136571"/>
              <a:gd name="connsiteY12" fmla="*/ 21011 h 147077"/>
              <a:gd name="connsiteX13" fmla="*/ 115561 w 136571"/>
              <a:gd name="connsiteY13" fmla="*/ 0 h 147077"/>
              <a:gd name="connsiteX14" fmla="*/ 63033 w 136571"/>
              <a:gd name="connsiteY14" fmla="*/ 10506 h 147077"/>
              <a:gd name="connsiteX15" fmla="*/ 115561 w 136571"/>
              <a:gd name="connsiteY15" fmla="*/ 10506 h 147077"/>
              <a:gd name="connsiteX16" fmla="*/ 126066 w 136571"/>
              <a:gd name="connsiteY16" fmla="*/ 21011 h 147077"/>
              <a:gd name="connsiteX17" fmla="*/ 126066 w 136571"/>
              <a:gd name="connsiteY17" fmla="*/ 89297 h 147077"/>
              <a:gd name="connsiteX18" fmla="*/ 68286 w 136571"/>
              <a:gd name="connsiteY18" fmla="*/ 89297 h 147077"/>
              <a:gd name="connsiteX19" fmla="*/ 68286 w 136571"/>
              <a:gd name="connsiteY19" fmla="*/ 52528 h 147077"/>
              <a:gd name="connsiteX20" fmla="*/ 52528 w 136571"/>
              <a:gd name="connsiteY20" fmla="*/ 32208 h 147077"/>
              <a:gd name="connsiteX21" fmla="*/ 52528 w 136571"/>
              <a:gd name="connsiteY21" fmla="*/ 21011 h 147077"/>
              <a:gd name="connsiteX22" fmla="*/ 63033 w 136571"/>
              <a:gd name="connsiteY22" fmla="*/ 10506 h 147077"/>
              <a:gd name="connsiteX23" fmla="*/ 21011 w 136571"/>
              <a:gd name="connsiteY23" fmla="*/ 42022 h 147077"/>
              <a:gd name="connsiteX24" fmla="*/ 47275 w 136571"/>
              <a:gd name="connsiteY24" fmla="*/ 42022 h 147077"/>
              <a:gd name="connsiteX25" fmla="*/ 57780 w 136571"/>
              <a:gd name="connsiteY25" fmla="*/ 52528 h 147077"/>
              <a:gd name="connsiteX26" fmla="*/ 57780 w 136571"/>
              <a:gd name="connsiteY26" fmla="*/ 105055 h 147077"/>
              <a:gd name="connsiteX27" fmla="*/ 10506 w 136571"/>
              <a:gd name="connsiteY27" fmla="*/ 105055 h 147077"/>
              <a:gd name="connsiteX28" fmla="*/ 10506 w 136571"/>
              <a:gd name="connsiteY28" fmla="*/ 52528 h 147077"/>
              <a:gd name="connsiteX29" fmla="*/ 21011 w 136571"/>
              <a:gd name="connsiteY29" fmla="*/ 42022 h 147077"/>
              <a:gd name="connsiteX30" fmla="*/ 47275 w 136571"/>
              <a:gd name="connsiteY30" fmla="*/ 136572 h 147077"/>
              <a:gd name="connsiteX31" fmla="*/ 21011 w 136571"/>
              <a:gd name="connsiteY31" fmla="*/ 136572 h 147077"/>
              <a:gd name="connsiteX32" fmla="*/ 10506 w 136571"/>
              <a:gd name="connsiteY32" fmla="*/ 126066 h 147077"/>
              <a:gd name="connsiteX33" fmla="*/ 10506 w 136571"/>
              <a:gd name="connsiteY33" fmla="*/ 115561 h 147077"/>
              <a:gd name="connsiteX34" fmla="*/ 57780 w 136571"/>
              <a:gd name="connsiteY34" fmla="*/ 115561 h 147077"/>
              <a:gd name="connsiteX35" fmla="*/ 57780 w 136571"/>
              <a:gd name="connsiteY35" fmla="*/ 126066 h 147077"/>
              <a:gd name="connsiteX36" fmla="*/ 47275 w 136571"/>
              <a:gd name="connsiteY36" fmla="*/ 136572 h 147077"/>
              <a:gd name="connsiteX37" fmla="*/ 126066 w 136571"/>
              <a:gd name="connsiteY37" fmla="*/ 110308 h 147077"/>
              <a:gd name="connsiteX38" fmla="*/ 115561 w 136571"/>
              <a:gd name="connsiteY38" fmla="*/ 120813 h 147077"/>
              <a:gd name="connsiteX39" fmla="*/ 68286 w 136571"/>
              <a:gd name="connsiteY39" fmla="*/ 120813 h 147077"/>
              <a:gd name="connsiteX40" fmla="*/ 68286 w 136571"/>
              <a:gd name="connsiteY40" fmla="*/ 99802 h 147077"/>
              <a:gd name="connsiteX41" fmla="*/ 126066 w 136571"/>
              <a:gd name="connsiteY41" fmla="*/ 99802 h 147077"/>
              <a:gd name="connsiteX42" fmla="*/ 84044 w 136571"/>
              <a:gd name="connsiteY42" fmla="*/ 110308 h 147077"/>
              <a:gd name="connsiteX43" fmla="*/ 89297 w 136571"/>
              <a:gd name="connsiteY43" fmla="*/ 105055 h 147077"/>
              <a:gd name="connsiteX44" fmla="*/ 94550 w 136571"/>
              <a:gd name="connsiteY44" fmla="*/ 110308 h 147077"/>
              <a:gd name="connsiteX45" fmla="*/ 89297 w 136571"/>
              <a:gd name="connsiteY45" fmla="*/ 115561 h 147077"/>
              <a:gd name="connsiteX46" fmla="*/ 84044 w 136571"/>
              <a:gd name="connsiteY46" fmla="*/ 110308 h 147077"/>
              <a:gd name="connsiteX47" fmla="*/ 39396 w 136571"/>
              <a:gd name="connsiteY47" fmla="*/ 126066 h 147077"/>
              <a:gd name="connsiteX48" fmla="*/ 34143 w 136571"/>
              <a:gd name="connsiteY48" fmla="*/ 131319 h 147077"/>
              <a:gd name="connsiteX49" fmla="*/ 28890 w 136571"/>
              <a:gd name="connsiteY49" fmla="*/ 126066 h 147077"/>
              <a:gd name="connsiteX50" fmla="*/ 34143 w 136571"/>
              <a:gd name="connsiteY50" fmla="*/ 120813 h 147077"/>
              <a:gd name="connsiteX51" fmla="*/ 39396 w 136571"/>
              <a:gd name="connsiteY51" fmla="*/ 126066 h 1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6571" h="147077">
                <a:moveTo>
                  <a:pt x="115561" y="0"/>
                </a:moveTo>
                <a:lnTo>
                  <a:pt x="63033" y="0"/>
                </a:lnTo>
                <a:cubicBezTo>
                  <a:pt x="51434" y="13"/>
                  <a:pt x="42035" y="9412"/>
                  <a:pt x="42022" y="21011"/>
                </a:cubicBezTo>
                <a:lnTo>
                  <a:pt x="42022" y="31517"/>
                </a:lnTo>
                <a:lnTo>
                  <a:pt x="21011" y="31517"/>
                </a:lnTo>
                <a:cubicBezTo>
                  <a:pt x="9412" y="31530"/>
                  <a:pt x="13" y="40929"/>
                  <a:pt x="0" y="52528"/>
                </a:cubicBezTo>
                <a:lnTo>
                  <a:pt x="0" y="126066"/>
                </a:lnTo>
                <a:cubicBezTo>
                  <a:pt x="13" y="137665"/>
                  <a:pt x="9412" y="147064"/>
                  <a:pt x="21011" y="147077"/>
                </a:cubicBezTo>
                <a:lnTo>
                  <a:pt x="47275" y="147077"/>
                </a:lnTo>
                <a:cubicBezTo>
                  <a:pt x="56844" y="147060"/>
                  <a:pt x="65196" y="140583"/>
                  <a:pt x="67594" y="131319"/>
                </a:cubicBezTo>
                <a:lnTo>
                  <a:pt x="115561" y="131319"/>
                </a:lnTo>
                <a:cubicBezTo>
                  <a:pt x="127159" y="131305"/>
                  <a:pt x="136558" y="121906"/>
                  <a:pt x="136572" y="110308"/>
                </a:cubicBezTo>
                <a:lnTo>
                  <a:pt x="136572" y="21011"/>
                </a:lnTo>
                <a:cubicBezTo>
                  <a:pt x="136558" y="9412"/>
                  <a:pt x="127159" y="13"/>
                  <a:pt x="115561" y="0"/>
                </a:cubicBezTo>
                <a:close/>
                <a:moveTo>
                  <a:pt x="63033" y="10506"/>
                </a:moveTo>
                <a:lnTo>
                  <a:pt x="115561" y="10506"/>
                </a:lnTo>
                <a:cubicBezTo>
                  <a:pt x="121360" y="10511"/>
                  <a:pt x="126060" y="15211"/>
                  <a:pt x="126066" y="21011"/>
                </a:cubicBezTo>
                <a:lnTo>
                  <a:pt x="126066" y="89297"/>
                </a:lnTo>
                <a:lnTo>
                  <a:pt x="68286" y="89297"/>
                </a:lnTo>
                <a:lnTo>
                  <a:pt x="68286" y="52528"/>
                </a:lnTo>
                <a:cubicBezTo>
                  <a:pt x="68268" y="42958"/>
                  <a:pt x="61792" y="34607"/>
                  <a:pt x="52528" y="32208"/>
                </a:cubicBezTo>
                <a:lnTo>
                  <a:pt x="52528" y="21011"/>
                </a:lnTo>
                <a:cubicBezTo>
                  <a:pt x="52533" y="15211"/>
                  <a:pt x="57233" y="10511"/>
                  <a:pt x="63033" y="10506"/>
                </a:cubicBezTo>
                <a:close/>
                <a:moveTo>
                  <a:pt x="21011" y="42022"/>
                </a:moveTo>
                <a:lnTo>
                  <a:pt x="47275" y="42022"/>
                </a:lnTo>
                <a:cubicBezTo>
                  <a:pt x="53074" y="42028"/>
                  <a:pt x="57774" y="46728"/>
                  <a:pt x="57780" y="52528"/>
                </a:cubicBezTo>
                <a:lnTo>
                  <a:pt x="57780" y="105055"/>
                </a:lnTo>
                <a:lnTo>
                  <a:pt x="10506" y="105055"/>
                </a:lnTo>
                <a:lnTo>
                  <a:pt x="10506" y="52528"/>
                </a:lnTo>
                <a:cubicBezTo>
                  <a:pt x="10511" y="46728"/>
                  <a:pt x="15211" y="42028"/>
                  <a:pt x="21011" y="42022"/>
                </a:cubicBezTo>
                <a:close/>
                <a:moveTo>
                  <a:pt x="47275" y="136572"/>
                </a:moveTo>
                <a:lnTo>
                  <a:pt x="21011" y="136572"/>
                </a:lnTo>
                <a:cubicBezTo>
                  <a:pt x="15211" y="136566"/>
                  <a:pt x="10511" y="131866"/>
                  <a:pt x="10506" y="126066"/>
                </a:cubicBezTo>
                <a:lnTo>
                  <a:pt x="10506" y="115561"/>
                </a:lnTo>
                <a:lnTo>
                  <a:pt x="57780" y="115561"/>
                </a:lnTo>
                <a:lnTo>
                  <a:pt x="57780" y="126066"/>
                </a:lnTo>
                <a:cubicBezTo>
                  <a:pt x="57774" y="131866"/>
                  <a:pt x="53074" y="136566"/>
                  <a:pt x="47275" y="136572"/>
                </a:cubicBezTo>
                <a:close/>
                <a:moveTo>
                  <a:pt x="126066" y="110308"/>
                </a:moveTo>
                <a:cubicBezTo>
                  <a:pt x="126060" y="116107"/>
                  <a:pt x="121360" y="120807"/>
                  <a:pt x="115561" y="120813"/>
                </a:cubicBezTo>
                <a:lnTo>
                  <a:pt x="68286" y="120813"/>
                </a:lnTo>
                <a:lnTo>
                  <a:pt x="68286" y="99802"/>
                </a:lnTo>
                <a:lnTo>
                  <a:pt x="126066" y="99802"/>
                </a:lnTo>
                <a:close/>
                <a:moveTo>
                  <a:pt x="84044" y="110308"/>
                </a:moveTo>
                <a:cubicBezTo>
                  <a:pt x="84044" y="107407"/>
                  <a:pt x="86396" y="105055"/>
                  <a:pt x="89297" y="105055"/>
                </a:cubicBezTo>
                <a:cubicBezTo>
                  <a:pt x="92198" y="105055"/>
                  <a:pt x="94550" y="107407"/>
                  <a:pt x="94550" y="110308"/>
                </a:cubicBezTo>
                <a:cubicBezTo>
                  <a:pt x="94550" y="113209"/>
                  <a:pt x="92198" y="115561"/>
                  <a:pt x="89297" y="115561"/>
                </a:cubicBezTo>
                <a:cubicBezTo>
                  <a:pt x="86396" y="115561"/>
                  <a:pt x="84044" y="113209"/>
                  <a:pt x="84044" y="110308"/>
                </a:cubicBezTo>
                <a:close/>
                <a:moveTo>
                  <a:pt x="39396" y="126066"/>
                </a:moveTo>
                <a:cubicBezTo>
                  <a:pt x="39396" y="128967"/>
                  <a:pt x="37044" y="131319"/>
                  <a:pt x="34143" y="131319"/>
                </a:cubicBezTo>
                <a:cubicBezTo>
                  <a:pt x="31242" y="131319"/>
                  <a:pt x="28890" y="128967"/>
                  <a:pt x="28890" y="126066"/>
                </a:cubicBezTo>
                <a:cubicBezTo>
                  <a:pt x="28890" y="123165"/>
                  <a:pt x="31242" y="120813"/>
                  <a:pt x="34143" y="120813"/>
                </a:cubicBezTo>
                <a:cubicBezTo>
                  <a:pt x="37044" y="120813"/>
                  <a:pt x="39396" y="123165"/>
                  <a:pt x="39396" y="126066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647FA8-F987-AA39-2850-B4064D0CAA55}"/>
              </a:ext>
            </a:extLst>
          </p:cNvPr>
          <p:cNvSpPr/>
          <p:nvPr/>
        </p:nvSpPr>
        <p:spPr>
          <a:xfrm>
            <a:off x="4640672" y="4133851"/>
            <a:ext cx="2910656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Didėja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šviesolaidinio interneto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 vartotojų skaičius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0F61E2-D998-43BF-F9B2-E7F624754760}"/>
              </a:ext>
            </a:extLst>
          </p:cNvPr>
          <p:cNvSpPr/>
          <p:nvPr/>
        </p:nvSpPr>
        <p:spPr>
          <a:xfrm>
            <a:off x="4746994" y="3724807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+0,5 % </a:t>
            </a: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(y-o-y)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 Heading Heading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3A1F51-6451-CBE5-959F-EF318C720A4C}"/>
              </a:ext>
            </a:extLst>
          </p:cNvPr>
          <p:cNvCxnSpPr>
            <a:cxnSpLocks/>
          </p:cNvCxnSpPr>
          <p:nvPr/>
        </p:nvCxnSpPr>
        <p:spPr>
          <a:xfrm>
            <a:off x="4689539" y="4057290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A30311A-3500-FE6A-93C3-4613EF448CC1}"/>
              </a:ext>
            </a:extLst>
          </p:cNvPr>
          <p:cNvSpPr/>
          <p:nvPr/>
        </p:nvSpPr>
        <p:spPr>
          <a:xfrm>
            <a:off x="4689539" y="1758821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lt-LT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FD5547-1E1B-AC6B-34EF-123B60F6B7FA}"/>
              </a:ext>
            </a:extLst>
          </p:cNvPr>
          <p:cNvSpPr txBox="1"/>
          <p:nvPr/>
        </p:nvSpPr>
        <p:spPr>
          <a:xfrm>
            <a:off x="4592622" y="5243229"/>
            <a:ext cx="2731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(</a:t>
            </a:r>
            <a:r>
              <a:rPr lang="lt-LT" sz="14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7</a:t>
            </a:r>
            <a:r>
              <a:rPr lang="en-US" sz="14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9</a:t>
            </a:r>
            <a:r>
              <a:rPr lang="lt-LT" sz="14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,9 %</a:t>
            </a:r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 visų fiksuotojo </a:t>
            </a:r>
            <a:b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interneto vartotojų)</a:t>
            </a:r>
            <a:endParaRPr lang="lt-LT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3101D0-6369-CFDD-CC8C-7BDA5AFE7E9C}"/>
              </a:ext>
            </a:extLst>
          </p:cNvPr>
          <p:cNvSpPr/>
          <p:nvPr/>
        </p:nvSpPr>
        <p:spPr>
          <a:xfrm>
            <a:off x="8187386" y="4133851"/>
            <a:ext cx="2910656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Didėja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IPTV vartotojų 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skaičius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27039B-3BE7-A87A-EECA-F4F5D006BBDD}"/>
              </a:ext>
            </a:extLst>
          </p:cNvPr>
          <p:cNvSpPr/>
          <p:nvPr/>
        </p:nvSpPr>
        <p:spPr>
          <a:xfrm>
            <a:off x="8293708" y="3724807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dirty="0">
                <a:solidFill>
                  <a:srgbClr val="121214"/>
                </a:solidFill>
                <a:latin typeface="Telia Sans Heading Heading"/>
              </a:rPr>
              <a:t>+2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,1 % </a:t>
            </a: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(y-o-y)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 Heading Heading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8A8073-4B57-6499-F2D1-83A4939C3E83}"/>
              </a:ext>
            </a:extLst>
          </p:cNvPr>
          <p:cNvCxnSpPr>
            <a:cxnSpLocks/>
          </p:cNvCxnSpPr>
          <p:nvPr/>
        </p:nvCxnSpPr>
        <p:spPr>
          <a:xfrm>
            <a:off x="8236253" y="4057290"/>
            <a:ext cx="2263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65B31D03-28A6-7F8A-5532-547F7A1711C3}"/>
              </a:ext>
            </a:extLst>
          </p:cNvPr>
          <p:cNvSpPr/>
          <p:nvPr/>
        </p:nvSpPr>
        <p:spPr>
          <a:xfrm>
            <a:off x="8236253" y="1758821"/>
            <a:ext cx="1553474" cy="15534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lt-LT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C7E5E5-D3EA-7498-89FD-844C02D988B5}"/>
              </a:ext>
            </a:extLst>
          </p:cNvPr>
          <p:cNvSpPr txBox="1"/>
          <p:nvPr/>
        </p:nvSpPr>
        <p:spPr>
          <a:xfrm>
            <a:off x="8187386" y="4957705"/>
            <a:ext cx="2731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(</a:t>
            </a:r>
            <a:r>
              <a:rPr lang="lt-LT" sz="14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54,1 % </a:t>
            </a:r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visų mokamos </a:t>
            </a:r>
            <a:b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400" dirty="0">
                <a:ea typeface="Helvetica Neue Light" panose="02000403000000020004" pitchFamily="2" charset="0"/>
                <a:cs typeface="Helvetica Neue" panose="02000503000000020004" pitchFamily="2" charset="0"/>
              </a:rPr>
              <a:t>TV vartotojų)</a:t>
            </a:r>
            <a:endParaRPr lang="lt-LT" sz="1400" dirty="0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754F6B93-07FB-3C22-B19E-61756A96D32C}"/>
              </a:ext>
            </a:extLst>
          </p:cNvPr>
          <p:cNvSpPr/>
          <p:nvPr/>
        </p:nvSpPr>
        <p:spPr>
          <a:xfrm>
            <a:off x="5022431" y="2144866"/>
            <a:ext cx="891706" cy="772329"/>
          </a:xfrm>
          <a:custGeom>
            <a:avLst/>
            <a:gdLst>
              <a:gd name="connsiteX0" fmla="*/ 77217 w 133422"/>
              <a:gd name="connsiteY0" fmla="*/ 105055 h 115560"/>
              <a:gd name="connsiteX1" fmla="*/ 66711 w 133422"/>
              <a:gd name="connsiteY1" fmla="*/ 115560 h 115560"/>
              <a:gd name="connsiteX2" fmla="*/ 56206 w 133422"/>
              <a:gd name="connsiteY2" fmla="*/ 105055 h 115560"/>
              <a:gd name="connsiteX3" fmla="*/ 66711 w 133422"/>
              <a:gd name="connsiteY3" fmla="*/ 94549 h 115560"/>
              <a:gd name="connsiteX4" fmla="*/ 77217 w 133422"/>
              <a:gd name="connsiteY4" fmla="*/ 105055 h 115560"/>
              <a:gd name="connsiteX5" fmla="*/ 131496 w 133422"/>
              <a:gd name="connsiteY5" fmla="*/ 23140 h 115560"/>
              <a:gd name="connsiteX6" fmla="*/ 1926 w 133422"/>
              <a:gd name="connsiteY6" fmla="*/ 23140 h 115560"/>
              <a:gd name="connsiteX7" fmla="*/ 1188 w 133422"/>
              <a:gd name="connsiteY7" fmla="*/ 30532 h 115560"/>
              <a:gd name="connsiteX8" fmla="*/ 8580 w 133422"/>
              <a:gd name="connsiteY8" fmla="*/ 31270 h 115560"/>
              <a:gd name="connsiteX9" fmla="*/ 124843 w 133422"/>
              <a:gd name="connsiteY9" fmla="*/ 31270 h 115560"/>
              <a:gd name="connsiteX10" fmla="*/ 132235 w 133422"/>
              <a:gd name="connsiteY10" fmla="*/ 30532 h 115560"/>
              <a:gd name="connsiteX11" fmla="*/ 131496 w 133422"/>
              <a:gd name="connsiteY11" fmla="*/ 23140 h 115560"/>
              <a:gd name="connsiteX12" fmla="*/ 66711 w 133422"/>
              <a:gd name="connsiteY12" fmla="*/ 63033 h 115560"/>
              <a:gd name="connsiteX13" fmla="*/ 40873 w 133422"/>
              <a:gd name="connsiteY13" fmla="*/ 72738 h 115560"/>
              <a:gd name="connsiteX14" fmla="*/ 40376 w 133422"/>
              <a:gd name="connsiteY14" fmla="*/ 80151 h 115560"/>
              <a:gd name="connsiteX15" fmla="*/ 47778 w 133422"/>
              <a:gd name="connsiteY15" fmla="*/ 80658 h 115560"/>
              <a:gd name="connsiteX16" fmla="*/ 85645 w 133422"/>
              <a:gd name="connsiteY16" fmla="*/ 80658 h 115560"/>
              <a:gd name="connsiteX17" fmla="*/ 93057 w 133422"/>
              <a:gd name="connsiteY17" fmla="*/ 80151 h 115560"/>
              <a:gd name="connsiteX18" fmla="*/ 92549 w 133422"/>
              <a:gd name="connsiteY18" fmla="*/ 72738 h 115560"/>
              <a:gd name="connsiteX19" fmla="*/ 66711 w 133422"/>
              <a:gd name="connsiteY19" fmla="*/ 63033 h 115560"/>
              <a:gd name="connsiteX20" fmla="*/ 66711 w 133422"/>
              <a:gd name="connsiteY20" fmla="*/ 31516 h 115560"/>
              <a:gd name="connsiteX21" fmla="*/ 21416 w 133422"/>
              <a:gd name="connsiteY21" fmla="*/ 47893 h 115560"/>
              <a:gd name="connsiteX22" fmla="*/ 20683 w 133422"/>
              <a:gd name="connsiteY22" fmla="*/ 55285 h 115560"/>
              <a:gd name="connsiteX23" fmla="*/ 28075 w 133422"/>
              <a:gd name="connsiteY23" fmla="*/ 56019 h 115560"/>
              <a:gd name="connsiteX24" fmla="*/ 28131 w 133422"/>
              <a:gd name="connsiteY24" fmla="*/ 55972 h 115560"/>
              <a:gd name="connsiteX25" fmla="*/ 105291 w 133422"/>
              <a:gd name="connsiteY25" fmla="*/ 55972 h 115560"/>
              <a:gd name="connsiteX26" fmla="*/ 112693 w 133422"/>
              <a:gd name="connsiteY26" fmla="*/ 55341 h 115560"/>
              <a:gd name="connsiteX27" fmla="*/ 112062 w 133422"/>
              <a:gd name="connsiteY27" fmla="*/ 47939 h 115560"/>
              <a:gd name="connsiteX28" fmla="*/ 112006 w 133422"/>
              <a:gd name="connsiteY28" fmla="*/ 47893 h 115560"/>
              <a:gd name="connsiteX29" fmla="*/ 66711 w 133422"/>
              <a:gd name="connsiteY29" fmla="*/ 31516 h 11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22" h="115560">
                <a:moveTo>
                  <a:pt x="77217" y="105055"/>
                </a:moveTo>
                <a:cubicBezTo>
                  <a:pt x="77217" y="110857"/>
                  <a:pt x="72513" y="115560"/>
                  <a:pt x="66711" y="115560"/>
                </a:cubicBezTo>
                <a:cubicBezTo>
                  <a:pt x="60909" y="115560"/>
                  <a:pt x="56206" y="110857"/>
                  <a:pt x="56206" y="105055"/>
                </a:cubicBezTo>
                <a:cubicBezTo>
                  <a:pt x="56206" y="99253"/>
                  <a:pt x="60909" y="94549"/>
                  <a:pt x="66711" y="94549"/>
                </a:cubicBezTo>
                <a:cubicBezTo>
                  <a:pt x="72513" y="94549"/>
                  <a:pt x="77217" y="99253"/>
                  <a:pt x="77217" y="105055"/>
                </a:cubicBezTo>
                <a:close/>
                <a:moveTo>
                  <a:pt x="131496" y="23140"/>
                </a:moveTo>
                <a:cubicBezTo>
                  <a:pt x="93816" y="-7713"/>
                  <a:pt x="39606" y="-7713"/>
                  <a:pt x="1926" y="23140"/>
                </a:cubicBezTo>
                <a:cubicBezTo>
                  <a:pt x="-319" y="24977"/>
                  <a:pt x="-649" y="28286"/>
                  <a:pt x="1188" y="30532"/>
                </a:cubicBezTo>
                <a:cubicBezTo>
                  <a:pt x="3025" y="32777"/>
                  <a:pt x="6334" y="33108"/>
                  <a:pt x="8580" y="31270"/>
                </a:cubicBezTo>
                <a:cubicBezTo>
                  <a:pt x="42389" y="3584"/>
                  <a:pt x="91033" y="3584"/>
                  <a:pt x="124843" y="31270"/>
                </a:cubicBezTo>
                <a:cubicBezTo>
                  <a:pt x="127088" y="33108"/>
                  <a:pt x="130397" y="32777"/>
                  <a:pt x="132235" y="30532"/>
                </a:cubicBezTo>
                <a:cubicBezTo>
                  <a:pt x="134072" y="28286"/>
                  <a:pt x="133741" y="24977"/>
                  <a:pt x="131496" y="23140"/>
                </a:cubicBezTo>
                <a:close/>
                <a:moveTo>
                  <a:pt x="66711" y="63033"/>
                </a:moveTo>
                <a:cubicBezTo>
                  <a:pt x="57209" y="63041"/>
                  <a:pt x="48031" y="66489"/>
                  <a:pt x="40873" y="72738"/>
                </a:cubicBezTo>
                <a:cubicBezTo>
                  <a:pt x="38689" y="74648"/>
                  <a:pt x="38466" y="77967"/>
                  <a:pt x="40376" y="80151"/>
                </a:cubicBezTo>
                <a:cubicBezTo>
                  <a:pt x="42282" y="82331"/>
                  <a:pt x="45592" y="82558"/>
                  <a:pt x="47778" y="80658"/>
                </a:cubicBezTo>
                <a:cubicBezTo>
                  <a:pt x="58615" y="71165"/>
                  <a:pt x="74807" y="71165"/>
                  <a:pt x="85645" y="80658"/>
                </a:cubicBezTo>
                <a:cubicBezTo>
                  <a:pt x="87832" y="82565"/>
                  <a:pt x="91150" y="82338"/>
                  <a:pt x="93057" y="80151"/>
                </a:cubicBezTo>
                <a:cubicBezTo>
                  <a:pt x="94964" y="77963"/>
                  <a:pt x="94736" y="74645"/>
                  <a:pt x="92549" y="72738"/>
                </a:cubicBezTo>
                <a:cubicBezTo>
                  <a:pt x="85391" y="66489"/>
                  <a:pt x="76213" y="63041"/>
                  <a:pt x="66711" y="63033"/>
                </a:cubicBezTo>
                <a:close/>
                <a:moveTo>
                  <a:pt x="66711" y="31516"/>
                </a:moveTo>
                <a:cubicBezTo>
                  <a:pt x="50166" y="31530"/>
                  <a:pt x="34145" y="37322"/>
                  <a:pt x="21416" y="47893"/>
                </a:cubicBezTo>
                <a:cubicBezTo>
                  <a:pt x="19173" y="49732"/>
                  <a:pt x="18844" y="53041"/>
                  <a:pt x="20683" y="55285"/>
                </a:cubicBezTo>
                <a:cubicBezTo>
                  <a:pt x="22522" y="57529"/>
                  <a:pt x="25831" y="57857"/>
                  <a:pt x="28075" y="56019"/>
                </a:cubicBezTo>
                <a:cubicBezTo>
                  <a:pt x="28094" y="56003"/>
                  <a:pt x="28113" y="55988"/>
                  <a:pt x="28131" y="55972"/>
                </a:cubicBezTo>
                <a:cubicBezTo>
                  <a:pt x="50488" y="37372"/>
                  <a:pt x="82934" y="37372"/>
                  <a:pt x="105291" y="55972"/>
                </a:cubicBezTo>
                <a:cubicBezTo>
                  <a:pt x="107509" y="57842"/>
                  <a:pt x="110823" y="57559"/>
                  <a:pt x="112693" y="55341"/>
                </a:cubicBezTo>
                <a:cubicBezTo>
                  <a:pt x="114562" y="53123"/>
                  <a:pt x="114280" y="49809"/>
                  <a:pt x="112062" y="47939"/>
                </a:cubicBezTo>
                <a:cubicBezTo>
                  <a:pt x="112043" y="47924"/>
                  <a:pt x="112025" y="47908"/>
                  <a:pt x="112006" y="47893"/>
                </a:cubicBezTo>
                <a:cubicBezTo>
                  <a:pt x="99277" y="37322"/>
                  <a:pt x="83257" y="31530"/>
                  <a:pt x="66711" y="31516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049F38C1-5260-C258-67AD-D467DA5A25CF}"/>
              </a:ext>
            </a:extLst>
          </p:cNvPr>
          <p:cNvSpPr/>
          <p:nvPr/>
        </p:nvSpPr>
        <p:spPr>
          <a:xfrm>
            <a:off x="8507610" y="2180648"/>
            <a:ext cx="999428" cy="785262"/>
          </a:xfrm>
          <a:custGeom>
            <a:avLst/>
            <a:gdLst>
              <a:gd name="connsiteX0" fmla="*/ 126066 w 147077"/>
              <a:gd name="connsiteY0" fmla="*/ 0 h 115560"/>
              <a:gd name="connsiteX1" fmla="*/ 21011 w 147077"/>
              <a:gd name="connsiteY1" fmla="*/ 0 h 115560"/>
              <a:gd name="connsiteX2" fmla="*/ 0 w 147077"/>
              <a:gd name="connsiteY2" fmla="*/ 21011 h 115560"/>
              <a:gd name="connsiteX3" fmla="*/ 0 w 147077"/>
              <a:gd name="connsiteY3" fmla="*/ 78791 h 115560"/>
              <a:gd name="connsiteX4" fmla="*/ 21011 w 147077"/>
              <a:gd name="connsiteY4" fmla="*/ 99802 h 115560"/>
              <a:gd name="connsiteX5" fmla="*/ 126066 w 147077"/>
              <a:gd name="connsiteY5" fmla="*/ 99802 h 115560"/>
              <a:gd name="connsiteX6" fmla="*/ 147077 w 147077"/>
              <a:gd name="connsiteY6" fmla="*/ 78791 h 115560"/>
              <a:gd name="connsiteX7" fmla="*/ 147077 w 147077"/>
              <a:gd name="connsiteY7" fmla="*/ 21011 h 115560"/>
              <a:gd name="connsiteX8" fmla="*/ 126066 w 147077"/>
              <a:gd name="connsiteY8" fmla="*/ 0 h 115560"/>
              <a:gd name="connsiteX9" fmla="*/ 136572 w 147077"/>
              <a:gd name="connsiteY9" fmla="*/ 78791 h 115560"/>
              <a:gd name="connsiteX10" fmla="*/ 126066 w 147077"/>
              <a:gd name="connsiteY10" fmla="*/ 89297 h 115560"/>
              <a:gd name="connsiteX11" fmla="*/ 21011 w 147077"/>
              <a:gd name="connsiteY11" fmla="*/ 89297 h 115560"/>
              <a:gd name="connsiteX12" fmla="*/ 10506 w 147077"/>
              <a:gd name="connsiteY12" fmla="*/ 78791 h 115560"/>
              <a:gd name="connsiteX13" fmla="*/ 10506 w 147077"/>
              <a:gd name="connsiteY13" fmla="*/ 21011 h 115560"/>
              <a:gd name="connsiteX14" fmla="*/ 21011 w 147077"/>
              <a:gd name="connsiteY14" fmla="*/ 10506 h 115560"/>
              <a:gd name="connsiteX15" fmla="*/ 126066 w 147077"/>
              <a:gd name="connsiteY15" fmla="*/ 10506 h 115560"/>
              <a:gd name="connsiteX16" fmla="*/ 136572 w 147077"/>
              <a:gd name="connsiteY16" fmla="*/ 21011 h 115560"/>
              <a:gd name="connsiteX17" fmla="*/ 105055 w 147077"/>
              <a:gd name="connsiteY17" fmla="*/ 110308 h 115560"/>
              <a:gd name="connsiteX18" fmla="*/ 99802 w 147077"/>
              <a:gd name="connsiteY18" fmla="*/ 115561 h 115560"/>
              <a:gd name="connsiteX19" fmla="*/ 47275 w 147077"/>
              <a:gd name="connsiteY19" fmla="*/ 115561 h 115560"/>
              <a:gd name="connsiteX20" fmla="*/ 42022 w 147077"/>
              <a:gd name="connsiteY20" fmla="*/ 110308 h 115560"/>
              <a:gd name="connsiteX21" fmla="*/ 47275 w 147077"/>
              <a:gd name="connsiteY21" fmla="*/ 105055 h 115560"/>
              <a:gd name="connsiteX22" fmla="*/ 99802 w 147077"/>
              <a:gd name="connsiteY22" fmla="*/ 105055 h 115560"/>
              <a:gd name="connsiteX23" fmla="*/ 105055 w 147077"/>
              <a:gd name="connsiteY23" fmla="*/ 110308 h 115560"/>
              <a:gd name="connsiteX24" fmla="*/ 70912 w 147077"/>
              <a:gd name="connsiteY24" fmla="*/ 26246 h 115560"/>
              <a:gd name="connsiteX25" fmla="*/ 69249 w 147077"/>
              <a:gd name="connsiteY25" fmla="*/ 31680 h 115560"/>
              <a:gd name="connsiteX26" fmla="*/ 65622 w 147077"/>
              <a:gd name="connsiteY26" fmla="*/ 34143 h 115560"/>
              <a:gd name="connsiteX27" fmla="*/ 55154 w 147077"/>
              <a:gd name="connsiteY27" fmla="*/ 34143 h 115560"/>
              <a:gd name="connsiteX28" fmla="*/ 55154 w 147077"/>
              <a:gd name="connsiteY28" fmla="*/ 68267 h 115560"/>
              <a:gd name="connsiteX29" fmla="*/ 53491 w 147077"/>
              <a:gd name="connsiteY29" fmla="*/ 73701 h 115560"/>
              <a:gd name="connsiteX30" fmla="*/ 49863 w 147077"/>
              <a:gd name="connsiteY30" fmla="*/ 76165 h 115560"/>
              <a:gd name="connsiteX31" fmla="*/ 45933 w 147077"/>
              <a:gd name="connsiteY31" fmla="*/ 73339 h 115560"/>
              <a:gd name="connsiteX32" fmla="*/ 44648 w 147077"/>
              <a:gd name="connsiteY32" fmla="*/ 70369 h 115560"/>
              <a:gd name="connsiteX33" fmla="*/ 44648 w 147077"/>
              <a:gd name="connsiteY33" fmla="*/ 34143 h 115560"/>
              <a:gd name="connsiteX34" fmla="*/ 34105 w 147077"/>
              <a:gd name="connsiteY34" fmla="*/ 34143 h 115560"/>
              <a:gd name="connsiteX35" fmla="*/ 30175 w 147077"/>
              <a:gd name="connsiteY35" fmla="*/ 31317 h 115560"/>
              <a:gd name="connsiteX36" fmla="*/ 28890 w 147077"/>
              <a:gd name="connsiteY36" fmla="*/ 28347 h 115560"/>
              <a:gd name="connsiteX37" fmla="*/ 31271 w 147077"/>
              <a:gd name="connsiteY37" fmla="*/ 25123 h 115560"/>
              <a:gd name="connsiteX38" fmla="*/ 36448 w 147077"/>
              <a:gd name="connsiteY38" fmla="*/ 23637 h 115560"/>
              <a:gd name="connsiteX39" fmla="*/ 67964 w 147077"/>
              <a:gd name="connsiteY39" fmla="*/ 23637 h 115560"/>
              <a:gd name="connsiteX40" fmla="*/ 70912 w 147077"/>
              <a:gd name="connsiteY40" fmla="*/ 26246 h 115560"/>
              <a:gd name="connsiteX41" fmla="*/ 118187 w 147077"/>
              <a:gd name="connsiteY41" fmla="*/ 26163 h 115560"/>
              <a:gd name="connsiteX42" fmla="*/ 117555 w 147077"/>
              <a:gd name="connsiteY42" fmla="*/ 29601 h 115560"/>
              <a:gd name="connsiteX43" fmla="*/ 103032 w 147077"/>
              <a:gd name="connsiteY43" fmla="*/ 71464 h 115560"/>
              <a:gd name="connsiteX44" fmla="*/ 100962 w 147077"/>
              <a:gd name="connsiteY44" fmla="*/ 74902 h 115560"/>
              <a:gd name="connsiteX45" fmla="*/ 98331 w 147077"/>
              <a:gd name="connsiteY45" fmla="*/ 76165 h 115560"/>
              <a:gd name="connsiteX46" fmla="*/ 96296 w 147077"/>
              <a:gd name="connsiteY46" fmla="*/ 76165 h 115560"/>
              <a:gd name="connsiteX47" fmla="*/ 92437 w 147077"/>
              <a:gd name="connsiteY47" fmla="*/ 73428 h 115560"/>
              <a:gd name="connsiteX48" fmla="*/ 91385 w 147077"/>
              <a:gd name="connsiteY48" fmla="*/ 71394 h 115560"/>
              <a:gd name="connsiteX49" fmla="*/ 76510 w 147077"/>
              <a:gd name="connsiteY49" fmla="*/ 29812 h 115560"/>
              <a:gd name="connsiteX50" fmla="*/ 76089 w 147077"/>
              <a:gd name="connsiteY50" fmla="*/ 28198 h 115560"/>
              <a:gd name="connsiteX51" fmla="*/ 78299 w 147077"/>
              <a:gd name="connsiteY51" fmla="*/ 25076 h 115560"/>
              <a:gd name="connsiteX52" fmla="*/ 83105 w 147077"/>
              <a:gd name="connsiteY52" fmla="*/ 23637 h 115560"/>
              <a:gd name="connsiteX53" fmla="*/ 85771 w 147077"/>
              <a:gd name="connsiteY53" fmla="*/ 25392 h 115560"/>
              <a:gd name="connsiteX54" fmla="*/ 97205 w 147077"/>
              <a:gd name="connsiteY54" fmla="*/ 63033 h 115560"/>
              <a:gd name="connsiteX55" fmla="*/ 108504 w 147077"/>
              <a:gd name="connsiteY55" fmla="*/ 27567 h 115560"/>
              <a:gd name="connsiteX56" fmla="*/ 111065 w 147077"/>
              <a:gd name="connsiteY56" fmla="*/ 24830 h 115560"/>
              <a:gd name="connsiteX57" fmla="*/ 115451 w 147077"/>
              <a:gd name="connsiteY57" fmla="*/ 23637 h 115560"/>
              <a:gd name="connsiteX58" fmla="*/ 118187 w 147077"/>
              <a:gd name="connsiteY58" fmla="*/ 26163 h 11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7077" h="115560">
                <a:moveTo>
                  <a:pt x="126066" y="0"/>
                </a:moveTo>
                <a:lnTo>
                  <a:pt x="21011" y="0"/>
                </a:lnTo>
                <a:cubicBezTo>
                  <a:pt x="9412" y="13"/>
                  <a:pt x="13" y="9412"/>
                  <a:pt x="0" y="21011"/>
                </a:cubicBezTo>
                <a:lnTo>
                  <a:pt x="0" y="78791"/>
                </a:lnTo>
                <a:cubicBezTo>
                  <a:pt x="13" y="90390"/>
                  <a:pt x="9412" y="99789"/>
                  <a:pt x="21011" y="99802"/>
                </a:cubicBezTo>
                <a:lnTo>
                  <a:pt x="126066" y="99802"/>
                </a:lnTo>
                <a:cubicBezTo>
                  <a:pt x="137665" y="99789"/>
                  <a:pt x="147064" y="90390"/>
                  <a:pt x="147077" y="78791"/>
                </a:cubicBezTo>
                <a:lnTo>
                  <a:pt x="147077" y="21011"/>
                </a:lnTo>
                <a:cubicBezTo>
                  <a:pt x="147064" y="9412"/>
                  <a:pt x="137665" y="13"/>
                  <a:pt x="126066" y="0"/>
                </a:cubicBezTo>
                <a:close/>
                <a:moveTo>
                  <a:pt x="136572" y="78791"/>
                </a:moveTo>
                <a:cubicBezTo>
                  <a:pt x="136565" y="84591"/>
                  <a:pt x="131865" y="89290"/>
                  <a:pt x="126066" y="89297"/>
                </a:cubicBezTo>
                <a:lnTo>
                  <a:pt x="21011" y="89297"/>
                </a:lnTo>
                <a:cubicBezTo>
                  <a:pt x="15212" y="89290"/>
                  <a:pt x="10512" y="84591"/>
                  <a:pt x="10506" y="78791"/>
                </a:cubicBezTo>
                <a:lnTo>
                  <a:pt x="10506" y="21011"/>
                </a:lnTo>
                <a:cubicBezTo>
                  <a:pt x="10512" y="15212"/>
                  <a:pt x="15212" y="10512"/>
                  <a:pt x="21011" y="10506"/>
                </a:cubicBezTo>
                <a:lnTo>
                  <a:pt x="126066" y="10506"/>
                </a:lnTo>
                <a:cubicBezTo>
                  <a:pt x="131865" y="10512"/>
                  <a:pt x="136565" y="15212"/>
                  <a:pt x="136572" y="21011"/>
                </a:cubicBezTo>
                <a:close/>
                <a:moveTo>
                  <a:pt x="105055" y="110308"/>
                </a:moveTo>
                <a:cubicBezTo>
                  <a:pt x="105055" y="113209"/>
                  <a:pt x="102703" y="115560"/>
                  <a:pt x="99802" y="115561"/>
                </a:cubicBezTo>
                <a:lnTo>
                  <a:pt x="47275" y="115561"/>
                </a:lnTo>
                <a:cubicBezTo>
                  <a:pt x="44374" y="115561"/>
                  <a:pt x="42022" y="113209"/>
                  <a:pt x="42022" y="110308"/>
                </a:cubicBezTo>
                <a:cubicBezTo>
                  <a:pt x="42022" y="107407"/>
                  <a:pt x="44374" y="105055"/>
                  <a:pt x="47275" y="105055"/>
                </a:cubicBezTo>
                <a:lnTo>
                  <a:pt x="99802" y="105055"/>
                </a:lnTo>
                <a:cubicBezTo>
                  <a:pt x="102703" y="105055"/>
                  <a:pt x="105055" y="107407"/>
                  <a:pt x="105055" y="110308"/>
                </a:cubicBezTo>
                <a:close/>
                <a:moveTo>
                  <a:pt x="70912" y="26246"/>
                </a:moveTo>
                <a:cubicBezTo>
                  <a:pt x="70925" y="28184"/>
                  <a:pt x="70345" y="30080"/>
                  <a:pt x="69249" y="31680"/>
                </a:cubicBezTo>
                <a:cubicBezTo>
                  <a:pt x="68539" y="33065"/>
                  <a:pt x="67172" y="33994"/>
                  <a:pt x="65622" y="34143"/>
                </a:cubicBezTo>
                <a:lnTo>
                  <a:pt x="55154" y="34143"/>
                </a:lnTo>
                <a:lnTo>
                  <a:pt x="55154" y="68267"/>
                </a:lnTo>
                <a:cubicBezTo>
                  <a:pt x="55167" y="70206"/>
                  <a:pt x="54586" y="72102"/>
                  <a:pt x="53491" y="73701"/>
                </a:cubicBezTo>
                <a:cubicBezTo>
                  <a:pt x="52781" y="75087"/>
                  <a:pt x="51414" y="76016"/>
                  <a:pt x="49863" y="76165"/>
                </a:cubicBezTo>
                <a:cubicBezTo>
                  <a:pt x="48553" y="76165"/>
                  <a:pt x="47242" y="75223"/>
                  <a:pt x="45933" y="73339"/>
                </a:cubicBezTo>
                <a:cubicBezTo>
                  <a:pt x="45254" y="72478"/>
                  <a:pt x="44811" y="71454"/>
                  <a:pt x="44648" y="70369"/>
                </a:cubicBezTo>
                <a:lnTo>
                  <a:pt x="44648" y="34143"/>
                </a:lnTo>
                <a:lnTo>
                  <a:pt x="34105" y="34143"/>
                </a:lnTo>
                <a:cubicBezTo>
                  <a:pt x="32794" y="34143"/>
                  <a:pt x="31484" y="33201"/>
                  <a:pt x="30175" y="31317"/>
                </a:cubicBezTo>
                <a:cubicBezTo>
                  <a:pt x="29496" y="30456"/>
                  <a:pt x="29053" y="29432"/>
                  <a:pt x="28890" y="28347"/>
                </a:cubicBezTo>
                <a:cubicBezTo>
                  <a:pt x="28890" y="27188"/>
                  <a:pt x="29684" y="26113"/>
                  <a:pt x="31271" y="25123"/>
                </a:cubicBezTo>
                <a:cubicBezTo>
                  <a:pt x="32819" y="24144"/>
                  <a:pt x="34616" y="23628"/>
                  <a:pt x="36448" y="23637"/>
                </a:cubicBezTo>
                <a:lnTo>
                  <a:pt x="67964" y="23637"/>
                </a:lnTo>
                <a:cubicBezTo>
                  <a:pt x="69930" y="23637"/>
                  <a:pt x="70912" y="24507"/>
                  <a:pt x="70912" y="26246"/>
                </a:cubicBezTo>
                <a:close/>
                <a:moveTo>
                  <a:pt x="118187" y="26163"/>
                </a:moveTo>
                <a:cubicBezTo>
                  <a:pt x="118186" y="27338"/>
                  <a:pt x="117972" y="28503"/>
                  <a:pt x="117555" y="29601"/>
                </a:cubicBezTo>
                <a:lnTo>
                  <a:pt x="103032" y="71464"/>
                </a:lnTo>
                <a:cubicBezTo>
                  <a:pt x="102578" y="72736"/>
                  <a:pt x="101875" y="73906"/>
                  <a:pt x="100962" y="74902"/>
                </a:cubicBezTo>
                <a:cubicBezTo>
                  <a:pt x="100299" y="75671"/>
                  <a:pt x="99346" y="76129"/>
                  <a:pt x="98331" y="76165"/>
                </a:cubicBezTo>
                <a:lnTo>
                  <a:pt x="96296" y="76165"/>
                </a:lnTo>
                <a:cubicBezTo>
                  <a:pt x="94986" y="76165"/>
                  <a:pt x="93700" y="75253"/>
                  <a:pt x="92437" y="73428"/>
                </a:cubicBezTo>
                <a:cubicBezTo>
                  <a:pt x="92001" y="72798"/>
                  <a:pt x="91647" y="72114"/>
                  <a:pt x="91385" y="71394"/>
                </a:cubicBezTo>
                <a:lnTo>
                  <a:pt x="76510" y="29812"/>
                </a:lnTo>
                <a:cubicBezTo>
                  <a:pt x="76276" y="29303"/>
                  <a:pt x="76134" y="28757"/>
                  <a:pt x="76089" y="28198"/>
                </a:cubicBezTo>
                <a:cubicBezTo>
                  <a:pt x="76237" y="26845"/>
                  <a:pt x="77073" y="25665"/>
                  <a:pt x="78299" y="25076"/>
                </a:cubicBezTo>
                <a:cubicBezTo>
                  <a:pt x="79724" y="24132"/>
                  <a:pt x="81396" y="23631"/>
                  <a:pt x="83105" y="23637"/>
                </a:cubicBezTo>
                <a:cubicBezTo>
                  <a:pt x="84308" y="23471"/>
                  <a:pt x="85448" y="24221"/>
                  <a:pt x="85771" y="25392"/>
                </a:cubicBezTo>
                <a:lnTo>
                  <a:pt x="97205" y="63033"/>
                </a:lnTo>
                <a:lnTo>
                  <a:pt x="108504" y="27567"/>
                </a:lnTo>
                <a:cubicBezTo>
                  <a:pt x="108985" y="26366"/>
                  <a:pt x="109899" y="25389"/>
                  <a:pt x="111065" y="24830"/>
                </a:cubicBezTo>
                <a:cubicBezTo>
                  <a:pt x="112395" y="24049"/>
                  <a:pt x="113909" y="23637"/>
                  <a:pt x="115451" y="23637"/>
                </a:cubicBezTo>
                <a:cubicBezTo>
                  <a:pt x="117275" y="23637"/>
                  <a:pt x="118187" y="24479"/>
                  <a:pt x="118187" y="26163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9935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F97535B-3C14-920C-7A77-FD87C61FD2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477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" y="501649"/>
            <a:ext cx="11680825" cy="919163"/>
          </a:xfrm>
        </p:spPr>
        <p:txBody>
          <a:bodyPr vert="horz"/>
          <a:lstStyle/>
          <a:p>
            <a:r>
              <a:rPr lang="lt-LT" dirty="0"/>
              <a:t>Rinkos skvarba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16</a:t>
            </a:fld>
            <a:endParaRPr lang="lt-LT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3571FC-FB95-29D1-A5EE-DBFDB97FC78F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Šaltinis: Ryšių reguliavimo tarnybos ataskaita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D897FB1-1A42-A99A-47F5-3EB36B25DE17}"/>
              </a:ext>
            </a:extLst>
          </p:cNvPr>
          <p:cNvSpPr/>
          <p:nvPr/>
        </p:nvSpPr>
        <p:spPr>
          <a:xfrm>
            <a:off x="985930" y="1792856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52" name="Freeform 33">
            <a:extLst>
              <a:ext uri="{FF2B5EF4-FFF2-40B4-BE49-F238E27FC236}">
                <a16:creationId xmlns:a16="http://schemas.microsoft.com/office/drawing/2014/main" id="{CDFC27B2-BB9D-1D71-35C6-1A06747DBBC2}"/>
              </a:ext>
            </a:extLst>
          </p:cNvPr>
          <p:cNvSpPr/>
          <p:nvPr/>
        </p:nvSpPr>
        <p:spPr>
          <a:xfrm>
            <a:off x="1304639" y="2101416"/>
            <a:ext cx="917487" cy="917980"/>
          </a:xfrm>
          <a:custGeom>
            <a:avLst/>
            <a:gdLst>
              <a:gd name="connsiteX0" fmla="*/ 136572 w 136571"/>
              <a:gd name="connsiteY0" fmla="*/ 63106 h 136644"/>
              <a:gd name="connsiteX1" fmla="*/ 136572 w 136571"/>
              <a:gd name="connsiteY1" fmla="*/ 52601 h 136644"/>
              <a:gd name="connsiteX2" fmla="*/ 119596 w 136571"/>
              <a:gd name="connsiteY2" fmla="*/ 28065 h 136644"/>
              <a:gd name="connsiteX3" fmla="*/ 106851 w 136571"/>
              <a:gd name="connsiteY3" fmla="*/ 1223 h 136644"/>
              <a:gd name="connsiteX4" fmla="*/ 80009 w 136571"/>
              <a:gd name="connsiteY4" fmla="*/ 13969 h 136644"/>
              <a:gd name="connsiteX5" fmla="*/ 80009 w 136571"/>
              <a:gd name="connsiteY5" fmla="*/ 28065 h 136644"/>
              <a:gd name="connsiteX6" fmla="*/ 68286 w 136571"/>
              <a:gd name="connsiteY6" fmla="*/ 36910 h 136644"/>
              <a:gd name="connsiteX7" fmla="*/ 56563 w 136571"/>
              <a:gd name="connsiteY7" fmla="*/ 28065 h 136644"/>
              <a:gd name="connsiteX8" fmla="*/ 43818 w 136571"/>
              <a:gd name="connsiteY8" fmla="*/ 1223 h 136644"/>
              <a:gd name="connsiteX9" fmla="*/ 16976 w 136571"/>
              <a:gd name="connsiteY9" fmla="*/ 13968 h 136644"/>
              <a:gd name="connsiteX10" fmla="*/ 16976 w 136571"/>
              <a:gd name="connsiteY10" fmla="*/ 28065 h 136644"/>
              <a:gd name="connsiteX11" fmla="*/ 0 w 136571"/>
              <a:gd name="connsiteY11" fmla="*/ 52601 h 136644"/>
              <a:gd name="connsiteX12" fmla="*/ 0 w 136571"/>
              <a:gd name="connsiteY12" fmla="*/ 63106 h 136644"/>
              <a:gd name="connsiteX13" fmla="*/ 15758 w 136571"/>
              <a:gd name="connsiteY13" fmla="*/ 78864 h 136644"/>
              <a:gd name="connsiteX14" fmla="*/ 16976 w 136571"/>
              <a:gd name="connsiteY14" fmla="*/ 85845 h 136644"/>
              <a:gd name="connsiteX15" fmla="*/ 0 w 136571"/>
              <a:gd name="connsiteY15" fmla="*/ 110381 h 136644"/>
              <a:gd name="connsiteX16" fmla="*/ 0 w 136571"/>
              <a:gd name="connsiteY16" fmla="*/ 120886 h 136644"/>
              <a:gd name="connsiteX17" fmla="*/ 15758 w 136571"/>
              <a:gd name="connsiteY17" fmla="*/ 136645 h 136644"/>
              <a:gd name="connsiteX18" fmla="*/ 57780 w 136571"/>
              <a:gd name="connsiteY18" fmla="*/ 136645 h 136644"/>
              <a:gd name="connsiteX19" fmla="*/ 68286 w 136571"/>
              <a:gd name="connsiteY19" fmla="*/ 132599 h 136644"/>
              <a:gd name="connsiteX20" fmla="*/ 78791 w 136571"/>
              <a:gd name="connsiteY20" fmla="*/ 136645 h 136644"/>
              <a:gd name="connsiteX21" fmla="*/ 120813 w 136571"/>
              <a:gd name="connsiteY21" fmla="*/ 136645 h 136644"/>
              <a:gd name="connsiteX22" fmla="*/ 136572 w 136571"/>
              <a:gd name="connsiteY22" fmla="*/ 120886 h 136644"/>
              <a:gd name="connsiteX23" fmla="*/ 136572 w 136571"/>
              <a:gd name="connsiteY23" fmla="*/ 110381 h 136644"/>
              <a:gd name="connsiteX24" fmla="*/ 119596 w 136571"/>
              <a:gd name="connsiteY24" fmla="*/ 85845 h 136644"/>
              <a:gd name="connsiteX25" fmla="*/ 120813 w 136571"/>
              <a:gd name="connsiteY25" fmla="*/ 78864 h 136644"/>
              <a:gd name="connsiteX26" fmla="*/ 136572 w 136571"/>
              <a:gd name="connsiteY26" fmla="*/ 63106 h 136644"/>
              <a:gd name="connsiteX27" fmla="*/ 99802 w 136571"/>
              <a:gd name="connsiteY27" fmla="*/ 10579 h 136644"/>
              <a:gd name="connsiteX28" fmla="*/ 110308 w 136571"/>
              <a:gd name="connsiteY28" fmla="*/ 21084 h 136644"/>
              <a:gd name="connsiteX29" fmla="*/ 99802 w 136571"/>
              <a:gd name="connsiteY29" fmla="*/ 31590 h 136644"/>
              <a:gd name="connsiteX30" fmla="*/ 89297 w 136571"/>
              <a:gd name="connsiteY30" fmla="*/ 21084 h 136644"/>
              <a:gd name="connsiteX31" fmla="*/ 99802 w 136571"/>
              <a:gd name="connsiteY31" fmla="*/ 10579 h 136644"/>
              <a:gd name="connsiteX32" fmla="*/ 36769 w 136571"/>
              <a:gd name="connsiteY32" fmla="*/ 10579 h 136644"/>
              <a:gd name="connsiteX33" fmla="*/ 47275 w 136571"/>
              <a:gd name="connsiteY33" fmla="*/ 21084 h 136644"/>
              <a:gd name="connsiteX34" fmla="*/ 36769 w 136571"/>
              <a:gd name="connsiteY34" fmla="*/ 31590 h 136644"/>
              <a:gd name="connsiteX35" fmla="*/ 26264 w 136571"/>
              <a:gd name="connsiteY35" fmla="*/ 21084 h 136644"/>
              <a:gd name="connsiteX36" fmla="*/ 36769 w 136571"/>
              <a:gd name="connsiteY36" fmla="*/ 10579 h 136644"/>
              <a:gd name="connsiteX37" fmla="*/ 63033 w 136571"/>
              <a:gd name="connsiteY37" fmla="*/ 120886 h 136644"/>
              <a:gd name="connsiteX38" fmla="*/ 57780 w 136571"/>
              <a:gd name="connsiteY38" fmla="*/ 126139 h 136644"/>
              <a:gd name="connsiteX39" fmla="*/ 15758 w 136571"/>
              <a:gd name="connsiteY39" fmla="*/ 126139 h 136644"/>
              <a:gd name="connsiteX40" fmla="*/ 10506 w 136571"/>
              <a:gd name="connsiteY40" fmla="*/ 120886 h 136644"/>
              <a:gd name="connsiteX41" fmla="*/ 10506 w 136571"/>
              <a:gd name="connsiteY41" fmla="*/ 110381 h 136644"/>
              <a:gd name="connsiteX42" fmla="*/ 23245 w 136571"/>
              <a:gd name="connsiteY42" fmla="*/ 94920 h 136644"/>
              <a:gd name="connsiteX43" fmla="*/ 50293 w 136571"/>
              <a:gd name="connsiteY43" fmla="*/ 94920 h 136644"/>
              <a:gd name="connsiteX44" fmla="*/ 63033 w 136571"/>
              <a:gd name="connsiteY44" fmla="*/ 110381 h 136644"/>
              <a:gd name="connsiteX45" fmla="*/ 26264 w 136571"/>
              <a:gd name="connsiteY45" fmla="*/ 78864 h 136644"/>
              <a:gd name="connsiteX46" fmla="*/ 36769 w 136571"/>
              <a:gd name="connsiteY46" fmla="*/ 68359 h 136644"/>
              <a:gd name="connsiteX47" fmla="*/ 47275 w 136571"/>
              <a:gd name="connsiteY47" fmla="*/ 78864 h 136644"/>
              <a:gd name="connsiteX48" fmla="*/ 36769 w 136571"/>
              <a:gd name="connsiteY48" fmla="*/ 89370 h 136644"/>
              <a:gd name="connsiteX49" fmla="*/ 26264 w 136571"/>
              <a:gd name="connsiteY49" fmla="*/ 78864 h 136644"/>
              <a:gd name="connsiteX50" fmla="*/ 126066 w 136571"/>
              <a:gd name="connsiteY50" fmla="*/ 110381 h 136644"/>
              <a:gd name="connsiteX51" fmla="*/ 126066 w 136571"/>
              <a:gd name="connsiteY51" fmla="*/ 120886 h 136644"/>
              <a:gd name="connsiteX52" fmla="*/ 120813 w 136571"/>
              <a:gd name="connsiteY52" fmla="*/ 126139 h 136644"/>
              <a:gd name="connsiteX53" fmla="*/ 78791 w 136571"/>
              <a:gd name="connsiteY53" fmla="*/ 126139 h 136644"/>
              <a:gd name="connsiteX54" fmla="*/ 73539 w 136571"/>
              <a:gd name="connsiteY54" fmla="*/ 120886 h 136644"/>
              <a:gd name="connsiteX55" fmla="*/ 73539 w 136571"/>
              <a:gd name="connsiteY55" fmla="*/ 110381 h 136644"/>
              <a:gd name="connsiteX56" fmla="*/ 86278 w 136571"/>
              <a:gd name="connsiteY56" fmla="*/ 94920 h 136644"/>
              <a:gd name="connsiteX57" fmla="*/ 113326 w 136571"/>
              <a:gd name="connsiteY57" fmla="*/ 94920 h 136644"/>
              <a:gd name="connsiteX58" fmla="*/ 126066 w 136571"/>
              <a:gd name="connsiteY58" fmla="*/ 110381 h 136644"/>
              <a:gd name="connsiteX59" fmla="*/ 89297 w 136571"/>
              <a:gd name="connsiteY59" fmla="*/ 78864 h 136644"/>
              <a:gd name="connsiteX60" fmla="*/ 99802 w 136571"/>
              <a:gd name="connsiteY60" fmla="*/ 68359 h 136644"/>
              <a:gd name="connsiteX61" fmla="*/ 110308 w 136571"/>
              <a:gd name="connsiteY61" fmla="*/ 78864 h 136644"/>
              <a:gd name="connsiteX62" fmla="*/ 99802 w 136571"/>
              <a:gd name="connsiteY62" fmla="*/ 89370 h 136644"/>
              <a:gd name="connsiteX63" fmla="*/ 89297 w 136571"/>
              <a:gd name="connsiteY63" fmla="*/ 78864 h 136644"/>
              <a:gd name="connsiteX64" fmla="*/ 117970 w 136571"/>
              <a:gd name="connsiteY64" fmla="*/ 68359 h 136644"/>
              <a:gd name="connsiteX65" fmla="*/ 89330 w 136571"/>
              <a:gd name="connsiteY65" fmla="*/ 60603 h 136644"/>
              <a:gd name="connsiteX66" fmla="*/ 80009 w 136571"/>
              <a:gd name="connsiteY66" fmla="*/ 85845 h 136644"/>
              <a:gd name="connsiteX67" fmla="*/ 68286 w 136571"/>
              <a:gd name="connsiteY67" fmla="*/ 94690 h 136644"/>
              <a:gd name="connsiteX68" fmla="*/ 56563 w 136571"/>
              <a:gd name="connsiteY68" fmla="*/ 85845 h 136644"/>
              <a:gd name="connsiteX69" fmla="*/ 43789 w 136571"/>
              <a:gd name="connsiteY69" fmla="*/ 59058 h 136644"/>
              <a:gd name="connsiteX70" fmla="*/ 18601 w 136571"/>
              <a:gd name="connsiteY70" fmla="*/ 68359 h 136644"/>
              <a:gd name="connsiteX71" fmla="*/ 15758 w 136571"/>
              <a:gd name="connsiteY71" fmla="*/ 68359 h 136644"/>
              <a:gd name="connsiteX72" fmla="*/ 10506 w 136571"/>
              <a:gd name="connsiteY72" fmla="*/ 63106 h 136644"/>
              <a:gd name="connsiteX73" fmla="*/ 10506 w 136571"/>
              <a:gd name="connsiteY73" fmla="*/ 52601 h 136644"/>
              <a:gd name="connsiteX74" fmla="*/ 23245 w 136571"/>
              <a:gd name="connsiteY74" fmla="*/ 37140 h 136644"/>
              <a:gd name="connsiteX75" fmla="*/ 50293 w 136571"/>
              <a:gd name="connsiteY75" fmla="*/ 37140 h 136644"/>
              <a:gd name="connsiteX76" fmla="*/ 63033 w 136571"/>
              <a:gd name="connsiteY76" fmla="*/ 52601 h 136644"/>
              <a:gd name="connsiteX77" fmla="*/ 63033 w 136571"/>
              <a:gd name="connsiteY77" fmla="*/ 63106 h 136644"/>
              <a:gd name="connsiteX78" fmla="*/ 68286 w 136571"/>
              <a:gd name="connsiteY78" fmla="*/ 68359 h 136644"/>
              <a:gd name="connsiteX79" fmla="*/ 73539 w 136571"/>
              <a:gd name="connsiteY79" fmla="*/ 63106 h 136644"/>
              <a:gd name="connsiteX80" fmla="*/ 73539 w 136571"/>
              <a:gd name="connsiteY80" fmla="*/ 52601 h 136644"/>
              <a:gd name="connsiteX81" fmla="*/ 86278 w 136571"/>
              <a:gd name="connsiteY81" fmla="*/ 37140 h 136644"/>
              <a:gd name="connsiteX82" fmla="*/ 113326 w 136571"/>
              <a:gd name="connsiteY82" fmla="*/ 37140 h 136644"/>
              <a:gd name="connsiteX83" fmla="*/ 126066 w 136571"/>
              <a:gd name="connsiteY83" fmla="*/ 52601 h 136644"/>
              <a:gd name="connsiteX84" fmla="*/ 126066 w 136571"/>
              <a:gd name="connsiteY84" fmla="*/ 63106 h 136644"/>
              <a:gd name="connsiteX85" fmla="*/ 120813 w 136571"/>
              <a:gd name="connsiteY85" fmla="*/ 68359 h 1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6571" h="136644">
                <a:moveTo>
                  <a:pt x="136572" y="63106"/>
                </a:moveTo>
                <a:lnTo>
                  <a:pt x="136572" y="52601"/>
                </a:lnTo>
                <a:cubicBezTo>
                  <a:pt x="136553" y="41692"/>
                  <a:pt x="129797" y="31929"/>
                  <a:pt x="119596" y="28065"/>
                </a:cubicBezTo>
                <a:cubicBezTo>
                  <a:pt x="123488" y="17133"/>
                  <a:pt x="117782" y="5116"/>
                  <a:pt x="106851" y="1223"/>
                </a:cubicBezTo>
                <a:cubicBezTo>
                  <a:pt x="95919" y="-2669"/>
                  <a:pt x="83901" y="3037"/>
                  <a:pt x="80009" y="13969"/>
                </a:cubicBezTo>
                <a:cubicBezTo>
                  <a:pt x="78385" y="18527"/>
                  <a:pt x="78385" y="23506"/>
                  <a:pt x="80009" y="28065"/>
                </a:cubicBezTo>
                <a:cubicBezTo>
                  <a:pt x="75342" y="29843"/>
                  <a:pt x="71276" y="32910"/>
                  <a:pt x="68286" y="36910"/>
                </a:cubicBezTo>
                <a:cubicBezTo>
                  <a:pt x="65295" y="32910"/>
                  <a:pt x="61230" y="29843"/>
                  <a:pt x="56563" y="28065"/>
                </a:cubicBezTo>
                <a:cubicBezTo>
                  <a:pt x="60455" y="17133"/>
                  <a:pt x="54749" y="5116"/>
                  <a:pt x="43818" y="1223"/>
                </a:cubicBezTo>
                <a:cubicBezTo>
                  <a:pt x="32886" y="-2669"/>
                  <a:pt x="20868" y="3037"/>
                  <a:pt x="16976" y="13968"/>
                </a:cubicBezTo>
                <a:cubicBezTo>
                  <a:pt x="15352" y="18527"/>
                  <a:pt x="15352" y="23506"/>
                  <a:pt x="16976" y="28065"/>
                </a:cubicBezTo>
                <a:cubicBezTo>
                  <a:pt x="6774" y="31929"/>
                  <a:pt x="19" y="41692"/>
                  <a:pt x="0" y="52601"/>
                </a:cubicBezTo>
                <a:lnTo>
                  <a:pt x="0" y="63106"/>
                </a:lnTo>
                <a:cubicBezTo>
                  <a:pt x="10" y="71805"/>
                  <a:pt x="7059" y="78855"/>
                  <a:pt x="15758" y="78864"/>
                </a:cubicBezTo>
                <a:cubicBezTo>
                  <a:pt x="15763" y="81244"/>
                  <a:pt x="16175" y="83605"/>
                  <a:pt x="16976" y="85845"/>
                </a:cubicBezTo>
                <a:cubicBezTo>
                  <a:pt x="6774" y="89709"/>
                  <a:pt x="19" y="99472"/>
                  <a:pt x="0" y="110381"/>
                </a:cubicBezTo>
                <a:lnTo>
                  <a:pt x="0" y="120886"/>
                </a:lnTo>
                <a:cubicBezTo>
                  <a:pt x="10" y="129586"/>
                  <a:pt x="7059" y="136635"/>
                  <a:pt x="15758" y="136645"/>
                </a:cubicBezTo>
                <a:lnTo>
                  <a:pt x="57780" y="136645"/>
                </a:lnTo>
                <a:cubicBezTo>
                  <a:pt x="61662" y="136643"/>
                  <a:pt x="65406" y="135202"/>
                  <a:pt x="68286" y="132599"/>
                </a:cubicBezTo>
                <a:cubicBezTo>
                  <a:pt x="71166" y="135202"/>
                  <a:pt x="74909" y="136643"/>
                  <a:pt x="78791" y="136645"/>
                </a:cubicBezTo>
                <a:lnTo>
                  <a:pt x="120813" y="136645"/>
                </a:lnTo>
                <a:cubicBezTo>
                  <a:pt x="129512" y="136635"/>
                  <a:pt x="136562" y="129586"/>
                  <a:pt x="136572" y="120886"/>
                </a:cubicBezTo>
                <a:lnTo>
                  <a:pt x="136572" y="110381"/>
                </a:lnTo>
                <a:cubicBezTo>
                  <a:pt x="136553" y="99472"/>
                  <a:pt x="129797" y="89709"/>
                  <a:pt x="119596" y="85845"/>
                </a:cubicBezTo>
                <a:cubicBezTo>
                  <a:pt x="120397" y="83605"/>
                  <a:pt x="120808" y="81244"/>
                  <a:pt x="120813" y="78864"/>
                </a:cubicBezTo>
                <a:cubicBezTo>
                  <a:pt x="129512" y="78855"/>
                  <a:pt x="136562" y="71805"/>
                  <a:pt x="136572" y="63106"/>
                </a:cubicBezTo>
                <a:close/>
                <a:moveTo>
                  <a:pt x="99802" y="10579"/>
                </a:moveTo>
                <a:cubicBezTo>
                  <a:pt x="105604" y="10579"/>
                  <a:pt x="110308" y="15282"/>
                  <a:pt x="110308" y="21084"/>
                </a:cubicBezTo>
                <a:cubicBezTo>
                  <a:pt x="110308" y="26886"/>
                  <a:pt x="105604" y="31590"/>
                  <a:pt x="99802" y="31590"/>
                </a:cubicBezTo>
                <a:cubicBezTo>
                  <a:pt x="94000" y="31590"/>
                  <a:pt x="89297" y="26886"/>
                  <a:pt x="89297" y="21084"/>
                </a:cubicBezTo>
                <a:cubicBezTo>
                  <a:pt x="89303" y="15285"/>
                  <a:pt x="94003" y="10585"/>
                  <a:pt x="99802" y="10579"/>
                </a:cubicBezTo>
                <a:close/>
                <a:moveTo>
                  <a:pt x="36769" y="10579"/>
                </a:moveTo>
                <a:cubicBezTo>
                  <a:pt x="42571" y="10579"/>
                  <a:pt x="47275" y="15282"/>
                  <a:pt x="47275" y="21084"/>
                </a:cubicBezTo>
                <a:cubicBezTo>
                  <a:pt x="47275" y="26886"/>
                  <a:pt x="42571" y="31590"/>
                  <a:pt x="36769" y="31590"/>
                </a:cubicBezTo>
                <a:cubicBezTo>
                  <a:pt x="30967" y="31590"/>
                  <a:pt x="26264" y="26886"/>
                  <a:pt x="26264" y="21084"/>
                </a:cubicBezTo>
                <a:cubicBezTo>
                  <a:pt x="26270" y="15285"/>
                  <a:pt x="30970" y="10585"/>
                  <a:pt x="36769" y="10579"/>
                </a:cubicBezTo>
                <a:close/>
                <a:moveTo>
                  <a:pt x="63033" y="120886"/>
                </a:moveTo>
                <a:cubicBezTo>
                  <a:pt x="63029" y="123786"/>
                  <a:pt x="60680" y="126135"/>
                  <a:pt x="57780" y="126139"/>
                </a:cubicBezTo>
                <a:lnTo>
                  <a:pt x="15758" y="126139"/>
                </a:lnTo>
                <a:cubicBezTo>
                  <a:pt x="12859" y="126135"/>
                  <a:pt x="10509" y="123786"/>
                  <a:pt x="10506" y="120886"/>
                </a:cubicBezTo>
                <a:lnTo>
                  <a:pt x="10506" y="110381"/>
                </a:lnTo>
                <a:cubicBezTo>
                  <a:pt x="10516" y="102847"/>
                  <a:pt x="15852" y="96371"/>
                  <a:pt x="23245" y="94920"/>
                </a:cubicBezTo>
                <a:cubicBezTo>
                  <a:pt x="31051" y="101527"/>
                  <a:pt x="42488" y="101527"/>
                  <a:pt x="50293" y="94920"/>
                </a:cubicBezTo>
                <a:cubicBezTo>
                  <a:pt x="57686" y="96371"/>
                  <a:pt x="63022" y="102847"/>
                  <a:pt x="63033" y="110381"/>
                </a:cubicBezTo>
                <a:close/>
                <a:moveTo>
                  <a:pt x="26264" y="78864"/>
                </a:moveTo>
                <a:cubicBezTo>
                  <a:pt x="26264" y="73062"/>
                  <a:pt x="30967" y="68359"/>
                  <a:pt x="36769" y="68359"/>
                </a:cubicBezTo>
                <a:cubicBezTo>
                  <a:pt x="42571" y="68359"/>
                  <a:pt x="47275" y="73062"/>
                  <a:pt x="47275" y="78864"/>
                </a:cubicBezTo>
                <a:cubicBezTo>
                  <a:pt x="47275" y="84667"/>
                  <a:pt x="42571" y="89370"/>
                  <a:pt x="36769" y="89370"/>
                </a:cubicBezTo>
                <a:cubicBezTo>
                  <a:pt x="30970" y="89364"/>
                  <a:pt x="26270" y="84664"/>
                  <a:pt x="26264" y="78864"/>
                </a:cubicBezTo>
                <a:close/>
                <a:moveTo>
                  <a:pt x="126066" y="110381"/>
                </a:moveTo>
                <a:lnTo>
                  <a:pt x="126066" y="120886"/>
                </a:lnTo>
                <a:cubicBezTo>
                  <a:pt x="126062" y="123786"/>
                  <a:pt x="123713" y="126135"/>
                  <a:pt x="120813" y="126139"/>
                </a:cubicBezTo>
                <a:lnTo>
                  <a:pt x="78791" y="126139"/>
                </a:lnTo>
                <a:cubicBezTo>
                  <a:pt x="75892" y="126135"/>
                  <a:pt x="73542" y="123786"/>
                  <a:pt x="73539" y="120886"/>
                </a:cubicBezTo>
                <a:lnTo>
                  <a:pt x="73539" y="110381"/>
                </a:lnTo>
                <a:cubicBezTo>
                  <a:pt x="73549" y="102847"/>
                  <a:pt x="78885" y="96371"/>
                  <a:pt x="86278" y="94920"/>
                </a:cubicBezTo>
                <a:cubicBezTo>
                  <a:pt x="94084" y="101527"/>
                  <a:pt x="105521" y="101527"/>
                  <a:pt x="113326" y="94920"/>
                </a:cubicBezTo>
                <a:cubicBezTo>
                  <a:pt x="120719" y="96371"/>
                  <a:pt x="126055" y="102847"/>
                  <a:pt x="126066" y="110381"/>
                </a:cubicBezTo>
                <a:close/>
                <a:moveTo>
                  <a:pt x="89297" y="78864"/>
                </a:moveTo>
                <a:cubicBezTo>
                  <a:pt x="89297" y="73062"/>
                  <a:pt x="94000" y="68359"/>
                  <a:pt x="99802" y="68359"/>
                </a:cubicBezTo>
                <a:cubicBezTo>
                  <a:pt x="105604" y="68359"/>
                  <a:pt x="110308" y="73062"/>
                  <a:pt x="110308" y="78864"/>
                </a:cubicBezTo>
                <a:cubicBezTo>
                  <a:pt x="110308" y="84667"/>
                  <a:pt x="105604" y="89370"/>
                  <a:pt x="99802" y="89370"/>
                </a:cubicBezTo>
                <a:cubicBezTo>
                  <a:pt x="94003" y="89364"/>
                  <a:pt x="89303" y="84664"/>
                  <a:pt x="89297" y="78864"/>
                </a:cubicBezTo>
                <a:close/>
                <a:moveTo>
                  <a:pt x="117970" y="68359"/>
                </a:moveTo>
                <a:cubicBezTo>
                  <a:pt x="112203" y="58308"/>
                  <a:pt x="99380" y="54836"/>
                  <a:pt x="89330" y="60603"/>
                </a:cubicBezTo>
                <a:cubicBezTo>
                  <a:pt x="80526" y="65655"/>
                  <a:pt x="76601" y="76284"/>
                  <a:pt x="80009" y="85845"/>
                </a:cubicBezTo>
                <a:cubicBezTo>
                  <a:pt x="75342" y="87623"/>
                  <a:pt x="71276" y="90691"/>
                  <a:pt x="68286" y="94690"/>
                </a:cubicBezTo>
                <a:cubicBezTo>
                  <a:pt x="65295" y="90691"/>
                  <a:pt x="61230" y="87623"/>
                  <a:pt x="56563" y="85845"/>
                </a:cubicBezTo>
                <a:cubicBezTo>
                  <a:pt x="60433" y="74921"/>
                  <a:pt x="54714" y="62928"/>
                  <a:pt x="43789" y="59058"/>
                </a:cubicBezTo>
                <a:cubicBezTo>
                  <a:pt x="34249" y="55678"/>
                  <a:pt x="23656" y="59590"/>
                  <a:pt x="18601" y="68359"/>
                </a:cubicBezTo>
                <a:lnTo>
                  <a:pt x="15758" y="68359"/>
                </a:lnTo>
                <a:cubicBezTo>
                  <a:pt x="12859" y="68355"/>
                  <a:pt x="10509" y="66006"/>
                  <a:pt x="10506" y="63106"/>
                </a:cubicBezTo>
                <a:lnTo>
                  <a:pt x="10506" y="52601"/>
                </a:lnTo>
                <a:cubicBezTo>
                  <a:pt x="10516" y="45066"/>
                  <a:pt x="15852" y="38591"/>
                  <a:pt x="23245" y="37140"/>
                </a:cubicBezTo>
                <a:cubicBezTo>
                  <a:pt x="31051" y="43747"/>
                  <a:pt x="42488" y="43747"/>
                  <a:pt x="50293" y="37140"/>
                </a:cubicBezTo>
                <a:cubicBezTo>
                  <a:pt x="57686" y="38591"/>
                  <a:pt x="63022" y="45066"/>
                  <a:pt x="63033" y="52601"/>
                </a:cubicBezTo>
                <a:lnTo>
                  <a:pt x="63033" y="63106"/>
                </a:lnTo>
                <a:cubicBezTo>
                  <a:pt x="63033" y="66007"/>
                  <a:pt x="65385" y="68359"/>
                  <a:pt x="68286" y="68359"/>
                </a:cubicBezTo>
                <a:cubicBezTo>
                  <a:pt x="71187" y="68359"/>
                  <a:pt x="73539" y="66007"/>
                  <a:pt x="73539" y="63106"/>
                </a:cubicBezTo>
                <a:lnTo>
                  <a:pt x="73539" y="52601"/>
                </a:lnTo>
                <a:cubicBezTo>
                  <a:pt x="73549" y="45066"/>
                  <a:pt x="78885" y="38591"/>
                  <a:pt x="86278" y="37140"/>
                </a:cubicBezTo>
                <a:cubicBezTo>
                  <a:pt x="94084" y="43747"/>
                  <a:pt x="105521" y="43747"/>
                  <a:pt x="113326" y="37140"/>
                </a:cubicBezTo>
                <a:cubicBezTo>
                  <a:pt x="120719" y="38591"/>
                  <a:pt x="126055" y="45066"/>
                  <a:pt x="126066" y="52601"/>
                </a:cubicBezTo>
                <a:lnTo>
                  <a:pt x="126066" y="63106"/>
                </a:lnTo>
                <a:cubicBezTo>
                  <a:pt x="126062" y="66006"/>
                  <a:pt x="123713" y="68355"/>
                  <a:pt x="120813" y="68359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2713BF1-B09D-05A1-B315-EFC06A50ECBE}"/>
              </a:ext>
            </a:extLst>
          </p:cNvPr>
          <p:cNvSpPr/>
          <p:nvPr/>
        </p:nvSpPr>
        <p:spPr>
          <a:xfrm>
            <a:off x="937063" y="4189090"/>
            <a:ext cx="2910656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lt-LT" sz="2000" b="1" dirty="0">
                <a:solidFill>
                  <a:prstClr val="black"/>
                </a:solidFill>
                <a:latin typeface="Telia Sans"/>
              </a:rPr>
              <a:t>Mobiliojo</a:t>
            </a:r>
            <a:r>
              <a:rPr lang="lt-LT" sz="2000" dirty="0">
                <a:solidFill>
                  <a:prstClr val="black"/>
                </a:solidFill>
                <a:latin typeface="Telia Sans"/>
              </a:rPr>
              <a:t> ryšio abonentų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CF952E-DE1C-DC11-F1D8-BF7CE149B8D2}"/>
              </a:ext>
            </a:extLst>
          </p:cNvPr>
          <p:cNvSpPr/>
          <p:nvPr/>
        </p:nvSpPr>
        <p:spPr>
          <a:xfrm>
            <a:off x="1043385" y="3780046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135,7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C12ED2F-32CC-8BC6-89EF-4A1A45CDCD4C}"/>
              </a:ext>
            </a:extLst>
          </p:cNvPr>
          <p:cNvCxnSpPr>
            <a:cxnSpLocks/>
          </p:cNvCxnSpPr>
          <p:nvPr/>
        </p:nvCxnSpPr>
        <p:spPr>
          <a:xfrm>
            <a:off x="985930" y="4112529"/>
            <a:ext cx="20797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5E43BC5-E906-4E6A-0EB2-16EF3DC30AF7}"/>
              </a:ext>
            </a:extLst>
          </p:cNvPr>
          <p:cNvSpPr txBox="1"/>
          <p:nvPr/>
        </p:nvSpPr>
        <p:spPr>
          <a:xfrm>
            <a:off x="937063" y="5341352"/>
            <a:ext cx="2731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/>
              <a:t>(100 gyventojų)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14A6A38-3315-7063-6836-279723FEA346}"/>
              </a:ext>
            </a:extLst>
          </p:cNvPr>
          <p:cNvSpPr/>
          <p:nvPr/>
        </p:nvSpPr>
        <p:spPr>
          <a:xfrm>
            <a:off x="3715675" y="178151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CACF65D-7589-EDC7-888E-C1858DDB99F9}"/>
              </a:ext>
            </a:extLst>
          </p:cNvPr>
          <p:cNvSpPr/>
          <p:nvPr/>
        </p:nvSpPr>
        <p:spPr>
          <a:xfrm>
            <a:off x="3666808" y="4177745"/>
            <a:ext cx="2429192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lt-LT" sz="2000" dirty="0">
                <a:solidFill>
                  <a:prstClr val="black"/>
                </a:solidFill>
                <a:latin typeface="Telia Sans"/>
              </a:rPr>
              <a:t>Fiksuotojo </a:t>
            </a:r>
            <a:r>
              <a:rPr lang="lt-LT" sz="2000" b="1" dirty="0">
                <a:solidFill>
                  <a:prstClr val="black"/>
                </a:solidFill>
                <a:latin typeface="Telia Sans"/>
              </a:rPr>
              <a:t>telefono </a:t>
            </a:r>
            <a:r>
              <a:rPr lang="lt-LT" sz="2000" dirty="0">
                <a:solidFill>
                  <a:prstClr val="black"/>
                </a:solidFill>
                <a:latin typeface="Telia Sans"/>
              </a:rPr>
              <a:t>ryšio linijų 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D66357B-649B-D484-71A2-E484FA52921C}"/>
              </a:ext>
            </a:extLst>
          </p:cNvPr>
          <p:cNvSpPr/>
          <p:nvPr/>
        </p:nvSpPr>
        <p:spPr>
          <a:xfrm>
            <a:off x="3773130" y="3768701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13,7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4DCC7A5-EA38-6586-8B58-555DE0BB2A76}"/>
              </a:ext>
            </a:extLst>
          </p:cNvPr>
          <p:cNvCxnSpPr>
            <a:cxnSpLocks/>
          </p:cNvCxnSpPr>
          <p:nvPr/>
        </p:nvCxnSpPr>
        <p:spPr>
          <a:xfrm>
            <a:off x="3715675" y="4101184"/>
            <a:ext cx="20797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0B769CF-65A2-BC5D-1EE2-DA898DD470F1}"/>
              </a:ext>
            </a:extLst>
          </p:cNvPr>
          <p:cNvSpPr txBox="1"/>
          <p:nvPr/>
        </p:nvSpPr>
        <p:spPr>
          <a:xfrm>
            <a:off x="3666808" y="5330007"/>
            <a:ext cx="2731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/>
              <a:t>(100 namų ūkių)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58E6658-42CF-31AE-3242-DA52DAF319F1}"/>
              </a:ext>
            </a:extLst>
          </p:cNvPr>
          <p:cNvSpPr/>
          <p:nvPr/>
        </p:nvSpPr>
        <p:spPr>
          <a:xfrm>
            <a:off x="6445420" y="1770166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E8E8E32-CC6E-5B28-2E9A-06C5BA2F22C1}"/>
              </a:ext>
            </a:extLst>
          </p:cNvPr>
          <p:cNvSpPr/>
          <p:nvPr/>
        </p:nvSpPr>
        <p:spPr>
          <a:xfrm>
            <a:off x="6396553" y="4166400"/>
            <a:ext cx="2910656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Plačiajuosčio </a:t>
            </a:r>
            <a:b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</a:b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interneto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 prieigų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0451DD9-6F70-1C7C-940A-5CA597E85523}"/>
              </a:ext>
            </a:extLst>
          </p:cNvPr>
          <p:cNvSpPr/>
          <p:nvPr/>
        </p:nvSpPr>
        <p:spPr>
          <a:xfrm>
            <a:off x="6502875" y="3757356"/>
            <a:ext cx="2576692" cy="239990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dirty="0">
                <a:solidFill>
                  <a:srgbClr val="121214"/>
                </a:solidFill>
                <a:latin typeface="Telia Sans Heading Heading"/>
              </a:rPr>
              <a:t>53,6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 Heading Heading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E2CE0E2-3BAB-FA48-15B8-A01570EBA65D}"/>
              </a:ext>
            </a:extLst>
          </p:cNvPr>
          <p:cNvCxnSpPr>
            <a:cxnSpLocks/>
          </p:cNvCxnSpPr>
          <p:nvPr/>
        </p:nvCxnSpPr>
        <p:spPr>
          <a:xfrm>
            <a:off x="6445420" y="4089839"/>
            <a:ext cx="20797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2908F07-D204-026E-EF2E-EBD76EB2019A}"/>
              </a:ext>
            </a:extLst>
          </p:cNvPr>
          <p:cNvSpPr txBox="1"/>
          <p:nvPr/>
        </p:nvSpPr>
        <p:spPr>
          <a:xfrm>
            <a:off x="6396553" y="5318662"/>
            <a:ext cx="2731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/>
              <a:t>(100 gyventojų)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39EAD86-DB15-ECC6-6EE8-E4E4C785226C}"/>
              </a:ext>
            </a:extLst>
          </p:cNvPr>
          <p:cNvSpPr/>
          <p:nvPr/>
        </p:nvSpPr>
        <p:spPr>
          <a:xfrm>
            <a:off x="9175165" y="175882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BA43DD-A97D-6BEC-F541-FD80A48BBAD2}"/>
              </a:ext>
            </a:extLst>
          </p:cNvPr>
          <p:cNvSpPr/>
          <p:nvPr/>
        </p:nvSpPr>
        <p:spPr>
          <a:xfrm>
            <a:off x="9126298" y="4155055"/>
            <a:ext cx="2613120" cy="74729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lt-LT" sz="2000" b="1" dirty="0">
                <a:solidFill>
                  <a:prstClr val="black"/>
                </a:solidFill>
                <a:latin typeface="Telia Sans"/>
              </a:rPr>
              <a:t>Mokamos televizijos </a:t>
            </a:r>
            <a:r>
              <a:rPr lang="lt-LT" sz="2000" dirty="0">
                <a:solidFill>
                  <a:prstClr val="black"/>
                </a:solidFill>
                <a:latin typeface="Telia Sans"/>
              </a:rPr>
              <a:t>abonentų</a:t>
            </a:r>
            <a:r>
              <a:rPr lang="lt-LT" sz="2000" b="1" dirty="0">
                <a:solidFill>
                  <a:prstClr val="black"/>
                </a:solidFill>
                <a:latin typeface="Telia Sans"/>
              </a:rPr>
              <a:t> 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1CDEDA3-895A-89A0-A3D4-C74F89150C81}"/>
              </a:ext>
            </a:extLst>
          </p:cNvPr>
          <p:cNvSpPr/>
          <p:nvPr/>
        </p:nvSpPr>
        <p:spPr>
          <a:xfrm>
            <a:off x="9232620" y="3746011"/>
            <a:ext cx="2022317" cy="239981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dirty="0">
                <a:solidFill>
                  <a:srgbClr val="121214"/>
                </a:solidFill>
                <a:latin typeface="Telia Sans Heading Heading"/>
              </a:rPr>
              <a:t>40,3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 Heading Heading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69A7FE4-00AF-4301-C97A-091AB6EC110D}"/>
              </a:ext>
            </a:extLst>
          </p:cNvPr>
          <p:cNvCxnSpPr>
            <a:cxnSpLocks/>
          </p:cNvCxnSpPr>
          <p:nvPr/>
        </p:nvCxnSpPr>
        <p:spPr>
          <a:xfrm>
            <a:off x="9175165" y="4078494"/>
            <a:ext cx="20797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670469B-E754-5A2B-FCF9-61FD229343B9}"/>
              </a:ext>
            </a:extLst>
          </p:cNvPr>
          <p:cNvSpPr txBox="1"/>
          <p:nvPr/>
        </p:nvSpPr>
        <p:spPr>
          <a:xfrm>
            <a:off x="9126298" y="5307317"/>
            <a:ext cx="2128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dirty="0"/>
              <a:t>(100 namų ūkių)</a:t>
            </a:r>
          </a:p>
        </p:txBody>
      </p:sp>
      <p:sp>
        <p:nvSpPr>
          <p:cNvPr id="106" name="Freeform 26">
            <a:extLst>
              <a:ext uri="{FF2B5EF4-FFF2-40B4-BE49-F238E27FC236}">
                <a16:creationId xmlns:a16="http://schemas.microsoft.com/office/drawing/2014/main" id="{89A2144B-7A39-BB79-34B3-1245CEE63C8B}"/>
              </a:ext>
            </a:extLst>
          </p:cNvPr>
          <p:cNvSpPr/>
          <p:nvPr/>
        </p:nvSpPr>
        <p:spPr>
          <a:xfrm>
            <a:off x="4043431" y="2109583"/>
            <a:ext cx="897962" cy="897327"/>
          </a:xfrm>
          <a:custGeom>
            <a:avLst/>
            <a:gdLst>
              <a:gd name="connsiteX0" fmla="*/ 129649 w 132720"/>
              <a:gd name="connsiteY0" fmla="*/ 95352 h 132626"/>
              <a:gd name="connsiteX1" fmla="*/ 108188 w 132720"/>
              <a:gd name="connsiteY1" fmla="*/ 73890 h 132626"/>
              <a:gd name="connsiteX2" fmla="*/ 93331 w 132720"/>
              <a:gd name="connsiteY2" fmla="*/ 73890 h 132626"/>
              <a:gd name="connsiteX3" fmla="*/ 83464 w 132720"/>
              <a:gd name="connsiteY3" fmla="*/ 83757 h 132626"/>
              <a:gd name="connsiteX4" fmla="*/ 76032 w 132720"/>
              <a:gd name="connsiteY4" fmla="*/ 83759 h 132626"/>
              <a:gd name="connsiteX5" fmla="*/ 48867 w 132720"/>
              <a:gd name="connsiteY5" fmla="*/ 56590 h 132626"/>
              <a:gd name="connsiteX6" fmla="*/ 48866 w 132720"/>
              <a:gd name="connsiteY6" fmla="*/ 49169 h 132626"/>
              <a:gd name="connsiteX7" fmla="*/ 48870 w 132720"/>
              <a:gd name="connsiteY7" fmla="*/ 49165 h 132626"/>
              <a:gd name="connsiteX8" fmla="*/ 58738 w 132720"/>
              <a:gd name="connsiteY8" fmla="*/ 39296 h 132626"/>
              <a:gd name="connsiteX9" fmla="*/ 58737 w 132720"/>
              <a:gd name="connsiteY9" fmla="*/ 24440 h 132626"/>
              <a:gd name="connsiteX10" fmla="*/ 37275 w 132720"/>
              <a:gd name="connsiteY10" fmla="*/ 2978 h 132626"/>
              <a:gd name="connsiteX11" fmla="*/ 22419 w 132720"/>
              <a:gd name="connsiteY11" fmla="*/ 2978 h 132626"/>
              <a:gd name="connsiteX12" fmla="*/ 13824 w 132720"/>
              <a:gd name="connsiteY12" fmla="*/ 11572 h 132626"/>
              <a:gd name="connsiteX13" fmla="*/ 13824 w 132720"/>
              <a:gd name="connsiteY13" fmla="*/ 78427 h 132626"/>
              <a:gd name="connsiteX14" fmla="*/ 54199 w 132720"/>
              <a:gd name="connsiteY14" fmla="*/ 118802 h 132626"/>
              <a:gd name="connsiteX15" fmla="*/ 121054 w 132720"/>
              <a:gd name="connsiteY15" fmla="*/ 118802 h 132626"/>
              <a:gd name="connsiteX16" fmla="*/ 129650 w 132720"/>
              <a:gd name="connsiteY16" fmla="*/ 110208 h 132626"/>
              <a:gd name="connsiteX17" fmla="*/ 129649 w 132720"/>
              <a:gd name="connsiteY17" fmla="*/ 95352 h 132626"/>
              <a:gd name="connsiteX18" fmla="*/ 113626 w 132720"/>
              <a:gd name="connsiteY18" fmla="*/ 111375 h 132626"/>
              <a:gd name="connsiteX19" fmla="*/ 61627 w 132720"/>
              <a:gd name="connsiteY19" fmla="*/ 111375 h 132626"/>
              <a:gd name="connsiteX20" fmla="*/ 21252 w 132720"/>
              <a:gd name="connsiteY20" fmla="*/ 70999 h 132626"/>
              <a:gd name="connsiteX21" fmla="*/ 21252 w 132720"/>
              <a:gd name="connsiteY21" fmla="*/ 19000 h 132626"/>
              <a:gd name="connsiteX22" fmla="*/ 29846 w 132720"/>
              <a:gd name="connsiteY22" fmla="*/ 10405 h 132626"/>
              <a:gd name="connsiteX23" fmla="*/ 51309 w 132720"/>
              <a:gd name="connsiteY23" fmla="*/ 31868 h 132626"/>
              <a:gd name="connsiteX24" fmla="*/ 41442 w 132720"/>
              <a:gd name="connsiteY24" fmla="*/ 41735 h 132626"/>
              <a:gd name="connsiteX25" fmla="*/ 41435 w 132720"/>
              <a:gd name="connsiteY25" fmla="*/ 64014 h 132626"/>
              <a:gd name="connsiteX26" fmla="*/ 41441 w 132720"/>
              <a:gd name="connsiteY26" fmla="*/ 64020 h 132626"/>
              <a:gd name="connsiteX27" fmla="*/ 68606 w 132720"/>
              <a:gd name="connsiteY27" fmla="*/ 91190 h 132626"/>
              <a:gd name="connsiteX28" fmla="*/ 90892 w 132720"/>
              <a:gd name="connsiteY28" fmla="*/ 91187 h 132626"/>
              <a:gd name="connsiteX29" fmla="*/ 100759 w 132720"/>
              <a:gd name="connsiteY29" fmla="*/ 81318 h 132626"/>
              <a:gd name="connsiteX30" fmla="*/ 122221 w 132720"/>
              <a:gd name="connsiteY30" fmla="*/ 102780 h 1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20" h="132626">
                <a:moveTo>
                  <a:pt x="129649" y="95352"/>
                </a:moveTo>
                <a:lnTo>
                  <a:pt x="108188" y="73890"/>
                </a:lnTo>
                <a:cubicBezTo>
                  <a:pt x="104031" y="69920"/>
                  <a:pt x="97487" y="69920"/>
                  <a:pt x="93331" y="73890"/>
                </a:cubicBezTo>
                <a:lnTo>
                  <a:pt x="83464" y="83757"/>
                </a:lnTo>
                <a:cubicBezTo>
                  <a:pt x="81411" y="85807"/>
                  <a:pt x="78086" y="85808"/>
                  <a:pt x="76032" y="83759"/>
                </a:cubicBezTo>
                <a:lnTo>
                  <a:pt x="48867" y="56590"/>
                </a:lnTo>
                <a:cubicBezTo>
                  <a:pt x="46818" y="54541"/>
                  <a:pt x="46817" y="51218"/>
                  <a:pt x="48866" y="49169"/>
                </a:cubicBezTo>
                <a:cubicBezTo>
                  <a:pt x="48867" y="49167"/>
                  <a:pt x="48869" y="49166"/>
                  <a:pt x="48870" y="49165"/>
                </a:cubicBezTo>
                <a:lnTo>
                  <a:pt x="58738" y="39296"/>
                </a:lnTo>
                <a:cubicBezTo>
                  <a:pt x="62832" y="35190"/>
                  <a:pt x="62831" y="28545"/>
                  <a:pt x="58737" y="24440"/>
                </a:cubicBezTo>
                <a:lnTo>
                  <a:pt x="37275" y="2978"/>
                </a:lnTo>
                <a:cubicBezTo>
                  <a:pt x="33119" y="-993"/>
                  <a:pt x="26575" y="-993"/>
                  <a:pt x="22419" y="2978"/>
                </a:cubicBezTo>
                <a:lnTo>
                  <a:pt x="13824" y="11572"/>
                </a:lnTo>
                <a:cubicBezTo>
                  <a:pt x="-4608" y="30046"/>
                  <a:pt x="-4608" y="59954"/>
                  <a:pt x="13824" y="78427"/>
                </a:cubicBezTo>
                <a:lnTo>
                  <a:pt x="54199" y="118802"/>
                </a:lnTo>
                <a:cubicBezTo>
                  <a:pt x="72673" y="137235"/>
                  <a:pt x="102581" y="137235"/>
                  <a:pt x="121054" y="118802"/>
                </a:cubicBezTo>
                <a:lnTo>
                  <a:pt x="129650" y="110208"/>
                </a:lnTo>
                <a:cubicBezTo>
                  <a:pt x="133744" y="106102"/>
                  <a:pt x="133743" y="99457"/>
                  <a:pt x="129649" y="95352"/>
                </a:cubicBezTo>
                <a:close/>
                <a:moveTo>
                  <a:pt x="113626" y="111375"/>
                </a:moveTo>
                <a:cubicBezTo>
                  <a:pt x="99258" y="125712"/>
                  <a:pt x="75995" y="125712"/>
                  <a:pt x="61627" y="111375"/>
                </a:cubicBezTo>
                <a:lnTo>
                  <a:pt x="21252" y="70999"/>
                </a:lnTo>
                <a:cubicBezTo>
                  <a:pt x="6916" y="56631"/>
                  <a:pt x="6916" y="33369"/>
                  <a:pt x="21252" y="19000"/>
                </a:cubicBezTo>
                <a:lnTo>
                  <a:pt x="29846" y="10405"/>
                </a:lnTo>
                <a:lnTo>
                  <a:pt x="51309" y="31868"/>
                </a:lnTo>
                <a:lnTo>
                  <a:pt x="41442" y="41735"/>
                </a:lnTo>
                <a:cubicBezTo>
                  <a:pt x="35288" y="47885"/>
                  <a:pt x="35284" y="57860"/>
                  <a:pt x="41435" y="64014"/>
                </a:cubicBezTo>
                <a:cubicBezTo>
                  <a:pt x="41437" y="64016"/>
                  <a:pt x="41439" y="64018"/>
                  <a:pt x="41441" y="64020"/>
                </a:cubicBezTo>
                <a:lnTo>
                  <a:pt x="68606" y="91190"/>
                </a:lnTo>
                <a:cubicBezTo>
                  <a:pt x="74767" y="97329"/>
                  <a:pt x="84733" y="97328"/>
                  <a:pt x="90892" y="91187"/>
                </a:cubicBezTo>
                <a:lnTo>
                  <a:pt x="100759" y="81318"/>
                </a:lnTo>
                <a:lnTo>
                  <a:pt x="122221" y="102780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107" name="Freeform 31">
            <a:extLst>
              <a:ext uri="{FF2B5EF4-FFF2-40B4-BE49-F238E27FC236}">
                <a16:creationId xmlns:a16="http://schemas.microsoft.com/office/drawing/2014/main" id="{9BEA8340-BDCF-B4DE-1505-D8E3129E5A4C}"/>
              </a:ext>
            </a:extLst>
          </p:cNvPr>
          <p:cNvSpPr/>
          <p:nvPr/>
        </p:nvSpPr>
        <p:spPr>
          <a:xfrm>
            <a:off x="6764129" y="2194251"/>
            <a:ext cx="891706" cy="772329"/>
          </a:xfrm>
          <a:custGeom>
            <a:avLst/>
            <a:gdLst>
              <a:gd name="connsiteX0" fmla="*/ 77217 w 133422"/>
              <a:gd name="connsiteY0" fmla="*/ 105055 h 115560"/>
              <a:gd name="connsiteX1" fmla="*/ 66711 w 133422"/>
              <a:gd name="connsiteY1" fmla="*/ 115560 h 115560"/>
              <a:gd name="connsiteX2" fmla="*/ 56206 w 133422"/>
              <a:gd name="connsiteY2" fmla="*/ 105055 h 115560"/>
              <a:gd name="connsiteX3" fmla="*/ 66711 w 133422"/>
              <a:gd name="connsiteY3" fmla="*/ 94549 h 115560"/>
              <a:gd name="connsiteX4" fmla="*/ 77217 w 133422"/>
              <a:gd name="connsiteY4" fmla="*/ 105055 h 115560"/>
              <a:gd name="connsiteX5" fmla="*/ 131496 w 133422"/>
              <a:gd name="connsiteY5" fmla="*/ 23140 h 115560"/>
              <a:gd name="connsiteX6" fmla="*/ 1926 w 133422"/>
              <a:gd name="connsiteY6" fmla="*/ 23140 h 115560"/>
              <a:gd name="connsiteX7" fmla="*/ 1188 w 133422"/>
              <a:gd name="connsiteY7" fmla="*/ 30532 h 115560"/>
              <a:gd name="connsiteX8" fmla="*/ 8580 w 133422"/>
              <a:gd name="connsiteY8" fmla="*/ 31270 h 115560"/>
              <a:gd name="connsiteX9" fmla="*/ 124843 w 133422"/>
              <a:gd name="connsiteY9" fmla="*/ 31270 h 115560"/>
              <a:gd name="connsiteX10" fmla="*/ 132235 w 133422"/>
              <a:gd name="connsiteY10" fmla="*/ 30532 h 115560"/>
              <a:gd name="connsiteX11" fmla="*/ 131496 w 133422"/>
              <a:gd name="connsiteY11" fmla="*/ 23140 h 115560"/>
              <a:gd name="connsiteX12" fmla="*/ 66711 w 133422"/>
              <a:gd name="connsiteY12" fmla="*/ 63033 h 115560"/>
              <a:gd name="connsiteX13" fmla="*/ 40873 w 133422"/>
              <a:gd name="connsiteY13" fmla="*/ 72738 h 115560"/>
              <a:gd name="connsiteX14" fmla="*/ 40376 w 133422"/>
              <a:gd name="connsiteY14" fmla="*/ 80151 h 115560"/>
              <a:gd name="connsiteX15" fmla="*/ 47778 w 133422"/>
              <a:gd name="connsiteY15" fmla="*/ 80658 h 115560"/>
              <a:gd name="connsiteX16" fmla="*/ 85645 w 133422"/>
              <a:gd name="connsiteY16" fmla="*/ 80658 h 115560"/>
              <a:gd name="connsiteX17" fmla="*/ 93057 w 133422"/>
              <a:gd name="connsiteY17" fmla="*/ 80151 h 115560"/>
              <a:gd name="connsiteX18" fmla="*/ 92549 w 133422"/>
              <a:gd name="connsiteY18" fmla="*/ 72738 h 115560"/>
              <a:gd name="connsiteX19" fmla="*/ 66711 w 133422"/>
              <a:gd name="connsiteY19" fmla="*/ 63033 h 115560"/>
              <a:gd name="connsiteX20" fmla="*/ 66711 w 133422"/>
              <a:gd name="connsiteY20" fmla="*/ 31516 h 115560"/>
              <a:gd name="connsiteX21" fmla="*/ 21416 w 133422"/>
              <a:gd name="connsiteY21" fmla="*/ 47893 h 115560"/>
              <a:gd name="connsiteX22" fmla="*/ 20683 w 133422"/>
              <a:gd name="connsiteY22" fmla="*/ 55285 h 115560"/>
              <a:gd name="connsiteX23" fmla="*/ 28075 w 133422"/>
              <a:gd name="connsiteY23" fmla="*/ 56019 h 115560"/>
              <a:gd name="connsiteX24" fmla="*/ 28131 w 133422"/>
              <a:gd name="connsiteY24" fmla="*/ 55972 h 115560"/>
              <a:gd name="connsiteX25" fmla="*/ 105291 w 133422"/>
              <a:gd name="connsiteY25" fmla="*/ 55972 h 115560"/>
              <a:gd name="connsiteX26" fmla="*/ 112693 w 133422"/>
              <a:gd name="connsiteY26" fmla="*/ 55341 h 115560"/>
              <a:gd name="connsiteX27" fmla="*/ 112062 w 133422"/>
              <a:gd name="connsiteY27" fmla="*/ 47939 h 115560"/>
              <a:gd name="connsiteX28" fmla="*/ 112006 w 133422"/>
              <a:gd name="connsiteY28" fmla="*/ 47893 h 115560"/>
              <a:gd name="connsiteX29" fmla="*/ 66711 w 133422"/>
              <a:gd name="connsiteY29" fmla="*/ 31516 h 11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22" h="115560">
                <a:moveTo>
                  <a:pt x="77217" y="105055"/>
                </a:moveTo>
                <a:cubicBezTo>
                  <a:pt x="77217" y="110857"/>
                  <a:pt x="72513" y="115560"/>
                  <a:pt x="66711" y="115560"/>
                </a:cubicBezTo>
                <a:cubicBezTo>
                  <a:pt x="60909" y="115560"/>
                  <a:pt x="56206" y="110857"/>
                  <a:pt x="56206" y="105055"/>
                </a:cubicBezTo>
                <a:cubicBezTo>
                  <a:pt x="56206" y="99253"/>
                  <a:pt x="60909" y="94549"/>
                  <a:pt x="66711" y="94549"/>
                </a:cubicBezTo>
                <a:cubicBezTo>
                  <a:pt x="72513" y="94549"/>
                  <a:pt x="77217" y="99253"/>
                  <a:pt x="77217" y="105055"/>
                </a:cubicBezTo>
                <a:close/>
                <a:moveTo>
                  <a:pt x="131496" y="23140"/>
                </a:moveTo>
                <a:cubicBezTo>
                  <a:pt x="93816" y="-7713"/>
                  <a:pt x="39606" y="-7713"/>
                  <a:pt x="1926" y="23140"/>
                </a:cubicBezTo>
                <a:cubicBezTo>
                  <a:pt x="-319" y="24977"/>
                  <a:pt x="-649" y="28286"/>
                  <a:pt x="1188" y="30532"/>
                </a:cubicBezTo>
                <a:cubicBezTo>
                  <a:pt x="3025" y="32777"/>
                  <a:pt x="6334" y="33108"/>
                  <a:pt x="8580" y="31270"/>
                </a:cubicBezTo>
                <a:cubicBezTo>
                  <a:pt x="42389" y="3584"/>
                  <a:pt x="91033" y="3584"/>
                  <a:pt x="124843" y="31270"/>
                </a:cubicBezTo>
                <a:cubicBezTo>
                  <a:pt x="127088" y="33108"/>
                  <a:pt x="130397" y="32777"/>
                  <a:pt x="132235" y="30532"/>
                </a:cubicBezTo>
                <a:cubicBezTo>
                  <a:pt x="134072" y="28286"/>
                  <a:pt x="133741" y="24977"/>
                  <a:pt x="131496" y="23140"/>
                </a:cubicBezTo>
                <a:close/>
                <a:moveTo>
                  <a:pt x="66711" y="63033"/>
                </a:moveTo>
                <a:cubicBezTo>
                  <a:pt x="57209" y="63041"/>
                  <a:pt x="48031" y="66489"/>
                  <a:pt x="40873" y="72738"/>
                </a:cubicBezTo>
                <a:cubicBezTo>
                  <a:pt x="38689" y="74648"/>
                  <a:pt x="38466" y="77967"/>
                  <a:pt x="40376" y="80151"/>
                </a:cubicBezTo>
                <a:cubicBezTo>
                  <a:pt x="42282" y="82331"/>
                  <a:pt x="45592" y="82558"/>
                  <a:pt x="47778" y="80658"/>
                </a:cubicBezTo>
                <a:cubicBezTo>
                  <a:pt x="58615" y="71165"/>
                  <a:pt x="74807" y="71165"/>
                  <a:pt x="85645" y="80658"/>
                </a:cubicBezTo>
                <a:cubicBezTo>
                  <a:pt x="87832" y="82565"/>
                  <a:pt x="91150" y="82338"/>
                  <a:pt x="93057" y="80151"/>
                </a:cubicBezTo>
                <a:cubicBezTo>
                  <a:pt x="94964" y="77963"/>
                  <a:pt x="94736" y="74645"/>
                  <a:pt x="92549" y="72738"/>
                </a:cubicBezTo>
                <a:cubicBezTo>
                  <a:pt x="85391" y="66489"/>
                  <a:pt x="76213" y="63041"/>
                  <a:pt x="66711" y="63033"/>
                </a:cubicBezTo>
                <a:close/>
                <a:moveTo>
                  <a:pt x="66711" y="31516"/>
                </a:moveTo>
                <a:cubicBezTo>
                  <a:pt x="50166" y="31530"/>
                  <a:pt x="34145" y="37322"/>
                  <a:pt x="21416" y="47893"/>
                </a:cubicBezTo>
                <a:cubicBezTo>
                  <a:pt x="19173" y="49732"/>
                  <a:pt x="18844" y="53041"/>
                  <a:pt x="20683" y="55285"/>
                </a:cubicBezTo>
                <a:cubicBezTo>
                  <a:pt x="22522" y="57529"/>
                  <a:pt x="25831" y="57857"/>
                  <a:pt x="28075" y="56019"/>
                </a:cubicBezTo>
                <a:cubicBezTo>
                  <a:pt x="28094" y="56003"/>
                  <a:pt x="28113" y="55988"/>
                  <a:pt x="28131" y="55972"/>
                </a:cubicBezTo>
                <a:cubicBezTo>
                  <a:pt x="50488" y="37372"/>
                  <a:pt x="82934" y="37372"/>
                  <a:pt x="105291" y="55972"/>
                </a:cubicBezTo>
                <a:cubicBezTo>
                  <a:pt x="107509" y="57842"/>
                  <a:pt x="110823" y="57559"/>
                  <a:pt x="112693" y="55341"/>
                </a:cubicBezTo>
                <a:cubicBezTo>
                  <a:pt x="114562" y="53123"/>
                  <a:pt x="114280" y="49809"/>
                  <a:pt x="112062" y="47939"/>
                </a:cubicBezTo>
                <a:cubicBezTo>
                  <a:pt x="112043" y="47924"/>
                  <a:pt x="112025" y="47908"/>
                  <a:pt x="112006" y="47893"/>
                </a:cubicBezTo>
                <a:cubicBezTo>
                  <a:pt x="99277" y="37322"/>
                  <a:pt x="83257" y="31530"/>
                  <a:pt x="66711" y="31516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108" name="Freeform 27">
            <a:extLst>
              <a:ext uri="{FF2B5EF4-FFF2-40B4-BE49-F238E27FC236}">
                <a16:creationId xmlns:a16="http://schemas.microsoft.com/office/drawing/2014/main" id="{B176042A-EBC9-6A73-1B27-AEE4AEBB17F0}"/>
              </a:ext>
            </a:extLst>
          </p:cNvPr>
          <p:cNvSpPr/>
          <p:nvPr/>
        </p:nvSpPr>
        <p:spPr>
          <a:xfrm>
            <a:off x="9449223" y="2154271"/>
            <a:ext cx="999428" cy="785262"/>
          </a:xfrm>
          <a:custGeom>
            <a:avLst/>
            <a:gdLst>
              <a:gd name="connsiteX0" fmla="*/ 126066 w 147077"/>
              <a:gd name="connsiteY0" fmla="*/ 0 h 115560"/>
              <a:gd name="connsiteX1" fmla="*/ 21011 w 147077"/>
              <a:gd name="connsiteY1" fmla="*/ 0 h 115560"/>
              <a:gd name="connsiteX2" fmla="*/ 0 w 147077"/>
              <a:gd name="connsiteY2" fmla="*/ 21011 h 115560"/>
              <a:gd name="connsiteX3" fmla="*/ 0 w 147077"/>
              <a:gd name="connsiteY3" fmla="*/ 78791 h 115560"/>
              <a:gd name="connsiteX4" fmla="*/ 21011 w 147077"/>
              <a:gd name="connsiteY4" fmla="*/ 99802 h 115560"/>
              <a:gd name="connsiteX5" fmla="*/ 126066 w 147077"/>
              <a:gd name="connsiteY5" fmla="*/ 99802 h 115560"/>
              <a:gd name="connsiteX6" fmla="*/ 147077 w 147077"/>
              <a:gd name="connsiteY6" fmla="*/ 78791 h 115560"/>
              <a:gd name="connsiteX7" fmla="*/ 147077 w 147077"/>
              <a:gd name="connsiteY7" fmla="*/ 21011 h 115560"/>
              <a:gd name="connsiteX8" fmla="*/ 126066 w 147077"/>
              <a:gd name="connsiteY8" fmla="*/ 0 h 115560"/>
              <a:gd name="connsiteX9" fmla="*/ 136572 w 147077"/>
              <a:gd name="connsiteY9" fmla="*/ 78791 h 115560"/>
              <a:gd name="connsiteX10" fmla="*/ 126066 w 147077"/>
              <a:gd name="connsiteY10" fmla="*/ 89297 h 115560"/>
              <a:gd name="connsiteX11" fmla="*/ 21011 w 147077"/>
              <a:gd name="connsiteY11" fmla="*/ 89297 h 115560"/>
              <a:gd name="connsiteX12" fmla="*/ 10506 w 147077"/>
              <a:gd name="connsiteY12" fmla="*/ 78791 h 115560"/>
              <a:gd name="connsiteX13" fmla="*/ 10506 w 147077"/>
              <a:gd name="connsiteY13" fmla="*/ 21011 h 115560"/>
              <a:gd name="connsiteX14" fmla="*/ 21011 w 147077"/>
              <a:gd name="connsiteY14" fmla="*/ 10506 h 115560"/>
              <a:gd name="connsiteX15" fmla="*/ 126066 w 147077"/>
              <a:gd name="connsiteY15" fmla="*/ 10506 h 115560"/>
              <a:gd name="connsiteX16" fmla="*/ 136572 w 147077"/>
              <a:gd name="connsiteY16" fmla="*/ 21011 h 115560"/>
              <a:gd name="connsiteX17" fmla="*/ 105055 w 147077"/>
              <a:gd name="connsiteY17" fmla="*/ 110308 h 115560"/>
              <a:gd name="connsiteX18" fmla="*/ 99802 w 147077"/>
              <a:gd name="connsiteY18" fmla="*/ 115561 h 115560"/>
              <a:gd name="connsiteX19" fmla="*/ 47275 w 147077"/>
              <a:gd name="connsiteY19" fmla="*/ 115561 h 115560"/>
              <a:gd name="connsiteX20" fmla="*/ 42022 w 147077"/>
              <a:gd name="connsiteY20" fmla="*/ 110308 h 115560"/>
              <a:gd name="connsiteX21" fmla="*/ 47275 w 147077"/>
              <a:gd name="connsiteY21" fmla="*/ 105055 h 115560"/>
              <a:gd name="connsiteX22" fmla="*/ 99802 w 147077"/>
              <a:gd name="connsiteY22" fmla="*/ 105055 h 115560"/>
              <a:gd name="connsiteX23" fmla="*/ 105055 w 147077"/>
              <a:gd name="connsiteY23" fmla="*/ 110308 h 115560"/>
              <a:gd name="connsiteX24" fmla="*/ 70912 w 147077"/>
              <a:gd name="connsiteY24" fmla="*/ 26246 h 115560"/>
              <a:gd name="connsiteX25" fmla="*/ 69249 w 147077"/>
              <a:gd name="connsiteY25" fmla="*/ 31680 h 115560"/>
              <a:gd name="connsiteX26" fmla="*/ 65622 w 147077"/>
              <a:gd name="connsiteY26" fmla="*/ 34143 h 115560"/>
              <a:gd name="connsiteX27" fmla="*/ 55154 w 147077"/>
              <a:gd name="connsiteY27" fmla="*/ 34143 h 115560"/>
              <a:gd name="connsiteX28" fmla="*/ 55154 w 147077"/>
              <a:gd name="connsiteY28" fmla="*/ 68267 h 115560"/>
              <a:gd name="connsiteX29" fmla="*/ 53491 w 147077"/>
              <a:gd name="connsiteY29" fmla="*/ 73701 h 115560"/>
              <a:gd name="connsiteX30" fmla="*/ 49863 w 147077"/>
              <a:gd name="connsiteY30" fmla="*/ 76165 h 115560"/>
              <a:gd name="connsiteX31" fmla="*/ 45933 w 147077"/>
              <a:gd name="connsiteY31" fmla="*/ 73339 h 115560"/>
              <a:gd name="connsiteX32" fmla="*/ 44648 w 147077"/>
              <a:gd name="connsiteY32" fmla="*/ 70369 h 115560"/>
              <a:gd name="connsiteX33" fmla="*/ 44648 w 147077"/>
              <a:gd name="connsiteY33" fmla="*/ 34143 h 115560"/>
              <a:gd name="connsiteX34" fmla="*/ 34105 w 147077"/>
              <a:gd name="connsiteY34" fmla="*/ 34143 h 115560"/>
              <a:gd name="connsiteX35" fmla="*/ 30175 w 147077"/>
              <a:gd name="connsiteY35" fmla="*/ 31317 h 115560"/>
              <a:gd name="connsiteX36" fmla="*/ 28890 w 147077"/>
              <a:gd name="connsiteY36" fmla="*/ 28347 h 115560"/>
              <a:gd name="connsiteX37" fmla="*/ 31271 w 147077"/>
              <a:gd name="connsiteY37" fmla="*/ 25123 h 115560"/>
              <a:gd name="connsiteX38" fmla="*/ 36448 w 147077"/>
              <a:gd name="connsiteY38" fmla="*/ 23637 h 115560"/>
              <a:gd name="connsiteX39" fmla="*/ 67964 w 147077"/>
              <a:gd name="connsiteY39" fmla="*/ 23637 h 115560"/>
              <a:gd name="connsiteX40" fmla="*/ 70912 w 147077"/>
              <a:gd name="connsiteY40" fmla="*/ 26246 h 115560"/>
              <a:gd name="connsiteX41" fmla="*/ 118187 w 147077"/>
              <a:gd name="connsiteY41" fmla="*/ 26163 h 115560"/>
              <a:gd name="connsiteX42" fmla="*/ 117555 w 147077"/>
              <a:gd name="connsiteY42" fmla="*/ 29601 h 115560"/>
              <a:gd name="connsiteX43" fmla="*/ 103032 w 147077"/>
              <a:gd name="connsiteY43" fmla="*/ 71464 h 115560"/>
              <a:gd name="connsiteX44" fmla="*/ 100962 w 147077"/>
              <a:gd name="connsiteY44" fmla="*/ 74902 h 115560"/>
              <a:gd name="connsiteX45" fmla="*/ 98331 w 147077"/>
              <a:gd name="connsiteY45" fmla="*/ 76165 h 115560"/>
              <a:gd name="connsiteX46" fmla="*/ 96296 w 147077"/>
              <a:gd name="connsiteY46" fmla="*/ 76165 h 115560"/>
              <a:gd name="connsiteX47" fmla="*/ 92437 w 147077"/>
              <a:gd name="connsiteY47" fmla="*/ 73428 h 115560"/>
              <a:gd name="connsiteX48" fmla="*/ 91385 w 147077"/>
              <a:gd name="connsiteY48" fmla="*/ 71394 h 115560"/>
              <a:gd name="connsiteX49" fmla="*/ 76510 w 147077"/>
              <a:gd name="connsiteY49" fmla="*/ 29812 h 115560"/>
              <a:gd name="connsiteX50" fmla="*/ 76089 w 147077"/>
              <a:gd name="connsiteY50" fmla="*/ 28198 h 115560"/>
              <a:gd name="connsiteX51" fmla="*/ 78299 w 147077"/>
              <a:gd name="connsiteY51" fmla="*/ 25076 h 115560"/>
              <a:gd name="connsiteX52" fmla="*/ 83105 w 147077"/>
              <a:gd name="connsiteY52" fmla="*/ 23637 h 115560"/>
              <a:gd name="connsiteX53" fmla="*/ 85771 w 147077"/>
              <a:gd name="connsiteY53" fmla="*/ 25392 h 115560"/>
              <a:gd name="connsiteX54" fmla="*/ 97205 w 147077"/>
              <a:gd name="connsiteY54" fmla="*/ 63033 h 115560"/>
              <a:gd name="connsiteX55" fmla="*/ 108504 w 147077"/>
              <a:gd name="connsiteY55" fmla="*/ 27567 h 115560"/>
              <a:gd name="connsiteX56" fmla="*/ 111065 w 147077"/>
              <a:gd name="connsiteY56" fmla="*/ 24830 h 115560"/>
              <a:gd name="connsiteX57" fmla="*/ 115451 w 147077"/>
              <a:gd name="connsiteY57" fmla="*/ 23637 h 115560"/>
              <a:gd name="connsiteX58" fmla="*/ 118187 w 147077"/>
              <a:gd name="connsiteY58" fmla="*/ 26163 h 11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7077" h="115560">
                <a:moveTo>
                  <a:pt x="126066" y="0"/>
                </a:moveTo>
                <a:lnTo>
                  <a:pt x="21011" y="0"/>
                </a:lnTo>
                <a:cubicBezTo>
                  <a:pt x="9412" y="13"/>
                  <a:pt x="13" y="9412"/>
                  <a:pt x="0" y="21011"/>
                </a:cubicBezTo>
                <a:lnTo>
                  <a:pt x="0" y="78791"/>
                </a:lnTo>
                <a:cubicBezTo>
                  <a:pt x="13" y="90390"/>
                  <a:pt x="9412" y="99789"/>
                  <a:pt x="21011" y="99802"/>
                </a:cubicBezTo>
                <a:lnTo>
                  <a:pt x="126066" y="99802"/>
                </a:lnTo>
                <a:cubicBezTo>
                  <a:pt x="137665" y="99789"/>
                  <a:pt x="147064" y="90390"/>
                  <a:pt x="147077" y="78791"/>
                </a:cubicBezTo>
                <a:lnTo>
                  <a:pt x="147077" y="21011"/>
                </a:lnTo>
                <a:cubicBezTo>
                  <a:pt x="147064" y="9412"/>
                  <a:pt x="137665" y="13"/>
                  <a:pt x="126066" y="0"/>
                </a:cubicBezTo>
                <a:close/>
                <a:moveTo>
                  <a:pt x="136572" y="78791"/>
                </a:moveTo>
                <a:cubicBezTo>
                  <a:pt x="136565" y="84591"/>
                  <a:pt x="131865" y="89290"/>
                  <a:pt x="126066" y="89297"/>
                </a:cubicBezTo>
                <a:lnTo>
                  <a:pt x="21011" y="89297"/>
                </a:lnTo>
                <a:cubicBezTo>
                  <a:pt x="15212" y="89290"/>
                  <a:pt x="10512" y="84591"/>
                  <a:pt x="10506" y="78791"/>
                </a:cubicBezTo>
                <a:lnTo>
                  <a:pt x="10506" y="21011"/>
                </a:lnTo>
                <a:cubicBezTo>
                  <a:pt x="10512" y="15212"/>
                  <a:pt x="15212" y="10512"/>
                  <a:pt x="21011" y="10506"/>
                </a:cubicBezTo>
                <a:lnTo>
                  <a:pt x="126066" y="10506"/>
                </a:lnTo>
                <a:cubicBezTo>
                  <a:pt x="131865" y="10512"/>
                  <a:pt x="136565" y="15212"/>
                  <a:pt x="136572" y="21011"/>
                </a:cubicBezTo>
                <a:close/>
                <a:moveTo>
                  <a:pt x="105055" y="110308"/>
                </a:moveTo>
                <a:cubicBezTo>
                  <a:pt x="105055" y="113209"/>
                  <a:pt x="102703" y="115560"/>
                  <a:pt x="99802" y="115561"/>
                </a:cubicBezTo>
                <a:lnTo>
                  <a:pt x="47275" y="115561"/>
                </a:lnTo>
                <a:cubicBezTo>
                  <a:pt x="44374" y="115561"/>
                  <a:pt x="42022" y="113209"/>
                  <a:pt x="42022" y="110308"/>
                </a:cubicBezTo>
                <a:cubicBezTo>
                  <a:pt x="42022" y="107407"/>
                  <a:pt x="44374" y="105055"/>
                  <a:pt x="47275" y="105055"/>
                </a:cubicBezTo>
                <a:lnTo>
                  <a:pt x="99802" y="105055"/>
                </a:lnTo>
                <a:cubicBezTo>
                  <a:pt x="102703" y="105055"/>
                  <a:pt x="105055" y="107407"/>
                  <a:pt x="105055" y="110308"/>
                </a:cubicBezTo>
                <a:close/>
                <a:moveTo>
                  <a:pt x="70912" y="26246"/>
                </a:moveTo>
                <a:cubicBezTo>
                  <a:pt x="70925" y="28184"/>
                  <a:pt x="70345" y="30080"/>
                  <a:pt x="69249" y="31680"/>
                </a:cubicBezTo>
                <a:cubicBezTo>
                  <a:pt x="68539" y="33065"/>
                  <a:pt x="67172" y="33994"/>
                  <a:pt x="65622" y="34143"/>
                </a:cubicBezTo>
                <a:lnTo>
                  <a:pt x="55154" y="34143"/>
                </a:lnTo>
                <a:lnTo>
                  <a:pt x="55154" y="68267"/>
                </a:lnTo>
                <a:cubicBezTo>
                  <a:pt x="55167" y="70206"/>
                  <a:pt x="54586" y="72102"/>
                  <a:pt x="53491" y="73701"/>
                </a:cubicBezTo>
                <a:cubicBezTo>
                  <a:pt x="52781" y="75087"/>
                  <a:pt x="51414" y="76016"/>
                  <a:pt x="49863" y="76165"/>
                </a:cubicBezTo>
                <a:cubicBezTo>
                  <a:pt x="48553" y="76165"/>
                  <a:pt x="47242" y="75223"/>
                  <a:pt x="45933" y="73339"/>
                </a:cubicBezTo>
                <a:cubicBezTo>
                  <a:pt x="45254" y="72478"/>
                  <a:pt x="44811" y="71454"/>
                  <a:pt x="44648" y="70369"/>
                </a:cubicBezTo>
                <a:lnTo>
                  <a:pt x="44648" y="34143"/>
                </a:lnTo>
                <a:lnTo>
                  <a:pt x="34105" y="34143"/>
                </a:lnTo>
                <a:cubicBezTo>
                  <a:pt x="32794" y="34143"/>
                  <a:pt x="31484" y="33201"/>
                  <a:pt x="30175" y="31317"/>
                </a:cubicBezTo>
                <a:cubicBezTo>
                  <a:pt x="29496" y="30456"/>
                  <a:pt x="29053" y="29432"/>
                  <a:pt x="28890" y="28347"/>
                </a:cubicBezTo>
                <a:cubicBezTo>
                  <a:pt x="28890" y="27188"/>
                  <a:pt x="29684" y="26113"/>
                  <a:pt x="31271" y="25123"/>
                </a:cubicBezTo>
                <a:cubicBezTo>
                  <a:pt x="32819" y="24144"/>
                  <a:pt x="34616" y="23628"/>
                  <a:pt x="36448" y="23637"/>
                </a:cubicBezTo>
                <a:lnTo>
                  <a:pt x="67964" y="23637"/>
                </a:lnTo>
                <a:cubicBezTo>
                  <a:pt x="69930" y="23637"/>
                  <a:pt x="70912" y="24507"/>
                  <a:pt x="70912" y="26246"/>
                </a:cubicBezTo>
                <a:close/>
                <a:moveTo>
                  <a:pt x="118187" y="26163"/>
                </a:moveTo>
                <a:cubicBezTo>
                  <a:pt x="118186" y="27338"/>
                  <a:pt x="117972" y="28503"/>
                  <a:pt x="117555" y="29601"/>
                </a:cubicBezTo>
                <a:lnTo>
                  <a:pt x="103032" y="71464"/>
                </a:lnTo>
                <a:cubicBezTo>
                  <a:pt x="102578" y="72736"/>
                  <a:pt x="101875" y="73906"/>
                  <a:pt x="100962" y="74902"/>
                </a:cubicBezTo>
                <a:cubicBezTo>
                  <a:pt x="100299" y="75671"/>
                  <a:pt x="99346" y="76129"/>
                  <a:pt x="98331" y="76165"/>
                </a:cubicBezTo>
                <a:lnTo>
                  <a:pt x="96296" y="76165"/>
                </a:lnTo>
                <a:cubicBezTo>
                  <a:pt x="94986" y="76165"/>
                  <a:pt x="93700" y="75253"/>
                  <a:pt x="92437" y="73428"/>
                </a:cubicBezTo>
                <a:cubicBezTo>
                  <a:pt x="92001" y="72798"/>
                  <a:pt x="91647" y="72114"/>
                  <a:pt x="91385" y="71394"/>
                </a:cubicBezTo>
                <a:lnTo>
                  <a:pt x="76510" y="29812"/>
                </a:lnTo>
                <a:cubicBezTo>
                  <a:pt x="76276" y="29303"/>
                  <a:pt x="76134" y="28757"/>
                  <a:pt x="76089" y="28198"/>
                </a:cubicBezTo>
                <a:cubicBezTo>
                  <a:pt x="76237" y="26845"/>
                  <a:pt x="77073" y="25665"/>
                  <a:pt x="78299" y="25076"/>
                </a:cubicBezTo>
                <a:cubicBezTo>
                  <a:pt x="79724" y="24132"/>
                  <a:pt x="81396" y="23631"/>
                  <a:pt x="83105" y="23637"/>
                </a:cubicBezTo>
                <a:cubicBezTo>
                  <a:pt x="84308" y="23471"/>
                  <a:pt x="85448" y="24221"/>
                  <a:pt x="85771" y="25392"/>
                </a:cubicBezTo>
                <a:lnTo>
                  <a:pt x="97205" y="63033"/>
                </a:lnTo>
                <a:lnTo>
                  <a:pt x="108504" y="27567"/>
                </a:lnTo>
                <a:cubicBezTo>
                  <a:pt x="108985" y="26366"/>
                  <a:pt x="109899" y="25389"/>
                  <a:pt x="111065" y="24830"/>
                </a:cubicBezTo>
                <a:cubicBezTo>
                  <a:pt x="112395" y="24049"/>
                  <a:pt x="113909" y="23637"/>
                  <a:pt x="115451" y="23637"/>
                </a:cubicBezTo>
                <a:cubicBezTo>
                  <a:pt x="117275" y="23637"/>
                  <a:pt x="118187" y="24479"/>
                  <a:pt x="118187" y="26163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745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C7DE4A-E6C0-41C3-8088-A189310D56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C7DE4A-E6C0-41C3-8088-A189310D5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A51E43-6921-4CE3-9D66-D8E000AF7C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 CAPS" panose="020F0703020203020204" pitchFamily="34" charset="0"/>
              <a:ea typeface="+mn-ea"/>
              <a:cs typeface="+mn-cs"/>
              <a:sym typeface="Pebble" panose="020F0703020203020204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36F6A4-52A6-B81E-6411-C68E90C36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"/>
            <a:ext cx="5165904" cy="68571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3F921A6-A68E-AD90-3323-ED6F2060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0372" y="2383288"/>
            <a:ext cx="5950203" cy="2091424"/>
          </a:xfrm>
        </p:spPr>
        <p:txBody>
          <a:bodyPr vert="horz"/>
          <a:lstStyle/>
          <a:p>
            <a:r>
              <a:rPr lang="lt-LT" sz="5400" dirty="0">
                <a:solidFill>
                  <a:schemeClr val="bg2"/>
                </a:solidFill>
                <a:ea typeface="+mj-lt"/>
                <a:cs typeface="+mj-lt"/>
              </a:rPr>
              <a:t>Veiklos ir finansiniai rezultatai</a:t>
            </a:r>
          </a:p>
        </p:txBody>
      </p:sp>
    </p:spTree>
    <p:extLst>
      <p:ext uri="{BB962C8B-B14F-4D97-AF65-F5344CB8AC3E}">
        <p14:creationId xmlns:p14="http://schemas.microsoft.com/office/powerpoint/2010/main" val="280971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45A81D-EAB1-74F9-8908-B99C8D6DED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2381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592" imgH="591" progId="TCLayout.ActiveDocument.1">
                  <p:embed/>
                </p:oleObj>
              </mc:Choice>
              <mc:Fallback>
                <p:oleObj name="think-cell Slide" r:id="rId42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45A81D-EAB1-74F9-8908-B99C8D6DE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Mobiliojo ir plačiajuosčio ryšio paslaugų vartotojų skaičius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DDC20-A088-4399-9D5A-2283B27F7A72}" type="slidenum">
              <a:rPr kumimoji="0" lang="lt-LT" sz="900" b="0" i="0" u="none" strike="noStrike" kern="1200" cap="none" spc="0" normalizeH="0" baseline="0" smtClean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t-LT" sz="900" b="0" i="0" u="none" strike="noStrike" kern="1200" cap="none" spc="0" normalizeH="0" baseline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F23E631F-62BF-B040-29A3-8CD89442966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398584"/>
              </p:ext>
            </p:extLst>
          </p:nvPr>
        </p:nvGraphicFramePr>
        <p:xfrm>
          <a:off x="790575" y="2563813"/>
          <a:ext cx="4552950" cy="332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4ADE56B-C6D8-9EF2-1D6A-83F75C7C6585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311275" y="2398712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D25E998-E739-0A3D-CDFF-28CFD5310DC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1311275" y="2398713"/>
            <a:ext cx="35099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31D65B34-6076-6A78-9867-3EE539CC5F8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821238" y="2398712"/>
            <a:ext cx="0" cy="203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01700" y="5673725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C747A14-8530-479A-B873-05350E903B6F}" type="datetime'''''''2''''''''02''''''3-0''''3-3''1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2023-03-31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76530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B04961-F3E4-4A26-BFC5-D878A87CE451}" type="datetime'''''20''''2''3''''''-''''''''''''''''0''6-''30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2023-06-30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3B956D-3418-8926-8193-EB63493A7F8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64160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4D4DDFF-20F8-4F89-BFD1-4C96D7035372}" type="datetime'''''20''23''''-''''09-''''''''''''''''3''''''''''''''''''''0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2023-09-30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6C5CD2-71E4-20B2-8D6F-4C194B8BFC7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48063" y="5673725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F1637C-D933-487A-8251-2F57174E52FD}" type="datetime'''''2''''0''''2''''''''''3-12''''''''-''''''3''''1'">
              <a:rPr lang="en-US" altLang="en-US" sz="1200" smtClean="0">
                <a:solidFill>
                  <a:schemeClr val="tx1"/>
                </a:solidFill>
              </a:rPr>
              <a:pPr/>
              <a:t>2023-12-31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119188" y="2686050"/>
            <a:ext cx="385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752884-74A3-4EE3-8CAC-72AEBE9E62EA}" type="datetime'''''1''''''''''''5''''''''''''''9''9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1599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020888" y="2665413"/>
            <a:ext cx="3365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1633FC6-F6AA-4EED-81A0-255BECD91E38}" type="datetime'1''''''6''''''''''''1''''''''''''''''''''''''''1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1611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874963" y="2613025"/>
            <a:ext cx="3825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E90F8F-8FE2-429E-BC86-201E1725798B}" type="datetime'''''1''''''''''''''6''''''''''''''''''''''4''''''''''''''2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1642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752850" y="2611439"/>
            <a:ext cx="3825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7B5AC9-BCFD-4BD9-9FCE-A418193DA67A}" type="datetime'''''''''''''1''''''64''''''''''''''''''3'''''">
              <a:rPr lang="en-US" altLang="en-US" sz="1200" smtClean="0">
                <a:solidFill>
                  <a:schemeClr val="tx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1643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68950A-0C83-62A7-9786-1AE31747A43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411663" y="5673725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16C20B9-206D-4361-BFA9-5BFC84FFA2CA}" type="datetime'''''2''''02''''''4''''''''''''''''-03-''''''''''''''''3''''1'">
              <a:rPr lang="en-US" altLang="en-US" sz="1200" smtClean="0">
                <a:solidFill>
                  <a:schemeClr val="tx1"/>
                </a:solidFill>
              </a:rPr>
              <a:pPr/>
              <a:t>2024-03-31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629150" y="2640014"/>
            <a:ext cx="384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AA8D8-77EA-418D-ADAD-D5A150F662B9}" type="datetime'''''''''''''1''''''6''''''''''''''2''6'''''''''''''''">
              <a:rPr lang="en-US" altLang="en-US" sz="1200" smtClean="0">
                <a:solidFill>
                  <a:schemeClr val="tx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1626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60663" y="2262188"/>
            <a:ext cx="609600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74CE0F-C836-4466-A077-2AF8AACCB991}" type="datetime'+''''''''''''''''''''1'''''''''''''''''',''7''%'''''''''''''''">
              <a:rPr lang="lt-LT" altLang="en-US" sz="1200" b="1" smtClean="0">
                <a:solidFill>
                  <a:srgbClr val="007770"/>
                </a:solidFill>
                <a:effectLst/>
              </a:rPr>
              <a:pPr/>
              <a:t>+1,7%</a:t>
            </a:fld>
            <a:endParaRPr lang="lt-LT" sz="1200" b="1" dirty="0">
              <a:solidFill>
                <a:srgbClr val="007770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FD645D-3637-EBCA-9B7A-B2A3F922B368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427163" y="6019800"/>
            <a:ext cx="179388" cy="1333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1B6DD9D-AD5F-FA0C-AB09-0E7B065DB961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427163" y="6232525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657350" y="6008688"/>
            <a:ext cx="17145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2137F25-94D9-4345-987E-2F666ECC1AFC}" type="datetime'Išank''''st''i''n''i''o m''okėji''m''o pa''''s''''''la''ugų'''">
              <a:rPr lang="lt-LT" altLang="en-US" sz="1000" smtClean="0">
                <a:solidFill>
                  <a:schemeClr val="tx1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Išankstinio mokėjimo paslaugų</a:t>
            </a:fld>
            <a:endParaRPr lang="lt-LT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57350" y="6221413"/>
            <a:ext cx="1778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B2FE47-8519-495C-BDCB-5838A7DF10AA}" type="datetime'''''Re''gulia''''rau''s m''okė''ji''''mo pasl''''a''''''''ugų'">
              <a:rPr lang="lt-LT" altLang="en-US" sz="1000" smtClean="0">
                <a:solidFill>
                  <a:schemeClr val="tx1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Reguliaraus mokėjimo paslaugų</a:t>
            </a:fld>
            <a:endParaRPr lang="lt-LT" sz="1000" dirty="0">
              <a:solidFill>
                <a:schemeClr val="tx1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AC8A92D-2DEA-A9DF-E203-21DBED798EE3}"/>
              </a:ext>
            </a:extLst>
          </p:cNvPr>
          <p:cNvSpPr txBox="1"/>
          <p:nvPr/>
        </p:nvSpPr>
        <p:spPr>
          <a:xfrm>
            <a:off x="906463" y="1572534"/>
            <a:ext cx="368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i="0" baseline="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Mobiliojo ryšio paslaugų vartotojai (tūkst.)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111E586-0716-B923-28CE-C7DB4007A0F9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81228193"/>
              </p:ext>
            </p:extLst>
          </p:nvPr>
        </p:nvGraphicFramePr>
        <p:xfrm>
          <a:off x="6791325" y="2563813"/>
          <a:ext cx="4552950" cy="332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C0813A-38BC-2597-C771-B4948E680276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7312025" y="2403475"/>
            <a:ext cx="0" cy="1698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C2CE60-B2FB-C32D-3093-183C5EC11FE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7312025" y="2403475"/>
            <a:ext cx="35099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B25C84-E88E-EE48-21A4-54F526C4ED5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821988" y="2403475"/>
            <a:ext cx="0" cy="1825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F7246F86-8B9B-EF63-3610-C6D94E3F103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902450" y="5673725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77EE1D-ED7C-4D45-80A0-B7AAEC745030}" type="datetime'2''''''''''''0''''23''-0''''''''3''-''''3''''''''''''''''''1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2023-03-31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641F4469-9A63-02C4-F238-CC9D491E50B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76605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802AFA-086F-479C-9031-CB797E258044}" type="datetime'20''''''''''''2''''''''3''''''''''-''06-''3''''''0''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2023-06-30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9B7A96-CA5F-9BF1-0071-21563BE730F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64235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369E49-CEA0-4E0D-9EDC-242F751A474C}" type="datetime'''2''''''''0''''''23''''''''-''09''-3''''''0''''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2023-09-30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DA41D81-652C-8B40-130C-F107CED967F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548813" y="5673725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A90EB9-BCBA-454F-8315-F2CC6A27D362}" type="datetime'''20''''''2''3''''''''''''''''-''''''1''2''''-''3''''''''1'">
              <a:rPr lang="en-US" altLang="en-US" sz="1200" smtClean="0">
                <a:solidFill>
                  <a:schemeClr val="tx1"/>
                </a:solidFill>
              </a:rPr>
              <a:pPr/>
              <a:t>2023-12-31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19CD1D6C-4592-759E-8B6B-64B3DE85B06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158038" y="2611438"/>
            <a:ext cx="3079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EBE087-8B81-4388-858E-C0FF2259F02B}" type="datetime'''''''''''''''''''''''''''''4''''''''''''2''''''7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427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22344560-DF47-4177-0732-E85BB50FDF3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035925" y="2611438"/>
            <a:ext cx="3079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44A80B-BC2A-4F35-AAA8-5A3549B22962}" type="datetime'''''''''''''''4''''2''''''''''''''''7''''''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427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909050" y="2617788"/>
            <a:ext cx="3159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3419B4-A829-4A98-B0B5-099F587A26DB}" type="datetime'''''''''''''''''''''''''''''''''''''4''''2''''''''''''''''6'">
              <a:rPr lang="lt-LT" altLang="en-US" sz="1200" smtClean="0">
                <a:solidFill>
                  <a:schemeClr val="tx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426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786938" y="2617789"/>
            <a:ext cx="3159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7EE640-7F71-4B2F-A2E7-967085B947DB}" type="datetime'''4''''''''''''''''2''6'''''''''''''''''''''''''''">
              <a:rPr lang="en-US" altLang="en-US" sz="1200" smtClean="0">
                <a:solidFill>
                  <a:schemeClr val="tx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1F40A34-E03E-7AF6-A815-4DD0252FF64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412413" y="5673725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5C5A2A-4D69-4539-A3A9-6F6E7AD290CC}" type="datetime'''2''''0''''''''24''''''''''''''''''-''03''''-3''''1'''''">
              <a:rPr lang="en-US" altLang="en-US" sz="1200" smtClean="0">
                <a:solidFill>
                  <a:schemeClr val="tx1"/>
                </a:solidFill>
              </a:rPr>
              <a:pPr/>
              <a:t>2024-03-31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664825" y="2624139"/>
            <a:ext cx="314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B30FEF9-E137-48E2-869D-E2E6CB52C47E}" type="datetime'''''''''''42''''''''''''5'''''''''''''''''''''''''''''''''">
              <a:rPr lang="en-US" altLang="en-US" sz="1200" smtClean="0">
                <a:solidFill>
                  <a:schemeClr val="tx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763000" y="2266950"/>
            <a:ext cx="60642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BBB5BC-3AF8-446E-9D99-0B19327A8F4A}" type="datetime'-''''''''''0'''',''''''''''''5''''%'''''''''''''''''''''''''''">
              <a:rPr lang="lt-LT" altLang="en-US" sz="1200" b="1" smtClean="0">
                <a:solidFill>
                  <a:srgbClr val="121214"/>
                </a:solidFill>
                <a:effectLst/>
              </a:rPr>
              <a:pPr/>
              <a:t>-0,5%</a:t>
            </a:fld>
            <a:endParaRPr lang="lt-LT" sz="1200" b="1" dirty="0">
              <a:solidFill>
                <a:srgbClr val="121214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36E4FB4-38CF-32C7-B230-8937F226AFF3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578850" y="6019800"/>
            <a:ext cx="179388" cy="1333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3ACE610-5BD4-DB86-7DD0-1C58590D16D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145588" y="6019800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7422EB20-BCE4-C945-E235-4FCCEADDFA5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809038" y="6008688"/>
            <a:ext cx="2349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363C805-79BB-4BA4-8978-DCF3438AE29D}" type="datetime'''''''''''''''''''D''''''''''''''''''''''S''''''''''''L'''">
              <a:rPr lang="lt-LT" altLang="en-US" sz="1000" smtClean="0">
                <a:solidFill>
                  <a:schemeClr val="tx1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DSL</a:t>
            </a:fld>
            <a:endParaRPr lang="lt-LT" sz="1000" dirty="0">
              <a:solidFill>
                <a:schemeClr val="tx1"/>
              </a:solidFill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0B2494D6-9A37-8A7F-7A6D-DCBF77371A5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375775" y="6008688"/>
            <a:ext cx="43656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8B329EE-BDA0-428A-AF1C-9ECEA0DEA877}" type="datetime'''''''''''''''''F''''T''''''''TH''''''''/B'''''">
              <a:rPr lang="lt-LT" altLang="en-US" sz="1000" smtClean="0">
                <a:solidFill>
                  <a:schemeClr val="tx1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FTTH/B</a:t>
            </a:fld>
            <a:endParaRPr lang="lt-LT" sz="1000" dirty="0">
              <a:solidFill>
                <a:schemeClr val="tx1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8023D82-D18D-485C-C43C-E40BA198B661}"/>
              </a:ext>
            </a:extLst>
          </p:cNvPr>
          <p:cNvSpPr txBox="1"/>
          <p:nvPr/>
        </p:nvSpPr>
        <p:spPr>
          <a:xfrm>
            <a:off x="6938809" y="1572534"/>
            <a:ext cx="403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i="0" baseline="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Plačiajuosčio interneto prieigos (tūkst.)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2CBD7F-CF30-5DBD-5C5C-C239341C1855}"/>
              </a:ext>
            </a:extLst>
          </p:cNvPr>
          <p:cNvCxnSpPr>
            <a:cxnSpLocks/>
          </p:cNvCxnSpPr>
          <p:nvPr/>
        </p:nvCxnSpPr>
        <p:spPr>
          <a:xfrm flipH="1">
            <a:off x="6256338" y="1368426"/>
            <a:ext cx="0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5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245A81D-EAB1-74F9-8908-B99C8D6DED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04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592" imgH="591" progId="TCLayout.ActiveDocument.1">
                  <p:embed/>
                </p:oleObj>
              </mc:Choice>
              <mc:Fallback>
                <p:oleObj name="think-cell Slide" r:id="rId2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245A81D-EAB1-74F9-8908-B99C8D6DE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TV</a:t>
            </a:r>
            <a:r>
              <a:rPr lang="lt-LT" dirty="0">
                <a:solidFill>
                  <a:schemeClr val="tx1"/>
                </a:solidFill>
              </a:rPr>
              <a:t> 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lt-LT" dirty="0"/>
              <a:t>fiksuotojo ryšio paslaugų vartotojų skaičius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DDC20-A088-4399-9D5A-2283B27F7A72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AFE1042-4C85-3B0D-186F-17B2BF5DB87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794588"/>
              </p:ext>
            </p:extLst>
          </p:nvPr>
        </p:nvGraphicFramePr>
        <p:xfrm>
          <a:off x="790575" y="2444750"/>
          <a:ext cx="4552950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8D1F40-2085-FE19-981C-E985D205323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311275" y="2417763"/>
            <a:ext cx="0" cy="187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6CE354-D014-BD11-96FC-5CD556A33C3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311275" y="2417763"/>
            <a:ext cx="35099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A0802-E24D-7D37-B5E4-DB66292D73B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821238" y="2417762"/>
            <a:ext cx="0" cy="166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01700" y="5673725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8F207C-BE24-45EF-8E6E-22DB942D1968}" type="datetime'''''''''''2''''''''0''''''2''''3-''''''0''''3-''3''''''1'">
              <a:rPr lang="en-US" altLang="en-US" sz="1200" smtClean="0">
                <a:solidFill>
                  <a:schemeClr val="tx1"/>
                </a:solidFill>
              </a:rPr>
              <a:pPr/>
              <a:t>2023-03-31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76530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AD66E4-EEAD-4E48-8B71-98540223B0C8}" type="datetime'''''''''''2''''''''0''''''''2''3''-06''''''''-3''''''0'">
              <a:rPr lang="en-US" altLang="en-US" sz="1200" smtClean="0">
                <a:solidFill>
                  <a:schemeClr val="tx1"/>
                </a:solidFill>
              </a:rPr>
              <a:pPr/>
              <a:t>2023-06-30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B48642-8749-54D8-7976-570B3AC17DD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64160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E71646-F4DD-411A-9E5F-B753310B70A0}" type="datetime'''''2''02''3''''''''-0''9-''''3''''0'''''''''''''">
              <a:rPr lang="en-US" altLang="en-US" sz="1200" smtClean="0">
                <a:solidFill>
                  <a:schemeClr val="tx1"/>
                </a:solidFill>
              </a:rPr>
              <a:pPr/>
              <a:t>2023-09-30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FBC06A-20AC-D202-0DCB-7DB470BB14F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48063" y="5673725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303C27-D837-4BEF-BCBB-F34F5AD079D8}" type="datetime'20''2''''3''''''-''''''1''2''''-''''''''''''''3''''1'''''''''">
              <a:rPr lang="en-US" altLang="en-US" sz="1200" smtClean="0">
                <a:solidFill>
                  <a:schemeClr val="tx1"/>
                </a:solidFill>
              </a:rPr>
              <a:pPr/>
              <a:t>2023-12-31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D59321-C515-7CF0-8375-2F4553CAFE8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411663" y="5673725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018ABE-7E09-48EC-B4A0-EA72039F4162}" type="datetime'2''''''''''02''''4''-''''''''''0''''''''''3''-''''''3''''1'''">
              <a:rPr lang="en-US" altLang="en-US" sz="1200" smtClean="0">
                <a:solidFill>
                  <a:schemeClr val="tx1"/>
                </a:solidFill>
              </a:rPr>
              <a:pPr/>
              <a:t>2024-03-31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40025" y="2281238"/>
            <a:ext cx="6524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4E68D5-2403-4175-B6CF-028CB1F6A1F3}" type="datetime'''''''''''+''''''0'',''''''8''''''''''''''''''''''''%'''''''">
              <a:rPr lang="en-US" altLang="en-US" sz="1200" b="1" smtClean="0">
                <a:solidFill>
                  <a:srgbClr val="121214"/>
                </a:solidFill>
                <a:effectLst/>
              </a:rPr>
              <a:pPr/>
              <a:t>+0,8%</a:t>
            </a:fld>
            <a:endParaRPr lang="en-US" sz="1200" b="1">
              <a:solidFill>
                <a:srgbClr val="121214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AC8A92D-2DEA-A9DF-E203-21DBED798EE3}"/>
              </a:ext>
            </a:extLst>
          </p:cNvPr>
          <p:cNvSpPr txBox="1"/>
          <p:nvPr/>
        </p:nvSpPr>
        <p:spPr>
          <a:xfrm>
            <a:off x="906463" y="1572534"/>
            <a:ext cx="317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i="0" baseline="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TV paslaugų vartotojai (tūkst.)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40E50B0-D70E-6D12-EF2C-F539531E52B5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519598082"/>
              </p:ext>
            </p:extLst>
          </p:nvPr>
        </p:nvGraphicFramePr>
        <p:xfrm>
          <a:off x="6791325" y="2444750"/>
          <a:ext cx="4552950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7EABAF-CCEB-3826-A9DB-A1994B1A9AB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7312025" y="24971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FF018F-3A1A-927B-999A-184CACBCFDA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7312025" y="2497138"/>
            <a:ext cx="35099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A84F41-B712-48AF-68B0-6B6CD9B657F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821988" y="2497138"/>
            <a:ext cx="0" cy="3794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F7246F86-8B9B-EF63-3610-C6D94E3F103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902450" y="5673725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21B2D5-DC7C-44BA-859D-3633F97C6C71}" type="datetime'''2''''0''''2''''''3''''''''''-''0''''''''''3''''-3''''1'''">
              <a:rPr lang="en-US" altLang="en-US" sz="1200" smtClean="0">
                <a:solidFill>
                  <a:schemeClr val="tx1"/>
                </a:solidFill>
              </a:rPr>
              <a:pPr/>
              <a:t>2023-03-31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641F4469-9A63-02C4-F238-CC9D491E50B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6605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2CE856-4E34-4D25-AC34-A9B3B0801077}" type="datetime'''''''''''''''2''''''02''''''''''3''''-0''''''6''-''''3''0'''">
              <a:rPr lang="en-US" altLang="en-US" sz="1200" smtClean="0">
                <a:solidFill>
                  <a:schemeClr val="tx1"/>
                </a:solidFill>
              </a:rPr>
              <a:pPr/>
              <a:t>2023-06-30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100C144-68F9-8460-5BD0-CA5A18435FB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642350" y="56737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CFC839-A68B-477C-B760-2F5A36FC0A6F}" type="datetime'2''''02''''''''''3''''-''''''0''''''''''''9''''''''-3''0'">
              <a:rPr lang="en-US" altLang="en-US" sz="1200" smtClean="0">
                <a:solidFill>
                  <a:schemeClr val="tx1"/>
                </a:solidFill>
              </a:rPr>
              <a:pPr/>
              <a:t>2023-09-30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F4B88A-D47A-E904-B838-E1FB85A5DB1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548813" y="5673725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BE7108-0B50-4AB8-B03D-04BB8F9D356C}" type="datetime'''''2''''''''''''''''0''2''''''''''''3''''''''''-12''-31'">
              <a:rPr lang="en-US" altLang="en-US" sz="1200" smtClean="0">
                <a:solidFill>
                  <a:schemeClr val="tx1"/>
                </a:solidFill>
              </a:rPr>
              <a:pPr/>
              <a:t>2023-12-31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6395078-DD9C-6568-43DC-B5524E1848E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0412413" y="5673725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DE7C82-E51F-43B0-BE26-6D39C7CF46FC}" type="datetime'2''''0''2''4-''0''''3''''''''''''''''''''''''''-''''''31'">
              <a:rPr lang="en-US" altLang="en-US" sz="1200" smtClean="0">
                <a:solidFill>
                  <a:schemeClr val="tx1"/>
                </a:solidFill>
              </a:rPr>
              <a:pPr/>
              <a:t>2024-03-31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712200" y="2360613"/>
            <a:ext cx="70802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B9C2C89-F6DA-490B-9ACF-8174DAC4FED5}" type="datetime'-''1''''''''''0'''''',''''''''''''''''''9''''''''%'">
              <a:rPr lang="en-US" altLang="en-US" sz="1200" b="1" smtClean="0">
                <a:solidFill>
                  <a:srgbClr val="121214"/>
                </a:solidFill>
                <a:effectLst/>
              </a:rPr>
              <a:pPr/>
              <a:t>-10,9%</a:t>
            </a:fld>
            <a:endParaRPr lang="en-US" sz="1200" b="1">
              <a:solidFill>
                <a:srgbClr val="121214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8023D82-D18D-485C-C43C-E40BA198B661}"/>
              </a:ext>
            </a:extLst>
          </p:cNvPr>
          <p:cNvSpPr txBox="1"/>
          <p:nvPr/>
        </p:nvSpPr>
        <p:spPr>
          <a:xfrm>
            <a:off x="6938809" y="1572534"/>
            <a:ext cx="40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i="0" baseline="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Fiksuotojo telefono ryšio linijų skaičius (tūkst.)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F2CBD7F-CF30-5DBD-5C5C-C239341C1855}"/>
              </a:ext>
            </a:extLst>
          </p:cNvPr>
          <p:cNvCxnSpPr>
            <a:cxnSpLocks/>
          </p:cNvCxnSpPr>
          <p:nvPr/>
        </p:nvCxnSpPr>
        <p:spPr>
          <a:xfrm flipH="1">
            <a:off x="6256338" y="1368426"/>
            <a:ext cx="0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906A8E-30E8-A545-9E98-374A197C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5" y="2295525"/>
            <a:ext cx="5714999" cy="2266951"/>
          </a:xfrm>
        </p:spPr>
        <p:txBody>
          <a:bodyPr anchor="ctr"/>
          <a:lstStyle/>
          <a:p>
            <a:r>
              <a:rPr lang="lt-LT" dirty="0">
                <a:solidFill>
                  <a:schemeClr val="tx1"/>
                </a:solidFill>
              </a:rPr>
              <a:t>Teikiame integruotas telekomunikacijų, IT ir TV paslaugas Lietuvoje </a:t>
            </a:r>
            <a:br>
              <a:rPr lang="lt-LT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iš vienų rankų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C864E-2C0E-CE4E-B7BB-49FF2606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DC20-A088-4399-9D5A-2283B27F7A72}" type="slidenum">
              <a:rPr lang="lt-LT" smtClean="0"/>
              <a:pPr/>
              <a:t>2</a:t>
            </a:fld>
            <a:endParaRPr lang="lt-LT" dirty="0"/>
          </a:p>
        </p:txBody>
      </p:sp>
      <p:pic>
        <p:nvPicPr>
          <p:cNvPr id="2" name="Picture Placeholder 8" descr="A picture containing sky, grass, outdoor, hill&#10;&#10;Description automatically generated">
            <a:extLst>
              <a:ext uri="{FF2B5EF4-FFF2-40B4-BE49-F238E27FC236}">
                <a16:creationId xmlns:a16="http://schemas.microsoft.com/office/drawing/2014/main" id="{2441CC77-3CCB-C010-84CB-97EEFF6A16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>
          <a:xfrm>
            <a:off x="-4763" y="0"/>
            <a:ext cx="597217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724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D791BD4-58B9-0C9A-6CD8-153F7DD290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058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8" imgW="347" imgH="348" progId="TCLayout.ActiveDocument.1">
                  <p:embed/>
                </p:oleObj>
              </mc:Choice>
              <mc:Fallback>
                <p:oleObj name="think-cell Slide" r:id="rId58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791BD4-58B9-0C9A-6CD8-153F7DD29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F6D6A4-2D1B-E8DF-3E11-1657D932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Pajamos, EBITDA ir grynasis pelnas (mln. eurų)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6" name="Chart 95">
            <a:extLst>
              <a:ext uri="{FF2B5EF4-FFF2-40B4-BE49-F238E27FC236}">
                <a16:creationId xmlns:a16="http://schemas.microsoft.com/office/drawing/2014/main" id="{23652E14-539E-F44A-C297-342D52F2DB9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2696277"/>
              </p:ext>
            </p:extLst>
          </p:nvPr>
        </p:nvGraphicFramePr>
        <p:xfrm>
          <a:off x="650875" y="2559050"/>
          <a:ext cx="4894263" cy="260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B0177D0-6744-5BC8-E793-BED89D6590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96938" y="4141788"/>
            <a:ext cx="619126" cy="223838"/>
          </a:xfrm>
          <a:custGeom>
            <a:avLst/>
            <a:gdLst/>
            <a:ahLst/>
            <a:cxnLst/>
            <a:rect l="0" t="0" r="0" b="0"/>
            <a:pathLst>
              <a:path w="619126" h="223838">
                <a:moveTo>
                  <a:pt x="0" y="166687"/>
                </a:moveTo>
                <a:lnTo>
                  <a:pt x="619125" y="0"/>
                </a:lnTo>
                <a:lnTo>
                  <a:pt x="619125" y="57150"/>
                </a:lnTo>
                <a:lnTo>
                  <a:pt x="0" y="223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A9E643A-EB94-932A-DD65-17DCAD60033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843088" y="4141788"/>
            <a:ext cx="619126" cy="223838"/>
          </a:xfrm>
          <a:custGeom>
            <a:avLst/>
            <a:gdLst/>
            <a:ahLst/>
            <a:cxnLst/>
            <a:rect l="0" t="0" r="0" b="0"/>
            <a:pathLst>
              <a:path w="619126" h="223838">
                <a:moveTo>
                  <a:pt x="0" y="166687"/>
                </a:moveTo>
                <a:lnTo>
                  <a:pt x="619125" y="0"/>
                </a:lnTo>
                <a:lnTo>
                  <a:pt x="619125" y="57150"/>
                </a:lnTo>
                <a:lnTo>
                  <a:pt x="0" y="223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BB4177E-F870-A9D0-D2F4-376B219C7E5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789238" y="4141788"/>
            <a:ext cx="617538" cy="223838"/>
          </a:xfrm>
          <a:custGeom>
            <a:avLst/>
            <a:gdLst/>
            <a:ahLst/>
            <a:cxnLst/>
            <a:rect l="0" t="0" r="0" b="0"/>
            <a:pathLst>
              <a:path w="617538" h="223838">
                <a:moveTo>
                  <a:pt x="0" y="166687"/>
                </a:moveTo>
                <a:lnTo>
                  <a:pt x="617537" y="0"/>
                </a:lnTo>
                <a:lnTo>
                  <a:pt x="617537" y="57150"/>
                </a:lnTo>
                <a:lnTo>
                  <a:pt x="0" y="223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D39B6981-4B29-B0DC-FC6E-38367AA67AA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733800" y="4141788"/>
            <a:ext cx="619126" cy="223838"/>
          </a:xfrm>
          <a:custGeom>
            <a:avLst/>
            <a:gdLst/>
            <a:ahLst/>
            <a:cxnLst/>
            <a:rect l="0" t="0" r="0" b="0"/>
            <a:pathLst>
              <a:path w="619126" h="223838">
                <a:moveTo>
                  <a:pt x="0" y="166687"/>
                </a:moveTo>
                <a:lnTo>
                  <a:pt x="619125" y="0"/>
                </a:lnTo>
                <a:lnTo>
                  <a:pt x="619125" y="57150"/>
                </a:lnTo>
                <a:lnTo>
                  <a:pt x="0" y="223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720BD303-B194-81D1-4C07-B7C6720956B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679950" y="4141788"/>
            <a:ext cx="619126" cy="223838"/>
          </a:xfrm>
          <a:custGeom>
            <a:avLst/>
            <a:gdLst/>
            <a:ahLst/>
            <a:cxnLst/>
            <a:rect l="0" t="0" r="0" b="0"/>
            <a:pathLst>
              <a:path w="619126" h="223838">
                <a:moveTo>
                  <a:pt x="0" y="166687"/>
                </a:moveTo>
                <a:lnTo>
                  <a:pt x="619125" y="0"/>
                </a:lnTo>
                <a:lnTo>
                  <a:pt x="619125" y="57150"/>
                </a:lnTo>
                <a:lnTo>
                  <a:pt x="0" y="223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5F7D77-039C-D8BE-F057-882CCA31FBA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96938" y="414178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C1C933-9744-7E96-0F46-7DEEC406014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96938" y="419893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58E01C-281E-BFCD-3887-457D1FF3B55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843088" y="414178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AA6A8C-5670-675D-9628-0AD5E65CFFC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843088" y="419893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DD4FAC-ADB8-D0C9-00FE-B3399EF5F92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2789238" y="4141788"/>
            <a:ext cx="617538" cy="166688"/>
          </a:xfrm>
          <a:custGeom>
            <a:avLst/>
            <a:gdLst/>
            <a:ahLst/>
            <a:cxnLst/>
            <a:rect l="0" t="0" r="0" b="0"/>
            <a:pathLst>
              <a:path w="617538" h="166688">
                <a:moveTo>
                  <a:pt x="0" y="166687"/>
                </a:moveTo>
                <a:lnTo>
                  <a:pt x="617537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7D5C35-077F-ADB1-FBC6-0D0058E02A0D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2789238" y="4198938"/>
            <a:ext cx="617538" cy="166688"/>
          </a:xfrm>
          <a:custGeom>
            <a:avLst/>
            <a:gdLst/>
            <a:ahLst/>
            <a:cxnLst/>
            <a:rect l="0" t="0" r="0" b="0"/>
            <a:pathLst>
              <a:path w="617538" h="166688">
                <a:moveTo>
                  <a:pt x="0" y="166687"/>
                </a:moveTo>
                <a:lnTo>
                  <a:pt x="617537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3916FDF-62BB-0C53-FA34-BE8236A4717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3733800" y="414178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2BD162E-B85A-76E4-E16F-F678E6D82E1B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3733800" y="419893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7B1FA4B-E41E-3D21-2C5A-4DD04AA72D9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4679950" y="414178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B7286F-D5B0-A3E8-0F8E-7E4C9CC4A5C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4679950" y="4198938"/>
            <a:ext cx="619126" cy="166688"/>
          </a:xfrm>
          <a:custGeom>
            <a:avLst/>
            <a:gdLst/>
            <a:ahLst/>
            <a:cxnLst/>
            <a:rect l="0" t="0" r="0" b="0"/>
            <a:pathLst>
              <a:path w="619126" h="166688">
                <a:moveTo>
                  <a:pt x="0" y="166687"/>
                </a:moveTo>
                <a:lnTo>
                  <a:pt x="61912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DB19B-203A-2242-9060-2454B19C4D52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1206500" y="2249488"/>
            <a:ext cx="0" cy="585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62A0FE-110C-CE17-A99A-7A17497EDA0D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206500" y="2249488"/>
            <a:ext cx="3783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D3C1A1-9E25-1DBB-2174-2F97E623220E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4989513" y="2249488"/>
            <a:ext cx="0" cy="465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22338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8FAC16-1A3F-4CBB-9913-A4E71CAD6535}" type="datetime'''''''''''2''023 ''m''.'' ''I k''''''''''''''e''t''''''''v.'''">
              <a:rPr lang="en-US" altLang="en-US" sz="1200" smtClean="0"/>
              <a:pPr/>
              <a:t>2023 m. I ketv.</a:t>
            </a:fld>
            <a:endParaRPr lang="en-US" sz="120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868488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CC3EF4-12DB-4A60-820A-61B7B8F9FFE0}" type="datetime'''2''''''''''''''''023 ''m''. I''''I'' k''''etv''''.'''''">
              <a:rPr lang="en-US" altLang="en-US" sz="1200" smtClean="0"/>
              <a:pPr/>
              <a:t>2023 m. II ketv.</a:t>
            </a:fld>
            <a:endParaRPr lang="en-US" sz="120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58CEB35-EB88-F7D1-1005-FDF5718915F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813051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BA71AA4-173C-42E2-A0D4-E2C57D733E06}" type="datetime'''2023'' ''m. I''''''''''II'''' ''''''''k''e''''t''''v''.'">
              <a:rPr lang="en-US" altLang="en-US" sz="1200" smtClean="0"/>
              <a:pPr/>
              <a:t>2023 m. III ketv.</a:t>
            </a:fld>
            <a:endParaRPr lang="en-US" sz="12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73AB48-6ADA-8F96-E2CD-DB6D5F1ED91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759200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C57775-CCDB-4E1C-8DCB-DC3BC35A2DFA}" type="datetime'''''''2''''''''023 ''m.'' ''''IV'' k''''e''t''v.'''''''">
              <a:rPr lang="en-US" altLang="en-US" sz="1200" smtClean="0"/>
              <a:pPr/>
              <a:t>2023 m. IV ketv.</a:t>
            </a:fld>
            <a:endParaRPr lang="en-US" sz="120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C9845E5-D5AB-6780-3060-A01208C13DC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705350" y="5135562"/>
            <a:ext cx="5699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25E1EF-CF30-48A2-ABFF-88421582434C}" type="datetime'2024'' ''''''''''''''m''''''''.'''''''' ''''I'''' ''''ket''v.'">
              <a:rPr lang="en-US" altLang="en-US" sz="1200" smtClean="0"/>
              <a:pPr/>
              <a:t>2024 m. I ketv.</a:t>
            </a:fld>
            <a:endParaRPr lang="en-US" sz="120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14413" y="2873375"/>
            <a:ext cx="384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0CA3B1-E435-4423-9010-CD760CF5EFF1}" type="datetime'''''''''''''''''11''''''''''''''''7'''''''''',''4'''''''''''">
              <a:rPr lang="en-US" altLang="en-US" sz="1200" smtClean="0"/>
              <a:pPr/>
              <a:t>117,4</a:t>
            </a:fld>
            <a:endParaRPr lang="en-US" sz="12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970088" y="3201988"/>
            <a:ext cx="3651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9A00B6-ED6E-43AB-AD44-93E1D2DF7ECC}" type="datetime'''1''''''''''''''''''''''''''''''''''13'''',''1'">
              <a:rPr lang="en-US" altLang="en-US" sz="1200" smtClean="0"/>
              <a:pPr/>
              <a:t>113,1</a:t>
            </a:fld>
            <a:endParaRPr lang="en-US" sz="120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E3C9F4B-17FD-2FEF-1EAE-9BBC7CD0D8C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892425" y="2463800"/>
            <a:ext cx="411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6E87CE-667C-43C8-A2B2-5409A448E2DE}" type="datetime'''''1''''''''2''''''2,''''''8'''''''''''''''''">
              <a:rPr lang="en-US" altLang="en-US" sz="1200" smtClean="0"/>
              <a:pPr/>
              <a:t>122,8</a:t>
            </a:fld>
            <a:endParaRPr lang="en-US" sz="12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2165BCC-A2AD-25D3-05FE-BC287A32C56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838575" y="2422525"/>
            <a:ext cx="4095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3C5EB1-2A52-4B23-9434-296C7871913E}" type="datetime'''''''''''1''''''''2''3'''''''''',''''3'''''''''''''''''''''">
              <a:rPr lang="en-US" altLang="en-US" sz="1200" smtClean="0"/>
              <a:pPr/>
              <a:t>123,3</a:t>
            </a:fld>
            <a:endParaRPr lang="en-US" sz="120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3558E45-C719-C86E-F4B9-3B09E996777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792663" y="2752725"/>
            <a:ext cx="3952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5A580C-5599-4558-B8DC-475D469E7A06}" type="datetime'''''''''''''''''''11''''''''''''''''''9'''''''''',''''0'''">
              <a:rPr lang="en-US" altLang="en-US" sz="1200" smtClean="0"/>
              <a:pPr/>
              <a:t>119,0</a:t>
            </a:fld>
            <a:endParaRPr lang="en-US" sz="120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790825" y="2112963"/>
            <a:ext cx="6143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80ED19-BD28-4D2B-8056-BC5400C37F33}" type="datetime'+''''''''''''''''1'''''',''3''''''''''''''''''%'''''''''">
              <a:rPr lang="en-US" altLang="en-US" sz="1200" b="1" smtClean="0">
                <a:effectLst/>
              </a:rPr>
              <a:pPr/>
              <a:t>+1,3%</a:t>
            </a:fld>
            <a:endParaRPr lang="en-US" sz="1200" b="1"/>
          </a:p>
        </p:txBody>
      </p: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C6D1A875-861B-3323-957C-4EF706404188}"/>
              </a:ext>
            </a:extLst>
          </p:cNvPr>
          <p:cNvGraphicFramePr/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269053149"/>
              </p:ext>
            </p:extLst>
          </p:nvPr>
        </p:nvGraphicFramePr>
        <p:xfrm>
          <a:off x="6907213" y="2252663"/>
          <a:ext cx="4764087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9E0CDDC-0C46-27FE-6C59-674EA2D81BF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7283450" y="1901825"/>
            <a:ext cx="0" cy="460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861BC4A-D9C8-5E84-1B29-9770790650A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7283450" y="1901825"/>
            <a:ext cx="36798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B9448FA-C025-8FAF-CEF8-1E8AB23EFB5E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0963275" y="1901825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164388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CB5485-EE9E-4803-962B-6ED0A23C657F}" type="datetime'''20''''''''''2''3'''''' ''m''''. ''I k''etv''''''.'">
              <a:rPr lang="en-US" altLang="en-US" sz="1200" smtClean="0"/>
              <a:pPr/>
              <a:t>2023 m. I ketv.</a:t>
            </a:fld>
            <a:endParaRPr lang="en-US" sz="120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083550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65521F-C9B0-4A47-A09E-E7E84C630631}" type="datetime'20''''''''''''23 ''''''''''''m''.'' I''''I ''''''''ket''''v.'">
              <a:rPr lang="en-US" altLang="en-US" sz="1200" smtClean="0"/>
              <a:pPr/>
              <a:t>2023 m. II ketv.</a:t>
            </a:fld>
            <a:endParaRPr lang="en-US" sz="120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3C823777-DD04-A8F0-A116-BF93437209B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9004301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70DA5B-9615-4D26-A815-934AB01CF06C}" type="datetime'2''''023'''''''' m''''.'' III'''''''''' ''''''ke''t''''''''v.'">
              <a:rPr lang="en-US" altLang="en-US" sz="1200" smtClean="0"/>
              <a:pPr/>
              <a:t>2023 m. III ketv.</a:t>
            </a:fld>
            <a:endParaRPr lang="en-US" sz="120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BDB4E57-64CC-5783-A201-BDA702621A5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923463" y="5135562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7534868-E775-4A6D-93C0-A27626BC6328}" type="datetime'20''''''2''3'''''''''''''' ''m. ''''''''''IV'' ''''ketv''.'">
              <a:rPr lang="en-US" altLang="en-US" sz="1200" smtClean="0"/>
              <a:pPr/>
              <a:t>2023 m. IV ketv.</a:t>
            </a:fld>
            <a:endParaRPr lang="en-US" sz="120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C28C295-3497-972C-AC15-323B9658C75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844213" y="5135562"/>
            <a:ext cx="5699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1B3B8D-A3E6-49C6-B196-5458A2B0C268}" type="datetime'''''2024 m. ''I'''''''''' ''''k''''''e''''''''''tv''''.'">
              <a:rPr lang="en-US" altLang="en-US" sz="1200" smtClean="0"/>
              <a:pPr/>
              <a:t>2024 m. I ketv.</a:t>
            </a:fld>
            <a:endParaRPr lang="en-US" sz="120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121525" y="2400301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5240F8-9410-4F71-8155-4444B625BFAD}" type="datetime'''''4''1'''''''''''''''''',''4'''''''''''''''''''''''''''''''">
              <a:rPr lang="en-US" altLang="en-US" sz="1200" smtClean="0"/>
              <a:pPr/>
              <a:t>41,4</a:t>
            </a:fld>
            <a:endParaRPr lang="en-US" sz="12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7450138" y="3897314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BA2483-D970-453E-9CD5-F27AF84F0529}" type="datetime'''''16'''''''''''''''''''''''''',''''2''''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16,2</a:t>
            </a:fld>
            <a:endParaRPr lang="en-US" sz="12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8042275" y="2387601"/>
            <a:ext cx="3254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CFD895F-CC6B-42F6-9F41-9F8D5AE9E606}" type="datetime'''''''4''''''1'''',''''''''''6''''''''''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41,6</a:t>
            </a:fld>
            <a:endParaRPr lang="en-US" sz="12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370888" y="3935414"/>
            <a:ext cx="3254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6DB569-0484-4D35-A91E-AB692078FAD3}" type="datetime'''''''''1''''''''''''''''''5'''''''',6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15,6</a:t>
            </a:fld>
            <a:endParaRPr lang="en-US" sz="12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961438" y="2116139"/>
            <a:ext cx="3254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2951882-3749-4066-8E48-3BBFD33AA4C6}" type="datetime'''''''''''''''''''''4''''''''''''''6'''''''',''''''''1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46,1</a:t>
            </a:fld>
            <a:endParaRPr lang="en-US" sz="12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9290050" y="3765551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CC3CE1-2A74-4894-B936-16D963D2C840}" type="datetime'''1''8'''''''''''''',''''5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18,5</a:t>
            </a:fld>
            <a:endParaRPr lang="en-US" sz="12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871075" y="2520951"/>
            <a:ext cx="3460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2463CA-E77D-4B66-B854-A0231A644287}" type="datetime'''''''''''''3''''''9,''''''''''''3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39,3</a:t>
            </a:fld>
            <a:endParaRPr lang="en-US" sz="12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0212388" y="4073526"/>
            <a:ext cx="320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D94C2A-5884-4851-9455-F84A972ED0D7}" type="datetime'''''''''''''1''3'''',''3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13,3</a:t>
            </a:fld>
            <a:endParaRPr lang="en-US" sz="120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0790238" y="2247901"/>
            <a:ext cx="3476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4BEC09-A911-4A0D-BC56-8F345ABDDE68}" type="datetime'''''''''''''''''''''4''''''''3,''''9''''''''''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43,9</a:t>
            </a:fld>
            <a:endParaRPr lang="en-US" sz="12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1131550" y="3783014"/>
            <a:ext cx="3222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E58029-D7EC-447C-8D9B-CE4B12084872}" type="datetime'''''''''''''''''1''''''''''''8'''''''''',''2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18,2</a:t>
            </a:fld>
            <a:endParaRPr lang="en-US" sz="1200" dirty="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802688" y="1765300"/>
            <a:ext cx="64293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61D233-53CF-40D5-8642-F0A062337A4B}" type="datetime'''+''''''''6'',''''''2''''''''''''''''''''''''''%'''''''">
              <a:rPr lang="en-US" altLang="en-US" sz="1200" b="1" smtClean="0">
                <a:effectLst/>
              </a:rPr>
              <a:pPr/>
              <a:t>+6,2%</a:t>
            </a:fld>
            <a:endParaRPr lang="en-US" sz="1200" b="1"/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9B2F6409-C72F-CA3B-CFF3-933E5493E3DF}"/>
              </a:ext>
            </a:extLst>
          </p:cNvPr>
          <p:cNvCxnSpPr>
            <a:cxnSpLocks/>
          </p:cNvCxnSpPr>
          <p:nvPr/>
        </p:nvCxnSpPr>
        <p:spPr>
          <a:xfrm flipH="1">
            <a:off x="6259347" y="1359694"/>
            <a:ext cx="1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B79F104A-3FCE-EDC5-39B1-CBD87211D201}"/>
              </a:ext>
            </a:extLst>
          </p:cNvPr>
          <p:cNvSpPr txBox="1"/>
          <p:nvPr/>
        </p:nvSpPr>
        <p:spPr>
          <a:xfrm>
            <a:off x="902591" y="1343299"/>
            <a:ext cx="180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Pajamos</a:t>
            </a:r>
            <a:endParaRPr lang="en-US" sz="1400" b="1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D4B5138-17D9-363F-CB01-D8BD96D71809}"/>
              </a:ext>
            </a:extLst>
          </p:cNvPr>
          <p:cNvSpPr txBox="1"/>
          <p:nvPr/>
        </p:nvSpPr>
        <p:spPr>
          <a:xfrm>
            <a:off x="6971850" y="1285278"/>
            <a:ext cx="235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EBITDA </a:t>
            </a:r>
            <a:r>
              <a:rPr lang="lt-LT" sz="1400" b="1" dirty="0"/>
              <a:t>ir grynasis pelnas</a:t>
            </a:r>
            <a:endParaRPr lang="en-US" sz="1400" b="1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D0E28B3-4A3B-8ADB-624E-63094291DF0D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7915275" y="5729288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7D8A1F4-49BC-4776-2883-99728CA00886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7915275" y="5942013"/>
            <a:ext cx="179388" cy="133350"/>
          </a:xfrm>
          <a:prstGeom prst="rect">
            <a:avLst/>
          </a:prstGeom>
          <a:solidFill>
            <a:schemeClr val="hlink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145463" y="5718175"/>
            <a:ext cx="25050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2B9B1A6-7982-4D7A-A8BE-CF7BB89CCAF4}" type="datetime' ''E''BITDA ''(''neįsk''ai''či''avus vienkartinių sąnaudų)'">
              <a:rPr lang="lt-LT" altLang="en-US" sz="1000" smtClean="0"/>
              <a:pPr/>
              <a:t> EBITDA (neįskaičiavus vienkartinių sąnaudų)</a:t>
            </a:fld>
            <a:endParaRPr lang="en-US" sz="1000"/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145463" y="5930900"/>
            <a:ext cx="88106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9CA71AD-AC5B-4D16-A1FF-08E2B10CCAEE}" type="datetime'''''Gr''''''y''''''n''''a''''s''i''''''s'''' p''el''''''n''as'">
              <a:rPr lang="en-US" altLang="en-US" sz="1000" smtClean="0"/>
              <a:pPr/>
              <a:t>Grynasis pelnas</a:t>
            </a:fld>
            <a:endParaRPr lang="en-US" sz="100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434D0BC2-FF8F-E59A-5EF0-78D64BC9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DDC20-A088-4399-9D5A-2283B27F7A72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5DA119F-4CCE-90AB-B8B5-D0A48A1E0B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9091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383" imgH="384" progId="TCLayout.ActiveDocument.1">
                  <p:embed/>
                </p:oleObj>
              </mc:Choice>
              <mc:Fallback>
                <p:oleObj name="think-cell Slide" r:id="rId47" imgW="383" imgH="38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DA119F-4CCE-90AB-B8B5-D0A48A1E0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Pagrindinių finansų rodiklių dinamika (mln. eurų)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en-GB" smtClean="0">
                <a:solidFill>
                  <a:schemeClr val="tx1"/>
                </a:solidFill>
              </a:rPr>
              <a:pPr/>
              <a:t>21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1F0FA-82DA-A8AB-D246-1456C1886A1C}"/>
              </a:ext>
            </a:extLst>
          </p:cNvPr>
          <p:cNvSpPr txBox="1"/>
          <p:nvPr/>
        </p:nvSpPr>
        <p:spPr>
          <a:xfrm>
            <a:off x="761145" y="6015623"/>
            <a:ext cx="986008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PASTABA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2024 m. pirmąjį ketvirtį vienkartinės sąnaudos darbuotojų išeitinėms išmokoms sudarė 297 tūkst. eurų (prieš metus – 313 tūkst. eurų), vienkartinės kitos sąnaudos – 405 tūkst. eurų (426 tūkst. eurų), o vienkartinis pelnas, gautas pardavus turtą, sudarė 140 tūkst. eurų (132 tūkst. eurų nuostolis).</a:t>
            </a:r>
          </a:p>
          <a:p>
            <a:endParaRPr lang="lt-LT" sz="1100" dirty="0">
              <a:solidFill>
                <a:schemeClr val="bg1">
                  <a:lumMod val="50000"/>
                </a:schemeClr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DA2A18F-3B5A-371C-683F-1296B524C66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9955535"/>
              </p:ext>
            </p:extLst>
          </p:nvPr>
        </p:nvGraphicFramePr>
        <p:xfrm>
          <a:off x="1200150" y="1957388"/>
          <a:ext cx="9021763" cy="334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4142396-2E01-A002-F24B-0D340F804EB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489075" y="2451100"/>
            <a:ext cx="1358901" cy="422276"/>
          </a:xfrm>
          <a:custGeom>
            <a:avLst/>
            <a:gdLst/>
            <a:ahLst/>
            <a:cxnLst/>
            <a:rect l="0" t="0" r="0" b="0"/>
            <a:pathLst>
              <a:path w="1358901" h="422276">
                <a:moveTo>
                  <a:pt x="0" y="365125"/>
                </a:moveTo>
                <a:lnTo>
                  <a:pt x="1358900" y="0"/>
                </a:lnTo>
                <a:lnTo>
                  <a:pt x="1358900" y="57150"/>
                </a:lnTo>
                <a:lnTo>
                  <a:pt x="0" y="4222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9ABF8C-CF80-02B8-C9B1-25490FE9FDA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489075" y="2508250"/>
            <a:ext cx="1358901" cy="365126"/>
          </a:xfrm>
          <a:custGeom>
            <a:avLst/>
            <a:gdLst/>
            <a:ahLst/>
            <a:cxnLst/>
            <a:rect l="0" t="0" r="0" b="0"/>
            <a:pathLst>
              <a:path w="1358901" h="365126">
                <a:moveTo>
                  <a:pt x="0" y="365125"/>
                </a:moveTo>
                <a:lnTo>
                  <a:pt x="1358900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146CBC-6F97-04DD-9358-2EB4A73B94D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489075" y="2451100"/>
            <a:ext cx="1358901" cy="365126"/>
          </a:xfrm>
          <a:custGeom>
            <a:avLst/>
            <a:gdLst/>
            <a:ahLst/>
            <a:cxnLst/>
            <a:rect l="0" t="0" r="0" b="0"/>
            <a:pathLst>
              <a:path w="1358901" h="365126">
                <a:moveTo>
                  <a:pt x="0" y="365125"/>
                </a:moveTo>
                <a:lnTo>
                  <a:pt x="1358900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80FF843-487E-DA47-14C7-6187F19F5CC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1851025" y="1492250"/>
            <a:ext cx="0" cy="3635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71674B6-F78C-77C5-9429-03613246B92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851025" y="1492250"/>
            <a:ext cx="633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FF07CD4-7434-1346-E4F8-F7901E7E2B5A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2484438" y="1492250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E50EE9-0840-BE5C-3870-25FE5C20D85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3622675" y="2665413"/>
            <a:ext cx="0" cy="406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520D05-0168-9EE5-A38B-BDE18F4C86F7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3622675" y="2665413"/>
            <a:ext cx="633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D67DD4-F7EF-C387-045A-EA649E80BD9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256088" y="2665413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5FCAE1-09A2-8618-EDC2-28C69FFA3E6C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5394325" y="3841750"/>
            <a:ext cx="0" cy="3794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C966B1-65A8-C728-D0EE-734795CDC8E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394325" y="3841750"/>
            <a:ext cx="633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2FDCDD5-30F9-D6D3-897E-750D66E15B1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027738" y="3841750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13F120-20F6-44D8-1404-3B3142D45A7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7164388" y="3857625"/>
            <a:ext cx="633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EE17AA-D53E-BA29-DBA4-7AD79F6BDD5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797800" y="3857626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DB3DB7-4AA6-A2A4-439B-86B60B43264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7164388" y="3857625"/>
            <a:ext cx="0" cy="3651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27BE07-676C-B3E0-1BDA-E78478CED88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8936038" y="3497263"/>
            <a:ext cx="0" cy="719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248439A-6571-E8F8-B5BD-A4A91D631AA9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8936038" y="3497263"/>
            <a:ext cx="633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6FAB776-DD72-6C49-0644-AFDA4C07712B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9569450" y="3497263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213100" y="5270500"/>
            <a:ext cx="145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758E0E-F70F-4CB8-8F33-205779A02C0C}" type="datetime'EBIT''DA neįskai''č''iavus v''ienkartinių'' sąnaudų ir pelno'">
              <a:rPr lang="lt-LT" altLang="en-US" sz="1200" smtClean="0"/>
              <a:pPr/>
              <a:t>EBITDA neįskaičiavus vienkartinių sąnaudų ir pelno</a:t>
            </a:fld>
            <a:endParaRPr lang="lt-LT" sz="120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175250" y="5270500"/>
            <a:ext cx="10715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681A79-ACC8-4896-B62F-6A89729939F5}" type="datetime'''''G''''''''r''''''''yn''asi''''''''s'' pel''n''''''''a''''s'">
              <a:rPr lang="lt-LT" altLang="en-US" sz="1200" smtClean="0"/>
              <a:pPr/>
              <a:t>Grynasis pelnas</a:t>
            </a:fld>
            <a:endParaRPr lang="lt-LT" sz="120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941E93D-54FA-93D3-7CA0-21343109A8B7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777037" y="5270500"/>
            <a:ext cx="14112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703295-26C6-4BD3-9103-971148936BE5}" type="datetime'''''''''I''l''''ga''l''aik''ės'' ''''inv''esticij''''os'''''">
              <a:rPr lang="lt-LT" altLang="en-US" sz="1200" smtClean="0"/>
              <a:pPr/>
              <a:t>Ilgalaikės investicijos</a:t>
            </a:fld>
            <a:endParaRPr lang="lt-LT" sz="120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919D6AF-8353-F29F-5EAB-1B2168F26E6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505825" y="5270500"/>
            <a:ext cx="14954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D5CAA9A-A9A6-40F3-9C58-3AFF65FDEE3B}" type="datetime'L''''ai''''''''s''vie''''ji pinig''''''''ų sr''au''t''ai'''">
              <a:rPr lang="lt-LT" altLang="en-US" sz="1200" smtClean="0"/>
              <a:pPr/>
              <a:t>Laisvieji pinigų srautai</a:t>
            </a:fld>
            <a:endParaRPr lang="lt-LT" sz="120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658939" y="1893888"/>
            <a:ext cx="384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91FF8E-58C0-4570-9441-20FB39A8ADED}" type="datetime'''''''''1''''''''''''''1''7'''''''''''''''''''',''4'''">
              <a:rPr lang="lt-LT" altLang="en-US" sz="1200" smtClean="0"/>
              <a:pPr/>
              <a:t>117,4</a:t>
            </a:fld>
            <a:endParaRPr lang="lt-LT" sz="12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287588" y="1820863"/>
            <a:ext cx="3952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0FCD25-8506-4D46-A540-23F24EF13A53}" type="datetime'''''''''11''''''9'''''''''''''''''''''',''''''''''''''0'''">
              <a:rPr lang="lt-LT" altLang="en-US" sz="1200" smtClean="0"/>
              <a:pPr/>
              <a:t>119,0</a:t>
            </a:fld>
            <a:endParaRPr lang="lt-LT" sz="120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460750" y="3109913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6D7718-2591-4C9A-8539-88EA581008A1}" type="datetime'''''''''''''''''''''''''''''4''1'',''''''''4'''">
              <a:rPr lang="lt-LT" altLang="en-US" sz="1200" smtClean="0"/>
              <a:pPr/>
              <a:t>41,4</a:t>
            </a:fld>
            <a:endParaRPr lang="lt-LT" sz="12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083050" y="2994025"/>
            <a:ext cx="3476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1B83A8-87BE-44EA-827D-9C4D43CDCAED}" type="datetime'''''''''''''''''''''''''''''''''''''''''''''''4''3'''''',''9'">
              <a:rPr lang="lt-LT" altLang="en-US" sz="1200" smtClean="0"/>
              <a:pPr/>
              <a:t>43,9</a:t>
            </a:fld>
            <a:endParaRPr lang="lt-LT" sz="12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232400" y="4259263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F89888-90D4-4935-AD67-256B43F18FDA}" type="datetime'''''16'',2'''''''''''''''''''''''''''''''''''''">
              <a:rPr lang="lt-LT" altLang="en-US" sz="1200" smtClean="0"/>
              <a:pPr/>
              <a:t>16,2</a:t>
            </a:fld>
            <a:endParaRPr lang="lt-LT" sz="12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867401" y="4170363"/>
            <a:ext cx="3222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D9C3A-8EFA-4861-BC55-34DC515A066D}" type="datetime'''''''''''''''''''''1''''8'''''''',''''''''''''''''''''''''2'">
              <a:rPr lang="lt-LT" altLang="en-US" sz="1200" smtClean="0"/>
              <a:pPr/>
              <a:t>18,2</a:t>
            </a:fld>
            <a:endParaRPr lang="lt-LT" sz="12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002463" y="4260850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26EDA-16E0-4801-A2C3-E7BEE4CAF3B7}" type="datetime'''1''''''''6'''',''''''''''''''''''''''''''''2'''''">
              <a:rPr lang="lt-LT" altLang="en-US" sz="1200" smtClean="0"/>
              <a:pPr/>
              <a:t>16,2</a:t>
            </a:fld>
            <a:endParaRPr lang="lt-LT" sz="12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7639050" y="4186238"/>
            <a:ext cx="317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5792C2-7859-47E2-B822-778C8F7FCAA2}" type="datetime'''''''''''''''''''''17'''''',''''''''''''''''''''8'''">
              <a:rPr lang="lt-LT" altLang="en-US" sz="1200" smtClean="0"/>
              <a:pPr/>
              <a:t>17,8</a:t>
            </a:fld>
            <a:endParaRPr lang="lt-LT" sz="12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8774113" y="4254500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510092-AD1A-430E-970D-C2721E14BB81}" type="datetime'''''''''1''''''''''''''''''''6'',''''3'''''''''''''''''''''''">
              <a:rPr lang="lt-LT" altLang="en-US" sz="1200" smtClean="0"/>
              <a:pPr/>
              <a:t>16,3</a:t>
            </a:fld>
            <a:endParaRPr lang="lt-LT" sz="12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399589" y="3825875"/>
            <a:ext cx="3397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C4EC84-5072-4BE2-98ED-555BDD1E597A}" type="datetime'''''''''''2''''''''''''''''''''''''''''5'''''''',''7'''">
              <a:rPr lang="lt-LT" altLang="en-US" sz="1200" smtClean="0"/>
              <a:pPr/>
              <a:t>25,7</a:t>
            </a:fld>
            <a:endParaRPr lang="lt-LT" sz="12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878014" y="5270500"/>
            <a:ext cx="5826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C8858E-3EC8-4BFC-BAE3-CEBC005BD3EF}" type="datetime'''''''''''''''P''''a''''''''j''''''am''os'''''''">
              <a:rPr lang="lt-LT" altLang="en-US" sz="1200" smtClean="0"/>
              <a:pPr/>
              <a:t>Pajamos</a:t>
            </a:fld>
            <a:endParaRPr lang="lt-LT" sz="120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860551" y="1355725"/>
            <a:ext cx="6143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A2CCA9-F2EA-4B06-9F4E-979DB12666D6}" type="datetime'+1'''''',''''''''''3''''''''''%''''''''''''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+1,3%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617913" y="2528888"/>
            <a:ext cx="64293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FCB5BE-E0D5-4B50-BE62-6627A5DF1166}" type="datetime'''''''''''''''''+6'''',''''2''''''''''''''''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+6,2%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351463" y="3705225"/>
            <a:ext cx="717550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83D3ADE-1B36-48B4-A3F3-06F733E2E3DA}" type="datetime'+11'''''''''''''''''''''''''''''',''''8''''%''''''''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+11,8%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118350" y="3721100"/>
            <a:ext cx="723900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F94608-F9CD-4687-87E6-26FA06808EAB}" type="datetime'''''''''+''10'''',1''%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+10,1%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866188" y="3360738"/>
            <a:ext cx="77311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C8348D-0E57-43A5-90C6-C44B88C3AF65}" type="datetime'''''''''''''''''+5''''''''7'''''''''''''''''''''''''',4''%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+57,4%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C7C399-EFFD-FB77-0E3E-56AD56C4564F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8910638" y="127793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8761FB-0B58-9E2C-BBC0-9C1CDEB34A4D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8910638" y="152241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9175751" y="1265238"/>
            <a:ext cx="10445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F145BC6-167D-4328-980C-A0E07BBD6A9E}" type="datetime'''''''2''023'''''' m.'''''''' 3 mė''''''''n.'''''''">
              <a:rPr lang="lt-LT" altLang="en-US" sz="1200" smtClean="0"/>
              <a:pPr/>
              <a:t>2023 m. 3 mėn.</a:t>
            </a:fld>
            <a:endParaRPr lang="lt-LT" sz="12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9175751" y="1509713"/>
            <a:ext cx="1046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C808825-F805-4D8E-AC43-BD723DFE1B10}" type="datetime'''202''''''4'''''''' ''''m''. ''''''''''''3 ''mė''n''.'">
              <a:rPr lang="lt-LT" altLang="en-US" sz="1200" smtClean="0"/>
              <a:pPr/>
              <a:t>2024 m. 3 mėn.</a:t>
            </a:fld>
            <a:endParaRPr lang="lt-LT" sz="1200"/>
          </a:p>
        </p:txBody>
      </p:sp>
    </p:spTree>
    <p:extLst>
      <p:ext uri="{BB962C8B-B14F-4D97-AF65-F5344CB8AC3E}">
        <p14:creationId xmlns:p14="http://schemas.microsoft.com/office/powerpoint/2010/main" val="783636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FEB2E7E-1729-51CC-CE69-77A40DEF4B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5327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2024 m. 3 mėnesių pajamų struktūra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22</a:t>
            </a:fld>
            <a:endParaRPr lang="lt-L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4C18BC-BD26-E0DB-5033-B5BCFCDB1E47}"/>
              </a:ext>
            </a:extLst>
          </p:cNvPr>
          <p:cNvSpPr/>
          <p:nvPr/>
        </p:nvSpPr>
        <p:spPr>
          <a:xfrm>
            <a:off x="8089119" y="2386908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884877-5CB6-647C-94BA-F44C7B4DB32E}"/>
              </a:ext>
            </a:extLst>
          </p:cNvPr>
          <p:cNvSpPr/>
          <p:nvPr/>
        </p:nvSpPr>
        <p:spPr>
          <a:xfrm>
            <a:off x="9797657" y="2836852"/>
            <a:ext cx="1781276" cy="239984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dirty="0">
                <a:solidFill>
                  <a:srgbClr val="121214"/>
                </a:solidFill>
                <a:latin typeface="Telia Sans Heading Heading"/>
              </a:rPr>
              <a:t>36,5 </a:t>
            </a: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7D9864-3112-27FE-C6F2-3A04AE6A118B}"/>
              </a:ext>
            </a:extLst>
          </p:cNvPr>
          <p:cNvSpPr/>
          <p:nvPr/>
        </p:nvSpPr>
        <p:spPr>
          <a:xfrm>
            <a:off x="9783645" y="3226919"/>
            <a:ext cx="1795288" cy="4483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Verslas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EB1BCB-E81D-BB42-BB38-3650CCB3D781}"/>
              </a:ext>
            </a:extLst>
          </p:cNvPr>
          <p:cNvCxnSpPr>
            <a:cxnSpLocks/>
          </p:cNvCxnSpPr>
          <p:nvPr/>
        </p:nvCxnSpPr>
        <p:spPr>
          <a:xfrm>
            <a:off x="9797657" y="3138855"/>
            <a:ext cx="17952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F9A393A5-5D18-DE20-001F-B97537D54FE1}"/>
              </a:ext>
            </a:extLst>
          </p:cNvPr>
          <p:cNvSpPr/>
          <p:nvPr/>
        </p:nvSpPr>
        <p:spPr>
          <a:xfrm>
            <a:off x="8089119" y="4148472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C16778D-4721-99C8-0E60-C36C7E0EB77F}"/>
              </a:ext>
            </a:extLst>
          </p:cNvPr>
          <p:cNvSpPr/>
          <p:nvPr/>
        </p:nvSpPr>
        <p:spPr>
          <a:xfrm>
            <a:off x="8407828" y="4457032"/>
            <a:ext cx="917487" cy="917980"/>
          </a:xfrm>
          <a:custGeom>
            <a:avLst/>
            <a:gdLst>
              <a:gd name="connsiteX0" fmla="*/ 136572 w 136571"/>
              <a:gd name="connsiteY0" fmla="*/ 63106 h 136644"/>
              <a:gd name="connsiteX1" fmla="*/ 136572 w 136571"/>
              <a:gd name="connsiteY1" fmla="*/ 52601 h 136644"/>
              <a:gd name="connsiteX2" fmla="*/ 119596 w 136571"/>
              <a:gd name="connsiteY2" fmla="*/ 28065 h 136644"/>
              <a:gd name="connsiteX3" fmla="*/ 106851 w 136571"/>
              <a:gd name="connsiteY3" fmla="*/ 1223 h 136644"/>
              <a:gd name="connsiteX4" fmla="*/ 80009 w 136571"/>
              <a:gd name="connsiteY4" fmla="*/ 13969 h 136644"/>
              <a:gd name="connsiteX5" fmla="*/ 80009 w 136571"/>
              <a:gd name="connsiteY5" fmla="*/ 28065 h 136644"/>
              <a:gd name="connsiteX6" fmla="*/ 68286 w 136571"/>
              <a:gd name="connsiteY6" fmla="*/ 36910 h 136644"/>
              <a:gd name="connsiteX7" fmla="*/ 56563 w 136571"/>
              <a:gd name="connsiteY7" fmla="*/ 28065 h 136644"/>
              <a:gd name="connsiteX8" fmla="*/ 43818 w 136571"/>
              <a:gd name="connsiteY8" fmla="*/ 1223 h 136644"/>
              <a:gd name="connsiteX9" fmla="*/ 16976 w 136571"/>
              <a:gd name="connsiteY9" fmla="*/ 13968 h 136644"/>
              <a:gd name="connsiteX10" fmla="*/ 16976 w 136571"/>
              <a:gd name="connsiteY10" fmla="*/ 28065 h 136644"/>
              <a:gd name="connsiteX11" fmla="*/ 0 w 136571"/>
              <a:gd name="connsiteY11" fmla="*/ 52601 h 136644"/>
              <a:gd name="connsiteX12" fmla="*/ 0 w 136571"/>
              <a:gd name="connsiteY12" fmla="*/ 63106 h 136644"/>
              <a:gd name="connsiteX13" fmla="*/ 15758 w 136571"/>
              <a:gd name="connsiteY13" fmla="*/ 78864 h 136644"/>
              <a:gd name="connsiteX14" fmla="*/ 16976 w 136571"/>
              <a:gd name="connsiteY14" fmla="*/ 85845 h 136644"/>
              <a:gd name="connsiteX15" fmla="*/ 0 w 136571"/>
              <a:gd name="connsiteY15" fmla="*/ 110381 h 136644"/>
              <a:gd name="connsiteX16" fmla="*/ 0 w 136571"/>
              <a:gd name="connsiteY16" fmla="*/ 120886 h 136644"/>
              <a:gd name="connsiteX17" fmla="*/ 15758 w 136571"/>
              <a:gd name="connsiteY17" fmla="*/ 136645 h 136644"/>
              <a:gd name="connsiteX18" fmla="*/ 57780 w 136571"/>
              <a:gd name="connsiteY18" fmla="*/ 136645 h 136644"/>
              <a:gd name="connsiteX19" fmla="*/ 68286 w 136571"/>
              <a:gd name="connsiteY19" fmla="*/ 132599 h 136644"/>
              <a:gd name="connsiteX20" fmla="*/ 78791 w 136571"/>
              <a:gd name="connsiteY20" fmla="*/ 136645 h 136644"/>
              <a:gd name="connsiteX21" fmla="*/ 120813 w 136571"/>
              <a:gd name="connsiteY21" fmla="*/ 136645 h 136644"/>
              <a:gd name="connsiteX22" fmla="*/ 136572 w 136571"/>
              <a:gd name="connsiteY22" fmla="*/ 120886 h 136644"/>
              <a:gd name="connsiteX23" fmla="*/ 136572 w 136571"/>
              <a:gd name="connsiteY23" fmla="*/ 110381 h 136644"/>
              <a:gd name="connsiteX24" fmla="*/ 119596 w 136571"/>
              <a:gd name="connsiteY24" fmla="*/ 85845 h 136644"/>
              <a:gd name="connsiteX25" fmla="*/ 120813 w 136571"/>
              <a:gd name="connsiteY25" fmla="*/ 78864 h 136644"/>
              <a:gd name="connsiteX26" fmla="*/ 136572 w 136571"/>
              <a:gd name="connsiteY26" fmla="*/ 63106 h 136644"/>
              <a:gd name="connsiteX27" fmla="*/ 99802 w 136571"/>
              <a:gd name="connsiteY27" fmla="*/ 10579 h 136644"/>
              <a:gd name="connsiteX28" fmla="*/ 110308 w 136571"/>
              <a:gd name="connsiteY28" fmla="*/ 21084 h 136644"/>
              <a:gd name="connsiteX29" fmla="*/ 99802 w 136571"/>
              <a:gd name="connsiteY29" fmla="*/ 31590 h 136644"/>
              <a:gd name="connsiteX30" fmla="*/ 89297 w 136571"/>
              <a:gd name="connsiteY30" fmla="*/ 21084 h 136644"/>
              <a:gd name="connsiteX31" fmla="*/ 99802 w 136571"/>
              <a:gd name="connsiteY31" fmla="*/ 10579 h 136644"/>
              <a:gd name="connsiteX32" fmla="*/ 36769 w 136571"/>
              <a:gd name="connsiteY32" fmla="*/ 10579 h 136644"/>
              <a:gd name="connsiteX33" fmla="*/ 47275 w 136571"/>
              <a:gd name="connsiteY33" fmla="*/ 21084 h 136644"/>
              <a:gd name="connsiteX34" fmla="*/ 36769 w 136571"/>
              <a:gd name="connsiteY34" fmla="*/ 31590 h 136644"/>
              <a:gd name="connsiteX35" fmla="*/ 26264 w 136571"/>
              <a:gd name="connsiteY35" fmla="*/ 21084 h 136644"/>
              <a:gd name="connsiteX36" fmla="*/ 36769 w 136571"/>
              <a:gd name="connsiteY36" fmla="*/ 10579 h 136644"/>
              <a:gd name="connsiteX37" fmla="*/ 63033 w 136571"/>
              <a:gd name="connsiteY37" fmla="*/ 120886 h 136644"/>
              <a:gd name="connsiteX38" fmla="*/ 57780 w 136571"/>
              <a:gd name="connsiteY38" fmla="*/ 126139 h 136644"/>
              <a:gd name="connsiteX39" fmla="*/ 15758 w 136571"/>
              <a:gd name="connsiteY39" fmla="*/ 126139 h 136644"/>
              <a:gd name="connsiteX40" fmla="*/ 10506 w 136571"/>
              <a:gd name="connsiteY40" fmla="*/ 120886 h 136644"/>
              <a:gd name="connsiteX41" fmla="*/ 10506 w 136571"/>
              <a:gd name="connsiteY41" fmla="*/ 110381 h 136644"/>
              <a:gd name="connsiteX42" fmla="*/ 23245 w 136571"/>
              <a:gd name="connsiteY42" fmla="*/ 94920 h 136644"/>
              <a:gd name="connsiteX43" fmla="*/ 50293 w 136571"/>
              <a:gd name="connsiteY43" fmla="*/ 94920 h 136644"/>
              <a:gd name="connsiteX44" fmla="*/ 63033 w 136571"/>
              <a:gd name="connsiteY44" fmla="*/ 110381 h 136644"/>
              <a:gd name="connsiteX45" fmla="*/ 26264 w 136571"/>
              <a:gd name="connsiteY45" fmla="*/ 78864 h 136644"/>
              <a:gd name="connsiteX46" fmla="*/ 36769 w 136571"/>
              <a:gd name="connsiteY46" fmla="*/ 68359 h 136644"/>
              <a:gd name="connsiteX47" fmla="*/ 47275 w 136571"/>
              <a:gd name="connsiteY47" fmla="*/ 78864 h 136644"/>
              <a:gd name="connsiteX48" fmla="*/ 36769 w 136571"/>
              <a:gd name="connsiteY48" fmla="*/ 89370 h 136644"/>
              <a:gd name="connsiteX49" fmla="*/ 26264 w 136571"/>
              <a:gd name="connsiteY49" fmla="*/ 78864 h 136644"/>
              <a:gd name="connsiteX50" fmla="*/ 126066 w 136571"/>
              <a:gd name="connsiteY50" fmla="*/ 110381 h 136644"/>
              <a:gd name="connsiteX51" fmla="*/ 126066 w 136571"/>
              <a:gd name="connsiteY51" fmla="*/ 120886 h 136644"/>
              <a:gd name="connsiteX52" fmla="*/ 120813 w 136571"/>
              <a:gd name="connsiteY52" fmla="*/ 126139 h 136644"/>
              <a:gd name="connsiteX53" fmla="*/ 78791 w 136571"/>
              <a:gd name="connsiteY53" fmla="*/ 126139 h 136644"/>
              <a:gd name="connsiteX54" fmla="*/ 73539 w 136571"/>
              <a:gd name="connsiteY54" fmla="*/ 120886 h 136644"/>
              <a:gd name="connsiteX55" fmla="*/ 73539 w 136571"/>
              <a:gd name="connsiteY55" fmla="*/ 110381 h 136644"/>
              <a:gd name="connsiteX56" fmla="*/ 86278 w 136571"/>
              <a:gd name="connsiteY56" fmla="*/ 94920 h 136644"/>
              <a:gd name="connsiteX57" fmla="*/ 113326 w 136571"/>
              <a:gd name="connsiteY57" fmla="*/ 94920 h 136644"/>
              <a:gd name="connsiteX58" fmla="*/ 126066 w 136571"/>
              <a:gd name="connsiteY58" fmla="*/ 110381 h 136644"/>
              <a:gd name="connsiteX59" fmla="*/ 89297 w 136571"/>
              <a:gd name="connsiteY59" fmla="*/ 78864 h 136644"/>
              <a:gd name="connsiteX60" fmla="*/ 99802 w 136571"/>
              <a:gd name="connsiteY60" fmla="*/ 68359 h 136644"/>
              <a:gd name="connsiteX61" fmla="*/ 110308 w 136571"/>
              <a:gd name="connsiteY61" fmla="*/ 78864 h 136644"/>
              <a:gd name="connsiteX62" fmla="*/ 99802 w 136571"/>
              <a:gd name="connsiteY62" fmla="*/ 89370 h 136644"/>
              <a:gd name="connsiteX63" fmla="*/ 89297 w 136571"/>
              <a:gd name="connsiteY63" fmla="*/ 78864 h 136644"/>
              <a:gd name="connsiteX64" fmla="*/ 117970 w 136571"/>
              <a:gd name="connsiteY64" fmla="*/ 68359 h 136644"/>
              <a:gd name="connsiteX65" fmla="*/ 89330 w 136571"/>
              <a:gd name="connsiteY65" fmla="*/ 60603 h 136644"/>
              <a:gd name="connsiteX66" fmla="*/ 80009 w 136571"/>
              <a:gd name="connsiteY66" fmla="*/ 85845 h 136644"/>
              <a:gd name="connsiteX67" fmla="*/ 68286 w 136571"/>
              <a:gd name="connsiteY67" fmla="*/ 94690 h 136644"/>
              <a:gd name="connsiteX68" fmla="*/ 56563 w 136571"/>
              <a:gd name="connsiteY68" fmla="*/ 85845 h 136644"/>
              <a:gd name="connsiteX69" fmla="*/ 43789 w 136571"/>
              <a:gd name="connsiteY69" fmla="*/ 59058 h 136644"/>
              <a:gd name="connsiteX70" fmla="*/ 18601 w 136571"/>
              <a:gd name="connsiteY70" fmla="*/ 68359 h 136644"/>
              <a:gd name="connsiteX71" fmla="*/ 15758 w 136571"/>
              <a:gd name="connsiteY71" fmla="*/ 68359 h 136644"/>
              <a:gd name="connsiteX72" fmla="*/ 10506 w 136571"/>
              <a:gd name="connsiteY72" fmla="*/ 63106 h 136644"/>
              <a:gd name="connsiteX73" fmla="*/ 10506 w 136571"/>
              <a:gd name="connsiteY73" fmla="*/ 52601 h 136644"/>
              <a:gd name="connsiteX74" fmla="*/ 23245 w 136571"/>
              <a:gd name="connsiteY74" fmla="*/ 37140 h 136644"/>
              <a:gd name="connsiteX75" fmla="*/ 50293 w 136571"/>
              <a:gd name="connsiteY75" fmla="*/ 37140 h 136644"/>
              <a:gd name="connsiteX76" fmla="*/ 63033 w 136571"/>
              <a:gd name="connsiteY76" fmla="*/ 52601 h 136644"/>
              <a:gd name="connsiteX77" fmla="*/ 63033 w 136571"/>
              <a:gd name="connsiteY77" fmla="*/ 63106 h 136644"/>
              <a:gd name="connsiteX78" fmla="*/ 68286 w 136571"/>
              <a:gd name="connsiteY78" fmla="*/ 68359 h 136644"/>
              <a:gd name="connsiteX79" fmla="*/ 73539 w 136571"/>
              <a:gd name="connsiteY79" fmla="*/ 63106 h 136644"/>
              <a:gd name="connsiteX80" fmla="*/ 73539 w 136571"/>
              <a:gd name="connsiteY80" fmla="*/ 52601 h 136644"/>
              <a:gd name="connsiteX81" fmla="*/ 86278 w 136571"/>
              <a:gd name="connsiteY81" fmla="*/ 37140 h 136644"/>
              <a:gd name="connsiteX82" fmla="*/ 113326 w 136571"/>
              <a:gd name="connsiteY82" fmla="*/ 37140 h 136644"/>
              <a:gd name="connsiteX83" fmla="*/ 126066 w 136571"/>
              <a:gd name="connsiteY83" fmla="*/ 52601 h 136644"/>
              <a:gd name="connsiteX84" fmla="*/ 126066 w 136571"/>
              <a:gd name="connsiteY84" fmla="*/ 63106 h 136644"/>
              <a:gd name="connsiteX85" fmla="*/ 120813 w 136571"/>
              <a:gd name="connsiteY85" fmla="*/ 68359 h 1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6571" h="136644">
                <a:moveTo>
                  <a:pt x="136572" y="63106"/>
                </a:moveTo>
                <a:lnTo>
                  <a:pt x="136572" y="52601"/>
                </a:lnTo>
                <a:cubicBezTo>
                  <a:pt x="136553" y="41692"/>
                  <a:pt x="129797" y="31929"/>
                  <a:pt x="119596" y="28065"/>
                </a:cubicBezTo>
                <a:cubicBezTo>
                  <a:pt x="123488" y="17133"/>
                  <a:pt x="117782" y="5116"/>
                  <a:pt x="106851" y="1223"/>
                </a:cubicBezTo>
                <a:cubicBezTo>
                  <a:pt x="95919" y="-2669"/>
                  <a:pt x="83901" y="3037"/>
                  <a:pt x="80009" y="13969"/>
                </a:cubicBezTo>
                <a:cubicBezTo>
                  <a:pt x="78385" y="18527"/>
                  <a:pt x="78385" y="23506"/>
                  <a:pt x="80009" y="28065"/>
                </a:cubicBezTo>
                <a:cubicBezTo>
                  <a:pt x="75342" y="29843"/>
                  <a:pt x="71276" y="32910"/>
                  <a:pt x="68286" y="36910"/>
                </a:cubicBezTo>
                <a:cubicBezTo>
                  <a:pt x="65295" y="32910"/>
                  <a:pt x="61230" y="29843"/>
                  <a:pt x="56563" y="28065"/>
                </a:cubicBezTo>
                <a:cubicBezTo>
                  <a:pt x="60455" y="17133"/>
                  <a:pt x="54749" y="5116"/>
                  <a:pt x="43818" y="1223"/>
                </a:cubicBezTo>
                <a:cubicBezTo>
                  <a:pt x="32886" y="-2669"/>
                  <a:pt x="20868" y="3037"/>
                  <a:pt x="16976" y="13968"/>
                </a:cubicBezTo>
                <a:cubicBezTo>
                  <a:pt x="15352" y="18527"/>
                  <a:pt x="15352" y="23506"/>
                  <a:pt x="16976" y="28065"/>
                </a:cubicBezTo>
                <a:cubicBezTo>
                  <a:pt x="6774" y="31929"/>
                  <a:pt x="19" y="41692"/>
                  <a:pt x="0" y="52601"/>
                </a:cubicBezTo>
                <a:lnTo>
                  <a:pt x="0" y="63106"/>
                </a:lnTo>
                <a:cubicBezTo>
                  <a:pt x="10" y="71805"/>
                  <a:pt x="7059" y="78855"/>
                  <a:pt x="15758" y="78864"/>
                </a:cubicBezTo>
                <a:cubicBezTo>
                  <a:pt x="15763" y="81244"/>
                  <a:pt x="16175" y="83605"/>
                  <a:pt x="16976" y="85845"/>
                </a:cubicBezTo>
                <a:cubicBezTo>
                  <a:pt x="6774" y="89709"/>
                  <a:pt x="19" y="99472"/>
                  <a:pt x="0" y="110381"/>
                </a:cubicBezTo>
                <a:lnTo>
                  <a:pt x="0" y="120886"/>
                </a:lnTo>
                <a:cubicBezTo>
                  <a:pt x="10" y="129586"/>
                  <a:pt x="7059" y="136635"/>
                  <a:pt x="15758" y="136645"/>
                </a:cubicBezTo>
                <a:lnTo>
                  <a:pt x="57780" y="136645"/>
                </a:lnTo>
                <a:cubicBezTo>
                  <a:pt x="61662" y="136643"/>
                  <a:pt x="65406" y="135202"/>
                  <a:pt x="68286" y="132599"/>
                </a:cubicBezTo>
                <a:cubicBezTo>
                  <a:pt x="71166" y="135202"/>
                  <a:pt x="74909" y="136643"/>
                  <a:pt x="78791" y="136645"/>
                </a:cubicBezTo>
                <a:lnTo>
                  <a:pt x="120813" y="136645"/>
                </a:lnTo>
                <a:cubicBezTo>
                  <a:pt x="129512" y="136635"/>
                  <a:pt x="136562" y="129586"/>
                  <a:pt x="136572" y="120886"/>
                </a:cubicBezTo>
                <a:lnTo>
                  <a:pt x="136572" y="110381"/>
                </a:lnTo>
                <a:cubicBezTo>
                  <a:pt x="136553" y="99472"/>
                  <a:pt x="129797" y="89709"/>
                  <a:pt x="119596" y="85845"/>
                </a:cubicBezTo>
                <a:cubicBezTo>
                  <a:pt x="120397" y="83605"/>
                  <a:pt x="120808" y="81244"/>
                  <a:pt x="120813" y="78864"/>
                </a:cubicBezTo>
                <a:cubicBezTo>
                  <a:pt x="129512" y="78855"/>
                  <a:pt x="136562" y="71805"/>
                  <a:pt x="136572" y="63106"/>
                </a:cubicBezTo>
                <a:close/>
                <a:moveTo>
                  <a:pt x="99802" y="10579"/>
                </a:moveTo>
                <a:cubicBezTo>
                  <a:pt x="105604" y="10579"/>
                  <a:pt x="110308" y="15282"/>
                  <a:pt x="110308" y="21084"/>
                </a:cubicBezTo>
                <a:cubicBezTo>
                  <a:pt x="110308" y="26886"/>
                  <a:pt x="105604" y="31590"/>
                  <a:pt x="99802" y="31590"/>
                </a:cubicBezTo>
                <a:cubicBezTo>
                  <a:pt x="94000" y="31590"/>
                  <a:pt x="89297" y="26886"/>
                  <a:pt x="89297" y="21084"/>
                </a:cubicBezTo>
                <a:cubicBezTo>
                  <a:pt x="89303" y="15285"/>
                  <a:pt x="94003" y="10585"/>
                  <a:pt x="99802" y="10579"/>
                </a:cubicBezTo>
                <a:close/>
                <a:moveTo>
                  <a:pt x="36769" y="10579"/>
                </a:moveTo>
                <a:cubicBezTo>
                  <a:pt x="42571" y="10579"/>
                  <a:pt x="47275" y="15282"/>
                  <a:pt x="47275" y="21084"/>
                </a:cubicBezTo>
                <a:cubicBezTo>
                  <a:pt x="47275" y="26886"/>
                  <a:pt x="42571" y="31590"/>
                  <a:pt x="36769" y="31590"/>
                </a:cubicBezTo>
                <a:cubicBezTo>
                  <a:pt x="30967" y="31590"/>
                  <a:pt x="26264" y="26886"/>
                  <a:pt x="26264" y="21084"/>
                </a:cubicBezTo>
                <a:cubicBezTo>
                  <a:pt x="26270" y="15285"/>
                  <a:pt x="30970" y="10585"/>
                  <a:pt x="36769" y="10579"/>
                </a:cubicBezTo>
                <a:close/>
                <a:moveTo>
                  <a:pt x="63033" y="120886"/>
                </a:moveTo>
                <a:cubicBezTo>
                  <a:pt x="63029" y="123786"/>
                  <a:pt x="60680" y="126135"/>
                  <a:pt x="57780" y="126139"/>
                </a:cubicBezTo>
                <a:lnTo>
                  <a:pt x="15758" y="126139"/>
                </a:lnTo>
                <a:cubicBezTo>
                  <a:pt x="12859" y="126135"/>
                  <a:pt x="10509" y="123786"/>
                  <a:pt x="10506" y="120886"/>
                </a:cubicBezTo>
                <a:lnTo>
                  <a:pt x="10506" y="110381"/>
                </a:lnTo>
                <a:cubicBezTo>
                  <a:pt x="10516" y="102847"/>
                  <a:pt x="15852" y="96371"/>
                  <a:pt x="23245" y="94920"/>
                </a:cubicBezTo>
                <a:cubicBezTo>
                  <a:pt x="31051" y="101527"/>
                  <a:pt x="42488" y="101527"/>
                  <a:pt x="50293" y="94920"/>
                </a:cubicBezTo>
                <a:cubicBezTo>
                  <a:pt x="57686" y="96371"/>
                  <a:pt x="63022" y="102847"/>
                  <a:pt x="63033" y="110381"/>
                </a:cubicBezTo>
                <a:close/>
                <a:moveTo>
                  <a:pt x="26264" y="78864"/>
                </a:moveTo>
                <a:cubicBezTo>
                  <a:pt x="26264" y="73062"/>
                  <a:pt x="30967" y="68359"/>
                  <a:pt x="36769" y="68359"/>
                </a:cubicBezTo>
                <a:cubicBezTo>
                  <a:pt x="42571" y="68359"/>
                  <a:pt x="47275" y="73062"/>
                  <a:pt x="47275" y="78864"/>
                </a:cubicBezTo>
                <a:cubicBezTo>
                  <a:pt x="47275" y="84667"/>
                  <a:pt x="42571" y="89370"/>
                  <a:pt x="36769" y="89370"/>
                </a:cubicBezTo>
                <a:cubicBezTo>
                  <a:pt x="30970" y="89364"/>
                  <a:pt x="26270" y="84664"/>
                  <a:pt x="26264" y="78864"/>
                </a:cubicBezTo>
                <a:close/>
                <a:moveTo>
                  <a:pt x="126066" y="110381"/>
                </a:moveTo>
                <a:lnTo>
                  <a:pt x="126066" y="120886"/>
                </a:lnTo>
                <a:cubicBezTo>
                  <a:pt x="126062" y="123786"/>
                  <a:pt x="123713" y="126135"/>
                  <a:pt x="120813" y="126139"/>
                </a:cubicBezTo>
                <a:lnTo>
                  <a:pt x="78791" y="126139"/>
                </a:lnTo>
                <a:cubicBezTo>
                  <a:pt x="75892" y="126135"/>
                  <a:pt x="73542" y="123786"/>
                  <a:pt x="73539" y="120886"/>
                </a:cubicBezTo>
                <a:lnTo>
                  <a:pt x="73539" y="110381"/>
                </a:lnTo>
                <a:cubicBezTo>
                  <a:pt x="73549" y="102847"/>
                  <a:pt x="78885" y="96371"/>
                  <a:pt x="86278" y="94920"/>
                </a:cubicBezTo>
                <a:cubicBezTo>
                  <a:pt x="94084" y="101527"/>
                  <a:pt x="105521" y="101527"/>
                  <a:pt x="113326" y="94920"/>
                </a:cubicBezTo>
                <a:cubicBezTo>
                  <a:pt x="120719" y="96371"/>
                  <a:pt x="126055" y="102847"/>
                  <a:pt x="126066" y="110381"/>
                </a:cubicBezTo>
                <a:close/>
                <a:moveTo>
                  <a:pt x="89297" y="78864"/>
                </a:moveTo>
                <a:cubicBezTo>
                  <a:pt x="89297" y="73062"/>
                  <a:pt x="94000" y="68359"/>
                  <a:pt x="99802" y="68359"/>
                </a:cubicBezTo>
                <a:cubicBezTo>
                  <a:pt x="105604" y="68359"/>
                  <a:pt x="110308" y="73062"/>
                  <a:pt x="110308" y="78864"/>
                </a:cubicBezTo>
                <a:cubicBezTo>
                  <a:pt x="110308" y="84667"/>
                  <a:pt x="105604" y="89370"/>
                  <a:pt x="99802" y="89370"/>
                </a:cubicBezTo>
                <a:cubicBezTo>
                  <a:pt x="94003" y="89364"/>
                  <a:pt x="89303" y="84664"/>
                  <a:pt x="89297" y="78864"/>
                </a:cubicBezTo>
                <a:close/>
                <a:moveTo>
                  <a:pt x="117970" y="68359"/>
                </a:moveTo>
                <a:cubicBezTo>
                  <a:pt x="112203" y="58308"/>
                  <a:pt x="99380" y="54836"/>
                  <a:pt x="89330" y="60603"/>
                </a:cubicBezTo>
                <a:cubicBezTo>
                  <a:pt x="80526" y="65655"/>
                  <a:pt x="76601" y="76284"/>
                  <a:pt x="80009" y="85845"/>
                </a:cubicBezTo>
                <a:cubicBezTo>
                  <a:pt x="75342" y="87623"/>
                  <a:pt x="71276" y="90691"/>
                  <a:pt x="68286" y="94690"/>
                </a:cubicBezTo>
                <a:cubicBezTo>
                  <a:pt x="65295" y="90691"/>
                  <a:pt x="61230" y="87623"/>
                  <a:pt x="56563" y="85845"/>
                </a:cubicBezTo>
                <a:cubicBezTo>
                  <a:pt x="60433" y="74921"/>
                  <a:pt x="54714" y="62928"/>
                  <a:pt x="43789" y="59058"/>
                </a:cubicBezTo>
                <a:cubicBezTo>
                  <a:pt x="34249" y="55678"/>
                  <a:pt x="23656" y="59590"/>
                  <a:pt x="18601" y="68359"/>
                </a:cubicBezTo>
                <a:lnTo>
                  <a:pt x="15758" y="68359"/>
                </a:lnTo>
                <a:cubicBezTo>
                  <a:pt x="12859" y="68355"/>
                  <a:pt x="10509" y="66006"/>
                  <a:pt x="10506" y="63106"/>
                </a:cubicBezTo>
                <a:lnTo>
                  <a:pt x="10506" y="52601"/>
                </a:lnTo>
                <a:cubicBezTo>
                  <a:pt x="10516" y="45066"/>
                  <a:pt x="15852" y="38591"/>
                  <a:pt x="23245" y="37140"/>
                </a:cubicBezTo>
                <a:cubicBezTo>
                  <a:pt x="31051" y="43747"/>
                  <a:pt x="42488" y="43747"/>
                  <a:pt x="50293" y="37140"/>
                </a:cubicBezTo>
                <a:cubicBezTo>
                  <a:pt x="57686" y="38591"/>
                  <a:pt x="63022" y="45066"/>
                  <a:pt x="63033" y="52601"/>
                </a:cubicBezTo>
                <a:lnTo>
                  <a:pt x="63033" y="63106"/>
                </a:lnTo>
                <a:cubicBezTo>
                  <a:pt x="63033" y="66007"/>
                  <a:pt x="65385" y="68359"/>
                  <a:pt x="68286" y="68359"/>
                </a:cubicBezTo>
                <a:cubicBezTo>
                  <a:pt x="71187" y="68359"/>
                  <a:pt x="73539" y="66007"/>
                  <a:pt x="73539" y="63106"/>
                </a:cubicBezTo>
                <a:lnTo>
                  <a:pt x="73539" y="52601"/>
                </a:lnTo>
                <a:cubicBezTo>
                  <a:pt x="73549" y="45066"/>
                  <a:pt x="78885" y="38591"/>
                  <a:pt x="86278" y="37140"/>
                </a:cubicBezTo>
                <a:cubicBezTo>
                  <a:pt x="94084" y="43747"/>
                  <a:pt x="105521" y="43747"/>
                  <a:pt x="113326" y="37140"/>
                </a:cubicBezTo>
                <a:cubicBezTo>
                  <a:pt x="120719" y="38591"/>
                  <a:pt x="126055" y="45066"/>
                  <a:pt x="126066" y="52601"/>
                </a:cubicBezTo>
                <a:lnTo>
                  <a:pt x="126066" y="63106"/>
                </a:lnTo>
                <a:cubicBezTo>
                  <a:pt x="126062" y="66006"/>
                  <a:pt x="123713" y="68355"/>
                  <a:pt x="120813" y="68359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46D075-C8B1-7C91-4E54-2F679DC77462}"/>
              </a:ext>
            </a:extLst>
          </p:cNvPr>
          <p:cNvSpPr/>
          <p:nvPr/>
        </p:nvSpPr>
        <p:spPr>
          <a:xfrm>
            <a:off x="9797657" y="4598416"/>
            <a:ext cx="1781276" cy="239984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 Heading Heading"/>
                <a:ea typeface="+mn-ea"/>
                <a:cs typeface="+mn-cs"/>
              </a:rPr>
              <a:t>63,5 %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23DBB1-A375-A28F-6AE3-6B88910ACD9A}"/>
              </a:ext>
            </a:extLst>
          </p:cNvPr>
          <p:cNvSpPr/>
          <p:nvPr/>
        </p:nvSpPr>
        <p:spPr>
          <a:xfrm>
            <a:off x="9783645" y="4988483"/>
            <a:ext cx="1795288" cy="4483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t>Gyventojai</a:t>
            </a:r>
            <a:endParaRPr kumimoji="0" lang="lt-LT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71E98F-7E8B-2C02-E2E5-DD764D1D244A}"/>
              </a:ext>
            </a:extLst>
          </p:cNvPr>
          <p:cNvCxnSpPr>
            <a:cxnSpLocks/>
          </p:cNvCxnSpPr>
          <p:nvPr/>
        </p:nvCxnSpPr>
        <p:spPr>
          <a:xfrm>
            <a:off x="9797657" y="4900419"/>
            <a:ext cx="17952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24">
            <a:extLst>
              <a:ext uri="{FF2B5EF4-FFF2-40B4-BE49-F238E27FC236}">
                <a16:creationId xmlns:a16="http://schemas.microsoft.com/office/drawing/2014/main" id="{A6EA47F7-44FC-E1AE-A5ED-6E0D79D34D3D}"/>
              </a:ext>
            </a:extLst>
          </p:cNvPr>
          <p:cNvSpPr/>
          <p:nvPr/>
        </p:nvSpPr>
        <p:spPr>
          <a:xfrm>
            <a:off x="8413169" y="2743789"/>
            <a:ext cx="905373" cy="776031"/>
          </a:xfrm>
          <a:custGeom>
            <a:avLst/>
            <a:gdLst>
              <a:gd name="connsiteX0" fmla="*/ 126066 w 147077"/>
              <a:gd name="connsiteY0" fmla="*/ 26264 h 126066"/>
              <a:gd name="connsiteX1" fmla="*/ 99802 w 147077"/>
              <a:gd name="connsiteY1" fmla="*/ 26264 h 126066"/>
              <a:gd name="connsiteX2" fmla="*/ 99802 w 147077"/>
              <a:gd name="connsiteY2" fmla="*/ 10506 h 126066"/>
              <a:gd name="connsiteX3" fmla="*/ 89297 w 147077"/>
              <a:gd name="connsiteY3" fmla="*/ 0 h 126066"/>
              <a:gd name="connsiteX4" fmla="*/ 57780 w 147077"/>
              <a:gd name="connsiteY4" fmla="*/ 0 h 126066"/>
              <a:gd name="connsiteX5" fmla="*/ 47275 w 147077"/>
              <a:gd name="connsiteY5" fmla="*/ 10506 h 126066"/>
              <a:gd name="connsiteX6" fmla="*/ 47275 w 147077"/>
              <a:gd name="connsiteY6" fmla="*/ 26264 h 126066"/>
              <a:gd name="connsiteX7" fmla="*/ 21011 w 147077"/>
              <a:gd name="connsiteY7" fmla="*/ 26264 h 126066"/>
              <a:gd name="connsiteX8" fmla="*/ 0 w 147077"/>
              <a:gd name="connsiteY8" fmla="*/ 47275 h 126066"/>
              <a:gd name="connsiteX9" fmla="*/ 0 w 147077"/>
              <a:gd name="connsiteY9" fmla="*/ 105055 h 126066"/>
              <a:gd name="connsiteX10" fmla="*/ 21011 w 147077"/>
              <a:gd name="connsiteY10" fmla="*/ 126066 h 126066"/>
              <a:gd name="connsiteX11" fmla="*/ 126066 w 147077"/>
              <a:gd name="connsiteY11" fmla="*/ 126066 h 126066"/>
              <a:gd name="connsiteX12" fmla="*/ 147077 w 147077"/>
              <a:gd name="connsiteY12" fmla="*/ 105055 h 126066"/>
              <a:gd name="connsiteX13" fmla="*/ 147077 w 147077"/>
              <a:gd name="connsiteY13" fmla="*/ 47275 h 126066"/>
              <a:gd name="connsiteX14" fmla="*/ 126066 w 147077"/>
              <a:gd name="connsiteY14" fmla="*/ 26264 h 126066"/>
              <a:gd name="connsiteX15" fmla="*/ 110308 w 147077"/>
              <a:gd name="connsiteY15" fmla="*/ 36769 h 126066"/>
              <a:gd name="connsiteX16" fmla="*/ 110308 w 147077"/>
              <a:gd name="connsiteY16" fmla="*/ 115561 h 126066"/>
              <a:gd name="connsiteX17" fmla="*/ 36769 w 147077"/>
              <a:gd name="connsiteY17" fmla="*/ 115561 h 126066"/>
              <a:gd name="connsiteX18" fmla="*/ 36769 w 147077"/>
              <a:gd name="connsiteY18" fmla="*/ 36769 h 126066"/>
              <a:gd name="connsiteX19" fmla="*/ 57780 w 147077"/>
              <a:gd name="connsiteY19" fmla="*/ 10506 h 126066"/>
              <a:gd name="connsiteX20" fmla="*/ 89297 w 147077"/>
              <a:gd name="connsiteY20" fmla="*/ 10506 h 126066"/>
              <a:gd name="connsiteX21" fmla="*/ 89297 w 147077"/>
              <a:gd name="connsiteY21" fmla="*/ 26264 h 126066"/>
              <a:gd name="connsiteX22" fmla="*/ 57780 w 147077"/>
              <a:gd name="connsiteY22" fmla="*/ 26264 h 126066"/>
              <a:gd name="connsiteX23" fmla="*/ 10506 w 147077"/>
              <a:gd name="connsiteY23" fmla="*/ 105055 h 126066"/>
              <a:gd name="connsiteX24" fmla="*/ 10506 w 147077"/>
              <a:gd name="connsiteY24" fmla="*/ 47275 h 126066"/>
              <a:gd name="connsiteX25" fmla="*/ 21011 w 147077"/>
              <a:gd name="connsiteY25" fmla="*/ 36769 h 126066"/>
              <a:gd name="connsiteX26" fmla="*/ 26264 w 147077"/>
              <a:gd name="connsiteY26" fmla="*/ 36769 h 126066"/>
              <a:gd name="connsiteX27" fmla="*/ 26264 w 147077"/>
              <a:gd name="connsiteY27" fmla="*/ 115561 h 126066"/>
              <a:gd name="connsiteX28" fmla="*/ 21011 w 147077"/>
              <a:gd name="connsiteY28" fmla="*/ 115561 h 126066"/>
              <a:gd name="connsiteX29" fmla="*/ 10506 w 147077"/>
              <a:gd name="connsiteY29" fmla="*/ 105055 h 126066"/>
              <a:gd name="connsiteX30" fmla="*/ 136572 w 147077"/>
              <a:gd name="connsiteY30" fmla="*/ 105055 h 126066"/>
              <a:gd name="connsiteX31" fmla="*/ 126066 w 147077"/>
              <a:gd name="connsiteY31" fmla="*/ 115561 h 126066"/>
              <a:gd name="connsiteX32" fmla="*/ 120813 w 147077"/>
              <a:gd name="connsiteY32" fmla="*/ 115561 h 126066"/>
              <a:gd name="connsiteX33" fmla="*/ 120813 w 147077"/>
              <a:gd name="connsiteY33" fmla="*/ 36769 h 126066"/>
              <a:gd name="connsiteX34" fmla="*/ 126066 w 147077"/>
              <a:gd name="connsiteY34" fmla="*/ 36769 h 126066"/>
              <a:gd name="connsiteX35" fmla="*/ 136572 w 147077"/>
              <a:gd name="connsiteY35" fmla="*/ 47275 h 12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077" h="126066">
                <a:moveTo>
                  <a:pt x="126066" y="26264"/>
                </a:moveTo>
                <a:lnTo>
                  <a:pt x="99802" y="26264"/>
                </a:lnTo>
                <a:lnTo>
                  <a:pt x="99802" y="10506"/>
                </a:lnTo>
                <a:cubicBezTo>
                  <a:pt x="99796" y="4706"/>
                  <a:pt x="95096" y="6"/>
                  <a:pt x="89297" y="0"/>
                </a:cubicBezTo>
                <a:lnTo>
                  <a:pt x="57780" y="0"/>
                </a:lnTo>
                <a:cubicBezTo>
                  <a:pt x="51981" y="6"/>
                  <a:pt x="47281" y="4706"/>
                  <a:pt x="47275" y="10506"/>
                </a:cubicBezTo>
                <a:lnTo>
                  <a:pt x="47275" y="26264"/>
                </a:lnTo>
                <a:lnTo>
                  <a:pt x="21011" y="26264"/>
                </a:lnTo>
                <a:cubicBezTo>
                  <a:pt x="9412" y="26277"/>
                  <a:pt x="13" y="35676"/>
                  <a:pt x="0" y="47275"/>
                </a:cubicBezTo>
                <a:lnTo>
                  <a:pt x="0" y="105055"/>
                </a:lnTo>
                <a:cubicBezTo>
                  <a:pt x="13" y="116654"/>
                  <a:pt x="9412" y="126053"/>
                  <a:pt x="21011" y="126066"/>
                </a:cubicBezTo>
                <a:lnTo>
                  <a:pt x="126066" y="126066"/>
                </a:lnTo>
                <a:cubicBezTo>
                  <a:pt x="137665" y="126053"/>
                  <a:pt x="147064" y="116654"/>
                  <a:pt x="147077" y="105055"/>
                </a:cubicBezTo>
                <a:lnTo>
                  <a:pt x="147077" y="47275"/>
                </a:lnTo>
                <a:cubicBezTo>
                  <a:pt x="147064" y="35676"/>
                  <a:pt x="137665" y="26277"/>
                  <a:pt x="126066" y="26264"/>
                </a:cubicBezTo>
                <a:close/>
                <a:moveTo>
                  <a:pt x="110308" y="36769"/>
                </a:moveTo>
                <a:lnTo>
                  <a:pt x="110308" y="115561"/>
                </a:lnTo>
                <a:lnTo>
                  <a:pt x="36769" y="115561"/>
                </a:lnTo>
                <a:lnTo>
                  <a:pt x="36769" y="36769"/>
                </a:lnTo>
                <a:close/>
                <a:moveTo>
                  <a:pt x="57780" y="10506"/>
                </a:moveTo>
                <a:lnTo>
                  <a:pt x="89297" y="10506"/>
                </a:lnTo>
                <a:lnTo>
                  <a:pt x="89297" y="26264"/>
                </a:lnTo>
                <a:lnTo>
                  <a:pt x="57780" y="26264"/>
                </a:lnTo>
                <a:close/>
                <a:moveTo>
                  <a:pt x="10506" y="105055"/>
                </a:moveTo>
                <a:lnTo>
                  <a:pt x="10506" y="47275"/>
                </a:lnTo>
                <a:cubicBezTo>
                  <a:pt x="10511" y="41475"/>
                  <a:pt x="15211" y="36775"/>
                  <a:pt x="21011" y="36769"/>
                </a:cubicBezTo>
                <a:lnTo>
                  <a:pt x="26264" y="36769"/>
                </a:lnTo>
                <a:lnTo>
                  <a:pt x="26264" y="115561"/>
                </a:lnTo>
                <a:lnTo>
                  <a:pt x="21011" y="115561"/>
                </a:lnTo>
                <a:cubicBezTo>
                  <a:pt x="15211" y="115555"/>
                  <a:pt x="10511" y="110855"/>
                  <a:pt x="10506" y="105055"/>
                </a:cubicBezTo>
                <a:close/>
                <a:moveTo>
                  <a:pt x="136572" y="105055"/>
                </a:moveTo>
                <a:cubicBezTo>
                  <a:pt x="136566" y="110855"/>
                  <a:pt x="131866" y="115555"/>
                  <a:pt x="126066" y="115561"/>
                </a:cubicBezTo>
                <a:lnTo>
                  <a:pt x="120813" y="115561"/>
                </a:lnTo>
                <a:lnTo>
                  <a:pt x="120813" y="36769"/>
                </a:lnTo>
                <a:lnTo>
                  <a:pt x="126066" y="36769"/>
                </a:lnTo>
                <a:cubicBezTo>
                  <a:pt x="131866" y="36775"/>
                  <a:pt x="136566" y="41475"/>
                  <a:pt x="136572" y="47275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1832069-E72A-E6F2-9D3B-F1F76E5C6E0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975728"/>
              </p:ext>
            </p:extLst>
          </p:nvPr>
        </p:nvGraphicFramePr>
        <p:xfrm>
          <a:off x="1512888" y="1546225"/>
          <a:ext cx="42386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997450" y="3200400"/>
            <a:ext cx="633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37F1F0-4EE9-41B8-B82C-4F10E8A50D44}" type="datetime'''''''4''''''''3'''''',''''7''''''''''''''''''''''''''''''%'">
              <a:rPr lang="lt-LT" altLang="en-US" sz="1600" smtClean="0">
                <a:solidFill>
                  <a:schemeClr val="bg1"/>
                </a:solidFill>
              </a:rPr>
              <a:pPr/>
              <a:t>43,7%</a:t>
            </a:fld>
            <a:endParaRPr lang="lt-LT" sz="16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157413" y="4822825"/>
            <a:ext cx="642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161F22-6B49-458E-A69D-B783695A3CBD}" type="datetime'''3''''''''5,''''''9''''''''''''''''''''''''''''%'''''''''''">
              <a:rPr lang="lt-LT" altLang="en-US" sz="1600" smtClean="0">
                <a:solidFill>
                  <a:schemeClr val="bg1"/>
                </a:solidFill>
              </a:rPr>
              <a:pPr/>
              <a:t>35,9%</a:t>
            </a:fld>
            <a:endParaRPr lang="lt-LT" sz="1600" dirty="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268538" y="2143125"/>
            <a:ext cx="647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E76A22-32AB-4968-AEA5-A1189FB1BB4C}" type="datetime'''''2''''''''''''''''''''''''0'''''',''''''''4''''%'''''''">
              <a:rPr lang="lt-LT" altLang="en-US" sz="1600" smtClean="0"/>
              <a:pPr/>
              <a:t>20,4%</a:t>
            </a:fld>
            <a:endParaRPr lang="lt-LT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232F5B-FD90-A059-570B-F8090ED9D2E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209675" y="5962650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541E9A-F233-5BC8-D1F4-AFF0CAF8F7F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359150" y="5962650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A1F1B0-E506-8241-5800-3005F8B541E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438775" y="5962650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474788" y="5949950"/>
            <a:ext cx="1782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D8C4241-C774-465D-A549-7ACD4E89AFF1}" type="datetime'Fiks''uot''o''j''''o r''''yši''o pa''s''l''a''''ug''''''os'">
              <a:rPr lang="lt-LT" altLang="en-US" sz="12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Fiksuotojo ryšio paslaugos</a:t>
            </a:fld>
            <a:endParaRPr lang="lt-LT" sz="12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624263" y="5949950"/>
            <a:ext cx="17129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86C21DE-22EF-4750-96A5-E06A0DB46051}" type="datetime'Mob''''i''l''ioj''''o ''''r''''y''''šio pas''la''''ug''o''s'''">
              <a:rPr lang="lt-LT" altLang="en-US" sz="12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Mobiliojo ryšio paslaugos</a:t>
            </a:fld>
            <a:endParaRPr lang="lt-LT" sz="12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703888" y="5949950"/>
            <a:ext cx="1327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B0B30CD-AB0C-4D42-B513-F6080E824CBD}" type="datetime'Įra''''''''''''n''go''''''''s'' ''''pa''''''rda''''''vimas'">
              <a:rPr lang="lt-LT" altLang="en-US" sz="12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Įrangos pardavimas</a:t>
            </a:fld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398661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5DA119F-4CCE-90AB-B8B5-D0A48A1E0B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0040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8" imgW="383" imgH="384" progId="TCLayout.ActiveDocument.1">
                  <p:embed/>
                </p:oleObj>
              </mc:Choice>
              <mc:Fallback>
                <p:oleObj name="think-cell Slide" r:id="rId68" imgW="383" imgH="38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DA119F-4CCE-90AB-B8B5-D0A48A1E0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Pajamos pagal paslaugas (mln. eurų)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en-GB" smtClean="0">
                <a:solidFill>
                  <a:schemeClr val="tx1"/>
                </a:solidFill>
              </a:rPr>
              <a:pPr/>
              <a:t>23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6A06DA5-A271-8EBD-2659-5FC17790CE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243911"/>
              </p:ext>
            </p:extLst>
          </p:nvPr>
        </p:nvGraphicFramePr>
        <p:xfrm>
          <a:off x="333375" y="2282825"/>
          <a:ext cx="11525250" cy="334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A14F5CD-B14C-E534-316A-6191B4CDDEE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71500" y="2741613"/>
            <a:ext cx="1108076" cy="355601"/>
          </a:xfrm>
          <a:custGeom>
            <a:avLst/>
            <a:gdLst/>
            <a:ahLst/>
            <a:cxnLst/>
            <a:rect l="0" t="0" r="0" b="0"/>
            <a:pathLst>
              <a:path w="1108076" h="355601">
                <a:moveTo>
                  <a:pt x="0" y="298450"/>
                </a:moveTo>
                <a:lnTo>
                  <a:pt x="1108075" y="0"/>
                </a:lnTo>
                <a:lnTo>
                  <a:pt x="1108075" y="57150"/>
                </a:lnTo>
                <a:lnTo>
                  <a:pt x="0" y="3556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4C196B-6842-486B-13AA-C6857BED6B0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71500" y="2741613"/>
            <a:ext cx="1108076" cy="298451"/>
          </a:xfrm>
          <a:custGeom>
            <a:avLst/>
            <a:gdLst/>
            <a:ahLst/>
            <a:cxnLst/>
            <a:rect l="0" t="0" r="0" b="0"/>
            <a:pathLst>
              <a:path w="1108076" h="298451">
                <a:moveTo>
                  <a:pt x="0" y="298450"/>
                </a:moveTo>
                <a:lnTo>
                  <a:pt x="110807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F32816-7333-5CF7-EF3C-A417ADC3555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71500" y="2798763"/>
            <a:ext cx="1108076" cy="298451"/>
          </a:xfrm>
          <a:custGeom>
            <a:avLst/>
            <a:gdLst/>
            <a:ahLst/>
            <a:cxnLst/>
            <a:rect l="0" t="0" r="0" b="0"/>
            <a:pathLst>
              <a:path w="1108076" h="298451">
                <a:moveTo>
                  <a:pt x="0" y="298450"/>
                </a:moveTo>
                <a:lnTo>
                  <a:pt x="1108075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80FF843-487E-DA47-14C7-6187F19F5CC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871538" y="1817688"/>
            <a:ext cx="0" cy="554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71674B6-F78C-77C5-9429-03613246B921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871538" y="1817688"/>
            <a:ext cx="5080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FF07CD4-7434-1346-E4F8-F7901E7E2B5A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379538" y="1817689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520D05-0168-9EE5-A38B-BDE18F4C86F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2292351" y="2740025"/>
            <a:ext cx="506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E50EE9-0840-BE5C-3870-25FE5C20D85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2292350" y="2740025"/>
            <a:ext cx="0" cy="214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D67DD4-F7EF-C387-045A-EA649E80BD9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798763" y="2740025"/>
            <a:ext cx="0" cy="4365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5FCAE1-09A2-8618-EDC2-28C69FFA3E6C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3711575" y="3292475"/>
            <a:ext cx="0" cy="3921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C966B1-65A8-C728-D0EE-734795CDC8E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3711575" y="3292475"/>
            <a:ext cx="5080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2FDCDD5-30F9-D6D3-897E-750D66E15B1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219575" y="3292475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EE17AA-D53E-BA29-DBA4-7AD79F6BDD5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5638800" y="4178300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DB3DB7-4AA6-A2A4-439B-86B60B43264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5132388" y="4178300"/>
            <a:ext cx="0" cy="2206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13F120-20F6-44D8-1404-3B3142D45A7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5132389" y="4178300"/>
            <a:ext cx="506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27BE07-676C-B3E0-1BDA-E78478CED88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6551613" y="4173538"/>
            <a:ext cx="0" cy="301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248439A-6571-E8F8-B5BD-A4A91D631AA9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6551613" y="4173538"/>
            <a:ext cx="5080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6FAB776-DD72-6C49-0644-AFDA4C07712B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7059613" y="4173538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6CA3F0-E3E0-5C67-13E8-51152C1D4A55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478838" y="4408488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6D08B62-38EF-6A6A-F46F-AFBAA86838B5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972426" y="4408488"/>
            <a:ext cx="506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CF36AA-DD11-8192-D2EE-443AB614FE0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7972425" y="4408489"/>
            <a:ext cx="0" cy="3587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E46B266-ADE0-EA47-4408-9485AAB3EF0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9391650" y="4600575"/>
            <a:ext cx="0" cy="2984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0EE796B-4121-EB90-957C-2B2F3E11B596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899650" y="4600575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BFEBB3A-F19F-A7A3-0902-DD57613B514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9391650" y="4600575"/>
            <a:ext cx="5080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842AE6F-FA3B-1A98-015D-73C4A6408AD4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auto">
          <a:xfrm>
            <a:off x="10812464" y="4800600"/>
            <a:ext cx="5064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E7BCA49-DA98-AF07-94CE-0BF27114503F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10812463" y="4800601"/>
            <a:ext cx="0" cy="269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0B3C66C-D85D-D03C-E637-D9B8B9115742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1318875" y="4800600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18D0B47-15C6-93B7-6A14-42A889E9C3D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980488" y="5595938"/>
            <a:ext cx="1330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D12E31-CFE9-4CD7-844F-4298327EEE35}" type="datetime'Du''om''e''n''ų p''''''erda''v''ima''s'' ir tink''lo'''''">
              <a:rPr lang="lt-LT" altLang="en-US" sz="1200" smtClean="0"/>
              <a:pPr/>
              <a:t>Duomenų perdavimas ir tinklo</a:t>
            </a:fld>
            <a:endParaRPr lang="lt-LT" sz="120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6713C8F-BF32-5150-BE39-64D4943DDD2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523538" y="5595938"/>
            <a:ext cx="10842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8D3A90-088F-45A8-A0BE-DA6A67CE24C2}" type="datetime'''K''''''''''i''''''''to''s ''''''''p''''as''l''a''''ugo''''s'">
              <a:rPr lang="lt-LT" altLang="en-US" sz="1200" smtClean="0"/>
              <a:pPr/>
              <a:t>Kitos paslaugos</a:t>
            </a:fld>
            <a:endParaRPr lang="lt-LT" sz="120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28651" y="5595937"/>
            <a:ext cx="995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AC61A1-853E-4864-BE47-48CF563E3BB8}" type="datetime'''''''Mobilioj''o ry''ši''''''o'''' ''''''''pas''l''a''u''gos'">
              <a:rPr lang="lt-LT" altLang="en-US" sz="1200" smtClean="0"/>
              <a:pPr/>
              <a:t>Mobiliojo ryšio paslaugos</a:t>
            </a:fld>
            <a:endParaRPr lang="lt-LT" sz="12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874838" y="5595938"/>
            <a:ext cx="1339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C2DC2-7982-44C2-A7C9-09D728281FF1}" type="datetime'''''''Įrang''''''''''''''''o''s'''''' p''a''rd''''a''''vimas'">
              <a:rPr lang="en-US" altLang="en-US" sz="1200" smtClean="0"/>
              <a:pPr/>
              <a:t>Įrangos pardavimas</a:t>
            </a:fld>
            <a:endParaRPr lang="lt-LT" sz="12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01676" y="2409825"/>
            <a:ext cx="341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3921FD3-B30A-4ED4-A995-28B6D813D9C6}" type="datetime'''''''''''''3''''''''''9'',''''''7'''''''''''''''''">
              <a:rPr lang="lt-LT" altLang="en-US" sz="1200" smtClean="0"/>
              <a:pPr/>
              <a:t>39,7</a:t>
            </a:fld>
            <a:endParaRPr lang="lt-LT" sz="12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206500" y="2146300"/>
            <a:ext cx="3460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0DD330-D218-40D4-86C5-25766E224EBE}" type="datetime'''4''''2'''''',''''''''''''''''''''8'''''''''''''''''''''''''">
              <a:rPr lang="lt-LT" altLang="en-US" sz="1200" smtClean="0"/>
              <a:pPr/>
              <a:t>42,8</a:t>
            </a:fld>
            <a:endParaRPr lang="lt-LT" sz="120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2119313" y="2992438"/>
            <a:ext cx="3476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E507B5-D9DA-495E-8D59-3FC52EC038E8}" type="datetime'''''''''''''2''''''''''''6'''''''''''',''''''''8'''''''''">
              <a:rPr lang="lt-LT" altLang="en-US" sz="1200" smtClean="0"/>
              <a:pPr/>
              <a:t>26,8</a:t>
            </a:fld>
            <a:endParaRPr lang="lt-LT" sz="12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627313" y="3214688"/>
            <a:ext cx="3444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ED9227-710D-4B3C-9501-E85090F9A6C9}" type="datetime'''''2''''''''''''4,''''''''''''''''''''2'''''''''''''''">
              <a:rPr lang="lt-LT" altLang="en-US" sz="1200" smtClean="0"/>
              <a:pPr/>
              <a:t>24,2</a:t>
            </a:fld>
            <a:endParaRPr lang="lt-LT" sz="120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549650" y="3722688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1A7298-222E-495F-AAF7-AB20BDA7D3C5}" type="datetime'''''''''''''''''''''''1''''''''''''''''''''''8'',''''4'">
              <a:rPr lang="lt-LT" altLang="en-US" sz="1200" smtClean="0"/>
              <a:pPr/>
              <a:t>18,4</a:t>
            </a:fld>
            <a:endParaRPr lang="lt-LT" sz="12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3398838" y="5595938"/>
            <a:ext cx="11334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BC912E-6928-4F9D-BA7C-9199FC1FFD28}" type="datetime'In''''''''''''''te''r''ne''to ''''''pri''''''''''ei''''g''''a'">
              <a:rPr lang="lt-LT" altLang="en-US" sz="1200" smtClean="0"/>
              <a:pPr/>
              <a:t>Interneto prieiga</a:t>
            </a:fld>
            <a:endParaRPr lang="lt-LT" sz="120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970463" y="4437063"/>
            <a:ext cx="3254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3619165-FFCB-442D-8D7F-0F0E4EDE4DCF}" type="datetime'''''''''1''''''''''''''0'''''''',''''''''''''''''''''''''''2'">
              <a:rPr lang="lt-LT" altLang="en-US" sz="1200" smtClean="0"/>
              <a:pPr/>
              <a:t>10,2</a:t>
            </a:fld>
            <a:endParaRPr lang="lt-LT" sz="12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5510213" y="4506913"/>
            <a:ext cx="258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134342-96C9-4C24-8E32-A9D982088742}" type="datetime'''''''9'''''''''''',''''''''''''''''''''''4'''''''''''''''''">
              <a:rPr lang="lt-LT" altLang="en-US" sz="1200" smtClean="0"/>
              <a:pPr/>
              <a:t>9,4</a:t>
            </a:fld>
            <a:endParaRPr lang="lt-LT" sz="12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6423025" y="4513263"/>
            <a:ext cx="257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0E766E-A099-4D58-A3AA-5949938B60FF}" type="datetime'''9'''''''''''''''''''''''''''''',3'''''''''''''">
              <a:rPr lang="lt-LT" altLang="en-US" sz="1200" smtClean="0"/>
              <a:pPr/>
              <a:t>9,3</a:t>
            </a:fld>
            <a:endParaRPr lang="lt-LT" sz="12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931025" y="4502150"/>
            <a:ext cx="258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15DC13-E355-4613-9950-550CF89471A3}" type="datetime'''''''''9'''''''''''''''''''''''''''''''''',''''''''5'''">
              <a:rPr lang="lt-LT" altLang="en-US" sz="1200" smtClean="0"/>
              <a:pPr/>
              <a:t>9,5</a:t>
            </a:fld>
            <a:endParaRPr lang="lt-LT" sz="12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7842250" y="4805363"/>
            <a:ext cx="2619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783231-431B-4AC5-897F-2B990B646D5E}" type="datetime'''6,''''''''''''0'''''''''''''''''''">
              <a:rPr lang="lt-LT" altLang="en-US" sz="1200" smtClean="0"/>
              <a:pPr/>
              <a:t>6,0</a:t>
            </a:fld>
            <a:endParaRPr lang="lt-LT" sz="12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350250" y="4737100"/>
            <a:ext cx="258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829C1D1-A2EC-4105-AB64-F836DA575202}" type="datetime'''''''''''''''''6'''''''''''''''''''''''',''''''''''''''8'">
              <a:rPr lang="lt-LT" altLang="en-US" sz="1200" smtClean="0"/>
              <a:pPr/>
              <a:t>6,8</a:t>
            </a:fld>
            <a:endParaRPr lang="lt-LT" sz="12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056063" y="3621088"/>
            <a:ext cx="3270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5E7663-1BA8-49C6-8A72-2C8AEA1C7B72}" type="datetime'''1''''''''''''''9'''''''''''''''''''',''6'''''''''''">
              <a:rPr lang="lt-LT" altLang="en-US" sz="1200" smtClean="0"/>
              <a:pPr/>
              <a:t>19,6</a:t>
            </a:fld>
            <a:endParaRPr lang="lt-LT" sz="12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771064" y="4929188"/>
            <a:ext cx="2587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1FCABDB-472A-4035-ADEC-04AB4F27236C}" type="datetime'''''''''''''4'''''''''',''6'''''''''''''''''''''''''''''''">
              <a:rPr lang="lt-LT" altLang="en-US" sz="1200" smtClean="0"/>
              <a:pPr/>
              <a:t>4,6</a:t>
            </a:fld>
            <a:endParaRPr lang="lt-LT" sz="12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0685463" y="5108575"/>
            <a:ext cx="2555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2196AF-F29D-4984-8CBD-453BA300FA70}" type="datetime'''''''''''''''''''2'''',''''''5'''''">
              <a:rPr lang="lt-LT" altLang="en-US" sz="1200" smtClean="0"/>
              <a:pPr/>
              <a:t>2,5</a:t>
            </a:fld>
            <a:endParaRPr lang="lt-LT" sz="12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1191875" y="5129213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15C49C-61CD-46F0-8010-D7F905BEB483}" type="datetime'''''2'''''''''''',''''''''''''''''3'''''''''">
              <a:rPr lang="lt-LT" altLang="en-US" sz="1200" smtClean="0"/>
              <a:pPr/>
              <a:t>2,3</a:t>
            </a:fld>
            <a:endParaRPr lang="lt-LT" sz="12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941E93D-54FA-93D3-7CA0-21343109A8B7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864100" y="5595938"/>
            <a:ext cx="1041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78C653-6566-4D48-B83C-59BBF95253D0}" type="datetime'''''F''iks''u''ot''oji'''''' b''als''''''o'' ''t''elefoni''ja'">
              <a:rPr lang="en-US" altLang="en-US" sz="1200" smtClean="0"/>
              <a:pPr/>
              <a:t>Fiksuotoji balso telefonija</a:t>
            </a:fld>
            <a:endParaRPr lang="lt-LT" sz="120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919D6AF-8353-F29F-5EAB-1B2168F26E65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338888" y="5595938"/>
            <a:ext cx="9334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667F44-629B-4F34-A003-51B7CD87F1CD}" type="datetime'T''''''''V'' ''''''pa''''''slau''g''''''''o''''''''s'''">
              <a:rPr lang="lt-LT" altLang="en-US" sz="1200" smtClean="0"/>
              <a:pPr/>
              <a:t>TV paslaugos</a:t>
            </a:fld>
            <a:endParaRPr lang="lt-LT" sz="120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6023220-DE03-CFB5-6D9E-456333BF8CE5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789862" y="5595938"/>
            <a:ext cx="8715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0F8D57-774C-41F3-A12E-EC99A03BA58E}" type="datetime'''''I''''''''''''''T'''''' pa''''s''la''u''''g''''''o''''''s'">
              <a:rPr lang="lt-LT" altLang="en-US" sz="1200" smtClean="0"/>
              <a:pPr/>
              <a:t>IT paslaugos</a:t>
            </a:fld>
            <a:endParaRPr lang="lt-LT" sz="120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263063" y="4937125"/>
            <a:ext cx="257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F86E71-652D-4242-BA24-484A2F73EF84}" type="datetime'''''4'''''''''''''''''''''''''''''''''''''''''''''',5'''''">
              <a:rPr lang="lt-LT" altLang="en-US" sz="1200" smtClean="0"/>
              <a:pPr/>
              <a:t>4,5</a:t>
            </a:fld>
            <a:endParaRPr lang="lt-LT" sz="12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6450" y="1681163"/>
            <a:ext cx="63817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D7CB7A-8C43-4E16-816F-9A08770CE767}" type="datetime'''+''7'''''''',''''''''''6''''''''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+7,6%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2244726" y="2603500"/>
            <a:ext cx="60007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4318D4-1AD0-4BD9-9F73-ED0FB06BE6C9}" type="datetime'''-''''''''''''9'''''''''',''''''''''''''6''''''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-9,6%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641724" y="3155950"/>
            <a:ext cx="64928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F7CEEF-DBE6-48E3-855E-8E9FB23F913F}" type="datetime'''''''''''''''''''''''''+6'''',''''''4''''''''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+6,4%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087938" y="4041775"/>
            <a:ext cx="59372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A13D7D-F2F9-4828-9DB7-8E829097DE7F}" type="datetime'''''-''''''''''7'''''''''''''''''''',''8''''''''''''''''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-7,8%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6499225" y="4037013"/>
            <a:ext cx="6143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46433F-6777-4795-9CAA-BF15FE7A09A0}" type="datetime'''''+''''''''''''''''''''''''1'''''',''3''''''''''''''''%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+1,3%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850188" y="4271963"/>
            <a:ext cx="75088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B3E36B-5E3C-41D2-8E21-48EBAFAC747F}" type="datetime'+1''''''''''3'''''''''''''''''',''''''''''0''%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+13,0%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339263" y="4464050"/>
            <a:ext cx="6143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6C2F9E-2944-4001-AEA5-BF3FB7C7FD12}" type="datetime'''''''''''''''''''''''+''2'''''''',''''1''''''''%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+2,1%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0763250" y="4664075"/>
            <a:ext cx="60483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093043-6141-4763-AB6E-53303A6A7DD3}" type="datetime'''''''''''''''''''-''''''''''9'''',''''''''''''''4''''%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-9,4%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C7C399-EFFD-FB77-0E3E-56AD56C4564F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8910638" y="127793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8761FB-0B58-9E2C-BBC0-9C1CDEB34A4D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8910638" y="152241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175751" y="1265238"/>
            <a:ext cx="10445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3B836EB-F0A8-40AA-8891-39A97C2F4255}" type="datetime'''20''''23 m''. 3'' ''mė''''''''''''n''''''''''''.'''''">
              <a:rPr lang="lt-LT" altLang="en-US" sz="1200" smtClean="0"/>
              <a:pPr/>
              <a:t>2023 m. 3 mėn.</a:t>
            </a:fld>
            <a:endParaRPr lang="lt-LT" sz="12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175751" y="1509713"/>
            <a:ext cx="1046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CF56E8E-9258-42CD-849E-CB126C27A2BC}" type="datetime'''''2''''0''''''''''''''24'' ''''m. 3 ''m''''''ė''''n.'">
              <a:rPr lang="lt-LT" altLang="en-US" sz="1200" smtClean="0"/>
              <a:pPr/>
              <a:t>2024 m. 3 mėn.</a:t>
            </a:fld>
            <a:endParaRPr lang="lt-LT" sz="1200"/>
          </a:p>
        </p:txBody>
      </p:sp>
    </p:spTree>
    <p:extLst>
      <p:ext uri="{BB962C8B-B14F-4D97-AF65-F5344CB8AC3E}">
        <p14:creationId xmlns:p14="http://schemas.microsoft.com/office/powerpoint/2010/main" val="309994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632EE6B-9335-9128-04B7-82629D8B8F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2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83" imgH="384" progId="TCLayout.ActiveDocument.1">
                  <p:embed/>
                </p:oleObj>
              </mc:Choice>
              <mc:Fallback>
                <p:oleObj name="think-cell Slide" r:id="rId32" imgW="383" imgH="38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32EE6B-9335-9128-04B7-82629D8B8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Veiklos sąnaudos (mln. eurų)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CD643-3ED0-2F81-4955-CD8EEE251216}"/>
              </a:ext>
            </a:extLst>
          </p:cNvPr>
          <p:cNvSpPr txBox="1"/>
          <p:nvPr/>
        </p:nvSpPr>
        <p:spPr>
          <a:xfrm>
            <a:off x="740779" y="5916444"/>
            <a:ext cx="522514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PASTABA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2024 m. pirmąjį ketvirtį vienkartinės sąnaudos darbuotojų išeitinėms išmokoms sudarė 297 tūkst. eurų (prieš metus – 313 tūkst. eurų), vienkartinės kitos sąnaudos – 405 tūkst. eurų (426 tūkst. eurų)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1008005-CB02-05D0-1892-A8E178F99D7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6727162"/>
              </p:ext>
            </p:extLst>
          </p:nvPr>
        </p:nvGraphicFramePr>
        <p:xfrm>
          <a:off x="1200150" y="1957388"/>
          <a:ext cx="8193088" cy="334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5BC2AE1-5FA3-4340-6EE8-9B0C7CE01FF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617663" y="2506663"/>
            <a:ext cx="2005013" cy="596901"/>
          </a:xfrm>
          <a:custGeom>
            <a:avLst/>
            <a:gdLst/>
            <a:ahLst/>
            <a:cxnLst/>
            <a:rect l="0" t="0" r="0" b="0"/>
            <a:pathLst>
              <a:path w="2005013" h="596901">
                <a:moveTo>
                  <a:pt x="0" y="539750"/>
                </a:moveTo>
                <a:lnTo>
                  <a:pt x="2005012" y="0"/>
                </a:lnTo>
                <a:lnTo>
                  <a:pt x="2005012" y="57150"/>
                </a:lnTo>
                <a:lnTo>
                  <a:pt x="0" y="5969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C17823-386C-DFCA-ADC3-8ECDDAC36FF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617663" y="2506663"/>
            <a:ext cx="2005013" cy="539751"/>
          </a:xfrm>
          <a:custGeom>
            <a:avLst/>
            <a:gdLst/>
            <a:ahLst/>
            <a:cxnLst/>
            <a:rect l="0" t="0" r="0" b="0"/>
            <a:pathLst>
              <a:path w="2005013" h="539751">
                <a:moveTo>
                  <a:pt x="0" y="539750"/>
                </a:moveTo>
                <a:lnTo>
                  <a:pt x="2005012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76D134-2F5C-EE61-8934-ABBBD2CEABD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617663" y="2563813"/>
            <a:ext cx="2005013" cy="539751"/>
          </a:xfrm>
          <a:custGeom>
            <a:avLst/>
            <a:gdLst/>
            <a:ahLst/>
            <a:cxnLst/>
            <a:rect l="0" t="0" r="0" b="0"/>
            <a:pathLst>
              <a:path w="2005013" h="539751">
                <a:moveTo>
                  <a:pt x="0" y="539750"/>
                </a:moveTo>
                <a:lnTo>
                  <a:pt x="2005012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BFD861-9B41-0A2A-508C-6A4D1F1A403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2141538" y="1606550"/>
            <a:ext cx="0" cy="176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84179A-C95F-2462-907B-55F677816AC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2141538" y="1606550"/>
            <a:ext cx="9572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A32958-EC2B-F341-5D22-90339AEC1C8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3098800" y="1606550"/>
            <a:ext cx="0" cy="3905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6D3C62-D3EE-74DA-499D-4E866C3F4D2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4818063" y="2921000"/>
            <a:ext cx="0" cy="3524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327826-AE0F-3D53-BB28-4A48F97417B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4818063" y="2921000"/>
            <a:ext cx="955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81115CE-D4AD-3644-CD62-C0C70E11FE6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5773738" y="2921000"/>
            <a:ext cx="0" cy="176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8A88500-F677-6D1C-915A-81AA1B3A8542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7493000" y="316706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A90DEF-E409-AFAC-1C43-CBC837E4258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7493000" y="3167063"/>
            <a:ext cx="9572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74EB66-3D32-88B4-A67D-C4CD4B2A8E1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450263" y="3167063"/>
            <a:ext cx="0" cy="1539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05443DD5-11FB-B523-6092-4AE5EA32D6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85925" y="5270501"/>
            <a:ext cx="18684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D56C6A-7232-4151-B1F4-C99E62A48FBC}" type="datetime'P''r''ekių ir'' ''pa''sl''''''a''''ugų ''savi''''kaina'''''">
              <a:rPr lang="lt-LT" altLang="en-US" sz="1200" smtClean="0"/>
              <a:pPr/>
              <a:t>Prekių ir paslaugų savikaina</a:t>
            </a:fld>
            <a:endParaRPr lang="lt-LT" sz="120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A2A3DA3-485B-F61D-1617-D890F1F5897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064000" y="5270500"/>
            <a:ext cx="24653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92DEF8-4AF7-4CA5-83B3-F265EBEB75ED}" type="thinkcell&lt;?xml version=&quot;1.0&quot; encoding=&quot;UTF-16&quot; standalone=&quot;yes&quot;?&gt;&lt;root reqver=&quot;28224&quot;&gt;&lt;version val=&quot;35196&quot;/&gt;&lt;PersistentType&gt;&lt;m_guid val=&quot;4d570589-c8c1-4685-93b3-2bac11f215cc&quot;/&gt;&lt;m_prec&gt;&lt;m_bNumberIsYear val=&quot;0&quot;/&gt;&lt;m_chDecimalSymbol17909&gt;,&lt;/m_chDecimalSymbol17909&gt;&lt;m_yearfmt&gt;&lt;begin val=&quot;0&quot;/&gt;&lt;end val=&quot;4&quot;/&gt;&lt;/m_yearfmt&gt;&lt;/m_prec&gt;&lt;m_bUseExcelFont val=&quot;0&quot;/&gt;&lt;m_bUseExcelFontColor val=&quot;0&quot;/&gt;&lt;/PersistentType&gt;&lt;/root&gt;">
              <a:rPr lang="lt-LT" altLang="en-US" sz="1200" smtClean="0"/>
              <a:pPr/>
              <a:t>Su darbuotojais susijusios sąnaudos, neįskaičiavus vienkartinių sąnaudų</a:t>
            </a:fld>
            <a:endParaRPr lang="lt-LT" sz="120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8093660-4664-F574-E994-1EC0BB3D6C9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975475" y="5270499"/>
            <a:ext cx="19923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B996B1-8D05-4DEB-A140-60840E294D0C}" type="datetime'Kitos sąnaudos, neį''s''kaičiavus v''ienkartinių ''sąnaudų'''">
              <a:rPr lang="lt-LT" altLang="en-US" sz="1200" smtClean="0"/>
              <a:pPr/>
              <a:t>Kitos sąnaudos, neįskaičiavus vienkartinių sąnaudų</a:t>
            </a:fld>
            <a:endParaRPr lang="lt-LT" sz="120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966913" y="1820863"/>
            <a:ext cx="3492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FF8DAF-F898-4E95-AC7C-835A9CD75961}" type="datetime'''4''''''''''''''''''''''''''''''6'''''''''',''5'''''''''">
              <a:rPr lang="lt-LT" altLang="en-US" sz="1200" smtClean="0"/>
              <a:pPr/>
              <a:t>46,5</a:t>
            </a:fld>
            <a:endParaRPr lang="lt-LT" sz="120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CD991F4-CAD6-C1B7-E8E0-00CB69ADAAE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924175" y="2035175"/>
            <a:ext cx="3492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6C1266-2994-4587-B7B9-341E6CFE260A}" type="datetime'4''''''''''''''''''''''''''''''''4'''''',''''''''''6'">
              <a:rPr lang="lt-LT" altLang="en-US" sz="1200" smtClean="0"/>
              <a:pPr/>
              <a:t>44,6</a:t>
            </a:fld>
            <a:endParaRPr lang="lt-LT" sz="120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659313" y="3311525"/>
            <a:ext cx="317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5A7819-AB99-419C-A35E-07F35D6CA15B}" type="datetime'''''''''''''''''1''4'''''''''',''''''''7'''''''">
              <a:rPr lang="lt-LT" altLang="en-US" sz="1200" smtClean="0"/>
              <a:pPr/>
              <a:t>14,7</a:t>
            </a:fld>
            <a:endParaRPr lang="lt-LT" sz="12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611813" y="3135313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9D20AC-3761-4ECD-A2D0-B8005F0EFF1C}" type="datetime'''''''''''''''1''''6'''''''''''''''''''',''''''2'''''">
              <a:rPr lang="lt-LT" altLang="en-US" sz="1200" smtClean="0"/>
              <a:pPr/>
              <a:t>16,2</a:t>
            </a:fld>
            <a:endParaRPr lang="lt-LT" sz="12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329489" y="3281363"/>
            <a:ext cx="3270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F372A8-C9AE-423A-B099-EEC947A24FCA}" type="datetime'''''''''''''''1''''''5'''''''''''''''',''''''''0'''''''">
              <a:rPr lang="lt-LT" altLang="en-US" sz="1200" smtClean="0"/>
              <a:pPr/>
              <a:t>15,0</a:t>
            </a:fld>
            <a:endParaRPr lang="lt-LT" sz="12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289925" y="3359150"/>
            <a:ext cx="3222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1796C5-E3B2-4FC4-A48F-99C7CAEDDE1C}" type="datetime'14'''''''''',''''''3'''''''''''">
              <a:rPr lang="lt-LT" altLang="en-US" sz="1200" smtClean="0"/>
              <a:pPr/>
              <a:t>14,3</a:t>
            </a:fld>
            <a:endParaRPr lang="lt-LT" sz="12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9CB326D-A569-D620-E7B0-EDE271E5003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314575" y="1470025"/>
            <a:ext cx="61118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202808-7400-4D82-BFCE-A2F8311AFB70}" type="datetime'-4'''''''''''''',''0''''''''''''%''''''''''''''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-4,0%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4E60A8B-9247-C8C4-6990-D3322DBA39F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918075" y="2784475"/>
            <a:ext cx="75723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3CBAAD-ADFB-41B0-BF2A-1F3957B58440}" type="datetime'''''''''+''1''''''''''0'''''''',''4''''''''''%''''''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+10,4%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DD2AD237-A10B-2C31-8A07-7C2E0AEE962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669212" y="3030538"/>
            <a:ext cx="604838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FA3C61-042A-4D3B-9E91-85BC209D6A5D}" type="datetime'''''''-''''''''4,''''''''''''''''''''''''''''''''''''''6%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-4,6%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E1CC2B-92C5-1187-2F82-59774B168BF5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8220075" y="1554163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B7D6644-195F-2CEA-CB93-22B8BEAC5998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8220075" y="1798638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619E1CE2-88EC-93BD-4F18-C0B8572318F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485189" y="1541463"/>
            <a:ext cx="10445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6834C78-5361-4C58-9888-94321E0C8F74}" type="datetime'2''''02''''''3 ''m''.'''''' 3'''' ''''m''''ė''''''''n''.'">
              <a:rPr lang="lt-LT" altLang="en-US" sz="1200" smtClean="0"/>
              <a:pPr/>
              <a:t>2023 m. 3 mėn.</a:t>
            </a:fld>
            <a:endParaRPr lang="lt-LT" sz="1200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AE847E5-FC84-5A3E-4247-D148F2E75C1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485189" y="1785938"/>
            <a:ext cx="1046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9E50195-63D2-428F-83C0-941D046BCEAD}" type="datetime'2''''024'' ''''''''m''.'''''''''' 3 m''''ė''''''''''n''''''.'">
              <a:rPr lang="lt-LT" altLang="en-US" sz="1200" smtClean="0"/>
              <a:pPr/>
              <a:t>2024 m. 3 mėn.</a:t>
            </a:fld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255431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8A6C4C6-CBC7-8612-96EB-4DA4311665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169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47" imgH="348" progId="TCLayout.ActiveDocument.1">
                  <p:embed/>
                </p:oleObj>
              </mc:Choice>
              <mc:Fallback>
                <p:oleObj name="think-cell Slide" r:id="rId18" imgW="347" imgH="3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A6C4C6-CBC7-8612-96EB-4DA431166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Darbuotojų skaičius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DDC20-A088-4399-9D5A-2283B27F7A7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21214"/>
                </a:solidFill>
                <a:effectLst/>
                <a:uLnTx/>
                <a:uFillTx/>
                <a:latin typeface="Telia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21214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2F620C4-136E-A74E-C8E4-C227894102C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4671279"/>
              </p:ext>
            </p:extLst>
          </p:nvPr>
        </p:nvGraphicFramePr>
        <p:xfrm>
          <a:off x="1203325" y="1854200"/>
          <a:ext cx="9402763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953AE7-06DD-E391-37A4-B84A33C1967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879600" y="19065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19E4F36-B5D0-B539-312F-4BDC0B7FEFD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879600" y="1906588"/>
            <a:ext cx="738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9E1B2-C3C6-CB7B-A6C1-850034C69ED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269413" y="1906587"/>
            <a:ext cx="0" cy="3508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39FC8E3-D577-9356-A413-A0D70899E07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800225" y="5511800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B99C7A3-A518-4687-91E0-8C87D7945098}" type="datetime'2''''''0''''''''''''''''23''''''''''-''''0''''3''-''3''1'''">
              <a:rPr lang="lt-LT" altLang="en-US" sz="1200" smtClean="0"/>
              <a:pPr/>
              <a:t>2023-03-31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ADCF9CC-FA49-2AAF-AAD5-59CB40D44CB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633788" y="5511800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2E99E17E-E0E3-4E9F-A56B-D92098C98F4D}" type="datetime'''''2''''0''2''''''''''3-''06''''-''''''''''''''3''''0'''''''">
              <a:rPr lang="lt-LT" altLang="en-US" sz="1200" smtClean="0"/>
              <a:pPr/>
              <a:t>2023-06-30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83F25B-7817-B8E6-F62C-89807152480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480050" y="5511800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67AADE5-4860-4B87-9C74-889F9864E1A1}" type="datetime'''20''''''''''2''''''''''''''3''''''-09''''''-3''0'''">
              <a:rPr lang="lt-LT" altLang="en-US" sz="1200" smtClean="0"/>
              <a:pPr/>
              <a:t>2023-09-30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AE5246-2B4E-BF63-CD8F-364B12AE9CD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356475" y="5511800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6B137B6-C65A-4949-B383-574DFB820640}" type="datetime'2''0''''''''23-''''''''1''''''''''''2-''''3''''1'''">
              <a:rPr lang="lt-LT" altLang="en-US" sz="1200" smtClean="0"/>
              <a:pPr/>
              <a:t>2023-12-31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6B09FA-658D-FAD4-31F3-8AFB427381C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190038" y="5511800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DA91114-97C1-4DB5-B3B4-160C05C590DB}" type="datetime'''''2''''0''2''''4-''''03''''''''''''''''''-''''''31'''">
              <a:rPr lang="lt-LT" altLang="en-US" sz="1200" smtClean="0"/>
              <a:pPr/>
              <a:t>2024-03-31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407025" y="1770063"/>
            <a:ext cx="33337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elia Sans" pitchFamily="50" charset="0"/>
              <a:buNone/>
              <a:tabLst/>
              <a:defRPr/>
            </a:pPr>
            <a:fld id="{4B04EEAC-C216-4AD0-BCFA-E787427B9309}" type="datetime'''''''''''''''-''''''''''''''''''''''''''''''''''7''3'''">
              <a:rPr lang="lt-LT" altLang="en-US" sz="1200" b="1" smtClean="0">
                <a:solidFill>
                  <a:srgbClr val="006F6C"/>
                </a:solidFill>
                <a:effectLst/>
              </a:rPr>
              <a:pPr/>
              <a:t>-73</a:t>
            </a:fld>
            <a:endParaRPr kumimoji="0" lang="lt-LT" sz="1200" b="1" i="0" strike="noStrike" kern="1200" cap="none" spc="0" normalizeH="0" baseline="0" noProof="0">
              <a:ln>
                <a:noFill/>
              </a:ln>
              <a:solidFill>
                <a:srgbClr val="006F6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82712D-01DA-BB00-D3FD-7093FD56054E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4210050" y="586898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374DD-12CE-A682-A4A6-F1B4BD81A39F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4210050" y="611346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475163" y="5856288"/>
            <a:ext cx="1327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E7875AA0-EBEF-40AD-ABC0-05858CAFA9B0}" type="datetime'''Da''''r''''b''u''''''o''t''oj''''''ų'''''' ska''ičius'''">
              <a:rPr lang="lt-LT" altLang="en-US" sz="12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Darbuotojų skaičius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475163" y="6100763"/>
            <a:ext cx="26924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ADA3E83E-60FB-42DB-B4CE-C7CDFEDD9085}" type="datetime'Visu'' ''etatu di''''r''b''ančių darbuo''''tojų s''kaič''ius'">
              <a:rPr lang="lt-LT" altLang="en-US" sz="12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Visu etatu dirbančių darbuotojų skaičius</a:t>
            </a:fld>
            <a:endParaRPr kumimoji="0" lang="lt-LT" sz="1200" b="0" i="0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675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hink-cell data - do not delete" hidden="1">
            <a:extLst>
              <a:ext uri="{FF2B5EF4-FFF2-40B4-BE49-F238E27FC236}">
                <a16:creationId xmlns:a16="http://schemas.microsoft.com/office/drawing/2014/main" id="{4C40E976-3DB4-4D2D-A791-703DFF2C17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9792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83" imgH="384" progId="TCLayout.ActiveDocument.1">
                  <p:embed/>
                </p:oleObj>
              </mc:Choice>
              <mc:Fallback>
                <p:oleObj name="think-cell Slide" r:id="rId48" imgW="383" imgH="384" progId="TCLayout.ActiveDocument.1">
                  <p:embed/>
                  <p:pic>
                    <p:nvPicPr>
                      <p:cNvPr id="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40E976-3DB4-4D2D-A791-703DFF2C1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Pinigų srautai ir grynoji skola (mln. eurų)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26C2A77-7F3D-ED93-21A8-1C1BCB15625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8987230"/>
              </p:ext>
            </p:extLst>
          </p:nvPr>
        </p:nvGraphicFramePr>
        <p:xfrm>
          <a:off x="850900" y="2641600"/>
          <a:ext cx="3979863" cy="291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5344425-944A-6B4B-278D-21B5DF4ECE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58875" y="4773613"/>
            <a:ext cx="1455739" cy="449263"/>
          </a:xfrm>
          <a:custGeom>
            <a:avLst/>
            <a:gdLst/>
            <a:ahLst/>
            <a:cxnLst/>
            <a:rect l="0" t="0" r="0" b="0"/>
            <a:pathLst>
              <a:path w="1455739" h="449263">
                <a:moveTo>
                  <a:pt x="0" y="392112"/>
                </a:moveTo>
                <a:lnTo>
                  <a:pt x="1455738" y="0"/>
                </a:lnTo>
                <a:lnTo>
                  <a:pt x="1455738" y="57150"/>
                </a:lnTo>
                <a:lnTo>
                  <a:pt x="0" y="4492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B109DAD-D431-10CE-6290-B43EFE43103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067050" y="4773613"/>
            <a:ext cx="1454151" cy="449263"/>
          </a:xfrm>
          <a:custGeom>
            <a:avLst/>
            <a:gdLst/>
            <a:ahLst/>
            <a:cxnLst/>
            <a:rect l="0" t="0" r="0" b="0"/>
            <a:pathLst>
              <a:path w="1454151" h="449263">
                <a:moveTo>
                  <a:pt x="0" y="392112"/>
                </a:moveTo>
                <a:lnTo>
                  <a:pt x="1454150" y="0"/>
                </a:lnTo>
                <a:lnTo>
                  <a:pt x="1454150" y="57150"/>
                </a:lnTo>
                <a:lnTo>
                  <a:pt x="0" y="4492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7E9DE8-E608-66ED-3AB0-CA6AFAD6E0B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158875" y="4773613"/>
            <a:ext cx="1455739" cy="392113"/>
          </a:xfrm>
          <a:custGeom>
            <a:avLst/>
            <a:gdLst/>
            <a:ahLst/>
            <a:cxnLst/>
            <a:rect l="0" t="0" r="0" b="0"/>
            <a:pathLst>
              <a:path w="1455739" h="392113">
                <a:moveTo>
                  <a:pt x="0" y="392112"/>
                </a:moveTo>
                <a:lnTo>
                  <a:pt x="1455738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0AADCE-0C21-7CF8-DC06-ACFFD3438D8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158875" y="4830763"/>
            <a:ext cx="1455739" cy="392113"/>
          </a:xfrm>
          <a:custGeom>
            <a:avLst/>
            <a:gdLst/>
            <a:ahLst/>
            <a:cxnLst/>
            <a:rect l="0" t="0" r="0" b="0"/>
            <a:pathLst>
              <a:path w="1455739" h="392113">
                <a:moveTo>
                  <a:pt x="0" y="392112"/>
                </a:moveTo>
                <a:lnTo>
                  <a:pt x="1455738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02C0A-E389-B4C2-1BE3-8A0EAA77DB8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067050" y="4773613"/>
            <a:ext cx="1454151" cy="392113"/>
          </a:xfrm>
          <a:custGeom>
            <a:avLst/>
            <a:gdLst/>
            <a:ahLst/>
            <a:cxnLst/>
            <a:rect l="0" t="0" r="0" b="0"/>
            <a:pathLst>
              <a:path w="1454151" h="392113">
                <a:moveTo>
                  <a:pt x="0" y="392112"/>
                </a:moveTo>
                <a:lnTo>
                  <a:pt x="1454150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A678BD-14B0-A0CF-898C-9D12F954794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067050" y="4830763"/>
            <a:ext cx="1454151" cy="392113"/>
          </a:xfrm>
          <a:custGeom>
            <a:avLst/>
            <a:gdLst/>
            <a:ahLst/>
            <a:cxnLst/>
            <a:rect l="0" t="0" r="0" b="0"/>
            <a:pathLst>
              <a:path w="1454151" h="392113">
                <a:moveTo>
                  <a:pt x="0" y="392112"/>
                </a:moveTo>
                <a:lnTo>
                  <a:pt x="1454150" y="0"/>
                </a:lnTo>
              </a:path>
            </a:pathLst>
          </a:custGeom>
          <a:ln w="9525" cap="flat" cmpd="sng" algn="ctr">
            <a:solidFill>
              <a:srgbClr val="1212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3CE5BB-9F19-9F7F-E93F-47042E53BD6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1546225" y="2252663"/>
            <a:ext cx="0" cy="214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6E2274-7ED4-DDC3-4ADB-8AA7B1B9FA6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546224" y="2252663"/>
            <a:ext cx="681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6D4948-2F84-BBF3-1445-036F5E766E6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227263" y="2252663"/>
            <a:ext cx="0" cy="241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C307EB-5050-5F35-F201-E15C986AF6A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3452813" y="3328989"/>
            <a:ext cx="0" cy="936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1D5CD-9504-9963-2BB3-2DBB5AE3B23E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3452812" y="3328988"/>
            <a:ext cx="681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BE3722-86F9-76B8-3268-2A32F07134E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133850" y="3328988"/>
            <a:ext cx="0" cy="290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D186FB4-C1ED-903A-757B-D7D6444A71E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150938" y="5522913"/>
            <a:ext cx="14700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41C616-1001-420E-B1ED-68FEFE0F63F7}" type="datetime'Gryn''ie''ji pinigų srautai iš įp''ra''''st''inės vei''kl''os'">
              <a:rPr lang="lt-LT" altLang="en-US" sz="1200" smtClean="0"/>
              <a:pPr/>
              <a:t>Grynieji pinigų srautai iš įprastinės veiklos</a:t>
            </a:fld>
            <a:endParaRPr lang="lt-LT" sz="120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90D28F7-C86F-3EAD-6434-D831C8A42E7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046414" y="5522913"/>
            <a:ext cx="14954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6CC8A6-8A34-4EF0-9BF4-063863B74C36}" type="datetime'''''Lai''svi''e''ji ''p''''i''''''ni''g''ų'''''' ''s''rautai'">
              <a:rPr lang="lt-LT" altLang="en-US" sz="1200" smtClean="0"/>
              <a:pPr/>
              <a:t>Laisvieji pinigų srautai</a:t>
            </a:fld>
            <a:endParaRPr lang="lt-LT" sz="120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373188" y="2505075"/>
            <a:ext cx="3460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8A202F-E87D-44B0-AE72-329786CEE376}" type="datetime'''4''''''''''''''''''''''''2'''''',''4'''''''''''''''">
              <a:rPr lang="en-US" altLang="en-US" sz="1200" smtClean="0"/>
              <a:pPr/>
              <a:t>42,4</a:t>
            </a:fld>
            <a:endParaRPr lang="en-US" sz="1200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052638" y="2532063"/>
            <a:ext cx="3492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002B5D-4EF3-449E-B84D-78AB75EEA398}" type="datetime'''''''''''''''''4''''''''''''''2'''''''''''''''''''',0'''">
              <a:rPr lang="en-US" altLang="en-US" sz="1200" smtClean="0"/>
              <a:pPr/>
              <a:t>42,0</a:t>
            </a:fld>
            <a:endParaRPr lang="en-US" sz="120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290888" y="4303713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83FE2F-98CF-4B47-AB94-B21D568FF560}" type="datetime'''''''1''6'''''''''''''''''''''''''''',3'''''''''''''''''">
              <a:rPr lang="en-US" altLang="en-US" sz="1200" smtClean="0"/>
              <a:pPr/>
              <a:t>16,3</a:t>
            </a:fld>
            <a:endParaRPr lang="en-US" sz="12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963989" y="3657600"/>
            <a:ext cx="3397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A612538-CBA1-4A2A-856F-8BB8BDF2DF3A}" type="datetime'''''''''''''''''''2''''''''''''5'',''''''7'''''''''''''''''">
              <a:rPr lang="en-US" altLang="en-US" sz="1200" smtClean="0"/>
              <a:pPr/>
              <a:t>25,7</a:t>
            </a:fld>
            <a:endParaRPr lang="en-US" sz="12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901A22A-D533-4A79-F523-7F595AA460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582738" y="2116138"/>
            <a:ext cx="606425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BC88C2-1AA4-4697-8F92-6C02E1A10F1F}" type="datetime'''-''0'''''''''''''''''''''''''''''',''''''''9%''''''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-0,9%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3BAC877-946D-52DE-DC46-9C11BD62B41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406775" y="3192463"/>
            <a:ext cx="77311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2EA22A-7EF2-424D-BA35-5919E039E2B6}" type="datetime'''''+''''''57'''''''''''''''''''',''''''''''''4''%'''''''">
              <a:rPr lang="lt-LT" altLang="en-US" sz="1200" b="1" smtClean="0">
                <a:solidFill>
                  <a:schemeClr val="tx1"/>
                </a:solidFill>
                <a:effectLst/>
              </a:rPr>
              <a:pPr/>
              <a:t>+57,4%</a:t>
            </a:fld>
            <a:endParaRPr lang="lt-LT" sz="1200" b="1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608D8-A305-E0EC-79B6-7452344ECC11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3844925" y="2100263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46A9F7-440C-56CD-23BA-14A5840E59B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844925" y="2344738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3320C7F-6E63-AFC7-E9EB-C959239C9C6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110039" y="2087563"/>
            <a:ext cx="10445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147B679-164F-4F53-913A-C95B9F74C033}" type="datetime'20''2''''3'' ''''m.'' ''''''''''''3 mė''''''n''''''''.'''''">
              <a:rPr lang="lt-LT" altLang="en-US" sz="1200" smtClean="0"/>
              <a:pPr/>
              <a:t>2023 m. 3 mėn.</a:t>
            </a:fld>
            <a:endParaRPr lang="lt-LT" sz="120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0B72FB0-92E4-5C6E-5738-5FA6DC79A9D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110039" y="2332038"/>
            <a:ext cx="1046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550389E-D069-494D-B081-AD1423288A1A}" type="datetime'''202''4'''''' ''''''m''. 3'' ''''m''ė''n''.'''''''''''''">
              <a:rPr lang="lt-LT" altLang="en-US" sz="1200" smtClean="0"/>
              <a:pPr/>
              <a:t>2024 m. 3 mėn.</a:t>
            </a:fld>
            <a:endParaRPr lang="lt-LT" sz="1200"/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6DA6E2C3-5A51-A8DE-2EDE-33A9F7765239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80596976"/>
              </p:ext>
            </p:extLst>
          </p:nvPr>
        </p:nvGraphicFramePr>
        <p:xfrm>
          <a:off x="6332538" y="2220913"/>
          <a:ext cx="5681662" cy="343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072313" y="2600325"/>
            <a:ext cx="4873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C8ECDF-729C-42A2-B36D-E8AF8F822A80}" type="datetime'2''''''6'''''''''''''''''',''9''''''''''%'''''''''''''''''">
              <a:rPr lang="en-US" altLang="en-US" sz="1200" smtClean="0"/>
              <a:pPr/>
              <a:t>26,9%</a:t>
            </a:fld>
            <a:endParaRPr lang="en-US" sz="120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E533AEDD-60AB-19C4-86E7-BFCEF17C1F0C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905625" y="5522913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143A69-8C57-46DB-959B-1E1F24D8E723}" type="datetime'''20''''''''2''''''3''''''''''''-0''''''''''''''''3-''''''31'">
              <a:rPr lang="en-US" altLang="en-US" sz="1200" smtClean="0"/>
              <a:pPr/>
              <a:t>2023-03-31</a:t>
            </a:fld>
            <a:endParaRPr lang="en-US" sz="1200"/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005763" y="2312988"/>
            <a:ext cx="4826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979F60-2CC4-4E2D-9AEB-2D4F2BF0224F}" type="datetime'''''''3''''''''''''5,''''''''''''''''''''3''''''''''''''%'''">
              <a:rPr lang="en-US" altLang="en-US" sz="1200" smtClean="0"/>
              <a:pPr/>
              <a:t>35,3%</a:t>
            </a:fld>
            <a:endParaRPr lang="en-US" sz="120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55DB1782-AE19-81A9-7EC8-32C549CA3734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823200" y="5522913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9542DD-1B47-4051-8E7E-78FE0C86BBF8}" type="datetime'20''2''''''''''''''''3-''''''''''0''6''''''''''''''-''30'''''">
              <a:rPr lang="en-US" altLang="en-US" sz="1200" smtClean="0"/>
              <a:pPr/>
              <a:t>2023-06-30</a:t>
            </a:fld>
            <a:endParaRPr lang="en-US" sz="1200"/>
          </a:p>
        </p:txBody>
      </p:sp>
      <p:sp useBgFill="1">
        <p:nvSpPr>
          <p:cNvPr id="31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934450" y="2630488"/>
            <a:ext cx="488950" cy="1936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5FE0F2-3EFA-4B9E-A5D3-74E30F9599BA}" type="datetime'''26'''',''''''''''''''''''''''0%'''''''''''''''''''''''">
              <a:rPr lang="en-US" altLang="en-US" sz="1200" smtClean="0">
                <a:effectLst/>
              </a:rPr>
              <a:pPr/>
              <a:t>26,0%</a:t>
            </a:fld>
            <a:endParaRPr lang="en-US" sz="120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59EE62C7-926B-2560-4415-4492C57D6FEA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755063" y="5522913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292357-607E-4804-87F7-DAAE9C0B57C7}" type="datetime'2''''''''''''''0''23-''''0''''''9-''''3''''0'">
              <a:rPr lang="en-US" altLang="en-US" sz="1200" smtClean="0"/>
              <a:pPr/>
              <a:t>2023-09-30</a:t>
            </a:fld>
            <a:endParaRPr lang="en-US" sz="120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FAD52A-86FA-BBB5-9CDC-ADB939037334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879013" y="2838450"/>
            <a:ext cx="4651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820EED-8F9C-4EB3-AB59-71417A96F69A}" type="datetime'''''''1''''''''9'''''''''''''''''''',''''''''''''''''''9%'">
              <a:rPr lang="en-US" altLang="en-US" sz="1200" smtClean="0">
                <a:effectLst/>
              </a:rPr>
              <a:pPr/>
              <a:t>19,9%</a:t>
            </a:fld>
            <a:endParaRPr lang="en-US" sz="120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37D64D-E946-452D-AF30-E32E0E9E7BF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9715500" y="5522913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2AB49E-5496-4129-BBBA-709E31A646BC}" type="datetime'''''''''''''20''''''2''3''''''-1''2''''-''''''''''''3''1'''">
              <a:rPr lang="en-US" altLang="en-US" sz="1200" smtClean="0"/>
              <a:pPr/>
              <a:t>2023-12-31</a:t>
            </a:fld>
            <a:endParaRPr lang="en-US" sz="120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145338" y="3354389"/>
            <a:ext cx="341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4E61AE2-35D1-455E-96A6-68C248A5C61C}" type="datetime'''''''''''''''''9''''''''''''''2'''''',''''''''''''7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92,7</a:t>
            </a:fld>
            <a:endParaRPr lang="en-US" sz="12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051800" y="2901951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868736-9A58-4B40-83CF-2463F9B39A65}" type="datetime'''''''''''''''''1''''''''''''''''''''''14'''''',''''''''9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114,9</a:t>
            </a:fld>
            <a:endParaRPr lang="en-US" sz="12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9005888" y="3425826"/>
            <a:ext cx="3476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C75CAB-E5AA-4AE2-8502-24674BCB58E7}" type="datetime'''8''''9,''''3'''''''''">
              <a:rPr lang="en-US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89,3</a:t>
            </a:fld>
            <a:endParaRPr lang="en-US" sz="12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C9E3782-1C22-0681-1F96-27318C696BFE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9953625" y="3795713"/>
            <a:ext cx="3159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6CE0AD-BD6A-4CBA-AB24-8E2395183511}" type="datetime'''''''''''''''''''71'''''''''''''''''''''''',''''''''2'''''''">
              <a:rPr lang="en-US" altLang="en-US" sz="1200" smtClean="0"/>
              <a:pPr/>
              <a:t>71,2</a:t>
            </a:fld>
            <a:endParaRPr lang="en-US" sz="12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1970DAD-388B-B111-91D9-F8396CCD0333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633075" y="5522913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EAFC89-CB7A-478A-90E4-0DC85F419B78}" type="datetime'''''''2''''''''0''''''''24''-''''0''''''''''''3''''''''-''31'">
              <a:rPr lang="en-US" altLang="en-US" sz="1200" smtClean="0"/>
              <a:pPr/>
              <a:t>2024-03-31</a:t>
            </a:fld>
            <a:endParaRPr lang="en-US" sz="120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6994703-B8B2-AEFC-41A2-71C81B463341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815639" y="3084513"/>
            <a:ext cx="4540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CCCDCA5-7241-477A-A9B1-71CBE1F36B1A}" type="datetime'''''1''''''''''''2'''''''''''''''',''''''''''''7%'''''''''''''">
              <a:rPr lang="en-US" altLang="en-US" sz="1200" smtClean="0"/>
              <a:pPr/>
              <a:t>12,7%</a:t>
            </a:fld>
            <a:endParaRPr lang="en-US" sz="120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BDAF827-1A83-0B44-F857-2105A49CA47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0871199" y="4278313"/>
            <a:ext cx="3429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E07D85-36BD-45C6-A137-14741479048C}" type="datetime'''''''''''''''''4''''''''7'',''''6'''''''''''''''''">
              <a:rPr lang="en-US" altLang="en-US" sz="1200" smtClean="0"/>
              <a:pPr/>
              <a:t>47,6</a:t>
            </a:fld>
            <a:endParaRPr lang="en-US" sz="1200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AA2557D-B371-BF33-99C5-FA8937AC06D8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7486650" y="5935663"/>
            <a:ext cx="176213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654029E-10B8-BD68-DB8A-5183F08BF2D9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9394825" y="585628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732713" y="5843588"/>
            <a:ext cx="15605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A364E8D-4D98-4983-AB62-1B84B0767C53}" type="datetime'''''''''S''k''ol''o''s ''k''''''oef''ici''en''tas (''%'')'''''">
              <a:rPr lang="en-US" altLang="en-US" sz="1200" smtClean="0"/>
              <a:pPr/>
              <a:t>Skolos koeficientas (%)</a:t>
            </a:fld>
            <a:endParaRPr lang="en-US" sz="120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659938" y="5843588"/>
            <a:ext cx="8636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0ED4D86-C4F9-4994-9553-2A66E0DC55DE}" type="datetime'G''''''''''r''''yn''''''''o''j''''''i'' ''''''skol''''''a'''">
              <a:rPr lang="en-US" altLang="en-US" sz="1200" smtClean="0"/>
              <a:pPr/>
              <a:t>Grynoji skola</a:t>
            </a:fld>
            <a:endParaRPr lang="en-US" sz="1200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DA8B271-B52D-A60A-37B1-05E53A1B6B17}"/>
              </a:ext>
            </a:extLst>
          </p:cNvPr>
          <p:cNvCxnSpPr>
            <a:cxnSpLocks/>
          </p:cNvCxnSpPr>
          <p:nvPr/>
        </p:nvCxnSpPr>
        <p:spPr>
          <a:xfrm flipH="1">
            <a:off x="6256338" y="1368426"/>
            <a:ext cx="0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C09AE0D7-133F-7768-8644-536F4691D1A9}"/>
              </a:ext>
            </a:extLst>
          </p:cNvPr>
          <p:cNvSpPr txBox="1"/>
          <p:nvPr/>
        </p:nvSpPr>
        <p:spPr>
          <a:xfrm>
            <a:off x="793029" y="1535452"/>
            <a:ext cx="317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i="0" baseline="0" dirty="0">
                <a:ea typeface="Helvetica Neue" panose="02000503000000020004" pitchFamily="2" charset="0"/>
                <a:cs typeface="Helvetica Neue" panose="02000503000000020004" pitchFamily="2" charset="0"/>
              </a:rPr>
              <a:t>Pinigų srautai</a:t>
            </a:r>
            <a:endParaRPr lang="en-US" sz="1400" b="1" dirty="0"/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E0F22945-33F8-963A-10A4-EE5EDFECA1E7}"/>
              </a:ext>
            </a:extLst>
          </p:cNvPr>
          <p:cNvSpPr txBox="1"/>
          <p:nvPr/>
        </p:nvSpPr>
        <p:spPr>
          <a:xfrm>
            <a:off x="6934202" y="1572533"/>
            <a:ext cx="4149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Grynoji skola ir skolos koeficientas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304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60622E1-F101-6798-D8E4-3A73A70A7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4048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47" imgH="348" progId="TCLayout.ActiveDocument.1">
                  <p:embed/>
                </p:oleObj>
              </mc:Choice>
              <mc:Fallback>
                <p:oleObj name="think-cell Slide" r:id="rId34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0622E1-F101-6798-D8E4-3A73A70A7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Investicijos ir jų struktūra 2024 m. 3 mėn. (mln. eurų)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27</a:t>
            </a:fld>
            <a:endParaRPr lang="lt-LT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3C58B2E1-54F8-48DA-FB7B-AE1C6DC86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30557"/>
              </p:ext>
            </p:extLst>
          </p:nvPr>
        </p:nvGraphicFramePr>
        <p:xfrm>
          <a:off x="469900" y="1343024"/>
          <a:ext cx="3013076" cy="104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538">
                  <a:extLst>
                    <a:ext uri="{9D8B030D-6E8A-4147-A177-3AD203B41FA5}">
                      <a16:colId xmlns:a16="http://schemas.microsoft.com/office/drawing/2014/main" val="90835014"/>
                    </a:ext>
                  </a:extLst>
                </a:gridCol>
                <a:gridCol w="1506538">
                  <a:extLst>
                    <a:ext uri="{9D8B030D-6E8A-4147-A177-3AD203B41FA5}">
                      <a16:colId xmlns:a16="http://schemas.microsoft.com/office/drawing/2014/main" val="1571927946"/>
                    </a:ext>
                  </a:extLst>
                </a:gridCol>
              </a:tblGrid>
              <a:tr h="348192">
                <a:tc gridSpan="2">
                  <a:txBody>
                    <a:bodyPr/>
                    <a:lstStyle/>
                    <a:p>
                      <a:pPr algn="ctr" rtl="0"/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Investicijų ir pajamų santykis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70125"/>
                  </a:ext>
                </a:extLst>
              </a:tr>
              <a:tr h="348192">
                <a:tc>
                  <a:txBody>
                    <a:bodyPr/>
                    <a:lstStyle/>
                    <a:p>
                      <a:pPr algn="ctr" rtl="0"/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2023 m. I </a:t>
                      </a:r>
                      <a:r>
                        <a:rPr lang="lt-LT" sz="1400" dirty="0" err="1">
                          <a:solidFill>
                            <a:schemeClr val="tx1"/>
                          </a:solidFill>
                        </a:rPr>
                        <a:t>ketv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2024 m. I </a:t>
                      </a:r>
                      <a:r>
                        <a:rPr lang="lt-LT" sz="1400" dirty="0" err="1">
                          <a:solidFill>
                            <a:schemeClr val="tx1"/>
                          </a:solidFill>
                        </a:rPr>
                        <a:t>ketv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130426"/>
                  </a:ext>
                </a:extLst>
              </a:tr>
              <a:tr h="348192">
                <a:tc>
                  <a:txBody>
                    <a:bodyPr/>
                    <a:lstStyle/>
                    <a:p>
                      <a:pPr algn="ctr" rtl="0"/>
                      <a:r>
                        <a:rPr lang="lt-LT" sz="1400" b="1" dirty="0">
                          <a:solidFill>
                            <a:schemeClr val="accent1"/>
                          </a:solidFill>
                        </a:rPr>
                        <a:t>13,8 %</a:t>
                      </a:r>
                      <a:endParaRPr lang="lt-LT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t-LT" sz="1400" b="1" dirty="0">
                          <a:solidFill>
                            <a:schemeClr val="accent1"/>
                          </a:solidFill>
                        </a:rPr>
                        <a:t>15,0 %</a:t>
                      </a:r>
                      <a:endParaRPr lang="lt-LT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660591"/>
                  </a:ext>
                </a:extLst>
              </a:tr>
            </a:tbl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DFC7FFBC-8D89-1277-AA75-AC660222798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712780"/>
              </p:ext>
            </p:extLst>
          </p:nvPr>
        </p:nvGraphicFramePr>
        <p:xfrm>
          <a:off x="7404100" y="1528763"/>
          <a:ext cx="3525838" cy="352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421938" y="2605088"/>
            <a:ext cx="2905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82C427-E1D3-4301-9896-4EAF15540632}" type="datetime'''''''''6'',''''''7'''''''''''''''''''''''''''''''''''''''''">
              <a:rPr lang="lt-LT" altLang="en-US" sz="1400" smtClean="0">
                <a:solidFill>
                  <a:schemeClr val="bg1"/>
                </a:solidFill>
              </a:rPr>
              <a:pPr/>
              <a:t>6,7</a:t>
            </a:fld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582025" y="4637088"/>
            <a:ext cx="271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62E261-A378-485D-9B9E-0D7E15B59B64}" type="datetime'''''''''6'''''''''''''''''''''''''''',''''''''''''''''1'''''">
              <a:rPr lang="lt-LT" altLang="en-US" sz="1400" smtClean="0">
                <a:solidFill>
                  <a:schemeClr val="bg1"/>
                </a:solidFill>
              </a:rPr>
              <a:pPr/>
              <a:t>6,1</a:t>
            </a:fld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EA9602E-330C-C8EC-D4EF-F4C5A83E1F0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489825" y="3046413"/>
            <a:ext cx="271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DC8D83-60BD-4107-A9EC-778D3D80D73D}" type="datetime'''1'''',''6'''">
              <a:rPr lang="lt-LT" altLang="en-US" sz="1400" smtClean="0"/>
              <a:pPr/>
              <a:t>1,6</a:t>
            </a:fld>
            <a:endParaRPr lang="lt-LT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BDFB2EA-D134-3FC7-975D-43190598AB9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164513" y="1938338"/>
            <a:ext cx="2968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79B805-598E-457B-8F73-CE85414B3FF4}" type="datetime'''3'',''''''''''''''''''''''''''4'''''''''''''''">
              <a:rPr lang="lt-LT" altLang="en-US" sz="1400" smtClean="0">
                <a:solidFill>
                  <a:schemeClr val="bg1"/>
                </a:solidFill>
              </a:rPr>
              <a:pPr/>
              <a:t>3,4</a:t>
            </a:fld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F55C7AE4-F08B-F743-484A-6B6C988975F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010650" y="1627188"/>
            <a:ext cx="306388" cy="2254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D40463-7DBE-4304-8BFE-B25E85574E41}" type="datetime'''''''''''''''0'''''''''',''''''''''''''''0'''">
              <a:rPr lang="lt-LT" altLang="en-US" sz="1400" smtClean="0">
                <a:solidFill>
                  <a:schemeClr val="bg1"/>
                </a:solidFill>
              </a:rPr>
              <a:pPr/>
              <a:t>0,0</a:t>
            </a:fld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37D528-671B-E494-ED5F-AE18896AA35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994650" y="534828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A2AC72-51FA-8E14-BA17-E65B62CE8A3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994650" y="559276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7D5EDA-D079-D8A9-A449-6C4669AFF7D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994650" y="5837238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C86FDE-DEE9-AC58-298A-9B35F4E219E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994650" y="6081713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AAEC5B-5A96-55EC-21C9-A4A91C159AC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994650" y="6326188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59763" y="5335588"/>
            <a:ext cx="1522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DC00669-B112-4993-BEE7-9616C2244AE9}" type="datetime'''Fik''suot''ojo ''r''''y''''''ši''o'''''''' t''''''inklas'''">
              <a:rPr lang="lt-LT" altLang="en-US" sz="1200" smtClean="0"/>
              <a:pPr/>
              <a:t>Fiksuotojo ryšio tinklas</a:t>
            </a:fld>
            <a:endParaRPr lang="lt-LT" sz="12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43A7FC9-3B85-7E63-8534-B47AE246E29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259763" y="5580063"/>
            <a:ext cx="14525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95E06B-41B9-4139-97BD-53011CA484F7}" type="datetime'''M''''''o''''b''il''iojo ''ry''š''''i''o t''in''k''l''as'''''">
              <a:rPr lang="lt-LT" altLang="en-US" sz="1200" smtClean="0"/>
              <a:pPr/>
              <a:t>Mobiliojo ryšio tinklas</a:t>
            </a:fld>
            <a:endParaRPr lang="lt-LT" sz="12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0345265-5DB6-076A-51B9-2B5D7E02625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259762" y="5824538"/>
            <a:ext cx="7572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CDB6A4A-1AE1-4066-8BC6-70C6F9692C68}" type="datetime'''''''''''''''''IT'' si''''''''''s''t''''e''m''''o''s'''''''''">
              <a:rPr lang="lt-LT" altLang="en-US" sz="1200" smtClean="0"/>
              <a:pPr/>
              <a:t>IT sistemos</a:t>
            </a:fld>
            <a:endParaRPr lang="lt-LT" sz="12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9FD1AC7-0D14-453C-ACCE-C57D881E434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259763" y="6069013"/>
            <a:ext cx="17732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5BB2511-074E-4FD1-B344-F33DD7AA2C54}" type="datetime'T''''''''ransf''''orm''a''c''''''ij''''os pr''''o''gr''ama'''">
              <a:rPr lang="lt-LT" altLang="en-US" sz="1200" smtClean="0"/>
              <a:pPr/>
              <a:t>Transformacijos programa</a:t>
            </a:fld>
            <a:endParaRPr lang="lt-LT" sz="12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085ED6-DA00-3F04-DCDF-D210241C614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59764" y="6313488"/>
            <a:ext cx="265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D563830-8855-4C72-8B82-99694B3CACDB}" type="datetime'''K''''''i''''t''''''''''''''''''''''''''a'''''''">
              <a:rPr lang="lt-LT" altLang="en-US" sz="1200" smtClean="0"/>
              <a:pPr/>
              <a:t>Kita</a:t>
            </a:fld>
            <a:endParaRPr lang="lt-LT" sz="12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423C2CD-7A2C-FC25-4512-779B2FE90FAE}"/>
              </a:ext>
            </a:extLst>
          </p:cNvPr>
          <p:cNvCxnSpPr>
            <a:cxnSpLocks/>
          </p:cNvCxnSpPr>
          <p:nvPr/>
        </p:nvCxnSpPr>
        <p:spPr>
          <a:xfrm flipH="1">
            <a:off x="6256338" y="1368426"/>
            <a:ext cx="0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9DD9FBFA-A7B0-6395-C370-FF2BFC51BD88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611464964"/>
              </p:ext>
            </p:extLst>
          </p:nvPr>
        </p:nvGraphicFramePr>
        <p:xfrm>
          <a:off x="603250" y="2913063"/>
          <a:ext cx="501173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0F559F-3FF6-E8F2-84E9-5AED5634CFC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1169988" y="2586037"/>
            <a:ext cx="0" cy="4079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51A61D-E157-28F4-3067-02F6DA39AF79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169988" y="2586038"/>
            <a:ext cx="3876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40E2ACC-DBF9-163A-64EA-04EC552B6B09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5046663" y="25860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680C08B5-DB20-22E3-3260-5D2F754D8DE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85825" y="5827713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9CBC4D-EA52-4C22-9A6B-8009A3BF8CC7}" type="datetime'2''''''023 m''''''.'' ''I'''''' ''''k''''etv''''''''.'''''''">
              <a:rPr lang="lt-LT" altLang="en-US" sz="1200" smtClean="0">
                <a:solidFill>
                  <a:srgbClr val="000000"/>
                </a:solidFill>
              </a:rPr>
              <a:pPr/>
              <a:t>2023 m. I ketv.</a:t>
            </a:fld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06573880-3A82-C6E3-59D9-4579DAEE22E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854200" y="5827713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9B6DE9-7B66-4CCD-AA67-DFBC010DE971}" type="datetime'''''2''''''02''''''''''''''''''''''3 m''.'' ''II ketv.'''''''">
              <a:rPr lang="lt-LT" altLang="en-US" sz="1200" smtClean="0">
                <a:solidFill>
                  <a:srgbClr val="000000"/>
                </a:solidFill>
              </a:rPr>
              <a:pPr/>
              <a:t>2023 m. II ketv.</a:t>
            </a:fld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0B6ACE1C-3B9E-C581-E275-36CD157CA440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824163" y="5827713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92A90C-C6C2-4F26-8A3D-B515A78AC288}" type="datetime'''''''20''''2''''''3 ''''m. II''''I k''''''e''t''''''''v''.'''">
              <a:rPr lang="lt-LT" altLang="en-US" sz="1200" smtClean="0">
                <a:solidFill>
                  <a:srgbClr val="000000"/>
                </a:solidFill>
              </a:rPr>
              <a:pPr/>
              <a:t>2023 m. III ketv.</a:t>
            </a:fld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32ECCCE4-402D-8FED-EA29-9AC0502B683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792538" y="5827713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FA56E8-C1D0-4EB3-B606-794EE68C3CAB}" type="datetime'''20''''''2''''''''3 ''''m''''.'' ''IV'' ket''v.'''''''''">
              <a:rPr lang="lt-LT" altLang="en-US" sz="1200" smtClean="0">
                <a:solidFill>
                  <a:schemeClr val="tx1"/>
                </a:solidFill>
              </a:rPr>
              <a:pPr/>
              <a:t>2023 m. IV ketv.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E7F8D390-24A0-0ACA-9A2A-2D1743751E2B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762500" y="5827713"/>
            <a:ext cx="5699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D7846F-2FA4-4583-AEBA-2F6EC21E54FB}" type="datetime'''''''2''''''''''''''''''0''''''24 m.'''' ''I ke''''t''''v.'">
              <a:rPr lang="lt-LT" altLang="en-US" sz="1200" smtClean="0">
                <a:solidFill>
                  <a:schemeClr val="tx1"/>
                </a:solidFill>
              </a:rPr>
              <a:pPr/>
              <a:t>2024 m. I ketv.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08063" y="3032125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3B931F-357E-4F8E-A21F-D7356CA5627C}" type="datetime'''''''''''''1''''''''''''''''''''''''''''''6,''''''''2'''">
              <a:rPr lang="lt-LT" altLang="en-US" sz="1200" smtClean="0">
                <a:solidFill>
                  <a:schemeClr val="tx1"/>
                </a:solidFill>
              </a:rPr>
              <a:pPr/>
              <a:t>16,2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976438" y="3297238"/>
            <a:ext cx="323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82A8E8-C11A-4BEA-9C7F-A1E657A1AABB}" type="datetime'''''''''''''''14'''''',''''''''''''''''''''''5'''''''''''">
              <a:rPr lang="lt-LT" altLang="en-US" sz="1200" smtClean="0">
                <a:solidFill>
                  <a:schemeClr val="tx1"/>
                </a:solidFill>
              </a:rPr>
              <a:pPr/>
              <a:t>14,5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2947988" y="3454400"/>
            <a:ext cx="3222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5F4979-D4ED-43FA-A906-68209C4277B2}" type="datetime'''13'',''''''''''''''''''''''''''''''''''''''5'">
              <a:rPr lang="lt-LT" altLang="en-US" sz="1200" smtClean="0">
                <a:solidFill>
                  <a:schemeClr val="tx1"/>
                </a:solidFill>
              </a:rPr>
              <a:pPr/>
              <a:t>13,5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914775" y="2981325"/>
            <a:ext cx="3254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23D34F-10C0-4F03-8CC1-F4C6B84314DC}" type="datetime'''''''''''1''''''6'''''''''''''''''''''',''''5'''''">
              <a:rPr lang="lt-LT" altLang="en-US" sz="1200" smtClean="0">
                <a:solidFill>
                  <a:schemeClr val="tx1"/>
                </a:solidFill>
              </a:rPr>
              <a:pPr/>
              <a:t>16,5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CFE4B5F-6AF8-6A8F-6138-DD3C67F4D80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887913" y="2776538"/>
            <a:ext cx="3175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0DA45DE-C70D-4D9C-A847-F2663B9A928F}" type="datetime'''''''''''''''''''''''1''7'''''''''''''''',''''''''8'">
              <a:rPr lang="lt-LT" altLang="en-US" sz="1200" smtClean="0">
                <a:solidFill>
                  <a:schemeClr val="tx1"/>
                </a:solidFill>
              </a:rPr>
              <a:pPr/>
              <a:t>17,8</a:t>
            </a:fld>
            <a:endParaRPr lang="lt-LT" sz="1200" dirty="0">
              <a:solidFill>
                <a:schemeClr val="tx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746374" y="2449513"/>
            <a:ext cx="723900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C566B3-D2A7-4B9C-A399-3887AA66B9B2}" type="datetime'''''+10'''''''''''',''''''''''''''''''1''''%'''''''''''''">
              <a:rPr lang="lt-LT" altLang="en-US" sz="1200" b="1" smtClean="0">
                <a:effectLst/>
              </a:rPr>
              <a:pPr/>
              <a:t>+10,1%</a:t>
            </a:fld>
            <a:endParaRPr lang="lt-LT" sz="1200" b="1" dirty="0"/>
          </a:p>
        </p:txBody>
      </p:sp>
    </p:spTree>
    <p:extLst>
      <p:ext uri="{BB962C8B-B14F-4D97-AF65-F5344CB8AC3E}">
        <p14:creationId xmlns:p14="http://schemas.microsoft.com/office/powerpoint/2010/main" val="362871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Dividendai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28</a:t>
            </a:fld>
            <a:endParaRPr lang="lt-LT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FED6336-7234-24C9-12A9-7F46804546EA}"/>
              </a:ext>
            </a:extLst>
          </p:cNvPr>
          <p:cNvSpPr txBox="1">
            <a:spLocks/>
          </p:cNvSpPr>
          <p:nvPr/>
        </p:nvSpPr>
        <p:spPr>
          <a:xfrm>
            <a:off x="6446479" y="2690812"/>
            <a:ext cx="5104498" cy="4167188"/>
          </a:xfrm>
          <a:prstGeom prst="rect">
            <a:avLst/>
          </a:prstGeom>
        </p:spPr>
        <p:txBody>
          <a:bodyPr/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latin typeface="+mn-lt"/>
                <a:ea typeface="Helvetica Neue Light" panose="02000403000000020004" pitchFamily="2" charset="0"/>
              </a:rPr>
              <a:t>Peržiūrėta </a:t>
            </a:r>
            <a:r>
              <a:rPr lang="lt-LT" sz="1600" dirty="0">
                <a:ea typeface="Helvetica Neue Light" panose="02000403000000020004" pitchFamily="2" charset="0"/>
              </a:rPr>
              <a:t>d</a:t>
            </a:r>
            <a:r>
              <a:rPr lang="lt-LT" sz="1600" dirty="0">
                <a:latin typeface="+mn-lt"/>
                <a:ea typeface="Helvetica Neue Light" panose="02000403000000020004" pitchFamily="2" charset="0"/>
              </a:rPr>
              <a:t>ividendų mokėjimo politika numato, jog Bendrovės </a:t>
            </a:r>
            <a:r>
              <a:rPr lang="lt-LT" sz="1600" b="1" dirty="0">
                <a:latin typeface="+mn-lt"/>
                <a:ea typeface="Helvetica Neue Light" panose="02000403000000020004" pitchFamily="2" charset="0"/>
              </a:rPr>
              <a:t>grynosios skolos ir EBITDA santykis neturi viršyti 1,5</a:t>
            </a:r>
            <a:r>
              <a:rPr lang="lt-LT" sz="1600" dirty="0">
                <a:latin typeface="+mn-lt"/>
                <a:ea typeface="Helvetica Neue Light" panose="02000403000000020004" pitchFamily="2" charset="0"/>
              </a:rPr>
              <a:t>, o dividendams skirti ne daugiau kaip </a:t>
            </a:r>
            <a:r>
              <a:rPr lang="lt-LT" sz="1600" b="1" dirty="0">
                <a:latin typeface="+mn-lt"/>
                <a:ea typeface="Helvetica Neue Light" panose="02000403000000020004" pitchFamily="2" charset="0"/>
              </a:rPr>
              <a:t>80 proc. laisvųjų pinigų srauto </a:t>
            </a:r>
            <a:r>
              <a:rPr lang="lt-LT" sz="1600" dirty="0">
                <a:latin typeface="+mn-lt"/>
                <a:ea typeface="Helvetica Neue Light" panose="02000403000000020004" pitchFamily="2" charset="0"/>
              </a:rPr>
              <a:t>ir ne daugiau kaip</a:t>
            </a:r>
            <a:r>
              <a:rPr lang="lt-LT" sz="1600" b="1" dirty="0">
                <a:latin typeface="+mn-lt"/>
                <a:ea typeface="Helvetica Neue Light" panose="02000403000000020004" pitchFamily="2" charset="0"/>
              </a:rPr>
              <a:t> 100 proc. grynojo pelno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latin typeface="+mn-lt"/>
                <a:ea typeface="Helvetica Neue Light" panose="02000403000000020004" pitchFamily="2" charset="0"/>
              </a:rPr>
              <a:t>Pelnas ir dividendai tenka </a:t>
            </a:r>
            <a:r>
              <a:rPr lang="lt-LT" sz="1600" b="1" dirty="0">
                <a:latin typeface="+mn-lt"/>
              </a:rPr>
              <a:t>582 613 138 akcijoms </a:t>
            </a:r>
          </a:p>
          <a:p>
            <a:pPr>
              <a:lnSpc>
                <a:spcPct val="100000"/>
              </a:lnSpc>
            </a:pPr>
            <a:r>
              <a:rPr lang="lt-LT" sz="1600" dirty="0"/>
              <a:t>Valdyba 2024 m. balandžio 26 d. šaukiamam akcininkų susirinkimui siūlo priimti sprendimą </a:t>
            </a:r>
            <a:r>
              <a:rPr lang="lt-LT" sz="1600" b="1" dirty="0"/>
              <a:t>mokėti 52,4 mln. eurų </a:t>
            </a:r>
            <a:r>
              <a:rPr lang="lt-LT" sz="1600" dirty="0"/>
              <a:t>(t. y. 0,09 euro vienai akcijai) dividendų už 2023 metus</a:t>
            </a:r>
            <a:r>
              <a:rPr lang="lt-LT" sz="1600" b="1" dirty="0"/>
              <a:t> </a:t>
            </a:r>
            <a:endParaRPr lang="lt-LT" sz="16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13D14C-D89E-752B-D85B-634EDA56306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9432335"/>
              </p:ext>
            </p:extLst>
          </p:nvPr>
        </p:nvGraphicFramePr>
        <p:xfrm>
          <a:off x="0" y="2119616"/>
          <a:ext cx="6005513" cy="416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E8A947C2-62F2-21E8-6E6E-1643D34B2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8641"/>
              </p:ext>
            </p:extLst>
          </p:nvPr>
        </p:nvGraphicFramePr>
        <p:xfrm>
          <a:off x="530515" y="1296562"/>
          <a:ext cx="3013076" cy="104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538">
                  <a:extLst>
                    <a:ext uri="{9D8B030D-6E8A-4147-A177-3AD203B41FA5}">
                      <a16:colId xmlns:a16="http://schemas.microsoft.com/office/drawing/2014/main" val="90835014"/>
                    </a:ext>
                  </a:extLst>
                </a:gridCol>
                <a:gridCol w="1506538">
                  <a:extLst>
                    <a:ext uri="{9D8B030D-6E8A-4147-A177-3AD203B41FA5}">
                      <a16:colId xmlns:a16="http://schemas.microsoft.com/office/drawing/2014/main" val="1571927946"/>
                    </a:ext>
                  </a:extLst>
                </a:gridCol>
              </a:tblGrid>
              <a:tr h="348192">
                <a:tc gridSpan="2"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Dividendų ir pelno santykis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70125"/>
                  </a:ext>
                </a:extLst>
              </a:tr>
              <a:tr h="348192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2022 m.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tx1"/>
                          </a:solidFill>
                        </a:rPr>
                        <a:t>2023 m.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130426"/>
                  </a:ext>
                </a:extLst>
              </a:tr>
              <a:tr h="34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accent1"/>
                          </a:solidFill>
                        </a:rPr>
                        <a:t>62 %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accent1"/>
                          </a:solidFill>
                        </a:rPr>
                        <a:t>83 %</a:t>
                      </a:r>
                      <a:endParaRPr lang="lt-LT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6605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3A2DC1-63D5-03E6-B223-D1020FFDB047}"/>
              </a:ext>
            </a:extLst>
          </p:cNvPr>
          <p:cNvSpPr txBox="1"/>
          <p:nvPr/>
        </p:nvSpPr>
        <p:spPr>
          <a:xfrm>
            <a:off x="641023" y="6298632"/>
            <a:ext cx="395637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PASTABA. 2019-2020 m. finansiniai duomenys yra konsoliduoti, nuo 2021 m. – tik Bendrovės</a:t>
            </a:r>
          </a:p>
        </p:txBody>
      </p:sp>
    </p:spTree>
    <p:extLst>
      <p:ext uri="{BB962C8B-B14F-4D97-AF65-F5344CB8AC3E}">
        <p14:creationId xmlns:p14="http://schemas.microsoft.com/office/powerpoint/2010/main" val="358884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C7DE4A-E6C0-41C3-8088-A189310D56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C7DE4A-E6C0-41C3-8088-A189310D5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A51E43-6921-4CE3-9D66-D8E000AF7C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 CAPS" panose="020F0703020203020204" pitchFamily="34" charset="0"/>
              <a:ea typeface="+mn-ea"/>
              <a:cs typeface="+mn-cs"/>
              <a:sym typeface="Pebble" panose="020F0703020203020204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36F6A4-52A6-B81E-6411-C68E90C36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"/>
            <a:ext cx="5165904" cy="68571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3F921A6-A68E-AD90-3323-ED6F2060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954" y="2383287"/>
            <a:ext cx="6327046" cy="2091424"/>
          </a:xfrm>
        </p:spPr>
        <p:txBody>
          <a:bodyPr vert="horz"/>
          <a:lstStyle/>
          <a:p>
            <a:r>
              <a:rPr lang="lt-LT" sz="5400" dirty="0">
                <a:solidFill>
                  <a:schemeClr val="bg2"/>
                </a:solidFill>
                <a:ea typeface="+mj-lt"/>
                <a:cs typeface="+mj-lt"/>
              </a:rPr>
              <a:t>Akcijos ir akcininkai</a:t>
            </a:r>
          </a:p>
        </p:txBody>
      </p:sp>
    </p:spTree>
    <p:extLst>
      <p:ext uri="{BB962C8B-B14F-4D97-AF65-F5344CB8AC3E}">
        <p14:creationId xmlns:p14="http://schemas.microsoft.com/office/powerpoint/2010/main" val="520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„Telia Lietuva“ – tai: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05F059-FEFD-4B91-9BA5-89529DE22F2B}"/>
              </a:ext>
            </a:extLst>
          </p:cNvPr>
          <p:cNvSpPr/>
          <p:nvPr/>
        </p:nvSpPr>
        <p:spPr>
          <a:xfrm>
            <a:off x="1257309" y="223492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25F35-FD92-6640-4452-B9DCED4C3755}"/>
              </a:ext>
            </a:extLst>
          </p:cNvPr>
          <p:cNvSpPr txBox="1"/>
          <p:nvPr/>
        </p:nvSpPr>
        <p:spPr>
          <a:xfrm>
            <a:off x="921207" y="4007524"/>
            <a:ext cx="2160391" cy="615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  <a:cs typeface="Arial" panose="020B0604020202020204" pitchFamily="34" charset="0"/>
              </a:rPr>
              <a:t>Platus paslaugų spektras</a:t>
            </a:r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32363373-CEE5-527B-8CE3-6CDAE8BE2505}"/>
              </a:ext>
            </a:extLst>
          </p:cNvPr>
          <p:cNvSpPr/>
          <p:nvPr/>
        </p:nvSpPr>
        <p:spPr>
          <a:xfrm>
            <a:off x="1555549" y="2531504"/>
            <a:ext cx="891706" cy="960304"/>
          </a:xfrm>
          <a:custGeom>
            <a:avLst/>
            <a:gdLst>
              <a:gd name="connsiteX0" fmla="*/ 115561 w 136571"/>
              <a:gd name="connsiteY0" fmla="*/ 0 h 147077"/>
              <a:gd name="connsiteX1" fmla="*/ 63033 w 136571"/>
              <a:gd name="connsiteY1" fmla="*/ 0 h 147077"/>
              <a:gd name="connsiteX2" fmla="*/ 42022 w 136571"/>
              <a:gd name="connsiteY2" fmla="*/ 21011 h 147077"/>
              <a:gd name="connsiteX3" fmla="*/ 42022 w 136571"/>
              <a:gd name="connsiteY3" fmla="*/ 31517 h 147077"/>
              <a:gd name="connsiteX4" fmla="*/ 21011 w 136571"/>
              <a:gd name="connsiteY4" fmla="*/ 31517 h 147077"/>
              <a:gd name="connsiteX5" fmla="*/ 0 w 136571"/>
              <a:gd name="connsiteY5" fmla="*/ 52528 h 147077"/>
              <a:gd name="connsiteX6" fmla="*/ 0 w 136571"/>
              <a:gd name="connsiteY6" fmla="*/ 126066 h 147077"/>
              <a:gd name="connsiteX7" fmla="*/ 21011 w 136571"/>
              <a:gd name="connsiteY7" fmla="*/ 147077 h 147077"/>
              <a:gd name="connsiteX8" fmla="*/ 47275 w 136571"/>
              <a:gd name="connsiteY8" fmla="*/ 147077 h 147077"/>
              <a:gd name="connsiteX9" fmla="*/ 67594 w 136571"/>
              <a:gd name="connsiteY9" fmla="*/ 131319 h 147077"/>
              <a:gd name="connsiteX10" fmla="*/ 115561 w 136571"/>
              <a:gd name="connsiteY10" fmla="*/ 131319 h 147077"/>
              <a:gd name="connsiteX11" fmla="*/ 136572 w 136571"/>
              <a:gd name="connsiteY11" fmla="*/ 110308 h 147077"/>
              <a:gd name="connsiteX12" fmla="*/ 136572 w 136571"/>
              <a:gd name="connsiteY12" fmla="*/ 21011 h 147077"/>
              <a:gd name="connsiteX13" fmla="*/ 115561 w 136571"/>
              <a:gd name="connsiteY13" fmla="*/ 0 h 147077"/>
              <a:gd name="connsiteX14" fmla="*/ 63033 w 136571"/>
              <a:gd name="connsiteY14" fmla="*/ 10506 h 147077"/>
              <a:gd name="connsiteX15" fmla="*/ 115561 w 136571"/>
              <a:gd name="connsiteY15" fmla="*/ 10506 h 147077"/>
              <a:gd name="connsiteX16" fmla="*/ 126066 w 136571"/>
              <a:gd name="connsiteY16" fmla="*/ 21011 h 147077"/>
              <a:gd name="connsiteX17" fmla="*/ 126066 w 136571"/>
              <a:gd name="connsiteY17" fmla="*/ 89297 h 147077"/>
              <a:gd name="connsiteX18" fmla="*/ 68286 w 136571"/>
              <a:gd name="connsiteY18" fmla="*/ 89297 h 147077"/>
              <a:gd name="connsiteX19" fmla="*/ 68286 w 136571"/>
              <a:gd name="connsiteY19" fmla="*/ 52528 h 147077"/>
              <a:gd name="connsiteX20" fmla="*/ 52528 w 136571"/>
              <a:gd name="connsiteY20" fmla="*/ 32208 h 147077"/>
              <a:gd name="connsiteX21" fmla="*/ 52528 w 136571"/>
              <a:gd name="connsiteY21" fmla="*/ 21011 h 147077"/>
              <a:gd name="connsiteX22" fmla="*/ 63033 w 136571"/>
              <a:gd name="connsiteY22" fmla="*/ 10506 h 147077"/>
              <a:gd name="connsiteX23" fmla="*/ 21011 w 136571"/>
              <a:gd name="connsiteY23" fmla="*/ 42022 h 147077"/>
              <a:gd name="connsiteX24" fmla="*/ 47275 w 136571"/>
              <a:gd name="connsiteY24" fmla="*/ 42022 h 147077"/>
              <a:gd name="connsiteX25" fmla="*/ 57780 w 136571"/>
              <a:gd name="connsiteY25" fmla="*/ 52528 h 147077"/>
              <a:gd name="connsiteX26" fmla="*/ 57780 w 136571"/>
              <a:gd name="connsiteY26" fmla="*/ 105055 h 147077"/>
              <a:gd name="connsiteX27" fmla="*/ 10506 w 136571"/>
              <a:gd name="connsiteY27" fmla="*/ 105055 h 147077"/>
              <a:gd name="connsiteX28" fmla="*/ 10506 w 136571"/>
              <a:gd name="connsiteY28" fmla="*/ 52528 h 147077"/>
              <a:gd name="connsiteX29" fmla="*/ 21011 w 136571"/>
              <a:gd name="connsiteY29" fmla="*/ 42022 h 147077"/>
              <a:gd name="connsiteX30" fmla="*/ 47275 w 136571"/>
              <a:gd name="connsiteY30" fmla="*/ 136572 h 147077"/>
              <a:gd name="connsiteX31" fmla="*/ 21011 w 136571"/>
              <a:gd name="connsiteY31" fmla="*/ 136572 h 147077"/>
              <a:gd name="connsiteX32" fmla="*/ 10506 w 136571"/>
              <a:gd name="connsiteY32" fmla="*/ 126066 h 147077"/>
              <a:gd name="connsiteX33" fmla="*/ 10506 w 136571"/>
              <a:gd name="connsiteY33" fmla="*/ 115561 h 147077"/>
              <a:gd name="connsiteX34" fmla="*/ 57780 w 136571"/>
              <a:gd name="connsiteY34" fmla="*/ 115561 h 147077"/>
              <a:gd name="connsiteX35" fmla="*/ 57780 w 136571"/>
              <a:gd name="connsiteY35" fmla="*/ 126066 h 147077"/>
              <a:gd name="connsiteX36" fmla="*/ 47275 w 136571"/>
              <a:gd name="connsiteY36" fmla="*/ 136572 h 147077"/>
              <a:gd name="connsiteX37" fmla="*/ 126066 w 136571"/>
              <a:gd name="connsiteY37" fmla="*/ 110308 h 147077"/>
              <a:gd name="connsiteX38" fmla="*/ 115561 w 136571"/>
              <a:gd name="connsiteY38" fmla="*/ 120813 h 147077"/>
              <a:gd name="connsiteX39" fmla="*/ 68286 w 136571"/>
              <a:gd name="connsiteY39" fmla="*/ 120813 h 147077"/>
              <a:gd name="connsiteX40" fmla="*/ 68286 w 136571"/>
              <a:gd name="connsiteY40" fmla="*/ 99802 h 147077"/>
              <a:gd name="connsiteX41" fmla="*/ 126066 w 136571"/>
              <a:gd name="connsiteY41" fmla="*/ 99802 h 147077"/>
              <a:gd name="connsiteX42" fmla="*/ 84044 w 136571"/>
              <a:gd name="connsiteY42" fmla="*/ 110308 h 147077"/>
              <a:gd name="connsiteX43" fmla="*/ 89297 w 136571"/>
              <a:gd name="connsiteY43" fmla="*/ 105055 h 147077"/>
              <a:gd name="connsiteX44" fmla="*/ 94550 w 136571"/>
              <a:gd name="connsiteY44" fmla="*/ 110308 h 147077"/>
              <a:gd name="connsiteX45" fmla="*/ 89297 w 136571"/>
              <a:gd name="connsiteY45" fmla="*/ 115561 h 147077"/>
              <a:gd name="connsiteX46" fmla="*/ 84044 w 136571"/>
              <a:gd name="connsiteY46" fmla="*/ 110308 h 147077"/>
              <a:gd name="connsiteX47" fmla="*/ 39396 w 136571"/>
              <a:gd name="connsiteY47" fmla="*/ 126066 h 147077"/>
              <a:gd name="connsiteX48" fmla="*/ 34143 w 136571"/>
              <a:gd name="connsiteY48" fmla="*/ 131319 h 147077"/>
              <a:gd name="connsiteX49" fmla="*/ 28890 w 136571"/>
              <a:gd name="connsiteY49" fmla="*/ 126066 h 147077"/>
              <a:gd name="connsiteX50" fmla="*/ 34143 w 136571"/>
              <a:gd name="connsiteY50" fmla="*/ 120813 h 147077"/>
              <a:gd name="connsiteX51" fmla="*/ 39396 w 136571"/>
              <a:gd name="connsiteY51" fmla="*/ 126066 h 1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6571" h="147077">
                <a:moveTo>
                  <a:pt x="115561" y="0"/>
                </a:moveTo>
                <a:lnTo>
                  <a:pt x="63033" y="0"/>
                </a:lnTo>
                <a:cubicBezTo>
                  <a:pt x="51434" y="13"/>
                  <a:pt x="42035" y="9412"/>
                  <a:pt x="42022" y="21011"/>
                </a:cubicBezTo>
                <a:lnTo>
                  <a:pt x="42022" y="31517"/>
                </a:lnTo>
                <a:lnTo>
                  <a:pt x="21011" y="31517"/>
                </a:lnTo>
                <a:cubicBezTo>
                  <a:pt x="9412" y="31530"/>
                  <a:pt x="13" y="40929"/>
                  <a:pt x="0" y="52528"/>
                </a:cubicBezTo>
                <a:lnTo>
                  <a:pt x="0" y="126066"/>
                </a:lnTo>
                <a:cubicBezTo>
                  <a:pt x="13" y="137665"/>
                  <a:pt x="9412" y="147064"/>
                  <a:pt x="21011" y="147077"/>
                </a:cubicBezTo>
                <a:lnTo>
                  <a:pt x="47275" y="147077"/>
                </a:lnTo>
                <a:cubicBezTo>
                  <a:pt x="56844" y="147060"/>
                  <a:pt x="65196" y="140583"/>
                  <a:pt x="67594" y="131319"/>
                </a:cubicBezTo>
                <a:lnTo>
                  <a:pt x="115561" y="131319"/>
                </a:lnTo>
                <a:cubicBezTo>
                  <a:pt x="127159" y="131305"/>
                  <a:pt x="136558" y="121906"/>
                  <a:pt x="136572" y="110308"/>
                </a:cubicBezTo>
                <a:lnTo>
                  <a:pt x="136572" y="21011"/>
                </a:lnTo>
                <a:cubicBezTo>
                  <a:pt x="136558" y="9412"/>
                  <a:pt x="127159" y="13"/>
                  <a:pt x="115561" y="0"/>
                </a:cubicBezTo>
                <a:close/>
                <a:moveTo>
                  <a:pt x="63033" y="10506"/>
                </a:moveTo>
                <a:lnTo>
                  <a:pt x="115561" y="10506"/>
                </a:lnTo>
                <a:cubicBezTo>
                  <a:pt x="121360" y="10511"/>
                  <a:pt x="126060" y="15211"/>
                  <a:pt x="126066" y="21011"/>
                </a:cubicBezTo>
                <a:lnTo>
                  <a:pt x="126066" y="89297"/>
                </a:lnTo>
                <a:lnTo>
                  <a:pt x="68286" y="89297"/>
                </a:lnTo>
                <a:lnTo>
                  <a:pt x="68286" y="52528"/>
                </a:lnTo>
                <a:cubicBezTo>
                  <a:pt x="68268" y="42958"/>
                  <a:pt x="61792" y="34607"/>
                  <a:pt x="52528" y="32208"/>
                </a:cubicBezTo>
                <a:lnTo>
                  <a:pt x="52528" y="21011"/>
                </a:lnTo>
                <a:cubicBezTo>
                  <a:pt x="52533" y="15211"/>
                  <a:pt x="57233" y="10511"/>
                  <a:pt x="63033" y="10506"/>
                </a:cubicBezTo>
                <a:close/>
                <a:moveTo>
                  <a:pt x="21011" y="42022"/>
                </a:moveTo>
                <a:lnTo>
                  <a:pt x="47275" y="42022"/>
                </a:lnTo>
                <a:cubicBezTo>
                  <a:pt x="53074" y="42028"/>
                  <a:pt x="57774" y="46728"/>
                  <a:pt x="57780" y="52528"/>
                </a:cubicBezTo>
                <a:lnTo>
                  <a:pt x="57780" y="105055"/>
                </a:lnTo>
                <a:lnTo>
                  <a:pt x="10506" y="105055"/>
                </a:lnTo>
                <a:lnTo>
                  <a:pt x="10506" y="52528"/>
                </a:lnTo>
                <a:cubicBezTo>
                  <a:pt x="10511" y="46728"/>
                  <a:pt x="15211" y="42028"/>
                  <a:pt x="21011" y="42022"/>
                </a:cubicBezTo>
                <a:close/>
                <a:moveTo>
                  <a:pt x="47275" y="136572"/>
                </a:moveTo>
                <a:lnTo>
                  <a:pt x="21011" y="136572"/>
                </a:lnTo>
                <a:cubicBezTo>
                  <a:pt x="15211" y="136566"/>
                  <a:pt x="10511" y="131866"/>
                  <a:pt x="10506" y="126066"/>
                </a:cubicBezTo>
                <a:lnTo>
                  <a:pt x="10506" y="115561"/>
                </a:lnTo>
                <a:lnTo>
                  <a:pt x="57780" y="115561"/>
                </a:lnTo>
                <a:lnTo>
                  <a:pt x="57780" y="126066"/>
                </a:lnTo>
                <a:cubicBezTo>
                  <a:pt x="57774" y="131866"/>
                  <a:pt x="53074" y="136566"/>
                  <a:pt x="47275" y="136572"/>
                </a:cubicBezTo>
                <a:close/>
                <a:moveTo>
                  <a:pt x="126066" y="110308"/>
                </a:moveTo>
                <a:cubicBezTo>
                  <a:pt x="126060" y="116107"/>
                  <a:pt x="121360" y="120807"/>
                  <a:pt x="115561" y="120813"/>
                </a:cubicBezTo>
                <a:lnTo>
                  <a:pt x="68286" y="120813"/>
                </a:lnTo>
                <a:lnTo>
                  <a:pt x="68286" y="99802"/>
                </a:lnTo>
                <a:lnTo>
                  <a:pt x="126066" y="99802"/>
                </a:lnTo>
                <a:close/>
                <a:moveTo>
                  <a:pt x="84044" y="110308"/>
                </a:moveTo>
                <a:cubicBezTo>
                  <a:pt x="84044" y="107407"/>
                  <a:pt x="86396" y="105055"/>
                  <a:pt x="89297" y="105055"/>
                </a:cubicBezTo>
                <a:cubicBezTo>
                  <a:pt x="92198" y="105055"/>
                  <a:pt x="94550" y="107407"/>
                  <a:pt x="94550" y="110308"/>
                </a:cubicBezTo>
                <a:cubicBezTo>
                  <a:pt x="94550" y="113209"/>
                  <a:pt x="92198" y="115561"/>
                  <a:pt x="89297" y="115561"/>
                </a:cubicBezTo>
                <a:cubicBezTo>
                  <a:pt x="86396" y="115561"/>
                  <a:pt x="84044" y="113209"/>
                  <a:pt x="84044" y="110308"/>
                </a:cubicBezTo>
                <a:close/>
                <a:moveTo>
                  <a:pt x="39396" y="126066"/>
                </a:moveTo>
                <a:cubicBezTo>
                  <a:pt x="39396" y="128967"/>
                  <a:pt x="37044" y="131319"/>
                  <a:pt x="34143" y="131319"/>
                </a:cubicBezTo>
                <a:cubicBezTo>
                  <a:pt x="31242" y="131319"/>
                  <a:pt x="28890" y="128967"/>
                  <a:pt x="28890" y="126066"/>
                </a:cubicBezTo>
                <a:cubicBezTo>
                  <a:pt x="28890" y="123165"/>
                  <a:pt x="31242" y="120813"/>
                  <a:pt x="34143" y="120813"/>
                </a:cubicBezTo>
                <a:cubicBezTo>
                  <a:pt x="37044" y="120813"/>
                  <a:pt x="39396" y="123165"/>
                  <a:pt x="39396" y="126066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E0274F-CA82-197C-92D6-DEC04DA63C0F}"/>
              </a:ext>
            </a:extLst>
          </p:cNvPr>
          <p:cNvSpPr/>
          <p:nvPr/>
        </p:nvSpPr>
        <p:spPr>
          <a:xfrm>
            <a:off x="3987041" y="223492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364B51-BB2D-66C0-8B29-1782B0AE9FEE}"/>
              </a:ext>
            </a:extLst>
          </p:cNvPr>
          <p:cNvSpPr txBox="1"/>
          <p:nvPr/>
        </p:nvSpPr>
        <p:spPr>
          <a:xfrm>
            <a:off x="3650939" y="4007525"/>
            <a:ext cx="21603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  <a:cs typeface="Arial" panose="020B0604020202020204" pitchFamily="34" charset="0"/>
              </a:rPr>
              <a:t>Labiausiai išplėtoti tinklai</a:t>
            </a:r>
          </a:p>
        </p:txBody>
      </p:sp>
      <p:sp>
        <p:nvSpPr>
          <p:cNvPr id="11" name="Freeform 30">
            <a:extLst>
              <a:ext uri="{FF2B5EF4-FFF2-40B4-BE49-F238E27FC236}">
                <a16:creationId xmlns:a16="http://schemas.microsoft.com/office/drawing/2014/main" id="{EFECB2FA-8EC8-3AA2-F960-451652BAF89F}"/>
              </a:ext>
            </a:extLst>
          </p:cNvPr>
          <p:cNvSpPr/>
          <p:nvPr/>
        </p:nvSpPr>
        <p:spPr>
          <a:xfrm>
            <a:off x="4314667" y="2560401"/>
            <a:ext cx="891706" cy="891706"/>
          </a:xfrm>
          <a:custGeom>
            <a:avLst/>
            <a:gdLst>
              <a:gd name="connsiteX0" fmla="*/ 68286 w 136571"/>
              <a:gd name="connsiteY0" fmla="*/ 0 h 136571"/>
              <a:gd name="connsiteX1" fmla="*/ 0 w 136571"/>
              <a:gd name="connsiteY1" fmla="*/ 68286 h 136571"/>
              <a:gd name="connsiteX2" fmla="*/ 68286 w 136571"/>
              <a:gd name="connsiteY2" fmla="*/ 136572 h 136571"/>
              <a:gd name="connsiteX3" fmla="*/ 136572 w 136571"/>
              <a:gd name="connsiteY3" fmla="*/ 68286 h 136571"/>
              <a:gd name="connsiteX4" fmla="*/ 68286 w 136571"/>
              <a:gd name="connsiteY4" fmla="*/ 0 h 136571"/>
              <a:gd name="connsiteX5" fmla="*/ 84044 w 136571"/>
              <a:gd name="connsiteY5" fmla="*/ 26264 h 136571"/>
              <a:gd name="connsiteX6" fmla="*/ 84044 w 136571"/>
              <a:gd name="connsiteY6" fmla="*/ 12708 h 136571"/>
              <a:gd name="connsiteX7" fmla="*/ 115340 w 136571"/>
              <a:gd name="connsiteY7" fmla="*/ 34815 h 136571"/>
              <a:gd name="connsiteX8" fmla="*/ 106594 w 136571"/>
              <a:gd name="connsiteY8" fmla="*/ 43561 h 136571"/>
              <a:gd name="connsiteX9" fmla="*/ 105055 w 136571"/>
              <a:gd name="connsiteY9" fmla="*/ 47275 h 136571"/>
              <a:gd name="connsiteX10" fmla="*/ 105055 w 136571"/>
              <a:gd name="connsiteY10" fmla="*/ 57780 h 136571"/>
              <a:gd name="connsiteX11" fmla="*/ 98335 w 136571"/>
              <a:gd name="connsiteY11" fmla="*/ 57780 h 136571"/>
              <a:gd name="connsiteX12" fmla="*/ 95478 w 136571"/>
              <a:gd name="connsiteY12" fmla="*/ 49205 h 136571"/>
              <a:gd name="connsiteX13" fmla="*/ 85511 w 136571"/>
              <a:gd name="connsiteY13" fmla="*/ 42022 h 136571"/>
              <a:gd name="connsiteX14" fmla="*/ 73539 w 136571"/>
              <a:gd name="connsiteY14" fmla="*/ 42022 h 136571"/>
              <a:gd name="connsiteX15" fmla="*/ 73539 w 136571"/>
              <a:gd name="connsiteY15" fmla="*/ 38944 h 136571"/>
              <a:gd name="connsiteX16" fmla="*/ 82505 w 136571"/>
              <a:gd name="connsiteY16" fmla="*/ 29978 h 136571"/>
              <a:gd name="connsiteX17" fmla="*/ 84044 w 136571"/>
              <a:gd name="connsiteY17" fmla="*/ 26264 h 136571"/>
              <a:gd name="connsiteX18" fmla="*/ 31517 w 136571"/>
              <a:gd name="connsiteY18" fmla="*/ 23748 h 136571"/>
              <a:gd name="connsiteX19" fmla="*/ 31517 w 136571"/>
              <a:gd name="connsiteY19" fmla="*/ 42970 h 136571"/>
              <a:gd name="connsiteX20" fmla="*/ 14862 w 136571"/>
              <a:gd name="connsiteY20" fmla="*/ 46300 h 136571"/>
              <a:gd name="connsiteX21" fmla="*/ 31517 w 136571"/>
              <a:gd name="connsiteY21" fmla="*/ 23748 h 136571"/>
              <a:gd name="connsiteX22" fmla="*/ 68286 w 136571"/>
              <a:gd name="connsiteY22" fmla="*/ 126066 h 136571"/>
              <a:gd name="connsiteX23" fmla="*/ 10506 w 136571"/>
              <a:gd name="connsiteY23" fmla="*/ 68392 h 136571"/>
              <a:gd name="connsiteX24" fmla="*/ 11498 w 136571"/>
              <a:gd name="connsiteY24" fmla="*/ 57682 h 136571"/>
              <a:gd name="connsiteX25" fmla="*/ 11537 w 136571"/>
              <a:gd name="connsiteY25" fmla="*/ 57678 h 136571"/>
              <a:gd name="connsiteX26" fmla="*/ 33579 w 136571"/>
              <a:gd name="connsiteY26" fmla="*/ 53270 h 136571"/>
              <a:gd name="connsiteX27" fmla="*/ 42022 w 136571"/>
              <a:gd name="connsiteY27" fmla="*/ 42968 h 136571"/>
              <a:gd name="connsiteX28" fmla="*/ 42022 w 136571"/>
              <a:gd name="connsiteY28" fmla="*/ 16846 h 136571"/>
              <a:gd name="connsiteX29" fmla="*/ 68286 w 136571"/>
              <a:gd name="connsiteY29" fmla="*/ 10506 h 136571"/>
              <a:gd name="connsiteX30" fmla="*/ 73539 w 136571"/>
              <a:gd name="connsiteY30" fmla="*/ 10755 h 136571"/>
              <a:gd name="connsiteX31" fmla="*/ 73539 w 136571"/>
              <a:gd name="connsiteY31" fmla="*/ 24088 h 136571"/>
              <a:gd name="connsiteX32" fmla="*/ 66111 w 136571"/>
              <a:gd name="connsiteY32" fmla="*/ 31517 h 136571"/>
              <a:gd name="connsiteX33" fmla="*/ 63033 w 136571"/>
              <a:gd name="connsiteY33" fmla="*/ 38945 h 136571"/>
              <a:gd name="connsiteX34" fmla="*/ 63033 w 136571"/>
              <a:gd name="connsiteY34" fmla="*/ 42022 h 136571"/>
              <a:gd name="connsiteX35" fmla="*/ 73539 w 136571"/>
              <a:gd name="connsiteY35" fmla="*/ 52528 h 136571"/>
              <a:gd name="connsiteX36" fmla="*/ 85511 w 136571"/>
              <a:gd name="connsiteY36" fmla="*/ 52528 h 136571"/>
              <a:gd name="connsiteX37" fmla="*/ 89566 w 136571"/>
              <a:gd name="connsiteY37" fmla="*/ 64694 h 136571"/>
              <a:gd name="connsiteX38" fmla="*/ 94550 w 136571"/>
              <a:gd name="connsiteY38" fmla="*/ 68286 h 136571"/>
              <a:gd name="connsiteX39" fmla="*/ 110308 w 136571"/>
              <a:gd name="connsiteY39" fmla="*/ 68286 h 136571"/>
              <a:gd name="connsiteX40" fmla="*/ 115561 w 136571"/>
              <a:gd name="connsiteY40" fmla="*/ 63033 h 136571"/>
              <a:gd name="connsiteX41" fmla="*/ 115561 w 136571"/>
              <a:gd name="connsiteY41" fmla="*/ 49451 h 136571"/>
              <a:gd name="connsiteX42" fmla="*/ 120794 w 136571"/>
              <a:gd name="connsiteY42" fmla="*/ 44217 h 136571"/>
              <a:gd name="connsiteX43" fmla="*/ 92428 w 136571"/>
              <a:gd name="connsiteY43" fmla="*/ 120794 h 136571"/>
              <a:gd name="connsiteX44" fmla="*/ 68286 w 136571"/>
              <a:gd name="connsiteY44" fmla="*/ 126066 h 136571"/>
              <a:gd name="connsiteX45" fmla="*/ 73539 w 136571"/>
              <a:gd name="connsiteY45" fmla="*/ 78791 h 136571"/>
              <a:gd name="connsiteX46" fmla="*/ 42022 w 136571"/>
              <a:gd name="connsiteY46" fmla="*/ 78791 h 136571"/>
              <a:gd name="connsiteX47" fmla="*/ 31517 w 136571"/>
              <a:gd name="connsiteY47" fmla="*/ 89297 h 136571"/>
              <a:gd name="connsiteX48" fmla="*/ 31517 w 136571"/>
              <a:gd name="connsiteY48" fmla="*/ 94550 h 136571"/>
              <a:gd name="connsiteX49" fmla="*/ 42022 w 136571"/>
              <a:gd name="connsiteY49" fmla="*/ 105055 h 136571"/>
              <a:gd name="connsiteX50" fmla="*/ 50353 w 136571"/>
              <a:gd name="connsiteY50" fmla="*/ 105055 h 136571"/>
              <a:gd name="connsiteX51" fmla="*/ 57780 w 136571"/>
              <a:gd name="connsiteY51" fmla="*/ 112483 h 136571"/>
              <a:gd name="connsiteX52" fmla="*/ 65208 w 136571"/>
              <a:gd name="connsiteY52" fmla="*/ 115561 h 136571"/>
              <a:gd name="connsiteX53" fmla="*/ 73539 w 136571"/>
              <a:gd name="connsiteY53" fmla="*/ 115561 h 136571"/>
              <a:gd name="connsiteX54" fmla="*/ 84044 w 136571"/>
              <a:gd name="connsiteY54" fmla="*/ 105055 h 136571"/>
              <a:gd name="connsiteX55" fmla="*/ 84044 w 136571"/>
              <a:gd name="connsiteY55" fmla="*/ 89297 h 136571"/>
              <a:gd name="connsiteX56" fmla="*/ 73539 w 136571"/>
              <a:gd name="connsiteY56" fmla="*/ 78791 h 136571"/>
              <a:gd name="connsiteX57" fmla="*/ 73539 w 136571"/>
              <a:gd name="connsiteY57" fmla="*/ 105055 h 136571"/>
              <a:gd name="connsiteX58" fmla="*/ 65208 w 136571"/>
              <a:gd name="connsiteY58" fmla="*/ 105055 h 136571"/>
              <a:gd name="connsiteX59" fmla="*/ 57780 w 136571"/>
              <a:gd name="connsiteY59" fmla="*/ 97627 h 136571"/>
              <a:gd name="connsiteX60" fmla="*/ 50353 w 136571"/>
              <a:gd name="connsiteY60" fmla="*/ 94550 h 136571"/>
              <a:gd name="connsiteX61" fmla="*/ 42022 w 136571"/>
              <a:gd name="connsiteY61" fmla="*/ 94550 h 136571"/>
              <a:gd name="connsiteX62" fmla="*/ 42022 w 136571"/>
              <a:gd name="connsiteY62" fmla="*/ 89297 h 136571"/>
              <a:gd name="connsiteX63" fmla="*/ 73539 w 136571"/>
              <a:gd name="connsiteY63" fmla="*/ 89297 h 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6571" h="136571">
                <a:moveTo>
                  <a:pt x="68286" y="0"/>
                </a:moveTo>
                <a:cubicBezTo>
                  <a:pt x="30573" y="0"/>
                  <a:pt x="0" y="30573"/>
                  <a:pt x="0" y="68286"/>
                </a:cubicBezTo>
                <a:cubicBezTo>
                  <a:pt x="0" y="105999"/>
                  <a:pt x="30573" y="136572"/>
                  <a:pt x="68286" y="136572"/>
                </a:cubicBezTo>
                <a:cubicBezTo>
                  <a:pt x="105999" y="136572"/>
                  <a:pt x="136572" y="105999"/>
                  <a:pt x="136572" y="68286"/>
                </a:cubicBezTo>
                <a:cubicBezTo>
                  <a:pt x="136529" y="30590"/>
                  <a:pt x="105981" y="42"/>
                  <a:pt x="68286" y="0"/>
                </a:cubicBezTo>
                <a:close/>
                <a:moveTo>
                  <a:pt x="84044" y="26264"/>
                </a:moveTo>
                <a:lnTo>
                  <a:pt x="84044" y="12708"/>
                </a:lnTo>
                <a:cubicBezTo>
                  <a:pt x="96680" y="16316"/>
                  <a:pt x="107716" y="24111"/>
                  <a:pt x="115340" y="34815"/>
                </a:cubicBezTo>
                <a:lnTo>
                  <a:pt x="106594" y="43561"/>
                </a:lnTo>
                <a:cubicBezTo>
                  <a:pt x="105609" y="44546"/>
                  <a:pt x="105055" y="45882"/>
                  <a:pt x="105055" y="47275"/>
                </a:cubicBezTo>
                <a:lnTo>
                  <a:pt x="105055" y="57780"/>
                </a:lnTo>
                <a:lnTo>
                  <a:pt x="98335" y="57780"/>
                </a:lnTo>
                <a:lnTo>
                  <a:pt x="95478" y="49205"/>
                </a:lnTo>
                <a:cubicBezTo>
                  <a:pt x="94051" y="44913"/>
                  <a:pt x="90034" y="42018"/>
                  <a:pt x="85511" y="42022"/>
                </a:cubicBezTo>
                <a:lnTo>
                  <a:pt x="73539" y="42022"/>
                </a:lnTo>
                <a:lnTo>
                  <a:pt x="73539" y="38944"/>
                </a:lnTo>
                <a:lnTo>
                  <a:pt x="82505" y="29978"/>
                </a:lnTo>
                <a:cubicBezTo>
                  <a:pt x="83490" y="28993"/>
                  <a:pt x="84044" y="27657"/>
                  <a:pt x="84044" y="26264"/>
                </a:cubicBezTo>
                <a:close/>
                <a:moveTo>
                  <a:pt x="31517" y="23748"/>
                </a:moveTo>
                <a:lnTo>
                  <a:pt x="31517" y="42970"/>
                </a:lnTo>
                <a:lnTo>
                  <a:pt x="14862" y="46300"/>
                </a:lnTo>
                <a:cubicBezTo>
                  <a:pt x="18488" y="37535"/>
                  <a:pt x="24207" y="29792"/>
                  <a:pt x="31517" y="23748"/>
                </a:cubicBezTo>
                <a:close/>
                <a:moveTo>
                  <a:pt x="68286" y="126066"/>
                </a:moveTo>
                <a:cubicBezTo>
                  <a:pt x="36404" y="126095"/>
                  <a:pt x="10535" y="100274"/>
                  <a:pt x="10506" y="68392"/>
                </a:cubicBezTo>
                <a:cubicBezTo>
                  <a:pt x="10502" y="64799"/>
                  <a:pt x="10834" y="61213"/>
                  <a:pt x="11498" y="57682"/>
                </a:cubicBezTo>
                <a:lnTo>
                  <a:pt x="11537" y="57678"/>
                </a:lnTo>
                <a:lnTo>
                  <a:pt x="33579" y="53270"/>
                </a:lnTo>
                <a:cubicBezTo>
                  <a:pt x="38482" y="52277"/>
                  <a:pt x="42011" y="47972"/>
                  <a:pt x="42022" y="42968"/>
                </a:cubicBezTo>
                <a:lnTo>
                  <a:pt x="42022" y="16846"/>
                </a:lnTo>
                <a:cubicBezTo>
                  <a:pt x="50147" y="12673"/>
                  <a:pt x="59151" y="10499"/>
                  <a:pt x="68286" y="10506"/>
                </a:cubicBezTo>
                <a:cubicBezTo>
                  <a:pt x="70058" y="10506"/>
                  <a:pt x="71807" y="10598"/>
                  <a:pt x="73539" y="10755"/>
                </a:cubicBezTo>
                <a:lnTo>
                  <a:pt x="73539" y="24088"/>
                </a:lnTo>
                <a:lnTo>
                  <a:pt x="66111" y="31517"/>
                </a:lnTo>
                <a:cubicBezTo>
                  <a:pt x="64133" y="33482"/>
                  <a:pt x="63025" y="36157"/>
                  <a:pt x="63033" y="38945"/>
                </a:cubicBezTo>
                <a:lnTo>
                  <a:pt x="63033" y="42022"/>
                </a:lnTo>
                <a:cubicBezTo>
                  <a:pt x="63039" y="47822"/>
                  <a:pt x="67739" y="52521"/>
                  <a:pt x="73539" y="52528"/>
                </a:cubicBezTo>
                <a:lnTo>
                  <a:pt x="85511" y="52528"/>
                </a:lnTo>
                <a:lnTo>
                  <a:pt x="89566" y="64694"/>
                </a:lnTo>
                <a:cubicBezTo>
                  <a:pt x="90281" y="66839"/>
                  <a:pt x="92288" y="68286"/>
                  <a:pt x="94550" y="68286"/>
                </a:cubicBezTo>
                <a:lnTo>
                  <a:pt x="110308" y="68286"/>
                </a:lnTo>
                <a:cubicBezTo>
                  <a:pt x="113209" y="68285"/>
                  <a:pt x="115560" y="65934"/>
                  <a:pt x="115561" y="63033"/>
                </a:cubicBezTo>
                <a:lnTo>
                  <a:pt x="115561" y="49451"/>
                </a:lnTo>
                <a:lnTo>
                  <a:pt x="120794" y="44217"/>
                </a:lnTo>
                <a:cubicBezTo>
                  <a:pt x="134107" y="73196"/>
                  <a:pt x="121407" y="107481"/>
                  <a:pt x="92428" y="120794"/>
                </a:cubicBezTo>
                <a:cubicBezTo>
                  <a:pt x="84855" y="124273"/>
                  <a:pt x="76619" y="126071"/>
                  <a:pt x="68286" y="126066"/>
                </a:cubicBezTo>
                <a:close/>
                <a:moveTo>
                  <a:pt x="73539" y="78791"/>
                </a:moveTo>
                <a:lnTo>
                  <a:pt x="42022" y="78791"/>
                </a:lnTo>
                <a:cubicBezTo>
                  <a:pt x="36222" y="78798"/>
                  <a:pt x="31523" y="83497"/>
                  <a:pt x="31517" y="89297"/>
                </a:cubicBezTo>
                <a:lnTo>
                  <a:pt x="31517" y="94550"/>
                </a:lnTo>
                <a:cubicBezTo>
                  <a:pt x="31523" y="100349"/>
                  <a:pt x="36222" y="105049"/>
                  <a:pt x="42022" y="105055"/>
                </a:cubicBezTo>
                <a:lnTo>
                  <a:pt x="50353" y="105055"/>
                </a:lnTo>
                <a:lnTo>
                  <a:pt x="57780" y="112483"/>
                </a:lnTo>
                <a:cubicBezTo>
                  <a:pt x="59746" y="114460"/>
                  <a:pt x="62420" y="115568"/>
                  <a:pt x="65208" y="115561"/>
                </a:cubicBezTo>
                <a:lnTo>
                  <a:pt x="73539" y="115561"/>
                </a:lnTo>
                <a:cubicBezTo>
                  <a:pt x="79338" y="115554"/>
                  <a:pt x="84038" y="110855"/>
                  <a:pt x="84044" y="105055"/>
                </a:cubicBezTo>
                <a:lnTo>
                  <a:pt x="84044" y="89297"/>
                </a:lnTo>
                <a:cubicBezTo>
                  <a:pt x="84038" y="83497"/>
                  <a:pt x="79338" y="78798"/>
                  <a:pt x="73539" y="78791"/>
                </a:cubicBezTo>
                <a:close/>
                <a:moveTo>
                  <a:pt x="73539" y="105055"/>
                </a:moveTo>
                <a:lnTo>
                  <a:pt x="65208" y="105055"/>
                </a:lnTo>
                <a:lnTo>
                  <a:pt x="57780" y="97627"/>
                </a:lnTo>
                <a:cubicBezTo>
                  <a:pt x="55815" y="95650"/>
                  <a:pt x="53140" y="94542"/>
                  <a:pt x="50353" y="94550"/>
                </a:cubicBezTo>
                <a:lnTo>
                  <a:pt x="42022" y="94550"/>
                </a:lnTo>
                <a:lnTo>
                  <a:pt x="42022" y="89297"/>
                </a:lnTo>
                <a:lnTo>
                  <a:pt x="73539" y="89297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A7D4F-2429-BC11-C995-1DA1C38294AA}"/>
              </a:ext>
            </a:extLst>
          </p:cNvPr>
          <p:cNvSpPr/>
          <p:nvPr/>
        </p:nvSpPr>
        <p:spPr>
          <a:xfrm>
            <a:off x="6716773" y="2234920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68CF94-AE57-C389-6852-DAA2D97C09D0}"/>
              </a:ext>
            </a:extLst>
          </p:cNvPr>
          <p:cNvSpPr txBox="1"/>
          <p:nvPr/>
        </p:nvSpPr>
        <p:spPr>
          <a:xfrm>
            <a:off x="6380671" y="4007523"/>
            <a:ext cx="2160391" cy="615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  <a:cs typeface="Arial" panose="020B0604020202020204" pitchFamily="34" charset="0"/>
              </a:rPr>
              <a:t>Modernūs duomenų centrai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C896B301-B074-6242-C1B6-86412217450E}"/>
              </a:ext>
            </a:extLst>
          </p:cNvPr>
          <p:cNvSpPr/>
          <p:nvPr/>
        </p:nvSpPr>
        <p:spPr>
          <a:xfrm>
            <a:off x="7116250" y="2560404"/>
            <a:ext cx="754518" cy="891703"/>
          </a:xfrm>
          <a:custGeom>
            <a:avLst/>
            <a:gdLst>
              <a:gd name="connsiteX0" fmla="*/ 94550 w 115560"/>
              <a:gd name="connsiteY0" fmla="*/ 0 h 136571"/>
              <a:gd name="connsiteX1" fmla="*/ 21011 w 115560"/>
              <a:gd name="connsiteY1" fmla="*/ 0 h 136571"/>
              <a:gd name="connsiteX2" fmla="*/ 0 w 115560"/>
              <a:gd name="connsiteY2" fmla="*/ 21011 h 136571"/>
              <a:gd name="connsiteX3" fmla="*/ 0 w 115560"/>
              <a:gd name="connsiteY3" fmla="*/ 115561 h 136571"/>
              <a:gd name="connsiteX4" fmla="*/ 21011 w 115560"/>
              <a:gd name="connsiteY4" fmla="*/ 136572 h 136571"/>
              <a:gd name="connsiteX5" fmla="*/ 94550 w 115560"/>
              <a:gd name="connsiteY5" fmla="*/ 136572 h 136571"/>
              <a:gd name="connsiteX6" fmla="*/ 115561 w 115560"/>
              <a:gd name="connsiteY6" fmla="*/ 115561 h 136571"/>
              <a:gd name="connsiteX7" fmla="*/ 115561 w 115560"/>
              <a:gd name="connsiteY7" fmla="*/ 21011 h 136571"/>
              <a:gd name="connsiteX8" fmla="*/ 94550 w 115560"/>
              <a:gd name="connsiteY8" fmla="*/ 0 h 136571"/>
              <a:gd name="connsiteX9" fmla="*/ 105055 w 115560"/>
              <a:gd name="connsiteY9" fmla="*/ 115561 h 136571"/>
              <a:gd name="connsiteX10" fmla="*/ 94550 w 115560"/>
              <a:gd name="connsiteY10" fmla="*/ 126066 h 136571"/>
              <a:gd name="connsiteX11" fmla="*/ 21011 w 115560"/>
              <a:gd name="connsiteY11" fmla="*/ 126066 h 136571"/>
              <a:gd name="connsiteX12" fmla="*/ 10506 w 115560"/>
              <a:gd name="connsiteY12" fmla="*/ 115561 h 136571"/>
              <a:gd name="connsiteX13" fmla="*/ 10506 w 115560"/>
              <a:gd name="connsiteY13" fmla="*/ 94550 h 136571"/>
              <a:gd name="connsiteX14" fmla="*/ 105055 w 115560"/>
              <a:gd name="connsiteY14" fmla="*/ 94550 h 136571"/>
              <a:gd name="connsiteX15" fmla="*/ 105055 w 115560"/>
              <a:gd name="connsiteY15" fmla="*/ 84044 h 136571"/>
              <a:gd name="connsiteX16" fmla="*/ 10506 w 115560"/>
              <a:gd name="connsiteY16" fmla="*/ 84044 h 136571"/>
              <a:gd name="connsiteX17" fmla="*/ 10506 w 115560"/>
              <a:gd name="connsiteY17" fmla="*/ 52528 h 136571"/>
              <a:gd name="connsiteX18" fmla="*/ 105055 w 115560"/>
              <a:gd name="connsiteY18" fmla="*/ 52528 h 136571"/>
              <a:gd name="connsiteX19" fmla="*/ 10506 w 115560"/>
              <a:gd name="connsiteY19" fmla="*/ 42022 h 136571"/>
              <a:gd name="connsiteX20" fmla="*/ 10506 w 115560"/>
              <a:gd name="connsiteY20" fmla="*/ 21011 h 136571"/>
              <a:gd name="connsiteX21" fmla="*/ 21011 w 115560"/>
              <a:gd name="connsiteY21" fmla="*/ 10506 h 136571"/>
              <a:gd name="connsiteX22" fmla="*/ 94550 w 115560"/>
              <a:gd name="connsiteY22" fmla="*/ 10506 h 136571"/>
              <a:gd name="connsiteX23" fmla="*/ 105055 w 115560"/>
              <a:gd name="connsiteY23" fmla="*/ 21011 h 136571"/>
              <a:gd name="connsiteX24" fmla="*/ 105055 w 115560"/>
              <a:gd name="connsiteY24" fmla="*/ 42022 h 136571"/>
              <a:gd name="connsiteX25" fmla="*/ 47275 w 115560"/>
              <a:gd name="connsiteY25" fmla="*/ 26264 h 136571"/>
              <a:gd name="connsiteX26" fmla="*/ 42022 w 115560"/>
              <a:gd name="connsiteY26" fmla="*/ 31517 h 136571"/>
              <a:gd name="connsiteX27" fmla="*/ 26264 w 115560"/>
              <a:gd name="connsiteY27" fmla="*/ 31517 h 136571"/>
              <a:gd name="connsiteX28" fmla="*/ 21011 w 115560"/>
              <a:gd name="connsiteY28" fmla="*/ 26264 h 136571"/>
              <a:gd name="connsiteX29" fmla="*/ 26264 w 115560"/>
              <a:gd name="connsiteY29" fmla="*/ 21011 h 136571"/>
              <a:gd name="connsiteX30" fmla="*/ 42022 w 115560"/>
              <a:gd name="connsiteY30" fmla="*/ 21011 h 136571"/>
              <a:gd name="connsiteX31" fmla="*/ 47275 w 115560"/>
              <a:gd name="connsiteY31" fmla="*/ 26264 h 136571"/>
              <a:gd name="connsiteX32" fmla="*/ 21011 w 115560"/>
              <a:gd name="connsiteY32" fmla="*/ 68286 h 136571"/>
              <a:gd name="connsiteX33" fmla="*/ 26264 w 115560"/>
              <a:gd name="connsiteY33" fmla="*/ 63033 h 136571"/>
              <a:gd name="connsiteX34" fmla="*/ 42022 w 115560"/>
              <a:gd name="connsiteY34" fmla="*/ 63033 h 136571"/>
              <a:gd name="connsiteX35" fmla="*/ 47275 w 115560"/>
              <a:gd name="connsiteY35" fmla="*/ 68286 h 136571"/>
              <a:gd name="connsiteX36" fmla="*/ 42022 w 115560"/>
              <a:gd name="connsiteY36" fmla="*/ 73539 h 136571"/>
              <a:gd name="connsiteX37" fmla="*/ 26264 w 115560"/>
              <a:gd name="connsiteY37" fmla="*/ 73539 h 136571"/>
              <a:gd name="connsiteX38" fmla="*/ 21011 w 115560"/>
              <a:gd name="connsiteY38" fmla="*/ 68286 h 136571"/>
              <a:gd name="connsiteX39" fmla="*/ 21011 w 115560"/>
              <a:gd name="connsiteY39" fmla="*/ 110308 h 136571"/>
              <a:gd name="connsiteX40" fmla="*/ 26264 w 115560"/>
              <a:gd name="connsiteY40" fmla="*/ 105055 h 136571"/>
              <a:gd name="connsiteX41" fmla="*/ 42022 w 115560"/>
              <a:gd name="connsiteY41" fmla="*/ 105055 h 136571"/>
              <a:gd name="connsiteX42" fmla="*/ 47275 w 115560"/>
              <a:gd name="connsiteY42" fmla="*/ 110308 h 136571"/>
              <a:gd name="connsiteX43" fmla="*/ 42022 w 115560"/>
              <a:gd name="connsiteY43" fmla="*/ 115561 h 136571"/>
              <a:gd name="connsiteX44" fmla="*/ 26264 w 115560"/>
              <a:gd name="connsiteY44" fmla="*/ 115561 h 136571"/>
              <a:gd name="connsiteX45" fmla="*/ 21011 w 115560"/>
              <a:gd name="connsiteY45" fmla="*/ 110308 h 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560" h="136571">
                <a:moveTo>
                  <a:pt x="94550" y="0"/>
                </a:moveTo>
                <a:lnTo>
                  <a:pt x="21011" y="0"/>
                </a:lnTo>
                <a:cubicBezTo>
                  <a:pt x="9412" y="13"/>
                  <a:pt x="13" y="9412"/>
                  <a:pt x="0" y="21011"/>
                </a:cubicBezTo>
                <a:lnTo>
                  <a:pt x="0" y="115561"/>
                </a:lnTo>
                <a:cubicBezTo>
                  <a:pt x="13" y="127159"/>
                  <a:pt x="9412" y="136558"/>
                  <a:pt x="21011" y="136572"/>
                </a:cubicBezTo>
                <a:lnTo>
                  <a:pt x="94550" y="136572"/>
                </a:lnTo>
                <a:cubicBezTo>
                  <a:pt x="106148" y="136558"/>
                  <a:pt x="115547" y="127159"/>
                  <a:pt x="115561" y="115561"/>
                </a:cubicBezTo>
                <a:lnTo>
                  <a:pt x="115561" y="21011"/>
                </a:lnTo>
                <a:cubicBezTo>
                  <a:pt x="115547" y="9412"/>
                  <a:pt x="106148" y="13"/>
                  <a:pt x="94550" y="0"/>
                </a:cubicBezTo>
                <a:close/>
                <a:moveTo>
                  <a:pt x="105055" y="115561"/>
                </a:moveTo>
                <a:cubicBezTo>
                  <a:pt x="105049" y="121360"/>
                  <a:pt x="100349" y="126060"/>
                  <a:pt x="94550" y="126066"/>
                </a:cubicBezTo>
                <a:lnTo>
                  <a:pt x="21011" y="126066"/>
                </a:lnTo>
                <a:cubicBezTo>
                  <a:pt x="15211" y="126060"/>
                  <a:pt x="10511" y="121360"/>
                  <a:pt x="10506" y="115561"/>
                </a:cubicBezTo>
                <a:lnTo>
                  <a:pt x="10506" y="94550"/>
                </a:lnTo>
                <a:lnTo>
                  <a:pt x="105055" y="94550"/>
                </a:lnTo>
                <a:close/>
                <a:moveTo>
                  <a:pt x="105055" y="84044"/>
                </a:moveTo>
                <a:lnTo>
                  <a:pt x="10506" y="84044"/>
                </a:lnTo>
                <a:lnTo>
                  <a:pt x="10506" y="52528"/>
                </a:lnTo>
                <a:lnTo>
                  <a:pt x="105055" y="52528"/>
                </a:lnTo>
                <a:close/>
                <a:moveTo>
                  <a:pt x="10506" y="42022"/>
                </a:moveTo>
                <a:lnTo>
                  <a:pt x="10506" y="21011"/>
                </a:lnTo>
                <a:cubicBezTo>
                  <a:pt x="10511" y="15211"/>
                  <a:pt x="15211" y="10511"/>
                  <a:pt x="21011" y="10506"/>
                </a:cubicBezTo>
                <a:lnTo>
                  <a:pt x="94550" y="10506"/>
                </a:lnTo>
                <a:cubicBezTo>
                  <a:pt x="100349" y="10511"/>
                  <a:pt x="105049" y="15211"/>
                  <a:pt x="105055" y="21011"/>
                </a:cubicBezTo>
                <a:lnTo>
                  <a:pt x="105055" y="42022"/>
                </a:lnTo>
                <a:close/>
                <a:moveTo>
                  <a:pt x="47275" y="26264"/>
                </a:moveTo>
                <a:cubicBezTo>
                  <a:pt x="47275" y="29165"/>
                  <a:pt x="44923" y="31516"/>
                  <a:pt x="42022" y="31517"/>
                </a:cubicBezTo>
                <a:lnTo>
                  <a:pt x="26264" y="31517"/>
                </a:lnTo>
                <a:cubicBezTo>
                  <a:pt x="23363" y="31517"/>
                  <a:pt x="21011" y="29165"/>
                  <a:pt x="21011" y="26264"/>
                </a:cubicBezTo>
                <a:cubicBezTo>
                  <a:pt x="21011" y="23363"/>
                  <a:pt x="23363" y="21011"/>
                  <a:pt x="26264" y="21011"/>
                </a:cubicBezTo>
                <a:lnTo>
                  <a:pt x="42022" y="21011"/>
                </a:lnTo>
                <a:cubicBezTo>
                  <a:pt x="44923" y="21011"/>
                  <a:pt x="47275" y="23363"/>
                  <a:pt x="47275" y="26264"/>
                </a:cubicBezTo>
                <a:close/>
                <a:moveTo>
                  <a:pt x="21011" y="68286"/>
                </a:moveTo>
                <a:cubicBezTo>
                  <a:pt x="21011" y="65385"/>
                  <a:pt x="23363" y="63033"/>
                  <a:pt x="26264" y="63033"/>
                </a:cubicBezTo>
                <a:lnTo>
                  <a:pt x="42022" y="63033"/>
                </a:lnTo>
                <a:cubicBezTo>
                  <a:pt x="44923" y="63033"/>
                  <a:pt x="47275" y="65385"/>
                  <a:pt x="47275" y="68286"/>
                </a:cubicBezTo>
                <a:cubicBezTo>
                  <a:pt x="47275" y="71187"/>
                  <a:pt x="44923" y="73539"/>
                  <a:pt x="42022" y="73539"/>
                </a:cubicBezTo>
                <a:lnTo>
                  <a:pt x="26264" y="73539"/>
                </a:lnTo>
                <a:cubicBezTo>
                  <a:pt x="23363" y="73538"/>
                  <a:pt x="21011" y="71187"/>
                  <a:pt x="21011" y="68286"/>
                </a:cubicBezTo>
                <a:close/>
                <a:moveTo>
                  <a:pt x="21011" y="110308"/>
                </a:moveTo>
                <a:cubicBezTo>
                  <a:pt x="21011" y="107407"/>
                  <a:pt x="23363" y="105055"/>
                  <a:pt x="26264" y="105055"/>
                </a:cubicBezTo>
                <a:lnTo>
                  <a:pt x="42022" y="105055"/>
                </a:lnTo>
                <a:cubicBezTo>
                  <a:pt x="44923" y="105055"/>
                  <a:pt x="47275" y="107407"/>
                  <a:pt x="47275" y="110308"/>
                </a:cubicBezTo>
                <a:cubicBezTo>
                  <a:pt x="47275" y="113209"/>
                  <a:pt x="44923" y="115561"/>
                  <a:pt x="42022" y="115561"/>
                </a:cubicBezTo>
                <a:lnTo>
                  <a:pt x="26264" y="115561"/>
                </a:lnTo>
                <a:cubicBezTo>
                  <a:pt x="23363" y="115560"/>
                  <a:pt x="21011" y="113209"/>
                  <a:pt x="21011" y="110308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1FD80E-6A57-E380-10BB-532A6453C4FC}"/>
              </a:ext>
            </a:extLst>
          </p:cNvPr>
          <p:cNvSpPr/>
          <p:nvPr/>
        </p:nvSpPr>
        <p:spPr>
          <a:xfrm>
            <a:off x="9446504" y="2234920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30D297-1B2F-AE82-B110-F9593FA1DCE6}"/>
              </a:ext>
            </a:extLst>
          </p:cNvPr>
          <p:cNvSpPr txBox="1"/>
          <p:nvPr/>
        </p:nvSpPr>
        <p:spPr>
          <a:xfrm>
            <a:off x="9110402" y="4007524"/>
            <a:ext cx="21603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  <a:cs typeface="Arial" panose="020B0604020202020204" pitchFamily="34" charset="0"/>
              </a:rPr>
              <a:t>Viskas iš vienų rankų</a:t>
            </a:r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2FC32467-E536-EA74-7D03-9870E3561F01}"/>
              </a:ext>
            </a:extLst>
          </p:cNvPr>
          <p:cNvSpPr/>
          <p:nvPr/>
        </p:nvSpPr>
        <p:spPr>
          <a:xfrm>
            <a:off x="9805987" y="2621404"/>
            <a:ext cx="871293" cy="807596"/>
          </a:xfrm>
          <a:custGeom>
            <a:avLst/>
            <a:gdLst>
              <a:gd name="connsiteX0" fmla="*/ 487085 w 493260"/>
              <a:gd name="connsiteY0" fmla="*/ 76372 h 457200"/>
              <a:gd name="connsiteX1" fmla="*/ 459434 w 493260"/>
              <a:gd name="connsiteY1" fmla="*/ 21060 h 457200"/>
              <a:gd name="connsiteX2" fmla="*/ 425354 w 493260"/>
              <a:gd name="connsiteY2" fmla="*/ 0 h 457200"/>
              <a:gd name="connsiteX3" fmla="*/ 67899 w 493260"/>
              <a:gd name="connsiteY3" fmla="*/ 0 h 457200"/>
              <a:gd name="connsiteX4" fmla="*/ 33819 w 493260"/>
              <a:gd name="connsiteY4" fmla="*/ 21050 h 457200"/>
              <a:gd name="connsiteX5" fmla="*/ 6177 w 493260"/>
              <a:gd name="connsiteY5" fmla="*/ 76362 h 457200"/>
              <a:gd name="connsiteX6" fmla="*/ 2082 w 493260"/>
              <a:gd name="connsiteY6" fmla="*/ 116805 h 457200"/>
              <a:gd name="connsiteX7" fmla="*/ 19055 w 493260"/>
              <a:gd name="connsiteY7" fmla="*/ 146485 h 457200"/>
              <a:gd name="connsiteX8" fmla="*/ 18027 w 493260"/>
              <a:gd name="connsiteY8" fmla="*/ 152400 h 457200"/>
              <a:gd name="connsiteX9" fmla="*/ 18027 w 493260"/>
              <a:gd name="connsiteY9" fmla="*/ 419100 h 457200"/>
              <a:gd name="connsiteX10" fmla="*/ 56127 w 493260"/>
              <a:gd name="connsiteY10" fmla="*/ 457200 h 457200"/>
              <a:gd name="connsiteX11" fmla="*/ 437127 w 493260"/>
              <a:gd name="connsiteY11" fmla="*/ 457200 h 457200"/>
              <a:gd name="connsiteX12" fmla="*/ 475227 w 493260"/>
              <a:gd name="connsiteY12" fmla="*/ 419100 h 457200"/>
              <a:gd name="connsiteX13" fmla="*/ 475227 w 493260"/>
              <a:gd name="connsiteY13" fmla="*/ 152400 h 457200"/>
              <a:gd name="connsiteX14" fmla="*/ 474198 w 493260"/>
              <a:gd name="connsiteY14" fmla="*/ 146485 h 457200"/>
              <a:gd name="connsiteX15" fmla="*/ 491181 w 493260"/>
              <a:gd name="connsiteY15" fmla="*/ 116815 h 457200"/>
              <a:gd name="connsiteX16" fmla="*/ 487085 w 493260"/>
              <a:gd name="connsiteY16" fmla="*/ 76372 h 457200"/>
              <a:gd name="connsiteX17" fmla="*/ 40248 w 493260"/>
              <a:gd name="connsiteY17" fmla="*/ 93412 h 457200"/>
              <a:gd name="connsiteX18" fmla="*/ 67899 w 493260"/>
              <a:gd name="connsiteY18" fmla="*/ 38100 h 457200"/>
              <a:gd name="connsiteX19" fmla="*/ 425354 w 493260"/>
              <a:gd name="connsiteY19" fmla="*/ 38100 h 457200"/>
              <a:gd name="connsiteX20" fmla="*/ 453014 w 493260"/>
              <a:gd name="connsiteY20" fmla="*/ 93421 h 457200"/>
              <a:gd name="connsiteX21" fmla="*/ 454624 w 493260"/>
              <a:gd name="connsiteY21" fmla="*/ 106052 h 457200"/>
              <a:gd name="connsiteX22" fmla="*/ 418077 w 493260"/>
              <a:gd name="connsiteY22" fmla="*/ 133350 h 457200"/>
              <a:gd name="connsiteX23" fmla="*/ 386006 w 493260"/>
              <a:gd name="connsiteY23" fmla="*/ 110224 h 457200"/>
              <a:gd name="connsiteX24" fmla="*/ 378995 w 493260"/>
              <a:gd name="connsiteY24" fmla="*/ 89221 h 457200"/>
              <a:gd name="connsiteX25" fmla="*/ 378710 w 493260"/>
              <a:gd name="connsiteY25" fmla="*/ 88573 h 457200"/>
              <a:gd name="connsiteX26" fmla="*/ 377881 w 493260"/>
              <a:gd name="connsiteY26" fmla="*/ 86725 h 457200"/>
              <a:gd name="connsiteX27" fmla="*/ 377024 w 493260"/>
              <a:gd name="connsiteY27" fmla="*/ 85163 h 457200"/>
              <a:gd name="connsiteX28" fmla="*/ 375957 w 493260"/>
              <a:gd name="connsiteY28" fmla="*/ 83677 h 457200"/>
              <a:gd name="connsiteX29" fmla="*/ 374766 w 493260"/>
              <a:gd name="connsiteY29" fmla="*/ 82230 h 457200"/>
              <a:gd name="connsiteX30" fmla="*/ 373461 w 493260"/>
              <a:gd name="connsiteY30" fmla="*/ 81010 h 457200"/>
              <a:gd name="connsiteX31" fmla="*/ 372052 w 493260"/>
              <a:gd name="connsiteY31" fmla="*/ 79848 h 457200"/>
              <a:gd name="connsiteX32" fmla="*/ 370433 w 493260"/>
              <a:gd name="connsiteY32" fmla="*/ 78839 h 457200"/>
              <a:gd name="connsiteX33" fmla="*/ 368947 w 493260"/>
              <a:gd name="connsiteY33" fmla="*/ 78020 h 457200"/>
              <a:gd name="connsiteX34" fmla="*/ 367089 w 493260"/>
              <a:gd name="connsiteY34" fmla="*/ 77305 h 457200"/>
              <a:gd name="connsiteX35" fmla="*/ 365470 w 493260"/>
              <a:gd name="connsiteY35" fmla="*/ 76800 h 457200"/>
              <a:gd name="connsiteX36" fmla="*/ 363565 w 493260"/>
              <a:gd name="connsiteY36" fmla="*/ 76467 h 457200"/>
              <a:gd name="connsiteX37" fmla="*/ 361698 w 493260"/>
              <a:gd name="connsiteY37" fmla="*/ 76276 h 457200"/>
              <a:gd name="connsiteX38" fmla="*/ 360927 w 493260"/>
              <a:gd name="connsiteY38" fmla="*/ 76200 h 457200"/>
              <a:gd name="connsiteX39" fmla="*/ 359784 w 493260"/>
              <a:gd name="connsiteY39" fmla="*/ 76315 h 457200"/>
              <a:gd name="connsiteX40" fmla="*/ 357936 w 493260"/>
              <a:gd name="connsiteY40" fmla="*/ 76505 h 457200"/>
              <a:gd name="connsiteX41" fmla="*/ 355916 w 493260"/>
              <a:gd name="connsiteY41" fmla="*/ 76953 h 457200"/>
              <a:gd name="connsiteX42" fmla="*/ 354897 w 493260"/>
              <a:gd name="connsiteY42" fmla="*/ 77181 h 457200"/>
              <a:gd name="connsiteX43" fmla="*/ 354259 w 493260"/>
              <a:gd name="connsiteY43" fmla="*/ 77467 h 457200"/>
              <a:gd name="connsiteX44" fmla="*/ 352402 w 493260"/>
              <a:gd name="connsiteY44" fmla="*/ 78296 h 457200"/>
              <a:gd name="connsiteX45" fmla="*/ 350830 w 493260"/>
              <a:gd name="connsiteY45" fmla="*/ 79153 h 457200"/>
              <a:gd name="connsiteX46" fmla="*/ 349363 w 493260"/>
              <a:gd name="connsiteY46" fmla="*/ 80210 h 457200"/>
              <a:gd name="connsiteX47" fmla="*/ 347896 w 493260"/>
              <a:gd name="connsiteY47" fmla="*/ 81420 h 457200"/>
              <a:gd name="connsiteX48" fmla="*/ 346706 w 493260"/>
              <a:gd name="connsiteY48" fmla="*/ 82687 h 457200"/>
              <a:gd name="connsiteX49" fmla="*/ 345496 w 493260"/>
              <a:gd name="connsiteY49" fmla="*/ 84154 h 457200"/>
              <a:gd name="connsiteX50" fmla="*/ 344544 w 493260"/>
              <a:gd name="connsiteY50" fmla="*/ 85678 h 457200"/>
              <a:gd name="connsiteX51" fmla="*/ 343667 w 493260"/>
              <a:gd name="connsiteY51" fmla="*/ 87297 h 457200"/>
              <a:gd name="connsiteX52" fmla="*/ 343020 w 493260"/>
              <a:gd name="connsiteY52" fmla="*/ 88983 h 457200"/>
              <a:gd name="connsiteX53" fmla="*/ 342448 w 493260"/>
              <a:gd name="connsiteY53" fmla="*/ 90793 h 457200"/>
              <a:gd name="connsiteX54" fmla="*/ 342162 w 493260"/>
              <a:gd name="connsiteY54" fmla="*/ 92478 h 457200"/>
              <a:gd name="connsiteX55" fmla="*/ 341943 w 493260"/>
              <a:gd name="connsiteY55" fmla="*/ 94574 h 457200"/>
              <a:gd name="connsiteX56" fmla="*/ 341877 w 493260"/>
              <a:gd name="connsiteY56" fmla="*/ 95250 h 457200"/>
              <a:gd name="connsiteX57" fmla="*/ 303777 w 493260"/>
              <a:gd name="connsiteY57" fmla="*/ 133350 h 457200"/>
              <a:gd name="connsiteX58" fmla="*/ 265677 w 493260"/>
              <a:gd name="connsiteY58" fmla="*/ 95250 h 457200"/>
              <a:gd name="connsiteX59" fmla="*/ 246627 w 493260"/>
              <a:gd name="connsiteY59" fmla="*/ 76200 h 457200"/>
              <a:gd name="connsiteX60" fmla="*/ 227577 w 493260"/>
              <a:gd name="connsiteY60" fmla="*/ 95250 h 457200"/>
              <a:gd name="connsiteX61" fmla="*/ 189477 w 493260"/>
              <a:gd name="connsiteY61" fmla="*/ 133350 h 457200"/>
              <a:gd name="connsiteX62" fmla="*/ 151377 w 493260"/>
              <a:gd name="connsiteY62" fmla="*/ 95250 h 457200"/>
              <a:gd name="connsiteX63" fmla="*/ 151310 w 493260"/>
              <a:gd name="connsiteY63" fmla="*/ 94583 h 457200"/>
              <a:gd name="connsiteX64" fmla="*/ 151100 w 493260"/>
              <a:gd name="connsiteY64" fmla="*/ 92478 h 457200"/>
              <a:gd name="connsiteX65" fmla="*/ 150796 w 493260"/>
              <a:gd name="connsiteY65" fmla="*/ 90802 h 457200"/>
              <a:gd name="connsiteX66" fmla="*/ 150234 w 493260"/>
              <a:gd name="connsiteY66" fmla="*/ 88983 h 457200"/>
              <a:gd name="connsiteX67" fmla="*/ 149586 w 493260"/>
              <a:gd name="connsiteY67" fmla="*/ 87287 h 457200"/>
              <a:gd name="connsiteX68" fmla="*/ 148710 w 493260"/>
              <a:gd name="connsiteY68" fmla="*/ 85668 h 457200"/>
              <a:gd name="connsiteX69" fmla="*/ 147757 w 493260"/>
              <a:gd name="connsiteY69" fmla="*/ 84154 h 457200"/>
              <a:gd name="connsiteX70" fmla="*/ 146547 w 493260"/>
              <a:gd name="connsiteY70" fmla="*/ 82687 h 457200"/>
              <a:gd name="connsiteX71" fmla="*/ 145357 w 493260"/>
              <a:gd name="connsiteY71" fmla="*/ 81420 h 457200"/>
              <a:gd name="connsiteX72" fmla="*/ 143890 w 493260"/>
              <a:gd name="connsiteY72" fmla="*/ 80210 h 457200"/>
              <a:gd name="connsiteX73" fmla="*/ 142423 w 493260"/>
              <a:gd name="connsiteY73" fmla="*/ 79153 h 457200"/>
              <a:gd name="connsiteX74" fmla="*/ 140851 w 493260"/>
              <a:gd name="connsiteY74" fmla="*/ 78296 h 457200"/>
              <a:gd name="connsiteX75" fmla="*/ 138994 w 493260"/>
              <a:gd name="connsiteY75" fmla="*/ 77467 h 457200"/>
              <a:gd name="connsiteX76" fmla="*/ 138356 w 493260"/>
              <a:gd name="connsiteY76" fmla="*/ 77181 h 457200"/>
              <a:gd name="connsiteX77" fmla="*/ 137299 w 493260"/>
              <a:gd name="connsiteY77" fmla="*/ 76934 h 457200"/>
              <a:gd name="connsiteX78" fmla="*/ 133308 w 493260"/>
              <a:gd name="connsiteY78" fmla="*/ 76295 h 457200"/>
              <a:gd name="connsiteX79" fmla="*/ 132327 w 493260"/>
              <a:gd name="connsiteY79" fmla="*/ 76200 h 457200"/>
              <a:gd name="connsiteX80" fmla="*/ 131688 w 493260"/>
              <a:gd name="connsiteY80" fmla="*/ 76267 h 457200"/>
              <a:gd name="connsiteX81" fmla="*/ 129479 w 493260"/>
              <a:gd name="connsiteY81" fmla="*/ 76486 h 457200"/>
              <a:gd name="connsiteX82" fmla="*/ 127916 w 493260"/>
              <a:gd name="connsiteY82" fmla="*/ 76772 h 457200"/>
              <a:gd name="connsiteX83" fmla="*/ 125964 w 493260"/>
              <a:gd name="connsiteY83" fmla="*/ 77372 h 457200"/>
              <a:gd name="connsiteX84" fmla="*/ 124402 w 493260"/>
              <a:gd name="connsiteY84" fmla="*/ 77972 h 457200"/>
              <a:gd name="connsiteX85" fmla="*/ 122668 w 493260"/>
              <a:gd name="connsiteY85" fmla="*/ 78915 h 457200"/>
              <a:gd name="connsiteX86" fmla="*/ 121258 w 493260"/>
              <a:gd name="connsiteY86" fmla="*/ 79801 h 457200"/>
              <a:gd name="connsiteX87" fmla="*/ 119715 w 493260"/>
              <a:gd name="connsiteY87" fmla="*/ 81068 h 457200"/>
              <a:gd name="connsiteX88" fmla="*/ 118515 w 493260"/>
              <a:gd name="connsiteY88" fmla="*/ 82201 h 457200"/>
              <a:gd name="connsiteX89" fmla="*/ 117268 w 493260"/>
              <a:gd name="connsiteY89" fmla="*/ 83715 h 457200"/>
              <a:gd name="connsiteX90" fmla="*/ 116229 w 493260"/>
              <a:gd name="connsiteY90" fmla="*/ 85144 h 457200"/>
              <a:gd name="connsiteX91" fmla="*/ 115372 w 493260"/>
              <a:gd name="connsiteY91" fmla="*/ 86735 h 457200"/>
              <a:gd name="connsiteX92" fmla="*/ 114543 w 493260"/>
              <a:gd name="connsiteY92" fmla="*/ 88573 h 457200"/>
              <a:gd name="connsiteX93" fmla="*/ 114258 w 493260"/>
              <a:gd name="connsiteY93" fmla="*/ 89221 h 457200"/>
              <a:gd name="connsiteX94" fmla="*/ 107247 w 493260"/>
              <a:gd name="connsiteY94" fmla="*/ 110233 h 457200"/>
              <a:gd name="connsiteX95" fmla="*/ 75177 w 493260"/>
              <a:gd name="connsiteY95" fmla="*/ 133350 h 457200"/>
              <a:gd name="connsiteX96" fmla="*/ 38629 w 493260"/>
              <a:gd name="connsiteY96" fmla="*/ 106042 h 457200"/>
              <a:gd name="connsiteX97" fmla="*/ 40248 w 493260"/>
              <a:gd name="connsiteY97" fmla="*/ 93412 h 457200"/>
              <a:gd name="connsiteX98" fmla="*/ 151377 w 493260"/>
              <a:gd name="connsiteY98" fmla="*/ 419100 h 457200"/>
              <a:gd name="connsiteX99" fmla="*/ 151377 w 493260"/>
              <a:gd name="connsiteY99" fmla="*/ 285750 h 457200"/>
              <a:gd name="connsiteX100" fmla="*/ 227577 w 493260"/>
              <a:gd name="connsiteY100" fmla="*/ 285750 h 457200"/>
              <a:gd name="connsiteX101" fmla="*/ 227577 w 493260"/>
              <a:gd name="connsiteY101" fmla="*/ 419100 h 457200"/>
              <a:gd name="connsiteX102" fmla="*/ 265677 w 493260"/>
              <a:gd name="connsiteY102" fmla="*/ 419100 h 457200"/>
              <a:gd name="connsiteX103" fmla="*/ 265677 w 493260"/>
              <a:gd name="connsiteY103" fmla="*/ 285750 h 457200"/>
              <a:gd name="connsiteX104" fmla="*/ 341877 w 493260"/>
              <a:gd name="connsiteY104" fmla="*/ 285750 h 457200"/>
              <a:gd name="connsiteX105" fmla="*/ 341877 w 493260"/>
              <a:gd name="connsiteY105" fmla="*/ 419100 h 457200"/>
              <a:gd name="connsiteX106" fmla="*/ 379977 w 493260"/>
              <a:gd name="connsiteY106" fmla="*/ 419100 h 457200"/>
              <a:gd name="connsiteX107" fmla="*/ 379977 w 493260"/>
              <a:gd name="connsiteY107" fmla="*/ 285750 h 457200"/>
              <a:gd name="connsiteX108" fmla="*/ 341877 w 493260"/>
              <a:gd name="connsiteY108" fmla="*/ 247650 h 457200"/>
              <a:gd name="connsiteX109" fmla="*/ 151377 w 493260"/>
              <a:gd name="connsiteY109" fmla="*/ 247650 h 457200"/>
              <a:gd name="connsiteX110" fmla="*/ 113277 w 493260"/>
              <a:gd name="connsiteY110" fmla="*/ 285750 h 457200"/>
              <a:gd name="connsiteX111" fmla="*/ 113277 w 493260"/>
              <a:gd name="connsiteY111" fmla="*/ 419100 h 457200"/>
              <a:gd name="connsiteX112" fmla="*/ 56127 w 493260"/>
              <a:gd name="connsiteY112" fmla="*/ 419100 h 457200"/>
              <a:gd name="connsiteX113" fmla="*/ 56127 w 493260"/>
              <a:gd name="connsiteY113" fmla="*/ 168745 h 457200"/>
              <a:gd name="connsiteX114" fmla="*/ 75177 w 493260"/>
              <a:gd name="connsiteY114" fmla="*/ 171450 h 457200"/>
              <a:gd name="connsiteX115" fmla="*/ 131279 w 493260"/>
              <a:gd name="connsiteY115" fmla="*/ 144323 h 457200"/>
              <a:gd name="connsiteX116" fmla="*/ 238270 w 493260"/>
              <a:gd name="connsiteY116" fmla="*/ 153675 h 457200"/>
              <a:gd name="connsiteX117" fmla="*/ 246627 w 493260"/>
              <a:gd name="connsiteY117" fmla="*/ 145485 h 457200"/>
              <a:gd name="connsiteX118" fmla="*/ 353784 w 493260"/>
              <a:gd name="connsiteY118" fmla="*/ 152690 h 457200"/>
              <a:gd name="connsiteX119" fmla="*/ 361984 w 493260"/>
              <a:gd name="connsiteY119" fmla="*/ 144323 h 457200"/>
              <a:gd name="connsiteX120" fmla="*/ 418077 w 493260"/>
              <a:gd name="connsiteY120" fmla="*/ 171450 h 457200"/>
              <a:gd name="connsiteX121" fmla="*/ 437127 w 493260"/>
              <a:gd name="connsiteY121" fmla="*/ 168745 h 457200"/>
              <a:gd name="connsiteX122" fmla="*/ 437127 w 493260"/>
              <a:gd name="connsiteY122" fmla="*/ 4191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93260" h="457200">
                <a:moveTo>
                  <a:pt x="487085" y="76372"/>
                </a:moveTo>
                <a:lnTo>
                  <a:pt x="459434" y="21060"/>
                </a:lnTo>
                <a:cubicBezTo>
                  <a:pt x="453015" y="8119"/>
                  <a:pt x="439799" y="-48"/>
                  <a:pt x="425354" y="0"/>
                </a:cubicBezTo>
                <a:lnTo>
                  <a:pt x="67899" y="0"/>
                </a:lnTo>
                <a:cubicBezTo>
                  <a:pt x="53457" y="-50"/>
                  <a:pt x="40240" y="8113"/>
                  <a:pt x="33819" y="21050"/>
                </a:cubicBezTo>
                <a:lnTo>
                  <a:pt x="6177" y="76362"/>
                </a:lnTo>
                <a:cubicBezTo>
                  <a:pt x="-269" y="88835"/>
                  <a:pt x="-1733" y="103293"/>
                  <a:pt x="2082" y="116805"/>
                </a:cubicBezTo>
                <a:cubicBezTo>
                  <a:pt x="5391" y="127869"/>
                  <a:pt x="11199" y="138023"/>
                  <a:pt x="19055" y="146485"/>
                </a:cubicBezTo>
                <a:cubicBezTo>
                  <a:pt x="18398" y="148389"/>
                  <a:pt x="18051" y="150387"/>
                  <a:pt x="18027" y="152400"/>
                </a:cubicBezTo>
                <a:lnTo>
                  <a:pt x="18027" y="419100"/>
                </a:lnTo>
                <a:cubicBezTo>
                  <a:pt x="18048" y="440133"/>
                  <a:pt x="35093" y="457179"/>
                  <a:pt x="56127" y="457200"/>
                </a:cubicBezTo>
                <a:lnTo>
                  <a:pt x="437127" y="457200"/>
                </a:lnTo>
                <a:cubicBezTo>
                  <a:pt x="458160" y="457179"/>
                  <a:pt x="475206" y="440133"/>
                  <a:pt x="475227" y="419100"/>
                </a:cubicBezTo>
                <a:lnTo>
                  <a:pt x="475227" y="152400"/>
                </a:lnTo>
                <a:cubicBezTo>
                  <a:pt x="475202" y="150387"/>
                  <a:pt x="474854" y="148389"/>
                  <a:pt x="474198" y="146485"/>
                </a:cubicBezTo>
                <a:cubicBezTo>
                  <a:pt x="482057" y="138027"/>
                  <a:pt x="487867" y="127875"/>
                  <a:pt x="491181" y="116815"/>
                </a:cubicBezTo>
                <a:cubicBezTo>
                  <a:pt x="494992" y="103302"/>
                  <a:pt x="493528" y="88847"/>
                  <a:pt x="487085" y="76372"/>
                </a:cubicBezTo>
                <a:close/>
                <a:moveTo>
                  <a:pt x="40248" y="93412"/>
                </a:moveTo>
                <a:lnTo>
                  <a:pt x="67899" y="38100"/>
                </a:lnTo>
                <a:lnTo>
                  <a:pt x="425354" y="38100"/>
                </a:lnTo>
                <a:lnTo>
                  <a:pt x="453014" y="93421"/>
                </a:lnTo>
                <a:cubicBezTo>
                  <a:pt x="455103" y="97285"/>
                  <a:pt x="455676" y="101788"/>
                  <a:pt x="454624" y="106052"/>
                </a:cubicBezTo>
                <a:cubicBezTo>
                  <a:pt x="449782" y="122207"/>
                  <a:pt x="434942" y="133292"/>
                  <a:pt x="418077" y="133350"/>
                </a:cubicBezTo>
                <a:cubicBezTo>
                  <a:pt x="403518" y="133364"/>
                  <a:pt x="390590" y="124041"/>
                  <a:pt x="386006" y="110224"/>
                </a:cubicBezTo>
                <a:lnTo>
                  <a:pt x="378995" y="89221"/>
                </a:lnTo>
                <a:cubicBezTo>
                  <a:pt x="378919" y="88992"/>
                  <a:pt x="378795" y="88802"/>
                  <a:pt x="378710" y="88573"/>
                </a:cubicBezTo>
                <a:cubicBezTo>
                  <a:pt x="378467" y="87943"/>
                  <a:pt x="378191" y="87326"/>
                  <a:pt x="377881" y="86725"/>
                </a:cubicBezTo>
                <a:cubicBezTo>
                  <a:pt x="377620" y="86191"/>
                  <a:pt x="377334" y="85670"/>
                  <a:pt x="377024" y="85163"/>
                </a:cubicBezTo>
                <a:cubicBezTo>
                  <a:pt x="376691" y="84652"/>
                  <a:pt x="376336" y="84156"/>
                  <a:pt x="375957" y="83677"/>
                </a:cubicBezTo>
                <a:cubicBezTo>
                  <a:pt x="375585" y="83175"/>
                  <a:pt x="375187" y="82692"/>
                  <a:pt x="374766" y="82230"/>
                </a:cubicBezTo>
                <a:cubicBezTo>
                  <a:pt x="374357" y="81791"/>
                  <a:pt x="373909" y="81401"/>
                  <a:pt x="373461" y="81010"/>
                </a:cubicBezTo>
                <a:cubicBezTo>
                  <a:pt x="372995" y="80601"/>
                  <a:pt x="372547" y="80201"/>
                  <a:pt x="372052" y="79848"/>
                </a:cubicBezTo>
                <a:cubicBezTo>
                  <a:pt x="371530" y="79484"/>
                  <a:pt x="370989" y="79147"/>
                  <a:pt x="370433" y="78839"/>
                </a:cubicBezTo>
                <a:cubicBezTo>
                  <a:pt x="369947" y="78553"/>
                  <a:pt x="369461" y="78267"/>
                  <a:pt x="368947" y="78020"/>
                </a:cubicBezTo>
                <a:cubicBezTo>
                  <a:pt x="368341" y="77749"/>
                  <a:pt x="367721" y="77510"/>
                  <a:pt x="367089" y="77305"/>
                </a:cubicBezTo>
                <a:cubicBezTo>
                  <a:pt x="366546" y="77115"/>
                  <a:pt x="366013" y="76943"/>
                  <a:pt x="365470" y="76800"/>
                </a:cubicBezTo>
                <a:cubicBezTo>
                  <a:pt x="364841" y="76657"/>
                  <a:pt x="364205" y="76546"/>
                  <a:pt x="363565" y="76467"/>
                </a:cubicBezTo>
                <a:cubicBezTo>
                  <a:pt x="362946" y="76373"/>
                  <a:pt x="362323" y="76309"/>
                  <a:pt x="361698" y="76276"/>
                </a:cubicBezTo>
                <a:cubicBezTo>
                  <a:pt x="361431" y="76276"/>
                  <a:pt x="361193" y="76200"/>
                  <a:pt x="360927" y="76200"/>
                </a:cubicBezTo>
                <a:cubicBezTo>
                  <a:pt x="360536" y="76200"/>
                  <a:pt x="360165" y="76295"/>
                  <a:pt x="359784" y="76315"/>
                </a:cubicBezTo>
                <a:cubicBezTo>
                  <a:pt x="359164" y="76353"/>
                  <a:pt x="358545" y="76410"/>
                  <a:pt x="357936" y="76505"/>
                </a:cubicBezTo>
                <a:cubicBezTo>
                  <a:pt x="357255" y="76616"/>
                  <a:pt x="356580" y="76766"/>
                  <a:pt x="355916" y="76953"/>
                </a:cubicBezTo>
                <a:cubicBezTo>
                  <a:pt x="355583" y="77048"/>
                  <a:pt x="355240" y="77067"/>
                  <a:pt x="354897" y="77181"/>
                </a:cubicBezTo>
                <a:cubicBezTo>
                  <a:pt x="354669" y="77258"/>
                  <a:pt x="354478" y="77381"/>
                  <a:pt x="354259" y="77467"/>
                </a:cubicBezTo>
                <a:cubicBezTo>
                  <a:pt x="353626" y="77710"/>
                  <a:pt x="353006" y="77986"/>
                  <a:pt x="352402" y="78296"/>
                </a:cubicBezTo>
                <a:cubicBezTo>
                  <a:pt x="351864" y="78557"/>
                  <a:pt x="351340" y="78842"/>
                  <a:pt x="350830" y="79153"/>
                </a:cubicBezTo>
                <a:cubicBezTo>
                  <a:pt x="350324" y="79482"/>
                  <a:pt x="349835" y="79835"/>
                  <a:pt x="349363" y="80210"/>
                </a:cubicBezTo>
                <a:cubicBezTo>
                  <a:pt x="348855" y="80588"/>
                  <a:pt x="348365" y="80992"/>
                  <a:pt x="347896" y="81420"/>
                </a:cubicBezTo>
                <a:cubicBezTo>
                  <a:pt x="347468" y="81820"/>
                  <a:pt x="347096" y="82258"/>
                  <a:pt x="346706" y="82687"/>
                </a:cubicBezTo>
                <a:cubicBezTo>
                  <a:pt x="346278" y="83155"/>
                  <a:pt x="345874" y="83645"/>
                  <a:pt x="345496" y="84154"/>
                </a:cubicBezTo>
                <a:cubicBezTo>
                  <a:pt x="345144" y="84639"/>
                  <a:pt x="344848" y="85154"/>
                  <a:pt x="344544" y="85678"/>
                </a:cubicBezTo>
                <a:cubicBezTo>
                  <a:pt x="344239" y="86201"/>
                  <a:pt x="343924" y="86725"/>
                  <a:pt x="343667" y="87297"/>
                </a:cubicBezTo>
                <a:cubicBezTo>
                  <a:pt x="343420" y="87840"/>
                  <a:pt x="343220" y="88402"/>
                  <a:pt x="343020" y="88983"/>
                </a:cubicBezTo>
                <a:cubicBezTo>
                  <a:pt x="342799" y="89576"/>
                  <a:pt x="342608" y="90180"/>
                  <a:pt x="342448" y="90793"/>
                </a:cubicBezTo>
                <a:cubicBezTo>
                  <a:pt x="342324" y="91345"/>
                  <a:pt x="342238" y="91907"/>
                  <a:pt x="342162" y="92478"/>
                </a:cubicBezTo>
                <a:cubicBezTo>
                  <a:pt x="342050" y="93172"/>
                  <a:pt x="341977" y="93872"/>
                  <a:pt x="341943" y="94574"/>
                </a:cubicBezTo>
                <a:cubicBezTo>
                  <a:pt x="341943" y="94803"/>
                  <a:pt x="341877" y="95022"/>
                  <a:pt x="341877" y="95250"/>
                </a:cubicBezTo>
                <a:cubicBezTo>
                  <a:pt x="341877" y="116292"/>
                  <a:pt x="324818" y="133350"/>
                  <a:pt x="303777" y="133350"/>
                </a:cubicBezTo>
                <a:cubicBezTo>
                  <a:pt x="282735" y="133350"/>
                  <a:pt x="265677" y="116292"/>
                  <a:pt x="265677" y="95250"/>
                </a:cubicBezTo>
                <a:cubicBezTo>
                  <a:pt x="265677" y="84729"/>
                  <a:pt x="257148" y="76200"/>
                  <a:pt x="246627" y="76200"/>
                </a:cubicBezTo>
                <a:cubicBezTo>
                  <a:pt x="236105" y="76200"/>
                  <a:pt x="227577" y="84729"/>
                  <a:pt x="227577" y="95250"/>
                </a:cubicBezTo>
                <a:cubicBezTo>
                  <a:pt x="227577" y="116292"/>
                  <a:pt x="210518" y="133350"/>
                  <a:pt x="189477" y="133350"/>
                </a:cubicBezTo>
                <a:cubicBezTo>
                  <a:pt x="168435" y="133350"/>
                  <a:pt x="151377" y="116292"/>
                  <a:pt x="151377" y="95250"/>
                </a:cubicBezTo>
                <a:cubicBezTo>
                  <a:pt x="151377" y="95022"/>
                  <a:pt x="151319" y="94803"/>
                  <a:pt x="151310" y="94583"/>
                </a:cubicBezTo>
                <a:cubicBezTo>
                  <a:pt x="151279" y="93879"/>
                  <a:pt x="151210" y="93176"/>
                  <a:pt x="151100" y="92478"/>
                </a:cubicBezTo>
                <a:cubicBezTo>
                  <a:pt x="151005" y="91907"/>
                  <a:pt x="150929" y="91345"/>
                  <a:pt x="150796" y="90802"/>
                </a:cubicBezTo>
                <a:cubicBezTo>
                  <a:pt x="150638" y="90187"/>
                  <a:pt x="150451" y="89579"/>
                  <a:pt x="150234" y="88983"/>
                </a:cubicBezTo>
                <a:cubicBezTo>
                  <a:pt x="150034" y="88411"/>
                  <a:pt x="149833" y="87840"/>
                  <a:pt x="149586" y="87287"/>
                </a:cubicBezTo>
                <a:cubicBezTo>
                  <a:pt x="149329" y="86735"/>
                  <a:pt x="149014" y="86211"/>
                  <a:pt x="148710" y="85668"/>
                </a:cubicBezTo>
                <a:cubicBezTo>
                  <a:pt x="148405" y="85154"/>
                  <a:pt x="148109" y="84639"/>
                  <a:pt x="147757" y="84154"/>
                </a:cubicBezTo>
                <a:cubicBezTo>
                  <a:pt x="147379" y="83645"/>
                  <a:pt x="146975" y="83155"/>
                  <a:pt x="146547" y="82687"/>
                </a:cubicBezTo>
                <a:cubicBezTo>
                  <a:pt x="146166" y="82258"/>
                  <a:pt x="145785" y="81820"/>
                  <a:pt x="145357" y="81420"/>
                </a:cubicBezTo>
                <a:cubicBezTo>
                  <a:pt x="144888" y="80992"/>
                  <a:pt x="144399" y="80588"/>
                  <a:pt x="143890" y="80210"/>
                </a:cubicBezTo>
                <a:cubicBezTo>
                  <a:pt x="143414" y="79839"/>
                  <a:pt x="142937" y="79477"/>
                  <a:pt x="142423" y="79153"/>
                </a:cubicBezTo>
                <a:cubicBezTo>
                  <a:pt x="141913" y="78842"/>
                  <a:pt x="141389" y="78557"/>
                  <a:pt x="140851" y="78296"/>
                </a:cubicBezTo>
                <a:cubicBezTo>
                  <a:pt x="140248" y="77986"/>
                  <a:pt x="139627" y="77710"/>
                  <a:pt x="138994" y="77467"/>
                </a:cubicBezTo>
                <a:cubicBezTo>
                  <a:pt x="138775" y="77381"/>
                  <a:pt x="138584" y="77258"/>
                  <a:pt x="138356" y="77181"/>
                </a:cubicBezTo>
                <a:cubicBezTo>
                  <a:pt x="138003" y="77057"/>
                  <a:pt x="137651" y="77038"/>
                  <a:pt x="137299" y="76934"/>
                </a:cubicBezTo>
                <a:cubicBezTo>
                  <a:pt x="135999" y="76560"/>
                  <a:pt x="134659" y="76346"/>
                  <a:pt x="133308" y="76295"/>
                </a:cubicBezTo>
                <a:cubicBezTo>
                  <a:pt x="132974" y="76286"/>
                  <a:pt x="132660" y="76200"/>
                  <a:pt x="132327" y="76200"/>
                </a:cubicBezTo>
                <a:cubicBezTo>
                  <a:pt x="132107" y="76200"/>
                  <a:pt x="131907" y="76257"/>
                  <a:pt x="131688" y="76267"/>
                </a:cubicBezTo>
                <a:cubicBezTo>
                  <a:pt x="130948" y="76296"/>
                  <a:pt x="130210" y="76370"/>
                  <a:pt x="129479" y="76486"/>
                </a:cubicBezTo>
                <a:cubicBezTo>
                  <a:pt x="128955" y="76572"/>
                  <a:pt x="128431" y="76638"/>
                  <a:pt x="127916" y="76772"/>
                </a:cubicBezTo>
                <a:cubicBezTo>
                  <a:pt x="127255" y="76937"/>
                  <a:pt x="126603" y="77137"/>
                  <a:pt x="125964" y="77372"/>
                </a:cubicBezTo>
                <a:cubicBezTo>
                  <a:pt x="125440" y="77562"/>
                  <a:pt x="124916" y="77743"/>
                  <a:pt x="124402" y="77972"/>
                </a:cubicBezTo>
                <a:cubicBezTo>
                  <a:pt x="123808" y="78256"/>
                  <a:pt x="123229" y="78571"/>
                  <a:pt x="122668" y="78915"/>
                </a:cubicBezTo>
                <a:cubicBezTo>
                  <a:pt x="122192" y="79201"/>
                  <a:pt x="121716" y="79477"/>
                  <a:pt x="121258" y="79801"/>
                </a:cubicBezTo>
                <a:cubicBezTo>
                  <a:pt x="120722" y="80196"/>
                  <a:pt x="120207" y="80619"/>
                  <a:pt x="119715" y="81068"/>
                </a:cubicBezTo>
                <a:cubicBezTo>
                  <a:pt x="119306" y="81439"/>
                  <a:pt x="118887" y="81801"/>
                  <a:pt x="118515" y="82201"/>
                </a:cubicBezTo>
                <a:cubicBezTo>
                  <a:pt x="118073" y="82684"/>
                  <a:pt x="117657" y="83190"/>
                  <a:pt x="117268" y="83715"/>
                </a:cubicBezTo>
                <a:cubicBezTo>
                  <a:pt x="116900" y="84176"/>
                  <a:pt x="116553" y="84652"/>
                  <a:pt x="116229" y="85144"/>
                </a:cubicBezTo>
                <a:cubicBezTo>
                  <a:pt x="115918" y="85660"/>
                  <a:pt x="115632" y="86191"/>
                  <a:pt x="115372" y="86735"/>
                </a:cubicBezTo>
                <a:cubicBezTo>
                  <a:pt x="115062" y="87332"/>
                  <a:pt x="114786" y="87946"/>
                  <a:pt x="114543" y="88573"/>
                </a:cubicBezTo>
                <a:cubicBezTo>
                  <a:pt x="114458" y="88802"/>
                  <a:pt x="114334" y="88992"/>
                  <a:pt x="114258" y="89221"/>
                </a:cubicBezTo>
                <a:lnTo>
                  <a:pt x="107247" y="110233"/>
                </a:lnTo>
                <a:cubicBezTo>
                  <a:pt x="102657" y="124045"/>
                  <a:pt x="89732" y="133363"/>
                  <a:pt x="75177" y="133350"/>
                </a:cubicBezTo>
                <a:cubicBezTo>
                  <a:pt x="58308" y="133294"/>
                  <a:pt x="43464" y="122203"/>
                  <a:pt x="38629" y="106042"/>
                </a:cubicBezTo>
                <a:cubicBezTo>
                  <a:pt x="37577" y="101778"/>
                  <a:pt x="38154" y="97273"/>
                  <a:pt x="40248" y="93412"/>
                </a:cubicBezTo>
                <a:close/>
                <a:moveTo>
                  <a:pt x="151377" y="419100"/>
                </a:moveTo>
                <a:lnTo>
                  <a:pt x="151377" y="285750"/>
                </a:lnTo>
                <a:lnTo>
                  <a:pt x="227577" y="285750"/>
                </a:lnTo>
                <a:lnTo>
                  <a:pt x="227577" y="419100"/>
                </a:lnTo>
                <a:close/>
                <a:moveTo>
                  <a:pt x="265677" y="419100"/>
                </a:moveTo>
                <a:lnTo>
                  <a:pt x="265677" y="285750"/>
                </a:lnTo>
                <a:lnTo>
                  <a:pt x="341877" y="285750"/>
                </a:lnTo>
                <a:lnTo>
                  <a:pt x="341877" y="419100"/>
                </a:lnTo>
                <a:close/>
                <a:moveTo>
                  <a:pt x="379977" y="419100"/>
                </a:moveTo>
                <a:lnTo>
                  <a:pt x="379977" y="285750"/>
                </a:lnTo>
                <a:cubicBezTo>
                  <a:pt x="379956" y="264717"/>
                  <a:pt x="362910" y="247671"/>
                  <a:pt x="341877" y="247650"/>
                </a:cubicBezTo>
                <a:lnTo>
                  <a:pt x="151377" y="247650"/>
                </a:lnTo>
                <a:cubicBezTo>
                  <a:pt x="130343" y="247671"/>
                  <a:pt x="113297" y="264717"/>
                  <a:pt x="113277" y="285750"/>
                </a:cubicBezTo>
                <a:lnTo>
                  <a:pt x="113277" y="419100"/>
                </a:lnTo>
                <a:lnTo>
                  <a:pt x="56127" y="419100"/>
                </a:lnTo>
                <a:lnTo>
                  <a:pt x="56127" y="168745"/>
                </a:lnTo>
                <a:cubicBezTo>
                  <a:pt x="62334" y="170463"/>
                  <a:pt x="68737" y="171372"/>
                  <a:pt x="75177" y="171450"/>
                </a:cubicBezTo>
                <a:cubicBezTo>
                  <a:pt x="97035" y="171434"/>
                  <a:pt x="117692" y="161446"/>
                  <a:pt x="131279" y="144323"/>
                </a:cubicBezTo>
                <a:cubicBezTo>
                  <a:pt x="158241" y="176450"/>
                  <a:pt x="206143" y="180637"/>
                  <a:pt x="238270" y="153675"/>
                </a:cubicBezTo>
                <a:cubicBezTo>
                  <a:pt x="241262" y="151164"/>
                  <a:pt x="244056" y="148425"/>
                  <a:pt x="246627" y="145485"/>
                </a:cubicBezTo>
                <a:cubicBezTo>
                  <a:pt x="274228" y="177065"/>
                  <a:pt x="322204" y="180291"/>
                  <a:pt x="353784" y="152690"/>
                </a:cubicBezTo>
                <a:cubicBezTo>
                  <a:pt x="356729" y="150116"/>
                  <a:pt x="359470" y="147319"/>
                  <a:pt x="361984" y="144323"/>
                </a:cubicBezTo>
                <a:cubicBezTo>
                  <a:pt x="375568" y="161443"/>
                  <a:pt x="396221" y="171431"/>
                  <a:pt x="418077" y="171450"/>
                </a:cubicBezTo>
                <a:cubicBezTo>
                  <a:pt x="424516" y="171372"/>
                  <a:pt x="430919" y="170463"/>
                  <a:pt x="437127" y="168745"/>
                </a:cubicBezTo>
                <a:lnTo>
                  <a:pt x="437127" y="419100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9285A730-5D40-2F16-C6B2-96EBCCD6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3386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FA8E87-B662-7CD4-304C-8DA386747C22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Akcininkai</a:t>
            </a: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5731BD03-9425-C642-1B37-A3C1A5281F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F0A95B1-7704-14E5-5C6A-24EBDC0A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30</a:t>
            </a:fld>
            <a:endParaRPr lang="lt-LT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763FE0-9DD9-79B9-9E76-5D9DCD1EE5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235" y="2122129"/>
            <a:ext cx="4400193" cy="4167188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„Telia Company AB“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(Švedija) </a:t>
            </a:r>
            <a:b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yra didžiausias Telia Lietuva, AB akcininkas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Bendrovės akcinį kapitalą sudaro </a:t>
            </a:r>
            <a:b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582 613 138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paprastosios vardinės </a:t>
            </a:r>
            <a:b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0,29 eurų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nominalios vertės</a:t>
            </a:r>
            <a:r>
              <a:rPr lang="lt-LT" sz="160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akcijos</a:t>
            </a:r>
            <a:endParaRPr lang="lt-LT" sz="1600" dirty="0"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Bendras „Telia Lietuva“ 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akcininkų </a:t>
            </a:r>
            <a:b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skaičius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sudaro </a:t>
            </a:r>
            <a:r>
              <a:rPr lang="en-US" sz="1600" b="1" dirty="0"/>
              <a:t>1</a:t>
            </a:r>
            <a:r>
              <a:rPr lang="lt-LT" sz="1600" b="1" dirty="0"/>
              <a:t>4,9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tūkstančio</a:t>
            </a:r>
            <a:endParaRPr lang="lt-LT" sz="1600" dirty="0"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lt-LT" dirty="0"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719AD-3BCA-0C30-0191-C29A77799579}"/>
              </a:ext>
            </a:extLst>
          </p:cNvPr>
          <p:cNvSpPr txBox="1"/>
          <p:nvPr/>
        </p:nvSpPr>
        <p:spPr>
          <a:xfrm>
            <a:off x="7432981" y="1597078"/>
            <a:ext cx="333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3000" dirty="0">
                <a:solidFill>
                  <a:srgbClr val="121214"/>
                </a:solidFill>
                <a:latin typeface="+mj-lt"/>
                <a:cs typeface="Arial" panose="020B0604020202020204" pitchFamily="34" charset="0"/>
              </a:rPr>
              <a:t>Akcininkai </a:t>
            </a:r>
            <a:br>
              <a:rPr lang="lt-LT" sz="3000" dirty="0">
                <a:solidFill>
                  <a:srgbClr val="121214"/>
                </a:solidFill>
                <a:latin typeface="+mj-lt"/>
                <a:cs typeface="Arial" panose="020B0604020202020204" pitchFamily="34" charset="0"/>
              </a:rPr>
            </a:br>
            <a:r>
              <a:rPr lang="lt-LT" sz="1400" dirty="0">
                <a:solidFill>
                  <a:srgbClr val="121214"/>
                </a:solidFill>
                <a:cs typeface="Arial" panose="020B0604020202020204" pitchFamily="34" charset="0"/>
              </a:rPr>
              <a:t>(2024-03-31 duomenys)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81AD7A-7A62-B2BD-5016-9D368D91D8E6}"/>
              </a:ext>
            </a:extLst>
          </p:cNvPr>
          <p:cNvSpPr/>
          <p:nvPr/>
        </p:nvSpPr>
        <p:spPr>
          <a:xfrm>
            <a:off x="6616235" y="2811545"/>
            <a:ext cx="2527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121214"/>
                </a:solidFill>
              </a:rPr>
              <a:t>„Telia Company AB“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70C74E-8533-CB95-B28B-564E54AAF2F8}"/>
              </a:ext>
            </a:extLst>
          </p:cNvPr>
          <p:cNvSpPr/>
          <p:nvPr/>
        </p:nvSpPr>
        <p:spPr>
          <a:xfrm>
            <a:off x="9144000" y="2811545"/>
            <a:ext cx="2527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121214"/>
                </a:solidFill>
              </a:rPr>
              <a:t>Kiti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6C0B09-7D7A-7805-7E93-6A013AF814E3}"/>
              </a:ext>
            </a:extLst>
          </p:cNvPr>
          <p:cNvSpPr/>
          <p:nvPr/>
        </p:nvSpPr>
        <p:spPr>
          <a:xfrm>
            <a:off x="6616235" y="3201051"/>
            <a:ext cx="25277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500" dirty="0">
                <a:solidFill>
                  <a:schemeClr val="accent1"/>
                </a:solidFill>
                <a:latin typeface="+mj-lt"/>
              </a:rPr>
              <a:t>88,15 %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B9AFDE-58D9-17E5-E343-BF30F9E4506C}"/>
              </a:ext>
            </a:extLst>
          </p:cNvPr>
          <p:cNvSpPr/>
          <p:nvPr/>
        </p:nvSpPr>
        <p:spPr>
          <a:xfrm>
            <a:off x="9144000" y="3201051"/>
            <a:ext cx="25277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500" dirty="0">
                <a:solidFill>
                  <a:schemeClr val="accent1"/>
                </a:solidFill>
                <a:latin typeface="+mj-lt"/>
              </a:rPr>
              <a:t>11,85 %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B933A-E709-CFA8-BFD8-C062BF545D4C}"/>
              </a:ext>
            </a:extLst>
          </p:cNvPr>
          <p:cNvSpPr/>
          <p:nvPr/>
        </p:nvSpPr>
        <p:spPr>
          <a:xfrm>
            <a:off x="8206890" y="4148646"/>
            <a:ext cx="1874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4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Kapitalo ir balsų dalis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B753CE-B3F4-FA8D-5256-DCEC3CB31280}"/>
              </a:ext>
            </a:extLst>
          </p:cNvPr>
          <p:cNvCxnSpPr>
            <a:cxnSpLocks/>
          </p:cNvCxnSpPr>
          <p:nvPr/>
        </p:nvCxnSpPr>
        <p:spPr>
          <a:xfrm flipV="1">
            <a:off x="6616235" y="2573563"/>
            <a:ext cx="5055530" cy="1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5D4519-0EB2-6EDB-DC45-ED501A723808}"/>
              </a:ext>
            </a:extLst>
          </p:cNvPr>
          <p:cNvCxnSpPr>
            <a:cxnSpLocks/>
          </p:cNvCxnSpPr>
          <p:nvPr/>
        </p:nvCxnSpPr>
        <p:spPr>
          <a:xfrm flipV="1">
            <a:off x="6645972" y="3977220"/>
            <a:ext cx="5025793" cy="1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1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E8BBC716-7E2F-D02A-8CEB-F93488BB03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5392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7" imgH="348" progId="TCLayout.ActiveDocument.1">
                  <p:embed/>
                </p:oleObj>
              </mc:Choice>
              <mc:Fallback>
                <p:oleObj name="think-cell Slide" r:id="rId1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Akcijos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31</a:t>
            </a:fld>
            <a:endParaRPr lang="lt-LT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B4BE3B-10E4-FC55-49BA-2EF1D371F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063" y="1771470"/>
            <a:ext cx="4619038" cy="2854332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Nuo 2000 m. Bendrovės akcijomis prekiaujama vertybinių popierių biržoje 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lt-LT" sz="1600" b="1" dirty="0" err="1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Nasdaq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Vilnius“ </a:t>
            </a:r>
            <a:b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(simbolis - TEL1L)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Nuo 2011 m. sausio Bendrovės akcijos įtrauktos į kelių Vokietijos vertybinių popierių biržų sąrašus (simbolis - ZWS)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Akcijų 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apyvarta</a:t>
            </a:r>
            <a:r>
              <a:rPr lang="lt-LT" sz="160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2024 m. sausį–kovą „Nasdaq Vilnius“ biržoje: 0,9 mln. akcijų, arba 1,5 mln. eurų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Akcijų</a:t>
            </a:r>
            <a:r>
              <a:rPr lang="lt-LT" sz="160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kaina</a:t>
            </a:r>
            <a:r>
              <a:rPr lang="lt-LT" sz="160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„</a:t>
            </a:r>
            <a:r>
              <a:rPr lang="lt-LT" sz="1600" dirty="0" err="1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Nasdaq</a:t>
            </a:r>
            <a:r>
              <a:rPr lang="lt-LT" sz="1600" dirty="0">
                <a:latin typeface="+mn-lt"/>
                <a:ea typeface="Helvetica Neue Light" panose="02000403000000020004" pitchFamily="2" charset="0"/>
                <a:cs typeface="Helvetica Neue" panose="02000503000000020004" pitchFamily="2" charset="0"/>
              </a:rPr>
              <a:t> Vilnius“ biržoje:</a:t>
            </a:r>
          </a:p>
          <a:p>
            <a:pPr marL="0" indent="0">
              <a:buNone/>
            </a:pPr>
            <a:endParaRPr lang="lt-LT" dirty="0">
              <a:latin typeface="+mn-lt"/>
            </a:endParaRPr>
          </a:p>
        </p:txBody>
      </p: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A39702E-A275-853E-281D-BE53FC2A4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97769"/>
              </p:ext>
            </p:extLst>
          </p:nvPr>
        </p:nvGraphicFramePr>
        <p:xfrm>
          <a:off x="499063" y="4670079"/>
          <a:ext cx="50595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882">
                  <a:extLst>
                    <a:ext uri="{9D8B030D-6E8A-4147-A177-3AD203B41FA5}">
                      <a16:colId xmlns:a16="http://schemas.microsoft.com/office/drawing/2014/main" val="1794576069"/>
                    </a:ext>
                  </a:extLst>
                </a:gridCol>
                <a:gridCol w="1264882">
                  <a:extLst>
                    <a:ext uri="{9D8B030D-6E8A-4147-A177-3AD203B41FA5}">
                      <a16:colId xmlns:a16="http://schemas.microsoft.com/office/drawing/2014/main" val="328654245"/>
                    </a:ext>
                  </a:extLst>
                </a:gridCol>
                <a:gridCol w="1264882">
                  <a:extLst>
                    <a:ext uri="{9D8B030D-6E8A-4147-A177-3AD203B41FA5}">
                      <a16:colId xmlns:a16="http://schemas.microsoft.com/office/drawing/2014/main" val="4032710714"/>
                    </a:ext>
                  </a:extLst>
                </a:gridCol>
                <a:gridCol w="1264882">
                  <a:extLst>
                    <a:ext uri="{9D8B030D-6E8A-4147-A177-3AD203B41FA5}">
                      <a16:colId xmlns:a16="http://schemas.microsoft.com/office/drawing/2014/main" val="3450993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4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2024-01-01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Didžiausia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Mažiausia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2024-03-31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62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dirty="0">
                          <a:solidFill>
                            <a:schemeClr val="accent1"/>
                          </a:solidFill>
                        </a:rPr>
                        <a:t>1,66 €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accent1"/>
                          </a:solidFill>
                        </a:rPr>
                        <a:t>1,735 €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accent1"/>
                          </a:solidFill>
                        </a:rPr>
                        <a:t>1,65 €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accent1"/>
                          </a:solidFill>
                        </a:rPr>
                        <a:t>1,675 €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539637"/>
                  </a:ext>
                </a:extLst>
              </a:tr>
            </a:tbl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474C318B-E47A-F3AE-B56E-A10F516C787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537254"/>
              </p:ext>
            </p:extLst>
          </p:nvPr>
        </p:nvGraphicFramePr>
        <p:xfrm>
          <a:off x="6657975" y="2305050"/>
          <a:ext cx="5118100" cy="324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B9A23-7745-6EC8-0942-2E0674C2728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7234238" y="23574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DFFDD2-6ED0-C33F-EE57-97A6A2B1AEE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234238" y="2357438"/>
            <a:ext cx="396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560BCF-636B-21C8-F13D-630546EE6D2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1196638" y="2357438"/>
            <a:ext cx="0" cy="5191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FB254D-9274-8CF0-861E-84E038A16F8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824663" y="5330825"/>
            <a:ext cx="8191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4DC9E0-F703-414A-B464-1BEFB7E465C0}" type="datetime'2''''02''''''''''''''''''''''3-''''0''''3-''''''''''''3''''1'">
              <a:rPr lang="lt-LT" altLang="en-US" sz="1200" smtClean="0">
                <a:solidFill>
                  <a:schemeClr val="tx1"/>
                </a:solidFill>
              </a:rPr>
              <a:pPr/>
              <a:t>2023-03-31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9DAD30-FE37-0A00-1698-1E118D24598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800975" y="53308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5B50660-5C54-4510-8313-F515C3CABA79}" type="datetime'''''20''''''''2''''3''-0''''''''''''''6''''''-30'">
              <a:rPr lang="lt-LT" altLang="en-US" sz="1200" smtClean="0">
                <a:solidFill>
                  <a:schemeClr val="tx1"/>
                </a:solidFill>
              </a:rPr>
              <a:pPr/>
              <a:t>2023-06-30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846F805-2ED5-8159-BB76-EC5E4F83B3E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791575" y="5330825"/>
            <a:ext cx="8493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5D5F58-F320-4492-8123-F957A6A37AFE}" type="datetime'''''''''''2''''0''''2''''3-''''''''''''''09''''''-''3''''0'''">
              <a:rPr lang="lt-LT" altLang="en-US" sz="1200" smtClean="0">
                <a:solidFill>
                  <a:schemeClr val="tx1"/>
                </a:solidFill>
              </a:rPr>
              <a:pPr/>
              <a:t>2023-09-30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4C99E9-975A-7FF3-EE4E-D571418BC79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810750" y="5330825"/>
            <a:ext cx="792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C04729-BDD2-4072-A46D-C0FD699A4E3B}" type="datetime'''''''''''20''''''2''3''''-''12''''-''''''''''31'''''''''''''">
              <a:rPr lang="lt-LT" altLang="en-US" sz="1200" smtClean="0">
                <a:solidFill>
                  <a:schemeClr val="tx1"/>
                </a:solidFill>
              </a:rPr>
              <a:pPr/>
              <a:t>2023-12-31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6456DA-BED8-82EE-0EEC-A9965974C1E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87063" y="5330825"/>
            <a:ext cx="820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D1394A-E49C-49B5-B61A-4D80A3C8232D}" type="datetime'2''''''''0''24''-''''''''0''''3-''''''''''''''''3''1'">
              <a:rPr lang="lt-LT" altLang="en-US" sz="1200" smtClean="0">
                <a:solidFill>
                  <a:schemeClr val="tx1"/>
                </a:solidFill>
              </a:rPr>
              <a:pPr/>
              <a:t>2024-03-31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64A0E80-2685-E5AE-91C9-A5AA951EEB7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883651" y="2220913"/>
            <a:ext cx="665163" cy="274638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12121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92FE5E-E229-4D08-9573-A39C3294C1C5}" type="datetime'-''''''''''''''1''''''''''''''''''''''''''''7'',1%'''">
              <a:rPr lang="en-US" altLang="en-US" sz="1200" b="1" smtClean="0">
                <a:effectLst/>
              </a:rPr>
              <a:pPr/>
              <a:t>-17,1%</a:t>
            </a:fld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E2FE18-8B2F-333C-826E-5DB36AA0C9F9}"/>
              </a:ext>
            </a:extLst>
          </p:cNvPr>
          <p:cNvSpPr txBox="1"/>
          <p:nvPr/>
        </p:nvSpPr>
        <p:spPr>
          <a:xfrm>
            <a:off x="6899275" y="1430955"/>
            <a:ext cx="3964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/>
              <a:t>Rinkos kapitalizacija </a:t>
            </a:r>
            <a:r>
              <a:rPr lang="en-US" sz="1400" b="1" dirty="0"/>
              <a:t>(</a:t>
            </a:r>
            <a:r>
              <a:rPr lang="lt-LT" sz="1400" b="1" dirty="0"/>
              <a:t>mln. eurų</a:t>
            </a:r>
            <a:r>
              <a:rPr lang="en-US" sz="1400" b="1" dirty="0"/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EA1552-1CFC-B56E-F944-3EDDD79B2374}"/>
              </a:ext>
            </a:extLst>
          </p:cNvPr>
          <p:cNvCxnSpPr>
            <a:cxnSpLocks/>
          </p:cNvCxnSpPr>
          <p:nvPr/>
        </p:nvCxnSpPr>
        <p:spPr>
          <a:xfrm flipH="1">
            <a:off x="6256338" y="1368426"/>
            <a:ext cx="0" cy="478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9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95E7AF4-757B-9D80-F937-A07768F820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70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sz="3600" dirty="0"/>
              <a:t>Prekyba bendrovės akcijomis vertybinių popierių biržoje „Nasdaq Vilnius“ 2024 metais </a:t>
            </a:r>
            <a:endParaRPr lang="lt-LT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32</a:t>
            </a:fld>
            <a:endParaRPr lang="lt-LT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7782809"/>
              </p:ext>
            </p:extLst>
          </p:nvPr>
        </p:nvGraphicFramePr>
        <p:xfrm>
          <a:off x="254000" y="1671638"/>
          <a:ext cx="116808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1101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23">
            <a:extLst>
              <a:ext uri="{FF2B5EF4-FFF2-40B4-BE49-F238E27FC236}">
                <a16:creationId xmlns:a16="http://schemas.microsoft.com/office/drawing/2014/main" id="{8FDCEF3D-2584-3DCF-6430-FE0E44F1B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6371"/>
              </p:ext>
            </p:extLst>
          </p:nvPr>
        </p:nvGraphicFramePr>
        <p:xfrm>
          <a:off x="6959599" y="2365213"/>
          <a:ext cx="4862752" cy="188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688">
                  <a:extLst>
                    <a:ext uri="{9D8B030D-6E8A-4147-A177-3AD203B41FA5}">
                      <a16:colId xmlns:a16="http://schemas.microsoft.com/office/drawing/2014/main" val="1794576069"/>
                    </a:ext>
                  </a:extLst>
                </a:gridCol>
                <a:gridCol w="1215688">
                  <a:extLst>
                    <a:ext uri="{9D8B030D-6E8A-4147-A177-3AD203B41FA5}">
                      <a16:colId xmlns:a16="http://schemas.microsoft.com/office/drawing/2014/main" val="328654245"/>
                    </a:ext>
                  </a:extLst>
                </a:gridCol>
                <a:gridCol w="1215688">
                  <a:extLst>
                    <a:ext uri="{9D8B030D-6E8A-4147-A177-3AD203B41FA5}">
                      <a16:colId xmlns:a16="http://schemas.microsoft.com/office/drawing/2014/main" val="4032710714"/>
                    </a:ext>
                  </a:extLst>
                </a:gridCol>
                <a:gridCol w="1215688">
                  <a:extLst>
                    <a:ext uri="{9D8B030D-6E8A-4147-A177-3AD203B41FA5}">
                      <a16:colId xmlns:a16="http://schemas.microsoft.com/office/drawing/2014/main" val="3450993205"/>
                    </a:ext>
                  </a:extLst>
                </a:gridCol>
              </a:tblGrid>
              <a:tr h="471363">
                <a:tc>
                  <a:txBody>
                    <a:bodyPr/>
                    <a:lstStyle/>
                    <a:p>
                      <a:pPr algn="ctr"/>
                      <a:endParaRPr lang="lt-LT" sz="1200" b="0" kern="1200" dirty="0">
                        <a:solidFill>
                          <a:srgbClr val="12121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Atidarymo vertė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Uždarymo vertė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Pokytis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627120"/>
                  </a:ext>
                </a:extLst>
              </a:tr>
              <a:tr h="471363">
                <a:tc>
                  <a:txBody>
                    <a:bodyPr/>
                    <a:lstStyle/>
                    <a:p>
                      <a:pPr algn="l"/>
                      <a:r>
                        <a:rPr lang="lt-LT" sz="1200" dirty="0">
                          <a:solidFill>
                            <a:srgbClr val="121214"/>
                          </a:solidFill>
                        </a:rPr>
                        <a:t>OMX Baltic </a:t>
                      </a:r>
                      <a:r>
                        <a:rPr lang="lt-LT" sz="1200" dirty="0" err="1">
                          <a:solidFill>
                            <a:srgbClr val="121214"/>
                          </a:solidFill>
                        </a:rPr>
                        <a:t>Benchmark</a:t>
                      </a:r>
                      <a:r>
                        <a:rPr lang="lt-LT" sz="1200" dirty="0">
                          <a:solidFill>
                            <a:srgbClr val="121214"/>
                          </a:solidFill>
                        </a:rPr>
                        <a:t> GI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1442,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rgbClr val="E417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</a:t>
                      </a:r>
                      <a:r>
                        <a:rPr lang="en-US" sz="1600" b="0" i="0" kern="1200" dirty="0">
                          <a:solidFill>
                            <a:srgbClr val="E417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600" dirty="0">
                        <a:solidFill>
                          <a:srgbClr val="E4175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539637"/>
                  </a:ext>
                </a:extLst>
              </a:tr>
              <a:tr h="471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OMX Vilnius</a:t>
                      </a:r>
                      <a:b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GI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946,76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lt-LT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dirty="0">
                        <a:solidFill>
                          <a:srgbClr val="5AB0A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769508"/>
                  </a:ext>
                </a:extLst>
              </a:tr>
              <a:tr h="471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TEL1L – Telia</a:t>
                      </a:r>
                      <a:b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lt-LT" sz="1200" kern="1200" dirty="0">
                          <a:solidFill>
                            <a:srgbClr val="121214"/>
                          </a:solidFill>
                          <a:latin typeface="+mn-lt"/>
                          <a:ea typeface="+mn-ea"/>
                          <a:cs typeface="+mn-cs"/>
                        </a:rPr>
                        <a:t>Lietuva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dirty="0">
                        <a:solidFill>
                          <a:srgbClr val="1212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lt-LT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dirty="0">
                          <a:solidFill>
                            <a:srgbClr val="5AB0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600" dirty="0">
                        <a:solidFill>
                          <a:srgbClr val="5AB0A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9886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/>
              <a:t>Bendrovės akcijos kainos ir vertybinių popierių </a:t>
            </a:r>
            <a:r>
              <a:rPr lang="lt-LT" sz="3600"/>
              <a:t>biržos „Nasdaq Vilnius</a:t>
            </a:r>
            <a:r>
              <a:rPr lang="lt-LT" sz="3600" dirty="0"/>
              <a:t>“ indeksų palyginimas</a:t>
            </a:r>
            <a:endParaRPr lang="lt-LT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33</a:t>
            </a:fld>
            <a:endParaRPr lang="lt-L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CBFD8-9C7A-02A9-011F-7E01C62BCA5C}"/>
              </a:ext>
            </a:extLst>
          </p:cNvPr>
          <p:cNvSpPr/>
          <p:nvPr/>
        </p:nvSpPr>
        <p:spPr>
          <a:xfrm>
            <a:off x="747498" y="5527088"/>
            <a:ext cx="163248" cy="163249"/>
          </a:xfrm>
          <a:prstGeom prst="rect">
            <a:avLst/>
          </a:prstGeom>
          <a:solidFill>
            <a:srgbClr val="005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1FA94A-8885-7B5D-863C-83318CFACBF5}"/>
              </a:ext>
            </a:extLst>
          </p:cNvPr>
          <p:cNvSpPr/>
          <p:nvPr/>
        </p:nvSpPr>
        <p:spPr>
          <a:xfrm>
            <a:off x="2553146" y="5527088"/>
            <a:ext cx="163249" cy="163249"/>
          </a:xfrm>
          <a:prstGeom prst="rect">
            <a:avLst/>
          </a:prstGeom>
          <a:solidFill>
            <a:srgbClr val="AF2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E1D237-EC1D-83D2-77D4-31B63A47A85A}"/>
              </a:ext>
            </a:extLst>
          </p:cNvPr>
          <p:cNvSpPr/>
          <p:nvPr/>
        </p:nvSpPr>
        <p:spPr>
          <a:xfrm>
            <a:off x="4366696" y="5527088"/>
            <a:ext cx="163249" cy="163249"/>
          </a:xfrm>
          <a:prstGeom prst="rect">
            <a:avLst/>
          </a:prstGeom>
          <a:solidFill>
            <a:srgbClr val="00C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248DFA-C0AD-4121-DFD5-F70901758CBB}"/>
              </a:ext>
            </a:extLst>
          </p:cNvPr>
          <p:cNvSpPr/>
          <p:nvPr/>
        </p:nvSpPr>
        <p:spPr>
          <a:xfrm>
            <a:off x="948997" y="5451915"/>
            <a:ext cx="136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OMX Baltic </a:t>
            </a:r>
            <a:r>
              <a:rPr lang="lt-LT" sz="1200" dirty="0" err="1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Benchmark</a:t>
            </a: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 GI</a:t>
            </a:r>
            <a:endParaRPr lang="lt-LT" sz="1200" dirty="0">
              <a:solidFill>
                <a:srgbClr val="121214"/>
              </a:solidFill>
              <a:ea typeface="Helvetica Neue Light" panose="020004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CD4AF-1061-F9CD-EB1E-922F7504C24D}"/>
              </a:ext>
            </a:extLst>
          </p:cNvPr>
          <p:cNvSpPr/>
          <p:nvPr/>
        </p:nvSpPr>
        <p:spPr>
          <a:xfrm>
            <a:off x="2716395" y="5451915"/>
            <a:ext cx="1412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OMX Vilnius GI</a:t>
            </a:r>
            <a:endParaRPr lang="lt-LT" sz="1200" dirty="0">
              <a:solidFill>
                <a:srgbClr val="121214"/>
              </a:solidFill>
              <a:ea typeface="Helvetica Neue Light" panose="020004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4D4ED-C207-C865-F912-9523B8A4DAF5}"/>
              </a:ext>
            </a:extLst>
          </p:cNvPr>
          <p:cNvSpPr/>
          <p:nvPr/>
        </p:nvSpPr>
        <p:spPr>
          <a:xfrm>
            <a:off x="4610968" y="5451915"/>
            <a:ext cx="118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TEL1L - </a:t>
            </a: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Telia Lietuva</a:t>
            </a:r>
            <a:endParaRPr lang="lt-LT" sz="1200" dirty="0">
              <a:solidFill>
                <a:srgbClr val="121214"/>
              </a:solidFill>
              <a:ea typeface="Helvetica Neue Light" panose="020004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CAB12D-8ED8-85F7-AFCB-72E231F2FF47}"/>
              </a:ext>
            </a:extLst>
          </p:cNvPr>
          <p:cNvSpPr/>
          <p:nvPr/>
        </p:nvSpPr>
        <p:spPr>
          <a:xfrm>
            <a:off x="6196225" y="4880628"/>
            <a:ext cx="5626126" cy="76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lt-LT" sz="2000" dirty="0">
                <a:solidFill>
                  <a:srgbClr val="121214"/>
                </a:solidFill>
              </a:rPr>
              <a:t>Akcijos kainos ir pelno akcijai santykis: </a:t>
            </a:r>
            <a:br>
              <a:rPr lang="lt-LT" sz="2000" dirty="0">
                <a:solidFill>
                  <a:srgbClr val="121214"/>
                </a:solidFill>
              </a:rPr>
            </a:br>
            <a:r>
              <a:rPr lang="lt-LT" sz="3200" dirty="0">
                <a:solidFill>
                  <a:srgbClr val="121214"/>
                </a:solidFill>
                <a:latin typeface="+mj-lt"/>
              </a:rPr>
              <a:t>14,9</a:t>
            </a:r>
            <a:r>
              <a:rPr lang="lt-LT" sz="3200" b="1" dirty="0">
                <a:solidFill>
                  <a:srgbClr val="121214"/>
                </a:solidFill>
                <a:latin typeface="+mj-lt"/>
              </a:rPr>
              <a:t> </a:t>
            </a:r>
            <a:r>
              <a:rPr lang="lt-LT" sz="2000" dirty="0">
                <a:solidFill>
                  <a:srgbClr val="121214"/>
                </a:solidFill>
              </a:rPr>
              <a:t>(19,5 prieš metus)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34A5B1-4395-1AAE-7B6F-1EE4CDFE5770}"/>
              </a:ext>
            </a:extLst>
          </p:cNvPr>
          <p:cNvSpPr txBox="1"/>
          <p:nvPr/>
        </p:nvSpPr>
        <p:spPr>
          <a:xfrm>
            <a:off x="641023" y="6444547"/>
            <a:ext cx="465487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dirty="0">
                <a:solidFill>
                  <a:schemeClr val="bg1">
                    <a:lumMod val="5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Šaltinis: „Nasdaq Vilnius“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EA0F7B-B0CC-97A3-C60E-FFF06DCAD655}"/>
              </a:ext>
            </a:extLst>
          </p:cNvPr>
          <p:cNvSpPr/>
          <p:nvPr/>
        </p:nvSpPr>
        <p:spPr>
          <a:xfrm>
            <a:off x="6571130" y="2932411"/>
            <a:ext cx="163248" cy="163249"/>
          </a:xfrm>
          <a:prstGeom prst="rect">
            <a:avLst/>
          </a:prstGeom>
          <a:solidFill>
            <a:srgbClr val="005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72B1C7-A216-DA32-65FC-01580EC3C74C}"/>
              </a:ext>
            </a:extLst>
          </p:cNvPr>
          <p:cNvSpPr/>
          <p:nvPr/>
        </p:nvSpPr>
        <p:spPr>
          <a:xfrm>
            <a:off x="6571129" y="3450354"/>
            <a:ext cx="163249" cy="163249"/>
          </a:xfrm>
          <a:prstGeom prst="rect">
            <a:avLst/>
          </a:prstGeom>
          <a:solidFill>
            <a:srgbClr val="AF2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E4036B-1D72-9F3E-A0B5-3BE5C0FAEE6E}"/>
              </a:ext>
            </a:extLst>
          </p:cNvPr>
          <p:cNvSpPr/>
          <p:nvPr/>
        </p:nvSpPr>
        <p:spPr>
          <a:xfrm>
            <a:off x="6571129" y="3968297"/>
            <a:ext cx="163249" cy="163249"/>
          </a:xfrm>
          <a:prstGeom prst="rect">
            <a:avLst/>
          </a:prstGeom>
          <a:solidFill>
            <a:srgbClr val="00C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0657CD-3F72-DA97-A1AC-A155BE1282BE}"/>
              </a:ext>
            </a:extLst>
          </p:cNvPr>
          <p:cNvCxnSpPr>
            <a:cxnSpLocks/>
          </p:cNvCxnSpPr>
          <p:nvPr/>
        </p:nvCxnSpPr>
        <p:spPr>
          <a:xfrm>
            <a:off x="6219824" y="1734926"/>
            <a:ext cx="36514" cy="4416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FFA5AC-2D33-5EE4-18F4-FE2AC821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6" y="1617196"/>
            <a:ext cx="5156626" cy="37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4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C7DE4A-E6C0-41C3-8088-A189310D56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C7DE4A-E6C0-41C3-8088-A189310D5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A51E43-6921-4CE3-9D66-D8E000AF7C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 CAPS" panose="020F0703020203020204" pitchFamily="34" charset="0"/>
              <a:ea typeface="+mn-ea"/>
              <a:cs typeface="+mn-cs"/>
              <a:sym typeface="Pebble" panose="020F0703020203020204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36F6A4-52A6-B81E-6411-C68E90C36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"/>
            <a:ext cx="5165904" cy="68571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3F921A6-A68E-AD90-3323-ED6F2060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954" y="2383287"/>
            <a:ext cx="6327046" cy="2091424"/>
          </a:xfrm>
        </p:spPr>
        <p:txBody>
          <a:bodyPr vert="horz"/>
          <a:lstStyle/>
          <a:p>
            <a:r>
              <a:rPr lang="lt-LT" sz="5400" dirty="0">
                <a:solidFill>
                  <a:schemeClr val="bg2"/>
                </a:solidFill>
                <a:ea typeface="+mj-lt"/>
                <a:cs typeface="+mj-lt"/>
              </a:rPr>
              <a:t>Bendrovės valdymas</a:t>
            </a:r>
          </a:p>
        </p:txBody>
      </p:sp>
    </p:spTree>
    <p:extLst>
      <p:ext uri="{BB962C8B-B14F-4D97-AF65-F5344CB8AC3E}">
        <p14:creationId xmlns:p14="http://schemas.microsoft.com/office/powerpoint/2010/main" val="3937796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FA8E87-B662-7CD4-304C-8DA386747C22}"/>
              </a:ext>
            </a:extLst>
          </p:cNvPr>
          <p:cNvSpPr/>
          <p:nvPr/>
        </p:nvSpPr>
        <p:spPr>
          <a:xfrm>
            <a:off x="6094411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Valdymo organai</a:t>
            </a: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5731BD03-9425-C642-1B37-A3C1A5281F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F0A95B1-7704-14E5-5C6A-24EBDC0A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35</a:t>
            </a:fld>
            <a:endParaRPr lang="lt-LT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763FE0-9DD9-79B9-9E76-5D9DCD1EE5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697" y="1772533"/>
            <a:ext cx="5067368" cy="4167188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2024-04-26 šaukiamas eilinis visuotinis </a:t>
            </a:r>
            <a:r>
              <a:rPr lang="lt-LT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akcininkų susirinkimas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Valdybą sudaro </a:t>
            </a:r>
            <a:r>
              <a:rPr lang="lt-LT" sz="1600" b="1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6 valdybos nariai</a:t>
            </a: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: 4 atstovauja „Telia Company“, o 2 yra nepriklausomi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Audito ir Atlygio komitetus </a:t>
            </a: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sudaro 3 valdybos naria</a:t>
            </a:r>
            <a:r>
              <a:rPr lang="lt-LT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Einamoji valdybos kadencija baigiasi 2025-04-27 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Valdybos pirmininkas </a:t>
            </a:r>
            <a:r>
              <a:rPr lang="en-US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Dan Str</a:t>
            </a:r>
            <a:r>
              <a:rPr lang="en-US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ömberg</a:t>
            </a: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b="1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atsistatydina</a:t>
            </a: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 iš valdybos nuo 2024-04-25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„Telia Company“ siūlo į valdybą </a:t>
            </a:r>
            <a:r>
              <a:rPr lang="lt-LT" sz="1600" b="1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išrinkti</a:t>
            </a:r>
            <a:r>
              <a:rPr lang="lt-LT" sz="1600" dirty="0">
                <a:latin typeface="Telia Sans" pitchFamily="2" charset="-70"/>
                <a:ea typeface="Helvetica Neue Light" panose="02000403000000020004" pitchFamily="2" charset="0"/>
                <a:cs typeface="Helvetica Neue" panose="02000503000000020004" pitchFamily="2" charset="0"/>
              </a:rPr>
              <a:t> „Telia Company“ vyriausiąjį teisininką Stefan Backman</a:t>
            </a:r>
            <a:endParaRPr lang="lt-LT" sz="1600" dirty="0"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UAB „Deloitte Lietuva“</a:t>
            </a:r>
            <a:r>
              <a:rPr lang="lt-LT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buvo </a:t>
            </a: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Bendrovės audito įmone 2023 metais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Valdyba siūlo Bendrovės audito įmone 2024-2025 metams išrinkti </a:t>
            </a:r>
            <a:r>
              <a:rPr lang="en-US" sz="1600" b="1" dirty="0">
                <a:ea typeface="Helvetica Neue Light" panose="02000403000000020004" pitchFamily="2" charset="0"/>
                <a:cs typeface="Helvetica Neue" panose="02000503000000020004" pitchFamily="2" charset="0"/>
              </a:rPr>
              <a:t>KPMG Baltics, UAB </a:t>
            </a:r>
            <a:endParaRPr lang="lt-LT" sz="1600" dirty="0"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lt-LT" sz="1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Valdyba renka ir atšaukia Bendrovės</a:t>
            </a:r>
            <a:r>
              <a:rPr lang="lt-LT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vadovą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719AD-3BCA-0C30-0191-C29A77799579}"/>
              </a:ext>
            </a:extLst>
          </p:cNvPr>
          <p:cNvSpPr txBox="1"/>
          <p:nvPr/>
        </p:nvSpPr>
        <p:spPr>
          <a:xfrm>
            <a:off x="7102969" y="1264702"/>
            <a:ext cx="4082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3000" dirty="0">
                <a:solidFill>
                  <a:srgbClr val="121214"/>
                </a:solidFill>
                <a:latin typeface="+mj-lt"/>
                <a:cs typeface="Arial" panose="020B0604020202020204" pitchFamily="34" charset="0"/>
              </a:rPr>
              <a:t>Visuotinis akcininkų susirinkimas</a:t>
            </a:r>
            <a:endParaRPr lang="lt-LT" sz="1400" dirty="0">
              <a:solidFill>
                <a:srgbClr val="12121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81AD7A-7A62-B2BD-5016-9D368D91D8E6}"/>
              </a:ext>
            </a:extLst>
          </p:cNvPr>
          <p:cNvSpPr/>
          <p:nvPr/>
        </p:nvSpPr>
        <p:spPr>
          <a:xfrm>
            <a:off x="6316225" y="3193866"/>
            <a:ext cx="1573487" cy="772107"/>
          </a:xfrm>
          <a:prstGeom prst="rect">
            <a:avLst/>
          </a:prstGeom>
        </p:spPr>
        <p:txBody>
          <a:bodyPr wrap="square" tIns="108000" bIns="108000">
            <a:spAutoFit/>
          </a:bodyPr>
          <a:lstStyle/>
          <a:p>
            <a:pPr algn="ctr"/>
            <a:r>
              <a:rPr lang="lt-LT" dirty="0">
                <a:solidFill>
                  <a:srgbClr val="121214"/>
                </a:solidFill>
              </a:rPr>
              <a:t>Audito komitetas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70C74E-8533-CB95-B28B-564E54AAF2F8}"/>
              </a:ext>
            </a:extLst>
          </p:cNvPr>
          <p:cNvSpPr/>
          <p:nvPr/>
        </p:nvSpPr>
        <p:spPr>
          <a:xfrm>
            <a:off x="10318416" y="3193866"/>
            <a:ext cx="1785588" cy="772107"/>
          </a:xfrm>
          <a:prstGeom prst="rect">
            <a:avLst/>
          </a:prstGeom>
        </p:spPr>
        <p:txBody>
          <a:bodyPr wrap="square" tIns="108000" bIns="108000">
            <a:spAutoFit/>
          </a:bodyPr>
          <a:lstStyle/>
          <a:p>
            <a:pPr algn="ctr"/>
            <a:r>
              <a:rPr lang="lt-LT" dirty="0">
                <a:solidFill>
                  <a:srgbClr val="121214"/>
                </a:solidFill>
              </a:rPr>
              <a:t>Atlygio komitetas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B147A2-274B-0336-23FC-DABC24C5310D}"/>
              </a:ext>
            </a:extLst>
          </p:cNvPr>
          <p:cNvSpPr txBox="1"/>
          <p:nvPr/>
        </p:nvSpPr>
        <p:spPr>
          <a:xfrm>
            <a:off x="7515814" y="4857988"/>
            <a:ext cx="3331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3000" dirty="0">
                <a:solidFill>
                  <a:srgbClr val="121214"/>
                </a:solidFill>
                <a:latin typeface="+mj-lt"/>
                <a:cs typeface="Arial" panose="020B0604020202020204" pitchFamily="34" charset="0"/>
              </a:rPr>
              <a:t>Vadovas</a:t>
            </a:r>
            <a:endParaRPr lang="lt-LT" sz="1400" dirty="0">
              <a:solidFill>
                <a:srgbClr val="12121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1EC1F3-E86D-22E7-CECF-CCB857AB7078}"/>
              </a:ext>
            </a:extLst>
          </p:cNvPr>
          <p:cNvSpPr txBox="1"/>
          <p:nvPr/>
        </p:nvSpPr>
        <p:spPr>
          <a:xfrm>
            <a:off x="7492958" y="3249288"/>
            <a:ext cx="3331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3000" dirty="0">
                <a:solidFill>
                  <a:srgbClr val="121214"/>
                </a:solidFill>
                <a:latin typeface="+mj-lt"/>
                <a:cs typeface="Arial" panose="020B0604020202020204" pitchFamily="34" charset="0"/>
              </a:rPr>
              <a:t>Valdyba</a:t>
            </a:r>
            <a:endParaRPr lang="lt-LT" sz="1400" dirty="0">
              <a:solidFill>
                <a:srgbClr val="121214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B54B4F-1730-C2D9-BCF3-6D7BEA0C8D94}"/>
              </a:ext>
            </a:extLst>
          </p:cNvPr>
          <p:cNvCxnSpPr>
            <a:cxnSpLocks/>
          </p:cNvCxnSpPr>
          <p:nvPr/>
        </p:nvCxnSpPr>
        <p:spPr>
          <a:xfrm>
            <a:off x="9158866" y="2376585"/>
            <a:ext cx="0" cy="817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A9202A-30D9-CCE0-865A-C0E228B35B46}"/>
              </a:ext>
            </a:extLst>
          </p:cNvPr>
          <p:cNvCxnSpPr>
            <a:cxnSpLocks/>
          </p:cNvCxnSpPr>
          <p:nvPr/>
        </p:nvCxnSpPr>
        <p:spPr>
          <a:xfrm flipH="1">
            <a:off x="7746559" y="3579920"/>
            <a:ext cx="5092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5E41D5-2D7B-8358-E475-7CA2A88756DB}"/>
              </a:ext>
            </a:extLst>
          </p:cNvPr>
          <p:cNvCxnSpPr>
            <a:cxnSpLocks/>
          </p:cNvCxnSpPr>
          <p:nvPr/>
        </p:nvCxnSpPr>
        <p:spPr>
          <a:xfrm>
            <a:off x="10059402" y="3579920"/>
            <a:ext cx="5092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170401-CC5E-7B75-64A9-045352FAB519}"/>
              </a:ext>
            </a:extLst>
          </p:cNvPr>
          <p:cNvCxnSpPr>
            <a:cxnSpLocks/>
          </p:cNvCxnSpPr>
          <p:nvPr/>
        </p:nvCxnSpPr>
        <p:spPr>
          <a:xfrm>
            <a:off x="9181723" y="3932647"/>
            <a:ext cx="0" cy="817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77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8A21FF7-9C8A-0275-4484-AFFA0C56E8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70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A21FF7-9C8A-0275-4484-AFFA0C56E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Valdyba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E4DD4A-EEC7-2DB7-6EE8-0BDEDA7F5C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446" y="1515774"/>
            <a:ext cx="1674968" cy="1674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D10D09-52CF-547D-7CEF-6C0E9DAD1C95}"/>
              </a:ext>
            </a:extLst>
          </p:cNvPr>
          <p:cNvSpPr/>
          <p:nvPr/>
        </p:nvSpPr>
        <p:spPr>
          <a:xfrm>
            <a:off x="421990" y="3334902"/>
            <a:ext cx="18368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Dan</a:t>
            </a:r>
            <a:b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Str</a:t>
            </a:r>
            <a:r>
              <a:rPr lang="en-US" sz="2000" b="1" dirty="0">
                <a:solidFill>
                  <a:srgbClr val="121214"/>
                </a:solidFill>
                <a:latin typeface="Telia Sans" pitchFamily="2" charset="-70"/>
                <a:ea typeface="Helvetica Neue" panose="02000503000000020004" pitchFamily="2" charset="0"/>
                <a:cs typeface="Helvetica Neue" panose="02000503000000020004" pitchFamily="2" charset="0"/>
              </a:rPr>
              <a:t>ömberg</a:t>
            </a:r>
            <a:endParaRPr lang="en-US" sz="2000" b="1" dirty="0">
              <a:solidFill>
                <a:srgbClr val="121214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defRPr/>
            </a:pPr>
            <a:endParaRPr lang="en-US" sz="2000" b="1" dirty="0">
              <a:solidFill>
                <a:srgbClr val="121214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valdybos pirmininkas, atstovauja „Telia Company AB“,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iki 2024-04-25</a:t>
            </a:r>
            <a:br>
              <a:rPr lang="lt-LT" sz="1600" dirty="0">
                <a:solidFill>
                  <a:srgbClr val="121214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lt-LT" sz="2400" b="1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598D3B-E6A8-CDE7-3ABE-7269EFEBD4FA}"/>
              </a:ext>
            </a:extLst>
          </p:cNvPr>
          <p:cNvSpPr/>
          <p:nvPr/>
        </p:nvSpPr>
        <p:spPr>
          <a:xfrm>
            <a:off x="4283838" y="3333006"/>
            <a:ext cx="1674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Agneta Wallmark</a:t>
            </a:r>
          </a:p>
          <a:p>
            <a:endParaRPr lang="en-US" sz="20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valdybos narė,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Audito komiteto pirmininkė,</a:t>
            </a: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atstovauja „Telia Company AB“</a:t>
            </a:r>
            <a:br>
              <a:rPr lang="en-US" sz="1600" dirty="0">
                <a:solidFill>
                  <a:srgbClr val="121214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CD2DB0-318A-F4AD-B968-9FA8B49CE428}"/>
              </a:ext>
            </a:extLst>
          </p:cNvPr>
          <p:cNvSpPr/>
          <p:nvPr/>
        </p:nvSpPr>
        <p:spPr>
          <a:xfrm>
            <a:off x="2367385" y="3333006"/>
            <a:ext cx="1662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Claes Nycander</a:t>
            </a:r>
          </a:p>
          <a:p>
            <a:endParaRPr lang="en-US" sz="12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2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valdybos narys,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Atlygio komiteto pirmininkas atstovauja „Telia Company AB“</a:t>
            </a:r>
            <a:endParaRPr lang="lt-LT" sz="2400" b="1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40C26D-37F5-D072-8BB9-D22977004A92}"/>
              </a:ext>
            </a:extLst>
          </p:cNvPr>
          <p:cNvSpPr/>
          <p:nvPr/>
        </p:nvSpPr>
        <p:spPr>
          <a:xfrm>
            <a:off x="6120867" y="3353863"/>
            <a:ext cx="1773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Hannu-Matti Mäkinen</a:t>
            </a:r>
          </a:p>
          <a:p>
            <a:endParaRPr lang="en-US" sz="12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2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valdybos narys, 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Atlygio komiteto narys,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atstovauja „Telia Company AB“ </a:t>
            </a:r>
            <a:endParaRPr lang="lt-LT" sz="1200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en-US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95FC5-7E9D-0510-EBC8-7D6CCEC30C1C}"/>
              </a:ext>
            </a:extLst>
          </p:cNvPr>
          <p:cNvSpPr/>
          <p:nvPr/>
        </p:nvSpPr>
        <p:spPr>
          <a:xfrm>
            <a:off x="10082239" y="3343534"/>
            <a:ext cx="16628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Mindaugas Glodas</a:t>
            </a:r>
          </a:p>
          <a:p>
            <a:endParaRPr lang="en-US" sz="20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nepriklausomas valdybos narys,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Atlygio ir Audito komitetų narys</a:t>
            </a:r>
          </a:p>
          <a:p>
            <a:pPr lvl="0"/>
            <a:endParaRPr lang="en-US" sz="2800" dirty="0">
              <a:solidFill>
                <a:srgbClr val="121214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8EE3D6-6FDC-A099-4C41-97660E0E7C87}"/>
              </a:ext>
            </a:extLst>
          </p:cNvPr>
          <p:cNvSpPr/>
          <p:nvPr/>
        </p:nvSpPr>
        <p:spPr>
          <a:xfrm>
            <a:off x="8105291" y="3349398"/>
            <a:ext cx="1773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Leda </a:t>
            </a:r>
            <a:b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b="1" dirty="0">
                <a:solidFill>
                  <a:srgbClr val="121214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Iržikevičienė</a:t>
            </a:r>
          </a:p>
          <a:p>
            <a:endParaRPr lang="en-US" sz="2000" b="1" dirty="0">
              <a:solidFill>
                <a:srgbClr val="121214"/>
              </a:solidFill>
              <a:latin typeface="+mj-lt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nepriklausoma valdybos narė,</a:t>
            </a:r>
            <a:b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200" dirty="0">
                <a:solidFill>
                  <a:srgbClr val="121214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Audito komitetų narė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803DAC-3B3F-834B-5D32-5FCFF0747D6C}"/>
              </a:ext>
            </a:extLst>
          </p:cNvPr>
          <p:cNvCxnSpPr>
            <a:cxnSpLocks/>
          </p:cNvCxnSpPr>
          <p:nvPr/>
        </p:nvCxnSpPr>
        <p:spPr>
          <a:xfrm>
            <a:off x="488560" y="4184764"/>
            <a:ext cx="1674968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DD6611-E5E8-BEAC-ECC5-B450BEF437F7}"/>
              </a:ext>
            </a:extLst>
          </p:cNvPr>
          <p:cNvCxnSpPr>
            <a:cxnSpLocks/>
          </p:cNvCxnSpPr>
          <p:nvPr/>
        </p:nvCxnSpPr>
        <p:spPr>
          <a:xfrm>
            <a:off x="2437682" y="4184764"/>
            <a:ext cx="1674968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852B04-1E5F-6606-0CF8-60CA92B6518D}"/>
              </a:ext>
            </a:extLst>
          </p:cNvPr>
          <p:cNvCxnSpPr>
            <a:cxnSpLocks/>
          </p:cNvCxnSpPr>
          <p:nvPr/>
        </p:nvCxnSpPr>
        <p:spPr>
          <a:xfrm>
            <a:off x="4303024" y="4184764"/>
            <a:ext cx="1674968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57B50C-79C1-99C8-1937-C9C9AD5D0FBB}"/>
              </a:ext>
            </a:extLst>
          </p:cNvPr>
          <p:cNvCxnSpPr>
            <a:cxnSpLocks/>
          </p:cNvCxnSpPr>
          <p:nvPr/>
        </p:nvCxnSpPr>
        <p:spPr>
          <a:xfrm>
            <a:off x="6204325" y="4184764"/>
            <a:ext cx="1674968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54841A-E6F0-5710-B27B-CFC62AC6BBE5}"/>
              </a:ext>
            </a:extLst>
          </p:cNvPr>
          <p:cNvCxnSpPr>
            <a:cxnSpLocks/>
          </p:cNvCxnSpPr>
          <p:nvPr/>
        </p:nvCxnSpPr>
        <p:spPr>
          <a:xfrm>
            <a:off x="8147320" y="4184764"/>
            <a:ext cx="1674144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82918B-CCE2-FF56-3806-FCE958B7F000}"/>
              </a:ext>
            </a:extLst>
          </p:cNvPr>
          <p:cNvCxnSpPr>
            <a:cxnSpLocks/>
          </p:cNvCxnSpPr>
          <p:nvPr/>
        </p:nvCxnSpPr>
        <p:spPr>
          <a:xfrm>
            <a:off x="10095867" y="4184764"/>
            <a:ext cx="1674968" cy="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A2C59-A9F2-E00B-EB6E-DABA4ABC2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60" y="1523545"/>
            <a:ext cx="1667197" cy="1667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7BBF00-F237-D91C-7853-871D02810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17" y="1513862"/>
            <a:ext cx="1679155" cy="16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492C8D8-93DF-E43F-DABF-9BE1852E5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57" y="1523545"/>
            <a:ext cx="1674144" cy="1674144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81BA1F3-AF3D-385F-1B76-EB4EAE563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3" y="1523545"/>
            <a:ext cx="1662857" cy="1662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71BF0-C967-71D3-FAD9-0C178E103F5C}"/>
              </a:ext>
            </a:extLst>
          </p:cNvPr>
          <p:cNvSpPr txBox="1"/>
          <p:nvPr/>
        </p:nvSpPr>
        <p:spPr>
          <a:xfrm>
            <a:off x="631787" y="5967967"/>
            <a:ext cx="46548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ea typeface="Helvetica Neue" panose="02000503000000020004" pitchFamily="2" charset="0"/>
                <a:cs typeface="Helvetica Neue" panose="02000503000000020004" pitchFamily="2" charset="0"/>
              </a:rPr>
              <a:t>Valdybos nariai tiesiogiai „Telia Lietuva“ akcijų neturi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1A883-BABE-C7C7-1F12-AD5384B5C1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103" y="1517334"/>
            <a:ext cx="1667198" cy="16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9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2B9ACC9-269C-CBC5-61C3-06A1FA8E65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820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sz="3600" dirty="0">
                <a:solidFill>
                  <a:schemeClr val="tx2">
                    <a:lumMod val="50000"/>
                  </a:schemeClr>
                </a:solidFill>
              </a:rPr>
              <a:t>„Telia Lietuva“ valdymo struktūra</a:t>
            </a:r>
            <a:br>
              <a:rPr lang="lt-LT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lt-LT" sz="2400" dirty="0">
                <a:solidFill>
                  <a:schemeClr val="tx2">
                    <a:lumMod val="50000"/>
                  </a:schemeClr>
                </a:solidFill>
              </a:rPr>
              <a:t>Galioja nuo 2024-01-01</a:t>
            </a:r>
            <a:endParaRPr lang="lt-LT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37</a:t>
            </a:fld>
            <a:endParaRPr lang="lt-LT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A3E2EE4-453D-5F84-DBBF-F61D57F8A416}"/>
              </a:ext>
            </a:extLst>
          </p:cNvPr>
          <p:cNvSpPr txBox="1">
            <a:spLocks/>
          </p:cNvSpPr>
          <p:nvPr/>
        </p:nvSpPr>
        <p:spPr>
          <a:xfrm>
            <a:off x="206288" y="3658321"/>
            <a:ext cx="1692059" cy="3474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0" dirty="0">
                <a:solidFill>
                  <a:srgbClr val="121214"/>
                </a:solidFill>
              </a:rPr>
              <a:t>Vadovas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45811-B440-8563-9D42-72FFB3D2F0D7}"/>
              </a:ext>
            </a:extLst>
          </p:cNvPr>
          <p:cNvCxnSpPr>
            <a:cxnSpLocks/>
          </p:cNvCxnSpPr>
          <p:nvPr/>
        </p:nvCxnSpPr>
        <p:spPr>
          <a:xfrm>
            <a:off x="2313502" y="3822828"/>
            <a:ext cx="7959941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BCCE8A-FC9C-5CA1-F6E7-18ED30A466D4}"/>
              </a:ext>
            </a:extLst>
          </p:cNvPr>
          <p:cNvSpPr/>
          <p:nvPr/>
        </p:nvSpPr>
        <p:spPr>
          <a:xfrm>
            <a:off x="2153823" y="2789870"/>
            <a:ext cx="119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Privačių klientų padalinys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F3AAA-A2FA-48E7-871C-DB0C7C974613}"/>
              </a:ext>
            </a:extLst>
          </p:cNvPr>
          <p:cNvSpPr/>
          <p:nvPr/>
        </p:nvSpPr>
        <p:spPr>
          <a:xfrm>
            <a:off x="3783910" y="2784776"/>
            <a:ext cx="119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Verslo klientų padalinys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5D2EE9-D407-8212-CD53-B867C4E03098}"/>
              </a:ext>
            </a:extLst>
          </p:cNvPr>
          <p:cNvSpPr/>
          <p:nvPr/>
        </p:nvSpPr>
        <p:spPr>
          <a:xfrm>
            <a:off x="7587264" y="2810660"/>
            <a:ext cx="148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Technologijų infrastruktūros padalinys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5D269-692A-5F6B-10A0-EC42679EA812}"/>
              </a:ext>
            </a:extLst>
          </p:cNvPr>
          <p:cNvSpPr/>
          <p:nvPr/>
        </p:nvSpPr>
        <p:spPr>
          <a:xfrm>
            <a:off x="5376823" y="2784775"/>
            <a:ext cx="1963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Pardavimo ir </a:t>
            </a:r>
            <a:b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klientų aptarnavimo padalinys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39B3A-4D9F-F458-DEA6-94E85A6CC081}"/>
              </a:ext>
            </a:extLst>
          </p:cNvPr>
          <p:cNvSpPr/>
          <p:nvPr/>
        </p:nvSpPr>
        <p:spPr>
          <a:xfrm>
            <a:off x="2218433" y="4245061"/>
            <a:ext cx="104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Finansų padalinys</a:t>
            </a:r>
          </a:p>
          <a:p>
            <a:pPr lvl="0" algn="ctr"/>
            <a:endParaRPr lang="lt-LT" sz="1600" dirty="0"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7953D-C981-44BA-63DD-C6B53EEEE6FE}"/>
              </a:ext>
            </a:extLst>
          </p:cNvPr>
          <p:cNvSpPr/>
          <p:nvPr/>
        </p:nvSpPr>
        <p:spPr>
          <a:xfrm>
            <a:off x="3700261" y="4245062"/>
            <a:ext cx="1359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Žmogiškųjų išteklių padalinys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95B6B4-2B31-ADEC-39F0-13F1496F5D02}"/>
              </a:ext>
            </a:extLst>
          </p:cNvPr>
          <p:cNvSpPr/>
          <p:nvPr/>
        </p:nvSpPr>
        <p:spPr>
          <a:xfrm>
            <a:off x="9356862" y="4247278"/>
            <a:ext cx="1957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</a:rPr>
              <a:t>Verslo užtikrinimo ir transformacijos </a:t>
            </a:r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padalinys</a:t>
            </a:r>
            <a:endParaRPr lang="lt-LT" sz="1400" dirty="0"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F24230-740D-CEFE-6411-7DE3B1FFDA98}"/>
              </a:ext>
            </a:extLst>
          </p:cNvPr>
          <p:cNvSpPr/>
          <p:nvPr/>
        </p:nvSpPr>
        <p:spPr>
          <a:xfrm>
            <a:off x="2696398" y="3780294"/>
            <a:ext cx="103541" cy="1035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BAC059-8DF0-8B21-D9DA-0F44B8E09151}"/>
              </a:ext>
            </a:extLst>
          </p:cNvPr>
          <p:cNvSpPr/>
          <p:nvPr/>
        </p:nvSpPr>
        <p:spPr>
          <a:xfrm>
            <a:off x="4337258" y="3780683"/>
            <a:ext cx="103541" cy="1035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F9604A-1BAB-C246-6364-A27078516A14}"/>
              </a:ext>
            </a:extLst>
          </p:cNvPr>
          <p:cNvSpPr/>
          <p:nvPr/>
        </p:nvSpPr>
        <p:spPr>
          <a:xfrm>
            <a:off x="6289669" y="3781072"/>
            <a:ext cx="103541" cy="1035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88B74D-51DE-9507-AF98-2CDC3875F440}"/>
              </a:ext>
            </a:extLst>
          </p:cNvPr>
          <p:cNvSpPr/>
          <p:nvPr/>
        </p:nvSpPr>
        <p:spPr>
          <a:xfrm>
            <a:off x="8269585" y="3780683"/>
            <a:ext cx="103541" cy="1035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79F388-1A0E-3046-BA30-F34E3936F08A}"/>
              </a:ext>
            </a:extLst>
          </p:cNvPr>
          <p:cNvSpPr/>
          <p:nvPr/>
        </p:nvSpPr>
        <p:spPr>
          <a:xfrm>
            <a:off x="9565552" y="2783669"/>
            <a:ext cx="1539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Skaitmeninimo ir analitikos padalinys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80E83-4A03-C21F-0D8E-E5BD84F87497}"/>
              </a:ext>
            </a:extLst>
          </p:cNvPr>
          <p:cNvSpPr/>
          <p:nvPr/>
        </p:nvSpPr>
        <p:spPr>
          <a:xfrm>
            <a:off x="5442891" y="4245062"/>
            <a:ext cx="1798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Teisės ir korporatyvinių reikalų padalinys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E59BEB-B708-4F38-026A-A2335996DB57}"/>
              </a:ext>
            </a:extLst>
          </p:cNvPr>
          <p:cNvSpPr/>
          <p:nvPr/>
        </p:nvSpPr>
        <p:spPr>
          <a:xfrm>
            <a:off x="10283666" y="3780682"/>
            <a:ext cx="103541" cy="1035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EE17BD-B8DC-08E3-AE0A-A8C030366868}"/>
              </a:ext>
            </a:extLst>
          </p:cNvPr>
          <p:cNvSpPr/>
          <p:nvPr/>
        </p:nvSpPr>
        <p:spPr>
          <a:xfrm>
            <a:off x="7525655" y="4245061"/>
            <a:ext cx="1602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600" dirty="0">
                <a:ea typeface="Helvetica Neue Light" panose="02000403000000020004" pitchFamily="2" charset="0"/>
                <a:cs typeface="Arial" panose="020B0604020202020204" pitchFamily="34" charset="0"/>
              </a:rPr>
              <a:t>Rinkodaros ir komunikacijos padalinys</a:t>
            </a:r>
            <a:endParaRPr lang="lt-LT" sz="1400" dirty="0"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13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Vadovų komanda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3715D-41C3-142E-DF1A-AEF3B91B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38</a:t>
            </a:fld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ACB05-6653-773F-F3AF-5F71968FEA16}"/>
              </a:ext>
            </a:extLst>
          </p:cNvPr>
          <p:cNvSpPr/>
          <p:nvPr/>
        </p:nvSpPr>
        <p:spPr>
          <a:xfrm>
            <a:off x="9937084" y="2819318"/>
            <a:ext cx="1706271" cy="600164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lt-LT" sz="1200" b="1" dirty="0">
                <a:solidFill>
                  <a:srgbClr val="121214"/>
                </a:solidFill>
                <a:latin typeface="+mj-lt"/>
              </a:rPr>
              <a:t>Diana Gold</a:t>
            </a:r>
            <a:r>
              <a:rPr lang="lt-LT" sz="1200" dirty="0">
                <a:solidFill>
                  <a:srgbClr val="121214"/>
                </a:solidFill>
                <a:latin typeface="+mj-lt"/>
              </a:rPr>
              <a:t>, </a:t>
            </a:r>
            <a:br>
              <a:rPr lang="lt-LT" sz="1200" dirty="0">
                <a:solidFill>
                  <a:srgbClr val="121214"/>
                </a:solidFill>
              </a:rPr>
            </a:br>
            <a:r>
              <a:rPr lang="lt-LT" sz="1050" dirty="0"/>
              <a:t>Skaitmeninimo ir analitikos vadovė </a:t>
            </a:r>
            <a:endParaRPr lang="lt-LT" sz="1050" dirty="0">
              <a:solidFill>
                <a:srgbClr val="12121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897CB-1053-7432-CF64-1F6283B667A2}"/>
              </a:ext>
            </a:extLst>
          </p:cNvPr>
          <p:cNvSpPr/>
          <p:nvPr/>
        </p:nvSpPr>
        <p:spPr>
          <a:xfrm>
            <a:off x="430853" y="5424929"/>
            <a:ext cx="1317280" cy="469359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b="1" dirty="0">
                <a:latin typeface="+mj-lt"/>
              </a:rPr>
              <a:t>Daina </a:t>
            </a:r>
            <a:r>
              <a:rPr lang="lt-LT" sz="1200" b="1" dirty="0" err="1">
                <a:latin typeface="+mj-lt"/>
              </a:rPr>
              <a:t>Večkytė</a:t>
            </a:r>
            <a:r>
              <a:rPr lang="lt-LT" sz="1200" dirty="0">
                <a:latin typeface="+mj-lt"/>
              </a:rPr>
              <a:t>,</a:t>
            </a:r>
            <a:r>
              <a:rPr lang="lt-LT" sz="1400" dirty="0">
                <a:latin typeface="+mj-lt"/>
              </a:rPr>
              <a:t> </a:t>
            </a:r>
            <a:br>
              <a:rPr lang="lt-LT" sz="1400" dirty="0"/>
            </a:br>
            <a:r>
              <a:rPr lang="lt-LT" sz="1050" dirty="0"/>
              <a:t>Finansų vadovė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98822-2307-54B7-BA07-826CD8059C5E}"/>
              </a:ext>
            </a:extLst>
          </p:cNvPr>
          <p:cNvSpPr/>
          <p:nvPr/>
        </p:nvSpPr>
        <p:spPr>
          <a:xfrm>
            <a:off x="478368" y="2837779"/>
            <a:ext cx="1699756" cy="623248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b="1" dirty="0">
                <a:latin typeface="+mj-lt"/>
              </a:rPr>
              <a:t>Giedrė Kaminskaitė-</a:t>
            </a:r>
            <a:br>
              <a:rPr lang="lt-LT" sz="1200" b="1" dirty="0">
                <a:latin typeface="+mj-lt"/>
              </a:rPr>
            </a:br>
            <a:r>
              <a:rPr lang="lt-LT" sz="1200" b="1" dirty="0">
                <a:latin typeface="+mj-lt"/>
              </a:rPr>
              <a:t>Salters</a:t>
            </a:r>
            <a:r>
              <a:rPr lang="lt-LT" sz="1200" dirty="0">
                <a:latin typeface="+mj-lt"/>
              </a:rPr>
              <a:t>,  </a:t>
            </a:r>
            <a:br>
              <a:rPr lang="lt-LT" sz="1400" dirty="0"/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Bendrovės vadovė</a:t>
            </a:r>
            <a:endParaRPr lang="lt-LT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0F1A0-9591-01A6-A49D-463A3F7980CB}"/>
              </a:ext>
            </a:extLst>
          </p:cNvPr>
          <p:cNvSpPr/>
          <p:nvPr/>
        </p:nvSpPr>
        <p:spPr>
          <a:xfrm>
            <a:off x="2337838" y="5413747"/>
            <a:ext cx="2429603" cy="43858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lt-LT" sz="1200" b="1" dirty="0">
                <a:latin typeface="+mj-lt"/>
              </a:rPr>
              <a:t>Ramūnas Bagdonas</a:t>
            </a:r>
            <a:r>
              <a:rPr lang="lt-LT" sz="1200" dirty="0">
                <a:latin typeface="+mj-lt"/>
              </a:rPr>
              <a:t>, </a:t>
            </a:r>
            <a:br>
              <a:rPr lang="lt-LT" sz="1200" dirty="0"/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Žmogiškųjų išteklių vadovas</a:t>
            </a:r>
            <a:endParaRPr lang="lt-LT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97350-EFEA-FBEE-1A93-0826AF836D2A}"/>
              </a:ext>
            </a:extLst>
          </p:cNvPr>
          <p:cNvSpPr/>
          <p:nvPr/>
        </p:nvSpPr>
        <p:spPr>
          <a:xfrm>
            <a:off x="6084723" y="2837779"/>
            <a:ext cx="1342158" cy="600164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dirty="0">
                <a:latin typeface="+mj-lt"/>
                <a:ea typeface="Helvetica Neue Light" panose="02000403000000020004" pitchFamily="2" charset="0"/>
                <a:cs typeface="Helvetica Neue" panose="02000503000000020004" pitchFamily="2" charset="0"/>
              </a:rPr>
              <a:t>Lina Bandzinė,</a:t>
            </a:r>
          </a:p>
          <a:p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Pardavimo ir klientų </a:t>
            </a:r>
          </a:p>
          <a:p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aptarnavimo vadovė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0F1C8-4DB0-59E1-B747-C3453A007D69}"/>
              </a:ext>
            </a:extLst>
          </p:cNvPr>
          <p:cNvSpPr/>
          <p:nvPr/>
        </p:nvSpPr>
        <p:spPr>
          <a:xfrm>
            <a:off x="4192244" y="5413747"/>
            <a:ext cx="2118964" cy="615553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lt-LT" sz="1200" b="1" dirty="0">
                <a:latin typeface="+mj-lt"/>
              </a:rPr>
              <a:t>Daiva Kasperavičienė</a:t>
            </a:r>
            <a:r>
              <a:rPr lang="lt-LT" sz="1200" dirty="0">
                <a:latin typeface="+mj-lt"/>
              </a:rPr>
              <a:t>,  </a:t>
            </a:r>
          </a:p>
          <a:p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Teisės ir korporatyvinių</a:t>
            </a:r>
            <a:b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reikalų vadovė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E8B7F2-F69E-BCC0-A4E1-F0E17614D689}"/>
              </a:ext>
            </a:extLst>
          </p:cNvPr>
          <p:cNvSpPr/>
          <p:nvPr/>
        </p:nvSpPr>
        <p:spPr>
          <a:xfrm>
            <a:off x="4213906" y="2837779"/>
            <a:ext cx="1463986" cy="438582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b="1" dirty="0">
                <a:latin typeface="+mj-lt"/>
              </a:rPr>
              <a:t>Daniel Karpovič</a:t>
            </a:r>
            <a:r>
              <a:rPr lang="lt-LT" sz="1200" dirty="0">
                <a:latin typeface="+mj-lt"/>
              </a:rPr>
              <a:t>, </a:t>
            </a:r>
            <a:br>
              <a:rPr lang="lt-LT" sz="1400" dirty="0"/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Verslo klientų vadovas</a:t>
            </a:r>
            <a:endParaRPr lang="lt-LT" sz="1100" dirty="0"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C61B7-D6D6-E63F-43D1-08CF0032AB27}"/>
              </a:ext>
            </a:extLst>
          </p:cNvPr>
          <p:cNvSpPr/>
          <p:nvPr/>
        </p:nvSpPr>
        <p:spPr>
          <a:xfrm>
            <a:off x="2353164" y="2837779"/>
            <a:ext cx="1654102" cy="623248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b="1" dirty="0">
                <a:solidFill>
                  <a:srgbClr val="121214"/>
                </a:solidFill>
                <a:latin typeface="+mj-lt"/>
              </a:rPr>
              <a:t>Elina Dapkevičienė</a:t>
            </a:r>
            <a:r>
              <a:rPr lang="lt-LT" sz="1200" dirty="0">
                <a:solidFill>
                  <a:srgbClr val="121214"/>
                </a:solidFill>
                <a:latin typeface="+mj-lt"/>
              </a:rPr>
              <a:t>, </a:t>
            </a:r>
            <a:br>
              <a:rPr lang="lt-LT" sz="1200" dirty="0">
                <a:solidFill>
                  <a:srgbClr val="121214"/>
                </a:solidFill>
              </a:rPr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Privačių klientų vadovė</a:t>
            </a:r>
          </a:p>
          <a:p>
            <a:endParaRPr lang="lt-LT" sz="1200" dirty="0">
              <a:solidFill>
                <a:srgbClr val="12121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1EFCF-5AB7-8E58-77CF-137F27DC850A}"/>
              </a:ext>
            </a:extLst>
          </p:cNvPr>
          <p:cNvSpPr/>
          <p:nvPr/>
        </p:nvSpPr>
        <p:spPr>
          <a:xfrm>
            <a:off x="6114011" y="5424465"/>
            <a:ext cx="2017340" cy="600164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lt-LT" sz="1200" b="1" dirty="0">
                <a:latin typeface="+mj-lt"/>
              </a:rPr>
              <a:t>Vaida Jurkonienė</a:t>
            </a:r>
            <a:r>
              <a:rPr lang="lt-LT" sz="1200" dirty="0">
                <a:latin typeface="+mj-lt"/>
              </a:rPr>
              <a:t>, </a:t>
            </a:r>
            <a:br>
              <a:rPr lang="lt-LT" sz="1400" dirty="0"/>
            </a:br>
            <a:r>
              <a:rPr lang="lt-LT" sz="1050" dirty="0"/>
              <a:t>Marketingo ir komunikacijos vadovė</a:t>
            </a:r>
            <a:endParaRPr lang="lt-LT" sz="1200" dirty="0"/>
          </a:p>
        </p:txBody>
      </p:sp>
      <p:pic>
        <p:nvPicPr>
          <p:cNvPr id="17" name="Picture 16" descr="A picture containing person, wall, suit, person&#10;&#10;Description automatically generated">
            <a:extLst>
              <a:ext uri="{FF2B5EF4-FFF2-40B4-BE49-F238E27FC236}">
                <a16:creationId xmlns:a16="http://schemas.microsoft.com/office/drawing/2014/main" id="{260727F2-11F4-B3D6-2518-80076DF8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55" y="1194109"/>
            <a:ext cx="1596831" cy="1596831"/>
          </a:xfrm>
          <a:prstGeom prst="rect">
            <a:avLst/>
          </a:prstGeom>
        </p:spPr>
      </p:pic>
      <p:pic>
        <p:nvPicPr>
          <p:cNvPr id="18" name="Picture 17" descr="A picture containing person, wall, clothing, indoor&#10;&#10;Description automatically generated">
            <a:extLst>
              <a:ext uri="{FF2B5EF4-FFF2-40B4-BE49-F238E27FC236}">
                <a16:creationId xmlns:a16="http://schemas.microsoft.com/office/drawing/2014/main" id="{7C2384EF-057C-B220-D9E4-0E6D4AB4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50" y="1194109"/>
            <a:ext cx="1596831" cy="1596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C387A2-79EC-EF3F-C6EF-DB448528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707" y="3770197"/>
            <a:ext cx="1602007" cy="160200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3A224A-7E25-9BFF-587E-7A467F1859AF}"/>
              </a:ext>
            </a:extLst>
          </p:cNvPr>
          <p:cNvSpPr/>
          <p:nvPr/>
        </p:nvSpPr>
        <p:spPr>
          <a:xfrm>
            <a:off x="8028556" y="2834637"/>
            <a:ext cx="1965085" cy="438582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r>
              <a:rPr lang="lt-LT" sz="1200" b="1" dirty="0">
                <a:latin typeface="+mj-lt"/>
              </a:rPr>
              <a:t>Andrius </a:t>
            </a:r>
            <a:r>
              <a:rPr lang="lt-LT" sz="1200" b="1" dirty="0" err="1">
                <a:latin typeface="+mj-lt"/>
              </a:rPr>
              <a:t>Šemeškevičius</a:t>
            </a:r>
            <a:r>
              <a:rPr lang="lt-LT" sz="1200" dirty="0">
                <a:latin typeface="+mj-lt"/>
              </a:rPr>
              <a:t>, </a:t>
            </a:r>
            <a:br>
              <a:rPr lang="lt-LT" sz="1200" dirty="0"/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Technologijų vadovas</a:t>
            </a:r>
            <a:endParaRPr lang="lt-LT" sz="10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FA4F32-2C94-DCF5-BEBA-3A8A7D94650E}"/>
              </a:ext>
            </a:extLst>
          </p:cNvPr>
          <p:cNvSpPr/>
          <p:nvPr/>
        </p:nvSpPr>
        <p:spPr>
          <a:xfrm>
            <a:off x="8033046" y="5419483"/>
            <a:ext cx="2017340" cy="761747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lt-LT" sz="1200" b="1" dirty="0">
                <a:latin typeface="+mj-lt"/>
              </a:rPr>
              <a:t>Vytautas Bučinskas</a:t>
            </a:r>
            <a:r>
              <a:rPr lang="lt-LT" sz="1200" dirty="0">
                <a:latin typeface="+mj-lt"/>
              </a:rPr>
              <a:t>, </a:t>
            </a:r>
            <a:br>
              <a:rPr lang="lt-LT" sz="1400" dirty="0"/>
            </a:br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Verslo užtikrinimo ir </a:t>
            </a:r>
          </a:p>
          <a:p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transformacijos </a:t>
            </a:r>
          </a:p>
          <a:p>
            <a:r>
              <a:rPr lang="lt-LT" sz="1050" dirty="0">
                <a:ea typeface="Helvetica Neue Light" panose="02000403000000020004" pitchFamily="2" charset="0"/>
                <a:cs typeface="Helvetica Neue" panose="02000503000000020004" pitchFamily="2" charset="0"/>
              </a:rPr>
              <a:t>vadovas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2204EF-652C-8455-9E2F-1FEA9B7FA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556" y="1188932"/>
            <a:ext cx="1596831" cy="1596831"/>
          </a:xfrm>
          <a:prstGeom prst="rect">
            <a:avLst/>
          </a:prstGeom>
        </p:spPr>
      </p:pic>
      <p:pic>
        <p:nvPicPr>
          <p:cNvPr id="29" name="Picture 28" descr="A picture containing person, wall, person, clothing&#10;&#10;Description automatically generated">
            <a:extLst>
              <a:ext uri="{FF2B5EF4-FFF2-40B4-BE49-F238E27FC236}">
                <a16:creationId xmlns:a16="http://schemas.microsoft.com/office/drawing/2014/main" id="{444CE211-3459-28CB-C529-E26EE466AE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27" y="3751180"/>
            <a:ext cx="1617860" cy="1611685"/>
          </a:xfrm>
          <a:prstGeom prst="rect">
            <a:avLst/>
          </a:prstGeom>
        </p:spPr>
      </p:pic>
      <p:pic>
        <p:nvPicPr>
          <p:cNvPr id="2" name="Picture 1" descr="A picture containing person, wall, clothing, suit&#10;&#10;Description automatically generated">
            <a:extLst>
              <a:ext uri="{FF2B5EF4-FFF2-40B4-BE49-F238E27FC236}">
                <a16:creationId xmlns:a16="http://schemas.microsoft.com/office/drawing/2014/main" id="{3CD20C8D-2976-CC1A-D81C-BCA3839C0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11" y="1180151"/>
            <a:ext cx="1596831" cy="1596831"/>
          </a:xfrm>
          <a:prstGeom prst="rect">
            <a:avLst/>
          </a:prstGeom>
        </p:spPr>
      </p:pic>
      <p:pic>
        <p:nvPicPr>
          <p:cNvPr id="25" name="Picture 24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772E98F5-83C3-59F7-0F8A-E6EF4C2EA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2" y="1197938"/>
            <a:ext cx="1585094" cy="1579044"/>
          </a:xfrm>
          <a:prstGeom prst="rect">
            <a:avLst/>
          </a:prstGeom>
        </p:spPr>
      </p:pic>
      <p:pic>
        <p:nvPicPr>
          <p:cNvPr id="30" name="Picture 29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CC34D863-312B-8A28-F393-F25EB1360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" y="3770196"/>
            <a:ext cx="1602008" cy="16020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08FCE3-7185-95C0-EEC0-07A1562DD1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40" y="3754344"/>
            <a:ext cx="1617860" cy="1617860"/>
          </a:xfrm>
          <a:prstGeom prst="rect">
            <a:avLst/>
          </a:prstGeom>
        </p:spPr>
      </p:pic>
      <p:pic>
        <p:nvPicPr>
          <p:cNvPr id="32" name="Picture 31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4E04D051-1AD1-0B77-1D88-1DEE104C9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22" y="3754344"/>
            <a:ext cx="1617860" cy="1617860"/>
          </a:xfrm>
          <a:prstGeom prst="rect">
            <a:avLst/>
          </a:prstGeom>
        </p:spPr>
      </p:pic>
      <p:pic>
        <p:nvPicPr>
          <p:cNvPr id="16" name="Picture 15" descr="A picture containing person, wall, clothing, suit&#10;&#10;Description automatically generated">
            <a:extLst>
              <a:ext uri="{FF2B5EF4-FFF2-40B4-BE49-F238E27FC236}">
                <a16:creationId xmlns:a16="http://schemas.microsoft.com/office/drawing/2014/main" id="{305DD71D-7D0C-4FBA-F1CE-88979035FE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40" y="1189992"/>
            <a:ext cx="1624353" cy="16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0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C7DE4A-E6C0-41C3-8088-A189310D56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C7DE4A-E6C0-41C3-8088-A189310D5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2A51E43-6921-4CE3-9D66-D8E000AF7C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 CAPS" panose="020F0703020203020204" pitchFamily="34" charset="0"/>
              <a:ea typeface="+mn-ea"/>
              <a:cs typeface="+mn-cs"/>
              <a:sym typeface="Pebble" panose="020F0703020203020204" pitchFamily="34" charset="0"/>
            </a:endParaRP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E36F6A4-52A6-B81E-6411-C68E90C36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"/>
            <a:ext cx="5165904" cy="6857143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3F921A6-A68E-AD90-3323-ED6F2060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954" y="2697324"/>
            <a:ext cx="6327046" cy="2091424"/>
          </a:xfrm>
        </p:spPr>
        <p:txBody>
          <a:bodyPr vert="horz"/>
          <a:lstStyle/>
          <a:p>
            <a:r>
              <a:rPr lang="lt-LT" sz="5400" dirty="0">
                <a:solidFill>
                  <a:schemeClr val="bg2"/>
                </a:solidFill>
                <a:ea typeface="+mj-lt"/>
                <a:cs typeface="+mj-lt"/>
              </a:rPr>
              <a:t>Tvarus verslas</a:t>
            </a:r>
          </a:p>
        </p:txBody>
      </p:sp>
    </p:spTree>
    <p:extLst>
      <p:ext uri="{BB962C8B-B14F-4D97-AF65-F5344CB8AC3E}">
        <p14:creationId xmlns:p14="http://schemas.microsoft.com/office/powerpoint/2010/main" val="386680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„Telia Lietuva“ – tai: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05F059-FEFD-4B91-9BA5-89529DE22F2B}"/>
              </a:ext>
            </a:extLst>
          </p:cNvPr>
          <p:cNvSpPr/>
          <p:nvPr/>
        </p:nvSpPr>
        <p:spPr>
          <a:xfrm>
            <a:off x="1257309" y="223492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25F35-FD92-6640-4452-B9DCED4C3755}"/>
              </a:ext>
            </a:extLst>
          </p:cNvPr>
          <p:cNvSpPr txBox="1"/>
          <p:nvPr/>
        </p:nvSpPr>
        <p:spPr>
          <a:xfrm>
            <a:off x="921207" y="4007524"/>
            <a:ext cx="21603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</a:rPr>
              <a:t>Aptarnavimas </a:t>
            </a:r>
            <a:br>
              <a:rPr lang="lt-LT" sz="2000" dirty="0">
                <a:ea typeface="Helvetica Neue Light" panose="02000403000000020004" pitchFamily="2" charset="0"/>
              </a:rPr>
            </a:br>
            <a:r>
              <a:rPr lang="lt-LT" sz="2000" dirty="0">
                <a:ea typeface="Helvetica Neue Light" panose="02000403000000020004" pitchFamily="2" charset="0"/>
              </a:rPr>
              <a:t>24 val. per parą visus metus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E0274F-CA82-197C-92D6-DEC04DA63C0F}"/>
              </a:ext>
            </a:extLst>
          </p:cNvPr>
          <p:cNvSpPr/>
          <p:nvPr/>
        </p:nvSpPr>
        <p:spPr>
          <a:xfrm>
            <a:off x="3987041" y="2234921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364B51-BB2D-66C0-8B29-1782B0AE9FEE}"/>
              </a:ext>
            </a:extLst>
          </p:cNvPr>
          <p:cNvSpPr txBox="1"/>
          <p:nvPr/>
        </p:nvSpPr>
        <p:spPr>
          <a:xfrm>
            <a:off x="3650939" y="4007525"/>
            <a:ext cx="21603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</a:rPr>
              <a:t>Veiklos valdymo kokybę patvirtinantys ISO sertifikatai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A7D4F-2429-BC11-C995-1DA1C38294AA}"/>
              </a:ext>
            </a:extLst>
          </p:cNvPr>
          <p:cNvSpPr/>
          <p:nvPr/>
        </p:nvSpPr>
        <p:spPr>
          <a:xfrm>
            <a:off x="6716773" y="2234920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68CF94-AE57-C389-6852-DAA2D97C09D0}"/>
              </a:ext>
            </a:extLst>
          </p:cNvPr>
          <p:cNvSpPr txBox="1"/>
          <p:nvPr/>
        </p:nvSpPr>
        <p:spPr>
          <a:xfrm>
            <a:off x="6380671" y="4007523"/>
            <a:ext cx="2160391" cy="615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</a:rPr>
              <a:t>2000 profesionalų komanda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1FD80E-6A57-E380-10BB-532A6453C4FC}"/>
              </a:ext>
            </a:extLst>
          </p:cNvPr>
          <p:cNvSpPr/>
          <p:nvPr/>
        </p:nvSpPr>
        <p:spPr>
          <a:xfrm>
            <a:off x="9446504" y="2234920"/>
            <a:ext cx="1553474" cy="15534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30D297-1B2F-AE82-B110-F9593FA1DCE6}"/>
              </a:ext>
            </a:extLst>
          </p:cNvPr>
          <p:cNvSpPr txBox="1"/>
          <p:nvPr/>
        </p:nvSpPr>
        <p:spPr>
          <a:xfrm>
            <a:off x="9143045" y="4007524"/>
            <a:ext cx="21603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000" dirty="0">
                <a:ea typeface="Helvetica Neue Light" panose="02000403000000020004" pitchFamily="2" charset="0"/>
              </a:rPr>
              <a:t>Tvarus ir atsakingas verslas</a:t>
            </a: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EA024715-8F02-095E-ABAA-01664A9CF0F5}"/>
              </a:ext>
            </a:extLst>
          </p:cNvPr>
          <p:cNvSpPr/>
          <p:nvPr/>
        </p:nvSpPr>
        <p:spPr>
          <a:xfrm>
            <a:off x="7034766" y="2484792"/>
            <a:ext cx="917487" cy="917980"/>
          </a:xfrm>
          <a:custGeom>
            <a:avLst/>
            <a:gdLst>
              <a:gd name="connsiteX0" fmla="*/ 136572 w 136571"/>
              <a:gd name="connsiteY0" fmla="*/ 63106 h 136644"/>
              <a:gd name="connsiteX1" fmla="*/ 136572 w 136571"/>
              <a:gd name="connsiteY1" fmla="*/ 52601 h 136644"/>
              <a:gd name="connsiteX2" fmla="*/ 119596 w 136571"/>
              <a:gd name="connsiteY2" fmla="*/ 28065 h 136644"/>
              <a:gd name="connsiteX3" fmla="*/ 106851 w 136571"/>
              <a:gd name="connsiteY3" fmla="*/ 1223 h 136644"/>
              <a:gd name="connsiteX4" fmla="*/ 80009 w 136571"/>
              <a:gd name="connsiteY4" fmla="*/ 13969 h 136644"/>
              <a:gd name="connsiteX5" fmla="*/ 80009 w 136571"/>
              <a:gd name="connsiteY5" fmla="*/ 28065 h 136644"/>
              <a:gd name="connsiteX6" fmla="*/ 68286 w 136571"/>
              <a:gd name="connsiteY6" fmla="*/ 36910 h 136644"/>
              <a:gd name="connsiteX7" fmla="*/ 56563 w 136571"/>
              <a:gd name="connsiteY7" fmla="*/ 28065 h 136644"/>
              <a:gd name="connsiteX8" fmla="*/ 43818 w 136571"/>
              <a:gd name="connsiteY8" fmla="*/ 1223 h 136644"/>
              <a:gd name="connsiteX9" fmla="*/ 16976 w 136571"/>
              <a:gd name="connsiteY9" fmla="*/ 13968 h 136644"/>
              <a:gd name="connsiteX10" fmla="*/ 16976 w 136571"/>
              <a:gd name="connsiteY10" fmla="*/ 28065 h 136644"/>
              <a:gd name="connsiteX11" fmla="*/ 0 w 136571"/>
              <a:gd name="connsiteY11" fmla="*/ 52601 h 136644"/>
              <a:gd name="connsiteX12" fmla="*/ 0 w 136571"/>
              <a:gd name="connsiteY12" fmla="*/ 63106 h 136644"/>
              <a:gd name="connsiteX13" fmla="*/ 15758 w 136571"/>
              <a:gd name="connsiteY13" fmla="*/ 78864 h 136644"/>
              <a:gd name="connsiteX14" fmla="*/ 16976 w 136571"/>
              <a:gd name="connsiteY14" fmla="*/ 85845 h 136644"/>
              <a:gd name="connsiteX15" fmla="*/ 0 w 136571"/>
              <a:gd name="connsiteY15" fmla="*/ 110381 h 136644"/>
              <a:gd name="connsiteX16" fmla="*/ 0 w 136571"/>
              <a:gd name="connsiteY16" fmla="*/ 120886 h 136644"/>
              <a:gd name="connsiteX17" fmla="*/ 15758 w 136571"/>
              <a:gd name="connsiteY17" fmla="*/ 136645 h 136644"/>
              <a:gd name="connsiteX18" fmla="*/ 57780 w 136571"/>
              <a:gd name="connsiteY18" fmla="*/ 136645 h 136644"/>
              <a:gd name="connsiteX19" fmla="*/ 68286 w 136571"/>
              <a:gd name="connsiteY19" fmla="*/ 132599 h 136644"/>
              <a:gd name="connsiteX20" fmla="*/ 78791 w 136571"/>
              <a:gd name="connsiteY20" fmla="*/ 136645 h 136644"/>
              <a:gd name="connsiteX21" fmla="*/ 120813 w 136571"/>
              <a:gd name="connsiteY21" fmla="*/ 136645 h 136644"/>
              <a:gd name="connsiteX22" fmla="*/ 136572 w 136571"/>
              <a:gd name="connsiteY22" fmla="*/ 120886 h 136644"/>
              <a:gd name="connsiteX23" fmla="*/ 136572 w 136571"/>
              <a:gd name="connsiteY23" fmla="*/ 110381 h 136644"/>
              <a:gd name="connsiteX24" fmla="*/ 119596 w 136571"/>
              <a:gd name="connsiteY24" fmla="*/ 85845 h 136644"/>
              <a:gd name="connsiteX25" fmla="*/ 120813 w 136571"/>
              <a:gd name="connsiteY25" fmla="*/ 78864 h 136644"/>
              <a:gd name="connsiteX26" fmla="*/ 136572 w 136571"/>
              <a:gd name="connsiteY26" fmla="*/ 63106 h 136644"/>
              <a:gd name="connsiteX27" fmla="*/ 99802 w 136571"/>
              <a:gd name="connsiteY27" fmla="*/ 10579 h 136644"/>
              <a:gd name="connsiteX28" fmla="*/ 110308 w 136571"/>
              <a:gd name="connsiteY28" fmla="*/ 21084 h 136644"/>
              <a:gd name="connsiteX29" fmla="*/ 99802 w 136571"/>
              <a:gd name="connsiteY29" fmla="*/ 31590 h 136644"/>
              <a:gd name="connsiteX30" fmla="*/ 89297 w 136571"/>
              <a:gd name="connsiteY30" fmla="*/ 21084 h 136644"/>
              <a:gd name="connsiteX31" fmla="*/ 99802 w 136571"/>
              <a:gd name="connsiteY31" fmla="*/ 10579 h 136644"/>
              <a:gd name="connsiteX32" fmla="*/ 36769 w 136571"/>
              <a:gd name="connsiteY32" fmla="*/ 10579 h 136644"/>
              <a:gd name="connsiteX33" fmla="*/ 47275 w 136571"/>
              <a:gd name="connsiteY33" fmla="*/ 21084 h 136644"/>
              <a:gd name="connsiteX34" fmla="*/ 36769 w 136571"/>
              <a:gd name="connsiteY34" fmla="*/ 31590 h 136644"/>
              <a:gd name="connsiteX35" fmla="*/ 26264 w 136571"/>
              <a:gd name="connsiteY35" fmla="*/ 21084 h 136644"/>
              <a:gd name="connsiteX36" fmla="*/ 36769 w 136571"/>
              <a:gd name="connsiteY36" fmla="*/ 10579 h 136644"/>
              <a:gd name="connsiteX37" fmla="*/ 63033 w 136571"/>
              <a:gd name="connsiteY37" fmla="*/ 120886 h 136644"/>
              <a:gd name="connsiteX38" fmla="*/ 57780 w 136571"/>
              <a:gd name="connsiteY38" fmla="*/ 126139 h 136644"/>
              <a:gd name="connsiteX39" fmla="*/ 15758 w 136571"/>
              <a:gd name="connsiteY39" fmla="*/ 126139 h 136644"/>
              <a:gd name="connsiteX40" fmla="*/ 10506 w 136571"/>
              <a:gd name="connsiteY40" fmla="*/ 120886 h 136644"/>
              <a:gd name="connsiteX41" fmla="*/ 10506 w 136571"/>
              <a:gd name="connsiteY41" fmla="*/ 110381 h 136644"/>
              <a:gd name="connsiteX42" fmla="*/ 23245 w 136571"/>
              <a:gd name="connsiteY42" fmla="*/ 94920 h 136644"/>
              <a:gd name="connsiteX43" fmla="*/ 50293 w 136571"/>
              <a:gd name="connsiteY43" fmla="*/ 94920 h 136644"/>
              <a:gd name="connsiteX44" fmla="*/ 63033 w 136571"/>
              <a:gd name="connsiteY44" fmla="*/ 110381 h 136644"/>
              <a:gd name="connsiteX45" fmla="*/ 26264 w 136571"/>
              <a:gd name="connsiteY45" fmla="*/ 78864 h 136644"/>
              <a:gd name="connsiteX46" fmla="*/ 36769 w 136571"/>
              <a:gd name="connsiteY46" fmla="*/ 68359 h 136644"/>
              <a:gd name="connsiteX47" fmla="*/ 47275 w 136571"/>
              <a:gd name="connsiteY47" fmla="*/ 78864 h 136644"/>
              <a:gd name="connsiteX48" fmla="*/ 36769 w 136571"/>
              <a:gd name="connsiteY48" fmla="*/ 89370 h 136644"/>
              <a:gd name="connsiteX49" fmla="*/ 26264 w 136571"/>
              <a:gd name="connsiteY49" fmla="*/ 78864 h 136644"/>
              <a:gd name="connsiteX50" fmla="*/ 126066 w 136571"/>
              <a:gd name="connsiteY50" fmla="*/ 110381 h 136644"/>
              <a:gd name="connsiteX51" fmla="*/ 126066 w 136571"/>
              <a:gd name="connsiteY51" fmla="*/ 120886 h 136644"/>
              <a:gd name="connsiteX52" fmla="*/ 120813 w 136571"/>
              <a:gd name="connsiteY52" fmla="*/ 126139 h 136644"/>
              <a:gd name="connsiteX53" fmla="*/ 78791 w 136571"/>
              <a:gd name="connsiteY53" fmla="*/ 126139 h 136644"/>
              <a:gd name="connsiteX54" fmla="*/ 73539 w 136571"/>
              <a:gd name="connsiteY54" fmla="*/ 120886 h 136644"/>
              <a:gd name="connsiteX55" fmla="*/ 73539 w 136571"/>
              <a:gd name="connsiteY55" fmla="*/ 110381 h 136644"/>
              <a:gd name="connsiteX56" fmla="*/ 86278 w 136571"/>
              <a:gd name="connsiteY56" fmla="*/ 94920 h 136644"/>
              <a:gd name="connsiteX57" fmla="*/ 113326 w 136571"/>
              <a:gd name="connsiteY57" fmla="*/ 94920 h 136644"/>
              <a:gd name="connsiteX58" fmla="*/ 126066 w 136571"/>
              <a:gd name="connsiteY58" fmla="*/ 110381 h 136644"/>
              <a:gd name="connsiteX59" fmla="*/ 89297 w 136571"/>
              <a:gd name="connsiteY59" fmla="*/ 78864 h 136644"/>
              <a:gd name="connsiteX60" fmla="*/ 99802 w 136571"/>
              <a:gd name="connsiteY60" fmla="*/ 68359 h 136644"/>
              <a:gd name="connsiteX61" fmla="*/ 110308 w 136571"/>
              <a:gd name="connsiteY61" fmla="*/ 78864 h 136644"/>
              <a:gd name="connsiteX62" fmla="*/ 99802 w 136571"/>
              <a:gd name="connsiteY62" fmla="*/ 89370 h 136644"/>
              <a:gd name="connsiteX63" fmla="*/ 89297 w 136571"/>
              <a:gd name="connsiteY63" fmla="*/ 78864 h 136644"/>
              <a:gd name="connsiteX64" fmla="*/ 117970 w 136571"/>
              <a:gd name="connsiteY64" fmla="*/ 68359 h 136644"/>
              <a:gd name="connsiteX65" fmla="*/ 89330 w 136571"/>
              <a:gd name="connsiteY65" fmla="*/ 60603 h 136644"/>
              <a:gd name="connsiteX66" fmla="*/ 80009 w 136571"/>
              <a:gd name="connsiteY66" fmla="*/ 85845 h 136644"/>
              <a:gd name="connsiteX67" fmla="*/ 68286 w 136571"/>
              <a:gd name="connsiteY67" fmla="*/ 94690 h 136644"/>
              <a:gd name="connsiteX68" fmla="*/ 56563 w 136571"/>
              <a:gd name="connsiteY68" fmla="*/ 85845 h 136644"/>
              <a:gd name="connsiteX69" fmla="*/ 43789 w 136571"/>
              <a:gd name="connsiteY69" fmla="*/ 59058 h 136644"/>
              <a:gd name="connsiteX70" fmla="*/ 18601 w 136571"/>
              <a:gd name="connsiteY70" fmla="*/ 68359 h 136644"/>
              <a:gd name="connsiteX71" fmla="*/ 15758 w 136571"/>
              <a:gd name="connsiteY71" fmla="*/ 68359 h 136644"/>
              <a:gd name="connsiteX72" fmla="*/ 10506 w 136571"/>
              <a:gd name="connsiteY72" fmla="*/ 63106 h 136644"/>
              <a:gd name="connsiteX73" fmla="*/ 10506 w 136571"/>
              <a:gd name="connsiteY73" fmla="*/ 52601 h 136644"/>
              <a:gd name="connsiteX74" fmla="*/ 23245 w 136571"/>
              <a:gd name="connsiteY74" fmla="*/ 37140 h 136644"/>
              <a:gd name="connsiteX75" fmla="*/ 50293 w 136571"/>
              <a:gd name="connsiteY75" fmla="*/ 37140 h 136644"/>
              <a:gd name="connsiteX76" fmla="*/ 63033 w 136571"/>
              <a:gd name="connsiteY76" fmla="*/ 52601 h 136644"/>
              <a:gd name="connsiteX77" fmla="*/ 63033 w 136571"/>
              <a:gd name="connsiteY77" fmla="*/ 63106 h 136644"/>
              <a:gd name="connsiteX78" fmla="*/ 68286 w 136571"/>
              <a:gd name="connsiteY78" fmla="*/ 68359 h 136644"/>
              <a:gd name="connsiteX79" fmla="*/ 73539 w 136571"/>
              <a:gd name="connsiteY79" fmla="*/ 63106 h 136644"/>
              <a:gd name="connsiteX80" fmla="*/ 73539 w 136571"/>
              <a:gd name="connsiteY80" fmla="*/ 52601 h 136644"/>
              <a:gd name="connsiteX81" fmla="*/ 86278 w 136571"/>
              <a:gd name="connsiteY81" fmla="*/ 37140 h 136644"/>
              <a:gd name="connsiteX82" fmla="*/ 113326 w 136571"/>
              <a:gd name="connsiteY82" fmla="*/ 37140 h 136644"/>
              <a:gd name="connsiteX83" fmla="*/ 126066 w 136571"/>
              <a:gd name="connsiteY83" fmla="*/ 52601 h 136644"/>
              <a:gd name="connsiteX84" fmla="*/ 126066 w 136571"/>
              <a:gd name="connsiteY84" fmla="*/ 63106 h 136644"/>
              <a:gd name="connsiteX85" fmla="*/ 120813 w 136571"/>
              <a:gd name="connsiteY85" fmla="*/ 68359 h 1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6571" h="136644">
                <a:moveTo>
                  <a:pt x="136572" y="63106"/>
                </a:moveTo>
                <a:lnTo>
                  <a:pt x="136572" y="52601"/>
                </a:lnTo>
                <a:cubicBezTo>
                  <a:pt x="136553" y="41692"/>
                  <a:pt x="129797" y="31929"/>
                  <a:pt x="119596" y="28065"/>
                </a:cubicBezTo>
                <a:cubicBezTo>
                  <a:pt x="123488" y="17133"/>
                  <a:pt x="117782" y="5116"/>
                  <a:pt x="106851" y="1223"/>
                </a:cubicBezTo>
                <a:cubicBezTo>
                  <a:pt x="95919" y="-2669"/>
                  <a:pt x="83901" y="3037"/>
                  <a:pt x="80009" y="13969"/>
                </a:cubicBezTo>
                <a:cubicBezTo>
                  <a:pt x="78385" y="18527"/>
                  <a:pt x="78385" y="23506"/>
                  <a:pt x="80009" y="28065"/>
                </a:cubicBezTo>
                <a:cubicBezTo>
                  <a:pt x="75342" y="29843"/>
                  <a:pt x="71276" y="32910"/>
                  <a:pt x="68286" y="36910"/>
                </a:cubicBezTo>
                <a:cubicBezTo>
                  <a:pt x="65295" y="32910"/>
                  <a:pt x="61230" y="29843"/>
                  <a:pt x="56563" y="28065"/>
                </a:cubicBezTo>
                <a:cubicBezTo>
                  <a:pt x="60455" y="17133"/>
                  <a:pt x="54749" y="5116"/>
                  <a:pt x="43818" y="1223"/>
                </a:cubicBezTo>
                <a:cubicBezTo>
                  <a:pt x="32886" y="-2669"/>
                  <a:pt x="20868" y="3037"/>
                  <a:pt x="16976" y="13968"/>
                </a:cubicBezTo>
                <a:cubicBezTo>
                  <a:pt x="15352" y="18527"/>
                  <a:pt x="15352" y="23506"/>
                  <a:pt x="16976" y="28065"/>
                </a:cubicBezTo>
                <a:cubicBezTo>
                  <a:pt x="6774" y="31929"/>
                  <a:pt x="19" y="41692"/>
                  <a:pt x="0" y="52601"/>
                </a:cubicBezTo>
                <a:lnTo>
                  <a:pt x="0" y="63106"/>
                </a:lnTo>
                <a:cubicBezTo>
                  <a:pt x="10" y="71805"/>
                  <a:pt x="7059" y="78855"/>
                  <a:pt x="15758" y="78864"/>
                </a:cubicBezTo>
                <a:cubicBezTo>
                  <a:pt x="15763" y="81244"/>
                  <a:pt x="16175" y="83605"/>
                  <a:pt x="16976" y="85845"/>
                </a:cubicBezTo>
                <a:cubicBezTo>
                  <a:pt x="6774" y="89709"/>
                  <a:pt x="19" y="99472"/>
                  <a:pt x="0" y="110381"/>
                </a:cubicBezTo>
                <a:lnTo>
                  <a:pt x="0" y="120886"/>
                </a:lnTo>
                <a:cubicBezTo>
                  <a:pt x="10" y="129586"/>
                  <a:pt x="7059" y="136635"/>
                  <a:pt x="15758" y="136645"/>
                </a:cubicBezTo>
                <a:lnTo>
                  <a:pt x="57780" y="136645"/>
                </a:lnTo>
                <a:cubicBezTo>
                  <a:pt x="61662" y="136643"/>
                  <a:pt x="65406" y="135202"/>
                  <a:pt x="68286" y="132599"/>
                </a:cubicBezTo>
                <a:cubicBezTo>
                  <a:pt x="71166" y="135202"/>
                  <a:pt x="74909" y="136643"/>
                  <a:pt x="78791" y="136645"/>
                </a:cubicBezTo>
                <a:lnTo>
                  <a:pt x="120813" y="136645"/>
                </a:lnTo>
                <a:cubicBezTo>
                  <a:pt x="129512" y="136635"/>
                  <a:pt x="136562" y="129586"/>
                  <a:pt x="136572" y="120886"/>
                </a:cubicBezTo>
                <a:lnTo>
                  <a:pt x="136572" y="110381"/>
                </a:lnTo>
                <a:cubicBezTo>
                  <a:pt x="136553" y="99472"/>
                  <a:pt x="129797" y="89709"/>
                  <a:pt x="119596" y="85845"/>
                </a:cubicBezTo>
                <a:cubicBezTo>
                  <a:pt x="120397" y="83605"/>
                  <a:pt x="120808" y="81244"/>
                  <a:pt x="120813" y="78864"/>
                </a:cubicBezTo>
                <a:cubicBezTo>
                  <a:pt x="129512" y="78855"/>
                  <a:pt x="136562" y="71805"/>
                  <a:pt x="136572" y="63106"/>
                </a:cubicBezTo>
                <a:close/>
                <a:moveTo>
                  <a:pt x="99802" y="10579"/>
                </a:moveTo>
                <a:cubicBezTo>
                  <a:pt x="105604" y="10579"/>
                  <a:pt x="110308" y="15282"/>
                  <a:pt x="110308" y="21084"/>
                </a:cubicBezTo>
                <a:cubicBezTo>
                  <a:pt x="110308" y="26886"/>
                  <a:pt x="105604" y="31590"/>
                  <a:pt x="99802" y="31590"/>
                </a:cubicBezTo>
                <a:cubicBezTo>
                  <a:pt x="94000" y="31590"/>
                  <a:pt x="89297" y="26886"/>
                  <a:pt x="89297" y="21084"/>
                </a:cubicBezTo>
                <a:cubicBezTo>
                  <a:pt x="89303" y="15285"/>
                  <a:pt x="94003" y="10585"/>
                  <a:pt x="99802" y="10579"/>
                </a:cubicBezTo>
                <a:close/>
                <a:moveTo>
                  <a:pt x="36769" y="10579"/>
                </a:moveTo>
                <a:cubicBezTo>
                  <a:pt x="42571" y="10579"/>
                  <a:pt x="47275" y="15282"/>
                  <a:pt x="47275" y="21084"/>
                </a:cubicBezTo>
                <a:cubicBezTo>
                  <a:pt x="47275" y="26886"/>
                  <a:pt x="42571" y="31590"/>
                  <a:pt x="36769" y="31590"/>
                </a:cubicBezTo>
                <a:cubicBezTo>
                  <a:pt x="30967" y="31590"/>
                  <a:pt x="26264" y="26886"/>
                  <a:pt x="26264" y="21084"/>
                </a:cubicBezTo>
                <a:cubicBezTo>
                  <a:pt x="26270" y="15285"/>
                  <a:pt x="30970" y="10585"/>
                  <a:pt x="36769" y="10579"/>
                </a:cubicBezTo>
                <a:close/>
                <a:moveTo>
                  <a:pt x="63033" y="120886"/>
                </a:moveTo>
                <a:cubicBezTo>
                  <a:pt x="63029" y="123786"/>
                  <a:pt x="60680" y="126135"/>
                  <a:pt x="57780" y="126139"/>
                </a:cubicBezTo>
                <a:lnTo>
                  <a:pt x="15758" y="126139"/>
                </a:lnTo>
                <a:cubicBezTo>
                  <a:pt x="12859" y="126135"/>
                  <a:pt x="10509" y="123786"/>
                  <a:pt x="10506" y="120886"/>
                </a:cubicBezTo>
                <a:lnTo>
                  <a:pt x="10506" y="110381"/>
                </a:lnTo>
                <a:cubicBezTo>
                  <a:pt x="10516" y="102847"/>
                  <a:pt x="15852" y="96371"/>
                  <a:pt x="23245" y="94920"/>
                </a:cubicBezTo>
                <a:cubicBezTo>
                  <a:pt x="31051" y="101527"/>
                  <a:pt x="42488" y="101527"/>
                  <a:pt x="50293" y="94920"/>
                </a:cubicBezTo>
                <a:cubicBezTo>
                  <a:pt x="57686" y="96371"/>
                  <a:pt x="63022" y="102847"/>
                  <a:pt x="63033" y="110381"/>
                </a:cubicBezTo>
                <a:close/>
                <a:moveTo>
                  <a:pt x="26264" y="78864"/>
                </a:moveTo>
                <a:cubicBezTo>
                  <a:pt x="26264" y="73062"/>
                  <a:pt x="30967" y="68359"/>
                  <a:pt x="36769" y="68359"/>
                </a:cubicBezTo>
                <a:cubicBezTo>
                  <a:pt x="42571" y="68359"/>
                  <a:pt x="47275" y="73062"/>
                  <a:pt x="47275" y="78864"/>
                </a:cubicBezTo>
                <a:cubicBezTo>
                  <a:pt x="47275" y="84667"/>
                  <a:pt x="42571" y="89370"/>
                  <a:pt x="36769" y="89370"/>
                </a:cubicBezTo>
                <a:cubicBezTo>
                  <a:pt x="30970" y="89364"/>
                  <a:pt x="26270" y="84664"/>
                  <a:pt x="26264" y="78864"/>
                </a:cubicBezTo>
                <a:close/>
                <a:moveTo>
                  <a:pt x="126066" y="110381"/>
                </a:moveTo>
                <a:lnTo>
                  <a:pt x="126066" y="120886"/>
                </a:lnTo>
                <a:cubicBezTo>
                  <a:pt x="126062" y="123786"/>
                  <a:pt x="123713" y="126135"/>
                  <a:pt x="120813" y="126139"/>
                </a:cubicBezTo>
                <a:lnTo>
                  <a:pt x="78791" y="126139"/>
                </a:lnTo>
                <a:cubicBezTo>
                  <a:pt x="75892" y="126135"/>
                  <a:pt x="73542" y="123786"/>
                  <a:pt x="73539" y="120886"/>
                </a:cubicBezTo>
                <a:lnTo>
                  <a:pt x="73539" y="110381"/>
                </a:lnTo>
                <a:cubicBezTo>
                  <a:pt x="73549" y="102847"/>
                  <a:pt x="78885" y="96371"/>
                  <a:pt x="86278" y="94920"/>
                </a:cubicBezTo>
                <a:cubicBezTo>
                  <a:pt x="94084" y="101527"/>
                  <a:pt x="105521" y="101527"/>
                  <a:pt x="113326" y="94920"/>
                </a:cubicBezTo>
                <a:cubicBezTo>
                  <a:pt x="120719" y="96371"/>
                  <a:pt x="126055" y="102847"/>
                  <a:pt x="126066" y="110381"/>
                </a:cubicBezTo>
                <a:close/>
                <a:moveTo>
                  <a:pt x="89297" y="78864"/>
                </a:moveTo>
                <a:cubicBezTo>
                  <a:pt x="89297" y="73062"/>
                  <a:pt x="94000" y="68359"/>
                  <a:pt x="99802" y="68359"/>
                </a:cubicBezTo>
                <a:cubicBezTo>
                  <a:pt x="105604" y="68359"/>
                  <a:pt x="110308" y="73062"/>
                  <a:pt x="110308" y="78864"/>
                </a:cubicBezTo>
                <a:cubicBezTo>
                  <a:pt x="110308" y="84667"/>
                  <a:pt x="105604" y="89370"/>
                  <a:pt x="99802" y="89370"/>
                </a:cubicBezTo>
                <a:cubicBezTo>
                  <a:pt x="94003" y="89364"/>
                  <a:pt x="89303" y="84664"/>
                  <a:pt x="89297" y="78864"/>
                </a:cubicBezTo>
                <a:close/>
                <a:moveTo>
                  <a:pt x="117970" y="68359"/>
                </a:moveTo>
                <a:cubicBezTo>
                  <a:pt x="112203" y="58308"/>
                  <a:pt x="99380" y="54836"/>
                  <a:pt x="89330" y="60603"/>
                </a:cubicBezTo>
                <a:cubicBezTo>
                  <a:pt x="80526" y="65655"/>
                  <a:pt x="76601" y="76284"/>
                  <a:pt x="80009" y="85845"/>
                </a:cubicBezTo>
                <a:cubicBezTo>
                  <a:pt x="75342" y="87623"/>
                  <a:pt x="71276" y="90691"/>
                  <a:pt x="68286" y="94690"/>
                </a:cubicBezTo>
                <a:cubicBezTo>
                  <a:pt x="65295" y="90691"/>
                  <a:pt x="61230" y="87623"/>
                  <a:pt x="56563" y="85845"/>
                </a:cubicBezTo>
                <a:cubicBezTo>
                  <a:pt x="60433" y="74921"/>
                  <a:pt x="54714" y="62928"/>
                  <a:pt x="43789" y="59058"/>
                </a:cubicBezTo>
                <a:cubicBezTo>
                  <a:pt x="34249" y="55678"/>
                  <a:pt x="23656" y="59590"/>
                  <a:pt x="18601" y="68359"/>
                </a:cubicBezTo>
                <a:lnTo>
                  <a:pt x="15758" y="68359"/>
                </a:lnTo>
                <a:cubicBezTo>
                  <a:pt x="12859" y="68355"/>
                  <a:pt x="10509" y="66006"/>
                  <a:pt x="10506" y="63106"/>
                </a:cubicBezTo>
                <a:lnTo>
                  <a:pt x="10506" y="52601"/>
                </a:lnTo>
                <a:cubicBezTo>
                  <a:pt x="10516" y="45066"/>
                  <a:pt x="15852" y="38591"/>
                  <a:pt x="23245" y="37140"/>
                </a:cubicBezTo>
                <a:cubicBezTo>
                  <a:pt x="31051" y="43747"/>
                  <a:pt x="42488" y="43747"/>
                  <a:pt x="50293" y="37140"/>
                </a:cubicBezTo>
                <a:cubicBezTo>
                  <a:pt x="57686" y="38591"/>
                  <a:pt x="63022" y="45066"/>
                  <a:pt x="63033" y="52601"/>
                </a:cubicBezTo>
                <a:lnTo>
                  <a:pt x="63033" y="63106"/>
                </a:lnTo>
                <a:cubicBezTo>
                  <a:pt x="63033" y="66007"/>
                  <a:pt x="65385" y="68359"/>
                  <a:pt x="68286" y="68359"/>
                </a:cubicBezTo>
                <a:cubicBezTo>
                  <a:pt x="71187" y="68359"/>
                  <a:pt x="73539" y="66007"/>
                  <a:pt x="73539" y="63106"/>
                </a:cubicBezTo>
                <a:lnTo>
                  <a:pt x="73539" y="52601"/>
                </a:lnTo>
                <a:cubicBezTo>
                  <a:pt x="73549" y="45066"/>
                  <a:pt x="78885" y="38591"/>
                  <a:pt x="86278" y="37140"/>
                </a:cubicBezTo>
                <a:cubicBezTo>
                  <a:pt x="94084" y="43747"/>
                  <a:pt x="105521" y="43747"/>
                  <a:pt x="113326" y="37140"/>
                </a:cubicBezTo>
                <a:cubicBezTo>
                  <a:pt x="120719" y="38591"/>
                  <a:pt x="126055" y="45066"/>
                  <a:pt x="126066" y="52601"/>
                </a:cubicBezTo>
                <a:lnTo>
                  <a:pt x="126066" y="63106"/>
                </a:lnTo>
                <a:cubicBezTo>
                  <a:pt x="126062" y="66006"/>
                  <a:pt x="123713" y="68355"/>
                  <a:pt x="120813" y="68359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18" name="Freeform 34">
            <a:extLst>
              <a:ext uri="{FF2B5EF4-FFF2-40B4-BE49-F238E27FC236}">
                <a16:creationId xmlns:a16="http://schemas.microsoft.com/office/drawing/2014/main" id="{C315770C-7119-0908-7C41-9CEEF070AF33}"/>
              </a:ext>
            </a:extLst>
          </p:cNvPr>
          <p:cNvSpPr/>
          <p:nvPr/>
        </p:nvSpPr>
        <p:spPr>
          <a:xfrm>
            <a:off x="9689442" y="2485819"/>
            <a:ext cx="962547" cy="916953"/>
          </a:xfrm>
          <a:custGeom>
            <a:avLst/>
            <a:gdLst>
              <a:gd name="connsiteX0" fmla="*/ 109136 w 143278"/>
              <a:gd name="connsiteY0" fmla="*/ 115480 h 136491"/>
              <a:gd name="connsiteX1" fmla="*/ 114389 w 143278"/>
              <a:gd name="connsiteY1" fmla="*/ 110227 h 136491"/>
              <a:gd name="connsiteX2" fmla="*/ 119642 w 143278"/>
              <a:gd name="connsiteY2" fmla="*/ 115480 h 136491"/>
              <a:gd name="connsiteX3" fmla="*/ 114389 w 143278"/>
              <a:gd name="connsiteY3" fmla="*/ 120733 h 136491"/>
              <a:gd name="connsiteX4" fmla="*/ 109136 w 143278"/>
              <a:gd name="connsiteY4" fmla="*/ 115480 h 136491"/>
              <a:gd name="connsiteX5" fmla="*/ 143279 w 143278"/>
              <a:gd name="connsiteY5" fmla="*/ 36689 h 136491"/>
              <a:gd name="connsiteX6" fmla="*/ 143279 w 143278"/>
              <a:gd name="connsiteY6" fmla="*/ 125986 h 136491"/>
              <a:gd name="connsiteX7" fmla="*/ 132773 w 143278"/>
              <a:gd name="connsiteY7" fmla="*/ 136491 h 136491"/>
              <a:gd name="connsiteX8" fmla="*/ 96004 w 143278"/>
              <a:gd name="connsiteY8" fmla="*/ 136491 h 136491"/>
              <a:gd name="connsiteX9" fmla="*/ 85499 w 143278"/>
              <a:gd name="connsiteY9" fmla="*/ 125986 h 136491"/>
              <a:gd name="connsiteX10" fmla="*/ 85499 w 143278"/>
              <a:gd name="connsiteY10" fmla="*/ 89216 h 136491"/>
              <a:gd name="connsiteX11" fmla="*/ 90751 w 143278"/>
              <a:gd name="connsiteY11" fmla="*/ 83964 h 136491"/>
              <a:gd name="connsiteX12" fmla="*/ 96004 w 143278"/>
              <a:gd name="connsiteY12" fmla="*/ 89216 h 136491"/>
              <a:gd name="connsiteX13" fmla="*/ 96004 w 143278"/>
              <a:gd name="connsiteY13" fmla="*/ 94469 h 136491"/>
              <a:gd name="connsiteX14" fmla="*/ 132773 w 143278"/>
              <a:gd name="connsiteY14" fmla="*/ 94469 h 136491"/>
              <a:gd name="connsiteX15" fmla="*/ 132773 w 143278"/>
              <a:gd name="connsiteY15" fmla="*/ 36689 h 136491"/>
              <a:gd name="connsiteX16" fmla="*/ 96004 w 143278"/>
              <a:gd name="connsiteY16" fmla="*/ 36689 h 136491"/>
              <a:gd name="connsiteX17" fmla="*/ 96004 w 143278"/>
              <a:gd name="connsiteY17" fmla="*/ 47194 h 136491"/>
              <a:gd name="connsiteX18" fmla="*/ 90751 w 143278"/>
              <a:gd name="connsiteY18" fmla="*/ 52447 h 136491"/>
              <a:gd name="connsiteX19" fmla="*/ 85499 w 143278"/>
              <a:gd name="connsiteY19" fmla="*/ 47194 h 136491"/>
              <a:gd name="connsiteX20" fmla="*/ 85499 w 143278"/>
              <a:gd name="connsiteY20" fmla="*/ 36689 h 136491"/>
              <a:gd name="connsiteX21" fmla="*/ 96004 w 143278"/>
              <a:gd name="connsiteY21" fmla="*/ 26183 h 136491"/>
              <a:gd name="connsiteX22" fmla="*/ 132773 w 143278"/>
              <a:gd name="connsiteY22" fmla="*/ 26183 h 136491"/>
              <a:gd name="connsiteX23" fmla="*/ 143279 w 143278"/>
              <a:gd name="connsiteY23" fmla="*/ 36689 h 136491"/>
              <a:gd name="connsiteX24" fmla="*/ 132773 w 143278"/>
              <a:gd name="connsiteY24" fmla="*/ 104975 h 136491"/>
              <a:gd name="connsiteX25" fmla="*/ 96004 w 143278"/>
              <a:gd name="connsiteY25" fmla="*/ 104975 h 136491"/>
              <a:gd name="connsiteX26" fmla="*/ 96004 w 143278"/>
              <a:gd name="connsiteY26" fmla="*/ 125986 h 136491"/>
              <a:gd name="connsiteX27" fmla="*/ 132773 w 143278"/>
              <a:gd name="connsiteY27" fmla="*/ 125986 h 136491"/>
              <a:gd name="connsiteX28" fmla="*/ 85568 w 143278"/>
              <a:gd name="connsiteY28" fmla="*/ 62994 h 136491"/>
              <a:gd name="connsiteX29" fmla="*/ 78053 w 143278"/>
              <a:gd name="connsiteY29" fmla="*/ 49841 h 136491"/>
              <a:gd name="connsiteX30" fmla="*/ 70887 w 143278"/>
              <a:gd name="connsiteY30" fmla="*/ 47887 h 136491"/>
              <a:gd name="connsiteX31" fmla="*/ 68932 w 143278"/>
              <a:gd name="connsiteY31" fmla="*/ 55053 h 136491"/>
              <a:gd name="connsiteX32" fmla="*/ 76447 w 143278"/>
              <a:gd name="connsiteY32" fmla="*/ 68205 h 136491"/>
              <a:gd name="connsiteX33" fmla="*/ 56157 w 143278"/>
              <a:gd name="connsiteY33" fmla="*/ 68205 h 136491"/>
              <a:gd name="connsiteX34" fmla="*/ 57696 w 143278"/>
              <a:gd name="connsiteY34" fmla="*/ 66667 h 136491"/>
              <a:gd name="connsiteX35" fmla="*/ 57696 w 143278"/>
              <a:gd name="connsiteY35" fmla="*/ 59239 h 136491"/>
              <a:gd name="connsiteX36" fmla="*/ 50268 w 143278"/>
              <a:gd name="connsiteY36" fmla="*/ 59239 h 136491"/>
              <a:gd name="connsiteX37" fmla="*/ 39763 w 143278"/>
              <a:gd name="connsiteY37" fmla="*/ 69744 h 136491"/>
              <a:gd name="connsiteX38" fmla="*/ 38933 w 143278"/>
              <a:gd name="connsiteY38" fmla="*/ 70867 h 136491"/>
              <a:gd name="connsiteX39" fmla="*/ 38779 w 143278"/>
              <a:gd name="connsiteY39" fmla="*/ 71159 h 136491"/>
              <a:gd name="connsiteX40" fmla="*/ 38335 w 143278"/>
              <a:gd name="connsiteY40" fmla="*/ 72406 h 136491"/>
              <a:gd name="connsiteX41" fmla="*/ 38325 w 143278"/>
              <a:gd name="connsiteY41" fmla="*/ 72440 h 136491"/>
              <a:gd name="connsiteX42" fmla="*/ 38256 w 143278"/>
              <a:gd name="connsiteY42" fmla="*/ 73793 h 136491"/>
              <a:gd name="connsiteX43" fmla="*/ 38287 w 143278"/>
              <a:gd name="connsiteY43" fmla="*/ 74115 h 136491"/>
              <a:gd name="connsiteX44" fmla="*/ 38621 w 143278"/>
              <a:gd name="connsiteY44" fmla="*/ 75459 h 136491"/>
              <a:gd name="connsiteX45" fmla="*/ 38624 w 143278"/>
              <a:gd name="connsiteY45" fmla="*/ 75469 h 136491"/>
              <a:gd name="connsiteX46" fmla="*/ 38647 w 143278"/>
              <a:gd name="connsiteY46" fmla="*/ 75507 h 136491"/>
              <a:gd name="connsiteX47" fmla="*/ 39329 w 143278"/>
              <a:gd name="connsiteY47" fmla="*/ 76641 h 136491"/>
              <a:gd name="connsiteX48" fmla="*/ 39560 w 143278"/>
              <a:gd name="connsiteY48" fmla="*/ 76924 h 136491"/>
              <a:gd name="connsiteX49" fmla="*/ 39763 w 143278"/>
              <a:gd name="connsiteY49" fmla="*/ 77172 h 136491"/>
              <a:gd name="connsiteX50" fmla="*/ 50268 w 143278"/>
              <a:gd name="connsiteY50" fmla="*/ 87677 h 136491"/>
              <a:gd name="connsiteX51" fmla="*/ 57696 w 143278"/>
              <a:gd name="connsiteY51" fmla="*/ 87677 h 136491"/>
              <a:gd name="connsiteX52" fmla="*/ 57696 w 143278"/>
              <a:gd name="connsiteY52" fmla="*/ 80250 h 136491"/>
              <a:gd name="connsiteX53" fmla="*/ 56157 w 143278"/>
              <a:gd name="connsiteY53" fmla="*/ 78711 h 136491"/>
              <a:gd name="connsiteX54" fmla="*/ 76447 w 143278"/>
              <a:gd name="connsiteY54" fmla="*/ 78711 h 136491"/>
              <a:gd name="connsiteX55" fmla="*/ 86952 w 143278"/>
              <a:gd name="connsiteY55" fmla="*/ 68203 h 136491"/>
              <a:gd name="connsiteX56" fmla="*/ 85568 w 143278"/>
              <a:gd name="connsiteY56" fmla="*/ 62994 h 136491"/>
              <a:gd name="connsiteX57" fmla="*/ 27718 w 143278"/>
              <a:gd name="connsiteY57" fmla="*/ 68205 h 136491"/>
              <a:gd name="connsiteX58" fmla="*/ 10506 w 143278"/>
              <a:gd name="connsiteY58" fmla="*/ 68205 h 136491"/>
              <a:gd name="connsiteX59" fmla="*/ 21197 w 143278"/>
              <a:gd name="connsiteY59" fmla="*/ 49495 h 136491"/>
              <a:gd name="connsiteX60" fmla="*/ 22735 w 143278"/>
              <a:gd name="connsiteY60" fmla="*/ 54109 h 136491"/>
              <a:gd name="connsiteX61" fmla="*/ 29380 w 143278"/>
              <a:gd name="connsiteY61" fmla="*/ 57431 h 136491"/>
              <a:gd name="connsiteX62" fmla="*/ 32702 w 143278"/>
              <a:gd name="connsiteY62" fmla="*/ 50785 h 136491"/>
              <a:gd name="connsiteX63" fmla="*/ 27449 w 143278"/>
              <a:gd name="connsiteY63" fmla="*/ 35027 h 136491"/>
              <a:gd name="connsiteX64" fmla="*/ 27308 w 143278"/>
              <a:gd name="connsiteY64" fmla="*/ 34713 h 136491"/>
              <a:gd name="connsiteX65" fmla="*/ 26811 w 143278"/>
              <a:gd name="connsiteY65" fmla="*/ 33775 h 136491"/>
              <a:gd name="connsiteX66" fmla="*/ 26527 w 143278"/>
              <a:gd name="connsiteY66" fmla="*/ 33378 h 136491"/>
              <a:gd name="connsiteX67" fmla="*/ 26134 w 143278"/>
              <a:gd name="connsiteY67" fmla="*/ 32957 h 136491"/>
              <a:gd name="connsiteX68" fmla="*/ 25821 w 143278"/>
              <a:gd name="connsiteY68" fmla="*/ 32663 h 136491"/>
              <a:gd name="connsiteX69" fmla="*/ 25278 w 143278"/>
              <a:gd name="connsiteY69" fmla="*/ 32276 h 136491"/>
              <a:gd name="connsiteX70" fmla="*/ 25072 w 143278"/>
              <a:gd name="connsiteY70" fmla="*/ 32129 h 136491"/>
              <a:gd name="connsiteX71" fmla="*/ 24975 w 143278"/>
              <a:gd name="connsiteY71" fmla="*/ 32086 h 136491"/>
              <a:gd name="connsiteX72" fmla="*/ 24329 w 143278"/>
              <a:gd name="connsiteY72" fmla="*/ 31798 h 136491"/>
              <a:gd name="connsiteX73" fmla="*/ 24020 w 143278"/>
              <a:gd name="connsiteY73" fmla="*/ 31678 h 136491"/>
              <a:gd name="connsiteX74" fmla="*/ 23351 w 143278"/>
              <a:gd name="connsiteY74" fmla="*/ 31530 h 136491"/>
              <a:gd name="connsiteX75" fmla="*/ 23020 w 143278"/>
              <a:gd name="connsiteY75" fmla="*/ 31471 h 136491"/>
              <a:gd name="connsiteX76" fmla="*/ 22377 w 143278"/>
              <a:gd name="connsiteY76" fmla="*/ 31457 h 136491"/>
              <a:gd name="connsiteX77" fmla="*/ 21992 w 143278"/>
              <a:gd name="connsiteY77" fmla="*/ 31466 h 136491"/>
              <a:gd name="connsiteX78" fmla="*/ 21443 w 143278"/>
              <a:gd name="connsiteY78" fmla="*/ 31560 h 136491"/>
              <a:gd name="connsiteX79" fmla="*/ 20955 w 143278"/>
              <a:gd name="connsiteY79" fmla="*/ 31671 h 136491"/>
              <a:gd name="connsiteX80" fmla="*/ 20804 w 143278"/>
              <a:gd name="connsiteY80" fmla="*/ 31706 h 136491"/>
              <a:gd name="connsiteX81" fmla="*/ 5045 w 143278"/>
              <a:gd name="connsiteY81" fmla="*/ 36958 h 136491"/>
              <a:gd name="connsiteX82" fmla="*/ 1724 w 143278"/>
              <a:gd name="connsiteY82" fmla="*/ 43604 h 136491"/>
              <a:gd name="connsiteX83" fmla="*/ 8369 w 143278"/>
              <a:gd name="connsiteY83" fmla="*/ 46925 h 136491"/>
              <a:gd name="connsiteX84" fmla="*/ 11084 w 143278"/>
              <a:gd name="connsiteY84" fmla="*/ 46020 h 136491"/>
              <a:gd name="connsiteX85" fmla="*/ 1385 w 143278"/>
              <a:gd name="connsiteY85" fmla="*/ 62994 h 136491"/>
              <a:gd name="connsiteX86" fmla="*/ 5296 w 143278"/>
              <a:gd name="connsiteY86" fmla="*/ 77327 h 136491"/>
              <a:gd name="connsiteX87" fmla="*/ 10506 w 143278"/>
              <a:gd name="connsiteY87" fmla="*/ 78711 h 136491"/>
              <a:gd name="connsiteX88" fmla="*/ 27718 w 143278"/>
              <a:gd name="connsiteY88" fmla="*/ 78711 h 136491"/>
              <a:gd name="connsiteX89" fmla="*/ 32971 w 143278"/>
              <a:gd name="connsiteY89" fmla="*/ 73458 h 136491"/>
              <a:gd name="connsiteX90" fmla="*/ 27718 w 143278"/>
              <a:gd name="connsiteY90" fmla="*/ 68205 h 136491"/>
              <a:gd name="connsiteX91" fmla="*/ 53106 w 143278"/>
              <a:gd name="connsiteY91" fmla="*/ 27357 h 136491"/>
              <a:gd name="connsiteX92" fmla="*/ 50391 w 143278"/>
              <a:gd name="connsiteY92" fmla="*/ 26453 h 136491"/>
              <a:gd name="connsiteX93" fmla="*/ 43746 w 143278"/>
              <a:gd name="connsiteY93" fmla="*/ 29774 h 136491"/>
              <a:gd name="connsiteX94" fmla="*/ 47067 w 143278"/>
              <a:gd name="connsiteY94" fmla="*/ 36420 h 136491"/>
              <a:gd name="connsiteX95" fmla="*/ 62826 w 143278"/>
              <a:gd name="connsiteY95" fmla="*/ 41673 h 136491"/>
              <a:gd name="connsiteX96" fmla="*/ 62974 w 143278"/>
              <a:gd name="connsiteY96" fmla="*/ 41697 h 136491"/>
              <a:gd name="connsiteX97" fmla="*/ 64392 w 143278"/>
              <a:gd name="connsiteY97" fmla="*/ 41929 h 136491"/>
              <a:gd name="connsiteX98" fmla="*/ 64488 w 143278"/>
              <a:gd name="connsiteY98" fmla="*/ 41944 h 136491"/>
              <a:gd name="connsiteX99" fmla="*/ 64555 w 143278"/>
              <a:gd name="connsiteY99" fmla="*/ 41934 h 136491"/>
              <a:gd name="connsiteX100" fmla="*/ 65959 w 143278"/>
              <a:gd name="connsiteY100" fmla="*/ 41713 h 136491"/>
              <a:gd name="connsiteX101" fmla="*/ 67094 w 143278"/>
              <a:gd name="connsiteY101" fmla="*/ 41249 h 136491"/>
              <a:gd name="connsiteX102" fmla="*/ 67367 w 143278"/>
              <a:gd name="connsiteY102" fmla="*/ 41055 h 136491"/>
              <a:gd name="connsiteX103" fmla="*/ 67663 w 143278"/>
              <a:gd name="connsiteY103" fmla="*/ 40843 h 136491"/>
              <a:gd name="connsiteX104" fmla="*/ 68676 w 143278"/>
              <a:gd name="connsiteY104" fmla="*/ 39857 h 136491"/>
              <a:gd name="connsiteX105" fmla="*/ 68728 w 143278"/>
              <a:gd name="connsiteY105" fmla="*/ 39774 h 136491"/>
              <a:gd name="connsiteX106" fmla="*/ 69390 w 143278"/>
              <a:gd name="connsiteY106" fmla="*/ 38505 h 136491"/>
              <a:gd name="connsiteX107" fmla="*/ 69471 w 143278"/>
              <a:gd name="connsiteY107" fmla="*/ 38351 h 136491"/>
              <a:gd name="connsiteX108" fmla="*/ 74724 w 143278"/>
              <a:gd name="connsiteY108" fmla="*/ 22593 h 136491"/>
              <a:gd name="connsiteX109" fmla="*/ 71402 w 143278"/>
              <a:gd name="connsiteY109" fmla="*/ 15948 h 136491"/>
              <a:gd name="connsiteX110" fmla="*/ 64757 w 143278"/>
              <a:gd name="connsiteY110" fmla="*/ 19269 h 136491"/>
              <a:gd name="connsiteX111" fmla="*/ 63219 w 143278"/>
              <a:gd name="connsiteY111" fmla="*/ 23884 h 136491"/>
              <a:gd name="connsiteX112" fmla="*/ 52597 w 143278"/>
              <a:gd name="connsiteY112" fmla="*/ 5296 h 136491"/>
              <a:gd name="connsiteX113" fmla="*/ 38267 w 143278"/>
              <a:gd name="connsiteY113" fmla="*/ 1385 h 136491"/>
              <a:gd name="connsiteX114" fmla="*/ 34356 w 143278"/>
              <a:gd name="connsiteY114" fmla="*/ 5296 h 136491"/>
              <a:gd name="connsiteX115" fmla="*/ 26910 w 143278"/>
              <a:gd name="connsiteY115" fmla="*/ 18325 h 136491"/>
              <a:gd name="connsiteX116" fmla="*/ 28865 w 143278"/>
              <a:gd name="connsiteY116" fmla="*/ 25491 h 136491"/>
              <a:gd name="connsiteX117" fmla="*/ 36031 w 143278"/>
              <a:gd name="connsiteY117" fmla="*/ 23537 h 136491"/>
              <a:gd name="connsiteX118" fmla="*/ 43477 w 143278"/>
              <a:gd name="connsiteY118" fmla="*/ 10507 h 13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3278" h="136491">
                <a:moveTo>
                  <a:pt x="109136" y="115480"/>
                </a:moveTo>
                <a:cubicBezTo>
                  <a:pt x="109136" y="112579"/>
                  <a:pt x="111488" y="110227"/>
                  <a:pt x="114389" y="110227"/>
                </a:cubicBezTo>
                <a:cubicBezTo>
                  <a:pt x="117290" y="110227"/>
                  <a:pt x="119642" y="112579"/>
                  <a:pt x="119642" y="115480"/>
                </a:cubicBezTo>
                <a:cubicBezTo>
                  <a:pt x="119642" y="118381"/>
                  <a:pt x="117290" y="120733"/>
                  <a:pt x="114389" y="120733"/>
                </a:cubicBezTo>
                <a:cubicBezTo>
                  <a:pt x="111488" y="120733"/>
                  <a:pt x="109136" y="118381"/>
                  <a:pt x="109136" y="115480"/>
                </a:cubicBezTo>
                <a:close/>
                <a:moveTo>
                  <a:pt x="143279" y="36689"/>
                </a:moveTo>
                <a:lnTo>
                  <a:pt x="143279" y="125986"/>
                </a:lnTo>
                <a:cubicBezTo>
                  <a:pt x="143273" y="131785"/>
                  <a:pt x="138573" y="136485"/>
                  <a:pt x="132773" y="136491"/>
                </a:cubicBezTo>
                <a:lnTo>
                  <a:pt x="96004" y="136491"/>
                </a:lnTo>
                <a:cubicBezTo>
                  <a:pt x="90205" y="136485"/>
                  <a:pt x="85504" y="131785"/>
                  <a:pt x="85499" y="125986"/>
                </a:cubicBezTo>
                <a:lnTo>
                  <a:pt x="85499" y="89216"/>
                </a:lnTo>
                <a:cubicBezTo>
                  <a:pt x="85499" y="86315"/>
                  <a:pt x="87850" y="83964"/>
                  <a:pt x="90751" y="83964"/>
                </a:cubicBezTo>
                <a:cubicBezTo>
                  <a:pt x="93652" y="83964"/>
                  <a:pt x="96004" y="86315"/>
                  <a:pt x="96004" y="89216"/>
                </a:cubicBezTo>
                <a:lnTo>
                  <a:pt x="96004" y="94469"/>
                </a:lnTo>
                <a:lnTo>
                  <a:pt x="132773" y="94469"/>
                </a:lnTo>
                <a:lnTo>
                  <a:pt x="132773" y="36689"/>
                </a:lnTo>
                <a:lnTo>
                  <a:pt x="96004" y="36689"/>
                </a:lnTo>
                <a:lnTo>
                  <a:pt x="96004" y="47194"/>
                </a:lnTo>
                <a:cubicBezTo>
                  <a:pt x="96004" y="50095"/>
                  <a:pt x="93652" y="52447"/>
                  <a:pt x="90751" y="52447"/>
                </a:cubicBezTo>
                <a:cubicBezTo>
                  <a:pt x="87850" y="52447"/>
                  <a:pt x="85499" y="50095"/>
                  <a:pt x="85499" y="47194"/>
                </a:cubicBezTo>
                <a:lnTo>
                  <a:pt x="85499" y="36689"/>
                </a:lnTo>
                <a:cubicBezTo>
                  <a:pt x="85504" y="30889"/>
                  <a:pt x="90205" y="26189"/>
                  <a:pt x="96004" y="26183"/>
                </a:cubicBezTo>
                <a:lnTo>
                  <a:pt x="132773" y="26183"/>
                </a:lnTo>
                <a:cubicBezTo>
                  <a:pt x="138573" y="26189"/>
                  <a:pt x="143273" y="30889"/>
                  <a:pt x="143279" y="36689"/>
                </a:cubicBezTo>
                <a:close/>
                <a:moveTo>
                  <a:pt x="132773" y="104975"/>
                </a:moveTo>
                <a:lnTo>
                  <a:pt x="96004" y="104975"/>
                </a:lnTo>
                <a:lnTo>
                  <a:pt x="96004" y="125986"/>
                </a:lnTo>
                <a:lnTo>
                  <a:pt x="132773" y="125986"/>
                </a:lnTo>
                <a:close/>
                <a:moveTo>
                  <a:pt x="85568" y="62994"/>
                </a:moveTo>
                <a:lnTo>
                  <a:pt x="78053" y="49841"/>
                </a:lnTo>
                <a:cubicBezTo>
                  <a:pt x="76614" y="47323"/>
                  <a:pt x="73405" y="46448"/>
                  <a:pt x="70887" y="47887"/>
                </a:cubicBezTo>
                <a:cubicBezTo>
                  <a:pt x="68368" y="49326"/>
                  <a:pt x="67493" y="52535"/>
                  <a:pt x="68932" y="55053"/>
                </a:cubicBezTo>
                <a:lnTo>
                  <a:pt x="76447" y="68205"/>
                </a:lnTo>
                <a:lnTo>
                  <a:pt x="56157" y="68205"/>
                </a:lnTo>
                <a:lnTo>
                  <a:pt x="57696" y="66667"/>
                </a:lnTo>
                <a:cubicBezTo>
                  <a:pt x="59747" y="64615"/>
                  <a:pt x="59747" y="61290"/>
                  <a:pt x="57696" y="59239"/>
                </a:cubicBezTo>
                <a:cubicBezTo>
                  <a:pt x="55645" y="57188"/>
                  <a:pt x="52319" y="57188"/>
                  <a:pt x="50268" y="59239"/>
                </a:cubicBezTo>
                <a:lnTo>
                  <a:pt x="39763" y="69744"/>
                </a:lnTo>
                <a:cubicBezTo>
                  <a:pt x="39437" y="70079"/>
                  <a:pt x="39158" y="70457"/>
                  <a:pt x="38933" y="70867"/>
                </a:cubicBezTo>
                <a:cubicBezTo>
                  <a:pt x="38877" y="70964"/>
                  <a:pt x="38828" y="71059"/>
                  <a:pt x="38779" y="71159"/>
                </a:cubicBezTo>
                <a:cubicBezTo>
                  <a:pt x="38578" y="71555"/>
                  <a:pt x="38429" y="71974"/>
                  <a:pt x="38335" y="72406"/>
                </a:cubicBezTo>
                <a:lnTo>
                  <a:pt x="38325" y="72440"/>
                </a:lnTo>
                <a:cubicBezTo>
                  <a:pt x="38244" y="72886"/>
                  <a:pt x="38220" y="73341"/>
                  <a:pt x="38256" y="73793"/>
                </a:cubicBezTo>
                <a:cubicBezTo>
                  <a:pt x="38263" y="73901"/>
                  <a:pt x="38273" y="74006"/>
                  <a:pt x="38287" y="74115"/>
                </a:cubicBezTo>
                <a:cubicBezTo>
                  <a:pt x="38338" y="74576"/>
                  <a:pt x="38451" y="75028"/>
                  <a:pt x="38621" y="75459"/>
                </a:cubicBezTo>
                <a:lnTo>
                  <a:pt x="38624" y="75469"/>
                </a:lnTo>
                <a:lnTo>
                  <a:pt x="38647" y="75507"/>
                </a:lnTo>
                <a:cubicBezTo>
                  <a:pt x="38825" y="75912"/>
                  <a:pt x="39054" y="76293"/>
                  <a:pt x="39329" y="76641"/>
                </a:cubicBezTo>
                <a:cubicBezTo>
                  <a:pt x="39404" y="76739"/>
                  <a:pt x="39479" y="76832"/>
                  <a:pt x="39560" y="76924"/>
                </a:cubicBezTo>
                <a:cubicBezTo>
                  <a:pt x="39631" y="77004"/>
                  <a:pt x="39686" y="77095"/>
                  <a:pt x="39763" y="77172"/>
                </a:cubicBezTo>
                <a:lnTo>
                  <a:pt x="50268" y="87677"/>
                </a:lnTo>
                <a:cubicBezTo>
                  <a:pt x="52319" y="89729"/>
                  <a:pt x="55645" y="89729"/>
                  <a:pt x="57696" y="87677"/>
                </a:cubicBezTo>
                <a:cubicBezTo>
                  <a:pt x="59747" y="85626"/>
                  <a:pt x="59747" y="82301"/>
                  <a:pt x="57696" y="80250"/>
                </a:cubicBezTo>
                <a:lnTo>
                  <a:pt x="56157" y="78711"/>
                </a:lnTo>
                <a:lnTo>
                  <a:pt x="76447" y="78711"/>
                </a:lnTo>
                <a:cubicBezTo>
                  <a:pt x="82250" y="78710"/>
                  <a:pt x="86953" y="74006"/>
                  <a:pt x="86952" y="68203"/>
                </a:cubicBezTo>
                <a:cubicBezTo>
                  <a:pt x="86951" y="66376"/>
                  <a:pt x="86474" y="64580"/>
                  <a:pt x="85568" y="62994"/>
                </a:cubicBezTo>
                <a:close/>
                <a:moveTo>
                  <a:pt x="27718" y="68205"/>
                </a:moveTo>
                <a:lnTo>
                  <a:pt x="10506" y="68205"/>
                </a:lnTo>
                <a:lnTo>
                  <a:pt x="21197" y="49495"/>
                </a:lnTo>
                <a:lnTo>
                  <a:pt x="22735" y="54109"/>
                </a:lnTo>
                <a:cubicBezTo>
                  <a:pt x="23653" y="56862"/>
                  <a:pt x="26628" y="58349"/>
                  <a:pt x="29380" y="57431"/>
                </a:cubicBezTo>
                <a:cubicBezTo>
                  <a:pt x="32133" y="56513"/>
                  <a:pt x="33620" y="53538"/>
                  <a:pt x="32702" y="50785"/>
                </a:cubicBezTo>
                <a:lnTo>
                  <a:pt x="27449" y="35027"/>
                </a:lnTo>
                <a:cubicBezTo>
                  <a:pt x="27412" y="34916"/>
                  <a:pt x="27352" y="34820"/>
                  <a:pt x="27308" y="34713"/>
                </a:cubicBezTo>
                <a:cubicBezTo>
                  <a:pt x="27185" y="34380"/>
                  <a:pt x="27018" y="34065"/>
                  <a:pt x="26811" y="33775"/>
                </a:cubicBezTo>
                <a:cubicBezTo>
                  <a:pt x="26721" y="33639"/>
                  <a:pt x="26631" y="33505"/>
                  <a:pt x="26527" y="33378"/>
                </a:cubicBezTo>
                <a:cubicBezTo>
                  <a:pt x="26404" y="33230"/>
                  <a:pt x="26273" y="33090"/>
                  <a:pt x="26134" y="32957"/>
                </a:cubicBezTo>
                <a:cubicBezTo>
                  <a:pt x="26032" y="32856"/>
                  <a:pt x="25932" y="32756"/>
                  <a:pt x="25821" y="32663"/>
                </a:cubicBezTo>
                <a:cubicBezTo>
                  <a:pt x="25648" y="32523"/>
                  <a:pt x="25467" y="32393"/>
                  <a:pt x="25278" y="32276"/>
                </a:cubicBezTo>
                <a:cubicBezTo>
                  <a:pt x="25206" y="32230"/>
                  <a:pt x="25146" y="32172"/>
                  <a:pt x="25072" y="32129"/>
                </a:cubicBezTo>
                <a:cubicBezTo>
                  <a:pt x="25040" y="32111"/>
                  <a:pt x="25007" y="32103"/>
                  <a:pt x="24975" y="32086"/>
                </a:cubicBezTo>
                <a:cubicBezTo>
                  <a:pt x="24767" y="31975"/>
                  <a:pt x="24551" y="31879"/>
                  <a:pt x="24329" y="31798"/>
                </a:cubicBezTo>
                <a:cubicBezTo>
                  <a:pt x="24226" y="31758"/>
                  <a:pt x="24124" y="31711"/>
                  <a:pt x="24020" y="31678"/>
                </a:cubicBezTo>
                <a:cubicBezTo>
                  <a:pt x="23800" y="31614"/>
                  <a:pt x="23577" y="31565"/>
                  <a:pt x="23351" y="31530"/>
                </a:cubicBezTo>
                <a:cubicBezTo>
                  <a:pt x="23240" y="31511"/>
                  <a:pt x="23131" y="31483"/>
                  <a:pt x="23020" y="31471"/>
                </a:cubicBezTo>
                <a:cubicBezTo>
                  <a:pt x="22806" y="31453"/>
                  <a:pt x="22592" y="31449"/>
                  <a:pt x="22377" y="31457"/>
                </a:cubicBezTo>
                <a:cubicBezTo>
                  <a:pt x="22248" y="31460"/>
                  <a:pt x="22120" y="31454"/>
                  <a:pt x="21992" y="31466"/>
                </a:cubicBezTo>
                <a:cubicBezTo>
                  <a:pt x="21807" y="31488"/>
                  <a:pt x="21624" y="31519"/>
                  <a:pt x="21443" y="31560"/>
                </a:cubicBezTo>
                <a:cubicBezTo>
                  <a:pt x="21278" y="31593"/>
                  <a:pt x="21116" y="31623"/>
                  <a:pt x="20955" y="31671"/>
                </a:cubicBezTo>
                <a:cubicBezTo>
                  <a:pt x="20905" y="31686"/>
                  <a:pt x="20854" y="31689"/>
                  <a:pt x="20804" y="31706"/>
                </a:cubicBezTo>
                <a:lnTo>
                  <a:pt x="5045" y="36958"/>
                </a:lnTo>
                <a:cubicBezTo>
                  <a:pt x="2293" y="37876"/>
                  <a:pt x="806" y="40851"/>
                  <a:pt x="1724" y="43604"/>
                </a:cubicBezTo>
                <a:cubicBezTo>
                  <a:pt x="2642" y="46356"/>
                  <a:pt x="5617" y="47843"/>
                  <a:pt x="8369" y="46925"/>
                </a:cubicBezTo>
                <a:lnTo>
                  <a:pt x="11084" y="46020"/>
                </a:lnTo>
                <a:lnTo>
                  <a:pt x="1385" y="62994"/>
                </a:lnTo>
                <a:cubicBezTo>
                  <a:pt x="-1493" y="68032"/>
                  <a:pt x="258" y="74449"/>
                  <a:pt x="5296" y="77327"/>
                </a:cubicBezTo>
                <a:cubicBezTo>
                  <a:pt x="6883" y="78234"/>
                  <a:pt x="8679" y="78711"/>
                  <a:pt x="10506" y="78711"/>
                </a:cubicBezTo>
                <a:lnTo>
                  <a:pt x="27718" y="78711"/>
                </a:lnTo>
                <a:cubicBezTo>
                  <a:pt x="30619" y="78711"/>
                  <a:pt x="32971" y="76359"/>
                  <a:pt x="32971" y="73458"/>
                </a:cubicBezTo>
                <a:cubicBezTo>
                  <a:pt x="32971" y="70557"/>
                  <a:pt x="30619" y="68205"/>
                  <a:pt x="27718" y="68205"/>
                </a:cubicBezTo>
                <a:close/>
                <a:moveTo>
                  <a:pt x="53106" y="27357"/>
                </a:moveTo>
                <a:lnTo>
                  <a:pt x="50391" y="26453"/>
                </a:lnTo>
                <a:cubicBezTo>
                  <a:pt x="47639" y="25535"/>
                  <a:pt x="44664" y="27022"/>
                  <a:pt x="43746" y="29774"/>
                </a:cubicBezTo>
                <a:cubicBezTo>
                  <a:pt x="42828" y="32527"/>
                  <a:pt x="44315" y="35502"/>
                  <a:pt x="47067" y="36420"/>
                </a:cubicBezTo>
                <a:lnTo>
                  <a:pt x="62826" y="41673"/>
                </a:lnTo>
                <a:cubicBezTo>
                  <a:pt x="62875" y="41689"/>
                  <a:pt x="62925" y="41682"/>
                  <a:pt x="62974" y="41697"/>
                </a:cubicBezTo>
                <a:cubicBezTo>
                  <a:pt x="63434" y="41839"/>
                  <a:pt x="63911" y="41917"/>
                  <a:pt x="64392" y="41929"/>
                </a:cubicBezTo>
                <a:cubicBezTo>
                  <a:pt x="64424" y="41929"/>
                  <a:pt x="64456" y="41944"/>
                  <a:pt x="64488" y="41944"/>
                </a:cubicBezTo>
                <a:cubicBezTo>
                  <a:pt x="64511" y="41944"/>
                  <a:pt x="64532" y="41934"/>
                  <a:pt x="64555" y="41934"/>
                </a:cubicBezTo>
                <a:cubicBezTo>
                  <a:pt x="65031" y="41925"/>
                  <a:pt x="65503" y="41851"/>
                  <a:pt x="65959" y="41713"/>
                </a:cubicBezTo>
                <a:cubicBezTo>
                  <a:pt x="66337" y="41559"/>
                  <a:pt x="66715" y="41404"/>
                  <a:pt x="67094" y="41249"/>
                </a:cubicBezTo>
                <a:cubicBezTo>
                  <a:pt x="67193" y="41193"/>
                  <a:pt x="67273" y="41117"/>
                  <a:pt x="67367" y="41055"/>
                </a:cubicBezTo>
                <a:cubicBezTo>
                  <a:pt x="67469" y="40987"/>
                  <a:pt x="67565" y="40918"/>
                  <a:pt x="67663" y="40843"/>
                </a:cubicBezTo>
                <a:cubicBezTo>
                  <a:pt x="68044" y="40562"/>
                  <a:pt x="68385" y="40230"/>
                  <a:pt x="68676" y="39857"/>
                </a:cubicBezTo>
                <a:cubicBezTo>
                  <a:pt x="68696" y="39831"/>
                  <a:pt x="68708" y="39800"/>
                  <a:pt x="68728" y="39774"/>
                </a:cubicBezTo>
                <a:cubicBezTo>
                  <a:pt x="69006" y="39384"/>
                  <a:pt x="69229" y="38957"/>
                  <a:pt x="69390" y="38505"/>
                </a:cubicBezTo>
                <a:cubicBezTo>
                  <a:pt x="69411" y="38450"/>
                  <a:pt x="69452" y="38408"/>
                  <a:pt x="69471" y="38351"/>
                </a:cubicBezTo>
                <a:lnTo>
                  <a:pt x="74724" y="22593"/>
                </a:lnTo>
                <a:cubicBezTo>
                  <a:pt x="75642" y="19841"/>
                  <a:pt x="74155" y="16865"/>
                  <a:pt x="71402" y="15948"/>
                </a:cubicBezTo>
                <a:cubicBezTo>
                  <a:pt x="68650" y="15030"/>
                  <a:pt x="65675" y="16517"/>
                  <a:pt x="64757" y="19269"/>
                </a:cubicBezTo>
                <a:lnTo>
                  <a:pt x="63219" y="23884"/>
                </a:lnTo>
                <a:lnTo>
                  <a:pt x="52597" y="5296"/>
                </a:lnTo>
                <a:cubicBezTo>
                  <a:pt x="49720" y="258"/>
                  <a:pt x="43304" y="-1492"/>
                  <a:pt x="38267" y="1385"/>
                </a:cubicBezTo>
                <a:cubicBezTo>
                  <a:pt x="36637" y="2316"/>
                  <a:pt x="35287" y="3666"/>
                  <a:pt x="34356" y="5296"/>
                </a:cubicBezTo>
                <a:lnTo>
                  <a:pt x="26910" y="18325"/>
                </a:lnTo>
                <a:cubicBezTo>
                  <a:pt x="25471" y="20843"/>
                  <a:pt x="26346" y="24052"/>
                  <a:pt x="28865" y="25491"/>
                </a:cubicBezTo>
                <a:cubicBezTo>
                  <a:pt x="31383" y="26930"/>
                  <a:pt x="34592" y="26055"/>
                  <a:pt x="36031" y="23537"/>
                </a:cubicBezTo>
                <a:lnTo>
                  <a:pt x="43477" y="10507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3FCD5223-BEC4-430D-F51C-2DB854E8B85F}"/>
              </a:ext>
            </a:extLst>
          </p:cNvPr>
          <p:cNvSpPr/>
          <p:nvPr/>
        </p:nvSpPr>
        <p:spPr>
          <a:xfrm>
            <a:off x="1540011" y="2484792"/>
            <a:ext cx="988070" cy="919163"/>
          </a:xfrm>
          <a:custGeom>
            <a:avLst/>
            <a:gdLst>
              <a:gd name="connsiteX0" fmla="*/ 109292 w 147077"/>
              <a:gd name="connsiteY0" fmla="*/ 64240 h 136820"/>
              <a:gd name="connsiteX1" fmla="*/ 95492 w 147077"/>
              <a:gd name="connsiteY1" fmla="*/ 6259 h 136820"/>
              <a:gd name="connsiteX2" fmla="*/ 37512 w 147077"/>
              <a:gd name="connsiteY2" fmla="*/ 20059 h 136820"/>
              <a:gd name="connsiteX3" fmla="*/ 51311 w 147077"/>
              <a:gd name="connsiteY3" fmla="*/ 78039 h 136820"/>
              <a:gd name="connsiteX4" fmla="*/ 101164 w 147077"/>
              <a:gd name="connsiteY4" fmla="*/ 73856 h 136820"/>
              <a:gd name="connsiteX5" fmla="*/ 136572 w 147077"/>
              <a:gd name="connsiteY5" fmla="*/ 110557 h 136820"/>
              <a:gd name="connsiteX6" fmla="*/ 136572 w 147077"/>
              <a:gd name="connsiteY6" fmla="*/ 115809 h 136820"/>
              <a:gd name="connsiteX7" fmla="*/ 126066 w 147077"/>
              <a:gd name="connsiteY7" fmla="*/ 126315 h 136820"/>
              <a:gd name="connsiteX8" fmla="*/ 21011 w 147077"/>
              <a:gd name="connsiteY8" fmla="*/ 126315 h 136820"/>
              <a:gd name="connsiteX9" fmla="*/ 10506 w 147077"/>
              <a:gd name="connsiteY9" fmla="*/ 115809 h 136820"/>
              <a:gd name="connsiteX10" fmla="*/ 10506 w 147077"/>
              <a:gd name="connsiteY10" fmla="*/ 110557 h 136820"/>
              <a:gd name="connsiteX11" fmla="*/ 23007 w 147077"/>
              <a:gd name="connsiteY11" fmla="*/ 82928 h 136820"/>
              <a:gd name="connsiteX12" fmla="*/ 64119 w 147077"/>
              <a:gd name="connsiteY12" fmla="*/ 104620 h 136820"/>
              <a:gd name="connsiteX13" fmla="*/ 78129 w 147077"/>
              <a:gd name="connsiteY13" fmla="*/ 109432 h 136820"/>
              <a:gd name="connsiteX14" fmla="*/ 82941 w 147077"/>
              <a:gd name="connsiteY14" fmla="*/ 95421 h 136820"/>
              <a:gd name="connsiteX15" fmla="*/ 68931 w 147077"/>
              <a:gd name="connsiteY15" fmla="*/ 90609 h 136820"/>
              <a:gd name="connsiteX16" fmla="*/ 64879 w 147077"/>
              <a:gd name="connsiteY16" fmla="*/ 94115 h 136820"/>
              <a:gd name="connsiteX17" fmla="*/ 26607 w 147077"/>
              <a:gd name="connsiteY17" fmla="*/ 70733 h 136820"/>
              <a:gd name="connsiteX18" fmla="*/ 26600 w 147077"/>
              <a:gd name="connsiteY18" fmla="*/ 70720 h 136820"/>
              <a:gd name="connsiteX19" fmla="*/ 15758 w 147077"/>
              <a:gd name="connsiteY19" fmla="*/ 37018 h 136820"/>
              <a:gd name="connsiteX20" fmla="*/ 10506 w 147077"/>
              <a:gd name="connsiteY20" fmla="*/ 31765 h 136820"/>
              <a:gd name="connsiteX21" fmla="*/ 5253 w 147077"/>
              <a:gd name="connsiteY21" fmla="*/ 37018 h 136820"/>
              <a:gd name="connsiteX22" fmla="*/ 16586 w 147077"/>
              <a:gd name="connsiteY22" fmla="*/ 74614 h 136820"/>
              <a:gd name="connsiteX23" fmla="*/ 0 w 147077"/>
              <a:gd name="connsiteY23" fmla="*/ 110557 h 136820"/>
              <a:gd name="connsiteX24" fmla="*/ 0 w 147077"/>
              <a:gd name="connsiteY24" fmla="*/ 115809 h 136820"/>
              <a:gd name="connsiteX25" fmla="*/ 21011 w 147077"/>
              <a:gd name="connsiteY25" fmla="*/ 136820 h 136820"/>
              <a:gd name="connsiteX26" fmla="*/ 126066 w 147077"/>
              <a:gd name="connsiteY26" fmla="*/ 136820 h 136820"/>
              <a:gd name="connsiteX27" fmla="*/ 147077 w 147077"/>
              <a:gd name="connsiteY27" fmla="*/ 115809 h 136820"/>
              <a:gd name="connsiteX28" fmla="*/ 147077 w 147077"/>
              <a:gd name="connsiteY28" fmla="*/ 110557 h 136820"/>
              <a:gd name="connsiteX29" fmla="*/ 109292 w 147077"/>
              <a:gd name="connsiteY29" fmla="*/ 64240 h 136820"/>
              <a:gd name="connsiteX30" fmla="*/ 73539 w 147077"/>
              <a:gd name="connsiteY30" fmla="*/ 73787 h 136820"/>
              <a:gd name="connsiteX31" fmla="*/ 42022 w 147077"/>
              <a:gd name="connsiteY31" fmla="*/ 42271 h 136820"/>
              <a:gd name="connsiteX32" fmla="*/ 73539 w 147077"/>
              <a:gd name="connsiteY32" fmla="*/ 10754 h 136820"/>
              <a:gd name="connsiteX33" fmla="*/ 105055 w 147077"/>
              <a:gd name="connsiteY33" fmla="*/ 42271 h 136820"/>
              <a:gd name="connsiteX34" fmla="*/ 73539 w 147077"/>
              <a:gd name="connsiteY34" fmla="*/ 73787 h 1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077" h="136820">
                <a:moveTo>
                  <a:pt x="109292" y="64240"/>
                </a:moveTo>
                <a:cubicBezTo>
                  <a:pt x="121492" y="44418"/>
                  <a:pt x="115314" y="18460"/>
                  <a:pt x="95492" y="6259"/>
                </a:cubicBezTo>
                <a:cubicBezTo>
                  <a:pt x="75671" y="-5941"/>
                  <a:pt x="49712" y="238"/>
                  <a:pt x="37512" y="20059"/>
                </a:cubicBezTo>
                <a:cubicBezTo>
                  <a:pt x="25312" y="39880"/>
                  <a:pt x="31490" y="65839"/>
                  <a:pt x="51311" y="78039"/>
                </a:cubicBezTo>
                <a:cubicBezTo>
                  <a:pt x="67049" y="87726"/>
                  <a:pt x="87261" y="86030"/>
                  <a:pt x="101164" y="73856"/>
                </a:cubicBezTo>
                <a:cubicBezTo>
                  <a:pt x="120908" y="74596"/>
                  <a:pt x="136540" y="90800"/>
                  <a:pt x="136572" y="110557"/>
                </a:cubicBezTo>
                <a:lnTo>
                  <a:pt x="136572" y="115809"/>
                </a:lnTo>
                <a:cubicBezTo>
                  <a:pt x="136565" y="121609"/>
                  <a:pt x="131865" y="126309"/>
                  <a:pt x="126066" y="126315"/>
                </a:cubicBezTo>
                <a:lnTo>
                  <a:pt x="21011" y="126315"/>
                </a:lnTo>
                <a:cubicBezTo>
                  <a:pt x="15212" y="126309"/>
                  <a:pt x="10512" y="121609"/>
                  <a:pt x="10506" y="115809"/>
                </a:cubicBezTo>
                <a:lnTo>
                  <a:pt x="10506" y="110557"/>
                </a:lnTo>
                <a:cubicBezTo>
                  <a:pt x="10523" y="99982"/>
                  <a:pt x="15075" y="89922"/>
                  <a:pt x="23007" y="82928"/>
                </a:cubicBezTo>
                <a:cubicBezTo>
                  <a:pt x="33768" y="94724"/>
                  <a:pt x="48308" y="102396"/>
                  <a:pt x="64119" y="104620"/>
                </a:cubicBezTo>
                <a:cubicBezTo>
                  <a:pt x="66659" y="109817"/>
                  <a:pt x="72932" y="111972"/>
                  <a:pt x="78129" y="109432"/>
                </a:cubicBezTo>
                <a:cubicBezTo>
                  <a:pt x="83327" y="106892"/>
                  <a:pt x="85481" y="100619"/>
                  <a:pt x="82941" y="95421"/>
                </a:cubicBezTo>
                <a:cubicBezTo>
                  <a:pt x="80401" y="90224"/>
                  <a:pt x="74128" y="88069"/>
                  <a:pt x="68931" y="90609"/>
                </a:cubicBezTo>
                <a:cubicBezTo>
                  <a:pt x="67299" y="91407"/>
                  <a:pt x="65903" y="92615"/>
                  <a:pt x="64879" y="94115"/>
                </a:cubicBezTo>
                <a:cubicBezTo>
                  <a:pt x="49503" y="91767"/>
                  <a:pt x="35714" y="83342"/>
                  <a:pt x="26607" y="70733"/>
                </a:cubicBezTo>
                <a:lnTo>
                  <a:pt x="26600" y="70720"/>
                </a:lnTo>
                <a:cubicBezTo>
                  <a:pt x="19524" y="60910"/>
                  <a:pt x="15729" y="49114"/>
                  <a:pt x="15758" y="37018"/>
                </a:cubicBezTo>
                <a:cubicBezTo>
                  <a:pt x="15758" y="34117"/>
                  <a:pt x="13407" y="31765"/>
                  <a:pt x="10506" y="31765"/>
                </a:cubicBezTo>
                <a:cubicBezTo>
                  <a:pt x="7604" y="31765"/>
                  <a:pt x="5253" y="34117"/>
                  <a:pt x="5253" y="37018"/>
                </a:cubicBezTo>
                <a:cubicBezTo>
                  <a:pt x="5238" y="50394"/>
                  <a:pt x="9181" y="63475"/>
                  <a:pt x="16586" y="74614"/>
                </a:cubicBezTo>
                <a:cubicBezTo>
                  <a:pt x="6085" y="83606"/>
                  <a:pt x="28" y="96731"/>
                  <a:pt x="0" y="110557"/>
                </a:cubicBezTo>
                <a:lnTo>
                  <a:pt x="0" y="115809"/>
                </a:lnTo>
                <a:cubicBezTo>
                  <a:pt x="13" y="127408"/>
                  <a:pt x="9412" y="136807"/>
                  <a:pt x="21011" y="136820"/>
                </a:cubicBezTo>
                <a:lnTo>
                  <a:pt x="126066" y="136820"/>
                </a:lnTo>
                <a:cubicBezTo>
                  <a:pt x="137665" y="136807"/>
                  <a:pt x="147064" y="127408"/>
                  <a:pt x="147077" y="115809"/>
                </a:cubicBezTo>
                <a:lnTo>
                  <a:pt x="147077" y="110557"/>
                </a:lnTo>
                <a:cubicBezTo>
                  <a:pt x="147048" y="88115"/>
                  <a:pt x="131270" y="68775"/>
                  <a:pt x="109292" y="64240"/>
                </a:cubicBezTo>
                <a:close/>
                <a:moveTo>
                  <a:pt x="73539" y="73787"/>
                </a:moveTo>
                <a:cubicBezTo>
                  <a:pt x="56132" y="73787"/>
                  <a:pt x="42022" y="59677"/>
                  <a:pt x="42022" y="42271"/>
                </a:cubicBezTo>
                <a:cubicBezTo>
                  <a:pt x="42022" y="24865"/>
                  <a:pt x="56132" y="10754"/>
                  <a:pt x="73539" y="10754"/>
                </a:cubicBezTo>
                <a:cubicBezTo>
                  <a:pt x="90945" y="10754"/>
                  <a:pt x="105055" y="24865"/>
                  <a:pt x="105055" y="42271"/>
                </a:cubicBezTo>
                <a:cubicBezTo>
                  <a:pt x="105036" y="59669"/>
                  <a:pt x="90937" y="73768"/>
                  <a:pt x="73539" y="73787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lt-LT" dirty="0"/>
          </a:p>
        </p:txBody>
      </p:sp>
      <p:grpSp>
        <p:nvGrpSpPr>
          <p:cNvPr id="20" name="Graphic 2">
            <a:extLst>
              <a:ext uri="{FF2B5EF4-FFF2-40B4-BE49-F238E27FC236}">
                <a16:creationId xmlns:a16="http://schemas.microsoft.com/office/drawing/2014/main" id="{E125B920-58CB-4502-05FF-53EB91957BBE}"/>
              </a:ext>
            </a:extLst>
          </p:cNvPr>
          <p:cNvGrpSpPr/>
          <p:nvPr/>
        </p:nvGrpSpPr>
        <p:grpSpPr>
          <a:xfrm>
            <a:off x="4404585" y="2484792"/>
            <a:ext cx="791941" cy="922266"/>
            <a:chOff x="5857875" y="3138487"/>
            <a:chExt cx="504135" cy="587097"/>
          </a:xfrm>
          <a:solidFill>
            <a:schemeClr val="bg1"/>
          </a:solidFill>
        </p:grpSpPr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636D4F85-F4C5-40A7-6232-8726403CB3FA}"/>
                </a:ext>
              </a:extLst>
            </p:cNvPr>
            <p:cNvSpPr/>
            <p:nvPr/>
          </p:nvSpPr>
          <p:spPr>
            <a:xfrm>
              <a:off x="5857875" y="3138487"/>
              <a:ext cx="504135" cy="587097"/>
            </a:xfrm>
            <a:custGeom>
              <a:avLst/>
              <a:gdLst>
                <a:gd name="connsiteX0" fmla="*/ 501015 w 504135"/>
                <a:gd name="connsiteY0" fmla="*/ 398145 h 587097"/>
                <a:gd name="connsiteX1" fmla="*/ 461963 w 504135"/>
                <a:gd name="connsiteY1" fmla="*/ 322898 h 587097"/>
                <a:gd name="connsiteX2" fmla="*/ 441960 w 504135"/>
                <a:gd name="connsiteY2" fmla="*/ 304800 h 587097"/>
                <a:gd name="connsiteX3" fmla="*/ 420053 w 504135"/>
                <a:gd name="connsiteY3" fmla="*/ 290513 h 587097"/>
                <a:gd name="connsiteX4" fmla="*/ 418148 w 504135"/>
                <a:gd name="connsiteY4" fmla="*/ 289560 h 587097"/>
                <a:gd name="connsiteX5" fmla="*/ 418148 w 504135"/>
                <a:gd name="connsiteY5" fmla="*/ 155258 h 587097"/>
                <a:gd name="connsiteX6" fmla="*/ 405765 w 504135"/>
                <a:gd name="connsiteY6" fmla="*/ 125730 h 587097"/>
                <a:gd name="connsiteX7" fmla="*/ 293370 w 504135"/>
                <a:gd name="connsiteY7" fmla="*/ 12383 h 587097"/>
                <a:gd name="connsiteX8" fmla="*/ 263843 w 504135"/>
                <a:gd name="connsiteY8" fmla="*/ 0 h 587097"/>
                <a:gd name="connsiteX9" fmla="*/ 83820 w 504135"/>
                <a:gd name="connsiteY9" fmla="*/ 0 h 587097"/>
                <a:gd name="connsiteX10" fmla="*/ 0 w 504135"/>
                <a:gd name="connsiteY10" fmla="*/ 83820 h 587097"/>
                <a:gd name="connsiteX11" fmla="*/ 0 w 504135"/>
                <a:gd name="connsiteY11" fmla="*/ 544830 h 587097"/>
                <a:gd name="connsiteX12" fmla="*/ 41910 w 504135"/>
                <a:gd name="connsiteY12" fmla="*/ 586740 h 587097"/>
                <a:gd name="connsiteX13" fmla="*/ 335280 w 504135"/>
                <a:gd name="connsiteY13" fmla="*/ 586740 h 587097"/>
                <a:gd name="connsiteX14" fmla="*/ 340995 w 504135"/>
                <a:gd name="connsiteY14" fmla="*/ 586740 h 587097"/>
                <a:gd name="connsiteX15" fmla="*/ 378143 w 504135"/>
                <a:gd name="connsiteY15" fmla="*/ 583883 h 587097"/>
                <a:gd name="connsiteX16" fmla="*/ 501015 w 504135"/>
                <a:gd name="connsiteY16" fmla="*/ 398145 h 587097"/>
                <a:gd name="connsiteX17" fmla="*/ 293370 w 504135"/>
                <a:gd name="connsiteY17" fmla="*/ 71438 h 587097"/>
                <a:gd name="connsiteX18" fmla="*/ 347663 w 504135"/>
                <a:gd name="connsiteY18" fmla="*/ 125730 h 587097"/>
                <a:gd name="connsiteX19" fmla="*/ 293370 w 504135"/>
                <a:gd name="connsiteY19" fmla="*/ 125730 h 587097"/>
                <a:gd name="connsiteX20" fmla="*/ 293370 w 504135"/>
                <a:gd name="connsiteY20" fmla="*/ 71438 h 587097"/>
                <a:gd name="connsiteX21" fmla="*/ 41910 w 504135"/>
                <a:gd name="connsiteY21" fmla="*/ 543878 h 587097"/>
                <a:gd name="connsiteX22" fmla="*/ 41910 w 504135"/>
                <a:gd name="connsiteY22" fmla="*/ 83820 h 587097"/>
                <a:gd name="connsiteX23" fmla="*/ 83820 w 504135"/>
                <a:gd name="connsiteY23" fmla="*/ 41910 h 587097"/>
                <a:gd name="connsiteX24" fmla="*/ 251460 w 504135"/>
                <a:gd name="connsiteY24" fmla="*/ 41910 h 587097"/>
                <a:gd name="connsiteX25" fmla="*/ 251460 w 504135"/>
                <a:gd name="connsiteY25" fmla="*/ 125730 h 587097"/>
                <a:gd name="connsiteX26" fmla="*/ 293370 w 504135"/>
                <a:gd name="connsiteY26" fmla="*/ 167640 h 587097"/>
                <a:gd name="connsiteX27" fmla="*/ 377190 w 504135"/>
                <a:gd name="connsiteY27" fmla="*/ 167640 h 587097"/>
                <a:gd name="connsiteX28" fmla="*/ 377190 w 504135"/>
                <a:gd name="connsiteY28" fmla="*/ 275273 h 587097"/>
                <a:gd name="connsiteX29" fmla="*/ 240983 w 504135"/>
                <a:gd name="connsiteY29" fmla="*/ 314325 h 587097"/>
                <a:gd name="connsiteX30" fmla="*/ 126682 w 504135"/>
                <a:gd name="connsiteY30" fmla="*/ 314325 h 587097"/>
                <a:gd name="connsiteX31" fmla="*/ 105728 w 504135"/>
                <a:gd name="connsiteY31" fmla="*/ 335280 h 587097"/>
                <a:gd name="connsiteX32" fmla="*/ 126682 w 504135"/>
                <a:gd name="connsiteY32" fmla="*/ 356235 h 587097"/>
                <a:gd name="connsiteX33" fmla="*/ 209550 w 504135"/>
                <a:gd name="connsiteY33" fmla="*/ 356235 h 587097"/>
                <a:gd name="connsiteX34" fmla="*/ 192405 w 504135"/>
                <a:gd name="connsiteY34" fmla="*/ 419100 h 587097"/>
                <a:gd name="connsiteX35" fmla="*/ 192405 w 504135"/>
                <a:gd name="connsiteY35" fmla="*/ 419100 h 587097"/>
                <a:gd name="connsiteX36" fmla="*/ 127635 w 504135"/>
                <a:gd name="connsiteY36" fmla="*/ 419100 h 587097"/>
                <a:gd name="connsiteX37" fmla="*/ 106680 w 504135"/>
                <a:gd name="connsiteY37" fmla="*/ 440055 h 587097"/>
                <a:gd name="connsiteX38" fmla="*/ 127635 w 504135"/>
                <a:gd name="connsiteY38" fmla="*/ 461010 h 587097"/>
                <a:gd name="connsiteX39" fmla="*/ 195263 w 504135"/>
                <a:gd name="connsiteY39" fmla="*/ 461010 h 587097"/>
                <a:gd name="connsiteX40" fmla="*/ 242888 w 504135"/>
                <a:gd name="connsiteY40" fmla="*/ 544830 h 587097"/>
                <a:gd name="connsiteX41" fmla="*/ 41910 w 504135"/>
                <a:gd name="connsiteY41" fmla="*/ 544830 h 587097"/>
                <a:gd name="connsiteX42" fmla="*/ 346710 w 504135"/>
                <a:gd name="connsiteY42" fmla="*/ 543878 h 587097"/>
                <a:gd name="connsiteX43" fmla="*/ 231458 w 504135"/>
                <a:gd name="connsiteY43" fmla="*/ 428625 h 587097"/>
                <a:gd name="connsiteX44" fmla="*/ 346710 w 504135"/>
                <a:gd name="connsiteY44" fmla="*/ 313373 h 587097"/>
                <a:gd name="connsiteX45" fmla="*/ 461963 w 504135"/>
                <a:gd name="connsiteY45" fmla="*/ 428625 h 587097"/>
                <a:gd name="connsiteX46" fmla="*/ 346710 w 504135"/>
                <a:gd name="connsiteY46" fmla="*/ 543878 h 5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04135" h="587097">
                  <a:moveTo>
                    <a:pt x="501015" y="398145"/>
                  </a:moveTo>
                  <a:cubicBezTo>
                    <a:pt x="495300" y="369570"/>
                    <a:pt x="481965" y="343853"/>
                    <a:pt x="461963" y="322898"/>
                  </a:cubicBezTo>
                  <a:cubicBezTo>
                    <a:pt x="461963" y="322898"/>
                    <a:pt x="448628" y="310515"/>
                    <a:pt x="441960" y="304800"/>
                  </a:cubicBezTo>
                  <a:cubicBezTo>
                    <a:pt x="433388" y="298133"/>
                    <a:pt x="420053" y="290513"/>
                    <a:pt x="420053" y="290513"/>
                  </a:cubicBezTo>
                  <a:cubicBezTo>
                    <a:pt x="419100" y="290513"/>
                    <a:pt x="419100" y="289560"/>
                    <a:pt x="418148" y="289560"/>
                  </a:cubicBezTo>
                  <a:lnTo>
                    <a:pt x="418148" y="155258"/>
                  </a:lnTo>
                  <a:cubicBezTo>
                    <a:pt x="418148" y="143828"/>
                    <a:pt x="413385" y="133350"/>
                    <a:pt x="405765" y="125730"/>
                  </a:cubicBezTo>
                  <a:lnTo>
                    <a:pt x="293370" y="12383"/>
                  </a:lnTo>
                  <a:cubicBezTo>
                    <a:pt x="285750" y="4763"/>
                    <a:pt x="275273" y="0"/>
                    <a:pt x="263843" y="0"/>
                  </a:cubicBezTo>
                  <a:lnTo>
                    <a:pt x="83820" y="0"/>
                  </a:lnTo>
                  <a:cubicBezTo>
                    <a:pt x="37147" y="0"/>
                    <a:pt x="0" y="37148"/>
                    <a:pt x="0" y="83820"/>
                  </a:cubicBezTo>
                  <a:lnTo>
                    <a:pt x="0" y="544830"/>
                  </a:lnTo>
                  <a:cubicBezTo>
                    <a:pt x="0" y="567690"/>
                    <a:pt x="19050" y="586740"/>
                    <a:pt x="41910" y="586740"/>
                  </a:cubicBezTo>
                  <a:lnTo>
                    <a:pt x="335280" y="586740"/>
                  </a:lnTo>
                  <a:cubicBezTo>
                    <a:pt x="337185" y="586740"/>
                    <a:pt x="339090" y="586740"/>
                    <a:pt x="340995" y="586740"/>
                  </a:cubicBezTo>
                  <a:cubicBezTo>
                    <a:pt x="353378" y="587693"/>
                    <a:pt x="365760" y="586740"/>
                    <a:pt x="378143" y="583883"/>
                  </a:cubicBezTo>
                  <a:cubicBezTo>
                    <a:pt x="462915" y="565785"/>
                    <a:pt x="518160" y="482918"/>
                    <a:pt x="501015" y="398145"/>
                  </a:cubicBezTo>
                  <a:close/>
                  <a:moveTo>
                    <a:pt x="293370" y="71438"/>
                  </a:moveTo>
                  <a:lnTo>
                    <a:pt x="347663" y="125730"/>
                  </a:lnTo>
                  <a:lnTo>
                    <a:pt x="293370" y="125730"/>
                  </a:lnTo>
                  <a:lnTo>
                    <a:pt x="293370" y="71438"/>
                  </a:lnTo>
                  <a:close/>
                  <a:moveTo>
                    <a:pt x="41910" y="543878"/>
                  </a:moveTo>
                  <a:lnTo>
                    <a:pt x="41910" y="83820"/>
                  </a:lnTo>
                  <a:cubicBezTo>
                    <a:pt x="41910" y="60960"/>
                    <a:pt x="60960" y="41910"/>
                    <a:pt x="83820" y="41910"/>
                  </a:cubicBezTo>
                  <a:lnTo>
                    <a:pt x="251460" y="41910"/>
                  </a:lnTo>
                  <a:lnTo>
                    <a:pt x="251460" y="125730"/>
                  </a:lnTo>
                  <a:cubicBezTo>
                    <a:pt x="251460" y="148590"/>
                    <a:pt x="270510" y="167640"/>
                    <a:pt x="293370" y="167640"/>
                  </a:cubicBezTo>
                  <a:lnTo>
                    <a:pt x="377190" y="167640"/>
                  </a:lnTo>
                  <a:lnTo>
                    <a:pt x="377190" y="275273"/>
                  </a:lnTo>
                  <a:cubicBezTo>
                    <a:pt x="327660" y="265748"/>
                    <a:pt x="277178" y="280988"/>
                    <a:pt x="240983" y="314325"/>
                  </a:cubicBezTo>
                  <a:lnTo>
                    <a:pt x="126682" y="314325"/>
                  </a:lnTo>
                  <a:cubicBezTo>
                    <a:pt x="115253" y="314325"/>
                    <a:pt x="105728" y="323850"/>
                    <a:pt x="105728" y="335280"/>
                  </a:cubicBezTo>
                  <a:cubicBezTo>
                    <a:pt x="105728" y="346710"/>
                    <a:pt x="115253" y="356235"/>
                    <a:pt x="126682" y="356235"/>
                  </a:cubicBezTo>
                  <a:lnTo>
                    <a:pt x="209550" y="356235"/>
                  </a:lnTo>
                  <a:cubicBezTo>
                    <a:pt x="199073" y="375285"/>
                    <a:pt x="193358" y="397193"/>
                    <a:pt x="192405" y="419100"/>
                  </a:cubicBezTo>
                  <a:cubicBezTo>
                    <a:pt x="192405" y="419100"/>
                    <a:pt x="192405" y="419100"/>
                    <a:pt x="192405" y="419100"/>
                  </a:cubicBezTo>
                  <a:lnTo>
                    <a:pt x="127635" y="419100"/>
                  </a:lnTo>
                  <a:cubicBezTo>
                    <a:pt x="116205" y="419100"/>
                    <a:pt x="106680" y="428625"/>
                    <a:pt x="106680" y="440055"/>
                  </a:cubicBezTo>
                  <a:cubicBezTo>
                    <a:pt x="106680" y="451485"/>
                    <a:pt x="116205" y="461010"/>
                    <a:pt x="127635" y="461010"/>
                  </a:cubicBezTo>
                  <a:lnTo>
                    <a:pt x="195263" y="461010"/>
                  </a:lnTo>
                  <a:cubicBezTo>
                    <a:pt x="201930" y="494348"/>
                    <a:pt x="219075" y="522923"/>
                    <a:pt x="242888" y="544830"/>
                  </a:cubicBezTo>
                  <a:lnTo>
                    <a:pt x="41910" y="544830"/>
                  </a:lnTo>
                  <a:close/>
                  <a:moveTo>
                    <a:pt x="346710" y="543878"/>
                  </a:moveTo>
                  <a:cubicBezTo>
                    <a:pt x="282893" y="543878"/>
                    <a:pt x="231458" y="492443"/>
                    <a:pt x="231458" y="428625"/>
                  </a:cubicBezTo>
                  <a:cubicBezTo>
                    <a:pt x="231458" y="364808"/>
                    <a:pt x="282893" y="313373"/>
                    <a:pt x="346710" y="313373"/>
                  </a:cubicBezTo>
                  <a:cubicBezTo>
                    <a:pt x="410528" y="313373"/>
                    <a:pt x="461963" y="364808"/>
                    <a:pt x="461963" y="428625"/>
                  </a:cubicBezTo>
                  <a:cubicBezTo>
                    <a:pt x="461963" y="492443"/>
                    <a:pt x="410528" y="543878"/>
                    <a:pt x="346710" y="543878"/>
                  </a:cubicBezTo>
                  <a:close/>
                </a:path>
              </a:pathLst>
            </a:custGeom>
            <a:grpFill/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t-LT" dirty="0"/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03408F4F-7246-219E-8AD3-DB5ACFB83CEA}"/>
                </a:ext>
              </a:extLst>
            </p:cNvPr>
            <p:cNvSpPr/>
            <p:nvPr/>
          </p:nvSpPr>
          <p:spPr>
            <a:xfrm>
              <a:off x="6131356" y="3504423"/>
              <a:ext cx="146708" cy="135078"/>
            </a:xfrm>
            <a:custGeom>
              <a:avLst/>
              <a:gdLst>
                <a:gd name="connsiteX0" fmla="*/ 137999 w 146708"/>
                <a:gd name="connsiteY0" fmla="*/ 3634 h 135078"/>
                <a:gd name="connsiteX1" fmla="*/ 109424 w 146708"/>
                <a:gd name="connsiteY1" fmla="*/ 9349 h 135078"/>
                <a:gd name="connsiteX2" fmla="*/ 59894 w 146708"/>
                <a:gd name="connsiteY2" fmla="*/ 81739 h 135078"/>
                <a:gd name="connsiteX3" fmla="*/ 36081 w 146708"/>
                <a:gd name="connsiteY3" fmla="*/ 57926 h 135078"/>
                <a:gd name="connsiteX4" fmla="*/ 6554 w 146708"/>
                <a:gd name="connsiteY4" fmla="*/ 57926 h 135078"/>
                <a:gd name="connsiteX5" fmla="*/ 5601 w 146708"/>
                <a:gd name="connsiteY5" fmla="*/ 87454 h 135078"/>
                <a:gd name="connsiteX6" fmla="*/ 47511 w 146708"/>
                <a:gd name="connsiteY6" fmla="*/ 129364 h 135078"/>
                <a:gd name="connsiteX7" fmla="*/ 62751 w 146708"/>
                <a:gd name="connsiteY7" fmla="*/ 135079 h 135078"/>
                <a:gd name="connsiteX8" fmla="*/ 64656 w 146708"/>
                <a:gd name="connsiteY8" fmla="*/ 135079 h 135078"/>
                <a:gd name="connsiteX9" fmla="*/ 79896 w 146708"/>
                <a:gd name="connsiteY9" fmla="*/ 125554 h 135078"/>
                <a:gd name="connsiteX10" fmla="*/ 142761 w 146708"/>
                <a:gd name="connsiteY10" fmla="*/ 31256 h 135078"/>
                <a:gd name="connsiteX11" fmla="*/ 137999 w 146708"/>
                <a:gd name="connsiteY11" fmla="*/ 3634 h 1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08" h="135078">
                  <a:moveTo>
                    <a:pt x="137999" y="3634"/>
                  </a:moveTo>
                  <a:cubicBezTo>
                    <a:pt x="128474" y="-3034"/>
                    <a:pt x="115139" y="-176"/>
                    <a:pt x="109424" y="9349"/>
                  </a:cubicBezTo>
                  <a:lnTo>
                    <a:pt x="59894" y="81739"/>
                  </a:lnTo>
                  <a:lnTo>
                    <a:pt x="36081" y="57926"/>
                  </a:lnTo>
                  <a:cubicBezTo>
                    <a:pt x="27509" y="50306"/>
                    <a:pt x="15126" y="50306"/>
                    <a:pt x="6554" y="57926"/>
                  </a:cubicBezTo>
                  <a:cubicBezTo>
                    <a:pt x="-2019" y="65546"/>
                    <a:pt x="-2019" y="78881"/>
                    <a:pt x="5601" y="87454"/>
                  </a:cubicBezTo>
                  <a:lnTo>
                    <a:pt x="47511" y="129364"/>
                  </a:lnTo>
                  <a:cubicBezTo>
                    <a:pt x="51321" y="133174"/>
                    <a:pt x="57036" y="135079"/>
                    <a:pt x="62751" y="135079"/>
                  </a:cubicBezTo>
                  <a:cubicBezTo>
                    <a:pt x="63704" y="135079"/>
                    <a:pt x="63704" y="135079"/>
                    <a:pt x="64656" y="135079"/>
                  </a:cubicBezTo>
                  <a:cubicBezTo>
                    <a:pt x="71324" y="134126"/>
                    <a:pt x="76086" y="131269"/>
                    <a:pt x="79896" y="125554"/>
                  </a:cubicBezTo>
                  <a:lnTo>
                    <a:pt x="142761" y="31256"/>
                  </a:lnTo>
                  <a:cubicBezTo>
                    <a:pt x="149429" y="22684"/>
                    <a:pt x="147524" y="9349"/>
                    <a:pt x="137999" y="3634"/>
                  </a:cubicBezTo>
                  <a:close/>
                </a:path>
              </a:pathLst>
            </a:custGeom>
            <a:grpFill/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t-LT" dirty="0"/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5A370577-9C64-67A1-CDB2-94BA59121FA4}"/>
                </a:ext>
              </a:extLst>
            </p:cNvPr>
            <p:cNvSpPr/>
            <p:nvPr/>
          </p:nvSpPr>
          <p:spPr>
            <a:xfrm>
              <a:off x="5962650" y="3347084"/>
              <a:ext cx="209550" cy="41909"/>
            </a:xfrm>
            <a:custGeom>
              <a:avLst/>
              <a:gdLst>
                <a:gd name="connsiteX0" fmla="*/ 20955 w 209550"/>
                <a:gd name="connsiteY0" fmla="*/ 41910 h 41909"/>
                <a:gd name="connsiteX1" fmla="*/ 188595 w 209550"/>
                <a:gd name="connsiteY1" fmla="*/ 41910 h 41909"/>
                <a:gd name="connsiteX2" fmla="*/ 209550 w 209550"/>
                <a:gd name="connsiteY2" fmla="*/ 20955 h 41909"/>
                <a:gd name="connsiteX3" fmla="*/ 188595 w 209550"/>
                <a:gd name="connsiteY3" fmla="*/ 0 h 41909"/>
                <a:gd name="connsiteX4" fmla="*/ 20955 w 209550"/>
                <a:gd name="connsiteY4" fmla="*/ 0 h 41909"/>
                <a:gd name="connsiteX5" fmla="*/ 0 w 209550"/>
                <a:gd name="connsiteY5" fmla="*/ 20955 h 41909"/>
                <a:gd name="connsiteX6" fmla="*/ 20955 w 209550"/>
                <a:gd name="connsiteY6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1909">
                  <a:moveTo>
                    <a:pt x="20955" y="41910"/>
                  </a:moveTo>
                  <a:lnTo>
                    <a:pt x="188595" y="41910"/>
                  </a:lnTo>
                  <a:cubicBezTo>
                    <a:pt x="200025" y="41910"/>
                    <a:pt x="209550" y="32385"/>
                    <a:pt x="209550" y="20955"/>
                  </a:cubicBezTo>
                  <a:cubicBezTo>
                    <a:pt x="209550" y="9525"/>
                    <a:pt x="200025" y="0"/>
                    <a:pt x="188595" y="0"/>
                  </a:cubicBezTo>
                  <a:lnTo>
                    <a:pt x="20955" y="0"/>
                  </a:lnTo>
                  <a:cubicBezTo>
                    <a:pt x="9525" y="0"/>
                    <a:pt x="0" y="9525"/>
                    <a:pt x="0" y="20955"/>
                  </a:cubicBezTo>
                  <a:cubicBezTo>
                    <a:pt x="0" y="33338"/>
                    <a:pt x="9525" y="41910"/>
                    <a:pt x="20955" y="41910"/>
                  </a:cubicBezTo>
                  <a:close/>
                </a:path>
              </a:pathLst>
            </a:custGeom>
            <a:grpFill/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t-LT" dirty="0"/>
            </a:p>
          </p:txBody>
        </p:sp>
      </p:grp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6E3A1529-04AB-36D1-1044-9856E83F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5795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443218-64B1-C4B0-D372-C83C1CBE3FAF}"/>
              </a:ext>
            </a:extLst>
          </p:cNvPr>
          <p:cNvSpPr/>
          <p:nvPr/>
        </p:nvSpPr>
        <p:spPr>
          <a:xfrm>
            <a:off x="468742" y="4064366"/>
            <a:ext cx="11284537" cy="2088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D441D-95F0-CEEF-E4FB-B782AAA001D4}"/>
              </a:ext>
            </a:extLst>
          </p:cNvPr>
          <p:cNvSpPr/>
          <p:nvPr/>
        </p:nvSpPr>
        <p:spPr>
          <a:xfrm>
            <a:off x="444235" y="1162026"/>
            <a:ext cx="3608495" cy="26855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6A23A-2582-0DBE-0D5C-99A68BBA3A76}"/>
              </a:ext>
            </a:extLst>
          </p:cNvPr>
          <p:cNvSpPr/>
          <p:nvPr/>
        </p:nvSpPr>
        <p:spPr>
          <a:xfrm>
            <a:off x="4291752" y="1183170"/>
            <a:ext cx="3608495" cy="2664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B36B9-E5FA-8454-89EF-5A11F7DE4C79}"/>
              </a:ext>
            </a:extLst>
          </p:cNvPr>
          <p:cNvSpPr/>
          <p:nvPr/>
        </p:nvSpPr>
        <p:spPr>
          <a:xfrm>
            <a:off x="8129772" y="1162026"/>
            <a:ext cx="3608495" cy="26855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767D6-9C46-B55A-7AEA-1B1E0BFF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5" y="410304"/>
            <a:ext cx="11680825" cy="919163"/>
          </a:xfrm>
        </p:spPr>
        <p:txBody>
          <a:bodyPr/>
          <a:lstStyle/>
          <a:p>
            <a:r>
              <a:rPr lang="lt-LT" sz="3600" dirty="0"/>
              <a:t>Kaip suprantame tvarumą?</a:t>
            </a:r>
            <a:br>
              <a:rPr lang="lt-LT" sz="3600" dirty="0"/>
            </a:br>
            <a:endParaRPr lang="lt-LT" dirty="0"/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D90E4277-B7A8-C3E6-7C2C-DF550C31A790}"/>
              </a:ext>
            </a:extLst>
          </p:cNvPr>
          <p:cNvSpPr txBox="1"/>
          <p:nvPr/>
        </p:nvSpPr>
        <p:spPr>
          <a:xfrm>
            <a:off x="468742" y="2572619"/>
            <a:ext cx="3608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Klimatas ir žiedinė ekonomika</a:t>
            </a:r>
          </a:p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bble" panose="020F0703020203020204" pitchFamily="34" charset="0"/>
                <a:ea typeface="MS PGothic" panose="020B0600070205080204" pitchFamily="34" charset="-128"/>
                <a:cs typeface="+mn-cs"/>
                <a:sym typeface="Helvetica Light"/>
              </a:rPr>
            </a:br>
            <a:endParaRPr kumimoji="0" lang="lt-LT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bble" panose="020F0703020203020204" pitchFamily="34" charset="0"/>
              <a:ea typeface="MS PGothic" panose="020B0600070205080204" pitchFamily="34" charset="-128"/>
              <a:cs typeface="+mn-cs"/>
              <a:sym typeface="Helvetica Light"/>
            </a:endParaRP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B4FB971E-5CC6-1418-2A80-2E879244148E}"/>
              </a:ext>
            </a:extLst>
          </p:cNvPr>
          <p:cNvSpPr txBox="1"/>
          <p:nvPr/>
        </p:nvSpPr>
        <p:spPr>
          <a:xfrm>
            <a:off x="4335714" y="2634175"/>
            <a:ext cx="3608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Skaitmeninė </a:t>
            </a:r>
            <a:r>
              <a:rPr kumimoji="0" lang="lt-L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įtrauktis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 </a:t>
            </a:r>
          </a:p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</a:br>
            <a:endParaRPr kumimoji="0" lang="lt-LT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MS PGothic" panose="020B0600070205080204" pitchFamily="34" charset="-128"/>
              <a:cs typeface="+mn-cs"/>
              <a:sym typeface="Helvetica Light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900A22C0-93A3-734D-ABF7-A27EE0E93A46}"/>
              </a:ext>
            </a:extLst>
          </p:cNvPr>
          <p:cNvSpPr txBox="1"/>
          <p:nvPr/>
        </p:nvSpPr>
        <p:spPr>
          <a:xfrm>
            <a:off x="8139269" y="2683744"/>
            <a:ext cx="3608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Privatumas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saugumas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ia Sans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5">
            <a:extLst>
              <a:ext uri="{FF2B5EF4-FFF2-40B4-BE49-F238E27FC236}">
                <a16:creationId xmlns:a16="http://schemas.microsoft.com/office/drawing/2014/main" id="{C0038143-7D41-91CF-7971-2B3846567F25}"/>
              </a:ext>
            </a:extLst>
          </p:cNvPr>
          <p:cNvSpPr txBox="1"/>
          <p:nvPr/>
        </p:nvSpPr>
        <p:spPr>
          <a:xfrm>
            <a:off x="2772736" y="5046446"/>
            <a:ext cx="646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Atsakingas verslas</a:t>
            </a:r>
          </a:p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Žmogaus teisės, įvairovė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ir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įtrauktis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,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 darbuotojų gerovė</a:t>
            </a:r>
          </a:p>
          <a:p>
            <a:pPr marL="0" marR="0" lvl="0" indent="0" algn="ctr" defTabSz="309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ia Sans"/>
                <a:ea typeface="MS PGothic" panose="020B0600070205080204" pitchFamily="34" charset="-128"/>
                <a:cs typeface="+mn-cs"/>
                <a:sym typeface="Helvetica Light"/>
              </a:rPr>
              <a:t>žodžio laisvė, sveikata ir gerovė ir kt.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9FCDC-0980-FEB6-5203-8611D69021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39" y="1320658"/>
            <a:ext cx="1363086" cy="1363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B2D549-E361-505D-4834-44E449C0476E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74" y="1348805"/>
            <a:ext cx="1245071" cy="1245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F5301-A219-0408-0A9A-DB9F910049B7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24" y="4064366"/>
            <a:ext cx="1104326" cy="110432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AB781FB-3E1F-B74C-4E21-6EC186E9C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5752" y="1542844"/>
            <a:ext cx="972108" cy="972108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46A1593-A599-1944-7507-4CE428E1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0E5E61AA-203F-4F66-9D10-17122244655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01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59D7-3192-F6FE-96A8-A3EEEA913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4BD59D94-6E48-2991-855D-3C82BD40B9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4101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74B144-1226-6FC7-CC61-05B7BCE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2023 m. </a:t>
            </a:r>
            <a:r>
              <a:rPr lang="en-US" dirty="0" err="1"/>
              <a:t>tvarumo</a:t>
            </a:r>
            <a:r>
              <a:rPr lang="en-US" dirty="0"/>
              <a:t> </a:t>
            </a:r>
            <a:r>
              <a:rPr lang="lt-LT" dirty="0"/>
              <a:t>rezultatų apžvalga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B9F09-B471-BE5F-6B82-75FE25D0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7F5B0-DDB4-2F00-ACBF-E6E1E0AB6A15}"/>
              </a:ext>
            </a:extLst>
          </p:cNvPr>
          <p:cNvSpPr/>
          <p:nvPr/>
        </p:nvSpPr>
        <p:spPr>
          <a:xfrm>
            <a:off x="267077" y="2351801"/>
            <a:ext cx="318782" cy="3948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FF958-77CE-6C7A-B191-9855811EA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92" y="1531584"/>
            <a:ext cx="718126" cy="718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42BC0-70BE-F808-E25B-6C039B2A45DE}"/>
              </a:ext>
            </a:extLst>
          </p:cNvPr>
          <p:cNvSpPr txBox="1"/>
          <p:nvPr/>
        </p:nvSpPr>
        <p:spPr>
          <a:xfrm>
            <a:off x="1493937" y="1945648"/>
            <a:ext cx="2144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60">
              <a:spcAft>
                <a:spcPts val="400"/>
              </a:spcAft>
              <a:defRPr/>
            </a:pPr>
            <a:r>
              <a:rPr lang="lt-LT" sz="1400" b="1" dirty="0">
                <a:solidFill>
                  <a:schemeClr val="tx2"/>
                </a:solidFill>
                <a:ea typeface="Arial" panose="020B0604020202020204" pitchFamily="34" charset="0"/>
                <a:cs typeface="Arial"/>
              </a:rPr>
              <a:t>Aplinkosauga</a:t>
            </a:r>
            <a:endParaRPr lang="en-US" sz="1400" b="1" dirty="0">
              <a:solidFill>
                <a:schemeClr val="tx2"/>
              </a:solidFill>
              <a:ea typeface="Arial" panose="020B0604020202020204" pitchFamily="34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67280-2F7A-7E37-B8B9-CE5E4F1464AA}"/>
              </a:ext>
            </a:extLst>
          </p:cNvPr>
          <p:cNvSpPr txBox="1"/>
          <p:nvPr/>
        </p:nvSpPr>
        <p:spPr>
          <a:xfrm>
            <a:off x="658447" y="4162784"/>
            <a:ext cx="3263959" cy="40011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 defTabSz="914492"/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Pasirašytos ilgalaikės sutartys su </a:t>
            </a:r>
            <a:r>
              <a:rPr lang="lt-LT" sz="100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žaliosios energijos tiekėjais</a:t>
            </a: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4D9C5-48FF-90B6-6394-64262863185F}"/>
              </a:ext>
            </a:extLst>
          </p:cNvPr>
          <p:cNvSpPr txBox="1"/>
          <p:nvPr/>
        </p:nvSpPr>
        <p:spPr>
          <a:xfrm>
            <a:off x="634493" y="3401508"/>
            <a:ext cx="3263158" cy="70788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 defTabSz="914492"/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Tiekėjai, kurių CO2 emisija sudaro </a:t>
            </a:r>
            <a:r>
              <a:rPr lang="lt-LT" sz="100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52 %</a:t>
            </a: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 bendros „Telia“ tiekimo grandinės emisijos nuo įsigytų prekių ir paslaugų bei gamybos priemonių, išsikėlė </a:t>
            </a:r>
            <a:r>
              <a:rPr lang="lt-LT" sz="100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mokslu pagrįstus aplinkosaugos tikslus</a:t>
            </a:r>
            <a:r>
              <a:rPr lang="lt-LT" sz="10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en-GB" sz="1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97E3-37A1-DECC-CB62-5AA7E37CE5E2}"/>
              </a:ext>
            </a:extLst>
          </p:cNvPr>
          <p:cNvSpPr txBox="1"/>
          <p:nvPr/>
        </p:nvSpPr>
        <p:spPr>
          <a:xfrm>
            <a:off x="625855" y="2566086"/>
            <a:ext cx="3239996" cy="70788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 defTabSz="914492"/>
            <a:r>
              <a:rPr lang="lt-LT" sz="1000" b="1" dirty="0">
                <a:solidFill>
                  <a:schemeClr val="tx2"/>
                </a:solidFill>
                <a:cs typeface="Arial" panose="020B0604020202020204" pitchFamily="34" charset="0"/>
              </a:rPr>
              <a:t>Patvirtinti grynojo nulio tikslai. </a:t>
            </a:r>
            <a:r>
              <a:rPr lang="lt-LT" sz="1000" dirty="0">
                <a:solidFill>
                  <a:schemeClr val="tx2"/>
                </a:solidFill>
                <a:cs typeface="Arial" panose="020B0604020202020204" pitchFamily="34" charset="0"/>
              </a:rPr>
              <a:t>„Telia Company" tikslai nustatyti siekiant bendro tikslo - iki 2040 m. pasiekti nulinį šiltnamio efektą sukeliančių dujų išmetimą visoje vertės grandinėje.​.</a:t>
            </a:r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A324-3975-DBD5-498E-04BD481075FE}"/>
              </a:ext>
            </a:extLst>
          </p:cNvPr>
          <p:cNvSpPr txBox="1"/>
          <p:nvPr/>
        </p:nvSpPr>
        <p:spPr>
          <a:xfrm>
            <a:off x="633692" y="5385382"/>
            <a:ext cx="3263959" cy="574709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 defTabSz="609660">
              <a:lnSpc>
                <a:spcPct val="107000"/>
              </a:lnSpc>
              <a:spcAft>
                <a:spcPts val="533"/>
              </a:spcAft>
              <a:defRPr/>
            </a:pPr>
            <a:r>
              <a:rPr lang="lt-LT" sz="1000" dirty="0">
                <a:solidFill>
                  <a:schemeClr val="tx2"/>
                </a:solidFill>
                <a:cs typeface="Arial"/>
              </a:rPr>
              <a:t>Pakartotinai panaudotos galinės klientų įrangos procentinė dalis iš visos nuomojamos ir parduodamos įrangos viršijo </a:t>
            </a:r>
            <a:r>
              <a:rPr lang="lt-LT" sz="1000" b="1" dirty="0">
                <a:solidFill>
                  <a:schemeClr val="tx2"/>
                </a:solidFill>
                <a:cs typeface="Arial"/>
              </a:rPr>
              <a:t>20 procentų</a:t>
            </a:r>
            <a:r>
              <a:rPr lang="lt-LT" sz="1000" dirty="0">
                <a:solidFill>
                  <a:schemeClr val="tx2"/>
                </a:solidFill>
                <a:cs typeface="Arial"/>
              </a:rPr>
              <a:t>.​</a:t>
            </a:r>
            <a:endParaRPr lang="lt-LT" sz="10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C2AA9-D223-16DD-A0A5-EAC41DF8EAEF}"/>
              </a:ext>
            </a:extLst>
          </p:cNvPr>
          <p:cNvSpPr txBox="1"/>
          <p:nvPr/>
        </p:nvSpPr>
        <p:spPr>
          <a:xfrm>
            <a:off x="658306" y="4770172"/>
            <a:ext cx="3286318" cy="407932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 defTabSz="609660">
              <a:lnSpc>
                <a:spcPct val="107000"/>
              </a:lnSpc>
              <a:spcAft>
                <a:spcPts val="533"/>
              </a:spcAft>
              <a:defRPr/>
            </a:pPr>
            <a:r>
              <a:rPr lang="lt-LT" sz="1000" dirty="0">
                <a:solidFill>
                  <a:schemeClr val="tx2"/>
                </a:solidFill>
                <a:cs typeface="Arial"/>
              </a:rPr>
              <a:t>Jau naudojami </a:t>
            </a:r>
            <a:r>
              <a:rPr lang="lt-LT" sz="1000" b="1" dirty="0">
                <a:solidFill>
                  <a:schemeClr val="tx2"/>
                </a:solidFill>
                <a:cs typeface="Arial"/>
              </a:rPr>
              <a:t>115 elektromobilių</a:t>
            </a:r>
            <a:r>
              <a:rPr lang="lt-LT" sz="1000" dirty="0">
                <a:solidFill>
                  <a:schemeClr val="tx2"/>
                </a:solidFill>
                <a:cs typeface="Arial"/>
              </a:rPr>
              <a:t>, įrengta daugiau kaip </a:t>
            </a:r>
            <a:r>
              <a:rPr lang="lt-LT" sz="1000" b="1" dirty="0">
                <a:solidFill>
                  <a:schemeClr val="tx2"/>
                </a:solidFill>
                <a:cs typeface="Arial"/>
              </a:rPr>
              <a:t>100 įkrovimo stotelių</a:t>
            </a:r>
            <a:r>
              <a:rPr lang="lt-LT" sz="1000" dirty="0">
                <a:solidFill>
                  <a:schemeClr val="tx2"/>
                </a:solidFill>
                <a:cs typeface="Arial"/>
              </a:rPr>
              <a:t>.</a:t>
            </a:r>
            <a:endParaRPr lang="en-GB" sz="1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C0AB6-0083-E0F3-C87B-6B387A0E21E0}"/>
              </a:ext>
            </a:extLst>
          </p:cNvPr>
          <p:cNvSpPr/>
          <p:nvPr/>
        </p:nvSpPr>
        <p:spPr>
          <a:xfrm>
            <a:off x="4139715" y="2351800"/>
            <a:ext cx="318782" cy="39488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0261C-4571-5141-B99D-5D1BDBA67359}"/>
              </a:ext>
            </a:extLst>
          </p:cNvPr>
          <p:cNvSpPr/>
          <p:nvPr/>
        </p:nvSpPr>
        <p:spPr>
          <a:xfrm>
            <a:off x="7916364" y="2351800"/>
            <a:ext cx="318782" cy="394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CA1AA-C8E9-73F4-EE4B-68DAAD343C65}"/>
              </a:ext>
            </a:extLst>
          </p:cNvPr>
          <p:cNvSpPr txBox="1"/>
          <p:nvPr/>
        </p:nvSpPr>
        <p:spPr>
          <a:xfrm>
            <a:off x="5444230" y="1954011"/>
            <a:ext cx="1879487" cy="461665"/>
          </a:xfrm>
          <a:prstGeom prst="rect">
            <a:avLst/>
          </a:prstGeom>
          <a:noFill/>
        </p:spPr>
        <p:txBody>
          <a:bodyPr wrap="square" lIns="40640" tIns="20320" rIns="40640" bIns="20320" numCol="1" spcCol="360000" rtlCol="0" anchor="t">
            <a:spAutoFit/>
          </a:bodyPr>
          <a:lstStyle/>
          <a:p>
            <a:pPr defTabSz="609660">
              <a:spcAft>
                <a:spcPts val="400"/>
              </a:spcAft>
              <a:defRPr/>
            </a:pPr>
            <a:r>
              <a:rPr lang="lt-LT" sz="1400" b="1" dirty="0">
                <a:solidFill>
                  <a:schemeClr val="tx2"/>
                </a:solidFill>
                <a:ea typeface="Arial" panose="020B0604020202020204" pitchFamily="34" charset="0"/>
                <a:cs typeface="Arial"/>
              </a:rPr>
              <a:t>Skaitmeninė </a:t>
            </a:r>
            <a:r>
              <a:rPr lang="lt-LT" sz="1400" b="1" dirty="0" err="1">
                <a:solidFill>
                  <a:schemeClr val="tx2"/>
                </a:solidFill>
                <a:ea typeface="Arial" panose="020B0604020202020204" pitchFamily="34" charset="0"/>
                <a:cs typeface="Arial"/>
              </a:rPr>
              <a:t>įtrauktis</a:t>
            </a:r>
            <a:endParaRPr lang="en-US" sz="1000" dirty="0">
              <a:solidFill>
                <a:schemeClr val="tx2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609660">
              <a:spcAft>
                <a:spcPts val="400"/>
              </a:spcAft>
              <a:defRPr/>
            </a:pPr>
            <a:endParaRPr lang="en-US" sz="1000" b="1" dirty="0">
              <a:solidFill>
                <a:schemeClr val="tx2"/>
              </a:solidFill>
              <a:ea typeface="Arial" panose="020B0604020202020204" pitchFamily="34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EC3CCF-E352-3306-F713-BC467342D229}"/>
              </a:ext>
            </a:extLst>
          </p:cNvPr>
          <p:cNvSpPr txBox="1"/>
          <p:nvPr/>
        </p:nvSpPr>
        <p:spPr>
          <a:xfrm>
            <a:off x="9137143" y="1936881"/>
            <a:ext cx="2144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60">
              <a:spcAft>
                <a:spcPts val="400"/>
              </a:spcAft>
              <a:defRPr/>
            </a:pPr>
            <a:r>
              <a:rPr lang="lt-LT" sz="1400" b="1" dirty="0">
                <a:solidFill>
                  <a:schemeClr val="tx2"/>
                </a:solidFill>
                <a:ea typeface="Arial" panose="020B0604020202020204" pitchFamily="34" charset="0"/>
                <a:cs typeface="Arial"/>
              </a:rPr>
              <a:t>Privatumas ir saugumas</a:t>
            </a:r>
            <a:endParaRPr lang="en-US" sz="1400" b="1" dirty="0">
              <a:solidFill>
                <a:schemeClr val="tx2"/>
              </a:solidFill>
              <a:ea typeface="Arial" panose="020B0604020202020204" pitchFamily="34" charset="0"/>
              <a:cs typeface="Arial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1E04A40B-BF06-9073-D0FA-9040E9881ADC}"/>
              </a:ext>
            </a:extLst>
          </p:cNvPr>
          <p:cNvSpPr txBox="1"/>
          <p:nvPr/>
        </p:nvSpPr>
        <p:spPr>
          <a:xfrm>
            <a:off x="4500251" y="2566086"/>
            <a:ext cx="31756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45">
              <a:spcAft>
                <a:spcPts val="600"/>
              </a:spcAft>
              <a:defRPr/>
            </a:pPr>
            <a:r>
              <a:rPr lang="lt-LT" sz="105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Skaitmeninių įgūdžių ugdymo iniciatyvos, skirtos vaikams ir jaunimui, mažosioms ir vidutinėms įmonėms ir kt., Lietuvoje pritraukė apie </a:t>
            </a:r>
            <a:r>
              <a:rPr lang="lt-LT" sz="105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32 tūkst. žmonių​.</a:t>
            </a:r>
            <a:endParaRPr lang="en-GB" sz="105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81B31F6-D43E-BBA8-7CA3-B0705F78082C}"/>
              </a:ext>
            </a:extLst>
          </p:cNvPr>
          <p:cNvSpPr txBox="1"/>
          <p:nvPr/>
        </p:nvSpPr>
        <p:spPr>
          <a:xfrm>
            <a:off x="8275966" y="2566086"/>
            <a:ext cx="3290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/>
            <a:r>
              <a:rPr lang="lt-LT" sz="1000" dirty="0">
                <a:solidFill>
                  <a:schemeClr val="tx2"/>
                </a:solidFill>
              </a:rPr>
              <a:t>„Telia Lietuva“ teikė ryšio ir IT paslaugas </a:t>
            </a:r>
            <a:r>
              <a:rPr lang="lt-LT" sz="1000" b="1" dirty="0">
                <a:solidFill>
                  <a:schemeClr val="tx2"/>
                </a:solidFill>
              </a:rPr>
              <a:t>NATO viršūnių susitikime</a:t>
            </a:r>
            <a:r>
              <a:rPr lang="lt-LT" sz="1000" dirty="0">
                <a:solidFill>
                  <a:schemeClr val="tx2"/>
                </a:solidFill>
              </a:rPr>
              <a:t> Vilniuje.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6A4AB83-9199-B3A8-C89B-F284C206691A}"/>
              </a:ext>
            </a:extLst>
          </p:cNvPr>
          <p:cNvSpPr txBox="1"/>
          <p:nvPr/>
        </p:nvSpPr>
        <p:spPr>
          <a:xfrm>
            <a:off x="4500251" y="3429000"/>
            <a:ext cx="3175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45">
              <a:spcAft>
                <a:spcPts val="600"/>
              </a:spcAft>
              <a:defRPr/>
            </a:pP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Pasauliniame skaitmeninės </a:t>
            </a:r>
            <a:r>
              <a:rPr lang="lt-LT" sz="1000" dirty="0" err="1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 indekse, kuris apima 200 tarptautinių kompanijų, „Telia Company" užima </a:t>
            </a:r>
            <a:r>
              <a:rPr lang="lt-LT" sz="100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12 vietą ir 4 vietą </a:t>
            </a: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tarp Europos įmonių,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62EF994-8992-B895-E211-0B4AA4D4A831}"/>
              </a:ext>
            </a:extLst>
          </p:cNvPr>
          <p:cNvSpPr txBox="1"/>
          <p:nvPr/>
        </p:nvSpPr>
        <p:spPr>
          <a:xfrm>
            <a:off x="4527487" y="4169901"/>
            <a:ext cx="31756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45">
              <a:spcAft>
                <a:spcPts val="600"/>
              </a:spcAft>
              <a:defRPr/>
            </a:pP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2023 m. „Telia Lietuva“ bendradarbiavo su prieinamumo ekspertais ir atliko išsamų </a:t>
            </a:r>
            <a:r>
              <a:rPr lang="lt-LT" sz="1000" b="1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prieinamumo auditą</a:t>
            </a:r>
            <a:r>
              <a:rPr lang="lt-LT" sz="10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 tiek fizinėse, tiek internetinėse parduotuvėse, ypatingą dėmesį skirdama regėjimo negaliai. </a:t>
            </a:r>
            <a:endParaRPr lang="en-GB" sz="1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8A3321-9F0C-45AF-2FD3-74A08AAF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70" y="1575389"/>
            <a:ext cx="718135" cy="6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0F92A5-6374-08AB-A5EE-42EE4D81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66" y="1525761"/>
            <a:ext cx="718136" cy="7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F8A4148-80CE-68AF-2560-9F1E15E9069F}"/>
              </a:ext>
            </a:extLst>
          </p:cNvPr>
          <p:cNvSpPr txBox="1"/>
          <p:nvPr/>
        </p:nvSpPr>
        <p:spPr>
          <a:xfrm>
            <a:off x="8304361" y="3180481"/>
            <a:ext cx="3290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/>
            <a:r>
              <a:rPr lang="lt-LT" sz="1000" dirty="0">
                <a:solidFill>
                  <a:schemeClr val="tx2"/>
                </a:solidFill>
              </a:rPr>
              <a:t>2023 m. „Telia" pristatė naują informacijos ir ekspertinių žinių platformą, vadinamą </a:t>
            </a:r>
            <a:r>
              <a:rPr lang="lt-LT" sz="1000" b="1" dirty="0">
                <a:solidFill>
                  <a:schemeClr val="tx2"/>
                </a:solidFill>
              </a:rPr>
              <a:t>„Telia skaitmeninės pažangos centru". </a:t>
            </a:r>
            <a:r>
              <a:rPr lang="lt-LT" sz="1000" dirty="0">
                <a:solidFill>
                  <a:schemeClr val="tx2"/>
                </a:solidFill>
              </a:rPr>
              <a:t>Jis apima šias kategorijas: skaitmeninė </a:t>
            </a:r>
            <a:r>
              <a:rPr lang="lt-LT" sz="1000" dirty="0" err="1">
                <a:solidFill>
                  <a:schemeClr val="tx2"/>
                </a:solidFill>
              </a:rPr>
              <a:t>įtrauktis</a:t>
            </a:r>
            <a:r>
              <a:rPr lang="lt-LT" sz="1000" dirty="0">
                <a:solidFill>
                  <a:schemeClr val="tx2"/>
                </a:solidFill>
              </a:rPr>
              <a:t>, duomenų apsauga ir privatumas, vaikų saugumas internete, kibernetinis saugumas ir dirbtinis intelektas.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4B0D68D8-B3FE-946B-43FE-2F97540DD64A}"/>
              </a:ext>
            </a:extLst>
          </p:cNvPr>
          <p:cNvSpPr txBox="1"/>
          <p:nvPr/>
        </p:nvSpPr>
        <p:spPr>
          <a:xfrm>
            <a:off x="8304361" y="4410429"/>
            <a:ext cx="3290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/>
            <a:r>
              <a:rPr lang="lt-LT" sz="1000" dirty="0">
                <a:solidFill>
                  <a:schemeClr val="tx2"/>
                </a:solidFill>
              </a:rPr>
              <a:t>B</a:t>
            </a:r>
            <a:r>
              <a:rPr lang="pt-BR" sz="1000" dirty="0">
                <a:solidFill>
                  <a:schemeClr val="tx2"/>
                </a:solidFill>
              </a:rPr>
              <a:t>uvo pradėta rengtis </a:t>
            </a:r>
            <a:r>
              <a:rPr lang="pt-BR" sz="1000" b="1" dirty="0">
                <a:solidFill>
                  <a:schemeClr val="tx2"/>
                </a:solidFill>
              </a:rPr>
              <a:t>NIS2 direktyvos </a:t>
            </a:r>
            <a:r>
              <a:rPr lang="pt-BR" sz="1000" dirty="0">
                <a:solidFill>
                  <a:schemeClr val="tx2"/>
                </a:solidFill>
              </a:rPr>
              <a:t>atitikčiai</a:t>
            </a:r>
            <a:r>
              <a:rPr lang="en-US" sz="10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0A38E78C-80A5-8333-874E-BFB9D3E5614E}"/>
              </a:ext>
            </a:extLst>
          </p:cNvPr>
          <p:cNvSpPr txBox="1"/>
          <p:nvPr/>
        </p:nvSpPr>
        <p:spPr>
          <a:xfrm>
            <a:off x="8295810" y="4885993"/>
            <a:ext cx="32901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/>
            <a:r>
              <a:rPr lang="lt-LT" sz="1000">
                <a:solidFill>
                  <a:schemeClr val="tx2"/>
                </a:solidFill>
              </a:rPr>
              <a:t>„Telia Lietuva“ dalyvavo Nacionalinio kibernetinio saugumo centro organizuotuose kibernetinio saugumo mokymuose ir sukčiavimo imitavimo pratybose „</a:t>
            </a:r>
            <a:r>
              <a:rPr lang="lt-LT" sz="1000" dirty="0" err="1">
                <a:solidFill>
                  <a:schemeClr val="tx2"/>
                </a:solidFill>
              </a:rPr>
              <a:t>Phishex</a:t>
            </a:r>
            <a:r>
              <a:rPr lang="lt-LT" sz="1000" dirty="0">
                <a:solidFill>
                  <a:schemeClr val="tx2"/>
                </a:solidFill>
              </a:rPr>
              <a:t> 2023“</a:t>
            </a:r>
          </a:p>
        </p:txBody>
      </p:sp>
    </p:spTree>
    <p:extLst>
      <p:ext uri="{BB962C8B-B14F-4D97-AF65-F5344CB8AC3E}">
        <p14:creationId xmlns:p14="http://schemas.microsoft.com/office/powerpoint/2010/main" val="1246481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79CB-66BD-69BB-1245-6305C8F4A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6947389-BDF7-8276-B764-350BBC9429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507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947389-BDF7-8276-B764-350BBC942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05C2A59-C2A0-934A-E393-4FE7D321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6178331" cy="919163"/>
          </a:xfrm>
        </p:spPr>
        <p:txBody>
          <a:bodyPr vert="horz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lt-LT" sz="3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Įtraukties ir įvairovės veiksmų apžvalga</a:t>
            </a:r>
            <a:endParaRPr lang="lt-LT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071EC-BE86-A70F-F6FB-5BBE0DFCD583}"/>
              </a:ext>
            </a:extLst>
          </p:cNvPr>
          <p:cNvSpPr txBox="1"/>
          <p:nvPr/>
        </p:nvSpPr>
        <p:spPr>
          <a:xfrm>
            <a:off x="1816431" y="2937859"/>
            <a:ext cx="3480458" cy="40011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990AE3"/>
              </a:solidFill>
              <a:effectLst/>
              <a:uLnTx/>
              <a:uFillTx/>
              <a:latin typeface="Telia Sans Heading Heading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457BC7-D441-B1E1-EBCA-C18BB99E5446}"/>
              </a:ext>
            </a:extLst>
          </p:cNvPr>
          <p:cNvSpPr txBox="1"/>
          <p:nvPr/>
        </p:nvSpPr>
        <p:spPr>
          <a:xfrm>
            <a:off x="1412361" y="2984153"/>
            <a:ext cx="3997331" cy="1169551"/>
          </a:xfrm>
          <a:prstGeom prst="rect">
            <a:avLst/>
          </a:prstGeom>
          <a:noFill/>
        </p:spPr>
        <p:txBody>
          <a:bodyPr wrap="square" lIns="60960" tIns="30480" rIns="60960" bIns="30480" numCol="1" spcCol="360000" rtlCol="0" anchor="t">
            <a:spAutoFit/>
          </a:bodyPr>
          <a:lstStyle/>
          <a:p>
            <a:r>
              <a:rPr lang="lt-LT" sz="1200" b="1" dirty="0">
                <a:solidFill>
                  <a:srgbClr val="29003E"/>
                </a:solidFill>
              </a:rPr>
              <a:t>Baziniai kompiuterio raštingumo įgūdžių mokymai neįgaliesiems</a:t>
            </a:r>
            <a:br>
              <a:rPr lang="lt-LT" sz="1200" dirty="0">
                <a:solidFill>
                  <a:srgbClr val="29003E"/>
                </a:solidFill>
              </a:rPr>
            </a:br>
            <a:endParaRPr lang="lt-LT" sz="1200" dirty="0">
              <a:solidFill>
                <a:srgbClr val="29003E"/>
              </a:solidFill>
            </a:endParaRPr>
          </a:p>
          <a:p>
            <a:r>
              <a:rPr lang="lt-LT" sz="1200" dirty="0">
                <a:solidFill>
                  <a:srgbClr val="29003E"/>
                </a:solidFill>
              </a:rPr>
              <a:t>12 neįgaliųjų baigė kursą „Baziniai darbe reikalingi įgūdžiai", kurį vedė 6 „Telia“ darbuotojai savanoriai</a:t>
            </a:r>
          </a:p>
          <a:p>
            <a:pPr marL="0" marR="0" lvl="0" indent="0" algn="l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i="0" u="none" strike="noStrike" kern="1200" cap="none" spc="0" normalizeH="0" baseline="0" noProof="0" dirty="0">
              <a:ln>
                <a:noFill/>
              </a:ln>
              <a:solidFill>
                <a:srgbClr val="29003E"/>
              </a:solidFill>
              <a:effectLst/>
              <a:uLnTx/>
              <a:uFillTx/>
              <a:latin typeface="Telia Sans"/>
              <a:ea typeface="Arial" panose="020B06040202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4C0A9B-662F-78E0-7001-3552A16EA8C2}"/>
              </a:ext>
            </a:extLst>
          </p:cNvPr>
          <p:cNvSpPr txBox="1"/>
          <p:nvPr/>
        </p:nvSpPr>
        <p:spPr>
          <a:xfrm>
            <a:off x="1339863" y="1920875"/>
            <a:ext cx="3990811" cy="64633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lvl="0">
              <a:defRPr/>
            </a:pPr>
            <a:r>
              <a: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Nuolatinė </a:t>
            </a:r>
            <a:r>
              <a:rPr kumimoji="0" lang="lt-L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eduakciją</a:t>
            </a:r>
            <a:r>
              <a: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apie negalią per įvairius renginius, dalyvaujant komandinėse valandose, </a:t>
            </a:r>
            <a:r>
              <a:rPr kumimoji="0" lang="lt-L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edukuojant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 žmones nuo </a:t>
            </a:r>
            <a:r>
              <a:rPr kumimoji="0" lang="lt-L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neuroįvairovės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+mn-ea"/>
                <a:cs typeface="Arial" panose="020B0604020202020204" pitchFamily="34" charset="0"/>
              </a:rPr>
              <a:t> iki fizinių ir regos sutrikimų.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4CF61E-2EDC-C3C6-12C0-7441E919B4CF}"/>
              </a:ext>
            </a:extLst>
          </p:cNvPr>
          <p:cNvSpPr txBox="1"/>
          <p:nvPr/>
        </p:nvSpPr>
        <p:spPr>
          <a:xfrm>
            <a:off x="1471890" y="4852032"/>
            <a:ext cx="4070756" cy="1908215"/>
          </a:xfrm>
          <a:prstGeom prst="rect">
            <a:avLst/>
          </a:prstGeom>
          <a:noFill/>
        </p:spPr>
        <p:txBody>
          <a:bodyPr wrap="square" lIns="60960" tIns="30480" rIns="60960" bIns="30480" numCol="1" spcCol="36000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Kalėdinės kampanijos metu kvietėme visuomenę atkreipti dėmesį į regos negalią turinčius žmones: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29003E"/>
              </a:solidFill>
              <a:effectLst/>
              <a:uLnTx/>
              <a:uFillTx/>
              <a:latin typeface="Telia Sans"/>
              <a:ea typeface="Arial" panose="020B0604020202020204" pitchFamily="34" charset="0"/>
              <a:cs typeface="Arial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Parėmėme ELVIS autobusiuką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dirty="0">
                <a:solidFill>
                  <a:srgbClr val="29003E"/>
                </a:solidFill>
                <a:latin typeface="Telia Sans"/>
                <a:ea typeface="Arial" panose="020B0604020202020204" pitchFamily="34" charset="0"/>
                <a:cs typeface="Arial"/>
              </a:rPr>
              <a:t>Kvietėme 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savanorius programėlei „</a:t>
            </a:r>
            <a:r>
              <a:rPr kumimoji="0" lang="lt-L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BeMyEyes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“ </a:t>
            </a:r>
            <a:b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</a:br>
            <a:r>
              <a:rPr lang="lt-LT" sz="1200" dirty="0">
                <a:solidFill>
                  <a:srgbClr val="29003E"/>
                </a:solidFill>
                <a:latin typeface="Telia Sans"/>
                <a:ea typeface="Arial" panose="020B0604020202020204" pitchFamily="34" charset="0"/>
                <a:cs typeface="Arial"/>
              </a:rPr>
              <a:t>(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po kampanijos savanorių skaičius išaugo 3 kartus)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Įrašyta 10 vaikiškų knygų audiosensorinei bibliotekai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dirty="0">
                <a:solidFill>
                  <a:srgbClr val="29003E"/>
                </a:solidFill>
                <a:latin typeface="Telia Sans"/>
                <a:ea typeface="Arial" panose="020B0604020202020204" pitchFamily="34" charset="0"/>
                <a:cs typeface="Arial"/>
              </a:rPr>
              <a:t>Visus 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Hario Poterio filmus papildėme garsiniu vaizdavimui, kurie dabar prieinami „Telia </a:t>
            </a:r>
            <a:r>
              <a:rPr kumimoji="0" lang="lt-L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Play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/>
              </a:rPr>
              <a:t>“ filmų bibliotekoje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F87C40-85C3-A9A6-225D-30B5CBE50FD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875">
            <a:off x="286571" y="1916383"/>
            <a:ext cx="798914" cy="798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722195-B99C-2654-1F37-AF27157FCB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4" y="4046910"/>
            <a:ext cx="672287" cy="6722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B6746E-1080-5667-5372-39E5A491C4A9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4" y="3120536"/>
            <a:ext cx="616928" cy="6169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6B8E84-BE46-4948-1678-418F581275EE}"/>
              </a:ext>
            </a:extLst>
          </p:cNvPr>
          <p:cNvPicPr>
            <a:picLocks noChangeAspect="1"/>
          </p:cNvPicPr>
          <p:nvPr/>
        </p:nvPicPr>
        <p:blipFill>
          <a:blip r:embed="rId14" r:link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1" y="5038052"/>
            <a:ext cx="672287" cy="67228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CD6A40-D33F-F833-8197-8F3D77275C96}"/>
              </a:ext>
            </a:extLst>
          </p:cNvPr>
          <p:cNvCxnSpPr>
            <a:cxnSpLocks/>
          </p:cNvCxnSpPr>
          <p:nvPr/>
        </p:nvCxnSpPr>
        <p:spPr>
          <a:xfrm>
            <a:off x="1203426" y="1840783"/>
            <a:ext cx="0" cy="950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4BC3EE-4652-3E11-6AC4-F4E4E7C72AD5}"/>
              </a:ext>
            </a:extLst>
          </p:cNvPr>
          <p:cNvCxnSpPr>
            <a:cxnSpLocks/>
          </p:cNvCxnSpPr>
          <p:nvPr/>
        </p:nvCxnSpPr>
        <p:spPr>
          <a:xfrm>
            <a:off x="1203426" y="2937859"/>
            <a:ext cx="0" cy="875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4FA17A-D2B4-1161-A737-B0006CF3C6F6}"/>
              </a:ext>
            </a:extLst>
          </p:cNvPr>
          <p:cNvCxnSpPr>
            <a:cxnSpLocks/>
          </p:cNvCxnSpPr>
          <p:nvPr/>
        </p:nvCxnSpPr>
        <p:spPr>
          <a:xfrm>
            <a:off x="1203426" y="4046910"/>
            <a:ext cx="0" cy="875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61D0-3EC7-943D-773A-1577866EA8BA}"/>
              </a:ext>
            </a:extLst>
          </p:cNvPr>
          <p:cNvCxnSpPr>
            <a:cxnSpLocks/>
          </p:cNvCxnSpPr>
          <p:nvPr/>
        </p:nvCxnSpPr>
        <p:spPr>
          <a:xfrm flipH="1">
            <a:off x="1203426" y="5036903"/>
            <a:ext cx="3307" cy="12996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person and child looking out a window&#10;&#10;Description automatically generated">
            <a:extLst>
              <a:ext uri="{FF2B5EF4-FFF2-40B4-BE49-F238E27FC236}">
                <a16:creationId xmlns:a16="http://schemas.microsoft.com/office/drawing/2014/main" id="{EE8E96B4-65BD-EFF4-D0FE-A51719AFC4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9" t="433" b="15094"/>
          <a:stretch/>
        </p:blipFill>
        <p:spPr>
          <a:xfrm>
            <a:off x="6516212" y="4"/>
            <a:ext cx="5675785" cy="685799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DAE1F0-8727-AC7E-B1FE-51BF1E197AD9}"/>
              </a:ext>
            </a:extLst>
          </p:cNvPr>
          <p:cNvSpPr txBox="1"/>
          <p:nvPr/>
        </p:nvSpPr>
        <p:spPr>
          <a:xfrm>
            <a:off x="1412361" y="4110726"/>
            <a:ext cx="3845817" cy="64633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Pradėti nauji mokymai apie </a:t>
            </a:r>
            <a:r>
              <a: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negalios</a:t>
            </a:r>
            <a:r>
              <a:rPr kumimoji="0" lang="lt-LT" sz="120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t-LT" sz="1200" b="1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etiketą</a:t>
            </a:r>
            <a:r>
              <a:rPr kumimoji="0" lang="lt-LT" sz="1200" i="0" u="none" strike="noStrike" kern="1200" cap="none" spc="0" normalizeH="0" baseline="0" noProof="0" dirty="0">
                <a:ln>
                  <a:noFill/>
                </a:ln>
                <a:solidFill>
                  <a:srgbClr val="29003E"/>
                </a:solidFill>
                <a:effectLst/>
                <a:uLnTx/>
                <a:uFillTx/>
                <a:latin typeface="Telia Sans"/>
                <a:ea typeface="Arial" panose="020B0604020202020204" pitchFamily="34" charset="0"/>
                <a:cs typeface="Arial" panose="020B0604020202020204" pitchFamily="34" charset="0"/>
              </a:rPr>
              <a:t>, privalomi „Telia Lietuva“ klientus aptarnaujantiems darbuotojams. 439 darbuotojai išklausė mokymus</a:t>
            </a:r>
          </a:p>
        </p:txBody>
      </p:sp>
    </p:spTree>
    <p:extLst>
      <p:ext uri="{BB962C8B-B14F-4D97-AF65-F5344CB8AC3E}">
        <p14:creationId xmlns:p14="http://schemas.microsoft.com/office/powerpoint/2010/main" val="1308539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4889-A84B-8043-A460-E6AFEF0AB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2608898"/>
            <a:ext cx="9694863" cy="2091424"/>
          </a:xfrm>
        </p:spPr>
        <p:txBody>
          <a:bodyPr/>
          <a:lstStyle/>
          <a:p>
            <a:r>
              <a:rPr lang="lt-LT" sz="8800" dirty="0"/>
              <a:t>Ačiū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8EC7FE-F8E8-7F40-81BD-31C628FFA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0" y="6158819"/>
            <a:ext cx="2727325" cy="904876"/>
          </a:xfrm>
        </p:spPr>
        <p:txBody>
          <a:bodyPr/>
          <a:lstStyle/>
          <a:p>
            <a:r>
              <a:rPr lang="lt-LT" dirty="0"/>
              <a:t>Telia Lietuva, AB</a:t>
            </a:r>
          </a:p>
        </p:txBody>
      </p:sp>
    </p:spTree>
    <p:extLst>
      <p:ext uri="{BB962C8B-B14F-4D97-AF65-F5344CB8AC3E}">
        <p14:creationId xmlns:p14="http://schemas.microsoft.com/office/powerpoint/2010/main" val="14831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2DC4176-D265-8A20-2C16-091175C99D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334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1504A-202F-8376-4065-7AAC1D50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3" y="6421187"/>
            <a:ext cx="731751" cy="214657"/>
          </a:xfrm>
        </p:spPr>
        <p:txBody>
          <a:bodyPr/>
          <a:lstStyle/>
          <a:p>
            <a:fld id="{0E5E61AA-203F-4F66-9D10-17122244655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792206-F70C-F98C-98F5-5E569C8D5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046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488DF-588D-F738-B2B9-D9C52A60F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25" y="1781364"/>
            <a:ext cx="2911150" cy="503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3A73E-07F4-B99B-F18B-F4FCA9EA4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7888" y="6978665"/>
            <a:ext cx="740066" cy="4162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551246-1E9C-0376-CF20-68356F45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Esame tarptautinės</a:t>
            </a:r>
            <a:br>
              <a:rPr lang="lt-LT" dirty="0"/>
            </a:br>
            <a:r>
              <a:rPr lang="lt-LT" dirty="0"/>
              <a:t>įmonių grupės dalis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130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EC52-3F69-D443-9AD0-5DD38BB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DC20-A088-4399-9D5A-2283B27F7A72}" type="slidenum">
              <a:rPr lang="lt-LT" smtClean="0"/>
              <a:pPr/>
              <a:t>6</a:t>
            </a:fld>
            <a:endParaRPr lang="lt-L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54F264-2D66-2D4A-BF71-EF152ADFF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5327" y="1803401"/>
            <a:ext cx="3734944" cy="3251199"/>
          </a:xfrm>
        </p:spPr>
        <p:txBody>
          <a:bodyPr/>
          <a:lstStyle/>
          <a:p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reinvent</a:t>
            </a:r>
            <a:r>
              <a:rPr lang="lt-LT" dirty="0"/>
              <a:t> </a:t>
            </a:r>
            <a:r>
              <a:rPr lang="lt-LT" dirty="0" err="1"/>
              <a:t>better</a:t>
            </a:r>
            <a:r>
              <a:rPr lang="lt-LT" dirty="0"/>
              <a:t> </a:t>
            </a:r>
            <a:r>
              <a:rPr lang="lt-LT" dirty="0" err="1"/>
              <a:t>connected</a:t>
            </a:r>
            <a:r>
              <a:rPr lang="lt-LT" dirty="0"/>
              <a:t> </a:t>
            </a:r>
            <a:r>
              <a:rPr lang="lt-LT" dirty="0" err="1"/>
              <a:t>living</a:t>
            </a:r>
            <a:endParaRPr lang="lt-LT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BE86000-310D-158E-8E27-D16F373CF22E}"/>
              </a:ext>
            </a:extLst>
          </p:cNvPr>
          <p:cNvSpPr txBox="1">
            <a:spLocks/>
          </p:cNvSpPr>
          <p:nvPr/>
        </p:nvSpPr>
        <p:spPr>
          <a:xfrm>
            <a:off x="396874" y="2840832"/>
            <a:ext cx="3734944" cy="1176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None/>
              <a:defRPr sz="5000" kern="120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  <a:lvl2pPr marL="32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None/>
              <a:defRPr sz="1800" kern="120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2pPr>
            <a:lvl3pPr marL="612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None/>
              <a:defRPr sz="1600" kern="120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None/>
              <a:defRPr sz="1400" kern="120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4pPr>
            <a:lvl5pPr marL="1044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None/>
              <a:defRPr sz="1400" kern="120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Mūsų tikslas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AF01019-4131-8CC2-42AD-357ABB1A74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275" y="0"/>
            <a:ext cx="3727450" cy="6858000"/>
          </a:xfrm>
        </p:spPr>
      </p:pic>
    </p:spTree>
    <p:extLst>
      <p:ext uri="{BB962C8B-B14F-4D97-AF65-F5344CB8AC3E}">
        <p14:creationId xmlns:p14="http://schemas.microsoft.com/office/powerpoint/2010/main" val="247929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B1E3942-DC93-EE16-B1D9-0A54A20D6B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2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BFA5E59-AAA2-0D28-1C05-746E830829F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lt-LT" sz="1600" b="0" i="0">
              <a:solidFill>
                <a:schemeClr val="bg1"/>
              </a:solidFill>
              <a:effectLst/>
              <a:latin typeface="Telia Sans" pitchFamily="2" charset="-7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ECEAA-C3EA-4B28-B8BA-B317C8B7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56" y="1846933"/>
            <a:ext cx="2205866" cy="473768"/>
          </a:xfrm>
        </p:spPr>
        <p:txBody>
          <a:bodyPr vert="horz" anchor="t">
            <a:normAutofit/>
          </a:bodyPr>
          <a:lstStyle/>
          <a:p>
            <a:r>
              <a:rPr lang="lt-LT">
                <a:solidFill>
                  <a:schemeClr val="tx2">
                    <a:lumMod val="10000"/>
                    <a:lumOff val="90000"/>
                  </a:schemeClr>
                </a:solidFill>
              </a:rPr>
              <a:t>We</a:t>
            </a:r>
            <a:r>
              <a:rPr lang="lt-LT">
                <a:solidFill>
                  <a:schemeClr val="bg1"/>
                </a:solidFill>
              </a:rPr>
              <a:t> </a:t>
            </a:r>
            <a:r>
              <a:rPr lang="lt-LT">
                <a:solidFill>
                  <a:schemeClr val="bg2">
                    <a:lumMod val="50000"/>
                  </a:schemeClr>
                </a:solidFill>
              </a:rPr>
              <a:t>Dare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9561A-A197-7B46-ADD7-EF947C17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505" y="6421186"/>
            <a:ext cx="3982595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Internal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7380-F014-4E3A-9FCC-9C964C67F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491" y="3421909"/>
            <a:ext cx="3732609" cy="228439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Pagreitinkime</a:t>
            </a:r>
            <a:b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</a:br>
            <a: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  <a:t>Teisingus sprendimus priimkime greičiau</a:t>
            </a:r>
          </a:p>
          <a:p>
            <a:pPr marL="0" indent="0" algn="l">
              <a:buNone/>
            </a:pPr>
            <a:endParaRPr lang="lt-LT" sz="1600" b="0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marL="0" indent="0" algn="l">
              <a:buNone/>
            </a:pPr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Padarykime tai </a:t>
            </a:r>
            <a:b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</a:br>
            <a: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  <a:t>Įgalinkime kiekvieną prisidėti prie pokyčių</a:t>
            </a:r>
          </a:p>
          <a:p>
            <a:pPr marL="0" indent="0" algn="l">
              <a:buNone/>
            </a:pPr>
            <a:endParaRPr lang="lt-LT" sz="1600" b="0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marL="0" indent="0" algn="l">
              <a:buNone/>
            </a:pPr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Būkime radikaliai atviri</a:t>
            </a:r>
            <a:b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</a:br>
            <a:r>
              <a:rPr lang="lt-LT" sz="1600" b="0" i="0">
                <a:solidFill>
                  <a:schemeClr val="bg1"/>
                </a:solidFill>
                <a:effectLst/>
                <a:latin typeface="Telia Sans" pitchFamily="2" charset="-70"/>
              </a:rPr>
              <a:t>Kalbėkime net tada, kai sunku </a:t>
            </a:r>
          </a:p>
          <a:p>
            <a:pPr marL="0" indent="0">
              <a:buNone/>
            </a:pPr>
            <a:endParaRPr lang="lt-LT" sz="1600">
              <a:solidFill>
                <a:schemeClr val="bg1"/>
              </a:solidFill>
              <a:latin typeface="Telia Sans" pitchFamily="2" charset="-70"/>
            </a:endParaRPr>
          </a:p>
          <a:p>
            <a:pPr marL="0" indent="0">
              <a:buNone/>
            </a:pPr>
            <a:endParaRPr lang="lt-LT" sz="1600">
              <a:solidFill>
                <a:schemeClr val="bg1"/>
              </a:solidFill>
              <a:latin typeface="Telia Sans" pitchFamily="2" charset="-7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9BDCD-65F4-A7F9-D69E-4A9BA2E4D103}"/>
              </a:ext>
            </a:extLst>
          </p:cNvPr>
          <p:cNvSpPr txBox="1">
            <a:spLocks/>
          </p:cNvSpPr>
          <p:nvPr/>
        </p:nvSpPr>
        <p:spPr>
          <a:xfrm>
            <a:off x="4346040" y="1849955"/>
            <a:ext cx="2205866" cy="4737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solidFill>
                  <a:schemeClr val="tx2">
                    <a:lumMod val="10000"/>
                    <a:lumOff val="90000"/>
                  </a:schemeClr>
                </a:solidFill>
              </a:rPr>
              <a:t>We</a:t>
            </a:r>
            <a:r>
              <a:rPr lang="lt-LT">
                <a:solidFill>
                  <a:schemeClr val="bg1"/>
                </a:solidFill>
              </a:rPr>
              <a:t> </a:t>
            </a:r>
            <a:r>
              <a:rPr lang="lt-LT">
                <a:solidFill>
                  <a:schemeClr val="bg2">
                    <a:lumMod val="50000"/>
                  </a:schemeClr>
                </a:solidFill>
              </a:rPr>
              <a:t>Care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3AC989-96EA-0E20-26AF-7D57AB61DFC2}"/>
              </a:ext>
            </a:extLst>
          </p:cNvPr>
          <p:cNvSpPr txBox="1">
            <a:spLocks/>
          </p:cNvSpPr>
          <p:nvPr/>
        </p:nvSpPr>
        <p:spPr>
          <a:xfrm>
            <a:off x="8633327" y="1901450"/>
            <a:ext cx="2205866" cy="473768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solidFill>
                  <a:schemeClr val="tx2">
                    <a:lumMod val="10000"/>
                    <a:lumOff val="90000"/>
                  </a:schemeClr>
                </a:solidFill>
              </a:rPr>
              <a:t>We</a:t>
            </a:r>
            <a:r>
              <a:rPr lang="lt-LT">
                <a:solidFill>
                  <a:schemeClr val="bg1"/>
                </a:solidFill>
              </a:rPr>
              <a:t> </a:t>
            </a:r>
            <a:r>
              <a:rPr lang="lt-LT">
                <a:solidFill>
                  <a:schemeClr val="bg2">
                    <a:lumMod val="50000"/>
                  </a:schemeClr>
                </a:solidFill>
              </a:rPr>
              <a:t>Simplify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E4199-6C1B-9073-BF95-3F9E38E055D3}"/>
              </a:ext>
            </a:extLst>
          </p:cNvPr>
          <p:cNvSpPr txBox="1"/>
          <p:nvPr/>
        </p:nvSpPr>
        <p:spPr>
          <a:xfrm>
            <a:off x="4349226" y="3397975"/>
            <a:ext cx="63986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Rūpinkimės vieni kitais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Su visais elkimės pagarbiai </a:t>
            </a:r>
          </a:p>
          <a:p>
            <a:pPr algn="l"/>
            <a:endParaRPr lang="lt-LT" sz="1600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Žvelkime klientų akimis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Paverskite gerą klientų patirtį savo aistra </a:t>
            </a:r>
          </a:p>
          <a:p>
            <a:pPr algn="l"/>
            <a:endParaRPr lang="lt-LT" sz="1600" b="1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Džiaukimės gerais dalykais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Būkime dosnūs pagyrimų kitiems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929C-3706-5A64-D9A5-C33671F23B0E}"/>
              </a:ext>
            </a:extLst>
          </p:cNvPr>
          <p:cNvSpPr txBox="1"/>
          <p:nvPr/>
        </p:nvSpPr>
        <p:spPr>
          <a:xfrm>
            <a:off x="8633327" y="3397975"/>
            <a:ext cx="4229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Mažiau yra daugiau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Darykime tai, kas svarbiausia</a:t>
            </a:r>
          </a:p>
          <a:p>
            <a:pPr algn="l"/>
            <a:endParaRPr lang="lt-LT" sz="1600" b="1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Būkime viena komanda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Suderinkime tikslus ir prioritetus</a:t>
            </a:r>
          </a:p>
          <a:p>
            <a:pPr algn="l"/>
            <a:endParaRPr lang="lt-LT" sz="1600" b="1" i="0">
              <a:solidFill>
                <a:schemeClr val="bg1"/>
              </a:solidFill>
              <a:effectLst/>
              <a:latin typeface="Telia Sans" pitchFamily="2" charset="-70"/>
            </a:endParaRPr>
          </a:p>
          <a:p>
            <a:pPr algn="l"/>
            <a:r>
              <a:rPr lang="lt-LT" sz="1600" b="1" i="0">
                <a:solidFill>
                  <a:schemeClr val="bg1"/>
                </a:solidFill>
                <a:effectLst/>
                <a:latin typeface="Telia Sans" pitchFamily="2" charset="-70"/>
              </a:rPr>
              <a:t>1 proc. kasdien </a:t>
            </a:r>
          </a:p>
          <a:p>
            <a:pPr algn="l"/>
            <a:r>
              <a:rPr lang="lt-LT" sz="1600" i="0">
                <a:solidFill>
                  <a:schemeClr val="bg1"/>
                </a:solidFill>
                <a:effectLst/>
                <a:latin typeface="Telia Sans" pitchFamily="2" charset="-70"/>
              </a:rPr>
              <a:t>Kasdien po mažą patobulinimą</a:t>
            </a:r>
            <a:endParaRPr lang="lt-LT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3F51D-D6F7-28FC-FBEC-E065701D5610}"/>
              </a:ext>
            </a:extLst>
          </p:cNvPr>
          <p:cNvSpPr txBox="1"/>
          <p:nvPr/>
        </p:nvSpPr>
        <p:spPr>
          <a:xfrm>
            <a:off x="1080196" y="2138334"/>
            <a:ext cx="26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>
                <a:solidFill>
                  <a:schemeClr val="tx2">
                    <a:lumMod val="10000"/>
                    <a:lumOff val="90000"/>
                  </a:schemeClr>
                </a:solidFill>
              </a:rPr>
              <a:t>to make an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9461E-20D5-0215-EC9E-A5A6D957AFEC}"/>
              </a:ext>
            </a:extLst>
          </p:cNvPr>
          <p:cNvSpPr txBox="1"/>
          <p:nvPr/>
        </p:nvSpPr>
        <p:spPr>
          <a:xfrm>
            <a:off x="4958710" y="2138334"/>
            <a:ext cx="26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>
                <a:solidFill>
                  <a:schemeClr val="tx2">
                    <a:lumMod val="10000"/>
                    <a:lumOff val="90000"/>
                  </a:schemeClr>
                </a:solidFill>
              </a:rPr>
              <a:t>for everyone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C99E7-79ED-7A08-4B7E-17CF6E6C4E73}"/>
              </a:ext>
            </a:extLst>
          </p:cNvPr>
          <p:cNvSpPr txBox="1"/>
          <p:nvPr/>
        </p:nvSpPr>
        <p:spPr>
          <a:xfrm>
            <a:off x="9144101" y="2128997"/>
            <a:ext cx="26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>
                <a:solidFill>
                  <a:schemeClr val="tx2">
                    <a:lumMod val="10000"/>
                    <a:lumOff val="90000"/>
                  </a:schemeClr>
                </a:solidFill>
              </a:rPr>
              <a:t>the way we do things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783F8185-0C68-C63F-110F-C0D5619C0D2B}"/>
              </a:ext>
            </a:extLst>
          </p:cNvPr>
          <p:cNvSpPr txBox="1">
            <a:spLocks/>
          </p:cNvSpPr>
          <p:nvPr/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solidFill>
                  <a:schemeClr val="bg1"/>
                </a:solidFill>
              </a:rPr>
              <a:t>Mus vienijančios vertybės</a:t>
            </a:r>
          </a:p>
        </p:txBody>
      </p:sp>
    </p:spTree>
    <p:extLst>
      <p:ext uri="{BB962C8B-B14F-4D97-AF65-F5344CB8AC3E}">
        <p14:creationId xmlns:p14="http://schemas.microsoft.com/office/powerpoint/2010/main" val="13468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FA8E87-B662-7CD4-304C-8DA386747C22}"/>
              </a:ext>
            </a:extLst>
          </p:cNvPr>
          <p:cNvSpPr/>
          <p:nvPr/>
        </p:nvSpPr>
        <p:spPr>
          <a:xfrm>
            <a:off x="-5861" y="3881939"/>
            <a:ext cx="12197861" cy="29760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„Telia Lietuva“ </a:t>
            </a:r>
            <a:r>
              <a:rPr lang="lt-LT" dirty="0"/>
              <a:t>turi asocijuotą įmonę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75AD9-59DD-C350-43E7-E2650A4F5978}"/>
              </a:ext>
            </a:extLst>
          </p:cNvPr>
          <p:cNvSpPr txBox="1"/>
          <p:nvPr/>
        </p:nvSpPr>
        <p:spPr>
          <a:xfrm>
            <a:off x="1274640" y="4424142"/>
            <a:ext cx="4032000" cy="78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Telia Sans" pitchFamily="2" charset="0"/>
              <a:buChar char="—"/>
            </a:pPr>
            <a:r>
              <a:rPr lang="lt-LT" sz="1600" b="1"/>
              <a:t>„Telia Lietuva“ </a:t>
            </a:r>
            <a:r>
              <a:rPr lang="lt-LT" sz="1600"/>
              <a:t>teikia integruotas mobiliojo ir fiksuotojo ryšio bei IT paslaugas</a:t>
            </a:r>
            <a:endParaRPr lang="lt-LT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67186-817C-1610-A7B3-32CC25052922}"/>
              </a:ext>
            </a:extLst>
          </p:cNvPr>
          <p:cNvSpPr txBox="1"/>
          <p:nvPr/>
        </p:nvSpPr>
        <p:spPr>
          <a:xfrm>
            <a:off x="6587141" y="4424142"/>
            <a:ext cx="4032000" cy="105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Telia Sans" pitchFamily="2" charset="0"/>
              <a:buChar char="—"/>
            </a:pPr>
            <a:r>
              <a:rPr lang="lt-LT" sz="1600" b="1" dirty="0"/>
              <a:t>„Numerio perkėlimas“ </a:t>
            </a:r>
            <a:r>
              <a:rPr lang="lt-LT" sz="1600" dirty="0"/>
              <a:t>administruoja centrinę telefonų numerių duomenų bazę Lietuvoje („Tele2“ ir „Bitė Lietuva“ turi po 25 proc. akcijų)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8CA3F8-9B82-794A-8361-A66D61155356}"/>
              </a:ext>
            </a:extLst>
          </p:cNvPr>
          <p:cNvSpPr/>
          <p:nvPr/>
        </p:nvSpPr>
        <p:spPr>
          <a:xfrm>
            <a:off x="2475017" y="1659981"/>
            <a:ext cx="1929468" cy="19294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48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5AEA7-3AC8-90F0-A7DA-4ADF55F6E644}"/>
              </a:ext>
            </a:extLst>
          </p:cNvPr>
          <p:cNvSpPr txBox="1"/>
          <p:nvPr/>
        </p:nvSpPr>
        <p:spPr>
          <a:xfrm>
            <a:off x="5076331" y="2466709"/>
            <a:ext cx="51646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2400" dirty="0">
                <a:ea typeface="Helvetica Neue Light" panose="02000403000000020004" pitchFamily="2" charset="0"/>
              </a:rPr>
              <a:t>VšĮ</a:t>
            </a:r>
            <a:r>
              <a:rPr lang="lt-LT" sz="2400" dirty="0">
                <a:ea typeface="Helvetica Neue Light" panose="02000403000000020004" pitchFamily="2" charset="0"/>
                <a:cs typeface="Helvetica Neue Medium" panose="02000503000000020004" pitchFamily="2" charset="0"/>
              </a:rPr>
              <a:t> „Numerio perkėlimas“</a:t>
            </a:r>
            <a:r>
              <a:rPr lang="lt-LT" sz="2400" dirty="0">
                <a:ea typeface="Helvetica Neue Light" panose="02000403000000020004" pitchFamily="2" charset="0"/>
              </a:rPr>
              <a:t> </a:t>
            </a: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5731BD03-9425-C642-1B37-A3C1A5281F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F0A95B1-7704-14E5-5C6A-24EBDC0A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7382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D87B569-8B98-EE40-2BFB-4F682517C3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7861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3039AA-4FDA-4299-90C4-A104287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lt-LT" dirty="0"/>
              <a:t>Pagrindiniai 2024 m. I ketvirčio įvykiai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C1513-E4E8-E767-0694-28CF787FDB1A}"/>
              </a:ext>
            </a:extLst>
          </p:cNvPr>
          <p:cNvSpPr/>
          <p:nvPr/>
        </p:nvSpPr>
        <p:spPr>
          <a:xfrm>
            <a:off x="3440998" y="3743472"/>
            <a:ext cx="2692192" cy="2559919"/>
          </a:xfrm>
          <a:prstGeom prst="rect">
            <a:avLst/>
          </a:prstGeom>
          <a:solidFill>
            <a:srgbClr val="932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1034B-38E3-0260-B7F6-FA426902DE9A}"/>
              </a:ext>
            </a:extLst>
          </p:cNvPr>
          <p:cNvSpPr/>
          <p:nvPr/>
        </p:nvSpPr>
        <p:spPr>
          <a:xfrm>
            <a:off x="6182278" y="3743471"/>
            <a:ext cx="2692192" cy="2559919"/>
          </a:xfrm>
          <a:prstGeom prst="rect">
            <a:avLst/>
          </a:prstGeom>
          <a:solidFill>
            <a:srgbClr val="A82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0DD3B-299D-7A8D-1299-174E40B47C3B}"/>
              </a:ext>
            </a:extLst>
          </p:cNvPr>
          <p:cNvSpPr/>
          <p:nvPr/>
        </p:nvSpPr>
        <p:spPr>
          <a:xfrm>
            <a:off x="8929051" y="3753569"/>
            <a:ext cx="2692192" cy="2559919"/>
          </a:xfrm>
          <a:prstGeom prst="rect">
            <a:avLst/>
          </a:prstGeom>
          <a:solidFill>
            <a:srgbClr val="BD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B78A6-BB24-CF21-223D-F80D7CF20CDD}"/>
              </a:ext>
            </a:extLst>
          </p:cNvPr>
          <p:cNvSpPr/>
          <p:nvPr/>
        </p:nvSpPr>
        <p:spPr>
          <a:xfrm>
            <a:off x="699718" y="3753569"/>
            <a:ext cx="2692192" cy="2559919"/>
          </a:xfrm>
          <a:prstGeom prst="rect">
            <a:avLst/>
          </a:prstGeom>
          <a:solidFill>
            <a:srgbClr val="7E1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EBDD2-5C54-6326-CA02-B8E0190E3EB4}"/>
              </a:ext>
            </a:extLst>
          </p:cNvPr>
          <p:cNvSpPr/>
          <p:nvPr/>
        </p:nvSpPr>
        <p:spPr>
          <a:xfrm>
            <a:off x="3440998" y="1142526"/>
            <a:ext cx="2692192" cy="2559919"/>
          </a:xfrm>
          <a:prstGeom prst="rect">
            <a:avLst/>
          </a:prstGeom>
          <a:solidFill>
            <a:srgbClr val="3E0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2A766-7041-0C7A-FA44-171553F4266C}"/>
              </a:ext>
            </a:extLst>
          </p:cNvPr>
          <p:cNvSpPr/>
          <p:nvPr/>
        </p:nvSpPr>
        <p:spPr>
          <a:xfrm>
            <a:off x="6182278" y="1142525"/>
            <a:ext cx="2692192" cy="2559919"/>
          </a:xfrm>
          <a:prstGeom prst="rect">
            <a:avLst/>
          </a:prstGeom>
          <a:solidFill>
            <a:srgbClr val="53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58341-E640-7011-2C01-9DD15CAE5497}"/>
              </a:ext>
            </a:extLst>
          </p:cNvPr>
          <p:cNvSpPr/>
          <p:nvPr/>
        </p:nvSpPr>
        <p:spPr>
          <a:xfrm>
            <a:off x="8923558" y="1142525"/>
            <a:ext cx="2692192" cy="2559919"/>
          </a:xfrm>
          <a:prstGeom prst="rect">
            <a:avLst/>
          </a:prstGeom>
          <a:solidFill>
            <a:srgbClr val="681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D978BB-BD42-DC12-426D-75964A0F6420}"/>
              </a:ext>
            </a:extLst>
          </p:cNvPr>
          <p:cNvSpPr/>
          <p:nvPr/>
        </p:nvSpPr>
        <p:spPr>
          <a:xfrm>
            <a:off x="699718" y="1138726"/>
            <a:ext cx="2692192" cy="2559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lt-LT" sz="20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D3B7D-16F5-A7D2-70D0-032FA4AB93E3}"/>
              </a:ext>
            </a:extLst>
          </p:cNvPr>
          <p:cNvSpPr/>
          <p:nvPr/>
        </p:nvSpPr>
        <p:spPr>
          <a:xfrm>
            <a:off x="6375638" y="4538005"/>
            <a:ext cx="2305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Valdyba pasiūlė mokėti 0,09 euro dividendų vienai akcijai už 2023 metus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B8AA8-BB14-FE0C-47D4-5FBAE4A41ECC}"/>
              </a:ext>
            </a:extLst>
          </p:cNvPr>
          <p:cNvSpPr/>
          <p:nvPr/>
        </p:nvSpPr>
        <p:spPr>
          <a:xfrm>
            <a:off x="3682679" y="2054389"/>
            <a:ext cx="2144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EBITDA, neįskaičiavus vienkartinių sąnaudų, marža padidėjo 1,6 procentinio punkto -  iki 36,9 %, o grynasis pelnas išaugo 11,8 %</a:t>
            </a:r>
            <a:endParaRPr lang="lt-LT" sz="1500" dirty="0">
              <a:solidFill>
                <a:schemeClr val="bg1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F2B7FA-C4C7-0F4E-A48C-11B74AD4BB6E}"/>
              </a:ext>
            </a:extLst>
          </p:cNvPr>
          <p:cNvSpPr/>
          <p:nvPr/>
        </p:nvSpPr>
        <p:spPr>
          <a:xfrm>
            <a:off x="9080900" y="4552965"/>
            <a:ext cx="24113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Remiantis „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Sustainable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Brand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Index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“ tyrimu, „Telia Lietuva“ yra tvariausias telekomunikacijų operatorius Lietuvoje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669D4F-B64B-1791-10C8-00EA5A9E0BDD}"/>
              </a:ext>
            </a:extLst>
          </p:cNvPr>
          <p:cNvSpPr/>
          <p:nvPr/>
        </p:nvSpPr>
        <p:spPr>
          <a:xfrm>
            <a:off x="9109607" y="2024623"/>
            <a:ext cx="24850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Atnaujintos „Ežio“ ir „Mano Telia“ programėlės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78B45D-F3AB-6DC0-DE92-DDB93BF1F963}"/>
              </a:ext>
            </a:extLst>
          </p:cNvPr>
          <p:cNvSpPr/>
          <p:nvPr/>
        </p:nvSpPr>
        <p:spPr>
          <a:xfrm>
            <a:off x="6341216" y="2020949"/>
            <a:ext cx="2339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RRT duomenimis, „Telia Lietuva“ 5G ryšio tinklas dengia 93-95 % Lietuvos teritorijos 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DE76C8F7-1CAF-0FBC-E900-D87A3709B049}"/>
              </a:ext>
            </a:extLst>
          </p:cNvPr>
          <p:cNvSpPr txBox="1">
            <a:spLocks/>
          </p:cNvSpPr>
          <p:nvPr/>
        </p:nvSpPr>
        <p:spPr>
          <a:xfrm>
            <a:off x="887440" y="1397725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#1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E8D67CBA-758A-5E5B-BFDF-89A35D73269F}"/>
              </a:ext>
            </a:extLst>
          </p:cNvPr>
          <p:cNvSpPr txBox="1">
            <a:spLocks/>
          </p:cNvSpPr>
          <p:nvPr/>
        </p:nvSpPr>
        <p:spPr>
          <a:xfrm>
            <a:off x="3682679" y="1390291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#2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8D21E61F-5352-D5F2-84E5-5717292FA0DF}"/>
              </a:ext>
            </a:extLst>
          </p:cNvPr>
          <p:cNvSpPr txBox="1">
            <a:spLocks/>
          </p:cNvSpPr>
          <p:nvPr/>
        </p:nvSpPr>
        <p:spPr>
          <a:xfrm>
            <a:off x="6388709" y="1420028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#3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FFFCECF-3FD3-5EC6-3457-91540280111F}"/>
              </a:ext>
            </a:extLst>
          </p:cNvPr>
          <p:cNvSpPr txBox="1">
            <a:spLocks/>
          </p:cNvSpPr>
          <p:nvPr/>
        </p:nvSpPr>
        <p:spPr>
          <a:xfrm>
            <a:off x="9109607" y="1405159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#4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1AA4BEA-3A7B-39E1-458D-F0ACAF9FDD99}"/>
              </a:ext>
            </a:extLst>
          </p:cNvPr>
          <p:cNvSpPr txBox="1">
            <a:spLocks/>
          </p:cNvSpPr>
          <p:nvPr/>
        </p:nvSpPr>
        <p:spPr>
          <a:xfrm>
            <a:off x="887440" y="3981539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#5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3A5174D7-C8FB-7DF5-37F1-738EC50793B5}"/>
              </a:ext>
            </a:extLst>
          </p:cNvPr>
          <p:cNvSpPr txBox="1">
            <a:spLocks/>
          </p:cNvSpPr>
          <p:nvPr/>
        </p:nvSpPr>
        <p:spPr>
          <a:xfrm>
            <a:off x="3682679" y="3974105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#6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DFE94D66-0462-2D5B-5414-D68CBC1EBB14}"/>
              </a:ext>
            </a:extLst>
          </p:cNvPr>
          <p:cNvSpPr txBox="1">
            <a:spLocks/>
          </p:cNvSpPr>
          <p:nvPr/>
        </p:nvSpPr>
        <p:spPr>
          <a:xfrm>
            <a:off x="6388709" y="4003842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#7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4211EF11-D4F4-AE18-1541-24808486AFBA}"/>
              </a:ext>
            </a:extLst>
          </p:cNvPr>
          <p:cNvSpPr txBox="1">
            <a:spLocks/>
          </p:cNvSpPr>
          <p:nvPr/>
        </p:nvSpPr>
        <p:spPr>
          <a:xfrm>
            <a:off x="9109607" y="3988973"/>
            <a:ext cx="720000" cy="544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0" dirty="0">
                <a:solidFill>
                  <a:schemeClr val="bg1"/>
                </a:solidFill>
                <a:latin typeface="+mn-lt"/>
              </a:rPr>
              <a:t>#8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357D2D-710B-5CD3-947E-AB128DA324EF}"/>
              </a:ext>
            </a:extLst>
          </p:cNvPr>
          <p:cNvSpPr/>
          <p:nvPr/>
        </p:nvSpPr>
        <p:spPr>
          <a:xfrm>
            <a:off x="3647290" y="4558241"/>
            <a:ext cx="23054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„Telia Lietuva“ pirmoji Baltijos šalyse pradėjo teikti “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Oracle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Database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as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a Service” paslaugą verslo klientams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38BE1-0FB2-617F-5008-3B47CA329E5E}"/>
              </a:ext>
            </a:extLst>
          </p:cNvPr>
          <p:cNvSpPr/>
          <p:nvPr/>
        </p:nvSpPr>
        <p:spPr>
          <a:xfrm>
            <a:off x="877769" y="4578424"/>
            <a:ext cx="2305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Bendrovė įvykdė optinio stuburinio tinklo (DWDM) atnaujinimą ir duomenų sparta tarp Vilniaus ir Kauno pasiekė 800 </a:t>
            </a:r>
            <a:r>
              <a:rPr lang="lt-LT" sz="1500" dirty="0" err="1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Gb</a:t>
            </a:r>
            <a:r>
              <a:rPr lang="lt-LT" sz="1500" dirty="0">
                <a:solidFill>
                  <a:schemeClr val="bg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/s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679CF0-39C8-789B-B9C6-99FCC92A323B}"/>
              </a:ext>
            </a:extLst>
          </p:cNvPr>
          <p:cNvSpPr/>
          <p:nvPr/>
        </p:nvSpPr>
        <p:spPr>
          <a:xfrm>
            <a:off x="877769" y="2051897"/>
            <a:ext cx="21446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Paslaugų pajamos padidėjo 4,6 % dėl dviženkliais skaičiais augančių pajamų iš mobiliojo ryšio ir IT paslaugų</a:t>
            </a:r>
            <a:endParaRPr lang="lt-LT" sz="1500" dirty="0">
              <a:solidFill>
                <a:schemeClr val="bg1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lt-LT" sz="1500" b="1" dirty="0">
              <a:solidFill>
                <a:schemeClr val="bg1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3D6A220-3EE2-4AD7-3DAF-E7F5112B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4" y="6421187"/>
            <a:ext cx="739776" cy="215999"/>
          </a:xfrm>
        </p:spPr>
        <p:txBody>
          <a:bodyPr/>
          <a:lstStyle/>
          <a:p>
            <a:fld id="{768DDC20-A088-4399-9D5A-2283B27F7A72}" type="slidenum">
              <a:rPr lang="lt-LT" smtClean="0"/>
              <a:pPr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25407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9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lSSfl7nWpaUVAcckFco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tUtkDdExFa_EYVEaYL7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kRdBatrztCx6cHh27wy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EUTYPDTtnKtZ79UWmz3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bDBVxbKJU.RdaOvLFA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WfSrqeW0BPLPvo8S4NM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LmK3wMDxor.fIt7z3hB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UCjeflGx_CNbQpkW8FL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pVlJH5pZHDb1RRxUUwg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GoArzyXLgqVy686RCw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_ruK3qocT7ADsMucNoM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0EfV8CCEwI97TdSYFQU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okmHkFBd_oQjTPKSh_Q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MX_x_.3cG7F36ewx8l5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Y8jJ3WYKdh6Yv_3Ky4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ZCQ3QxWqZ5gyq2ZJbZP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1O07TU49fbGx3yzQNr9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xbAfle4R6qveY2zcfw5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NNyO__V8BO42VL4Fgx1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4FfQGuoEvuDSY6DbG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dgMZ3uKrrTOLQLSasMI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g5vc3ahPR4ntmjGqbU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cdf2sIaGxwFOcM5oDRr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ARZxlpfn7AgRQSolchO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A7JbWodJ08.KhSuF3f0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rJxHVEWKwylnsRGA7rz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VF1yiRL0pzGq1Zo6aKP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kJD4h_LEDeEk_TK1N4B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HDCJuFva1HQ85JUaouR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niQjVdXLrqKYB5NU9o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Td.NK.RyfrPepOoiRRl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xyo6iCr.l1FQukVi2uw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L.NRFt0lRYFUUp.wKMF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DI50BydN._kKbH76SVB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SNObwr_0ZI3TeLL_xsB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4DqcY4TpuwNalFGgBaf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I6MOyuhPuHXmeMrp4Nm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gvMcPmwnqE7QIsVgPaH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8iDHTZMggpkD3Z7czQ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sHTg9_vGAew3YiPcca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bk7Xk4pjH9sBI8sS79f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WNNRSnXD60nZWITYdcS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6ZSGiBjC9CTj.WvtIfw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vGiHbvuNfYu81C91vJ_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LeHTluhegi8v4XiL_M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lz2wGzwfqLw.V8BpUme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Xr3gdyfjnIbL_H1ULE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CwPEEEXpp5e7KS3wHm3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C8Ire.5tmU.9OHhi_Vd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nrnhb0JAiNS.ahrc5g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J3K7qSlB2X1A1ExWwsY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moovD4IYZUvPWGQWRPX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26THoxeQO6IsCC6R_jB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DP.G0NpUq9QbBKSXetd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lBNhrZs19T.OWIVo7wR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.g_Sj9bL_4j7zRLiXsl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eGl30I8nCm.D4N0GPup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2VYS_CvGD6p8T8xKo27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19prlwg32Uyh1cmDCjN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sC2LasIcTYkoFlBpy5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rILB9huAroIa9l2Hyz_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smoWKd7sawEbG0EQRtp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97fAYWgoFQLmdVzaNQm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8FYVIToGh1ifmAUP_t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8L67D4nmx7m938QHnC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ikupQrEPBYhT.OrLsFs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EQztCzxQu6CCFW3Mir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Fk65cY..EoSIwzGyiBr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mYG7VKNhMn4DWeL.45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MyFgLX5_vGNVwEyYPq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rAl3AUE30ijwE_J9yI7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9EFw8sJoQ6FF4H.vBu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wQhL8vumBnW7NHMRnDs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YqkMVbaFmNlIx8P4ivE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MpQficAzUfSoLAfnYNn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_GcpvTEdjBy9hznZFe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WQkEghAGrUZAnGjhZ2q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klXIW5gB4p9bi.jedf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6a1ipvzqP12YPHoaNO5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ERX5XvMY0W43G31pxF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SOS3gdslaUCcMTr84Nu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46jq8DJk.GlA_78ETct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J2w8Vf4kNeBrlPt1ZAd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TMM6ZfHlDUBAhEYozk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ytCTdoh1WEXEVgOEIB1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PluU6f2msIekGai8ril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M.EJVEAp1dcpWxo6tiZ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4Xn8bPxfW24KXzpVSo5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O2NmBnsTyGqoLos378_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TT.yP_oEQBF_cJq2.p8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I6MOyuhPuHXmeMrp4Nm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gvMcPmwnqE7QIsVgPaH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bk7Xk4pjH9sBI8sS79f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8iDHTZMggpkD3Z7czQJ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WNNRSnXD60nZWITYdcS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6ZSGiBjC9CTj.WvtIfw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vGiHbvuNfYu81C91vJ_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lz2wGzwfqLw.V8BpUm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sHTg9_vGAew3YiPcca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LeHTluhegi8v4XiL_M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Xr3gdyfjnIbL_H1ULE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CwPEEEXpp5e7KS3wHm3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C8Ire.5tmU.9OHhi_Vd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nrnhb0JAiNS.ahrc5g0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moovD4IYZUvPWGQWRPX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26THoxeQO6IsCC6R_jB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J3K7qSlB2X1A1ExWwsY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DP.G0NpUq9QbBKSXetd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lBNhrZs19T.OWIVo7w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.g_Sj9bL_4j7zRLiXsl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8YtElhNlkuq1v3OGW8f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BswJGbhBX9ODBhRTg1j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85XsdM_X04occiNS63o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krxe4LVYPOKjEobkB.r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nQu9jaL.ZMbguhbPxib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6wXaaaJuzmHeIIWZPTA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b9fVYgEn3.H9p.KzVi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bsgodPcUCGZcu.01c_o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Qbz97N8UYDerzM6yXM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Dsyfdt45.y_UOK9GrSL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6NlZmejBuuEI0nzILZM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f764.OAU33hL_Tdq74n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rAl3AUE30ijwE_J9yI7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eGl30I8nCm.D4N0GPup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rILB9huAroIa9l2Hyz_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smoWKd7sawEbG0EQRtp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97fAYWgoFQLmdVzaNQm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8FYVIToGh1ifmAUP_tm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8L67D4nmx7m938QHnCX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2VYS_CvGD6p8T8xKo27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SbeXDRZzTtqA8NvCbQP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EQztCzxQu6CCFW3MirT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Fk65cY..EoSIwzGyiBr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mYG7VKNhMn4DWeL.45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MyFgLX5_vGNVwEyYPqa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IT.ZURvH01V3GSjziWm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dw7JBQjX42c7b2ggtz9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ikupQrEPBYhT.OrLsFs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TfRA5VD_vDTMtkcIYko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El8RP7uCgJi8eF.rg_N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IJt8DFrJjkHdV7LwVK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pdoVcgo8nBYMq8PMtPW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19prlwg32Uyh1cmDCjN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sC2LasIcTYkoFlBpy5r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ON8ji7nz7nEgm6fAQ_d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sb.X9GBchnWt.ptDLZ9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9EFw8sJoQ6FF4H.vBu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wQhL8vumBnW7NHMRnDs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YqkMVbaFmNlIx8P4ivE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MpQficAzUfSoLAfnYNn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_GcpvTEdjBy9hznZFe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EDOa2IpTmqhjoqS7Nm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Lm7r9hZFtyHyOEbkxt5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rR2wIh9Cr.rTIm_Jfg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DgOFC1vEjY6J8CcBHK7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WQkEghAGrUZAnGjhZ2q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klXIW5gB4p9bi.jedfE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6a1ipvzqP12YPHoaNO5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ERX5XvMY0W43G31pxFr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rTpODZ.nJl747SQK.Vf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sDOQreeuJOrBWoPuEqo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Uh8786Fcz66c8oBP5n7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Kt.lZcElvHf_SYG2Oz5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hdSxC19LfzYaQmSEc51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u9PaNCjheE5xq7Kr91T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gnNw0n5O_25d7eP_g5_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fwdNjlElsS__qeYVtrS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nK2SAHJDlXBg8ZATHdd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9G71Sbs1QSiOlCTYlYc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aMzUMoYpeFkA.OJVJZb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HMTxyru2MCxCKnJiyp_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y6B.qQV.NTmYMJJjdn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AwmPcO5GLwTh8fzxeb9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BCpJGU1phDcZEFKAwnE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WL.rCErYMUSxYV_hEKg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NegAjM4YHPobSL2eWMX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0_0yAAUgKogm0fHi9mx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Bi5JuAQ1B_rKXBxipsr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WekcpLZboJlRMaUaPij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T.c93YMow6PnE4xBvO5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EjWu6MF8NvwX6VOvbcp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YpqkR_af6Ex9ltKPTDq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QVZ2Umu28VkS1fdUdiD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WAzDR4hFTqxoO4zvVn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6vOehjriQhsY.IH51b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Be4Y8XQrsOWXnBmKpCl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oSPTMkQT9PFKMyvzzlO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0ExVasKx1yebxcFX7cB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tppNFoRftG4ZX6QP1Iq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tFKJP4387tDB0HzmNNI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gIF9VIaP2L8l8bBPi9D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eyaZI3JHA2VpxnCXaCb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0X1P3cjGXXdRQdtG3LG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xbDvSR9QG5P.om7bMN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7QI4NzMpgSBAOYXpFdU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ml2fAs_bq_xlSNLdcbR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nuTK6LtJl6NA3nug.9K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Opb0l8cgF8W971akUuX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FpRhA9n9eG4hEaz3LKW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CuEDjUQegWqnt696fwH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iiCFTrzkPhCCjT5I7BS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QnFau31gbesGUFXl9pA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3LbPn3SG4DCr6IYocRV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5i0w23Uti12DXzJEX2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jiWyY7zA._smrYTmrA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cz0_tCETf.oCpoEs7tx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ETc5ws43uRL4dIceY8h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IjK66nby1ujVOOMV_D5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Feh.Yoqhc2twDdt14JF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o_qxgzK2SBCv38ZyU4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Ad_hS6KJROOeFx0U.PJ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E2F7OtdwmLRDEmhQQJN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qzVZECxNBDVuWpnanoB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ZG2AXghwSwO5Edrfv_w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uYHwau50LUdx_SVX7i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PgRlQkn0mHKD.xSfVNT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Mj.0.lNhpRV6Tafm8as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dZOqx6mo34TiEBhcBdu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NXSsAlHIz4K3ZWqdzhd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xiP0G0OFWHV7VIIDB_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r8nIpliP3iTwxVSYcQ8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KG3BgRGzBNg9wYH3o_M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lzIw3d0PSiNodHI3wT5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ljZz_hmB4_vO3PTixA4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JYhQ4ifI.j7qQpD2vDV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sq6PSJQnhyQRO4182L2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3TlZZMSAp3KISJH2DGf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0AtThcCB_nCDA1M.jwx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5xAzSw7Nwe2lNYBxeBd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GuRHowVyJ98tALrh.n7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b47Ke6xe3gfrWZrTLRL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Ssaw4MYCjsmT_2nbGuW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.4hP5KnqwknAG4IO7nW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fhmOCVcVa3FNgJ19.eF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n_KQ7GGv35HaWk8YPAR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bfWDzUz4b8lDN6qVYld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stOBFHwZyO50oiZxT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wVQ082r3Dan2AWrR5DI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1c7.2jQVXdiFQQhmOr_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oRmGGR64.DHg5VeHePS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qfYVEZLm5ghdAvdzYWz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x53GMPYTr0jhkdFfYb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av01SfITobDH_twGs5H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rB33W_C1itGwasvrL8h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UWBIcdcld4K0YMyEWt4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gW1Hvsonfh_2elS.FHD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RibpeF6lRfJwXL5Jf3.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uREob5CsFuLfPZ4uK8H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r8BF7i4g0yhzt3xsdk9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pVLsTggxCx1yhnh010S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ojUF2hl5_hxYf0k8QrT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k3RYhtncEjhA9zVt10h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QRNG250UjUwvj8G.kIl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3kGKPnD55Q4jyh3yjul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Mw_oMY8cvecOMnhSS0M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OUW9Lpo8OH0lQlhElJ_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d69LGWJN3Bq_libLQDS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UPecjJJ_Zt2VWuoAI4L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V5IO_lYb2jIZw9oxjHE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eI.uZW.UCVtYge.AbBZ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osGd91czHEmorU2GfGl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.XvsAQwj9T7x2OkWG60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HN8RceNeD0tTws1hkrZ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6TcWuaXlZL.lNqUvOzz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a3jyUB2CCEqpioo7Ztr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eHAfQGIDj2coI8k8bIv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.AHbSXqxJi84YDJM1Dp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5tnxb4JxVhp145mA521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5WGE4MgBiqi8jGFq0I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.tDIQW173IWzmWpHKQM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CFI3AFgKn8H84oocprK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iUJabwjuldQJQGJvTOH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DMxG04QwCahbBN7.utZ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zEirYK46zMMXWakrrQu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0ZcWgziDnFQFesnOC6H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SizbCjcY9uOgpGpDss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TVCZCglbotc_koTTXyc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Qyz_.xHtyeqPbjAM1nc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IXAMV9Isy9gY_ORjwS1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ziC9TQj4b1Guvi6M8y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6apHihwtzXrth2cjOL.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gZewHFpisw5Jis_hR75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jV9QCe4RA_yWo.ZUSIP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UokFB3a_wUqkO0ur0Xu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6gpDlHzzcKhrwskujdo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M0A9WA6TiYRm17LURN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5feAuMF3A1xvydBA8kK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D1fQ4xznpItNQaF5h9H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UTmX4NpOmZOKFiB9x7v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3gsl2hI8F.Kh7iB20lz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WES0tE1lg13i0GwRnKB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sHTg9_vGAew3YiPcc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zhw7Nsm.ALQrt3ntH5r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NIPW4WzU1S3xSehfyKr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W.FUvCDsrPmfosELMIP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gYoc6Sx2cQ9ht7hVpq2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whWl5orBoqVF6UQRruZ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IqbBl3bs9j2JIQCa4GJ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z7V4i2Js4vstk00bfqQ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viga8wTqaKSzNGndb9P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aDSVcIdbayh5syD7hQe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h.SnILx.0ygsucyrkFH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9xdfho0BZlUS3pe0SPi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sHTg9_vGAew3YiPcc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sHTg9_vGAew3YiPcc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LIB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k.zw6sKvq_yau1PTRO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LIB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LIB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pJ2ASt6tvZYx.Hqq_s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3a72qTpB3f9Q6vcmLW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5krM4koC_GLRC3m092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hMSoDsrtG8fFoZ9mEf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ShOrxMJ6AjfdTInSrX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hPatV0imKyCnR1C7ipO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HY3pAyhw3_Ix_0Kff6v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QnobBtFIitY3xAt.DyU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BlhesCPUX7k23o14sk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WyQc6Gfr39YzBp_Jox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TjxB.Mk8SPgnvU8h0G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XxL6yxm0ELPhet7iE9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yWl8ujMldnGgndUWQe_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eJ1P43VBFnHWq4moNe.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G7RdMpASmUago8kq2lM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KsgOylwLAFWH9tMaCuu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HDngmWtDa00Y4hrIbGS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PgiP8zCVqDtflYDbpr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g2UvN4UbSpceXN9FoF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Dsyfdt45.y_UOK9GrSL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711MY2brMmX0an4CT0z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PnHguAhgSnxzhETp6z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wTfFnLVHiYv6mg9KTq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Kt.lZcElvHf_SYG2Oz5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BCpJGU1phDcZEFKAwnE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JyXd2Ao7FyXUphXQWg6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XkG70r_hjpKshCCA0_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ztpGDSdMHmsxp_8bTb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hrrHZ2qKESKAIWLBwK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pJ2ASt6tvZYx.Hqq_sa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uXaIu_fp2EB3aQwTss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ZLmK9muB_.CPX98CjI8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RD0qZrN9NuwHBUc8FMl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ShOrxMJ6AjfdTInSrXk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hPatV0imKyCnR1C7ip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P1122b7YYX3i0PqcVIp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kwobXvLNB1KnsX_X3Mu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2I9KTikQwnKnlnnfaN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pvcR9kpkNn2CF73pfZO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0Iuy3HtYF6uJEdVVSf_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QIzelQZ4Eij77v8UfZ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jNgv31rBTWFxohcgGb_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IOLztY2pFw48ruB0w_4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lo8GbMM0ow2nT1QpQH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aojfHKAYKuo0hvWZVdl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S8EwhchHr48JT4PhvfE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kT5elnjZFkUY4.gCEm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0MqA9krt7yqThD.7dQL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VYd_aQ6GMsFRpjD9NdR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m8oJWAzH76IOudGcJJ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xT2wd_uBgMoOGDw1Ssk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DVFDB8xohkS0jceEB0w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RdnWr9UpzLc7MiC18DV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yRQKB..TuqDoepY6GaC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eOjocUvo9CV.jCj7XoG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BTGIEVBVMyqBqlduHQ4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XP_q9Bj2xawRO7Rmp_GA"/>
</p:tagLst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9803A33E-B1BB-4FD1-AB48-C801F27C7817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34F08144-E246-41B7-AEFE-4FB08E058BD4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16317167-3505-46F2-B404-E6969FE4B60E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A0CBE750-972D-4585-B10A-A6723A5036C4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D4416BF5-7200-4260-8805-36AB5C45F48C}"/>
    </a:ext>
  </a:extLst>
</a:theme>
</file>

<file path=ppt/theme/theme6.xml><?xml version="1.0" encoding="utf-8"?>
<a:theme xmlns:a="http://schemas.openxmlformats.org/drawingml/2006/main" name="1_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1_Telia.potx" id="{F3251581-DAF7-47EB-9DEE-CE864611633E}" vid="{10791270-DB9B-49A1-8DD0-FA83A92D5874}"/>
    </a:ext>
  </a:extLst>
</a:theme>
</file>

<file path=ppt/theme/theme7.xml><?xml version="1.0" encoding="utf-8"?>
<a:theme xmlns:a="http://schemas.openxmlformats.org/drawingml/2006/main" name="1_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D4416BF5-7200-4260-8805-36AB5C45F48C}"/>
    </a:ext>
  </a:extLst>
</a:theme>
</file>

<file path=ppt/theme/theme8.xml><?xml version="1.0" encoding="utf-8"?>
<a:theme xmlns:a="http://schemas.openxmlformats.org/drawingml/2006/main" name="2_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Telia.potx" id="{90F0B4F1-08C3-4AEE-BEB1-770955F5D915}" vid="{D4416BF5-7200-4260-8805-36AB5C45F48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5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6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7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c69495-831e-44bc-9c0b-3ef90a8cc62d">
      <Terms xmlns="http://schemas.microsoft.com/office/infopath/2007/PartnerControls"/>
    </lcf76f155ced4ddcb4097134ff3c332f>
    <TaxCatchAll xmlns="6c1d818f-3243-45d5-86af-ca5a3cb780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61C36F0EE2D4899625EF214CC0531" ma:contentTypeVersion="16" ma:contentTypeDescription="Create a new document." ma:contentTypeScope="" ma:versionID="a064dacb8dce9656fc4998082eb5fb58">
  <xsd:schema xmlns:xsd="http://www.w3.org/2001/XMLSchema" xmlns:xs="http://www.w3.org/2001/XMLSchema" xmlns:p="http://schemas.microsoft.com/office/2006/metadata/properties" xmlns:ns2="6c1d818f-3243-45d5-86af-ca5a3cb780b6" xmlns:ns3="fac69495-831e-44bc-9c0b-3ef90a8cc62d" targetNamespace="http://schemas.microsoft.com/office/2006/metadata/properties" ma:root="true" ma:fieldsID="294f58e0f65a21ea8bd1b877ed8d8539" ns2:_="" ns3:_="">
    <xsd:import namespace="6c1d818f-3243-45d5-86af-ca5a3cb780b6"/>
    <xsd:import namespace="fac69495-831e-44bc-9c0b-3ef90a8cc6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d818f-3243-45d5-86af-ca5a3cb780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82bb9f-587c-49be-8d3f-2d2425ddb648}" ma:internalName="TaxCatchAll" ma:showField="CatchAllData" ma:web="6c1d818f-3243-45d5-86af-ca5a3cb780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69495-831e-44bc-9c0b-3ef90a8cc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33da30-0148-4380-a0a9-d7f09b7d3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BA396-C1B8-4E0F-AC23-EA8708E211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036323-571A-4C63-9727-3339D20B7C6A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fac69495-831e-44bc-9c0b-3ef90a8cc62d"/>
    <ds:schemaRef ds:uri="http://schemas.openxmlformats.org/package/2006/metadata/core-properties"/>
    <ds:schemaRef ds:uri="6c1d818f-3243-45d5-86af-ca5a3cb780b6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9B31209-6AF7-42D9-BFB2-BE26C6DAEB37}">
  <ds:schemaRefs>
    <ds:schemaRef ds:uri="6c1d818f-3243-45d5-86af-ca5a3cb780b6"/>
    <ds:schemaRef ds:uri="fac69495-831e-44bc-9c0b-3ef90a8cc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Full bleed images and special slides</Template>
  <TotalTime>5389</TotalTime>
  <Words>2365</Words>
  <Application>Microsoft Office PowerPoint</Application>
  <PresentationFormat>Widescreen</PresentationFormat>
  <Paragraphs>636</Paragraphs>
  <Slides>43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Helvetica Neue Light</vt:lpstr>
      <vt:lpstr>Arial</vt:lpstr>
      <vt:lpstr>Telia Sans</vt:lpstr>
      <vt:lpstr>Telia Sans Heading Heading</vt:lpstr>
      <vt:lpstr>Helvetica Neue</vt:lpstr>
      <vt:lpstr>Telia Sans Medium</vt:lpstr>
      <vt:lpstr>Pebble CAPS</vt:lpstr>
      <vt:lpstr>Calibri</vt:lpstr>
      <vt:lpstr>Pebble</vt:lpstr>
      <vt:lpstr>Full bleed images and special slides</vt:lpstr>
      <vt:lpstr>Deep purple</vt:lpstr>
      <vt:lpstr>Light purple</vt:lpstr>
      <vt:lpstr>Light beige</vt:lpstr>
      <vt:lpstr>White</vt:lpstr>
      <vt:lpstr>1_Light purple</vt:lpstr>
      <vt:lpstr>1_White</vt:lpstr>
      <vt:lpstr>2_White</vt:lpstr>
      <vt:lpstr>think-cell Slide</vt:lpstr>
      <vt:lpstr> Veiklos  rezultatai</vt:lpstr>
      <vt:lpstr>Teikiame integruotas telekomunikacijų, IT ir TV paslaugas Lietuvoje  iš vienų rankų</vt:lpstr>
      <vt:lpstr>„Telia Lietuva“ – tai: </vt:lpstr>
      <vt:lpstr>„Telia Lietuva“ – tai: </vt:lpstr>
      <vt:lpstr>Esame tarptautinės įmonių grupės dalis </vt:lpstr>
      <vt:lpstr>PowerPoint Presentation</vt:lpstr>
      <vt:lpstr>We Dare</vt:lpstr>
      <vt:lpstr>„Telia Lietuva“ turi asocijuotą įmonę</vt:lpstr>
      <vt:lpstr>Pagrindiniai 2024 m. I ketvirčio įvykiai</vt:lpstr>
      <vt:lpstr>Klientų skaičiai</vt:lpstr>
      <vt:lpstr>Lietuvos telekomunikacijų rinka</vt:lpstr>
      <vt:lpstr>Telekomunikacijų rinkos augimą lemia interneto plėtra (mln. eurų)</vt:lpstr>
      <vt:lpstr>2023 m. IV ketv. rinkos pajamų pasiskirstymas pagal operatorius (%)</vt:lpstr>
      <vt:lpstr>2023 m. IV ketvirčio „Telia Lietuva“ rinkos dalys pagal pajamas (%)</vt:lpstr>
      <vt:lpstr>Sparčiausiai auga duomenų naudojimas</vt:lpstr>
      <vt:lpstr>Rinkos skvarba</vt:lpstr>
      <vt:lpstr>Veiklos ir finansiniai rezultatai</vt:lpstr>
      <vt:lpstr>Mobiliojo ir plačiajuosčio ryšio paslaugų vartotojų skaičius</vt:lpstr>
      <vt:lpstr>TV ir fiksuotojo ryšio paslaugų vartotojų skaičius</vt:lpstr>
      <vt:lpstr>Pajamos, EBITDA ir grynasis pelnas (mln. eurų)</vt:lpstr>
      <vt:lpstr>Pagrindinių finansų rodiklių dinamika (mln. eurų)</vt:lpstr>
      <vt:lpstr>2024 m. 3 mėnesių pajamų struktūra</vt:lpstr>
      <vt:lpstr>Pajamos pagal paslaugas (mln. eurų)</vt:lpstr>
      <vt:lpstr>Veiklos sąnaudos (mln. eurų)</vt:lpstr>
      <vt:lpstr>Darbuotojų skaičius</vt:lpstr>
      <vt:lpstr>Pinigų srautai ir grynoji skola (mln. eurų)</vt:lpstr>
      <vt:lpstr>Investicijos ir jų struktūra 2024 m. 3 mėn. (mln. eurų)</vt:lpstr>
      <vt:lpstr>Dividendai</vt:lpstr>
      <vt:lpstr>Akcijos ir akcininkai</vt:lpstr>
      <vt:lpstr>Akcininkai</vt:lpstr>
      <vt:lpstr>Akcijos</vt:lpstr>
      <vt:lpstr>Prekyba bendrovės akcijomis vertybinių popierių biržoje „Nasdaq Vilnius“ 2024 metais </vt:lpstr>
      <vt:lpstr>Bendrovės akcijos kainos ir vertybinių popierių biržos „Nasdaq Vilnius“ indeksų palyginimas</vt:lpstr>
      <vt:lpstr>Bendrovės valdymas</vt:lpstr>
      <vt:lpstr>Valdymo organai</vt:lpstr>
      <vt:lpstr>Valdyba</vt:lpstr>
      <vt:lpstr>„Telia Lietuva“ valdymo struktūra Galioja nuo 2024-01-01</vt:lpstr>
      <vt:lpstr>Vadovų komanda</vt:lpstr>
      <vt:lpstr>Tvarus verslas</vt:lpstr>
      <vt:lpstr>Kaip suprantame tvarumą? </vt:lpstr>
      <vt:lpstr>2023 m. tvarumo rezultatų apžvalga</vt:lpstr>
      <vt:lpstr>Įtraukties ir įvairovės veiksmų apžvalga</vt:lpstr>
      <vt:lpstr>Ačiū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Telia Lietuva</dc:title>
  <dc:creator>Darius Džiaugys</dc:creator>
  <cp:lastModifiedBy>Darius Džiaugys</cp:lastModifiedBy>
  <cp:revision>70</cp:revision>
  <dcterms:created xsi:type="dcterms:W3CDTF">2022-03-25T09:34:12Z</dcterms:created>
  <dcterms:modified xsi:type="dcterms:W3CDTF">2024-04-24T17:51:24Z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0x01010080361C36F0EE2D4899625EF214CC0531</vt:lpwstr>
  </property>
  <property fmtid="{D5CDD505-2E9C-101B-9397-08002B2CF9AE}" pid="3" name="MediaServiceImageTags">
    <vt:lpwstr/>
  </property>
</Properties>
</file>