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97" r:id="rId2"/>
    <p:sldId id="298" r:id="rId3"/>
  </p:sldIdLst>
  <p:sldSz cx="9144000" cy="5143500" type="screen16x9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ka Upnere" initials="M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C1C1"/>
    <a:srgbClr val="1A535C"/>
    <a:srgbClr val="00A9AA"/>
    <a:srgbClr val="262626"/>
    <a:srgbClr val="EF5B5B"/>
    <a:srgbClr val="A8EDE7"/>
    <a:srgbClr val="272727"/>
    <a:srgbClr val="F2A176"/>
    <a:srgbClr val="7577C0"/>
    <a:srgbClr val="E565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94680" autoAdjust="0"/>
  </p:normalViewPr>
  <p:slideViewPr>
    <p:cSldViewPr snapToGrid="0" snapToObjects="1">
      <p:cViewPr varScale="1">
        <p:scale>
          <a:sx n="143" d="100"/>
          <a:sy n="143" d="100"/>
        </p:scale>
        <p:origin x="96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ineK\Desktop\VSS%20un%20VSS%20GRUPA%201CET%202020_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ineK\Desktop\VSS%20un%20VSS%20GRUPA%201CET%202020_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80" b="0" i="0" u="none" strike="noStrike" kern="1200" spc="0" baseline="0">
                <a:solidFill>
                  <a:srgbClr val="1A535C"/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r>
              <a:rPr lang="lv-LV" dirty="0">
                <a:solidFill>
                  <a:srgbClr val="1A535C"/>
                </a:solidFill>
              </a:rPr>
              <a:t>GRUPAS</a:t>
            </a:r>
            <a:r>
              <a:rPr lang="lv-LV" baseline="0" dirty="0">
                <a:solidFill>
                  <a:srgbClr val="1A535C"/>
                </a:solidFill>
              </a:rPr>
              <a:t> mātes Sabiedrības</a:t>
            </a:r>
            <a:r>
              <a:rPr lang="lv-LV" dirty="0">
                <a:solidFill>
                  <a:srgbClr val="1A535C"/>
                </a:solidFill>
              </a:rPr>
              <a:t> </a:t>
            </a:r>
          </a:p>
          <a:p>
            <a:pPr>
              <a:defRPr>
                <a:solidFill>
                  <a:srgbClr val="1A535C"/>
                </a:solidFill>
              </a:defRPr>
            </a:pPr>
            <a:r>
              <a:rPr lang="lv-LV" dirty="0">
                <a:solidFill>
                  <a:srgbClr val="1A535C"/>
                </a:solidFill>
              </a:rPr>
              <a:t>finanšu rādītāji milj. EUR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80" b="0" i="0" u="none" strike="noStrike" kern="1200" spc="0" baseline="0">
              <a:solidFill>
                <a:srgbClr val="1A535C"/>
              </a:solidFill>
              <a:latin typeface="Rubik" panose="00000500000000000000" pitchFamily="2" charset="-79"/>
              <a:ea typeface="+mn-ea"/>
              <a:cs typeface="Rubik" panose="00000500000000000000" pitchFamily="2" charset="-79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LV!$I$5</c:f>
              <c:strCache>
                <c:ptCount val="1"/>
                <c:pt idx="0">
                  <c:v>Apgrozījums</c:v>
                </c:pt>
              </c:strCache>
            </c:strRef>
          </c:tx>
          <c:spPr>
            <a:solidFill>
              <a:srgbClr val="00A9AA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000" b="1"/>
                      <a:t>25,02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B6C-4C27-8F9F-3232324F501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26,48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6C-4C27-8F9F-3232324F501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26,39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B6C-4C27-8F9F-3232324F50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rgbClr val="1A535C"/>
                    </a:solidFill>
                    <a:latin typeface="Rubik" panose="00000500000000000000" pitchFamily="2" charset="-79"/>
                    <a:ea typeface="+mn-ea"/>
                    <a:cs typeface="Rubik" panose="00000500000000000000" pitchFamily="2" charset="-79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LV!$J$4:$L$4</c:f>
              <c:strCache>
                <c:ptCount val="3"/>
                <c:pt idx="0">
                  <c:v>Q1 2018</c:v>
                </c:pt>
                <c:pt idx="1">
                  <c:v>Q1 2019</c:v>
                </c:pt>
                <c:pt idx="2">
                  <c:v>Q1 2020</c:v>
                </c:pt>
              </c:strCache>
            </c:strRef>
          </c:cat>
          <c:val>
            <c:numRef>
              <c:f>LV!$J$5:$L$5</c:f>
              <c:numCache>
                <c:formatCode>0.00</c:formatCode>
                <c:ptCount val="3"/>
                <c:pt idx="0">
                  <c:v>25.016390000000001</c:v>
                </c:pt>
                <c:pt idx="1">
                  <c:v>26.481577999999999</c:v>
                </c:pt>
                <c:pt idx="2">
                  <c:v>26.392206140000006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B6C-4C27-8F9F-3232324F501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29869816"/>
        <c:axId val="529865552"/>
      </c:barChart>
      <c:lineChart>
        <c:grouping val="standard"/>
        <c:varyColors val="0"/>
        <c:ser>
          <c:idx val="1"/>
          <c:order val="1"/>
          <c:tx>
            <c:strRef>
              <c:f>LV!$I$6</c:f>
              <c:strCache>
                <c:ptCount val="1"/>
                <c:pt idx="0">
                  <c:v>EBITDA</c:v>
                </c:pt>
              </c:strCache>
            </c:strRef>
          </c:tx>
          <c:spPr>
            <a:ln w="28575" cap="rnd">
              <a:solidFill>
                <a:srgbClr val="EF5B5B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LV!$J$4:$L$4</c:f>
              <c:strCache>
                <c:ptCount val="3"/>
                <c:pt idx="0">
                  <c:v>Q1 2018</c:v>
                </c:pt>
                <c:pt idx="1">
                  <c:v>Q1 2019</c:v>
                </c:pt>
                <c:pt idx="2">
                  <c:v>Q1 2020</c:v>
                </c:pt>
              </c:strCache>
            </c:strRef>
          </c:cat>
          <c:val>
            <c:numRef>
              <c:f>LV!$J$6:$L$6</c:f>
              <c:numCache>
                <c:formatCode>0.00</c:formatCode>
                <c:ptCount val="3"/>
                <c:pt idx="0">
                  <c:v>5.3666960000000001</c:v>
                </c:pt>
                <c:pt idx="1">
                  <c:v>5.0935884800000002</c:v>
                </c:pt>
                <c:pt idx="2">
                  <c:v>5.6929498566666652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B6C-4C27-8F9F-3232324F501B}"/>
            </c:ext>
          </c:extLst>
        </c:ser>
        <c:ser>
          <c:idx val="2"/>
          <c:order val="2"/>
          <c:tx>
            <c:strRef>
              <c:f>LV!$I$7</c:f>
              <c:strCache>
                <c:ptCount val="1"/>
                <c:pt idx="0">
                  <c:v>Neto peļņa</c:v>
                </c:pt>
              </c:strCache>
            </c:strRef>
          </c:tx>
          <c:spPr>
            <a:ln w="28575" cap="rnd">
              <a:solidFill>
                <a:srgbClr val="C1C1C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LV!$J$4:$L$4</c:f>
              <c:strCache>
                <c:ptCount val="3"/>
                <c:pt idx="0">
                  <c:v>Q1 2018</c:v>
                </c:pt>
                <c:pt idx="1">
                  <c:v>Q1 2019</c:v>
                </c:pt>
                <c:pt idx="2">
                  <c:v>Q1 2020</c:v>
                </c:pt>
              </c:strCache>
            </c:strRef>
          </c:cat>
          <c:val>
            <c:numRef>
              <c:f>LV!$J$7:$L$7</c:f>
              <c:numCache>
                <c:formatCode>0.00</c:formatCode>
                <c:ptCount val="3"/>
                <c:pt idx="0">
                  <c:v>3.3668999999999998</c:v>
                </c:pt>
                <c:pt idx="1">
                  <c:v>2.2802725700000002</c:v>
                </c:pt>
                <c:pt idx="2">
                  <c:v>2.3605309133333323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B6C-4C27-8F9F-3232324F501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29869816"/>
        <c:axId val="529865552"/>
      </c:lineChart>
      <c:catAx>
        <c:axId val="529869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1A535C"/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endParaRPr lang="lv-LV"/>
          </a:p>
        </c:txPr>
        <c:crossAx val="529865552"/>
        <c:crosses val="autoZero"/>
        <c:auto val="1"/>
        <c:lblAlgn val="ctr"/>
        <c:lblOffset val="100"/>
        <c:noMultiLvlLbl val="0"/>
      </c:catAx>
      <c:valAx>
        <c:axId val="529865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endParaRPr lang="lv-LV"/>
          </a:p>
        </c:txPr>
        <c:crossAx val="529869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1A535C"/>
              </a:solidFill>
              <a:latin typeface="Rubik" panose="00000500000000000000" pitchFamily="2" charset="-79"/>
              <a:ea typeface="+mn-ea"/>
              <a:cs typeface="Rubik" panose="00000500000000000000" pitchFamily="2" charset="-79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latin typeface="Rubik" panose="00000500000000000000" pitchFamily="2" charset="-79"/>
          <a:cs typeface="Rubik" panose="00000500000000000000" pitchFamily="2" charset="-79"/>
        </a:defRPr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80" b="0" i="0" u="none" strike="noStrike" kern="1200" spc="0" baseline="0">
                <a:solidFill>
                  <a:srgbClr val="1A535C"/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r>
              <a:rPr lang="lv-LV">
                <a:solidFill>
                  <a:srgbClr val="1A535C"/>
                </a:solidFill>
              </a:rPr>
              <a:t>VALMIERA GLASS GRUPAS</a:t>
            </a:r>
          </a:p>
          <a:p>
            <a:pPr>
              <a:defRPr>
                <a:solidFill>
                  <a:srgbClr val="1A535C"/>
                </a:solidFill>
              </a:defRPr>
            </a:pPr>
            <a:r>
              <a:rPr lang="lv-LV">
                <a:solidFill>
                  <a:srgbClr val="1A535C"/>
                </a:solidFill>
              </a:rPr>
              <a:t>finanšu rādītāji milj. EUR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80" b="0" i="0" u="none" strike="noStrike" kern="1200" spc="0" baseline="0">
              <a:solidFill>
                <a:srgbClr val="1A535C"/>
              </a:solidFill>
              <a:latin typeface="Rubik" panose="00000500000000000000" pitchFamily="2" charset="-79"/>
              <a:ea typeface="+mn-ea"/>
              <a:cs typeface="Rubik" panose="00000500000000000000" pitchFamily="2" charset="-79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LV!$I$12</c:f>
              <c:strCache>
                <c:ptCount val="1"/>
                <c:pt idx="0">
                  <c:v>Apgrozījums</c:v>
                </c:pt>
              </c:strCache>
            </c:strRef>
          </c:tx>
          <c:spPr>
            <a:solidFill>
              <a:srgbClr val="00A9AA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31,25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549-4B00-9D7B-F3CB5C062E1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35,84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49-4B00-9D7B-F3CB5C062E1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34,29*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549-4B00-9D7B-F3CB5C062E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rgbClr val="1A535C"/>
                    </a:solidFill>
                    <a:latin typeface="Rubik" panose="00000500000000000000" pitchFamily="2" charset="-79"/>
                    <a:ea typeface="+mn-ea"/>
                    <a:cs typeface="Rubik" panose="00000500000000000000" pitchFamily="2" charset="-79"/>
                  </a:defRPr>
                </a:pPr>
                <a:endParaRPr lang="lv-L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LV!$J$4:$L$4</c:f>
              <c:strCache>
                <c:ptCount val="3"/>
                <c:pt idx="0">
                  <c:v>Q1 2018</c:v>
                </c:pt>
                <c:pt idx="1">
                  <c:v>Q1 2019</c:v>
                </c:pt>
                <c:pt idx="2">
                  <c:v>Q1 2020</c:v>
                </c:pt>
              </c:strCache>
            </c:strRef>
          </c:cat>
          <c:val>
            <c:numRef>
              <c:f>LV!$J$12:$L$12</c:f>
              <c:numCache>
                <c:formatCode>0.00</c:formatCode>
                <c:ptCount val="3"/>
                <c:pt idx="0">
                  <c:v>31.247371000000001</c:v>
                </c:pt>
                <c:pt idx="1">
                  <c:v>35.836039999999997</c:v>
                </c:pt>
                <c:pt idx="2">
                  <c:v>34.289604458763392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549-4B00-9D7B-F3CB5C062E1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29869816"/>
        <c:axId val="529865552"/>
      </c:barChart>
      <c:lineChart>
        <c:grouping val="standard"/>
        <c:varyColors val="0"/>
        <c:ser>
          <c:idx val="1"/>
          <c:order val="1"/>
          <c:tx>
            <c:strRef>
              <c:f>LV!$I$13</c:f>
              <c:strCache>
                <c:ptCount val="1"/>
                <c:pt idx="0">
                  <c:v>EBITDA</c:v>
                </c:pt>
              </c:strCache>
            </c:strRef>
          </c:tx>
          <c:spPr>
            <a:ln w="28575" cap="rnd">
              <a:solidFill>
                <a:srgbClr val="EF5B5B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LV!$J$4:$L$4</c:f>
              <c:strCache>
                <c:ptCount val="3"/>
                <c:pt idx="0">
                  <c:v>Q1 2018</c:v>
                </c:pt>
                <c:pt idx="1">
                  <c:v>Q1 2019</c:v>
                </c:pt>
                <c:pt idx="2">
                  <c:v>Q1 2020</c:v>
                </c:pt>
              </c:strCache>
            </c:strRef>
          </c:cat>
          <c:val>
            <c:numRef>
              <c:f>LV!$J$13:$L$13</c:f>
              <c:numCache>
                <c:formatCode>0.00</c:formatCode>
                <c:ptCount val="3"/>
                <c:pt idx="0">
                  <c:v>5.1240220000000001</c:v>
                </c:pt>
                <c:pt idx="1">
                  <c:v>0.15942000000000001</c:v>
                </c:pt>
                <c:pt idx="2">
                  <c:v>6.1510002838952689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549-4B00-9D7B-F3CB5C062E16}"/>
            </c:ext>
          </c:extLst>
        </c:ser>
        <c:ser>
          <c:idx val="2"/>
          <c:order val="2"/>
          <c:tx>
            <c:strRef>
              <c:f>LV!$I$14</c:f>
              <c:strCache>
                <c:ptCount val="1"/>
                <c:pt idx="0">
                  <c:v>Neto peļņa</c:v>
                </c:pt>
              </c:strCache>
            </c:strRef>
          </c:tx>
          <c:spPr>
            <a:ln w="28575" cap="rnd">
              <a:solidFill>
                <a:srgbClr val="C1C1C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LV!$J$4:$L$4</c:f>
              <c:strCache>
                <c:ptCount val="3"/>
                <c:pt idx="0">
                  <c:v>Q1 2018</c:v>
                </c:pt>
                <c:pt idx="1">
                  <c:v>Q1 2019</c:v>
                </c:pt>
                <c:pt idx="2">
                  <c:v>Q1 2020</c:v>
                </c:pt>
              </c:strCache>
            </c:strRef>
          </c:cat>
          <c:val>
            <c:numRef>
              <c:f>LV!$J$14:$L$14</c:f>
              <c:numCache>
                <c:formatCode>0.00</c:formatCode>
                <c:ptCount val="3"/>
                <c:pt idx="0">
                  <c:v>1.0526470000000001</c:v>
                </c:pt>
                <c:pt idx="1">
                  <c:v>-0.25753599999999999</c:v>
                </c:pt>
                <c:pt idx="2">
                  <c:v>3.6350713344880332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549-4B00-9D7B-F3CB5C062E1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29869816"/>
        <c:axId val="529865552"/>
      </c:lineChart>
      <c:catAx>
        <c:axId val="529869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1A535C"/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endParaRPr lang="lv-LV"/>
          </a:p>
        </c:txPr>
        <c:crossAx val="529865552"/>
        <c:crosses val="autoZero"/>
        <c:auto val="1"/>
        <c:lblAlgn val="ctr"/>
        <c:lblOffset val="100"/>
        <c:noMultiLvlLbl val="0"/>
      </c:catAx>
      <c:valAx>
        <c:axId val="529865552"/>
        <c:scaling>
          <c:orientation val="minMax"/>
          <c:min val="-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endParaRPr lang="lv-LV"/>
          </a:p>
        </c:txPr>
        <c:crossAx val="529869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rgbClr val="1A535C"/>
              </a:solidFill>
              <a:latin typeface="Rubik" panose="00000500000000000000" pitchFamily="2" charset="-79"/>
              <a:ea typeface="+mn-ea"/>
              <a:cs typeface="Rubik" panose="00000500000000000000" pitchFamily="2" charset="-79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latin typeface="Rubik" panose="00000500000000000000" pitchFamily="2" charset="-79"/>
          <a:cs typeface="Rubik" panose="00000500000000000000" pitchFamily="2" charset="-79"/>
        </a:defRPr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17097-B9FD-44AA-AB3C-4793210F6E36}" type="datetimeFigureOut">
              <a:rPr lang="lv-LV" smtClean="0"/>
              <a:t>28.04.2020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44F00B-1E14-4264-AA22-3A8A3A5BAB0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815429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41AE0-3CC1-4A46-B6B3-545927B7E84E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BB8D9-47C1-2248-9FFC-C7E4BD54F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103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5782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5751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5861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089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9240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5212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7746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441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728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5225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299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 userDrawn="1"/>
        </p:nvSpPr>
        <p:spPr>
          <a:xfrm>
            <a:off x="516462" y="211482"/>
            <a:ext cx="2032000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lv-LV" sz="600" baseline="0" dirty="0">
                <a:solidFill>
                  <a:srgbClr val="00A9AA"/>
                </a:solidFill>
                <a:latin typeface="Rubik"/>
              </a:rPr>
              <a:t>VALMIERA GLASS GROUP | APRIL, 2020</a:t>
            </a:r>
          </a:p>
        </p:txBody>
      </p:sp>
      <p:sp>
        <p:nvSpPr>
          <p:cNvPr id="18" name="Right Triangle 17"/>
          <p:cNvSpPr/>
          <p:nvPr userDrawn="1"/>
        </p:nvSpPr>
        <p:spPr>
          <a:xfrm flipH="1">
            <a:off x="2048327" y="4269891"/>
            <a:ext cx="7104671" cy="876784"/>
          </a:xfrm>
          <a:prstGeom prst="rt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 descr="VG_logo_color_horizontal-01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5051" y="4614540"/>
            <a:ext cx="1691999" cy="43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24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sz="6000" b="0" i="0" kern="1200" cap="all" baseline="0">
          <a:solidFill>
            <a:srgbClr val="F0FAFA"/>
          </a:solidFill>
          <a:latin typeface="Rubik Bold"/>
          <a:ea typeface="+mj-ea"/>
          <a:cs typeface="Rubik Bold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marR="0" indent="-228600" algn="l" defTabSz="4572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/>
        <a:buChar char="–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57741" y="696820"/>
            <a:ext cx="4572000" cy="5454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80000"/>
              </a:lnSpc>
            </a:pPr>
            <a:r>
              <a:rPr lang="lv-LV" sz="2200" b="1" cap="all" dirty="0">
                <a:solidFill>
                  <a:srgbClr val="00A9AA"/>
                </a:solidFill>
                <a:latin typeface="Rubik Bold"/>
                <a:cs typeface="Rubik Bold"/>
              </a:rPr>
              <a:t>AS VALMIERAS STIKLA ŠĶIEDRA</a:t>
            </a:r>
            <a:endParaRPr lang="en-US" sz="2200" b="1" cap="all" dirty="0">
              <a:solidFill>
                <a:srgbClr val="00A9AA"/>
              </a:solidFill>
              <a:latin typeface="Rubik Bold"/>
              <a:cs typeface="Rubik Bold"/>
            </a:endParaRPr>
          </a:p>
          <a:p>
            <a:pPr>
              <a:lnSpc>
                <a:spcPct val="80000"/>
              </a:lnSpc>
            </a:pPr>
            <a:r>
              <a:rPr lang="lv-LV" sz="2200" b="1" cap="all" dirty="0">
                <a:solidFill>
                  <a:srgbClr val="EF5B5B"/>
                </a:solidFill>
                <a:latin typeface="Rubik Bold"/>
                <a:cs typeface="Rubik Bold"/>
              </a:rPr>
              <a:t>FINANŠU RĀDĪTĀJI</a:t>
            </a:r>
            <a:endParaRPr lang="en-US" sz="2200" b="1" cap="all" dirty="0">
              <a:solidFill>
                <a:srgbClr val="EF5B5B"/>
              </a:solidFill>
              <a:latin typeface="Rubik Bold"/>
              <a:cs typeface="Rubik Bold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681F2739-2D2A-4900-8BDD-ADE3F066DA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4702940"/>
              </p:ext>
            </p:extLst>
          </p:nvPr>
        </p:nvGraphicFramePr>
        <p:xfrm>
          <a:off x="557741" y="1374936"/>
          <a:ext cx="6150084" cy="3071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1270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8EC8B29-3F2D-41AE-AA45-FEE8993B31DA}"/>
              </a:ext>
            </a:extLst>
          </p:cNvPr>
          <p:cNvSpPr txBox="1"/>
          <p:nvPr/>
        </p:nvSpPr>
        <p:spPr>
          <a:xfrm>
            <a:off x="557741" y="696820"/>
            <a:ext cx="4572000" cy="5454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80000"/>
              </a:lnSpc>
            </a:pPr>
            <a:r>
              <a:rPr lang="lv-LV" sz="2200" b="1" cap="all" dirty="0">
                <a:solidFill>
                  <a:srgbClr val="00A9AA"/>
                </a:solidFill>
                <a:latin typeface="Rubik Bold"/>
                <a:cs typeface="Rubik Bold"/>
              </a:rPr>
              <a:t>VALMIERA GLASS GRUPAS</a:t>
            </a:r>
            <a:endParaRPr lang="en-US" sz="2200" b="1" cap="all" dirty="0">
              <a:solidFill>
                <a:srgbClr val="00A9AA"/>
              </a:solidFill>
              <a:latin typeface="Rubik Bold"/>
              <a:cs typeface="Rubik Bold"/>
            </a:endParaRPr>
          </a:p>
          <a:p>
            <a:pPr>
              <a:lnSpc>
                <a:spcPct val="80000"/>
              </a:lnSpc>
            </a:pPr>
            <a:r>
              <a:rPr lang="lv-LV" sz="2200" b="1" cap="all" dirty="0">
                <a:solidFill>
                  <a:srgbClr val="EF5B5B"/>
                </a:solidFill>
                <a:latin typeface="Rubik Bold"/>
                <a:cs typeface="Rubik Bold"/>
              </a:rPr>
              <a:t>FINANŠU RĀDĪTĀJI</a:t>
            </a:r>
            <a:endParaRPr lang="en-US" sz="2200" b="1" cap="all" dirty="0">
              <a:solidFill>
                <a:srgbClr val="EF5B5B"/>
              </a:solidFill>
              <a:latin typeface="Rubik Bold"/>
              <a:cs typeface="Rubik Bold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BD7B00D-E814-4658-A5A2-139142787D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7966297"/>
              </p:ext>
            </p:extLst>
          </p:nvPr>
        </p:nvGraphicFramePr>
        <p:xfrm>
          <a:off x="557740" y="1455030"/>
          <a:ext cx="5989897" cy="3056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133E2A22-37A7-4130-A082-A6523BD33ACA}"/>
              </a:ext>
            </a:extLst>
          </p:cNvPr>
          <p:cNvSpPr/>
          <p:nvPr/>
        </p:nvSpPr>
        <p:spPr>
          <a:xfrm>
            <a:off x="6868242" y="1934885"/>
            <a:ext cx="193536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1050" i="1" dirty="0">
                <a:latin typeface="Rubik Light" panose="00000400000000000000" pitchFamily="2" charset="-79"/>
                <a:cs typeface="Rubik Light" panose="00000400000000000000" pitchFamily="2" charset="-79"/>
              </a:rPr>
              <a:t>*GRUPAS provizoriskais </a:t>
            </a:r>
          </a:p>
          <a:p>
            <a:r>
              <a:rPr lang="lv-LV" sz="1050" i="1" dirty="0">
                <a:latin typeface="Rubik Light" panose="00000400000000000000" pitchFamily="2" charset="-79"/>
                <a:cs typeface="Rubik Light" panose="00000400000000000000" pitchFamily="2" charset="-79"/>
              </a:rPr>
              <a:t>konsolidētais apgrozījums</a:t>
            </a:r>
          </a:p>
        </p:txBody>
      </p:sp>
    </p:spTree>
    <p:extLst>
      <p:ext uri="{BB962C8B-B14F-4D97-AF65-F5344CB8AC3E}">
        <p14:creationId xmlns:p14="http://schemas.microsoft.com/office/powerpoint/2010/main" val="395659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G">
      <a:dk1>
        <a:srgbClr val="1A535C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3144</TotalTime>
  <Words>39</Words>
  <Application>Microsoft Office PowerPoint</Application>
  <PresentationFormat>On-screen Show (16:9)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Rubik</vt:lpstr>
      <vt:lpstr>Rubik Bold</vt:lpstr>
      <vt:lpstr>Rubik Light</vt:lpstr>
      <vt:lpstr>Office Theme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Marika</dc:creator>
  <cp:lastModifiedBy>Laine Kuzmane</cp:lastModifiedBy>
  <cp:revision>544</cp:revision>
  <cp:lastPrinted>2018-11-23T08:30:07Z</cp:lastPrinted>
  <dcterms:created xsi:type="dcterms:W3CDTF">2017-12-15T08:18:56Z</dcterms:created>
  <dcterms:modified xsi:type="dcterms:W3CDTF">2020-04-28T16:44:51Z</dcterms:modified>
</cp:coreProperties>
</file>