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258" r:id="rId3"/>
    <p:sldId id="257" r:id="rId4"/>
    <p:sldId id="306" r:id="rId5"/>
    <p:sldId id="307" r:id="rId6"/>
    <p:sldId id="308" r:id="rId7"/>
    <p:sldId id="309" r:id="rId8"/>
    <p:sldId id="310" r:id="rId9"/>
    <p:sldId id="265" r:id="rId10"/>
    <p:sldId id="266" r:id="rId11"/>
    <p:sldId id="322" r:id="rId12"/>
    <p:sldId id="267" r:id="rId13"/>
    <p:sldId id="268" r:id="rId14"/>
    <p:sldId id="270" r:id="rId15"/>
    <p:sldId id="327" r:id="rId16"/>
    <p:sldId id="272" r:id="rId17"/>
    <p:sldId id="273" r:id="rId18"/>
    <p:sldId id="324" r:id="rId19"/>
    <p:sldId id="323" r:id="rId20"/>
    <p:sldId id="278" r:id="rId21"/>
    <p:sldId id="279" r:id="rId22"/>
    <p:sldId id="311" r:id="rId23"/>
    <p:sldId id="312" r:id="rId24"/>
    <p:sldId id="313" r:id="rId25"/>
    <p:sldId id="314" r:id="rId26"/>
    <p:sldId id="315" r:id="rId27"/>
    <p:sldId id="316" r:id="rId28"/>
    <p:sldId id="317" r:id="rId29"/>
    <p:sldId id="318" r:id="rId30"/>
    <p:sldId id="319" r:id="rId31"/>
    <p:sldId id="320" r:id="rId32"/>
    <p:sldId id="321" r:id="rId33"/>
    <p:sldId id="299" r:id="rId34"/>
    <p:sldId id="293" r:id="rId35"/>
  </p:sldIdLst>
  <p:sldSz cx="10691813" cy="75596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6F50"/>
    <a:srgbClr val="B6D8C9"/>
    <a:srgbClr val="D2FAEE"/>
    <a:srgbClr val="DDE5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4" autoAdjust="0"/>
    <p:restoredTop sz="97341" autoAdjust="0"/>
  </p:normalViewPr>
  <p:slideViewPr>
    <p:cSldViewPr snapToGrid="0" showGuides="1">
      <p:cViewPr varScale="1">
        <p:scale>
          <a:sx n="63" d="100"/>
          <a:sy n="63" d="100"/>
        </p:scale>
        <p:origin x="1100" y="64"/>
      </p:cViewPr>
      <p:guideLst>
        <p:guide orient="horz" pos="2381"/>
        <p:guide pos="3368"/>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'Ark1'!$B$1</c:f>
              <c:strCache>
                <c:ptCount val="1"/>
                <c:pt idx="0">
                  <c:v>Salg</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B837-4BE8-AE66-DAE6FE3E75BC}"/>
              </c:ext>
            </c:extLst>
          </c:dPt>
          <c:dPt>
            <c:idx val="1"/>
            <c:bubble3D val="0"/>
            <c:spPr>
              <a:solidFill>
                <a:schemeClr val="accent1"/>
              </a:solidFill>
              <a:ln w="19050">
                <a:noFill/>
              </a:ln>
              <a:effectLst/>
            </c:spPr>
            <c:extLst>
              <c:ext xmlns:c16="http://schemas.microsoft.com/office/drawing/2014/chart" uri="{C3380CC4-5D6E-409C-BE32-E72D297353CC}">
                <c16:uniqueId val="{00000003-B837-4BE8-AE66-DAE6FE3E75BC}"/>
              </c:ext>
            </c:extLst>
          </c:dPt>
          <c:cat>
            <c:strRef>
              <c:f>'Ark1'!$A$2:$A$3</c:f>
              <c:strCache>
                <c:ptCount val="2"/>
                <c:pt idx="0">
                  <c:v>SKAKO Vibration</c:v>
                </c:pt>
                <c:pt idx="1">
                  <c:v>SKAKO Concrete</c:v>
                </c:pt>
              </c:strCache>
            </c:strRef>
          </c:cat>
          <c:val>
            <c:numRef>
              <c:f>'Ark1'!$B$2:$B$3</c:f>
              <c:numCache>
                <c:formatCode>General</c:formatCode>
                <c:ptCount val="2"/>
                <c:pt idx="0">
                  <c:v>61.6</c:v>
                </c:pt>
                <c:pt idx="1">
                  <c:v>62.800000000000011</c:v>
                </c:pt>
              </c:numCache>
            </c:numRef>
          </c:val>
          <c:extLst>
            <c:ext xmlns:c16="http://schemas.microsoft.com/office/drawing/2014/chart" uri="{C3380CC4-5D6E-409C-BE32-E72D297353CC}">
              <c16:uniqueId val="{00000004-B837-4BE8-AE66-DAE6FE3E75BC}"/>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84888008966164"/>
          <c:y val="6.7141414622025553E-2"/>
          <c:w val="0.83733908392482514"/>
          <c:h val="0.86571717075594889"/>
        </c:manualLayout>
      </c:layout>
      <c:doughnutChart>
        <c:varyColors val="1"/>
        <c:ser>
          <c:idx val="0"/>
          <c:order val="0"/>
          <c:tx>
            <c:strRef>
              <c:f>'Ark1'!$B$1</c:f>
              <c:strCache>
                <c:ptCount val="1"/>
                <c:pt idx="0">
                  <c:v>Salg</c:v>
                </c:pt>
              </c:strCache>
            </c:strRef>
          </c:tx>
          <c:spPr>
            <a:ln>
              <a:noFill/>
            </a:ln>
          </c:spPr>
          <c:dPt>
            <c:idx val="0"/>
            <c:bubble3D val="0"/>
            <c:spPr>
              <a:solidFill>
                <a:schemeClr val="bg1"/>
              </a:solidFill>
              <a:ln w="19050">
                <a:noFill/>
              </a:ln>
              <a:effectLst/>
            </c:spPr>
            <c:extLst>
              <c:ext xmlns:c16="http://schemas.microsoft.com/office/drawing/2014/chart" uri="{C3380CC4-5D6E-409C-BE32-E72D297353CC}">
                <c16:uniqueId val="{00000001-E679-4C53-9321-5135AF7495DD}"/>
              </c:ext>
            </c:extLst>
          </c:dPt>
          <c:dPt>
            <c:idx val="1"/>
            <c:bubble3D val="0"/>
            <c:spPr>
              <a:solidFill>
                <a:schemeClr val="accent1"/>
              </a:solidFill>
              <a:ln w="19050">
                <a:noFill/>
              </a:ln>
              <a:effectLst/>
            </c:spPr>
            <c:extLst>
              <c:ext xmlns:c16="http://schemas.microsoft.com/office/drawing/2014/chart" uri="{C3380CC4-5D6E-409C-BE32-E72D297353CC}">
                <c16:uniqueId val="{00000003-E679-4C53-9321-5135AF7495DD}"/>
              </c:ext>
            </c:extLst>
          </c:dPt>
          <c:cat>
            <c:strRef>
              <c:f>'Ark1'!$A$2:$A$3</c:f>
              <c:strCache>
                <c:ptCount val="2"/>
                <c:pt idx="0">
                  <c:v>After sales</c:v>
                </c:pt>
                <c:pt idx="1">
                  <c:v>Plant Sales</c:v>
                </c:pt>
              </c:strCache>
            </c:strRef>
          </c:cat>
          <c:val>
            <c:numRef>
              <c:f>'Ark1'!$B$2:$B$3</c:f>
              <c:numCache>
                <c:formatCode>General</c:formatCode>
                <c:ptCount val="2"/>
                <c:pt idx="0">
                  <c:v>42.7</c:v>
                </c:pt>
                <c:pt idx="1">
                  <c:v>80.099999999999994</c:v>
                </c:pt>
              </c:numCache>
            </c:numRef>
          </c:val>
          <c:extLst>
            <c:ext xmlns:c16="http://schemas.microsoft.com/office/drawing/2014/chart" uri="{C3380CC4-5D6E-409C-BE32-E72D297353CC}">
              <c16:uniqueId val="{00000004-E679-4C53-9321-5135AF7495DD}"/>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ln>
                  <a:noFill/>
                </a:ln>
                <a:solidFill>
                  <a:schemeClr val="tx1"/>
                </a:solidFill>
                <a:latin typeface="+mj-lt"/>
                <a:ea typeface="+mn-ea"/>
                <a:cs typeface="+mn-cs"/>
              </a:defRPr>
            </a:pPr>
            <a:r>
              <a:rPr lang="da-DK" sz="1200" dirty="0">
                <a:latin typeface="+mj-lt"/>
              </a:rPr>
              <a:t>SKAKO Group </a:t>
            </a:r>
            <a:r>
              <a:rPr lang="da-DK" sz="1200" dirty="0" err="1">
                <a:latin typeface="+mj-lt"/>
              </a:rPr>
              <a:t>revenue</a:t>
            </a:r>
            <a:r>
              <a:rPr lang="da-DK" sz="1200" dirty="0">
                <a:latin typeface="+mj-lt"/>
              </a:rPr>
              <a:t> and EBIT margin</a:t>
            </a:r>
          </a:p>
        </c:rich>
      </c:tx>
      <c:overlay val="0"/>
      <c:spPr>
        <a:noFill/>
        <a:ln>
          <a:noFill/>
        </a:ln>
        <a:effectLst/>
      </c:spPr>
      <c:txPr>
        <a:bodyPr rot="0" spcFirstLastPara="1" vertOverflow="ellipsis" vert="horz" wrap="square" anchor="ctr" anchorCtr="1"/>
        <a:lstStyle/>
        <a:p>
          <a:pPr>
            <a:defRPr sz="1200" b="0" i="0" u="none" strike="noStrike" kern="1200" spc="0" baseline="0">
              <a:ln>
                <a:noFill/>
              </a:ln>
              <a:solidFill>
                <a:schemeClr val="tx1"/>
              </a:solidFill>
              <a:latin typeface="+mj-lt"/>
              <a:ea typeface="+mn-ea"/>
              <a:cs typeface="+mn-cs"/>
            </a:defRPr>
          </a:pPr>
          <a:endParaRPr lang="da-DK"/>
        </a:p>
      </c:txPr>
    </c:title>
    <c:autoTitleDeleted val="0"/>
    <c:plotArea>
      <c:layout/>
      <c:barChart>
        <c:barDir val="col"/>
        <c:grouping val="stacked"/>
        <c:varyColors val="0"/>
        <c:ser>
          <c:idx val="0"/>
          <c:order val="0"/>
          <c:tx>
            <c:strRef>
              <c:f>'Ark1'!$C$1</c:f>
              <c:strCache>
                <c:ptCount val="1"/>
                <c:pt idx="0">
                  <c:v>Plant revenue</c:v>
                </c:pt>
              </c:strCache>
            </c:strRef>
          </c:tx>
          <c:spPr>
            <a:solidFill>
              <a:schemeClr val="tx1"/>
            </a:solidFill>
            <a:ln>
              <a:noFill/>
            </a:ln>
            <a:effectLst/>
          </c:spPr>
          <c:invertIfNegative val="0"/>
          <c:cat>
            <c:strRef>
              <c:f>'Ark1'!$B$2:$B$15</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'Ark1'!$C$2:$C$15</c:f>
              <c:numCache>
                <c:formatCode>General</c:formatCode>
                <c:ptCount val="14"/>
                <c:pt idx="0">
                  <c:v>63100</c:v>
                </c:pt>
                <c:pt idx="1">
                  <c:v>46900</c:v>
                </c:pt>
                <c:pt idx="2">
                  <c:v>46800</c:v>
                </c:pt>
                <c:pt idx="3">
                  <c:v>52800</c:v>
                </c:pt>
                <c:pt idx="4">
                  <c:v>51688</c:v>
                </c:pt>
                <c:pt idx="5">
                  <c:v>57274</c:v>
                </c:pt>
                <c:pt idx="6">
                  <c:v>46416</c:v>
                </c:pt>
                <c:pt idx="7">
                  <c:v>60565</c:v>
                </c:pt>
                <c:pt idx="8">
                  <c:v>54567</c:v>
                </c:pt>
                <c:pt idx="9">
                  <c:v>62872</c:v>
                </c:pt>
                <c:pt idx="10">
                  <c:v>66884</c:v>
                </c:pt>
                <c:pt idx="11">
                  <c:v>79972</c:v>
                </c:pt>
                <c:pt idx="12">
                  <c:v>85534</c:v>
                </c:pt>
                <c:pt idx="13">
                  <c:v>80059</c:v>
                </c:pt>
              </c:numCache>
            </c:numRef>
          </c:val>
          <c:extLst>
            <c:ext xmlns:c16="http://schemas.microsoft.com/office/drawing/2014/chart" uri="{C3380CC4-5D6E-409C-BE32-E72D297353CC}">
              <c16:uniqueId val="{00000000-CCF4-4205-A64A-B9FE48B07C46}"/>
            </c:ext>
          </c:extLst>
        </c:ser>
        <c:ser>
          <c:idx val="1"/>
          <c:order val="1"/>
          <c:tx>
            <c:strRef>
              <c:f>'Ark1'!$D$1</c:f>
              <c:strCache>
                <c:ptCount val="1"/>
                <c:pt idx="0">
                  <c:v>Aftersales revenue</c:v>
                </c:pt>
              </c:strCache>
            </c:strRef>
          </c:tx>
          <c:spPr>
            <a:solidFill>
              <a:schemeClr val="accent1"/>
            </a:solidFill>
            <a:ln>
              <a:noFill/>
            </a:ln>
            <a:effectLst/>
          </c:spPr>
          <c:invertIfNegative val="0"/>
          <c:cat>
            <c:strRef>
              <c:f>'Ark1'!$B$2:$B$15</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'Ark1'!$D$2:$D$15</c:f>
              <c:numCache>
                <c:formatCode>General</c:formatCode>
                <c:ptCount val="14"/>
                <c:pt idx="0">
                  <c:v>34700</c:v>
                </c:pt>
                <c:pt idx="1">
                  <c:v>28000</c:v>
                </c:pt>
                <c:pt idx="2">
                  <c:v>33200</c:v>
                </c:pt>
                <c:pt idx="3">
                  <c:v>30400</c:v>
                </c:pt>
                <c:pt idx="4">
                  <c:v>34252</c:v>
                </c:pt>
                <c:pt idx="5">
                  <c:v>33202</c:v>
                </c:pt>
                <c:pt idx="6">
                  <c:v>34618</c:v>
                </c:pt>
                <c:pt idx="7">
                  <c:v>45713</c:v>
                </c:pt>
                <c:pt idx="8">
                  <c:v>41450</c:v>
                </c:pt>
                <c:pt idx="9">
                  <c:v>43712</c:v>
                </c:pt>
                <c:pt idx="10">
                  <c:v>44182</c:v>
                </c:pt>
                <c:pt idx="11">
                  <c:v>44280</c:v>
                </c:pt>
                <c:pt idx="12">
                  <c:v>43826</c:v>
                </c:pt>
                <c:pt idx="13">
                  <c:v>42715</c:v>
                </c:pt>
              </c:numCache>
            </c:numRef>
          </c:val>
          <c:extLst>
            <c:ext xmlns:c16="http://schemas.microsoft.com/office/drawing/2014/chart" uri="{C3380CC4-5D6E-409C-BE32-E72D297353CC}">
              <c16:uniqueId val="{00000001-CCF4-4205-A64A-B9FE48B07C46}"/>
            </c:ext>
          </c:extLst>
        </c:ser>
        <c:dLbls>
          <c:showLegendKey val="0"/>
          <c:showVal val="0"/>
          <c:showCatName val="0"/>
          <c:showSerName val="0"/>
          <c:showPercent val="0"/>
          <c:showBubbleSize val="0"/>
        </c:dLbls>
        <c:gapWidth val="54"/>
        <c:overlap val="100"/>
        <c:axId val="444826016"/>
        <c:axId val="444827656"/>
      </c:barChart>
      <c:lineChart>
        <c:grouping val="standard"/>
        <c:varyColors val="0"/>
        <c:ser>
          <c:idx val="2"/>
          <c:order val="2"/>
          <c:tx>
            <c:strRef>
              <c:f>'Ark1'!$E$1</c:f>
              <c:strCache>
                <c:ptCount val="1"/>
                <c:pt idx="0">
                  <c:v>EBIT margin</c:v>
                </c:pt>
              </c:strCache>
            </c:strRef>
          </c:tx>
          <c:spPr>
            <a:ln w="12700" cap="rnd">
              <a:solidFill>
                <a:srgbClr val="FF0000"/>
              </a:solidFill>
              <a:round/>
            </a:ln>
            <a:effectLst/>
          </c:spPr>
          <c:marker>
            <c:symbol val="none"/>
          </c:marker>
          <c:cat>
            <c:strRef>
              <c:f>'Ark1'!$B$2:$B$15</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'Ark1'!$E$2:$E$15</c:f>
              <c:numCache>
                <c:formatCode>General</c:formatCode>
                <c:ptCount val="14"/>
                <c:pt idx="0">
                  <c:v>5.7</c:v>
                </c:pt>
                <c:pt idx="1">
                  <c:v>6</c:v>
                </c:pt>
                <c:pt idx="2">
                  <c:v>4.9000000000000004</c:v>
                </c:pt>
                <c:pt idx="3">
                  <c:v>1.5</c:v>
                </c:pt>
                <c:pt idx="4">
                  <c:v>5.8</c:v>
                </c:pt>
                <c:pt idx="5">
                  <c:v>4.5</c:v>
                </c:pt>
                <c:pt idx="6">
                  <c:v>5.5</c:v>
                </c:pt>
                <c:pt idx="7">
                  <c:v>7.8</c:v>
                </c:pt>
                <c:pt idx="8">
                  <c:v>5.8</c:v>
                </c:pt>
                <c:pt idx="9">
                  <c:v>5</c:v>
                </c:pt>
                <c:pt idx="10">
                  <c:v>8.1999999999999993</c:v>
                </c:pt>
                <c:pt idx="11">
                  <c:v>8.6</c:v>
                </c:pt>
                <c:pt idx="12">
                  <c:v>6.1</c:v>
                </c:pt>
                <c:pt idx="13">
                  <c:v>7.9</c:v>
                </c:pt>
              </c:numCache>
            </c:numRef>
          </c:val>
          <c:smooth val="0"/>
          <c:extLst>
            <c:ext xmlns:c16="http://schemas.microsoft.com/office/drawing/2014/chart" uri="{C3380CC4-5D6E-409C-BE32-E72D297353CC}">
              <c16:uniqueId val="{00000002-CCF4-4205-A64A-B9FE48B07C46}"/>
            </c:ext>
          </c:extLst>
        </c:ser>
        <c:dLbls>
          <c:showLegendKey val="0"/>
          <c:showVal val="0"/>
          <c:showCatName val="0"/>
          <c:showSerName val="0"/>
          <c:showPercent val="0"/>
          <c:showBubbleSize val="0"/>
        </c:dLbls>
        <c:marker val="1"/>
        <c:smooth val="0"/>
        <c:axId val="848314432"/>
        <c:axId val="848318040"/>
      </c:lineChart>
      <c:catAx>
        <c:axId val="4448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da-DK"/>
          </a:p>
        </c:txPr>
        <c:crossAx val="444827656"/>
        <c:crosses val="autoZero"/>
        <c:auto val="1"/>
        <c:lblAlgn val="ctr"/>
        <c:lblOffset val="100"/>
        <c:noMultiLvlLbl val="0"/>
      </c:catAx>
      <c:valAx>
        <c:axId val="444827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r>
                  <a:rPr lang="da-DK" sz="700"/>
                  <a:t>tDKK</a:t>
                </a:r>
              </a:p>
            </c:rich>
          </c:tx>
          <c:layout>
            <c:manualLayout>
              <c:xMode val="edge"/>
              <c:yMode val="edge"/>
              <c:x val="9.5776266641126335E-3"/>
              <c:y val="0.42695699453898905"/>
            </c:manualLayout>
          </c:layout>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crossAx val="444826016"/>
        <c:crosses val="autoZero"/>
        <c:crossBetween val="between"/>
      </c:valAx>
      <c:valAx>
        <c:axId val="848318040"/>
        <c:scaling>
          <c:orientation val="minMax"/>
        </c:scaling>
        <c:delete val="0"/>
        <c:axPos val="r"/>
        <c:title>
          <c:tx>
            <c:rich>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r>
                  <a:rPr lang="da-DK" sz="700"/>
                  <a:t>EBIT % </a:t>
                </a:r>
              </a:p>
            </c:rich>
          </c:tx>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crossAx val="848314432"/>
        <c:crosses val="max"/>
        <c:crossBetween val="between"/>
      </c:valAx>
      <c:catAx>
        <c:axId val="848314432"/>
        <c:scaling>
          <c:orientation val="minMax"/>
        </c:scaling>
        <c:delete val="1"/>
        <c:axPos val="b"/>
        <c:numFmt formatCode="General" sourceLinked="1"/>
        <c:majorTickMark val="out"/>
        <c:minorTickMark val="none"/>
        <c:tickLblPos val="nextTo"/>
        <c:crossAx val="8483180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n>
            <a:noFill/>
          </a:ln>
          <a:solidFill>
            <a:schemeClr val="tx1"/>
          </a:solidFill>
          <a:latin typeface="+mn-lt"/>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ln>
                  <a:noFill/>
                </a:ln>
                <a:solidFill>
                  <a:schemeClr val="tx1"/>
                </a:solidFill>
                <a:latin typeface="+mj-lt"/>
                <a:ea typeface="+mn-ea"/>
                <a:cs typeface="+mn-cs"/>
              </a:defRPr>
            </a:pPr>
            <a:r>
              <a:rPr lang="da-DK" sz="1200" dirty="0">
                <a:latin typeface="+mj-lt"/>
              </a:rPr>
              <a:t>SKAKO </a:t>
            </a:r>
            <a:r>
              <a:rPr lang="da-DK" sz="1200" dirty="0" err="1">
                <a:latin typeface="+mj-lt"/>
              </a:rPr>
              <a:t>Concrete</a:t>
            </a:r>
            <a:r>
              <a:rPr lang="da-DK" sz="1200" dirty="0">
                <a:latin typeface="+mj-lt"/>
              </a:rPr>
              <a:t> </a:t>
            </a:r>
            <a:r>
              <a:rPr lang="da-DK" sz="1200" dirty="0" err="1">
                <a:latin typeface="+mj-lt"/>
              </a:rPr>
              <a:t>revenue</a:t>
            </a:r>
            <a:r>
              <a:rPr lang="da-DK" sz="1200" dirty="0">
                <a:latin typeface="+mj-lt"/>
              </a:rPr>
              <a:t> and EBIT margin</a:t>
            </a:r>
          </a:p>
        </c:rich>
      </c:tx>
      <c:overlay val="0"/>
      <c:spPr>
        <a:noFill/>
        <a:ln>
          <a:noFill/>
        </a:ln>
        <a:effectLst/>
      </c:spPr>
      <c:txPr>
        <a:bodyPr rot="0" spcFirstLastPara="1" vertOverflow="ellipsis" vert="horz" wrap="square" anchor="ctr" anchorCtr="1"/>
        <a:lstStyle/>
        <a:p>
          <a:pPr>
            <a:defRPr sz="1200" b="0" i="0" u="none" strike="noStrike" kern="1200" spc="0" baseline="0">
              <a:ln>
                <a:noFill/>
              </a:ln>
              <a:solidFill>
                <a:schemeClr val="tx1"/>
              </a:solidFill>
              <a:latin typeface="+mj-lt"/>
              <a:ea typeface="+mn-ea"/>
              <a:cs typeface="+mn-cs"/>
            </a:defRPr>
          </a:pPr>
          <a:endParaRPr lang="da-DK"/>
        </a:p>
      </c:txPr>
    </c:title>
    <c:autoTitleDeleted val="0"/>
    <c:plotArea>
      <c:layout/>
      <c:barChart>
        <c:barDir val="col"/>
        <c:grouping val="stacked"/>
        <c:varyColors val="0"/>
        <c:ser>
          <c:idx val="0"/>
          <c:order val="0"/>
          <c:tx>
            <c:strRef>
              <c:f>'Ark1'!$B$1</c:f>
              <c:strCache>
                <c:ptCount val="1"/>
                <c:pt idx="0">
                  <c:v>Plant revenue</c:v>
                </c:pt>
              </c:strCache>
            </c:strRef>
          </c:tx>
          <c:spPr>
            <a:solidFill>
              <a:schemeClr val="tx1"/>
            </a:solidFill>
            <a:ln>
              <a:noFill/>
            </a:ln>
            <a:effectLst/>
          </c:spPr>
          <c:invertIfNegative val="0"/>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'Ark1'!$B$3:$B$16</c:f>
              <c:numCache>
                <c:formatCode>General</c:formatCode>
                <c:ptCount val="14"/>
                <c:pt idx="0">
                  <c:v>28400</c:v>
                </c:pt>
                <c:pt idx="1">
                  <c:v>19000</c:v>
                </c:pt>
                <c:pt idx="2">
                  <c:v>18100</c:v>
                </c:pt>
                <c:pt idx="3">
                  <c:v>23400</c:v>
                </c:pt>
                <c:pt idx="4">
                  <c:v>17125</c:v>
                </c:pt>
                <c:pt idx="5">
                  <c:v>20767</c:v>
                </c:pt>
                <c:pt idx="6">
                  <c:v>14286</c:v>
                </c:pt>
                <c:pt idx="7">
                  <c:v>18004</c:v>
                </c:pt>
                <c:pt idx="8">
                  <c:v>17103</c:v>
                </c:pt>
                <c:pt idx="9">
                  <c:v>18700</c:v>
                </c:pt>
                <c:pt idx="10">
                  <c:v>25400</c:v>
                </c:pt>
                <c:pt idx="11">
                  <c:v>32897</c:v>
                </c:pt>
                <c:pt idx="12">
                  <c:v>41900</c:v>
                </c:pt>
                <c:pt idx="13">
                  <c:v>37000</c:v>
                </c:pt>
              </c:numCache>
            </c:numRef>
          </c:val>
          <c:extLst>
            <c:ext xmlns:c16="http://schemas.microsoft.com/office/drawing/2014/chart" uri="{C3380CC4-5D6E-409C-BE32-E72D297353CC}">
              <c16:uniqueId val="{00000000-7F17-41F8-AD7D-C000E312E8CB}"/>
            </c:ext>
          </c:extLst>
        </c:ser>
        <c:ser>
          <c:idx val="1"/>
          <c:order val="1"/>
          <c:tx>
            <c:strRef>
              <c:f>'Ark1'!$C$1</c:f>
              <c:strCache>
                <c:ptCount val="1"/>
                <c:pt idx="0">
                  <c:v>Aftersales revenue</c:v>
                </c:pt>
              </c:strCache>
            </c:strRef>
          </c:tx>
          <c:spPr>
            <a:solidFill>
              <a:schemeClr val="accent1"/>
            </a:solidFill>
            <a:ln>
              <a:noFill/>
            </a:ln>
            <a:effectLst/>
          </c:spPr>
          <c:invertIfNegative val="0"/>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'Ark1'!$C$3:$C$16</c:f>
              <c:numCache>
                <c:formatCode>General</c:formatCode>
                <c:ptCount val="14"/>
                <c:pt idx="0">
                  <c:v>22300</c:v>
                </c:pt>
                <c:pt idx="1">
                  <c:v>16900</c:v>
                </c:pt>
                <c:pt idx="2">
                  <c:v>22100</c:v>
                </c:pt>
                <c:pt idx="3">
                  <c:v>21100</c:v>
                </c:pt>
                <c:pt idx="4">
                  <c:v>22787</c:v>
                </c:pt>
                <c:pt idx="5">
                  <c:v>23010</c:v>
                </c:pt>
                <c:pt idx="6">
                  <c:v>22446</c:v>
                </c:pt>
                <c:pt idx="7">
                  <c:v>26603</c:v>
                </c:pt>
                <c:pt idx="8">
                  <c:v>25147</c:v>
                </c:pt>
                <c:pt idx="9">
                  <c:v>27900</c:v>
                </c:pt>
                <c:pt idx="10">
                  <c:v>27300</c:v>
                </c:pt>
                <c:pt idx="11">
                  <c:v>30253</c:v>
                </c:pt>
                <c:pt idx="12">
                  <c:v>27200</c:v>
                </c:pt>
                <c:pt idx="13">
                  <c:v>25800</c:v>
                </c:pt>
              </c:numCache>
            </c:numRef>
          </c:val>
          <c:extLst>
            <c:ext xmlns:c16="http://schemas.microsoft.com/office/drawing/2014/chart" uri="{C3380CC4-5D6E-409C-BE32-E72D297353CC}">
              <c16:uniqueId val="{00000001-7F17-41F8-AD7D-C000E312E8CB}"/>
            </c:ext>
          </c:extLst>
        </c:ser>
        <c:dLbls>
          <c:showLegendKey val="0"/>
          <c:showVal val="0"/>
          <c:showCatName val="0"/>
          <c:showSerName val="0"/>
          <c:showPercent val="0"/>
          <c:showBubbleSize val="0"/>
        </c:dLbls>
        <c:gapWidth val="54"/>
        <c:overlap val="100"/>
        <c:axId val="444826016"/>
        <c:axId val="444827656"/>
      </c:barChart>
      <c:lineChart>
        <c:grouping val="standard"/>
        <c:varyColors val="0"/>
        <c:ser>
          <c:idx val="2"/>
          <c:order val="2"/>
          <c:tx>
            <c:strRef>
              <c:f>'Ark1'!$D$1</c:f>
              <c:strCache>
                <c:ptCount val="1"/>
                <c:pt idx="0">
                  <c:v>EBIT margin</c:v>
                </c:pt>
              </c:strCache>
            </c:strRef>
          </c:tx>
          <c:spPr>
            <a:ln w="12700" cap="rnd">
              <a:solidFill>
                <a:srgbClr val="FF0000"/>
              </a:solidFill>
              <a:round/>
            </a:ln>
            <a:effectLst/>
          </c:spPr>
          <c:marker>
            <c:symbol val="none"/>
          </c:marker>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'Ark1'!$D$3:$D$16</c:f>
              <c:numCache>
                <c:formatCode>General</c:formatCode>
                <c:ptCount val="14"/>
                <c:pt idx="0">
                  <c:v>3.7</c:v>
                </c:pt>
                <c:pt idx="1">
                  <c:v>4.7</c:v>
                </c:pt>
                <c:pt idx="2">
                  <c:v>6</c:v>
                </c:pt>
                <c:pt idx="3">
                  <c:v>-0.6</c:v>
                </c:pt>
                <c:pt idx="4">
                  <c:v>1.6</c:v>
                </c:pt>
                <c:pt idx="5">
                  <c:v>5.3</c:v>
                </c:pt>
                <c:pt idx="6">
                  <c:v>2.7</c:v>
                </c:pt>
                <c:pt idx="7">
                  <c:v>0.2</c:v>
                </c:pt>
                <c:pt idx="8">
                  <c:v>3.7</c:v>
                </c:pt>
                <c:pt idx="9">
                  <c:v>5.0999999999999996</c:v>
                </c:pt>
                <c:pt idx="10">
                  <c:v>6.1</c:v>
                </c:pt>
                <c:pt idx="11">
                  <c:v>6.4</c:v>
                </c:pt>
                <c:pt idx="12">
                  <c:v>4.7</c:v>
                </c:pt>
                <c:pt idx="13">
                  <c:v>6.1</c:v>
                </c:pt>
              </c:numCache>
            </c:numRef>
          </c:val>
          <c:smooth val="0"/>
          <c:extLst>
            <c:ext xmlns:c16="http://schemas.microsoft.com/office/drawing/2014/chart" uri="{C3380CC4-5D6E-409C-BE32-E72D297353CC}">
              <c16:uniqueId val="{00000002-7F17-41F8-AD7D-C000E312E8CB}"/>
            </c:ext>
          </c:extLst>
        </c:ser>
        <c:dLbls>
          <c:showLegendKey val="0"/>
          <c:showVal val="0"/>
          <c:showCatName val="0"/>
          <c:showSerName val="0"/>
          <c:showPercent val="0"/>
          <c:showBubbleSize val="0"/>
        </c:dLbls>
        <c:marker val="1"/>
        <c:smooth val="0"/>
        <c:axId val="848314432"/>
        <c:axId val="848318040"/>
      </c:lineChart>
      <c:catAx>
        <c:axId val="4448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1"/>
                </a:solidFill>
                <a:latin typeface="+mn-lt"/>
                <a:ea typeface="+mn-ea"/>
                <a:cs typeface="+mn-cs"/>
              </a:defRPr>
            </a:pPr>
            <a:endParaRPr lang="da-DK"/>
          </a:p>
        </c:txPr>
        <c:crossAx val="444827656"/>
        <c:crosses val="autoZero"/>
        <c:auto val="1"/>
        <c:lblAlgn val="ctr"/>
        <c:lblOffset val="100"/>
        <c:noMultiLvlLbl val="0"/>
      </c:catAx>
      <c:valAx>
        <c:axId val="444827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r>
                  <a:rPr lang="da-DK" sz="700"/>
                  <a:t>tDKK</a:t>
                </a:r>
              </a:p>
            </c:rich>
          </c:tx>
          <c:layout>
            <c:manualLayout>
              <c:xMode val="edge"/>
              <c:yMode val="edge"/>
              <c:x val="9.5776266641126335E-3"/>
              <c:y val="0.42695699453898905"/>
            </c:manualLayout>
          </c:layout>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crossAx val="444826016"/>
        <c:crosses val="autoZero"/>
        <c:crossBetween val="between"/>
      </c:valAx>
      <c:valAx>
        <c:axId val="848318040"/>
        <c:scaling>
          <c:orientation val="minMax"/>
        </c:scaling>
        <c:delete val="0"/>
        <c:axPos val="r"/>
        <c:title>
          <c:tx>
            <c:rich>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r>
                  <a:rPr lang="da-DK" sz="700"/>
                  <a:t>EBIT % </a:t>
                </a:r>
              </a:p>
            </c:rich>
          </c:tx>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1"/>
                  </a:solidFill>
                  <a:latin typeface="+mn-lt"/>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crossAx val="848314432"/>
        <c:crosses val="max"/>
        <c:crossBetween val="between"/>
      </c:valAx>
      <c:catAx>
        <c:axId val="848314432"/>
        <c:scaling>
          <c:orientation val="minMax"/>
        </c:scaling>
        <c:delete val="1"/>
        <c:axPos val="b"/>
        <c:numFmt formatCode="General" sourceLinked="1"/>
        <c:majorTickMark val="out"/>
        <c:minorTickMark val="none"/>
        <c:tickLblPos val="nextTo"/>
        <c:crossAx val="8483180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ln>
                <a:noFill/>
              </a:ln>
              <a:solidFill>
                <a:schemeClr val="tx1"/>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n>
            <a:noFill/>
          </a:ln>
          <a:solidFill>
            <a:schemeClr val="tx1"/>
          </a:solidFill>
          <a:latin typeface="+mn-lt"/>
        </a:defRPr>
      </a:pPr>
      <a:endParaRPr lang="da-D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ln>
                  <a:noFill/>
                </a:ln>
                <a:solidFill>
                  <a:schemeClr val="tx2"/>
                </a:solidFill>
                <a:latin typeface="+mj-lt"/>
                <a:ea typeface="+mn-ea"/>
                <a:cs typeface="+mn-cs"/>
              </a:defRPr>
            </a:pPr>
            <a:r>
              <a:rPr lang="da-DK" sz="1200">
                <a:latin typeface="+mj-lt"/>
              </a:rPr>
              <a:t>SKAKO Vibration revenue and EBIT margin</a:t>
            </a:r>
          </a:p>
        </c:rich>
      </c:tx>
      <c:overlay val="0"/>
      <c:spPr>
        <a:noFill/>
        <a:ln>
          <a:noFill/>
        </a:ln>
        <a:effectLst/>
      </c:spPr>
      <c:txPr>
        <a:bodyPr rot="0" spcFirstLastPara="1" vertOverflow="ellipsis" vert="horz" wrap="square" anchor="ctr" anchorCtr="1"/>
        <a:lstStyle/>
        <a:p>
          <a:pPr>
            <a:defRPr sz="1200" b="0" i="0" u="none" strike="noStrike" kern="1200" spc="0" baseline="0">
              <a:ln>
                <a:noFill/>
              </a:ln>
              <a:solidFill>
                <a:schemeClr val="tx2"/>
              </a:solidFill>
              <a:latin typeface="+mj-lt"/>
              <a:ea typeface="+mn-ea"/>
              <a:cs typeface="+mn-cs"/>
            </a:defRPr>
          </a:pPr>
          <a:endParaRPr lang="da-DK"/>
        </a:p>
      </c:txPr>
    </c:title>
    <c:autoTitleDeleted val="0"/>
    <c:plotArea>
      <c:layout/>
      <c:barChart>
        <c:barDir val="col"/>
        <c:grouping val="stacked"/>
        <c:varyColors val="0"/>
        <c:ser>
          <c:idx val="0"/>
          <c:order val="0"/>
          <c:tx>
            <c:strRef>
              <c:f>'Ark1'!$B$1</c:f>
              <c:strCache>
                <c:ptCount val="1"/>
                <c:pt idx="0">
                  <c:v>Plant revenue</c:v>
                </c:pt>
              </c:strCache>
            </c:strRef>
          </c:tx>
          <c:spPr>
            <a:solidFill>
              <a:schemeClr val="tx1"/>
            </a:solidFill>
            <a:ln>
              <a:noFill/>
            </a:ln>
            <a:effectLst/>
          </c:spPr>
          <c:invertIfNegative val="0"/>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'Ark1'!$B$3:$B$16</c:f>
              <c:numCache>
                <c:formatCode>General</c:formatCode>
                <c:ptCount val="14"/>
                <c:pt idx="0">
                  <c:v>35100</c:v>
                </c:pt>
                <c:pt idx="1">
                  <c:v>28200</c:v>
                </c:pt>
                <c:pt idx="2">
                  <c:v>28800</c:v>
                </c:pt>
                <c:pt idx="3">
                  <c:v>28700</c:v>
                </c:pt>
                <c:pt idx="4">
                  <c:v>34935</c:v>
                </c:pt>
                <c:pt idx="5">
                  <c:v>36874</c:v>
                </c:pt>
                <c:pt idx="6">
                  <c:v>32252</c:v>
                </c:pt>
                <c:pt idx="7">
                  <c:v>42990</c:v>
                </c:pt>
                <c:pt idx="8">
                  <c:v>37600</c:v>
                </c:pt>
                <c:pt idx="9">
                  <c:v>44200</c:v>
                </c:pt>
                <c:pt idx="10">
                  <c:v>41300</c:v>
                </c:pt>
                <c:pt idx="11">
                  <c:v>47600</c:v>
                </c:pt>
                <c:pt idx="12">
                  <c:v>44200</c:v>
                </c:pt>
                <c:pt idx="13">
                  <c:v>43900</c:v>
                </c:pt>
              </c:numCache>
            </c:numRef>
          </c:val>
          <c:extLst>
            <c:ext xmlns:c16="http://schemas.microsoft.com/office/drawing/2014/chart" uri="{C3380CC4-5D6E-409C-BE32-E72D297353CC}">
              <c16:uniqueId val="{00000000-034E-44A7-8DF0-1FCC65991412}"/>
            </c:ext>
          </c:extLst>
        </c:ser>
        <c:ser>
          <c:idx val="1"/>
          <c:order val="1"/>
          <c:tx>
            <c:strRef>
              <c:f>'Ark1'!$C$1</c:f>
              <c:strCache>
                <c:ptCount val="1"/>
                <c:pt idx="0">
                  <c:v>Aftersales revenue</c:v>
                </c:pt>
              </c:strCache>
            </c:strRef>
          </c:tx>
          <c:spPr>
            <a:solidFill>
              <a:schemeClr val="accent1"/>
            </a:solidFill>
            <a:ln>
              <a:noFill/>
            </a:ln>
            <a:effectLst/>
          </c:spPr>
          <c:invertIfNegative val="0"/>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'Ark1'!$C$3:$C$16</c:f>
              <c:numCache>
                <c:formatCode>General</c:formatCode>
                <c:ptCount val="14"/>
                <c:pt idx="0">
                  <c:v>12900</c:v>
                </c:pt>
                <c:pt idx="1">
                  <c:v>11900</c:v>
                </c:pt>
                <c:pt idx="2">
                  <c:v>11700</c:v>
                </c:pt>
                <c:pt idx="3">
                  <c:v>10300</c:v>
                </c:pt>
                <c:pt idx="4">
                  <c:v>12080</c:v>
                </c:pt>
                <c:pt idx="5">
                  <c:v>11260</c:v>
                </c:pt>
                <c:pt idx="6">
                  <c:v>12762</c:v>
                </c:pt>
                <c:pt idx="7">
                  <c:v>20124</c:v>
                </c:pt>
                <c:pt idx="8">
                  <c:v>17285</c:v>
                </c:pt>
                <c:pt idx="9">
                  <c:v>16800</c:v>
                </c:pt>
                <c:pt idx="10">
                  <c:v>14800</c:v>
                </c:pt>
                <c:pt idx="11">
                  <c:v>17915</c:v>
                </c:pt>
                <c:pt idx="12">
                  <c:v>17700</c:v>
                </c:pt>
                <c:pt idx="13">
                  <c:v>17700</c:v>
                </c:pt>
              </c:numCache>
            </c:numRef>
          </c:val>
          <c:extLst>
            <c:ext xmlns:c16="http://schemas.microsoft.com/office/drawing/2014/chart" uri="{C3380CC4-5D6E-409C-BE32-E72D297353CC}">
              <c16:uniqueId val="{00000001-034E-44A7-8DF0-1FCC65991412}"/>
            </c:ext>
          </c:extLst>
        </c:ser>
        <c:dLbls>
          <c:showLegendKey val="0"/>
          <c:showVal val="0"/>
          <c:showCatName val="0"/>
          <c:showSerName val="0"/>
          <c:showPercent val="0"/>
          <c:showBubbleSize val="0"/>
        </c:dLbls>
        <c:gapWidth val="54"/>
        <c:overlap val="100"/>
        <c:axId val="444826016"/>
        <c:axId val="444827656"/>
      </c:barChart>
      <c:lineChart>
        <c:grouping val="standard"/>
        <c:varyColors val="0"/>
        <c:ser>
          <c:idx val="2"/>
          <c:order val="2"/>
          <c:tx>
            <c:strRef>
              <c:f>'Ark1'!$D$1</c:f>
              <c:strCache>
                <c:ptCount val="1"/>
                <c:pt idx="0">
                  <c:v>EBIT margin</c:v>
                </c:pt>
              </c:strCache>
            </c:strRef>
          </c:tx>
          <c:spPr>
            <a:ln w="12700" cap="rnd">
              <a:solidFill>
                <a:srgbClr val="FF0000"/>
              </a:solidFill>
              <a:round/>
            </a:ln>
            <a:effectLst/>
          </c:spPr>
          <c:marker>
            <c:symbol val="none"/>
          </c:marker>
          <c:cat>
            <c:strRef>
              <c:f>'Ark1'!$A$3:$A$16</c:f>
              <c:strCache>
                <c:ptCount val="14"/>
                <c:pt idx="0">
                  <c:v>Q1 2020</c:v>
                </c:pt>
                <c:pt idx="1">
                  <c:v>Q2 2020</c:v>
                </c:pt>
                <c:pt idx="2">
                  <c:v>Q3 2020</c:v>
                </c:pt>
                <c:pt idx="3">
                  <c:v>Q4 2020</c:v>
                </c:pt>
                <c:pt idx="4">
                  <c:v>Q1 2021</c:v>
                </c:pt>
                <c:pt idx="5">
                  <c:v>Q2 2021</c:v>
                </c:pt>
                <c:pt idx="6">
                  <c:v>Q3 2021</c:v>
                </c:pt>
                <c:pt idx="7">
                  <c:v>Q4 2021</c:v>
                </c:pt>
                <c:pt idx="8">
                  <c:v>Q1 2022</c:v>
                </c:pt>
                <c:pt idx="9">
                  <c:v>Q2 2022</c:v>
                </c:pt>
                <c:pt idx="10">
                  <c:v>Q3 2022</c:v>
                </c:pt>
                <c:pt idx="11">
                  <c:v>Q4 2022</c:v>
                </c:pt>
                <c:pt idx="12">
                  <c:v>Q1 2023</c:v>
                </c:pt>
                <c:pt idx="13">
                  <c:v>Q2 2023</c:v>
                </c:pt>
              </c:strCache>
            </c:strRef>
          </c:cat>
          <c:val>
            <c:numRef>
              <c:f>'Ark1'!$D$3:$D$16</c:f>
              <c:numCache>
                <c:formatCode>General</c:formatCode>
                <c:ptCount val="14"/>
                <c:pt idx="0">
                  <c:v>8.6</c:v>
                </c:pt>
                <c:pt idx="1">
                  <c:v>8.5</c:v>
                </c:pt>
                <c:pt idx="2">
                  <c:v>5.9</c:v>
                </c:pt>
                <c:pt idx="3">
                  <c:v>5.0999999999999996</c:v>
                </c:pt>
                <c:pt idx="4">
                  <c:v>8.6</c:v>
                </c:pt>
                <c:pt idx="5">
                  <c:v>5.4</c:v>
                </c:pt>
                <c:pt idx="6">
                  <c:v>9.6</c:v>
                </c:pt>
                <c:pt idx="7">
                  <c:v>13.5</c:v>
                </c:pt>
                <c:pt idx="8">
                  <c:v>8.6</c:v>
                </c:pt>
                <c:pt idx="9">
                  <c:v>6.4</c:v>
                </c:pt>
                <c:pt idx="10">
                  <c:v>12.5</c:v>
                </c:pt>
                <c:pt idx="11">
                  <c:v>12.3</c:v>
                </c:pt>
                <c:pt idx="12">
                  <c:v>9.3000000000000007</c:v>
                </c:pt>
                <c:pt idx="13">
                  <c:v>11</c:v>
                </c:pt>
              </c:numCache>
            </c:numRef>
          </c:val>
          <c:smooth val="0"/>
          <c:extLst>
            <c:ext xmlns:c16="http://schemas.microsoft.com/office/drawing/2014/chart" uri="{C3380CC4-5D6E-409C-BE32-E72D297353CC}">
              <c16:uniqueId val="{00000002-034E-44A7-8DF0-1FCC65991412}"/>
            </c:ext>
          </c:extLst>
        </c:ser>
        <c:dLbls>
          <c:showLegendKey val="0"/>
          <c:showVal val="0"/>
          <c:showCatName val="0"/>
          <c:showSerName val="0"/>
          <c:showPercent val="0"/>
          <c:showBubbleSize val="0"/>
        </c:dLbls>
        <c:marker val="1"/>
        <c:smooth val="0"/>
        <c:axId val="848314432"/>
        <c:axId val="848318040"/>
      </c:lineChart>
      <c:catAx>
        <c:axId val="44482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ln>
                  <a:noFill/>
                </a:ln>
                <a:solidFill>
                  <a:schemeClr val="tx2"/>
                </a:solidFill>
                <a:latin typeface="+mn-lt"/>
                <a:ea typeface="+mn-ea"/>
                <a:cs typeface="+mn-cs"/>
              </a:defRPr>
            </a:pPr>
            <a:endParaRPr lang="da-DK"/>
          </a:p>
        </c:txPr>
        <c:crossAx val="444827656"/>
        <c:crosses val="autoZero"/>
        <c:auto val="1"/>
        <c:lblAlgn val="ctr"/>
        <c:lblOffset val="100"/>
        <c:noMultiLvlLbl val="0"/>
      </c:catAx>
      <c:valAx>
        <c:axId val="444827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ln>
                      <a:noFill/>
                    </a:ln>
                    <a:solidFill>
                      <a:schemeClr val="tx2"/>
                    </a:solidFill>
                    <a:latin typeface="+mn-lt"/>
                    <a:ea typeface="+mn-ea"/>
                    <a:cs typeface="+mn-cs"/>
                  </a:defRPr>
                </a:pPr>
                <a:r>
                  <a:rPr lang="da-DK" sz="700"/>
                  <a:t>tDKK</a:t>
                </a:r>
              </a:p>
            </c:rich>
          </c:tx>
          <c:layout>
            <c:manualLayout>
              <c:xMode val="edge"/>
              <c:yMode val="edge"/>
              <c:x val="9.5776266641126335E-3"/>
              <c:y val="0.42695699453898905"/>
            </c:manualLayout>
          </c:layout>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2"/>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2"/>
                </a:solidFill>
                <a:latin typeface="+mn-lt"/>
                <a:ea typeface="+mn-ea"/>
                <a:cs typeface="+mn-cs"/>
              </a:defRPr>
            </a:pPr>
            <a:endParaRPr lang="da-DK"/>
          </a:p>
        </c:txPr>
        <c:crossAx val="444826016"/>
        <c:crosses val="autoZero"/>
        <c:crossBetween val="between"/>
      </c:valAx>
      <c:valAx>
        <c:axId val="848318040"/>
        <c:scaling>
          <c:orientation val="minMax"/>
        </c:scaling>
        <c:delete val="0"/>
        <c:axPos val="r"/>
        <c:title>
          <c:tx>
            <c:rich>
              <a:bodyPr rot="-5400000" spcFirstLastPara="1" vertOverflow="ellipsis" vert="horz" wrap="square" anchor="ctr" anchorCtr="1"/>
              <a:lstStyle/>
              <a:p>
                <a:pPr>
                  <a:defRPr sz="700" b="0" i="0" u="none" strike="noStrike" kern="1200" baseline="0">
                    <a:ln>
                      <a:noFill/>
                    </a:ln>
                    <a:solidFill>
                      <a:schemeClr val="tx2"/>
                    </a:solidFill>
                    <a:latin typeface="+mn-lt"/>
                    <a:ea typeface="+mn-ea"/>
                    <a:cs typeface="+mn-cs"/>
                  </a:defRPr>
                </a:pPr>
                <a:r>
                  <a:rPr lang="da-DK" sz="700"/>
                  <a:t>EBIT % </a:t>
                </a:r>
              </a:p>
            </c:rich>
          </c:tx>
          <c:overlay val="0"/>
          <c:spPr>
            <a:noFill/>
            <a:ln>
              <a:noFill/>
            </a:ln>
            <a:effectLst/>
          </c:spPr>
          <c:txPr>
            <a:bodyPr rot="-5400000" spcFirstLastPara="1" vertOverflow="ellipsis" vert="horz" wrap="square" anchor="ctr" anchorCtr="1"/>
            <a:lstStyle/>
            <a:p>
              <a:pPr>
                <a:defRPr sz="700" b="0" i="0" u="none" strike="noStrike" kern="1200" baseline="0">
                  <a:ln>
                    <a:noFill/>
                  </a:ln>
                  <a:solidFill>
                    <a:schemeClr val="tx2"/>
                  </a:solidFill>
                  <a:latin typeface="+mn-lt"/>
                  <a:ea typeface="+mn-ea"/>
                  <a:cs typeface="+mn-cs"/>
                </a:defRPr>
              </a:pPr>
              <a:endParaRPr lang="da-DK"/>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ln>
                  <a:noFill/>
                </a:ln>
                <a:solidFill>
                  <a:schemeClr val="tx2"/>
                </a:solidFill>
                <a:latin typeface="+mn-lt"/>
                <a:ea typeface="+mn-ea"/>
                <a:cs typeface="+mn-cs"/>
              </a:defRPr>
            </a:pPr>
            <a:endParaRPr lang="da-DK"/>
          </a:p>
        </c:txPr>
        <c:crossAx val="848314432"/>
        <c:crosses val="max"/>
        <c:crossBetween val="between"/>
      </c:valAx>
      <c:catAx>
        <c:axId val="848314432"/>
        <c:scaling>
          <c:orientation val="minMax"/>
        </c:scaling>
        <c:delete val="1"/>
        <c:axPos val="b"/>
        <c:numFmt formatCode="General" sourceLinked="1"/>
        <c:majorTickMark val="out"/>
        <c:minorTickMark val="none"/>
        <c:tickLblPos val="nextTo"/>
        <c:crossAx val="84831804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ln>
                <a:noFill/>
              </a:ln>
              <a:solidFill>
                <a:schemeClr val="tx2"/>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n>
            <a:noFill/>
          </a:ln>
          <a:solidFill>
            <a:schemeClr val="tx2"/>
          </a:solidFill>
          <a:latin typeface="+mn-lt"/>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6E4851CE-4C2A-4196-9E29-9F473665A951}" type="datetimeFigureOut">
              <a:rPr lang="da-DK" smtClean="0"/>
              <a:t>22-08-2023</a:t>
            </a:fld>
            <a:endParaRPr lang="da-DK"/>
          </a:p>
        </p:txBody>
      </p:sp>
      <p:sp>
        <p:nvSpPr>
          <p:cNvPr id="4" name="Pladsholder til slidebillede 3"/>
          <p:cNvSpPr>
            <a:spLocks noGrp="1" noRot="1" noChangeAspect="1"/>
          </p:cNvSpPr>
          <p:nvPr>
            <p:ph type="sldImg" idx="2"/>
          </p:nvPr>
        </p:nvSpPr>
        <p:spPr>
          <a:xfrm>
            <a:off x="1014413" y="1233488"/>
            <a:ext cx="4706937" cy="33289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32226CA-5EF8-41B4-B96E-09F9C85BD7AE}" type="slidenum">
              <a:rPr lang="da-DK" smtClean="0"/>
              <a:t>‹nr.›</a:t>
            </a:fld>
            <a:endParaRPr lang="da-DK"/>
          </a:p>
        </p:txBody>
      </p:sp>
    </p:spTree>
    <p:extLst>
      <p:ext uri="{BB962C8B-B14F-4D97-AF65-F5344CB8AC3E}">
        <p14:creationId xmlns:p14="http://schemas.microsoft.com/office/powerpoint/2010/main" val="216015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2226CA-5EF8-41B4-B96E-09F9C85BD7AE}" type="slidenum">
              <a:rPr lang="da-DK" smtClean="0"/>
              <a:t>15</a:t>
            </a:fld>
            <a:endParaRPr lang="da-DK"/>
          </a:p>
        </p:txBody>
      </p:sp>
    </p:spTree>
    <p:extLst>
      <p:ext uri="{BB962C8B-B14F-4D97-AF65-F5344CB8AC3E}">
        <p14:creationId xmlns:p14="http://schemas.microsoft.com/office/powerpoint/2010/main" val="1911243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09F642B4-F07D-6E6B-882E-A1365F7535F8}"/>
              </a:ext>
            </a:extLst>
          </p:cNvPr>
          <p:cNvSpPr>
            <a:spLocks noGrp="1"/>
          </p:cNvSpPr>
          <p:nvPr>
            <p:ph type="title"/>
          </p:nvPr>
        </p:nvSpPr>
        <p:spPr>
          <a:xfrm>
            <a:off x="412750" y="900113"/>
            <a:ext cx="9221689" cy="769360"/>
          </a:xfrm>
          <a:prstGeom prst="rect">
            <a:avLst/>
          </a:prstGeom>
        </p:spPr>
        <p:txBody>
          <a:bodyPr vert="horz" lIns="0" tIns="0" rIns="0" bIns="0" rtlCol="0" anchor="t" anchorCtr="0">
            <a:noAutofit/>
          </a:bodyPr>
          <a:lstStyle/>
          <a:p>
            <a:r>
              <a:rPr lang="da-DK" dirty="0"/>
              <a:t>Klik for at redigere titeltypografien i masteren</a:t>
            </a:r>
            <a:endParaRPr lang="en-US" dirty="0"/>
          </a:p>
        </p:txBody>
      </p:sp>
    </p:spTree>
    <p:extLst>
      <p:ext uri="{BB962C8B-B14F-4D97-AF65-F5344CB8AC3E}">
        <p14:creationId xmlns:p14="http://schemas.microsoft.com/office/powerpoint/2010/main" val="1312026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Tree>
    <p:extLst>
      <p:ext uri="{BB962C8B-B14F-4D97-AF65-F5344CB8AC3E}">
        <p14:creationId xmlns:p14="http://schemas.microsoft.com/office/powerpoint/2010/main" val="863260929"/>
      </p:ext>
    </p:extLst>
  </p:cSld>
  <p:clrMapOvr>
    <a:masterClrMapping/>
  </p:clrMapOvr>
  <p:extLst>
    <p:ext uri="{DCECCB84-F9BA-43D5-87BE-67443E8EF086}">
      <p15:sldGuideLst xmlns:p15="http://schemas.microsoft.com/office/powerpoint/2012/main">
        <p15:guide id="1" orient="horz" pos="2381" userDrawn="1">
          <p15:clr>
            <a:srgbClr val="FDE53C"/>
          </p15:clr>
        </p15:guide>
        <p15:guide id="2" pos="3367" userDrawn="1">
          <p15:clr>
            <a:srgbClr val="FDE53C"/>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2750" y="900113"/>
            <a:ext cx="9221689" cy="769360"/>
          </a:xfrm>
          <a:prstGeom prst="rect">
            <a:avLst/>
          </a:prstGeom>
        </p:spPr>
        <p:txBody>
          <a:bodyPr vert="horz" lIns="0" tIns="0" rIns="0" bIns="0" rtlCol="0" anchor="t" anchorCtr="0">
            <a:noAutofit/>
          </a:bodyPr>
          <a:lstStyle/>
          <a:p>
            <a:r>
              <a:rPr lang="da-DK" dirty="0"/>
              <a:t>Klik for at redigere titeltypografien i masteren</a:t>
            </a:r>
            <a:endParaRPr lang="en-US" dirty="0"/>
          </a:p>
        </p:txBody>
      </p:sp>
      <p:sp>
        <p:nvSpPr>
          <p:cNvPr id="3" name="Text Placeholder 2"/>
          <p:cNvSpPr>
            <a:spLocks noGrp="1"/>
          </p:cNvSpPr>
          <p:nvPr>
            <p:ph type="body" idx="1"/>
          </p:nvPr>
        </p:nvSpPr>
        <p:spPr>
          <a:xfrm>
            <a:off x="412749" y="2296406"/>
            <a:ext cx="9221689" cy="4796544"/>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14" name="Tekstfelt 13">
            <a:extLst>
              <a:ext uri="{FF2B5EF4-FFF2-40B4-BE49-F238E27FC236}">
                <a16:creationId xmlns:a16="http://schemas.microsoft.com/office/drawing/2014/main" id="{B7975483-6B4F-9C5A-6FA0-A2220AD310D1}"/>
              </a:ext>
            </a:extLst>
          </p:cNvPr>
          <p:cNvSpPr txBox="1"/>
          <p:nvPr userDrawn="1"/>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rgbClr val="7A888E"/>
                </a:solidFill>
                <a:latin typeface="Geogrotesque Rg" panose="02000000000000000000" pitchFamily="50" charset="0"/>
              </a:rPr>
              <a:t>Quarterly report 2023</a:t>
            </a:r>
          </a:p>
        </p:txBody>
      </p:sp>
      <p:cxnSp>
        <p:nvCxnSpPr>
          <p:cNvPr id="16" name="Lige forbindelse 15">
            <a:extLst>
              <a:ext uri="{FF2B5EF4-FFF2-40B4-BE49-F238E27FC236}">
                <a16:creationId xmlns:a16="http://schemas.microsoft.com/office/drawing/2014/main" id="{6D10454F-E08D-B42E-93D1-1984A25531D0}"/>
              </a:ext>
            </a:extLst>
          </p:cNvPr>
          <p:cNvCxnSpPr>
            <a:cxnSpLocks/>
          </p:cNvCxnSpPr>
          <p:nvPr userDrawn="1"/>
        </p:nvCxnSpPr>
        <p:spPr>
          <a:xfrm>
            <a:off x="10401054" y="1022654"/>
            <a:ext cx="11191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9" name="Grafik 18">
            <a:extLst>
              <a:ext uri="{FF2B5EF4-FFF2-40B4-BE49-F238E27FC236}">
                <a16:creationId xmlns:a16="http://schemas.microsoft.com/office/drawing/2014/main" id="{4F1D03AD-8AB5-754A-F6F1-E504382CC6E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0192675" y="645637"/>
            <a:ext cx="509952" cy="96810"/>
          </a:xfrm>
          <a:prstGeom prst="rect">
            <a:avLst/>
          </a:prstGeom>
        </p:spPr>
      </p:pic>
      <p:sp>
        <p:nvSpPr>
          <p:cNvPr id="5" name="Tekstfelt 4">
            <a:extLst>
              <a:ext uri="{FF2B5EF4-FFF2-40B4-BE49-F238E27FC236}">
                <a16:creationId xmlns:a16="http://schemas.microsoft.com/office/drawing/2014/main" id="{B6C58AFD-82BE-A4CE-9E04-AA228B9A99D6}"/>
              </a:ext>
            </a:extLst>
          </p:cNvPr>
          <p:cNvSpPr txBox="1"/>
          <p:nvPr userDrawn="1"/>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‹nr.›</a:t>
            </a:fld>
            <a:endParaRPr lang="en-GB" sz="1050" b="0" i="0" u="none" strike="noStrike" baseline="30000" dirty="0">
              <a:solidFill>
                <a:srgbClr val="7A888E"/>
              </a:solidFill>
              <a:latin typeface="Geogrotesque Rg" panose="02000000000000000000" pitchFamily="50" charset="0"/>
            </a:endParaRPr>
          </a:p>
        </p:txBody>
      </p:sp>
    </p:spTree>
    <p:extLst>
      <p:ext uri="{BB962C8B-B14F-4D97-AF65-F5344CB8AC3E}">
        <p14:creationId xmlns:p14="http://schemas.microsoft.com/office/powerpoint/2010/main" val="3712336402"/>
      </p:ext>
    </p:extLst>
  </p:cSld>
  <p:clrMap bg1="lt1" tx1="dk1" bg2="lt2" tx2="dk2" accent1="accent1" accent2="accent2" accent3="accent3" accent4="accent4" accent5="accent5" accent6="accent6" hlink="hlink" folHlink="folHlink"/>
  <p:sldLayoutIdLst>
    <p:sldLayoutId id="2147483673" r:id="rId1"/>
    <p:sldLayoutId id="2147483674" r:id="rId2"/>
  </p:sldLayoutIdLst>
  <p:hf hdr="0" ftr="0" dt="0"/>
  <p:txStyles>
    <p:titleStyle>
      <a:lvl1pPr algn="l" defTabSz="1007943" rtl="0" eaLnBrk="1" latinLnBrk="0" hangingPunct="1">
        <a:lnSpc>
          <a:spcPct val="90000"/>
        </a:lnSpc>
        <a:spcBef>
          <a:spcPct val="0"/>
        </a:spcBef>
        <a:buNone/>
        <a:defRPr sz="3200" kern="1200">
          <a:solidFill>
            <a:schemeClr val="tx1"/>
          </a:solidFill>
          <a:latin typeface="Geogrotesque Bd" panose="02000000000000000000" pitchFamily="50" charset="0"/>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DE53C"/>
          </p15:clr>
        </p15:guide>
        <p15:guide id="2" pos="3367" userDrawn="1">
          <p15:clr>
            <a:srgbClr val="FDE53C"/>
          </p15:clr>
        </p15:guide>
        <p15:guide id="3" orient="horz" pos="3583" userDrawn="1">
          <p15:clr>
            <a:srgbClr val="5ACBF0"/>
          </p15:clr>
        </p15:guide>
        <p15:guide id="4" pos="260" userDrawn="1">
          <p15:clr>
            <a:srgbClr val="F26B43"/>
          </p15:clr>
        </p15:guide>
        <p15:guide id="5" pos="6429" userDrawn="1">
          <p15:clr>
            <a:srgbClr val="F26B43"/>
          </p15:clr>
        </p15:guide>
        <p15:guide id="6" orient="horz" pos="4468" userDrawn="1">
          <p15:clr>
            <a:srgbClr val="F26B43"/>
          </p15:clr>
        </p15:guide>
        <p15:guide id="7" orient="horz" pos="567" userDrawn="1">
          <p15:clr>
            <a:srgbClr val="F26B43"/>
          </p15:clr>
        </p15:guide>
        <p15:guide id="8" orient="horz" pos="1315" userDrawn="1">
          <p15:clr>
            <a:srgbClr val="5ACBF0"/>
          </p15:clr>
        </p15:guide>
        <p15:guide id="9" pos="4025" userDrawn="1">
          <p15:clr>
            <a:srgbClr val="5ACBF0"/>
          </p15:clr>
        </p15:guide>
        <p15:guide id="10" pos="6157"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skako.com/60-years-with-vibratory-equipment-machinery-for-the-concrete-industry-quality-and-a-strong-workplace-culture/" TargetMode="Externa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4.xml"/><Relationship Id="rId3" Type="http://schemas.openxmlformats.org/officeDocument/2006/relationships/image" Target="../media/image2.svg"/><Relationship Id="rId7" Type="http://schemas.openxmlformats.org/officeDocument/2006/relationships/slide" Target="slide12.xml"/><Relationship Id="rId12" Type="http://schemas.openxmlformats.org/officeDocument/2006/relationships/slide" Target="slide2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22.xml"/><Relationship Id="rId5" Type="http://schemas.openxmlformats.org/officeDocument/2006/relationships/slide" Target="slide4.xml"/><Relationship Id="rId10" Type="http://schemas.openxmlformats.org/officeDocument/2006/relationships/slide" Target="slide21.xml"/><Relationship Id="rId4" Type="http://schemas.openxmlformats.org/officeDocument/2006/relationships/slide" Target="slide3.xml"/><Relationship Id="rId9" Type="http://schemas.openxmlformats.org/officeDocument/2006/relationships/slide" Target="slide20.xml"/><Relationship Id="rId14" Type="http://schemas.openxmlformats.org/officeDocument/2006/relationships/slide" Target="slide3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png"/><Relationship Id="rId7" Type="http://schemas.openxmlformats.org/officeDocument/2006/relationships/image" Target="../media/image9.sv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1.xml"/><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B0033A3B-B849-A605-939D-3380880061D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 t="13989" r="1" b="20897"/>
          <a:stretch/>
        </p:blipFill>
        <p:spPr>
          <a:xfrm>
            <a:off x="-1" y="1"/>
            <a:ext cx="10691813" cy="5221382"/>
          </a:xfrm>
          <a:prstGeom prst="rect">
            <a:avLst/>
          </a:prstGeom>
        </p:spPr>
      </p:pic>
      <p:pic>
        <p:nvPicPr>
          <p:cNvPr id="3" name="Billede 2" descr="Et billede, der indeholder sky, udendørs, bil, køretøj&#10;&#10;Automatisk genereret beskrivelse">
            <a:extLst>
              <a:ext uri="{FF2B5EF4-FFF2-40B4-BE49-F238E27FC236}">
                <a16:creationId xmlns:a16="http://schemas.microsoft.com/office/drawing/2014/main" id="{93B89E4A-272F-BF1C-6C7C-A4AA967A38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6" t="-216" r="236"/>
          <a:stretch/>
        </p:blipFill>
        <p:spPr>
          <a:xfrm>
            <a:off x="3337" y="-39147"/>
            <a:ext cx="10691813" cy="7179422"/>
          </a:xfrm>
          <a:prstGeom prst="rect">
            <a:avLst/>
          </a:prstGeom>
        </p:spPr>
      </p:pic>
      <p:sp>
        <p:nvSpPr>
          <p:cNvPr id="13" name="Rektangel 12">
            <a:extLst>
              <a:ext uri="{FF2B5EF4-FFF2-40B4-BE49-F238E27FC236}">
                <a16:creationId xmlns:a16="http://schemas.microsoft.com/office/drawing/2014/main" id="{36C367B2-754A-28CB-3538-280DE0DCC5E1}"/>
              </a:ext>
            </a:extLst>
          </p:cNvPr>
          <p:cNvSpPr/>
          <p:nvPr/>
        </p:nvSpPr>
        <p:spPr>
          <a:xfrm>
            <a:off x="0" y="5688013"/>
            <a:ext cx="10691813" cy="18715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Rektangel 13">
            <a:extLst>
              <a:ext uri="{FF2B5EF4-FFF2-40B4-BE49-F238E27FC236}">
                <a16:creationId xmlns:a16="http://schemas.microsoft.com/office/drawing/2014/main" id="{2AEC2756-D5E3-5823-05EE-D10043006B96}"/>
              </a:ext>
            </a:extLst>
          </p:cNvPr>
          <p:cNvSpPr/>
          <p:nvPr/>
        </p:nvSpPr>
        <p:spPr>
          <a:xfrm>
            <a:off x="-1" y="-39147"/>
            <a:ext cx="10692607" cy="6046232"/>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C2E59EAF-5FDD-FA82-74EC-9A6DD0BB347B}"/>
              </a:ext>
            </a:extLst>
          </p:cNvPr>
          <p:cNvSpPr/>
          <p:nvPr/>
        </p:nvSpPr>
        <p:spPr>
          <a:xfrm>
            <a:off x="0" y="4753484"/>
            <a:ext cx="2024244" cy="1326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Rektangel 8">
            <a:extLst>
              <a:ext uri="{FF2B5EF4-FFF2-40B4-BE49-F238E27FC236}">
                <a16:creationId xmlns:a16="http://schemas.microsoft.com/office/drawing/2014/main" id="{B5831E19-6234-5347-F7CA-B4D76D5AF8E6}"/>
              </a:ext>
            </a:extLst>
          </p:cNvPr>
          <p:cNvSpPr/>
          <p:nvPr/>
        </p:nvSpPr>
        <p:spPr>
          <a:xfrm>
            <a:off x="2166892" y="4753484"/>
            <a:ext cx="2024244" cy="1326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Rektangel 9">
            <a:extLst>
              <a:ext uri="{FF2B5EF4-FFF2-40B4-BE49-F238E27FC236}">
                <a16:creationId xmlns:a16="http://schemas.microsoft.com/office/drawing/2014/main" id="{20CE311E-0916-2D02-7194-3D3E57FB35CA}"/>
              </a:ext>
            </a:extLst>
          </p:cNvPr>
          <p:cNvSpPr/>
          <p:nvPr/>
        </p:nvSpPr>
        <p:spPr>
          <a:xfrm>
            <a:off x="4333784" y="4753484"/>
            <a:ext cx="2024244" cy="1326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Rektangel 10">
            <a:extLst>
              <a:ext uri="{FF2B5EF4-FFF2-40B4-BE49-F238E27FC236}">
                <a16:creationId xmlns:a16="http://schemas.microsoft.com/office/drawing/2014/main" id="{EF78016D-C5AE-E1B5-6FD0-C444510A7DA8}"/>
              </a:ext>
            </a:extLst>
          </p:cNvPr>
          <p:cNvSpPr/>
          <p:nvPr/>
        </p:nvSpPr>
        <p:spPr>
          <a:xfrm>
            <a:off x="6500676" y="4753484"/>
            <a:ext cx="2024244" cy="1326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Rektangel 11">
            <a:extLst>
              <a:ext uri="{FF2B5EF4-FFF2-40B4-BE49-F238E27FC236}">
                <a16:creationId xmlns:a16="http://schemas.microsoft.com/office/drawing/2014/main" id="{A68CCD5B-3999-B0E1-FC88-04D5600DE1CD}"/>
              </a:ext>
            </a:extLst>
          </p:cNvPr>
          <p:cNvSpPr/>
          <p:nvPr/>
        </p:nvSpPr>
        <p:spPr>
          <a:xfrm>
            <a:off x="8667569" y="4753484"/>
            <a:ext cx="2024244" cy="13262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a:extLst>
              <a:ext uri="{FF2B5EF4-FFF2-40B4-BE49-F238E27FC236}">
                <a16:creationId xmlns:a16="http://schemas.microsoft.com/office/drawing/2014/main" id="{6ADE9339-26B4-AD76-5430-FAE8C308F834}"/>
              </a:ext>
            </a:extLst>
          </p:cNvPr>
          <p:cNvSpPr txBox="1"/>
          <p:nvPr/>
        </p:nvSpPr>
        <p:spPr>
          <a:xfrm>
            <a:off x="6389688" y="6131052"/>
            <a:ext cx="3384550" cy="961897"/>
          </a:xfrm>
          <a:prstGeom prst="rect">
            <a:avLst/>
          </a:prstGeom>
          <a:noFill/>
        </p:spPr>
        <p:txBody>
          <a:bodyPr wrap="square" lIns="0" tIns="0" rIns="0" bIns="0" rtlCol="0" anchor="b">
            <a:noAutofit/>
          </a:bodyPr>
          <a:lstStyle/>
          <a:p>
            <a:pPr marR="0" algn="r" rtl="0"/>
            <a:r>
              <a:rPr lang="en-GB" sz="1000" dirty="0"/>
              <a:t>SKAKO A/S</a:t>
            </a:r>
          </a:p>
          <a:p>
            <a:pPr marR="0" algn="r" rtl="0"/>
            <a:r>
              <a:rPr lang="en-GB" sz="1000" dirty="0"/>
              <a:t>CVR: 36440414</a:t>
            </a:r>
          </a:p>
          <a:p>
            <a:pPr marR="0" algn="r" rtl="0"/>
            <a:r>
              <a:rPr lang="en-GB" sz="1000" dirty="0" err="1"/>
              <a:t>Bygmestervej</a:t>
            </a:r>
            <a:r>
              <a:rPr lang="en-GB" sz="1000" dirty="0"/>
              <a:t> 2</a:t>
            </a:r>
          </a:p>
          <a:p>
            <a:pPr marR="0" algn="r" rtl="0"/>
            <a:r>
              <a:rPr lang="en-GB" sz="1000" dirty="0"/>
              <a:t>5600 </a:t>
            </a:r>
            <a:r>
              <a:rPr lang="en-GB" sz="1000" dirty="0" err="1"/>
              <a:t>Faaborg</a:t>
            </a:r>
            <a:endParaRPr lang="en-GB" sz="1000" dirty="0"/>
          </a:p>
          <a:p>
            <a:pPr marR="0" algn="r" rtl="0"/>
            <a:r>
              <a:rPr lang="en-GB" sz="1000" dirty="0"/>
              <a:t>Denmark</a:t>
            </a:r>
            <a:endParaRPr lang="da-DK" sz="1000" dirty="0"/>
          </a:p>
        </p:txBody>
      </p:sp>
      <p:sp>
        <p:nvSpPr>
          <p:cNvPr id="7" name="Tekstfelt 6">
            <a:extLst>
              <a:ext uri="{FF2B5EF4-FFF2-40B4-BE49-F238E27FC236}">
                <a16:creationId xmlns:a16="http://schemas.microsoft.com/office/drawing/2014/main" id="{2460702E-57A5-40D6-4A82-AF2377984589}"/>
              </a:ext>
            </a:extLst>
          </p:cNvPr>
          <p:cNvSpPr txBox="1"/>
          <p:nvPr/>
        </p:nvSpPr>
        <p:spPr>
          <a:xfrm>
            <a:off x="412750" y="4164346"/>
            <a:ext cx="4932363" cy="492443"/>
          </a:xfrm>
          <a:prstGeom prst="rect">
            <a:avLst/>
          </a:prstGeom>
          <a:noFill/>
        </p:spPr>
        <p:txBody>
          <a:bodyPr wrap="square" lIns="0" tIns="0" rIns="0" bIns="0" rtlCol="0">
            <a:spAutoFit/>
          </a:bodyPr>
          <a:lstStyle/>
          <a:p>
            <a:r>
              <a:rPr lang="da-DK" sz="3200" dirty="0">
                <a:solidFill>
                  <a:schemeClr val="bg1"/>
                </a:solidFill>
                <a:latin typeface="+mj-lt"/>
              </a:rPr>
              <a:t>INTERIM REPORT Q2</a:t>
            </a:r>
          </a:p>
        </p:txBody>
      </p:sp>
      <p:sp>
        <p:nvSpPr>
          <p:cNvPr id="15" name="Tekstfelt 14">
            <a:extLst>
              <a:ext uri="{FF2B5EF4-FFF2-40B4-BE49-F238E27FC236}">
                <a16:creationId xmlns:a16="http://schemas.microsoft.com/office/drawing/2014/main" id="{13EFD64D-7337-68FA-D9BD-47335C2C4F41}"/>
              </a:ext>
            </a:extLst>
          </p:cNvPr>
          <p:cNvSpPr txBox="1"/>
          <p:nvPr/>
        </p:nvSpPr>
        <p:spPr>
          <a:xfrm>
            <a:off x="412750" y="3506994"/>
            <a:ext cx="2677921" cy="769441"/>
          </a:xfrm>
          <a:prstGeom prst="rect">
            <a:avLst/>
          </a:prstGeom>
          <a:noFill/>
        </p:spPr>
        <p:txBody>
          <a:bodyPr wrap="square" lIns="0" tIns="0" rIns="0" bIns="0" rtlCol="0">
            <a:spAutoFit/>
          </a:bodyPr>
          <a:lstStyle/>
          <a:p>
            <a:r>
              <a:rPr lang="da-DK" sz="5000" dirty="0">
                <a:solidFill>
                  <a:schemeClr val="accent1"/>
                </a:solidFill>
                <a:latin typeface="+mj-lt"/>
              </a:rPr>
              <a:t>2023</a:t>
            </a:r>
          </a:p>
        </p:txBody>
      </p:sp>
      <p:sp>
        <p:nvSpPr>
          <p:cNvPr id="16" name="Tekstfelt 15">
            <a:extLst>
              <a:ext uri="{FF2B5EF4-FFF2-40B4-BE49-F238E27FC236}">
                <a16:creationId xmlns:a16="http://schemas.microsoft.com/office/drawing/2014/main" id="{42D95FBC-FBAE-82ED-14D7-CC0006A2D303}"/>
              </a:ext>
            </a:extLst>
          </p:cNvPr>
          <p:cNvSpPr txBox="1"/>
          <p:nvPr/>
        </p:nvSpPr>
        <p:spPr>
          <a:xfrm>
            <a:off x="1958879" y="3619083"/>
            <a:ext cx="3387822" cy="496915"/>
          </a:xfrm>
          <a:prstGeom prst="rect">
            <a:avLst/>
          </a:prstGeom>
          <a:noFill/>
        </p:spPr>
        <p:txBody>
          <a:bodyPr wrap="square" lIns="0" tIns="0" rIns="0" bIns="0" rtlCol="0" anchor="b">
            <a:noAutofit/>
          </a:bodyPr>
          <a:lstStyle/>
          <a:p>
            <a:pPr marR="0" algn="just" rtl="0"/>
            <a:r>
              <a:rPr lang="en-GB" sz="1000" b="0" i="0" u="none" strike="noStrike" baseline="30000" dirty="0">
                <a:solidFill>
                  <a:srgbClr val="EBEBEB"/>
                </a:solidFill>
                <a:latin typeface="Geogrotesque Rg" panose="02000000000000000000" pitchFamily="50" charset="0"/>
              </a:rPr>
              <a:t>Accounting period:</a:t>
            </a:r>
          </a:p>
          <a:p>
            <a:pPr marR="0" algn="just" rtl="0"/>
            <a:r>
              <a:rPr lang="en-US" sz="1000" b="0" i="0" u="none" strike="noStrike" baseline="30000" dirty="0">
                <a:solidFill>
                  <a:srgbClr val="EBEBEB"/>
                </a:solidFill>
                <a:latin typeface="Geogrotesque Rg" panose="02000000000000000000" pitchFamily="50" charset="0"/>
              </a:rPr>
              <a:t>1. January – 30. June 2023</a:t>
            </a:r>
          </a:p>
        </p:txBody>
      </p:sp>
      <p:graphicFrame>
        <p:nvGraphicFramePr>
          <p:cNvPr id="19" name="Tabel 18">
            <a:extLst>
              <a:ext uri="{FF2B5EF4-FFF2-40B4-BE49-F238E27FC236}">
                <a16:creationId xmlns:a16="http://schemas.microsoft.com/office/drawing/2014/main" id="{98E356C0-B630-3ED1-BE52-19DD1B9828C0}"/>
              </a:ext>
            </a:extLst>
          </p:cNvPr>
          <p:cNvGraphicFramePr>
            <a:graphicFrameLocks noGrp="1"/>
          </p:cNvGraphicFramePr>
          <p:nvPr>
            <p:extLst>
              <p:ext uri="{D42A27DB-BD31-4B8C-83A1-F6EECF244321}">
                <p14:modId xmlns:p14="http://schemas.microsoft.com/office/powerpoint/2010/main" val="3805985495"/>
              </p:ext>
            </p:extLst>
          </p:nvPr>
        </p:nvGraphicFramePr>
        <p:xfrm>
          <a:off x="6675" y="4760447"/>
          <a:ext cx="2024243" cy="1401459"/>
        </p:xfrm>
        <a:graphic>
          <a:graphicData uri="http://schemas.openxmlformats.org/drawingml/2006/table">
            <a:tbl>
              <a:tblPr>
                <a:tableStyleId>{5C22544A-7EE6-4342-B048-85BDC9FD1C3A}</a:tableStyleId>
              </a:tblPr>
              <a:tblGrid>
                <a:gridCol w="2024243">
                  <a:extLst>
                    <a:ext uri="{9D8B030D-6E8A-4147-A177-3AD203B41FA5}">
                      <a16:colId xmlns:a16="http://schemas.microsoft.com/office/drawing/2014/main" val="2428487788"/>
                    </a:ext>
                  </a:extLst>
                </a:gridCol>
              </a:tblGrid>
              <a:tr h="489663">
                <a:tc>
                  <a:txBody>
                    <a:bodyPr/>
                    <a:lstStyle/>
                    <a:p>
                      <a:pPr algn="ctr" rtl="0"/>
                      <a:r>
                        <a:rPr lang="en-GB" sz="1600" b="0" i="0" u="none" strike="noStrike" kern="1200" baseline="30000" dirty="0">
                          <a:solidFill>
                            <a:schemeClr val="dk1"/>
                          </a:solidFill>
                          <a:latin typeface="+mj-lt"/>
                          <a:ea typeface="+mn-ea"/>
                          <a:cs typeface="+mn-cs"/>
                        </a:rPr>
                        <a:t>Revenue</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7136688"/>
                  </a:ext>
                </a:extLst>
              </a:tr>
              <a:tr h="6289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H1: 252.1 (+24.4%)</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Q2: 122.8 (+15.2%)</a:t>
                      </a:r>
                    </a:p>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1050" kern="1200" dirty="0">
                        <a:solidFill>
                          <a:schemeClr val="dk1"/>
                        </a:solidFill>
                        <a:latin typeface="+mj-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6815"/>
                  </a:ext>
                </a:extLst>
              </a:tr>
              <a:tr h="2828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2185483"/>
                  </a:ext>
                </a:extLst>
              </a:tr>
            </a:tbl>
          </a:graphicData>
        </a:graphic>
      </p:graphicFrame>
      <p:graphicFrame>
        <p:nvGraphicFramePr>
          <p:cNvPr id="20" name="Tabel 19">
            <a:extLst>
              <a:ext uri="{FF2B5EF4-FFF2-40B4-BE49-F238E27FC236}">
                <a16:creationId xmlns:a16="http://schemas.microsoft.com/office/drawing/2014/main" id="{62C01C6E-6CF4-73A7-C3EB-7804DFC55EA2}"/>
              </a:ext>
            </a:extLst>
          </p:cNvPr>
          <p:cNvGraphicFramePr>
            <a:graphicFrameLocks noGrp="1"/>
          </p:cNvGraphicFramePr>
          <p:nvPr>
            <p:extLst>
              <p:ext uri="{D42A27DB-BD31-4B8C-83A1-F6EECF244321}">
                <p14:modId xmlns:p14="http://schemas.microsoft.com/office/powerpoint/2010/main" val="388404684"/>
              </p:ext>
            </p:extLst>
          </p:nvPr>
        </p:nvGraphicFramePr>
        <p:xfrm>
          <a:off x="2160217" y="4754619"/>
          <a:ext cx="2024243" cy="1326229"/>
        </p:xfrm>
        <a:graphic>
          <a:graphicData uri="http://schemas.openxmlformats.org/drawingml/2006/table">
            <a:tbl>
              <a:tblPr>
                <a:tableStyleId>{5C22544A-7EE6-4342-B048-85BDC9FD1C3A}</a:tableStyleId>
              </a:tblPr>
              <a:tblGrid>
                <a:gridCol w="2024243">
                  <a:extLst>
                    <a:ext uri="{9D8B030D-6E8A-4147-A177-3AD203B41FA5}">
                      <a16:colId xmlns:a16="http://schemas.microsoft.com/office/drawing/2014/main" val="2428487788"/>
                    </a:ext>
                  </a:extLst>
                </a:gridCol>
              </a:tblGrid>
              <a:tr h="489663">
                <a:tc>
                  <a:txBody>
                    <a:bodyPr/>
                    <a:lstStyle/>
                    <a:p>
                      <a:pPr algn="ctr" rtl="0"/>
                      <a:r>
                        <a:rPr lang="en-GB" sz="1600" b="0" i="0" u="none" strike="noStrike" kern="1200" baseline="30000" dirty="0">
                          <a:solidFill>
                            <a:schemeClr val="dk1"/>
                          </a:solidFill>
                          <a:latin typeface="+mj-lt"/>
                          <a:ea typeface="+mn-ea"/>
                          <a:cs typeface="+mn-cs"/>
                        </a:rPr>
                        <a:t>EBIT before special items</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7136688"/>
                  </a:ext>
                </a:extLst>
              </a:tr>
              <a:tr h="55371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H1: 17.5 (+62.0%)</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Q2: 9.7 (+84.2%)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6815"/>
                  </a:ext>
                </a:extLst>
              </a:tr>
              <a:tr h="2828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2185483"/>
                  </a:ext>
                </a:extLst>
              </a:tr>
            </a:tbl>
          </a:graphicData>
        </a:graphic>
      </p:graphicFrame>
      <p:graphicFrame>
        <p:nvGraphicFramePr>
          <p:cNvPr id="21" name="Tabel 20">
            <a:extLst>
              <a:ext uri="{FF2B5EF4-FFF2-40B4-BE49-F238E27FC236}">
                <a16:creationId xmlns:a16="http://schemas.microsoft.com/office/drawing/2014/main" id="{45027C1C-04AF-467B-7E9D-D7247316B05F}"/>
              </a:ext>
            </a:extLst>
          </p:cNvPr>
          <p:cNvGraphicFramePr>
            <a:graphicFrameLocks noGrp="1"/>
          </p:cNvGraphicFramePr>
          <p:nvPr>
            <p:extLst>
              <p:ext uri="{D42A27DB-BD31-4B8C-83A1-F6EECF244321}">
                <p14:modId xmlns:p14="http://schemas.microsoft.com/office/powerpoint/2010/main" val="2561547821"/>
              </p:ext>
            </p:extLst>
          </p:nvPr>
        </p:nvGraphicFramePr>
        <p:xfrm>
          <a:off x="4328835" y="4760854"/>
          <a:ext cx="2024243" cy="1326229"/>
        </p:xfrm>
        <a:graphic>
          <a:graphicData uri="http://schemas.openxmlformats.org/drawingml/2006/table">
            <a:tbl>
              <a:tblPr>
                <a:tableStyleId>{5C22544A-7EE6-4342-B048-85BDC9FD1C3A}</a:tableStyleId>
              </a:tblPr>
              <a:tblGrid>
                <a:gridCol w="2024243">
                  <a:extLst>
                    <a:ext uri="{9D8B030D-6E8A-4147-A177-3AD203B41FA5}">
                      <a16:colId xmlns:a16="http://schemas.microsoft.com/office/drawing/2014/main" val="2428487788"/>
                    </a:ext>
                  </a:extLst>
                </a:gridCol>
              </a:tblGrid>
              <a:tr h="489663">
                <a:tc>
                  <a:txBody>
                    <a:bodyPr/>
                    <a:lstStyle/>
                    <a:p>
                      <a:pPr algn="ctr" rtl="0"/>
                      <a:r>
                        <a:rPr lang="en-GB" sz="1600" b="0" i="0" u="none" strike="noStrike" kern="1200" baseline="30000" dirty="0">
                          <a:solidFill>
                            <a:schemeClr val="dk1"/>
                          </a:solidFill>
                          <a:latin typeface="+mj-lt"/>
                          <a:ea typeface="+mn-ea"/>
                          <a:cs typeface="+mn-cs"/>
                        </a:rPr>
                        <a:t>EBIT margin before special items</a:t>
                      </a:r>
                    </a:p>
                    <a:p>
                      <a:pPr algn="ctr" rtl="0"/>
                      <a:endParaRPr lang="da-DK" sz="1000" dirty="0"/>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7136688"/>
                  </a:ext>
                </a:extLst>
              </a:tr>
              <a:tr h="55371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H1: 7.0% (+1.7pp)</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Q2: 7.9% (+2.9pp)</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6815"/>
                  </a:ext>
                </a:extLst>
              </a:tr>
              <a:tr h="2828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2185483"/>
                  </a:ext>
                </a:extLst>
              </a:tr>
            </a:tbl>
          </a:graphicData>
        </a:graphic>
      </p:graphicFrame>
      <p:graphicFrame>
        <p:nvGraphicFramePr>
          <p:cNvPr id="22" name="Tabel 21">
            <a:extLst>
              <a:ext uri="{FF2B5EF4-FFF2-40B4-BE49-F238E27FC236}">
                <a16:creationId xmlns:a16="http://schemas.microsoft.com/office/drawing/2014/main" id="{A9E778EC-5817-4640-F741-CDE8FFD0A6F9}"/>
              </a:ext>
            </a:extLst>
          </p:cNvPr>
          <p:cNvGraphicFramePr>
            <a:graphicFrameLocks noGrp="1"/>
          </p:cNvGraphicFramePr>
          <p:nvPr>
            <p:extLst>
              <p:ext uri="{D42A27DB-BD31-4B8C-83A1-F6EECF244321}">
                <p14:modId xmlns:p14="http://schemas.microsoft.com/office/powerpoint/2010/main" val="1977771011"/>
              </p:ext>
            </p:extLst>
          </p:nvPr>
        </p:nvGraphicFramePr>
        <p:xfrm>
          <a:off x="6504015" y="4760860"/>
          <a:ext cx="2024243" cy="1326229"/>
        </p:xfrm>
        <a:graphic>
          <a:graphicData uri="http://schemas.openxmlformats.org/drawingml/2006/table">
            <a:tbl>
              <a:tblPr>
                <a:tableStyleId>{5C22544A-7EE6-4342-B048-85BDC9FD1C3A}</a:tableStyleId>
              </a:tblPr>
              <a:tblGrid>
                <a:gridCol w="2024243">
                  <a:extLst>
                    <a:ext uri="{9D8B030D-6E8A-4147-A177-3AD203B41FA5}">
                      <a16:colId xmlns:a16="http://schemas.microsoft.com/office/drawing/2014/main" val="2428487788"/>
                    </a:ext>
                  </a:extLst>
                </a:gridCol>
              </a:tblGrid>
              <a:tr h="489663">
                <a:tc>
                  <a:txBody>
                    <a:bodyPr/>
                    <a:lstStyle/>
                    <a:p>
                      <a:pPr algn="ctr" rtl="0"/>
                      <a:r>
                        <a:rPr lang="en-GB" sz="1600" b="0" i="0" u="none" strike="noStrike" kern="1200" baseline="30000" dirty="0">
                          <a:solidFill>
                            <a:schemeClr val="dk1"/>
                          </a:solidFill>
                          <a:latin typeface="+mj-lt"/>
                          <a:ea typeface="+mn-ea"/>
                          <a:cs typeface="+mn-cs"/>
                        </a:rPr>
                        <a:t>ROIC</a:t>
                      </a:r>
                    </a:p>
                    <a:p>
                      <a:pPr algn="ctr" rtl="0"/>
                      <a:endParaRPr lang="da-DK" sz="1000" dirty="0"/>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7136688"/>
                  </a:ext>
                </a:extLst>
              </a:tr>
              <a:tr h="55371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H1: 16.9% (+5.8pp)</a:t>
                      </a:r>
                    </a:p>
                    <a:p>
                      <a:pPr marL="0" marR="0" lvl="0" indent="0" algn="ctr" defTabSz="1007943" rtl="0" eaLnBrk="1" fontAlgn="auto" latinLnBrk="0" hangingPunct="1">
                        <a:lnSpc>
                          <a:spcPct val="100000"/>
                        </a:lnSpc>
                        <a:spcBef>
                          <a:spcPts val="0"/>
                        </a:spcBef>
                        <a:spcAft>
                          <a:spcPts val="0"/>
                        </a:spcAft>
                        <a:buClrTx/>
                        <a:buSzTx/>
                        <a:buFontTx/>
                        <a:buNone/>
                        <a:tabLst/>
                        <a:defRPr/>
                      </a:pPr>
                      <a:endParaRPr lang="en-GB" sz="1600" kern="1200" dirty="0">
                        <a:solidFill>
                          <a:schemeClr val="dk1"/>
                        </a:solidFill>
                        <a:latin typeface="+mj-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6815"/>
                  </a:ext>
                </a:extLst>
              </a:tr>
              <a:tr h="2828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2185483"/>
                  </a:ext>
                </a:extLst>
              </a:tr>
            </a:tbl>
          </a:graphicData>
        </a:graphic>
      </p:graphicFrame>
      <p:graphicFrame>
        <p:nvGraphicFramePr>
          <p:cNvPr id="23" name="Tabel 22">
            <a:extLst>
              <a:ext uri="{FF2B5EF4-FFF2-40B4-BE49-F238E27FC236}">
                <a16:creationId xmlns:a16="http://schemas.microsoft.com/office/drawing/2014/main" id="{92526657-AB58-871B-C2EB-FC20BF4C9C89}"/>
              </a:ext>
            </a:extLst>
          </p:cNvPr>
          <p:cNvGraphicFramePr>
            <a:graphicFrameLocks noGrp="1"/>
          </p:cNvGraphicFramePr>
          <p:nvPr>
            <p:extLst>
              <p:ext uri="{D42A27DB-BD31-4B8C-83A1-F6EECF244321}">
                <p14:modId xmlns:p14="http://schemas.microsoft.com/office/powerpoint/2010/main" val="1292829481"/>
              </p:ext>
            </p:extLst>
          </p:nvPr>
        </p:nvGraphicFramePr>
        <p:xfrm>
          <a:off x="8664231" y="4760859"/>
          <a:ext cx="2024243" cy="1326229"/>
        </p:xfrm>
        <a:graphic>
          <a:graphicData uri="http://schemas.openxmlformats.org/drawingml/2006/table">
            <a:tbl>
              <a:tblPr>
                <a:tableStyleId>{5C22544A-7EE6-4342-B048-85BDC9FD1C3A}</a:tableStyleId>
              </a:tblPr>
              <a:tblGrid>
                <a:gridCol w="2024243">
                  <a:extLst>
                    <a:ext uri="{9D8B030D-6E8A-4147-A177-3AD203B41FA5}">
                      <a16:colId xmlns:a16="http://schemas.microsoft.com/office/drawing/2014/main" val="2428487788"/>
                    </a:ext>
                  </a:extLst>
                </a:gridCol>
              </a:tblGrid>
              <a:tr h="489663">
                <a:tc>
                  <a:txBody>
                    <a:bodyPr/>
                    <a:lstStyle/>
                    <a:p>
                      <a:pPr algn="ctr" rtl="0"/>
                      <a:r>
                        <a:rPr lang="en-GB" sz="1600" b="0" i="0" u="none" strike="noStrike" kern="1200" baseline="30000" dirty="0">
                          <a:solidFill>
                            <a:schemeClr val="dk1"/>
                          </a:solidFill>
                          <a:latin typeface="+mj-lt"/>
                          <a:ea typeface="+mn-ea"/>
                          <a:cs typeface="+mn-cs"/>
                        </a:rPr>
                        <a:t>Order backlog</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7136688"/>
                  </a:ext>
                </a:extLst>
              </a:tr>
              <a:tr h="55371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400" kern="1200" dirty="0">
                          <a:solidFill>
                            <a:schemeClr val="dk1"/>
                          </a:solidFill>
                          <a:latin typeface="+mj-lt"/>
                          <a:ea typeface="+mn-ea"/>
                          <a:cs typeface="+mn-cs"/>
                        </a:rPr>
                        <a:t>H1: 212.4 (+1.4%)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936815"/>
                  </a:ext>
                </a:extLst>
              </a:tr>
              <a:tr h="282848">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22185483"/>
                  </a:ext>
                </a:extLst>
              </a:tr>
            </a:tbl>
          </a:graphicData>
        </a:graphic>
      </p:graphicFrame>
      <p:pic>
        <p:nvPicPr>
          <p:cNvPr id="25" name="Grafik 24">
            <a:extLst>
              <a:ext uri="{FF2B5EF4-FFF2-40B4-BE49-F238E27FC236}">
                <a16:creationId xmlns:a16="http://schemas.microsoft.com/office/drawing/2014/main" id="{A563CDFB-0CBD-4D20-2098-46829EE51E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8506" y="900113"/>
            <a:ext cx="2135732" cy="405447"/>
          </a:xfrm>
          <a:prstGeom prst="rect">
            <a:avLst/>
          </a:prstGeom>
        </p:spPr>
      </p:pic>
    </p:spTree>
    <p:extLst>
      <p:ext uri="{BB962C8B-B14F-4D97-AF65-F5344CB8AC3E}">
        <p14:creationId xmlns:p14="http://schemas.microsoft.com/office/powerpoint/2010/main" val="230411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indhold 2">
            <a:extLst>
              <a:ext uri="{FF2B5EF4-FFF2-40B4-BE49-F238E27FC236}">
                <a16:creationId xmlns:a16="http://schemas.microsoft.com/office/drawing/2014/main" id="{02A66466-81E4-6FBB-F24D-D26DE1AA137A}"/>
              </a:ext>
            </a:extLst>
          </p:cNvPr>
          <p:cNvSpPr>
            <a:spLocks noGrp="1"/>
          </p:cNvSpPr>
          <p:nvPr>
            <p:ph idx="1"/>
          </p:nvPr>
        </p:nvSpPr>
        <p:spPr>
          <a:xfrm>
            <a:off x="412749" y="1036362"/>
            <a:ext cx="9361489" cy="5566037"/>
          </a:xfrm>
          <a:noFill/>
        </p:spPr>
        <p:txBody>
          <a:bodyPr wrap="square" lIns="0" tIns="0" rIns="0" bIns="0" numCol="2" spcCol="216000" rtlCol="0">
            <a:noAutofit/>
          </a:bodyPr>
          <a:lstStyle/>
          <a:p>
            <a:pPr marL="0" marR="0" indent="0" algn="just" rtl="0">
              <a:lnSpc>
                <a:spcPct val="100000"/>
              </a:lnSpc>
              <a:spcBef>
                <a:spcPts val="600"/>
              </a:spcBef>
              <a:buNone/>
            </a:pPr>
            <a:r>
              <a:rPr lang="en-US" sz="1100" b="1" dirty="0">
                <a:latin typeface="+mj-lt"/>
              </a:rPr>
              <a:t>Cash flow developments</a:t>
            </a:r>
          </a:p>
          <a:p>
            <a:pPr marL="0" marR="0" indent="0" algn="just" rtl="0">
              <a:lnSpc>
                <a:spcPct val="100000"/>
              </a:lnSpc>
              <a:spcBef>
                <a:spcPts val="600"/>
              </a:spcBef>
              <a:buNone/>
            </a:pPr>
            <a:r>
              <a:rPr lang="en-US" sz="1100" dirty="0"/>
              <a:t>Cash flow from operating activities (CFFO) amounted to DKK (15.3)m compared to DKK 10.5m last year. The negative cash flow development in Q2 2023 is due to delay of a few large payments. Most of the payments have been received after 30 June 2023. </a:t>
            </a:r>
          </a:p>
          <a:p>
            <a:pPr marL="0" marR="0" indent="0" algn="just" rtl="0">
              <a:lnSpc>
                <a:spcPct val="100000"/>
              </a:lnSpc>
              <a:spcBef>
                <a:spcPts val="600"/>
              </a:spcBef>
              <a:buNone/>
            </a:pPr>
            <a:r>
              <a:rPr lang="en-US" sz="1100" dirty="0"/>
              <a:t>Free cash flow amounted to DKK (18.3)m due to the negative operating cash flow and investments in tangible assets to support growth.</a:t>
            </a:r>
          </a:p>
          <a:p>
            <a:pPr marL="0" marR="0" indent="0" algn="just" rtl="0">
              <a:lnSpc>
                <a:spcPct val="100000"/>
              </a:lnSpc>
              <a:spcBef>
                <a:spcPts val="600"/>
              </a:spcBef>
              <a:buNone/>
            </a:pPr>
            <a:r>
              <a:rPr lang="en-US" sz="1100" b="1" dirty="0">
                <a:latin typeface="+mj-lt"/>
              </a:rPr>
              <a:t>Equity</a:t>
            </a:r>
          </a:p>
          <a:p>
            <a:pPr marL="0" marR="0" indent="0" algn="just" rtl="0">
              <a:lnSpc>
                <a:spcPct val="100000"/>
              </a:lnSpc>
              <a:spcBef>
                <a:spcPts val="600"/>
              </a:spcBef>
              <a:buNone/>
            </a:pPr>
            <a:r>
              <a:rPr lang="en-US" sz="1100" dirty="0"/>
              <a:t>Group equity was DKK 142.6m on 30 June 2023 (DKK 127.9m on 30 June 2022) corresponding to an equity ratio of 34.5% (39.0% on 30 June 2022). </a:t>
            </a:r>
          </a:p>
          <a:p>
            <a:pPr marL="0" marR="0" indent="0" algn="just" rtl="0">
              <a:lnSpc>
                <a:spcPct val="100000"/>
              </a:lnSpc>
              <a:spcBef>
                <a:spcPts val="600"/>
              </a:spcBef>
              <a:buNone/>
            </a:pPr>
            <a:r>
              <a:rPr lang="en-US" sz="1100" b="1" dirty="0">
                <a:latin typeface="+mj-lt"/>
              </a:rPr>
              <a:t>ROIC</a:t>
            </a:r>
          </a:p>
          <a:p>
            <a:pPr marL="0" marR="0" indent="0" algn="just" rtl="0">
              <a:lnSpc>
                <a:spcPct val="100000"/>
              </a:lnSpc>
              <a:spcBef>
                <a:spcPts val="600"/>
              </a:spcBef>
              <a:buNone/>
            </a:pPr>
            <a:r>
              <a:rPr lang="en-US" sz="1100" dirty="0"/>
              <a:t>As of 30 June 2023, return on invested capital (rolling four quarters) amounted to 16.9% compared to 11.1% as of 30 June 2022. The increase in return on invested capital is due to strong results in the last three quarters compared to the previous quarters.</a:t>
            </a:r>
            <a:endParaRPr lang="en-US" sz="1100" b="0" i="0" u="none" strike="noStrike" baseline="30000" dirty="0">
              <a:solidFill>
                <a:srgbClr val="000000"/>
              </a:solidFill>
              <a:latin typeface="Geogrotesque Rg" panose="02000000000000000000" pitchFamily="50" charset="0"/>
            </a:endParaRPr>
          </a:p>
          <a:p>
            <a:pPr marL="0" indent="0" defTabSz="457200">
              <a:spcBef>
                <a:spcPts val="600"/>
              </a:spcBef>
              <a:buNone/>
            </a:pPr>
            <a:endParaRPr lang="en-GB" sz="1100" b="1" dirty="0">
              <a:latin typeface="+mj-lt"/>
            </a:endParaRPr>
          </a:p>
          <a:p>
            <a:pPr marL="0" indent="0" defTabSz="457200">
              <a:spcBef>
                <a:spcPts val="600"/>
              </a:spcBef>
              <a:buNone/>
            </a:pPr>
            <a:r>
              <a:rPr lang="en-GB" sz="1100" b="1" dirty="0">
                <a:latin typeface="+mj-lt"/>
              </a:rPr>
              <a:t>Balance sheet</a:t>
            </a:r>
          </a:p>
          <a:p>
            <a:pPr marL="0" indent="0" algn="just">
              <a:lnSpc>
                <a:spcPct val="100000"/>
              </a:lnSpc>
              <a:spcBef>
                <a:spcPts val="600"/>
              </a:spcBef>
              <a:buNone/>
            </a:pPr>
            <a:r>
              <a:rPr lang="en-US" sz="1100" dirty="0"/>
              <a:t>As of 30 June 2023, Group’s total assets were DKK 413.9m (30 June 2022: DKK 325.9m) Non-current assets increased by DKK 15.6m and amounted to DKK 95.4m (30 June 2022: DKK 79.9m) while current assets increased by DKK 72.3m to DKK 318.4m (30 March 2022: DKK 246.1m). The increase in current assets relates to increase in trade receivables as well as new rental agreements in France and US together with increase in deferred tax asset following higher profits.</a:t>
            </a:r>
            <a:endParaRPr lang="en-GB" sz="1100" dirty="0"/>
          </a:p>
          <a:p>
            <a:pPr marL="0" indent="0" algn="just">
              <a:lnSpc>
                <a:spcPct val="100000"/>
              </a:lnSpc>
              <a:spcBef>
                <a:spcPts val="600"/>
              </a:spcBef>
              <a:buNone/>
            </a:pPr>
            <a:r>
              <a:rPr lang="en-US" sz="1100" dirty="0"/>
              <a:t>Due to the negative cash flow development net debt increased by DKK 27.4m to DKK 57.6m in Q2 2023. Net debt is expected to decrease again as we have collected most delayed payments described above. </a:t>
            </a:r>
          </a:p>
          <a:p>
            <a:pPr marL="0" indent="0" algn="just">
              <a:lnSpc>
                <a:spcPct val="100000"/>
              </a:lnSpc>
              <a:spcBef>
                <a:spcPts val="600"/>
              </a:spcBef>
              <a:buNone/>
            </a:pPr>
            <a:r>
              <a:rPr lang="en-US" sz="1100" dirty="0"/>
              <a:t>The ratio of net debt to EBITDA amounted to 1.3 compared to 1.1 on 30 June 2022 due to the negative cash flow development and is expected to improve in Q3 2023. It is our ambition to keep the ratio of net debt to EBITDA below 2.5.</a:t>
            </a:r>
          </a:p>
          <a:p>
            <a:pPr marL="0" indent="0" defTabSz="457200">
              <a:spcBef>
                <a:spcPts val="600"/>
              </a:spcBef>
              <a:buNone/>
            </a:pPr>
            <a:endParaRPr lang="en-US" sz="1100" b="1" dirty="0">
              <a:latin typeface="+mj-lt"/>
            </a:endParaRPr>
          </a:p>
          <a:p>
            <a:pPr marL="0" indent="0" defTabSz="457200">
              <a:spcBef>
                <a:spcPts val="600"/>
              </a:spcBef>
              <a:buNone/>
            </a:pPr>
            <a:r>
              <a:rPr lang="en-US" sz="1100" b="1" dirty="0">
                <a:latin typeface="+mj-lt"/>
              </a:rPr>
              <a:t>Events after the balance sheet date</a:t>
            </a:r>
          </a:p>
          <a:p>
            <a:pPr marL="0" indent="0" algn="just">
              <a:lnSpc>
                <a:spcPct val="100000"/>
              </a:lnSpc>
              <a:spcBef>
                <a:spcPts val="600"/>
              </a:spcBef>
              <a:buNone/>
            </a:pPr>
            <a:r>
              <a:rPr lang="en-US" sz="1100" dirty="0"/>
              <a:t>There have been no events that materially affect the assessment of this interim report after the balance sheet date and up to today. </a:t>
            </a:r>
          </a:p>
          <a:p>
            <a:pPr marL="0" indent="0" defTabSz="457200">
              <a:spcBef>
                <a:spcPts val="600"/>
              </a:spcBef>
              <a:buNone/>
            </a:pPr>
            <a:endParaRPr lang="en-GB" sz="1100" dirty="0">
              <a:latin typeface="+mj-lt"/>
            </a:endParaRPr>
          </a:p>
          <a:p>
            <a:pPr marL="0" indent="0" defTabSz="457200">
              <a:spcBef>
                <a:spcPts val="600"/>
              </a:spcBef>
              <a:buNone/>
            </a:pPr>
            <a:r>
              <a:rPr lang="en-GB" sz="1100" b="1" dirty="0">
                <a:latin typeface="+mj-lt"/>
              </a:rPr>
              <a:t>Outlook 2023</a:t>
            </a:r>
          </a:p>
          <a:p>
            <a:pPr marL="0" marR="5080" indent="0" algn="just">
              <a:lnSpc>
                <a:spcPct val="100000"/>
              </a:lnSpc>
              <a:spcBef>
                <a:spcPts val="445"/>
              </a:spcBef>
              <a:buNone/>
            </a:pPr>
            <a:r>
              <a:rPr lang="en-US" sz="1100" spc="-5" dirty="0">
                <a:solidFill>
                  <a:srgbClr val="374B5A"/>
                </a:solidFill>
                <a:latin typeface="Geogrotesque Rg"/>
                <a:cs typeface="Geogrotesque Rg"/>
              </a:rPr>
              <a:t>Guidance for 2023 was increased in company announcement 8/2023 and is as follows:</a:t>
            </a:r>
          </a:p>
          <a:p>
            <a:pPr marL="184150" marR="5080" indent="-171450" algn="just">
              <a:lnSpc>
                <a:spcPct val="100000"/>
              </a:lnSpc>
              <a:spcBef>
                <a:spcPts val="445"/>
              </a:spcBef>
              <a:buFont typeface="Arial" panose="020B0604020202020204" pitchFamily="34" charset="0"/>
              <a:buChar char="•"/>
            </a:pPr>
            <a:r>
              <a:rPr lang="en-US" sz="1100" spc="-5" dirty="0">
                <a:solidFill>
                  <a:srgbClr val="374B5A"/>
                </a:solidFill>
                <a:latin typeface="Geogrotesque Rg"/>
                <a:cs typeface="Geogrotesque Rg"/>
              </a:rPr>
              <a:t>O</a:t>
            </a:r>
            <a:r>
              <a:rPr lang="en-US" sz="1100" dirty="0">
                <a:solidFill>
                  <a:srgbClr val="374B5A"/>
                </a:solidFill>
                <a:latin typeface="Geogrotesque Rg"/>
                <a:cs typeface="Geogrotesque Rg"/>
              </a:rPr>
              <a:t>perating</a:t>
            </a:r>
            <a:r>
              <a:rPr lang="en-US" sz="1100" spc="-50" dirty="0">
                <a:solidFill>
                  <a:srgbClr val="374B5A"/>
                </a:solidFill>
                <a:latin typeface="Geogrotesque Rg"/>
                <a:cs typeface="Geogrotesque Rg"/>
              </a:rPr>
              <a:t> </a:t>
            </a:r>
            <a:r>
              <a:rPr lang="en-US" sz="1100" spc="-5" dirty="0">
                <a:solidFill>
                  <a:srgbClr val="374B5A"/>
                </a:solidFill>
                <a:latin typeface="Geogrotesque Rg"/>
                <a:cs typeface="Geogrotesque Rg"/>
              </a:rPr>
              <a:t>profit </a:t>
            </a:r>
            <a:r>
              <a:rPr lang="en-US" sz="1100" spc="-210" dirty="0">
                <a:solidFill>
                  <a:srgbClr val="374B5A"/>
                </a:solidFill>
                <a:latin typeface="Geogrotesque Rg"/>
                <a:cs typeface="Geogrotesque Rg"/>
              </a:rPr>
              <a:t> </a:t>
            </a:r>
            <a:r>
              <a:rPr lang="en-US" sz="1100" dirty="0">
                <a:solidFill>
                  <a:srgbClr val="374B5A"/>
                </a:solidFill>
                <a:latin typeface="Geogrotesque Rg"/>
                <a:cs typeface="Geogrotesque Rg"/>
              </a:rPr>
              <a:t>(EBIT) before special items is expected to be </a:t>
            </a:r>
            <a:r>
              <a:rPr lang="en-US" sz="1100" dirty="0">
                <a:latin typeface="Geogrotesque Rg"/>
                <a:cs typeface="Geogrotesque Rg"/>
              </a:rPr>
              <a:t>DKK 36-40m. Special items for 2023 are still expected to amount to DKK 2.0-2.5m related to transaction costs in connection with the terminated transaction process with </a:t>
            </a:r>
            <a:r>
              <a:rPr lang="en-US" sz="1100" dirty="0" err="1">
                <a:latin typeface="Geogrotesque Rg"/>
                <a:cs typeface="Geogrotesque Rg"/>
              </a:rPr>
              <a:t>Zefyr</a:t>
            </a:r>
            <a:r>
              <a:rPr lang="en-US" sz="1100" dirty="0">
                <a:latin typeface="Geogrotesque Rg"/>
                <a:cs typeface="Geogrotesque Rg"/>
              </a:rPr>
              <a:t> Invest.</a:t>
            </a:r>
            <a:endParaRPr lang="en-US" sz="1100" dirty="0">
              <a:solidFill>
                <a:srgbClr val="374B5A"/>
              </a:solidFill>
              <a:latin typeface="Geogrotesque Rg"/>
            </a:endParaRPr>
          </a:p>
          <a:p>
            <a:pPr marL="0" marR="5080" indent="0" algn="just">
              <a:lnSpc>
                <a:spcPct val="100000"/>
              </a:lnSpc>
              <a:spcBef>
                <a:spcPts val="600"/>
              </a:spcBef>
              <a:buNone/>
            </a:pPr>
            <a:r>
              <a:rPr lang="en-US" sz="1100" dirty="0"/>
              <a:t>Expectations are based on current exchange rates, in particular USD/DKK, remaining at current levels.</a:t>
            </a:r>
          </a:p>
          <a:p>
            <a:pPr marL="0" marR="5080" indent="0" algn="just">
              <a:lnSpc>
                <a:spcPct val="100000"/>
              </a:lnSpc>
              <a:spcBef>
                <a:spcPts val="600"/>
              </a:spcBef>
              <a:buNone/>
            </a:pPr>
            <a:r>
              <a:rPr lang="en-US" sz="1100" dirty="0"/>
              <a:t>The outlook is based on the assumption that no events with a material negative impact on the global economy and SKAKO's markets will occur in the second half of 2023.</a:t>
            </a:r>
          </a:p>
          <a:p>
            <a:pPr marL="0" indent="0" defTabSz="457200">
              <a:spcBef>
                <a:spcPts val="600"/>
              </a:spcBef>
              <a:buNone/>
            </a:pPr>
            <a:endParaRPr lang="en-US" sz="1100" dirty="0">
              <a:latin typeface="+mj-lt"/>
            </a:endParaRPr>
          </a:p>
          <a:p>
            <a:pPr marL="0" indent="0" defTabSz="457200">
              <a:spcBef>
                <a:spcPts val="600"/>
              </a:spcBef>
              <a:buNone/>
            </a:pPr>
            <a:r>
              <a:rPr lang="en-US" sz="1100" b="1" dirty="0">
                <a:latin typeface="+mj-lt"/>
              </a:rPr>
              <a:t>Accounting policies as well as financial estimates and assumptions</a:t>
            </a:r>
          </a:p>
          <a:p>
            <a:pPr marL="0" indent="0" algn="just">
              <a:lnSpc>
                <a:spcPct val="100000"/>
              </a:lnSpc>
              <a:spcBef>
                <a:spcPts val="600"/>
              </a:spcBef>
              <a:buNone/>
            </a:pPr>
            <a:r>
              <a:rPr lang="en-US" sz="1100" dirty="0"/>
              <a:t>The interim report has been prepared in accordance with IAS 34, Interim financial reporting, as adopted by the EU and further Danish disclosure requirements in respect of interim reports for listed companies. </a:t>
            </a:r>
          </a:p>
          <a:p>
            <a:pPr marL="0" indent="0" algn="just">
              <a:lnSpc>
                <a:spcPct val="100000"/>
              </a:lnSpc>
              <a:spcBef>
                <a:spcPts val="600"/>
              </a:spcBef>
              <a:buNone/>
            </a:pPr>
            <a:r>
              <a:rPr lang="en-US" sz="1100" dirty="0"/>
              <a:t>The accounting policies used for the interim report are the same as the accounting policies used for Annual Report 2022 to which we refer for a full description. The Group has adopted all new, amended and revised accounting standards and interpretations as published by the IASB and adopted by the EU effective for the accounting period beginning on 1 January 2023. We refer to the notes to the annual report for a description of material estimates and assumptions. </a:t>
            </a:r>
          </a:p>
          <a:p>
            <a:pPr marL="0" indent="0" algn="just">
              <a:lnSpc>
                <a:spcPct val="100000"/>
              </a:lnSpc>
              <a:spcBef>
                <a:spcPts val="600"/>
              </a:spcBef>
              <a:buNone/>
            </a:pPr>
            <a:r>
              <a:rPr lang="en-US" sz="1100" dirty="0"/>
              <a:t>Compared with the description in Annual Report 2022, there have been no changes in the accounting estimates and assumptions made by Management in the preparation of the interim report.</a:t>
            </a:r>
          </a:p>
        </p:txBody>
      </p:sp>
      <p:sp>
        <p:nvSpPr>
          <p:cNvPr id="2" name="Titel 1">
            <a:extLst>
              <a:ext uri="{FF2B5EF4-FFF2-40B4-BE49-F238E27FC236}">
                <a16:creationId xmlns:a16="http://schemas.microsoft.com/office/drawing/2014/main" id="{3D25324A-447C-E108-E75E-6B96DE64DF4A}"/>
              </a:ext>
            </a:extLst>
          </p:cNvPr>
          <p:cNvSpPr>
            <a:spLocks noGrp="1"/>
          </p:cNvSpPr>
          <p:nvPr>
            <p:ph type="title"/>
          </p:nvPr>
        </p:nvSpPr>
        <p:spPr>
          <a:xfrm>
            <a:off x="412750" y="388913"/>
            <a:ext cx="9221689" cy="769360"/>
          </a:xfrm>
        </p:spPr>
        <p:txBody>
          <a:bodyPr/>
          <a:lstStyle/>
          <a:p>
            <a:r>
              <a:rPr lang="da-DK" sz="2400" dirty="0">
                <a:solidFill>
                  <a:schemeClr val="accent1"/>
                </a:solidFill>
              </a:rPr>
              <a:t>Financial highlight</a:t>
            </a:r>
          </a:p>
        </p:txBody>
      </p:sp>
    </p:spTree>
    <p:extLst>
      <p:ext uri="{BB962C8B-B14F-4D97-AF65-F5344CB8AC3E}">
        <p14:creationId xmlns:p14="http://schemas.microsoft.com/office/powerpoint/2010/main" val="24063714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14B2A07D-2EA6-161C-C305-1DAC2137433F}"/>
              </a:ext>
            </a:extLst>
          </p:cNvPr>
          <p:cNvSpPr/>
          <p:nvPr/>
        </p:nvSpPr>
        <p:spPr>
          <a:xfrm>
            <a:off x="0" y="0"/>
            <a:ext cx="9121698" cy="2475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E9028C4E-2BA6-F58F-8089-DA918F4783FE}"/>
              </a:ext>
            </a:extLst>
          </p:cNvPr>
          <p:cNvSpPr>
            <a:spLocks noGrp="1"/>
          </p:cNvSpPr>
          <p:nvPr>
            <p:ph type="title"/>
          </p:nvPr>
        </p:nvSpPr>
        <p:spPr>
          <a:xfrm>
            <a:off x="419101" y="3546088"/>
            <a:ext cx="9355137" cy="976271"/>
          </a:xfrm>
        </p:spPr>
        <p:txBody>
          <a:bodyPr lIns="0" tIns="0" rIns="0" bIns="0" anchor="t"/>
          <a:lstStyle/>
          <a:p>
            <a:r>
              <a:rPr lang="en-US" sz="2400" dirty="0"/>
              <a:t>It all began with vibration technology, which paved SKAKO’s way into the concrete industry </a:t>
            </a:r>
            <a:endParaRPr lang="da-DK" sz="2400" dirty="0"/>
          </a:p>
        </p:txBody>
      </p:sp>
      <p:sp>
        <p:nvSpPr>
          <p:cNvPr id="4" name="Pladsholder til indhold 2">
            <a:extLst>
              <a:ext uri="{FF2B5EF4-FFF2-40B4-BE49-F238E27FC236}">
                <a16:creationId xmlns:a16="http://schemas.microsoft.com/office/drawing/2014/main" id="{C9D4FC8D-E008-64BB-4766-93078B61D377}"/>
              </a:ext>
            </a:extLst>
          </p:cNvPr>
          <p:cNvSpPr>
            <a:spLocks noGrp="1"/>
          </p:cNvSpPr>
          <p:nvPr>
            <p:ph idx="1"/>
          </p:nvPr>
        </p:nvSpPr>
        <p:spPr>
          <a:xfrm>
            <a:off x="419101" y="4371278"/>
            <a:ext cx="9355137" cy="2721672"/>
          </a:xfrm>
        </p:spPr>
        <p:txBody>
          <a:bodyPr lIns="0" tIns="0" rIns="0" bIns="0" numCol="2" spcCol="216000">
            <a:noAutofit/>
          </a:bodyPr>
          <a:lstStyle/>
          <a:p>
            <a:pPr marL="0" marR="0" indent="0" algn="just" rtl="0">
              <a:lnSpc>
                <a:spcPct val="100000"/>
              </a:lnSpc>
              <a:spcBef>
                <a:spcPts val="600"/>
              </a:spcBef>
              <a:buNone/>
            </a:pPr>
            <a:r>
              <a:rPr lang="en-US" sz="1100" dirty="0"/>
              <a:t>On 1 July 2023, SKAKO had 60-year anniversary. SKAKO was founded by Valdemar </a:t>
            </a:r>
            <a:r>
              <a:rPr lang="en-US" sz="1100" dirty="0" err="1"/>
              <a:t>Skak</a:t>
            </a:r>
            <a:r>
              <a:rPr lang="en-US" sz="1100" dirty="0"/>
              <a:t> (1913-1999) and Frits </a:t>
            </a:r>
            <a:r>
              <a:rPr lang="en-US" sz="1100" dirty="0" err="1"/>
              <a:t>Korsgaard</a:t>
            </a:r>
            <a:r>
              <a:rPr lang="en-US" sz="1100" dirty="0"/>
              <a:t>.</a:t>
            </a:r>
          </a:p>
          <a:p>
            <a:pPr marL="0" marR="0" indent="0" algn="just" rtl="0">
              <a:lnSpc>
                <a:spcPct val="100000"/>
              </a:lnSpc>
              <a:spcBef>
                <a:spcPts val="600"/>
              </a:spcBef>
              <a:buNone/>
            </a:pPr>
            <a:r>
              <a:rPr lang="en-US" sz="1100" dirty="0"/>
              <a:t>To mark the anniversary, we have interviewed Frits </a:t>
            </a:r>
            <a:r>
              <a:rPr lang="en-US" sz="1100" dirty="0" err="1"/>
              <a:t>Korsgaard</a:t>
            </a:r>
            <a:r>
              <a:rPr lang="en-US" sz="1100" dirty="0"/>
              <a:t> about his memories of SKAKO. </a:t>
            </a:r>
          </a:p>
          <a:p>
            <a:pPr marL="0" marR="0" indent="0" algn="just" rtl="0">
              <a:lnSpc>
                <a:spcPct val="100000"/>
              </a:lnSpc>
              <a:spcBef>
                <a:spcPts val="600"/>
              </a:spcBef>
              <a:buNone/>
            </a:pPr>
            <a:r>
              <a:rPr lang="en-US" sz="1100" dirty="0"/>
              <a:t>The journey started in Denmark with a new type of vibrator that was applicable in various industries, invented by Valdemar </a:t>
            </a:r>
            <a:r>
              <a:rPr lang="en-US" sz="1100" dirty="0" err="1"/>
              <a:t>Skak</a:t>
            </a:r>
            <a:r>
              <a:rPr lang="en-US" sz="1100" dirty="0"/>
              <a:t>.</a:t>
            </a:r>
          </a:p>
          <a:p>
            <a:pPr marL="0" marR="0" indent="0" algn="just" rtl="0">
              <a:lnSpc>
                <a:spcPct val="100000"/>
              </a:lnSpc>
              <a:spcBef>
                <a:spcPts val="600"/>
              </a:spcBef>
              <a:buNone/>
            </a:pPr>
            <a:r>
              <a:rPr lang="en-US" sz="1100" dirty="0"/>
              <a:t>“One day, we received an order from a concrete factory which had heard about our vibratory feeders which they believed could be useful for them. They wanted to use the vibratory feeders to proportion sand and stones for their concrete, and in this way, we entered the concrete industry,” says Frits </a:t>
            </a:r>
            <a:r>
              <a:rPr lang="en-US" sz="1100" dirty="0" err="1"/>
              <a:t>Korsgaard</a:t>
            </a:r>
            <a:r>
              <a:rPr lang="en-US" sz="1100" dirty="0"/>
              <a:t>.</a:t>
            </a:r>
          </a:p>
          <a:p>
            <a:pPr marL="0" marR="0" indent="0" algn="just" rtl="0">
              <a:lnSpc>
                <a:spcPct val="100000"/>
              </a:lnSpc>
              <a:spcBef>
                <a:spcPts val="600"/>
              </a:spcBef>
              <a:buNone/>
            </a:pPr>
            <a:r>
              <a:rPr lang="en-US" sz="1100" dirty="0"/>
              <a:t>Following the order from the concrete factory, Frits </a:t>
            </a:r>
            <a:r>
              <a:rPr lang="en-US" sz="1100" dirty="0" err="1"/>
              <a:t>Korsgaard</a:t>
            </a:r>
            <a:r>
              <a:rPr lang="en-US" sz="1100" dirty="0"/>
              <a:t> had an innovative idea. In the 1960s, most concrete companies mixed the concrete manually. The sand and gravel for the concrete were loaded by hand with shovels, which was a heavy and time-consuming work. Therefore, SKAKO decided to develop the mixing process and launch an automated solution to control the proportioning of aggregates for the concrete – the “SKAKOMAT,” which is still available today in a more advanced and digital version.</a:t>
            </a:r>
          </a:p>
          <a:p>
            <a:pPr marL="0" marR="0" indent="0" algn="just" rtl="0">
              <a:lnSpc>
                <a:spcPct val="100000"/>
              </a:lnSpc>
              <a:spcBef>
                <a:spcPts val="600"/>
              </a:spcBef>
              <a:buNone/>
            </a:pPr>
            <a:r>
              <a:rPr lang="en-US" sz="1100" dirty="0"/>
              <a:t>From this point, SKAKO started to take off:</a:t>
            </a:r>
          </a:p>
          <a:p>
            <a:pPr marL="0" marR="0" indent="0" algn="just" rtl="0">
              <a:lnSpc>
                <a:spcPct val="100000"/>
              </a:lnSpc>
              <a:spcBef>
                <a:spcPts val="600"/>
              </a:spcBef>
              <a:buNone/>
            </a:pPr>
            <a:r>
              <a:rPr lang="en-US" sz="1100" dirty="0"/>
              <a:t>“The SKAKOMAT solution quickly became the top-selling product in Denmark. Even today, I can still recall the names of most Danish towns because I visited almost all approx. 400 Danish concrete factories back then,” remembers Frits </a:t>
            </a:r>
            <a:r>
              <a:rPr lang="en-US" sz="1100" dirty="0" err="1"/>
              <a:t>Korsgaard</a:t>
            </a:r>
            <a:r>
              <a:rPr lang="en-US" sz="1100" dirty="0"/>
              <a:t>.</a:t>
            </a:r>
          </a:p>
          <a:p>
            <a:pPr marL="0" marR="0" indent="0" algn="just" rtl="0">
              <a:lnSpc>
                <a:spcPct val="100000"/>
              </a:lnSpc>
              <a:spcBef>
                <a:spcPts val="600"/>
              </a:spcBef>
              <a:buNone/>
            </a:pPr>
            <a:r>
              <a:rPr lang="en-US" sz="1100" dirty="0"/>
              <a:t>Read more here: </a:t>
            </a:r>
            <a:r>
              <a:rPr lang="en-US" sz="1100" u="sng" dirty="0">
                <a:solidFill>
                  <a:schemeClr val="accent1"/>
                </a:solidFill>
                <a:hlinkClick r:id="rId2">
                  <a:extLst>
                    <a:ext uri="{A12FA001-AC4F-418D-AE19-62706E023703}">
                      <ahyp:hlinkClr xmlns:ahyp="http://schemas.microsoft.com/office/drawing/2018/hyperlinkcolor" val="tx"/>
                    </a:ext>
                  </a:extLst>
                </a:hlinkClick>
              </a:rPr>
              <a:t>60 years with vibratory equipment, machinery for the concrete industry, quality, and a strong workplace culture  - SKAKO A/S</a:t>
            </a:r>
            <a:endParaRPr lang="en-US" sz="1100" u="sng" dirty="0">
              <a:solidFill>
                <a:schemeClr val="accent1"/>
              </a:solidFill>
            </a:endParaRPr>
          </a:p>
        </p:txBody>
      </p:sp>
      <p:pic>
        <p:nvPicPr>
          <p:cNvPr id="8" name="Billede 7" descr="Et billede, der indeholder tøj, mur, indendørs, menneske&#10;&#10;Automatisk genereret beskrivelse">
            <a:extLst>
              <a:ext uri="{FF2B5EF4-FFF2-40B4-BE49-F238E27FC236}">
                <a16:creationId xmlns:a16="http://schemas.microsoft.com/office/drawing/2014/main" id="{64D4BD92-2562-121C-7465-802AAC52EAA9}"/>
              </a:ext>
            </a:extLst>
          </p:cNvPr>
          <p:cNvPicPr>
            <a:picLocks noChangeAspect="1"/>
          </p:cNvPicPr>
          <p:nvPr/>
        </p:nvPicPr>
        <p:blipFill rotWithShape="1">
          <a:blip r:embed="rId3">
            <a:extLst>
              <a:ext uri="{28A0092B-C50C-407E-A947-70E740481C1C}">
                <a14:useLocalDpi xmlns:a14="http://schemas.microsoft.com/office/drawing/2010/main" val="0"/>
              </a:ext>
            </a:extLst>
          </a:blip>
          <a:srcRect t="6812" r="4440" b="54470"/>
          <a:stretch/>
        </p:blipFill>
        <p:spPr>
          <a:xfrm>
            <a:off x="2313" y="262266"/>
            <a:ext cx="9771925" cy="2800602"/>
          </a:xfrm>
          <a:prstGeom prst="rect">
            <a:avLst/>
          </a:prstGeom>
        </p:spPr>
      </p:pic>
      <p:sp>
        <p:nvSpPr>
          <p:cNvPr id="9" name="Rektangel 8">
            <a:extLst>
              <a:ext uri="{FF2B5EF4-FFF2-40B4-BE49-F238E27FC236}">
                <a16:creationId xmlns:a16="http://schemas.microsoft.com/office/drawing/2014/main" id="{4C6B3C2C-B490-049D-C87A-A725A507091B}"/>
              </a:ext>
            </a:extLst>
          </p:cNvPr>
          <p:cNvSpPr/>
          <p:nvPr/>
        </p:nvSpPr>
        <p:spPr>
          <a:xfrm>
            <a:off x="0" y="2801819"/>
            <a:ext cx="1561172" cy="386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1FA57846-D477-904F-08AD-6AC3512D9ACB}"/>
              </a:ext>
            </a:extLst>
          </p:cNvPr>
          <p:cNvSpPr txBox="1">
            <a:spLocks/>
          </p:cNvSpPr>
          <p:nvPr/>
        </p:nvSpPr>
        <p:spPr>
          <a:xfrm>
            <a:off x="1639046" y="3085170"/>
            <a:ext cx="7953239" cy="976271"/>
          </a:xfrm>
          <a:prstGeom prst="rect">
            <a:avLst/>
          </a:prstGeom>
        </p:spPr>
        <p:txBody>
          <a:bodyPr vert="horz" lIns="0" tIns="0" rIns="0" bIns="0" rtlCol="0" anchor="t">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hangingPunct="0"/>
            <a:r>
              <a:rPr lang="en-GB" sz="900" i="1" kern="100" dirty="0">
                <a:solidFill>
                  <a:schemeClr val="accent4"/>
                </a:solidFill>
                <a:effectLst/>
                <a:latin typeface="+mn-lt"/>
                <a:ea typeface="Calibri" panose="020F0502020204030204" pitchFamily="34" charset="0"/>
                <a:cs typeface="Arial" panose="020B0604020202020204" pitchFamily="34" charset="0"/>
              </a:rPr>
              <a:t>Valdemar </a:t>
            </a:r>
            <a:r>
              <a:rPr lang="en-GB" sz="900" i="1" kern="100" dirty="0" err="1">
                <a:solidFill>
                  <a:schemeClr val="accent4"/>
                </a:solidFill>
                <a:effectLst/>
                <a:latin typeface="+mn-lt"/>
                <a:ea typeface="Calibri" panose="020F0502020204030204" pitchFamily="34" charset="0"/>
                <a:cs typeface="Arial" panose="020B0604020202020204" pitchFamily="34" charset="0"/>
              </a:rPr>
              <a:t>Skak</a:t>
            </a:r>
            <a:r>
              <a:rPr lang="en-GB" sz="900" i="1" kern="100" dirty="0">
                <a:solidFill>
                  <a:schemeClr val="accent4"/>
                </a:solidFill>
                <a:effectLst/>
                <a:latin typeface="+mn-lt"/>
                <a:ea typeface="Calibri" panose="020F0502020204030204" pitchFamily="34" charset="0"/>
                <a:cs typeface="Arial" panose="020B0604020202020204" pitchFamily="34" charset="0"/>
              </a:rPr>
              <a:t> and Frits </a:t>
            </a:r>
            <a:r>
              <a:rPr lang="en-GB" sz="900" i="1" kern="100" dirty="0" err="1">
                <a:solidFill>
                  <a:schemeClr val="accent4"/>
                </a:solidFill>
                <a:effectLst/>
                <a:latin typeface="+mn-lt"/>
                <a:ea typeface="Calibri" panose="020F0502020204030204" pitchFamily="34" charset="0"/>
                <a:cs typeface="Arial" panose="020B0604020202020204" pitchFamily="34" charset="0"/>
              </a:rPr>
              <a:t>Korsgaard</a:t>
            </a:r>
            <a:r>
              <a:rPr lang="en-GB" sz="900" i="1" kern="100" dirty="0">
                <a:solidFill>
                  <a:schemeClr val="accent4"/>
                </a:solidFill>
                <a:effectLst/>
                <a:latin typeface="+mn-lt"/>
                <a:ea typeface="Calibri" panose="020F0502020204030204" pitchFamily="34" charset="0"/>
                <a:cs typeface="Arial" panose="020B0604020202020204" pitchFamily="34" charset="0"/>
              </a:rPr>
              <a:t> in front of the very first SKAKOMAT control system (Valdemar </a:t>
            </a:r>
            <a:r>
              <a:rPr lang="en-GB" sz="900" i="1" kern="100" dirty="0" err="1">
                <a:solidFill>
                  <a:schemeClr val="accent4"/>
                </a:solidFill>
                <a:effectLst/>
                <a:latin typeface="+mn-lt"/>
                <a:ea typeface="Calibri" panose="020F0502020204030204" pitchFamily="34" charset="0"/>
                <a:cs typeface="Arial" panose="020B0604020202020204" pitchFamily="34" charset="0"/>
              </a:rPr>
              <a:t>Skak</a:t>
            </a:r>
            <a:r>
              <a:rPr lang="en-GB" sz="900" i="1" kern="100" dirty="0">
                <a:solidFill>
                  <a:schemeClr val="accent4"/>
                </a:solidFill>
                <a:effectLst/>
                <a:latin typeface="+mn-lt"/>
                <a:ea typeface="Calibri" panose="020F0502020204030204" pitchFamily="34" charset="0"/>
                <a:cs typeface="Arial" panose="020B0604020202020204" pitchFamily="34" charset="0"/>
              </a:rPr>
              <a:t> to the left, Frits </a:t>
            </a:r>
            <a:r>
              <a:rPr lang="en-GB" sz="900" i="1" kern="100" dirty="0" err="1">
                <a:solidFill>
                  <a:schemeClr val="accent4"/>
                </a:solidFill>
                <a:effectLst/>
                <a:latin typeface="+mn-lt"/>
                <a:ea typeface="Calibri" panose="020F0502020204030204" pitchFamily="34" charset="0"/>
                <a:cs typeface="Arial" panose="020B0604020202020204" pitchFamily="34" charset="0"/>
              </a:rPr>
              <a:t>Korsgaard</a:t>
            </a:r>
            <a:r>
              <a:rPr lang="en-GB" sz="900" i="1" kern="100" dirty="0">
                <a:solidFill>
                  <a:schemeClr val="accent4"/>
                </a:solidFill>
                <a:effectLst/>
                <a:latin typeface="+mn-lt"/>
                <a:ea typeface="Calibri" panose="020F0502020204030204" pitchFamily="34" charset="0"/>
                <a:cs typeface="Arial" panose="020B0604020202020204" pitchFamily="34" charset="0"/>
              </a:rPr>
              <a:t> to the right).</a:t>
            </a:r>
            <a:endParaRPr lang="da-DK" sz="900" i="1" kern="100" dirty="0">
              <a:solidFill>
                <a:schemeClr val="accent4"/>
              </a:solidFill>
              <a:effectLst/>
              <a:latin typeface="+mn-lt"/>
              <a:ea typeface="Calibri" panose="020F0502020204030204" pitchFamily="34" charset="0"/>
              <a:cs typeface="Arial" panose="020B0604020202020204" pitchFamily="34" charset="0"/>
            </a:endParaRPr>
          </a:p>
        </p:txBody>
      </p:sp>
      <p:pic>
        <p:nvPicPr>
          <p:cNvPr id="4113" name="Billede 4112" descr="Et billede, der indeholder mørke, lys/lygte, sort, skærmbillede&#10;&#10;Automatisk genereret beskrivelse">
            <a:extLst>
              <a:ext uri="{FF2B5EF4-FFF2-40B4-BE49-F238E27FC236}">
                <a16:creationId xmlns:a16="http://schemas.microsoft.com/office/drawing/2014/main" id="{A828DED0-2EBB-E4AC-2E0E-650D69583835}"/>
              </a:ext>
            </a:extLst>
          </p:cNvPr>
          <p:cNvPicPr>
            <a:picLocks noChangeAspect="1"/>
          </p:cNvPicPr>
          <p:nvPr/>
        </p:nvPicPr>
        <p:blipFill rotWithShape="1">
          <a:blip r:embed="rId4">
            <a:extLst>
              <a:ext uri="{28A0092B-C50C-407E-A947-70E740481C1C}">
                <a14:useLocalDpi xmlns:a14="http://schemas.microsoft.com/office/drawing/2010/main" val="0"/>
              </a:ext>
            </a:extLst>
          </a:blip>
          <a:srcRect t="5113"/>
          <a:stretch/>
        </p:blipFill>
        <p:spPr>
          <a:xfrm flipH="1">
            <a:off x="-1" y="0"/>
            <a:ext cx="9592286" cy="2329809"/>
          </a:xfrm>
          <a:prstGeom prst="rect">
            <a:avLst/>
          </a:prstGeom>
        </p:spPr>
      </p:pic>
      <p:pic>
        <p:nvPicPr>
          <p:cNvPr id="4115" name="Grafik 4114">
            <a:extLst>
              <a:ext uri="{FF2B5EF4-FFF2-40B4-BE49-F238E27FC236}">
                <a16:creationId xmlns:a16="http://schemas.microsoft.com/office/drawing/2014/main" id="{B7372E39-E430-9500-13C4-98109C5DD6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102" y="2117833"/>
            <a:ext cx="1047788" cy="616707"/>
          </a:xfrm>
          <a:prstGeom prst="rect">
            <a:avLst/>
          </a:prstGeom>
        </p:spPr>
      </p:pic>
    </p:spTree>
    <p:extLst>
      <p:ext uri="{BB962C8B-B14F-4D97-AF65-F5344CB8AC3E}">
        <p14:creationId xmlns:p14="http://schemas.microsoft.com/office/powerpoint/2010/main" val="151972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descr="Et billede, der indeholder indendørs, trefod/stativ, maskine&#10;&#10;Automatisk genereret beskrivelse">
            <a:extLst>
              <a:ext uri="{FF2B5EF4-FFF2-40B4-BE49-F238E27FC236}">
                <a16:creationId xmlns:a16="http://schemas.microsoft.com/office/drawing/2014/main" id="{28B3E060-6CFF-0DDA-70C7-96AF0939001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0691812" cy="6014144"/>
          </a:xfrm>
          <a:prstGeom prst="rect">
            <a:avLst/>
          </a:prstGeom>
        </p:spPr>
      </p:pic>
      <p:sp>
        <p:nvSpPr>
          <p:cNvPr id="3" name="Rektangel 2">
            <a:extLst>
              <a:ext uri="{FF2B5EF4-FFF2-40B4-BE49-F238E27FC236}">
                <a16:creationId xmlns:a16="http://schemas.microsoft.com/office/drawing/2014/main" id="{EF4FA4E1-BBFA-D4E3-4F7A-38FCC37F26CB}"/>
              </a:ext>
            </a:extLst>
          </p:cNvPr>
          <p:cNvSpPr/>
          <p:nvPr/>
        </p:nvSpPr>
        <p:spPr>
          <a:xfrm>
            <a:off x="793" y="0"/>
            <a:ext cx="10691813" cy="568801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8646AC9-2A1A-7ECE-4C32-908F1E1C053F}"/>
              </a:ext>
            </a:extLst>
          </p:cNvPr>
          <p:cNvSpPr/>
          <p:nvPr/>
        </p:nvSpPr>
        <p:spPr>
          <a:xfrm>
            <a:off x="1" y="5688013"/>
            <a:ext cx="10691812" cy="1871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EC911CD-1EF8-06FE-24FA-6F6DF62B7C7B}"/>
              </a:ext>
            </a:extLst>
          </p:cNvPr>
          <p:cNvSpPr>
            <a:spLocks noGrp="1"/>
          </p:cNvSpPr>
          <p:nvPr>
            <p:ph type="title"/>
          </p:nvPr>
        </p:nvSpPr>
        <p:spPr>
          <a:xfrm>
            <a:off x="412750" y="5857370"/>
            <a:ext cx="9221689" cy="769360"/>
          </a:xfrm>
        </p:spPr>
        <p:txBody>
          <a:bodyPr/>
          <a:lstStyle/>
          <a:p>
            <a:r>
              <a:rPr lang="da-DK" dirty="0"/>
              <a:t>4. SKAKO CONCRETE</a:t>
            </a:r>
          </a:p>
        </p:txBody>
      </p:sp>
      <p:grpSp>
        <p:nvGrpSpPr>
          <p:cNvPr id="11" name="Gruppe 10">
            <a:extLst>
              <a:ext uri="{FF2B5EF4-FFF2-40B4-BE49-F238E27FC236}">
                <a16:creationId xmlns:a16="http://schemas.microsoft.com/office/drawing/2014/main" id="{8B3458A1-A360-3494-3A6B-D6A946C2DA94}"/>
              </a:ext>
            </a:extLst>
          </p:cNvPr>
          <p:cNvGrpSpPr/>
          <p:nvPr/>
        </p:nvGrpSpPr>
        <p:grpSpPr>
          <a:xfrm>
            <a:off x="10312668" y="439066"/>
            <a:ext cx="200305" cy="6653882"/>
            <a:chOff x="10312668" y="439066"/>
            <a:chExt cx="200305" cy="6653882"/>
          </a:xfrm>
        </p:grpSpPr>
        <p:sp>
          <p:nvSpPr>
            <p:cNvPr id="12" name="Tekstfelt 11">
              <a:extLst>
                <a:ext uri="{FF2B5EF4-FFF2-40B4-BE49-F238E27FC236}">
                  <a16:creationId xmlns:a16="http://schemas.microsoft.com/office/drawing/2014/main" id="{6F76E4DD-39D4-C97B-A617-369E941B32C9}"/>
                </a:ext>
              </a:extLst>
            </p:cNvPr>
            <p:cNvSpPr txBox="1"/>
            <p:nvPr/>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chemeClr val="bg2"/>
                  </a:solidFill>
                  <a:latin typeface="Geogrotesque Rg" panose="02000000000000000000" pitchFamily="50" charset="0"/>
                </a:rPr>
                <a:t>Quarterly report 2023</a:t>
              </a:r>
            </a:p>
          </p:txBody>
        </p:sp>
        <p:cxnSp>
          <p:nvCxnSpPr>
            <p:cNvPr id="13" name="Lige forbindelse 12">
              <a:extLst>
                <a:ext uri="{FF2B5EF4-FFF2-40B4-BE49-F238E27FC236}">
                  <a16:creationId xmlns:a16="http://schemas.microsoft.com/office/drawing/2014/main" id="{59493234-3E5F-F8E5-7EB9-CEE4C67EB451}"/>
                </a:ext>
              </a:extLst>
            </p:cNvPr>
            <p:cNvCxnSpPr>
              <a:cxnSpLocks/>
            </p:cNvCxnSpPr>
            <p:nvPr/>
          </p:nvCxnSpPr>
          <p:spPr>
            <a:xfrm>
              <a:off x="10401054" y="1022654"/>
              <a:ext cx="1119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259AD37C-523F-7C57-9A54-F245330FC5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5400000">
              <a:off x="10192675" y="645637"/>
              <a:ext cx="509952" cy="96810"/>
            </a:xfrm>
            <a:prstGeom prst="rect">
              <a:avLst/>
            </a:prstGeom>
          </p:spPr>
        </p:pic>
        <p:sp>
          <p:nvSpPr>
            <p:cNvPr id="15" name="Tekstfelt 14">
              <a:extLst>
                <a:ext uri="{FF2B5EF4-FFF2-40B4-BE49-F238E27FC236}">
                  <a16:creationId xmlns:a16="http://schemas.microsoft.com/office/drawing/2014/main" id="{4C7E5498-793C-2CD7-F3B9-CBAF684AAC0C}"/>
                </a:ext>
              </a:extLst>
            </p:cNvPr>
            <p:cNvSpPr txBox="1"/>
            <p:nvPr/>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12</a:t>
              </a:fld>
              <a:endParaRPr lang="en-GB" sz="1050" b="0" i="0" u="none" strike="noStrike" baseline="30000" dirty="0">
                <a:solidFill>
                  <a:srgbClr val="7A888E"/>
                </a:solidFill>
                <a:latin typeface="Geogrotesque Rg" panose="02000000000000000000" pitchFamily="50" charset="0"/>
              </a:endParaRPr>
            </a:p>
          </p:txBody>
        </p:sp>
      </p:grpSp>
    </p:spTree>
    <p:extLst>
      <p:ext uri="{BB962C8B-B14F-4D97-AF65-F5344CB8AC3E}">
        <p14:creationId xmlns:p14="http://schemas.microsoft.com/office/powerpoint/2010/main" val="2074991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63F0-D417-16B7-0896-8506746CB2EB}"/>
              </a:ext>
            </a:extLst>
          </p:cNvPr>
          <p:cNvSpPr>
            <a:spLocks noGrp="1"/>
          </p:cNvSpPr>
          <p:nvPr>
            <p:ph type="title"/>
          </p:nvPr>
        </p:nvSpPr>
        <p:spPr/>
        <p:txBody>
          <a:bodyPr/>
          <a:lstStyle/>
          <a:p>
            <a:r>
              <a:rPr lang="da-DK" sz="2400" dirty="0">
                <a:solidFill>
                  <a:schemeClr val="accent1"/>
                </a:solidFill>
              </a:rPr>
              <a:t>Q2 2023 FINANCIAL REVIEW SKAKO CONCRETE</a:t>
            </a:r>
          </a:p>
        </p:txBody>
      </p:sp>
      <p:graphicFrame>
        <p:nvGraphicFramePr>
          <p:cNvPr id="4" name="Tabel 3">
            <a:extLst>
              <a:ext uri="{FF2B5EF4-FFF2-40B4-BE49-F238E27FC236}">
                <a16:creationId xmlns:a16="http://schemas.microsoft.com/office/drawing/2014/main" id="{7AC16C53-50EA-280D-EA97-A12CE957283A}"/>
              </a:ext>
            </a:extLst>
          </p:cNvPr>
          <p:cNvGraphicFramePr>
            <a:graphicFrameLocks noGrp="1"/>
          </p:cNvGraphicFramePr>
          <p:nvPr>
            <p:extLst>
              <p:ext uri="{D42A27DB-BD31-4B8C-83A1-F6EECF244321}">
                <p14:modId xmlns:p14="http://schemas.microsoft.com/office/powerpoint/2010/main" val="4218908570"/>
              </p:ext>
            </p:extLst>
          </p:nvPr>
        </p:nvGraphicFramePr>
        <p:xfrm>
          <a:off x="412750" y="2120265"/>
          <a:ext cx="9314451" cy="1972920"/>
        </p:xfrm>
        <a:graphic>
          <a:graphicData uri="http://schemas.openxmlformats.org/drawingml/2006/table">
            <a:tbl>
              <a:tblPr>
                <a:tableStyleId>{5C22544A-7EE6-4342-B048-85BDC9FD1C3A}</a:tableStyleId>
              </a:tblPr>
              <a:tblGrid>
                <a:gridCol w="2398562">
                  <a:extLst>
                    <a:ext uri="{9D8B030D-6E8A-4147-A177-3AD203B41FA5}">
                      <a16:colId xmlns:a16="http://schemas.microsoft.com/office/drawing/2014/main" val="3287593737"/>
                    </a:ext>
                  </a:extLst>
                </a:gridCol>
                <a:gridCol w="1213551">
                  <a:extLst>
                    <a:ext uri="{9D8B030D-6E8A-4147-A177-3AD203B41FA5}">
                      <a16:colId xmlns:a16="http://schemas.microsoft.com/office/drawing/2014/main" val="2875866105"/>
                    </a:ext>
                  </a:extLst>
                </a:gridCol>
                <a:gridCol w="1159415">
                  <a:extLst>
                    <a:ext uri="{9D8B030D-6E8A-4147-A177-3AD203B41FA5}">
                      <a16:colId xmlns:a16="http://schemas.microsoft.com/office/drawing/2014/main" val="3967751130"/>
                    </a:ext>
                  </a:extLst>
                </a:gridCol>
                <a:gridCol w="1159415">
                  <a:extLst>
                    <a:ext uri="{9D8B030D-6E8A-4147-A177-3AD203B41FA5}">
                      <a16:colId xmlns:a16="http://schemas.microsoft.com/office/drawing/2014/main" val="1252601213"/>
                    </a:ext>
                  </a:extLst>
                </a:gridCol>
                <a:gridCol w="1159415">
                  <a:extLst>
                    <a:ext uri="{9D8B030D-6E8A-4147-A177-3AD203B41FA5}">
                      <a16:colId xmlns:a16="http://schemas.microsoft.com/office/drawing/2014/main" val="3021787890"/>
                    </a:ext>
                  </a:extLst>
                </a:gridCol>
                <a:gridCol w="1159415">
                  <a:extLst>
                    <a:ext uri="{9D8B030D-6E8A-4147-A177-3AD203B41FA5}">
                      <a16:colId xmlns:a16="http://schemas.microsoft.com/office/drawing/2014/main" val="1298881098"/>
                    </a:ext>
                  </a:extLst>
                </a:gridCol>
                <a:gridCol w="1064678">
                  <a:extLst>
                    <a:ext uri="{9D8B030D-6E8A-4147-A177-3AD203B41FA5}">
                      <a16:colId xmlns:a16="http://schemas.microsoft.com/office/drawing/2014/main" val="859973989"/>
                    </a:ext>
                  </a:extLst>
                </a:gridCol>
              </a:tblGrid>
              <a:tr h="16441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million</a:t>
                      </a:r>
                      <a:endParaRPr lang="da-DK" sz="800" kern="1200" dirty="0">
                        <a:solidFill>
                          <a:schemeClr val="dk1"/>
                        </a:solidFill>
                        <a:effectLst/>
                        <a:latin typeface="+mj-lt"/>
                        <a:ea typeface="+mn-ea"/>
                        <a:cs typeface="+mn-cs"/>
                      </a:endParaRP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2"/>
                          </a:solidFill>
                          <a:effectLst/>
                          <a:latin typeface="+mj-lt"/>
                          <a:ea typeface="+mn-ea"/>
                          <a:cs typeface="+mn-cs"/>
                        </a:rPr>
                        <a:t>H1 2023</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6598969"/>
                  </a:ext>
                </a:extLst>
              </a:tr>
              <a:tr h="164410">
                <a:tc>
                  <a:txBody>
                    <a:bodyPr/>
                    <a:lstStyle/>
                    <a:p>
                      <a:pPr>
                        <a:lnSpc>
                          <a:spcPts val="940"/>
                        </a:lnSpc>
                        <a:spcBef>
                          <a:spcPts val="200"/>
                        </a:spcBef>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Plant sales revenue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effectLst/>
                          <a:latin typeface="+mn-lt"/>
                          <a:ea typeface="Geogrotesque Rg" panose="02000000000000000000" pitchFamily="50" charset="0"/>
                          <a:cs typeface="Geogrotesque Rg" panose="02000000000000000000" pitchFamily="50" charset="0"/>
                        </a:rPr>
                        <a:t>37.0</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18.7</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97.9%</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r>
                        <a:rPr lang="da-DK" sz="800" dirty="0">
                          <a:solidFill>
                            <a:schemeClr val="accent2"/>
                          </a:solidFill>
                          <a:effectLst/>
                          <a:latin typeface="+mn-lt"/>
                          <a:ea typeface="Geogrotesque Rg" panose="02000000000000000000" pitchFamily="50" charset="0"/>
                          <a:cs typeface="Geogrotesque Rg" panose="02000000000000000000" pitchFamily="50" charset="0"/>
                        </a:rPr>
                        <a:t>78.9</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35.8</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120.4%</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153936"/>
                  </a:ext>
                </a:extLst>
              </a:tr>
              <a:tr h="164410">
                <a:tc>
                  <a:txBody>
                    <a:bodyPr/>
                    <a:lstStyle/>
                    <a:p>
                      <a:pPr marL="2540">
                        <a:lnSpc>
                          <a:spcPts val="940"/>
                        </a:lnSpc>
                        <a:spcBef>
                          <a:spcPts val="155"/>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Aftersales revenue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25.8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27.9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-7.5%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53.0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53.1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-0.2%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86543"/>
                  </a:ext>
                </a:extLst>
              </a:tr>
              <a:tr h="164410">
                <a:tc>
                  <a:txBody>
                    <a:bodyPr/>
                    <a:lstStyle/>
                    <a:p>
                      <a:pPr marL="2540">
                        <a:lnSpc>
                          <a:spcPts val="940"/>
                        </a:lnSpc>
                        <a:spcBef>
                          <a:spcPts val="155"/>
                        </a:spcBef>
                        <a:spcAft>
                          <a:spcPts val="0"/>
                        </a:spcAft>
                      </a:pPr>
                      <a:r>
                        <a:rPr lang="en-GB" sz="800" b="1">
                          <a:solidFill>
                            <a:srgbClr val="374B5A"/>
                          </a:solidFill>
                          <a:effectLst/>
                          <a:latin typeface="+mj-lt"/>
                          <a:ea typeface="Geogrotesque Rg" panose="02000000000000000000" pitchFamily="50" charset="0"/>
                          <a:cs typeface="Geogrotesque-Bold" panose="02000000000000000000" pitchFamily="50" charset="0"/>
                        </a:rPr>
                        <a:t>Total revenue</a:t>
                      </a:r>
                      <a:endParaRPr lang="da-DK" sz="110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62.8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46.7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34.5%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131.9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88.9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48.4%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2832238"/>
                  </a:ext>
                </a:extLst>
              </a:tr>
              <a:tr h="164410">
                <a:tc>
                  <a:txBody>
                    <a:bodyPr/>
                    <a:lstStyle/>
                    <a:p>
                      <a:pPr marL="1905">
                        <a:lnSpc>
                          <a:spcPts val="940"/>
                        </a:lnSpc>
                        <a:spcBef>
                          <a:spcPts val="155"/>
                        </a:spcBef>
                        <a:spcAft>
                          <a:spcPts val="0"/>
                        </a:spcAft>
                      </a:pPr>
                      <a:r>
                        <a:rPr lang="en-GB" sz="800" b="1">
                          <a:solidFill>
                            <a:srgbClr val="374B5A"/>
                          </a:solidFill>
                          <a:effectLst/>
                          <a:latin typeface="+mj-lt"/>
                          <a:ea typeface="Geogrotesque Rg" panose="02000000000000000000" pitchFamily="50" charset="0"/>
                          <a:cs typeface="Geogrotesque-Bold" panose="02000000000000000000" pitchFamily="50" charset="0"/>
                        </a:rPr>
                        <a:t>Gross profit</a:t>
                      </a:r>
                      <a:endParaRPr lang="da-DK" sz="110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11.8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9.8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20.4%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23.1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18.7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23.5%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965060"/>
                  </a:ext>
                </a:extLst>
              </a:tr>
              <a:tr h="164410">
                <a:tc>
                  <a:txBody>
                    <a:bodyPr/>
                    <a:lstStyle/>
                    <a:p>
                      <a:pPr marR="88265">
                        <a:lnSpc>
                          <a:spcPts val="935"/>
                        </a:lnSpc>
                        <a:spcBef>
                          <a:spcPts val="165"/>
                        </a:spcBef>
                        <a:spcAft>
                          <a:spcPts val="0"/>
                        </a:spcAft>
                      </a:pPr>
                      <a:r>
                        <a:rPr lang="en-GB" sz="800" dirty="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Gross profit margin</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18.8%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21.0%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-2.2pp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17.6%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21.0%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-3.4pp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161406"/>
                  </a:ext>
                </a:extLst>
              </a:tr>
              <a:tr h="164410">
                <a:tc>
                  <a:txBody>
                    <a:bodyPr/>
                    <a:lstStyle/>
                    <a:p>
                      <a:pPr marL="1270">
                        <a:lnSpc>
                          <a:spcPts val="955"/>
                        </a:lnSpc>
                        <a:spcBef>
                          <a:spcPts val="145"/>
                        </a:spcBef>
                        <a:spcAft>
                          <a:spcPts val="0"/>
                        </a:spcAft>
                      </a:pPr>
                      <a:r>
                        <a:rPr lang="en-GB" sz="800" b="1">
                          <a:solidFill>
                            <a:srgbClr val="374B5A"/>
                          </a:solidFill>
                          <a:effectLst/>
                          <a:latin typeface="+mj-lt"/>
                          <a:ea typeface="Geogrotesque Rg" panose="02000000000000000000" pitchFamily="50" charset="0"/>
                          <a:cs typeface="Geogrotesque-Bold" panose="02000000000000000000" pitchFamily="50" charset="0"/>
                        </a:rPr>
                        <a:t>Operating profit (EBIT)</a:t>
                      </a:r>
                      <a:endParaRPr lang="da-DK" sz="110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35"/>
                        </a:lnSpc>
                        <a:spcBef>
                          <a:spcPts val="165"/>
                        </a:spcBef>
                      </a:pPr>
                      <a:r>
                        <a:rPr lang="da-DK" sz="800" dirty="0">
                          <a:effectLst/>
                          <a:latin typeface="+mj-lt"/>
                          <a:ea typeface="Geogrotesque Rg" panose="02000000000000000000" pitchFamily="50" charset="0"/>
                          <a:cs typeface="Geogrotesque Rg" panose="02000000000000000000" pitchFamily="50" charset="0"/>
                        </a:rPr>
                        <a:t>3.8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35"/>
                        </a:lnSpc>
                        <a:spcBef>
                          <a:spcPts val="165"/>
                        </a:spcBef>
                        <a:spcAft>
                          <a:spcPts val="0"/>
                        </a:spcAft>
                      </a:pPr>
                      <a:r>
                        <a:rPr lang="da-DK" sz="800" dirty="0">
                          <a:effectLst/>
                          <a:latin typeface="+mj-lt"/>
                          <a:ea typeface="Geogrotesque Rg" panose="02000000000000000000" pitchFamily="50" charset="0"/>
                          <a:cs typeface="Geogrotesque Rg" panose="02000000000000000000" pitchFamily="50" charset="0"/>
                        </a:rPr>
                        <a:t>2.4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35"/>
                        </a:lnSpc>
                        <a:spcBef>
                          <a:spcPts val="16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58.3%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35"/>
                        </a:lnSpc>
                        <a:spcBef>
                          <a:spcPts val="16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7.0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35"/>
                        </a:lnSpc>
                        <a:spcBef>
                          <a:spcPts val="165"/>
                        </a:spcBef>
                        <a:spcAft>
                          <a:spcPts val="0"/>
                        </a:spcAft>
                      </a:pPr>
                      <a:r>
                        <a:rPr lang="da-DK" sz="800" dirty="0">
                          <a:effectLst/>
                          <a:latin typeface="+mj-lt"/>
                          <a:ea typeface="Geogrotesque Rg" panose="02000000000000000000" pitchFamily="50" charset="0"/>
                          <a:cs typeface="Geogrotesque Rg" panose="02000000000000000000" pitchFamily="50" charset="0"/>
                        </a:rPr>
                        <a:t>4.0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35"/>
                        </a:lnSpc>
                        <a:spcBef>
                          <a:spcPts val="16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75.0%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084333"/>
                  </a:ext>
                </a:extLst>
              </a:tr>
              <a:tr h="164410">
                <a:tc>
                  <a:txBody>
                    <a:bodyPr/>
                    <a:lstStyle/>
                    <a:p>
                      <a:pPr marL="2540">
                        <a:lnSpc>
                          <a:spcPts val="955"/>
                        </a:lnSpc>
                        <a:spcBef>
                          <a:spcPts val="140"/>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Profit margin (EBIT margin)</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6.1%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5.1%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1.0pp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5.3%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0.8pp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157927"/>
                  </a:ext>
                </a:extLst>
              </a:tr>
              <a:tr h="164410">
                <a:tc>
                  <a:txBody>
                    <a:bodyPr/>
                    <a:lstStyle/>
                    <a:p>
                      <a:pPr marL="2540">
                        <a:lnSpc>
                          <a:spcPts val="960"/>
                        </a:lnSpc>
                        <a:spcBef>
                          <a:spcPts val="135"/>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endParaRPr lang="da-DK" sz="800" dirty="0">
                        <a:solidFill>
                          <a:schemeClr val="accent2"/>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899910"/>
                  </a:ext>
                </a:extLst>
              </a:tr>
              <a:tr h="164410">
                <a:tc>
                  <a:txBody>
                    <a:bodyPr/>
                    <a:lstStyle/>
                    <a:p>
                      <a:pPr marL="2540">
                        <a:lnSpc>
                          <a:spcPts val="940"/>
                        </a:lnSpc>
                        <a:spcBef>
                          <a:spcPts val="155"/>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Order backlog beginning of period</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60"/>
                        </a:spcBef>
                      </a:pPr>
                      <a:r>
                        <a:rPr lang="da-DK" sz="800" dirty="0">
                          <a:effectLst/>
                          <a:latin typeface="+mn-lt"/>
                          <a:ea typeface="Geogrotesque Rg" panose="02000000000000000000" pitchFamily="50" charset="0"/>
                          <a:cs typeface="Geogrotesque Rg" panose="02000000000000000000" pitchFamily="50" charset="0"/>
                        </a:rPr>
                        <a:t>124.3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60"/>
                        </a:spcBef>
                        <a:spcAft>
                          <a:spcPts val="0"/>
                        </a:spcAft>
                      </a:pPr>
                      <a:r>
                        <a:rPr lang="da-DK" sz="800" dirty="0">
                          <a:effectLst/>
                          <a:latin typeface="+mn-lt"/>
                          <a:ea typeface="Geogrotesque Rg" panose="02000000000000000000" pitchFamily="50" charset="0"/>
                          <a:cs typeface="Geogrotesque Rg" panose="02000000000000000000" pitchFamily="50" charset="0"/>
                        </a:rPr>
                        <a:t>82.1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6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51.4%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6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142.7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60"/>
                        </a:spcBef>
                        <a:spcAft>
                          <a:spcPts val="0"/>
                        </a:spcAft>
                      </a:pPr>
                      <a:r>
                        <a:rPr lang="da-DK" sz="800" dirty="0">
                          <a:effectLst/>
                          <a:latin typeface="+mn-lt"/>
                          <a:ea typeface="Geogrotesque Rg" panose="02000000000000000000" pitchFamily="50" charset="0"/>
                          <a:cs typeface="Geogrotesque Rg" panose="02000000000000000000" pitchFamily="50" charset="0"/>
                        </a:rPr>
                        <a:t>72.2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6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97.6%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1443897"/>
                  </a:ext>
                </a:extLst>
              </a:tr>
              <a:tr h="164410">
                <a:tc>
                  <a:txBody>
                    <a:bodyPr/>
                    <a:lstStyle/>
                    <a:p>
                      <a:pPr marL="1270">
                        <a:lnSpc>
                          <a:spcPts val="965"/>
                        </a:lnSpc>
                        <a:spcBef>
                          <a:spcPts val="130"/>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Order intake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73.5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91.8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-19.9%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124.2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143.9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-13.7%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585297"/>
                  </a:ext>
                </a:extLst>
              </a:tr>
              <a:tr h="164410">
                <a:tc>
                  <a:txBody>
                    <a:bodyPr/>
                    <a:lstStyle/>
                    <a:p>
                      <a:pPr marL="1270">
                        <a:lnSpc>
                          <a:spcPts val="960"/>
                        </a:lnSpc>
                        <a:spcBef>
                          <a:spcPts val="12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Order backlog end of period</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j-lt"/>
                          <a:ea typeface="Geogrotesque Rg" panose="02000000000000000000" pitchFamily="50" charset="0"/>
                          <a:cs typeface="Geogrotesque Rg" panose="02000000000000000000" pitchFamily="50" charset="0"/>
                        </a:rPr>
                        <a:t>135.1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126.8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6.5%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135.1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126.8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6.5%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8221428"/>
                  </a:ext>
                </a:extLst>
              </a:tr>
            </a:tbl>
          </a:graphicData>
        </a:graphic>
      </p:graphicFrame>
      <p:graphicFrame>
        <p:nvGraphicFramePr>
          <p:cNvPr id="3" name="Diagram 2">
            <a:extLst>
              <a:ext uri="{FF2B5EF4-FFF2-40B4-BE49-F238E27FC236}">
                <a16:creationId xmlns:a16="http://schemas.microsoft.com/office/drawing/2014/main" id="{BB67B479-D8D9-3AEE-B003-2A6E94CCB1FC}"/>
              </a:ext>
            </a:extLst>
          </p:cNvPr>
          <p:cNvGraphicFramePr/>
          <p:nvPr>
            <p:extLst>
              <p:ext uri="{D42A27DB-BD31-4B8C-83A1-F6EECF244321}">
                <p14:modId xmlns:p14="http://schemas.microsoft.com/office/powerpoint/2010/main" val="2161672529"/>
              </p:ext>
            </p:extLst>
          </p:nvPr>
        </p:nvGraphicFramePr>
        <p:xfrm>
          <a:off x="412749" y="4212056"/>
          <a:ext cx="9314451" cy="3154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7970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28C4E-2BA6-F58F-8089-DA918F4783FE}"/>
              </a:ext>
            </a:extLst>
          </p:cNvPr>
          <p:cNvSpPr>
            <a:spLocks noGrp="1"/>
          </p:cNvSpPr>
          <p:nvPr>
            <p:ph type="title"/>
          </p:nvPr>
        </p:nvSpPr>
        <p:spPr>
          <a:xfrm>
            <a:off x="412750" y="900113"/>
            <a:ext cx="9221689" cy="769360"/>
          </a:xfrm>
        </p:spPr>
        <p:txBody>
          <a:bodyPr/>
          <a:lstStyle/>
          <a:p>
            <a:r>
              <a:rPr lang="it-IT" sz="2400" dirty="0">
                <a:solidFill>
                  <a:schemeClr val="accent1"/>
                </a:solidFill>
              </a:rPr>
              <a:t>FINANCIAL PERFORMANCE IN Q2 2023</a:t>
            </a:r>
            <a:endParaRPr lang="da-DK" sz="2400" dirty="0">
              <a:solidFill>
                <a:schemeClr val="accent1"/>
              </a:solidFill>
            </a:endParaRPr>
          </a:p>
        </p:txBody>
      </p:sp>
      <p:sp>
        <p:nvSpPr>
          <p:cNvPr id="4" name="Pladsholder til indhold 2">
            <a:extLst>
              <a:ext uri="{FF2B5EF4-FFF2-40B4-BE49-F238E27FC236}">
                <a16:creationId xmlns:a16="http://schemas.microsoft.com/office/drawing/2014/main" id="{C9D4FC8D-E008-64BB-4766-93078B61D377}"/>
              </a:ext>
            </a:extLst>
          </p:cNvPr>
          <p:cNvSpPr>
            <a:spLocks noGrp="1"/>
          </p:cNvSpPr>
          <p:nvPr>
            <p:ph idx="1"/>
          </p:nvPr>
        </p:nvSpPr>
        <p:spPr>
          <a:xfrm>
            <a:off x="419100" y="1332418"/>
            <a:ext cx="9372900" cy="5789750"/>
          </a:xfrm>
        </p:spPr>
        <p:txBody>
          <a:bodyPr lIns="0" tIns="0" rIns="0" bIns="0" numCol="2" spcCol="216000">
            <a:noAutofit/>
          </a:bodyPr>
          <a:lstStyle/>
          <a:p>
            <a:pPr marL="0" marR="0" indent="0" algn="just" rtl="0">
              <a:lnSpc>
                <a:spcPct val="100000"/>
              </a:lnSpc>
              <a:spcBef>
                <a:spcPts val="600"/>
              </a:spcBef>
              <a:buNone/>
            </a:pPr>
            <a:r>
              <a:rPr lang="en-US" sz="1200" b="1" dirty="0">
                <a:latin typeface="+mj-lt"/>
              </a:rPr>
              <a:t>Financial performance in Q2 2023</a:t>
            </a:r>
          </a:p>
          <a:p>
            <a:pPr marL="0" marR="0" indent="0" algn="just" rtl="0">
              <a:lnSpc>
                <a:spcPct val="100000"/>
              </a:lnSpc>
              <a:spcBef>
                <a:spcPts val="600"/>
              </a:spcBef>
              <a:buNone/>
            </a:pPr>
            <a:r>
              <a:rPr lang="en-US" sz="1100" dirty="0"/>
              <a:t>The markets of SKAKO Concrete continue to show high level of activity, in line with what we saw in the previous quarters.</a:t>
            </a:r>
          </a:p>
          <a:p>
            <a:pPr marL="0" marR="0" indent="0" algn="just" rtl="0">
              <a:lnSpc>
                <a:spcPct val="100000"/>
              </a:lnSpc>
              <a:spcBef>
                <a:spcPts val="600"/>
              </a:spcBef>
              <a:buNone/>
            </a:pPr>
            <a:r>
              <a:rPr lang="en-US" sz="1100" dirty="0"/>
              <a:t>SKAKO Concrete continued the positive development on key markets resulting in strong growth in revenue, operating profit and order backlog.</a:t>
            </a:r>
          </a:p>
          <a:p>
            <a:pPr marL="0" marR="0" indent="0" algn="just" rtl="0">
              <a:lnSpc>
                <a:spcPct val="100000"/>
              </a:lnSpc>
              <a:spcBef>
                <a:spcPts val="600"/>
              </a:spcBef>
              <a:buNone/>
            </a:pPr>
            <a:r>
              <a:rPr lang="en-US" sz="1100" dirty="0"/>
              <a:t>As, in Q1 2023 SKAKO Concrete continued to experience a higher demand for plants from both existing and new customers.</a:t>
            </a:r>
          </a:p>
          <a:p>
            <a:pPr marL="0" marR="0" indent="0" algn="just" rtl="0">
              <a:lnSpc>
                <a:spcPct val="100000"/>
              </a:lnSpc>
              <a:spcBef>
                <a:spcPts val="600"/>
              </a:spcBef>
              <a:buNone/>
            </a:pPr>
            <a:endParaRPr lang="en-US" sz="1200" dirty="0"/>
          </a:p>
          <a:p>
            <a:pPr marL="0" marR="0" indent="0" algn="just" rtl="0">
              <a:lnSpc>
                <a:spcPct val="100000"/>
              </a:lnSpc>
              <a:spcBef>
                <a:spcPts val="600"/>
              </a:spcBef>
              <a:buNone/>
            </a:pPr>
            <a:r>
              <a:rPr lang="en-US" sz="1200" b="1" dirty="0">
                <a:latin typeface="+mj-lt"/>
              </a:rPr>
              <a:t>Financial results</a:t>
            </a:r>
          </a:p>
          <a:p>
            <a:pPr marL="0" marR="0" indent="0" algn="just" rtl="0">
              <a:lnSpc>
                <a:spcPct val="100000"/>
              </a:lnSpc>
              <a:spcBef>
                <a:spcPts val="600"/>
              </a:spcBef>
              <a:buNone/>
            </a:pPr>
            <a:r>
              <a:rPr lang="en-US" sz="1100" dirty="0"/>
              <a:t>Below, the key financials for SKAKO Concrete in Q2 2023:</a:t>
            </a:r>
          </a:p>
          <a:p>
            <a:pPr algn="just">
              <a:lnSpc>
                <a:spcPct val="100000"/>
              </a:lnSpc>
              <a:spcBef>
                <a:spcPts val="600"/>
              </a:spcBef>
            </a:pPr>
            <a:r>
              <a:rPr lang="en-US" sz="1100" dirty="0"/>
              <a:t>Revenue increased by 35% amounting to DKK 62.8m driven by an increase in the plant sales of 98% and a decrease of 8% in aftersales. Aftersales in H1 2023 was unchanged compared to same period in 2022. </a:t>
            </a:r>
          </a:p>
          <a:p>
            <a:pPr algn="just">
              <a:lnSpc>
                <a:spcPct val="100000"/>
              </a:lnSpc>
              <a:spcBef>
                <a:spcPts val="600"/>
              </a:spcBef>
            </a:pPr>
            <a:r>
              <a:rPr lang="en-US" sz="1100" dirty="0"/>
              <a:t>Gross profit increased by 20% amounting to DKK 11.8m while gross profit margin decreased with 2.2pp.  The decrease in margin was driven by the higher share of plant sales with a lower margin than aftersales.</a:t>
            </a:r>
          </a:p>
          <a:p>
            <a:pPr algn="just">
              <a:lnSpc>
                <a:spcPct val="100000"/>
              </a:lnSpc>
              <a:spcBef>
                <a:spcPts val="600"/>
              </a:spcBef>
            </a:pPr>
            <a:r>
              <a:rPr lang="en-US" sz="1100" dirty="0"/>
              <a:t>Operating profit (EBIT) increased by 58% to DKK 3.8m driven by the growth in revenue and an increase in EBIT margin from 5.1% to 6.1% due to more or less unchanged capacity cost despite high revenue growth.</a:t>
            </a:r>
          </a:p>
          <a:p>
            <a:pPr algn="just">
              <a:lnSpc>
                <a:spcPct val="100000"/>
              </a:lnSpc>
              <a:spcBef>
                <a:spcPts val="600"/>
              </a:spcBef>
            </a:pPr>
            <a:r>
              <a:rPr lang="en-US" sz="1100" dirty="0"/>
              <a:t>Order intake in Q2 2023 was DKK 73.5m compared to DKK 91.8m in the same period of 2022 fueling an order backlog of DKK 135.1m at the end of Q2 2023, an increase of 6.5% compared to last year.  The order backlog was  maintained at a high level above DKK 120m for the fifth consecutive quarter.</a:t>
            </a:r>
          </a:p>
        </p:txBody>
      </p:sp>
      <p:sp>
        <p:nvSpPr>
          <p:cNvPr id="5" name="Rektangel 4">
            <a:extLst>
              <a:ext uri="{FF2B5EF4-FFF2-40B4-BE49-F238E27FC236}">
                <a16:creationId xmlns:a16="http://schemas.microsoft.com/office/drawing/2014/main" id="{14B2A07D-2EA6-161C-C305-1DAC2137433F}"/>
              </a:ext>
            </a:extLst>
          </p:cNvPr>
          <p:cNvSpPr/>
          <p:nvPr/>
        </p:nvSpPr>
        <p:spPr>
          <a:xfrm>
            <a:off x="6894038" y="0"/>
            <a:ext cx="3312000"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udendørs, jord, sky, Kompositmateriale&#10;&#10;Automatisk genereret beskrivelse">
            <a:extLst>
              <a:ext uri="{FF2B5EF4-FFF2-40B4-BE49-F238E27FC236}">
                <a16:creationId xmlns:a16="http://schemas.microsoft.com/office/drawing/2014/main" id="{4D23E015-EB7F-6CE5-C2DE-A3ABEF99D972}"/>
              </a:ext>
            </a:extLst>
          </p:cNvPr>
          <p:cNvPicPr>
            <a:picLocks noChangeAspect="1"/>
          </p:cNvPicPr>
          <p:nvPr/>
        </p:nvPicPr>
        <p:blipFill rotWithShape="1">
          <a:blip r:embed="rId2">
            <a:extLst>
              <a:ext uri="{28A0092B-C50C-407E-A947-70E740481C1C}">
                <a14:useLocalDpi xmlns:a14="http://schemas.microsoft.com/office/drawing/2010/main" val="0"/>
              </a:ext>
            </a:extLst>
          </a:blip>
          <a:srcRect l="29713" t="4620" r="8418"/>
          <a:stretch/>
        </p:blipFill>
        <p:spPr>
          <a:xfrm>
            <a:off x="6462237" y="0"/>
            <a:ext cx="3312001" cy="7210429"/>
          </a:xfrm>
          <a:prstGeom prst="rect">
            <a:avLst/>
          </a:prstGeom>
          <a:effectLst>
            <a:outerShdw blurRad="50800" dist="38100" dir="2700000" algn="ctr" rotWithShape="0">
              <a:srgbClr val="000000">
                <a:alpha val="15000"/>
              </a:srgbClr>
            </a:outerShdw>
          </a:effectLst>
        </p:spPr>
      </p:pic>
    </p:spTree>
    <p:extLst>
      <p:ext uri="{BB962C8B-B14F-4D97-AF65-F5344CB8AC3E}">
        <p14:creationId xmlns:p14="http://schemas.microsoft.com/office/powerpoint/2010/main" val="2953170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FA41B1A-7972-7DB8-A408-9C6B0341CFE7}"/>
              </a:ext>
            </a:extLst>
          </p:cNvPr>
          <p:cNvSpPr/>
          <p:nvPr/>
        </p:nvSpPr>
        <p:spPr>
          <a:xfrm>
            <a:off x="5543801" y="3520707"/>
            <a:ext cx="4597437" cy="35424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71083CD5-E9A8-1CE8-5B75-B02547D5904E}"/>
              </a:ext>
            </a:extLst>
          </p:cNvPr>
          <p:cNvSpPr>
            <a:spLocks noGrp="1"/>
          </p:cNvSpPr>
          <p:nvPr>
            <p:ph type="title"/>
          </p:nvPr>
        </p:nvSpPr>
        <p:spPr/>
        <p:txBody>
          <a:bodyPr/>
          <a:lstStyle/>
          <a:p>
            <a:r>
              <a:rPr lang="da-DK" sz="2400">
                <a:solidFill>
                  <a:schemeClr val="accent1"/>
                </a:solidFill>
              </a:rPr>
              <a:t>BUSINESS UPDATE</a:t>
            </a:r>
            <a:endParaRPr lang="da-DK" sz="2400" dirty="0">
              <a:solidFill>
                <a:schemeClr val="accent1"/>
              </a:solidFill>
            </a:endParaRPr>
          </a:p>
        </p:txBody>
      </p:sp>
      <p:sp>
        <p:nvSpPr>
          <p:cNvPr id="5" name="Pladsholder til indhold 2">
            <a:extLst>
              <a:ext uri="{FF2B5EF4-FFF2-40B4-BE49-F238E27FC236}">
                <a16:creationId xmlns:a16="http://schemas.microsoft.com/office/drawing/2014/main" id="{FCA5E6EB-552F-E72A-6F44-23BAACB38B0E}"/>
              </a:ext>
            </a:extLst>
          </p:cNvPr>
          <p:cNvSpPr>
            <a:spLocks noGrp="1"/>
          </p:cNvSpPr>
          <p:nvPr>
            <p:ph idx="1"/>
          </p:nvPr>
        </p:nvSpPr>
        <p:spPr>
          <a:xfrm>
            <a:off x="419100" y="1352551"/>
            <a:ext cx="9355137" cy="5631449"/>
          </a:xfrm>
        </p:spPr>
        <p:txBody>
          <a:bodyPr wrap="none" lIns="0" tIns="0" rIns="0" bIns="0" numCol="2" spcCol="216000">
            <a:noAutofit/>
          </a:bodyPr>
          <a:lstStyle/>
          <a:p>
            <a:pPr marL="0" indent="0" fontAlgn="auto" hangingPunct="1">
              <a:spcBef>
                <a:spcPts val="600"/>
              </a:spcBef>
              <a:buNone/>
            </a:pPr>
            <a:r>
              <a:rPr lang="en-GB" sz="1200" b="1" dirty="0">
                <a:effectLst/>
                <a:latin typeface="+mj-lt"/>
                <a:ea typeface="Times New Roman" panose="02020603050405020304" pitchFamily="18" charset="0"/>
                <a:cs typeface="Arial" panose="020B0604020202020204" pitchFamily="34" charset="0"/>
              </a:rPr>
              <a:t>Growing order backlog</a:t>
            </a:r>
          </a:p>
          <a:p>
            <a:pPr marL="0" indent="0" algn="just" fontAlgn="auto" hangingPunct="1">
              <a:spcBef>
                <a:spcPts val="600"/>
              </a:spcBef>
              <a:buNone/>
            </a:pPr>
            <a:r>
              <a:rPr lang="en-US" sz="1100" dirty="0">
                <a:ea typeface="Times New Roman" panose="02020603050405020304" pitchFamily="18" charset="0"/>
                <a:cs typeface="Arial" panose="020B0604020202020204" pitchFamily="34" charset="0"/>
              </a:rPr>
              <a:t>In </a:t>
            </a:r>
            <a:r>
              <a:rPr lang="en-US" sz="1100" dirty="0">
                <a:effectLst/>
                <a:ea typeface="Times New Roman" panose="02020603050405020304" pitchFamily="18" charset="0"/>
                <a:cs typeface="Arial" panose="020B0604020202020204" pitchFamily="34" charset="0"/>
              </a:rPr>
              <a:t>the first half of 2023, SKAKO Concrete's order backlog was maintained at a high level above DKK 120m, and we are fully booked with projects until mid 2024.</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We especially see a positive development in Germany, United Kingdom and United States.</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Lately, we have established a cooperation with </a:t>
            </a:r>
            <a:r>
              <a:rPr lang="en-US" sz="1100" dirty="0" err="1">
                <a:effectLst/>
                <a:ea typeface="Times New Roman" panose="02020603050405020304" pitchFamily="18" charset="0"/>
                <a:cs typeface="Arial" panose="020B0604020202020204" pitchFamily="34" charset="0"/>
              </a:rPr>
              <a:t>Erhvervshus</a:t>
            </a:r>
            <a:r>
              <a:rPr lang="en-US" sz="1100" dirty="0">
                <a:effectLst/>
                <a:ea typeface="Times New Roman" panose="02020603050405020304" pitchFamily="18" charset="0"/>
                <a:cs typeface="Arial" panose="020B0604020202020204" pitchFamily="34" charset="0"/>
              </a:rPr>
              <a:t> Fyn (a Danish company that promotes business in Funen, Denmark) in order to investigate the potential within new markets.</a:t>
            </a:r>
            <a:endParaRPr lang="da-DK" sz="1200" dirty="0">
              <a:effectLst/>
              <a:ea typeface="Calibri" panose="020F0502020204030204" pitchFamily="34" charset="0"/>
              <a:cs typeface="Arial" panose="020B0604020202020204" pitchFamily="34" charset="0"/>
            </a:endParaRPr>
          </a:p>
          <a:p>
            <a:pPr marL="0" indent="0" fontAlgn="auto" hangingPunct="1">
              <a:spcBef>
                <a:spcPts val="600"/>
              </a:spcBef>
              <a:buNone/>
            </a:pPr>
            <a:endParaRPr lang="en-GB" sz="1200" b="1" dirty="0">
              <a:latin typeface="+mj-lt"/>
              <a:cs typeface="Arial" panose="020B0604020202020204" pitchFamily="34" charset="0"/>
            </a:endParaRPr>
          </a:p>
          <a:p>
            <a:pPr marL="0" indent="0" fontAlgn="auto" hangingPunct="1">
              <a:spcBef>
                <a:spcPts val="600"/>
              </a:spcBef>
              <a:buNone/>
            </a:pPr>
            <a:r>
              <a:rPr lang="en-US" sz="1200" b="1" dirty="0">
                <a:latin typeface="+mj-lt"/>
                <a:cs typeface="Arial" panose="020B0604020202020204" pitchFamily="34" charset="0"/>
              </a:rPr>
              <a:t>Customer Satisfaction Survey</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We have received the results from our customer satisfaction survey, made by In2Minds for the second year in a row, showing that customer satisfaction has increased.</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Our NPS score has gone from 29 to 51. NPS stands for Net Promoter Score and is a way to measure customer loyalty. The score is calculated on the basis of the following question: On a scale of 0 – 10, how likely are you to recommend SKAKO to your friends, colleagues, and family?</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A score higher than 40 indicates "top performance," while a score between 20 and 39 indicates a "very good performance," meaning that we have gone from a high level of satisfaction to an even higher level.</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In the survey, the customers especially point out service and product quality as reasons to choose SKAKO Concrete. </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We have also investigated the importance of sustainability among our customers. Most customers have sustainability in focus, and therefor find it essential to be offered sustainable products from SKAKO Concrete - a requirement we are ready to meet. </a:t>
            </a:r>
          </a:p>
          <a:p>
            <a:pPr marL="0" indent="0" algn="just" fontAlgn="auto" hangingPunct="1">
              <a:spcBef>
                <a:spcPts val="600"/>
              </a:spcBef>
              <a:buNone/>
            </a:pPr>
            <a:endParaRPr lang="en-US" sz="1100" dirty="0">
              <a:ea typeface="Times New Roman" panose="02020603050405020304" pitchFamily="18" charset="0"/>
              <a:cs typeface="Arial" panose="020B0604020202020204" pitchFamily="34" charset="0"/>
            </a:endParaRPr>
          </a:p>
          <a:p>
            <a:pPr marL="0" indent="0">
              <a:spcBef>
                <a:spcPts val="600"/>
              </a:spcBef>
              <a:buNone/>
            </a:pPr>
            <a:r>
              <a:rPr lang="en-US" sz="1200" b="1" dirty="0">
                <a:latin typeface="+mj-lt"/>
                <a:cs typeface="Arial" panose="020B0604020202020204" pitchFamily="34" charset="0"/>
              </a:rPr>
              <a:t>Knowledge about concrete</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As a part of our strategy, we want to become more consultative. Therefore, we are planning several exclusive customer events in the local markets, where we will share knowledge about concrete with the customers.</a:t>
            </a:r>
          </a:p>
          <a:p>
            <a:pPr marL="0" indent="0" algn="just" fontAlgn="auto" hangingPunct="1">
              <a:spcBef>
                <a:spcPts val="600"/>
              </a:spcBef>
              <a:buNone/>
            </a:pPr>
            <a:endParaRPr lang="en-US" sz="1100" dirty="0">
              <a:effectLst/>
              <a:ea typeface="Times New Roman" panose="02020603050405020304" pitchFamily="18" charset="0"/>
              <a:cs typeface="Arial" panose="020B0604020202020204" pitchFamily="34" charset="0"/>
            </a:endParaRP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The first local customer event will be in North Germany later this year. The theme of the event will be sustainability.</a:t>
            </a:r>
          </a:p>
          <a:p>
            <a:pPr marL="0" indent="0" algn="just" fontAlgn="auto" hangingPunct="1">
              <a:spcBef>
                <a:spcPts val="600"/>
              </a:spcBef>
              <a:buNone/>
            </a:pPr>
            <a:endParaRPr lang="en-US" sz="1100" dirty="0">
              <a:effectLst/>
              <a:ea typeface="Times New Roman" panose="02020603050405020304" pitchFamily="18" charset="0"/>
              <a:cs typeface="Arial" panose="020B0604020202020204" pitchFamily="34" charset="0"/>
            </a:endParaRPr>
          </a:p>
          <a:p>
            <a:pPr marL="0" indent="0" fontAlgn="auto">
              <a:spcBef>
                <a:spcPts val="600"/>
              </a:spcBef>
              <a:buNone/>
            </a:pPr>
            <a:r>
              <a:rPr lang="en-US" sz="1200" b="1" dirty="0">
                <a:latin typeface="+mj-lt"/>
                <a:cs typeface="Arial" panose="020B0604020202020204" pitchFamily="34" charset="0"/>
              </a:rPr>
              <a:t>Aftersales</a:t>
            </a:r>
          </a:p>
          <a:p>
            <a:pPr marL="0" indent="0" algn="just" fontAlgn="auto" hangingPunct="1">
              <a:spcBef>
                <a:spcPts val="600"/>
              </a:spcBef>
              <a:buNone/>
            </a:pPr>
            <a:r>
              <a:rPr lang="en-US" sz="1100" dirty="0">
                <a:effectLst/>
                <a:ea typeface="Times New Roman" panose="02020603050405020304" pitchFamily="18" charset="0"/>
                <a:cs typeface="Arial" panose="020B0604020202020204" pitchFamily="34" charset="0"/>
              </a:rPr>
              <a:t>Customer care is essential for a business like SKAKO, and therefor we have sharpened our aftersales strategy. The plan is to reach more out to the customers to be ahead of their needs. To do so, we have employed two new Sales Managers, focusing on all the markets we operate in.</a:t>
            </a:r>
          </a:p>
        </p:txBody>
      </p:sp>
      <p:pic>
        <p:nvPicPr>
          <p:cNvPr id="3" name="Billede 2">
            <a:extLst>
              <a:ext uri="{FF2B5EF4-FFF2-40B4-BE49-F238E27FC236}">
                <a16:creationId xmlns:a16="http://schemas.microsoft.com/office/drawing/2014/main" id="{C9DFC46A-E474-0B43-4015-346A549FBB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76800" y="3520707"/>
            <a:ext cx="4597437" cy="3167656"/>
          </a:xfrm>
          <a:prstGeom prst="rect">
            <a:avLst/>
          </a:prstGeom>
        </p:spPr>
      </p:pic>
    </p:spTree>
    <p:extLst>
      <p:ext uri="{BB962C8B-B14F-4D97-AF65-F5344CB8AC3E}">
        <p14:creationId xmlns:p14="http://schemas.microsoft.com/office/powerpoint/2010/main" val="236996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descr="Et billede, der indeholder jord, udendørs, grus, Grus/murbrokker&#10;&#10;Automatisk genereret beskrivelse">
            <a:extLst>
              <a:ext uri="{FF2B5EF4-FFF2-40B4-BE49-F238E27FC236}">
                <a16:creationId xmlns:a16="http://schemas.microsoft.com/office/drawing/2014/main" id="{1AD42C4A-C0B2-9F67-8270-BE61F793C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11" name="Rektangel 10">
            <a:extLst>
              <a:ext uri="{FF2B5EF4-FFF2-40B4-BE49-F238E27FC236}">
                <a16:creationId xmlns:a16="http://schemas.microsoft.com/office/drawing/2014/main" id="{39244906-BE7E-71EA-7BD5-2977F9B0E164}"/>
              </a:ext>
            </a:extLst>
          </p:cNvPr>
          <p:cNvSpPr/>
          <p:nvPr/>
        </p:nvSpPr>
        <p:spPr>
          <a:xfrm>
            <a:off x="793" y="0"/>
            <a:ext cx="10691813" cy="568801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8646AC9-2A1A-7ECE-4C32-908F1E1C053F}"/>
              </a:ext>
            </a:extLst>
          </p:cNvPr>
          <p:cNvSpPr/>
          <p:nvPr/>
        </p:nvSpPr>
        <p:spPr>
          <a:xfrm>
            <a:off x="1" y="5688013"/>
            <a:ext cx="10691812" cy="1871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EC911CD-1EF8-06FE-24FA-6F6DF62B7C7B}"/>
              </a:ext>
            </a:extLst>
          </p:cNvPr>
          <p:cNvSpPr>
            <a:spLocks noGrp="1"/>
          </p:cNvSpPr>
          <p:nvPr>
            <p:ph type="title"/>
          </p:nvPr>
        </p:nvSpPr>
        <p:spPr>
          <a:xfrm>
            <a:off x="412750" y="5857370"/>
            <a:ext cx="9221689" cy="769360"/>
          </a:xfrm>
        </p:spPr>
        <p:txBody>
          <a:bodyPr/>
          <a:lstStyle/>
          <a:p>
            <a:r>
              <a:rPr lang="da-DK" dirty="0"/>
              <a:t>5. SKAKO VIBRATION</a:t>
            </a:r>
          </a:p>
        </p:txBody>
      </p:sp>
      <p:grpSp>
        <p:nvGrpSpPr>
          <p:cNvPr id="3" name="Gruppe 2">
            <a:extLst>
              <a:ext uri="{FF2B5EF4-FFF2-40B4-BE49-F238E27FC236}">
                <a16:creationId xmlns:a16="http://schemas.microsoft.com/office/drawing/2014/main" id="{C355F6E8-578C-69D6-E38E-029165384B45}"/>
              </a:ext>
            </a:extLst>
          </p:cNvPr>
          <p:cNvGrpSpPr/>
          <p:nvPr/>
        </p:nvGrpSpPr>
        <p:grpSpPr>
          <a:xfrm>
            <a:off x="10312668" y="439066"/>
            <a:ext cx="200305" cy="6653882"/>
            <a:chOff x="10312668" y="439066"/>
            <a:chExt cx="200305" cy="6653882"/>
          </a:xfrm>
        </p:grpSpPr>
        <p:sp>
          <p:nvSpPr>
            <p:cNvPr id="6" name="Tekstfelt 5">
              <a:extLst>
                <a:ext uri="{FF2B5EF4-FFF2-40B4-BE49-F238E27FC236}">
                  <a16:creationId xmlns:a16="http://schemas.microsoft.com/office/drawing/2014/main" id="{8D816EC3-A8C2-A89C-469B-CD9244104FDD}"/>
                </a:ext>
              </a:extLst>
            </p:cNvPr>
            <p:cNvSpPr txBox="1"/>
            <p:nvPr/>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chemeClr val="bg2"/>
                  </a:solidFill>
                  <a:latin typeface="Geogrotesque Rg" panose="02000000000000000000" pitchFamily="50" charset="0"/>
                </a:rPr>
                <a:t>Quarterly report 2023</a:t>
              </a:r>
            </a:p>
          </p:txBody>
        </p:sp>
        <p:cxnSp>
          <p:nvCxnSpPr>
            <p:cNvPr id="7" name="Lige forbindelse 6">
              <a:extLst>
                <a:ext uri="{FF2B5EF4-FFF2-40B4-BE49-F238E27FC236}">
                  <a16:creationId xmlns:a16="http://schemas.microsoft.com/office/drawing/2014/main" id="{7EB06F07-A27A-49F2-59EA-072B40CA9496}"/>
                </a:ext>
              </a:extLst>
            </p:cNvPr>
            <p:cNvCxnSpPr>
              <a:cxnSpLocks/>
            </p:cNvCxnSpPr>
            <p:nvPr/>
          </p:nvCxnSpPr>
          <p:spPr>
            <a:xfrm>
              <a:off x="10401054" y="1022654"/>
              <a:ext cx="1119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A3E44D52-61B2-AAEE-D59D-9AC2DBA3C2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0192675" y="645637"/>
              <a:ext cx="509952" cy="96810"/>
            </a:xfrm>
            <a:prstGeom prst="rect">
              <a:avLst/>
            </a:prstGeom>
          </p:spPr>
        </p:pic>
        <p:sp>
          <p:nvSpPr>
            <p:cNvPr id="10" name="Tekstfelt 9">
              <a:extLst>
                <a:ext uri="{FF2B5EF4-FFF2-40B4-BE49-F238E27FC236}">
                  <a16:creationId xmlns:a16="http://schemas.microsoft.com/office/drawing/2014/main" id="{12BB4609-B5E4-6B66-2DC8-F1FBD4C6ACA4}"/>
                </a:ext>
              </a:extLst>
            </p:cNvPr>
            <p:cNvSpPr txBox="1"/>
            <p:nvPr/>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16</a:t>
              </a:fld>
              <a:endParaRPr lang="en-GB" sz="1050" b="0" i="0" u="none" strike="noStrike" baseline="30000" dirty="0">
                <a:solidFill>
                  <a:srgbClr val="7A888E"/>
                </a:solidFill>
                <a:latin typeface="Geogrotesque Rg" panose="02000000000000000000" pitchFamily="50" charset="0"/>
              </a:endParaRPr>
            </a:p>
          </p:txBody>
        </p:sp>
      </p:grpSp>
    </p:spTree>
    <p:extLst>
      <p:ext uri="{BB962C8B-B14F-4D97-AF65-F5344CB8AC3E}">
        <p14:creationId xmlns:p14="http://schemas.microsoft.com/office/powerpoint/2010/main" val="131226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4E63F0-D417-16B7-0896-8506746CB2EB}"/>
              </a:ext>
            </a:extLst>
          </p:cNvPr>
          <p:cNvSpPr>
            <a:spLocks noGrp="1"/>
          </p:cNvSpPr>
          <p:nvPr>
            <p:ph type="title"/>
          </p:nvPr>
        </p:nvSpPr>
        <p:spPr/>
        <p:txBody>
          <a:bodyPr/>
          <a:lstStyle/>
          <a:p>
            <a:r>
              <a:rPr lang="da-DK" sz="2400" dirty="0">
                <a:solidFill>
                  <a:schemeClr val="accent1"/>
                </a:solidFill>
              </a:rPr>
              <a:t>Q2 2023 FINANCIAL REVIEW SKAKO VIBRATION</a:t>
            </a:r>
          </a:p>
        </p:txBody>
      </p:sp>
      <p:graphicFrame>
        <p:nvGraphicFramePr>
          <p:cNvPr id="3" name="Tabel 2">
            <a:extLst>
              <a:ext uri="{FF2B5EF4-FFF2-40B4-BE49-F238E27FC236}">
                <a16:creationId xmlns:a16="http://schemas.microsoft.com/office/drawing/2014/main" id="{4ADBD40F-1F67-6851-818D-C205A34FEB67}"/>
              </a:ext>
            </a:extLst>
          </p:cNvPr>
          <p:cNvGraphicFramePr>
            <a:graphicFrameLocks noGrp="1"/>
          </p:cNvGraphicFramePr>
          <p:nvPr>
            <p:extLst>
              <p:ext uri="{D42A27DB-BD31-4B8C-83A1-F6EECF244321}">
                <p14:modId xmlns:p14="http://schemas.microsoft.com/office/powerpoint/2010/main" val="1183888971"/>
              </p:ext>
            </p:extLst>
          </p:nvPr>
        </p:nvGraphicFramePr>
        <p:xfrm>
          <a:off x="412750" y="2087563"/>
          <a:ext cx="9408048" cy="1972920"/>
        </p:xfrm>
        <a:graphic>
          <a:graphicData uri="http://schemas.openxmlformats.org/drawingml/2006/table">
            <a:tbl>
              <a:tblPr>
                <a:tableStyleId>{5C22544A-7EE6-4342-B048-85BDC9FD1C3A}</a:tableStyleId>
              </a:tblPr>
              <a:tblGrid>
                <a:gridCol w="2386828">
                  <a:extLst>
                    <a:ext uri="{9D8B030D-6E8A-4147-A177-3AD203B41FA5}">
                      <a16:colId xmlns:a16="http://schemas.microsoft.com/office/drawing/2014/main" val="3287593737"/>
                    </a:ext>
                  </a:extLst>
                </a:gridCol>
                <a:gridCol w="1167211">
                  <a:extLst>
                    <a:ext uri="{9D8B030D-6E8A-4147-A177-3AD203B41FA5}">
                      <a16:colId xmlns:a16="http://schemas.microsoft.com/office/drawing/2014/main" val="2875866105"/>
                    </a:ext>
                  </a:extLst>
                </a:gridCol>
                <a:gridCol w="1180678">
                  <a:extLst>
                    <a:ext uri="{9D8B030D-6E8A-4147-A177-3AD203B41FA5}">
                      <a16:colId xmlns:a16="http://schemas.microsoft.com/office/drawing/2014/main" val="3967751130"/>
                    </a:ext>
                  </a:extLst>
                </a:gridCol>
                <a:gridCol w="1180678">
                  <a:extLst>
                    <a:ext uri="{9D8B030D-6E8A-4147-A177-3AD203B41FA5}">
                      <a16:colId xmlns:a16="http://schemas.microsoft.com/office/drawing/2014/main" val="3052227886"/>
                    </a:ext>
                  </a:extLst>
                </a:gridCol>
                <a:gridCol w="1180678">
                  <a:extLst>
                    <a:ext uri="{9D8B030D-6E8A-4147-A177-3AD203B41FA5}">
                      <a16:colId xmlns:a16="http://schemas.microsoft.com/office/drawing/2014/main" val="1193722097"/>
                    </a:ext>
                  </a:extLst>
                </a:gridCol>
                <a:gridCol w="1180678">
                  <a:extLst>
                    <a:ext uri="{9D8B030D-6E8A-4147-A177-3AD203B41FA5}">
                      <a16:colId xmlns:a16="http://schemas.microsoft.com/office/drawing/2014/main" val="2634254536"/>
                    </a:ext>
                  </a:extLst>
                </a:gridCol>
                <a:gridCol w="1131297">
                  <a:extLst>
                    <a:ext uri="{9D8B030D-6E8A-4147-A177-3AD203B41FA5}">
                      <a16:colId xmlns:a16="http://schemas.microsoft.com/office/drawing/2014/main" val="859973989"/>
                    </a:ext>
                  </a:extLst>
                </a:gridCol>
              </a:tblGrid>
              <a:tr h="16441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6598969"/>
                  </a:ext>
                </a:extLst>
              </a:tr>
              <a:tr h="164410">
                <a:tc>
                  <a:txBody>
                    <a:bodyPr/>
                    <a:lstStyle/>
                    <a:p>
                      <a:pPr>
                        <a:lnSpc>
                          <a:spcPts val="940"/>
                        </a:lnSpc>
                        <a:spcBef>
                          <a:spcPts val="200"/>
                        </a:spcBef>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Plant sales revenue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effectLst/>
                          <a:latin typeface="+mn-lt"/>
                          <a:ea typeface="Geogrotesque Rg" panose="02000000000000000000" pitchFamily="50" charset="0"/>
                          <a:cs typeface="Geogrotesque Rg" panose="02000000000000000000" pitchFamily="50" charset="0"/>
                        </a:rPr>
                        <a:t>43.9</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44.2</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-0.7%</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88.1</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81.8</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7.7%</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9153936"/>
                  </a:ext>
                </a:extLst>
              </a:tr>
              <a:tr h="164410">
                <a:tc>
                  <a:txBody>
                    <a:bodyPr/>
                    <a:lstStyle/>
                    <a:p>
                      <a:pPr marL="2540">
                        <a:lnSpc>
                          <a:spcPts val="940"/>
                        </a:lnSpc>
                        <a:spcBef>
                          <a:spcPts val="155"/>
                        </a:spcBef>
                        <a:spcAft>
                          <a:spcPts val="0"/>
                        </a:spcAft>
                      </a:pPr>
                      <a:r>
                        <a:rPr lang="en-GB" sz="800" dirty="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Aftersales revenue</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17.7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16.8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5.4%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35.4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34.1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3.8%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9586543"/>
                  </a:ext>
                </a:extLst>
              </a:tr>
              <a:tr h="164410">
                <a:tc>
                  <a:txBody>
                    <a:bodyPr/>
                    <a:lstStyle/>
                    <a:p>
                      <a:pPr marL="2540">
                        <a:lnSpc>
                          <a:spcPts val="940"/>
                        </a:lnSpc>
                        <a:spcBef>
                          <a:spcPts val="155"/>
                        </a:spcBef>
                        <a:spcAft>
                          <a:spcPts val="0"/>
                        </a:spcAft>
                      </a:pPr>
                      <a:r>
                        <a:rPr lang="en-GB" sz="800" b="1">
                          <a:solidFill>
                            <a:srgbClr val="374B5A"/>
                          </a:solidFill>
                          <a:effectLst/>
                          <a:latin typeface="Geogrotesque-Bold" panose="02000000000000000000" pitchFamily="50" charset="0"/>
                          <a:ea typeface="Geogrotesque Rg" panose="02000000000000000000" pitchFamily="50" charset="0"/>
                          <a:cs typeface="Geogrotesque-Bold" panose="02000000000000000000" pitchFamily="50" charset="0"/>
                        </a:rPr>
                        <a:t>Total revenue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61.6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61.0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123.5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115.9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6.6%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2832238"/>
                  </a:ext>
                </a:extLst>
              </a:tr>
              <a:tr h="164410">
                <a:tc>
                  <a:txBody>
                    <a:bodyPr/>
                    <a:lstStyle/>
                    <a:p>
                      <a:pPr marL="1905">
                        <a:lnSpc>
                          <a:spcPts val="940"/>
                        </a:lnSpc>
                        <a:spcBef>
                          <a:spcPts val="155"/>
                        </a:spcBef>
                        <a:spcAft>
                          <a:spcPts val="0"/>
                        </a:spcAft>
                      </a:pPr>
                      <a:r>
                        <a:rPr lang="en-GB" sz="800" b="1">
                          <a:solidFill>
                            <a:srgbClr val="374B5A"/>
                          </a:solidFill>
                          <a:effectLst/>
                          <a:latin typeface="Geogrotesque-Bold" panose="02000000000000000000" pitchFamily="50" charset="0"/>
                          <a:ea typeface="Geogrotesque Rg" panose="02000000000000000000" pitchFamily="50" charset="0"/>
                          <a:cs typeface="Geogrotesque-Bold" panose="02000000000000000000" pitchFamily="50" charset="0"/>
                        </a:rPr>
                        <a:t>Gross profit</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19.7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17.8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10.7%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38.0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34.4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10.5%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1965060"/>
                  </a:ext>
                </a:extLst>
              </a:tr>
              <a:tr h="164410">
                <a:tc>
                  <a:txBody>
                    <a:bodyPr/>
                    <a:lstStyle/>
                    <a:p>
                      <a:pPr marR="88265">
                        <a:lnSpc>
                          <a:spcPts val="935"/>
                        </a:lnSpc>
                        <a:spcBef>
                          <a:spcPts val="165"/>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Gross profit margin</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32.0%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29.2%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2.8pp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30.7%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29.7%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1.0pp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161406"/>
                  </a:ext>
                </a:extLst>
              </a:tr>
              <a:tr h="164410">
                <a:tc>
                  <a:txBody>
                    <a:bodyPr/>
                    <a:lstStyle/>
                    <a:p>
                      <a:pPr marL="1270">
                        <a:lnSpc>
                          <a:spcPts val="955"/>
                        </a:lnSpc>
                        <a:spcBef>
                          <a:spcPts val="14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Operating profit (EBIT)</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35"/>
                        </a:lnSpc>
                        <a:spcBef>
                          <a:spcPts val="165"/>
                        </a:spcBef>
                      </a:pPr>
                      <a:r>
                        <a:rPr lang="da-DK" sz="800" dirty="0">
                          <a:effectLst/>
                          <a:latin typeface="+mj-lt"/>
                          <a:ea typeface="Geogrotesque Rg" panose="02000000000000000000" pitchFamily="50" charset="0"/>
                          <a:cs typeface="Geogrotesque Rg" panose="02000000000000000000" pitchFamily="50" charset="0"/>
                        </a:rPr>
                        <a:t>6.8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35"/>
                        </a:lnSpc>
                        <a:spcBef>
                          <a:spcPts val="165"/>
                        </a:spcBef>
                        <a:spcAft>
                          <a:spcPts val="0"/>
                        </a:spcAft>
                      </a:pPr>
                      <a:r>
                        <a:rPr lang="da-DK" sz="800" dirty="0">
                          <a:effectLst/>
                          <a:latin typeface="+mj-lt"/>
                          <a:ea typeface="Geogrotesque Rg" panose="02000000000000000000" pitchFamily="50" charset="0"/>
                          <a:cs typeface="Geogrotesque Rg" panose="02000000000000000000" pitchFamily="50" charset="0"/>
                        </a:rPr>
                        <a:t>3.9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35"/>
                        </a:lnSpc>
                        <a:spcBef>
                          <a:spcPts val="16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74.4%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35"/>
                        </a:lnSpc>
                        <a:spcBef>
                          <a:spcPts val="165"/>
                        </a:spcBef>
                        <a:spcAft>
                          <a:spcPts val="0"/>
                        </a:spcAft>
                      </a:pPr>
                      <a:r>
                        <a:rPr lang="da-DK" sz="800" dirty="0">
                          <a:effectLst/>
                          <a:latin typeface="+mj-lt"/>
                          <a:ea typeface="Geogrotesque Rg" panose="02000000000000000000" pitchFamily="50" charset="0"/>
                          <a:cs typeface="Geogrotesque Rg" panose="02000000000000000000" pitchFamily="50" charset="0"/>
                        </a:rPr>
                        <a:t>12.6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35"/>
                        </a:lnSpc>
                        <a:spcBef>
                          <a:spcPts val="165"/>
                        </a:spcBef>
                        <a:spcAft>
                          <a:spcPts val="0"/>
                        </a:spcAft>
                      </a:pPr>
                      <a:r>
                        <a:rPr lang="da-DK" sz="800" dirty="0">
                          <a:effectLst/>
                          <a:latin typeface="+mj-lt"/>
                          <a:ea typeface="Geogrotesque Rg" panose="02000000000000000000" pitchFamily="50" charset="0"/>
                          <a:cs typeface="Geogrotesque Rg" panose="02000000000000000000" pitchFamily="50" charset="0"/>
                        </a:rPr>
                        <a:t>8.6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35"/>
                        </a:lnSpc>
                        <a:spcBef>
                          <a:spcPts val="16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46.5%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084333"/>
                  </a:ext>
                </a:extLst>
              </a:tr>
              <a:tr h="164410">
                <a:tc>
                  <a:txBody>
                    <a:bodyPr/>
                    <a:lstStyle/>
                    <a:p>
                      <a:pPr marL="2540">
                        <a:lnSpc>
                          <a:spcPts val="955"/>
                        </a:lnSpc>
                        <a:spcBef>
                          <a:spcPts val="140"/>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Profit margin (EBIT margin)</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11.0%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6.4%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4.6pp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10.2%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7.4%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2.8pp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9157927"/>
                  </a:ext>
                </a:extLst>
              </a:tr>
              <a:tr h="164410">
                <a:tc>
                  <a:txBody>
                    <a:bodyPr/>
                    <a:lstStyle/>
                    <a:p>
                      <a:pPr marL="2540">
                        <a:lnSpc>
                          <a:spcPts val="960"/>
                        </a:lnSpc>
                        <a:spcBef>
                          <a:spcPts val="135"/>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899910"/>
                  </a:ext>
                </a:extLst>
              </a:tr>
              <a:tr h="164410">
                <a:tc>
                  <a:txBody>
                    <a:bodyPr/>
                    <a:lstStyle/>
                    <a:p>
                      <a:pPr marL="2540">
                        <a:lnSpc>
                          <a:spcPts val="940"/>
                        </a:lnSpc>
                        <a:spcBef>
                          <a:spcPts val="155"/>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Order backlog beginning of period</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60"/>
                        </a:spcBef>
                      </a:pPr>
                      <a:r>
                        <a:rPr lang="da-DK" sz="800" dirty="0">
                          <a:effectLst/>
                          <a:latin typeface="+mn-lt"/>
                          <a:ea typeface="Geogrotesque Rg" panose="02000000000000000000" pitchFamily="50" charset="0"/>
                          <a:cs typeface="Geogrotesque Rg" panose="02000000000000000000" pitchFamily="50" charset="0"/>
                        </a:rPr>
                        <a:t>78.0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60"/>
                        </a:spcBef>
                        <a:spcAft>
                          <a:spcPts val="0"/>
                        </a:spcAft>
                      </a:pPr>
                      <a:r>
                        <a:rPr lang="da-DK" sz="800" dirty="0">
                          <a:effectLst/>
                          <a:latin typeface="+mn-lt"/>
                          <a:ea typeface="Geogrotesque Rg" panose="02000000000000000000" pitchFamily="50" charset="0"/>
                          <a:cs typeface="Geogrotesque Rg" panose="02000000000000000000" pitchFamily="50" charset="0"/>
                        </a:rPr>
                        <a:t>72.7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6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7.3%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40"/>
                        </a:lnSpc>
                        <a:spcBef>
                          <a:spcPts val="160"/>
                        </a:spcBef>
                        <a:spcAft>
                          <a:spcPts val="0"/>
                        </a:spcAft>
                      </a:pPr>
                      <a:r>
                        <a:rPr lang="da-DK" sz="800" dirty="0">
                          <a:effectLst/>
                          <a:latin typeface="+mn-lt"/>
                          <a:ea typeface="Geogrotesque Rg" panose="02000000000000000000" pitchFamily="50" charset="0"/>
                          <a:cs typeface="Geogrotesque Rg" panose="02000000000000000000" pitchFamily="50" charset="0"/>
                        </a:rPr>
                        <a:t>72.6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40"/>
                        </a:lnSpc>
                        <a:spcBef>
                          <a:spcPts val="160"/>
                        </a:spcBef>
                        <a:spcAft>
                          <a:spcPts val="0"/>
                        </a:spcAft>
                      </a:pPr>
                      <a:r>
                        <a:rPr lang="da-DK" sz="800" dirty="0">
                          <a:effectLst/>
                          <a:latin typeface="+mn-lt"/>
                          <a:ea typeface="Geogrotesque Rg" panose="02000000000000000000" pitchFamily="50" charset="0"/>
                          <a:cs typeface="Geogrotesque Rg" panose="02000000000000000000" pitchFamily="50" charset="0"/>
                        </a:rPr>
                        <a:t>53.9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6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34.7%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1443897"/>
                  </a:ext>
                </a:extLst>
              </a:tr>
              <a:tr h="164410">
                <a:tc>
                  <a:txBody>
                    <a:bodyPr/>
                    <a:lstStyle/>
                    <a:p>
                      <a:pPr marL="1270">
                        <a:lnSpc>
                          <a:spcPts val="965"/>
                        </a:lnSpc>
                        <a:spcBef>
                          <a:spcPts val="130"/>
                        </a:spcBef>
                        <a:spcAft>
                          <a:spcPts val="0"/>
                        </a:spcAft>
                      </a:pPr>
                      <a:r>
                        <a:rPr lang="en-GB" sz="800">
                          <a:solidFill>
                            <a:srgbClr val="374B5A"/>
                          </a:solidFill>
                          <a:effectLst/>
                          <a:latin typeface="Geogrotesque-Regular" panose="02000000000000000000" pitchFamily="50" charset="0"/>
                          <a:ea typeface="Geogrotesque Rg" panose="02000000000000000000" pitchFamily="50" charset="0"/>
                          <a:cs typeface="Geogrotesque-Regular" panose="02000000000000000000" pitchFamily="50" charset="0"/>
                        </a:rPr>
                        <a:t>Order intake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60.6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74.3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-18.4%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127.9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148.0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-13.6%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585297"/>
                  </a:ext>
                </a:extLst>
              </a:tr>
              <a:tr h="164410">
                <a:tc>
                  <a:txBody>
                    <a:bodyPr/>
                    <a:lstStyle/>
                    <a:p>
                      <a:pPr marL="1270">
                        <a:lnSpc>
                          <a:spcPts val="960"/>
                        </a:lnSpc>
                        <a:spcBef>
                          <a:spcPts val="125"/>
                        </a:spcBef>
                        <a:spcAft>
                          <a:spcPts val="0"/>
                        </a:spcAft>
                      </a:pPr>
                      <a:r>
                        <a:rPr lang="en-GB" sz="800" b="1" dirty="0">
                          <a:solidFill>
                            <a:srgbClr val="374B5A"/>
                          </a:solidFill>
                          <a:effectLst/>
                          <a:latin typeface="Geogrotesque-Bold" panose="02000000000000000000" pitchFamily="50" charset="0"/>
                          <a:ea typeface="Geogrotesque Rg" panose="02000000000000000000" pitchFamily="50" charset="0"/>
                          <a:cs typeface="Geogrotesque-Bold" panose="02000000000000000000" pitchFamily="50" charset="0"/>
                        </a:rPr>
                        <a:t>Order backlog end of period</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j-lt"/>
                          <a:ea typeface="Geogrotesque Rg" panose="02000000000000000000" pitchFamily="50" charset="0"/>
                          <a:cs typeface="Geogrotesque Rg" panose="02000000000000000000" pitchFamily="50" charset="0"/>
                        </a:rPr>
                        <a:t>77.0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84.5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-8.9%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77.0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84.5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-8.9%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8221428"/>
                  </a:ext>
                </a:extLst>
              </a:tr>
            </a:tbl>
          </a:graphicData>
        </a:graphic>
      </p:graphicFrame>
      <p:graphicFrame>
        <p:nvGraphicFramePr>
          <p:cNvPr id="4" name="Diagram 3">
            <a:extLst>
              <a:ext uri="{FF2B5EF4-FFF2-40B4-BE49-F238E27FC236}">
                <a16:creationId xmlns:a16="http://schemas.microsoft.com/office/drawing/2014/main" id="{BC4922ED-1E65-EEFF-F3AE-6F64AE407B27}"/>
              </a:ext>
            </a:extLst>
          </p:cNvPr>
          <p:cNvGraphicFramePr/>
          <p:nvPr>
            <p:extLst>
              <p:ext uri="{D42A27DB-BD31-4B8C-83A1-F6EECF244321}">
                <p14:modId xmlns:p14="http://schemas.microsoft.com/office/powerpoint/2010/main" val="407367468"/>
              </p:ext>
            </p:extLst>
          </p:nvPr>
        </p:nvGraphicFramePr>
        <p:xfrm>
          <a:off x="412750" y="4194802"/>
          <a:ext cx="9317846" cy="30772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7680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28C4E-2BA6-F58F-8089-DA918F4783FE}"/>
              </a:ext>
            </a:extLst>
          </p:cNvPr>
          <p:cNvSpPr>
            <a:spLocks noGrp="1"/>
          </p:cNvSpPr>
          <p:nvPr>
            <p:ph type="title"/>
          </p:nvPr>
        </p:nvSpPr>
        <p:spPr>
          <a:xfrm>
            <a:off x="419101" y="900113"/>
            <a:ext cx="9221689" cy="769360"/>
          </a:xfrm>
        </p:spPr>
        <p:txBody>
          <a:bodyPr lIns="0" tIns="0" rIns="0" bIns="0" anchor="t"/>
          <a:lstStyle/>
          <a:p>
            <a:r>
              <a:rPr lang="it-IT" sz="2400" dirty="0">
                <a:solidFill>
                  <a:schemeClr val="accent1"/>
                </a:solidFill>
              </a:rPr>
              <a:t>FINANCIAL PERFORMANCE IN Q2 2023</a:t>
            </a:r>
            <a:endParaRPr lang="da-DK" sz="2400" dirty="0">
              <a:solidFill>
                <a:schemeClr val="accent1"/>
              </a:solidFill>
            </a:endParaRPr>
          </a:p>
        </p:txBody>
      </p:sp>
      <p:sp>
        <p:nvSpPr>
          <p:cNvPr id="4" name="Pladsholder til indhold 2">
            <a:extLst>
              <a:ext uri="{FF2B5EF4-FFF2-40B4-BE49-F238E27FC236}">
                <a16:creationId xmlns:a16="http://schemas.microsoft.com/office/drawing/2014/main" id="{C9D4FC8D-E008-64BB-4766-93078B61D377}"/>
              </a:ext>
            </a:extLst>
          </p:cNvPr>
          <p:cNvSpPr>
            <a:spLocks noGrp="1"/>
          </p:cNvSpPr>
          <p:nvPr>
            <p:ph idx="1"/>
          </p:nvPr>
        </p:nvSpPr>
        <p:spPr>
          <a:xfrm>
            <a:off x="419101" y="1388449"/>
            <a:ext cx="5290323" cy="5704501"/>
          </a:xfrm>
        </p:spPr>
        <p:txBody>
          <a:bodyPr lIns="0" tIns="0" rIns="0" bIns="0" numCol="1" spcCol="216000">
            <a:noAutofit/>
          </a:bodyPr>
          <a:lstStyle/>
          <a:p>
            <a:pPr marL="0" marR="0" indent="0" algn="just" rtl="0">
              <a:lnSpc>
                <a:spcPct val="100000"/>
              </a:lnSpc>
              <a:spcBef>
                <a:spcPts val="600"/>
              </a:spcBef>
              <a:buNone/>
            </a:pPr>
            <a:r>
              <a:rPr lang="en-US" sz="1100" b="1" dirty="0">
                <a:latin typeface="+mj-lt"/>
              </a:rPr>
              <a:t>Financial performance in Q2 2023</a:t>
            </a:r>
          </a:p>
          <a:p>
            <a:pPr marL="0" marR="0" indent="0" algn="just" rtl="0">
              <a:lnSpc>
                <a:spcPct val="100000"/>
              </a:lnSpc>
              <a:spcBef>
                <a:spcPts val="600"/>
              </a:spcBef>
              <a:buNone/>
            </a:pPr>
            <a:r>
              <a:rPr lang="en-US" sz="1100" dirty="0"/>
              <a:t>For SKAKO Vibration, Q2 2023 ended with the same high momentum as in the previous quarters with revenue above DKK 60m and a stabile order backlog above DKK 70m.</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dirty="0"/>
              <a:t>Below, the key financials for SKAKO Vibration in Q2 2023:</a:t>
            </a:r>
          </a:p>
          <a:p>
            <a:pPr algn="just">
              <a:lnSpc>
                <a:spcPct val="100000"/>
              </a:lnSpc>
              <a:spcBef>
                <a:spcPts val="600"/>
              </a:spcBef>
            </a:pPr>
            <a:r>
              <a:rPr lang="en-US" sz="1100" dirty="0"/>
              <a:t>Revenue increased by 1% amounting to DKK 61.6m driven by an increase in aftersales of 5% while plant sales decreased by 1%.</a:t>
            </a:r>
          </a:p>
          <a:p>
            <a:pPr algn="just">
              <a:lnSpc>
                <a:spcPct val="100000"/>
              </a:lnSpc>
              <a:spcBef>
                <a:spcPts val="600"/>
              </a:spcBef>
            </a:pPr>
            <a:r>
              <a:rPr lang="en-US" sz="1100" dirty="0"/>
              <a:t>Gross profit increased by 11% amounting to DKK 19.7m due to growth in revenue and an increase in gross profit margin of 2.8pp.  The increase in margin was driven by the higher share of the aftersales with higher margin than plant sales.</a:t>
            </a:r>
          </a:p>
          <a:p>
            <a:pPr algn="just">
              <a:lnSpc>
                <a:spcPct val="100000"/>
              </a:lnSpc>
              <a:spcBef>
                <a:spcPts val="600"/>
              </a:spcBef>
            </a:pPr>
            <a:r>
              <a:rPr lang="en-US" sz="1100" dirty="0"/>
              <a:t>Operating profit (EBIT) increased with 74% to DKK 6.8m due to growth in revenue and an increase in EBIT margin of 4.6pp to 11.0%. The increase in EBIT margin was driven by a higher gross profit margin and a lower growth in capacity costs than the growth </a:t>
            </a:r>
            <a:r>
              <a:rPr lang="en-US" sz="1100"/>
              <a:t>in revenue.</a:t>
            </a:r>
            <a:endParaRPr lang="en-US" sz="1100" dirty="0"/>
          </a:p>
          <a:p>
            <a:pPr algn="just">
              <a:lnSpc>
                <a:spcPct val="100000"/>
              </a:lnSpc>
              <a:spcBef>
                <a:spcPts val="600"/>
              </a:spcBef>
            </a:pPr>
            <a:r>
              <a:rPr lang="en-US" sz="1100" dirty="0"/>
              <a:t>Order intake in Q2 2023 was DKK 60.6m compared to DKK 74.3m in the same period of 2022 fueling an order backlog of DKK 77.0m at the end of Q2 2023, a decrease of 8.9% compared to last year but still at a high level.</a:t>
            </a:r>
          </a:p>
        </p:txBody>
      </p:sp>
      <p:sp>
        <p:nvSpPr>
          <p:cNvPr id="5" name="Rektangel 4">
            <a:extLst>
              <a:ext uri="{FF2B5EF4-FFF2-40B4-BE49-F238E27FC236}">
                <a16:creationId xmlns:a16="http://schemas.microsoft.com/office/drawing/2014/main" id="{14B2A07D-2EA6-161C-C305-1DAC2137433F}"/>
              </a:ext>
            </a:extLst>
          </p:cNvPr>
          <p:cNvSpPr/>
          <p:nvPr/>
        </p:nvSpPr>
        <p:spPr>
          <a:xfrm>
            <a:off x="6894038" y="0"/>
            <a:ext cx="3312000" cy="75596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162F9837-F6F2-708B-F820-B5F846D2596C}"/>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389688" y="349250"/>
            <a:ext cx="3312000" cy="7210425"/>
          </a:xfrm>
          <a:prstGeom prst="rect">
            <a:avLst/>
          </a:prstGeom>
          <a:effectLst>
            <a:outerShdw blurRad="50800" dist="38100" dir="2700000" algn="tl" rotWithShape="0">
              <a:prstClr val="black">
                <a:alpha val="15000"/>
              </a:prstClr>
            </a:outerShdw>
          </a:effectLst>
        </p:spPr>
      </p:pic>
    </p:spTree>
    <p:extLst>
      <p:ext uri="{BB962C8B-B14F-4D97-AF65-F5344CB8AC3E}">
        <p14:creationId xmlns:p14="http://schemas.microsoft.com/office/powerpoint/2010/main" val="3950888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83CD5-E9A8-1CE8-5B75-B02547D5904E}"/>
              </a:ext>
            </a:extLst>
          </p:cNvPr>
          <p:cNvSpPr>
            <a:spLocks noGrp="1"/>
          </p:cNvSpPr>
          <p:nvPr>
            <p:ph type="title"/>
          </p:nvPr>
        </p:nvSpPr>
        <p:spPr>
          <a:xfrm>
            <a:off x="412750" y="900113"/>
            <a:ext cx="9355139" cy="452438"/>
          </a:xfrm>
        </p:spPr>
        <p:txBody>
          <a:bodyPr lIns="0" tIns="0" rIns="0" bIns="0" anchor="t"/>
          <a:lstStyle/>
          <a:p>
            <a:r>
              <a:rPr lang="da-DK" sz="2400" dirty="0">
                <a:solidFill>
                  <a:schemeClr val="accent1"/>
                </a:solidFill>
              </a:rPr>
              <a:t>BUSINESS UPDATE</a:t>
            </a:r>
          </a:p>
        </p:txBody>
      </p:sp>
      <p:sp>
        <p:nvSpPr>
          <p:cNvPr id="3" name="Pladsholder til indhold 2">
            <a:extLst>
              <a:ext uri="{FF2B5EF4-FFF2-40B4-BE49-F238E27FC236}">
                <a16:creationId xmlns:a16="http://schemas.microsoft.com/office/drawing/2014/main" id="{166210AB-913A-5B11-CF2D-AAA6FA4B5C65}"/>
              </a:ext>
            </a:extLst>
          </p:cNvPr>
          <p:cNvSpPr>
            <a:spLocks noGrp="1"/>
          </p:cNvSpPr>
          <p:nvPr>
            <p:ph idx="1"/>
          </p:nvPr>
        </p:nvSpPr>
        <p:spPr>
          <a:xfrm>
            <a:off x="419100" y="1655763"/>
            <a:ext cx="9355138" cy="5437187"/>
          </a:xfrm>
        </p:spPr>
        <p:txBody>
          <a:bodyPr wrap="none" lIns="0" tIns="0" rIns="0" bIns="0" numCol="2" spcCol="216000">
            <a:noAutofit/>
          </a:bodyPr>
          <a:lstStyle/>
          <a:p>
            <a:pPr marL="0" indent="0" fontAlgn="auto" hangingPunct="1">
              <a:spcBef>
                <a:spcPts val="600"/>
              </a:spcBef>
              <a:buNone/>
            </a:pPr>
            <a:r>
              <a:rPr lang="en-US" sz="1200" b="1" dirty="0">
                <a:effectLst/>
                <a:latin typeface="+mj-lt"/>
                <a:ea typeface="Times New Roman" panose="02020603050405020304" pitchFamily="18" charset="0"/>
                <a:cs typeface="Arial" panose="020B0604020202020204" pitchFamily="34" charset="0"/>
              </a:rPr>
              <a:t>Growth</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The positive development continued in Q2 2023 with high customer investments, particularly in the Mineral and Recycling segments.</a:t>
            </a:r>
          </a:p>
          <a:p>
            <a:pPr marL="0" indent="0" fontAlgn="auto" hangingPunct="1">
              <a:spcBef>
                <a:spcPts val="600"/>
              </a:spcBef>
              <a:buNone/>
            </a:pPr>
            <a:r>
              <a:rPr lang="en-US" sz="1200" b="1" dirty="0">
                <a:effectLst/>
                <a:latin typeface="+mj-lt"/>
                <a:ea typeface="Times New Roman" panose="02020603050405020304" pitchFamily="18" charset="0"/>
                <a:cs typeface="Arial" panose="020B0604020202020204" pitchFamily="34" charset="0"/>
              </a:rPr>
              <a:t> </a:t>
            </a:r>
          </a:p>
          <a:p>
            <a:pPr marL="0" indent="0" fontAlgn="auto" hangingPunct="1">
              <a:spcBef>
                <a:spcPts val="600"/>
              </a:spcBef>
              <a:buNone/>
            </a:pPr>
            <a:r>
              <a:rPr lang="en-US" sz="1200" b="1" dirty="0">
                <a:effectLst/>
                <a:latin typeface="+mj-lt"/>
                <a:ea typeface="Times New Roman" panose="02020603050405020304" pitchFamily="18" charset="0"/>
                <a:cs typeface="Arial" panose="020B0604020202020204" pitchFamily="34" charset="0"/>
              </a:rPr>
              <a:t>Sharing of knowledge between business units</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As a part of our strategy, we want to increase the synergies between SKAKO Vibration's business units in Denmark, France, and Spain. During the last few months, we have been focusing on sharing each company's best practices on a technical level to make work easier and faster for our employees.</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Our know-how is based on years of development experience in the Mineral, Recycling, and Fastener segments, but the vibratory technology is the same, which is why we often encounter common technical challenges across the segments. By sharing our know-how between the segments, these challenges will be easier to overcome.</a:t>
            </a:r>
          </a:p>
          <a:p>
            <a:pPr marL="0" indent="0" fontAlgn="auto" hangingPunct="1">
              <a:spcBef>
                <a:spcPts val="600"/>
              </a:spcBef>
              <a:buNone/>
            </a:pPr>
            <a:r>
              <a:rPr lang="en-US" sz="1100" b="1" dirty="0">
                <a:effectLst/>
                <a:latin typeface="+mj-lt"/>
                <a:ea typeface="Times New Roman" panose="02020603050405020304" pitchFamily="18" charset="0"/>
                <a:cs typeface="Arial" panose="020B0604020202020204" pitchFamily="34" charset="0"/>
              </a:rPr>
              <a:t> </a:t>
            </a:r>
          </a:p>
          <a:p>
            <a:pPr marL="0" indent="0" fontAlgn="auto" hangingPunct="1">
              <a:spcBef>
                <a:spcPts val="600"/>
              </a:spcBef>
              <a:buNone/>
            </a:pPr>
            <a:r>
              <a:rPr lang="en-US" sz="1200" b="1" dirty="0">
                <a:effectLst/>
                <a:latin typeface="+mj-lt"/>
                <a:ea typeface="Times New Roman" panose="02020603050405020304" pitchFamily="18" charset="0"/>
                <a:cs typeface="Arial" panose="020B0604020202020204" pitchFamily="34" charset="0"/>
              </a:rPr>
              <a:t>The European recycling market</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Our pipeline of recycling projects has evolved considerably in the first half of 2023 driven by the entire European market and no longer mainly by the markets of Southern Europe.</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This is in line with our deployment strategy, based on our matrix organization for the three business segments. </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Previously, our sales organization was only based on geographic markets, but from the beginning of the year, it has also been based on our three business segments. With this change, we are now accelerating the development of sales in each segment by freeing ourselves from geographical constraints and matching customer needs with our most efficient solutions.</a:t>
            </a:r>
          </a:p>
          <a:p>
            <a:pPr marL="0" indent="0" fontAlgn="auto" hangingPunct="1">
              <a:spcBef>
                <a:spcPts val="600"/>
              </a:spcBef>
              <a:buNone/>
            </a:pPr>
            <a:endParaRPr lang="en-US" sz="1100" dirty="0">
              <a:effectLst/>
              <a:ea typeface="Times New Roman" panose="02020603050405020304" pitchFamily="18" charset="0"/>
              <a:cs typeface="Arial" panose="020B0604020202020204" pitchFamily="34" charset="0"/>
            </a:endParaRP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This strategy has particularly been effective in the recycling sector, where we, throughout the last years, have developed strongly in Spain and Portugal through SKAKO </a:t>
            </a:r>
            <a:r>
              <a:rPr lang="en-US" sz="1100" dirty="0" err="1">
                <a:effectLst/>
                <a:ea typeface="Times New Roman" panose="02020603050405020304" pitchFamily="18" charset="0"/>
                <a:cs typeface="Arial" panose="020B0604020202020204" pitchFamily="34" charset="0"/>
              </a:rPr>
              <a:t>Dartek</a:t>
            </a:r>
            <a:r>
              <a:rPr lang="en-US" sz="1100" dirty="0">
                <a:effectLst/>
                <a:ea typeface="Times New Roman" panose="02020603050405020304" pitchFamily="18" charset="0"/>
                <a:cs typeface="Arial" panose="020B0604020202020204" pitchFamily="34" charset="0"/>
              </a:rPr>
              <a:t>. The challenges we have met in those countries are the same as in other European countries because the EU has adopted a strong action plan through the “European Green Deal” to develop the circular economy. This has resulted in common rules that can be found in all EU countries - which, of course, have a significant impact on the recycling sector.</a:t>
            </a:r>
          </a:p>
          <a:p>
            <a:pPr marL="0" indent="0" fontAlgn="auto" hangingPunct="1">
              <a:spcBef>
                <a:spcPts val="600"/>
              </a:spcBef>
              <a:buNone/>
            </a:pPr>
            <a:r>
              <a:rPr lang="en-US" sz="1100" dirty="0">
                <a:effectLst/>
                <a:ea typeface="Times New Roman" panose="02020603050405020304" pitchFamily="18" charset="0"/>
                <a:cs typeface="Arial" panose="020B0604020202020204" pitchFamily="34" charset="0"/>
              </a:rPr>
              <a:t>All this bodes well for the future of SKAKO Vibration.</a:t>
            </a:r>
          </a:p>
        </p:txBody>
      </p:sp>
      <p:pic>
        <p:nvPicPr>
          <p:cNvPr id="5" name="Billede 4" descr="Et billede, der indeholder plastik/plast, container&#10;&#10;Automatisk genereret beskrivelse">
            <a:extLst>
              <a:ext uri="{FF2B5EF4-FFF2-40B4-BE49-F238E27FC236}">
                <a16:creationId xmlns:a16="http://schemas.microsoft.com/office/drawing/2014/main" id="{0351791B-D3B7-F62C-0BB4-123456D998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9461" y="4190310"/>
            <a:ext cx="4106535" cy="2369621"/>
          </a:xfrm>
          <a:prstGeom prst="rect">
            <a:avLst/>
          </a:prstGeom>
        </p:spPr>
      </p:pic>
    </p:spTree>
    <p:extLst>
      <p:ext uri="{BB962C8B-B14F-4D97-AF65-F5344CB8AC3E}">
        <p14:creationId xmlns:p14="http://schemas.microsoft.com/office/powerpoint/2010/main" val="2950811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9202346-C236-094C-CA65-FC65ADF97C2F}"/>
              </a:ext>
            </a:extLst>
          </p:cNvPr>
          <p:cNvSpPr/>
          <p:nvPr/>
        </p:nvSpPr>
        <p:spPr>
          <a:xfrm>
            <a:off x="0" y="0"/>
            <a:ext cx="10691811" cy="5688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2547FB53-53CF-D97F-2115-7BC3012AB81C}"/>
              </a:ext>
            </a:extLst>
          </p:cNvPr>
          <p:cNvSpPr/>
          <p:nvPr/>
        </p:nvSpPr>
        <p:spPr>
          <a:xfrm>
            <a:off x="1" y="5688013"/>
            <a:ext cx="10691812" cy="18715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ekstfelt 9">
            <a:extLst>
              <a:ext uri="{FF2B5EF4-FFF2-40B4-BE49-F238E27FC236}">
                <a16:creationId xmlns:a16="http://schemas.microsoft.com/office/drawing/2014/main" id="{F264B9D4-5D7B-EF2E-2504-AD455A746CDB}"/>
              </a:ext>
            </a:extLst>
          </p:cNvPr>
          <p:cNvSpPr txBox="1"/>
          <p:nvPr/>
        </p:nvSpPr>
        <p:spPr>
          <a:xfrm>
            <a:off x="412750" y="6233276"/>
            <a:ext cx="9361488" cy="859673"/>
          </a:xfrm>
          <a:prstGeom prst="rect">
            <a:avLst/>
          </a:prstGeom>
          <a:noFill/>
        </p:spPr>
        <p:txBody>
          <a:bodyPr wrap="square" lIns="0" tIns="0" rIns="0" bIns="0" rtlCol="0">
            <a:noAutofit/>
          </a:bodyPr>
          <a:lstStyle/>
          <a:p>
            <a:pPr algn="just"/>
            <a:r>
              <a:rPr lang="en-US" sz="1200" dirty="0"/>
              <a:t>This document contains forward-looking statements. Words such as believe, expect, may, will, plan, strategy, prospect, foresee, estimate, project, anticipate, can, intend, outlook, guidance, target and other words and terms of similar meaning in connection with any discussion of future operation of financial performance identify forward-looking statements. Statements regarding the future are subject to risks and uncertainties that may result in considerable deviations from the </a:t>
            </a:r>
            <a:r>
              <a:rPr lang="en-US" sz="1200" dirty="0" err="1"/>
              <a:t>outlookset</a:t>
            </a:r>
            <a:r>
              <a:rPr lang="en-US" sz="1200" dirty="0"/>
              <a:t> forth. Furthermore, some of these expectations are based on assumptions regarding future events which may prove incorrect</a:t>
            </a:r>
            <a:endParaRPr lang="da-DK" sz="1200" dirty="0"/>
          </a:p>
        </p:txBody>
      </p:sp>
      <p:sp>
        <p:nvSpPr>
          <p:cNvPr id="11" name="Tekstfelt 10">
            <a:extLst>
              <a:ext uri="{FF2B5EF4-FFF2-40B4-BE49-F238E27FC236}">
                <a16:creationId xmlns:a16="http://schemas.microsoft.com/office/drawing/2014/main" id="{58CC419B-F25E-23DD-5D4F-F1124418816C}"/>
              </a:ext>
            </a:extLst>
          </p:cNvPr>
          <p:cNvSpPr txBox="1"/>
          <p:nvPr/>
        </p:nvSpPr>
        <p:spPr>
          <a:xfrm>
            <a:off x="412750" y="5919170"/>
            <a:ext cx="9793288" cy="174504"/>
          </a:xfrm>
          <a:prstGeom prst="rect">
            <a:avLst/>
          </a:prstGeom>
          <a:noFill/>
        </p:spPr>
        <p:txBody>
          <a:bodyPr wrap="square" lIns="0" tIns="0" rIns="0" bIns="0" rtlCol="0">
            <a:noAutofit/>
          </a:bodyPr>
          <a:lstStyle/>
          <a:p>
            <a:r>
              <a:rPr lang="en-US" sz="1400" dirty="0">
                <a:latin typeface="Geogrotesque SmBd" panose="02000000000000000000" pitchFamily="50" charset="0"/>
              </a:rPr>
              <a:t>Important notice about this document</a:t>
            </a:r>
            <a:endParaRPr lang="da-DK" sz="1400" dirty="0">
              <a:latin typeface="Geogrotesque SmBd" panose="02000000000000000000" pitchFamily="50" charset="0"/>
            </a:endParaRPr>
          </a:p>
        </p:txBody>
      </p:sp>
      <p:sp>
        <p:nvSpPr>
          <p:cNvPr id="2" name="Titel 11">
            <a:extLst>
              <a:ext uri="{FF2B5EF4-FFF2-40B4-BE49-F238E27FC236}">
                <a16:creationId xmlns:a16="http://schemas.microsoft.com/office/drawing/2014/main" id="{60633AC4-CFA3-5C84-EB24-A85D7A33297E}"/>
              </a:ext>
            </a:extLst>
          </p:cNvPr>
          <p:cNvSpPr>
            <a:spLocks noGrp="1"/>
          </p:cNvSpPr>
          <p:nvPr>
            <p:ph type="title"/>
          </p:nvPr>
        </p:nvSpPr>
        <p:spPr>
          <a:xfrm>
            <a:off x="412750" y="900113"/>
            <a:ext cx="9221689" cy="769360"/>
          </a:xfrm>
        </p:spPr>
        <p:txBody>
          <a:bodyPr/>
          <a:lstStyle/>
          <a:p>
            <a:r>
              <a:rPr lang="en-US" dirty="0">
                <a:solidFill>
                  <a:schemeClr val="bg2"/>
                </a:solidFill>
              </a:rPr>
              <a:t>CONTENTS</a:t>
            </a:r>
            <a:endParaRPr lang="da-DK" dirty="0">
              <a:solidFill>
                <a:schemeClr val="bg2"/>
              </a:solidFill>
            </a:endParaRPr>
          </a:p>
        </p:txBody>
      </p:sp>
      <p:grpSp>
        <p:nvGrpSpPr>
          <p:cNvPr id="12" name="Gruppe 11">
            <a:extLst>
              <a:ext uri="{FF2B5EF4-FFF2-40B4-BE49-F238E27FC236}">
                <a16:creationId xmlns:a16="http://schemas.microsoft.com/office/drawing/2014/main" id="{4A97FA94-3243-1B13-EB97-48C3ACFB4C93}"/>
              </a:ext>
            </a:extLst>
          </p:cNvPr>
          <p:cNvGrpSpPr/>
          <p:nvPr/>
        </p:nvGrpSpPr>
        <p:grpSpPr>
          <a:xfrm>
            <a:off x="10312668" y="439066"/>
            <a:ext cx="200305" cy="6653882"/>
            <a:chOff x="10312668" y="439066"/>
            <a:chExt cx="200305" cy="6653882"/>
          </a:xfrm>
        </p:grpSpPr>
        <p:sp>
          <p:nvSpPr>
            <p:cNvPr id="13" name="Tekstfelt 12">
              <a:extLst>
                <a:ext uri="{FF2B5EF4-FFF2-40B4-BE49-F238E27FC236}">
                  <a16:creationId xmlns:a16="http://schemas.microsoft.com/office/drawing/2014/main" id="{486850C2-537E-EB9D-808D-AE0E08B9E2DA}"/>
                </a:ext>
              </a:extLst>
            </p:cNvPr>
            <p:cNvSpPr txBox="1"/>
            <p:nvPr/>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chemeClr val="bg2"/>
                  </a:solidFill>
                  <a:latin typeface="Geogrotesque Rg" panose="02000000000000000000" pitchFamily="50" charset="0"/>
                </a:rPr>
                <a:t>Quarterly report 2023</a:t>
              </a:r>
            </a:p>
          </p:txBody>
        </p:sp>
        <p:cxnSp>
          <p:nvCxnSpPr>
            <p:cNvPr id="14" name="Lige forbindelse 13">
              <a:extLst>
                <a:ext uri="{FF2B5EF4-FFF2-40B4-BE49-F238E27FC236}">
                  <a16:creationId xmlns:a16="http://schemas.microsoft.com/office/drawing/2014/main" id="{A06D58CD-5EDC-4FDD-5C1D-DF983FEE3497}"/>
                </a:ext>
              </a:extLst>
            </p:cNvPr>
            <p:cNvCxnSpPr>
              <a:cxnSpLocks/>
            </p:cNvCxnSpPr>
            <p:nvPr/>
          </p:nvCxnSpPr>
          <p:spPr>
            <a:xfrm>
              <a:off x="10401054" y="1022654"/>
              <a:ext cx="1119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50051274-65D4-8F2B-BCB2-7E70D8D748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0192675" y="645637"/>
              <a:ext cx="509952" cy="96810"/>
            </a:xfrm>
            <a:prstGeom prst="rect">
              <a:avLst/>
            </a:prstGeom>
          </p:spPr>
        </p:pic>
        <p:sp>
          <p:nvSpPr>
            <p:cNvPr id="16" name="Tekstfelt 15">
              <a:extLst>
                <a:ext uri="{FF2B5EF4-FFF2-40B4-BE49-F238E27FC236}">
                  <a16:creationId xmlns:a16="http://schemas.microsoft.com/office/drawing/2014/main" id="{4CD33615-021D-8273-9B84-02516ECB3BA6}"/>
                </a:ext>
              </a:extLst>
            </p:cNvPr>
            <p:cNvSpPr txBox="1"/>
            <p:nvPr/>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2</a:t>
              </a:fld>
              <a:endParaRPr lang="en-GB" sz="1050" b="0" i="0" u="none" strike="noStrike" baseline="30000" dirty="0">
                <a:solidFill>
                  <a:srgbClr val="7A888E"/>
                </a:solidFill>
                <a:latin typeface="Geogrotesque Rg" panose="02000000000000000000" pitchFamily="50" charset="0"/>
              </a:endParaRPr>
            </a:p>
          </p:txBody>
        </p:sp>
      </p:grpSp>
      <p:sp>
        <p:nvSpPr>
          <p:cNvPr id="3" name="Tekstfelt 2">
            <a:extLst>
              <a:ext uri="{FF2B5EF4-FFF2-40B4-BE49-F238E27FC236}">
                <a16:creationId xmlns:a16="http://schemas.microsoft.com/office/drawing/2014/main" id="{23D7D8BE-5EE6-4300-2B98-FE41F047EA56}"/>
              </a:ext>
            </a:extLst>
          </p:cNvPr>
          <p:cNvSpPr txBox="1"/>
          <p:nvPr/>
        </p:nvSpPr>
        <p:spPr>
          <a:xfrm>
            <a:off x="412500" y="1431123"/>
            <a:ext cx="6280079" cy="3462486"/>
          </a:xfrm>
          <a:prstGeom prst="rect">
            <a:avLst/>
          </a:prstGeom>
          <a:noFill/>
        </p:spPr>
        <p:txBody>
          <a:bodyPr wrap="square" lIns="0" tIns="0" rIns="0" bIns="0" rtlCol="0">
            <a:spAutoFit/>
          </a:bodyPr>
          <a:lstStyle/>
          <a:p>
            <a:pPr defTabSz="493442">
              <a:lnSpc>
                <a:spcPct val="150000"/>
              </a:lnSpc>
              <a:defRPr/>
            </a:pPr>
            <a:r>
              <a:rPr lang="en-US" sz="1079" u="sng" dirty="0">
                <a:solidFill>
                  <a:srgbClr val="FFC222"/>
                </a:solidFill>
                <a:uFill>
                  <a:solidFill>
                    <a:srgbClr val="374B5A"/>
                  </a:solidFill>
                </a:uFill>
                <a:latin typeface="Geogrotesque Bd"/>
                <a:hlinkClick r:id="rId4" action="ppaction://hlinksldjump">
                  <a:extLst>
                    <a:ext uri="{A12FA001-AC4F-418D-AE19-62706E023703}">
                      <ahyp:hlinkClr xmlns:ahyp="http://schemas.microsoft.com/office/drawing/2018/hyperlinkcolor" val="tx"/>
                    </a:ext>
                  </a:extLst>
                </a:hlinkClick>
              </a:rPr>
              <a:t>1</a:t>
            </a:r>
            <a:r>
              <a:rPr lang="en-US" sz="1079" u="sng" dirty="0">
                <a:solidFill>
                  <a:srgbClr val="FFC222"/>
                </a:solidFill>
                <a:uFill>
                  <a:solidFill>
                    <a:srgbClr val="374B5A"/>
                  </a:solidFill>
                </a:uFill>
                <a:latin typeface="Geogrotesque Rg"/>
                <a:hlinkClick r:id="rId4"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4" action="ppaction://hlinksldjump">
                  <a:extLst>
                    <a:ext uri="{A12FA001-AC4F-418D-AE19-62706E023703}">
                      <ahyp:hlinkClr xmlns:ahyp="http://schemas.microsoft.com/office/drawing/2018/hyperlinkcolor" val="tx"/>
                    </a:ext>
                  </a:extLst>
                </a:hlinkClick>
              </a:rPr>
              <a:t>Q2 2023 IN BRIEF</a:t>
            </a:r>
            <a:r>
              <a:rPr lang="en-US" sz="1079" u="dotted" dirty="0">
                <a:solidFill>
                  <a:srgbClr val="FFC222"/>
                </a:solidFill>
                <a:uFill>
                  <a:solidFill>
                    <a:srgbClr val="FFFFFF"/>
                  </a:solidFill>
                </a:uFill>
                <a:latin typeface="Geogrotesque Rg"/>
                <a:hlinkClick r:id="rId4" action="ppaction://hlinksldjump">
                  <a:extLst>
                    <a:ext uri="{A12FA001-AC4F-418D-AE19-62706E023703}">
                      <ahyp:hlinkClr xmlns:ahyp="http://schemas.microsoft.com/office/drawing/2018/hyperlinkcolor" val="tx"/>
                    </a:ext>
                  </a:extLst>
                </a:hlinkClick>
              </a:rPr>
              <a:t>									</a:t>
            </a:r>
            <a:r>
              <a:rPr lang="en-US" sz="1079" u="dotted" dirty="0">
                <a:solidFill>
                  <a:srgbClr val="FFFFFF"/>
                </a:solidFill>
                <a:uFill>
                  <a:solidFill>
                    <a:srgbClr val="FFFFFF"/>
                  </a:solidFill>
                </a:uFill>
                <a:latin typeface="Geogrotesque Rg"/>
                <a:hlinkClick r:id="rId4" action="ppaction://hlinksldjump">
                  <a:extLst>
                    <a:ext uri="{A12FA001-AC4F-418D-AE19-62706E023703}">
                      <ahyp:hlinkClr xmlns:ahyp="http://schemas.microsoft.com/office/drawing/2018/hyperlinkcolor" val="tx"/>
                    </a:ext>
                  </a:extLst>
                </a:hlinkClick>
              </a:rPr>
              <a:t>3</a:t>
            </a:r>
            <a:endParaRPr lang="en-US" sz="1079" u="dotted" dirty="0">
              <a:solidFill>
                <a:srgbClr val="FFFFFF"/>
              </a:solidFill>
              <a:uFill>
                <a:solidFill>
                  <a:srgbClr val="FFFFFF"/>
                </a:solidFill>
              </a:uFill>
              <a:latin typeface="Geogrotesque Rg"/>
            </a:endParaRPr>
          </a:p>
          <a:p>
            <a:pPr defTabSz="493442">
              <a:lnSpc>
                <a:spcPct val="150000"/>
              </a:lnSpc>
              <a:defRPr/>
            </a:pPr>
            <a:r>
              <a:rPr lang="en-US" sz="1079" u="sng" dirty="0">
                <a:solidFill>
                  <a:srgbClr val="FFC222"/>
                </a:solidFill>
                <a:uFill>
                  <a:solidFill>
                    <a:srgbClr val="374B5A"/>
                  </a:solidFill>
                </a:uFill>
                <a:latin typeface="Geogrotesque Bd"/>
                <a:hlinkClick r:id="rId5" action="ppaction://hlinksldjump">
                  <a:extLst>
                    <a:ext uri="{A12FA001-AC4F-418D-AE19-62706E023703}">
                      <ahyp:hlinkClr xmlns:ahyp="http://schemas.microsoft.com/office/drawing/2018/hyperlinkcolor" val="tx"/>
                    </a:ext>
                  </a:extLst>
                </a:hlinkClick>
              </a:rPr>
              <a:t>2</a:t>
            </a:r>
            <a:r>
              <a:rPr lang="en-US" sz="1079" u="sng" dirty="0">
                <a:solidFill>
                  <a:srgbClr val="FFC222"/>
                </a:solidFill>
                <a:uFill>
                  <a:solidFill>
                    <a:srgbClr val="374B5A"/>
                  </a:solidFill>
                </a:uFill>
                <a:latin typeface="Geogrotesque Rg"/>
                <a:hlinkClick r:id="rId5"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5" action="ppaction://hlinksldjump">
                  <a:extLst>
                    <a:ext uri="{A12FA001-AC4F-418D-AE19-62706E023703}">
                      <ahyp:hlinkClr xmlns:ahyp="http://schemas.microsoft.com/office/drawing/2018/hyperlinkcolor" val="tx"/>
                    </a:ext>
                  </a:extLst>
                </a:hlinkClick>
              </a:rPr>
              <a:t>KEY FIGURES AND FINANCIAL RATIOS</a:t>
            </a:r>
            <a:r>
              <a:rPr lang="en-US" sz="1079" u="dotted" dirty="0">
                <a:solidFill>
                  <a:srgbClr val="FFFFFF"/>
                </a:solidFill>
                <a:latin typeface="Geogrotesque Rg"/>
                <a:hlinkClick r:id="rId5" action="ppaction://hlinksldjump">
                  <a:extLst>
                    <a:ext uri="{A12FA001-AC4F-418D-AE19-62706E023703}">
                      <ahyp:hlinkClr xmlns:ahyp="http://schemas.microsoft.com/office/drawing/2018/hyperlinkcolor" val="tx"/>
                    </a:ext>
                  </a:extLst>
                </a:hlinkClick>
              </a:rPr>
              <a:t>							4</a:t>
            </a:r>
            <a:endParaRPr lang="en-US" sz="1079" u="dotted" dirty="0">
              <a:solidFill>
                <a:srgbClr val="FFFFFF"/>
              </a:solidFill>
              <a:latin typeface="Geogrotesque Rg"/>
            </a:endParaRPr>
          </a:p>
          <a:p>
            <a:pPr defTabSz="493442">
              <a:lnSpc>
                <a:spcPct val="150000"/>
              </a:lnSpc>
              <a:defRPr/>
            </a:pPr>
            <a:r>
              <a:rPr lang="en-US" sz="1079" u="sng" dirty="0">
                <a:solidFill>
                  <a:srgbClr val="FFC222"/>
                </a:solidFill>
                <a:uFill>
                  <a:solidFill>
                    <a:srgbClr val="374B5A"/>
                  </a:solidFill>
                </a:uFill>
                <a:latin typeface="Geogrotesque Bd"/>
                <a:hlinkClick r:id="rId6" action="ppaction://hlinksldjump">
                  <a:extLst>
                    <a:ext uri="{A12FA001-AC4F-418D-AE19-62706E023703}">
                      <ahyp:hlinkClr xmlns:ahyp="http://schemas.microsoft.com/office/drawing/2018/hyperlinkcolor" val="tx"/>
                    </a:ext>
                  </a:extLst>
                </a:hlinkClick>
              </a:rPr>
              <a:t>3</a:t>
            </a:r>
            <a:r>
              <a:rPr lang="en-US" sz="1079" u="sng" dirty="0">
                <a:solidFill>
                  <a:srgbClr val="FFC222"/>
                </a:solidFill>
                <a:uFill>
                  <a:solidFill>
                    <a:srgbClr val="374B5A"/>
                  </a:solidFill>
                </a:uFill>
                <a:latin typeface="Geogrotesque Rg"/>
                <a:hlinkClick r:id="rId6"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6" action="ppaction://hlinksldjump">
                  <a:extLst>
                    <a:ext uri="{A12FA001-AC4F-418D-AE19-62706E023703}">
                      <ahyp:hlinkClr xmlns:ahyp="http://schemas.microsoft.com/office/drawing/2018/hyperlinkcolor" val="tx"/>
                    </a:ext>
                  </a:extLst>
                </a:hlinkClick>
              </a:rPr>
              <a:t>FINANCIAL REVIEW Q2 2023</a:t>
            </a:r>
            <a:r>
              <a:rPr lang="en-US" sz="1079" u="dotted" dirty="0">
                <a:solidFill>
                  <a:srgbClr val="FFFFFF"/>
                </a:solidFill>
                <a:latin typeface="Geogrotesque Rg"/>
                <a:hlinkClick r:id="rId6" action="ppaction://hlinksldjump">
                  <a:extLst>
                    <a:ext uri="{A12FA001-AC4F-418D-AE19-62706E023703}">
                      <ahyp:hlinkClr xmlns:ahyp="http://schemas.microsoft.com/office/drawing/2018/hyperlinkcolor" val="tx"/>
                    </a:ext>
                  </a:extLst>
                </a:hlinkClick>
              </a:rPr>
              <a:t>								8</a:t>
            </a:r>
            <a:endParaRPr lang="en-US" sz="1079" u="dotted" dirty="0">
              <a:solidFill>
                <a:srgbClr val="FFFFFF"/>
              </a:solidFill>
              <a:latin typeface="Geogrotesque Rg"/>
            </a:endParaRPr>
          </a:p>
          <a:p>
            <a:pPr defTabSz="493442">
              <a:lnSpc>
                <a:spcPct val="150000"/>
              </a:lnSpc>
              <a:defRPr/>
            </a:pPr>
            <a:r>
              <a:rPr lang="en-US" sz="1079" u="sng" dirty="0">
                <a:solidFill>
                  <a:srgbClr val="FFC222"/>
                </a:solidFill>
                <a:uFill>
                  <a:solidFill>
                    <a:srgbClr val="374B5A"/>
                  </a:solidFill>
                </a:uFill>
                <a:latin typeface="Geogrotesque Bd"/>
                <a:hlinkClick r:id="rId7" action="ppaction://hlinksldjump">
                  <a:extLst>
                    <a:ext uri="{A12FA001-AC4F-418D-AE19-62706E023703}">
                      <ahyp:hlinkClr xmlns:ahyp="http://schemas.microsoft.com/office/drawing/2018/hyperlinkcolor" val="tx"/>
                    </a:ext>
                  </a:extLst>
                </a:hlinkClick>
              </a:rPr>
              <a:t>4</a:t>
            </a:r>
            <a:r>
              <a:rPr lang="en-US" sz="1079" u="sng" dirty="0">
                <a:solidFill>
                  <a:srgbClr val="FFC222"/>
                </a:solidFill>
                <a:uFill>
                  <a:solidFill>
                    <a:srgbClr val="374B5A"/>
                  </a:solidFill>
                </a:uFill>
                <a:latin typeface="Geogrotesque Rg"/>
                <a:hlinkClick r:id="rId7" action="ppaction://hlinksldjump">
                  <a:extLst>
                    <a:ext uri="{A12FA001-AC4F-418D-AE19-62706E023703}">
                      <ahyp:hlinkClr xmlns:ahyp="http://schemas.microsoft.com/office/drawing/2018/hyperlinkcolor" val="tx"/>
                    </a:ext>
                  </a:extLst>
                </a:hlinkClick>
              </a:rPr>
              <a:t> </a:t>
            </a:r>
            <a:r>
              <a:rPr lang="en-US" sz="1079" u="sng" dirty="0">
                <a:solidFill>
                  <a:schemeClr val="bg1"/>
                </a:solidFill>
                <a:uFill>
                  <a:solidFill>
                    <a:srgbClr val="374B5A"/>
                  </a:solidFill>
                </a:uFill>
                <a:latin typeface="Geogrotesque Rg"/>
                <a:hlinkClick r:id="rId7" action="ppaction://hlinksldjump">
                  <a:extLst>
                    <a:ext uri="{A12FA001-AC4F-418D-AE19-62706E023703}">
                      <ahyp:hlinkClr xmlns:ahyp="http://schemas.microsoft.com/office/drawing/2018/hyperlinkcolor" val="tx"/>
                    </a:ext>
                  </a:extLst>
                </a:hlinkClick>
              </a:rPr>
              <a:t>SKAKO CONCRETE</a:t>
            </a:r>
            <a:r>
              <a:rPr lang="en-US" sz="1079" u="dotted" dirty="0">
                <a:solidFill>
                  <a:schemeClr val="bg1"/>
                </a:solidFill>
                <a:latin typeface="Geogrotesque Rg"/>
                <a:hlinkClick r:id="rId7" action="ppaction://hlinksldjump">
                  <a:extLst>
                    <a:ext uri="{A12FA001-AC4F-418D-AE19-62706E023703}">
                      <ahyp:hlinkClr xmlns:ahyp="http://schemas.microsoft.com/office/drawing/2018/hyperlinkcolor" val="tx"/>
                    </a:ext>
                  </a:extLst>
                </a:hlinkClick>
              </a:rPr>
              <a:t>									</a:t>
            </a:r>
            <a:r>
              <a:rPr lang="en-US" sz="1079" u="sng" dirty="0">
                <a:solidFill>
                  <a:schemeClr val="bg1"/>
                </a:solidFill>
                <a:latin typeface="Geogrotesque Rg"/>
                <a:hlinkClick r:id="rId7" action="ppaction://hlinksldjump">
                  <a:extLst>
                    <a:ext uri="{A12FA001-AC4F-418D-AE19-62706E023703}">
                      <ahyp:hlinkClr xmlns:ahyp="http://schemas.microsoft.com/office/drawing/2018/hyperlinkcolor" val="tx"/>
                    </a:ext>
                  </a:extLst>
                </a:hlinkClick>
              </a:rPr>
              <a:t>1</a:t>
            </a:r>
            <a:r>
              <a:rPr lang="en-US" sz="1079" u="sng" dirty="0">
                <a:solidFill>
                  <a:schemeClr val="bg1"/>
                </a:solidFill>
                <a:latin typeface="Geogrotesque Rg"/>
              </a:rPr>
              <a:t>4</a:t>
            </a:r>
          </a:p>
          <a:p>
            <a:pPr defTabSz="493442">
              <a:lnSpc>
                <a:spcPct val="150000"/>
              </a:lnSpc>
              <a:defRPr/>
            </a:pPr>
            <a:r>
              <a:rPr lang="en-US" sz="1079" u="sng" dirty="0">
                <a:solidFill>
                  <a:srgbClr val="FFC222"/>
                </a:solidFill>
                <a:uFill>
                  <a:solidFill>
                    <a:srgbClr val="374B5A"/>
                  </a:solidFill>
                </a:uFill>
                <a:latin typeface="Geogrotesque Bd"/>
                <a:hlinkClick r:id="rId8" action="ppaction://hlinksldjump">
                  <a:extLst>
                    <a:ext uri="{A12FA001-AC4F-418D-AE19-62706E023703}">
                      <ahyp:hlinkClr xmlns:ahyp="http://schemas.microsoft.com/office/drawing/2018/hyperlinkcolor" val="tx"/>
                    </a:ext>
                  </a:extLst>
                </a:hlinkClick>
              </a:rPr>
              <a:t>5</a:t>
            </a:r>
            <a:r>
              <a:rPr lang="en-US" sz="1079" u="sng" dirty="0">
                <a:solidFill>
                  <a:srgbClr val="FFC222"/>
                </a:solidFill>
                <a:uFill>
                  <a:solidFill>
                    <a:srgbClr val="374B5A"/>
                  </a:solidFill>
                </a:uFill>
                <a:latin typeface="Geogrotesque Rg"/>
                <a:hlinkClick r:id="rId8"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8" action="ppaction://hlinksldjump">
                  <a:extLst>
                    <a:ext uri="{A12FA001-AC4F-418D-AE19-62706E023703}">
                      <ahyp:hlinkClr xmlns:ahyp="http://schemas.microsoft.com/office/drawing/2018/hyperlinkcolor" val="tx"/>
                    </a:ext>
                  </a:extLst>
                </a:hlinkClick>
              </a:rPr>
              <a:t>SKAKO VIBRATION</a:t>
            </a:r>
            <a:r>
              <a:rPr lang="en-US" sz="1079" u="dotted" dirty="0">
                <a:solidFill>
                  <a:srgbClr val="FFFFFF"/>
                </a:solidFill>
                <a:latin typeface="Geogrotesque Rg"/>
                <a:hlinkClick r:id="rId8" action="ppaction://hlinksldjump">
                  <a:extLst>
                    <a:ext uri="{A12FA001-AC4F-418D-AE19-62706E023703}">
                      <ahyp:hlinkClr xmlns:ahyp="http://schemas.microsoft.com/office/drawing/2018/hyperlinkcolor" val="tx"/>
                    </a:ext>
                  </a:extLst>
                </a:hlinkClick>
              </a:rPr>
              <a:t>									</a:t>
            </a:r>
            <a:r>
              <a:rPr lang="en-US" sz="1079" u="sng" dirty="0">
                <a:solidFill>
                  <a:srgbClr val="FFFFFF"/>
                </a:solidFill>
                <a:latin typeface="Geogrotesque Rg"/>
                <a:hlinkClick r:id="rId8" action="ppaction://hlinksldjump">
                  <a:extLst>
                    <a:ext uri="{A12FA001-AC4F-418D-AE19-62706E023703}">
                      <ahyp:hlinkClr xmlns:ahyp="http://schemas.microsoft.com/office/drawing/2018/hyperlinkcolor" val="tx"/>
                    </a:ext>
                  </a:extLst>
                </a:hlinkClick>
              </a:rPr>
              <a:t>1</a:t>
            </a:r>
            <a:r>
              <a:rPr lang="en-US" sz="1079" u="sng" dirty="0">
                <a:solidFill>
                  <a:srgbClr val="FFFFFF"/>
                </a:solidFill>
                <a:latin typeface="Geogrotesque Rg"/>
              </a:rPr>
              <a:t>8</a:t>
            </a:r>
          </a:p>
          <a:p>
            <a:pPr defTabSz="493442">
              <a:lnSpc>
                <a:spcPct val="150000"/>
              </a:lnSpc>
              <a:defRPr/>
            </a:pPr>
            <a:r>
              <a:rPr lang="en-US" sz="1079" u="sng" dirty="0">
                <a:solidFill>
                  <a:srgbClr val="FFC222"/>
                </a:solidFill>
                <a:uFill>
                  <a:solidFill>
                    <a:srgbClr val="374B5A"/>
                  </a:solidFill>
                </a:uFill>
                <a:latin typeface="Geogrotesque Bd"/>
                <a:hlinkClick r:id="rId9" action="ppaction://hlinksldjump">
                  <a:extLst>
                    <a:ext uri="{A12FA001-AC4F-418D-AE19-62706E023703}">
                      <ahyp:hlinkClr xmlns:ahyp="http://schemas.microsoft.com/office/drawing/2018/hyperlinkcolor" val="tx"/>
                    </a:ext>
                  </a:extLst>
                </a:hlinkClick>
              </a:rPr>
              <a:t>6</a:t>
            </a:r>
            <a:r>
              <a:rPr lang="en-US" sz="1079" u="sng" dirty="0">
                <a:solidFill>
                  <a:srgbClr val="FFC222"/>
                </a:solidFill>
                <a:uFill>
                  <a:solidFill>
                    <a:srgbClr val="374B5A"/>
                  </a:solidFill>
                </a:uFill>
                <a:latin typeface="Geogrotesque Rg"/>
                <a:hlinkClick r:id="rId9"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9" action="ppaction://hlinksldjump">
                  <a:extLst>
                    <a:ext uri="{A12FA001-AC4F-418D-AE19-62706E023703}">
                      <ahyp:hlinkClr xmlns:ahyp="http://schemas.microsoft.com/office/drawing/2018/hyperlinkcolor" val="tx"/>
                    </a:ext>
                  </a:extLst>
                </a:hlinkClick>
              </a:rPr>
              <a:t>FINANCIAL STATEMENTS</a:t>
            </a:r>
            <a:r>
              <a:rPr lang="en-US" sz="1079" u="dotted" dirty="0">
                <a:solidFill>
                  <a:srgbClr val="FFFFFF"/>
                </a:solidFill>
                <a:latin typeface="Geogrotesque Rg"/>
                <a:hlinkClick r:id="rId9" action="ppaction://hlinksldjump">
                  <a:extLst>
                    <a:ext uri="{A12FA001-AC4F-418D-AE19-62706E023703}">
                      <ahyp:hlinkClr xmlns:ahyp="http://schemas.microsoft.com/office/drawing/2018/hyperlinkcolor" val="tx"/>
                    </a:ext>
                  </a:extLst>
                </a:hlinkClick>
              </a:rPr>
              <a:t>									</a:t>
            </a:r>
            <a:r>
              <a:rPr lang="en-US" sz="1079" u="sng" dirty="0">
                <a:solidFill>
                  <a:srgbClr val="FFFFFF"/>
                </a:solidFill>
                <a:latin typeface="Geogrotesque Rg"/>
                <a:hlinkClick r:id="rId9" action="ppaction://hlinksldjump">
                  <a:extLst>
                    <a:ext uri="{A12FA001-AC4F-418D-AE19-62706E023703}">
                      <ahyp:hlinkClr xmlns:ahyp="http://schemas.microsoft.com/office/drawing/2018/hyperlinkcolor" val="tx"/>
                    </a:ext>
                  </a:extLst>
                </a:hlinkClick>
              </a:rPr>
              <a:t>2</a:t>
            </a:r>
            <a:r>
              <a:rPr lang="en-US" sz="1079" u="sng" dirty="0">
                <a:solidFill>
                  <a:srgbClr val="FFFFFF"/>
                </a:solidFill>
                <a:latin typeface="Geogrotesque Rg"/>
              </a:rPr>
              <a:t>2</a:t>
            </a:r>
          </a:p>
          <a:p>
            <a:pPr marL="493442" lvl="1" defTabSz="493442">
              <a:lnSpc>
                <a:spcPct val="150000"/>
              </a:lnSpc>
              <a:defRPr/>
            </a:pPr>
            <a:r>
              <a:rPr lang="en-US" sz="1079" u="sng" dirty="0">
                <a:solidFill>
                  <a:srgbClr val="FFC222"/>
                </a:solidFill>
                <a:uFill>
                  <a:solidFill>
                    <a:srgbClr val="374B5A"/>
                  </a:solidFill>
                </a:uFill>
                <a:latin typeface="Geogrotesque Bd"/>
                <a:hlinkClick r:id="rId10" action="ppaction://hlinksldjump">
                  <a:extLst>
                    <a:ext uri="{A12FA001-AC4F-418D-AE19-62706E023703}">
                      <ahyp:hlinkClr xmlns:ahyp="http://schemas.microsoft.com/office/drawing/2018/hyperlinkcolor" val="tx"/>
                    </a:ext>
                  </a:extLst>
                </a:hlinkClick>
              </a:rPr>
              <a:t>6.1</a:t>
            </a:r>
            <a:r>
              <a:rPr lang="en-US" sz="1079" u="sng" dirty="0">
                <a:solidFill>
                  <a:srgbClr val="FFC222"/>
                </a:solidFill>
                <a:uFill>
                  <a:solidFill>
                    <a:srgbClr val="374B5A"/>
                  </a:solidFill>
                </a:uFill>
                <a:latin typeface="Geogrotesque Rg"/>
                <a:hlinkClick r:id="rId10" action="ppaction://hlinksldjump">
                  <a:extLst>
                    <a:ext uri="{A12FA001-AC4F-418D-AE19-62706E023703}">
                      <ahyp:hlinkClr xmlns:ahyp="http://schemas.microsoft.com/office/drawing/2018/hyperlinkcolor" val="tx"/>
                    </a:ext>
                  </a:extLst>
                </a:hlinkClick>
              </a:rPr>
              <a:t>     </a:t>
            </a:r>
            <a:r>
              <a:rPr lang="en-US" sz="1079" u="sng" dirty="0">
                <a:solidFill>
                  <a:schemeClr val="bg1"/>
                </a:solidFill>
                <a:uFill>
                  <a:solidFill>
                    <a:srgbClr val="374B5A"/>
                  </a:solidFill>
                </a:uFill>
                <a:latin typeface="Geogrotesque Rg"/>
                <a:hlinkClick r:id="rId10" action="ppaction://hlinksldjump">
                  <a:extLst>
                    <a:ext uri="{A12FA001-AC4F-418D-AE19-62706E023703}">
                      <ahyp:hlinkClr xmlns:ahyp="http://schemas.microsoft.com/office/drawing/2018/hyperlinkcolor" val="tx"/>
                    </a:ext>
                  </a:extLst>
                </a:hlinkClick>
              </a:rPr>
              <a:t>STATEMENT BY MANAGEMENT</a:t>
            </a:r>
            <a:r>
              <a:rPr lang="en-US" sz="1079" u="dotted" dirty="0">
                <a:solidFill>
                  <a:schemeClr val="bg1"/>
                </a:solidFill>
                <a:latin typeface="Geogrotesque Rg"/>
                <a:hlinkClick r:id="rId10" action="ppaction://hlinksldjump">
                  <a:extLst>
                    <a:ext uri="{A12FA001-AC4F-418D-AE19-62706E023703}">
                      <ahyp:hlinkClr xmlns:ahyp="http://schemas.microsoft.com/office/drawing/2018/hyperlinkcolor" val="tx"/>
                    </a:ext>
                  </a:extLst>
                </a:hlinkClick>
              </a:rPr>
              <a:t>						2</a:t>
            </a:r>
            <a:r>
              <a:rPr lang="en-US" sz="1079" u="dotted" dirty="0">
                <a:solidFill>
                  <a:schemeClr val="bg1"/>
                </a:solidFill>
                <a:latin typeface="Geogrotesque Rg"/>
              </a:rPr>
              <a:t>3</a:t>
            </a:r>
          </a:p>
          <a:p>
            <a:pPr marL="493442" lvl="1" defTabSz="493442">
              <a:lnSpc>
                <a:spcPct val="150000"/>
              </a:lnSpc>
              <a:defRPr/>
            </a:pPr>
            <a:r>
              <a:rPr lang="en-US" sz="1079" u="sng" dirty="0">
                <a:solidFill>
                  <a:srgbClr val="FFC222"/>
                </a:solidFill>
                <a:uFill>
                  <a:solidFill>
                    <a:srgbClr val="374B5A"/>
                  </a:solidFill>
                </a:uFill>
                <a:latin typeface="Geogrotesque Bd"/>
                <a:hlinkClick r:id="rId11" action="ppaction://hlinksldjump">
                  <a:extLst>
                    <a:ext uri="{A12FA001-AC4F-418D-AE19-62706E023703}">
                      <ahyp:hlinkClr xmlns:ahyp="http://schemas.microsoft.com/office/drawing/2018/hyperlinkcolor" val="tx"/>
                    </a:ext>
                  </a:extLst>
                </a:hlinkClick>
              </a:rPr>
              <a:t>6.2</a:t>
            </a:r>
            <a:r>
              <a:rPr lang="en-US" sz="1079" u="sng" dirty="0">
                <a:solidFill>
                  <a:srgbClr val="374B5A"/>
                </a:solidFill>
                <a:uFill>
                  <a:solidFill>
                    <a:srgbClr val="374B5A"/>
                  </a:solidFill>
                </a:uFill>
                <a:latin typeface="Geogrotesque Rg"/>
                <a:hlinkClick r:id="rId11"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11" action="ppaction://hlinksldjump">
                  <a:extLst>
                    <a:ext uri="{A12FA001-AC4F-418D-AE19-62706E023703}">
                      <ahyp:hlinkClr xmlns:ahyp="http://schemas.microsoft.com/office/drawing/2018/hyperlinkcolor" val="tx"/>
                    </a:ext>
                  </a:extLst>
                </a:hlinkClick>
              </a:rPr>
              <a:t>CONSOLIDATED INCOME STATEMENT</a:t>
            </a:r>
            <a:r>
              <a:rPr lang="en-US" sz="1079" u="dotted" dirty="0">
                <a:solidFill>
                  <a:srgbClr val="FFFFFF"/>
                </a:solidFill>
                <a:latin typeface="Geogrotesque Rg"/>
                <a:hlinkClick r:id="rId11" action="ppaction://hlinksldjump">
                  <a:extLst>
                    <a:ext uri="{A12FA001-AC4F-418D-AE19-62706E023703}">
                      <ahyp:hlinkClr xmlns:ahyp="http://schemas.microsoft.com/office/drawing/2018/hyperlinkcolor" val="tx"/>
                    </a:ext>
                  </a:extLst>
                </a:hlinkClick>
              </a:rPr>
              <a:t>						</a:t>
            </a:r>
            <a:r>
              <a:rPr lang="en-US" sz="1079" u="sng" dirty="0">
                <a:solidFill>
                  <a:srgbClr val="FFFFFF"/>
                </a:solidFill>
                <a:latin typeface="Geogrotesque Rg"/>
                <a:hlinkClick r:id="rId11" action="ppaction://hlinksldjump">
                  <a:extLst>
                    <a:ext uri="{A12FA001-AC4F-418D-AE19-62706E023703}">
                      <ahyp:hlinkClr xmlns:ahyp="http://schemas.microsoft.com/office/drawing/2018/hyperlinkcolor" val="tx"/>
                    </a:ext>
                  </a:extLst>
                </a:hlinkClick>
              </a:rPr>
              <a:t>2</a:t>
            </a:r>
            <a:r>
              <a:rPr lang="en-US" sz="1079" u="sng" dirty="0">
                <a:solidFill>
                  <a:srgbClr val="FFFFFF"/>
                </a:solidFill>
                <a:latin typeface="Geogrotesque Rg"/>
              </a:rPr>
              <a:t>4</a:t>
            </a:r>
          </a:p>
          <a:p>
            <a:pPr marL="493442" lvl="1" defTabSz="493442">
              <a:lnSpc>
                <a:spcPct val="150000"/>
              </a:lnSpc>
              <a:defRPr/>
            </a:pPr>
            <a:r>
              <a:rPr lang="en-US" sz="1079" u="sng" dirty="0">
                <a:solidFill>
                  <a:srgbClr val="FFC222"/>
                </a:solidFill>
                <a:uFill>
                  <a:solidFill>
                    <a:srgbClr val="374B5A"/>
                  </a:solidFill>
                </a:uFill>
                <a:latin typeface="Geogrotesque Bd"/>
                <a:hlinkClick r:id="rId12" action="ppaction://hlinksldjump">
                  <a:extLst>
                    <a:ext uri="{A12FA001-AC4F-418D-AE19-62706E023703}">
                      <ahyp:hlinkClr xmlns:ahyp="http://schemas.microsoft.com/office/drawing/2018/hyperlinkcolor" val="tx"/>
                    </a:ext>
                  </a:extLst>
                </a:hlinkClick>
              </a:rPr>
              <a:t>6.3    </a:t>
            </a:r>
            <a:r>
              <a:rPr lang="en-US" sz="1079" u="sng" dirty="0">
                <a:solidFill>
                  <a:srgbClr val="FFC222"/>
                </a:solidFill>
                <a:uFill>
                  <a:solidFill>
                    <a:srgbClr val="374B5A"/>
                  </a:solidFill>
                </a:uFill>
                <a:latin typeface="Geogrotesque Rg"/>
                <a:hlinkClick r:id="rId12"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12" action="ppaction://hlinksldjump">
                  <a:extLst>
                    <a:ext uri="{A12FA001-AC4F-418D-AE19-62706E023703}">
                      <ahyp:hlinkClr xmlns:ahyp="http://schemas.microsoft.com/office/drawing/2018/hyperlinkcolor" val="tx"/>
                    </a:ext>
                  </a:extLst>
                </a:hlinkClick>
              </a:rPr>
              <a:t>CONSOLIDATED STATEMENT OF COMPREHENSIVE INCOME</a:t>
            </a:r>
            <a:r>
              <a:rPr lang="en-US" sz="1079" u="dotted" dirty="0">
                <a:solidFill>
                  <a:srgbClr val="FFFFFF"/>
                </a:solidFill>
                <a:latin typeface="Geogrotesque Rg"/>
                <a:hlinkClick r:id="rId12" action="ppaction://hlinksldjump">
                  <a:extLst>
                    <a:ext uri="{A12FA001-AC4F-418D-AE19-62706E023703}">
                      <ahyp:hlinkClr xmlns:ahyp="http://schemas.microsoft.com/office/drawing/2018/hyperlinkcolor" val="tx"/>
                    </a:ext>
                  </a:extLst>
                </a:hlinkClick>
              </a:rPr>
              <a:t>			</a:t>
            </a:r>
            <a:r>
              <a:rPr lang="en-US" sz="1079" u="sng" dirty="0">
                <a:solidFill>
                  <a:srgbClr val="FFFFFF"/>
                </a:solidFill>
                <a:latin typeface="Geogrotesque Rg"/>
                <a:hlinkClick r:id="rId12" action="ppaction://hlinksldjump">
                  <a:extLst>
                    <a:ext uri="{A12FA001-AC4F-418D-AE19-62706E023703}">
                      <ahyp:hlinkClr xmlns:ahyp="http://schemas.microsoft.com/office/drawing/2018/hyperlinkcolor" val="tx"/>
                    </a:ext>
                  </a:extLst>
                </a:hlinkClick>
              </a:rPr>
              <a:t>2</a:t>
            </a:r>
            <a:r>
              <a:rPr lang="en-US" sz="1079" u="sng" dirty="0">
                <a:solidFill>
                  <a:srgbClr val="FFFFFF"/>
                </a:solidFill>
                <a:latin typeface="Geogrotesque Rg"/>
              </a:rPr>
              <a:t>5</a:t>
            </a:r>
          </a:p>
          <a:p>
            <a:pPr marL="493442" lvl="1" defTabSz="493442">
              <a:lnSpc>
                <a:spcPct val="150000"/>
              </a:lnSpc>
              <a:defRPr/>
            </a:pPr>
            <a:r>
              <a:rPr lang="en-US" sz="1079" u="sng" dirty="0">
                <a:solidFill>
                  <a:srgbClr val="FFC222"/>
                </a:solidFill>
                <a:uFill>
                  <a:solidFill>
                    <a:srgbClr val="374B5A"/>
                  </a:solidFill>
                </a:uFill>
                <a:latin typeface="Geogrotesque Bd"/>
                <a:hlinkClick r:id="rId13" action="ppaction://hlinksldjump">
                  <a:extLst>
                    <a:ext uri="{A12FA001-AC4F-418D-AE19-62706E023703}">
                      <ahyp:hlinkClr xmlns:ahyp="http://schemas.microsoft.com/office/drawing/2018/hyperlinkcolor" val="tx"/>
                    </a:ext>
                  </a:extLst>
                </a:hlinkClick>
              </a:rPr>
              <a:t>6.4  </a:t>
            </a:r>
            <a:r>
              <a:rPr lang="en-US" sz="1079" u="sng" dirty="0">
                <a:solidFill>
                  <a:srgbClr val="FFC222"/>
                </a:solidFill>
                <a:uFill>
                  <a:solidFill>
                    <a:srgbClr val="374B5A"/>
                  </a:solidFill>
                </a:uFill>
                <a:latin typeface="Geogrotesque Rg"/>
                <a:hlinkClick r:id="rId13"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13" action="ppaction://hlinksldjump">
                  <a:extLst>
                    <a:ext uri="{A12FA001-AC4F-418D-AE19-62706E023703}">
                      <ahyp:hlinkClr xmlns:ahyp="http://schemas.microsoft.com/office/drawing/2018/hyperlinkcolor" val="tx"/>
                    </a:ext>
                  </a:extLst>
                </a:hlinkClick>
              </a:rPr>
              <a:t>CONSOLIDATED BALANCE SHEET 30 JUNE</a:t>
            </a:r>
            <a:r>
              <a:rPr lang="en-US" sz="1079" u="dotted" dirty="0">
                <a:solidFill>
                  <a:srgbClr val="FFFFFF"/>
                </a:solidFill>
                <a:latin typeface="Geogrotesque Rg"/>
                <a:hlinkClick r:id="rId13" action="ppaction://hlinksldjump">
                  <a:extLst>
                    <a:ext uri="{A12FA001-AC4F-418D-AE19-62706E023703}">
                      <ahyp:hlinkClr xmlns:ahyp="http://schemas.microsoft.com/office/drawing/2018/hyperlinkcolor" val="tx"/>
                    </a:ext>
                  </a:extLst>
                </a:hlinkClick>
              </a:rPr>
              <a:t>					</a:t>
            </a:r>
            <a:r>
              <a:rPr lang="en-US" sz="1079" u="sng" dirty="0">
                <a:solidFill>
                  <a:srgbClr val="FFFFFF"/>
                </a:solidFill>
                <a:latin typeface="Geogrotesque Rg"/>
                <a:hlinkClick r:id="rId13" action="ppaction://hlinksldjump">
                  <a:extLst>
                    <a:ext uri="{A12FA001-AC4F-418D-AE19-62706E023703}">
                      <ahyp:hlinkClr xmlns:ahyp="http://schemas.microsoft.com/office/drawing/2018/hyperlinkcolor" val="tx"/>
                    </a:ext>
                  </a:extLst>
                </a:hlinkClick>
              </a:rPr>
              <a:t>2</a:t>
            </a:r>
            <a:r>
              <a:rPr lang="en-US" sz="1079" u="sng" dirty="0">
                <a:solidFill>
                  <a:srgbClr val="FFFFFF"/>
                </a:solidFill>
                <a:latin typeface="Geogrotesque Rg"/>
              </a:rPr>
              <a:t>6</a:t>
            </a:r>
          </a:p>
          <a:p>
            <a:pPr marL="493442" lvl="1" defTabSz="493442">
              <a:lnSpc>
                <a:spcPct val="150000"/>
              </a:lnSpc>
              <a:defRPr/>
            </a:pPr>
            <a:r>
              <a:rPr lang="en-US" sz="1079" u="sng" dirty="0">
                <a:solidFill>
                  <a:srgbClr val="FFC222"/>
                </a:solidFill>
                <a:uFill>
                  <a:solidFill>
                    <a:srgbClr val="374B5A"/>
                  </a:solidFill>
                </a:uFill>
                <a:latin typeface="Geogrotesque Bd"/>
              </a:rPr>
              <a:t>6.5</a:t>
            </a:r>
            <a:r>
              <a:rPr lang="en-US" sz="1079" u="sng" dirty="0">
                <a:solidFill>
                  <a:srgbClr val="FFC222"/>
                </a:solidFill>
                <a:uFill>
                  <a:solidFill>
                    <a:srgbClr val="374B5A"/>
                  </a:solidFill>
                </a:uFill>
                <a:latin typeface="Geogrotesque Rg"/>
              </a:rPr>
              <a:t>     </a:t>
            </a:r>
            <a:r>
              <a:rPr lang="en-US" sz="1079" u="sng" dirty="0">
                <a:solidFill>
                  <a:srgbClr val="FFFFFF"/>
                </a:solidFill>
                <a:uFill>
                  <a:solidFill>
                    <a:srgbClr val="374B5A"/>
                  </a:solidFill>
                </a:uFill>
                <a:latin typeface="Geogrotesque Rg"/>
              </a:rPr>
              <a:t>CONSOLIDATED CASH FLOW STATEMENT</a:t>
            </a:r>
            <a:r>
              <a:rPr lang="en-US" sz="1079" u="dotted" dirty="0">
                <a:solidFill>
                  <a:srgbClr val="FFFFFF"/>
                </a:solidFill>
                <a:latin typeface="Geogrotesque Rg"/>
              </a:rPr>
              <a:t>					28</a:t>
            </a:r>
          </a:p>
          <a:p>
            <a:pPr marL="493442" lvl="1" defTabSz="493442">
              <a:lnSpc>
                <a:spcPct val="150000"/>
              </a:lnSpc>
              <a:defRPr/>
            </a:pPr>
            <a:r>
              <a:rPr lang="en-US" sz="1079" u="sng" dirty="0">
                <a:solidFill>
                  <a:srgbClr val="FFC222"/>
                </a:solidFill>
                <a:uFill>
                  <a:solidFill>
                    <a:srgbClr val="374B5A"/>
                  </a:solidFill>
                </a:uFill>
                <a:latin typeface="Geogrotesque Bd"/>
              </a:rPr>
              <a:t>6.6    </a:t>
            </a:r>
            <a:r>
              <a:rPr lang="en-US" sz="1079" u="sng" dirty="0">
                <a:solidFill>
                  <a:srgbClr val="FFC222"/>
                </a:solidFill>
                <a:uFill>
                  <a:solidFill>
                    <a:srgbClr val="374B5A"/>
                  </a:solidFill>
                </a:uFill>
                <a:latin typeface="Geogrotesque Rg"/>
              </a:rPr>
              <a:t> </a:t>
            </a:r>
            <a:r>
              <a:rPr lang="en-US" sz="1079" u="sng" dirty="0">
                <a:solidFill>
                  <a:srgbClr val="FFFFFF"/>
                </a:solidFill>
                <a:uFill>
                  <a:solidFill>
                    <a:srgbClr val="374B5A"/>
                  </a:solidFill>
                </a:uFill>
                <a:latin typeface="Geogrotesque Rg"/>
              </a:rPr>
              <a:t>CONSOLIDATED STATEMENT OF CHANGES IN EQUITY</a:t>
            </a:r>
            <a:r>
              <a:rPr lang="en-US" sz="1079" u="dotted" dirty="0">
                <a:solidFill>
                  <a:srgbClr val="FFFFFF"/>
                </a:solidFill>
                <a:latin typeface="Geogrotesque Rg"/>
              </a:rPr>
              <a:t>				29</a:t>
            </a:r>
          </a:p>
          <a:p>
            <a:pPr marL="493442" lvl="1" defTabSz="493442">
              <a:lnSpc>
                <a:spcPct val="150000"/>
              </a:lnSpc>
              <a:defRPr/>
            </a:pPr>
            <a:r>
              <a:rPr lang="en-US" sz="1079" u="sng" dirty="0">
                <a:solidFill>
                  <a:srgbClr val="FFC222"/>
                </a:solidFill>
                <a:uFill>
                  <a:solidFill>
                    <a:srgbClr val="374B5A"/>
                  </a:solidFill>
                </a:uFill>
                <a:latin typeface="Geogrotesque Bd"/>
              </a:rPr>
              <a:t>6.7  </a:t>
            </a:r>
            <a:r>
              <a:rPr lang="en-US" sz="1079" u="sng" cap="all" dirty="0">
                <a:solidFill>
                  <a:srgbClr val="FFC222"/>
                </a:solidFill>
                <a:uFill>
                  <a:solidFill>
                    <a:srgbClr val="374B5A"/>
                  </a:solidFill>
                </a:uFill>
                <a:latin typeface="Geogrotesque Rg"/>
              </a:rPr>
              <a:t>   </a:t>
            </a:r>
            <a:r>
              <a:rPr lang="en-US" sz="1079" u="sng" cap="all" dirty="0">
                <a:solidFill>
                  <a:srgbClr val="FFFFFF"/>
                </a:solidFill>
                <a:uFill>
                  <a:solidFill>
                    <a:srgbClr val="374B5A"/>
                  </a:solidFill>
                </a:uFill>
                <a:latin typeface="Geogrotesque Rg"/>
              </a:rPr>
              <a:t>Segment information</a:t>
            </a:r>
            <a:r>
              <a:rPr lang="en-US" sz="1079" u="dotted" dirty="0">
                <a:solidFill>
                  <a:srgbClr val="FFFFFF"/>
                </a:solidFill>
                <a:latin typeface="Geogrotesque Rg"/>
              </a:rPr>
              <a:t>							31</a:t>
            </a:r>
          </a:p>
          <a:p>
            <a:pPr marL="493442" lvl="1" defTabSz="493442">
              <a:lnSpc>
                <a:spcPct val="150000"/>
              </a:lnSpc>
              <a:defRPr/>
            </a:pPr>
            <a:r>
              <a:rPr lang="en-US" sz="1079" u="sng" dirty="0">
                <a:solidFill>
                  <a:srgbClr val="FFC222"/>
                </a:solidFill>
                <a:uFill>
                  <a:solidFill>
                    <a:srgbClr val="374B5A"/>
                  </a:solidFill>
                </a:uFill>
                <a:latin typeface="Geogrotesque Bd"/>
                <a:hlinkClick r:id="rId14" action="ppaction://hlinksldjump">
                  <a:extLst>
                    <a:ext uri="{A12FA001-AC4F-418D-AE19-62706E023703}">
                      <ahyp:hlinkClr xmlns:ahyp="http://schemas.microsoft.com/office/drawing/2018/hyperlinkcolor" val="tx"/>
                    </a:ext>
                  </a:extLst>
                </a:hlinkClick>
              </a:rPr>
              <a:t>6.8    </a:t>
            </a:r>
            <a:r>
              <a:rPr lang="en-US" sz="1079" u="sng" dirty="0">
                <a:solidFill>
                  <a:srgbClr val="FFC222"/>
                </a:solidFill>
                <a:uFill>
                  <a:solidFill>
                    <a:srgbClr val="374B5A"/>
                  </a:solidFill>
                </a:uFill>
                <a:latin typeface="Geogrotesque Rg"/>
                <a:hlinkClick r:id="rId14" action="ppaction://hlinksldjump">
                  <a:extLst>
                    <a:ext uri="{A12FA001-AC4F-418D-AE19-62706E023703}">
                      <ahyp:hlinkClr xmlns:ahyp="http://schemas.microsoft.com/office/drawing/2018/hyperlinkcolor" val="tx"/>
                    </a:ext>
                  </a:extLst>
                </a:hlinkClick>
              </a:rPr>
              <a:t> </a:t>
            </a:r>
            <a:r>
              <a:rPr lang="en-US" sz="1079" u="sng" dirty="0">
                <a:solidFill>
                  <a:srgbClr val="FFFFFF"/>
                </a:solidFill>
                <a:uFill>
                  <a:solidFill>
                    <a:srgbClr val="374B5A"/>
                  </a:solidFill>
                </a:uFill>
                <a:latin typeface="Geogrotesque Rg"/>
                <a:hlinkClick r:id="rId14" action="ppaction://hlinksldjump">
                  <a:extLst>
                    <a:ext uri="{A12FA001-AC4F-418D-AE19-62706E023703}">
                      <ahyp:hlinkClr xmlns:ahyp="http://schemas.microsoft.com/office/drawing/2018/hyperlinkcolor" val="tx"/>
                    </a:ext>
                  </a:extLst>
                </a:hlinkClick>
              </a:rPr>
              <a:t>QUARTERLY KEY FIGURES AND FINANCIAL RATIOS</a:t>
            </a:r>
            <a:r>
              <a:rPr lang="en-US" sz="1079" u="dotted" dirty="0">
                <a:solidFill>
                  <a:srgbClr val="FFFFFF"/>
                </a:solidFill>
                <a:latin typeface="Geogrotesque Rg"/>
                <a:hlinkClick r:id="rId14" action="ppaction://hlinksldjump">
                  <a:extLst>
                    <a:ext uri="{A12FA001-AC4F-418D-AE19-62706E023703}">
                      <ahyp:hlinkClr xmlns:ahyp="http://schemas.microsoft.com/office/drawing/2018/hyperlinkcolor" val="tx"/>
                    </a:ext>
                  </a:extLst>
                </a:hlinkClick>
              </a:rPr>
              <a:t>				3</a:t>
            </a:r>
            <a:r>
              <a:rPr lang="en-US" sz="1079" u="dotted" dirty="0">
                <a:solidFill>
                  <a:srgbClr val="FFFFFF"/>
                </a:solidFill>
                <a:latin typeface="Geogrotesque Rg"/>
              </a:rPr>
              <a:t>3</a:t>
            </a:r>
          </a:p>
        </p:txBody>
      </p:sp>
    </p:spTree>
    <p:extLst>
      <p:ext uri="{BB962C8B-B14F-4D97-AF65-F5344CB8AC3E}">
        <p14:creationId xmlns:p14="http://schemas.microsoft.com/office/powerpoint/2010/main" val="2339046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lede 13" descr="Et billede, der indeholder sort-hvid, mur, stueplante, plante&#10;&#10;Automatisk genereret beskrivelse">
            <a:extLst>
              <a:ext uri="{FF2B5EF4-FFF2-40B4-BE49-F238E27FC236}">
                <a16:creationId xmlns:a16="http://schemas.microsoft.com/office/drawing/2014/main" id="{35072023-A9E0-1AFD-2FCC-89986BD42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5"/>
            <a:ext cx="10691812" cy="7127874"/>
          </a:xfrm>
          <a:prstGeom prst="rect">
            <a:avLst/>
          </a:prstGeom>
        </p:spPr>
      </p:pic>
      <p:sp>
        <p:nvSpPr>
          <p:cNvPr id="6" name="Rektangel 5">
            <a:extLst>
              <a:ext uri="{FF2B5EF4-FFF2-40B4-BE49-F238E27FC236}">
                <a16:creationId xmlns:a16="http://schemas.microsoft.com/office/drawing/2014/main" id="{DE17079B-5C3D-AC19-DC68-BB714A74D005}"/>
              </a:ext>
            </a:extLst>
          </p:cNvPr>
          <p:cNvSpPr/>
          <p:nvPr/>
        </p:nvSpPr>
        <p:spPr>
          <a:xfrm>
            <a:off x="-793" y="0"/>
            <a:ext cx="10691812" cy="568801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48646AC9-2A1A-7ECE-4C32-908F1E1C053F}"/>
              </a:ext>
            </a:extLst>
          </p:cNvPr>
          <p:cNvSpPr/>
          <p:nvPr/>
        </p:nvSpPr>
        <p:spPr>
          <a:xfrm>
            <a:off x="0" y="5688013"/>
            <a:ext cx="10691811" cy="1871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1EC911CD-1EF8-06FE-24FA-6F6DF62B7C7B}"/>
              </a:ext>
            </a:extLst>
          </p:cNvPr>
          <p:cNvSpPr>
            <a:spLocks noGrp="1"/>
          </p:cNvSpPr>
          <p:nvPr>
            <p:ph type="title"/>
          </p:nvPr>
        </p:nvSpPr>
        <p:spPr>
          <a:xfrm>
            <a:off x="412750" y="5857370"/>
            <a:ext cx="9221689" cy="769360"/>
          </a:xfrm>
        </p:spPr>
        <p:txBody>
          <a:bodyPr/>
          <a:lstStyle/>
          <a:p>
            <a:r>
              <a:rPr lang="da-DK" dirty="0"/>
              <a:t>6. FINANCIAL STATEMENTS</a:t>
            </a:r>
          </a:p>
        </p:txBody>
      </p:sp>
      <p:grpSp>
        <p:nvGrpSpPr>
          <p:cNvPr id="3" name="Gruppe 2">
            <a:extLst>
              <a:ext uri="{FF2B5EF4-FFF2-40B4-BE49-F238E27FC236}">
                <a16:creationId xmlns:a16="http://schemas.microsoft.com/office/drawing/2014/main" id="{0AB23949-A59A-FF2E-3719-9E981707BE07}"/>
              </a:ext>
            </a:extLst>
          </p:cNvPr>
          <p:cNvGrpSpPr/>
          <p:nvPr/>
        </p:nvGrpSpPr>
        <p:grpSpPr>
          <a:xfrm>
            <a:off x="10312668" y="439066"/>
            <a:ext cx="200305" cy="6653882"/>
            <a:chOff x="10312668" y="439066"/>
            <a:chExt cx="200305" cy="6653882"/>
          </a:xfrm>
        </p:grpSpPr>
        <p:sp>
          <p:nvSpPr>
            <p:cNvPr id="4" name="Tekstfelt 3">
              <a:extLst>
                <a:ext uri="{FF2B5EF4-FFF2-40B4-BE49-F238E27FC236}">
                  <a16:creationId xmlns:a16="http://schemas.microsoft.com/office/drawing/2014/main" id="{63B37DAC-D5D4-58BD-74A8-56C67D6B18FB}"/>
                </a:ext>
              </a:extLst>
            </p:cNvPr>
            <p:cNvSpPr txBox="1"/>
            <p:nvPr/>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chemeClr val="bg2"/>
                  </a:solidFill>
                  <a:latin typeface="Geogrotesque Rg" panose="02000000000000000000" pitchFamily="50" charset="0"/>
                </a:rPr>
                <a:t>Quarterly report 2023</a:t>
              </a:r>
            </a:p>
          </p:txBody>
        </p:sp>
        <p:cxnSp>
          <p:nvCxnSpPr>
            <p:cNvPr id="7" name="Lige forbindelse 6">
              <a:extLst>
                <a:ext uri="{FF2B5EF4-FFF2-40B4-BE49-F238E27FC236}">
                  <a16:creationId xmlns:a16="http://schemas.microsoft.com/office/drawing/2014/main" id="{5FC7F595-2AC6-0FD7-3F54-B3325345E239}"/>
                </a:ext>
              </a:extLst>
            </p:cNvPr>
            <p:cNvCxnSpPr>
              <a:cxnSpLocks/>
            </p:cNvCxnSpPr>
            <p:nvPr/>
          </p:nvCxnSpPr>
          <p:spPr>
            <a:xfrm>
              <a:off x="10401054" y="1022654"/>
              <a:ext cx="1119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D259009E-3E6B-BB9C-96E4-895B6F57DC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0192675" y="645637"/>
              <a:ext cx="509952" cy="96810"/>
            </a:xfrm>
            <a:prstGeom prst="rect">
              <a:avLst/>
            </a:prstGeom>
          </p:spPr>
        </p:pic>
        <p:sp>
          <p:nvSpPr>
            <p:cNvPr id="9" name="Tekstfelt 8">
              <a:extLst>
                <a:ext uri="{FF2B5EF4-FFF2-40B4-BE49-F238E27FC236}">
                  <a16:creationId xmlns:a16="http://schemas.microsoft.com/office/drawing/2014/main" id="{62F0BBB4-5D86-9B33-097F-6D14365CE3E8}"/>
                </a:ext>
              </a:extLst>
            </p:cNvPr>
            <p:cNvSpPr txBox="1"/>
            <p:nvPr/>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20</a:t>
              </a:fld>
              <a:endParaRPr lang="en-GB" sz="1050" b="0" i="0" u="none" strike="noStrike" baseline="30000" dirty="0">
                <a:solidFill>
                  <a:srgbClr val="7A888E"/>
                </a:solidFill>
                <a:latin typeface="Geogrotesque Rg" panose="02000000000000000000" pitchFamily="50" charset="0"/>
              </a:endParaRPr>
            </a:p>
          </p:txBody>
        </p:sp>
      </p:grpSp>
    </p:spTree>
    <p:extLst>
      <p:ext uri="{BB962C8B-B14F-4D97-AF65-F5344CB8AC3E}">
        <p14:creationId xmlns:p14="http://schemas.microsoft.com/office/powerpoint/2010/main" val="324004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5239A0-8C4E-4F5D-75F7-3CFFDB3DF8FC}"/>
              </a:ext>
            </a:extLst>
          </p:cNvPr>
          <p:cNvSpPr>
            <a:spLocks noGrp="1"/>
          </p:cNvSpPr>
          <p:nvPr>
            <p:ph type="title"/>
          </p:nvPr>
        </p:nvSpPr>
        <p:spPr/>
        <p:txBody>
          <a:bodyPr/>
          <a:lstStyle/>
          <a:p>
            <a:r>
              <a:rPr lang="da-DK" dirty="0"/>
              <a:t>6.1 STATEMENT BY MANAGEMENT</a:t>
            </a:r>
          </a:p>
        </p:txBody>
      </p:sp>
      <p:sp>
        <p:nvSpPr>
          <p:cNvPr id="3" name="Pladsholder til indhold 2">
            <a:extLst>
              <a:ext uri="{FF2B5EF4-FFF2-40B4-BE49-F238E27FC236}">
                <a16:creationId xmlns:a16="http://schemas.microsoft.com/office/drawing/2014/main" id="{F3A941DE-4CAE-92A2-6B3B-034EF3EE57AD}"/>
              </a:ext>
            </a:extLst>
          </p:cNvPr>
          <p:cNvSpPr>
            <a:spLocks noGrp="1"/>
          </p:cNvSpPr>
          <p:nvPr>
            <p:ph idx="1"/>
          </p:nvPr>
        </p:nvSpPr>
        <p:spPr>
          <a:xfrm>
            <a:off x="412750" y="2128203"/>
            <a:ext cx="9361488" cy="1944687"/>
          </a:xfrm>
        </p:spPr>
        <p:txBody>
          <a:bodyPr wrap="square" lIns="0" tIns="0" rIns="0" bIns="0" numCol="2" spcCol="216000" anchor="t">
            <a:noAutofit/>
          </a:bodyPr>
          <a:lstStyle/>
          <a:p>
            <a:pPr marL="0" marR="0" indent="0" algn="just" rtl="0">
              <a:lnSpc>
                <a:spcPct val="100000"/>
              </a:lnSpc>
              <a:spcBef>
                <a:spcPts val="600"/>
              </a:spcBef>
              <a:buNone/>
            </a:pPr>
            <a:r>
              <a:rPr lang="en-US" sz="1800" b="0" i="0" u="none" strike="noStrike" baseline="30000" dirty="0">
                <a:latin typeface="Geogrotesque Rg" panose="02000000000000000000" pitchFamily="50" charset="0"/>
              </a:rPr>
              <a:t>We have considered and approved the interim report of SKAKO A/S for the period 1 January – 30 June 2023.</a:t>
            </a:r>
            <a:endParaRPr lang="en-GB" sz="1800" b="0" i="0" u="none" strike="noStrike" baseline="30000" dirty="0">
              <a:latin typeface="Geogrotesque Rg" panose="02000000000000000000" pitchFamily="50" charset="0"/>
            </a:endParaRPr>
          </a:p>
          <a:p>
            <a:pPr marL="0" marR="0" indent="0" algn="just" rtl="0">
              <a:lnSpc>
                <a:spcPct val="100000"/>
              </a:lnSpc>
              <a:spcBef>
                <a:spcPts val="600"/>
              </a:spcBef>
              <a:buNone/>
            </a:pPr>
            <a:r>
              <a:rPr lang="en-US" sz="1800" b="0" i="0" u="none" strike="noStrike" baseline="30000" dirty="0">
                <a:latin typeface="Geogrotesque Rg" panose="02000000000000000000" pitchFamily="50" charset="0"/>
              </a:rPr>
              <a:t>The interim report, which has not been audited or reviewed by our auditors, has been prepared in accordance with IAS 34 Interim financial reporting, as adopted by the European Union and accounting policies set out in the annual report for 2021 of SKAKO A/S. Furthermore, the interim report for the period 1 January – 30 June 2023 has been prepared in accordance with additional Danish disclosure requirements for interim reports of listed companies.</a:t>
            </a:r>
          </a:p>
          <a:p>
            <a:pPr marL="0" marR="0" indent="0" algn="just" rtl="0">
              <a:lnSpc>
                <a:spcPct val="100000"/>
              </a:lnSpc>
              <a:spcBef>
                <a:spcPts val="600"/>
              </a:spcBef>
              <a:buNone/>
            </a:pPr>
            <a:r>
              <a:rPr lang="en-US" sz="1800" b="0" i="0" u="none" strike="noStrike" baseline="30000" dirty="0">
                <a:latin typeface="Geogrotesque Rg" panose="02000000000000000000" pitchFamily="50" charset="0"/>
              </a:rPr>
              <a:t>In our opinion, the interim financial report gives a true and fair view of the Group’s assets, liabilities, and financial position on 30 June 2023 and of the results of the Group’s operations and cash flows for the six three months of 2023.</a:t>
            </a:r>
            <a:endParaRPr lang="en-GB" sz="1800" b="0" i="0" u="none" strike="noStrike" baseline="30000" dirty="0">
              <a:latin typeface="Geogrotesque Rg" panose="02000000000000000000" pitchFamily="50" charset="0"/>
            </a:endParaRPr>
          </a:p>
          <a:p>
            <a:pPr marL="0" marR="0" indent="0" algn="just" rtl="0">
              <a:lnSpc>
                <a:spcPct val="100000"/>
              </a:lnSpc>
              <a:spcBef>
                <a:spcPts val="600"/>
              </a:spcBef>
              <a:buNone/>
            </a:pPr>
            <a:r>
              <a:rPr lang="en-US" sz="1800" b="0" i="0" u="none" strike="noStrike" baseline="30000" dirty="0">
                <a:latin typeface="Geogrotesque Rg" panose="02000000000000000000" pitchFamily="50" charset="0"/>
              </a:rPr>
              <a:t>We also believe that the Management commentary contains a fair review of the development in the Group’s business and financial position, the results for the period and the Group’s financial position as well as a description of the principal risks and uncertainties facing SKAKO.</a:t>
            </a:r>
          </a:p>
          <a:p>
            <a:pPr marL="0" marR="0" indent="0" algn="just" rtl="0">
              <a:lnSpc>
                <a:spcPct val="100000"/>
              </a:lnSpc>
              <a:spcBef>
                <a:spcPts val="600"/>
              </a:spcBef>
              <a:buNone/>
            </a:pPr>
            <a:r>
              <a:rPr lang="en-GB" sz="1800" b="0" i="0" u="none" strike="noStrike" baseline="30000" dirty="0" err="1">
                <a:latin typeface="Geogrotesque Rg" panose="02000000000000000000" pitchFamily="50" charset="0"/>
              </a:rPr>
              <a:t>Faaborg</a:t>
            </a:r>
            <a:r>
              <a:rPr lang="en-GB" sz="1800" b="0" i="0" u="none" strike="noStrike" baseline="30000" dirty="0">
                <a:latin typeface="Geogrotesque Rg" panose="02000000000000000000" pitchFamily="50" charset="0"/>
              </a:rPr>
              <a:t>, 23 August </a:t>
            </a:r>
            <a:r>
              <a:rPr lang="en-GB" sz="1800" baseline="30000" dirty="0">
                <a:latin typeface="Geogrotesque Rg" panose="02000000000000000000" pitchFamily="50" charset="0"/>
              </a:rPr>
              <a:t>2023</a:t>
            </a:r>
            <a:endParaRPr lang="da-DK" sz="1200" dirty="0"/>
          </a:p>
        </p:txBody>
      </p:sp>
      <p:sp>
        <p:nvSpPr>
          <p:cNvPr id="4" name="Rektangel 3">
            <a:extLst>
              <a:ext uri="{FF2B5EF4-FFF2-40B4-BE49-F238E27FC236}">
                <a16:creationId xmlns:a16="http://schemas.microsoft.com/office/drawing/2014/main" id="{1D2F0D7E-E508-ECC7-DC95-BC0A852F6C19}"/>
              </a:ext>
            </a:extLst>
          </p:cNvPr>
          <p:cNvSpPr/>
          <p:nvPr/>
        </p:nvSpPr>
        <p:spPr>
          <a:xfrm>
            <a:off x="0" y="4178300"/>
            <a:ext cx="10206038" cy="3381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39222C95-3A39-298D-36A0-344332C75C58}"/>
              </a:ext>
            </a:extLst>
          </p:cNvPr>
          <p:cNvSpPr txBox="1"/>
          <p:nvPr/>
        </p:nvSpPr>
        <p:spPr>
          <a:xfrm>
            <a:off x="2604294" y="4386077"/>
            <a:ext cx="4997450" cy="307777"/>
          </a:xfrm>
          <a:prstGeom prst="rect">
            <a:avLst/>
          </a:prstGeom>
          <a:noFill/>
        </p:spPr>
        <p:txBody>
          <a:bodyPr wrap="square" rtlCol="0">
            <a:spAutoFit/>
          </a:bodyPr>
          <a:lstStyle/>
          <a:p>
            <a:pPr algn="ctr"/>
            <a:r>
              <a:rPr lang="da-DK" sz="1400" dirty="0">
                <a:latin typeface="Geogrotesque SmBd" panose="02000000000000000000" pitchFamily="50" charset="0"/>
              </a:rPr>
              <a:t>EXECUTIVE BOARD</a:t>
            </a:r>
          </a:p>
        </p:txBody>
      </p:sp>
      <p:sp>
        <p:nvSpPr>
          <p:cNvPr id="19" name="Tekstfelt 18">
            <a:extLst>
              <a:ext uri="{FF2B5EF4-FFF2-40B4-BE49-F238E27FC236}">
                <a16:creationId xmlns:a16="http://schemas.microsoft.com/office/drawing/2014/main" id="{0CB5BC1A-67EF-FC41-6A01-5C02F5C00F24}"/>
              </a:ext>
            </a:extLst>
          </p:cNvPr>
          <p:cNvSpPr txBox="1"/>
          <p:nvPr/>
        </p:nvSpPr>
        <p:spPr>
          <a:xfrm>
            <a:off x="2604294" y="5855593"/>
            <a:ext cx="4997450" cy="307777"/>
          </a:xfrm>
          <a:prstGeom prst="rect">
            <a:avLst/>
          </a:prstGeom>
          <a:noFill/>
        </p:spPr>
        <p:txBody>
          <a:bodyPr wrap="square" rtlCol="0">
            <a:spAutoFit/>
          </a:bodyPr>
          <a:lstStyle/>
          <a:p>
            <a:pPr algn="ctr"/>
            <a:r>
              <a:rPr lang="da-DK" sz="1400" dirty="0">
                <a:latin typeface="Geogrotesque SmBd" panose="02000000000000000000" pitchFamily="50" charset="0"/>
              </a:rPr>
              <a:t>BOARD OF DIRECTORS</a:t>
            </a:r>
          </a:p>
        </p:txBody>
      </p:sp>
      <p:cxnSp>
        <p:nvCxnSpPr>
          <p:cNvPr id="39" name="Lige forbindelse 38">
            <a:extLst>
              <a:ext uri="{FF2B5EF4-FFF2-40B4-BE49-F238E27FC236}">
                <a16:creationId xmlns:a16="http://schemas.microsoft.com/office/drawing/2014/main" id="{E4835483-4418-7461-5BB9-BF60A8CBCE2A}"/>
              </a:ext>
            </a:extLst>
          </p:cNvPr>
          <p:cNvCxnSpPr>
            <a:cxnSpLocks/>
          </p:cNvCxnSpPr>
          <p:nvPr/>
        </p:nvCxnSpPr>
        <p:spPr>
          <a:xfrm>
            <a:off x="5103019" y="4693854"/>
            <a:ext cx="0" cy="933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F9A07BEB-0B8D-A0DD-4BDD-49D3BC801F6D}"/>
              </a:ext>
            </a:extLst>
          </p:cNvPr>
          <p:cNvCxnSpPr>
            <a:cxnSpLocks/>
          </p:cNvCxnSpPr>
          <p:nvPr/>
        </p:nvCxnSpPr>
        <p:spPr>
          <a:xfrm>
            <a:off x="3203674" y="4823880"/>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a:extLst>
              <a:ext uri="{FF2B5EF4-FFF2-40B4-BE49-F238E27FC236}">
                <a16:creationId xmlns:a16="http://schemas.microsoft.com/office/drawing/2014/main" id="{E290B30C-8123-E5EA-C0F8-61EA4C84FEFF}"/>
              </a:ext>
            </a:extLst>
          </p:cNvPr>
          <p:cNvCxnSpPr>
            <a:cxnSpLocks/>
          </p:cNvCxnSpPr>
          <p:nvPr/>
        </p:nvCxnSpPr>
        <p:spPr>
          <a:xfrm>
            <a:off x="6983313" y="4823880"/>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Lige forbindelse 50">
            <a:extLst>
              <a:ext uri="{FF2B5EF4-FFF2-40B4-BE49-F238E27FC236}">
                <a16:creationId xmlns:a16="http://schemas.microsoft.com/office/drawing/2014/main" id="{F3D665FD-70FB-4231-D72C-AACB04D1CD52}"/>
              </a:ext>
            </a:extLst>
          </p:cNvPr>
          <p:cNvCxnSpPr>
            <a:cxnSpLocks/>
          </p:cNvCxnSpPr>
          <p:nvPr/>
        </p:nvCxnSpPr>
        <p:spPr>
          <a:xfrm>
            <a:off x="5103019" y="6159265"/>
            <a:ext cx="0" cy="9336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Lige forbindelse 51">
            <a:extLst>
              <a:ext uri="{FF2B5EF4-FFF2-40B4-BE49-F238E27FC236}">
                <a16:creationId xmlns:a16="http://schemas.microsoft.com/office/drawing/2014/main" id="{D9B3DFB1-F683-50C1-1EBD-A8F302B016D0}"/>
              </a:ext>
            </a:extLst>
          </p:cNvPr>
          <p:cNvCxnSpPr>
            <a:cxnSpLocks/>
          </p:cNvCxnSpPr>
          <p:nvPr/>
        </p:nvCxnSpPr>
        <p:spPr>
          <a:xfrm>
            <a:off x="3203674" y="6289291"/>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Lige forbindelse 52">
            <a:extLst>
              <a:ext uri="{FF2B5EF4-FFF2-40B4-BE49-F238E27FC236}">
                <a16:creationId xmlns:a16="http://schemas.microsoft.com/office/drawing/2014/main" id="{BE7104DB-B45F-55B0-7A0F-9A02E01191F9}"/>
              </a:ext>
            </a:extLst>
          </p:cNvPr>
          <p:cNvCxnSpPr>
            <a:cxnSpLocks/>
          </p:cNvCxnSpPr>
          <p:nvPr/>
        </p:nvCxnSpPr>
        <p:spPr>
          <a:xfrm>
            <a:off x="6983313" y="6289291"/>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Lige forbindelse 53">
            <a:extLst>
              <a:ext uri="{FF2B5EF4-FFF2-40B4-BE49-F238E27FC236}">
                <a16:creationId xmlns:a16="http://schemas.microsoft.com/office/drawing/2014/main" id="{27D29B16-FAAE-9ACB-ACDC-D838B7AF22DB}"/>
              </a:ext>
            </a:extLst>
          </p:cNvPr>
          <p:cNvCxnSpPr>
            <a:cxnSpLocks/>
          </p:cNvCxnSpPr>
          <p:nvPr/>
        </p:nvCxnSpPr>
        <p:spPr>
          <a:xfrm>
            <a:off x="8873133" y="6289291"/>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Lige forbindelse 54">
            <a:extLst>
              <a:ext uri="{FF2B5EF4-FFF2-40B4-BE49-F238E27FC236}">
                <a16:creationId xmlns:a16="http://schemas.microsoft.com/office/drawing/2014/main" id="{F4186DB1-7E66-298C-CA30-151A2B157698}"/>
              </a:ext>
            </a:extLst>
          </p:cNvPr>
          <p:cNvCxnSpPr>
            <a:cxnSpLocks/>
          </p:cNvCxnSpPr>
          <p:nvPr/>
        </p:nvCxnSpPr>
        <p:spPr>
          <a:xfrm>
            <a:off x="1313855" y="6289291"/>
            <a:ext cx="0" cy="8036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Lige forbindelse 56">
            <a:extLst>
              <a:ext uri="{FF2B5EF4-FFF2-40B4-BE49-F238E27FC236}">
                <a16:creationId xmlns:a16="http://schemas.microsoft.com/office/drawing/2014/main" id="{C8AE2EC7-6261-1413-4D5B-33ADC43BB052}"/>
              </a:ext>
            </a:extLst>
          </p:cNvPr>
          <p:cNvCxnSpPr/>
          <p:nvPr/>
        </p:nvCxnSpPr>
        <p:spPr>
          <a:xfrm>
            <a:off x="3203674" y="4819775"/>
            <a:ext cx="37796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ktangel 7">
            <a:extLst>
              <a:ext uri="{FF2B5EF4-FFF2-40B4-BE49-F238E27FC236}">
                <a16:creationId xmlns:a16="http://schemas.microsoft.com/office/drawing/2014/main" id="{7412DD92-0622-6080-B8D4-ECE18BCC3F5A}"/>
              </a:ext>
            </a:extLst>
          </p:cNvPr>
          <p:cNvSpPr/>
          <p:nvPr/>
        </p:nvSpPr>
        <p:spPr>
          <a:xfrm>
            <a:off x="7972028" y="6330950"/>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8">
            <a:extLst>
              <a:ext uri="{FF2B5EF4-FFF2-40B4-BE49-F238E27FC236}">
                <a16:creationId xmlns:a16="http://schemas.microsoft.com/office/drawing/2014/main" id="{A9F5DC73-927D-4E2F-73E1-3993615A46DD}"/>
              </a:ext>
            </a:extLst>
          </p:cNvPr>
          <p:cNvSpPr/>
          <p:nvPr/>
        </p:nvSpPr>
        <p:spPr>
          <a:xfrm>
            <a:off x="4192388" y="6330950"/>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AFFE203B-C8E6-2F6C-F279-94782D31A575}"/>
              </a:ext>
            </a:extLst>
          </p:cNvPr>
          <p:cNvSpPr/>
          <p:nvPr/>
        </p:nvSpPr>
        <p:spPr>
          <a:xfrm>
            <a:off x="2302569" y="6330950"/>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D51BC806-25D4-C8CF-9010-4E24C1426CC7}"/>
              </a:ext>
            </a:extLst>
          </p:cNvPr>
          <p:cNvSpPr/>
          <p:nvPr/>
        </p:nvSpPr>
        <p:spPr>
          <a:xfrm>
            <a:off x="412750" y="6330950"/>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47FB27B2-6A08-191A-4DCF-998307E05EDD}"/>
              </a:ext>
            </a:extLst>
          </p:cNvPr>
          <p:cNvSpPr/>
          <p:nvPr/>
        </p:nvSpPr>
        <p:spPr>
          <a:xfrm>
            <a:off x="6082208" y="6330950"/>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71980A9F-989B-9FD1-111F-3CC8B81AA30D}"/>
              </a:ext>
            </a:extLst>
          </p:cNvPr>
          <p:cNvSpPr txBox="1"/>
          <p:nvPr/>
        </p:nvSpPr>
        <p:spPr>
          <a:xfrm>
            <a:off x="2302569" y="6381235"/>
            <a:ext cx="1802210" cy="230832"/>
          </a:xfrm>
          <a:prstGeom prst="rect">
            <a:avLst/>
          </a:prstGeom>
          <a:noFill/>
        </p:spPr>
        <p:txBody>
          <a:bodyPr wrap="square" rtlCol="0">
            <a:spAutoFit/>
          </a:bodyPr>
          <a:lstStyle/>
          <a:p>
            <a:pPr algn="ctr"/>
            <a:r>
              <a:rPr lang="da-DK" sz="900" dirty="0">
                <a:solidFill>
                  <a:schemeClr val="accent4"/>
                </a:solidFill>
              </a:rPr>
              <a:t>DEPUTY CHAIRMAN</a:t>
            </a:r>
          </a:p>
        </p:txBody>
      </p:sp>
      <p:sp>
        <p:nvSpPr>
          <p:cNvPr id="24" name="Tekstfelt 23">
            <a:extLst>
              <a:ext uri="{FF2B5EF4-FFF2-40B4-BE49-F238E27FC236}">
                <a16:creationId xmlns:a16="http://schemas.microsoft.com/office/drawing/2014/main" id="{7F6056E3-31C4-E095-652B-02251F4012EC}"/>
              </a:ext>
            </a:extLst>
          </p:cNvPr>
          <p:cNvSpPr txBox="1"/>
          <p:nvPr/>
        </p:nvSpPr>
        <p:spPr>
          <a:xfrm>
            <a:off x="412750" y="6381235"/>
            <a:ext cx="1802210" cy="230832"/>
          </a:xfrm>
          <a:prstGeom prst="rect">
            <a:avLst/>
          </a:prstGeom>
          <a:noFill/>
        </p:spPr>
        <p:txBody>
          <a:bodyPr wrap="square" rtlCol="0">
            <a:spAutoFit/>
          </a:bodyPr>
          <a:lstStyle/>
          <a:p>
            <a:pPr algn="ctr"/>
            <a:r>
              <a:rPr lang="da-DK" sz="900" dirty="0">
                <a:solidFill>
                  <a:schemeClr val="accent4"/>
                </a:solidFill>
              </a:rPr>
              <a:t>CHAIRMAN</a:t>
            </a:r>
          </a:p>
        </p:txBody>
      </p:sp>
      <p:sp>
        <p:nvSpPr>
          <p:cNvPr id="28" name="Tekstfelt 27">
            <a:extLst>
              <a:ext uri="{FF2B5EF4-FFF2-40B4-BE49-F238E27FC236}">
                <a16:creationId xmlns:a16="http://schemas.microsoft.com/office/drawing/2014/main" id="{3C6B2311-E82B-D472-7F28-46D90161A509}"/>
              </a:ext>
            </a:extLst>
          </p:cNvPr>
          <p:cNvSpPr txBox="1"/>
          <p:nvPr/>
        </p:nvSpPr>
        <p:spPr>
          <a:xfrm>
            <a:off x="2302569" y="6596141"/>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Lars </a:t>
            </a:r>
            <a:r>
              <a:rPr lang="da-DK" sz="1200" dirty="0" err="1">
                <a:latin typeface="Geogrotesque SmBd" panose="02000000000000000000" pitchFamily="50" charset="0"/>
              </a:rPr>
              <a:t>Tveen</a:t>
            </a:r>
            <a:endParaRPr lang="da-DK" sz="1200" dirty="0">
              <a:latin typeface="Geogrotesque SmBd" panose="02000000000000000000" pitchFamily="50" charset="0"/>
            </a:endParaRPr>
          </a:p>
        </p:txBody>
      </p:sp>
      <p:sp>
        <p:nvSpPr>
          <p:cNvPr id="29" name="Tekstfelt 28">
            <a:extLst>
              <a:ext uri="{FF2B5EF4-FFF2-40B4-BE49-F238E27FC236}">
                <a16:creationId xmlns:a16="http://schemas.microsoft.com/office/drawing/2014/main" id="{E5059E2D-6CDE-8A44-623D-D43387D5DD1E}"/>
              </a:ext>
            </a:extLst>
          </p:cNvPr>
          <p:cNvSpPr txBox="1"/>
          <p:nvPr/>
        </p:nvSpPr>
        <p:spPr>
          <a:xfrm>
            <a:off x="412750" y="6596141"/>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Jens Wittrup Willumsen</a:t>
            </a:r>
          </a:p>
        </p:txBody>
      </p:sp>
      <p:sp>
        <p:nvSpPr>
          <p:cNvPr id="30" name="Tekstfelt 29">
            <a:extLst>
              <a:ext uri="{FF2B5EF4-FFF2-40B4-BE49-F238E27FC236}">
                <a16:creationId xmlns:a16="http://schemas.microsoft.com/office/drawing/2014/main" id="{7B1AE6D8-9262-1E65-0CFE-4F5DFAA2F9FB}"/>
              </a:ext>
            </a:extLst>
          </p:cNvPr>
          <p:cNvSpPr txBox="1"/>
          <p:nvPr/>
        </p:nvSpPr>
        <p:spPr>
          <a:xfrm>
            <a:off x="6082207" y="6507818"/>
            <a:ext cx="1802210" cy="461665"/>
          </a:xfrm>
          <a:prstGeom prst="rect">
            <a:avLst/>
          </a:prstGeom>
          <a:noFill/>
        </p:spPr>
        <p:txBody>
          <a:bodyPr wrap="square" rtlCol="0">
            <a:spAutoFit/>
          </a:bodyPr>
          <a:lstStyle/>
          <a:p>
            <a:pPr algn="ctr"/>
            <a:r>
              <a:rPr lang="da-DK" sz="1200" dirty="0">
                <a:latin typeface="Geogrotesque SmBd" panose="02000000000000000000" pitchFamily="50" charset="0"/>
              </a:rPr>
              <a:t>Christian Herskind Jørgensen</a:t>
            </a:r>
          </a:p>
        </p:txBody>
      </p:sp>
      <p:sp>
        <p:nvSpPr>
          <p:cNvPr id="31" name="Tekstfelt 30">
            <a:extLst>
              <a:ext uri="{FF2B5EF4-FFF2-40B4-BE49-F238E27FC236}">
                <a16:creationId xmlns:a16="http://schemas.microsoft.com/office/drawing/2014/main" id="{E1A8F6D5-6E0C-E7BF-62BC-7428A4A1FB82}"/>
              </a:ext>
            </a:extLst>
          </p:cNvPr>
          <p:cNvSpPr txBox="1"/>
          <p:nvPr/>
        </p:nvSpPr>
        <p:spPr>
          <a:xfrm>
            <a:off x="4192388" y="6507818"/>
            <a:ext cx="1802210" cy="461665"/>
          </a:xfrm>
          <a:prstGeom prst="rect">
            <a:avLst/>
          </a:prstGeom>
          <a:noFill/>
        </p:spPr>
        <p:txBody>
          <a:bodyPr wrap="square" rtlCol="0">
            <a:spAutoFit/>
          </a:bodyPr>
          <a:lstStyle/>
          <a:p>
            <a:pPr algn="ctr"/>
            <a:r>
              <a:rPr lang="da-DK" sz="1200" dirty="0">
                <a:latin typeface="Geogrotesque SmBd" panose="02000000000000000000" pitchFamily="50" charset="0"/>
              </a:rPr>
              <a:t>Carsten Krogsgaard Thomsen</a:t>
            </a:r>
          </a:p>
        </p:txBody>
      </p:sp>
      <p:sp>
        <p:nvSpPr>
          <p:cNvPr id="32" name="Tekstfelt 31">
            <a:extLst>
              <a:ext uri="{FF2B5EF4-FFF2-40B4-BE49-F238E27FC236}">
                <a16:creationId xmlns:a16="http://schemas.microsoft.com/office/drawing/2014/main" id="{24598C1F-95DA-12D8-BA6B-7CC83C327ED0}"/>
              </a:ext>
            </a:extLst>
          </p:cNvPr>
          <p:cNvSpPr txBox="1"/>
          <p:nvPr/>
        </p:nvSpPr>
        <p:spPr>
          <a:xfrm>
            <a:off x="7972027" y="6596141"/>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Sophie Louise </a:t>
            </a:r>
            <a:r>
              <a:rPr lang="da-DK" sz="1200" dirty="0" err="1">
                <a:latin typeface="Geogrotesque SmBd" panose="02000000000000000000" pitchFamily="50" charset="0"/>
              </a:rPr>
              <a:t>Knauer</a:t>
            </a:r>
            <a:endParaRPr lang="da-DK" sz="1200" dirty="0">
              <a:latin typeface="Geogrotesque SmBd" panose="02000000000000000000" pitchFamily="50" charset="0"/>
            </a:endParaRPr>
          </a:p>
        </p:txBody>
      </p:sp>
      <p:cxnSp>
        <p:nvCxnSpPr>
          <p:cNvPr id="58" name="Lige forbindelse 57">
            <a:extLst>
              <a:ext uri="{FF2B5EF4-FFF2-40B4-BE49-F238E27FC236}">
                <a16:creationId xmlns:a16="http://schemas.microsoft.com/office/drawing/2014/main" id="{D4F23FBE-DC04-4A56-7FA1-1106CE50C2C7}"/>
              </a:ext>
            </a:extLst>
          </p:cNvPr>
          <p:cNvCxnSpPr>
            <a:cxnSpLocks/>
          </p:cNvCxnSpPr>
          <p:nvPr/>
        </p:nvCxnSpPr>
        <p:spPr>
          <a:xfrm>
            <a:off x="1313855" y="6289291"/>
            <a:ext cx="755927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ktangel 13">
            <a:extLst>
              <a:ext uri="{FF2B5EF4-FFF2-40B4-BE49-F238E27FC236}">
                <a16:creationId xmlns:a16="http://schemas.microsoft.com/office/drawing/2014/main" id="{FAB6BA0D-AF73-A564-BD36-54447F441634}"/>
              </a:ext>
            </a:extLst>
          </p:cNvPr>
          <p:cNvSpPr/>
          <p:nvPr/>
        </p:nvSpPr>
        <p:spPr>
          <a:xfrm>
            <a:off x="4192388" y="4864799"/>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3E35938A-5358-DAF8-3CE2-1895BFB95D48}"/>
              </a:ext>
            </a:extLst>
          </p:cNvPr>
          <p:cNvSpPr/>
          <p:nvPr/>
        </p:nvSpPr>
        <p:spPr>
          <a:xfrm>
            <a:off x="2302569" y="4864799"/>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88699191-425C-930B-C3C0-F824A34CED63}"/>
              </a:ext>
            </a:extLst>
          </p:cNvPr>
          <p:cNvSpPr/>
          <p:nvPr/>
        </p:nvSpPr>
        <p:spPr>
          <a:xfrm>
            <a:off x="6082208" y="4864799"/>
            <a:ext cx="1802210" cy="762000"/>
          </a:xfrm>
          <a:prstGeom prst="rect">
            <a:avLst/>
          </a:prstGeom>
          <a:solidFill>
            <a:schemeClr val="bg2"/>
          </a:solidFill>
          <a:ln>
            <a:noFill/>
          </a:ln>
          <a:effectLst>
            <a:innerShdw blurRad="1143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 name="Tekstfelt 19">
            <a:extLst>
              <a:ext uri="{FF2B5EF4-FFF2-40B4-BE49-F238E27FC236}">
                <a16:creationId xmlns:a16="http://schemas.microsoft.com/office/drawing/2014/main" id="{63AE45BA-9673-AB31-EB0A-37FDDC074C1B}"/>
              </a:ext>
            </a:extLst>
          </p:cNvPr>
          <p:cNvSpPr txBox="1"/>
          <p:nvPr/>
        </p:nvSpPr>
        <p:spPr>
          <a:xfrm>
            <a:off x="4192388" y="4905446"/>
            <a:ext cx="1802210" cy="230832"/>
          </a:xfrm>
          <a:prstGeom prst="rect">
            <a:avLst/>
          </a:prstGeom>
          <a:noFill/>
        </p:spPr>
        <p:txBody>
          <a:bodyPr wrap="square" rtlCol="0">
            <a:spAutoFit/>
          </a:bodyPr>
          <a:lstStyle/>
          <a:p>
            <a:pPr algn="ctr"/>
            <a:r>
              <a:rPr lang="da-DK" sz="900" dirty="0">
                <a:solidFill>
                  <a:schemeClr val="accent4"/>
                </a:solidFill>
              </a:rPr>
              <a:t>DIRECTOR</a:t>
            </a:r>
          </a:p>
        </p:txBody>
      </p:sp>
      <p:sp>
        <p:nvSpPr>
          <p:cNvPr id="21" name="Tekstfelt 20">
            <a:extLst>
              <a:ext uri="{FF2B5EF4-FFF2-40B4-BE49-F238E27FC236}">
                <a16:creationId xmlns:a16="http://schemas.microsoft.com/office/drawing/2014/main" id="{CDE60194-A5F4-5227-5DB6-72652C1972CC}"/>
              </a:ext>
            </a:extLst>
          </p:cNvPr>
          <p:cNvSpPr txBox="1"/>
          <p:nvPr/>
        </p:nvSpPr>
        <p:spPr>
          <a:xfrm>
            <a:off x="2302569" y="4905446"/>
            <a:ext cx="1802210" cy="230832"/>
          </a:xfrm>
          <a:prstGeom prst="rect">
            <a:avLst/>
          </a:prstGeom>
          <a:noFill/>
        </p:spPr>
        <p:txBody>
          <a:bodyPr wrap="square" rtlCol="0">
            <a:spAutoFit/>
          </a:bodyPr>
          <a:lstStyle/>
          <a:p>
            <a:pPr algn="ctr"/>
            <a:r>
              <a:rPr lang="da-DK" sz="900" dirty="0">
                <a:solidFill>
                  <a:schemeClr val="accent4"/>
                </a:solidFill>
              </a:rPr>
              <a:t>DIRECTOR</a:t>
            </a:r>
          </a:p>
        </p:txBody>
      </p:sp>
      <p:sp>
        <p:nvSpPr>
          <p:cNvPr id="22" name="Tekstfelt 21">
            <a:extLst>
              <a:ext uri="{FF2B5EF4-FFF2-40B4-BE49-F238E27FC236}">
                <a16:creationId xmlns:a16="http://schemas.microsoft.com/office/drawing/2014/main" id="{3493619D-5818-15E9-099E-69E1DB4C373A}"/>
              </a:ext>
            </a:extLst>
          </p:cNvPr>
          <p:cNvSpPr txBox="1"/>
          <p:nvPr/>
        </p:nvSpPr>
        <p:spPr>
          <a:xfrm>
            <a:off x="6082207" y="4905446"/>
            <a:ext cx="1802210" cy="230832"/>
          </a:xfrm>
          <a:prstGeom prst="rect">
            <a:avLst/>
          </a:prstGeom>
          <a:noFill/>
        </p:spPr>
        <p:txBody>
          <a:bodyPr wrap="square" rtlCol="0">
            <a:spAutoFit/>
          </a:bodyPr>
          <a:lstStyle/>
          <a:p>
            <a:pPr algn="ctr"/>
            <a:r>
              <a:rPr lang="da-DK" sz="900" dirty="0">
                <a:solidFill>
                  <a:schemeClr val="accent4"/>
                </a:solidFill>
              </a:rPr>
              <a:t>Group CFO</a:t>
            </a:r>
          </a:p>
        </p:txBody>
      </p:sp>
      <p:sp>
        <p:nvSpPr>
          <p:cNvPr id="25" name="Tekstfelt 24">
            <a:extLst>
              <a:ext uri="{FF2B5EF4-FFF2-40B4-BE49-F238E27FC236}">
                <a16:creationId xmlns:a16="http://schemas.microsoft.com/office/drawing/2014/main" id="{C3203F0F-EFDA-F130-A89E-2B03106E7834}"/>
              </a:ext>
            </a:extLst>
          </p:cNvPr>
          <p:cNvSpPr txBox="1"/>
          <p:nvPr/>
        </p:nvSpPr>
        <p:spPr>
          <a:xfrm>
            <a:off x="4192388" y="5120352"/>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Lionel Girieud</a:t>
            </a:r>
          </a:p>
        </p:txBody>
      </p:sp>
      <p:sp>
        <p:nvSpPr>
          <p:cNvPr id="26" name="Tekstfelt 25">
            <a:extLst>
              <a:ext uri="{FF2B5EF4-FFF2-40B4-BE49-F238E27FC236}">
                <a16:creationId xmlns:a16="http://schemas.microsoft.com/office/drawing/2014/main" id="{CB951BA3-8CB5-3E63-2C88-6659DB39658E}"/>
              </a:ext>
            </a:extLst>
          </p:cNvPr>
          <p:cNvSpPr txBox="1"/>
          <p:nvPr/>
        </p:nvSpPr>
        <p:spPr>
          <a:xfrm>
            <a:off x="2302569" y="5120352"/>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Steffen Kremmer</a:t>
            </a:r>
          </a:p>
        </p:txBody>
      </p:sp>
      <p:sp>
        <p:nvSpPr>
          <p:cNvPr id="27" name="Tekstfelt 26">
            <a:extLst>
              <a:ext uri="{FF2B5EF4-FFF2-40B4-BE49-F238E27FC236}">
                <a16:creationId xmlns:a16="http://schemas.microsoft.com/office/drawing/2014/main" id="{B5BFAC0D-B945-5C85-7C14-C5C7365A7A60}"/>
              </a:ext>
            </a:extLst>
          </p:cNvPr>
          <p:cNvSpPr txBox="1"/>
          <p:nvPr/>
        </p:nvSpPr>
        <p:spPr>
          <a:xfrm>
            <a:off x="6082207" y="5120352"/>
            <a:ext cx="1802210" cy="276999"/>
          </a:xfrm>
          <a:prstGeom prst="rect">
            <a:avLst/>
          </a:prstGeom>
          <a:noFill/>
        </p:spPr>
        <p:txBody>
          <a:bodyPr wrap="square" rtlCol="0">
            <a:spAutoFit/>
          </a:bodyPr>
          <a:lstStyle/>
          <a:p>
            <a:pPr algn="ctr"/>
            <a:r>
              <a:rPr lang="da-DK" sz="1200" dirty="0">
                <a:latin typeface="Geogrotesque SmBd" panose="02000000000000000000" pitchFamily="50" charset="0"/>
              </a:rPr>
              <a:t>Thomas Pedersen</a:t>
            </a:r>
          </a:p>
        </p:txBody>
      </p:sp>
    </p:spTree>
    <p:extLst>
      <p:ext uri="{BB962C8B-B14F-4D97-AF65-F5344CB8AC3E}">
        <p14:creationId xmlns:p14="http://schemas.microsoft.com/office/powerpoint/2010/main" val="3914061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0A3871-204A-3819-018C-42AECABB7556}"/>
              </a:ext>
            </a:extLst>
          </p:cNvPr>
          <p:cNvSpPr>
            <a:spLocks noGrp="1"/>
          </p:cNvSpPr>
          <p:nvPr>
            <p:ph type="title"/>
          </p:nvPr>
        </p:nvSpPr>
        <p:spPr/>
        <p:txBody>
          <a:bodyPr/>
          <a:lstStyle/>
          <a:p>
            <a:r>
              <a:rPr lang="da-DK" dirty="0"/>
              <a:t>6.2 CONSOLIDATED INCOME STATEMENT</a:t>
            </a:r>
          </a:p>
        </p:txBody>
      </p:sp>
      <p:graphicFrame>
        <p:nvGraphicFramePr>
          <p:cNvPr id="4" name="Tabel 5">
            <a:extLst>
              <a:ext uri="{FF2B5EF4-FFF2-40B4-BE49-F238E27FC236}">
                <a16:creationId xmlns:a16="http://schemas.microsoft.com/office/drawing/2014/main" id="{7F76CFB5-E72E-6070-01D3-12343C5BA59D}"/>
              </a:ext>
            </a:extLst>
          </p:cNvPr>
          <p:cNvGraphicFramePr>
            <a:graphicFrameLocks noGrp="1"/>
          </p:cNvGraphicFramePr>
          <p:nvPr>
            <p:extLst>
              <p:ext uri="{D42A27DB-BD31-4B8C-83A1-F6EECF244321}">
                <p14:modId xmlns:p14="http://schemas.microsoft.com/office/powerpoint/2010/main" val="1944861994"/>
              </p:ext>
            </p:extLst>
          </p:nvPr>
        </p:nvGraphicFramePr>
        <p:xfrm>
          <a:off x="412750" y="2087563"/>
          <a:ext cx="9480052" cy="3243600"/>
        </p:xfrm>
        <a:graphic>
          <a:graphicData uri="http://schemas.openxmlformats.org/drawingml/2006/table">
            <a:tbl>
              <a:tblPr>
                <a:tableStyleId>{5C22544A-7EE6-4342-B048-85BDC9FD1C3A}</a:tableStyleId>
              </a:tblPr>
              <a:tblGrid>
                <a:gridCol w="3023162">
                  <a:extLst>
                    <a:ext uri="{9D8B030D-6E8A-4147-A177-3AD203B41FA5}">
                      <a16:colId xmlns:a16="http://schemas.microsoft.com/office/drawing/2014/main" val="3890774437"/>
                    </a:ext>
                  </a:extLst>
                </a:gridCol>
                <a:gridCol w="1291378">
                  <a:extLst>
                    <a:ext uri="{9D8B030D-6E8A-4147-A177-3AD203B41FA5}">
                      <a16:colId xmlns:a16="http://schemas.microsoft.com/office/drawing/2014/main" val="3893210140"/>
                    </a:ext>
                  </a:extLst>
                </a:gridCol>
                <a:gridCol w="1291378">
                  <a:extLst>
                    <a:ext uri="{9D8B030D-6E8A-4147-A177-3AD203B41FA5}">
                      <a16:colId xmlns:a16="http://schemas.microsoft.com/office/drawing/2014/main" val="4035765958"/>
                    </a:ext>
                  </a:extLst>
                </a:gridCol>
                <a:gridCol w="1291378">
                  <a:extLst>
                    <a:ext uri="{9D8B030D-6E8A-4147-A177-3AD203B41FA5}">
                      <a16:colId xmlns:a16="http://schemas.microsoft.com/office/drawing/2014/main" val="2701997962"/>
                    </a:ext>
                  </a:extLst>
                </a:gridCol>
                <a:gridCol w="1291378">
                  <a:extLst>
                    <a:ext uri="{9D8B030D-6E8A-4147-A177-3AD203B41FA5}">
                      <a16:colId xmlns:a16="http://schemas.microsoft.com/office/drawing/2014/main" val="475979714"/>
                    </a:ext>
                  </a:extLst>
                </a:gridCol>
                <a:gridCol w="1291378">
                  <a:extLst>
                    <a:ext uri="{9D8B030D-6E8A-4147-A177-3AD203B41FA5}">
                      <a16:colId xmlns:a16="http://schemas.microsoft.com/office/drawing/2014/main" val="3640581631"/>
                    </a:ext>
                  </a:extLst>
                </a:gridCol>
              </a:tblGrid>
              <a:tr h="19080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21590" algn="l"/>
                      <a:r>
                        <a:rPr lang="en-GB" sz="800" kern="1200" dirty="0">
                          <a:solidFill>
                            <a:schemeClr val="dk1"/>
                          </a:solidFill>
                          <a:effectLst/>
                          <a:latin typeface="+mn-lt"/>
                          <a:ea typeface="+mn-ea"/>
                          <a:cs typeface="+mn-cs"/>
                        </a:rPr>
                        <a:t>Revenue from contracts with customers</a:t>
                      </a:r>
                      <a:endParaRPr lang="da-DK" sz="800" kern="1200" dirty="0">
                        <a:solidFill>
                          <a:schemeClr val="dk1"/>
                        </a:solidFill>
                        <a:effectLst/>
                        <a:latin typeface="+mn-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122,774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106,584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252,134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202,601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437,920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21590" algn="l">
                        <a:spcBef>
                          <a:spcPts val="360"/>
                        </a:spcBef>
                        <a:spcAft>
                          <a:spcPts val="0"/>
                        </a:spcAft>
                      </a:pPr>
                      <a:r>
                        <a:rPr lang="en-GB" sz="800" kern="1200" dirty="0">
                          <a:solidFill>
                            <a:schemeClr val="dk1"/>
                          </a:solidFill>
                          <a:effectLst/>
                          <a:latin typeface="+mn-lt"/>
                          <a:ea typeface="+mn-ea"/>
                          <a:cs typeface="+mn-cs"/>
                        </a:rPr>
                        <a:t>Production costs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(92,168)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(80,250)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(192,734)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(150,938)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(323,283)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21590" algn="l">
                        <a:spcBef>
                          <a:spcPts val="300"/>
                        </a:spcBef>
                        <a:spcAft>
                          <a:spcPts val="0"/>
                        </a:spcAft>
                      </a:pPr>
                      <a:r>
                        <a:rPr lang="en-GB" sz="800" kern="1200" dirty="0">
                          <a:solidFill>
                            <a:schemeClr val="dk1"/>
                          </a:solidFill>
                          <a:effectLst/>
                          <a:latin typeface="+mj-lt"/>
                          <a:ea typeface="+mn-ea"/>
                          <a:cs typeface="+mn-cs"/>
                        </a:rPr>
                        <a:t>Gross profit</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30,606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26,334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59,400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51,663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114,637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21590" algn="l">
                        <a:spcBef>
                          <a:spcPts val="745"/>
                        </a:spcBef>
                        <a:spcAft>
                          <a:spcPts val="0"/>
                        </a:spcAft>
                      </a:pPr>
                      <a:r>
                        <a:rPr lang="en-GB" sz="800" kern="1200">
                          <a:solidFill>
                            <a:schemeClr val="dk1"/>
                          </a:solidFill>
                          <a:effectLst/>
                          <a:latin typeface="+mn-lt"/>
                          <a:ea typeface="+mn-ea"/>
                          <a:cs typeface="+mn-cs"/>
                        </a:rPr>
                        <a:t>Distribution costs</a:t>
                      </a:r>
                      <a:endParaRPr lang="da-DK" sz="800" kern="120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(11,648)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(11,181)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(23,320)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(22,565)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(43,923)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21590" algn="l">
                        <a:spcBef>
                          <a:spcPts val="345"/>
                        </a:spcBef>
                        <a:spcAft>
                          <a:spcPts val="0"/>
                        </a:spcAft>
                      </a:pPr>
                      <a:r>
                        <a:rPr lang="en-GB" sz="800" kern="1200" dirty="0">
                          <a:solidFill>
                            <a:schemeClr val="dk1"/>
                          </a:solidFill>
                          <a:effectLst/>
                          <a:latin typeface="+mn-lt"/>
                          <a:ea typeface="+mn-ea"/>
                          <a:cs typeface="+mn-cs"/>
                        </a:rPr>
                        <a:t>Administrative expenses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790"/>
                        </a:lnSpc>
                        <a:spcBef>
                          <a:spcPts val="30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(9,251)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(9,882)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(18,545)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(18,272)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(39,872)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marL="21590" algn="l">
                        <a:spcBef>
                          <a:spcPts val="300"/>
                        </a:spcBef>
                        <a:spcAft>
                          <a:spcPts val="0"/>
                        </a:spcAft>
                      </a:pPr>
                      <a:r>
                        <a:rPr lang="en-GB" sz="800" kern="1200" dirty="0">
                          <a:solidFill>
                            <a:schemeClr val="dk1"/>
                          </a:solidFill>
                          <a:effectLst/>
                          <a:latin typeface="+mj-lt"/>
                          <a:ea typeface="+mn-ea"/>
                          <a:cs typeface="+mn-cs"/>
                        </a:rPr>
                        <a:t>Operating profit (EBIT) before special items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mj-lt"/>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5,271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17,535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10,826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30,842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marL="22225" algn="l">
                        <a:spcBef>
                          <a:spcPts val="760"/>
                        </a:spcBef>
                        <a:spcAft>
                          <a:spcPts val="0"/>
                        </a:spcAft>
                      </a:pPr>
                      <a:r>
                        <a:rPr lang="da-DK" sz="800" kern="1200" dirty="0">
                          <a:solidFill>
                            <a:schemeClr val="dk1"/>
                          </a:solidFill>
                          <a:effectLst/>
                          <a:latin typeface="+mn-lt"/>
                          <a:ea typeface="+mn-ea"/>
                          <a:cs typeface="+mn-cs"/>
                        </a:rPr>
                        <a:t>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(1,934)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102578559"/>
                  </a:ext>
                </a:extLst>
              </a:tr>
              <a:tr h="190800">
                <a:tc>
                  <a:txBody>
                    <a:bodyPr/>
                    <a:lstStyle/>
                    <a:p>
                      <a:pPr marL="22225" algn="l">
                        <a:spcBef>
                          <a:spcPts val="760"/>
                        </a:spcBef>
                        <a:spcAft>
                          <a:spcPts val="0"/>
                        </a:spcAft>
                      </a:pPr>
                      <a:r>
                        <a:rPr lang="da-DK" sz="800" kern="1200" dirty="0">
                          <a:solidFill>
                            <a:schemeClr val="dk1"/>
                          </a:solidFill>
                          <a:effectLst/>
                          <a:latin typeface="+mj-lt"/>
                          <a:ea typeface="+mn-ea"/>
                          <a:cs typeface="+mn-cs"/>
                        </a:rPr>
                        <a:t>Operating profit (EBIT) </a:t>
                      </a:r>
                      <a:r>
                        <a:rPr lang="da-DK" sz="800" kern="1200" dirty="0" err="1">
                          <a:solidFill>
                            <a:schemeClr val="dk1"/>
                          </a:solidFill>
                          <a:effectLst/>
                          <a:latin typeface="+mj-lt"/>
                          <a:ea typeface="+mn-ea"/>
                          <a:cs typeface="+mn-cs"/>
                        </a:rPr>
                        <a:t>after</a:t>
                      </a:r>
                      <a:r>
                        <a:rPr lang="da-DK" sz="800" kern="1200" dirty="0">
                          <a:solidFill>
                            <a:schemeClr val="dk1"/>
                          </a:solidFill>
                          <a:effectLst/>
                          <a:latin typeface="+mj-lt"/>
                          <a:ea typeface="+mn-ea"/>
                          <a:cs typeface="+mn-cs"/>
                        </a:rPr>
                        <a:t> 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mj-lt"/>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3,620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15,601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9,175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29,192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19540189"/>
                  </a:ext>
                </a:extLst>
              </a:tr>
              <a:tr h="190800">
                <a:tc>
                  <a:txBody>
                    <a:bodyPr/>
                    <a:lstStyle/>
                    <a:p>
                      <a:pPr marL="22225" algn="l">
                        <a:spcBef>
                          <a:spcPts val="760"/>
                        </a:spcBef>
                        <a:spcAft>
                          <a:spcPts val="0"/>
                        </a:spcAft>
                      </a:pPr>
                      <a:r>
                        <a:rPr lang="en-GB" sz="800" kern="1200" dirty="0">
                          <a:solidFill>
                            <a:schemeClr val="dk1"/>
                          </a:solidFill>
                          <a:effectLst/>
                          <a:latin typeface="+mn-lt"/>
                          <a:ea typeface="+mn-ea"/>
                          <a:cs typeface="+mn-cs"/>
                        </a:rPr>
                        <a:t>Financial income</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322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552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916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14330092"/>
                  </a:ext>
                </a:extLst>
              </a:tr>
              <a:tr h="190800">
                <a:tc>
                  <a:txBody>
                    <a:bodyPr/>
                    <a:lstStyle/>
                    <a:p>
                      <a:pPr marL="22225" algn="l">
                        <a:spcBef>
                          <a:spcPts val="345"/>
                        </a:spcBef>
                        <a:spcAft>
                          <a:spcPts val="0"/>
                        </a:spcAft>
                      </a:pPr>
                      <a:r>
                        <a:rPr lang="en-GB" sz="800" kern="1200" dirty="0">
                          <a:solidFill>
                            <a:schemeClr val="dk1"/>
                          </a:solidFill>
                          <a:effectLst/>
                          <a:latin typeface="+mn-lt"/>
                          <a:ea typeface="+mn-ea"/>
                          <a:cs typeface="+mn-cs"/>
                        </a:rPr>
                        <a:t>Financial expenses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(1,863)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(1,266)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(3,127)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(5,878)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81549"/>
                  </a:ext>
                </a:extLst>
              </a:tr>
              <a:tr h="190800">
                <a:tc>
                  <a:txBody>
                    <a:bodyPr/>
                    <a:lstStyle/>
                    <a:p>
                      <a:pPr marL="24130" algn="l">
                        <a:spcBef>
                          <a:spcPts val="305"/>
                        </a:spcBef>
                        <a:spcAft>
                          <a:spcPts val="0"/>
                        </a:spcAft>
                      </a:pPr>
                      <a:r>
                        <a:rPr lang="en-GB" sz="800" kern="1200" dirty="0">
                          <a:solidFill>
                            <a:schemeClr val="dk1"/>
                          </a:solidFill>
                          <a:effectLst/>
                          <a:latin typeface="+mj-lt"/>
                          <a:ea typeface="+mn-ea"/>
                          <a:cs typeface="+mn-cs"/>
                        </a:rPr>
                        <a:t>Profit before tax</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8,166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2,354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13,026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7,437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24,230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0502975"/>
                  </a:ext>
                </a:extLst>
              </a:tr>
              <a:tr h="190800">
                <a:tc>
                  <a:txBody>
                    <a:bodyPr/>
                    <a:lstStyle/>
                    <a:p>
                      <a:pPr marL="24130" algn="l">
                        <a:spcBef>
                          <a:spcPts val="730"/>
                        </a:spcBef>
                        <a:spcAft>
                          <a:spcPts val="0"/>
                        </a:spcAft>
                      </a:pPr>
                      <a:r>
                        <a:rPr lang="en-GB" sz="800" kern="1200" dirty="0">
                          <a:solidFill>
                            <a:schemeClr val="dk1"/>
                          </a:solidFill>
                          <a:effectLst/>
                          <a:latin typeface="+mn-lt"/>
                          <a:ea typeface="+mn-ea"/>
                          <a:cs typeface="+mn-cs"/>
                        </a:rPr>
                        <a:t>Tax on profit for the period</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(2,078)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(3,564)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(1,599)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844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marL="24130" algn="l" defTabSz="914400" rtl="0" eaLnBrk="1" latinLnBrk="0" hangingPunct="1">
                        <a:spcBef>
                          <a:spcPts val="305"/>
                        </a:spcBef>
                        <a:spcAft>
                          <a:spcPts val="0"/>
                        </a:spcAft>
                      </a:pPr>
                      <a:r>
                        <a:rPr lang="en-GB" sz="800" kern="1200" dirty="0">
                          <a:solidFill>
                            <a:schemeClr val="dk1"/>
                          </a:solidFill>
                          <a:effectLst/>
                          <a:latin typeface="+mj-lt"/>
                          <a:ea typeface="+mn-ea"/>
                          <a:cs typeface="+mn-cs"/>
                        </a:rPr>
                        <a:t>Profit for the period</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24130" marR="97790" algn="r" defTabSz="914400" rtl="0" eaLnBrk="1" latinLnBrk="0" hangingPunct="1">
                        <a:lnSpc>
                          <a:spcPts val="950"/>
                        </a:lnSpc>
                        <a:spcBef>
                          <a:spcPts val="305"/>
                        </a:spcBef>
                        <a:spcAft>
                          <a:spcPts val="0"/>
                        </a:spcAft>
                      </a:pPr>
                      <a:r>
                        <a:rPr lang="da-DK" sz="800" kern="1200" dirty="0">
                          <a:solidFill>
                            <a:schemeClr val="dk1"/>
                          </a:solidFill>
                          <a:effectLst/>
                          <a:latin typeface="+mj-lt"/>
                          <a:ea typeface="+mn-ea"/>
                          <a:cs typeface="+mn-cs"/>
                        </a:rPr>
                        <a:t>6,088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2,222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25,074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algn="l">
                        <a:spcBef>
                          <a:spcPts val="30"/>
                        </a:spcBef>
                      </a:pPr>
                      <a:r>
                        <a:rPr lang="en-GB" sz="800" kern="1200" dirty="0">
                          <a:solidFill>
                            <a:schemeClr val="dk1"/>
                          </a:solidFill>
                          <a:effectLst/>
                          <a:latin typeface="+mj-lt"/>
                          <a:ea typeface="+mn-ea"/>
                          <a:cs typeface="+mn-cs"/>
                        </a:rPr>
                        <a:t> </a:t>
                      </a:r>
                      <a:r>
                        <a:rPr lang="en-GB" sz="700" kern="1200" dirty="0">
                          <a:solidFill>
                            <a:schemeClr val="dk1"/>
                          </a:solidFill>
                          <a:effectLst/>
                          <a:latin typeface="+mj-lt"/>
                          <a:ea typeface="+mn-ea"/>
                          <a:cs typeface="+mn-cs"/>
                        </a:rPr>
                        <a:t>Profit for the period attributable to SKAKO A/S shareholders</a:t>
                      </a:r>
                      <a:endParaRPr lang="da-DK" sz="7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j-lt"/>
                          <a:ea typeface="Geogrotesque Rg" panose="02000000000000000000" pitchFamily="50" charset="0"/>
                          <a:cs typeface="Geogrotesque Rg" panose="02000000000000000000" pitchFamily="50" charset="0"/>
                        </a:rPr>
                        <a:t>6,088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2,222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25,074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marL="24130" algn="l">
                        <a:spcBef>
                          <a:spcPts val="755"/>
                        </a:spcBef>
                        <a:spcAft>
                          <a:spcPts val="0"/>
                        </a:spcAft>
                      </a:pPr>
                      <a:r>
                        <a:rPr lang="en-GB" sz="800" kern="1200" dirty="0">
                          <a:solidFill>
                            <a:schemeClr val="dk1"/>
                          </a:solidFill>
                          <a:effectLst/>
                          <a:latin typeface="+mn-lt"/>
                          <a:ea typeface="+mn-ea"/>
                          <a:cs typeface="+mn-cs"/>
                        </a:rPr>
                        <a:t>Earnings per share (EPS), DKK</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0.72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8.13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marL="24765" algn="l">
                        <a:spcBef>
                          <a:spcPts val="360"/>
                        </a:spcBef>
                        <a:spcAft>
                          <a:spcPts val="0"/>
                        </a:spcAft>
                      </a:pPr>
                      <a:r>
                        <a:rPr lang="en-GB" sz="800" kern="1200" dirty="0">
                          <a:solidFill>
                            <a:schemeClr val="dk1"/>
                          </a:solidFill>
                          <a:effectLst/>
                          <a:latin typeface="+mn-lt"/>
                          <a:ea typeface="+mn-ea"/>
                          <a:cs typeface="+mn-cs"/>
                        </a:rPr>
                        <a:t>Diluted earnings per share (EPS), DKK</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0.72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7.83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03550973"/>
                  </a:ext>
                </a:extLst>
              </a:tr>
            </a:tbl>
          </a:graphicData>
        </a:graphic>
      </p:graphicFrame>
    </p:spTree>
    <p:extLst>
      <p:ext uri="{BB962C8B-B14F-4D97-AF65-F5344CB8AC3E}">
        <p14:creationId xmlns:p14="http://schemas.microsoft.com/office/powerpoint/2010/main" val="4282742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32205-6496-F2D8-C1C7-DBC7271099FE}"/>
              </a:ext>
            </a:extLst>
          </p:cNvPr>
          <p:cNvSpPr>
            <a:spLocks noGrp="1"/>
          </p:cNvSpPr>
          <p:nvPr>
            <p:ph type="title"/>
          </p:nvPr>
        </p:nvSpPr>
        <p:spPr/>
        <p:txBody>
          <a:bodyPr/>
          <a:lstStyle/>
          <a:p>
            <a:r>
              <a:rPr lang="da-DK" dirty="0"/>
              <a:t>6.3 </a:t>
            </a:r>
            <a:r>
              <a:rPr lang="en-US" dirty="0"/>
              <a:t>CONSOLIDATED STATEMENT OF COMPREHENSIVE INCOME</a:t>
            </a:r>
            <a:endParaRPr lang="da-DK" dirty="0"/>
          </a:p>
        </p:txBody>
      </p:sp>
      <p:graphicFrame>
        <p:nvGraphicFramePr>
          <p:cNvPr id="4" name="Tabel 5">
            <a:extLst>
              <a:ext uri="{FF2B5EF4-FFF2-40B4-BE49-F238E27FC236}">
                <a16:creationId xmlns:a16="http://schemas.microsoft.com/office/drawing/2014/main" id="{3834DCA8-92BE-659F-F14D-0DB30DFF0F64}"/>
              </a:ext>
            </a:extLst>
          </p:cNvPr>
          <p:cNvGraphicFramePr>
            <a:graphicFrameLocks noGrp="1"/>
          </p:cNvGraphicFramePr>
          <p:nvPr>
            <p:extLst>
              <p:ext uri="{D42A27DB-BD31-4B8C-83A1-F6EECF244321}">
                <p14:modId xmlns:p14="http://schemas.microsoft.com/office/powerpoint/2010/main" val="3661091149"/>
              </p:ext>
            </p:extLst>
          </p:nvPr>
        </p:nvGraphicFramePr>
        <p:xfrm>
          <a:off x="412750" y="2087563"/>
          <a:ext cx="9465649" cy="2678839"/>
        </p:xfrm>
        <a:graphic>
          <a:graphicData uri="http://schemas.openxmlformats.org/drawingml/2006/table">
            <a:tbl>
              <a:tblPr>
                <a:tableStyleId>{5C22544A-7EE6-4342-B048-85BDC9FD1C3A}</a:tableStyleId>
              </a:tblPr>
              <a:tblGrid>
                <a:gridCol w="3018569">
                  <a:extLst>
                    <a:ext uri="{9D8B030D-6E8A-4147-A177-3AD203B41FA5}">
                      <a16:colId xmlns:a16="http://schemas.microsoft.com/office/drawing/2014/main" val="3890774437"/>
                    </a:ext>
                  </a:extLst>
                </a:gridCol>
                <a:gridCol w="1289416">
                  <a:extLst>
                    <a:ext uri="{9D8B030D-6E8A-4147-A177-3AD203B41FA5}">
                      <a16:colId xmlns:a16="http://schemas.microsoft.com/office/drawing/2014/main" val="3893210140"/>
                    </a:ext>
                  </a:extLst>
                </a:gridCol>
                <a:gridCol w="1289416">
                  <a:extLst>
                    <a:ext uri="{9D8B030D-6E8A-4147-A177-3AD203B41FA5}">
                      <a16:colId xmlns:a16="http://schemas.microsoft.com/office/drawing/2014/main" val="4035765958"/>
                    </a:ext>
                  </a:extLst>
                </a:gridCol>
                <a:gridCol w="1289416">
                  <a:extLst>
                    <a:ext uri="{9D8B030D-6E8A-4147-A177-3AD203B41FA5}">
                      <a16:colId xmlns:a16="http://schemas.microsoft.com/office/drawing/2014/main" val="1734834175"/>
                    </a:ext>
                  </a:extLst>
                </a:gridCol>
                <a:gridCol w="1289416">
                  <a:extLst>
                    <a:ext uri="{9D8B030D-6E8A-4147-A177-3AD203B41FA5}">
                      <a16:colId xmlns:a16="http://schemas.microsoft.com/office/drawing/2014/main" val="2364314951"/>
                    </a:ext>
                  </a:extLst>
                </a:gridCol>
                <a:gridCol w="1289416">
                  <a:extLst>
                    <a:ext uri="{9D8B030D-6E8A-4147-A177-3AD203B41FA5}">
                      <a16:colId xmlns:a16="http://schemas.microsoft.com/office/drawing/2014/main" val="3640581631"/>
                    </a:ext>
                  </a:extLst>
                </a:gridCol>
              </a:tblGrid>
              <a:tr h="28242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1270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B w="1270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B w="1270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2022</a:t>
                      </a:r>
                      <a:endParaRPr lang="da-DK" sz="800" kern="1200" dirty="0">
                        <a:solidFill>
                          <a:schemeClr val="dk1"/>
                        </a:solidFill>
                        <a:effectLst/>
                        <a:latin typeface="+mj-lt"/>
                        <a:ea typeface="+mn-ea"/>
                        <a:cs typeface="+mn-cs"/>
                      </a:endParaRPr>
                    </a:p>
                  </a:txBody>
                  <a:tcPr marL="0" marR="10800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272410">
                <a:tc>
                  <a:txBody>
                    <a:bodyPr/>
                    <a:lstStyle/>
                    <a:p>
                      <a:pPr marL="21590"/>
                      <a:r>
                        <a:rPr lang="en-GB" sz="800" kern="1200" dirty="0">
                          <a:solidFill>
                            <a:schemeClr val="dk1"/>
                          </a:solidFill>
                          <a:effectLst/>
                          <a:latin typeface="+mj-lt"/>
                          <a:ea typeface="+mn-ea"/>
                          <a:cs typeface="+mn-cs"/>
                        </a:rPr>
                        <a:t>Profit for the period</a:t>
                      </a:r>
                      <a:endParaRPr lang="da-DK" sz="800" kern="1200" dirty="0">
                        <a:solidFill>
                          <a:schemeClr val="dk1"/>
                        </a:solidFill>
                        <a:effectLst/>
                        <a:latin typeface="+mj-lt"/>
                        <a:ea typeface="+mn-ea"/>
                        <a:cs typeface="+mn-cs"/>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97790" algn="r"/>
                      <a:r>
                        <a:rPr lang="da-DK" sz="800" kern="1200" dirty="0">
                          <a:solidFill>
                            <a:schemeClr val="dk1"/>
                          </a:solidFill>
                          <a:effectLst/>
                          <a:latin typeface="+mj-lt"/>
                          <a:ea typeface="Geogrotesque Rg" panose="02000000000000000000" pitchFamily="50" charset="0"/>
                          <a:cs typeface="Geogrotesque Rg" panose="02000000000000000000" pitchFamily="50" charset="0"/>
                        </a:rPr>
                        <a:t>6,088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2,222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9,462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5,838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25,074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81942"/>
                  </a:ext>
                </a:extLst>
              </a:tr>
              <a:tr h="282420">
                <a:tc>
                  <a:txBody>
                    <a:bodyPr/>
                    <a:lstStyle/>
                    <a:p>
                      <a:pPr marL="21590"/>
                      <a:r>
                        <a:rPr lang="en-GB" sz="800" kern="1200" dirty="0">
                          <a:solidFill>
                            <a:schemeClr val="dk1"/>
                          </a:solidFill>
                          <a:effectLst/>
                          <a:latin typeface="+mj-lt"/>
                          <a:ea typeface="+mn-ea"/>
                          <a:cs typeface="+mn-cs"/>
                        </a:rPr>
                        <a:t>Other comprehensive income:</a:t>
                      </a:r>
                      <a:endParaRPr lang="da-DK" sz="800" kern="1200" dirty="0">
                        <a:solidFill>
                          <a:schemeClr val="dk1"/>
                        </a:solidFill>
                        <a:effectLst/>
                        <a:latin typeface="+mj-lt"/>
                        <a:ea typeface="+mn-ea"/>
                        <a:cs typeface="+mn-cs"/>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1270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335707">
                <a:tc>
                  <a:txBody>
                    <a:bodyPr/>
                    <a:lstStyle/>
                    <a:p>
                      <a:pPr marL="21590">
                        <a:lnSpc>
                          <a:spcPts val="1220"/>
                        </a:lnSpc>
                      </a:pPr>
                      <a:r>
                        <a:rPr lang="en-GB" sz="800" kern="1200" dirty="0">
                          <a:solidFill>
                            <a:schemeClr val="dk1"/>
                          </a:solidFill>
                          <a:effectLst/>
                          <a:latin typeface="+mj-lt"/>
                          <a:ea typeface="+mn-ea"/>
                          <a:cs typeface="+mn-cs"/>
                        </a:rPr>
                        <a:t>Items that have been or may subsequently be reclassified to the income statement:</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282420">
                <a:tc>
                  <a:txBody>
                    <a:bodyPr/>
                    <a:lstStyle/>
                    <a:p>
                      <a:pPr marL="21590">
                        <a:spcBef>
                          <a:spcPts val="300"/>
                        </a:spcBef>
                        <a:spcAft>
                          <a:spcPts val="0"/>
                        </a:spcAft>
                      </a:pPr>
                      <a:r>
                        <a:rPr lang="da-DK" sz="800" kern="1200" dirty="0" err="1">
                          <a:solidFill>
                            <a:schemeClr val="dk1"/>
                          </a:solidFill>
                          <a:effectLst/>
                          <a:latin typeface="+mn-lt"/>
                          <a:ea typeface="+mn-ea"/>
                          <a:cs typeface="+mn-cs"/>
                        </a:rPr>
                        <a:t>Foreign</a:t>
                      </a:r>
                      <a:r>
                        <a:rPr lang="da-DK" sz="800" kern="1200" dirty="0">
                          <a:solidFill>
                            <a:schemeClr val="dk1"/>
                          </a:solidFill>
                          <a:effectLst/>
                          <a:latin typeface="+mn-lt"/>
                          <a:ea typeface="+mn-ea"/>
                          <a:cs typeface="+mn-cs"/>
                        </a:rPr>
                        <a:t> </a:t>
                      </a:r>
                      <a:r>
                        <a:rPr lang="da-DK" sz="800" kern="1200" dirty="0" err="1">
                          <a:solidFill>
                            <a:schemeClr val="dk1"/>
                          </a:solidFill>
                          <a:effectLst/>
                          <a:latin typeface="+mn-lt"/>
                          <a:ea typeface="+mn-ea"/>
                          <a:cs typeface="+mn-cs"/>
                        </a:rPr>
                        <a:t>currency</a:t>
                      </a:r>
                      <a:r>
                        <a:rPr lang="da-DK" sz="800" kern="1200" dirty="0">
                          <a:solidFill>
                            <a:schemeClr val="dk1"/>
                          </a:solidFill>
                          <a:effectLst/>
                          <a:latin typeface="+mn-lt"/>
                          <a:ea typeface="+mn-ea"/>
                          <a:cs typeface="+mn-cs"/>
                        </a:rPr>
                        <a:t> translation, </a:t>
                      </a:r>
                      <a:r>
                        <a:rPr lang="da-DK" sz="800" kern="1200" dirty="0" err="1">
                          <a:solidFill>
                            <a:schemeClr val="dk1"/>
                          </a:solidFill>
                          <a:effectLst/>
                          <a:latin typeface="+mn-lt"/>
                          <a:ea typeface="+mn-ea"/>
                          <a:cs typeface="+mn-cs"/>
                        </a:rPr>
                        <a:t>subsidiaries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1,754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533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14766751"/>
                  </a:ext>
                </a:extLst>
              </a:tr>
              <a:tr h="282420">
                <a:tc>
                  <a:txBody>
                    <a:bodyPr/>
                    <a:lstStyle/>
                    <a:p>
                      <a:pPr marL="21590">
                        <a:spcBef>
                          <a:spcPts val="300"/>
                        </a:spcBef>
                        <a:spcAft>
                          <a:spcPts val="0"/>
                        </a:spcAft>
                      </a:pPr>
                      <a:r>
                        <a:rPr lang="da-DK" sz="800" kern="1200" dirty="0">
                          <a:solidFill>
                            <a:schemeClr val="dk1"/>
                          </a:solidFill>
                          <a:effectLst/>
                          <a:latin typeface="+mn-lt"/>
                          <a:ea typeface="+mn-ea"/>
                          <a:cs typeface="+mn-cs"/>
                        </a:rPr>
                        <a:t>Value </a:t>
                      </a:r>
                      <a:r>
                        <a:rPr lang="da-DK" sz="800" kern="1200" dirty="0" err="1">
                          <a:solidFill>
                            <a:schemeClr val="dk1"/>
                          </a:solidFill>
                          <a:effectLst/>
                          <a:latin typeface="+mn-lt"/>
                          <a:ea typeface="+mn-ea"/>
                          <a:cs typeface="+mn-cs"/>
                        </a:rPr>
                        <a:t>adjustments</a:t>
                      </a:r>
                      <a:r>
                        <a:rPr lang="da-DK" sz="800" kern="1200" dirty="0">
                          <a:solidFill>
                            <a:schemeClr val="dk1"/>
                          </a:solidFill>
                          <a:effectLst/>
                          <a:latin typeface="+mn-lt"/>
                          <a:ea typeface="+mn-ea"/>
                          <a:cs typeface="+mn-cs"/>
                        </a:rPr>
                        <a:t> of </a:t>
                      </a:r>
                      <a:r>
                        <a:rPr lang="da-DK" sz="800" kern="1200" dirty="0" err="1">
                          <a:solidFill>
                            <a:schemeClr val="dk1"/>
                          </a:solidFill>
                          <a:effectLst/>
                          <a:latin typeface="+mn-lt"/>
                          <a:ea typeface="+mn-ea"/>
                          <a:cs typeface="+mn-cs"/>
                        </a:rPr>
                        <a:t>hedging</a:t>
                      </a:r>
                      <a:r>
                        <a:rPr lang="da-DK" sz="800" kern="1200" dirty="0">
                          <a:solidFill>
                            <a:schemeClr val="dk1"/>
                          </a:solidFill>
                          <a:effectLst/>
                          <a:latin typeface="+mn-lt"/>
                          <a:ea typeface="+mn-ea"/>
                          <a:cs typeface="+mn-cs"/>
                        </a:rPr>
                        <a:t> instruments</a:t>
                      </a: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a:t>
                      </a: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a:t>
                      </a: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a:t>
                      </a: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5105982"/>
                  </a:ext>
                </a:extLst>
              </a:tr>
              <a:tr h="282420">
                <a:tc>
                  <a:txBody>
                    <a:bodyPr/>
                    <a:lstStyle/>
                    <a:p>
                      <a:pPr marL="21590">
                        <a:spcBef>
                          <a:spcPts val="300"/>
                        </a:spcBef>
                        <a:spcAft>
                          <a:spcPts val="0"/>
                        </a:spcAft>
                      </a:pPr>
                      <a:r>
                        <a:rPr lang="en-GB" sz="800" kern="1200" dirty="0">
                          <a:solidFill>
                            <a:schemeClr val="dk1"/>
                          </a:solidFill>
                          <a:effectLst/>
                          <a:latin typeface="+mj-lt"/>
                          <a:ea typeface="+mn-ea"/>
                          <a:cs typeface="+mn-cs"/>
                        </a:rPr>
                        <a:t>Other comprehensive income</a:t>
                      </a:r>
                      <a:endParaRPr lang="da-DK" sz="800" kern="1200" dirty="0">
                        <a:solidFill>
                          <a:schemeClr val="dk1"/>
                        </a:solidFill>
                        <a:effectLst/>
                        <a:latin typeface="+mj-lt"/>
                        <a:ea typeface="+mn-ea"/>
                        <a:cs typeface="+mn-cs"/>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1,753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1,834</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2,468</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1,852</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533</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684127"/>
                  </a:ext>
                </a:extLst>
              </a:tr>
              <a:tr h="282420">
                <a:tc>
                  <a:txBody>
                    <a:bodyPr/>
                    <a:lstStyle/>
                    <a:p>
                      <a:pPr marL="21590">
                        <a:spcBef>
                          <a:spcPts val="720"/>
                        </a:spcBef>
                        <a:spcAft>
                          <a:spcPts val="0"/>
                        </a:spcAft>
                      </a:pPr>
                      <a:r>
                        <a:rPr lang="en-GB" sz="800" kern="1200" dirty="0">
                          <a:solidFill>
                            <a:schemeClr val="dk1"/>
                          </a:solidFill>
                          <a:effectLst/>
                          <a:latin typeface="+mj-lt"/>
                          <a:ea typeface="+mn-ea"/>
                          <a:cs typeface="+mn-cs"/>
                        </a:rPr>
                        <a:t>Comprehensive income</a:t>
                      </a:r>
                      <a:endParaRPr lang="da-DK" sz="800" kern="1200" dirty="0">
                        <a:solidFill>
                          <a:schemeClr val="dk1"/>
                        </a:solidFill>
                        <a:effectLst/>
                        <a:latin typeface="+mj-lt"/>
                        <a:ea typeface="+mn-ea"/>
                        <a:cs typeface="+mn-cs"/>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97790" algn="r">
                        <a:lnSpc>
                          <a:spcPts val="790"/>
                        </a:lnSpc>
                        <a:spcBef>
                          <a:spcPts val="30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7,841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4,056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11,930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7,690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25,607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0119563"/>
                  </a:ext>
                </a:extLst>
              </a:tr>
              <a:tr h="376202">
                <a:tc>
                  <a:txBody>
                    <a:bodyPr/>
                    <a:lstStyle/>
                    <a:p>
                      <a:pPr marL="21590" algn="l">
                        <a:spcBef>
                          <a:spcPts val="300"/>
                        </a:spcBef>
                        <a:spcAft>
                          <a:spcPts val="0"/>
                        </a:spcAft>
                      </a:pPr>
                      <a:r>
                        <a:rPr lang="en-US" sz="800" kern="1200" dirty="0">
                          <a:solidFill>
                            <a:schemeClr val="dk1"/>
                          </a:solidFill>
                          <a:effectLst/>
                          <a:latin typeface="+mj-lt"/>
                          <a:ea typeface="+mn-ea"/>
                          <a:cs typeface="+mn-cs"/>
                        </a:rPr>
                        <a:t>Comprehensive income attributable to SKAKO A/S shareholders</a:t>
                      </a:r>
                      <a:endParaRPr lang="da-DK" sz="800" kern="1200" dirty="0">
                        <a:solidFill>
                          <a:schemeClr val="dk1"/>
                        </a:solidFill>
                        <a:effectLst/>
                        <a:latin typeface="+mj-lt"/>
                        <a:ea typeface="+mn-ea"/>
                        <a:cs typeface="+mn-cs"/>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7,841</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4,056</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11,930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7,690</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25,607</a:t>
                      </a: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4321261"/>
                  </a:ext>
                </a:extLst>
              </a:tr>
            </a:tbl>
          </a:graphicData>
        </a:graphic>
      </p:graphicFrame>
    </p:spTree>
    <p:extLst>
      <p:ext uri="{BB962C8B-B14F-4D97-AF65-F5344CB8AC3E}">
        <p14:creationId xmlns:p14="http://schemas.microsoft.com/office/powerpoint/2010/main" val="4205983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D5D27B-1274-93C1-DC5E-75591BEC2480}"/>
              </a:ext>
            </a:extLst>
          </p:cNvPr>
          <p:cNvSpPr>
            <a:spLocks noGrp="1"/>
          </p:cNvSpPr>
          <p:nvPr>
            <p:ph type="title"/>
          </p:nvPr>
        </p:nvSpPr>
        <p:spPr/>
        <p:txBody>
          <a:bodyPr/>
          <a:lstStyle/>
          <a:p>
            <a:pPr>
              <a:spcBef>
                <a:spcPts val="0"/>
              </a:spcBef>
            </a:pPr>
            <a:r>
              <a:rPr lang="da-DK" dirty="0"/>
              <a:t>6.4 </a:t>
            </a:r>
            <a:r>
              <a:rPr lang="en-US" cap="all" dirty="0"/>
              <a:t>CONSOLIDATED BALANCE SHEET 30 June</a:t>
            </a:r>
            <a:endParaRPr lang="da-DK" dirty="0"/>
          </a:p>
        </p:txBody>
      </p:sp>
      <p:graphicFrame>
        <p:nvGraphicFramePr>
          <p:cNvPr id="4" name="Tabel 5">
            <a:extLst>
              <a:ext uri="{FF2B5EF4-FFF2-40B4-BE49-F238E27FC236}">
                <a16:creationId xmlns:a16="http://schemas.microsoft.com/office/drawing/2014/main" id="{80E2E92A-F632-6F2E-8024-FF93D3D62FD3}"/>
              </a:ext>
            </a:extLst>
          </p:cNvPr>
          <p:cNvGraphicFramePr>
            <a:graphicFrameLocks noGrp="1"/>
          </p:cNvGraphicFramePr>
          <p:nvPr>
            <p:extLst>
              <p:ext uri="{D42A27DB-BD31-4B8C-83A1-F6EECF244321}">
                <p14:modId xmlns:p14="http://schemas.microsoft.com/office/powerpoint/2010/main" val="594166103"/>
              </p:ext>
            </p:extLst>
          </p:nvPr>
        </p:nvGraphicFramePr>
        <p:xfrm>
          <a:off x="412750" y="2087563"/>
          <a:ext cx="9399160" cy="4578328"/>
        </p:xfrm>
        <a:graphic>
          <a:graphicData uri="http://schemas.openxmlformats.org/drawingml/2006/table">
            <a:tbl>
              <a:tblPr>
                <a:tableStyleId>{5C22544A-7EE6-4342-B048-85BDC9FD1C3A}</a:tableStyleId>
              </a:tblPr>
              <a:tblGrid>
                <a:gridCol w="4127445">
                  <a:extLst>
                    <a:ext uri="{9D8B030D-6E8A-4147-A177-3AD203B41FA5}">
                      <a16:colId xmlns:a16="http://schemas.microsoft.com/office/drawing/2014/main" val="3890774437"/>
                    </a:ext>
                  </a:extLst>
                </a:gridCol>
                <a:gridCol w="1752113">
                  <a:extLst>
                    <a:ext uri="{9D8B030D-6E8A-4147-A177-3AD203B41FA5}">
                      <a16:colId xmlns:a16="http://schemas.microsoft.com/office/drawing/2014/main" val="3893210140"/>
                    </a:ext>
                  </a:extLst>
                </a:gridCol>
                <a:gridCol w="1759801">
                  <a:extLst>
                    <a:ext uri="{9D8B030D-6E8A-4147-A177-3AD203B41FA5}">
                      <a16:colId xmlns:a16="http://schemas.microsoft.com/office/drawing/2014/main" val="4035765958"/>
                    </a:ext>
                  </a:extLst>
                </a:gridCol>
                <a:gridCol w="1759801">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30 June 2023</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da-DK" sz="800" kern="1200" dirty="0">
                          <a:solidFill>
                            <a:schemeClr val="dk1"/>
                          </a:solidFill>
                          <a:effectLst/>
                          <a:latin typeface="+mj-lt"/>
                          <a:ea typeface="+mn-ea"/>
                          <a:cs typeface="+mn-cs"/>
                        </a:rPr>
                        <a:t>30 June 2022</a:t>
                      </a: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31 December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0" marR="0" lvl="0" indent="0" algn="l" defTabSz="914400" rtl="0" eaLnBrk="1" fontAlgn="auto" latinLnBrk="0" hangingPunct="1">
                        <a:lnSpc>
                          <a:spcPct val="100000"/>
                        </a:lnSpc>
                        <a:spcBef>
                          <a:spcPts val="355"/>
                        </a:spcBef>
                        <a:spcAft>
                          <a:spcPts val="0"/>
                        </a:spcAft>
                        <a:buClrTx/>
                        <a:buSzTx/>
                        <a:buFontTx/>
                        <a:buNone/>
                        <a:tabLst/>
                        <a:defRPr/>
                      </a:pPr>
                      <a:r>
                        <a:rPr lang="en-GB" sz="800" kern="1200" dirty="0">
                          <a:solidFill>
                            <a:schemeClr val="dk1"/>
                          </a:solidFill>
                          <a:effectLst/>
                          <a:latin typeface="+mn-lt"/>
                          <a:ea typeface="+mn-ea"/>
                          <a:cs typeface="+mn-cs"/>
                        </a:rPr>
                        <a:t>Intangible assets</a:t>
                      </a:r>
                      <a:endParaRPr lang="da-DK" sz="800" kern="1200" dirty="0">
                        <a:solidFill>
                          <a:schemeClr val="dk1"/>
                        </a:solidFill>
                        <a:effectLst/>
                        <a:latin typeface="+mn-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34,696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36,609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36,188</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22496537"/>
                  </a:ext>
                </a:extLst>
              </a:tr>
              <a:tr h="190800">
                <a:tc>
                  <a:txBody>
                    <a:bodyPr/>
                    <a:lstStyle/>
                    <a:p>
                      <a:pPr marL="0" indent="0" algn="l">
                        <a:spcBef>
                          <a:spcPts val="355"/>
                        </a:spcBef>
                        <a:spcAft>
                          <a:spcPts val="0"/>
                        </a:spcAft>
                      </a:pPr>
                      <a:r>
                        <a:rPr lang="en-GB" sz="800" kern="1200" dirty="0">
                          <a:solidFill>
                            <a:schemeClr val="dk1"/>
                          </a:solidFill>
                          <a:effectLst/>
                          <a:latin typeface="+mn-lt"/>
                          <a:ea typeface="+mn-ea"/>
                          <a:cs typeface="+mn-cs"/>
                        </a:rPr>
                        <a:t>Intangible assets under development</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5,549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2,454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4,237</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0" indent="0" algn="l">
                        <a:spcBef>
                          <a:spcPts val="160"/>
                        </a:spcBef>
                        <a:spcAft>
                          <a:spcPts val="0"/>
                        </a:spcAft>
                      </a:pPr>
                      <a:r>
                        <a:rPr lang="en-GB" sz="800" kern="1200" dirty="0">
                          <a:solidFill>
                            <a:schemeClr val="dk1"/>
                          </a:solidFill>
                          <a:effectLst/>
                          <a:latin typeface="+mj-lt"/>
                          <a:ea typeface="+mn-ea"/>
                          <a:cs typeface="+mn-cs"/>
                        </a:rPr>
                        <a:t>Intangible assets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40,245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39,063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mj-lt"/>
                          <a:ea typeface="Geogrotesque Rg" panose="02000000000000000000" pitchFamily="50" charset="0"/>
                          <a:cs typeface="Geogrotesque Rg" panose="02000000000000000000" pitchFamily="50" charset="0"/>
                        </a:rPr>
                        <a:t>40,425</a:t>
                      </a:r>
                      <a:endParaRPr lang="da-DK" sz="800"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0" indent="0" algn="l">
                        <a:spcBef>
                          <a:spcPts val="405"/>
                        </a:spcBef>
                        <a:spcAft>
                          <a:spcPts val="0"/>
                        </a:spcAft>
                      </a:pPr>
                      <a:r>
                        <a:rPr lang="en-GB" sz="800" kern="1200" dirty="0">
                          <a:solidFill>
                            <a:schemeClr val="dk1"/>
                          </a:solidFill>
                          <a:effectLst/>
                          <a:latin typeface="+mn-lt"/>
                          <a:ea typeface="+mn-ea"/>
                          <a:cs typeface="+mn-cs"/>
                        </a:rPr>
                        <a:t>Leased assets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13,397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7,646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8,786</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Land and buildings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7,227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5,691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5,821</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Plant and machinery</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90"/>
                        </a:lnSpc>
                        <a:spcBef>
                          <a:spcPts val="30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1,397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1,238</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Operating equipment, fixtures and fittings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2,325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1,698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2,458</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Leasehold improvements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3,325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2,762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2,906</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14330092"/>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Tangible assets under construction</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156</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81549"/>
                  </a:ext>
                </a:extLst>
              </a:tr>
              <a:tr h="190800">
                <a:tc>
                  <a:txBody>
                    <a:bodyPr/>
                    <a:lstStyle/>
                    <a:p>
                      <a:pPr marL="0" indent="0" algn="l">
                        <a:spcBef>
                          <a:spcPts val="145"/>
                        </a:spcBef>
                        <a:spcAft>
                          <a:spcPts val="0"/>
                        </a:spcAft>
                      </a:pPr>
                      <a:r>
                        <a:rPr lang="en-GB" sz="800" kern="1200" dirty="0">
                          <a:solidFill>
                            <a:schemeClr val="dk1"/>
                          </a:solidFill>
                          <a:effectLst/>
                          <a:latin typeface="+mj-lt"/>
                          <a:ea typeface="+mn-ea"/>
                          <a:cs typeface="+mn-cs"/>
                        </a:rPr>
                        <a:t>Property, plant and equipment</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mj-lt"/>
                          <a:ea typeface="Geogrotesque Rg" panose="02000000000000000000" pitchFamily="50" charset="0"/>
                          <a:cs typeface="Geogrotesque Rg" panose="02000000000000000000" pitchFamily="50" charset="0"/>
                        </a:rPr>
                        <a:t>28,609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18,905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mj-lt"/>
                          <a:ea typeface="Geogrotesque Rg" panose="02000000000000000000" pitchFamily="50" charset="0"/>
                          <a:cs typeface="Geogrotesque Rg" panose="02000000000000000000" pitchFamily="50" charset="0"/>
                        </a:rPr>
                        <a:t>21,365</a:t>
                      </a:r>
                      <a:endParaRPr lang="da-DK" sz="800"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0502975"/>
                  </a:ext>
                </a:extLst>
              </a:tr>
              <a:tr h="190800">
                <a:tc>
                  <a:txBody>
                    <a:bodyPr/>
                    <a:lstStyle/>
                    <a:p>
                      <a:pPr marL="0" indent="0" algn="l">
                        <a:spcBef>
                          <a:spcPts val="375"/>
                        </a:spcBef>
                        <a:spcAft>
                          <a:spcPts val="0"/>
                        </a:spcAft>
                      </a:pPr>
                      <a:r>
                        <a:rPr lang="en-GB" sz="800" kern="1200" dirty="0">
                          <a:solidFill>
                            <a:schemeClr val="dk1"/>
                          </a:solidFill>
                          <a:effectLst/>
                          <a:latin typeface="+mn-lt"/>
                          <a:ea typeface="+mn-ea"/>
                          <a:cs typeface="+mn-cs"/>
                        </a:rPr>
                        <a:t>Other receivables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1,236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1,292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1,234</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marL="0" indent="0" algn="l">
                        <a:spcBef>
                          <a:spcPts val="200"/>
                        </a:spcBef>
                        <a:spcAft>
                          <a:spcPts val="0"/>
                        </a:spcAft>
                      </a:pPr>
                      <a:r>
                        <a:rPr lang="en-GB" sz="800" kern="1200" dirty="0">
                          <a:solidFill>
                            <a:schemeClr val="dk1"/>
                          </a:solidFill>
                          <a:effectLst/>
                          <a:latin typeface="+mn-lt"/>
                          <a:ea typeface="+mn-ea"/>
                          <a:cs typeface="+mn-cs"/>
                        </a:rPr>
                        <a:t>Deferred tax assets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5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25,420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20,605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25,575</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marL="0" indent="0" algn="l">
                        <a:spcBef>
                          <a:spcPts val="155"/>
                        </a:spcBef>
                        <a:spcAft>
                          <a:spcPts val="0"/>
                        </a:spcAft>
                      </a:pPr>
                      <a:r>
                        <a:rPr lang="en-GB" sz="800" kern="1200" dirty="0">
                          <a:solidFill>
                            <a:schemeClr val="dk1"/>
                          </a:solidFill>
                          <a:effectLst/>
                          <a:latin typeface="+mj-lt"/>
                          <a:ea typeface="+mn-ea"/>
                          <a:cs typeface="+mn-cs"/>
                        </a:rPr>
                        <a:t>Other non-current assets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j-lt"/>
                          <a:ea typeface="Geogrotesque Rg" panose="02000000000000000000" pitchFamily="50" charset="0"/>
                          <a:cs typeface="Geogrotesque Rg" panose="02000000000000000000" pitchFamily="50" charset="0"/>
                        </a:rPr>
                        <a:t>26,656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21,897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mj-lt"/>
                          <a:ea typeface="Geogrotesque Rg" panose="02000000000000000000" pitchFamily="50" charset="0"/>
                          <a:cs typeface="Geogrotesque Rg" panose="02000000000000000000" pitchFamily="50" charset="0"/>
                        </a:rPr>
                        <a:t>26,809</a:t>
                      </a:r>
                      <a:endParaRPr lang="da-DK" sz="800"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marL="0" indent="0" algn="l">
                        <a:spcBef>
                          <a:spcPts val="160"/>
                        </a:spcBef>
                        <a:spcAft>
                          <a:spcPts val="0"/>
                        </a:spcAft>
                      </a:pPr>
                      <a:r>
                        <a:rPr lang="en-GB" sz="800" kern="1200" dirty="0">
                          <a:solidFill>
                            <a:schemeClr val="dk1"/>
                          </a:solidFill>
                          <a:effectLst/>
                          <a:latin typeface="+mj-lt"/>
                          <a:ea typeface="+mn-ea"/>
                          <a:cs typeface="+mn-cs"/>
                        </a:rPr>
                        <a:t>Total non-current assets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j-lt"/>
                          <a:ea typeface="Geogrotesque Rg" panose="02000000000000000000" pitchFamily="50" charset="0"/>
                          <a:cs typeface="Geogrotesque Rg" panose="02000000000000000000" pitchFamily="50" charset="0"/>
                        </a:rPr>
                        <a:t>95,510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79,865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mj-lt"/>
                          <a:ea typeface="Geogrotesque Rg" panose="02000000000000000000" pitchFamily="50" charset="0"/>
                          <a:cs typeface="Geogrotesque Rg" panose="02000000000000000000" pitchFamily="50" charset="0"/>
                        </a:rPr>
                        <a:t>88,599</a:t>
                      </a:r>
                      <a:endParaRPr lang="da-DK" sz="800"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marL="0" indent="0" algn="l">
                        <a:spcBef>
                          <a:spcPts val="405"/>
                        </a:spcBef>
                        <a:spcAft>
                          <a:spcPts val="0"/>
                        </a:spcAft>
                      </a:pPr>
                      <a:r>
                        <a:rPr lang="en-GB" sz="800" kern="1200" dirty="0">
                          <a:solidFill>
                            <a:schemeClr val="dk1"/>
                          </a:solidFill>
                          <a:effectLst/>
                          <a:latin typeface="+mn-lt"/>
                          <a:ea typeface="+mn-ea"/>
                          <a:cs typeface="+mn-cs"/>
                        </a:rPr>
                        <a:t>Inventories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80,369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77,203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72,740</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Trade receivables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119,182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81,653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101,385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Contract assets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57,487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62,062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63,876</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109314516"/>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Income tax</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525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2445267"/>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Other receivables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8,015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8,323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rPr>
                        <a:t>9,270</a:t>
                      </a:r>
                      <a:endParaRPr lang="da-DK" sz="800" kern="1200" dirty="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96634839"/>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Prepaid expenses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3,718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4,976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rPr>
                        <a:t>3,045</a:t>
                      </a:r>
                      <a:endParaRPr lang="da-DK" sz="800" kern="1200" dirty="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92563977"/>
                  </a:ext>
                </a:extLst>
              </a:tr>
              <a:tr h="190800">
                <a:tc>
                  <a:txBody>
                    <a:bodyPr/>
                    <a:lstStyle/>
                    <a:p>
                      <a:pPr marL="0" indent="0" algn="l">
                        <a:spcBef>
                          <a:spcPts val="220"/>
                        </a:spcBef>
                        <a:spcAft>
                          <a:spcPts val="0"/>
                        </a:spcAft>
                      </a:pPr>
                      <a:r>
                        <a:rPr lang="en-GB" sz="800" kern="1200" dirty="0">
                          <a:solidFill>
                            <a:schemeClr val="dk1"/>
                          </a:solidFill>
                          <a:effectLst/>
                          <a:latin typeface="+mn-lt"/>
                          <a:ea typeface="+mn-ea"/>
                          <a:cs typeface="+mn-cs"/>
                        </a:rPr>
                        <a:t>Cash</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835"/>
                        </a:lnSpc>
                        <a:spcBef>
                          <a:spcPts val="26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45,142</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727073"/>
                  </a:ext>
                </a:extLst>
              </a:tr>
              <a:tr h="190800">
                <a:tc>
                  <a:txBody>
                    <a:bodyPr/>
                    <a:lstStyle/>
                    <a:p>
                      <a:pPr marL="0" indent="0" algn="l">
                        <a:spcBef>
                          <a:spcPts val="155"/>
                        </a:spcBef>
                        <a:spcAft>
                          <a:spcPts val="0"/>
                        </a:spcAft>
                      </a:pPr>
                      <a:r>
                        <a:rPr lang="en-GB" sz="800" kern="1200" dirty="0">
                          <a:solidFill>
                            <a:schemeClr val="dk1"/>
                          </a:solidFill>
                          <a:effectLst/>
                          <a:latin typeface="+mj-lt"/>
                          <a:ea typeface="+mn-ea"/>
                          <a:cs typeface="+mn-cs"/>
                        </a:rPr>
                        <a:t>Current assets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dirty="0">
                          <a:effectLst/>
                          <a:latin typeface="+mj-lt"/>
                          <a:ea typeface="Geogrotesque Rg" panose="02000000000000000000" pitchFamily="50" charset="0"/>
                          <a:cs typeface="Geogrotesque Rg" panose="02000000000000000000" pitchFamily="50" charset="0"/>
                        </a:rPr>
                        <a:t>318,369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246,078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a:solidFill>
                            <a:srgbClr val="374B5A"/>
                          </a:solidFill>
                          <a:effectLst/>
                          <a:latin typeface="+mj-lt"/>
                          <a:ea typeface="Geogrotesque Rg" panose="02000000000000000000" pitchFamily="50" charset="0"/>
                          <a:cs typeface="Geogrotesque Rg" panose="02000000000000000000" pitchFamily="50" charset="0"/>
                        </a:rPr>
                        <a:t>295,458</a:t>
                      </a:r>
                      <a:endParaRPr lang="da-DK" sz="800"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84740488"/>
                  </a:ext>
                </a:extLst>
              </a:tr>
              <a:tr h="190800">
                <a:tc>
                  <a:txBody>
                    <a:bodyPr/>
                    <a:lstStyle/>
                    <a:p>
                      <a:pPr marL="0" indent="0" algn="l">
                        <a:spcBef>
                          <a:spcPts val="405"/>
                        </a:spcBef>
                        <a:spcAft>
                          <a:spcPts val="0"/>
                        </a:spcAft>
                      </a:pPr>
                      <a:r>
                        <a:rPr lang="en-GB" sz="800" kern="1200" dirty="0">
                          <a:solidFill>
                            <a:schemeClr val="dk1"/>
                          </a:solidFill>
                          <a:effectLst/>
                          <a:latin typeface="+mj-lt"/>
                          <a:ea typeface="+mn-ea"/>
                          <a:cs typeface="+mn-cs"/>
                        </a:rPr>
                        <a:t>Assets</a:t>
                      </a:r>
                      <a:endParaRPr lang="da-DK" sz="800" kern="1200" dirty="0">
                        <a:solidFill>
                          <a:schemeClr val="dk1"/>
                        </a:solidFill>
                        <a:effectLst/>
                        <a:latin typeface="+mj-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dirty="0">
                          <a:effectLst/>
                          <a:latin typeface="+mj-lt"/>
                          <a:ea typeface="Geogrotesque Rg" panose="02000000000000000000" pitchFamily="50" charset="0"/>
                          <a:cs typeface="Geogrotesque Rg" panose="02000000000000000000" pitchFamily="50" charset="0"/>
                        </a:rPr>
                        <a:t>413,879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325,943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384,057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394854227"/>
                  </a:ext>
                </a:extLst>
              </a:tr>
            </a:tbl>
          </a:graphicData>
        </a:graphic>
      </p:graphicFrame>
    </p:spTree>
    <p:extLst>
      <p:ext uri="{BB962C8B-B14F-4D97-AF65-F5344CB8AC3E}">
        <p14:creationId xmlns:p14="http://schemas.microsoft.com/office/powerpoint/2010/main" val="35208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04995-FC1A-0B5F-2498-939618FF978F}"/>
              </a:ext>
            </a:extLst>
          </p:cNvPr>
          <p:cNvSpPr>
            <a:spLocks noGrp="1"/>
          </p:cNvSpPr>
          <p:nvPr>
            <p:ph type="title"/>
          </p:nvPr>
        </p:nvSpPr>
        <p:spPr>
          <a:xfrm>
            <a:off x="412750" y="900113"/>
            <a:ext cx="9221689" cy="769360"/>
          </a:xfrm>
        </p:spPr>
        <p:txBody>
          <a:bodyPr/>
          <a:lstStyle/>
          <a:p>
            <a:r>
              <a:rPr lang="en-US" sz="2400" dirty="0">
                <a:solidFill>
                  <a:schemeClr val="accent1"/>
                </a:solidFill>
              </a:rPr>
              <a:t>CONSOLIDATED BALANCE SHEET 30 JUNE </a:t>
            </a:r>
            <a:r>
              <a:rPr lang="en-US" sz="1400" dirty="0">
                <a:solidFill>
                  <a:schemeClr val="accent1"/>
                </a:solidFill>
                <a:latin typeface="+mn-lt"/>
              </a:rPr>
              <a:t>CONTINUED</a:t>
            </a:r>
            <a:endParaRPr lang="da-DK" dirty="0">
              <a:solidFill>
                <a:schemeClr val="accent1"/>
              </a:solidFill>
              <a:latin typeface="+mn-lt"/>
            </a:endParaRPr>
          </a:p>
        </p:txBody>
      </p:sp>
      <p:graphicFrame>
        <p:nvGraphicFramePr>
          <p:cNvPr id="4" name="Tabel 3">
            <a:extLst>
              <a:ext uri="{FF2B5EF4-FFF2-40B4-BE49-F238E27FC236}">
                <a16:creationId xmlns:a16="http://schemas.microsoft.com/office/drawing/2014/main" id="{DA9C210F-09E7-751B-3439-1EE144118974}"/>
              </a:ext>
            </a:extLst>
          </p:cNvPr>
          <p:cNvGraphicFramePr>
            <a:graphicFrameLocks noGrp="1"/>
          </p:cNvGraphicFramePr>
          <p:nvPr>
            <p:extLst>
              <p:ext uri="{D42A27DB-BD31-4B8C-83A1-F6EECF244321}">
                <p14:modId xmlns:p14="http://schemas.microsoft.com/office/powerpoint/2010/main" val="4206004313"/>
              </p:ext>
            </p:extLst>
          </p:nvPr>
        </p:nvGraphicFramePr>
        <p:xfrm>
          <a:off x="412750" y="2087563"/>
          <a:ext cx="9408049" cy="4578328"/>
        </p:xfrm>
        <a:graphic>
          <a:graphicData uri="http://schemas.openxmlformats.org/drawingml/2006/table">
            <a:tbl>
              <a:tblPr>
                <a:tableStyleId>{5C22544A-7EE6-4342-B048-85BDC9FD1C3A}</a:tableStyleId>
              </a:tblPr>
              <a:tblGrid>
                <a:gridCol w="4123654">
                  <a:extLst>
                    <a:ext uri="{9D8B030D-6E8A-4147-A177-3AD203B41FA5}">
                      <a16:colId xmlns:a16="http://schemas.microsoft.com/office/drawing/2014/main" val="3890774437"/>
                    </a:ext>
                  </a:extLst>
                </a:gridCol>
                <a:gridCol w="1761465">
                  <a:extLst>
                    <a:ext uri="{9D8B030D-6E8A-4147-A177-3AD203B41FA5}">
                      <a16:colId xmlns:a16="http://schemas.microsoft.com/office/drawing/2014/main" val="3893210140"/>
                    </a:ext>
                  </a:extLst>
                </a:gridCol>
                <a:gridCol w="1761465">
                  <a:extLst>
                    <a:ext uri="{9D8B030D-6E8A-4147-A177-3AD203B41FA5}">
                      <a16:colId xmlns:a16="http://schemas.microsoft.com/office/drawing/2014/main" val="4035765958"/>
                    </a:ext>
                  </a:extLst>
                </a:gridCol>
                <a:gridCol w="1761465">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30 June 2023</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30 June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0" indent="0">
                        <a:spcBef>
                          <a:spcPts val="990"/>
                        </a:spcBef>
                        <a:spcAft>
                          <a:spcPts val="0"/>
                        </a:spcAft>
                      </a:pPr>
                      <a:r>
                        <a:rPr lang="en-GB" sz="800" kern="1200" dirty="0">
                          <a:solidFill>
                            <a:schemeClr val="dk1"/>
                          </a:solidFill>
                          <a:effectLst/>
                          <a:latin typeface="+mn-lt"/>
                          <a:ea typeface="+mn-ea"/>
                          <a:cs typeface="+mn-cs"/>
                        </a:rPr>
                        <a:t>Share capital</a:t>
                      </a:r>
                      <a:endParaRPr lang="da-DK" sz="800" kern="1200" dirty="0">
                        <a:solidFill>
                          <a:schemeClr val="dk1"/>
                        </a:solidFill>
                        <a:effectLst/>
                        <a:latin typeface="+mn-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22496537"/>
                  </a:ext>
                </a:extLst>
              </a:tr>
              <a:tr h="190800">
                <a:tc>
                  <a:txBody>
                    <a:bodyPr/>
                    <a:lstStyle/>
                    <a:p>
                      <a:pPr marL="0" indent="0">
                        <a:spcBef>
                          <a:spcPts val="190"/>
                        </a:spcBef>
                        <a:spcAft>
                          <a:spcPts val="0"/>
                        </a:spcAft>
                      </a:pPr>
                      <a:r>
                        <a:rPr lang="en-GB" sz="800" kern="1200" dirty="0">
                          <a:solidFill>
                            <a:schemeClr val="dk1"/>
                          </a:solidFill>
                          <a:effectLst/>
                          <a:latin typeface="+mn-lt"/>
                          <a:ea typeface="+mn-ea"/>
                          <a:cs typeface="+mn-cs"/>
                        </a:rPr>
                        <a:t>Foreign currency translation reserve</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(2,020)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1,400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0" indent="0">
                        <a:spcBef>
                          <a:spcPts val="220"/>
                        </a:spcBef>
                        <a:spcAft>
                          <a:spcPts val="0"/>
                        </a:spcAft>
                      </a:pPr>
                      <a:r>
                        <a:rPr lang="en-GB" sz="800" kern="1200" dirty="0">
                          <a:solidFill>
                            <a:schemeClr val="dk1"/>
                          </a:solidFill>
                          <a:effectLst/>
                          <a:latin typeface="+mn-lt"/>
                          <a:ea typeface="+mn-ea"/>
                          <a:cs typeface="+mn-cs"/>
                        </a:rPr>
                        <a:t>Hedging reserve</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(44)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0" indent="0">
                        <a:spcBef>
                          <a:spcPts val="190"/>
                        </a:spcBef>
                        <a:spcAft>
                          <a:spcPts val="0"/>
                        </a:spcAft>
                      </a:pPr>
                      <a:r>
                        <a:rPr lang="en-GB" sz="800" kern="1200" dirty="0">
                          <a:solidFill>
                            <a:schemeClr val="dk1"/>
                          </a:solidFill>
                          <a:effectLst/>
                          <a:latin typeface="+mn-lt"/>
                          <a:ea typeface="+mn-ea"/>
                          <a:cs typeface="+mn-cs"/>
                        </a:rPr>
                        <a:t>Proposed dividends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0" indent="0">
                        <a:spcBef>
                          <a:spcPts val="230"/>
                        </a:spcBef>
                        <a:spcAft>
                          <a:spcPts val="0"/>
                        </a:spcAft>
                      </a:pPr>
                      <a:r>
                        <a:rPr lang="en-GB" sz="800" kern="1200" dirty="0">
                          <a:solidFill>
                            <a:schemeClr val="dk1"/>
                          </a:solidFill>
                          <a:effectLst/>
                          <a:latin typeface="+mn-lt"/>
                          <a:ea typeface="+mn-ea"/>
                          <a:cs typeface="+mn-cs"/>
                        </a:rPr>
                        <a:t>Retained earnings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113,565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95,507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99,538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0" indent="0">
                        <a:spcBef>
                          <a:spcPts val="160"/>
                        </a:spcBef>
                        <a:spcAft>
                          <a:spcPts val="0"/>
                        </a:spcAft>
                      </a:pPr>
                      <a:r>
                        <a:rPr lang="en-GB" sz="800" kern="1200" dirty="0">
                          <a:solidFill>
                            <a:schemeClr val="dk1"/>
                          </a:solidFill>
                          <a:effectLst/>
                          <a:latin typeface="+mj-lt"/>
                          <a:ea typeface="+mn-ea"/>
                          <a:cs typeface="+mn-cs"/>
                        </a:rPr>
                        <a:t>Equity</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90"/>
                        </a:lnSpc>
                        <a:spcBef>
                          <a:spcPts val="305"/>
                        </a:spcBef>
                        <a:spcAft>
                          <a:spcPts val="0"/>
                        </a:spcAft>
                      </a:pPr>
                      <a:r>
                        <a:rPr lang="da-DK" sz="800" dirty="0">
                          <a:effectLst/>
                          <a:latin typeface="+mj-lt"/>
                          <a:ea typeface="Geogrotesque Rg" panose="02000000000000000000" pitchFamily="50" charset="0"/>
                          <a:cs typeface="Geogrotesque Rg" panose="02000000000000000000" pitchFamily="50" charset="0"/>
                        </a:rPr>
                        <a:t>142,565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127,923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146,167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marL="0" indent="0">
                        <a:spcBef>
                          <a:spcPts val="375"/>
                        </a:spcBef>
                        <a:spcAft>
                          <a:spcPts val="0"/>
                        </a:spcAft>
                      </a:pPr>
                      <a:r>
                        <a:rPr lang="en-GB" sz="800" kern="1200" dirty="0">
                          <a:solidFill>
                            <a:schemeClr val="dk1"/>
                          </a:solidFill>
                          <a:effectLst/>
                          <a:latin typeface="+mn-lt"/>
                          <a:ea typeface="+mn-ea"/>
                          <a:cs typeface="+mn-cs"/>
                        </a:rPr>
                        <a:t>Other payables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4,237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7,728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7,562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marL="0" indent="0">
                        <a:spcBef>
                          <a:spcPts val="200"/>
                        </a:spcBef>
                        <a:spcAft>
                          <a:spcPts val="0"/>
                        </a:spcAft>
                      </a:pPr>
                      <a:r>
                        <a:rPr lang="en-GB" sz="800" kern="1200" dirty="0">
                          <a:solidFill>
                            <a:schemeClr val="dk1"/>
                          </a:solidFill>
                          <a:effectLst/>
                          <a:latin typeface="+mn-lt"/>
                          <a:ea typeface="+mn-ea"/>
                          <a:cs typeface="+mn-cs"/>
                        </a:rPr>
                        <a:t>Leasing</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9,532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4,762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5,416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14330092"/>
                  </a:ext>
                </a:extLst>
              </a:tr>
              <a:tr h="190800">
                <a:tc>
                  <a:txBody>
                    <a:bodyPr/>
                    <a:lstStyle/>
                    <a:p>
                      <a:pPr marL="0" indent="0">
                        <a:spcBef>
                          <a:spcPts val="195"/>
                        </a:spcBef>
                        <a:spcAft>
                          <a:spcPts val="0"/>
                        </a:spcAft>
                      </a:pPr>
                      <a:r>
                        <a:rPr lang="en-GB" sz="800" kern="1200" dirty="0">
                          <a:solidFill>
                            <a:schemeClr val="dk1"/>
                          </a:solidFill>
                          <a:effectLst/>
                          <a:latin typeface="+mn-lt"/>
                          <a:ea typeface="+mn-ea"/>
                          <a:cs typeface="+mn-cs"/>
                        </a:rPr>
                        <a:t>Loans and borrowings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10,917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11,478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9,150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793381549"/>
                  </a:ext>
                </a:extLst>
              </a:tr>
              <a:tr h="190800">
                <a:tc>
                  <a:txBody>
                    <a:bodyPr/>
                    <a:lstStyle/>
                    <a:p>
                      <a:pPr marL="0" indent="0">
                        <a:spcBef>
                          <a:spcPts val="190"/>
                        </a:spcBef>
                        <a:spcAft>
                          <a:spcPts val="0"/>
                        </a:spcAft>
                      </a:pPr>
                      <a:r>
                        <a:rPr lang="en-GB" sz="800" kern="1200" dirty="0">
                          <a:solidFill>
                            <a:schemeClr val="dk1"/>
                          </a:solidFill>
                          <a:effectLst/>
                          <a:latin typeface="+mn-lt"/>
                          <a:ea typeface="+mn-ea"/>
                          <a:cs typeface="+mn-cs"/>
                        </a:rPr>
                        <a:t>Provisions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mn-lt"/>
                          <a:ea typeface="Geogrotesque Rg" panose="02000000000000000000" pitchFamily="50" charset="0"/>
                          <a:cs typeface="Geogrotesque Rg" panose="02000000000000000000" pitchFamily="50" charset="0"/>
                        </a:rPr>
                        <a:t>4,047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6,088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4,345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02975"/>
                  </a:ext>
                </a:extLst>
              </a:tr>
              <a:tr h="190800">
                <a:tc>
                  <a:txBody>
                    <a:bodyPr/>
                    <a:lstStyle/>
                    <a:p>
                      <a:pPr marL="0" indent="0">
                        <a:spcBef>
                          <a:spcPts val="155"/>
                        </a:spcBef>
                        <a:spcAft>
                          <a:spcPts val="0"/>
                        </a:spcAft>
                      </a:pPr>
                      <a:r>
                        <a:rPr lang="en-GB" sz="800" kern="1200" dirty="0">
                          <a:solidFill>
                            <a:schemeClr val="dk1"/>
                          </a:solidFill>
                          <a:effectLst/>
                          <a:latin typeface="+mj-lt"/>
                          <a:ea typeface="+mn-ea"/>
                          <a:cs typeface="+mn-cs"/>
                        </a:rPr>
                        <a:t>Non-current liabilities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28,733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30,056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26,473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marL="0" indent="0">
                        <a:spcBef>
                          <a:spcPts val="375"/>
                        </a:spcBef>
                        <a:spcAft>
                          <a:spcPts val="0"/>
                        </a:spcAft>
                      </a:pPr>
                      <a:r>
                        <a:rPr lang="en-GB" sz="800" kern="1200" dirty="0">
                          <a:solidFill>
                            <a:schemeClr val="dk1"/>
                          </a:solidFill>
                          <a:effectLst/>
                          <a:latin typeface="+mn-lt"/>
                          <a:ea typeface="+mn-ea"/>
                          <a:cs typeface="+mn-cs"/>
                        </a:rPr>
                        <a:t>Loans and borrowings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5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9,347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9,211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9,828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marL="0" indent="0">
                        <a:spcBef>
                          <a:spcPts val="205"/>
                        </a:spcBef>
                        <a:spcAft>
                          <a:spcPts val="0"/>
                        </a:spcAft>
                      </a:pPr>
                      <a:r>
                        <a:rPr lang="en-GB" sz="800" kern="1200" dirty="0">
                          <a:solidFill>
                            <a:schemeClr val="dk1"/>
                          </a:solidFill>
                          <a:effectLst/>
                          <a:latin typeface="+mn-lt"/>
                          <a:ea typeface="+mn-ea"/>
                          <a:cs typeface="+mn-cs"/>
                        </a:rPr>
                        <a:t>Bank loans and credit facilities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n-lt"/>
                          <a:ea typeface="Geogrotesque Rg" panose="02000000000000000000" pitchFamily="50" charset="0"/>
                          <a:cs typeface="Geogrotesque Rg" panose="02000000000000000000" pitchFamily="50" charset="0"/>
                        </a:rPr>
                        <a:t>73,370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13,212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38,119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marL="0" indent="0">
                        <a:spcBef>
                          <a:spcPts val="205"/>
                        </a:spcBef>
                        <a:spcAft>
                          <a:spcPts val="0"/>
                        </a:spcAft>
                      </a:pPr>
                      <a:r>
                        <a:rPr lang="en-GB" sz="800" kern="1200" dirty="0">
                          <a:solidFill>
                            <a:schemeClr val="dk1"/>
                          </a:solidFill>
                          <a:effectLst/>
                          <a:latin typeface="+mn-lt"/>
                          <a:ea typeface="+mn-ea"/>
                          <a:cs typeface="+mn-cs"/>
                        </a:rPr>
                        <a:t>Leasing</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n-lt"/>
                          <a:ea typeface="Geogrotesque Rg" panose="02000000000000000000" pitchFamily="50" charset="0"/>
                          <a:cs typeface="Geogrotesque Rg" panose="02000000000000000000" pitchFamily="50" charset="0"/>
                        </a:rPr>
                        <a:t>4,051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2,844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3,626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marL="0" indent="0">
                        <a:spcBef>
                          <a:spcPts val="205"/>
                        </a:spcBef>
                        <a:spcAft>
                          <a:spcPts val="0"/>
                        </a:spcAft>
                      </a:pPr>
                      <a:r>
                        <a:rPr lang="en-GB" sz="800" kern="1200" dirty="0">
                          <a:solidFill>
                            <a:schemeClr val="dk1"/>
                          </a:solidFill>
                          <a:effectLst/>
                          <a:latin typeface="+mn-lt"/>
                          <a:ea typeface="+mn-ea"/>
                          <a:cs typeface="+mn-cs"/>
                        </a:rPr>
                        <a:t>Provisions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4,036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625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3,530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90800">
                <a:tc>
                  <a:txBody>
                    <a:bodyPr/>
                    <a:lstStyle/>
                    <a:p>
                      <a:pPr marL="0" indent="0">
                        <a:spcBef>
                          <a:spcPts val="230"/>
                        </a:spcBef>
                        <a:spcAft>
                          <a:spcPts val="0"/>
                        </a:spcAft>
                      </a:pPr>
                      <a:r>
                        <a:rPr lang="en-GB" sz="800" kern="1200" dirty="0">
                          <a:solidFill>
                            <a:schemeClr val="dk1"/>
                          </a:solidFill>
                          <a:effectLst/>
                          <a:latin typeface="+mn-lt"/>
                          <a:ea typeface="+mn-ea"/>
                          <a:cs typeface="+mn-cs"/>
                        </a:rPr>
                        <a:t>Contract liabilities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37,072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32,013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46,829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90800">
                <a:tc>
                  <a:txBody>
                    <a:bodyPr/>
                    <a:lstStyle/>
                    <a:p>
                      <a:pPr marL="0" indent="0">
                        <a:spcBef>
                          <a:spcPts val="220"/>
                        </a:spcBef>
                        <a:spcAft>
                          <a:spcPts val="0"/>
                        </a:spcAft>
                      </a:pPr>
                      <a:r>
                        <a:rPr lang="en-GB" sz="800" kern="1200" dirty="0">
                          <a:solidFill>
                            <a:schemeClr val="dk1"/>
                          </a:solidFill>
                          <a:effectLst/>
                          <a:latin typeface="+mn-lt"/>
                          <a:ea typeface="+mn-ea"/>
                          <a:cs typeface="+mn-cs"/>
                        </a:rPr>
                        <a:t>Trade payables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79,686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82,417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81,200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109314516"/>
                  </a:ext>
                </a:extLst>
              </a:tr>
              <a:tr h="190800">
                <a:tc>
                  <a:txBody>
                    <a:bodyPr/>
                    <a:lstStyle/>
                    <a:p>
                      <a:pPr marL="0" indent="0">
                        <a:spcBef>
                          <a:spcPts val="220"/>
                        </a:spcBef>
                        <a:spcAft>
                          <a:spcPts val="0"/>
                        </a:spcAft>
                      </a:pPr>
                      <a:r>
                        <a:rPr lang="en-GB" sz="800" kern="1200" dirty="0">
                          <a:solidFill>
                            <a:schemeClr val="dk1"/>
                          </a:solidFill>
                          <a:effectLst/>
                          <a:latin typeface="+mn-lt"/>
                          <a:ea typeface="+mn-ea"/>
                          <a:cs typeface="+mn-cs"/>
                        </a:rPr>
                        <a:t>Income tax</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4,215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2445267"/>
                  </a:ext>
                </a:extLst>
              </a:tr>
              <a:tr h="190800">
                <a:tc>
                  <a:txBody>
                    <a:bodyPr/>
                    <a:lstStyle/>
                    <a:p>
                      <a:pPr marL="0" indent="0">
                        <a:spcBef>
                          <a:spcPts val="220"/>
                        </a:spcBef>
                        <a:spcAft>
                          <a:spcPts val="0"/>
                        </a:spcAft>
                      </a:pPr>
                      <a:r>
                        <a:rPr lang="da-DK" sz="800" kern="1200" dirty="0" err="1">
                          <a:solidFill>
                            <a:schemeClr val="dk1"/>
                          </a:solidFill>
                          <a:effectLst/>
                          <a:latin typeface="+mn-lt"/>
                          <a:ea typeface="+mn-ea"/>
                          <a:cs typeface="+mn-cs"/>
                        </a:rPr>
                        <a:t>Other</a:t>
                      </a:r>
                      <a:r>
                        <a:rPr lang="da-DK" sz="800" kern="1200" dirty="0">
                          <a:solidFill>
                            <a:schemeClr val="dk1"/>
                          </a:solidFill>
                          <a:effectLst/>
                          <a:latin typeface="+mn-lt"/>
                          <a:ea typeface="+mn-ea"/>
                          <a:cs typeface="+mn-cs"/>
                        </a:rPr>
                        <a:t> </a:t>
                      </a:r>
                      <a:r>
                        <a:rPr lang="da-DK" sz="800" kern="1200" dirty="0" err="1">
                          <a:solidFill>
                            <a:schemeClr val="dk1"/>
                          </a:solidFill>
                          <a:effectLst/>
                          <a:latin typeface="+mn-lt"/>
                          <a:ea typeface="+mn-ea"/>
                          <a:cs typeface="+mn-cs"/>
                        </a:rPr>
                        <a:t>liabilities</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30,804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26,928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27,288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57911799"/>
                  </a:ext>
                </a:extLst>
              </a:tr>
              <a:tr h="190800">
                <a:tc>
                  <a:txBody>
                    <a:bodyPr/>
                    <a:lstStyle/>
                    <a:p>
                      <a:pPr marL="0" indent="0">
                        <a:spcBef>
                          <a:spcPts val="205"/>
                        </a:spcBef>
                        <a:spcAft>
                          <a:spcPts val="0"/>
                        </a:spcAft>
                      </a:pPr>
                      <a:r>
                        <a:rPr lang="en-GB" sz="800" kern="1200" dirty="0">
                          <a:solidFill>
                            <a:schemeClr val="dk1"/>
                          </a:solidFill>
                          <a:effectLst/>
                          <a:latin typeface="+mn-lt"/>
                          <a:ea typeface="+mn-ea"/>
                          <a:cs typeface="+mn-cs"/>
                        </a:rPr>
                        <a:t>Deferred income</a:t>
                      </a:r>
                      <a:endParaRPr lang="da-DK" sz="800" kern="1200" dirty="0">
                        <a:solidFill>
                          <a:schemeClr val="dk1"/>
                        </a:solidFill>
                        <a:effectLst/>
                        <a:latin typeface="+mn-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634839"/>
                  </a:ext>
                </a:extLst>
              </a:tr>
              <a:tr h="190800">
                <a:tc>
                  <a:txBody>
                    <a:bodyPr/>
                    <a:lstStyle/>
                    <a:p>
                      <a:pPr marL="0" indent="0">
                        <a:spcBef>
                          <a:spcPts val="155"/>
                        </a:spcBef>
                        <a:spcAft>
                          <a:spcPts val="0"/>
                        </a:spcAft>
                      </a:pPr>
                      <a:r>
                        <a:rPr lang="en-GB" sz="800" kern="1200" dirty="0">
                          <a:solidFill>
                            <a:schemeClr val="dk1"/>
                          </a:solidFill>
                          <a:effectLst/>
                          <a:latin typeface="+mj-lt"/>
                          <a:ea typeface="+mn-ea"/>
                          <a:cs typeface="+mn-cs"/>
                        </a:rPr>
                        <a:t>Current liabilities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242,581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168,964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mj-lt"/>
                          <a:ea typeface="Calibri" panose="020F0502020204030204" pitchFamily="34" charset="0"/>
                          <a:cs typeface="Times New Roman" panose="02020603050405020304" pitchFamily="18" charset="0"/>
                        </a:rPr>
                        <a:t>211,417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92563977"/>
                  </a:ext>
                </a:extLst>
              </a:tr>
              <a:tr h="190800">
                <a:tc>
                  <a:txBody>
                    <a:bodyPr/>
                    <a:lstStyle/>
                    <a:p>
                      <a:pPr marL="0" indent="0">
                        <a:spcBef>
                          <a:spcPts val="615"/>
                        </a:spcBef>
                        <a:spcAft>
                          <a:spcPts val="0"/>
                        </a:spcAft>
                      </a:pPr>
                      <a:r>
                        <a:rPr lang="en-GB" sz="800" kern="1200" dirty="0">
                          <a:solidFill>
                            <a:schemeClr val="dk1"/>
                          </a:solidFill>
                          <a:effectLst/>
                          <a:latin typeface="+mj-lt"/>
                          <a:ea typeface="+mn-ea"/>
                          <a:cs typeface="+mn-cs"/>
                        </a:rPr>
                        <a:t>Liabilities</a:t>
                      </a:r>
                      <a:endParaRPr lang="da-DK" sz="800" kern="1200" dirty="0">
                        <a:solidFill>
                          <a:schemeClr val="dk1"/>
                        </a:solidFill>
                        <a:effectLst/>
                        <a:latin typeface="+mj-lt"/>
                        <a:ea typeface="+mn-ea"/>
                        <a:cs typeface="+mn-cs"/>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835"/>
                        </a:lnSpc>
                        <a:spcBef>
                          <a:spcPts val="260"/>
                        </a:spcBef>
                        <a:spcAft>
                          <a:spcPts val="0"/>
                        </a:spcAft>
                      </a:pPr>
                      <a:r>
                        <a:rPr lang="da-DK" sz="800" dirty="0">
                          <a:effectLst/>
                          <a:latin typeface="+mj-lt"/>
                          <a:ea typeface="Geogrotesque Rg" panose="02000000000000000000" pitchFamily="50" charset="0"/>
                          <a:cs typeface="Geogrotesque Rg" panose="02000000000000000000" pitchFamily="50" charset="0"/>
                        </a:rPr>
                        <a:t>271,314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198,020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237,890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727073"/>
                  </a:ext>
                </a:extLst>
              </a:tr>
              <a:tr h="190800">
                <a:tc>
                  <a:txBody>
                    <a:bodyPr/>
                    <a:lstStyle/>
                    <a:p>
                      <a:pPr marL="0" indent="0">
                        <a:spcBef>
                          <a:spcPts val="155"/>
                        </a:spcBef>
                        <a:spcAft>
                          <a:spcPts val="0"/>
                        </a:spcAft>
                      </a:pPr>
                      <a:r>
                        <a:rPr lang="en-GB" sz="800" kern="1200" dirty="0">
                          <a:solidFill>
                            <a:schemeClr val="dk1"/>
                          </a:solidFill>
                          <a:effectLst/>
                          <a:latin typeface="+mj-lt"/>
                          <a:ea typeface="+mn-ea"/>
                          <a:cs typeface="+mn-cs"/>
                        </a:rPr>
                        <a:t>EQUITY AND LIABILITIES</a:t>
                      </a:r>
                      <a:endParaRPr lang="da-DK" sz="800"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dirty="0">
                          <a:effectLst/>
                          <a:latin typeface="+mj-lt"/>
                          <a:ea typeface="Geogrotesque Rg" panose="02000000000000000000" pitchFamily="50" charset="0"/>
                          <a:cs typeface="Geogrotesque Rg" panose="02000000000000000000" pitchFamily="50" charset="0"/>
                        </a:rPr>
                        <a:t>413,879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325,943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mj-lt"/>
                          <a:ea typeface="Geogrotesque Rg" panose="02000000000000000000" pitchFamily="50" charset="0"/>
                          <a:cs typeface="Geogrotesque Rg" panose="02000000000000000000" pitchFamily="50" charset="0"/>
                        </a:rPr>
                        <a:t>384,057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4740488"/>
                  </a:ext>
                </a:extLst>
              </a:tr>
            </a:tbl>
          </a:graphicData>
        </a:graphic>
      </p:graphicFrame>
    </p:spTree>
    <p:extLst>
      <p:ext uri="{BB962C8B-B14F-4D97-AF65-F5344CB8AC3E}">
        <p14:creationId xmlns:p14="http://schemas.microsoft.com/office/powerpoint/2010/main" val="191064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D59048-2EA0-C22E-4A23-B358602735D4}"/>
              </a:ext>
            </a:extLst>
          </p:cNvPr>
          <p:cNvSpPr>
            <a:spLocks noGrp="1"/>
          </p:cNvSpPr>
          <p:nvPr>
            <p:ph type="title"/>
          </p:nvPr>
        </p:nvSpPr>
        <p:spPr/>
        <p:txBody>
          <a:bodyPr/>
          <a:lstStyle/>
          <a:p>
            <a:r>
              <a:rPr lang="da-DK" dirty="0"/>
              <a:t>6.5 CONSOLIDATED CASH FLOW STATEMENT</a:t>
            </a:r>
          </a:p>
        </p:txBody>
      </p:sp>
      <p:graphicFrame>
        <p:nvGraphicFramePr>
          <p:cNvPr id="4" name="Tabel 3">
            <a:extLst>
              <a:ext uri="{FF2B5EF4-FFF2-40B4-BE49-F238E27FC236}">
                <a16:creationId xmlns:a16="http://schemas.microsoft.com/office/drawing/2014/main" id="{59F96333-A1EC-DB62-EA5E-2986E08BF314}"/>
              </a:ext>
            </a:extLst>
          </p:cNvPr>
          <p:cNvGraphicFramePr>
            <a:graphicFrameLocks noGrp="1"/>
          </p:cNvGraphicFramePr>
          <p:nvPr>
            <p:extLst>
              <p:ext uri="{D42A27DB-BD31-4B8C-83A1-F6EECF244321}">
                <p14:modId xmlns:p14="http://schemas.microsoft.com/office/powerpoint/2010/main" val="497520976"/>
              </p:ext>
            </p:extLst>
          </p:nvPr>
        </p:nvGraphicFramePr>
        <p:xfrm>
          <a:off x="412750" y="2087563"/>
          <a:ext cx="9530448" cy="4959928"/>
        </p:xfrm>
        <a:graphic>
          <a:graphicData uri="http://schemas.openxmlformats.org/drawingml/2006/table">
            <a:tbl>
              <a:tblPr>
                <a:tableStyleId>{5C22544A-7EE6-4342-B048-85BDC9FD1C3A}</a:tableStyleId>
              </a:tblPr>
              <a:tblGrid>
                <a:gridCol w="3527878">
                  <a:extLst>
                    <a:ext uri="{9D8B030D-6E8A-4147-A177-3AD203B41FA5}">
                      <a16:colId xmlns:a16="http://schemas.microsoft.com/office/drawing/2014/main" val="3890774437"/>
                    </a:ext>
                  </a:extLst>
                </a:gridCol>
                <a:gridCol w="1200514">
                  <a:extLst>
                    <a:ext uri="{9D8B030D-6E8A-4147-A177-3AD203B41FA5}">
                      <a16:colId xmlns:a16="http://schemas.microsoft.com/office/drawing/2014/main" val="3893210140"/>
                    </a:ext>
                  </a:extLst>
                </a:gridCol>
                <a:gridCol w="1200514">
                  <a:extLst>
                    <a:ext uri="{9D8B030D-6E8A-4147-A177-3AD203B41FA5}">
                      <a16:colId xmlns:a16="http://schemas.microsoft.com/office/drawing/2014/main" val="4035765958"/>
                    </a:ext>
                  </a:extLst>
                </a:gridCol>
                <a:gridCol w="1200514">
                  <a:extLst>
                    <a:ext uri="{9D8B030D-6E8A-4147-A177-3AD203B41FA5}">
                      <a16:colId xmlns:a16="http://schemas.microsoft.com/office/drawing/2014/main" val="1326197754"/>
                    </a:ext>
                  </a:extLst>
                </a:gridCol>
                <a:gridCol w="1200514">
                  <a:extLst>
                    <a:ext uri="{9D8B030D-6E8A-4147-A177-3AD203B41FA5}">
                      <a16:colId xmlns:a16="http://schemas.microsoft.com/office/drawing/2014/main" val="4073866910"/>
                    </a:ext>
                  </a:extLst>
                </a:gridCol>
                <a:gridCol w="1200514">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0" indent="0">
                        <a:spcBef>
                          <a:spcPts val="99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Profit</a:t>
                      </a:r>
                      <a:r>
                        <a:rPr lang="en-GB" sz="800" spc="-1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before</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tax</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8,166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2,354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13,026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7,437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24,230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22496537"/>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Adjustments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3,223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4,097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6,067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6,572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16,341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Changes</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receivables,</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etc.</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(16,167)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(10,828)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(5,385)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(25,890)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a:t>
                      </a:r>
                      <a:r>
                        <a:rPr lang="en-GB" sz="800" spc="-1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inventories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(3,263)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(7,928)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(7,629)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(13,123)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(9,367)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0" indent="0">
                        <a:spcBef>
                          <a:spcPts val="20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 trade payables and</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other liabilities, etc.</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(5,518)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13,319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(7,861)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16,249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30,351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0" indent="0">
                        <a:spcBef>
                          <a:spcPts val="160"/>
                        </a:spcBef>
                        <a:spcAft>
                          <a:spcPts val="0"/>
                        </a:spcAft>
                      </a:pPr>
                      <a:r>
                        <a:rPr lang="en-GB" sz="800" b="1" kern="1200" dirty="0">
                          <a:solidFill>
                            <a:schemeClr val="dk1"/>
                          </a:solidFill>
                          <a:effectLst/>
                          <a:latin typeface="+mj-lt"/>
                          <a:ea typeface="+mn-ea"/>
                          <a:cs typeface="+mn-cs"/>
                        </a:rPr>
                        <a:t>Cash flow from operating activities before financial items and tax</a:t>
                      </a:r>
                      <a:endParaRPr lang="da-DK" sz="800" b="1" kern="1200" dirty="0">
                        <a:solidFill>
                          <a:schemeClr val="dk1"/>
                        </a:solidFill>
                        <a:effectLst/>
                        <a:latin typeface="+mj-lt"/>
                        <a:ea typeface="+mn-ea"/>
                        <a:cs typeface="+mn-cs"/>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90"/>
                        </a:lnSpc>
                        <a:spcBef>
                          <a:spcPts val="305"/>
                        </a:spcBef>
                        <a:spcAft>
                          <a:spcPts val="0"/>
                        </a:spcAft>
                      </a:pPr>
                      <a:r>
                        <a:rPr lang="da-DK" sz="800" b="1" dirty="0">
                          <a:effectLst/>
                          <a:latin typeface="+mj-lt"/>
                          <a:ea typeface="Geogrotesque Rg" panose="02000000000000000000" pitchFamily="50" charset="0"/>
                          <a:cs typeface="Geogrotesque Rg" panose="02000000000000000000" pitchFamily="50" charset="0"/>
                        </a:rPr>
                        <a:t>(13,559)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11,860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(7,225)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11,750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35,665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marL="0" indent="0">
                        <a:spcBef>
                          <a:spcPts val="40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Financial</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items</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received and</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paid</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(1,541)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(1,266)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(2,575)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(1,738)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(4,710)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Taxes</a:t>
                      </a:r>
                      <a:r>
                        <a:rPr lang="en-GB" sz="800" spc="-2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paid</a:t>
                      </a:r>
                      <a:r>
                        <a:rPr lang="en-GB" sz="800" spc="-2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and</a:t>
                      </a:r>
                      <a:r>
                        <a:rPr lang="en-GB" sz="800" spc="-2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received</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(227)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(645)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556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(2,105)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4330092"/>
                  </a:ext>
                </a:extLst>
              </a:tr>
              <a:tr h="190800">
                <a:tc>
                  <a:txBody>
                    <a:bodyPr/>
                    <a:lstStyle/>
                    <a:p>
                      <a:pPr marL="0" indent="0">
                        <a:spcBef>
                          <a:spcPts val="160"/>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Cash</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flow from</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operating activities</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(15,327)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10,542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(10,445)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10,568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rgbClr val="374B5A"/>
                          </a:solidFill>
                          <a:effectLst/>
                          <a:latin typeface="+mj-lt"/>
                          <a:ea typeface="Geogrotesque Rg" panose="02000000000000000000" pitchFamily="50" charset="0"/>
                          <a:cs typeface="Geogrotesque Rg" panose="02000000000000000000" pitchFamily="50" charset="0"/>
                        </a:rPr>
                        <a:t>28,850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793381549"/>
                  </a:ext>
                </a:extLst>
              </a:tr>
              <a:tr h="190800">
                <a:tc>
                  <a:txBody>
                    <a:bodyPr/>
                    <a:lstStyle/>
                    <a:p>
                      <a:pPr marL="0" indent="0">
                        <a:spcBef>
                          <a:spcPts val="39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Investment</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intangible 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kern="1200" dirty="0">
                          <a:solidFill>
                            <a:srgbClr val="374B5A"/>
                          </a:solidFill>
                          <a:effectLst/>
                          <a:latin typeface="+mn-lt"/>
                          <a:ea typeface="Geogrotesque Rg" panose="02000000000000000000" pitchFamily="50" charset="0"/>
                          <a:cs typeface="Geogrotesque Rg" panose="02000000000000000000" pitchFamily="50" charset="0"/>
                        </a:rPr>
                        <a:t>(47)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(1,473)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(4,153)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0502975"/>
                  </a:ext>
                </a:extLst>
              </a:tr>
              <a:tr h="190800">
                <a:tc>
                  <a:txBody>
                    <a:bodyPr/>
                    <a:lstStyle/>
                    <a:p>
                      <a:pPr marL="0" indent="0">
                        <a:spcBef>
                          <a:spcPts val="20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Investment</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tangible 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(2,881)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(540)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(6,174)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Acquisition of entities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5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1,690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marL="0" indent="0">
                        <a:spcBef>
                          <a:spcPts val="155"/>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Cash</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flow</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from investing</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activities</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b="1" dirty="0">
                          <a:effectLst/>
                          <a:latin typeface="+mj-lt"/>
                          <a:ea typeface="Geogrotesque Rg" panose="02000000000000000000" pitchFamily="50" charset="0"/>
                          <a:cs typeface="Geogrotesque Rg" panose="02000000000000000000" pitchFamily="50" charset="0"/>
                        </a:rPr>
                        <a:t>(2,928)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(1,779)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(9,787)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(2,479)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(8,637)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marL="0" indent="0">
                        <a:spcBef>
                          <a:spcPts val="40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 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borrowings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mn-lt"/>
                          <a:ea typeface="Geogrotesque Rg" panose="02000000000000000000" pitchFamily="50" charset="0"/>
                          <a:cs typeface="Geogrotesque Rg" panose="02000000000000000000" pitchFamily="50" charset="0"/>
                        </a:rPr>
                        <a:t>(848)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(3,183)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5,827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(1,797)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Repayments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(2,072)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Paid</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dividends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45"/>
                        </a:lnSpc>
                        <a:spcBef>
                          <a:spcPts val="12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(12,335)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90800">
                <a:tc>
                  <a:txBody>
                    <a:bodyPr/>
                    <a:lstStyle/>
                    <a:p>
                      <a:pPr marL="0" indent="0">
                        <a:spcBef>
                          <a:spcPts val="22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in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short-term</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bank facilities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29,704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1,780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35,251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(22,758)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2,149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314516"/>
                  </a:ext>
                </a:extLst>
              </a:tr>
              <a:tr h="190800">
                <a:tc>
                  <a:txBody>
                    <a:bodyPr/>
                    <a:lstStyle/>
                    <a:p>
                      <a:pPr marL="0" indent="0">
                        <a:spcBef>
                          <a:spcPts val="155"/>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Cash flow from financing activities</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720"/>
                        </a:lnSpc>
                        <a:spcBef>
                          <a:spcPts val="350"/>
                        </a:spcBef>
                        <a:spcAft>
                          <a:spcPts val="0"/>
                        </a:spcAft>
                      </a:pPr>
                      <a:r>
                        <a:rPr lang="da-DK" sz="800" b="1" dirty="0">
                          <a:effectLst/>
                          <a:latin typeface="+mj-lt"/>
                          <a:ea typeface="Geogrotesque Rg" panose="02000000000000000000" pitchFamily="50" charset="0"/>
                          <a:cs typeface="Geogrotesque Rg" panose="02000000000000000000" pitchFamily="50" charset="0"/>
                        </a:rPr>
                        <a:t>13,324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(13,739)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20"/>
                        </a:lnSpc>
                        <a:spcBef>
                          <a:spcPts val="250"/>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25,546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(36,891)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(12,258)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2445267"/>
                  </a:ext>
                </a:extLst>
              </a:tr>
              <a:tr h="190800">
                <a:tc>
                  <a:txBody>
                    <a:bodyPr/>
                    <a:lstStyle/>
                    <a:p>
                      <a:pPr marL="0" indent="0">
                        <a:spcBef>
                          <a:spcPts val="40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Change in cash and cash equivalents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(4,931)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(4,975)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5,315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(28,802)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rPr>
                        <a:t>7,955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96634839"/>
                  </a:ext>
                </a:extLst>
              </a:tr>
              <a:tr h="190800">
                <a:tc>
                  <a:txBody>
                    <a:bodyPr/>
                    <a:lstStyle/>
                    <a:p>
                      <a:pPr marL="0" indent="0">
                        <a:spcBef>
                          <a:spcPts val="190"/>
                        </a:spcBef>
                        <a:spcAft>
                          <a:spcPts val="0"/>
                        </a:spcAft>
                      </a:pPr>
                      <a:r>
                        <a:rPr lang="en-GB" sz="800" dirty="0">
                          <a:solidFill>
                            <a:srgbClr val="374B5A"/>
                          </a:solidFill>
                          <a:effectLst/>
                          <a:latin typeface="+mn-lt"/>
                          <a:ea typeface="Geogrotesque Rg" panose="02000000000000000000" pitchFamily="50" charset="0"/>
                          <a:cs typeface="Geogrotesque Rg" panose="02000000000000000000" pitchFamily="50" charset="0"/>
                        </a:rPr>
                        <a:t>Cash and cash equivalents beginning of the period</a:t>
                      </a: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n-lt"/>
                          <a:ea typeface="Geogrotesque Rg" panose="02000000000000000000" pitchFamily="50" charset="0"/>
                          <a:cs typeface="Geogrotesque Rg" panose="02000000000000000000" pitchFamily="50" charset="0"/>
                        </a:rPr>
                        <a:t>55,006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15,091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45,142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39,075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rgbClr val="374B5A"/>
                          </a:solidFill>
                          <a:effectLst/>
                          <a:latin typeface="Geogrotesque Rg" panose="02000000000000000000" pitchFamily="50" charset="0"/>
                          <a:ea typeface="Calibri" panose="020F0502020204030204" pitchFamily="34" charset="0"/>
                          <a:cs typeface="Times New Roman" panose="02020603050405020304" pitchFamily="18" charset="0"/>
                        </a:rPr>
                        <a:t>39,075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92563977"/>
                  </a:ext>
                </a:extLst>
              </a:tr>
              <a:tr h="190800">
                <a:tc>
                  <a:txBody>
                    <a:bodyPr/>
                    <a:lstStyle/>
                    <a:p>
                      <a:pPr marL="0" indent="0">
                        <a:spcBef>
                          <a:spcPts val="230"/>
                        </a:spcBef>
                        <a:spcAft>
                          <a:spcPts val="0"/>
                        </a:spcAft>
                      </a:pPr>
                      <a:r>
                        <a:rPr lang="en-GB" sz="800" dirty="0">
                          <a:solidFill>
                            <a:srgbClr val="374B5A"/>
                          </a:solidFill>
                          <a:effectLst/>
                          <a:latin typeface="+mn-lt"/>
                          <a:ea typeface="Geogrotesque Rg" panose="02000000000000000000" pitchFamily="50" charset="0"/>
                          <a:cs typeface="Geogrotesque Rg" panose="02000000000000000000" pitchFamily="50" charset="0"/>
                        </a:rPr>
                        <a:t>Foreign exchange adjustment, cash and cash</a:t>
                      </a: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835"/>
                        </a:lnSpc>
                        <a:spcBef>
                          <a:spcPts val="260"/>
                        </a:spcBef>
                        <a:spcAft>
                          <a:spcPts val="0"/>
                        </a:spcAft>
                      </a:pPr>
                      <a:r>
                        <a:rPr lang="da-DK" sz="800" dirty="0">
                          <a:effectLst/>
                          <a:latin typeface="+mn-lt"/>
                          <a:ea typeface="Geogrotesque Rg" panose="02000000000000000000" pitchFamily="50" charset="0"/>
                          <a:cs typeface="Geogrotesque Rg" panose="02000000000000000000" pitchFamily="50" charset="0"/>
                        </a:rPr>
                        <a:t>(477)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1,220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55"/>
                        </a:lnSpc>
                        <a:spcBef>
                          <a:spcPts val="2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(859)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1,063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(1,888)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1727073"/>
                  </a:ext>
                </a:extLst>
              </a:tr>
              <a:tr h="190800">
                <a:tc>
                  <a:txBody>
                    <a:bodyPr/>
                    <a:lstStyle/>
                    <a:p>
                      <a:pPr marL="0" indent="0">
                        <a:spcBef>
                          <a:spcPts val="155"/>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Cash and cash equivalents at the end of the period</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b="1" dirty="0">
                          <a:effectLst/>
                          <a:latin typeface="+mj-lt"/>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45,142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84740488"/>
                  </a:ext>
                </a:extLst>
              </a:tr>
              <a:tr h="190800">
                <a:tc>
                  <a:txBody>
                    <a:bodyPr/>
                    <a:lstStyle/>
                    <a:p>
                      <a:pPr marL="0" indent="0">
                        <a:spcBef>
                          <a:spcPts val="37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Breakdown of cash and cash equivalents at the end of the year:</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40"/>
                        </a:spcBef>
                        <a:spcAft>
                          <a:spcPts val="0"/>
                        </a:spcAft>
                      </a:pP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32770580"/>
                  </a:ext>
                </a:extLst>
              </a:tr>
              <a:tr h="190800">
                <a:tc>
                  <a:txBody>
                    <a:bodyPr/>
                    <a:lstStyle/>
                    <a:p>
                      <a:pPr marL="0" indent="0">
                        <a:spcBef>
                          <a:spcPts val="190"/>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Cash and other investments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dirty="0">
                          <a:effectLst/>
                          <a:latin typeface="+mj-lt"/>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45,142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5676268"/>
                  </a:ext>
                </a:extLst>
              </a:tr>
              <a:tr h="190800">
                <a:tc>
                  <a:txBody>
                    <a:bodyPr/>
                    <a:lstStyle/>
                    <a:p>
                      <a:pPr marL="0" indent="0">
                        <a:spcBef>
                          <a:spcPts val="155"/>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Cash</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and cash</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equivalents at</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the end</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of the</a:t>
                      </a:r>
                      <a:r>
                        <a:rPr lang="en-GB" sz="800" b="1" spc="-5" dirty="0">
                          <a:solidFill>
                            <a:srgbClr val="374B5A"/>
                          </a:solidFill>
                          <a:effectLst/>
                          <a:latin typeface="+mj-lt"/>
                          <a:ea typeface="Geogrotesque Rg" panose="02000000000000000000" pitchFamily="50" charset="0"/>
                          <a:cs typeface="Geogrotesque Rg" panose="02000000000000000000" pitchFamily="50" charset="0"/>
                        </a:rPr>
                        <a:t> </a:t>
                      </a:r>
                      <a:r>
                        <a:rPr lang="en-GB" sz="800" b="1" dirty="0">
                          <a:solidFill>
                            <a:srgbClr val="374B5A"/>
                          </a:solidFill>
                          <a:effectLst/>
                          <a:latin typeface="+mj-lt"/>
                          <a:ea typeface="Geogrotesque Rg" panose="02000000000000000000" pitchFamily="50" charset="0"/>
                          <a:cs typeface="Geogrotesque Rg" panose="02000000000000000000" pitchFamily="50" charset="0"/>
                        </a:rPr>
                        <a:t>year:</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40"/>
                        </a:spcBef>
                        <a:spcAft>
                          <a:spcPts val="0"/>
                        </a:spcAft>
                      </a:pPr>
                      <a:r>
                        <a:rPr lang="da-DK" sz="800" b="1" dirty="0">
                          <a:effectLst/>
                          <a:latin typeface="+mj-lt"/>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49,598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11,336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rgbClr val="374B5A"/>
                          </a:solidFill>
                          <a:effectLst/>
                          <a:latin typeface="+mj-lt"/>
                          <a:ea typeface="Geogrotesque Rg" panose="02000000000000000000" pitchFamily="50" charset="0"/>
                          <a:cs typeface="Geogrotesque Rg" panose="02000000000000000000" pitchFamily="50" charset="0"/>
                        </a:rPr>
                        <a:t>45,142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2794746"/>
                  </a:ext>
                </a:extLst>
              </a:tr>
            </a:tbl>
          </a:graphicData>
        </a:graphic>
      </p:graphicFrame>
    </p:spTree>
    <p:extLst>
      <p:ext uri="{BB962C8B-B14F-4D97-AF65-F5344CB8AC3E}">
        <p14:creationId xmlns:p14="http://schemas.microsoft.com/office/powerpoint/2010/main" val="1069854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A4F4A-2FF7-FA83-6484-A4086BF7EBBF}"/>
              </a:ext>
            </a:extLst>
          </p:cNvPr>
          <p:cNvSpPr>
            <a:spLocks noGrp="1"/>
          </p:cNvSpPr>
          <p:nvPr>
            <p:ph type="title"/>
          </p:nvPr>
        </p:nvSpPr>
        <p:spPr/>
        <p:txBody>
          <a:bodyPr/>
          <a:lstStyle/>
          <a:p>
            <a:pPr>
              <a:spcBef>
                <a:spcPts val="0"/>
              </a:spcBef>
            </a:pPr>
            <a:r>
              <a:rPr lang="da-DK" dirty="0"/>
              <a:t>6.6 </a:t>
            </a:r>
            <a:r>
              <a:rPr lang="en-US" cap="all" dirty="0"/>
              <a:t>CONSOLIDATED STATEMENT OF CHANGES IN EQUITY</a:t>
            </a:r>
            <a:endParaRPr lang="da-DK" dirty="0"/>
          </a:p>
        </p:txBody>
      </p:sp>
      <p:graphicFrame>
        <p:nvGraphicFramePr>
          <p:cNvPr id="4" name="Tabel 5">
            <a:extLst>
              <a:ext uri="{FF2B5EF4-FFF2-40B4-BE49-F238E27FC236}">
                <a16:creationId xmlns:a16="http://schemas.microsoft.com/office/drawing/2014/main" id="{4CB9EDD1-0DB2-04DE-76BB-5105ADD61C09}"/>
              </a:ext>
            </a:extLst>
          </p:cNvPr>
          <p:cNvGraphicFramePr>
            <a:graphicFrameLocks noGrp="1"/>
          </p:cNvGraphicFramePr>
          <p:nvPr>
            <p:extLst>
              <p:ext uri="{D42A27DB-BD31-4B8C-83A1-F6EECF244321}">
                <p14:modId xmlns:p14="http://schemas.microsoft.com/office/powerpoint/2010/main" val="3242225978"/>
              </p:ext>
            </p:extLst>
          </p:nvPr>
        </p:nvGraphicFramePr>
        <p:xfrm>
          <a:off x="412750" y="2087563"/>
          <a:ext cx="9361486" cy="2533440"/>
        </p:xfrm>
        <a:graphic>
          <a:graphicData uri="http://schemas.openxmlformats.org/drawingml/2006/table">
            <a:tbl>
              <a:tblPr>
                <a:tableStyleId>{5C22544A-7EE6-4342-B048-85BDC9FD1C3A}</a:tableStyleId>
              </a:tblPr>
              <a:tblGrid>
                <a:gridCol w="2627440">
                  <a:extLst>
                    <a:ext uri="{9D8B030D-6E8A-4147-A177-3AD203B41FA5}">
                      <a16:colId xmlns:a16="http://schemas.microsoft.com/office/drawing/2014/main" val="3890774437"/>
                    </a:ext>
                  </a:extLst>
                </a:gridCol>
                <a:gridCol w="1122341">
                  <a:extLst>
                    <a:ext uri="{9D8B030D-6E8A-4147-A177-3AD203B41FA5}">
                      <a16:colId xmlns:a16="http://schemas.microsoft.com/office/drawing/2014/main" val="3893210140"/>
                    </a:ext>
                  </a:extLst>
                </a:gridCol>
                <a:gridCol w="1122341">
                  <a:extLst>
                    <a:ext uri="{9D8B030D-6E8A-4147-A177-3AD203B41FA5}">
                      <a16:colId xmlns:a16="http://schemas.microsoft.com/office/drawing/2014/main" val="4035765958"/>
                    </a:ext>
                  </a:extLst>
                </a:gridCol>
                <a:gridCol w="1122341">
                  <a:extLst>
                    <a:ext uri="{9D8B030D-6E8A-4147-A177-3AD203B41FA5}">
                      <a16:colId xmlns:a16="http://schemas.microsoft.com/office/drawing/2014/main" val="1439908177"/>
                    </a:ext>
                  </a:extLst>
                </a:gridCol>
                <a:gridCol w="1122341">
                  <a:extLst>
                    <a:ext uri="{9D8B030D-6E8A-4147-A177-3AD203B41FA5}">
                      <a16:colId xmlns:a16="http://schemas.microsoft.com/office/drawing/2014/main" val="3285017737"/>
                    </a:ext>
                  </a:extLst>
                </a:gridCol>
                <a:gridCol w="1122341">
                  <a:extLst>
                    <a:ext uri="{9D8B030D-6E8A-4147-A177-3AD203B41FA5}">
                      <a16:colId xmlns:a16="http://schemas.microsoft.com/office/drawing/2014/main" val="3640581631"/>
                    </a:ext>
                  </a:extLst>
                </a:gridCol>
                <a:gridCol w="1122341">
                  <a:extLst>
                    <a:ext uri="{9D8B030D-6E8A-4147-A177-3AD203B41FA5}">
                      <a16:colId xmlns:a16="http://schemas.microsoft.com/office/drawing/2014/main" val="2979635786"/>
                    </a:ext>
                  </a:extLst>
                </a:gridCol>
              </a:tblGrid>
              <a:tr h="190800">
                <a:tc>
                  <a:txBody>
                    <a:bodyPr/>
                    <a:lstStyle/>
                    <a:p>
                      <a:pPr marL="2540" algn="l">
                        <a:lnSpc>
                          <a:spcPts val="940"/>
                        </a:lnSpc>
                        <a:spcBef>
                          <a:spcPts val="200"/>
                        </a:spcBef>
                        <a:spcAft>
                          <a:spcPts val="0"/>
                        </a:spcAft>
                      </a:pPr>
                      <a:endParaRPr lang="da-DK" sz="800" kern="1200" dirty="0">
                        <a:solidFill>
                          <a:schemeClr val="dk1"/>
                        </a:solidFill>
                        <a:effectLst/>
                        <a:latin typeface="+mj-lt"/>
                        <a:ea typeface="+mn-ea"/>
                        <a:cs typeface="+mn-cs"/>
                      </a:endParaRP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Shared </a:t>
                      </a:r>
                      <a:r>
                        <a:rPr lang="da-DK" sz="800" kern="1200" dirty="0" err="1">
                          <a:solidFill>
                            <a:schemeClr val="dk1"/>
                          </a:solidFill>
                          <a:effectLst/>
                          <a:latin typeface="+mj-lt"/>
                          <a:ea typeface="+mn-ea"/>
                          <a:cs typeface="+mn-cs"/>
                        </a:rPr>
                        <a:t>capital</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Foreign</a:t>
                      </a:r>
                      <a:r>
                        <a:rPr lang="da-DK" sz="800" kern="1200" dirty="0">
                          <a:solidFill>
                            <a:schemeClr val="dk1"/>
                          </a:solidFill>
                          <a:effectLst/>
                          <a:latin typeface="+mj-lt"/>
                          <a:ea typeface="+mn-ea"/>
                          <a:cs typeface="+mn-cs"/>
                        </a:rPr>
                        <a:t> </a:t>
                      </a:r>
                      <a:r>
                        <a:rPr lang="da-DK" sz="800" kern="1200" dirty="0" err="1">
                          <a:solidFill>
                            <a:schemeClr val="dk1"/>
                          </a:solidFill>
                          <a:effectLst/>
                          <a:latin typeface="+mj-lt"/>
                          <a:ea typeface="+mn-ea"/>
                          <a:cs typeface="+mn-cs"/>
                        </a:rPr>
                        <a:t>currency</a:t>
                      </a:r>
                      <a:r>
                        <a:rPr lang="da-DK" sz="800" kern="1200" dirty="0">
                          <a:solidFill>
                            <a:schemeClr val="dk1"/>
                          </a:solidFill>
                          <a:effectLst/>
                          <a:latin typeface="+mj-lt"/>
                          <a:ea typeface="+mn-ea"/>
                          <a:cs typeface="+mn-cs"/>
                        </a:rPr>
                        <a:t> translation reserve</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Hedging</a:t>
                      </a:r>
                      <a:r>
                        <a:rPr lang="da-DK" sz="800" kern="1200" dirty="0">
                          <a:solidFill>
                            <a:schemeClr val="dk1"/>
                          </a:solidFill>
                          <a:effectLst/>
                          <a:latin typeface="+mj-lt"/>
                          <a:ea typeface="+mn-ea"/>
                          <a:cs typeface="+mn-cs"/>
                        </a:rPr>
                        <a:t> reserve</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Retained</a:t>
                      </a:r>
                      <a:r>
                        <a:rPr lang="da-DK" sz="800" kern="1200" dirty="0">
                          <a:solidFill>
                            <a:schemeClr val="dk1"/>
                          </a:solidFill>
                          <a:effectLst/>
                          <a:latin typeface="+mj-lt"/>
                          <a:ea typeface="+mn-ea"/>
                          <a:cs typeface="+mn-cs"/>
                        </a:rPr>
                        <a:t> </a:t>
                      </a:r>
                    </a:p>
                    <a:p>
                      <a:pPr algn="r"/>
                      <a:r>
                        <a:rPr lang="da-DK" sz="800" kern="1200" dirty="0" err="1">
                          <a:solidFill>
                            <a:schemeClr val="dk1"/>
                          </a:solidFill>
                          <a:effectLst/>
                          <a:latin typeface="+mj-lt"/>
                          <a:ea typeface="+mn-ea"/>
                          <a:cs typeface="+mn-cs"/>
                        </a:rPr>
                        <a:t>earnings</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Proposed</a:t>
                      </a:r>
                      <a:r>
                        <a:rPr lang="da-DK" sz="800" kern="1200" dirty="0">
                          <a:solidFill>
                            <a:schemeClr val="dk1"/>
                          </a:solidFill>
                          <a:effectLst/>
                          <a:latin typeface="+mj-lt"/>
                          <a:ea typeface="+mn-ea"/>
                          <a:cs typeface="+mn-cs"/>
                        </a:rPr>
                        <a:t> </a:t>
                      </a:r>
                    </a:p>
                    <a:p>
                      <a:pPr algn="r"/>
                      <a:r>
                        <a:rPr lang="da-DK" sz="800" kern="1200" dirty="0">
                          <a:solidFill>
                            <a:schemeClr val="dk1"/>
                          </a:solidFill>
                          <a:effectLst/>
                          <a:latin typeface="+mj-lt"/>
                          <a:ea typeface="+mn-ea"/>
                          <a:cs typeface="+mn-cs"/>
                        </a:rPr>
                        <a:t>dividends</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Equity</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47830984"/>
                  </a:ext>
                </a:extLst>
              </a:tr>
              <a:tr h="190800">
                <a:tc>
                  <a:txBody>
                    <a:bodyPr/>
                    <a:lstStyle/>
                    <a:p>
                      <a:pPr marL="0" marR="83185" indent="0">
                        <a:spcBef>
                          <a:spcPts val="185"/>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Equity 1 January 2023</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82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(49)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99,538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146,167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2381942"/>
                  </a:ext>
                </a:extLst>
              </a:tr>
              <a:tr h="190800">
                <a:tc>
                  <a:txBody>
                    <a:bodyPr/>
                    <a:lstStyle/>
                    <a:p>
                      <a:pPr marL="0" marR="83185" indent="0">
                        <a:spcBef>
                          <a:spcPts val="405"/>
                        </a:spcBef>
                        <a:spcAft>
                          <a:spcPts val="0"/>
                        </a:spcAft>
                      </a:pPr>
                      <a:r>
                        <a:rPr lang="en-GB" sz="800" b="0" spc="-5" dirty="0">
                          <a:solidFill>
                            <a:srgbClr val="374B5A"/>
                          </a:solidFill>
                          <a:effectLst/>
                          <a:latin typeface="+mj-lt"/>
                          <a:ea typeface="Geogrotesque Rg" panose="02000000000000000000" pitchFamily="50" charset="0"/>
                          <a:cs typeface="Geogrotesque Rg" panose="02000000000000000000" pitchFamily="50" charset="0"/>
                        </a:rPr>
                        <a:t>Comprehensive</a:t>
                      </a:r>
                      <a:r>
                        <a:rPr lang="en-GB" sz="800" b="0" spc="-40" dirty="0">
                          <a:solidFill>
                            <a:srgbClr val="374B5A"/>
                          </a:solidFill>
                          <a:effectLst/>
                          <a:latin typeface="+mj-lt"/>
                          <a:ea typeface="Geogrotesque Rg" panose="02000000000000000000" pitchFamily="50" charset="0"/>
                          <a:cs typeface="Geogrotesque Rg" panose="02000000000000000000" pitchFamily="50" charset="0"/>
                        </a:rPr>
                        <a:t> </a:t>
                      </a:r>
                      <a:r>
                        <a:rPr lang="en-GB" sz="800" b="0" spc="-5" dirty="0">
                          <a:solidFill>
                            <a:srgbClr val="374B5A"/>
                          </a:solidFill>
                          <a:effectLst/>
                          <a:latin typeface="+mj-lt"/>
                          <a:ea typeface="Geogrotesque Rg" panose="02000000000000000000" pitchFamily="50" charset="0"/>
                          <a:cs typeface="Geogrotesque Rg" panose="02000000000000000000" pitchFamily="50" charset="0"/>
                        </a:rPr>
                        <a:t>income</a:t>
                      </a:r>
                      <a:r>
                        <a:rPr lang="en-GB" sz="800" b="0" spc="-35" dirty="0">
                          <a:solidFill>
                            <a:srgbClr val="374B5A"/>
                          </a:solidFill>
                          <a:effectLst/>
                          <a:latin typeface="+mj-lt"/>
                          <a:ea typeface="Geogrotesque Rg" panose="02000000000000000000" pitchFamily="50" charset="0"/>
                          <a:cs typeface="Geogrotesque Rg" panose="02000000000000000000" pitchFamily="50" charset="0"/>
                        </a:rPr>
                        <a:t> </a:t>
                      </a:r>
                      <a:r>
                        <a:rPr lang="en-GB" sz="800" b="0" spc="-5" dirty="0">
                          <a:solidFill>
                            <a:srgbClr val="374B5A"/>
                          </a:solidFill>
                          <a:effectLst/>
                          <a:latin typeface="+mj-lt"/>
                          <a:ea typeface="Geogrotesque Rg" panose="02000000000000000000" pitchFamily="50" charset="0"/>
                          <a:cs typeface="Geogrotesque Rg" panose="02000000000000000000" pitchFamily="50" charset="0"/>
                        </a:rPr>
                        <a:t>in </a:t>
                      </a:r>
                      <a:r>
                        <a:rPr lang="en-GB" sz="800" b="0" spc="-35" dirty="0">
                          <a:solidFill>
                            <a:srgbClr val="374B5A"/>
                          </a:solidFill>
                          <a:effectLst/>
                          <a:latin typeface="+mj-lt"/>
                          <a:ea typeface="Geogrotesque Rg" panose="02000000000000000000" pitchFamily="50" charset="0"/>
                          <a:cs typeface="Geogrotesque Rg" panose="02000000000000000000" pitchFamily="50" charset="0"/>
                        </a:rPr>
                        <a:t>Q</a:t>
                      </a:r>
                      <a:r>
                        <a:rPr lang="en-GB" sz="800" b="0" spc="-5" dirty="0">
                          <a:solidFill>
                            <a:srgbClr val="374B5A"/>
                          </a:solidFill>
                          <a:effectLst/>
                          <a:latin typeface="+mj-lt"/>
                          <a:ea typeface="Geogrotesque Rg" panose="02000000000000000000" pitchFamily="50" charset="0"/>
                          <a:cs typeface="Geogrotesque Rg" panose="02000000000000000000" pitchFamily="50" charset="0"/>
                        </a:rPr>
                        <a:t>1</a:t>
                      </a:r>
                      <a:r>
                        <a:rPr lang="en-GB" sz="800" b="0" spc="-40" dirty="0">
                          <a:solidFill>
                            <a:srgbClr val="374B5A"/>
                          </a:solidFill>
                          <a:effectLst/>
                          <a:latin typeface="+mj-lt"/>
                          <a:ea typeface="Geogrotesque Rg" panose="02000000000000000000" pitchFamily="50" charset="0"/>
                          <a:cs typeface="Geogrotesque Rg" panose="02000000000000000000" pitchFamily="50" charset="0"/>
                        </a:rPr>
                        <a:t> </a:t>
                      </a:r>
                      <a:r>
                        <a:rPr lang="en-GB" sz="800" b="0" spc="-5" dirty="0">
                          <a:solidFill>
                            <a:srgbClr val="374B5A"/>
                          </a:solidFill>
                          <a:effectLst/>
                          <a:latin typeface="+mj-lt"/>
                          <a:ea typeface="Geogrotesque Rg" panose="02000000000000000000" pitchFamily="50" charset="0"/>
                          <a:cs typeface="Geogrotesque Rg" panose="02000000000000000000" pitchFamily="50" charset="0"/>
                        </a:rPr>
                        <a:t>2023</a:t>
                      </a:r>
                      <a:endParaRPr lang="da-DK" sz="800" b="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85793858"/>
                  </a:ext>
                </a:extLst>
              </a:tr>
              <a:tr h="190800">
                <a:tc>
                  <a:txBody>
                    <a:bodyPr/>
                    <a:lstStyle/>
                    <a:p>
                      <a:pPr marL="0" marR="83185" indent="0">
                        <a:spcBef>
                          <a:spcPts val="180"/>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Profit for the period</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18586389"/>
                  </a:ext>
                </a:extLst>
              </a:tr>
              <a:tr h="190800">
                <a:tc>
                  <a:txBody>
                    <a:bodyPr/>
                    <a:lstStyle/>
                    <a:p>
                      <a:pPr marL="0" marR="83185" indent="0">
                        <a:spcBef>
                          <a:spcPts val="180"/>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Paid dividends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47221976"/>
                  </a:ext>
                </a:extLst>
              </a:tr>
              <a:tr h="190800">
                <a:tc>
                  <a:txBody>
                    <a:bodyPr/>
                    <a:lstStyle/>
                    <a:p>
                      <a:pPr marL="0" marR="83185" indent="0">
                        <a:spcBef>
                          <a:spcPts val="30"/>
                        </a:spcBef>
                        <a:spcAft>
                          <a:spcPts val="0"/>
                        </a:spcAft>
                        <a:tabLst/>
                      </a:pPr>
                      <a:r>
                        <a:rPr lang="en-GB" sz="800" b="0" dirty="0">
                          <a:solidFill>
                            <a:srgbClr val="374B5A"/>
                          </a:solidFill>
                          <a:effectLst/>
                          <a:latin typeface="+mj-lt"/>
                          <a:ea typeface="Geogrotesque Rg" panose="02000000000000000000" pitchFamily="50" charset="0"/>
                          <a:cs typeface="Geogrotesque Rg" panose="02000000000000000000" pitchFamily="50" charset="0"/>
                        </a:rPr>
                        <a:t>Other comprehensive income:</a:t>
                      </a:r>
                      <a:endParaRPr lang="da-DK" sz="800" b="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53597664"/>
                  </a:ext>
                </a:extLst>
              </a:tr>
              <a:tr h="190800">
                <a:tc>
                  <a:txBody>
                    <a:bodyPr/>
                    <a:lstStyle/>
                    <a:p>
                      <a:pPr marL="0" marR="83185" indent="0">
                        <a:lnSpc>
                          <a:spcPts val="1030"/>
                        </a:lnSpc>
                        <a:spcBef>
                          <a:spcPts val="85"/>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Foreign currency translation</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2,299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2,299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84881027"/>
                  </a:ext>
                </a:extLst>
              </a:tr>
              <a:tr h="190800">
                <a:tc>
                  <a:txBody>
                    <a:bodyPr/>
                    <a:lstStyle/>
                    <a:p>
                      <a:pPr marR="83185">
                        <a:spcBef>
                          <a:spcPts val="255"/>
                        </a:spcBef>
                        <a:spcAft>
                          <a:spcPts val="0"/>
                        </a:spcAft>
                      </a:pPr>
                      <a:r>
                        <a:rPr lang="en-GB" sz="800" b="0" kern="1200" dirty="0">
                          <a:solidFill>
                            <a:srgbClr val="374B5A"/>
                          </a:solidFill>
                          <a:effectLst/>
                          <a:latin typeface="+mn-lt"/>
                          <a:ea typeface="Geogrotesque Rg" panose="02000000000000000000" pitchFamily="50" charset="0"/>
                          <a:cs typeface="Geogrotesque Rg" panose="02000000000000000000" pitchFamily="50" charset="0"/>
                        </a:rPr>
                        <a:t>adjustments, subsidiaries</a:t>
                      </a: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72415225"/>
                  </a:ext>
                </a:extLst>
              </a:tr>
              <a:tr h="190800">
                <a:tc>
                  <a:txBody>
                    <a:bodyPr/>
                    <a:lstStyle/>
                    <a:p>
                      <a:pPr marL="0" marR="83185" indent="0">
                        <a:spcBef>
                          <a:spcPts val="255"/>
                        </a:spcBef>
                        <a:spcAft>
                          <a:spcPts val="0"/>
                        </a:spcAft>
                      </a:pPr>
                      <a:r>
                        <a:rPr lang="en-GB" sz="800" b="0" kern="1200" dirty="0">
                          <a:solidFill>
                            <a:srgbClr val="374B5A"/>
                          </a:solidFill>
                          <a:effectLst/>
                          <a:latin typeface="+mn-lt"/>
                          <a:ea typeface="Geogrotesque Rg" panose="02000000000000000000" pitchFamily="50" charset="0"/>
                          <a:cs typeface="Geogrotesque Rg" panose="02000000000000000000" pitchFamily="50" charset="0"/>
                        </a:rPr>
                        <a:t>Value adjustments of hedging instruments</a:t>
                      </a: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R="97790" algn="r">
                        <a:lnSpc>
                          <a:spcPts val="965"/>
                        </a:lnSpc>
                        <a:spcBef>
                          <a:spcPts val="135"/>
                        </a:spcBef>
                        <a:spcAft>
                          <a:spcPts val="0"/>
                        </a:spcAft>
                      </a:pP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5</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264923728"/>
                  </a:ext>
                </a:extLst>
              </a:tr>
              <a:tr h="190800">
                <a:tc>
                  <a:txBody>
                    <a:bodyPr/>
                    <a:lstStyle/>
                    <a:p>
                      <a:pPr marL="0" marR="83185" indent="0">
                        <a:spcBef>
                          <a:spcPts val="160"/>
                        </a:spcBef>
                        <a:spcAft>
                          <a:spcPts val="0"/>
                        </a:spcAft>
                      </a:pPr>
                      <a:r>
                        <a:rPr lang="en-GB" sz="800" b="0" kern="1200" dirty="0">
                          <a:solidFill>
                            <a:srgbClr val="374B5A"/>
                          </a:solidFill>
                          <a:effectLst/>
                          <a:latin typeface="+mn-lt"/>
                          <a:ea typeface="Geogrotesque Rg" panose="02000000000000000000" pitchFamily="50" charset="0"/>
                          <a:cs typeface="Geogrotesque Rg" panose="02000000000000000000" pitchFamily="50" charset="0"/>
                        </a:rPr>
                        <a:t>Other comprehensive income</a:t>
                      </a: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5"/>
                        </a:lnSpc>
                        <a:spcBef>
                          <a:spcPts val="135"/>
                        </a:spcBef>
                        <a:spcAft>
                          <a:spcPts val="0"/>
                        </a:spcAft>
                      </a:pP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40998666"/>
                  </a:ext>
                </a:extLst>
              </a:tr>
              <a:tr h="190800">
                <a:tc>
                  <a:txBody>
                    <a:bodyPr/>
                    <a:lstStyle/>
                    <a:p>
                      <a:pPr marL="0" marR="83185" indent="0">
                        <a:spcBef>
                          <a:spcPts val="135"/>
                        </a:spcBef>
                        <a:spcAft>
                          <a:spcPts val="0"/>
                        </a:spcAft>
                      </a:pPr>
                      <a:r>
                        <a:rPr lang="en-GB" sz="800" b="1" kern="1200" dirty="0">
                          <a:solidFill>
                            <a:srgbClr val="374B5A"/>
                          </a:solidFill>
                          <a:effectLst/>
                          <a:latin typeface="+mj-lt"/>
                          <a:ea typeface="Geogrotesque Rg" panose="02000000000000000000" pitchFamily="50" charset="0"/>
                          <a:cs typeface="Geogrotesque Rg" panose="02000000000000000000" pitchFamily="50" charset="0"/>
                        </a:rPr>
                        <a:t>Comprehensive income, period</a:t>
                      </a:r>
                      <a:endParaRPr lang="da-DK" sz="800" b="1" kern="1200"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2,299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(15,532)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(3,766)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76684127"/>
                  </a:ext>
                </a:extLst>
              </a:tr>
              <a:tr h="190800">
                <a:tc>
                  <a:txBody>
                    <a:bodyPr/>
                    <a:lstStyle/>
                    <a:p>
                      <a:pPr marL="0" marR="83185" indent="0">
                        <a:spcBef>
                          <a:spcPts val="380"/>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Share-based</a:t>
                      </a:r>
                      <a:r>
                        <a:rPr lang="en-GB" sz="800" b="0" spc="-5" dirty="0">
                          <a:solidFill>
                            <a:srgbClr val="374B5A"/>
                          </a:solidFill>
                          <a:effectLst/>
                          <a:latin typeface="+mn-lt"/>
                          <a:ea typeface="Geogrotesque Rg" panose="02000000000000000000" pitchFamily="50" charset="0"/>
                          <a:cs typeface="Geogrotesque Rg" panose="02000000000000000000" pitchFamily="50" charset="0"/>
                        </a:rPr>
                        <a:t> </a:t>
                      </a:r>
                      <a:r>
                        <a:rPr lang="en-GB" sz="800" b="0" dirty="0">
                          <a:solidFill>
                            <a:srgbClr val="374B5A"/>
                          </a:solidFill>
                          <a:effectLst/>
                          <a:latin typeface="+mn-lt"/>
                          <a:ea typeface="Geogrotesque Rg" panose="02000000000000000000" pitchFamily="50" charset="0"/>
                          <a:cs typeface="Geogrotesque Rg" panose="02000000000000000000" pitchFamily="50" charset="0"/>
                        </a:rPr>
                        <a:t>payment,</a:t>
                      </a:r>
                      <a:r>
                        <a:rPr lang="en-GB" sz="800" b="0" spc="-5" dirty="0">
                          <a:solidFill>
                            <a:srgbClr val="374B5A"/>
                          </a:solidFill>
                          <a:effectLst/>
                          <a:latin typeface="+mn-lt"/>
                          <a:ea typeface="Geogrotesque Rg" panose="02000000000000000000" pitchFamily="50" charset="0"/>
                          <a:cs typeface="Geogrotesque Rg" panose="02000000000000000000" pitchFamily="50" charset="0"/>
                        </a:rPr>
                        <a:t> </a:t>
                      </a:r>
                      <a:r>
                        <a:rPr lang="en-GB" sz="800" b="0" dirty="0">
                          <a:solidFill>
                            <a:srgbClr val="374B5A"/>
                          </a:solidFill>
                          <a:effectLst/>
                          <a:latin typeface="+mn-lt"/>
                          <a:ea typeface="Geogrotesque Rg" panose="02000000000000000000" pitchFamily="50" charset="0"/>
                          <a:cs typeface="Geogrotesque Rg" panose="02000000000000000000" pitchFamily="50" charset="0"/>
                        </a:rPr>
                        <a:t>warrants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790"/>
                        </a:lnSpc>
                        <a:spcBef>
                          <a:spcPts val="305"/>
                        </a:spcBef>
                        <a:spcAft>
                          <a:spcPts val="0"/>
                        </a:spcAft>
                      </a:pP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0" kern="1200" dirty="0">
                          <a:solidFill>
                            <a:srgbClr val="374B5A"/>
                          </a:solidFill>
                          <a:effectLst/>
                          <a:latin typeface="+mn-lt"/>
                          <a:ea typeface="Geogrotesque Rg" panose="02000000000000000000" pitchFamily="50" charset="0"/>
                          <a:cs typeface="Geogrotesque Rg" panose="02000000000000000000" pitchFamily="50" charset="0"/>
                        </a:rPr>
                        <a:t>164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0" kern="1200" dirty="0">
                          <a:solidFill>
                            <a:srgbClr val="374B5A"/>
                          </a:solidFill>
                          <a:effectLst/>
                          <a:latin typeface="+mn-lt"/>
                          <a:ea typeface="Geogrotesque Rg" panose="02000000000000000000" pitchFamily="50" charset="0"/>
                          <a:cs typeface="Geogrotesque Rg" panose="02000000000000000000" pitchFamily="50" charset="0"/>
                        </a:rPr>
                        <a:t>164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70119563"/>
                  </a:ext>
                </a:extLst>
              </a:tr>
              <a:tr h="190800">
                <a:tc>
                  <a:txBody>
                    <a:bodyPr/>
                    <a:lstStyle/>
                    <a:p>
                      <a:pPr marL="0" marR="83185" indent="0">
                        <a:spcBef>
                          <a:spcPts val="160"/>
                        </a:spcBef>
                        <a:spcAft>
                          <a:spcPts val="0"/>
                        </a:spcAft>
                      </a:pPr>
                      <a:r>
                        <a:rPr lang="en-GB" sz="800" b="0" dirty="0">
                          <a:solidFill>
                            <a:srgbClr val="374B5A"/>
                          </a:solidFill>
                          <a:effectLst/>
                          <a:latin typeface="+mj-lt"/>
                          <a:ea typeface="Geogrotesque Rg" panose="02000000000000000000" pitchFamily="50" charset="0"/>
                          <a:cs typeface="Geogrotesque Rg" panose="02000000000000000000" pitchFamily="50" charset="0"/>
                        </a:rPr>
                        <a:t>Equity 30 June 2023</a:t>
                      </a:r>
                      <a:endParaRPr lang="da-DK" sz="800" b="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815"/>
                        </a:lnSpc>
                        <a:spcBef>
                          <a:spcPts val="285"/>
                        </a:spcBef>
                        <a:spcAft>
                          <a:spcPts val="0"/>
                        </a:spcAft>
                      </a:pPr>
                      <a:r>
                        <a:rPr lang="da-DK" sz="800" dirty="0">
                          <a:effectLst/>
                          <a:latin typeface="+mj-lt"/>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2,381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(44)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109,164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142,565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934321261"/>
                  </a:ext>
                </a:extLst>
              </a:tr>
            </a:tbl>
          </a:graphicData>
        </a:graphic>
      </p:graphicFrame>
    </p:spTree>
    <p:extLst>
      <p:ext uri="{BB962C8B-B14F-4D97-AF65-F5344CB8AC3E}">
        <p14:creationId xmlns:p14="http://schemas.microsoft.com/office/powerpoint/2010/main" val="2065421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04DAF2-233F-A8D0-6578-70910CFCB6C0}"/>
              </a:ext>
            </a:extLst>
          </p:cNvPr>
          <p:cNvSpPr>
            <a:spLocks noGrp="1"/>
          </p:cNvSpPr>
          <p:nvPr>
            <p:ph type="title"/>
          </p:nvPr>
        </p:nvSpPr>
        <p:spPr>
          <a:xfrm>
            <a:off x="412750" y="900113"/>
            <a:ext cx="9361488" cy="769360"/>
          </a:xfrm>
        </p:spPr>
        <p:txBody>
          <a:bodyPr/>
          <a:lstStyle/>
          <a:p>
            <a:r>
              <a:rPr lang="en-US" sz="2400" dirty="0">
                <a:solidFill>
                  <a:schemeClr val="accent1"/>
                </a:solidFill>
              </a:rPr>
              <a:t>CONSOLIDATED STATEMENT OF CHANGES IN EQUITY </a:t>
            </a:r>
            <a:r>
              <a:rPr lang="en-US" sz="1400" dirty="0">
                <a:solidFill>
                  <a:schemeClr val="accent1"/>
                </a:solidFill>
                <a:latin typeface="+mn-lt"/>
              </a:rPr>
              <a:t>CONTINUED</a:t>
            </a:r>
            <a:endParaRPr lang="da-DK" dirty="0">
              <a:solidFill>
                <a:schemeClr val="accent1"/>
              </a:solidFill>
              <a:latin typeface="+mn-lt"/>
            </a:endParaRPr>
          </a:p>
        </p:txBody>
      </p:sp>
      <p:graphicFrame>
        <p:nvGraphicFramePr>
          <p:cNvPr id="4" name="Tabel 5">
            <a:extLst>
              <a:ext uri="{FF2B5EF4-FFF2-40B4-BE49-F238E27FC236}">
                <a16:creationId xmlns:a16="http://schemas.microsoft.com/office/drawing/2014/main" id="{82DD52C2-8722-3D6B-891D-F67CCCBAEE8C}"/>
              </a:ext>
            </a:extLst>
          </p:cNvPr>
          <p:cNvGraphicFramePr>
            <a:graphicFrameLocks noGrp="1"/>
          </p:cNvGraphicFramePr>
          <p:nvPr>
            <p:extLst>
              <p:ext uri="{D42A27DB-BD31-4B8C-83A1-F6EECF244321}">
                <p14:modId xmlns:p14="http://schemas.microsoft.com/office/powerpoint/2010/main" val="1653157900"/>
              </p:ext>
            </p:extLst>
          </p:nvPr>
        </p:nvGraphicFramePr>
        <p:xfrm>
          <a:off x="412750" y="2087563"/>
          <a:ext cx="9361486" cy="2342640"/>
        </p:xfrm>
        <a:graphic>
          <a:graphicData uri="http://schemas.openxmlformats.org/drawingml/2006/table">
            <a:tbl>
              <a:tblPr>
                <a:tableStyleId>{5C22544A-7EE6-4342-B048-85BDC9FD1C3A}</a:tableStyleId>
              </a:tblPr>
              <a:tblGrid>
                <a:gridCol w="2627440">
                  <a:extLst>
                    <a:ext uri="{9D8B030D-6E8A-4147-A177-3AD203B41FA5}">
                      <a16:colId xmlns:a16="http://schemas.microsoft.com/office/drawing/2014/main" val="3890774437"/>
                    </a:ext>
                  </a:extLst>
                </a:gridCol>
                <a:gridCol w="1122341">
                  <a:extLst>
                    <a:ext uri="{9D8B030D-6E8A-4147-A177-3AD203B41FA5}">
                      <a16:colId xmlns:a16="http://schemas.microsoft.com/office/drawing/2014/main" val="3893210140"/>
                    </a:ext>
                  </a:extLst>
                </a:gridCol>
                <a:gridCol w="1122341">
                  <a:extLst>
                    <a:ext uri="{9D8B030D-6E8A-4147-A177-3AD203B41FA5}">
                      <a16:colId xmlns:a16="http://schemas.microsoft.com/office/drawing/2014/main" val="4035765958"/>
                    </a:ext>
                  </a:extLst>
                </a:gridCol>
                <a:gridCol w="1122341">
                  <a:extLst>
                    <a:ext uri="{9D8B030D-6E8A-4147-A177-3AD203B41FA5}">
                      <a16:colId xmlns:a16="http://schemas.microsoft.com/office/drawing/2014/main" val="1439908177"/>
                    </a:ext>
                  </a:extLst>
                </a:gridCol>
                <a:gridCol w="1122341">
                  <a:extLst>
                    <a:ext uri="{9D8B030D-6E8A-4147-A177-3AD203B41FA5}">
                      <a16:colId xmlns:a16="http://schemas.microsoft.com/office/drawing/2014/main" val="3285017737"/>
                    </a:ext>
                  </a:extLst>
                </a:gridCol>
                <a:gridCol w="1122341">
                  <a:extLst>
                    <a:ext uri="{9D8B030D-6E8A-4147-A177-3AD203B41FA5}">
                      <a16:colId xmlns:a16="http://schemas.microsoft.com/office/drawing/2014/main" val="3640581631"/>
                    </a:ext>
                  </a:extLst>
                </a:gridCol>
                <a:gridCol w="1122341">
                  <a:extLst>
                    <a:ext uri="{9D8B030D-6E8A-4147-A177-3AD203B41FA5}">
                      <a16:colId xmlns:a16="http://schemas.microsoft.com/office/drawing/2014/main" val="2979635786"/>
                    </a:ext>
                  </a:extLst>
                </a:gridCol>
              </a:tblGrid>
              <a:tr h="190800">
                <a:tc>
                  <a:txBody>
                    <a:bodyPr/>
                    <a:lstStyle/>
                    <a:p>
                      <a:pPr marL="2540" algn="l">
                        <a:lnSpc>
                          <a:spcPts val="940"/>
                        </a:lnSpc>
                        <a:spcBef>
                          <a:spcPts val="200"/>
                        </a:spcBef>
                        <a:spcAft>
                          <a:spcPts val="0"/>
                        </a:spcAft>
                      </a:pPr>
                      <a:endParaRPr lang="da-DK" sz="800" kern="1200" dirty="0">
                        <a:solidFill>
                          <a:schemeClr val="dk1"/>
                        </a:solidFill>
                        <a:effectLst/>
                        <a:latin typeface="+mj-lt"/>
                        <a:ea typeface="+mn-ea"/>
                        <a:cs typeface="+mn-cs"/>
                      </a:endParaRP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Shared </a:t>
                      </a:r>
                      <a:r>
                        <a:rPr lang="da-DK" sz="800" kern="1200" dirty="0" err="1">
                          <a:solidFill>
                            <a:schemeClr val="dk1"/>
                          </a:solidFill>
                          <a:effectLst/>
                          <a:latin typeface="+mj-lt"/>
                          <a:ea typeface="+mn-ea"/>
                          <a:cs typeface="+mn-cs"/>
                        </a:rPr>
                        <a:t>capital</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Foreign</a:t>
                      </a:r>
                      <a:r>
                        <a:rPr lang="da-DK" sz="800" kern="1200" dirty="0">
                          <a:solidFill>
                            <a:schemeClr val="dk1"/>
                          </a:solidFill>
                          <a:effectLst/>
                          <a:latin typeface="+mj-lt"/>
                          <a:ea typeface="+mn-ea"/>
                          <a:cs typeface="+mn-cs"/>
                        </a:rPr>
                        <a:t> </a:t>
                      </a:r>
                      <a:r>
                        <a:rPr lang="da-DK" sz="800" kern="1200" dirty="0" err="1">
                          <a:solidFill>
                            <a:schemeClr val="dk1"/>
                          </a:solidFill>
                          <a:effectLst/>
                          <a:latin typeface="+mj-lt"/>
                          <a:ea typeface="+mn-ea"/>
                          <a:cs typeface="+mn-cs"/>
                        </a:rPr>
                        <a:t>currency</a:t>
                      </a:r>
                      <a:r>
                        <a:rPr lang="da-DK" sz="800" kern="1200" dirty="0">
                          <a:solidFill>
                            <a:schemeClr val="dk1"/>
                          </a:solidFill>
                          <a:effectLst/>
                          <a:latin typeface="+mj-lt"/>
                          <a:ea typeface="+mn-ea"/>
                          <a:cs typeface="+mn-cs"/>
                        </a:rPr>
                        <a:t> translation reserve</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Hedging</a:t>
                      </a:r>
                      <a:r>
                        <a:rPr lang="da-DK" sz="800" kern="1200" dirty="0">
                          <a:solidFill>
                            <a:schemeClr val="dk1"/>
                          </a:solidFill>
                          <a:effectLst/>
                          <a:latin typeface="+mj-lt"/>
                          <a:ea typeface="+mn-ea"/>
                          <a:cs typeface="+mn-cs"/>
                        </a:rPr>
                        <a:t> reserve</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Retained</a:t>
                      </a:r>
                      <a:r>
                        <a:rPr lang="da-DK" sz="800" kern="1200" dirty="0">
                          <a:solidFill>
                            <a:schemeClr val="dk1"/>
                          </a:solidFill>
                          <a:effectLst/>
                          <a:latin typeface="+mj-lt"/>
                          <a:ea typeface="+mn-ea"/>
                          <a:cs typeface="+mn-cs"/>
                        </a:rPr>
                        <a:t> </a:t>
                      </a:r>
                    </a:p>
                    <a:p>
                      <a:pPr algn="r"/>
                      <a:r>
                        <a:rPr lang="da-DK" sz="800" kern="1200" dirty="0" err="1">
                          <a:solidFill>
                            <a:schemeClr val="dk1"/>
                          </a:solidFill>
                          <a:effectLst/>
                          <a:latin typeface="+mj-lt"/>
                          <a:ea typeface="+mn-ea"/>
                          <a:cs typeface="+mn-cs"/>
                        </a:rPr>
                        <a:t>earnings</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Proposed</a:t>
                      </a:r>
                      <a:r>
                        <a:rPr lang="da-DK" sz="800" kern="1200" dirty="0">
                          <a:solidFill>
                            <a:schemeClr val="dk1"/>
                          </a:solidFill>
                          <a:effectLst/>
                          <a:latin typeface="+mj-lt"/>
                          <a:ea typeface="+mn-ea"/>
                          <a:cs typeface="+mn-cs"/>
                        </a:rPr>
                        <a:t> </a:t>
                      </a:r>
                    </a:p>
                    <a:p>
                      <a:pPr algn="r"/>
                      <a:r>
                        <a:rPr lang="da-DK" sz="800" kern="1200" dirty="0">
                          <a:solidFill>
                            <a:schemeClr val="dk1"/>
                          </a:solidFill>
                          <a:effectLst/>
                          <a:latin typeface="+mj-lt"/>
                          <a:ea typeface="+mn-ea"/>
                          <a:cs typeface="+mn-cs"/>
                        </a:rPr>
                        <a:t>dividends</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Equity</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47830984"/>
                  </a:ext>
                </a:extLst>
              </a:tr>
              <a:tr h="190800">
                <a:tc>
                  <a:txBody>
                    <a:bodyPr/>
                    <a:lstStyle/>
                    <a:p>
                      <a:pPr marL="12700">
                        <a:spcBef>
                          <a:spcPts val="135"/>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Equity 1 January 2022</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(451)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89,338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12,335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132,237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2381942"/>
                  </a:ext>
                </a:extLst>
              </a:tr>
              <a:tr h="190800">
                <a:tc>
                  <a:txBody>
                    <a:bodyPr/>
                    <a:lstStyle/>
                    <a:p>
                      <a:pPr algn="l">
                        <a:spcBef>
                          <a:spcPts val="45"/>
                        </a:spcBef>
                      </a:pPr>
                      <a:r>
                        <a:rPr lang="en-GB" sz="800" b="0" dirty="0">
                          <a:solidFill>
                            <a:srgbClr val="374B5A"/>
                          </a:solidFill>
                          <a:effectLst/>
                          <a:latin typeface="+mn-lt"/>
                          <a:ea typeface="Geogrotesque Rg" panose="02000000000000000000" pitchFamily="50" charset="0"/>
                          <a:cs typeface="Geogrotesque Rg" panose="02000000000000000000" pitchFamily="50" charset="0"/>
                        </a:rPr>
                        <a:t>Paid dividends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(12,335)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(12,335)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385793858"/>
                  </a:ext>
                </a:extLst>
              </a:tr>
              <a:tr h="190800">
                <a:tc>
                  <a:txBody>
                    <a:bodyPr/>
                    <a:lstStyle/>
                    <a:p>
                      <a:pPr marL="12700" algn="l">
                        <a:spcBef>
                          <a:spcPts val="175"/>
                        </a:spcBef>
                        <a:spcAft>
                          <a:spcPts val="0"/>
                        </a:spcAft>
                      </a:pPr>
                      <a:r>
                        <a:rPr lang="da-DK" sz="800" b="1" dirty="0">
                          <a:effectLst/>
                          <a:latin typeface="+mj-lt"/>
                          <a:ea typeface="Geogrotesque Rg" panose="02000000000000000000" pitchFamily="50" charset="0"/>
                          <a:cs typeface="Geogrotesque Rg" panose="02000000000000000000" pitchFamily="50" charset="0"/>
                        </a:rPr>
                        <a:t>Comprehensive </a:t>
                      </a:r>
                      <a:r>
                        <a:rPr lang="da-DK" sz="800" b="1" dirty="0" err="1">
                          <a:effectLst/>
                          <a:latin typeface="+mj-lt"/>
                          <a:ea typeface="Geogrotesque Rg" panose="02000000000000000000" pitchFamily="50" charset="0"/>
                          <a:cs typeface="Geogrotesque Rg" panose="02000000000000000000" pitchFamily="50" charset="0"/>
                        </a:rPr>
                        <a:t>income</a:t>
                      </a:r>
                      <a:r>
                        <a:rPr lang="da-DK" sz="800" b="1" dirty="0">
                          <a:effectLst/>
                          <a:latin typeface="+mj-lt"/>
                          <a:ea typeface="Geogrotesque Rg" panose="02000000000000000000" pitchFamily="50" charset="0"/>
                          <a:cs typeface="Geogrotesque Rg" panose="02000000000000000000" pitchFamily="50" charset="0"/>
                        </a:rPr>
                        <a:t> in 2022: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28965028"/>
                  </a:ext>
                </a:extLst>
              </a:tr>
              <a:tr h="190800">
                <a:tc>
                  <a:txBody>
                    <a:bodyPr/>
                    <a:lstStyle/>
                    <a:p>
                      <a:pPr marL="12700" algn="l">
                        <a:spcBef>
                          <a:spcPts val="175"/>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Profit for the period*</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18586389"/>
                  </a:ext>
                </a:extLst>
              </a:tr>
              <a:tr h="190800">
                <a:tc>
                  <a:txBody>
                    <a:bodyPr/>
                    <a:lstStyle/>
                    <a:p>
                      <a:pPr marL="13335" algn="l">
                        <a:lnSpc>
                          <a:spcPts val="1110"/>
                        </a:lnSpc>
                        <a:spcBef>
                          <a:spcPts val="330"/>
                        </a:spcBef>
                        <a:spcAft>
                          <a:spcPts val="0"/>
                        </a:spcAft>
                      </a:pPr>
                      <a:r>
                        <a:rPr lang="en-GB" sz="800" b="0" dirty="0">
                          <a:solidFill>
                            <a:srgbClr val="374B5A"/>
                          </a:solidFill>
                          <a:effectLst/>
                          <a:latin typeface="+mj-lt"/>
                          <a:ea typeface="Geogrotesque Rg" panose="02000000000000000000" pitchFamily="50" charset="0"/>
                          <a:cs typeface="Geogrotesque Rg" panose="02000000000000000000" pitchFamily="50" charset="0"/>
                        </a:rPr>
                        <a:t>Other comprehensive income:</a:t>
                      </a:r>
                      <a:endParaRPr lang="da-DK" sz="800" b="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47221976"/>
                  </a:ext>
                </a:extLst>
              </a:tr>
              <a:tr h="190800">
                <a:tc>
                  <a:txBody>
                    <a:bodyPr/>
                    <a:lstStyle/>
                    <a:p>
                      <a:pPr marL="13335" algn="l">
                        <a:lnSpc>
                          <a:spcPts val="1145"/>
                        </a:lnSpc>
                        <a:spcBef>
                          <a:spcPts val="365"/>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Foreign currency translation adjustments, subsidiaries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653597664"/>
                  </a:ext>
                </a:extLst>
              </a:tr>
              <a:tr h="190800">
                <a:tc>
                  <a:txBody>
                    <a:bodyPr/>
                    <a:lstStyle/>
                    <a:p>
                      <a:pPr marL="13335" algn="l">
                        <a:spcBef>
                          <a:spcPts val="380"/>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Value adjustments of hedging instruments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R="97790" algn="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accent6">
                            <a:lumMod val="85000"/>
                          </a:schemeClr>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a:t>
                      </a:r>
                    </a:p>
                  </a:txBody>
                  <a:tcPr marL="0" marR="0" marT="0" marB="0" anchor="ct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R w="12700" cmpd="sng">
                      <a:noFill/>
                    </a:lnR>
                    <a:lnT w="6350" cap="flat" cmpd="sng" algn="ctr">
                      <a:solidFill>
                        <a:schemeClr val="bg2">
                          <a:lumMod val="90000"/>
                        </a:schemeClr>
                      </a:solidFill>
                      <a:prstDash val="solid"/>
                      <a:round/>
                      <a:headEnd type="none" w="med" len="med"/>
                      <a:tailEnd type="none" w="med" len="med"/>
                    </a:lnT>
                    <a:lnB w="3175" cap="flat" cmpd="sng" algn="ctr">
                      <a:solidFill>
                        <a:schemeClr val="accent6">
                          <a:lumMod val="75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a:t>
                      </a:r>
                    </a:p>
                  </a:txBody>
                  <a:tcPr marL="0" marR="0" marT="0" marB="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2384881027"/>
                  </a:ext>
                </a:extLst>
              </a:tr>
              <a:tr h="190800">
                <a:tc>
                  <a:txBody>
                    <a:bodyPr/>
                    <a:lstStyle/>
                    <a:p>
                      <a:pPr marL="13335" algn="l">
                        <a:spcBef>
                          <a:spcPts val="160"/>
                        </a:spcBef>
                        <a:spcAft>
                          <a:spcPts val="0"/>
                        </a:spcAft>
                      </a:pPr>
                      <a:r>
                        <a:rPr lang="en-GB" sz="800" b="0" kern="1200" dirty="0">
                          <a:solidFill>
                            <a:srgbClr val="374B5A"/>
                          </a:solidFill>
                          <a:effectLst/>
                          <a:latin typeface="+mn-lt"/>
                          <a:ea typeface="Geogrotesque Rg" panose="02000000000000000000" pitchFamily="50" charset="0"/>
                          <a:cs typeface="Geogrotesque Rg" panose="02000000000000000000" pitchFamily="50" charset="0"/>
                        </a:rPr>
                        <a:t>Other comprehensive income</a:t>
                      </a: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3175" cap="flat" cmpd="sng" algn="ctr">
                      <a:solidFill>
                        <a:schemeClr val="accent6">
                          <a:lumMod val="75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b="0" kern="1200"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872415225"/>
                  </a:ext>
                </a:extLst>
              </a:tr>
              <a:tr h="190800">
                <a:tc>
                  <a:txBody>
                    <a:bodyPr/>
                    <a:lstStyle/>
                    <a:p>
                      <a:pPr marL="13335" algn="l">
                        <a:spcBef>
                          <a:spcPts val="135"/>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Comprehensive income, period</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b="1" dirty="0">
                          <a:effectLst/>
                          <a:latin typeface="+mj-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1,851</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1</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(12,335)</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(4,645)</a:t>
                      </a:r>
                    </a:p>
                  </a:txBody>
                  <a:tcPr marL="0" marR="0" marT="0" marB="0" anchor="ctr">
                    <a:lnT w="6350" cap="flat" cmpd="sng" algn="ctr">
                      <a:solidFill>
                        <a:schemeClr val="tx1"/>
                      </a:solidFill>
                      <a:prstDash val="solid"/>
                      <a:round/>
                      <a:headEnd type="none" w="med" len="med"/>
                      <a:tailEnd type="none" w="med" len="med"/>
                    </a:lnT>
                    <a:lnB w="9525" cap="flat" cmpd="sng" algn="ctr">
                      <a:solidFill>
                        <a:schemeClr val="accent6">
                          <a:lumMod val="50000"/>
                        </a:schemeClr>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64923728"/>
                  </a:ext>
                </a:extLst>
              </a:tr>
              <a:tr h="190800">
                <a:tc>
                  <a:txBody>
                    <a:bodyPr/>
                    <a:lstStyle/>
                    <a:p>
                      <a:pPr marL="13335" algn="l">
                        <a:spcBef>
                          <a:spcPts val="380"/>
                        </a:spcBef>
                        <a:spcAft>
                          <a:spcPts val="0"/>
                        </a:spcAft>
                      </a:pPr>
                      <a:r>
                        <a:rPr lang="en-GB" sz="800" b="0" dirty="0">
                          <a:solidFill>
                            <a:srgbClr val="374B5A"/>
                          </a:solidFill>
                          <a:effectLst/>
                          <a:latin typeface="+mn-lt"/>
                          <a:ea typeface="Geogrotesque Rg" panose="02000000000000000000" pitchFamily="50" charset="0"/>
                          <a:cs typeface="Geogrotesque Rg" panose="02000000000000000000" pitchFamily="50" charset="0"/>
                        </a:rPr>
                        <a:t>Share-based</a:t>
                      </a:r>
                      <a:r>
                        <a:rPr lang="en-GB" sz="800" b="0" spc="-5" dirty="0">
                          <a:solidFill>
                            <a:srgbClr val="374B5A"/>
                          </a:solidFill>
                          <a:effectLst/>
                          <a:latin typeface="+mn-lt"/>
                          <a:ea typeface="Geogrotesque Rg" panose="02000000000000000000" pitchFamily="50" charset="0"/>
                          <a:cs typeface="Geogrotesque Rg" panose="02000000000000000000" pitchFamily="50" charset="0"/>
                        </a:rPr>
                        <a:t> </a:t>
                      </a:r>
                      <a:r>
                        <a:rPr lang="en-GB" sz="800" b="0" dirty="0">
                          <a:solidFill>
                            <a:srgbClr val="374B5A"/>
                          </a:solidFill>
                          <a:effectLst/>
                          <a:latin typeface="+mn-lt"/>
                          <a:ea typeface="Geogrotesque Rg" panose="02000000000000000000" pitchFamily="50" charset="0"/>
                          <a:cs typeface="Geogrotesque Rg" panose="02000000000000000000" pitchFamily="50" charset="0"/>
                        </a:rPr>
                        <a:t>payment,</a:t>
                      </a:r>
                      <a:r>
                        <a:rPr lang="en-GB" sz="800" b="0" spc="-5" dirty="0">
                          <a:solidFill>
                            <a:srgbClr val="374B5A"/>
                          </a:solidFill>
                          <a:effectLst/>
                          <a:latin typeface="+mn-lt"/>
                          <a:ea typeface="Geogrotesque Rg" panose="02000000000000000000" pitchFamily="50" charset="0"/>
                          <a:cs typeface="Geogrotesque Rg" panose="02000000000000000000" pitchFamily="50" charset="0"/>
                        </a:rPr>
                        <a:t> </a:t>
                      </a:r>
                      <a:r>
                        <a:rPr lang="en-GB" sz="800" b="0" dirty="0">
                          <a:solidFill>
                            <a:srgbClr val="374B5A"/>
                          </a:solidFill>
                          <a:effectLst/>
                          <a:latin typeface="+mn-lt"/>
                          <a:ea typeface="Geogrotesque Rg" panose="02000000000000000000" pitchFamily="50" charset="0"/>
                          <a:cs typeface="Geogrotesque Rg" panose="02000000000000000000" pitchFamily="50" charset="0"/>
                        </a:rPr>
                        <a:t>warrants</a:t>
                      </a:r>
                      <a:endParaRPr lang="da-DK" sz="800" b="0" dirty="0">
                        <a:effectLst/>
                        <a:latin typeface="+mn-lt"/>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5"/>
                        </a:lnSpc>
                        <a:spcBef>
                          <a:spcPts val="135"/>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331</a:t>
                      </a: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331</a:t>
                      </a:r>
                    </a:p>
                  </a:txBody>
                  <a:tcPr marL="0" marR="0" marT="0" marB="0" anchor="ctr">
                    <a:lnT w="9525" cap="flat" cmpd="sng" algn="ctr">
                      <a:solidFill>
                        <a:schemeClr val="accent6">
                          <a:lumMod val="5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240998666"/>
                  </a:ext>
                </a:extLst>
              </a:tr>
              <a:tr h="190800">
                <a:tc>
                  <a:txBody>
                    <a:bodyPr/>
                    <a:lstStyle/>
                    <a:p>
                      <a:pPr marL="13335" algn="l">
                        <a:spcBef>
                          <a:spcPts val="160"/>
                        </a:spcBef>
                        <a:spcAft>
                          <a:spcPts val="0"/>
                        </a:spcAft>
                      </a:pPr>
                      <a:r>
                        <a:rPr lang="en-GB" sz="800" b="1" dirty="0">
                          <a:solidFill>
                            <a:srgbClr val="374B5A"/>
                          </a:solidFill>
                          <a:effectLst/>
                          <a:latin typeface="+mj-lt"/>
                          <a:ea typeface="Geogrotesque Rg" panose="02000000000000000000" pitchFamily="50" charset="0"/>
                          <a:cs typeface="Geogrotesque Rg" panose="02000000000000000000" pitchFamily="50" charset="0"/>
                        </a:rPr>
                        <a:t>Equity 30 June 2022</a:t>
                      </a:r>
                      <a:endParaRPr lang="da-DK" sz="800" b="1" dirty="0">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b="1" dirty="0">
                          <a:effectLst/>
                          <a:latin typeface="+mj-lt"/>
                          <a:ea typeface="Geogrotesque Rg" panose="02000000000000000000" pitchFamily="50" charset="0"/>
                          <a:cs typeface="Geogrotesque Rg" panose="02000000000000000000" pitchFamily="50" charset="0"/>
                        </a:rPr>
                        <a:t>31,064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1,400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(48)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95,507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127,923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776684127"/>
                  </a:ext>
                </a:extLst>
              </a:tr>
            </a:tbl>
          </a:graphicData>
        </a:graphic>
      </p:graphicFrame>
    </p:spTree>
    <p:extLst>
      <p:ext uri="{BB962C8B-B14F-4D97-AF65-F5344CB8AC3E}">
        <p14:creationId xmlns:p14="http://schemas.microsoft.com/office/powerpoint/2010/main" val="2633003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255879-BDC2-CF06-56D3-978406C2696C}"/>
              </a:ext>
            </a:extLst>
          </p:cNvPr>
          <p:cNvSpPr>
            <a:spLocks noGrp="1"/>
          </p:cNvSpPr>
          <p:nvPr>
            <p:ph type="title"/>
          </p:nvPr>
        </p:nvSpPr>
        <p:spPr/>
        <p:txBody>
          <a:bodyPr/>
          <a:lstStyle/>
          <a:p>
            <a:r>
              <a:rPr lang="da-DK" dirty="0"/>
              <a:t>6.7 </a:t>
            </a:r>
            <a:r>
              <a:rPr lang="da-DK" cap="all" dirty="0"/>
              <a:t>Segment information</a:t>
            </a:r>
            <a:endParaRPr lang="da-DK" dirty="0"/>
          </a:p>
        </p:txBody>
      </p:sp>
      <p:graphicFrame>
        <p:nvGraphicFramePr>
          <p:cNvPr id="4" name="Tabel 5">
            <a:extLst>
              <a:ext uri="{FF2B5EF4-FFF2-40B4-BE49-F238E27FC236}">
                <a16:creationId xmlns:a16="http://schemas.microsoft.com/office/drawing/2014/main" id="{2EA01B67-0A2D-0024-1714-D89754C1851E}"/>
              </a:ext>
            </a:extLst>
          </p:cNvPr>
          <p:cNvGraphicFramePr>
            <a:graphicFrameLocks noGrp="1"/>
          </p:cNvGraphicFramePr>
          <p:nvPr>
            <p:extLst>
              <p:ext uri="{D42A27DB-BD31-4B8C-83A1-F6EECF244321}">
                <p14:modId xmlns:p14="http://schemas.microsoft.com/office/powerpoint/2010/main" val="635078643"/>
              </p:ext>
            </p:extLst>
          </p:nvPr>
        </p:nvGraphicFramePr>
        <p:xfrm>
          <a:off x="412750" y="2087563"/>
          <a:ext cx="9361487" cy="3105840"/>
        </p:xfrm>
        <a:graphic>
          <a:graphicData uri="http://schemas.openxmlformats.org/drawingml/2006/table">
            <a:tbl>
              <a:tblPr>
                <a:tableStyleId>{5C22544A-7EE6-4342-B048-85BDC9FD1C3A}</a:tableStyleId>
              </a:tblPr>
              <a:tblGrid>
                <a:gridCol w="2985352">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1439908177"/>
                    </a:ext>
                  </a:extLst>
                </a:gridCol>
                <a:gridCol w="1275227">
                  <a:extLst>
                    <a:ext uri="{9D8B030D-6E8A-4147-A177-3AD203B41FA5}">
                      <a16:colId xmlns:a16="http://schemas.microsoft.com/office/drawing/2014/main" val="3285017737"/>
                    </a:ext>
                  </a:extLst>
                </a:gridCol>
                <a:gridCol w="1275227">
                  <a:extLst>
                    <a:ext uri="{9D8B030D-6E8A-4147-A177-3AD203B41FA5}">
                      <a16:colId xmlns:a16="http://schemas.microsoft.com/office/drawing/2014/main" val="3640581631"/>
                    </a:ext>
                  </a:extLst>
                </a:gridCol>
              </a:tblGrid>
              <a:tr h="216000">
                <a:tc>
                  <a:txBody>
                    <a:bodyPr/>
                    <a:lstStyle/>
                    <a:p>
                      <a:pPr marL="12700">
                        <a:spcBef>
                          <a:spcPts val="815"/>
                        </a:spcBef>
                        <a:spcAft>
                          <a:spcPts val="0"/>
                        </a:spcAft>
                      </a:pPr>
                      <a:r>
                        <a:rPr lang="en-GB" sz="800" b="0" kern="1200" spc="-5" dirty="0">
                          <a:solidFill>
                            <a:schemeClr val="tx1"/>
                          </a:solidFill>
                          <a:effectLst/>
                          <a:latin typeface="+mj-lt"/>
                          <a:ea typeface="Geogrotesque Rg" panose="02000000000000000000" pitchFamily="50" charset="0"/>
                          <a:cs typeface="Geogrotesque Rg" panose="02000000000000000000" pitchFamily="50" charset="0"/>
                        </a:rPr>
                        <a:t>H1 2023</a:t>
                      </a:r>
                      <a:endParaRPr lang="da-DK" sz="800" b="0" kern="1200" spc="-5"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tx1"/>
                          </a:solidFill>
                          <a:effectLst/>
                          <a:latin typeface="+mj-lt"/>
                          <a:ea typeface="+mn-ea"/>
                          <a:cs typeface="+mn-cs"/>
                        </a:rPr>
                        <a:t>Concrete</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tx1"/>
                          </a:solidFill>
                          <a:effectLst/>
                          <a:latin typeface="+mj-lt"/>
                          <a:ea typeface="+mn-ea"/>
                          <a:cs typeface="+mn-cs"/>
                        </a:rPr>
                        <a:t>Vibration</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tx1"/>
                          </a:solidFill>
                          <a:effectLst/>
                          <a:latin typeface="+mj-lt"/>
                          <a:ea typeface="+mn-ea"/>
                          <a:cs typeface="+mn-cs"/>
                        </a:rPr>
                        <a:t>Not </a:t>
                      </a:r>
                      <a:r>
                        <a:rPr lang="da-DK" sz="800" kern="1200" dirty="0" err="1">
                          <a:solidFill>
                            <a:schemeClr val="tx1"/>
                          </a:solidFill>
                          <a:effectLst/>
                          <a:latin typeface="+mj-lt"/>
                          <a:ea typeface="+mn-ea"/>
                          <a:cs typeface="+mn-cs"/>
                        </a:rPr>
                        <a:t>distributed</a:t>
                      </a:r>
                      <a:r>
                        <a:rPr lang="da-DK" sz="800" kern="1200" dirty="0">
                          <a:solidFill>
                            <a:schemeClr val="tx1"/>
                          </a:solidFill>
                          <a:effectLst/>
                          <a:latin typeface="+mj-lt"/>
                          <a:ea typeface="+mn-ea"/>
                          <a:cs typeface="+mn-cs"/>
                        </a:rPr>
                        <a:t> </a:t>
                      </a:r>
                      <a:r>
                        <a:rPr lang="da-DK" sz="800" kern="1200" dirty="0" err="1">
                          <a:solidFill>
                            <a:schemeClr val="tx1"/>
                          </a:solidFill>
                          <a:effectLst/>
                          <a:latin typeface="+mj-lt"/>
                          <a:ea typeface="+mn-ea"/>
                          <a:cs typeface="+mn-cs"/>
                        </a:rPr>
                        <a:t>including</a:t>
                      </a:r>
                      <a:r>
                        <a:rPr lang="da-DK" sz="800" kern="1200" dirty="0">
                          <a:solidFill>
                            <a:schemeClr val="tx1"/>
                          </a:solidFill>
                          <a:effectLst/>
                          <a:latin typeface="+mj-lt"/>
                          <a:ea typeface="+mn-ea"/>
                          <a:cs typeface="+mn-cs"/>
                        </a:rPr>
                        <a:t> </a:t>
                      </a:r>
                      <a:r>
                        <a:rPr lang="da-DK" sz="800" kern="1200" dirty="0" err="1">
                          <a:solidFill>
                            <a:schemeClr val="tx1"/>
                          </a:solidFill>
                          <a:effectLst/>
                          <a:latin typeface="+mj-lt"/>
                          <a:ea typeface="+mn-ea"/>
                          <a:cs typeface="+mn-cs"/>
                        </a:rPr>
                        <a:t>parent</a:t>
                      </a:r>
                      <a:r>
                        <a:rPr lang="da-DK" sz="800" kern="1200" dirty="0">
                          <a:solidFill>
                            <a:schemeClr val="tx1"/>
                          </a:solidFill>
                          <a:effectLst/>
                          <a:latin typeface="+mj-lt"/>
                          <a:ea typeface="+mn-ea"/>
                          <a:cs typeface="+mn-cs"/>
                        </a:rPr>
                        <a:t> </a:t>
                      </a:r>
                      <a:r>
                        <a:rPr lang="da-DK" sz="800" kern="1200" dirty="0" err="1">
                          <a:solidFill>
                            <a:schemeClr val="tx1"/>
                          </a:solidFill>
                          <a:effectLst/>
                          <a:latin typeface="+mj-lt"/>
                          <a:ea typeface="+mn-ea"/>
                          <a:cs typeface="+mn-cs"/>
                        </a:rPr>
                        <a:t>company</a:t>
                      </a:r>
                      <a:endParaRPr lang="da-DK" sz="800" kern="1200" dirty="0">
                        <a:solidFill>
                          <a:schemeClr val="tx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tx1"/>
                          </a:solidFill>
                          <a:effectLst/>
                          <a:latin typeface="+mj-lt"/>
                          <a:ea typeface="+mn-ea"/>
                          <a:cs typeface="+mn-cs"/>
                        </a:rPr>
                        <a:t>Eliminations</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tx1"/>
                          </a:solidFill>
                          <a:effectLst/>
                          <a:latin typeface="+mj-lt"/>
                          <a:ea typeface="+mn-ea"/>
                          <a:cs typeface="+mn-cs"/>
                        </a:rPr>
                        <a:t>Group total</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20320">
                        <a:lnSpc>
                          <a:spcPts val="1230"/>
                        </a:lnSpc>
                        <a:spcBef>
                          <a:spcPts val="12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Revenue, external</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131,859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120,275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252,134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12065">
                        <a:spcBef>
                          <a:spcPts val="38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Revenue, internal</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3,238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(3,242)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5793858"/>
                  </a:ext>
                </a:extLst>
              </a:tr>
              <a:tr h="190800">
                <a:tc>
                  <a:txBody>
                    <a:bodyPr/>
                    <a:lstStyle/>
                    <a:p>
                      <a:pPr marL="12700">
                        <a:spcBef>
                          <a:spcPts val="155"/>
                        </a:spcBef>
                        <a:spcAft>
                          <a:spcPts val="0"/>
                        </a:spcAft>
                      </a:pPr>
                      <a:r>
                        <a:rPr lang="en-GB" sz="800" b="1" kern="1200" spc="-5" dirty="0">
                          <a:solidFill>
                            <a:schemeClr val="tx1"/>
                          </a:solidFill>
                          <a:effectLst/>
                          <a:latin typeface="+mj-lt"/>
                          <a:ea typeface="Geogrotesque Rg" panose="02000000000000000000" pitchFamily="50" charset="0"/>
                          <a:cs typeface="Geogrotesque Rg" panose="02000000000000000000" pitchFamily="50" charset="0"/>
                        </a:rPr>
                        <a:t>Total revenue</a:t>
                      </a:r>
                      <a:endParaRPr lang="da-DK" sz="800" b="1" kern="1200" spc="-5"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131,863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123,513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b="1" kern="1200"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(3,242)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252,134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18586389"/>
                  </a:ext>
                </a:extLst>
              </a:tr>
              <a:tr h="190800">
                <a:tc>
                  <a:txBody>
                    <a:bodyPr/>
                    <a:lstStyle/>
                    <a:p>
                      <a:pPr marL="12700">
                        <a:lnSpc>
                          <a:spcPts val="1240"/>
                        </a:lnSpc>
                        <a:spcBef>
                          <a:spcPts val="39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Depreciations</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(1,632)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(1,754)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(3,386)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221976"/>
                  </a:ext>
                </a:extLst>
              </a:tr>
              <a:tr h="190800">
                <a:tc>
                  <a:txBody>
                    <a:bodyPr/>
                    <a:lstStyle/>
                    <a:p>
                      <a:pPr marL="12700">
                        <a:spcBef>
                          <a:spcPts val="155"/>
                        </a:spcBef>
                        <a:spcAft>
                          <a:spcPts val="0"/>
                        </a:spcAft>
                      </a:pPr>
                      <a:r>
                        <a:rPr lang="en-GB" sz="800" b="1" kern="1200" spc="-5" dirty="0">
                          <a:solidFill>
                            <a:schemeClr val="tx1"/>
                          </a:solidFill>
                          <a:effectLst/>
                          <a:latin typeface="+mj-lt"/>
                          <a:ea typeface="Geogrotesque Rg" panose="02000000000000000000" pitchFamily="50" charset="0"/>
                          <a:cs typeface="Geogrotesque Rg" panose="02000000000000000000" pitchFamily="50" charset="0"/>
                        </a:rPr>
                        <a:t>Operating profit (EBIT) before special items</a:t>
                      </a:r>
                      <a:endParaRPr lang="da-DK" sz="800" b="1" kern="1200" spc="-5"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6,981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12,640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(2,086)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b="1" kern="1200"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17,535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653597664"/>
                  </a:ext>
                </a:extLst>
              </a:tr>
              <a:tr h="190800">
                <a:tc>
                  <a:txBody>
                    <a:bodyPr/>
                    <a:lstStyle/>
                    <a:p>
                      <a:pPr marL="12700">
                        <a:spcBef>
                          <a:spcPts val="155"/>
                        </a:spcBef>
                        <a:spcAft>
                          <a:spcPts val="0"/>
                        </a:spcAft>
                      </a:pPr>
                      <a:r>
                        <a:rPr lang="da-DK" sz="800" b="1" kern="1200" spc="-5" dirty="0">
                          <a:solidFill>
                            <a:schemeClr val="tx1"/>
                          </a:solidFill>
                          <a:effectLst/>
                          <a:latin typeface="+mn-lt"/>
                          <a:ea typeface="Geogrotesque Rg" panose="02000000000000000000" pitchFamily="50" charset="0"/>
                          <a:cs typeface="Geogrotesque Rg" panose="02000000000000000000" pitchFamily="50" charset="0"/>
                        </a:rPr>
                        <a:t>Special items</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n-lt"/>
                          <a:ea typeface="Geogrotesque Rg" panose="02000000000000000000" pitchFamily="50" charset="0"/>
                          <a:cs typeface="Geogrotesque Rg" panose="02000000000000000000" pitchFamily="50" charset="0"/>
                        </a:rPr>
                        <a:t>(1,934)</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endParaRPr lang="da-DK" sz="800" b="1"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n-lt"/>
                          <a:ea typeface="Geogrotesque Rg" panose="02000000000000000000" pitchFamily="50" charset="0"/>
                          <a:cs typeface="Geogrotesque Rg" panose="02000000000000000000" pitchFamily="50" charset="0"/>
                        </a:rPr>
                        <a:t>(1,934)</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736890103"/>
                  </a:ext>
                </a:extLst>
              </a:tr>
              <a:tr h="190800">
                <a:tc>
                  <a:txBody>
                    <a:bodyPr/>
                    <a:lstStyle/>
                    <a:p>
                      <a:pPr marL="12700">
                        <a:spcBef>
                          <a:spcPts val="155"/>
                        </a:spcBef>
                        <a:spcAft>
                          <a:spcPts val="0"/>
                        </a:spcAft>
                      </a:pPr>
                      <a:r>
                        <a:rPr lang="da-DK" sz="800" b="1" kern="1200" spc="-5" dirty="0">
                          <a:solidFill>
                            <a:schemeClr val="tx1"/>
                          </a:solidFill>
                          <a:effectLst/>
                          <a:latin typeface="+mj-lt"/>
                          <a:ea typeface="Geogrotesque Rg" panose="02000000000000000000" pitchFamily="50" charset="0"/>
                          <a:cs typeface="Geogrotesque Rg" panose="02000000000000000000" pitchFamily="50" charset="0"/>
                        </a:rPr>
                        <a:t>Operating profit (EBIT) </a:t>
                      </a:r>
                      <a:r>
                        <a:rPr lang="da-DK" sz="800" b="1" kern="1200" spc="-5" dirty="0" err="1">
                          <a:solidFill>
                            <a:schemeClr val="tx1"/>
                          </a:solidFill>
                          <a:effectLst/>
                          <a:latin typeface="+mj-lt"/>
                          <a:ea typeface="Geogrotesque Rg" panose="02000000000000000000" pitchFamily="50" charset="0"/>
                          <a:cs typeface="Geogrotesque Rg" panose="02000000000000000000" pitchFamily="50" charset="0"/>
                        </a:rPr>
                        <a:t>after</a:t>
                      </a:r>
                      <a:r>
                        <a:rPr lang="da-DK" sz="800" b="1" kern="1200" spc="-5" dirty="0">
                          <a:solidFill>
                            <a:schemeClr val="tx1"/>
                          </a:solidFill>
                          <a:effectLst/>
                          <a:latin typeface="+mj-lt"/>
                          <a:ea typeface="Geogrotesque Rg" panose="02000000000000000000" pitchFamily="50" charset="0"/>
                          <a:cs typeface="Geogrotesque Rg" panose="02000000000000000000" pitchFamily="50" charset="0"/>
                        </a:rPr>
                        <a:t> special items</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6,981</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12,640</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(4,020)</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b="1" kern="1200"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b="1" kern="1200" dirty="0">
                          <a:solidFill>
                            <a:schemeClr val="tx1"/>
                          </a:solidFill>
                          <a:effectLst/>
                          <a:latin typeface="+mj-lt"/>
                          <a:ea typeface="Geogrotesque Rg" panose="02000000000000000000" pitchFamily="50" charset="0"/>
                          <a:cs typeface="Geogrotesque Rg" panose="02000000000000000000" pitchFamily="50" charset="0"/>
                        </a:rPr>
                        <a:t>15,601</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2193821"/>
                  </a:ext>
                </a:extLst>
              </a:tr>
              <a:tr h="190800">
                <a:tc>
                  <a:txBody>
                    <a:bodyPr/>
                    <a:lstStyle/>
                    <a:p>
                      <a:pPr marL="12700">
                        <a:spcBef>
                          <a:spcPts val="49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Order backlog, beginning</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142,651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72,551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215,202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384881027"/>
                  </a:ext>
                </a:extLst>
              </a:tr>
              <a:tr h="190800">
                <a:tc>
                  <a:txBody>
                    <a:bodyPr/>
                    <a:lstStyle/>
                    <a:p>
                      <a:pPr marL="12700">
                        <a:lnSpc>
                          <a:spcPts val="1240"/>
                        </a:lnSpc>
                        <a:spcBef>
                          <a:spcPts val="22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Order intake</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124,212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127,946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(2,793)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249,365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415225"/>
                  </a:ext>
                </a:extLst>
              </a:tr>
              <a:tr h="190800">
                <a:tc>
                  <a:txBody>
                    <a:bodyPr/>
                    <a:lstStyle/>
                    <a:p>
                      <a:pPr marL="12700">
                        <a:spcBef>
                          <a:spcPts val="155"/>
                        </a:spcBef>
                        <a:spcAft>
                          <a:spcPts val="0"/>
                        </a:spcAft>
                      </a:pPr>
                      <a:r>
                        <a:rPr lang="en-GB" sz="800" b="1" kern="1200" spc="-5" dirty="0">
                          <a:solidFill>
                            <a:schemeClr val="tx1"/>
                          </a:solidFill>
                          <a:effectLst/>
                          <a:latin typeface="+mj-lt"/>
                          <a:ea typeface="Geogrotesque Rg" panose="02000000000000000000" pitchFamily="50" charset="0"/>
                          <a:cs typeface="Geogrotesque Rg" panose="02000000000000000000" pitchFamily="50" charset="0"/>
                        </a:rPr>
                        <a:t>Order backlog, ending</a:t>
                      </a:r>
                      <a:endParaRPr lang="da-DK" sz="800" b="1" kern="1200" spc="-5"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135,069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76,984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1" kern="1200" dirty="0">
                        <a:solidFill>
                          <a:schemeClr val="tx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380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tx1"/>
                          </a:solidFill>
                          <a:effectLst/>
                          <a:latin typeface="+mj-lt"/>
                          <a:ea typeface="Geogrotesque Rg" panose="02000000000000000000" pitchFamily="50" charset="0"/>
                          <a:cs typeface="Geogrotesque Rg" panose="02000000000000000000" pitchFamily="50" charset="0"/>
                        </a:rPr>
                        <a:t>212,433</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12700">
                        <a:lnSpc>
                          <a:spcPts val="1190"/>
                        </a:lnSpc>
                        <a:spcBef>
                          <a:spcPts val="545"/>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Segment non-current assets</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40,178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44,554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176,989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(166,211)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95,510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12700">
                        <a:spcBef>
                          <a:spcPts val="31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Segment assets</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227,638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244,117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185,134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(243,010)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413,879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12700">
                        <a:spcBef>
                          <a:spcPts val="230"/>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Segment liabilities</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151,696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125,655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66,764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(72,801)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271,314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1331347"/>
                  </a:ext>
                </a:extLst>
              </a:tr>
              <a:tr h="190800">
                <a:tc>
                  <a:txBody>
                    <a:bodyPr/>
                    <a:lstStyle/>
                    <a:p>
                      <a:pPr marL="12700">
                        <a:spcBef>
                          <a:spcPts val="155"/>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Investments in intangible and tangible asset</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2,329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7,458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9,787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0106025"/>
                  </a:ext>
                </a:extLst>
              </a:tr>
              <a:tr h="190800">
                <a:tc>
                  <a:txBody>
                    <a:bodyPr/>
                    <a:lstStyle/>
                    <a:p>
                      <a:pPr marL="12700">
                        <a:spcBef>
                          <a:spcPts val="155"/>
                        </a:spcBef>
                        <a:spcAft>
                          <a:spcPts val="0"/>
                        </a:spcAft>
                      </a:pPr>
                      <a:r>
                        <a:rPr lang="en-GB" sz="800" b="0" kern="1200" spc="-5" dirty="0">
                          <a:solidFill>
                            <a:schemeClr val="tx1"/>
                          </a:solidFill>
                          <a:effectLst/>
                          <a:latin typeface="+mn-lt"/>
                          <a:ea typeface="Geogrotesque Rg" panose="02000000000000000000" pitchFamily="50" charset="0"/>
                          <a:cs typeface="Geogrotesque Rg" panose="02000000000000000000" pitchFamily="50" charset="0"/>
                        </a:rPr>
                        <a:t>Average number of employees</a:t>
                      </a:r>
                      <a:endParaRPr lang="da-DK" sz="800" b="0" kern="1200" spc="-5"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97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111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208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359855647"/>
                  </a:ext>
                </a:extLst>
              </a:tr>
            </a:tbl>
          </a:graphicData>
        </a:graphic>
      </p:graphicFrame>
    </p:spTree>
    <p:extLst>
      <p:ext uri="{BB962C8B-B14F-4D97-AF65-F5344CB8AC3E}">
        <p14:creationId xmlns:p14="http://schemas.microsoft.com/office/powerpoint/2010/main" val="106395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lede 30" descr="Et billede, der indeholder design, kunst, sving/kurver/krumning&#10;&#10;Automatisk genereret beskrivelse med mellem tillid">
            <a:extLst>
              <a:ext uri="{FF2B5EF4-FFF2-40B4-BE49-F238E27FC236}">
                <a16:creationId xmlns:a16="http://schemas.microsoft.com/office/drawing/2014/main" id="{7E7A6623-0D91-0834-A13F-E9D7459BC1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11" name="Rektangel 10">
            <a:extLst>
              <a:ext uri="{FF2B5EF4-FFF2-40B4-BE49-F238E27FC236}">
                <a16:creationId xmlns:a16="http://schemas.microsoft.com/office/drawing/2014/main" id="{7C1EEB53-A0C4-1E24-D468-F5E2072CA621}"/>
              </a:ext>
            </a:extLst>
          </p:cNvPr>
          <p:cNvSpPr/>
          <p:nvPr/>
        </p:nvSpPr>
        <p:spPr>
          <a:xfrm>
            <a:off x="793" y="0"/>
            <a:ext cx="10691813" cy="5688013"/>
          </a:xfrm>
          <a:prstGeom prst="rect">
            <a:avLst/>
          </a:prstGeom>
          <a:solidFill>
            <a:schemeClr val="tx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3BD05A9E-093E-B929-FBBF-6A9774510F6A}"/>
              </a:ext>
            </a:extLst>
          </p:cNvPr>
          <p:cNvSpPr/>
          <p:nvPr/>
        </p:nvSpPr>
        <p:spPr>
          <a:xfrm>
            <a:off x="0" y="5688013"/>
            <a:ext cx="10691813" cy="18715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11">
            <a:extLst>
              <a:ext uri="{FF2B5EF4-FFF2-40B4-BE49-F238E27FC236}">
                <a16:creationId xmlns:a16="http://schemas.microsoft.com/office/drawing/2014/main" id="{F9B7C096-5B4C-14C3-EE2C-FBBA7A8B0237}"/>
              </a:ext>
            </a:extLst>
          </p:cNvPr>
          <p:cNvSpPr>
            <a:spLocks noGrp="1"/>
          </p:cNvSpPr>
          <p:nvPr>
            <p:ph type="title"/>
          </p:nvPr>
        </p:nvSpPr>
        <p:spPr/>
        <p:txBody>
          <a:bodyPr/>
          <a:lstStyle/>
          <a:p>
            <a:r>
              <a:rPr lang="en-US" dirty="0">
                <a:solidFill>
                  <a:schemeClr val="bg2"/>
                </a:solidFill>
              </a:rPr>
              <a:t>1. Q2 2023 IN BRIEF</a:t>
            </a:r>
            <a:endParaRPr lang="da-DK" dirty="0">
              <a:solidFill>
                <a:schemeClr val="bg2"/>
              </a:solidFill>
            </a:endParaRPr>
          </a:p>
        </p:txBody>
      </p:sp>
      <p:graphicFrame>
        <p:nvGraphicFramePr>
          <p:cNvPr id="14" name="Tabel 14">
            <a:extLst>
              <a:ext uri="{FF2B5EF4-FFF2-40B4-BE49-F238E27FC236}">
                <a16:creationId xmlns:a16="http://schemas.microsoft.com/office/drawing/2014/main" id="{01E1EA03-BAD6-79B5-1DD9-4A75169517D6}"/>
              </a:ext>
            </a:extLst>
          </p:cNvPr>
          <p:cNvGraphicFramePr>
            <a:graphicFrameLocks noGrp="1"/>
          </p:cNvGraphicFramePr>
          <p:nvPr>
            <p:extLst>
              <p:ext uri="{D42A27DB-BD31-4B8C-83A1-F6EECF244321}">
                <p14:modId xmlns:p14="http://schemas.microsoft.com/office/powerpoint/2010/main" val="1521557917"/>
              </p:ext>
            </p:extLst>
          </p:nvPr>
        </p:nvGraphicFramePr>
        <p:xfrm>
          <a:off x="412750" y="6078761"/>
          <a:ext cx="9361488" cy="1008000"/>
        </p:xfrm>
        <a:graphic>
          <a:graphicData uri="http://schemas.openxmlformats.org/drawingml/2006/table">
            <a:tbl>
              <a:tblPr>
                <a:tableStyleId>{5C22544A-7EE6-4342-B048-85BDC9FD1C3A}</a:tableStyleId>
              </a:tblPr>
              <a:tblGrid>
                <a:gridCol w="1170186">
                  <a:extLst>
                    <a:ext uri="{9D8B030D-6E8A-4147-A177-3AD203B41FA5}">
                      <a16:colId xmlns:a16="http://schemas.microsoft.com/office/drawing/2014/main" val="347626644"/>
                    </a:ext>
                  </a:extLst>
                </a:gridCol>
                <a:gridCol w="1170186">
                  <a:extLst>
                    <a:ext uri="{9D8B030D-6E8A-4147-A177-3AD203B41FA5}">
                      <a16:colId xmlns:a16="http://schemas.microsoft.com/office/drawing/2014/main" val="3935305311"/>
                    </a:ext>
                  </a:extLst>
                </a:gridCol>
                <a:gridCol w="1170186">
                  <a:extLst>
                    <a:ext uri="{9D8B030D-6E8A-4147-A177-3AD203B41FA5}">
                      <a16:colId xmlns:a16="http://schemas.microsoft.com/office/drawing/2014/main" val="1097589290"/>
                    </a:ext>
                  </a:extLst>
                </a:gridCol>
                <a:gridCol w="1170186">
                  <a:extLst>
                    <a:ext uri="{9D8B030D-6E8A-4147-A177-3AD203B41FA5}">
                      <a16:colId xmlns:a16="http://schemas.microsoft.com/office/drawing/2014/main" val="1305870120"/>
                    </a:ext>
                  </a:extLst>
                </a:gridCol>
                <a:gridCol w="1170186">
                  <a:extLst>
                    <a:ext uri="{9D8B030D-6E8A-4147-A177-3AD203B41FA5}">
                      <a16:colId xmlns:a16="http://schemas.microsoft.com/office/drawing/2014/main" val="1777127080"/>
                    </a:ext>
                  </a:extLst>
                </a:gridCol>
                <a:gridCol w="1170186">
                  <a:extLst>
                    <a:ext uri="{9D8B030D-6E8A-4147-A177-3AD203B41FA5}">
                      <a16:colId xmlns:a16="http://schemas.microsoft.com/office/drawing/2014/main" val="3656775884"/>
                    </a:ext>
                  </a:extLst>
                </a:gridCol>
                <a:gridCol w="1170186">
                  <a:extLst>
                    <a:ext uri="{9D8B030D-6E8A-4147-A177-3AD203B41FA5}">
                      <a16:colId xmlns:a16="http://schemas.microsoft.com/office/drawing/2014/main" val="3161878365"/>
                    </a:ext>
                  </a:extLst>
                </a:gridCol>
                <a:gridCol w="1170186">
                  <a:extLst>
                    <a:ext uri="{9D8B030D-6E8A-4147-A177-3AD203B41FA5}">
                      <a16:colId xmlns:a16="http://schemas.microsoft.com/office/drawing/2014/main" val="1998458510"/>
                    </a:ext>
                  </a:extLst>
                </a:gridCol>
              </a:tblGrid>
              <a:tr h="360000">
                <a:tc>
                  <a:txBody>
                    <a:bodyPr/>
                    <a:lstStyle/>
                    <a:p>
                      <a:pPr algn="ctr" rtl="0"/>
                      <a:r>
                        <a:rPr lang="en-GB" sz="1000" b="0" i="0" u="none" strike="noStrike" kern="1200" baseline="30000" dirty="0">
                          <a:solidFill>
                            <a:schemeClr val="dk1"/>
                          </a:solidFill>
                          <a:latin typeface="+mn-lt"/>
                          <a:ea typeface="+mn-ea"/>
                          <a:cs typeface="+mn-cs"/>
                        </a:rPr>
                        <a:t>Order intake</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7200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0" i="0" u="none" strike="noStrike" kern="1200" baseline="30000" dirty="0">
                          <a:solidFill>
                            <a:schemeClr val="dk1"/>
                          </a:solidFill>
                          <a:latin typeface="+mn-lt"/>
                          <a:ea typeface="+mn-ea"/>
                          <a:cs typeface="+mn-cs"/>
                        </a:rPr>
                        <a:t>Order backlog</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0" i="0" u="none" strike="noStrike" kern="1200" baseline="30000" dirty="0">
                          <a:solidFill>
                            <a:schemeClr val="dk1"/>
                          </a:solidFill>
                          <a:latin typeface="+mn-lt"/>
                          <a:ea typeface="+mn-ea"/>
                          <a:cs typeface="+mn-cs"/>
                        </a:rPr>
                        <a:t>Revenue</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0" i="0" u="none" strike="noStrike" kern="1200" baseline="30000" dirty="0">
                          <a:solidFill>
                            <a:schemeClr val="dk1"/>
                          </a:solidFill>
                          <a:latin typeface="+mn-lt"/>
                          <a:ea typeface="+mn-ea"/>
                          <a:cs typeface="+mn-cs"/>
                        </a:rPr>
                        <a:t>EBIT before special items</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b="0" i="0" u="none" strike="noStrike" kern="1200" baseline="30000" dirty="0">
                          <a:solidFill>
                            <a:schemeClr val="dk1"/>
                          </a:solidFill>
                          <a:latin typeface="+mn-lt"/>
                          <a:ea typeface="+mn-ea"/>
                          <a:cs typeface="+mn-cs"/>
                        </a:rPr>
                        <a:t>EBIT margin </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b="0" i="0" u="none" strike="noStrike" kern="1200" baseline="30000" dirty="0">
                          <a:solidFill>
                            <a:schemeClr val="dk1"/>
                          </a:solidFill>
                          <a:latin typeface="+mn-lt"/>
                          <a:ea typeface="+mn-ea"/>
                          <a:cs typeface="+mn-cs"/>
                        </a:rPr>
                        <a:t>before special items</a:t>
                      </a:r>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rtl="0"/>
                      <a:r>
                        <a:rPr lang="en-GB" sz="1000" b="0" i="0" u="none" strike="noStrike" kern="1200" baseline="30000" dirty="0">
                          <a:solidFill>
                            <a:schemeClr val="dk1"/>
                          </a:solidFill>
                          <a:latin typeface="+mn-lt"/>
                          <a:ea typeface="+mn-ea"/>
                          <a:cs typeface="+mn-cs"/>
                        </a:rPr>
                        <a:t>Earnings per share</a:t>
                      </a:r>
                    </a:p>
                    <a:p>
                      <a:pPr algn="ctr" rtl="0"/>
                      <a:r>
                        <a:rPr lang="en-GB" sz="1000" b="0" i="0" u="none" strike="noStrike" kern="1200" baseline="30000" dirty="0">
                          <a:solidFill>
                            <a:schemeClr val="dk1"/>
                          </a:solidFill>
                          <a:latin typeface="+mn-lt"/>
                          <a:ea typeface="+mn-ea"/>
                          <a:cs typeface="+mn-cs"/>
                        </a:rPr>
                        <a:t>(</a:t>
                      </a:r>
                      <a:r>
                        <a:rPr lang="en-GB" sz="1000" b="0" i="0" u="none" strike="noStrike" kern="1200" baseline="30000" dirty="0" err="1">
                          <a:solidFill>
                            <a:schemeClr val="dk1"/>
                          </a:solidFill>
                          <a:latin typeface="+mn-lt"/>
                          <a:ea typeface="+mn-ea"/>
                          <a:cs typeface="+mn-cs"/>
                        </a:rPr>
                        <a:t>DKKm</a:t>
                      </a:r>
                      <a:r>
                        <a:rPr lang="en-GB" sz="1000" b="0" i="0" u="none" strike="noStrike" kern="1200" baseline="30000" dirty="0">
                          <a:solidFill>
                            <a:schemeClr val="dk1"/>
                          </a:solidFill>
                          <a:latin typeface="+mn-lt"/>
                          <a:ea typeface="+mn-ea"/>
                          <a:cs typeface="+mn-cs"/>
                        </a:rPr>
                        <a:t>)</a:t>
                      </a:r>
                      <a:endParaRPr lang="da-DK" sz="1000" dirty="0"/>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b="0" i="0" u="none" strike="noStrike" kern="1200" baseline="30000" dirty="0">
                          <a:solidFill>
                            <a:schemeClr val="dk1"/>
                          </a:solidFill>
                          <a:latin typeface="+mn-lt"/>
                          <a:ea typeface="+mn-ea"/>
                          <a:cs typeface="+mn-cs"/>
                        </a:rPr>
                        <a:t>Employees</a:t>
                      </a:r>
                    </a:p>
                  </a:txBody>
                  <a:tcPr marL="0" marR="0" marT="720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b="0" i="0" u="none" strike="noStrike" kern="1200" baseline="30000" dirty="0">
                          <a:solidFill>
                            <a:schemeClr val="dk1"/>
                          </a:solidFill>
                          <a:latin typeface="+mn-lt"/>
                          <a:ea typeface="+mn-ea"/>
                          <a:cs typeface="+mn-cs"/>
                        </a:rPr>
                        <a:t>ROIC</a:t>
                      </a:r>
                    </a:p>
                  </a:txBody>
                  <a:tcPr marL="0" marR="0" marT="7200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84596015"/>
                  </a:ext>
                </a:extLst>
              </a:tr>
              <a:tr h="432000">
                <a:tc>
                  <a:txBody>
                    <a:bodyPr/>
                    <a:lstStyle/>
                    <a:p>
                      <a:pPr algn="ctr"/>
                      <a:r>
                        <a:rPr lang="en-US" sz="1800" kern="1200" dirty="0">
                          <a:solidFill>
                            <a:schemeClr val="dk1"/>
                          </a:solidFill>
                          <a:latin typeface="+mj-lt"/>
                          <a:ea typeface="+mn-ea"/>
                          <a:cs typeface="+mn-cs"/>
                        </a:rPr>
                        <a:t>132.6</a:t>
                      </a:r>
                    </a:p>
                    <a:p>
                      <a:pPr algn="ctr"/>
                      <a:r>
                        <a:rPr lang="en-US" sz="1000" kern="1200" dirty="0">
                          <a:solidFill>
                            <a:schemeClr val="dk1"/>
                          </a:solidFill>
                          <a:latin typeface="+mj-lt"/>
                          <a:ea typeface="+mn-ea"/>
                          <a:cs typeface="+mn-cs"/>
                        </a:rPr>
                        <a:t>(-18.7%)</a:t>
                      </a:r>
                      <a:endParaRPr lang="da-DK" sz="1000" kern="1200" dirty="0">
                        <a:solidFill>
                          <a:schemeClr val="dk1"/>
                        </a:solidFill>
                        <a:latin typeface="+mj-lt"/>
                        <a:ea typeface="+mn-ea"/>
                        <a:cs typeface="+mn-cs"/>
                      </a:endParaRP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212.4</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122.8</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(+15.2%)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9.7</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(+84.2%)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7.9%</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(+2.9pp)</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1.97</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(+1.25)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208</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(+1.5%)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latin typeface="+mj-lt"/>
                          <a:ea typeface="+mn-ea"/>
                          <a:cs typeface="+mn-cs"/>
                        </a:rPr>
                        <a:t>16.9%</a:t>
                      </a:r>
                    </a:p>
                    <a:p>
                      <a:pPr marL="0" marR="0" lvl="0" indent="0" algn="ctr" defTabSz="1007943" rtl="0" eaLnBrk="1" fontAlgn="auto" latinLnBrk="0" hangingPunct="1">
                        <a:lnSpc>
                          <a:spcPct val="100000"/>
                        </a:lnSpc>
                        <a:spcBef>
                          <a:spcPts val="0"/>
                        </a:spcBef>
                        <a:spcAft>
                          <a:spcPts val="0"/>
                        </a:spcAft>
                        <a:buClrTx/>
                        <a:buSzTx/>
                        <a:buFontTx/>
                        <a:buNone/>
                        <a:tabLst/>
                        <a:defRPr/>
                      </a:pPr>
                      <a:r>
                        <a:rPr lang="en-GB" sz="1000" kern="1200" dirty="0">
                          <a:solidFill>
                            <a:schemeClr val="dk1"/>
                          </a:solidFill>
                          <a:latin typeface="+mj-lt"/>
                          <a:ea typeface="+mn-ea"/>
                          <a:cs typeface="+mn-cs"/>
                        </a:rPr>
                        <a:t>(+5.8pp)</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01677184"/>
                  </a:ext>
                </a:extLst>
              </a:tr>
              <a:tr h="216000">
                <a:tc>
                  <a:txBody>
                    <a:bodyPr/>
                    <a:lstStyle/>
                    <a:p>
                      <a:pPr algn="ctr" rtl="0"/>
                      <a:endParaRPr lang="en-US" sz="900" b="0" i="0" u="none" strike="noStrike" kern="1200" baseline="30000" dirty="0">
                        <a:solidFill>
                          <a:schemeClr val="dk1"/>
                        </a:solidFill>
                        <a:latin typeface="+mn-lt"/>
                        <a:ea typeface="+mn-ea"/>
                        <a:cs typeface="+mn-cs"/>
                      </a:endParaRPr>
                    </a:p>
                    <a:p>
                      <a:pPr algn="ctr" rtl="0"/>
                      <a:r>
                        <a:rPr lang="en-US" sz="900" b="0" i="0" u="none" strike="noStrike" kern="1200" baseline="30000" dirty="0">
                          <a:solidFill>
                            <a:schemeClr val="dk1"/>
                          </a:solidFill>
                          <a:latin typeface="+mn-lt"/>
                          <a:ea typeface="+mn-ea"/>
                          <a:cs typeface="+mn-cs"/>
                        </a:rPr>
                        <a:t>Down from 163.2 in Q2 2022</a:t>
                      </a:r>
                    </a:p>
                  </a:txBody>
                  <a:tcPr marL="0" marR="0" marT="0" marB="0">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209.6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 Up from 106.6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5.3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5.0%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0.72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205 in Q2 2022</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endParaRPr lang="en-US" sz="900" b="0" i="0" u="none" strike="noStrike" kern="1200" baseline="30000" dirty="0">
                        <a:solidFill>
                          <a:schemeClr val="dk1"/>
                        </a:solidFill>
                        <a:latin typeface="+mn-lt"/>
                        <a:ea typeface="+mn-ea"/>
                        <a:cs typeface="+mn-cs"/>
                      </a:endParaRPr>
                    </a:p>
                    <a:p>
                      <a:pPr marL="0" marR="0" lvl="0" indent="0" algn="ctr" defTabSz="1007943" rtl="0" eaLnBrk="1" fontAlgn="auto" latinLnBrk="0" hangingPunct="1">
                        <a:lnSpc>
                          <a:spcPct val="100000"/>
                        </a:lnSpc>
                        <a:spcBef>
                          <a:spcPts val="0"/>
                        </a:spcBef>
                        <a:spcAft>
                          <a:spcPts val="0"/>
                        </a:spcAft>
                        <a:buClrTx/>
                        <a:buSzTx/>
                        <a:buFontTx/>
                        <a:buNone/>
                        <a:tabLst/>
                        <a:defRPr/>
                      </a:pPr>
                      <a:r>
                        <a:rPr lang="en-US" sz="900" b="0" i="0" u="none" strike="noStrike" kern="1200" baseline="30000" dirty="0">
                          <a:solidFill>
                            <a:schemeClr val="dk1"/>
                          </a:solidFill>
                          <a:latin typeface="+mn-lt"/>
                          <a:ea typeface="+mn-ea"/>
                          <a:cs typeface="+mn-cs"/>
                        </a:rPr>
                        <a:t>Up from 11.1% in Q2 2022</a:t>
                      </a:r>
                    </a:p>
                  </a:txBody>
                  <a:tcPr marL="0" marR="0" marT="0" marB="0">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1336322"/>
                  </a:ext>
                </a:extLst>
              </a:tr>
            </a:tbl>
          </a:graphicData>
        </a:graphic>
      </p:graphicFrame>
      <p:grpSp>
        <p:nvGrpSpPr>
          <p:cNvPr id="2" name="Gruppe 1">
            <a:extLst>
              <a:ext uri="{FF2B5EF4-FFF2-40B4-BE49-F238E27FC236}">
                <a16:creationId xmlns:a16="http://schemas.microsoft.com/office/drawing/2014/main" id="{92F07715-2E5E-D21F-E588-A53A76287D61}"/>
              </a:ext>
            </a:extLst>
          </p:cNvPr>
          <p:cNvGrpSpPr/>
          <p:nvPr/>
        </p:nvGrpSpPr>
        <p:grpSpPr>
          <a:xfrm>
            <a:off x="10312668" y="439066"/>
            <a:ext cx="200305" cy="6653882"/>
            <a:chOff x="10312668" y="439066"/>
            <a:chExt cx="200305" cy="6653882"/>
          </a:xfrm>
        </p:grpSpPr>
        <p:sp>
          <p:nvSpPr>
            <p:cNvPr id="4" name="Tekstfelt 3">
              <a:extLst>
                <a:ext uri="{FF2B5EF4-FFF2-40B4-BE49-F238E27FC236}">
                  <a16:creationId xmlns:a16="http://schemas.microsoft.com/office/drawing/2014/main" id="{134668F4-006D-9E64-CB52-24B1718B39DF}"/>
                </a:ext>
              </a:extLst>
            </p:cNvPr>
            <p:cNvSpPr txBox="1"/>
            <p:nvPr/>
          </p:nvSpPr>
          <p:spPr>
            <a:xfrm rot="5400000">
              <a:off x="9801370" y="1505377"/>
              <a:ext cx="1222651" cy="200055"/>
            </a:xfrm>
            <a:prstGeom prst="rect">
              <a:avLst/>
            </a:prstGeom>
            <a:noFill/>
          </p:spPr>
          <p:txBody>
            <a:bodyPr wrap="square" rtlCol="0">
              <a:spAutoFit/>
            </a:bodyPr>
            <a:lstStyle/>
            <a:p>
              <a:pPr marR="0" algn="l" rtl="0"/>
              <a:r>
                <a:rPr lang="en-GB" sz="1050" b="0" i="0" u="none" strike="noStrike" baseline="30000" dirty="0">
                  <a:solidFill>
                    <a:schemeClr val="bg2"/>
                  </a:solidFill>
                  <a:latin typeface="Geogrotesque Rg" panose="02000000000000000000" pitchFamily="50" charset="0"/>
                </a:rPr>
                <a:t>Quarterly report 2023</a:t>
              </a:r>
            </a:p>
          </p:txBody>
        </p:sp>
        <p:cxnSp>
          <p:nvCxnSpPr>
            <p:cNvPr id="6" name="Lige forbindelse 5">
              <a:extLst>
                <a:ext uri="{FF2B5EF4-FFF2-40B4-BE49-F238E27FC236}">
                  <a16:creationId xmlns:a16="http://schemas.microsoft.com/office/drawing/2014/main" id="{BF567DF2-8644-3ABE-20F0-D786A7768F66}"/>
                </a:ext>
              </a:extLst>
            </p:cNvPr>
            <p:cNvCxnSpPr>
              <a:cxnSpLocks/>
            </p:cNvCxnSpPr>
            <p:nvPr/>
          </p:nvCxnSpPr>
          <p:spPr>
            <a:xfrm>
              <a:off x="10401054" y="1022654"/>
              <a:ext cx="1119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D3DB2755-AFA7-0CD6-9820-962DCC89DB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5400000">
              <a:off x="10192675" y="645637"/>
              <a:ext cx="509952" cy="96810"/>
            </a:xfrm>
            <a:prstGeom prst="rect">
              <a:avLst/>
            </a:prstGeom>
          </p:spPr>
        </p:pic>
        <p:sp>
          <p:nvSpPr>
            <p:cNvPr id="9" name="Tekstfelt 8">
              <a:extLst>
                <a:ext uri="{FF2B5EF4-FFF2-40B4-BE49-F238E27FC236}">
                  <a16:creationId xmlns:a16="http://schemas.microsoft.com/office/drawing/2014/main" id="{FD7062B0-4270-F097-0F2D-D0622D256D5F}"/>
                </a:ext>
              </a:extLst>
            </p:cNvPr>
            <p:cNvSpPr txBox="1"/>
            <p:nvPr/>
          </p:nvSpPr>
          <p:spPr>
            <a:xfrm rot="5400000">
              <a:off x="9801370" y="6427762"/>
              <a:ext cx="1222651" cy="107722"/>
            </a:xfrm>
            <a:prstGeom prst="rect">
              <a:avLst/>
            </a:prstGeom>
            <a:noFill/>
          </p:spPr>
          <p:txBody>
            <a:bodyPr wrap="square" lIns="0" tIns="0" rIns="0" bIns="0" rtlCol="0">
              <a:spAutoFit/>
            </a:bodyPr>
            <a:lstStyle/>
            <a:p>
              <a:pPr marR="0" algn="r" rtl="0"/>
              <a:r>
                <a:rPr lang="en-GB" sz="1050" b="0" i="0" u="none" strike="noStrike" baseline="30000" dirty="0">
                  <a:solidFill>
                    <a:srgbClr val="7A888E"/>
                  </a:solidFill>
                  <a:latin typeface="Geogrotesque Rg" panose="02000000000000000000" pitchFamily="50" charset="0"/>
                </a:rPr>
                <a:t>Page </a:t>
              </a:r>
              <a:fld id="{FDD5A6F4-B808-4565-AB6B-867809EA52BE}" type="slidenum">
                <a:rPr lang="en-GB" sz="1050" b="0" i="0" u="none" strike="noStrike" baseline="30000" smtClean="0">
                  <a:solidFill>
                    <a:srgbClr val="7A888E"/>
                  </a:solidFill>
                  <a:latin typeface="Geogrotesque Rg" panose="02000000000000000000" pitchFamily="50" charset="0"/>
                </a:rPr>
                <a:t>3</a:t>
              </a:fld>
              <a:endParaRPr lang="en-GB" sz="1050" b="0" i="0" u="none" strike="noStrike" baseline="30000" dirty="0">
                <a:solidFill>
                  <a:srgbClr val="7A888E"/>
                </a:solidFill>
                <a:latin typeface="Geogrotesque Rg" panose="02000000000000000000" pitchFamily="50" charset="0"/>
              </a:endParaRPr>
            </a:p>
          </p:txBody>
        </p:sp>
      </p:grpSp>
      <p:grpSp>
        <p:nvGrpSpPr>
          <p:cNvPr id="37" name="Gruppe 36">
            <a:extLst>
              <a:ext uri="{FF2B5EF4-FFF2-40B4-BE49-F238E27FC236}">
                <a16:creationId xmlns:a16="http://schemas.microsoft.com/office/drawing/2014/main" id="{7C8C155A-7B46-8A94-0F44-70B61DFA66FD}"/>
              </a:ext>
            </a:extLst>
          </p:cNvPr>
          <p:cNvGrpSpPr/>
          <p:nvPr/>
        </p:nvGrpSpPr>
        <p:grpSpPr>
          <a:xfrm>
            <a:off x="1265683" y="2348312"/>
            <a:ext cx="3434694" cy="2430171"/>
            <a:chOff x="711897" y="2348312"/>
            <a:chExt cx="3434694" cy="2430171"/>
          </a:xfrm>
        </p:grpSpPr>
        <p:graphicFrame>
          <p:nvGraphicFramePr>
            <p:cNvPr id="13" name="Diagram 12">
              <a:extLst>
                <a:ext uri="{FF2B5EF4-FFF2-40B4-BE49-F238E27FC236}">
                  <a16:creationId xmlns:a16="http://schemas.microsoft.com/office/drawing/2014/main" id="{9D285796-9DB5-524E-E083-49006FB645D5}"/>
                </a:ext>
              </a:extLst>
            </p:cNvPr>
            <p:cNvGraphicFramePr/>
            <p:nvPr>
              <p:extLst>
                <p:ext uri="{D42A27DB-BD31-4B8C-83A1-F6EECF244321}">
                  <p14:modId xmlns:p14="http://schemas.microsoft.com/office/powerpoint/2010/main" val="2310537883"/>
                </p:ext>
              </p:extLst>
            </p:nvPr>
          </p:nvGraphicFramePr>
          <p:xfrm>
            <a:off x="1357043" y="2697800"/>
            <a:ext cx="2151199" cy="2080683"/>
          </p:xfrm>
          <a:graphic>
            <a:graphicData uri="http://schemas.openxmlformats.org/drawingml/2006/chart">
              <c:chart xmlns:c="http://schemas.openxmlformats.org/drawingml/2006/chart" xmlns:r="http://schemas.openxmlformats.org/officeDocument/2006/relationships" r:id="rId5"/>
            </a:graphicData>
          </a:graphic>
        </p:graphicFrame>
        <p:pic>
          <p:nvPicPr>
            <p:cNvPr id="3" name="Grafik 2">
              <a:extLst>
                <a:ext uri="{FF2B5EF4-FFF2-40B4-BE49-F238E27FC236}">
                  <a16:creationId xmlns:a16="http://schemas.microsoft.com/office/drawing/2014/main" id="{F2C38E71-3D37-D76F-002A-6A0571245C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10572" y="3343353"/>
              <a:ext cx="432618" cy="330602"/>
            </a:xfrm>
            <a:prstGeom prst="rect">
              <a:avLst/>
            </a:prstGeom>
          </p:spPr>
        </p:pic>
        <p:grpSp>
          <p:nvGrpSpPr>
            <p:cNvPr id="23" name="Gruppe 22">
              <a:extLst>
                <a:ext uri="{FF2B5EF4-FFF2-40B4-BE49-F238E27FC236}">
                  <a16:creationId xmlns:a16="http://schemas.microsoft.com/office/drawing/2014/main" id="{522ADA41-BB38-416E-6AD1-780243BE93CA}"/>
                </a:ext>
              </a:extLst>
            </p:cNvPr>
            <p:cNvGrpSpPr/>
            <p:nvPr/>
          </p:nvGrpSpPr>
          <p:grpSpPr>
            <a:xfrm>
              <a:off x="711897" y="2348312"/>
              <a:ext cx="1448538" cy="594583"/>
              <a:chOff x="711897" y="2405675"/>
              <a:chExt cx="1448538" cy="594583"/>
            </a:xfrm>
          </p:grpSpPr>
          <p:sp>
            <p:nvSpPr>
              <p:cNvPr id="17" name="Tekstfelt 16">
                <a:extLst>
                  <a:ext uri="{FF2B5EF4-FFF2-40B4-BE49-F238E27FC236}">
                    <a16:creationId xmlns:a16="http://schemas.microsoft.com/office/drawing/2014/main" id="{BD2F129A-C4F6-319D-3FFE-6DA2ED8BB97B}"/>
                  </a:ext>
                </a:extLst>
              </p:cNvPr>
              <p:cNvSpPr txBox="1"/>
              <p:nvPr/>
            </p:nvSpPr>
            <p:spPr>
              <a:xfrm>
                <a:off x="711897" y="2405675"/>
                <a:ext cx="1448538" cy="307777"/>
              </a:xfrm>
              <a:prstGeom prst="rect">
                <a:avLst/>
              </a:prstGeom>
              <a:noFill/>
            </p:spPr>
            <p:txBody>
              <a:bodyPr wrap="none" rtlCol="0">
                <a:spAutoFit/>
              </a:bodyPr>
              <a:lstStyle/>
              <a:p>
                <a:pPr algn="r"/>
                <a:r>
                  <a:rPr lang="da-DK" sz="1400" dirty="0">
                    <a:solidFill>
                      <a:schemeClr val="accent1"/>
                    </a:solidFill>
                    <a:latin typeface="Geogrotesque SmBd" panose="02000000000000000000" pitchFamily="50" charset="0"/>
                  </a:rPr>
                  <a:t>SKAKO Concrete</a:t>
                </a:r>
              </a:p>
            </p:txBody>
          </p:sp>
          <p:sp>
            <p:nvSpPr>
              <p:cNvPr id="18" name="Tekstfelt 17">
                <a:extLst>
                  <a:ext uri="{FF2B5EF4-FFF2-40B4-BE49-F238E27FC236}">
                    <a16:creationId xmlns:a16="http://schemas.microsoft.com/office/drawing/2014/main" id="{E74095CB-67DF-8FE8-4052-EC963C29C928}"/>
                  </a:ext>
                </a:extLst>
              </p:cNvPr>
              <p:cNvSpPr txBox="1"/>
              <p:nvPr/>
            </p:nvSpPr>
            <p:spPr>
              <a:xfrm>
                <a:off x="1036408" y="2600148"/>
                <a:ext cx="1124027" cy="400110"/>
              </a:xfrm>
              <a:prstGeom prst="rect">
                <a:avLst/>
              </a:prstGeom>
              <a:noFill/>
            </p:spPr>
            <p:txBody>
              <a:bodyPr wrap="none" rtlCol="0">
                <a:spAutoFit/>
              </a:bodyPr>
              <a:lstStyle/>
              <a:p>
                <a:pPr algn="r"/>
                <a:r>
                  <a:rPr lang="da-DK" sz="1000" dirty="0">
                    <a:solidFill>
                      <a:schemeClr val="accent1"/>
                    </a:solidFill>
                  </a:rPr>
                  <a:t>62.8 (</a:t>
                </a:r>
                <a:r>
                  <a:rPr lang="da-DK" sz="1000" dirty="0" err="1">
                    <a:solidFill>
                      <a:schemeClr val="accent1"/>
                    </a:solidFill>
                  </a:rPr>
                  <a:t>mDKK</a:t>
                </a:r>
                <a:r>
                  <a:rPr lang="da-DK" sz="1000" dirty="0">
                    <a:solidFill>
                      <a:schemeClr val="accent1"/>
                    </a:solidFill>
                  </a:rPr>
                  <a:t>) </a:t>
                </a:r>
              </a:p>
              <a:p>
                <a:pPr algn="r"/>
                <a:r>
                  <a:rPr lang="da-DK" sz="1000" dirty="0">
                    <a:solidFill>
                      <a:schemeClr val="accent1"/>
                    </a:solidFill>
                  </a:rPr>
                  <a:t>EBIT margin 6.1%</a:t>
                </a:r>
              </a:p>
            </p:txBody>
          </p:sp>
        </p:grpSp>
        <p:grpSp>
          <p:nvGrpSpPr>
            <p:cNvPr id="22" name="Gruppe 21">
              <a:extLst>
                <a:ext uri="{FF2B5EF4-FFF2-40B4-BE49-F238E27FC236}">
                  <a16:creationId xmlns:a16="http://schemas.microsoft.com/office/drawing/2014/main" id="{6981FD56-7338-3BBC-9547-13C8049E4475}"/>
                </a:ext>
              </a:extLst>
            </p:cNvPr>
            <p:cNvGrpSpPr/>
            <p:nvPr/>
          </p:nvGrpSpPr>
          <p:grpSpPr>
            <a:xfrm>
              <a:off x="2704850" y="2348312"/>
              <a:ext cx="1441741" cy="594583"/>
              <a:chOff x="2928766" y="2414770"/>
              <a:chExt cx="1441741" cy="594583"/>
            </a:xfrm>
          </p:grpSpPr>
          <p:sp>
            <p:nvSpPr>
              <p:cNvPr id="19" name="Tekstfelt 18">
                <a:extLst>
                  <a:ext uri="{FF2B5EF4-FFF2-40B4-BE49-F238E27FC236}">
                    <a16:creationId xmlns:a16="http://schemas.microsoft.com/office/drawing/2014/main" id="{30B3D401-3B1A-0BF4-1F6E-9B455D2C1E6E}"/>
                  </a:ext>
                </a:extLst>
              </p:cNvPr>
              <p:cNvSpPr txBox="1"/>
              <p:nvPr/>
            </p:nvSpPr>
            <p:spPr>
              <a:xfrm>
                <a:off x="2928766" y="2414770"/>
                <a:ext cx="1441741" cy="307777"/>
              </a:xfrm>
              <a:prstGeom prst="rect">
                <a:avLst/>
              </a:prstGeom>
              <a:noFill/>
            </p:spPr>
            <p:txBody>
              <a:bodyPr wrap="none" rtlCol="0">
                <a:spAutoFit/>
              </a:bodyPr>
              <a:lstStyle/>
              <a:p>
                <a:r>
                  <a:rPr lang="da-DK" sz="1400" dirty="0">
                    <a:solidFill>
                      <a:schemeClr val="bg2"/>
                    </a:solidFill>
                    <a:latin typeface="Geogrotesque SmBd" panose="02000000000000000000" pitchFamily="50" charset="0"/>
                  </a:rPr>
                  <a:t>SKAKO Vibration</a:t>
                </a:r>
              </a:p>
            </p:txBody>
          </p:sp>
          <p:sp>
            <p:nvSpPr>
              <p:cNvPr id="20" name="Tekstfelt 19">
                <a:extLst>
                  <a:ext uri="{FF2B5EF4-FFF2-40B4-BE49-F238E27FC236}">
                    <a16:creationId xmlns:a16="http://schemas.microsoft.com/office/drawing/2014/main" id="{9A745336-8CC1-6251-3C90-14019F71C9DE}"/>
                  </a:ext>
                </a:extLst>
              </p:cNvPr>
              <p:cNvSpPr txBox="1"/>
              <p:nvPr/>
            </p:nvSpPr>
            <p:spPr>
              <a:xfrm>
                <a:off x="2928766" y="2609243"/>
                <a:ext cx="1192955" cy="400110"/>
              </a:xfrm>
              <a:prstGeom prst="rect">
                <a:avLst/>
              </a:prstGeom>
              <a:noFill/>
            </p:spPr>
            <p:txBody>
              <a:bodyPr wrap="none" rtlCol="0">
                <a:spAutoFit/>
              </a:bodyPr>
              <a:lstStyle/>
              <a:p>
                <a:r>
                  <a:rPr lang="da-DK" sz="1000" dirty="0">
                    <a:solidFill>
                      <a:schemeClr val="bg2"/>
                    </a:solidFill>
                  </a:rPr>
                  <a:t>61.6 (</a:t>
                </a:r>
                <a:r>
                  <a:rPr lang="da-DK" sz="1000" dirty="0" err="1">
                    <a:solidFill>
                      <a:schemeClr val="bg2"/>
                    </a:solidFill>
                  </a:rPr>
                  <a:t>mDKK</a:t>
                </a:r>
                <a:r>
                  <a:rPr lang="da-DK" sz="1000" dirty="0">
                    <a:solidFill>
                      <a:schemeClr val="bg2"/>
                    </a:solidFill>
                  </a:rPr>
                  <a:t>) </a:t>
                </a:r>
              </a:p>
              <a:p>
                <a:r>
                  <a:rPr lang="da-DK" sz="1000" dirty="0">
                    <a:solidFill>
                      <a:schemeClr val="bg2"/>
                    </a:solidFill>
                  </a:rPr>
                  <a:t>EBIT margin 11.0%</a:t>
                </a:r>
              </a:p>
            </p:txBody>
          </p:sp>
        </p:grpSp>
        <p:sp>
          <p:nvSpPr>
            <p:cNvPr id="15" name="Tekstfelt 14">
              <a:extLst>
                <a:ext uri="{FF2B5EF4-FFF2-40B4-BE49-F238E27FC236}">
                  <a16:creationId xmlns:a16="http://schemas.microsoft.com/office/drawing/2014/main" id="{044FF654-5C2A-B5AD-91CB-2C320B68E2A3}"/>
                </a:ext>
              </a:extLst>
            </p:cNvPr>
            <p:cNvSpPr txBox="1"/>
            <p:nvPr/>
          </p:nvSpPr>
          <p:spPr>
            <a:xfrm>
              <a:off x="1923917" y="3685030"/>
              <a:ext cx="1017450" cy="461665"/>
            </a:xfrm>
            <a:prstGeom prst="rect">
              <a:avLst/>
            </a:prstGeom>
            <a:noFill/>
          </p:spPr>
          <p:txBody>
            <a:bodyPr wrap="square" rtlCol="0">
              <a:spAutoFit/>
            </a:bodyPr>
            <a:lstStyle/>
            <a:p>
              <a:pPr algn="ctr" rtl="0">
                <a:defRPr sz="1400" b="0" i="0" u="none" strike="noStrike" kern="1200" spc="0" baseline="0">
                  <a:solidFill>
                    <a:srgbClr val="374B5A">
                      <a:lumMod val="65000"/>
                      <a:lumOff val="35000"/>
                    </a:srgbClr>
                  </a:solidFill>
                  <a:latin typeface="+mn-lt"/>
                  <a:ea typeface="+mn-ea"/>
                  <a:cs typeface="+mn-cs"/>
                </a:defRPr>
              </a:pPr>
              <a:r>
                <a:rPr lang="en-US" sz="800" b="1" dirty="0">
                  <a:solidFill>
                    <a:schemeClr val="bg1"/>
                  </a:solidFill>
                  <a:cs typeface="Arial" panose="020B0604020202020204" pitchFamily="34" charset="0"/>
                </a:rPr>
                <a:t>Revenue split by</a:t>
              </a:r>
            </a:p>
            <a:p>
              <a:pPr algn="ctr" rtl="0">
                <a:defRPr sz="1400" b="0" i="0" u="none" strike="noStrike" kern="1200" spc="0" baseline="0">
                  <a:solidFill>
                    <a:srgbClr val="374B5A">
                      <a:lumMod val="65000"/>
                      <a:lumOff val="35000"/>
                    </a:srgbClr>
                  </a:solidFill>
                  <a:latin typeface="+mn-lt"/>
                  <a:ea typeface="+mn-ea"/>
                  <a:cs typeface="+mn-cs"/>
                </a:defRPr>
              </a:pPr>
              <a:r>
                <a:rPr lang="en-US" sz="800" b="1" dirty="0">
                  <a:solidFill>
                    <a:schemeClr val="bg1"/>
                  </a:solidFill>
                  <a:cs typeface="Arial" panose="020B0604020202020204" pitchFamily="34" charset="0"/>
                </a:rPr>
                <a:t>Concrete &amp; Vibration</a:t>
              </a:r>
            </a:p>
          </p:txBody>
        </p:sp>
      </p:grpSp>
      <p:grpSp>
        <p:nvGrpSpPr>
          <p:cNvPr id="36" name="Gruppe 35">
            <a:extLst>
              <a:ext uri="{FF2B5EF4-FFF2-40B4-BE49-F238E27FC236}">
                <a16:creationId xmlns:a16="http://schemas.microsoft.com/office/drawing/2014/main" id="{2614BA7A-E0F8-2B4E-29E1-275EA821D5D6}"/>
              </a:ext>
            </a:extLst>
          </p:cNvPr>
          <p:cNvGrpSpPr/>
          <p:nvPr/>
        </p:nvGrpSpPr>
        <p:grpSpPr>
          <a:xfrm>
            <a:off x="6476552" y="2397614"/>
            <a:ext cx="2566856" cy="2389959"/>
            <a:chOff x="6476552" y="2397614"/>
            <a:chExt cx="2566856" cy="2389959"/>
          </a:xfrm>
        </p:grpSpPr>
        <p:grpSp>
          <p:nvGrpSpPr>
            <p:cNvPr id="34" name="Gruppe 33">
              <a:extLst>
                <a:ext uri="{FF2B5EF4-FFF2-40B4-BE49-F238E27FC236}">
                  <a16:creationId xmlns:a16="http://schemas.microsoft.com/office/drawing/2014/main" id="{E45DD882-886B-59AA-B349-E3F38EEB267B}"/>
                </a:ext>
              </a:extLst>
            </p:cNvPr>
            <p:cNvGrpSpPr/>
            <p:nvPr/>
          </p:nvGrpSpPr>
          <p:grpSpPr>
            <a:xfrm>
              <a:off x="8041211" y="2434730"/>
              <a:ext cx="1002197" cy="440694"/>
              <a:chOff x="6723102" y="2434730"/>
              <a:chExt cx="1002197" cy="440694"/>
            </a:xfrm>
          </p:grpSpPr>
          <p:sp>
            <p:nvSpPr>
              <p:cNvPr id="26" name="Tekstfelt 25">
                <a:extLst>
                  <a:ext uri="{FF2B5EF4-FFF2-40B4-BE49-F238E27FC236}">
                    <a16:creationId xmlns:a16="http://schemas.microsoft.com/office/drawing/2014/main" id="{2AB61751-8C03-8320-E789-DF468F6E1541}"/>
                  </a:ext>
                </a:extLst>
              </p:cNvPr>
              <p:cNvSpPr txBox="1"/>
              <p:nvPr/>
            </p:nvSpPr>
            <p:spPr>
              <a:xfrm>
                <a:off x="6723102" y="2434730"/>
                <a:ext cx="1002197" cy="307777"/>
              </a:xfrm>
              <a:prstGeom prst="rect">
                <a:avLst/>
              </a:prstGeom>
              <a:noFill/>
            </p:spPr>
            <p:txBody>
              <a:bodyPr wrap="none" rtlCol="0">
                <a:spAutoFit/>
              </a:bodyPr>
              <a:lstStyle/>
              <a:p>
                <a:r>
                  <a:rPr lang="da-DK" sz="1400" dirty="0" err="1">
                    <a:solidFill>
                      <a:schemeClr val="bg1"/>
                    </a:solidFill>
                    <a:latin typeface="Geogrotesque SmBd" panose="02000000000000000000" pitchFamily="50" charset="0"/>
                  </a:rPr>
                  <a:t>After</a:t>
                </a:r>
                <a:r>
                  <a:rPr lang="da-DK" sz="1400" dirty="0">
                    <a:solidFill>
                      <a:schemeClr val="bg1"/>
                    </a:solidFill>
                    <a:latin typeface="Geogrotesque SmBd" panose="02000000000000000000" pitchFamily="50" charset="0"/>
                  </a:rPr>
                  <a:t> sales</a:t>
                </a:r>
              </a:p>
            </p:txBody>
          </p:sp>
          <p:sp>
            <p:nvSpPr>
              <p:cNvPr id="27" name="Tekstfelt 26">
                <a:extLst>
                  <a:ext uri="{FF2B5EF4-FFF2-40B4-BE49-F238E27FC236}">
                    <a16:creationId xmlns:a16="http://schemas.microsoft.com/office/drawing/2014/main" id="{16613932-C9A9-2F66-34A0-2A9812D14A3A}"/>
                  </a:ext>
                </a:extLst>
              </p:cNvPr>
              <p:cNvSpPr txBox="1"/>
              <p:nvPr/>
            </p:nvSpPr>
            <p:spPr>
              <a:xfrm>
                <a:off x="6723102" y="2629203"/>
                <a:ext cx="862737" cy="246221"/>
              </a:xfrm>
              <a:prstGeom prst="rect">
                <a:avLst/>
              </a:prstGeom>
              <a:noFill/>
            </p:spPr>
            <p:txBody>
              <a:bodyPr wrap="none" rtlCol="0">
                <a:spAutoFit/>
              </a:bodyPr>
              <a:lstStyle/>
              <a:p>
                <a:r>
                  <a:rPr lang="da-DK" sz="1000" dirty="0">
                    <a:solidFill>
                      <a:schemeClr val="bg1"/>
                    </a:solidFill>
                  </a:rPr>
                  <a:t>42.7 (</a:t>
                </a:r>
                <a:r>
                  <a:rPr lang="da-DK" sz="1000" dirty="0" err="1">
                    <a:solidFill>
                      <a:schemeClr val="bg1"/>
                    </a:solidFill>
                  </a:rPr>
                  <a:t>mDKK</a:t>
                </a:r>
                <a:r>
                  <a:rPr lang="da-DK" sz="1000" dirty="0">
                    <a:solidFill>
                      <a:schemeClr val="bg1"/>
                    </a:solidFill>
                  </a:rPr>
                  <a:t>)</a:t>
                </a:r>
              </a:p>
            </p:txBody>
          </p:sp>
        </p:grpSp>
        <p:grpSp>
          <p:nvGrpSpPr>
            <p:cNvPr id="24" name="Gruppe 23">
              <a:extLst>
                <a:ext uri="{FF2B5EF4-FFF2-40B4-BE49-F238E27FC236}">
                  <a16:creationId xmlns:a16="http://schemas.microsoft.com/office/drawing/2014/main" id="{B0C89CCB-6BA3-52C3-93A8-5EC20216CE22}"/>
                </a:ext>
              </a:extLst>
            </p:cNvPr>
            <p:cNvGrpSpPr/>
            <p:nvPr/>
          </p:nvGrpSpPr>
          <p:grpSpPr>
            <a:xfrm>
              <a:off x="6476552" y="2397614"/>
              <a:ext cx="1023037" cy="440694"/>
              <a:chOff x="5757418" y="2397614"/>
              <a:chExt cx="1023037" cy="440694"/>
            </a:xfrm>
          </p:grpSpPr>
          <p:sp>
            <p:nvSpPr>
              <p:cNvPr id="28" name="Tekstfelt 27">
                <a:extLst>
                  <a:ext uri="{FF2B5EF4-FFF2-40B4-BE49-F238E27FC236}">
                    <a16:creationId xmlns:a16="http://schemas.microsoft.com/office/drawing/2014/main" id="{A38DAC66-EE6C-19A0-D65E-41640F15C56D}"/>
                  </a:ext>
                </a:extLst>
              </p:cNvPr>
              <p:cNvSpPr txBox="1"/>
              <p:nvPr/>
            </p:nvSpPr>
            <p:spPr>
              <a:xfrm>
                <a:off x="5757418" y="2397614"/>
                <a:ext cx="1023037" cy="307777"/>
              </a:xfrm>
              <a:prstGeom prst="rect">
                <a:avLst/>
              </a:prstGeom>
              <a:noFill/>
            </p:spPr>
            <p:txBody>
              <a:bodyPr wrap="none" rtlCol="0">
                <a:spAutoFit/>
              </a:bodyPr>
              <a:lstStyle/>
              <a:p>
                <a:pPr algn="r"/>
                <a:r>
                  <a:rPr lang="da-DK" sz="1400" dirty="0">
                    <a:solidFill>
                      <a:schemeClr val="accent1"/>
                    </a:solidFill>
                    <a:latin typeface="Geogrotesque SmBd" panose="02000000000000000000" pitchFamily="50" charset="0"/>
                  </a:rPr>
                  <a:t>Plant sales</a:t>
                </a:r>
              </a:p>
            </p:txBody>
          </p:sp>
          <p:sp>
            <p:nvSpPr>
              <p:cNvPr id="29" name="Tekstfelt 28">
                <a:extLst>
                  <a:ext uri="{FF2B5EF4-FFF2-40B4-BE49-F238E27FC236}">
                    <a16:creationId xmlns:a16="http://schemas.microsoft.com/office/drawing/2014/main" id="{6C9E4CBC-35EC-2A6D-9F1C-10573123ABD3}"/>
                  </a:ext>
                </a:extLst>
              </p:cNvPr>
              <p:cNvSpPr txBox="1"/>
              <p:nvPr/>
            </p:nvSpPr>
            <p:spPr>
              <a:xfrm>
                <a:off x="5917718" y="2592087"/>
                <a:ext cx="862737" cy="246221"/>
              </a:xfrm>
              <a:prstGeom prst="rect">
                <a:avLst/>
              </a:prstGeom>
              <a:noFill/>
            </p:spPr>
            <p:txBody>
              <a:bodyPr wrap="none" rtlCol="0">
                <a:spAutoFit/>
              </a:bodyPr>
              <a:lstStyle/>
              <a:p>
                <a:pPr algn="r"/>
                <a:r>
                  <a:rPr lang="da-DK" sz="1000" dirty="0">
                    <a:solidFill>
                      <a:schemeClr val="accent1"/>
                    </a:solidFill>
                  </a:rPr>
                  <a:t>80.1 (</a:t>
                </a:r>
                <a:r>
                  <a:rPr lang="da-DK" sz="1000" dirty="0" err="1">
                    <a:solidFill>
                      <a:schemeClr val="accent1"/>
                    </a:solidFill>
                  </a:rPr>
                  <a:t>mDKK</a:t>
                </a:r>
                <a:r>
                  <a:rPr lang="da-DK" sz="1000" dirty="0">
                    <a:solidFill>
                      <a:schemeClr val="accent1"/>
                    </a:solidFill>
                  </a:rPr>
                  <a:t>)</a:t>
                </a:r>
              </a:p>
            </p:txBody>
          </p:sp>
        </p:grpSp>
        <p:graphicFrame>
          <p:nvGraphicFramePr>
            <p:cNvPr id="16" name="Diagram 15">
              <a:extLst>
                <a:ext uri="{FF2B5EF4-FFF2-40B4-BE49-F238E27FC236}">
                  <a16:creationId xmlns:a16="http://schemas.microsoft.com/office/drawing/2014/main" id="{53E7A542-4CF2-2AC6-6F27-91B3B4073D1F}"/>
                </a:ext>
              </a:extLst>
            </p:cNvPr>
            <p:cNvGraphicFramePr/>
            <p:nvPr>
              <p:extLst>
                <p:ext uri="{D42A27DB-BD31-4B8C-83A1-F6EECF244321}">
                  <p14:modId xmlns:p14="http://schemas.microsoft.com/office/powerpoint/2010/main" val="2915326879"/>
                </p:ext>
              </p:extLst>
            </p:nvPr>
          </p:nvGraphicFramePr>
          <p:xfrm>
            <a:off x="6640812" y="2706890"/>
            <a:ext cx="2151199" cy="2080683"/>
          </p:xfrm>
          <a:graphic>
            <a:graphicData uri="http://schemas.openxmlformats.org/drawingml/2006/chart">
              <c:chart xmlns:c="http://schemas.openxmlformats.org/drawingml/2006/chart" xmlns:r="http://schemas.openxmlformats.org/officeDocument/2006/relationships" r:id="rId8"/>
            </a:graphicData>
          </a:graphic>
        </p:graphicFrame>
        <p:sp>
          <p:nvSpPr>
            <p:cNvPr id="21" name="Tekstfelt 20">
              <a:extLst>
                <a:ext uri="{FF2B5EF4-FFF2-40B4-BE49-F238E27FC236}">
                  <a16:creationId xmlns:a16="http://schemas.microsoft.com/office/drawing/2014/main" id="{B39B35F7-6886-D671-9AB1-49253BF4E476}"/>
                </a:ext>
              </a:extLst>
            </p:cNvPr>
            <p:cNvSpPr txBox="1"/>
            <p:nvPr/>
          </p:nvSpPr>
          <p:spPr>
            <a:xfrm>
              <a:off x="7264453" y="3685030"/>
              <a:ext cx="1017450" cy="461665"/>
            </a:xfrm>
            <a:prstGeom prst="rect">
              <a:avLst/>
            </a:prstGeom>
            <a:noFill/>
          </p:spPr>
          <p:txBody>
            <a:bodyPr wrap="square" rtlCol="0">
              <a:spAutoFit/>
            </a:bodyPr>
            <a:lstStyle/>
            <a:p>
              <a:pPr algn="ctr" rtl="0">
                <a:defRPr sz="1400" b="0" i="0" u="none" strike="noStrike" kern="1200" spc="0" baseline="0">
                  <a:solidFill>
                    <a:srgbClr val="374B5A">
                      <a:lumMod val="65000"/>
                      <a:lumOff val="35000"/>
                    </a:srgbClr>
                  </a:solidFill>
                  <a:latin typeface="+mn-lt"/>
                  <a:ea typeface="+mn-ea"/>
                  <a:cs typeface="+mn-cs"/>
                </a:defRPr>
              </a:pPr>
              <a:r>
                <a:rPr lang="en-US" sz="800" b="1" dirty="0">
                  <a:solidFill>
                    <a:schemeClr val="bg1"/>
                  </a:solidFill>
                  <a:cs typeface="Arial" panose="020B0604020202020204" pitchFamily="34" charset="0"/>
                </a:rPr>
                <a:t>Revenue split</a:t>
              </a:r>
            </a:p>
            <a:p>
              <a:pPr algn="ctr" rtl="0">
                <a:defRPr sz="1400" b="0" i="0" u="none" strike="noStrike" kern="1200" spc="0" baseline="0">
                  <a:solidFill>
                    <a:srgbClr val="374B5A">
                      <a:lumMod val="65000"/>
                      <a:lumOff val="35000"/>
                    </a:srgbClr>
                  </a:solidFill>
                  <a:latin typeface="+mn-lt"/>
                  <a:ea typeface="+mn-ea"/>
                  <a:cs typeface="+mn-cs"/>
                </a:defRPr>
              </a:pPr>
              <a:r>
                <a:rPr lang="en-US" sz="800" b="1" dirty="0">
                  <a:solidFill>
                    <a:schemeClr val="bg1"/>
                  </a:solidFill>
                  <a:cs typeface="Arial" panose="020B0604020202020204" pitchFamily="34" charset="0"/>
                </a:rPr>
                <a:t>by plant sales</a:t>
              </a:r>
            </a:p>
            <a:p>
              <a:pPr algn="ctr" rtl="0">
                <a:defRPr sz="1400" b="0" i="0" u="none" strike="noStrike" kern="1200" spc="0" baseline="0">
                  <a:solidFill>
                    <a:srgbClr val="374B5A">
                      <a:lumMod val="65000"/>
                      <a:lumOff val="35000"/>
                    </a:srgbClr>
                  </a:solidFill>
                  <a:latin typeface="+mn-lt"/>
                  <a:ea typeface="+mn-ea"/>
                  <a:cs typeface="+mn-cs"/>
                </a:defRPr>
              </a:pPr>
              <a:r>
                <a:rPr lang="en-US" sz="800" b="1" dirty="0">
                  <a:solidFill>
                    <a:schemeClr val="bg1"/>
                  </a:solidFill>
                  <a:cs typeface="Arial" panose="020B0604020202020204" pitchFamily="34" charset="0"/>
                </a:rPr>
                <a:t>and aftersales</a:t>
              </a:r>
            </a:p>
          </p:txBody>
        </p:sp>
        <p:pic>
          <p:nvPicPr>
            <p:cNvPr id="5" name="Grafik 4">
              <a:extLst>
                <a:ext uri="{FF2B5EF4-FFF2-40B4-BE49-F238E27FC236}">
                  <a16:creationId xmlns:a16="http://schemas.microsoft.com/office/drawing/2014/main" id="{618660E8-88C7-1648-4F44-A16E46878E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87908" y="3340626"/>
              <a:ext cx="170541" cy="333330"/>
            </a:xfrm>
            <a:prstGeom prst="rect">
              <a:avLst/>
            </a:prstGeom>
          </p:spPr>
        </p:pic>
      </p:grpSp>
    </p:spTree>
    <p:extLst>
      <p:ext uri="{BB962C8B-B14F-4D97-AF65-F5344CB8AC3E}">
        <p14:creationId xmlns:p14="http://schemas.microsoft.com/office/powerpoint/2010/main" val="2365036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F2D24D-1ABA-1441-02D9-1DE96B7A6057}"/>
              </a:ext>
            </a:extLst>
          </p:cNvPr>
          <p:cNvSpPr>
            <a:spLocks noGrp="1"/>
          </p:cNvSpPr>
          <p:nvPr>
            <p:ph type="title"/>
          </p:nvPr>
        </p:nvSpPr>
        <p:spPr/>
        <p:txBody>
          <a:bodyPr/>
          <a:lstStyle/>
          <a:p>
            <a:r>
              <a:rPr lang="en-US" sz="2400" dirty="0">
                <a:solidFill>
                  <a:schemeClr val="accent1"/>
                </a:solidFill>
              </a:rPr>
              <a:t>SEGMENT INFORMATION </a:t>
            </a:r>
            <a:r>
              <a:rPr lang="en-US" sz="1400" dirty="0">
                <a:solidFill>
                  <a:schemeClr val="accent1"/>
                </a:solidFill>
                <a:latin typeface="+mn-lt"/>
              </a:rPr>
              <a:t>CONTINUED</a:t>
            </a:r>
            <a:endParaRPr lang="da-DK" dirty="0">
              <a:solidFill>
                <a:schemeClr val="accent1"/>
              </a:solidFill>
              <a:latin typeface="+mn-lt"/>
            </a:endParaRPr>
          </a:p>
        </p:txBody>
      </p:sp>
      <p:graphicFrame>
        <p:nvGraphicFramePr>
          <p:cNvPr id="4" name="Tabel 5">
            <a:extLst>
              <a:ext uri="{FF2B5EF4-FFF2-40B4-BE49-F238E27FC236}">
                <a16:creationId xmlns:a16="http://schemas.microsoft.com/office/drawing/2014/main" id="{04A03D82-BD4B-A2DD-BCBC-02ACB2A63800}"/>
              </a:ext>
            </a:extLst>
          </p:cNvPr>
          <p:cNvGraphicFramePr>
            <a:graphicFrameLocks noGrp="1"/>
          </p:cNvGraphicFramePr>
          <p:nvPr>
            <p:extLst>
              <p:ext uri="{D42A27DB-BD31-4B8C-83A1-F6EECF244321}">
                <p14:modId xmlns:p14="http://schemas.microsoft.com/office/powerpoint/2010/main" val="667160503"/>
              </p:ext>
            </p:extLst>
          </p:nvPr>
        </p:nvGraphicFramePr>
        <p:xfrm>
          <a:off x="412750" y="2087563"/>
          <a:ext cx="9361487" cy="3107237"/>
        </p:xfrm>
        <a:graphic>
          <a:graphicData uri="http://schemas.openxmlformats.org/drawingml/2006/table">
            <a:tbl>
              <a:tblPr>
                <a:tableStyleId>{5C22544A-7EE6-4342-B048-85BDC9FD1C3A}</a:tableStyleId>
              </a:tblPr>
              <a:tblGrid>
                <a:gridCol w="2985352">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1439908177"/>
                    </a:ext>
                  </a:extLst>
                </a:gridCol>
                <a:gridCol w="1275227">
                  <a:extLst>
                    <a:ext uri="{9D8B030D-6E8A-4147-A177-3AD203B41FA5}">
                      <a16:colId xmlns:a16="http://schemas.microsoft.com/office/drawing/2014/main" val="3285017737"/>
                    </a:ext>
                  </a:extLst>
                </a:gridCol>
                <a:gridCol w="1275227">
                  <a:extLst>
                    <a:ext uri="{9D8B030D-6E8A-4147-A177-3AD203B41FA5}">
                      <a16:colId xmlns:a16="http://schemas.microsoft.com/office/drawing/2014/main" val="3640581631"/>
                    </a:ext>
                  </a:extLst>
                </a:gridCol>
              </a:tblGrid>
              <a:tr h="216000">
                <a:tc>
                  <a:txBody>
                    <a:bodyPr/>
                    <a:lstStyle/>
                    <a:p>
                      <a:pPr marL="12700">
                        <a:spcBef>
                          <a:spcPts val="815"/>
                        </a:spcBef>
                        <a:spcAft>
                          <a:spcPts val="0"/>
                        </a:spcAft>
                      </a:pPr>
                      <a:r>
                        <a:rPr lang="en-GB" sz="800" b="0" kern="1200" spc="-5" dirty="0">
                          <a:solidFill>
                            <a:srgbClr val="374B5A"/>
                          </a:solidFill>
                          <a:effectLst/>
                          <a:latin typeface="+mj-lt"/>
                          <a:ea typeface="Geogrotesque Rg" panose="02000000000000000000" pitchFamily="50" charset="0"/>
                          <a:cs typeface="Geogrotesque Rg" panose="02000000000000000000" pitchFamily="50" charset="0"/>
                        </a:rPr>
                        <a:t>H1 2022</a:t>
                      </a:r>
                      <a:endParaRPr lang="da-DK" sz="800" b="0" kern="1200" spc="-5"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err="1">
                          <a:solidFill>
                            <a:schemeClr val="dk1"/>
                          </a:solidFill>
                          <a:effectLst/>
                          <a:latin typeface="+mj-lt"/>
                          <a:ea typeface="+mn-ea"/>
                          <a:cs typeface="+mn-cs"/>
                        </a:rPr>
                        <a:t>Concrete</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Vibration</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Not </a:t>
                      </a:r>
                      <a:r>
                        <a:rPr lang="da-DK" sz="800" kern="1200" dirty="0" err="1">
                          <a:solidFill>
                            <a:schemeClr val="dk1"/>
                          </a:solidFill>
                          <a:effectLst/>
                          <a:latin typeface="+mj-lt"/>
                          <a:ea typeface="+mn-ea"/>
                          <a:cs typeface="+mn-cs"/>
                        </a:rPr>
                        <a:t>distributed</a:t>
                      </a:r>
                      <a:r>
                        <a:rPr lang="da-DK" sz="800" kern="1200" dirty="0">
                          <a:solidFill>
                            <a:schemeClr val="dk1"/>
                          </a:solidFill>
                          <a:effectLst/>
                          <a:latin typeface="+mj-lt"/>
                          <a:ea typeface="+mn-ea"/>
                          <a:cs typeface="+mn-cs"/>
                        </a:rPr>
                        <a:t> </a:t>
                      </a:r>
                      <a:r>
                        <a:rPr lang="da-DK" sz="800" kern="1200" dirty="0" err="1">
                          <a:solidFill>
                            <a:schemeClr val="dk1"/>
                          </a:solidFill>
                          <a:effectLst/>
                          <a:latin typeface="+mj-lt"/>
                          <a:ea typeface="+mn-ea"/>
                          <a:cs typeface="+mn-cs"/>
                        </a:rPr>
                        <a:t>including</a:t>
                      </a:r>
                      <a:r>
                        <a:rPr lang="da-DK" sz="800" kern="1200" dirty="0">
                          <a:solidFill>
                            <a:schemeClr val="dk1"/>
                          </a:solidFill>
                          <a:effectLst/>
                          <a:latin typeface="+mj-lt"/>
                          <a:ea typeface="+mn-ea"/>
                          <a:cs typeface="+mn-cs"/>
                        </a:rPr>
                        <a:t> </a:t>
                      </a:r>
                      <a:r>
                        <a:rPr lang="da-DK" sz="800" kern="1200" dirty="0" err="1">
                          <a:solidFill>
                            <a:schemeClr val="dk1"/>
                          </a:solidFill>
                          <a:effectLst/>
                          <a:latin typeface="+mj-lt"/>
                          <a:ea typeface="+mn-ea"/>
                          <a:cs typeface="+mn-cs"/>
                        </a:rPr>
                        <a:t>parent</a:t>
                      </a:r>
                      <a:r>
                        <a:rPr lang="da-DK" sz="800" kern="1200" dirty="0">
                          <a:solidFill>
                            <a:schemeClr val="dk1"/>
                          </a:solidFill>
                          <a:effectLst/>
                          <a:latin typeface="+mj-lt"/>
                          <a:ea typeface="+mn-ea"/>
                          <a:cs typeface="+mn-cs"/>
                        </a:rPr>
                        <a:t> </a:t>
                      </a:r>
                      <a:r>
                        <a:rPr lang="da-DK" sz="800" kern="1200" dirty="0" err="1">
                          <a:solidFill>
                            <a:schemeClr val="dk1"/>
                          </a:solidFill>
                          <a:effectLst/>
                          <a:latin typeface="+mj-lt"/>
                          <a:ea typeface="+mn-ea"/>
                          <a:cs typeface="+mn-cs"/>
                        </a:rPr>
                        <a:t>company</a:t>
                      </a:r>
                      <a:endParaRPr lang="da-DK" sz="800" kern="1200" dirty="0">
                        <a:solidFill>
                          <a:schemeClr val="dk1"/>
                        </a:solidFill>
                        <a:effectLst/>
                        <a:latin typeface="+mj-lt"/>
                        <a:ea typeface="+mn-ea"/>
                        <a:cs typeface="+mn-cs"/>
                      </a:endParaRP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Eliminations</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Group total</a:t>
                      </a:r>
                    </a:p>
                  </a:txBody>
                  <a:tcPr marL="0" marR="108000" marT="0" marB="0" anchor="ct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20320">
                        <a:lnSpc>
                          <a:spcPts val="1230"/>
                        </a:lnSpc>
                        <a:spcBef>
                          <a:spcPts val="12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Revenue, external</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88,931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113,670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202,601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12065">
                        <a:spcBef>
                          <a:spcPts val="38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Revenue, internal</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2,244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5793858"/>
                  </a:ext>
                </a:extLst>
              </a:tr>
              <a:tr h="190800">
                <a:tc>
                  <a:txBody>
                    <a:bodyPr/>
                    <a:lstStyle/>
                    <a:p>
                      <a:pPr marL="12700">
                        <a:spcBef>
                          <a:spcPts val="155"/>
                        </a:spcBef>
                        <a:spcAft>
                          <a:spcPts val="0"/>
                        </a:spcAft>
                      </a:pPr>
                      <a:r>
                        <a:rPr lang="en-GB" sz="800" b="0" kern="1200" spc="-5" dirty="0">
                          <a:solidFill>
                            <a:srgbClr val="374B5A"/>
                          </a:solidFill>
                          <a:effectLst/>
                          <a:latin typeface="+mj-lt"/>
                          <a:ea typeface="Geogrotesque Rg" panose="02000000000000000000" pitchFamily="50" charset="0"/>
                          <a:cs typeface="Geogrotesque Rg" panose="02000000000000000000" pitchFamily="50" charset="0"/>
                        </a:rPr>
                        <a:t>Total revenue</a:t>
                      </a:r>
                      <a:endParaRPr lang="da-DK" sz="800" b="0" kern="1200" spc="-5"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88,937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115,914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(2,250)</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202,601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18586389"/>
                  </a:ext>
                </a:extLst>
              </a:tr>
              <a:tr h="192197">
                <a:tc>
                  <a:txBody>
                    <a:bodyPr/>
                    <a:lstStyle/>
                    <a:p>
                      <a:pPr marL="12700">
                        <a:lnSpc>
                          <a:spcPts val="1240"/>
                        </a:lnSpc>
                        <a:spcBef>
                          <a:spcPts val="39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Depreciations</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mn-lt"/>
                          <a:ea typeface="Geogrotesque Rg" panose="02000000000000000000" pitchFamily="50" charset="0"/>
                          <a:cs typeface="Geogrotesque Rg" panose="02000000000000000000" pitchFamily="50" charset="0"/>
                        </a:rPr>
                        <a:t>(1,549)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(1,558)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(3,107)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7221976"/>
                  </a:ext>
                </a:extLst>
              </a:tr>
              <a:tr h="190800">
                <a:tc>
                  <a:txBody>
                    <a:bodyPr/>
                    <a:lstStyle/>
                    <a:p>
                      <a:pPr marL="12700">
                        <a:spcBef>
                          <a:spcPts val="155"/>
                        </a:spcBef>
                        <a:spcAft>
                          <a:spcPts val="0"/>
                        </a:spcAft>
                      </a:pPr>
                      <a:r>
                        <a:rPr lang="en-GB" sz="800" b="0" kern="1200" spc="-5" dirty="0">
                          <a:solidFill>
                            <a:srgbClr val="374B5A"/>
                          </a:solidFill>
                          <a:effectLst/>
                          <a:latin typeface="+mj-lt"/>
                          <a:ea typeface="Geogrotesque Rg" panose="02000000000000000000" pitchFamily="50" charset="0"/>
                          <a:cs typeface="Geogrotesque Rg" panose="02000000000000000000" pitchFamily="50" charset="0"/>
                        </a:rPr>
                        <a:t>Operating profit (EBIT) before special items</a:t>
                      </a:r>
                      <a:endParaRPr lang="da-DK" sz="800" b="0" kern="1200" spc="-5"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4,004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8,587</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(1,766)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10,825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653597664"/>
                  </a:ext>
                </a:extLst>
              </a:tr>
              <a:tr h="190800">
                <a:tc>
                  <a:txBody>
                    <a:bodyPr/>
                    <a:lstStyle/>
                    <a:p>
                      <a:pPr marL="12700">
                        <a:spcBef>
                          <a:spcPts val="155"/>
                        </a:spcBef>
                        <a:spcAft>
                          <a:spcPts val="0"/>
                        </a:spcAft>
                      </a:pPr>
                      <a:r>
                        <a:rPr lang="da-DK" sz="800" b="0" kern="1200" spc="-5" dirty="0">
                          <a:solidFill>
                            <a:srgbClr val="374B5A"/>
                          </a:solidFill>
                          <a:effectLst/>
                          <a:latin typeface="+mn-lt"/>
                          <a:ea typeface="Geogrotesque Rg" panose="02000000000000000000" pitchFamily="50" charset="0"/>
                          <a:cs typeface="Geogrotesque Rg" panose="02000000000000000000" pitchFamily="50" charset="0"/>
                        </a:rPr>
                        <a:t>Special items</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R="97790" algn="r"/>
                      <a:r>
                        <a:rPr lang="da-DK" sz="800" dirty="0">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n-lt"/>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9525"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483909320"/>
                  </a:ext>
                </a:extLst>
              </a:tr>
              <a:tr h="190800">
                <a:tc>
                  <a:txBody>
                    <a:bodyPr/>
                    <a:lstStyle/>
                    <a:p>
                      <a:pPr marL="12700">
                        <a:spcBef>
                          <a:spcPts val="155"/>
                        </a:spcBef>
                        <a:spcAft>
                          <a:spcPts val="0"/>
                        </a:spcAft>
                      </a:pPr>
                      <a:r>
                        <a:rPr lang="da-DK" sz="800" b="0" kern="1200" spc="-5" dirty="0">
                          <a:solidFill>
                            <a:srgbClr val="374B5A"/>
                          </a:solidFill>
                          <a:effectLst/>
                          <a:latin typeface="+mj-lt"/>
                          <a:ea typeface="Geogrotesque Rg" panose="02000000000000000000" pitchFamily="50" charset="0"/>
                          <a:cs typeface="Geogrotesque Rg" panose="02000000000000000000" pitchFamily="50" charset="0"/>
                        </a:rPr>
                        <a:t>Operating profit (EBIT) </a:t>
                      </a:r>
                      <a:r>
                        <a:rPr lang="da-DK" sz="800" b="0" kern="1200" spc="-5" dirty="0" err="1">
                          <a:solidFill>
                            <a:srgbClr val="374B5A"/>
                          </a:solidFill>
                          <a:effectLst/>
                          <a:latin typeface="+mj-lt"/>
                          <a:ea typeface="Geogrotesque Rg" panose="02000000000000000000" pitchFamily="50" charset="0"/>
                          <a:cs typeface="Geogrotesque Rg" panose="02000000000000000000" pitchFamily="50" charset="0"/>
                        </a:rPr>
                        <a:t>after</a:t>
                      </a:r>
                      <a:r>
                        <a:rPr lang="da-DK" sz="800" b="0" kern="1200" spc="-5" dirty="0">
                          <a:solidFill>
                            <a:srgbClr val="374B5A"/>
                          </a:solidFill>
                          <a:effectLst/>
                          <a:latin typeface="+mj-lt"/>
                          <a:ea typeface="Geogrotesque Rg" panose="02000000000000000000" pitchFamily="50" charset="0"/>
                          <a:cs typeface="Geogrotesque Rg" panose="02000000000000000000" pitchFamily="50" charset="0"/>
                        </a:rPr>
                        <a:t> special items</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j-lt"/>
                          <a:ea typeface="Geogrotesque Rg" panose="02000000000000000000" pitchFamily="50" charset="0"/>
                          <a:cs typeface="Geogrotesque Rg" panose="02000000000000000000" pitchFamily="50" charset="0"/>
                        </a:rPr>
                        <a:t>4,004</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8,587</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mj-lt"/>
                          <a:ea typeface="Geogrotesque Rg" panose="02000000000000000000" pitchFamily="50" charset="0"/>
                          <a:cs typeface="Geogrotesque Rg" panose="02000000000000000000" pitchFamily="50" charset="0"/>
                        </a:rPr>
                        <a:t>(3,416)</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mj-lt"/>
                          <a:ea typeface="Geogrotesque Rg" panose="02000000000000000000" pitchFamily="50" charset="0"/>
                          <a:cs typeface="Geogrotesque Rg" panose="02000000000000000000" pitchFamily="50" charset="0"/>
                        </a:rPr>
                        <a:t>9,175</a:t>
                      </a:r>
                    </a:p>
                  </a:txBody>
                  <a:tcPr marL="0" marR="0" marT="0" marB="0" anchor="ctr">
                    <a:lnT w="9525" cap="flat" cmpd="sng" algn="ctr">
                      <a:solidFill>
                        <a:schemeClr val="accent4"/>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186058595"/>
                  </a:ext>
                </a:extLst>
              </a:tr>
              <a:tr h="190800">
                <a:tc>
                  <a:txBody>
                    <a:bodyPr/>
                    <a:lstStyle/>
                    <a:p>
                      <a:pPr marL="12700">
                        <a:spcBef>
                          <a:spcPts val="49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Order backlog, beginning</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r>
                        <a:rPr lang="da-DK" sz="800" dirty="0">
                          <a:effectLst/>
                          <a:latin typeface="+mn-lt"/>
                          <a:ea typeface="Geogrotesque Rg" panose="02000000000000000000" pitchFamily="50" charset="0"/>
                          <a:cs typeface="Geogrotesque Rg" panose="02000000000000000000" pitchFamily="50" charset="0"/>
                        </a:rPr>
                        <a:t>71,822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52,373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124,064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384881027"/>
                  </a:ext>
                </a:extLst>
              </a:tr>
              <a:tr h="190800">
                <a:tc>
                  <a:txBody>
                    <a:bodyPr/>
                    <a:lstStyle/>
                    <a:p>
                      <a:pPr marL="12700">
                        <a:lnSpc>
                          <a:spcPts val="1240"/>
                        </a:lnSpc>
                        <a:spcBef>
                          <a:spcPts val="22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Order intake</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r>
                        <a:rPr lang="da-DK" sz="800" dirty="0">
                          <a:effectLst/>
                          <a:latin typeface="+mn-lt"/>
                          <a:ea typeface="Geogrotesque Rg" panose="02000000000000000000" pitchFamily="50" charset="0"/>
                          <a:cs typeface="Geogrotesque Rg" panose="02000000000000000000" pitchFamily="50" charset="0"/>
                        </a:rPr>
                        <a:t>143,880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147,997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(2,003)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289,874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415225"/>
                  </a:ext>
                </a:extLst>
              </a:tr>
              <a:tr h="190800">
                <a:tc>
                  <a:txBody>
                    <a:bodyPr/>
                    <a:lstStyle/>
                    <a:p>
                      <a:pPr marL="12700">
                        <a:spcBef>
                          <a:spcPts val="155"/>
                        </a:spcBef>
                        <a:spcAft>
                          <a:spcPts val="0"/>
                        </a:spcAft>
                      </a:pPr>
                      <a:r>
                        <a:rPr lang="en-GB" sz="800" b="1" kern="1200" spc="-5" dirty="0">
                          <a:solidFill>
                            <a:srgbClr val="374B5A"/>
                          </a:solidFill>
                          <a:effectLst/>
                          <a:latin typeface="+mj-lt"/>
                          <a:ea typeface="Geogrotesque Rg" panose="02000000000000000000" pitchFamily="50" charset="0"/>
                          <a:cs typeface="Geogrotesque Rg" panose="02000000000000000000" pitchFamily="50" charset="0"/>
                        </a:rPr>
                        <a:t>Order backlog, ending</a:t>
                      </a:r>
                      <a:endParaRPr lang="da-DK" sz="800" b="1" kern="1200" spc="-5" dirty="0">
                        <a:solidFill>
                          <a:srgbClr val="374B5A"/>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b="1" dirty="0">
                          <a:effectLst/>
                          <a:latin typeface="+mj-lt"/>
                          <a:ea typeface="Geogrotesque Rg" panose="02000000000000000000" pitchFamily="50" charset="0"/>
                          <a:cs typeface="Geogrotesque Rg" panose="02000000000000000000" pitchFamily="50" charset="0"/>
                        </a:rPr>
                        <a:t>126,764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84,456</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b="1" kern="1200" dirty="0">
                        <a:solidFill>
                          <a:schemeClr val="dk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(379)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b="1" kern="1200" dirty="0">
                          <a:solidFill>
                            <a:schemeClr val="dk1"/>
                          </a:solidFill>
                          <a:effectLst/>
                          <a:latin typeface="+mj-lt"/>
                          <a:ea typeface="Geogrotesque Rg" panose="02000000000000000000" pitchFamily="50" charset="0"/>
                          <a:cs typeface="Geogrotesque Rg" panose="02000000000000000000" pitchFamily="50" charset="0"/>
                        </a:rPr>
                        <a:t>210,841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12700">
                        <a:lnSpc>
                          <a:spcPts val="1190"/>
                        </a:lnSpc>
                        <a:spcBef>
                          <a:spcPts val="545"/>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Segment non-current assets</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5"/>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30,551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41,197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8,117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79,865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12700">
                        <a:spcBef>
                          <a:spcPts val="31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Segment assets</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148,921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225,018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(47,996)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325,943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12700">
                        <a:spcBef>
                          <a:spcPts val="230"/>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Segment liabilities</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88,510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127,393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(17,882)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198,021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1331347"/>
                  </a:ext>
                </a:extLst>
              </a:tr>
              <a:tr h="190800">
                <a:tc>
                  <a:txBody>
                    <a:bodyPr/>
                    <a:lstStyle/>
                    <a:p>
                      <a:pPr marL="12700">
                        <a:spcBef>
                          <a:spcPts val="155"/>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Investments in intangible and tangible asset</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871</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1,608</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2,479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0106025"/>
                  </a:ext>
                </a:extLst>
              </a:tr>
              <a:tr h="190800">
                <a:tc>
                  <a:txBody>
                    <a:bodyPr/>
                    <a:lstStyle/>
                    <a:p>
                      <a:pPr marL="12700">
                        <a:spcBef>
                          <a:spcPts val="155"/>
                        </a:spcBef>
                        <a:spcAft>
                          <a:spcPts val="0"/>
                        </a:spcAft>
                      </a:pPr>
                      <a:r>
                        <a:rPr lang="en-GB" sz="800" b="0" kern="1200" spc="-5" dirty="0">
                          <a:solidFill>
                            <a:srgbClr val="374B5A"/>
                          </a:solidFill>
                          <a:effectLst/>
                          <a:latin typeface="+mn-lt"/>
                          <a:ea typeface="Geogrotesque Rg" panose="02000000000000000000" pitchFamily="50" charset="0"/>
                          <a:cs typeface="Geogrotesque Rg" panose="02000000000000000000" pitchFamily="50" charset="0"/>
                        </a:rPr>
                        <a:t>Average number of employees</a:t>
                      </a:r>
                      <a:endParaRPr lang="da-DK" sz="800" b="0" kern="1200" spc="-5" dirty="0">
                        <a:solidFill>
                          <a:srgbClr val="374B5A"/>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R="97790"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84</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109</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12</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endParaRPr lang="da-DK" sz="800" kern="1200" dirty="0">
                        <a:solidFill>
                          <a:schemeClr val="dk1"/>
                        </a:solidFill>
                        <a:effectLst/>
                        <a:latin typeface="+mn-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mn-lt"/>
                          <a:ea typeface="Geogrotesque Rg" panose="02000000000000000000" pitchFamily="50" charset="0"/>
                          <a:cs typeface="Geogrotesque Rg" panose="02000000000000000000" pitchFamily="50" charset="0"/>
                        </a:rPr>
                        <a:t>205</a:t>
                      </a: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359855647"/>
                  </a:ext>
                </a:extLst>
              </a:tr>
            </a:tbl>
          </a:graphicData>
        </a:graphic>
      </p:graphicFrame>
    </p:spTree>
    <p:extLst>
      <p:ext uri="{BB962C8B-B14F-4D97-AF65-F5344CB8AC3E}">
        <p14:creationId xmlns:p14="http://schemas.microsoft.com/office/powerpoint/2010/main" val="4210361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8C769C-9339-0507-6251-DB2342AB8BFF}"/>
              </a:ext>
            </a:extLst>
          </p:cNvPr>
          <p:cNvSpPr>
            <a:spLocks noGrp="1"/>
          </p:cNvSpPr>
          <p:nvPr>
            <p:ph type="title"/>
          </p:nvPr>
        </p:nvSpPr>
        <p:spPr>
          <a:xfrm>
            <a:off x="412750" y="900113"/>
            <a:ext cx="9361488" cy="769360"/>
          </a:xfrm>
        </p:spPr>
        <p:txBody>
          <a:bodyPr/>
          <a:lstStyle/>
          <a:p>
            <a:pPr>
              <a:spcBef>
                <a:spcPts val="0"/>
              </a:spcBef>
            </a:pPr>
            <a:r>
              <a:rPr lang="da-DK" dirty="0"/>
              <a:t>6.8 </a:t>
            </a:r>
            <a:r>
              <a:rPr lang="en-US" cap="all" dirty="0"/>
              <a:t>QUARTERLY KEY FIGURES AND FINANCIAL RATIOS</a:t>
            </a:r>
            <a:endParaRPr lang="da-DK" dirty="0"/>
          </a:p>
        </p:txBody>
      </p:sp>
      <p:graphicFrame>
        <p:nvGraphicFramePr>
          <p:cNvPr id="4" name="Tabel 5">
            <a:extLst>
              <a:ext uri="{FF2B5EF4-FFF2-40B4-BE49-F238E27FC236}">
                <a16:creationId xmlns:a16="http://schemas.microsoft.com/office/drawing/2014/main" id="{2D04A09C-DF43-2041-FD24-FCB10E95EAC2}"/>
              </a:ext>
            </a:extLst>
          </p:cNvPr>
          <p:cNvGraphicFramePr>
            <a:graphicFrameLocks noGrp="1"/>
          </p:cNvGraphicFramePr>
          <p:nvPr>
            <p:extLst>
              <p:ext uri="{D42A27DB-BD31-4B8C-83A1-F6EECF244321}">
                <p14:modId xmlns:p14="http://schemas.microsoft.com/office/powerpoint/2010/main" val="2190561267"/>
              </p:ext>
            </p:extLst>
          </p:nvPr>
        </p:nvGraphicFramePr>
        <p:xfrm>
          <a:off x="412750" y="2080362"/>
          <a:ext cx="9361486" cy="4770000"/>
        </p:xfrm>
        <a:graphic>
          <a:graphicData uri="http://schemas.openxmlformats.org/drawingml/2006/table">
            <a:tbl>
              <a:tblPr>
                <a:tableStyleId>{5C22544A-7EE6-4342-B048-85BDC9FD1C3A}</a:tableStyleId>
              </a:tblPr>
              <a:tblGrid>
                <a:gridCol w="2627440">
                  <a:extLst>
                    <a:ext uri="{9D8B030D-6E8A-4147-A177-3AD203B41FA5}">
                      <a16:colId xmlns:a16="http://schemas.microsoft.com/office/drawing/2014/main" val="3890774437"/>
                    </a:ext>
                  </a:extLst>
                </a:gridCol>
                <a:gridCol w="1122341">
                  <a:extLst>
                    <a:ext uri="{9D8B030D-6E8A-4147-A177-3AD203B41FA5}">
                      <a16:colId xmlns:a16="http://schemas.microsoft.com/office/drawing/2014/main" val="3893210140"/>
                    </a:ext>
                  </a:extLst>
                </a:gridCol>
                <a:gridCol w="1122341">
                  <a:extLst>
                    <a:ext uri="{9D8B030D-6E8A-4147-A177-3AD203B41FA5}">
                      <a16:colId xmlns:a16="http://schemas.microsoft.com/office/drawing/2014/main" val="4035765958"/>
                    </a:ext>
                  </a:extLst>
                </a:gridCol>
                <a:gridCol w="1122341">
                  <a:extLst>
                    <a:ext uri="{9D8B030D-6E8A-4147-A177-3AD203B41FA5}">
                      <a16:colId xmlns:a16="http://schemas.microsoft.com/office/drawing/2014/main" val="1439908177"/>
                    </a:ext>
                  </a:extLst>
                </a:gridCol>
                <a:gridCol w="1122341">
                  <a:extLst>
                    <a:ext uri="{9D8B030D-6E8A-4147-A177-3AD203B41FA5}">
                      <a16:colId xmlns:a16="http://schemas.microsoft.com/office/drawing/2014/main" val="3285017737"/>
                    </a:ext>
                  </a:extLst>
                </a:gridCol>
                <a:gridCol w="1122341">
                  <a:extLst>
                    <a:ext uri="{9D8B030D-6E8A-4147-A177-3AD203B41FA5}">
                      <a16:colId xmlns:a16="http://schemas.microsoft.com/office/drawing/2014/main" val="3640581631"/>
                    </a:ext>
                  </a:extLst>
                </a:gridCol>
                <a:gridCol w="1122341">
                  <a:extLst>
                    <a:ext uri="{9D8B030D-6E8A-4147-A177-3AD203B41FA5}">
                      <a16:colId xmlns:a16="http://schemas.microsoft.com/office/drawing/2014/main" val="2999262255"/>
                    </a:ext>
                  </a:extLst>
                </a:gridCol>
              </a:tblGrid>
              <a:tr h="19080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Q2 2023</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Q1 2023</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Q4 2022</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Q3 2022</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Q2 2022</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Full year 2022</a:t>
                      </a:r>
                      <a:endParaRPr lang="da-DK" sz="11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hangingPunct="0"/>
                      <a:r>
                        <a:rPr lang="en-GB" sz="800" b="1" dirty="0">
                          <a:solidFill>
                            <a:srgbClr val="FFC322"/>
                          </a:solidFill>
                          <a:effectLst/>
                          <a:latin typeface="Geogrotesque-Bold" panose="02000000000000000000" pitchFamily="50" charset="0"/>
                          <a:ea typeface="Calibri" panose="020F0502020204030204" pitchFamily="34" charset="0"/>
                          <a:cs typeface="Geogrotesque-Bold" panose="02000000000000000000" pitchFamily="50" charset="0"/>
                        </a:rPr>
                        <a:t>INCOME STATEMENT</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endParaRPr lang="da-DK" sz="11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algn="r" defTabSz="1007943" rtl="0" eaLnBrk="1" latinLnBrk="0" hangingPunct="0"/>
                      <a:endParaRPr lang="da-DK" sz="11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11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11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11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11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Revenue</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122,774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129,360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124,254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111,065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106,584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437,920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Gross profit</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30,606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28,794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36,682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26,292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26,334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114,637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Operating profit (EBIT) before special items</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9,707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7,828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10,881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9,136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5,270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30,842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hangingPunct="0"/>
                      <a:r>
                        <a:rPr lang="da-DK" sz="800" dirty="0">
                          <a:effectLst/>
                          <a:latin typeface="+mn-lt"/>
                          <a:ea typeface="Calibri" panose="020F0502020204030204" pitchFamily="34" charset="0"/>
                          <a:cs typeface="Times New Roman" panose="02020603050405020304" pitchFamily="18" charset="0"/>
                        </a:rPr>
                        <a:t>Operating profit (EBIT) </a:t>
                      </a:r>
                      <a:r>
                        <a:rPr lang="da-DK" sz="800" dirty="0" err="1">
                          <a:effectLst/>
                          <a:latin typeface="+mn-lt"/>
                          <a:ea typeface="Calibri" panose="020F0502020204030204" pitchFamily="34" charset="0"/>
                          <a:cs typeface="Times New Roman" panose="02020603050405020304" pitchFamily="18" charset="0"/>
                        </a:rPr>
                        <a:t>after</a:t>
                      </a:r>
                      <a:r>
                        <a:rPr lang="da-DK" sz="800" dirty="0">
                          <a:effectLst/>
                          <a:latin typeface="+mn-lt"/>
                          <a:ea typeface="Calibri" panose="020F0502020204030204" pitchFamily="34" charset="0"/>
                          <a:cs typeface="Times New Roman" panose="02020603050405020304" pitchFamily="18" charset="0"/>
                        </a:rPr>
                        <a:t> 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9,707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5,894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10,881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9,136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3,620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29,192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199145217"/>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Net financial items</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(1,541)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(1,034)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(3,470)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246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(1,266)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(4,962)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Profit before tax</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8,166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4,860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7,411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9,382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2,354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24,230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Profit for the year</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6,088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3,374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11,117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8,119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2,222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25,074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14330092"/>
                  </a:ext>
                </a:extLst>
              </a:tr>
              <a:tr h="190800">
                <a:tc>
                  <a:txBody>
                    <a:bodyPr/>
                    <a:lstStyle/>
                    <a:p>
                      <a:pPr hangingPunct="0"/>
                      <a:r>
                        <a:rPr lang="en-GB" sz="1100" dirty="0">
                          <a:solidFill>
                            <a:srgbClr val="374B5A"/>
                          </a:solidFill>
                          <a:effectLst/>
                          <a:latin typeface="Calibri" panose="020F0502020204030204" pitchFamily="34" charset="0"/>
                          <a:ea typeface="Calibri" panose="020F0502020204030204" pitchFamily="34" charset="0"/>
                          <a:cs typeface="Times New Roman" panose="02020603050405020304" pitchFamily="18" charset="0"/>
                        </a:rPr>
                        <a:t> </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hangingPunct="0"/>
                      <a:endParaRPr lang="da-DK" sz="800" b="0" u="none">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81549"/>
                  </a:ext>
                </a:extLst>
              </a:tr>
              <a:tr h="190800">
                <a:tc>
                  <a:txBody>
                    <a:bodyPr/>
                    <a:lstStyle/>
                    <a:p>
                      <a:pPr hangingPunct="0"/>
                      <a:r>
                        <a:rPr lang="en-GB" sz="800" b="1" dirty="0">
                          <a:solidFill>
                            <a:srgbClr val="FFC322"/>
                          </a:solidFill>
                          <a:effectLst/>
                          <a:latin typeface="Geogrotesque-Bold" panose="02000000000000000000" pitchFamily="50" charset="0"/>
                          <a:ea typeface="Calibri" panose="020F0502020204030204" pitchFamily="34" charset="0"/>
                          <a:cs typeface="Geogrotesque-Bold" panose="02000000000000000000" pitchFamily="50" charset="0"/>
                        </a:rPr>
                        <a:t>BALANCE SHEET</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endParaRPr lang="da-DK" sz="800" b="0" u="none">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0502975"/>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Non-current assets	</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95,510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92,780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88,599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80,776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79,865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88,599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Current assets	</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318,369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304,346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295,458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253,727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246,078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295,458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Assets</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413,879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397,126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384,057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334,503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325,943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384,057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Equity</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142,565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150,256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146,167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133,454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127,923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146,167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Non-current liabilities</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28,733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28,652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26,473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29,640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30,056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26,473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Current liabilities</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242,581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218,218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211,417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171,413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167,965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211,417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Net debt</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57,619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23,355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20,997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28,444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30,171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20,997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109314516"/>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Net working capital</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140,280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113,514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110,681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113,387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106,488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110,681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2445267"/>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 </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634839"/>
                  </a:ext>
                </a:extLst>
              </a:tr>
              <a:tr h="190800">
                <a:tc>
                  <a:txBody>
                    <a:bodyPr/>
                    <a:lstStyle/>
                    <a:p>
                      <a:pPr hangingPunct="0"/>
                      <a:r>
                        <a:rPr lang="en-GB" sz="800" b="1">
                          <a:solidFill>
                            <a:srgbClr val="FFC322"/>
                          </a:solidFill>
                          <a:effectLst/>
                          <a:latin typeface="Geogrotesque-Bold" panose="02000000000000000000" pitchFamily="50" charset="0"/>
                          <a:ea typeface="Calibri" panose="020F0502020204030204" pitchFamily="34" charset="0"/>
                          <a:cs typeface="Geogrotesque-Bold" panose="02000000000000000000" pitchFamily="50" charset="0"/>
                        </a:rPr>
                        <a:t>OTHER KEY FIGURES</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92563977"/>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Investment in intangible and tangible assets</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2,928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6,859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4,557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1,779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7,332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71727073"/>
                  </a:ext>
                </a:extLst>
              </a:tr>
              <a:tr h="190800">
                <a:tc>
                  <a:txBody>
                    <a:bodyPr/>
                    <a:lstStyle/>
                    <a:p>
                      <a:pPr hangingPunct="0"/>
                      <a:r>
                        <a:rPr lang="en-GB" sz="80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Cash flow from operating activities (CFFO)</a:t>
                      </a:r>
                      <a:endParaRPr lang="da-DK" sz="110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(16,286)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4,883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13,731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4,687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10,542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28,850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84740488"/>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Free cash flow</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(19,214)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(1,976)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7,840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4,390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8,763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20,183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394854227"/>
                  </a:ext>
                </a:extLst>
              </a:tr>
              <a:tr h="190800">
                <a:tc>
                  <a:txBody>
                    <a:bodyPr/>
                    <a:lstStyle/>
                    <a:p>
                      <a:pPr hangingPunct="0"/>
                      <a:r>
                        <a:rPr lang="en-GB" sz="800" dirty="0">
                          <a:solidFill>
                            <a:srgbClr val="374B5A"/>
                          </a:solidFill>
                          <a:effectLst/>
                          <a:latin typeface="Geogrotesque-Regular" panose="02000000000000000000" pitchFamily="50" charset="0"/>
                          <a:ea typeface="Calibri" panose="020F0502020204030204" pitchFamily="34" charset="0"/>
                          <a:cs typeface="Geogrotesque-Regular" panose="02000000000000000000" pitchFamily="50" charset="0"/>
                        </a:rPr>
                        <a:t>Average number of employees</a:t>
                      </a:r>
                      <a:endParaRPr lang="da-DK" sz="1100" dirty="0">
                        <a:effectLst/>
                        <a:latin typeface="Arial" panose="020B0604020202020204" pitchFamily="34"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208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207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199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205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8858973"/>
                  </a:ext>
                </a:extLst>
              </a:tr>
            </a:tbl>
          </a:graphicData>
        </a:graphic>
      </p:graphicFrame>
    </p:spTree>
    <p:extLst>
      <p:ext uri="{BB962C8B-B14F-4D97-AF65-F5344CB8AC3E}">
        <p14:creationId xmlns:p14="http://schemas.microsoft.com/office/powerpoint/2010/main" val="2954040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E8C437-2D90-E722-5B57-418BEA64D7E9}"/>
              </a:ext>
            </a:extLst>
          </p:cNvPr>
          <p:cNvSpPr>
            <a:spLocks noGrp="1"/>
          </p:cNvSpPr>
          <p:nvPr>
            <p:ph type="title"/>
          </p:nvPr>
        </p:nvSpPr>
        <p:spPr>
          <a:xfrm>
            <a:off x="412750" y="900113"/>
            <a:ext cx="9361488" cy="769360"/>
          </a:xfrm>
        </p:spPr>
        <p:txBody>
          <a:bodyPr/>
          <a:lstStyle/>
          <a:p>
            <a:r>
              <a:rPr lang="en-US" sz="2400" dirty="0">
                <a:solidFill>
                  <a:schemeClr val="accent1"/>
                </a:solidFill>
              </a:rPr>
              <a:t>QUARTERLY KEY FIGURES AND FINANCIAL RATIOS </a:t>
            </a:r>
            <a:r>
              <a:rPr lang="en-US" sz="1400" dirty="0">
                <a:solidFill>
                  <a:schemeClr val="accent1"/>
                </a:solidFill>
                <a:latin typeface="+mn-lt"/>
              </a:rPr>
              <a:t>CONTINUED</a:t>
            </a:r>
            <a:endParaRPr lang="da-DK" dirty="0">
              <a:solidFill>
                <a:schemeClr val="accent1"/>
              </a:solidFill>
              <a:latin typeface="+mn-lt"/>
            </a:endParaRPr>
          </a:p>
        </p:txBody>
      </p:sp>
      <p:graphicFrame>
        <p:nvGraphicFramePr>
          <p:cNvPr id="4" name="Tabel 6">
            <a:extLst>
              <a:ext uri="{FF2B5EF4-FFF2-40B4-BE49-F238E27FC236}">
                <a16:creationId xmlns:a16="http://schemas.microsoft.com/office/drawing/2014/main" id="{2784DC98-7987-0503-6ECA-2B0A742956CF}"/>
              </a:ext>
            </a:extLst>
          </p:cNvPr>
          <p:cNvGraphicFramePr>
            <a:graphicFrameLocks noGrp="1"/>
          </p:cNvGraphicFramePr>
          <p:nvPr>
            <p:extLst>
              <p:ext uri="{D42A27DB-BD31-4B8C-83A1-F6EECF244321}">
                <p14:modId xmlns:p14="http://schemas.microsoft.com/office/powerpoint/2010/main" val="2579546214"/>
              </p:ext>
            </p:extLst>
          </p:nvPr>
        </p:nvGraphicFramePr>
        <p:xfrm>
          <a:off x="412750" y="2087563"/>
          <a:ext cx="9361490" cy="3243600"/>
        </p:xfrm>
        <a:graphic>
          <a:graphicData uri="http://schemas.openxmlformats.org/drawingml/2006/table">
            <a:tbl>
              <a:tblPr firstRow="1" bandRow="1">
                <a:tableStyleId>{5C22544A-7EE6-4342-B048-85BDC9FD1C3A}</a:tableStyleId>
              </a:tblPr>
              <a:tblGrid>
                <a:gridCol w="2989598">
                  <a:extLst>
                    <a:ext uri="{9D8B030D-6E8A-4147-A177-3AD203B41FA5}">
                      <a16:colId xmlns:a16="http://schemas.microsoft.com/office/drawing/2014/main" val="2634926273"/>
                    </a:ext>
                  </a:extLst>
                </a:gridCol>
                <a:gridCol w="1061982">
                  <a:extLst>
                    <a:ext uri="{9D8B030D-6E8A-4147-A177-3AD203B41FA5}">
                      <a16:colId xmlns:a16="http://schemas.microsoft.com/office/drawing/2014/main" val="3795805816"/>
                    </a:ext>
                  </a:extLst>
                </a:gridCol>
                <a:gridCol w="1061982">
                  <a:extLst>
                    <a:ext uri="{9D8B030D-6E8A-4147-A177-3AD203B41FA5}">
                      <a16:colId xmlns:a16="http://schemas.microsoft.com/office/drawing/2014/main" val="1550323356"/>
                    </a:ext>
                  </a:extLst>
                </a:gridCol>
                <a:gridCol w="1061982">
                  <a:extLst>
                    <a:ext uri="{9D8B030D-6E8A-4147-A177-3AD203B41FA5}">
                      <a16:colId xmlns:a16="http://schemas.microsoft.com/office/drawing/2014/main" val="2167355204"/>
                    </a:ext>
                  </a:extLst>
                </a:gridCol>
                <a:gridCol w="1061982">
                  <a:extLst>
                    <a:ext uri="{9D8B030D-6E8A-4147-A177-3AD203B41FA5}">
                      <a16:colId xmlns:a16="http://schemas.microsoft.com/office/drawing/2014/main" val="1179340322"/>
                    </a:ext>
                  </a:extLst>
                </a:gridCol>
                <a:gridCol w="1061982">
                  <a:extLst>
                    <a:ext uri="{9D8B030D-6E8A-4147-A177-3AD203B41FA5}">
                      <a16:colId xmlns:a16="http://schemas.microsoft.com/office/drawing/2014/main" val="1203859793"/>
                    </a:ext>
                  </a:extLst>
                </a:gridCol>
                <a:gridCol w="1061982">
                  <a:extLst>
                    <a:ext uri="{9D8B030D-6E8A-4147-A177-3AD203B41FA5}">
                      <a16:colId xmlns:a16="http://schemas.microsoft.com/office/drawing/2014/main" val="2717759436"/>
                    </a:ext>
                  </a:extLst>
                </a:gridCol>
              </a:tblGrid>
              <a:tr h="190800">
                <a:tc>
                  <a:txBody>
                    <a:bodyPr/>
                    <a:lstStyle/>
                    <a:p>
                      <a:pP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DKK thousands</a:t>
                      </a:r>
                      <a:endParaRPr lang="da-DK" sz="800" b="0" u="none" dirty="0">
                        <a:effectLst/>
                        <a:latin typeface="+mj-lt"/>
                        <a:ea typeface="Geogrotesque Rg" panose="02000000000000000000" pitchFamily="50" charset="0"/>
                        <a:cs typeface="Geogrotesque Rg" panose="02000000000000000000" pitchFamily="50" charset="0"/>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Q2 2023</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Q1 2023</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Q4 2022</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Q3 2022</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Q2 2022</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tc>
                  <a:txBody>
                    <a:bodyPr/>
                    <a:lstStyle/>
                    <a:p>
                      <a:pPr algn="r">
                        <a:lnSpc>
                          <a:spcPts val="955"/>
                        </a:lnSpc>
                        <a:spcBef>
                          <a:spcPts val="200"/>
                        </a:spcBef>
                        <a:spcAft>
                          <a:spcPts val="0"/>
                        </a:spcAft>
                        <a:tabLst>
                          <a:tab pos="2519680" algn="l"/>
                        </a:tabLst>
                      </a:pPr>
                      <a:r>
                        <a:rPr lang="en-GB" sz="800" b="0" u="none" dirty="0">
                          <a:solidFill>
                            <a:srgbClr val="374B5A"/>
                          </a:solidFill>
                          <a:effectLst/>
                          <a:uFill>
                            <a:solidFill>
                              <a:srgbClr val="EBEBEB"/>
                            </a:solidFill>
                          </a:uFill>
                          <a:latin typeface="+mj-lt"/>
                          <a:ea typeface="Geogrotesque Rg" panose="02000000000000000000" pitchFamily="50" charset="0"/>
                          <a:cs typeface="Geogrotesque Rg" panose="02000000000000000000" pitchFamily="50" charset="0"/>
                        </a:rPr>
                        <a:t>Full year 2022</a:t>
                      </a:r>
                      <a:endParaRPr lang="da-DK" sz="800" b="0" u="none" dirty="0">
                        <a:effectLst/>
                        <a:latin typeface="+mj-lt"/>
                        <a:ea typeface="Geogrotesque Rg" panose="02000000000000000000" pitchFamily="50" charset="0"/>
                        <a:cs typeface="Geogrotesque Rg" panose="02000000000000000000" pitchFamily="50" charset="0"/>
                      </a:endParaRPr>
                    </a:p>
                  </a:txBody>
                  <a:tcPr marL="68580" marR="6858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2816277"/>
                  </a:ext>
                </a:extLst>
              </a:tr>
              <a:tr h="190800">
                <a:tc>
                  <a:txBody>
                    <a:bodyPr/>
                    <a:lstStyle/>
                    <a:p>
                      <a:pPr hangingPunct="0"/>
                      <a:r>
                        <a:rPr lang="en-GB" sz="800" b="0" u="none" dirty="0">
                          <a:solidFill>
                            <a:srgbClr val="FFC222"/>
                          </a:solidFill>
                          <a:effectLst/>
                          <a:uFill>
                            <a:solidFill>
                              <a:srgbClr val="EBEBEB"/>
                            </a:solidFill>
                          </a:uFill>
                          <a:latin typeface="+mj-lt"/>
                          <a:ea typeface="Calibri" panose="020F0502020204030204" pitchFamily="34" charset="0"/>
                          <a:cs typeface="Times New Roman" panose="02020603050405020304" pitchFamily="18" charset="0"/>
                        </a:rPr>
                        <a:t>FINANCIAL</a:t>
                      </a:r>
                      <a:r>
                        <a:rPr lang="en-GB" sz="800" b="0" u="none" spc="-20" dirty="0">
                          <a:solidFill>
                            <a:srgbClr val="FFC222"/>
                          </a:solidFill>
                          <a:effectLst/>
                          <a:uFill>
                            <a:solidFill>
                              <a:srgbClr val="EBEBEB"/>
                            </a:solidFill>
                          </a:uFill>
                          <a:latin typeface="+mj-lt"/>
                          <a:ea typeface="Calibri" panose="020F0502020204030204" pitchFamily="34" charset="0"/>
                          <a:cs typeface="Times New Roman" panose="02020603050405020304" pitchFamily="18" charset="0"/>
                        </a:rPr>
                        <a:t> </a:t>
                      </a:r>
                      <a:r>
                        <a:rPr lang="en-GB" sz="800" b="0" u="none" dirty="0">
                          <a:solidFill>
                            <a:srgbClr val="FFC222"/>
                          </a:solidFill>
                          <a:effectLst/>
                          <a:uFill>
                            <a:solidFill>
                              <a:srgbClr val="EBEBEB"/>
                            </a:solidFill>
                          </a:uFill>
                          <a:latin typeface="+mj-lt"/>
                          <a:ea typeface="Calibri" panose="020F0502020204030204" pitchFamily="34" charset="0"/>
                          <a:cs typeface="Times New Roman" panose="02020603050405020304" pitchFamily="18" charset="0"/>
                        </a:rPr>
                        <a:t>RATIOS	</a:t>
                      </a:r>
                      <a:endParaRPr lang="da-DK" sz="800" b="0" u="none" dirty="0">
                        <a:effectLst/>
                        <a:latin typeface="+mj-lt"/>
                        <a:ea typeface="Calibri" panose="020F0502020204030204" pitchFamily="34"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endParaRPr lang="da-DK" sz="800" b="0" u="none" dirty="0">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dirty="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endParaRPr lang="da-DK" sz="800" b="0" u="none" kern="1200">
                        <a:solidFill>
                          <a:schemeClr val="dk1"/>
                        </a:solidFill>
                        <a:effectLst/>
                        <a:latin typeface="+mn-lt"/>
                        <a:ea typeface="Calibri" panose="020F0502020204030204" pitchFamily="34" charset="0"/>
                        <a:cs typeface="Times New Roman" panose="02020603050405020304" pitchFamily="18" charset="0"/>
                      </a:endParaRPr>
                    </a:p>
                  </a:txBody>
                  <a:tcPr marL="68580" marR="6858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594014313"/>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Gross</a:t>
                      </a:r>
                      <a:r>
                        <a:rPr lang="en-GB" sz="800" b="0" u="none" spc="-5" dirty="0">
                          <a:solidFill>
                            <a:srgbClr val="374B5A"/>
                          </a:solidFill>
                          <a:effectLst/>
                          <a:latin typeface="+mn-lt"/>
                          <a:ea typeface="Calibri" panose="020F0502020204030204" pitchFamily="34" charset="0"/>
                          <a:cs typeface="Times New Roman" panose="02020603050405020304" pitchFamily="18" charset="0"/>
                        </a:rPr>
                        <a:t> </a:t>
                      </a:r>
                      <a:r>
                        <a:rPr lang="en-GB" sz="800" b="0" u="none" dirty="0">
                          <a:solidFill>
                            <a:srgbClr val="374B5A"/>
                          </a:solidFill>
                          <a:effectLst/>
                          <a:latin typeface="+mn-lt"/>
                          <a:ea typeface="Calibri" panose="020F0502020204030204" pitchFamily="34" charset="0"/>
                          <a:cs typeface="Times New Roman" panose="02020603050405020304" pitchFamily="18" charset="0"/>
                        </a:rPr>
                        <a:t>profit margin</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24.9%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22.3%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29.5%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23.7%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24.7%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021496130"/>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Profit</a:t>
                      </a:r>
                      <a:r>
                        <a:rPr lang="en-GB" sz="800" b="0" u="none" spc="-5" dirty="0">
                          <a:solidFill>
                            <a:srgbClr val="374B5A"/>
                          </a:solidFill>
                          <a:effectLst/>
                          <a:latin typeface="+mn-lt"/>
                          <a:ea typeface="Calibri" panose="020F0502020204030204" pitchFamily="34" charset="0"/>
                          <a:cs typeface="Times New Roman" panose="02020603050405020304" pitchFamily="18" charset="0"/>
                        </a:rPr>
                        <a:t> </a:t>
                      </a:r>
                      <a:r>
                        <a:rPr lang="en-GB" sz="800" b="0" u="none" dirty="0">
                          <a:solidFill>
                            <a:srgbClr val="374B5A"/>
                          </a:solidFill>
                          <a:effectLst/>
                          <a:latin typeface="+mn-lt"/>
                          <a:ea typeface="Calibri" panose="020F0502020204030204" pitchFamily="34" charset="0"/>
                          <a:cs typeface="Times New Roman" panose="02020603050405020304" pitchFamily="18" charset="0"/>
                        </a:rPr>
                        <a:t>margin (EBIT margin) before special items</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7.9%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6.1%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5.0%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7.0%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35605402"/>
                  </a:ext>
                </a:extLst>
              </a:tr>
              <a:tr h="190800">
                <a:tc>
                  <a:txBody>
                    <a:bodyPr/>
                    <a:lstStyle/>
                    <a:p>
                      <a:pPr hangingPunct="0"/>
                      <a:r>
                        <a:rPr lang="da-DK" sz="800" b="0" u="none" dirty="0">
                          <a:effectLst/>
                          <a:latin typeface="+mn-lt"/>
                          <a:ea typeface="Calibri" panose="020F0502020204030204" pitchFamily="34" charset="0"/>
                          <a:cs typeface="Times New Roman" panose="02020603050405020304" pitchFamily="18" charset="0"/>
                        </a:rPr>
                        <a:t>Profit margin (EBIT margin) </a:t>
                      </a:r>
                      <a:r>
                        <a:rPr lang="da-DK" sz="800" b="0" u="none" dirty="0" err="1">
                          <a:effectLst/>
                          <a:latin typeface="+mn-lt"/>
                          <a:ea typeface="Calibri" panose="020F0502020204030204" pitchFamily="34" charset="0"/>
                          <a:cs typeface="Times New Roman" panose="02020603050405020304" pitchFamily="18" charset="0"/>
                        </a:rPr>
                        <a:t>after</a:t>
                      </a:r>
                      <a:r>
                        <a:rPr lang="da-DK" sz="800" b="0" u="none" dirty="0">
                          <a:effectLst/>
                          <a:latin typeface="+mn-lt"/>
                          <a:ea typeface="Calibri" panose="020F0502020204030204" pitchFamily="34" charset="0"/>
                          <a:cs typeface="Times New Roman" panose="02020603050405020304" pitchFamily="18" charset="0"/>
                        </a:rPr>
                        <a:t> 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7.9%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6.7%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657250154"/>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Liquidity ratio</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131.2%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139.5%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139.8%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148.0%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145.6%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140.1%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88399023"/>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Equity ratio</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34.4%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37.8%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38.1%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39.9%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39.0%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38.3%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40830903"/>
                  </a:ext>
                </a:extLst>
              </a:tr>
              <a:tr h="190800">
                <a:tc>
                  <a:txBody>
                    <a:bodyPr/>
                    <a:lstStyle/>
                    <a:p>
                      <a:pPr hangingPunct="0"/>
                      <a:r>
                        <a:rPr lang="en-GB" sz="800" b="0" u="none">
                          <a:solidFill>
                            <a:srgbClr val="374B5A"/>
                          </a:solidFill>
                          <a:effectLst/>
                          <a:latin typeface="+mn-lt"/>
                          <a:ea typeface="Calibri" panose="020F0502020204030204" pitchFamily="34" charset="0"/>
                          <a:cs typeface="Times New Roman" panose="02020603050405020304" pitchFamily="18" charset="0"/>
                        </a:rPr>
                        <a:t>Return</a:t>
                      </a:r>
                      <a:r>
                        <a:rPr lang="en-GB" sz="800" b="0" u="none" spc="-5">
                          <a:solidFill>
                            <a:srgbClr val="374B5A"/>
                          </a:solidFill>
                          <a:effectLst/>
                          <a:latin typeface="+mn-lt"/>
                          <a:ea typeface="Calibri" panose="020F0502020204030204" pitchFamily="34" charset="0"/>
                          <a:cs typeface="Times New Roman" panose="02020603050405020304" pitchFamily="18" charset="0"/>
                        </a:rPr>
                        <a:t> </a:t>
                      </a:r>
                      <a:r>
                        <a:rPr lang="en-GB" sz="800" b="0" u="none">
                          <a:solidFill>
                            <a:srgbClr val="374B5A"/>
                          </a:solidFill>
                          <a:effectLst/>
                          <a:latin typeface="+mn-lt"/>
                          <a:ea typeface="Calibri" panose="020F0502020204030204" pitchFamily="34" charset="0"/>
                          <a:cs typeface="Times New Roman" panose="02020603050405020304" pitchFamily="18" charset="0"/>
                        </a:rPr>
                        <a:t>on equity</a:t>
                      </a:r>
                      <a:endParaRPr lang="da-DK" sz="800" b="0" u="none">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21.2%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17.4%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18.0%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17.9%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64250938"/>
                  </a:ext>
                </a:extLst>
              </a:tr>
              <a:tr h="190800">
                <a:tc>
                  <a:txBody>
                    <a:bodyPr/>
                    <a:lstStyle/>
                    <a:p>
                      <a:pPr hangingPunct="0"/>
                      <a:r>
                        <a:rPr lang="en-GB" sz="800" b="0" u="none">
                          <a:solidFill>
                            <a:srgbClr val="374B5A"/>
                          </a:solidFill>
                          <a:effectLst/>
                          <a:latin typeface="+mn-lt"/>
                          <a:ea typeface="Calibri" panose="020F0502020204030204" pitchFamily="34" charset="0"/>
                          <a:cs typeface="Times New Roman" panose="02020603050405020304" pitchFamily="18" charset="0"/>
                        </a:rPr>
                        <a:t>ROIC</a:t>
                      </a:r>
                      <a:endParaRPr lang="da-DK" sz="800" b="0" u="none">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16.9%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17.1%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16.8%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16.5%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117496140"/>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Financial</a:t>
                      </a:r>
                      <a:r>
                        <a:rPr lang="en-GB" sz="800" b="0" u="none" spc="-5" dirty="0">
                          <a:solidFill>
                            <a:srgbClr val="374B5A"/>
                          </a:solidFill>
                          <a:effectLst/>
                          <a:latin typeface="+mn-lt"/>
                          <a:ea typeface="Calibri" panose="020F0502020204030204" pitchFamily="34" charset="0"/>
                          <a:cs typeface="Times New Roman" panose="02020603050405020304" pitchFamily="18" charset="0"/>
                        </a:rPr>
                        <a:t> </a:t>
                      </a:r>
                      <a:r>
                        <a:rPr lang="en-GB" sz="800" b="0" u="none" dirty="0">
                          <a:solidFill>
                            <a:srgbClr val="374B5A"/>
                          </a:solidFill>
                          <a:effectLst/>
                          <a:latin typeface="+mn-lt"/>
                          <a:ea typeface="Calibri" panose="020F0502020204030204" pitchFamily="34" charset="0"/>
                          <a:cs typeface="Times New Roman" panose="02020603050405020304" pitchFamily="18" charset="0"/>
                        </a:rPr>
                        <a:t>leverage</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40.4%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15.5%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14.4%</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21.3%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24.2%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14.2%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331773"/>
                  </a:ext>
                </a:extLst>
              </a:tr>
              <a:tr h="190800">
                <a:tc>
                  <a:txBody>
                    <a:bodyPr/>
                    <a:lstStyle/>
                    <a:p>
                      <a:pPr hangingPunct="0"/>
                      <a:r>
                        <a:rPr lang="da-DK" sz="800" b="0" u="none" dirty="0">
                          <a:effectLst/>
                          <a:latin typeface="+mn-lt"/>
                          <a:ea typeface="Calibri" panose="020F0502020204030204" pitchFamily="34" charset="0"/>
                          <a:cs typeface="Times New Roman" panose="02020603050405020304" pitchFamily="18" charset="0"/>
                        </a:rPr>
                        <a:t>Net </a:t>
                      </a:r>
                      <a:r>
                        <a:rPr lang="da-DK" sz="800" b="0" u="none" dirty="0" err="1">
                          <a:effectLst/>
                          <a:latin typeface="+mn-lt"/>
                          <a:ea typeface="Calibri" panose="020F0502020204030204" pitchFamily="34" charset="0"/>
                          <a:cs typeface="Times New Roman" panose="02020603050405020304" pitchFamily="18" charset="0"/>
                        </a:rPr>
                        <a:t>debt</a:t>
                      </a:r>
                      <a:r>
                        <a:rPr lang="da-DK" sz="800" b="0" u="none" dirty="0">
                          <a:effectLst/>
                          <a:latin typeface="+mn-lt"/>
                          <a:ea typeface="Calibri" panose="020F0502020204030204" pitchFamily="34" charset="0"/>
                          <a:cs typeface="Times New Roman" panose="02020603050405020304" pitchFamily="18" charset="0"/>
                        </a:rPr>
                        <a:t> to EBITDA</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0.7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0.5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0.8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0.5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26762018"/>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NWC/revenue</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28.8%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24.1%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25.1%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27.0%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27.3%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25.3%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3749092"/>
                  </a:ext>
                </a:extLst>
              </a:tr>
              <a:tr h="190800">
                <a:tc>
                  <a:txBody>
                    <a:bodyPr/>
                    <a:lstStyle/>
                    <a:p>
                      <a:pPr hangingPunct="0"/>
                      <a:r>
                        <a:rPr lang="en-GB" sz="800" b="0" u="none">
                          <a:solidFill>
                            <a:srgbClr val="374B5A"/>
                          </a:solidFill>
                          <a:effectLst/>
                          <a:latin typeface="+mn-lt"/>
                          <a:ea typeface="Calibri" panose="020F0502020204030204" pitchFamily="34" charset="0"/>
                          <a:cs typeface="Times New Roman" panose="02020603050405020304" pitchFamily="18" charset="0"/>
                        </a:rPr>
                        <a:t>Earnings per share	</a:t>
                      </a:r>
                      <a:endParaRPr lang="da-DK" sz="800" b="0" u="none">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1.97</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1.09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3.61</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2.63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0.72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8.13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370767321"/>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Equity value per share	</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46.23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48.72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47.40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43.28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41.48</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48.0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4405065"/>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Share price	</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73.5</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81.0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62.6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50.00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55.00</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62.6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839497664"/>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Price-book ratio	</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1.59</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1.66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1.32</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1.16</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1.3</a:t>
                      </a:r>
                    </a:p>
                  </a:txBody>
                  <a:tcPr marL="68580" marR="6858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140199477"/>
                  </a:ext>
                </a:extLst>
              </a:tr>
              <a:tr h="190800">
                <a:tc>
                  <a:txBody>
                    <a:bodyPr/>
                    <a:lstStyle/>
                    <a:p>
                      <a:pPr hangingPunct="0"/>
                      <a:r>
                        <a:rPr lang="en-GB" sz="800" b="0" u="none" dirty="0">
                          <a:solidFill>
                            <a:srgbClr val="374B5A"/>
                          </a:solidFill>
                          <a:effectLst/>
                          <a:latin typeface="+mn-lt"/>
                          <a:ea typeface="Calibri" panose="020F0502020204030204" pitchFamily="34" charset="0"/>
                          <a:cs typeface="Times New Roman" panose="02020603050405020304" pitchFamily="18" charset="0"/>
                        </a:rPr>
                        <a:t>Market capitalization	</a:t>
                      </a:r>
                      <a:endParaRPr lang="da-DK" sz="800" b="0" u="none" dirty="0">
                        <a:effectLst/>
                        <a:latin typeface="+mn-lt"/>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228,322</a:t>
                      </a:r>
                    </a:p>
                  </a:txBody>
                  <a:tcPr marL="68580" marR="68580" marT="0" marB="0" anchor="ctr">
                    <a:lnT w="6350" cap="flat" cmpd="sng" algn="ctr">
                      <a:solidFill>
                        <a:schemeClr val="bg2">
                          <a:lumMod val="90000"/>
                        </a:schemeClr>
                      </a:solidFill>
                      <a:prstDash val="solid"/>
                      <a:round/>
                      <a:headEnd type="none" w="med" len="med"/>
                      <a:tailEnd type="none" w="med" len="med"/>
                    </a:lnT>
                    <a:noFill/>
                  </a:tcPr>
                </a:tc>
                <a:tc>
                  <a:txBody>
                    <a:bodyPr/>
                    <a:lstStyle/>
                    <a:p>
                      <a:pPr algn="r" hangingPunct="0"/>
                      <a:r>
                        <a:rPr lang="da-DK" sz="800" b="0" u="none" dirty="0">
                          <a:effectLst/>
                          <a:latin typeface="+mn-lt"/>
                          <a:ea typeface="Calibri" panose="020F0502020204030204" pitchFamily="34" charset="0"/>
                          <a:cs typeface="Times New Roman" panose="02020603050405020304" pitchFamily="18" charset="0"/>
                        </a:rPr>
                        <a:t>251,620</a:t>
                      </a:r>
                    </a:p>
                  </a:txBody>
                  <a:tcPr marL="68580" marR="68580" marT="0" marB="0" anchor="ctr">
                    <a:lnT w="6350" cap="flat" cmpd="sng" algn="ctr">
                      <a:solidFill>
                        <a:schemeClr val="bg2">
                          <a:lumMod val="90000"/>
                        </a:schemeClr>
                      </a:solidFill>
                      <a:prstDash val="solid"/>
                      <a:round/>
                      <a:headEnd type="none" w="med" len="med"/>
                      <a:tailEnd type="none" w="med" len="med"/>
                    </a:lnT>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194.462</a:t>
                      </a:r>
                    </a:p>
                  </a:txBody>
                  <a:tcPr marL="68580" marR="68580" marT="0" marB="0" anchor="ctr">
                    <a:lnT w="6350" cap="flat" cmpd="sng" algn="ctr">
                      <a:solidFill>
                        <a:schemeClr val="bg2">
                          <a:lumMod val="90000"/>
                        </a:schemeClr>
                      </a:solidFill>
                      <a:prstDash val="solid"/>
                      <a:round/>
                      <a:headEnd type="none" w="med" len="med"/>
                      <a:tailEnd type="none" w="med" len="med"/>
                    </a:lnT>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155,321</a:t>
                      </a:r>
                    </a:p>
                  </a:txBody>
                  <a:tcPr marL="68580" marR="68580" marT="0" marB="0" anchor="ctr">
                    <a:lnT w="6350" cap="flat" cmpd="sng" algn="ctr">
                      <a:solidFill>
                        <a:schemeClr val="bg2">
                          <a:lumMod val="90000"/>
                        </a:schemeClr>
                      </a:solidFill>
                      <a:prstDash val="solid"/>
                      <a:round/>
                      <a:headEnd type="none" w="med" len="med"/>
                      <a:tailEnd type="none" w="med" len="med"/>
                    </a:lnT>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170.853</a:t>
                      </a:r>
                    </a:p>
                  </a:txBody>
                  <a:tcPr marL="68580" marR="68580" marT="0" marB="0" anchor="ctr">
                    <a:lnT w="6350" cap="flat" cmpd="sng" algn="ctr">
                      <a:solidFill>
                        <a:schemeClr val="bg2">
                          <a:lumMod val="90000"/>
                        </a:schemeClr>
                      </a:solidFill>
                      <a:prstDash val="solid"/>
                      <a:round/>
                      <a:headEnd type="none" w="med" len="med"/>
                      <a:tailEnd type="none" w="med" len="med"/>
                    </a:lnT>
                    <a:noFill/>
                  </a:tcPr>
                </a:tc>
                <a:tc>
                  <a:txBody>
                    <a:bodyPr/>
                    <a:lstStyle/>
                    <a:p>
                      <a:pPr marL="0" algn="r" defTabSz="1007943" rtl="0" eaLnBrk="1" latinLnBrk="0" hangingPunct="0"/>
                      <a:r>
                        <a:rPr lang="da-DK" sz="800" b="0" u="none" kern="1200" dirty="0">
                          <a:solidFill>
                            <a:schemeClr val="dk1"/>
                          </a:solidFill>
                          <a:effectLst/>
                          <a:latin typeface="+mn-lt"/>
                          <a:ea typeface="Calibri" panose="020F0502020204030204" pitchFamily="34" charset="0"/>
                          <a:cs typeface="Times New Roman" panose="02020603050405020304" pitchFamily="18" charset="0"/>
                        </a:rPr>
                        <a:t>194,461</a:t>
                      </a:r>
                    </a:p>
                  </a:txBody>
                  <a:tcPr marL="68580" marR="68580" marT="0" marB="0" anchor="ctr">
                    <a:lnT w="6350" cap="flat" cmpd="sng" algn="ctr">
                      <a:solidFill>
                        <a:schemeClr val="bg2">
                          <a:lumMod val="90000"/>
                        </a:schemeClr>
                      </a:solidFill>
                      <a:prstDash val="solid"/>
                      <a:round/>
                      <a:headEnd type="none" w="med" len="med"/>
                      <a:tailEnd type="none" w="med" len="med"/>
                    </a:lnT>
                    <a:noFill/>
                  </a:tcPr>
                </a:tc>
                <a:extLst>
                  <a:ext uri="{0D108BD9-81ED-4DB2-BD59-A6C34878D82A}">
                    <a16:rowId xmlns:a16="http://schemas.microsoft.com/office/drawing/2014/main" val="1735501129"/>
                  </a:ext>
                </a:extLst>
              </a:tr>
            </a:tbl>
          </a:graphicData>
        </a:graphic>
      </p:graphicFrame>
    </p:spTree>
    <p:extLst>
      <p:ext uri="{BB962C8B-B14F-4D97-AF65-F5344CB8AC3E}">
        <p14:creationId xmlns:p14="http://schemas.microsoft.com/office/powerpoint/2010/main" val="1847932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843D31-38A1-75E5-6DDB-048617DF06C0}"/>
              </a:ext>
            </a:extLst>
          </p:cNvPr>
          <p:cNvSpPr>
            <a:spLocks noGrp="1"/>
          </p:cNvSpPr>
          <p:nvPr>
            <p:ph type="title"/>
          </p:nvPr>
        </p:nvSpPr>
        <p:spPr/>
        <p:txBody>
          <a:bodyPr/>
          <a:lstStyle/>
          <a:p>
            <a:r>
              <a:rPr lang="da-DK" sz="2400" dirty="0">
                <a:solidFill>
                  <a:schemeClr val="accent1"/>
                </a:solidFill>
              </a:rPr>
              <a:t>FINANCIAL RATIO</a:t>
            </a:r>
          </a:p>
        </p:txBody>
      </p:sp>
      <p:sp>
        <p:nvSpPr>
          <p:cNvPr id="3" name="Pladsholder til indhold 2">
            <a:extLst>
              <a:ext uri="{FF2B5EF4-FFF2-40B4-BE49-F238E27FC236}">
                <a16:creationId xmlns:a16="http://schemas.microsoft.com/office/drawing/2014/main" id="{172FB66A-0BF4-0E4B-FF1B-620391252B30}"/>
              </a:ext>
            </a:extLst>
          </p:cNvPr>
          <p:cNvSpPr>
            <a:spLocks noGrp="1"/>
          </p:cNvSpPr>
          <p:nvPr>
            <p:ph idx="1"/>
          </p:nvPr>
        </p:nvSpPr>
        <p:spPr>
          <a:xfrm>
            <a:off x="412750" y="1482763"/>
            <a:ext cx="9361489" cy="4796544"/>
          </a:xfrm>
        </p:spPr>
        <p:txBody>
          <a:bodyPr numCol="2" spcCol="360000">
            <a:noAutofit/>
          </a:bodyPr>
          <a:lstStyle/>
          <a:p>
            <a:r>
              <a:rPr lang="en-US" sz="1200" dirty="0"/>
              <a:t>Financial ratios are calculated as follows:</a:t>
            </a:r>
          </a:p>
          <a:p>
            <a:r>
              <a:rPr lang="en-US" sz="1200" dirty="0"/>
              <a:t>Gross profit margin = Gross profit x 100 / Revenue</a:t>
            </a:r>
          </a:p>
          <a:p>
            <a:r>
              <a:rPr lang="en-US" sz="1200" dirty="0"/>
              <a:t>Profit margin = EBIT x 100 / Revenue</a:t>
            </a:r>
          </a:p>
          <a:p>
            <a:r>
              <a:rPr lang="en-US" sz="1200" dirty="0"/>
              <a:t>EBIT margin before special items = EBIT before special items x 100 / Revenue</a:t>
            </a:r>
          </a:p>
          <a:p>
            <a:r>
              <a:rPr lang="en-US" sz="1200" dirty="0"/>
              <a:t>EBIT after special items = EBIT after special items x 100 / Revenue</a:t>
            </a:r>
          </a:p>
          <a:p>
            <a:r>
              <a:rPr lang="en-US" sz="1200" dirty="0"/>
              <a:t>Liquidity ratio = Total current assets x 100 / Total current liabilities</a:t>
            </a:r>
          </a:p>
          <a:p>
            <a:r>
              <a:rPr lang="en-US" sz="1200" dirty="0"/>
              <a:t>Equity ratio = Total equity x 100 / Total assets</a:t>
            </a:r>
          </a:p>
          <a:p>
            <a:r>
              <a:rPr lang="en-US" sz="1200" dirty="0"/>
              <a:t>Return on equity = Profit for the period x 100 / (Equity this year + equity prior year) / 2*</a:t>
            </a:r>
          </a:p>
          <a:p>
            <a:r>
              <a:rPr lang="en-US" sz="1200" dirty="0"/>
              <a:t>Financial leverage = Net interest-bearing debt x 100 / Equity</a:t>
            </a:r>
          </a:p>
          <a:p>
            <a:r>
              <a:rPr lang="en-US" sz="1200" dirty="0"/>
              <a:t>Net debt to EBITDA = Net debt / EBITDA (EBIT less depreciations)*</a:t>
            </a:r>
          </a:p>
          <a:p>
            <a:r>
              <a:rPr lang="en-US" sz="1200" dirty="0"/>
              <a:t>NWC/Revenue = Net working capital x 100 / Revenue*</a:t>
            </a:r>
          </a:p>
          <a:p>
            <a:r>
              <a:rPr lang="en-US" sz="1200" dirty="0"/>
              <a:t>Earnings per share = Profit for the period / Shares in free flow</a:t>
            </a:r>
          </a:p>
          <a:p>
            <a:r>
              <a:rPr lang="en-US" sz="1200" dirty="0"/>
              <a:t>Equity value per share = Equity / Total shares</a:t>
            </a:r>
          </a:p>
          <a:p>
            <a:r>
              <a:rPr lang="en-US" sz="1200" dirty="0"/>
              <a:t>Share price = Share price at end of period</a:t>
            </a:r>
          </a:p>
          <a:p>
            <a:r>
              <a:rPr lang="en-US" sz="1200" dirty="0"/>
              <a:t>Price-book ratio = Share price / Equity per share</a:t>
            </a:r>
          </a:p>
          <a:p>
            <a:r>
              <a:rPr lang="en-US" sz="1200" dirty="0"/>
              <a:t>Market capitalization = Total number of share x Share price</a:t>
            </a:r>
          </a:p>
          <a:p>
            <a:r>
              <a:rPr lang="en-US" sz="1200" dirty="0"/>
              <a:t>ROIC = NOPAT / (Invested capital this year + invested capital prior year) / 2*</a:t>
            </a:r>
          </a:p>
          <a:p>
            <a:r>
              <a:rPr lang="en-US" sz="1200" dirty="0"/>
              <a:t>NOPAT = Profit for the period +/- net financial income*</a:t>
            </a:r>
          </a:p>
          <a:p>
            <a:r>
              <a:rPr lang="en-US" sz="1200" dirty="0"/>
              <a:t>Invested capital = Total assets - net cash and credits - deferred tax</a:t>
            </a:r>
          </a:p>
          <a:p>
            <a:endParaRPr lang="en-US" sz="1200" dirty="0"/>
          </a:p>
          <a:p>
            <a:pPr marL="0" indent="0">
              <a:buNone/>
            </a:pPr>
            <a:r>
              <a:rPr lang="en-US" sz="1200" dirty="0"/>
              <a:t>* Measured over a 12-month period</a:t>
            </a:r>
          </a:p>
        </p:txBody>
      </p:sp>
    </p:spTree>
    <p:extLst>
      <p:ext uri="{BB962C8B-B14F-4D97-AF65-F5344CB8AC3E}">
        <p14:creationId xmlns:p14="http://schemas.microsoft.com/office/powerpoint/2010/main" val="3842394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836E2FE-3C61-9A6C-F743-93741C07A06A}"/>
              </a:ext>
            </a:extLst>
          </p:cNvPr>
          <p:cNvSpPr/>
          <p:nvPr/>
        </p:nvSpPr>
        <p:spPr>
          <a:xfrm>
            <a:off x="0" y="0"/>
            <a:ext cx="10691813" cy="56880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4">
            <a:extLst>
              <a:ext uri="{FF2B5EF4-FFF2-40B4-BE49-F238E27FC236}">
                <a16:creationId xmlns:a16="http://schemas.microsoft.com/office/drawing/2014/main" id="{E8601F94-CBD4-A200-638E-06904FF462D9}"/>
              </a:ext>
            </a:extLst>
          </p:cNvPr>
          <p:cNvSpPr/>
          <p:nvPr/>
        </p:nvSpPr>
        <p:spPr>
          <a:xfrm>
            <a:off x="0" y="5688013"/>
            <a:ext cx="10691813" cy="18716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Grafik 5">
            <a:extLst>
              <a:ext uri="{FF2B5EF4-FFF2-40B4-BE49-F238E27FC236}">
                <a16:creationId xmlns:a16="http://schemas.microsoft.com/office/drawing/2014/main" id="{82429856-BBF3-1A4F-4110-83B3D9DB10D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750" y="900113"/>
            <a:ext cx="2135732" cy="405447"/>
          </a:xfrm>
          <a:prstGeom prst="rect">
            <a:avLst/>
          </a:prstGeom>
        </p:spPr>
      </p:pic>
      <p:pic>
        <p:nvPicPr>
          <p:cNvPr id="8" name="Grafik 7">
            <a:extLst>
              <a:ext uri="{FF2B5EF4-FFF2-40B4-BE49-F238E27FC236}">
                <a16:creationId xmlns:a16="http://schemas.microsoft.com/office/drawing/2014/main" id="{76E93287-A281-952A-4ACC-880C9415E22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2974" b="4101"/>
          <a:stretch/>
        </p:blipFill>
        <p:spPr>
          <a:xfrm>
            <a:off x="5005188" y="900113"/>
            <a:ext cx="5686625" cy="4787900"/>
          </a:xfrm>
          <a:prstGeom prst="rect">
            <a:avLst/>
          </a:prstGeom>
        </p:spPr>
      </p:pic>
      <p:sp>
        <p:nvSpPr>
          <p:cNvPr id="9" name="Tekstfelt 8">
            <a:extLst>
              <a:ext uri="{FF2B5EF4-FFF2-40B4-BE49-F238E27FC236}">
                <a16:creationId xmlns:a16="http://schemas.microsoft.com/office/drawing/2014/main" id="{1B32619D-2CC0-9710-7267-672D6F3C885E}"/>
              </a:ext>
            </a:extLst>
          </p:cNvPr>
          <p:cNvSpPr txBox="1"/>
          <p:nvPr/>
        </p:nvSpPr>
        <p:spPr>
          <a:xfrm>
            <a:off x="412750" y="5796280"/>
            <a:ext cx="3384550" cy="1296669"/>
          </a:xfrm>
          <a:prstGeom prst="rect">
            <a:avLst/>
          </a:prstGeom>
          <a:noFill/>
        </p:spPr>
        <p:txBody>
          <a:bodyPr wrap="square" lIns="0" tIns="0" rIns="0" bIns="0" rtlCol="0" anchor="b">
            <a:noAutofit/>
          </a:bodyPr>
          <a:lstStyle/>
          <a:p>
            <a:pPr marR="0" rtl="0"/>
            <a:r>
              <a:rPr lang="en-GB" sz="1000" dirty="0" err="1"/>
              <a:t>Bygmestervej</a:t>
            </a:r>
            <a:r>
              <a:rPr lang="en-GB" sz="1000" dirty="0"/>
              <a:t> 2</a:t>
            </a:r>
          </a:p>
          <a:p>
            <a:pPr marR="0" rtl="0"/>
            <a:r>
              <a:rPr lang="en-GB" sz="1000" dirty="0"/>
              <a:t>DK-5600 </a:t>
            </a:r>
            <a:r>
              <a:rPr lang="en-GB" sz="1000" dirty="0" err="1"/>
              <a:t>Faaborg</a:t>
            </a:r>
            <a:endParaRPr lang="en-GB" sz="1000" dirty="0"/>
          </a:p>
          <a:p>
            <a:pPr marR="0" rtl="0"/>
            <a:r>
              <a:rPr lang="en-GB" sz="1000" dirty="0"/>
              <a:t>Denmark</a:t>
            </a:r>
          </a:p>
          <a:p>
            <a:pPr marR="0" rtl="0"/>
            <a:r>
              <a:rPr lang="en-GB" sz="1000" dirty="0"/>
              <a:t>Tel.: +45 6311 3860</a:t>
            </a:r>
          </a:p>
          <a:p>
            <a:pPr marR="0" rtl="0"/>
            <a:r>
              <a:rPr lang="en-GB" sz="1000" dirty="0"/>
              <a:t>skako.dk@skako.com</a:t>
            </a:r>
          </a:p>
          <a:p>
            <a:pPr marR="0" rtl="0"/>
            <a:r>
              <a:rPr lang="en-GB" sz="1000" dirty="0"/>
              <a:t>www.skako.com</a:t>
            </a:r>
          </a:p>
          <a:p>
            <a:pPr marR="0" rtl="0"/>
            <a:r>
              <a:rPr lang="en-GB" sz="1000" dirty="0"/>
              <a:t>CVR No. 36440414</a:t>
            </a:r>
            <a:endParaRPr lang="da-DK" sz="1000" dirty="0"/>
          </a:p>
        </p:txBody>
      </p:sp>
    </p:spTree>
    <p:extLst>
      <p:ext uri="{BB962C8B-B14F-4D97-AF65-F5344CB8AC3E}">
        <p14:creationId xmlns:p14="http://schemas.microsoft.com/office/powerpoint/2010/main" val="205349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A95F0-685C-1F8C-1C68-D62ADCC52159}"/>
              </a:ext>
            </a:extLst>
          </p:cNvPr>
          <p:cNvSpPr>
            <a:spLocks noGrp="1"/>
          </p:cNvSpPr>
          <p:nvPr>
            <p:ph type="title"/>
          </p:nvPr>
        </p:nvSpPr>
        <p:spPr/>
        <p:txBody>
          <a:bodyPr/>
          <a:lstStyle/>
          <a:p>
            <a:r>
              <a:rPr lang="da-DK" dirty="0"/>
              <a:t>2. </a:t>
            </a:r>
            <a:r>
              <a:rPr lang="en-US" dirty="0"/>
              <a:t>KEY FIGURES AND FINANCIAL RATIOS</a:t>
            </a:r>
            <a:endParaRPr lang="da-DK" dirty="0"/>
          </a:p>
        </p:txBody>
      </p:sp>
      <p:graphicFrame>
        <p:nvGraphicFramePr>
          <p:cNvPr id="3" name="Tabel 5">
            <a:extLst>
              <a:ext uri="{FF2B5EF4-FFF2-40B4-BE49-F238E27FC236}">
                <a16:creationId xmlns:a16="http://schemas.microsoft.com/office/drawing/2014/main" id="{2A34E838-406B-8B1B-1A09-5FF846ADF053}"/>
              </a:ext>
            </a:extLst>
          </p:cNvPr>
          <p:cNvGraphicFramePr>
            <a:graphicFrameLocks noGrp="1"/>
          </p:cNvGraphicFramePr>
          <p:nvPr>
            <p:extLst>
              <p:ext uri="{D42A27DB-BD31-4B8C-83A1-F6EECF244321}">
                <p14:modId xmlns:p14="http://schemas.microsoft.com/office/powerpoint/2010/main" val="1242388169"/>
              </p:ext>
            </p:extLst>
          </p:nvPr>
        </p:nvGraphicFramePr>
        <p:xfrm>
          <a:off x="412749" y="1669473"/>
          <a:ext cx="9361488" cy="5425844"/>
        </p:xfrm>
        <a:graphic>
          <a:graphicData uri="http://schemas.openxmlformats.org/drawingml/2006/table">
            <a:tbl>
              <a:tblPr>
                <a:tableStyleId>{5C22544A-7EE6-4342-B048-85BDC9FD1C3A}</a:tableStyleId>
              </a:tblPr>
              <a:tblGrid>
                <a:gridCol w="2985353">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3404114388"/>
                    </a:ext>
                  </a:extLst>
                </a:gridCol>
                <a:gridCol w="1275227">
                  <a:extLst>
                    <a:ext uri="{9D8B030D-6E8A-4147-A177-3AD203B41FA5}">
                      <a16:colId xmlns:a16="http://schemas.microsoft.com/office/drawing/2014/main" val="2288362829"/>
                    </a:ext>
                  </a:extLst>
                </a:gridCol>
                <a:gridCol w="1275227">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FY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89928">
                <a:tc>
                  <a:txBody>
                    <a:bodyPr/>
                    <a:lstStyle/>
                    <a:p>
                      <a:pPr marL="2540" algn="l">
                        <a:lnSpc>
                          <a:spcPts val="940"/>
                        </a:lnSpc>
                        <a:spcBef>
                          <a:spcPts val="200"/>
                        </a:spcBef>
                        <a:spcAft>
                          <a:spcPts val="0"/>
                        </a:spcAft>
                      </a:pPr>
                      <a:r>
                        <a:rPr lang="en-GB" sz="800" dirty="0">
                          <a:solidFill>
                            <a:schemeClr val="accent1"/>
                          </a:solidFill>
                          <a:effectLst/>
                          <a:latin typeface="+mj-lt"/>
                        </a:rPr>
                        <a:t>INCOME</a:t>
                      </a:r>
                      <a:r>
                        <a:rPr lang="en-GB" sz="800" spc="-35" dirty="0">
                          <a:solidFill>
                            <a:schemeClr val="accent1"/>
                          </a:solidFill>
                          <a:effectLst/>
                          <a:latin typeface="+mj-lt"/>
                        </a:rPr>
                        <a:t> </a:t>
                      </a:r>
                      <a:r>
                        <a:rPr lang="en-GB" sz="800" dirty="0">
                          <a:solidFill>
                            <a:schemeClr val="accent1"/>
                          </a:solidFill>
                          <a:effectLst/>
                          <a:latin typeface="+mj-lt"/>
                        </a:rPr>
                        <a:t>STATEMENT</a:t>
                      </a:r>
                      <a:endParaRPr lang="da-DK" sz="80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89928">
                <a:tc>
                  <a:txBody>
                    <a:bodyPr/>
                    <a:lstStyle/>
                    <a:p>
                      <a:pPr marL="2540" algn="l">
                        <a:lnSpc>
                          <a:spcPts val="940"/>
                        </a:lnSpc>
                        <a:spcBef>
                          <a:spcPts val="155"/>
                        </a:spcBef>
                        <a:spcAft>
                          <a:spcPts val="0"/>
                        </a:spcAft>
                      </a:pPr>
                      <a:r>
                        <a:rPr lang="en-GB" sz="800" dirty="0">
                          <a:effectLst/>
                        </a:rPr>
                        <a:t>Revenue</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122,774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106,584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252,134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202,601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437,920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89928">
                <a:tc>
                  <a:txBody>
                    <a:bodyPr/>
                    <a:lstStyle/>
                    <a:p>
                      <a:pPr marL="2540" algn="l">
                        <a:lnSpc>
                          <a:spcPts val="940"/>
                        </a:lnSpc>
                        <a:spcBef>
                          <a:spcPts val="155"/>
                        </a:spcBef>
                        <a:spcAft>
                          <a:spcPts val="0"/>
                        </a:spcAft>
                      </a:pPr>
                      <a:r>
                        <a:rPr lang="en-GB" sz="800" dirty="0">
                          <a:effectLst/>
                        </a:rPr>
                        <a:t>Gross</a:t>
                      </a:r>
                      <a:r>
                        <a:rPr lang="en-GB" sz="800" spc="-5" dirty="0">
                          <a:effectLst/>
                        </a:rPr>
                        <a:t> </a:t>
                      </a:r>
                      <a:r>
                        <a:rPr lang="en-GB" sz="800" dirty="0">
                          <a:effectLst/>
                        </a:rPr>
                        <a:t>profit</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30,606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26,334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59,400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51,663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114,637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89928">
                <a:tc>
                  <a:txBody>
                    <a:bodyPr/>
                    <a:lstStyle/>
                    <a:p>
                      <a:pPr marL="2540" algn="l">
                        <a:lnSpc>
                          <a:spcPts val="940"/>
                        </a:lnSpc>
                        <a:spcBef>
                          <a:spcPts val="15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Operating profit (EBIT) </a:t>
                      </a:r>
                      <a:r>
                        <a:rPr lang="da-DK" sz="800" dirty="0" err="1">
                          <a:effectLst/>
                          <a:latin typeface="Geogrotesque Rg" panose="02000000000000000000" pitchFamily="50" charset="0"/>
                          <a:ea typeface="Geogrotesque Rg" panose="02000000000000000000" pitchFamily="50" charset="0"/>
                          <a:cs typeface="Geogrotesque Rg" panose="02000000000000000000" pitchFamily="50" charset="0"/>
                        </a:rPr>
                        <a:t>before</a:t>
                      </a: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 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5,270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17,535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10,825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30,842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145377237"/>
                  </a:ext>
                </a:extLst>
              </a:tr>
              <a:tr h="189928">
                <a:tc>
                  <a:txBody>
                    <a:bodyPr/>
                    <a:lstStyle/>
                    <a:p>
                      <a:pPr marL="2540" algn="l">
                        <a:lnSpc>
                          <a:spcPts val="940"/>
                        </a:lnSpc>
                        <a:spcBef>
                          <a:spcPts val="15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Special items</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(1,934)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239009998"/>
                  </a:ext>
                </a:extLst>
              </a:tr>
              <a:tr h="189928">
                <a:tc>
                  <a:txBody>
                    <a:bodyPr/>
                    <a:lstStyle/>
                    <a:p>
                      <a:pPr marL="2540" algn="l">
                        <a:lnSpc>
                          <a:spcPts val="940"/>
                        </a:lnSpc>
                        <a:spcBef>
                          <a:spcPts val="155"/>
                        </a:spcBef>
                        <a:spcAft>
                          <a:spcPts val="0"/>
                        </a:spcAft>
                      </a:pPr>
                      <a:r>
                        <a:rPr lang="en-GB" sz="800" dirty="0">
                          <a:effectLst/>
                        </a:rPr>
                        <a:t>Operating</a:t>
                      </a:r>
                      <a:r>
                        <a:rPr lang="en-GB" sz="800" spc="-5" dirty="0">
                          <a:effectLst/>
                        </a:rPr>
                        <a:t> </a:t>
                      </a:r>
                      <a:r>
                        <a:rPr lang="en-GB" sz="800" dirty="0">
                          <a:effectLst/>
                        </a:rPr>
                        <a:t>profit (EBIT) after special items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3,620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15,601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9,175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29,192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89928">
                <a:tc>
                  <a:txBody>
                    <a:bodyPr/>
                    <a:lstStyle/>
                    <a:p>
                      <a:pPr marL="1905" algn="l">
                        <a:lnSpc>
                          <a:spcPts val="790"/>
                        </a:lnSpc>
                        <a:spcBef>
                          <a:spcPts val="305"/>
                        </a:spcBef>
                        <a:spcAft>
                          <a:spcPts val="0"/>
                        </a:spcAft>
                      </a:pPr>
                      <a:r>
                        <a:rPr lang="en-GB" sz="800" dirty="0">
                          <a:effectLst/>
                        </a:rPr>
                        <a:t>Net</a:t>
                      </a:r>
                      <a:r>
                        <a:rPr lang="en-GB" sz="800" spc="-5" dirty="0">
                          <a:effectLst/>
                        </a:rPr>
                        <a:t> </a:t>
                      </a:r>
                      <a:r>
                        <a:rPr lang="en-GB" sz="800" dirty="0">
                          <a:effectLst/>
                        </a:rPr>
                        <a:t>financial items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(1,541)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(1,266)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(2,575)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(4,962)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89928">
                <a:tc>
                  <a:txBody>
                    <a:bodyPr/>
                    <a:lstStyle/>
                    <a:p>
                      <a:pPr marL="1270" algn="l">
                        <a:lnSpc>
                          <a:spcPts val="790"/>
                        </a:lnSpc>
                        <a:spcBef>
                          <a:spcPts val="305"/>
                        </a:spcBef>
                        <a:spcAft>
                          <a:spcPts val="0"/>
                        </a:spcAft>
                      </a:pPr>
                      <a:r>
                        <a:rPr lang="en-GB" sz="800" dirty="0">
                          <a:effectLst/>
                        </a:rPr>
                        <a:t>Profit</a:t>
                      </a:r>
                      <a:r>
                        <a:rPr lang="en-GB" sz="800" spc="-5" dirty="0">
                          <a:effectLst/>
                        </a:rPr>
                        <a:t> </a:t>
                      </a:r>
                      <a:r>
                        <a:rPr lang="en-GB" sz="800" dirty="0">
                          <a:effectLst/>
                        </a:rPr>
                        <a:t>before</a:t>
                      </a:r>
                      <a:r>
                        <a:rPr lang="en-GB" sz="800" spc="-5" dirty="0">
                          <a:effectLst/>
                        </a:rPr>
                        <a:t> </a:t>
                      </a:r>
                      <a:r>
                        <a:rPr lang="en-GB" sz="800" dirty="0">
                          <a:effectLst/>
                        </a:rPr>
                        <a:t>tax</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8,166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2,354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13,026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7,437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24,230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89928">
                <a:tc>
                  <a:txBody>
                    <a:bodyPr/>
                    <a:lstStyle/>
                    <a:p>
                      <a:pPr marL="1270" algn="l">
                        <a:lnSpc>
                          <a:spcPts val="790"/>
                        </a:lnSpc>
                        <a:spcBef>
                          <a:spcPts val="305"/>
                        </a:spcBef>
                        <a:spcAft>
                          <a:spcPts val="0"/>
                        </a:spcAft>
                      </a:pPr>
                      <a:r>
                        <a:rPr lang="en-GB" sz="800" dirty="0">
                          <a:effectLst/>
                        </a:rPr>
                        <a:t>Profit</a:t>
                      </a:r>
                      <a:r>
                        <a:rPr lang="en-GB" sz="800" spc="-5" dirty="0">
                          <a:effectLst/>
                        </a:rPr>
                        <a:t> </a:t>
                      </a:r>
                      <a:r>
                        <a:rPr lang="en-GB" sz="800" dirty="0">
                          <a:effectLst/>
                        </a:rPr>
                        <a:t>for</a:t>
                      </a:r>
                      <a:r>
                        <a:rPr lang="en-GB" sz="800" spc="-5" dirty="0">
                          <a:effectLst/>
                        </a:rPr>
                        <a:t> </a:t>
                      </a:r>
                      <a:r>
                        <a:rPr lang="en-GB" sz="800" dirty="0">
                          <a:effectLst/>
                        </a:rPr>
                        <a:t>the</a:t>
                      </a:r>
                      <a:r>
                        <a:rPr lang="en-GB" sz="800" spc="-5" dirty="0">
                          <a:effectLst/>
                        </a:rPr>
                        <a:t> </a:t>
                      </a:r>
                      <a:r>
                        <a:rPr lang="en-GB" sz="800" dirty="0">
                          <a:effectLst/>
                        </a:rPr>
                        <a:t>year</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6,088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2,222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9,462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5,838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25,074</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014330092"/>
                  </a:ext>
                </a:extLst>
              </a:tr>
              <a:tr h="180000">
                <a:tc>
                  <a:txBody>
                    <a:bodyPr/>
                    <a:lstStyle/>
                    <a:p>
                      <a:pPr algn="l"/>
                      <a:r>
                        <a:rPr lang="en-GB" sz="800" dirty="0">
                          <a:effectLst/>
                          <a:highlight>
                            <a:srgbClr val="FFFF00"/>
                          </a:highlight>
                        </a:rPr>
                        <a:t> </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3381549"/>
                  </a:ext>
                </a:extLst>
              </a:tr>
              <a:tr h="348750">
                <a:tc>
                  <a:txBody>
                    <a:bodyPr/>
                    <a:lstStyle/>
                    <a:p>
                      <a:pPr algn="l">
                        <a:spcBef>
                          <a:spcPts val="25"/>
                        </a:spcBef>
                      </a:pPr>
                      <a:r>
                        <a:rPr lang="en-GB" sz="800" b="0" dirty="0">
                          <a:effectLst/>
                          <a:latin typeface="+mj-lt"/>
                        </a:rPr>
                        <a:t> </a:t>
                      </a:r>
                      <a:r>
                        <a:rPr lang="en-GB" sz="800" b="0" dirty="0">
                          <a:solidFill>
                            <a:schemeClr val="accent1"/>
                          </a:solidFill>
                          <a:effectLst/>
                          <a:latin typeface="+mj-lt"/>
                        </a:rPr>
                        <a:t>BALANCE</a:t>
                      </a:r>
                      <a:r>
                        <a:rPr lang="en-GB" sz="800" b="0" spc="-5" dirty="0">
                          <a:solidFill>
                            <a:schemeClr val="accent1"/>
                          </a:solidFill>
                          <a:effectLst/>
                          <a:latin typeface="+mj-lt"/>
                        </a:rPr>
                        <a:t> </a:t>
                      </a:r>
                      <a:r>
                        <a:rPr lang="en-GB" sz="800" b="0" dirty="0">
                          <a:solidFill>
                            <a:schemeClr val="accent1"/>
                          </a:solidFill>
                          <a:effectLst/>
                          <a:latin typeface="+mj-lt"/>
                        </a:rPr>
                        <a:t>SHEET</a:t>
                      </a:r>
                      <a:endParaRPr lang="da-DK" sz="800" b="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60502975"/>
                  </a:ext>
                </a:extLst>
              </a:tr>
              <a:tr h="189928">
                <a:tc>
                  <a:txBody>
                    <a:bodyPr/>
                    <a:lstStyle/>
                    <a:p>
                      <a:pPr marL="1270" algn="l">
                        <a:lnSpc>
                          <a:spcPts val="940"/>
                        </a:lnSpc>
                        <a:spcBef>
                          <a:spcPts val="160"/>
                        </a:spcBef>
                        <a:spcAft>
                          <a:spcPts val="0"/>
                        </a:spcAft>
                      </a:pPr>
                      <a:r>
                        <a:rPr lang="en-GB" sz="800" dirty="0">
                          <a:effectLst/>
                        </a:rPr>
                        <a:t>Non-current</a:t>
                      </a:r>
                      <a:r>
                        <a:rPr lang="en-GB" sz="800" spc="-5" dirty="0">
                          <a:effectLst/>
                        </a:rPr>
                        <a:t> </a:t>
                      </a:r>
                      <a:r>
                        <a:rPr lang="en-GB" sz="800" dirty="0">
                          <a:effectLst/>
                        </a:rPr>
                        <a:t>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95,510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79,865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95,510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79,865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88,599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89928">
                <a:tc>
                  <a:txBody>
                    <a:bodyPr/>
                    <a:lstStyle/>
                    <a:p>
                      <a:pPr marL="635" algn="l">
                        <a:lnSpc>
                          <a:spcPts val="925"/>
                        </a:lnSpc>
                        <a:spcBef>
                          <a:spcPts val="160"/>
                        </a:spcBef>
                        <a:spcAft>
                          <a:spcPts val="0"/>
                        </a:spcAft>
                      </a:pPr>
                      <a:r>
                        <a:rPr lang="en-GB" sz="800" dirty="0">
                          <a:effectLst/>
                        </a:rPr>
                        <a:t>Current</a:t>
                      </a:r>
                      <a:r>
                        <a:rPr lang="en-GB" sz="800" spc="-5" dirty="0">
                          <a:effectLst/>
                        </a:rPr>
                        <a:t> </a:t>
                      </a:r>
                      <a:r>
                        <a:rPr lang="en-GB" sz="800" dirty="0">
                          <a:effectLst/>
                        </a:rPr>
                        <a:t>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318,369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246,078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318,369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246,078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295,458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82491306"/>
                  </a:ext>
                </a:extLst>
              </a:tr>
              <a:tr h="189928">
                <a:tc>
                  <a:txBody>
                    <a:bodyPr/>
                    <a:lstStyle/>
                    <a:p>
                      <a:pPr marL="635" algn="l">
                        <a:lnSpc>
                          <a:spcPts val="925"/>
                        </a:lnSpc>
                        <a:spcBef>
                          <a:spcPts val="145"/>
                        </a:spcBef>
                        <a:spcAft>
                          <a:spcPts val="0"/>
                        </a:spcAft>
                      </a:pPr>
                      <a:r>
                        <a:rPr lang="en-GB" sz="800" dirty="0">
                          <a:effectLst/>
                        </a:rPr>
                        <a:t>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413,879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325,943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413,879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325,943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384,057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89928">
                <a:tc>
                  <a:txBody>
                    <a:bodyPr/>
                    <a:lstStyle/>
                    <a:p>
                      <a:pPr algn="l">
                        <a:lnSpc>
                          <a:spcPts val="925"/>
                        </a:lnSpc>
                        <a:spcBef>
                          <a:spcPts val="145"/>
                        </a:spcBef>
                      </a:pPr>
                      <a:r>
                        <a:rPr lang="en-GB" sz="800" dirty="0">
                          <a:effectLst/>
                        </a:rPr>
                        <a:t>Equity</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142,565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127,923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142,565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127,923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146,167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89928">
                <a:tc>
                  <a:txBody>
                    <a:bodyPr/>
                    <a:lstStyle/>
                    <a:p>
                      <a:pPr algn="l">
                        <a:lnSpc>
                          <a:spcPts val="925"/>
                        </a:lnSpc>
                        <a:spcBef>
                          <a:spcPts val="150"/>
                        </a:spcBef>
                      </a:pPr>
                      <a:r>
                        <a:rPr lang="en-GB" sz="800" dirty="0">
                          <a:effectLst/>
                        </a:rPr>
                        <a:t>Non-current liabilities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28,733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30,056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28,733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30,056</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26,473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89928">
                <a:tc>
                  <a:txBody>
                    <a:bodyPr/>
                    <a:lstStyle/>
                    <a:p>
                      <a:pPr algn="l">
                        <a:lnSpc>
                          <a:spcPts val="925"/>
                        </a:lnSpc>
                        <a:spcBef>
                          <a:spcPts val="150"/>
                        </a:spcBef>
                      </a:pPr>
                      <a:r>
                        <a:rPr lang="en-GB" sz="800" dirty="0">
                          <a:effectLst/>
                        </a:rPr>
                        <a:t>Current liabilities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242,581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167,965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242,581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167,965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211,417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89928">
                <a:tc>
                  <a:txBody>
                    <a:bodyPr/>
                    <a:lstStyle/>
                    <a:p>
                      <a:pPr algn="l">
                        <a:lnSpc>
                          <a:spcPts val="925"/>
                        </a:lnSpc>
                        <a:spcBef>
                          <a:spcPts val="150"/>
                        </a:spcBef>
                        <a:spcAft>
                          <a:spcPts val="0"/>
                        </a:spcAft>
                      </a:pPr>
                      <a:r>
                        <a:rPr lang="en-GB" sz="800" dirty="0">
                          <a:effectLst/>
                        </a:rPr>
                        <a:t>Net debt</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57,619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30,171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57,619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30,171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20,997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109314516"/>
                  </a:ext>
                </a:extLst>
              </a:tr>
              <a:tr h="189928">
                <a:tc>
                  <a:txBody>
                    <a:bodyPr/>
                    <a:lstStyle/>
                    <a:p>
                      <a:pPr algn="l">
                        <a:lnSpc>
                          <a:spcPts val="940"/>
                        </a:lnSpc>
                        <a:spcBef>
                          <a:spcPts val="130"/>
                        </a:spcBef>
                        <a:spcAft>
                          <a:spcPts val="0"/>
                        </a:spcAft>
                      </a:pPr>
                      <a:r>
                        <a:rPr lang="en-GB" sz="800" dirty="0">
                          <a:effectLst/>
                        </a:rPr>
                        <a:t>Net working capital</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140,280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106,488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140,280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106,488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110,681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2445267"/>
                  </a:ext>
                </a:extLst>
              </a:tr>
              <a:tr h="180000">
                <a:tc>
                  <a:txBody>
                    <a:bodyPr/>
                    <a:lstStyle/>
                    <a:p>
                      <a:pPr algn="l"/>
                      <a:r>
                        <a:rPr lang="en-GB" sz="800" dirty="0">
                          <a:effectLst/>
                          <a:highlight>
                            <a:srgbClr val="FFFF00"/>
                          </a:highlight>
                        </a:rPr>
                        <a:t> </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96634839"/>
                  </a:ext>
                </a:extLst>
              </a:tr>
              <a:tr h="348750">
                <a:tc>
                  <a:txBody>
                    <a:bodyPr/>
                    <a:lstStyle/>
                    <a:p>
                      <a:pPr algn="l">
                        <a:lnSpc>
                          <a:spcPts val="980"/>
                        </a:lnSpc>
                        <a:spcBef>
                          <a:spcPts val="160"/>
                        </a:spcBef>
                        <a:spcAft>
                          <a:spcPts val="0"/>
                        </a:spcAft>
                      </a:pPr>
                      <a:r>
                        <a:rPr lang="en-GB" sz="800" dirty="0">
                          <a:solidFill>
                            <a:schemeClr val="accent1"/>
                          </a:solidFill>
                          <a:effectLst/>
                          <a:latin typeface="+mj-lt"/>
                        </a:rPr>
                        <a:t>OTHER KEY</a:t>
                      </a:r>
                      <a:r>
                        <a:rPr lang="en-GB" sz="800" spc="5" dirty="0">
                          <a:solidFill>
                            <a:schemeClr val="accent1"/>
                          </a:solidFill>
                          <a:effectLst/>
                          <a:latin typeface="+mj-lt"/>
                        </a:rPr>
                        <a:t> </a:t>
                      </a:r>
                      <a:r>
                        <a:rPr lang="en-GB" sz="800" dirty="0">
                          <a:solidFill>
                            <a:schemeClr val="accent1"/>
                          </a:solidFill>
                          <a:effectLst/>
                          <a:latin typeface="+mj-lt"/>
                        </a:rPr>
                        <a:t>FIGURES</a:t>
                      </a:r>
                      <a:endParaRPr lang="da-DK" sz="80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992563977"/>
                  </a:ext>
                </a:extLst>
              </a:tr>
              <a:tr h="189928">
                <a:tc>
                  <a:txBody>
                    <a:bodyPr/>
                    <a:lstStyle/>
                    <a:p>
                      <a:pPr algn="l">
                        <a:lnSpc>
                          <a:spcPts val="975"/>
                        </a:lnSpc>
                        <a:spcBef>
                          <a:spcPts val="125"/>
                        </a:spcBef>
                        <a:spcAft>
                          <a:spcPts val="0"/>
                        </a:spcAft>
                      </a:pPr>
                      <a:r>
                        <a:rPr lang="en-GB" sz="800" dirty="0">
                          <a:effectLst/>
                        </a:rPr>
                        <a:t>Investment in intangible 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35"/>
                        </a:lnSpc>
                        <a:spcBef>
                          <a:spcPts val="26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1,238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1,473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4,153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71727073"/>
                  </a:ext>
                </a:extLst>
              </a:tr>
              <a:tr h="189928">
                <a:tc>
                  <a:txBody>
                    <a:bodyPr/>
                    <a:lstStyle/>
                    <a:p>
                      <a:pPr algn="l">
                        <a:lnSpc>
                          <a:spcPts val="970"/>
                        </a:lnSpc>
                        <a:spcBef>
                          <a:spcPts val="130"/>
                        </a:spcBef>
                        <a:spcAft>
                          <a:spcPts val="0"/>
                        </a:spcAft>
                      </a:pPr>
                      <a:r>
                        <a:rPr lang="en-GB" sz="800" dirty="0">
                          <a:effectLst/>
                        </a:rPr>
                        <a:t>Investment in tangible assets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2,881</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540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9,707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3,179</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584740488"/>
                  </a:ext>
                </a:extLst>
              </a:tr>
              <a:tr h="189928">
                <a:tc>
                  <a:txBody>
                    <a:bodyPr/>
                    <a:lstStyle/>
                    <a:p>
                      <a:pPr algn="l">
                        <a:lnSpc>
                          <a:spcPts val="965"/>
                        </a:lnSpc>
                        <a:spcBef>
                          <a:spcPts val="130"/>
                        </a:spcBef>
                        <a:spcAft>
                          <a:spcPts val="0"/>
                        </a:spcAft>
                      </a:pPr>
                      <a:r>
                        <a:rPr lang="en-GB" sz="800" dirty="0">
                          <a:effectLst/>
                        </a:rPr>
                        <a:t>Cash flow from operating activities (CFFO)</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(15,327)</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10,542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(10,445)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10,432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28,850</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394854227"/>
                  </a:ext>
                </a:extLst>
              </a:tr>
              <a:tr h="189928">
                <a:tc>
                  <a:txBody>
                    <a:bodyPr/>
                    <a:lstStyle/>
                    <a:p>
                      <a:pPr algn="l">
                        <a:lnSpc>
                          <a:spcPts val="960"/>
                        </a:lnSpc>
                        <a:spcBef>
                          <a:spcPts val="135"/>
                        </a:spcBef>
                        <a:spcAft>
                          <a:spcPts val="0"/>
                        </a:spcAft>
                      </a:pPr>
                      <a:r>
                        <a:rPr lang="en-GB" sz="800" dirty="0">
                          <a:effectLst/>
                        </a:rPr>
                        <a:t>Free cash flow</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(18,255)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8,763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(20,232)</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7,953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20,183</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288858973"/>
                  </a:ext>
                </a:extLst>
              </a:tr>
              <a:tr h="189928">
                <a:tc>
                  <a:txBody>
                    <a:bodyPr/>
                    <a:lstStyle/>
                    <a:p>
                      <a:pPr algn="l">
                        <a:lnSpc>
                          <a:spcPts val="945"/>
                        </a:lnSpc>
                        <a:spcBef>
                          <a:spcPts val="140"/>
                        </a:spcBef>
                        <a:spcAft>
                          <a:spcPts val="0"/>
                        </a:spcAft>
                      </a:pPr>
                      <a:r>
                        <a:rPr lang="en-GB" sz="800" dirty="0">
                          <a:effectLst/>
                        </a:rPr>
                        <a:t>Average number of employees</a:t>
                      </a:r>
                      <a:endParaRPr lang="da-DK" sz="8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20"/>
                        </a:lnSpc>
                        <a:spcBef>
                          <a:spcPts val="26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208</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97790" algn="r" defTabSz="1007943" rtl="0" eaLnBrk="1" latinLnBrk="0" hangingPunct="1">
                        <a:lnSpc>
                          <a:spcPts val="845"/>
                        </a:lnSpc>
                        <a:spcBef>
                          <a:spcPts val="2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845"/>
                        </a:lnSpc>
                        <a:spcBef>
                          <a:spcPts val="240"/>
                        </a:spcBef>
                        <a:spcAft>
                          <a:spcPts val="0"/>
                        </a:spcAft>
                      </a:pPr>
                      <a:r>
                        <a:rPr lang="da-DK" sz="800" kern="120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208</a:t>
                      </a: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marL="0" marR="97790" algn="r" defTabSz="1007943" rtl="0" eaLnBrk="1" latinLnBrk="0" hangingPunct="1">
                        <a:lnSpc>
                          <a:spcPts val="845"/>
                        </a:lnSpc>
                        <a:spcBef>
                          <a:spcPts val="2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8354328"/>
                  </a:ext>
                </a:extLst>
              </a:tr>
            </a:tbl>
          </a:graphicData>
        </a:graphic>
      </p:graphicFrame>
    </p:spTree>
    <p:extLst>
      <p:ext uri="{BB962C8B-B14F-4D97-AF65-F5344CB8AC3E}">
        <p14:creationId xmlns:p14="http://schemas.microsoft.com/office/powerpoint/2010/main" val="3698376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EB0A45-8D05-57B6-DD79-3D376BF2E2BA}"/>
              </a:ext>
            </a:extLst>
          </p:cNvPr>
          <p:cNvSpPr>
            <a:spLocks noGrp="1"/>
          </p:cNvSpPr>
          <p:nvPr>
            <p:ph type="title"/>
          </p:nvPr>
        </p:nvSpPr>
        <p:spPr/>
        <p:txBody>
          <a:bodyPr/>
          <a:lstStyle/>
          <a:p>
            <a:r>
              <a:rPr lang="en-US" sz="2400" dirty="0">
                <a:solidFill>
                  <a:schemeClr val="accent1"/>
                </a:solidFill>
              </a:rPr>
              <a:t>KEY FIGURES AND FINANCIAL RATIOS </a:t>
            </a:r>
            <a:r>
              <a:rPr lang="en-US" sz="1400" dirty="0">
                <a:solidFill>
                  <a:schemeClr val="accent1"/>
                </a:solidFill>
                <a:latin typeface="+mn-lt"/>
              </a:rPr>
              <a:t>CONTINUED</a:t>
            </a:r>
            <a:endParaRPr lang="da-DK" sz="2400" dirty="0">
              <a:solidFill>
                <a:schemeClr val="accent1"/>
              </a:solidFill>
              <a:latin typeface="+mn-lt"/>
            </a:endParaRPr>
          </a:p>
        </p:txBody>
      </p:sp>
      <p:graphicFrame>
        <p:nvGraphicFramePr>
          <p:cNvPr id="4" name="Tabel 5">
            <a:extLst>
              <a:ext uri="{FF2B5EF4-FFF2-40B4-BE49-F238E27FC236}">
                <a16:creationId xmlns:a16="http://schemas.microsoft.com/office/drawing/2014/main" id="{E39A8B92-EE99-FAFB-4CC1-C939A74043F4}"/>
              </a:ext>
            </a:extLst>
          </p:cNvPr>
          <p:cNvGraphicFramePr>
            <a:graphicFrameLocks noGrp="1"/>
          </p:cNvGraphicFramePr>
          <p:nvPr>
            <p:extLst>
              <p:ext uri="{D42A27DB-BD31-4B8C-83A1-F6EECF244321}">
                <p14:modId xmlns:p14="http://schemas.microsoft.com/office/powerpoint/2010/main" val="1298591824"/>
              </p:ext>
            </p:extLst>
          </p:nvPr>
        </p:nvGraphicFramePr>
        <p:xfrm>
          <a:off x="412750" y="2087563"/>
          <a:ext cx="9361487" cy="3433528"/>
        </p:xfrm>
        <a:graphic>
          <a:graphicData uri="http://schemas.openxmlformats.org/drawingml/2006/table">
            <a:tbl>
              <a:tblPr>
                <a:tableStyleId>{5C22544A-7EE6-4342-B048-85BDC9FD1C3A}</a:tableStyleId>
              </a:tblPr>
              <a:tblGrid>
                <a:gridCol w="2985352">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3576025044"/>
                    </a:ext>
                  </a:extLst>
                </a:gridCol>
                <a:gridCol w="1275227">
                  <a:extLst>
                    <a:ext uri="{9D8B030D-6E8A-4147-A177-3AD203B41FA5}">
                      <a16:colId xmlns:a16="http://schemas.microsoft.com/office/drawing/2014/main" val="3929541954"/>
                    </a:ext>
                  </a:extLst>
                </a:gridCol>
                <a:gridCol w="1275227">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R w="127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L w="12700" cap="flat" cmpd="sng" algn="ctr">
                      <a:noFill/>
                      <a:prstDash val="solid"/>
                      <a:round/>
                      <a:headEnd type="none" w="med" len="med"/>
                      <a:tailEnd type="none" w="med" len="med"/>
                    </a:lnL>
                    <a:lnB w="6350" cap="flat" cmpd="sng" algn="ctr">
                      <a:solidFill>
                        <a:schemeClr val="tx1"/>
                      </a:solidFill>
                      <a:prstDash val="solid"/>
                      <a:round/>
                      <a:headEnd type="none" w="med" len="med"/>
                      <a:tailEnd type="none" w="med" len="med"/>
                    </a:lnB>
                    <a:noFill/>
                  </a:tcPr>
                </a:tc>
                <a:tc>
                  <a:txBody>
                    <a:bodyPr/>
                    <a:lstStyle/>
                    <a:p>
                      <a:pPr algn="r"/>
                      <a:r>
                        <a:rPr lang="da-DK" sz="800" kern="1200" dirty="0">
                          <a:solidFill>
                            <a:schemeClr val="dk1"/>
                          </a:solidFill>
                          <a:effectLst/>
                          <a:latin typeface="+mj-lt"/>
                          <a:ea typeface="+mn-ea"/>
                          <a:cs typeface="+mn-cs"/>
                        </a:rPr>
                        <a:t>H1 2023</a:t>
                      </a:r>
                    </a:p>
                  </a:txBody>
                  <a:tcPr marL="0" marR="108000" marT="0" marB="0" anchor="ctr">
                    <a:lnB w="6350" cap="flat" cmpd="sng" algn="ctr">
                      <a:solidFill>
                        <a:schemeClr val="tx1"/>
                      </a:solidFill>
                      <a:prstDash val="solid"/>
                      <a:round/>
                      <a:headEnd type="none" w="med" len="med"/>
                      <a:tailEnd type="none" w="med" len="med"/>
                    </a:lnB>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B w="6350" cap="flat" cmpd="sng" algn="ctr">
                      <a:solidFill>
                        <a:schemeClr val="tx1"/>
                      </a:solidFill>
                      <a:prstDash val="solid"/>
                      <a:round/>
                      <a:headEnd type="none" w="med" len="med"/>
                      <a:tailEnd type="none" w="med" len="med"/>
                    </a:lnB>
                    <a:noFill/>
                  </a:tcPr>
                </a:tc>
                <a:tc>
                  <a:txBody>
                    <a:bodyPr/>
                    <a:lstStyle/>
                    <a:p>
                      <a:pPr algn="r"/>
                      <a:r>
                        <a:rPr lang="en-US" sz="800" kern="1200" dirty="0">
                          <a:solidFill>
                            <a:schemeClr val="dk1"/>
                          </a:solidFill>
                          <a:effectLst/>
                          <a:latin typeface="+mj-lt"/>
                          <a:ea typeface="+mn-ea"/>
                          <a:cs typeface="+mn-cs"/>
                        </a:rPr>
                        <a:t>FY 2022</a:t>
                      </a:r>
                      <a:endParaRPr lang="da-DK" sz="800" kern="1200" dirty="0">
                        <a:solidFill>
                          <a:schemeClr val="dk1"/>
                        </a:solidFill>
                        <a:effectLst/>
                        <a:latin typeface="+mj-lt"/>
                        <a:ea typeface="+mn-ea"/>
                        <a:cs typeface="+mn-cs"/>
                      </a:endParaRPr>
                    </a:p>
                  </a:txBody>
                  <a:tcPr marL="0" marR="108000" marT="0" marB="0" anchor="ct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830984"/>
                  </a:ext>
                </a:extLst>
              </a:tr>
              <a:tr h="190800">
                <a:tc>
                  <a:txBody>
                    <a:bodyPr/>
                    <a:lstStyle/>
                    <a:p>
                      <a:pPr marL="2540">
                        <a:lnSpc>
                          <a:spcPts val="940"/>
                        </a:lnSpc>
                        <a:spcBef>
                          <a:spcPts val="200"/>
                        </a:spcBef>
                        <a:spcAft>
                          <a:spcPts val="0"/>
                        </a:spcAft>
                      </a:pPr>
                      <a:r>
                        <a:rPr lang="en-GB" sz="800" b="1" dirty="0">
                          <a:solidFill>
                            <a:srgbClr val="FFC222"/>
                          </a:solidFill>
                          <a:effectLst/>
                          <a:latin typeface="Geogrotesque Bd" panose="02000000000000000000" pitchFamily="50" charset="0"/>
                          <a:ea typeface="Geogrotesque Rg" panose="02000000000000000000" pitchFamily="50" charset="0"/>
                          <a:cs typeface="Geogrotesque Rg" panose="02000000000000000000" pitchFamily="50" charset="0"/>
                        </a:rPr>
                        <a:t>FINANCIAL</a:t>
                      </a:r>
                      <a:r>
                        <a:rPr lang="en-GB" sz="800" b="1" spc="-20" dirty="0">
                          <a:solidFill>
                            <a:srgbClr val="FFC222"/>
                          </a:solidFill>
                          <a:effectLst/>
                          <a:latin typeface="Geogrotesque Bd" panose="02000000000000000000" pitchFamily="50" charset="0"/>
                          <a:ea typeface="Geogrotesque Rg" panose="02000000000000000000" pitchFamily="50" charset="0"/>
                          <a:cs typeface="Geogrotesque Rg" panose="02000000000000000000" pitchFamily="50" charset="0"/>
                        </a:rPr>
                        <a:t> </a:t>
                      </a:r>
                      <a:r>
                        <a:rPr lang="en-GB" sz="800" b="1" dirty="0">
                          <a:solidFill>
                            <a:srgbClr val="FFC222"/>
                          </a:solidFill>
                          <a:effectLst/>
                          <a:latin typeface="Geogrotesque Bd" panose="02000000000000000000" pitchFamily="50" charset="0"/>
                          <a:ea typeface="Geogrotesque Rg" panose="02000000000000000000" pitchFamily="50" charset="0"/>
                          <a:cs typeface="Geogrotesque Rg" panose="02000000000000000000" pitchFamily="50" charset="0"/>
                        </a:rPr>
                        <a:t>RATIOS</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52381942"/>
                  </a:ext>
                </a:extLst>
              </a:tr>
              <a:tr h="190800">
                <a:tc>
                  <a:txBody>
                    <a:bodyPr/>
                    <a:lstStyle/>
                    <a:p>
                      <a:pPr marL="2540">
                        <a:lnSpc>
                          <a:spcPts val="940"/>
                        </a:lnSpc>
                        <a:spcBef>
                          <a:spcPts val="15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Gross</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profit margin</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24.7%</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23.6%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25.5%</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26.2%</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264923728"/>
                  </a:ext>
                </a:extLst>
              </a:tr>
              <a:tr h="190800">
                <a:tc>
                  <a:txBody>
                    <a:bodyPr/>
                    <a:lstStyle/>
                    <a:p>
                      <a:pPr marL="2540">
                        <a:lnSpc>
                          <a:spcPts val="940"/>
                        </a:lnSpc>
                        <a:spcBef>
                          <a:spcPts val="15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Profit</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margin (EBIT margin) before special items</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7.0%</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4240998666"/>
                  </a:ext>
                </a:extLst>
              </a:tr>
              <a:tr h="190800">
                <a:tc>
                  <a:txBody>
                    <a:bodyPr/>
                    <a:lstStyle/>
                    <a:p>
                      <a:pPr marL="2540">
                        <a:lnSpc>
                          <a:spcPts val="940"/>
                        </a:lnSpc>
                        <a:spcBef>
                          <a:spcPts val="155"/>
                        </a:spcBef>
                        <a:spcAft>
                          <a:spcPts val="0"/>
                        </a:spcAft>
                      </a:pP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Profit margin (EBIT margin) </a:t>
                      </a:r>
                      <a:r>
                        <a:rPr lang="da-DK" sz="800" dirty="0" err="1">
                          <a:effectLst/>
                          <a:latin typeface="Geogrotesque Rg" panose="02000000000000000000" pitchFamily="50" charset="0"/>
                          <a:ea typeface="Geogrotesque Rg" panose="02000000000000000000" pitchFamily="50" charset="0"/>
                          <a:cs typeface="Geogrotesque Rg" panose="02000000000000000000" pitchFamily="50" charset="0"/>
                        </a:rPr>
                        <a:t>after</a:t>
                      </a:r>
                      <a:r>
                        <a:rPr lang="da-DK" sz="800" dirty="0">
                          <a:effectLst/>
                          <a:latin typeface="Geogrotesque Rg" panose="02000000000000000000" pitchFamily="50" charset="0"/>
                          <a:ea typeface="Geogrotesque Rg" panose="02000000000000000000" pitchFamily="50" charset="0"/>
                          <a:cs typeface="Geogrotesque Rg" panose="02000000000000000000" pitchFamily="50" charset="0"/>
                        </a:rPr>
                        <a:t> special items</a:t>
                      </a: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3.4%</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6.2%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4.5%</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6.7%</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63367729"/>
                  </a:ext>
                </a:extLst>
              </a:tr>
              <a:tr h="190800">
                <a:tc>
                  <a:txBody>
                    <a:bodyPr/>
                    <a:lstStyle/>
                    <a:p>
                      <a:pPr marL="1905">
                        <a:lnSpc>
                          <a:spcPts val="940"/>
                        </a:lnSpc>
                        <a:spcBef>
                          <a:spcPts val="15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Liquidity ratio</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145.6%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131.2%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145.6%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140.1%</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776684127"/>
                  </a:ext>
                </a:extLst>
              </a:tr>
              <a:tr h="190800">
                <a:tc>
                  <a:txBody>
                    <a:bodyPr/>
                    <a:lstStyle/>
                    <a:p>
                      <a:pPr marL="1905">
                        <a:lnSpc>
                          <a:spcPts val="940"/>
                        </a:lnSpc>
                        <a:spcBef>
                          <a:spcPts val="15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Equity ratio</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39.0%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34.4%</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39.0%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38.3%</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970119563"/>
                  </a:ext>
                </a:extLst>
              </a:tr>
              <a:tr h="190800">
                <a:tc>
                  <a:txBody>
                    <a:bodyPr/>
                    <a:lstStyle/>
                    <a:p>
                      <a:pPr marL="1905">
                        <a:lnSpc>
                          <a:spcPts val="940"/>
                        </a:lnSpc>
                        <a:spcBef>
                          <a:spcPts val="15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Return</a:t>
                      </a:r>
                      <a:r>
                        <a:rPr lang="en-GB" sz="800" spc="-5"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on equity</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10.6%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17.9%</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934321261"/>
                  </a:ext>
                </a:extLst>
              </a:tr>
              <a:tr h="190800">
                <a:tc>
                  <a:txBody>
                    <a:bodyPr/>
                    <a:lstStyle/>
                    <a:p>
                      <a:pPr marL="1905" algn="l" defTabSz="914400" rtl="0" eaLnBrk="1" latinLnBrk="0" hangingPunct="1">
                        <a:lnSpc>
                          <a:spcPts val="940"/>
                        </a:lnSpc>
                        <a:spcBef>
                          <a:spcPts val="155"/>
                        </a:spcBef>
                        <a:spcAft>
                          <a:spcPts val="0"/>
                        </a:spcAft>
                      </a:pPr>
                      <a:r>
                        <a:rPr lang="en-GB"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ROIC</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11.1%</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16.9%</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11.1%</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330092"/>
                  </a:ext>
                </a:extLst>
              </a:tr>
              <a:tr h="190800">
                <a:tc>
                  <a:txBody>
                    <a:bodyPr/>
                    <a:lstStyle/>
                    <a:p>
                      <a:pPr marL="1905" algn="l" defTabSz="914400" rtl="0" eaLnBrk="1" latinLnBrk="0" hangingPunct="1">
                        <a:lnSpc>
                          <a:spcPts val="940"/>
                        </a:lnSpc>
                        <a:spcBef>
                          <a:spcPts val="155"/>
                        </a:spcBef>
                        <a:spcAft>
                          <a:spcPts val="0"/>
                        </a:spcAft>
                      </a:pPr>
                      <a:r>
                        <a:rPr lang="en-GB"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Financial leverage</a:t>
                      </a:r>
                      <a:endParaRPr lang="da-DK" sz="800" kern="12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40.4%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40.4%</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24.2%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381549"/>
                  </a:ext>
                </a:extLst>
              </a:tr>
              <a:tr h="190800">
                <a:tc>
                  <a:txBody>
                    <a:bodyPr/>
                    <a:lstStyle/>
                    <a:p>
                      <a:pPr marL="2540">
                        <a:lnSpc>
                          <a:spcPts val="950"/>
                        </a:lnSpc>
                        <a:spcBef>
                          <a:spcPts val="14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Net debt to EBITDA</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1.1</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0.5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02975"/>
                  </a:ext>
                </a:extLst>
              </a:tr>
              <a:tr h="190800">
                <a:tc>
                  <a:txBody>
                    <a:bodyPr/>
                    <a:lstStyle/>
                    <a:p>
                      <a:pPr marL="1270">
                        <a:lnSpc>
                          <a:spcPts val="955"/>
                        </a:lnSpc>
                        <a:spcBef>
                          <a:spcPts val="145"/>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NWC/Revenue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27.3%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28.8%</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27.3%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25.3%</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881350407"/>
                  </a:ext>
                </a:extLst>
              </a:tr>
              <a:tr h="190800">
                <a:tc>
                  <a:txBody>
                    <a:bodyPr/>
                    <a:lstStyle/>
                    <a:p>
                      <a:pPr marL="2540">
                        <a:lnSpc>
                          <a:spcPts val="955"/>
                        </a:lnSpc>
                        <a:spcBef>
                          <a:spcPts val="140"/>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Earnings per share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1.97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0.72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3.07</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1.89</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8.13</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582491306"/>
                  </a:ext>
                </a:extLst>
              </a:tr>
              <a:tr h="190800">
                <a:tc>
                  <a:txBody>
                    <a:bodyPr/>
                    <a:lstStyle/>
                    <a:p>
                      <a:pPr marL="2540">
                        <a:lnSpc>
                          <a:spcPts val="960"/>
                        </a:lnSpc>
                        <a:spcBef>
                          <a:spcPts val="135"/>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Equity value per share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46.2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41.5</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46.2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41.5</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48.0</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1623471077"/>
                  </a:ext>
                </a:extLst>
              </a:tr>
              <a:tr h="190800">
                <a:tc>
                  <a:txBody>
                    <a:bodyPr/>
                    <a:lstStyle/>
                    <a:p>
                      <a:pPr marL="2540">
                        <a:lnSpc>
                          <a:spcPts val="940"/>
                        </a:lnSpc>
                        <a:spcBef>
                          <a:spcPts val="155"/>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Share price</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55.0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73.5</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55.0</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62.6</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203467065"/>
                  </a:ext>
                </a:extLst>
              </a:tr>
              <a:tr h="190800">
                <a:tc>
                  <a:txBody>
                    <a:bodyPr/>
                    <a:lstStyle/>
                    <a:p>
                      <a:pPr marL="1270">
                        <a:lnSpc>
                          <a:spcPts val="965"/>
                        </a:lnSpc>
                        <a:spcBef>
                          <a:spcPts val="130"/>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Price-book ratio</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1.6</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1.3</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2403550973"/>
                  </a:ext>
                </a:extLst>
              </a:tr>
              <a:tr h="190800">
                <a:tc>
                  <a:txBody>
                    <a:bodyPr/>
                    <a:lstStyle/>
                    <a:p>
                      <a:pPr marL="1270">
                        <a:lnSpc>
                          <a:spcPts val="970"/>
                        </a:lnSpc>
                        <a:spcBef>
                          <a:spcPts val="130"/>
                        </a:spcBef>
                        <a:spcAft>
                          <a:spcPts val="0"/>
                        </a:spcAft>
                      </a:pPr>
                      <a:r>
                        <a:rPr lang="en-GB" sz="80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Market capitalization</a:t>
                      </a:r>
                      <a:endParaRPr lang="da-DK" sz="110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228,322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170,853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228,322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170,853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194,461</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noFill/>
                  </a:tcPr>
                </a:tc>
                <a:extLst>
                  <a:ext uri="{0D108BD9-81ED-4DB2-BD59-A6C34878D82A}">
                    <a16:rowId xmlns:a16="http://schemas.microsoft.com/office/drawing/2014/main" val="3401375236"/>
                  </a:ext>
                </a:extLst>
              </a:tr>
              <a:tr h="190800">
                <a:tc>
                  <a:txBody>
                    <a:bodyPr/>
                    <a:lstStyle/>
                    <a:p>
                      <a:pPr marL="1270">
                        <a:lnSpc>
                          <a:spcPts val="960"/>
                        </a:lnSpc>
                        <a:spcBef>
                          <a:spcPts val="125"/>
                        </a:spcBef>
                        <a:spcAft>
                          <a:spcPts val="0"/>
                        </a:spcAft>
                      </a:pPr>
                      <a:r>
                        <a:rPr lang="en-GB" sz="800" dirty="0">
                          <a:solidFill>
                            <a:srgbClr val="374B5A"/>
                          </a:solidFill>
                          <a:effectLst/>
                          <a:latin typeface="Geogrotesque Rg" panose="02000000000000000000" pitchFamily="50" charset="0"/>
                          <a:ea typeface="Geogrotesque Rg" panose="02000000000000000000" pitchFamily="50" charset="0"/>
                          <a:cs typeface="Geogrotesque Rg" panose="02000000000000000000" pitchFamily="50" charset="0"/>
                        </a:rPr>
                        <a:t>Order backlog</a:t>
                      </a:r>
                      <a:endParaRPr lang="da-DK" sz="1100" dirty="0">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212,433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209,582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212,433</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209,582</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dk1"/>
                          </a:solidFill>
                          <a:effectLst/>
                          <a:latin typeface="Geogrotesque Rg" panose="02000000000000000000" pitchFamily="50" charset="0"/>
                          <a:ea typeface="Geogrotesque Rg" panose="02000000000000000000" pitchFamily="50" charset="0"/>
                          <a:cs typeface="Geogrotesque Rg" panose="02000000000000000000" pitchFamily="50" charset="0"/>
                        </a:rPr>
                        <a:t>215,202</a:t>
                      </a:r>
                    </a:p>
                  </a:txBody>
                  <a:tcPr marL="0" marR="0" marT="0" marB="0" anchor="ctr">
                    <a:lnL w="12700" cmpd="sng">
                      <a:noFill/>
                    </a:lnL>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314516"/>
                  </a:ext>
                </a:extLst>
              </a:tr>
            </a:tbl>
          </a:graphicData>
        </a:graphic>
      </p:graphicFrame>
      <p:sp>
        <p:nvSpPr>
          <p:cNvPr id="3" name="Tekstfelt 2">
            <a:extLst>
              <a:ext uri="{FF2B5EF4-FFF2-40B4-BE49-F238E27FC236}">
                <a16:creationId xmlns:a16="http://schemas.microsoft.com/office/drawing/2014/main" id="{C240D44E-4D23-08F8-8F1E-A82A53BC48CC}"/>
              </a:ext>
            </a:extLst>
          </p:cNvPr>
          <p:cNvSpPr txBox="1"/>
          <p:nvPr/>
        </p:nvSpPr>
        <p:spPr>
          <a:xfrm>
            <a:off x="8187796" y="7036759"/>
            <a:ext cx="1222651" cy="20005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30000" noProof="0" dirty="0">
                <a:ln>
                  <a:noFill/>
                </a:ln>
                <a:solidFill>
                  <a:srgbClr val="7A888E"/>
                </a:solidFill>
                <a:effectLst/>
                <a:uLnTx/>
                <a:uFillTx/>
                <a:latin typeface="Geogrotesque Rg" panose="02000000000000000000" pitchFamily="50" charset="0"/>
                <a:ea typeface="+mn-ea"/>
                <a:cs typeface="+mn-cs"/>
              </a:rPr>
              <a:t>Page </a:t>
            </a:r>
            <a:fld id="{FDD5A6F4-B808-4565-AB6B-867809EA52BE}" type="slidenum">
              <a:rPr kumimoji="0" lang="en-GB" sz="1050" b="0" i="0" u="none" strike="noStrike" kern="1200" cap="none" spc="0" normalizeH="0" baseline="30000" noProof="0" smtClean="0">
                <a:ln>
                  <a:noFill/>
                </a:ln>
                <a:solidFill>
                  <a:srgbClr val="7A888E"/>
                </a:solidFill>
                <a:effectLst/>
                <a:uLnTx/>
                <a:uFillTx/>
                <a:latin typeface="Geogrotesque Rg" panose="020000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050" b="0" i="0" u="none" strike="noStrike" kern="1200" cap="none" spc="0" normalizeH="0" baseline="30000" noProof="0" dirty="0">
              <a:ln>
                <a:noFill/>
              </a:ln>
              <a:solidFill>
                <a:srgbClr val="7A888E"/>
              </a:solidFill>
              <a:effectLst/>
              <a:uLnTx/>
              <a:uFillTx/>
              <a:latin typeface="Geogrotesque Rg" panose="02000000000000000000" pitchFamily="50" charset="0"/>
              <a:ea typeface="+mn-ea"/>
              <a:cs typeface="+mn-cs"/>
            </a:endParaRPr>
          </a:p>
        </p:txBody>
      </p:sp>
      <p:sp>
        <p:nvSpPr>
          <p:cNvPr id="5" name="Tekstfelt 4">
            <a:extLst>
              <a:ext uri="{FF2B5EF4-FFF2-40B4-BE49-F238E27FC236}">
                <a16:creationId xmlns:a16="http://schemas.microsoft.com/office/drawing/2014/main" id="{C99CB792-D9AD-E0D7-6B08-321A0ED7A8E7}"/>
              </a:ext>
            </a:extLst>
          </p:cNvPr>
          <p:cNvSpPr txBox="1"/>
          <p:nvPr/>
        </p:nvSpPr>
        <p:spPr>
          <a:xfrm>
            <a:off x="349142" y="5534110"/>
            <a:ext cx="9361487" cy="338554"/>
          </a:xfrm>
          <a:prstGeom prst="rect">
            <a:avLst/>
          </a:prstGeom>
          <a:noFill/>
        </p:spPr>
        <p:txBody>
          <a:bodyPr wrap="square" rtlCol="0">
            <a:spAutoFit/>
          </a:bodyPr>
          <a:lstStyle/>
          <a:p>
            <a:r>
              <a:rPr lang="da-DK" sz="800" dirty="0"/>
              <a:t>For </a:t>
            </a:r>
            <a:r>
              <a:rPr lang="da-DK" sz="800" dirty="0" err="1"/>
              <a:t>calculation</a:t>
            </a:r>
            <a:r>
              <a:rPr lang="da-DK" sz="800" dirty="0"/>
              <a:t> of </a:t>
            </a:r>
            <a:r>
              <a:rPr lang="da-DK" sz="800" dirty="0" err="1"/>
              <a:t>financial</a:t>
            </a:r>
            <a:r>
              <a:rPr lang="da-DK" sz="800" dirty="0"/>
              <a:t> ratios please </a:t>
            </a:r>
            <a:r>
              <a:rPr lang="da-DK" sz="800" dirty="0" err="1"/>
              <a:t>see</a:t>
            </a:r>
            <a:r>
              <a:rPr lang="da-DK" sz="800" dirty="0"/>
              <a:t> page 35. Net </a:t>
            </a:r>
            <a:r>
              <a:rPr lang="da-DK" sz="800" dirty="0" err="1"/>
              <a:t>working</a:t>
            </a:r>
            <a:r>
              <a:rPr lang="da-DK" sz="800" dirty="0"/>
              <a:t> </a:t>
            </a:r>
            <a:r>
              <a:rPr lang="da-DK" sz="800" dirty="0" err="1"/>
              <a:t>capital</a:t>
            </a:r>
            <a:r>
              <a:rPr lang="da-DK" sz="800" dirty="0"/>
              <a:t> is </a:t>
            </a:r>
            <a:r>
              <a:rPr lang="da-DK" sz="800" dirty="0" err="1"/>
              <a:t>calculated</a:t>
            </a:r>
            <a:r>
              <a:rPr lang="da-DK" sz="800" dirty="0"/>
              <a:t> as </a:t>
            </a:r>
            <a:r>
              <a:rPr lang="da-DK" sz="800" dirty="0" err="1"/>
              <a:t>inventory</a:t>
            </a:r>
            <a:r>
              <a:rPr lang="da-DK" sz="800" dirty="0"/>
              <a:t>, </a:t>
            </a:r>
            <a:r>
              <a:rPr lang="da-DK" sz="800" dirty="0" err="1"/>
              <a:t>trade</a:t>
            </a:r>
            <a:r>
              <a:rPr lang="da-DK" sz="800" dirty="0"/>
              <a:t> </a:t>
            </a:r>
            <a:r>
              <a:rPr lang="da-DK" sz="800" dirty="0" err="1"/>
              <a:t>receivables</a:t>
            </a:r>
            <a:r>
              <a:rPr lang="da-DK" sz="800" dirty="0"/>
              <a:t> and </a:t>
            </a:r>
            <a:r>
              <a:rPr lang="da-DK" sz="800" dirty="0" err="1"/>
              <a:t>contract</a:t>
            </a:r>
            <a:r>
              <a:rPr lang="da-DK" sz="800" dirty="0"/>
              <a:t> assets </a:t>
            </a:r>
            <a:r>
              <a:rPr lang="da-DK" sz="800" dirty="0" err="1"/>
              <a:t>less</a:t>
            </a:r>
            <a:r>
              <a:rPr lang="da-DK" sz="800" dirty="0"/>
              <a:t> </a:t>
            </a:r>
            <a:r>
              <a:rPr lang="da-DK" sz="800" dirty="0" err="1"/>
              <a:t>contract</a:t>
            </a:r>
            <a:r>
              <a:rPr lang="da-DK" sz="800" dirty="0"/>
              <a:t> </a:t>
            </a:r>
            <a:r>
              <a:rPr lang="da-DK" sz="800" dirty="0" err="1"/>
              <a:t>liabilities</a:t>
            </a:r>
            <a:r>
              <a:rPr lang="da-DK" sz="800" dirty="0"/>
              <a:t> and </a:t>
            </a:r>
            <a:r>
              <a:rPr lang="da-DK" sz="800" dirty="0" err="1"/>
              <a:t>trade</a:t>
            </a:r>
            <a:r>
              <a:rPr lang="da-DK" sz="800" dirty="0"/>
              <a:t> payables. </a:t>
            </a:r>
            <a:r>
              <a:rPr lang="da-DK" sz="800" dirty="0" err="1"/>
              <a:t>Backlog</a:t>
            </a:r>
            <a:r>
              <a:rPr lang="da-DK" sz="800" dirty="0"/>
              <a:t> </a:t>
            </a:r>
            <a:r>
              <a:rPr lang="da-DK" sz="800" dirty="0" err="1"/>
              <a:t>represents</a:t>
            </a:r>
            <a:r>
              <a:rPr lang="da-DK" sz="800" dirty="0"/>
              <a:t> </a:t>
            </a:r>
            <a:r>
              <a:rPr lang="da-DK" sz="800" dirty="0" err="1"/>
              <a:t>revenue</a:t>
            </a:r>
            <a:r>
              <a:rPr lang="da-DK" sz="800" dirty="0"/>
              <a:t> from </a:t>
            </a:r>
            <a:r>
              <a:rPr lang="da-DK" sz="800" dirty="0" err="1"/>
              <a:t>signed</a:t>
            </a:r>
            <a:r>
              <a:rPr lang="da-DK" sz="800" dirty="0"/>
              <a:t> </a:t>
            </a:r>
            <a:r>
              <a:rPr lang="da-DK" sz="800" dirty="0" err="1"/>
              <a:t>contracts</a:t>
            </a:r>
            <a:r>
              <a:rPr lang="da-DK" sz="800" dirty="0"/>
              <a:t> or </a:t>
            </a:r>
            <a:r>
              <a:rPr lang="da-DK" sz="800" dirty="0" err="1"/>
              <a:t>orders</a:t>
            </a:r>
            <a:r>
              <a:rPr lang="da-DK" sz="800" dirty="0"/>
              <a:t> </a:t>
            </a:r>
            <a:r>
              <a:rPr lang="da-DK" sz="800" dirty="0" err="1"/>
              <a:t>executed</a:t>
            </a:r>
            <a:r>
              <a:rPr lang="da-DK" sz="800" dirty="0"/>
              <a:t> but not </a:t>
            </a:r>
            <a:r>
              <a:rPr lang="da-DK" sz="800" dirty="0" err="1"/>
              <a:t>yet</a:t>
            </a:r>
            <a:r>
              <a:rPr lang="da-DK" sz="800" dirty="0"/>
              <a:t> </a:t>
            </a:r>
            <a:r>
              <a:rPr lang="da-DK" sz="800" dirty="0" err="1"/>
              <a:t>completed</a:t>
            </a:r>
            <a:r>
              <a:rPr lang="da-DK" sz="800" dirty="0"/>
              <a:t> or </a:t>
            </a:r>
            <a:r>
              <a:rPr lang="da-DK" sz="800" dirty="0" err="1"/>
              <a:t>performed</a:t>
            </a:r>
            <a:r>
              <a:rPr lang="da-DK" sz="800" dirty="0"/>
              <a:t> in </a:t>
            </a:r>
            <a:r>
              <a:rPr lang="da-DK" sz="800" dirty="0" err="1"/>
              <a:t>full</a:t>
            </a:r>
            <a:r>
              <a:rPr lang="da-DK" sz="800" dirty="0"/>
              <a:t>.</a:t>
            </a:r>
          </a:p>
        </p:txBody>
      </p:sp>
    </p:spTree>
    <p:extLst>
      <p:ext uri="{BB962C8B-B14F-4D97-AF65-F5344CB8AC3E}">
        <p14:creationId xmlns:p14="http://schemas.microsoft.com/office/powerpoint/2010/main" val="9424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B7432F1-D6DB-0BF1-9B13-260E0F67F1B3}"/>
              </a:ext>
            </a:extLst>
          </p:cNvPr>
          <p:cNvSpPr/>
          <p:nvPr/>
        </p:nvSpPr>
        <p:spPr>
          <a:xfrm>
            <a:off x="0" y="0"/>
            <a:ext cx="1020603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grotesque Rg"/>
              <a:ea typeface="+mn-ea"/>
              <a:cs typeface="+mn-cs"/>
            </a:endParaRPr>
          </a:p>
        </p:txBody>
      </p:sp>
      <p:sp>
        <p:nvSpPr>
          <p:cNvPr id="2" name="Titel 1">
            <a:extLst>
              <a:ext uri="{FF2B5EF4-FFF2-40B4-BE49-F238E27FC236}">
                <a16:creationId xmlns:a16="http://schemas.microsoft.com/office/drawing/2014/main" id="{2DC5E286-9426-402C-C7AA-89F1A72EB2FC}"/>
              </a:ext>
            </a:extLst>
          </p:cNvPr>
          <p:cNvSpPr>
            <a:spLocks noGrp="1"/>
          </p:cNvSpPr>
          <p:nvPr>
            <p:ph type="title"/>
          </p:nvPr>
        </p:nvSpPr>
        <p:spPr/>
        <p:txBody>
          <a:bodyPr/>
          <a:lstStyle/>
          <a:p>
            <a:r>
              <a:rPr lang="en-US" sz="2400" dirty="0">
                <a:solidFill>
                  <a:schemeClr val="bg1"/>
                </a:solidFill>
              </a:rPr>
              <a:t>KEY FIGURES AND FINANCIAL RATIOS </a:t>
            </a:r>
            <a:r>
              <a:rPr lang="en-US" sz="1400" dirty="0">
                <a:solidFill>
                  <a:schemeClr val="bg1"/>
                </a:solidFill>
                <a:latin typeface="+mn-lt"/>
              </a:rPr>
              <a:t>– EUR</a:t>
            </a:r>
            <a:endParaRPr lang="da-DK" sz="1400" dirty="0">
              <a:solidFill>
                <a:schemeClr val="bg1"/>
              </a:solidFill>
              <a:latin typeface="+mn-lt"/>
            </a:endParaRPr>
          </a:p>
        </p:txBody>
      </p:sp>
      <p:graphicFrame>
        <p:nvGraphicFramePr>
          <p:cNvPr id="7" name="Tabel 5">
            <a:extLst>
              <a:ext uri="{FF2B5EF4-FFF2-40B4-BE49-F238E27FC236}">
                <a16:creationId xmlns:a16="http://schemas.microsoft.com/office/drawing/2014/main" id="{80330578-86FF-6BB5-763D-1A79B06A0E03}"/>
              </a:ext>
            </a:extLst>
          </p:cNvPr>
          <p:cNvGraphicFramePr>
            <a:graphicFrameLocks noGrp="1"/>
          </p:cNvGraphicFramePr>
          <p:nvPr>
            <p:extLst>
              <p:ext uri="{D42A27DB-BD31-4B8C-83A1-F6EECF244321}">
                <p14:modId xmlns:p14="http://schemas.microsoft.com/office/powerpoint/2010/main" val="2987341020"/>
              </p:ext>
            </p:extLst>
          </p:nvPr>
        </p:nvGraphicFramePr>
        <p:xfrm>
          <a:off x="412751" y="1669473"/>
          <a:ext cx="9361487" cy="5425844"/>
        </p:xfrm>
        <a:graphic>
          <a:graphicData uri="http://schemas.openxmlformats.org/drawingml/2006/table">
            <a:tbl>
              <a:tblPr>
                <a:tableStyleId>{5C22544A-7EE6-4342-B048-85BDC9FD1C3A}</a:tableStyleId>
              </a:tblPr>
              <a:tblGrid>
                <a:gridCol w="2985352">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1448534931"/>
                    </a:ext>
                  </a:extLst>
                </a:gridCol>
                <a:gridCol w="1275227">
                  <a:extLst>
                    <a:ext uri="{9D8B030D-6E8A-4147-A177-3AD203B41FA5}">
                      <a16:colId xmlns:a16="http://schemas.microsoft.com/office/drawing/2014/main" val="1964708458"/>
                    </a:ext>
                  </a:extLst>
                </a:gridCol>
                <a:gridCol w="1275227">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bg1"/>
                          </a:solidFill>
                          <a:effectLst/>
                          <a:latin typeface="+mj-lt"/>
                          <a:ea typeface="+mn-ea"/>
                          <a:cs typeface="+mn-cs"/>
                        </a:rPr>
                        <a:t>EUR thousands</a:t>
                      </a:r>
                      <a:endParaRPr lang="da-DK" sz="800" kern="1200" dirty="0">
                        <a:solidFill>
                          <a:schemeClr val="bg1"/>
                        </a:solidFill>
                        <a:effectLst/>
                        <a:latin typeface="+mj-lt"/>
                        <a:ea typeface="+mn-ea"/>
                        <a:cs typeface="+mn-cs"/>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tx1"/>
                          </a:solidFill>
                          <a:effectLst/>
                          <a:latin typeface="+mj-lt"/>
                          <a:ea typeface="+mn-ea"/>
                          <a:cs typeface="+mn-cs"/>
                        </a:rPr>
                        <a:t>Q2 2023</a:t>
                      </a:r>
                      <a:endParaRPr lang="da-DK" sz="800" kern="1200" dirty="0">
                        <a:solidFill>
                          <a:schemeClr val="tx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sz="800" kern="1200" dirty="0">
                          <a:solidFill>
                            <a:schemeClr val="bg1"/>
                          </a:solidFill>
                          <a:effectLst/>
                          <a:latin typeface="+mj-lt"/>
                          <a:ea typeface="+mn-ea"/>
                          <a:cs typeface="+mn-cs"/>
                        </a:rPr>
                        <a:t>Q2 2022</a:t>
                      </a:r>
                      <a:endParaRPr lang="da-DK" sz="800" kern="1200" dirty="0">
                        <a:solidFill>
                          <a:schemeClr val="bg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2"/>
                          </a:solidFill>
                          <a:effectLst/>
                          <a:latin typeface="+mj-lt"/>
                          <a:ea typeface="+mn-ea"/>
                          <a:cs typeface="+mn-cs"/>
                        </a:rPr>
                        <a:t>H1 2023</a:t>
                      </a: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kern="1200" dirty="0">
                          <a:solidFill>
                            <a:schemeClr val="bg1"/>
                          </a:solidFill>
                          <a:effectLst/>
                          <a:latin typeface="+mj-lt"/>
                          <a:ea typeface="+mn-ea"/>
                          <a:cs typeface="+mn-cs"/>
                        </a:rPr>
                        <a:t>H1 2022</a:t>
                      </a: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bg1"/>
                          </a:solidFill>
                          <a:effectLst/>
                          <a:latin typeface="+mj-lt"/>
                          <a:ea typeface="+mn-ea"/>
                          <a:cs typeface="+mn-cs"/>
                        </a:rPr>
                        <a:t>FY 2022</a:t>
                      </a:r>
                      <a:endParaRPr lang="da-DK" sz="800" kern="1200" dirty="0">
                        <a:solidFill>
                          <a:schemeClr val="bg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830984"/>
                  </a:ext>
                </a:extLst>
              </a:tr>
              <a:tr h="189928">
                <a:tc>
                  <a:txBody>
                    <a:bodyPr/>
                    <a:lstStyle/>
                    <a:p>
                      <a:pPr marL="2540" algn="l">
                        <a:lnSpc>
                          <a:spcPts val="940"/>
                        </a:lnSpc>
                        <a:spcBef>
                          <a:spcPts val="200"/>
                        </a:spcBef>
                        <a:spcAft>
                          <a:spcPts val="0"/>
                        </a:spcAft>
                      </a:pPr>
                      <a:r>
                        <a:rPr lang="en-GB" sz="800" dirty="0">
                          <a:solidFill>
                            <a:schemeClr val="accent1"/>
                          </a:solidFill>
                          <a:effectLst/>
                          <a:latin typeface="+mj-lt"/>
                        </a:rPr>
                        <a:t>INCOME</a:t>
                      </a:r>
                      <a:r>
                        <a:rPr lang="en-GB" sz="800" spc="-35" dirty="0">
                          <a:solidFill>
                            <a:schemeClr val="accent1"/>
                          </a:solidFill>
                          <a:effectLst/>
                          <a:latin typeface="+mj-lt"/>
                        </a:rPr>
                        <a:t> </a:t>
                      </a:r>
                      <a:r>
                        <a:rPr lang="en-GB" sz="800" dirty="0">
                          <a:solidFill>
                            <a:schemeClr val="accent1"/>
                          </a:solidFill>
                          <a:effectLst/>
                          <a:latin typeface="+mj-lt"/>
                        </a:rPr>
                        <a:t>STATEMENT</a:t>
                      </a:r>
                      <a:endParaRPr lang="da-DK" sz="80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81942"/>
                  </a:ext>
                </a:extLst>
              </a:tr>
              <a:tr h="189928">
                <a:tc>
                  <a:txBody>
                    <a:bodyPr/>
                    <a:lstStyle/>
                    <a:p>
                      <a:pPr marL="2540" algn="l">
                        <a:lnSpc>
                          <a:spcPts val="940"/>
                        </a:lnSpc>
                        <a:spcBef>
                          <a:spcPts val="155"/>
                        </a:spcBef>
                        <a:spcAft>
                          <a:spcPts val="0"/>
                        </a:spcAft>
                      </a:pPr>
                      <a:r>
                        <a:rPr lang="en-GB" sz="800" dirty="0">
                          <a:solidFill>
                            <a:schemeClr val="bg1"/>
                          </a:solidFill>
                          <a:effectLst/>
                        </a:rPr>
                        <a:t>Revenue</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16,488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14,326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33,860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27,231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58,883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923728"/>
                  </a:ext>
                </a:extLst>
              </a:tr>
              <a:tr h="189928">
                <a:tc>
                  <a:txBody>
                    <a:bodyPr/>
                    <a:lstStyle/>
                    <a:p>
                      <a:pPr marL="2540" algn="l">
                        <a:lnSpc>
                          <a:spcPts val="940"/>
                        </a:lnSpc>
                        <a:spcBef>
                          <a:spcPts val="155"/>
                        </a:spcBef>
                        <a:spcAft>
                          <a:spcPts val="0"/>
                        </a:spcAft>
                      </a:pPr>
                      <a:r>
                        <a:rPr lang="en-GB" sz="800" dirty="0">
                          <a:solidFill>
                            <a:schemeClr val="bg1"/>
                          </a:solidFill>
                          <a:effectLst/>
                        </a:rPr>
                        <a:t>Gross</a:t>
                      </a:r>
                      <a:r>
                        <a:rPr lang="en-GB" sz="800" spc="-5" dirty="0">
                          <a:solidFill>
                            <a:schemeClr val="bg1"/>
                          </a:solidFill>
                          <a:effectLst/>
                        </a:rPr>
                        <a:t> </a:t>
                      </a:r>
                      <a:r>
                        <a:rPr lang="en-GB" sz="800" dirty="0">
                          <a:solidFill>
                            <a:schemeClr val="bg1"/>
                          </a:solidFill>
                          <a:effectLst/>
                        </a:rPr>
                        <a:t>profit</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4,110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3,539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7,977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6,944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15,414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998666"/>
                  </a:ext>
                </a:extLst>
              </a:tr>
              <a:tr h="189928">
                <a:tc>
                  <a:txBody>
                    <a:bodyPr/>
                    <a:lstStyle/>
                    <a:p>
                      <a:pPr marL="2540" algn="l">
                        <a:lnSpc>
                          <a:spcPts val="940"/>
                        </a:lnSpc>
                        <a:spcBef>
                          <a:spcPts val="155"/>
                        </a:spcBef>
                        <a:spcAft>
                          <a:spcPts val="0"/>
                        </a:spcAft>
                      </a:pPr>
                      <a:r>
                        <a:rPr lang="en-GB" sz="800" dirty="0">
                          <a:solidFill>
                            <a:schemeClr val="bg1"/>
                          </a:solidFill>
                          <a:effectLst/>
                        </a:rPr>
                        <a:t>Operating</a:t>
                      </a:r>
                      <a:r>
                        <a:rPr lang="en-GB" sz="800" spc="-5" dirty="0">
                          <a:solidFill>
                            <a:schemeClr val="bg1"/>
                          </a:solidFill>
                          <a:effectLst/>
                        </a:rPr>
                        <a:t> </a:t>
                      </a:r>
                      <a:r>
                        <a:rPr lang="en-GB" sz="800" dirty="0">
                          <a:solidFill>
                            <a:schemeClr val="bg1"/>
                          </a:solidFill>
                          <a:effectLst/>
                        </a:rPr>
                        <a:t>profit (EBIT) before special items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1,304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708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2,355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1,455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4,147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684127"/>
                  </a:ext>
                </a:extLst>
              </a:tr>
              <a:tr h="189928">
                <a:tc>
                  <a:txBody>
                    <a:bodyPr/>
                    <a:lstStyle/>
                    <a:p>
                      <a:pPr marL="2540" algn="l">
                        <a:lnSpc>
                          <a:spcPts val="940"/>
                        </a:lnSpc>
                        <a:spcBef>
                          <a:spcPts val="155"/>
                        </a:spcBef>
                        <a:spcAft>
                          <a:spcPts val="0"/>
                        </a:spcAft>
                      </a:pPr>
                      <a:r>
                        <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(222)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(260)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(222)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(222)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0939122"/>
                  </a:ext>
                </a:extLst>
              </a:tr>
              <a:tr h="189928">
                <a:tc>
                  <a:txBody>
                    <a:bodyPr/>
                    <a:lstStyle/>
                    <a:p>
                      <a:pPr marL="2540" algn="l">
                        <a:lnSpc>
                          <a:spcPts val="940"/>
                        </a:lnSpc>
                        <a:spcBef>
                          <a:spcPts val="155"/>
                        </a:spcBef>
                        <a:spcAft>
                          <a:spcPts val="0"/>
                        </a:spcAft>
                      </a:pPr>
                      <a:r>
                        <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Operating profit (EBIT) </a:t>
                      </a:r>
                      <a:r>
                        <a:rPr lang="da-DK" sz="800" dirty="0" err="1">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after</a:t>
                      </a:r>
                      <a:r>
                        <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1,304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487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2,095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1,233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3,925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2296167"/>
                  </a:ext>
                </a:extLst>
              </a:tr>
              <a:tr h="189928">
                <a:tc>
                  <a:txBody>
                    <a:bodyPr/>
                    <a:lstStyle/>
                    <a:p>
                      <a:pPr marL="1905" algn="l">
                        <a:lnSpc>
                          <a:spcPts val="790"/>
                        </a:lnSpc>
                        <a:spcBef>
                          <a:spcPts val="305"/>
                        </a:spcBef>
                        <a:spcAft>
                          <a:spcPts val="0"/>
                        </a:spcAft>
                      </a:pPr>
                      <a:r>
                        <a:rPr lang="en-GB" sz="800" dirty="0">
                          <a:solidFill>
                            <a:schemeClr val="bg1"/>
                          </a:solidFill>
                          <a:effectLst/>
                        </a:rPr>
                        <a:t>Net</a:t>
                      </a:r>
                      <a:r>
                        <a:rPr lang="en-GB" sz="800" spc="-5" dirty="0">
                          <a:solidFill>
                            <a:schemeClr val="bg1"/>
                          </a:solidFill>
                          <a:effectLst/>
                        </a:rPr>
                        <a:t> </a:t>
                      </a:r>
                      <a:r>
                        <a:rPr lang="en-GB" sz="800" dirty="0">
                          <a:solidFill>
                            <a:schemeClr val="bg1"/>
                          </a:solidFill>
                          <a:effectLst/>
                        </a:rPr>
                        <a:t>financial items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(207)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(170)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(346)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(234)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(667)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119563"/>
                  </a:ext>
                </a:extLst>
              </a:tr>
              <a:tr h="189928">
                <a:tc>
                  <a:txBody>
                    <a:bodyPr/>
                    <a:lstStyle/>
                    <a:p>
                      <a:pPr marL="1270" algn="l">
                        <a:lnSpc>
                          <a:spcPts val="790"/>
                        </a:lnSpc>
                        <a:spcBef>
                          <a:spcPts val="305"/>
                        </a:spcBef>
                        <a:spcAft>
                          <a:spcPts val="0"/>
                        </a:spcAft>
                      </a:pPr>
                      <a:r>
                        <a:rPr lang="en-GB" sz="800" dirty="0">
                          <a:solidFill>
                            <a:schemeClr val="bg1"/>
                          </a:solidFill>
                          <a:effectLst/>
                        </a:rPr>
                        <a:t>Profit</a:t>
                      </a:r>
                      <a:r>
                        <a:rPr lang="en-GB" sz="800" spc="-5" dirty="0">
                          <a:solidFill>
                            <a:schemeClr val="bg1"/>
                          </a:solidFill>
                          <a:effectLst/>
                        </a:rPr>
                        <a:t> </a:t>
                      </a:r>
                      <a:r>
                        <a:rPr lang="en-GB" sz="800" dirty="0">
                          <a:solidFill>
                            <a:schemeClr val="bg1"/>
                          </a:solidFill>
                          <a:effectLst/>
                        </a:rPr>
                        <a:t>before</a:t>
                      </a:r>
                      <a:r>
                        <a:rPr lang="en-GB" sz="800" spc="-5" dirty="0">
                          <a:solidFill>
                            <a:schemeClr val="bg1"/>
                          </a:solidFill>
                          <a:effectLst/>
                        </a:rPr>
                        <a:t> </a:t>
                      </a:r>
                      <a:r>
                        <a:rPr lang="en-GB" sz="800" dirty="0">
                          <a:solidFill>
                            <a:schemeClr val="bg1"/>
                          </a:solidFill>
                          <a:effectLst/>
                        </a:rPr>
                        <a:t>tax</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1,097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316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1,749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1,000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3,258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321261"/>
                  </a:ext>
                </a:extLst>
              </a:tr>
              <a:tr h="189928">
                <a:tc>
                  <a:txBody>
                    <a:bodyPr/>
                    <a:lstStyle/>
                    <a:p>
                      <a:pPr marL="1270" algn="l">
                        <a:lnSpc>
                          <a:spcPts val="790"/>
                        </a:lnSpc>
                        <a:spcBef>
                          <a:spcPts val="305"/>
                        </a:spcBef>
                        <a:spcAft>
                          <a:spcPts val="0"/>
                        </a:spcAft>
                      </a:pPr>
                      <a:r>
                        <a:rPr lang="en-GB" sz="800" dirty="0">
                          <a:solidFill>
                            <a:schemeClr val="bg1"/>
                          </a:solidFill>
                          <a:effectLst/>
                        </a:rPr>
                        <a:t>Profit</a:t>
                      </a:r>
                      <a:r>
                        <a:rPr lang="en-GB" sz="800" spc="-5" dirty="0">
                          <a:solidFill>
                            <a:schemeClr val="bg1"/>
                          </a:solidFill>
                          <a:effectLst/>
                        </a:rPr>
                        <a:t> </a:t>
                      </a:r>
                      <a:r>
                        <a:rPr lang="en-GB" sz="800" dirty="0">
                          <a:solidFill>
                            <a:schemeClr val="bg1"/>
                          </a:solidFill>
                          <a:effectLst/>
                        </a:rPr>
                        <a:t>for</a:t>
                      </a:r>
                      <a:r>
                        <a:rPr lang="en-GB" sz="800" spc="-5" dirty="0">
                          <a:solidFill>
                            <a:schemeClr val="bg1"/>
                          </a:solidFill>
                          <a:effectLst/>
                        </a:rPr>
                        <a:t> </a:t>
                      </a:r>
                      <a:r>
                        <a:rPr lang="en-GB" sz="800" dirty="0">
                          <a:solidFill>
                            <a:schemeClr val="bg1"/>
                          </a:solidFill>
                          <a:effectLst/>
                        </a:rPr>
                        <a:t>the</a:t>
                      </a:r>
                      <a:r>
                        <a:rPr lang="en-GB" sz="800" spc="-5" dirty="0">
                          <a:solidFill>
                            <a:schemeClr val="bg1"/>
                          </a:solidFill>
                          <a:effectLst/>
                        </a:rPr>
                        <a:t> </a:t>
                      </a:r>
                      <a:r>
                        <a:rPr lang="en-GB" sz="800" dirty="0">
                          <a:solidFill>
                            <a:schemeClr val="bg1"/>
                          </a:solidFill>
                          <a:effectLst/>
                        </a:rPr>
                        <a:t>year</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818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299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1,271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785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3,371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330092"/>
                  </a:ext>
                </a:extLst>
              </a:tr>
              <a:tr h="180000">
                <a:tc>
                  <a:txBody>
                    <a:bodyPr/>
                    <a:lstStyle/>
                    <a:p>
                      <a:pPr algn="l"/>
                      <a:r>
                        <a:rPr lang="en-GB" sz="800" dirty="0">
                          <a:solidFill>
                            <a:schemeClr val="bg1"/>
                          </a:solidFill>
                          <a:effectLst/>
                          <a:highlight>
                            <a:srgbClr val="FFFF00"/>
                          </a:highlight>
                        </a:rPr>
                        <a:t> </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381549"/>
                  </a:ext>
                </a:extLst>
              </a:tr>
              <a:tr h="348750">
                <a:tc>
                  <a:txBody>
                    <a:bodyPr/>
                    <a:lstStyle/>
                    <a:p>
                      <a:pPr algn="l">
                        <a:spcBef>
                          <a:spcPts val="25"/>
                        </a:spcBef>
                      </a:pPr>
                      <a:r>
                        <a:rPr lang="en-GB" sz="800" b="0" dirty="0">
                          <a:solidFill>
                            <a:schemeClr val="accent1"/>
                          </a:solidFill>
                          <a:effectLst/>
                          <a:latin typeface="+mj-lt"/>
                        </a:rPr>
                        <a:t> BALANCE</a:t>
                      </a:r>
                      <a:r>
                        <a:rPr lang="en-GB" sz="800" b="0" spc="-5" dirty="0">
                          <a:solidFill>
                            <a:schemeClr val="accent1"/>
                          </a:solidFill>
                          <a:effectLst/>
                          <a:latin typeface="+mj-lt"/>
                        </a:rPr>
                        <a:t> </a:t>
                      </a:r>
                      <a:r>
                        <a:rPr lang="en-GB" sz="800" b="0" dirty="0">
                          <a:solidFill>
                            <a:schemeClr val="accent1"/>
                          </a:solidFill>
                          <a:effectLst/>
                          <a:latin typeface="+mj-lt"/>
                        </a:rPr>
                        <a:t>SHEET</a:t>
                      </a:r>
                      <a:endParaRPr lang="da-DK" sz="800" b="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02975"/>
                  </a:ext>
                </a:extLst>
              </a:tr>
              <a:tr h="189928">
                <a:tc>
                  <a:txBody>
                    <a:bodyPr/>
                    <a:lstStyle/>
                    <a:p>
                      <a:pPr marL="1270" algn="l">
                        <a:lnSpc>
                          <a:spcPts val="940"/>
                        </a:lnSpc>
                        <a:spcBef>
                          <a:spcPts val="160"/>
                        </a:spcBef>
                        <a:spcAft>
                          <a:spcPts val="0"/>
                        </a:spcAft>
                      </a:pPr>
                      <a:r>
                        <a:rPr lang="en-GB" sz="800" dirty="0">
                          <a:solidFill>
                            <a:schemeClr val="bg1"/>
                          </a:solidFill>
                          <a:effectLst/>
                        </a:rPr>
                        <a:t>Non-current</a:t>
                      </a:r>
                      <a:r>
                        <a:rPr lang="en-GB" sz="800" spc="-5" dirty="0">
                          <a:solidFill>
                            <a:schemeClr val="bg1"/>
                          </a:solidFill>
                          <a:effectLst/>
                        </a:rPr>
                        <a:t> </a:t>
                      </a:r>
                      <a:r>
                        <a:rPr lang="en-GB" sz="800" dirty="0">
                          <a:solidFill>
                            <a:schemeClr val="bg1"/>
                          </a:solidFill>
                          <a:effectLst/>
                        </a:rPr>
                        <a:t>assets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12,824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10,735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12,824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10,735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11,913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350407"/>
                  </a:ext>
                </a:extLst>
              </a:tr>
              <a:tr h="189928">
                <a:tc>
                  <a:txBody>
                    <a:bodyPr/>
                    <a:lstStyle/>
                    <a:p>
                      <a:pPr marL="635" algn="l">
                        <a:lnSpc>
                          <a:spcPts val="925"/>
                        </a:lnSpc>
                        <a:spcBef>
                          <a:spcPts val="160"/>
                        </a:spcBef>
                        <a:spcAft>
                          <a:spcPts val="0"/>
                        </a:spcAft>
                      </a:pPr>
                      <a:r>
                        <a:rPr lang="en-GB" sz="800" dirty="0">
                          <a:solidFill>
                            <a:schemeClr val="bg1"/>
                          </a:solidFill>
                          <a:effectLst/>
                        </a:rPr>
                        <a:t>Current</a:t>
                      </a:r>
                      <a:r>
                        <a:rPr lang="en-GB" sz="800" spc="-5" dirty="0">
                          <a:solidFill>
                            <a:schemeClr val="bg1"/>
                          </a:solidFill>
                          <a:effectLst/>
                        </a:rPr>
                        <a:t> </a:t>
                      </a:r>
                      <a:r>
                        <a:rPr lang="en-GB" sz="800" dirty="0">
                          <a:solidFill>
                            <a:schemeClr val="bg1"/>
                          </a:solidFill>
                          <a:effectLst/>
                        </a:rPr>
                        <a:t>assets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42,748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33,075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42,748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33,075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39,728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491306"/>
                  </a:ext>
                </a:extLst>
              </a:tr>
              <a:tr h="189928">
                <a:tc>
                  <a:txBody>
                    <a:bodyPr/>
                    <a:lstStyle/>
                    <a:p>
                      <a:pPr marL="635" algn="l">
                        <a:lnSpc>
                          <a:spcPts val="925"/>
                        </a:lnSpc>
                        <a:spcBef>
                          <a:spcPts val="145"/>
                        </a:spcBef>
                        <a:spcAft>
                          <a:spcPts val="0"/>
                        </a:spcAft>
                      </a:pPr>
                      <a:r>
                        <a:rPr lang="en-GB" sz="800" dirty="0">
                          <a:solidFill>
                            <a:schemeClr val="bg1"/>
                          </a:solidFill>
                          <a:effectLst/>
                        </a:rPr>
                        <a:t>Assets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55,572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43,810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55,572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43,810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51,640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471077"/>
                  </a:ext>
                </a:extLst>
              </a:tr>
              <a:tr h="189928">
                <a:tc>
                  <a:txBody>
                    <a:bodyPr/>
                    <a:lstStyle/>
                    <a:p>
                      <a:pPr algn="l">
                        <a:lnSpc>
                          <a:spcPts val="925"/>
                        </a:lnSpc>
                        <a:spcBef>
                          <a:spcPts val="145"/>
                        </a:spcBef>
                      </a:pPr>
                      <a:r>
                        <a:rPr lang="en-GB" sz="800" dirty="0">
                          <a:solidFill>
                            <a:schemeClr val="bg1"/>
                          </a:solidFill>
                          <a:effectLst/>
                        </a:rPr>
                        <a:t>Equity</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19,142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17,194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19,142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17,194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19,654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3467065"/>
                  </a:ext>
                </a:extLst>
              </a:tr>
              <a:tr h="189928">
                <a:tc>
                  <a:txBody>
                    <a:bodyPr/>
                    <a:lstStyle/>
                    <a:p>
                      <a:pPr algn="l">
                        <a:lnSpc>
                          <a:spcPts val="925"/>
                        </a:lnSpc>
                        <a:spcBef>
                          <a:spcPts val="150"/>
                        </a:spcBef>
                      </a:pPr>
                      <a:r>
                        <a:rPr lang="en-GB" sz="800" dirty="0">
                          <a:solidFill>
                            <a:schemeClr val="bg1"/>
                          </a:solidFill>
                          <a:effectLst/>
                        </a:rPr>
                        <a:t>Non-current liabilities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3,858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4,040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3,858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4,040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3,560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3550973"/>
                  </a:ext>
                </a:extLst>
              </a:tr>
              <a:tr h="189928">
                <a:tc>
                  <a:txBody>
                    <a:bodyPr/>
                    <a:lstStyle/>
                    <a:p>
                      <a:pPr algn="l">
                        <a:lnSpc>
                          <a:spcPts val="925"/>
                        </a:lnSpc>
                        <a:spcBef>
                          <a:spcPts val="150"/>
                        </a:spcBef>
                      </a:pPr>
                      <a:r>
                        <a:rPr lang="en-GB" sz="800" dirty="0">
                          <a:solidFill>
                            <a:schemeClr val="bg1"/>
                          </a:solidFill>
                          <a:effectLst/>
                        </a:rPr>
                        <a:t>Current liabilities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32,572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22,576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32,572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22,576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28,430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375236"/>
                  </a:ext>
                </a:extLst>
              </a:tr>
              <a:tr h="189928">
                <a:tc>
                  <a:txBody>
                    <a:bodyPr/>
                    <a:lstStyle/>
                    <a:p>
                      <a:pPr algn="l">
                        <a:lnSpc>
                          <a:spcPts val="925"/>
                        </a:lnSpc>
                        <a:spcBef>
                          <a:spcPts val="150"/>
                        </a:spcBef>
                        <a:spcAft>
                          <a:spcPts val="0"/>
                        </a:spcAft>
                      </a:pPr>
                      <a:r>
                        <a:rPr lang="en-GB" sz="800" dirty="0">
                          <a:solidFill>
                            <a:schemeClr val="bg1"/>
                          </a:solidFill>
                          <a:effectLst/>
                        </a:rPr>
                        <a:t>Net debt</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7,737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4,055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7,737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4,055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2,824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314516"/>
                  </a:ext>
                </a:extLst>
              </a:tr>
              <a:tr h="189928">
                <a:tc>
                  <a:txBody>
                    <a:bodyPr/>
                    <a:lstStyle/>
                    <a:p>
                      <a:pPr algn="l">
                        <a:lnSpc>
                          <a:spcPts val="940"/>
                        </a:lnSpc>
                        <a:spcBef>
                          <a:spcPts val="130"/>
                        </a:spcBef>
                        <a:spcAft>
                          <a:spcPts val="0"/>
                        </a:spcAft>
                      </a:pPr>
                      <a:r>
                        <a:rPr lang="en-GB" sz="800" dirty="0">
                          <a:solidFill>
                            <a:schemeClr val="bg1"/>
                          </a:solidFill>
                          <a:effectLst/>
                        </a:rPr>
                        <a:t>Net working capital</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18,836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14,313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18,836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14,313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14,884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445267"/>
                  </a:ext>
                </a:extLst>
              </a:tr>
              <a:tr h="180000">
                <a:tc>
                  <a:txBody>
                    <a:bodyPr/>
                    <a:lstStyle/>
                    <a:p>
                      <a:pPr algn="l"/>
                      <a:r>
                        <a:rPr lang="en-GB" sz="800" dirty="0">
                          <a:solidFill>
                            <a:schemeClr val="bg1"/>
                          </a:solidFill>
                          <a:effectLst/>
                          <a:highlight>
                            <a:srgbClr val="FFFF00"/>
                          </a:highlight>
                        </a:rPr>
                        <a:t> </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634839"/>
                  </a:ext>
                </a:extLst>
              </a:tr>
              <a:tr h="348750">
                <a:tc>
                  <a:txBody>
                    <a:bodyPr/>
                    <a:lstStyle/>
                    <a:p>
                      <a:pPr algn="l">
                        <a:lnSpc>
                          <a:spcPts val="980"/>
                        </a:lnSpc>
                        <a:spcBef>
                          <a:spcPts val="160"/>
                        </a:spcBef>
                        <a:spcAft>
                          <a:spcPts val="0"/>
                        </a:spcAft>
                      </a:pPr>
                      <a:r>
                        <a:rPr lang="en-GB" sz="800" dirty="0">
                          <a:solidFill>
                            <a:schemeClr val="accent1"/>
                          </a:solidFill>
                          <a:effectLst/>
                          <a:latin typeface="+mj-lt"/>
                        </a:rPr>
                        <a:t>OTHER KEY</a:t>
                      </a:r>
                      <a:r>
                        <a:rPr lang="en-GB" sz="800" spc="5" dirty="0">
                          <a:solidFill>
                            <a:schemeClr val="accent1"/>
                          </a:solidFill>
                          <a:effectLst/>
                          <a:latin typeface="+mj-lt"/>
                        </a:rPr>
                        <a:t> </a:t>
                      </a:r>
                      <a:r>
                        <a:rPr lang="en-GB" sz="800" dirty="0">
                          <a:solidFill>
                            <a:schemeClr val="accent1"/>
                          </a:solidFill>
                          <a:effectLst/>
                          <a:latin typeface="+mj-lt"/>
                        </a:rPr>
                        <a:t>FIGURES</a:t>
                      </a:r>
                      <a:endParaRPr lang="da-DK" sz="800" dirty="0">
                        <a:solidFill>
                          <a:schemeClr val="accent1"/>
                        </a:solidFill>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Geogrotesque Rg" panose="02000000000000000000" pitchFamily="50" charset="0"/>
                        <a:ea typeface="Calibri" panose="020F0502020204030204" pitchFamily="34" charset="0"/>
                        <a:cs typeface="Times New Roman" panose="02020603050405020304" pitchFamily="18"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2563977"/>
                  </a:ext>
                </a:extLst>
              </a:tr>
              <a:tr h="189928">
                <a:tc>
                  <a:txBody>
                    <a:bodyPr/>
                    <a:lstStyle/>
                    <a:p>
                      <a:pPr algn="l">
                        <a:lnSpc>
                          <a:spcPts val="975"/>
                        </a:lnSpc>
                        <a:spcBef>
                          <a:spcPts val="125"/>
                        </a:spcBef>
                        <a:spcAft>
                          <a:spcPts val="0"/>
                        </a:spcAft>
                      </a:pPr>
                      <a:r>
                        <a:rPr lang="en-GB" sz="800" dirty="0">
                          <a:solidFill>
                            <a:schemeClr val="bg1"/>
                          </a:solidFill>
                          <a:effectLst/>
                        </a:rPr>
                        <a:t>Investment in intangible assets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35"/>
                        </a:lnSpc>
                        <a:spcBef>
                          <a:spcPts val="26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198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55"/>
                        </a:lnSpc>
                        <a:spcBef>
                          <a:spcPts val="2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198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558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727073"/>
                  </a:ext>
                </a:extLst>
              </a:tr>
              <a:tr h="189928">
                <a:tc>
                  <a:txBody>
                    <a:bodyPr/>
                    <a:lstStyle/>
                    <a:p>
                      <a:pPr algn="l">
                        <a:lnSpc>
                          <a:spcPts val="970"/>
                        </a:lnSpc>
                        <a:spcBef>
                          <a:spcPts val="130"/>
                        </a:spcBef>
                        <a:spcAft>
                          <a:spcPts val="0"/>
                        </a:spcAft>
                      </a:pPr>
                      <a:r>
                        <a:rPr lang="en-GB" sz="800" dirty="0">
                          <a:solidFill>
                            <a:schemeClr val="bg1"/>
                          </a:solidFill>
                          <a:effectLst/>
                        </a:rPr>
                        <a:t>Investment in tangible assets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387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1,303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135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427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4740488"/>
                  </a:ext>
                </a:extLst>
              </a:tr>
              <a:tr h="189928">
                <a:tc>
                  <a:txBody>
                    <a:bodyPr/>
                    <a:lstStyle/>
                    <a:p>
                      <a:pPr algn="l">
                        <a:lnSpc>
                          <a:spcPts val="965"/>
                        </a:lnSpc>
                        <a:spcBef>
                          <a:spcPts val="130"/>
                        </a:spcBef>
                        <a:spcAft>
                          <a:spcPts val="0"/>
                        </a:spcAft>
                      </a:pPr>
                      <a:r>
                        <a:rPr lang="en-GB" sz="800" dirty="0">
                          <a:solidFill>
                            <a:schemeClr val="bg1"/>
                          </a:solidFill>
                          <a:effectLst/>
                        </a:rPr>
                        <a:t>Cash flow from operating activities (CFFO)</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(2,058)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1,417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(1,402)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80"/>
                        </a:lnSpc>
                        <a:spcBef>
                          <a:spcPts val="11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1,420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3,879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4854227"/>
                  </a:ext>
                </a:extLst>
              </a:tr>
              <a:tr h="189928">
                <a:tc>
                  <a:txBody>
                    <a:bodyPr/>
                    <a:lstStyle/>
                    <a:p>
                      <a:pPr algn="l">
                        <a:lnSpc>
                          <a:spcPts val="960"/>
                        </a:lnSpc>
                        <a:spcBef>
                          <a:spcPts val="135"/>
                        </a:spcBef>
                        <a:spcAft>
                          <a:spcPts val="0"/>
                        </a:spcAft>
                      </a:pPr>
                      <a:r>
                        <a:rPr lang="en-GB" sz="800" dirty="0">
                          <a:solidFill>
                            <a:schemeClr val="bg1"/>
                          </a:solidFill>
                          <a:effectLst/>
                        </a:rPr>
                        <a:t>Free cash flow</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(2,451)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1,178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(2,717)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1,087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2,714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858973"/>
                  </a:ext>
                </a:extLst>
              </a:tr>
              <a:tr h="189928">
                <a:tc>
                  <a:txBody>
                    <a:bodyPr/>
                    <a:lstStyle/>
                    <a:p>
                      <a:pPr algn="l">
                        <a:lnSpc>
                          <a:spcPts val="945"/>
                        </a:lnSpc>
                        <a:spcBef>
                          <a:spcPts val="140"/>
                        </a:spcBef>
                        <a:spcAft>
                          <a:spcPts val="0"/>
                        </a:spcAft>
                      </a:pPr>
                      <a:r>
                        <a:rPr lang="en-GB" sz="800" dirty="0">
                          <a:solidFill>
                            <a:schemeClr val="bg1"/>
                          </a:solidFill>
                          <a:effectLst/>
                        </a:rPr>
                        <a:t>Average number of employees</a:t>
                      </a:r>
                      <a:endPar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20"/>
                        </a:lnSpc>
                        <a:spcBef>
                          <a:spcPts val="265"/>
                        </a:spcBef>
                        <a:spcAft>
                          <a:spcPts val="0"/>
                        </a:spcAft>
                      </a:pPr>
                      <a:r>
                        <a:rPr lang="da-DK" sz="800" kern="1200" dirty="0">
                          <a:solidFill>
                            <a:schemeClr val="tx1"/>
                          </a:solidFill>
                          <a:effectLst/>
                          <a:latin typeface="Geogrotesque Rg" panose="02000000000000000000" pitchFamily="50" charset="0"/>
                          <a:ea typeface="Geogrotesque Rg" panose="02000000000000000000" pitchFamily="50" charset="0"/>
                          <a:cs typeface="Geogrotesque Rg" panose="02000000000000000000" pitchFamily="50" charset="0"/>
                        </a:rPr>
                        <a:t>208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45"/>
                        </a:lnSpc>
                        <a:spcBef>
                          <a:spcPts val="2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45"/>
                        </a:lnSpc>
                        <a:spcBef>
                          <a:spcPts val="240"/>
                        </a:spcBef>
                        <a:spcAft>
                          <a:spcPts val="0"/>
                        </a:spcAft>
                      </a:pPr>
                      <a:r>
                        <a:rPr lang="da-DK" sz="800" kern="1200" dirty="0">
                          <a:solidFill>
                            <a:schemeClr val="accent2"/>
                          </a:solidFill>
                          <a:effectLst/>
                          <a:latin typeface="Geogrotesque Rg" panose="02000000000000000000" pitchFamily="50" charset="0"/>
                          <a:ea typeface="Geogrotesque Rg" panose="02000000000000000000" pitchFamily="50" charset="0"/>
                          <a:cs typeface="Geogrotesque Rg" panose="02000000000000000000" pitchFamily="50" charset="0"/>
                        </a:rPr>
                        <a:t>208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45"/>
                        </a:lnSpc>
                        <a:spcBef>
                          <a:spcPts val="240"/>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Geogrotesque Rg" panose="02000000000000000000" pitchFamily="50" charset="0"/>
                          <a:ea typeface="Geogrotesque Rg" panose="02000000000000000000" pitchFamily="50" charset="0"/>
                          <a:cs typeface="Geogrotesque Rg" panose="02000000000000000000" pitchFamily="50" charset="0"/>
                        </a:rPr>
                        <a:t>205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8354328"/>
                  </a:ext>
                </a:extLst>
              </a:tr>
            </a:tbl>
          </a:graphicData>
        </a:graphic>
      </p:graphicFrame>
    </p:spTree>
    <p:extLst>
      <p:ext uri="{BB962C8B-B14F-4D97-AF65-F5344CB8AC3E}">
        <p14:creationId xmlns:p14="http://schemas.microsoft.com/office/powerpoint/2010/main" val="2247868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B7432F1-D6DB-0BF1-9B13-260E0F67F1B3}"/>
              </a:ext>
            </a:extLst>
          </p:cNvPr>
          <p:cNvSpPr/>
          <p:nvPr/>
        </p:nvSpPr>
        <p:spPr>
          <a:xfrm>
            <a:off x="0" y="0"/>
            <a:ext cx="10206038" cy="7559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Geogrotesque Rg"/>
              <a:ea typeface="+mn-ea"/>
              <a:cs typeface="+mn-cs"/>
            </a:endParaRPr>
          </a:p>
        </p:txBody>
      </p:sp>
      <p:sp>
        <p:nvSpPr>
          <p:cNvPr id="2" name="Titel 1">
            <a:extLst>
              <a:ext uri="{FF2B5EF4-FFF2-40B4-BE49-F238E27FC236}">
                <a16:creationId xmlns:a16="http://schemas.microsoft.com/office/drawing/2014/main" id="{2DC5E286-9426-402C-C7AA-89F1A72EB2FC}"/>
              </a:ext>
            </a:extLst>
          </p:cNvPr>
          <p:cNvSpPr>
            <a:spLocks noGrp="1"/>
          </p:cNvSpPr>
          <p:nvPr>
            <p:ph type="title"/>
          </p:nvPr>
        </p:nvSpPr>
        <p:spPr/>
        <p:txBody>
          <a:bodyPr/>
          <a:lstStyle/>
          <a:p>
            <a:r>
              <a:rPr lang="en-US" sz="2400" dirty="0">
                <a:solidFill>
                  <a:schemeClr val="bg1"/>
                </a:solidFill>
              </a:rPr>
              <a:t>KEY FIGURES AND FINANCIAL RATIOS </a:t>
            </a:r>
            <a:r>
              <a:rPr lang="en-US" sz="1400" dirty="0">
                <a:solidFill>
                  <a:schemeClr val="bg1"/>
                </a:solidFill>
                <a:latin typeface="+mn-lt"/>
              </a:rPr>
              <a:t>– EUR CONTINUED</a:t>
            </a:r>
            <a:endParaRPr lang="da-DK" sz="1400" dirty="0">
              <a:solidFill>
                <a:schemeClr val="bg1"/>
              </a:solidFill>
              <a:latin typeface="+mn-lt"/>
            </a:endParaRPr>
          </a:p>
        </p:txBody>
      </p:sp>
      <p:graphicFrame>
        <p:nvGraphicFramePr>
          <p:cNvPr id="3" name="Tabel 5">
            <a:extLst>
              <a:ext uri="{FF2B5EF4-FFF2-40B4-BE49-F238E27FC236}">
                <a16:creationId xmlns:a16="http://schemas.microsoft.com/office/drawing/2014/main" id="{9DD906C5-959E-F455-372E-CAD5B13B80E4}"/>
              </a:ext>
            </a:extLst>
          </p:cNvPr>
          <p:cNvGraphicFramePr>
            <a:graphicFrameLocks noGrp="1"/>
          </p:cNvGraphicFramePr>
          <p:nvPr>
            <p:extLst>
              <p:ext uri="{D42A27DB-BD31-4B8C-83A1-F6EECF244321}">
                <p14:modId xmlns:p14="http://schemas.microsoft.com/office/powerpoint/2010/main" val="1196518578"/>
              </p:ext>
            </p:extLst>
          </p:nvPr>
        </p:nvGraphicFramePr>
        <p:xfrm>
          <a:off x="412750" y="2092643"/>
          <a:ext cx="9361487" cy="3433528"/>
        </p:xfrm>
        <a:graphic>
          <a:graphicData uri="http://schemas.openxmlformats.org/drawingml/2006/table">
            <a:tbl>
              <a:tblPr>
                <a:tableStyleId>{5C22544A-7EE6-4342-B048-85BDC9FD1C3A}</a:tableStyleId>
              </a:tblPr>
              <a:tblGrid>
                <a:gridCol w="2985352">
                  <a:extLst>
                    <a:ext uri="{9D8B030D-6E8A-4147-A177-3AD203B41FA5}">
                      <a16:colId xmlns:a16="http://schemas.microsoft.com/office/drawing/2014/main" val="3890774437"/>
                    </a:ext>
                  </a:extLst>
                </a:gridCol>
                <a:gridCol w="1275227">
                  <a:extLst>
                    <a:ext uri="{9D8B030D-6E8A-4147-A177-3AD203B41FA5}">
                      <a16:colId xmlns:a16="http://schemas.microsoft.com/office/drawing/2014/main" val="3893210140"/>
                    </a:ext>
                  </a:extLst>
                </a:gridCol>
                <a:gridCol w="1275227">
                  <a:extLst>
                    <a:ext uri="{9D8B030D-6E8A-4147-A177-3AD203B41FA5}">
                      <a16:colId xmlns:a16="http://schemas.microsoft.com/office/drawing/2014/main" val="4035765958"/>
                    </a:ext>
                  </a:extLst>
                </a:gridCol>
                <a:gridCol w="1275227">
                  <a:extLst>
                    <a:ext uri="{9D8B030D-6E8A-4147-A177-3AD203B41FA5}">
                      <a16:colId xmlns:a16="http://schemas.microsoft.com/office/drawing/2014/main" val="3256132577"/>
                    </a:ext>
                  </a:extLst>
                </a:gridCol>
                <a:gridCol w="1275227">
                  <a:extLst>
                    <a:ext uri="{9D8B030D-6E8A-4147-A177-3AD203B41FA5}">
                      <a16:colId xmlns:a16="http://schemas.microsoft.com/office/drawing/2014/main" val="3445444981"/>
                    </a:ext>
                  </a:extLst>
                </a:gridCol>
                <a:gridCol w="1275227">
                  <a:extLst>
                    <a:ext uri="{9D8B030D-6E8A-4147-A177-3AD203B41FA5}">
                      <a16:colId xmlns:a16="http://schemas.microsoft.com/office/drawing/2014/main" val="3640581631"/>
                    </a:ext>
                  </a:extLst>
                </a:gridCol>
              </a:tblGrid>
              <a:tr h="189928">
                <a:tc>
                  <a:txBody>
                    <a:bodyPr/>
                    <a:lstStyle/>
                    <a:p>
                      <a:pPr marL="2540" algn="l">
                        <a:lnSpc>
                          <a:spcPts val="940"/>
                        </a:lnSpc>
                        <a:spcBef>
                          <a:spcPts val="200"/>
                        </a:spcBef>
                        <a:spcAft>
                          <a:spcPts val="0"/>
                        </a:spcAft>
                      </a:pPr>
                      <a:r>
                        <a:rPr lang="en-GB" sz="800" kern="1200" dirty="0">
                          <a:solidFill>
                            <a:schemeClr val="bg1"/>
                          </a:solidFill>
                          <a:effectLst/>
                          <a:latin typeface="+mj-lt"/>
                          <a:ea typeface="+mn-ea"/>
                          <a:cs typeface="+mn-cs"/>
                        </a:rPr>
                        <a:t>EUR thousands</a:t>
                      </a:r>
                      <a:endParaRPr lang="da-DK" sz="800" kern="1200" dirty="0">
                        <a:solidFill>
                          <a:schemeClr val="bg1"/>
                        </a:solidFill>
                        <a:effectLst/>
                        <a:latin typeface="+mj-lt"/>
                        <a:ea typeface="+mn-ea"/>
                        <a:cs typeface="+mn-cs"/>
                      </a:endParaRPr>
                    </a:p>
                  </a:txBody>
                  <a:tcPr marL="0" marR="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tx1"/>
                          </a:solidFill>
                          <a:effectLst/>
                          <a:latin typeface="+mj-lt"/>
                          <a:ea typeface="+mn-ea"/>
                          <a:cs typeface="+mn-cs"/>
                        </a:rPr>
                        <a:t>Q2 2023</a:t>
                      </a:r>
                      <a:endParaRPr lang="da-DK" sz="800" kern="1200" dirty="0">
                        <a:solidFill>
                          <a:schemeClr val="tx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sz="800" kern="1200" dirty="0">
                          <a:solidFill>
                            <a:schemeClr val="bg1"/>
                          </a:solidFill>
                          <a:effectLst/>
                          <a:latin typeface="+mj-lt"/>
                          <a:ea typeface="+mn-ea"/>
                          <a:cs typeface="+mn-cs"/>
                        </a:rPr>
                        <a:t>Q2 2022</a:t>
                      </a:r>
                      <a:endParaRPr lang="da-DK" sz="800" kern="1200" dirty="0">
                        <a:solidFill>
                          <a:schemeClr val="bg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ysClr val="windowText" lastClr="000000"/>
                          </a:solidFill>
                          <a:effectLst/>
                          <a:latin typeface="+mj-lt"/>
                          <a:ea typeface="+mn-ea"/>
                          <a:cs typeface="+mn-cs"/>
                        </a:rPr>
                        <a:t>H1 2023</a:t>
                      </a: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kern="1200" dirty="0">
                          <a:solidFill>
                            <a:schemeClr val="bg1"/>
                          </a:solidFill>
                          <a:effectLst/>
                          <a:latin typeface="+mj-lt"/>
                          <a:ea typeface="+mn-ea"/>
                          <a:cs typeface="+mn-cs"/>
                        </a:rPr>
                        <a:t>H1 2022</a:t>
                      </a: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bg1"/>
                          </a:solidFill>
                          <a:effectLst/>
                          <a:latin typeface="+mj-lt"/>
                          <a:ea typeface="+mn-ea"/>
                          <a:cs typeface="+mn-cs"/>
                        </a:rPr>
                        <a:t>FY 2022</a:t>
                      </a:r>
                      <a:endParaRPr lang="da-DK" sz="800" kern="1200" dirty="0">
                        <a:solidFill>
                          <a:schemeClr val="bg1"/>
                        </a:solidFill>
                        <a:effectLst/>
                        <a:latin typeface="+mj-lt"/>
                        <a:ea typeface="+mn-ea"/>
                        <a:cs typeface="+mn-cs"/>
                      </a:endParaRPr>
                    </a:p>
                  </a:txBody>
                  <a:tcPr marL="0" marR="108000" marT="0" marB="0" anchor="ctr">
                    <a:lnL w="12700" cmpd="sng">
                      <a:noFill/>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7830984"/>
                  </a:ext>
                </a:extLst>
              </a:tr>
              <a:tr h="190800">
                <a:tc>
                  <a:txBody>
                    <a:bodyPr/>
                    <a:lstStyle/>
                    <a:p>
                      <a:pPr marL="2540">
                        <a:lnSpc>
                          <a:spcPts val="940"/>
                        </a:lnSpc>
                        <a:spcBef>
                          <a:spcPts val="200"/>
                        </a:spcBef>
                        <a:spcAft>
                          <a:spcPts val="0"/>
                        </a:spcAft>
                      </a:pPr>
                      <a:r>
                        <a:rPr lang="en-GB" sz="800" b="1" dirty="0">
                          <a:solidFill>
                            <a:schemeClr val="accent1"/>
                          </a:solidFill>
                          <a:effectLst/>
                          <a:latin typeface="Geogrotesque Bd" panose="02000000000000000000" pitchFamily="50" charset="0"/>
                          <a:ea typeface="Geogrotesque Rg" panose="02000000000000000000" pitchFamily="50" charset="0"/>
                          <a:cs typeface="Geogrotesque Rg" panose="02000000000000000000" pitchFamily="50" charset="0"/>
                        </a:rPr>
                        <a:t>FINANCIAL</a:t>
                      </a:r>
                      <a:r>
                        <a:rPr lang="en-GB" sz="800" b="1" spc="-20" dirty="0">
                          <a:solidFill>
                            <a:schemeClr val="accent1"/>
                          </a:solidFill>
                          <a:effectLst/>
                          <a:latin typeface="Geogrotesque Bd" panose="02000000000000000000" pitchFamily="50" charset="0"/>
                          <a:ea typeface="Geogrotesque Rg" panose="02000000000000000000" pitchFamily="50" charset="0"/>
                          <a:cs typeface="Geogrotesque Rg" panose="02000000000000000000" pitchFamily="50" charset="0"/>
                        </a:rPr>
                        <a:t> </a:t>
                      </a:r>
                      <a:r>
                        <a:rPr lang="en-GB" sz="800" b="1" dirty="0">
                          <a:solidFill>
                            <a:schemeClr val="accent1"/>
                          </a:solidFill>
                          <a:effectLst/>
                          <a:latin typeface="Geogrotesque Bd" panose="02000000000000000000" pitchFamily="50" charset="0"/>
                          <a:ea typeface="Geogrotesque Rg" panose="02000000000000000000" pitchFamily="50" charset="0"/>
                          <a:cs typeface="Geogrotesque Rg" panose="02000000000000000000" pitchFamily="50" charset="0"/>
                        </a:rPr>
                        <a:t>RATIOS</a:t>
                      </a:r>
                      <a:endParaRPr lang="da-DK" sz="1100" dirty="0">
                        <a:solidFill>
                          <a:schemeClr val="accent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tx1"/>
                        </a:solidFill>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endParaRPr lang="da-DK" sz="800" kern="1200" dirty="0">
                        <a:solidFill>
                          <a:schemeClr val="bg2"/>
                        </a:solidFill>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endParaRPr lang="da-DK" sz="800" kern="1200" dirty="0">
                        <a:solidFill>
                          <a:schemeClr val="bg2"/>
                        </a:solidFill>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endParaRPr lang="da-DK" sz="800" kern="1200" dirty="0">
                        <a:solidFill>
                          <a:schemeClr val="bg2"/>
                        </a:solidFill>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81942"/>
                  </a:ext>
                </a:extLst>
              </a:tr>
              <a:tr h="190800">
                <a:tc>
                  <a:txBody>
                    <a:bodyPr/>
                    <a:lstStyle/>
                    <a:p>
                      <a:pPr marL="2540">
                        <a:lnSpc>
                          <a:spcPts val="940"/>
                        </a:lnSpc>
                        <a:spcBef>
                          <a:spcPts val="15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Gross</a:t>
                      </a:r>
                      <a:r>
                        <a:rPr lang="en-GB" sz="800" spc="-5"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profit margin</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24.9%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24.7%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23.6%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25.5%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26.2%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923728"/>
                  </a:ext>
                </a:extLst>
              </a:tr>
              <a:tr h="190800">
                <a:tc>
                  <a:txBody>
                    <a:bodyPr/>
                    <a:lstStyle/>
                    <a:p>
                      <a:pPr marL="2540">
                        <a:lnSpc>
                          <a:spcPts val="940"/>
                        </a:lnSpc>
                        <a:spcBef>
                          <a:spcPts val="155"/>
                        </a:spcBef>
                        <a:spcAft>
                          <a:spcPts val="0"/>
                        </a:spcAft>
                      </a:pPr>
                      <a:r>
                        <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Profit margin (EBIT margin) </a:t>
                      </a:r>
                      <a:r>
                        <a:rPr lang="da-DK" sz="800" dirty="0" err="1">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before</a:t>
                      </a:r>
                      <a:r>
                        <a:rPr lang="da-DK"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7.9%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5.0%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7.0%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5.3%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7.0%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0664092"/>
                  </a:ext>
                </a:extLst>
              </a:tr>
              <a:tr h="190800">
                <a:tc>
                  <a:txBody>
                    <a:bodyPr/>
                    <a:lstStyle/>
                    <a:p>
                      <a:pPr marL="2540">
                        <a:lnSpc>
                          <a:spcPts val="940"/>
                        </a:lnSpc>
                        <a:spcBef>
                          <a:spcPts val="15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Profit</a:t>
                      </a:r>
                      <a:r>
                        <a:rPr lang="en-GB" sz="800" spc="-5"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margin (EBIT margin) </a:t>
                      </a:r>
                      <a:r>
                        <a:rPr lang="en-GB" sz="800" dirty="0" err="1">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afer</a:t>
                      </a: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special items</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7.9%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3.4%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6.2%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5"/>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4.5%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6.7%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0998666"/>
                  </a:ext>
                </a:extLst>
              </a:tr>
              <a:tr h="190800">
                <a:tc>
                  <a:txBody>
                    <a:bodyPr/>
                    <a:lstStyle/>
                    <a:p>
                      <a:pPr marL="1905">
                        <a:lnSpc>
                          <a:spcPts val="940"/>
                        </a:lnSpc>
                        <a:spcBef>
                          <a:spcPts val="155"/>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Liquidity ratio</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131.2%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145.6%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131.2%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145.6%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140.1%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6684127"/>
                  </a:ext>
                </a:extLst>
              </a:tr>
              <a:tr h="190800">
                <a:tc>
                  <a:txBody>
                    <a:bodyPr/>
                    <a:lstStyle/>
                    <a:p>
                      <a:pPr marL="1905">
                        <a:lnSpc>
                          <a:spcPts val="940"/>
                        </a:lnSpc>
                        <a:spcBef>
                          <a:spcPts val="15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Equity ratio</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34.4%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39.0%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34.4%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790"/>
                        </a:lnSpc>
                        <a:spcBef>
                          <a:spcPts val="30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39.0%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38.3%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119563"/>
                  </a:ext>
                </a:extLst>
              </a:tr>
              <a:tr h="190800">
                <a:tc>
                  <a:txBody>
                    <a:bodyPr/>
                    <a:lstStyle/>
                    <a:p>
                      <a:pPr marL="1905">
                        <a:lnSpc>
                          <a:spcPts val="940"/>
                        </a:lnSpc>
                        <a:spcBef>
                          <a:spcPts val="15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Return</a:t>
                      </a:r>
                      <a:r>
                        <a:rPr lang="en-GB" sz="800" spc="-5"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 </a:t>
                      </a: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on equity</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21.2%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10.6%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21.2%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15"/>
                        </a:lnSpc>
                        <a:spcBef>
                          <a:spcPts val="28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10.6%</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17.9%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4321261"/>
                  </a:ext>
                </a:extLst>
              </a:tr>
              <a:tr h="190800">
                <a:tc>
                  <a:txBody>
                    <a:bodyPr/>
                    <a:lstStyle/>
                    <a:p>
                      <a:pPr marL="1905" algn="l" defTabSz="914400" rtl="0" eaLnBrk="1" latinLnBrk="0" hangingPunct="1">
                        <a:lnSpc>
                          <a:spcPts val="940"/>
                        </a:lnSpc>
                        <a:spcBef>
                          <a:spcPts val="155"/>
                        </a:spcBef>
                        <a:spcAft>
                          <a:spcPts val="0"/>
                        </a:spcAft>
                      </a:pPr>
                      <a:r>
                        <a:rPr lang="en-GB" sz="800" kern="12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ROIC</a:t>
                      </a:r>
                      <a:endParaRPr lang="da-DK" sz="800" kern="12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16.9%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11.1%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16.9%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11.1%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16.5%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4330092"/>
                  </a:ext>
                </a:extLst>
              </a:tr>
              <a:tr h="190800">
                <a:tc>
                  <a:txBody>
                    <a:bodyPr/>
                    <a:lstStyle/>
                    <a:p>
                      <a:pPr marL="1905" algn="l" defTabSz="914400" rtl="0" eaLnBrk="1" latinLnBrk="0" hangingPunct="1">
                        <a:lnSpc>
                          <a:spcPts val="940"/>
                        </a:lnSpc>
                        <a:spcBef>
                          <a:spcPts val="155"/>
                        </a:spcBef>
                        <a:spcAft>
                          <a:spcPts val="0"/>
                        </a:spcAft>
                      </a:pPr>
                      <a:r>
                        <a:rPr lang="en-GB" sz="800" kern="12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Financial leverage</a:t>
                      </a:r>
                      <a:endParaRPr lang="da-DK" sz="800" kern="12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40.4%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40.4%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3381549"/>
                  </a:ext>
                </a:extLst>
              </a:tr>
              <a:tr h="190800">
                <a:tc>
                  <a:txBody>
                    <a:bodyPr/>
                    <a:lstStyle/>
                    <a:p>
                      <a:pPr marL="2540">
                        <a:lnSpc>
                          <a:spcPts val="950"/>
                        </a:lnSpc>
                        <a:spcBef>
                          <a:spcPts val="14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Net debt to EBITDA</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r>
                        <a:rPr lang="da-DK" sz="800" kern="1200" dirty="0">
                          <a:solidFill>
                            <a:schemeClr val="tx1"/>
                          </a:solidFill>
                          <a:effectLst/>
                          <a:latin typeface="+mn-lt"/>
                          <a:ea typeface="Geogrotesque Rg" panose="02000000000000000000" pitchFamily="50" charset="0"/>
                          <a:cs typeface="Geogrotesque Rg" panose="02000000000000000000" pitchFamily="50" charset="0"/>
                        </a:rPr>
                        <a:t>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r>
                        <a:rPr lang="da-DK" sz="800" kern="1200" dirty="0">
                          <a:solidFill>
                            <a:schemeClr val="bg2"/>
                          </a:solidFill>
                          <a:effectLst/>
                          <a:latin typeface="+mn-lt"/>
                          <a:ea typeface="Geogrotesque Rg" panose="02000000000000000000" pitchFamily="50" charset="0"/>
                          <a:cs typeface="Geogrotesque Rg" panose="02000000000000000000" pitchFamily="50" charset="0"/>
                        </a:rPr>
                        <a:t>0.5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502975"/>
                  </a:ext>
                </a:extLst>
              </a:tr>
              <a:tr h="190800">
                <a:tc>
                  <a:txBody>
                    <a:bodyPr/>
                    <a:lstStyle/>
                    <a:p>
                      <a:pPr marL="1270">
                        <a:lnSpc>
                          <a:spcPts val="955"/>
                        </a:lnSpc>
                        <a:spcBef>
                          <a:spcPts val="145"/>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NWC/Revenue</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28.8%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27.3%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28.8%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6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27.3%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25.3%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350407"/>
                  </a:ext>
                </a:extLst>
              </a:tr>
              <a:tr h="190800">
                <a:tc>
                  <a:txBody>
                    <a:bodyPr/>
                    <a:lstStyle/>
                    <a:p>
                      <a:pPr marL="2540">
                        <a:lnSpc>
                          <a:spcPts val="955"/>
                        </a:lnSpc>
                        <a:spcBef>
                          <a:spcPts val="140"/>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Earnings per share</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0.27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0.10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0.41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50"/>
                        </a:lnSpc>
                        <a:spcBef>
                          <a:spcPts val="13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0.25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1.09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2491306"/>
                  </a:ext>
                </a:extLst>
              </a:tr>
              <a:tr h="190800">
                <a:tc>
                  <a:txBody>
                    <a:bodyPr/>
                    <a:lstStyle/>
                    <a:p>
                      <a:pPr marL="2540">
                        <a:lnSpc>
                          <a:spcPts val="960"/>
                        </a:lnSpc>
                        <a:spcBef>
                          <a:spcPts val="135"/>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Equity value per share</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6.21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5.58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6.21</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5.58</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6.45</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3471077"/>
                  </a:ext>
                </a:extLst>
              </a:tr>
              <a:tr h="190800">
                <a:tc>
                  <a:txBody>
                    <a:bodyPr/>
                    <a:lstStyle/>
                    <a:p>
                      <a:pPr marL="2540">
                        <a:lnSpc>
                          <a:spcPts val="940"/>
                        </a:lnSpc>
                        <a:spcBef>
                          <a:spcPts val="155"/>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Share price</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9.87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7.39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9.87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7.39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8.42</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3467065"/>
                  </a:ext>
                </a:extLst>
              </a:tr>
              <a:tr h="190800">
                <a:tc>
                  <a:txBody>
                    <a:bodyPr/>
                    <a:lstStyle/>
                    <a:p>
                      <a:pPr marL="1270">
                        <a:lnSpc>
                          <a:spcPts val="965"/>
                        </a:lnSpc>
                        <a:spcBef>
                          <a:spcPts val="130"/>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Price-book ratio</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1.59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1.33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1.59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30"/>
                        </a:lnSpc>
                        <a:spcBef>
                          <a:spcPts val="140"/>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1.33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1.3</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3550973"/>
                  </a:ext>
                </a:extLst>
              </a:tr>
              <a:tr h="190800">
                <a:tc>
                  <a:txBody>
                    <a:bodyPr/>
                    <a:lstStyle/>
                    <a:p>
                      <a:pPr marL="1270">
                        <a:lnSpc>
                          <a:spcPts val="970"/>
                        </a:lnSpc>
                        <a:spcBef>
                          <a:spcPts val="130"/>
                        </a:spcBef>
                        <a:spcAft>
                          <a:spcPts val="0"/>
                        </a:spcAft>
                      </a:pPr>
                      <a:r>
                        <a:rPr lang="en-GB" sz="8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Market capitalization</a:t>
                      </a:r>
                      <a:endParaRPr lang="da-DK" sz="110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30,657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22,964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30,657</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945"/>
                        </a:lnSpc>
                        <a:spcBef>
                          <a:spcPts val="12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22,964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26,150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1375236"/>
                  </a:ext>
                </a:extLst>
              </a:tr>
              <a:tr h="190800">
                <a:tc>
                  <a:txBody>
                    <a:bodyPr/>
                    <a:lstStyle/>
                    <a:p>
                      <a:pPr marL="1270">
                        <a:lnSpc>
                          <a:spcPts val="960"/>
                        </a:lnSpc>
                        <a:spcBef>
                          <a:spcPts val="125"/>
                        </a:spcBef>
                        <a:spcAft>
                          <a:spcPts val="0"/>
                        </a:spcAft>
                      </a:pPr>
                      <a:r>
                        <a:rPr lang="en-GB" sz="8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rPr>
                        <a:t>Order backlog</a:t>
                      </a:r>
                      <a:endParaRPr lang="da-DK" sz="1100" dirty="0">
                        <a:solidFill>
                          <a:schemeClr val="bg1"/>
                        </a:solidFill>
                        <a:effectLst/>
                        <a:latin typeface="Geogrotesque Rg" panose="02000000000000000000" pitchFamily="50" charset="0"/>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720"/>
                        </a:lnSpc>
                        <a:spcBef>
                          <a:spcPts val="350"/>
                        </a:spcBef>
                        <a:spcAft>
                          <a:spcPts val="0"/>
                        </a:spcAft>
                      </a:pPr>
                      <a:r>
                        <a:rPr lang="da-DK" sz="800" kern="1200" dirty="0">
                          <a:solidFill>
                            <a:schemeClr val="tx1"/>
                          </a:solidFill>
                          <a:effectLst/>
                          <a:latin typeface="+mn-lt"/>
                          <a:ea typeface="Geogrotesque Rg" panose="02000000000000000000" pitchFamily="50" charset="0"/>
                          <a:cs typeface="Geogrotesque Rg" panose="02000000000000000000" pitchFamily="50" charset="0"/>
                        </a:rPr>
                        <a:t>28,524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28,170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accent2"/>
                          </a:solidFill>
                          <a:effectLst/>
                          <a:latin typeface="+mn-lt"/>
                          <a:ea typeface="Geogrotesque Rg" panose="02000000000000000000" pitchFamily="50" charset="0"/>
                          <a:cs typeface="Geogrotesque Rg" panose="02000000000000000000" pitchFamily="50" charset="0"/>
                        </a:rPr>
                        <a:t>28,524</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L="0" marR="97790" algn="r" defTabSz="1007943" rtl="0" eaLnBrk="1" latinLnBrk="0" hangingPunct="1">
                        <a:lnSpc>
                          <a:spcPts val="820"/>
                        </a:lnSpc>
                        <a:spcBef>
                          <a:spcPts val="250"/>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28,170</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97790" algn="r" defTabSz="1007943" rtl="0" eaLnBrk="1" latinLnBrk="0" hangingPunct="1">
                        <a:lnSpc>
                          <a:spcPts val="940"/>
                        </a:lnSpc>
                        <a:spcBef>
                          <a:spcPts val="155"/>
                        </a:spcBef>
                        <a:spcAft>
                          <a:spcPts val="0"/>
                        </a:spcAft>
                      </a:pPr>
                      <a:r>
                        <a:rPr lang="da-DK" sz="800" kern="1200" dirty="0">
                          <a:solidFill>
                            <a:schemeClr val="bg2"/>
                          </a:solidFill>
                          <a:effectLst/>
                          <a:latin typeface="+mn-lt"/>
                          <a:ea typeface="Geogrotesque Rg" panose="02000000000000000000" pitchFamily="50" charset="0"/>
                          <a:cs typeface="Geogrotesque Rg" panose="02000000000000000000" pitchFamily="50" charset="0"/>
                        </a:rPr>
                        <a:t>28,939</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9314516"/>
                  </a:ext>
                </a:extLst>
              </a:tr>
            </a:tbl>
          </a:graphicData>
        </a:graphic>
      </p:graphicFrame>
    </p:spTree>
    <p:extLst>
      <p:ext uri="{BB962C8B-B14F-4D97-AF65-F5344CB8AC3E}">
        <p14:creationId xmlns:p14="http://schemas.microsoft.com/office/powerpoint/2010/main" val="1961095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57558E-2EB9-7614-E64D-13AD020A66DC}"/>
              </a:ext>
            </a:extLst>
          </p:cNvPr>
          <p:cNvSpPr>
            <a:spLocks noGrp="1"/>
          </p:cNvSpPr>
          <p:nvPr>
            <p:ph type="title"/>
          </p:nvPr>
        </p:nvSpPr>
        <p:spPr/>
        <p:txBody>
          <a:bodyPr/>
          <a:lstStyle/>
          <a:p>
            <a:r>
              <a:rPr lang="da-DK" dirty="0"/>
              <a:t>3. FINANCIAL REVIEW Q2 2023</a:t>
            </a:r>
          </a:p>
        </p:txBody>
      </p:sp>
      <p:graphicFrame>
        <p:nvGraphicFramePr>
          <p:cNvPr id="3" name="Tabel 4">
            <a:extLst>
              <a:ext uri="{FF2B5EF4-FFF2-40B4-BE49-F238E27FC236}">
                <a16:creationId xmlns:a16="http://schemas.microsoft.com/office/drawing/2014/main" id="{2A7D8065-00B7-029C-1E0B-E88985D86D54}"/>
              </a:ext>
            </a:extLst>
          </p:cNvPr>
          <p:cNvGraphicFramePr>
            <a:graphicFrameLocks noGrp="1"/>
          </p:cNvGraphicFramePr>
          <p:nvPr>
            <p:extLst>
              <p:ext uri="{D42A27DB-BD31-4B8C-83A1-F6EECF244321}">
                <p14:modId xmlns:p14="http://schemas.microsoft.com/office/powerpoint/2010/main" val="2659614323"/>
              </p:ext>
            </p:extLst>
          </p:nvPr>
        </p:nvGraphicFramePr>
        <p:xfrm>
          <a:off x="412750" y="1509593"/>
          <a:ext cx="9361488" cy="3236595"/>
        </p:xfrm>
        <a:graphic>
          <a:graphicData uri="http://schemas.openxmlformats.org/drawingml/2006/table">
            <a:tbl>
              <a:tblPr>
                <a:tableStyleId>{5C22544A-7EE6-4342-B048-85BDC9FD1C3A}</a:tableStyleId>
              </a:tblPr>
              <a:tblGrid>
                <a:gridCol w="2626723">
                  <a:extLst>
                    <a:ext uri="{9D8B030D-6E8A-4147-A177-3AD203B41FA5}">
                      <a16:colId xmlns:a16="http://schemas.microsoft.com/office/drawing/2014/main" val="824363178"/>
                    </a:ext>
                  </a:extLst>
                </a:gridCol>
                <a:gridCol w="1035521">
                  <a:extLst>
                    <a:ext uri="{9D8B030D-6E8A-4147-A177-3AD203B41FA5}">
                      <a16:colId xmlns:a16="http://schemas.microsoft.com/office/drawing/2014/main" val="2438478758"/>
                    </a:ext>
                  </a:extLst>
                </a:gridCol>
                <a:gridCol w="1088138">
                  <a:extLst>
                    <a:ext uri="{9D8B030D-6E8A-4147-A177-3AD203B41FA5}">
                      <a16:colId xmlns:a16="http://schemas.microsoft.com/office/drawing/2014/main" val="2170747414"/>
                    </a:ext>
                  </a:extLst>
                </a:gridCol>
                <a:gridCol w="1088137">
                  <a:extLst>
                    <a:ext uri="{9D8B030D-6E8A-4147-A177-3AD203B41FA5}">
                      <a16:colId xmlns:a16="http://schemas.microsoft.com/office/drawing/2014/main" val="3474107072"/>
                    </a:ext>
                  </a:extLst>
                </a:gridCol>
                <a:gridCol w="1174323">
                  <a:extLst>
                    <a:ext uri="{9D8B030D-6E8A-4147-A177-3AD203B41FA5}">
                      <a16:colId xmlns:a16="http://schemas.microsoft.com/office/drawing/2014/main" val="2245636741"/>
                    </a:ext>
                  </a:extLst>
                </a:gridCol>
                <a:gridCol w="1174323">
                  <a:extLst>
                    <a:ext uri="{9D8B030D-6E8A-4147-A177-3AD203B41FA5}">
                      <a16:colId xmlns:a16="http://schemas.microsoft.com/office/drawing/2014/main" val="350179599"/>
                    </a:ext>
                  </a:extLst>
                </a:gridCol>
                <a:gridCol w="1174323">
                  <a:extLst>
                    <a:ext uri="{9D8B030D-6E8A-4147-A177-3AD203B41FA5}">
                      <a16:colId xmlns:a16="http://schemas.microsoft.com/office/drawing/2014/main" val="3728940132"/>
                    </a:ext>
                  </a:extLst>
                </a:gridCol>
              </a:tblGrid>
              <a:tr h="164410">
                <a:tc>
                  <a:txBody>
                    <a:bodyPr/>
                    <a:lstStyle/>
                    <a:p>
                      <a:pPr marL="2540" algn="l">
                        <a:lnSpc>
                          <a:spcPts val="940"/>
                        </a:lnSpc>
                        <a:spcBef>
                          <a:spcPts val="200"/>
                        </a:spcBef>
                        <a:spcAft>
                          <a:spcPts val="0"/>
                        </a:spcAft>
                      </a:pPr>
                      <a:r>
                        <a:rPr lang="en-GB" sz="800" kern="1200" dirty="0">
                          <a:solidFill>
                            <a:schemeClr val="dk1"/>
                          </a:solidFill>
                          <a:effectLst/>
                          <a:latin typeface="+mj-lt"/>
                          <a:ea typeface="+mn-ea"/>
                          <a:cs typeface="+mn-cs"/>
                        </a:rPr>
                        <a:t>DKK thousands</a:t>
                      </a:r>
                      <a:endParaRPr lang="da-DK" sz="800" kern="1200" dirty="0">
                        <a:solidFill>
                          <a:schemeClr val="dk1"/>
                        </a:solidFill>
                        <a:effectLst/>
                        <a:latin typeface="+mj-lt"/>
                        <a:ea typeface="+mn-ea"/>
                        <a:cs typeface="+mn-cs"/>
                      </a:endParaRPr>
                    </a:p>
                  </a:txBody>
                  <a:tcPr marL="0" marR="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800" kern="1200" dirty="0">
                          <a:solidFill>
                            <a:schemeClr val="dk1"/>
                          </a:solidFill>
                          <a:effectLst/>
                          <a:latin typeface="+mj-lt"/>
                          <a:ea typeface="+mn-ea"/>
                          <a:cs typeface="+mn-cs"/>
                        </a:rPr>
                        <a:t>Q2 2023</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r"/>
                      <a:r>
                        <a:rPr lang="en-US" sz="800" kern="1200" dirty="0">
                          <a:solidFill>
                            <a:schemeClr val="dk1"/>
                          </a:solidFill>
                          <a:effectLst/>
                          <a:latin typeface="+mj-lt"/>
                          <a:ea typeface="+mn-ea"/>
                          <a:cs typeface="+mn-cs"/>
                        </a:rPr>
                        <a:t>Q2 2022</a:t>
                      </a:r>
                      <a:endParaRPr lang="da-DK" sz="800" kern="1200" dirty="0">
                        <a:solidFill>
                          <a:schemeClr val="dk1"/>
                        </a:solidFill>
                        <a:effectLst/>
                        <a:latin typeface="+mj-lt"/>
                        <a:ea typeface="+mn-ea"/>
                        <a:cs typeface="+mn-cs"/>
                      </a:endParaRP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2"/>
                          </a:solidFill>
                          <a:effectLst/>
                          <a:latin typeface="+mj-lt"/>
                          <a:ea typeface="+mn-ea"/>
                          <a:cs typeface="+mn-cs"/>
                        </a:rPr>
                        <a:t>H1 2023</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kern="1200" dirty="0">
                          <a:solidFill>
                            <a:schemeClr val="dk1"/>
                          </a:solidFill>
                          <a:effectLst/>
                          <a:latin typeface="+mj-lt"/>
                          <a:ea typeface="+mn-ea"/>
                          <a:cs typeface="+mn-cs"/>
                        </a:rPr>
                        <a:t>H1 2022</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kern="1200" dirty="0">
                          <a:solidFill>
                            <a:schemeClr val="accent6">
                              <a:lumMod val="65000"/>
                            </a:schemeClr>
                          </a:solidFill>
                          <a:effectLst/>
                          <a:latin typeface="+mj-lt"/>
                          <a:ea typeface="+mn-ea"/>
                          <a:cs typeface="+mn-cs"/>
                        </a:rPr>
                        <a:t>Change</a:t>
                      </a:r>
                    </a:p>
                  </a:txBody>
                  <a:tcPr marL="0" marR="108000" marT="0" marB="0" anchor="ctr">
                    <a:lnL w="12700" cmpd="sng">
                      <a:noFill/>
                    </a:lnL>
                    <a:lnR w="12700" cmpd="sng">
                      <a:noFill/>
                    </a:lnR>
                    <a:lnT w="127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0940374"/>
                  </a:ext>
                </a:extLst>
              </a:tr>
              <a:tr h="164410">
                <a:tc>
                  <a:txBody>
                    <a:bodyPr/>
                    <a:lstStyle/>
                    <a:p>
                      <a:pPr algn="l">
                        <a:lnSpc>
                          <a:spcPts val="940"/>
                        </a:lnSpc>
                        <a:spcBef>
                          <a:spcPts val="200"/>
                        </a:spcBef>
                      </a:pPr>
                      <a:r>
                        <a:rPr lang="en-GB" sz="800" dirty="0">
                          <a:solidFill>
                            <a:srgbClr val="374B5A"/>
                          </a:solidFill>
                          <a:effectLst/>
                          <a:latin typeface="+mn-lt"/>
                          <a:ea typeface="Geogrotesque Rg" panose="02000000000000000000" pitchFamily="50" charset="0"/>
                          <a:cs typeface="Geogrotesque-Regular" panose="02000000000000000000" pitchFamily="50" charset="0"/>
                        </a:rPr>
                        <a:t>Plant sales revenue</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effectLst/>
                          <a:latin typeface="+mn-lt"/>
                          <a:ea typeface="Geogrotesque Rg" panose="02000000000000000000" pitchFamily="50" charset="0"/>
                          <a:cs typeface="Geogrotesque Rg" panose="02000000000000000000" pitchFamily="50" charset="0"/>
                        </a:rPr>
                        <a:t>80,059</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r>
                        <a:rPr lang="da-DK" sz="800" dirty="0">
                          <a:effectLst/>
                          <a:latin typeface="+mn-lt"/>
                          <a:ea typeface="Geogrotesque Rg" panose="02000000000000000000" pitchFamily="50" charset="0"/>
                          <a:cs typeface="Geogrotesque Rg" panose="02000000000000000000" pitchFamily="50" charset="0"/>
                        </a:rPr>
                        <a:t>62,872</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27.3%</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solidFill>
                            <a:schemeClr val="accent2"/>
                          </a:solidFill>
                          <a:effectLst/>
                          <a:latin typeface="+mn-lt"/>
                          <a:ea typeface="Geogrotesque Rg" panose="02000000000000000000" pitchFamily="50" charset="0"/>
                          <a:cs typeface="Geogrotesque Rg" panose="02000000000000000000" pitchFamily="50" charset="0"/>
                        </a:rPr>
                        <a:t>165,593</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algn="r"/>
                      <a:r>
                        <a:rPr lang="da-DK" sz="800" dirty="0">
                          <a:solidFill>
                            <a:schemeClr val="accent2"/>
                          </a:solidFill>
                          <a:effectLst/>
                          <a:latin typeface="+mn-lt"/>
                          <a:ea typeface="Geogrotesque Rg" panose="02000000000000000000" pitchFamily="50" charset="0"/>
                          <a:cs typeface="Geogrotesque Rg" panose="02000000000000000000" pitchFamily="50" charset="0"/>
                        </a:rPr>
                        <a:t>117,439</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41.0%</a:t>
                      </a:r>
                    </a:p>
                  </a:txBody>
                  <a:tcPr marL="0" marR="108000" marT="0" marB="0"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91525691"/>
                  </a:ext>
                </a:extLst>
              </a:tr>
              <a:tr h="164410">
                <a:tc>
                  <a:txBody>
                    <a:bodyPr/>
                    <a:lstStyle/>
                    <a:p>
                      <a:pPr marL="2540" algn="l">
                        <a:lnSpc>
                          <a:spcPts val="940"/>
                        </a:lnSpc>
                        <a:spcBef>
                          <a:spcPts val="15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Aftersales revenue</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42,715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43,712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86,541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85,162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687047"/>
                  </a:ext>
                </a:extLst>
              </a:tr>
              <a:tr h="164410">
                <a:tc>
                  <a:txBody>
                    <a:bodyPr/>
                    <a:lstStyle/>
                    <a:p>
                      <a:pPr marL="2540" algn="l">
                        <a:lnSpc>
                          <a:spcPts val="940"/>
                        </a:lnSpc>
                        <a:spcBef>
                          <a:spcPts val="15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Total revenue</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122,774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106,584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15.2%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252,134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202,601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24.4%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485857"/>
                  </a:ext>
                </a:extLst>
              </a:tr>
              <a:tr h="164410">
                <a:tc>
                  <a:txBody>
                    <a:bodyPr/>
                    <a:lstStyle/>
                    <a:p>
                      <a:pPr marL="1905" algn="l">
                        <a:lnSpc>
                          <a:spcPts val="940"/>
                        </a:lnSpc>
                        <a:spcBef>
                          <a:spcPts val="15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Production costs</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(92,168)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(80,250)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14.9%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(192,734)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(150,938)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27.7%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79609"/>
                  </a:ext>
                </a:extLst>
              </a:tr>
              <a:tr h="164410">
                <a:tc>
                  <a:txBody>
                    <a:bodyPr/>
                    <a:lstStyle/>
                    <a:p>
                      <a:pPr marL="1905" algn="l">
                        <a:lnSpc>
                          <a:spcPts val="940"/>
                        </a:lnSpc>
                        <a:spcBef>
                          <a:spcPts val="15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Gross profit</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j-lt"/>
                          <a:ea typeface="Geogrotesque Rg" panose="02000000000000000000" pitchFamily="50" charset="0"/>
                          <a:cs typeface="Geogrotesque Rg" panose="02000000000000000000" pitchFamily="50" charset="0"/>
                        </a:rPr>
                        <a:t>30, 606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j-lt"/>
                          <a:ea typeface="Geogrotesque Rg" panose="02000000000000000000" pitchFamily="50" charset="0"/>
                          <a:cs typeface="Geogrotesque Rg" panose="02000000000000000000" pitchFamily="50" charset="0"/>
                        </a:rPr>
                        <a:t>26,334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16.2%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59,400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5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51,663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2589248"/>
                  </a:ext>
                </a:extLst>
              </a:tr>
              <a:tr h="164410">
                <a:tc>
                  <a:txBody>
                    <a:bodyPr/>
                    <a:lstStyle/>
                    <a:p>
                      <a:pPr marR="88265" algn="l">
                        <a:lnSpc>
                          <a:spcPts val="935"/>
                        </a:lnSpc>
                        <a:spcBef>
                          <a:spcPts val="16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Gross profit margin</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35"/>
                        </a:lnSpc>
                        <a:spcBef>
                          <a:spcPts val="165"/>
                        </a:spcBef>
                      </a:pPr>
                      <a:r>
                        <a:rPr lang="da-DK" sz="800" dirty="0">
                          <a:effectLst/>
                          <a:latin typeface="+mn-lt"/>
                          <a:ea typeface="Geogrotesque Rg" panose="02000000000000000000" pitchFamily="50" charset="0"/>
                          <a:cs typeface="Geogrotesque Rg" panose="02000000000000000000" pitchFamily="50" charset="0"/>
                        </a:rPr>
                        <a:t>24.9%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35"/>
                        </a:lnSpc>
                        <a:spcBef>
                          <a:spcPts val="165"/>
                        </a:spcBef>
                        <a:spcAft>
                          <a:spcPts val="0"/>
                        </a:spcAft>
                      </a:pPr>
                      <a:r>
                        <a:rPr lang="da-DK" sz="800" dirty="0">
                          <a:effectLst/>
                          <a:latin typeface="+mn-lt"/>
                          <a:ea typeface="Geogrotesque Rg" panose="02000000000000000000" pitchFamily="50" charset="0"/>
                          <a:cs typeface="Geogrotesque Rg" panose="02000000000000000000" pitchFamily="50" charset="0"/>
                        </a:rPr>
                        <a:t>24.7%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35"/>
                        </a:lnSpc>
                        <a:spcBef>
                          <a:spcPts val="16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0.2pp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35"/>
                        </a:lnSpc>
                        <a:spcBef>
                          <a:spcPts val="16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23.6%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35"/>
                        </a:lnSpc>
                        <a:spcBef>
                          <a:spcPts val="16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25.5%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35"/>
                        </a:lnSpc>
                        <a:spcBef>
                          <a:spcPts val="16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-1.9pp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5630613"/>
                  </a:ext>
                </a:extLst>
              </a:tr>
              <a:tr h="164410">
                <a:tc>
                  <a:txBody>
                    <a:bodyPr/>
                    <a:lstStyle/>
                    <a:p>
                      <a:pPr marL="1270" algn="l">
                        <a:lnSpc>
                          <a:spcPts val="940"/>
                        </a:lnSpc>
                        <a:spcBef>
                          <a:spcPts val="15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Distribution costs</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55"/>
                        </a:spcBef>
                      </a:pPr>
                      <a:r>
                        <a:rPr lang="da-DK" sz="800" dirty="0">
                          <a:effectLst/>
                          <a:latin typeface="+mn-lt"/>
                          <a:ea typeface="Geogrotesque Rg" panose="02000000000000000000" pitchFamily="50" charset="0"/>
                          <a:cs typeface="Geogrotesque Rg" panose="02000000000000000000" pitchFamily="50" charset="0"/>
                        </a:rPr>
                        <a:t>(11,648)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55"/>
                        </a:spcBef>
                        <a:spcAft>
                          <a:spcPts val="0"/>
                        </a:spcAft>
                      </a:pPr>
                      <a:r>
                        <a:rPr lang="da-DK" sz="800" dirty="0">
                          <a:effectLst/>
                          <a:latin typeface="+mn-lt"/>
                          <a:ea typeface="Geogrotesque Rg" panose="02000000000000000000" pitchFamily="50" charset="0"/>
                          <a:cs typeface="Geogrotesque Rg" panose="02000000000000000000" pitchFamily="50" charset="0"/>
                        </a:rPr>
                        <a:t>(11,181)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4.2%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(23,320)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5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(22,565)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5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3.3%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7594560"/>
                  </a:ext>
                </a:extLst>
              </a:tr>
              <a:tr h="164410">
                <a:tc>
                  <a:txBody>
                    <a:bodyPr/>
                    <a:lstStyle/>
                    <a:p>
                      <a:pPr marL="2540" algn="l">
                        <a:lnSpc>
                          <a:spcPts val="950"/>
                        </a:lnSpc>
                        <a:spcBef>
                          <a:spcPts val="14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Administrative expenses</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(9,251)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(9,882)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-6.4%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(18,545)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(18,272)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061017"/>
                  </a:ext>
                </a:extLst>
              </a:tr>
              <a:tr h="164410">
                <a:tc>
                  <a:txBody>
                    <a:bodyPr/>
                    <a:lstStyle/>
                    <a:p>
                      <a:pPr marL="1270" algn="l">
                        <a:lnSpc>
                          <a:spcPts val="955"/>
                        </a:lnSpc>
                        <a:spcBef>
                          <a:spcPts val="14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Operating profit (EBIT) before special items</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40"/>
                        </a:lnSpc>
                        <a:spcBef>
                          <a:spcPts val="160"/>
                        </a:spcBef>
                      </a:pPr>
                      <a:r>
                        <a:rPr lang="da-DK" sz="800" dirty="0">
                          <a:effectLst/>
                          <a:latin typeface="+mj-lt"/>
                          <a:ea typeface="Geogrotesque Rg" panose="02000000000000000000" pitchFamily="50" charset="0"/>
                          <a:cs typeface="Geogrotesque Rg" panose="02000000000000000000" pitchFamily="50" charset="0"/>
                        </a:rPr>
                        <a:t>9,707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40"/>
                        </a:lnSpc>
                        <a:spcBef>
                          <a:spcPts val="160"/>
                        </a:spcBef>
                        <a:spcAft>
                          <a:spcPts val="0"/>
                        </a:spcAft>
                      </a:pPr>
                      <a:r>
                        <a:rPr lang="da-DK" sz="800" dirty="0">
                          <a:effectLst/>
                          <a:latin typeface="+mj-lt"/>
                          <a:ea typeface="Geogrotesque Rg" panose="02000000000000000000" pitchFamily="50" charset="0"/>
                          <a:cs typeface="Geogrotesque Rg" panose="02000000000000000000" pitchFamily="50" charset="0"/>
                        </a:rPr>
                        <a:t>5,270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60"/>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84.2%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60"/>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17,535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40"/>
                        </a:lnSpc>
                        <a:spcBef>
                          <a:spcPts val="160"/>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10,826</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40"/>
                        </a:lnSpc>
                        <a:spcBef>
                          <a:spcPts val="160"/>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62.0%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8784033"/>
                  </a:ext>
                </a:extLst>
              </a:tr>
              <a:tr h="164410">
                <a:tc>
                  <a:txBody>
                    <a:bodyPr/>
                    <a:lstStyle/>
                    <a:p>
                      <a:pPr marL="2540" algn="l">
                        <a:lnSpc>
                          <a:spcPts val="955"/>
                        </a:lnSpc>
                        <a:spcBef>
                          <a:spcPts val="140"/>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Operating profit margin (EBIT margin) before special items</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7.9%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2.9pp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7.0%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5.3%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1.7pp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4517920"/>
                  </a:ext>
                </a:extLst>
              </a:tr>
              <a:tr h="164410">
                <a:tc>
                  <a:txBody>
                    <a:bodyPr/>
                    <a:lstStyle/>
                    <a:p>
                      <a:pPr marL="2540" algn="l">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(1,650)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NA</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(1,934)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(1,650)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17.2%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9860606"/>
                  </a:ext>
                </a:extLst>
              </a:tr>
              <a:tr h="164410">
                <a:tc>
                  <a:txBody>
                    <a:bodyPr/>
                    <a:lstStyle/>
                    <a:p>
                      <a:pPr marL="2540" algn="l">
                        <a:lnSpc>
                          <a:spcPts val="960"/>
                        </a:lnSpc>
                        <a:spcBef>
                          <a:spcPts val="135"/>
                        </a:spcBef>
                        <a:spcAft>
                          <a:spcPts val="0"/>
                        </a:spcAft>
                      </a:pPr>
                      <a:r>
                        <a:rPr lang="da-DK" sz="800" b="1" dirty="0">
                          <a:effectLst/>
                          <a:latin typeface="+mj-lt"/>
                          <a:ea typeface="Geogrotesque Rg" panose="02000000000000000000" pitchFamily="50" charset="0"/>
                          <a:cs typeface="Geogrotesque Rg" panose="02000000000000000000" pitchFamily="50" charset="0"/>
                        </a:rPr>
                        <a:t>Operating profit (EBIT) </a:t>
                      </a:r>
                      <a:r>
                        <a:rPr lang="da-DK" sz="800" b="1" dirty="0" err="1">
                          <a:effectLst/>
                          <a:latin typeface="+mj-lt"/>
                          <a:ea typeface="Geogrotesque Rg" panose="02000000000000000000" pitchFamily="50" charset="0"/>
                          <a:cs typeface="Geogrotesque Rg" panose="02000000000000000000" pitchFamily="50" charset="0"/>
                        </a:rPr>
                        <a:t>after</a:t>
                      </a:r>
                      <a:r>
                        <a:rPr lang="da-DK" sz="800" b="1" dirty="0">
                          <a:effectLst/>
                          <a:latin typeface="+mj-lt"/>
                          <a:ea typeface="Geogrotesque Rg" panose="02000000000000000000" pitchFamily="50" charset="0"/>
                          <a:cs typeface="Geogrotesque Rg" panose="02000000000000000000" pitchFamily="50" charset="0"/>
                        </a:rPr>
                        <a:t> 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j-lt"/>
                          <a:ea typeface="Geogrotesque Rg" panose="02000000000000000000" pitchFamily="50" charset="0"/>
                          <a:cs typeface="Geogrotesque Rg" panose="02000000000000000000" pitchFamily="50" charset="0"/>
                        </a:rPr>
                        <a:t>9,707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3,620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168.1%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15,601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9,175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70.0%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4405738"/>
                  </a:ext>
                </a:extLst>
              </a:tr>
              <a:tr h="164410">
                <a:tc>
                  <a:txBody>
                    <a:bodyPr/>
                    <a:lstStyle/>
                    <a:p>
                      <a:pPr marL="2540" algn="l">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Operating profit margin (EBIT margin) </a:t>
                      </a:r>
                      <a:r>
                        <a:rPr lang="da-DK" sz="800" dirty="0" err="1">
                          <a:effectLst/>
                          <a:latin typeface="+mn-lt"/>
                          <a:ea typeface="Geogrotesque Rg" panose="02000000000000000000" pitchFamily="50" charset="0"/>
                          <a:cs typeface="Geogrotesque Rg" panose="02000000000000000000" pitchFamily="50" charset="0"/>
                        </a:rPr>
                        <a:t>after</a:t>
                      </a:r>
                      <a:r>
                        <a:rPr lang="da-DK" sz="800" dirty="0">
                          <a:effectLst/>
                          <a:latin typeface="+mn-lt"/>
                          <a:ea typeface="Geogrotesque Rg" panose="02000000000000000000" pitchFamily="50" charset="0"/>
                          <a:cs typeface="Geogrotesque Rg" panose="02000000000000000000" pitchFamily="50" charset="0"/>
                        </a:rPr>
                        <a:t> special items</a:t>
                      </a: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n-lt"/>
                          <a:ea typeface="Geogrotesque Rg" panose="02000000000000000000" pitchFamily="50" charset="0"/>
                          <a:cs typeface="Geogrotesque Rg" panose="02000000000000000000" pitchFamily="50" charset="0"/>
                        </a:rPr>
                        <a:t>7.9%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n-lt"/>
                          <a:ea typeface="Geogrotesque Rg" panose="02000000000000000000" pitchFamily="50" charset="0"/>
                          <a:cs typeface="Geogrotesque Rg" panose="02000000000000000000" pitchFamily="50" charset="0"/>
                        </a:rPr>
                        <a:t>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4.5pp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6.2%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4.5%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1.7pp</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515750"/>
                  </a:ext>
                </a:extLst>
              </a:tr>
              <a:tr h="164410">
                <a:tc>
                  <a:txBody>
                    <a:bodyPr/>
                    <a:lstStyle/>
                    <a:p>
                      <a:pPr marL="2540" algn="l">
                        <a:lnSpc>
                          <a:spcPts val="960"/>
                        </a:lnSpc>
                        <a:spcBef>
                          <a:spcPts val="13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Profit for the period</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35"/>
                        </a:spcBef>
                      </a:pPr>
                      <a:r>
                        <a:rPr lang="da-DK" sz="800" dirty="0">
                          <a:effectLst/>
                          <a:latin typeface="+mj-lt"/>
                          <a:ea typeface="Geogrotesque Rg" panose="02000000000000000000" pitchFamily="50" charset="0"/>
                          <a:cs typeface="Geogrotesque Rg" panose="02000000000000000000" pitchFamily="50" charset="0"/>
                        </a:rPr>
                        <a:t>6,088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35"/>
                        </a:spcBef>
                        <a:spcAft>
                          <a:spcPts val="0"/>
                        </a:spcAft>
                      </a:pPr>
                      <a:r>
                        <a:rPr lang="da-DK" sz="800" dirty="0">
                          <a:effectLst/>
                          <a:latin typeface="+mj-lt"/>
                          <a:ea typeface="Geogrotesque Rg" panose="02000000000000000000" pitchFamily="50" charset="0"/>
                          <a:cs typeface="Geogrotesque Rg" panose="02000000000000000000" pitchFamily="50" charset="0"/>
                        </a:rPr>
                        <a:t>2,222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174.0%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9,462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3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5,838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3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62.1%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1694175"/>
                  </a:ext>
                </a:extLst>
              </a:tr>
              <a:tr h="155104">
                <a:tc>
                  <a:txBody>
                    <a:bodyPr/>
                    <a:lstStyle/>
                    <a:p>
                      <a:pPr marL="2540" algn="l">
                        <a:lnSpc>
                          <a:spcPts val="940"/>
                        </a:lnSpc>
                        <a:spcBef>
                          <a:spcPts val="15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 </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40"/>
                        </a:spcBef>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40"/>
                        </a:spcBef>
                        <a:spcAft>
                          <a:spcPts val="0"/>
                        </a:spcAft>
                      </a:pPr>
                      <a:endParaRPr lang="da-DK" sz="800" dirty="0">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endParaRPr lang="da-DK" sz="800" dirty="0">
                        <a:solidFill>
                          <a:schemeClr val="accent2"/>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40"/>
                        </a:spcBef>
                        <a:spcAft>
                          <a:spcPts val="0"/>
                        </a:spcAft>
                      </a:pPr>
                      <a:endParaRPr lang="da-DK" sz="800" dirty="0">
                        <a:solidFill>
                          <a:schemeClr val="accent2"/>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endPar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endParaRP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8671145"/>
                  </a:ext>
                </a:extLst>
              </a:tr>
              <a:tr h="164410">
                <a:tc>
                  <a:txBody>
                    <a:bodyPr/>
                    <a:lstStyle/>
                    <a:p>
                      <a:pPr marL="2540" algn="l">
                        <a:lnSpc>
                          <a:spcPts val="940"/>
                        </a:lnSpc>
                        <a:spcBef>
                          <a:spcPts val="155"/>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Order backlog beginning of period</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40"/>
                        </a:spcBef>
                      </a:pPr>
                      <a:r>
                        <a:rPr lang="da-DK" sz="800" dirty="0">
                          <a:effectLst/>
                          <a:latin typeface="+mn-lt"/>
                          <a:ea typeface="Geogrotesque Rg" panose="02000000000000000000" pitchFamily="50" charset="0"/>
                          <a:cs typeface="Geogrotesque Rg" panose="02000000000000000000" pitchFamily="50" charset="0"/>
                        </a:rPr>
                        <a:t>202,608</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40"/>
                        </a:spcBef>
                        <a:spcAft>
                          <a:spcPts val="0"/>
                        </a:spcAft>
                      </a:pPr>
                      <a:r>
                        <a:rPr lang="da-DK" sz="800" dirty="0">
                          <a:effectLst/>
                          <a:latin typeface="+mn-lt"/>
                          <a:ea typeface="Geogrotesque Rg" panose="02000000000000000000" pitchFamily="50" charset="0"/>
                          <a:cs typeface="Geogrotesque Rg" panose="02000000000000000000" pitchFamily="50" charset="0"/>
                        </a:rPr>
                        <a:t>152,985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32.4%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215,202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122,309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75.9%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4857537"/>
                  </a:ext>
                </a:extLst>
              </a:tr>
              <a:tr h="164410">
                <a:tc>
                  <a:txBody>
                    <a:bodyPr/>
                    <a:lstStyle/>
                    <a:p>
                      <a:pPr marL="1270" algn="l">
                        <a:lnSpc>
                          <a:spcPts val="965"/>
                        </a:lnSpc>
                        <a:spcBef>
                          <a:spcPts val="130"/>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Order intake</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40"/>
                        </a:spcBef>
                      </a:pPr>
                      <a:r>
                        <a:rPr lang="da-DK" sz="800" dirty="0">
                          <a:effectLst/>
                          <a:latin typeface="+mn-lt"/>
                          <a:ea typeface="Geogrotesque Rg" panose="02000000000000000000" pitchFamily="50" charset="0"/>
                          <a:cs typeface="Geogrotesque Rg" panose="02000000000000000000" pitchFamily="50" charset="0"/>
                        </a:rPr>
                        <a:t>132,599</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40"/>
                        </a:spcBef>
                        <a:spcAft>
                          <a:spcPts val="0"/>
                        </a:spcAft>
                      </a:pPr>
                      <a:r>
                        <a:rPr lang="da-DK" sz="800" dirty="0">
                          <a:effectLst/>
                          <a:latin typeface="+mn-lt"/>
                          <a:ea typeface="Geogrotesque Rg" panose="02000000000000000000" pitchFamily="50" charset="0"/>
                          <a:cs typeface="Geogrotesque Rg" panose="02000000000000000000" pitchFamily="50" charset="0"/>
                        </a:rPr>
                        <a:t>163,181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-18.7%</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249,365</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289,874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-14.0%</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3902674"/>
                  </a:ext>
                </a:extLst>
              </a:tr>
              <a:tr h="0">
                <a:tc>
                  <a:txBody>
                    <a:bodyPr/>
                    <a:lstStyle/>
                    <a:p>
                      <a:pPr marL="1270" algn="l">
                        <a:lnSpc>
                          <a:spcPts val="970"/>
                        </a:lnSpc>
                        <a:spcBef>
                          <a:spcPts val="130"/>
                        </a:spcBef>
                        <a:spcAft>
                          <a:spcPts val="0"/>
                        </a:spcAft>
                      </a:pPr>
                      <a:r>
                        <a:rPr lang="en-GB" sz="800" dirty="0">
                          <a:solidFill>
                            <a:srgbClr val="374B5A"/>
                          </a:solidFill>
                          <a:effectLst/>
                          <a:latin typeface="+mn-lt"/>
                          <a:ea typeface="Geogrotesque Rg" panose="02000000000000000000" pitchFamily="50" charset="0"/>
                          <a:cs typeface="Geogrotesque-Regular" panose="02000000000000000000" pitchFamily="50" charset="0"/>
                        </a:rPr>
                        <a:t>Revenue</a:t>
                      </a:r>
                      <a:endParaRPr lang="da-DK" sz="1100" dirty="0">
                        <a:effectLst/>
                        <a:latin typeface="+mn-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60"/>
                        </a:lnSpc>
                        <a:spcBef>
                          <a:spcPts val="140"/>
                        </a:spcBef>
                      </a:pPr>
                      <a:r>
                        <a:rPr lang="da-DK" sz="800" dirty="0">
                          <a:effectLst/>
                          <a:latin typeface="+mn-lt"/>
                          <a:ea typeface="Geogrotesque Rg" panose="02000000000000000000" pitchFamily="50" charset="0"/>
                          <a:cs typeface="Geogrotesque Rg" panose="02000000000000000000" pitchFamily="50" charset="0"/>
                        </a:rPr>
                        <a:t>(122,774)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60"/>
                        </a:lnSpc>
                        <a:spcBef>
                          <a:spcPts val="140"/>
                        </a:spcBef>
                        <a:spcAft>
                          <a:spcPts val="0"/>
                        </a:spcAft>
                      </a:pPr>
                      <a:r>
                        <a:rPr lang="da-DK" sz="800" dirty="0">
                          <a:effectLst/>
                          <a:latin typeface="+mn-lt"/>
                          <a:ea typeface="Geogrotesque Rg" panose="02000000000000000000" pitchFamily="50" charset="0"/>
                          <a:cs typeface="Geogrotesque Rg" panose="02000000000000000000" pitchFamily="50" charset="0"/>
                        </a:rPr>
                        <a:t>(106,584)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15.2%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(252,134)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60"/>
                        </a:lnSpc>
                        <a:spcBef>
                          <a:spcPts val="140"/>
                        </a:spcBef>
                        <a:spcAft>
                          <a:spcPts val="0"/>
                        </a:spcAft>
                      </a:pPr>
                      <a:r>
                        <a:rPr lang="da-DK" sz="800" dirty="0">
                          <a:solidFill>
                            <a:schemeClr val="accent2"/>
                          </a:solidFill>
                          <a:effectLst/>
                          <a:latin typeface="+mn-lt"/>
                          <a:ea typeface="Geogrotesque Rg" panose="02000000000000000000" pitchFamily="50" charset="0"/>
                          <a:cs typeface="Geogrotesque Rg" panose="02000000000000000000" pitchFamily="50" charset="0"/>
                        </a:rPr>
                        <a:t>(202,601)</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60"/>
                        </a:lnSpc>
                        <a:spcBef>
                          <a:spcPts val="140"/>
                        </a:spcBef>
                        <a:spcAft>
                          <a:spcPts val="0"/>
                        </a:spcAft>
                      </a:pPr>
                      <a:r>
                        <a:rPr lang="da-DK" sz="800" dirty="0">
                          <a:solidFill>
                            <a:schemeClr val="accent6">
                              <a:lumMod val="65000"/>
                            </a:schemeClr>
                          </a:solidFill>
                          <a:effectLst/>
                          <a:latin typeface="+mn-lt"/>
                          <a:ea typeface="Geogrotesque Rg" panose="02000000000000000000" pitchFamily="50" charset="0"/>
                          <a:cs typeface="Geogrotesque Rg" panose="02000000000000000000" pitchFamily="50" charset="0"/>
                        </a:rPr>
                        <a:t>24.4%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5292848"/>
                  </a:ext>
                </a:extLst>
              </a:tr>
              <a:tr h="164410">
                <a:tc>
                  <a:txBody>
                    <a:bodyPr/>
                    <a:lstStyle/>
                    <a:p>
                      <a:pPr marL="1270" algn="l">
                        <a:lnSpc>
                          <a:spcPts val="960"/>
                        </a:lnSpc>
                        <a:spcBef>
                          <a:spcPts val="125"/>
                        </a:spcBef>
                        <a:spcAft>
                          <a:spcPts val="0"/>
                        </a:spcAft>
                      </a:pPr>
                      <a:r>
                        <a:rPr lang="en-GB" sz="800" b="1" dirty="0">
                          <a:solidFill>
                            <a:srgbClr val="374B5A"/>
                          </a:solidFill>
                          <a:effectLst/>
                          <a:latin typeface="+mj-lt"/>
                          <a:ea typeface="Geogrotesque Rg" panose="02000000000000000000" pitchFamily="50" charset="0"/>
                          <a:cs typeface="Geogrotesque-Bold" panose="02000000000000000000" pitchFamily="50" charset="0"/>
                        </a:rPr>
                        <a:t>Order backlog end of period</a:t>
                      </a:r>
                      <a:endParaRPr lang="da-DK" sz="1100" dirty="0">
                        <a:effectLst/>
                        <a:latin typeface="+mj-lt"/>
                        <a:ea typeface="Geogrotesque Rg" panose="02000000000000000000" pitchFamily="50" charset="0"/>
                        <a:cs typeface="Geogrotesque Rg" panose="02000000000000000000" pitchFamily="50" charset="0"/>
                      </a:endParaRPr>
                    </a:p>
                  </a:txBody>
                  <a:tcPr marL="0" marR="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ts val="970"/>
                        </a:lnSpc>
                        <a:spcBef>
                          <a:spcPts val="115"/>
                        </a:spcBef>
                      </a:pPr>
                      <a:r>
                        <a:rPr lang="da-DK" sz="800" dirty="0">
                          <a:effectLst/>
                          <a:latin typeface="+mj-lt"/>
                          <a:ea typeface="Geogrotesque Rg" panose="02000000000000000000" pitchFamily="50" charset="0"/>
                          <a:cs typeface="Geogrotesque Rg" panose="02000000000000000000" pitchFamily="50" charset="0"/>
                        </a:rPr>
                        <a:t>212,433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marR="14605" algn="r">
                        <a:lnSpc>
                          <a:spcPts val="970"/>
                        </a:lnSpc>
                        <a:spcBef>
                          <a:spcPts val="115"/>
                        </a:spcBef>
                        <a:spcAft>
                          <a:spcPts val="0"/>
                        </a:spcAft>
                      </a:pPr>
                      <a:r>
                        <a:rPr lang="da-DK" sz="800" dirty="0">
                          <a:effectLst/>
                          <a:latin typeface="+mj-lt"/>
                          <a:ea typeface="Geogrotesque Rg" panose="02000000000000000000" pitchFamily="50" charset="0"/>
                          <a:cs typeface="Geogrotesque Rg" panose="02000000000000000000" pitchFamily="50" charset="0"/>
                        </a:rPr>
                        <a:t>209,582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70"/>
                        </a:lnSpc>
                        <a:spcBef>
                          <a:spcPts val="11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70"/>
                        </a:lnSpc>
                        <a:spcBef>
                          <a:spcPts val="11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212,433</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85000"/>
                      </a:schemeClr>
                    </a:solidFill>
                  </a:tcPr>
                </a:tc>
                <a:tc>
                  <a:txBody>
                    <a:bodyPr/>
                    <a:lstStyle/>
                    <a:p>
                      <a:pPr marR="11430" algn="r">
                        <a:lnSpc>
                          <a:spcPts val="970"/>
                        </a:lnSpc>
                        <a:spcBef>
                          <a:spcPts val="115"/>
                        </a:spcBef>
                        <a:spcAft>
                          <a:spcPts val="0"/>
                        </a:spcAft>
                      </a:pPr>
                      <a:r>
                        <a:rPr lang="da-DK" sz="800" dirty="0">
                          <a:solidFill>
                            <a:schemeClr val="accent2"/>
                          </a:solidFill>
                          <a:effectLst/>
                          <a:latin typeface="+mj-lt"/>
                          <a:ea typeface="Geogrotesque Rg" panose="02000000000000000000" pitchFamily="50" charset="0"/>
                          <a:cs typeface="Geogrotesque Rg" panose="02000000000000000000" pitchFamily="50" charset="0"/>
                        </a:rPr>
                        <a:t>209,582</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11430" algn="r">
                        <a:lnSpc>
                          <a:spcPts val="970"/>
                        </a:lnSpc>
                        <a:spcBef>
                          <a:spcPts val="115"/>
                        </a:spcBef>
                        <a:spcAft>
                          <a:spcPts val="0"/>
                        </a:spcAft>
                      </a:pPr>
                      <a:r>
                        <a:rPr lang="da-DK" sz="800" dirty="0">
                          <a:solidFill>
                            <a:schemeClr val="accent6">
                              <a:lumMod val="65000"/>
                            </a:schemeClr>
                          </a:solidFill>
                          <a:effectLst/>
                          <a:latin typeface="+mj-lt"/>
                          <a:ea typeface="Geogrotesque Rg" panose="02000000000000000000" pitchFamily="50" charset="0"/>
                          <a:cs typeface="Geogrotesque Rg" panose="02000000000000000000" pitchFamily="50" charset="0"/>
                        </a:rPr>
                        <a:t>1.4%</a:t>
                      </a:r>
                    </a:p>
                  </a:txBody>
                  <a:tcPr marL="0" marR="108000" marT="0" marB="0" anchor="ctr">
                    <a:lnL w="12700" cmpd="sng">
                      <a:noFill/>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8267655"/>
                  </a:ext>
                </a:extLst>
              </a:tr>
            </a:tbl>
          </a:graphicData>
        </a:graphic>
      </p:graphicFrame>
      <p:graphicFrame>
        <p:nvGraphicFramePr>
          <p:cNvPr id="4" name="Diagram 3">
            <a:extLst>
              <a:ext uri="{FF2B5EF4-FFF2-40B4-BE49-F238E27FC236}">
                <a16:creationId xmlns:a16="http://schemas.microsoft.com/office/drawing/2014/main" id="{2FF3DFA2-D2CB-B963-744A-8D1E6D7BC000}"/>
              </a:ext>
            </a:extLst>
          </p:cNvPr>
          <p:cNvGraphicFramePr/>
          <p:nvPr>
            <p:extLst>
              <p:ext uri="{D42A27DB-BD31-4B8C-83A1-F6EECF244321}">
                <p14:modId xmlns:p14="http://schemas.microsoft.com/office/powerpoint/2010/main" val="2626740283"/>
              </p:ext>
            </p:extLst>
          </p:nvPr>
        </p:nvGraphicFramePr>
        <p:xfrm>
          <a:off x="343738" y="4862703"/>
          <a:ext cx="9451249" cy="25042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45565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A98D438-F906-DB0A-80D5-7F7D5524A440}"/>
              </a:ext>
            </a:extLst>
          </p:cNvPr>
          <p:cNvSpPr>
            <a:spLocks noGrp="1"/>
          </p:cNvSpPr>
          <p:nvPr>
            <p:ph idx="1"/>
          </p:nvPr>
        </p:nvSpPr>
        <p:spPr>
          <a:xfrm>
            <a:off x="419100" y="900113"/>
            <a:ext cx="9355137" cy="6192838"/>
          </a:xfrm>
        </p:spPr>
        <p:txBody>
          <a:bodyPr lIns="0" tIns="0" rIns="0" bIns="0" numCol="2" spcCol="216000">
            <a:noAutofit/>
          </a:bodyPr>
          <a:lstStyle/>
          <a:p>
            <a:pPr marL="0" marR="0" indent="0" algn="just" rtl="0">
              <a:lnSpc>
                <a:spcPct val="100000"/>
              </a:lnSpc>
              <a:spcBef>
                <a:spcPts val="600"/>
              </a:spcBef>
              <a:buNone/>
            </a:pPr>
            <a:r>
              <a:rPr lang="en-US" sz="1100" dirty="0"/>
              <a:t>The markets of SKAKO continue to show high level of activity, in line with what we saw in the second half of 2022.</a:t>
            </a:r>
          </a:p>
          <a:p>
            <a:pPr marL="0" marR="0" indent="0" algn="just" rtl="0">
              <a:lnSpc>
                <a:spcPct val="100000"/>
              </a:lnSpc>
              <a:spcBef>
                <a:spcPts val="600"/>
              </a:spcBef>
              <a:buNone/>
            </a:pPr>
            <a:r>
              <a:rPr lang="en-US" sz="1100" dirty="0"/>
              <a:t>As expected, SKAKO delivered a strong Q2 with high order intake and improved profitability. The order backlog continues to be at a very high level in both Concrete and Vibration. This gives SKAKO a good outset for delivering strong results in 2023 in accordance with our increased guidance, see company announcement 8/2023. For a detailed financial review of each business unit, please see section 4 for SKAKO Concrete and section 5 for SKAKO Vibration.</a:t>
            </a:r>
            <a:endParaRPr lang="en-US" sz="1100" b="1" dirty="0"/>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Revenue</a:t>
            </a:r>
          </a:p>
          <a:p>
            <a:pPr marL="0" marR="0" indent="0" algn="just" rtl="0">
              <a:lnSpc>
                <a:spcPct val="100000"/>
              </a:lnSpc>
              <a:spcBef>
                <a:spcPts val="600"/>
              </a:spcBef>
              <a:buNone/>
            </a:pPr>
            <a:r>
              <a:rPr lang="en-US" sz="1100" dirty="0"/>
              <a:t>In Q2 2023 revenue was DKK 122.8m which is an increase of 15.2% compared to the same period in 2022. Revenue from plant orders increased by 27.3%, while revenue from aftersales decreased by 2.3%, compared to Q2, 2022.</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Gross profit</a:t>
            </a:r>
          </a:p>
          <a:p>
            <a:pPr marL="0" marR="0" indent="0" algn="just" rtl="0">
              <a:lnSpc>
                <a:spcPct val="100000"/>
              </a:lnSpc>
              <a:spcBef>
                <a:spcPts val="600"/>
              </a:spcBef>
              <a:buNone/>
            </a:pPr>
            <a:r>
              <a:rPr lang="en-US" sz="1100" dirty="0"/>
              <a:t>Gross profit was DKK 30.6m in Q2 2023 which is an increase of 16.2% compared to Q2 2022, driven by higher revenue. Gross profit margin in Q2 2023 increased by 0.2pp compared to Q2 2022 driven by an increase in gross profit margin in SKAKO Vibration of 2.8pp.</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Capacity costs</a:t>
            </a:r>
          </a:p>
          <a:p>
            <a:pPr marL="0" marR="0" indent="0" algn="just" rtl="0">
              <a:lnSpc>
                <a:spcPct val="100000"/>
              </a:lnSpc>
              <a:spcBef>
                <a:spcPts val="600"/>
              </a:spcBef>
              <a:buNone/>
            </a:pPr>
            <a:r>
              <a:rPr lang="en-US" sz="1100" dirty="0"/>
              <a:t>Despite the  high revenue growth capacity costs decreased by DKK 0.2m or 1.0% in Q2 2023 compared to Q2 2022 which was impacted by staff investments to enable future growth.</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Operating profit</a:t>
            </a:r>
          </a:p>
          <a:p>
            <a:pPr marL="0" marR="0" indent="0" algn="just" rtl="0">
              <a:lnSpc>
                <a:spcPct val="100000"/>
              </a:lnSpc>
              <a:spcBef>
                <a:spcPts val="600"/>
              </a:spcBef>
              <a:buNone/>
            </a:pPr>
            <a:r>
              <a:rPr lang="en-US" sz="1100" dirty="0"/>
              <a:t>Operating Profit (EBIT) before special items increased by 84% to DKK 9.7m compared to Q2 2022. </a:t>
            </a:r>
          </a:p>
          <a:p>
            <a:pPr marL="0" marR="0" indent="0" algn="just" rtl="0">
              <a:lnSpc>
                <a:spcPct val="100000"/>
              </a:lnSpc>
              <a:spcBef>
                <a:spcPts val="600"/>
              </a:spcBef>
              <a:buNone/>
            </a:pPr>
            <a:r>
              <a:rPr lang="en-US" sz="1100" dirty="0"/>
              <a:t>This was driven by the higher revenue and improved EBIT margin of 2.9pp to 7.9% showing the scalability of our business with almost unchanged capacity cost despite high revenue growth. </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Net financial items</a:t>
            </a:r>
          </a:p>
          <a:p>
            <a:pPr marL="0" marR="0" indent="0" algn="just" rtl="0">
              <a:lnSpc>
                <a:spcPct val="100000"/>
              </a:lnSpc>
              <a:spcBef>
                <a:spcPts val="600"/>
              </a:spcBef>
              <a:buNone/>
            </a:pPr>
            <a:r>
              <a:rPr lang="en-US" sz="1100" dirty="0"/>
              <a:t>Net financial items consist of interest income, interest expenses as well as realized and unrealized foreign exchange gains and losses and amount to an expense of DKK 1.5m for the period compared to an expense of DKK 0.5m in Q2 2022.</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Profit for the period</a:t>
            </a:r>
          </a:p>
          <a:p>
            <a:pPr marL="0" marR="0" indent="0" algn="just" rtl="0">
              <a:lnSpc>
                <a:spcPct val="100000"/>
              </a:lnSpc>
              <a:spcBef>
                <a:spcPts val="600"/>
              </a:spcBef>
              <a:buNone/>
            </a:pPr>
            <a:r>
              <a:rPr lang="en-US" sz="1100" dirty="0"/>
              <a:t>Profit after tax amounted to DKK 6.1m in Q2 2023 compared to DKK 2.2 in the same period in 2022. </a:t>
            </a:r>
          </a:p>
          <a:p>
            <a:pPr marL="0" marR="0" indent="0" algn="just" rtl="0">
              <a:lnSpc>
                <a:spcPct val="100000"/>
              </a:lnSpc>
              <a:spcBef>
                <a:spcPts val="600"/>
              </a:spcBef>
              <a:buNone/>
            </a:pPr>
            <a:endParaRPr lang="en-US" sz="1100" b="1" dirty="0">
              <a:latin typeface="+mj-lt"/>
            </a:endParaRPr>
          </a:p>
          <a:p>
            <a:pPr marL="0" marR="0" indent="0" algn="just" rtl="0">
              <a:lnSpc>
                <a:spcPct val="100000"/>
              </a:lnSpc>
              <a:spcBef>
                <a:spcPts val="600"/>
              </a:spcBef>
              <a:buNone/>
            </a:pPr>
            <a:r>
              <a:rPr lang="en-US" sz="1100" b="1" dirty="0">
                <a:latin typeface="+mj-lt"/>
              </a:rPr>
              <a:t>Order intake and backlog</a:t>
            </a:r>
          </a:p>
          <a:p>
            <a:pPr marL="0" marR="0" indent="0" algn="just" rtl="0">
              <a:lnSpc>
                <a:spcPct val="100000"/>
              </a:lnSpc>
              <a:spcBef>
                <a:spcPts val="600"/>
              </a:spcBef>
              <a:buNone/>
            </a:pPr>
            <a:r>
              <a:rPr lang="en-US" sz="1100" dirty="0"/>
              <a:t>Order intake in Q2 2023 amounted to DKK 132.6m compared to DKK 163.2m in Q2 in 2022, a decrease of 18.7% due to the very high order intake in Q2 2022. However, the order intake was still maintained at a high level. The order backlog increased by 1.4% end of Q2 2023 and thereby maintained the very high level from previous quarters. The pipeline of new orders remains strong for both SKAKO Vibration and SKAKO Concrete and gives a strong outset for the rest of the year. </a:t>
            </a:r>
          </a:p>
        </p:txBody>
      </p:sp>
      <p:sp>
        <p:nvSpPr>
          <p:cNvPr id="2" name="Titel 1">
            <a:extLst>
              <a:ext uri="{FF2B5EF4-FFF2-40B4-BE49-F238E27FC236}">
                <a16:creationId xmlns:a16="http://schemas.microsoft.com/office/drawing/2014/main" id="{4348F435-9E41-1237-565B-853C1D62FD98}"/>
              </a:ext>
            </a:extLst>
          </p:cNvPr>
          <p:cNvSpPr>
            <a:spLocks noGrp="1"/>
          </p:cNvSpPr>
          <p:nvPr>
            <p:ph type="title"/>
          </p:nvPr>
        </p:nvSpPr>
        <p:spPr>
          <a:xfrm>
            <a:off x="412750" y="388913"/>
            <a:ext cx="9221689" cy="769360"/>
          </a:xfrm>
        </p:spPr>
        <p:txBody>
          <a:bodyPr/>
          <a:lstStyle/>
          <a:p>
            <a:r>
              <a:rPr lang="da-DK" sz="2400" dirty="0">
                <a:solidFill>
                  <a:schemeClr val="accent1"/>
                </a:solidFill>
              </a:rPr>
              <a:t>Financial highlight</a:t>
            </a:r>
          </a:p>
        </p:txBody>
      </p:sp>
    </p:spTree>
    <p:extLst>
      <p:ext uri="{BB962C8B-B14F-4D97-AF65-F5344CB8AC3E}">
        <p14:creationId xmlns:p14="http://schemas.microsoft.com/office/powerpoint/2010/main" val="1958320836"/>
      </p:ext>
    </p:extLst>
  </p:cSld>
  <p:clrMapOvr>
    <a:masterClrMapping/>
  </p:clrMapOvr>
</p:sld>
</file>

<file path=ppt/theme/theme1.xml><?xml version="1.0" encoding="utf-8"?>
<a:theme xmlns:a="http://schemas.openxmlformats.org/drawingml/2006/main" name="Office-tema">
  <a:themeElements>
    <a:clrScheme name="SKAKO">
      <a:dk1>
        <a:srgbClr val="374B5A"/>
      </a:dk1>
      <a:lt1>
        <a:srgbClr val="FFFFFF"/>
      </a:lt1>
      <a:dk2>
        <a:srgbClr val="374B5A"/>
      </a:dk2>
      <a:lt2>
        <a:srgbClr val="EBEBEB"/>
      </a:lt2>
      <a:accent1>
        <a:srgbClr val="FFC222"/>
      </a:accent1>
      <a:accent2>
        <a:srgbClr val="374B5A"/>
      </a:accent2>
      <a:accent3>
        <a:srgbClr val="EBEBEB"/>
      </a:accent3>
      <a:accent4>
        <a:srgbClr val="7A888E"/>
      </a:accent4>
      <a:accent5>
        <a:srgbClr val="000000"/>
      </a:accent5>
      <a:accent6>
        <a:srgbClr val="FFFFFF"/>
      </a:accent6>
      <a:hlink>
        <a:srgbClr val="FFC222"/>
      </a:hlink>
      <a:folHlink>
        <a:srgbClr val="374B5A"/>
      </a:folHlink>
    </a:clrScheme>
    <a:fontScheme name="SKAKO">
      <a:majorFont>
        <a:latin typeface="Geogrotesque Bd"/>
        <a:ea typeface=""/>
        <a:cs typeface=""/>
      </a:majorFont>
      <a:minorFont>
        <a:latin typeface="Geogrotesque Rg"/>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4022</TotalTime>
  <Words>7272</Words>
  <Application>Microsoft Office PowerPoint</Application>
  <PresentationFormat>Brugerdefineret</PresentationFormat>
  <Paragraphs>2084</Paragraphs>
  <Slides>34</Slides>
  <Notes>1</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34</vt:i4>
      </vt:variant>
    </vt:vector>
  </HeadingPairs>
  <TitlesOfParts>
    <vt:vector size="42" baseType="lpstr">
      <vt:lpstr>Arial</vt:lpstr>
      <vt:lpstr>Calibri</vt:lpstr>
      <vt:lpstr>Geogrotesque Bd</vt:lpstr>
      <vt:lpstr>Geogrotesque Rg</vt:lpstr>
      <vt:lpstr>Geogrotesque SmBd</vt:lpstr>
      <vt:lpstr>Geogrotesque-Bold</vt:lpstr>
      <vt:lpstr>Geogrotesque-Regular</vt:lpstr>
      <vt:lpstr>Office-tema</vt:lpstr>
      <vt:lpstr>PowerPoint-præsentation</vt:lpstr>
      <vt:lpstr>CONTENTS</vt:lpstr>
      <vt:lpstr>1. Q2 2023 IN BRIEF</vt:lpstr>
      <vt:lpstr>2. KEY FIGURES AND FINANCIAL RATIOS</vt:lpstr>
      <vt:lpstr>KEY FIGURES AND FINANCIAL RATIOS CONTINUED</vt:lpstr>
      <vt:lpstr>KEY FIGURES AND FINANCIAL RATIOS – EUR</vt:lpstr>
      <vt:lpstr>KEY FIGURES AND FINANCIAL RATIOS – EUR CONTINUED</vt:lpstr>
      <vt:lpstr>3. FINANCIAL REVIEW Q2 2023</vt:lpstr>
      <vt:lpstr>Financial highlight</vt:lpstr>
      <vt:lpstr>Financial highlight</vt:lpstr>
      <vt:lpstr>It all began with vibration technology, which paved SKAKO’s way into the concrete industry </vt:lpstr>
      <vt:lpstr>4. SKAKO CONCRETE</vt:lpstr>
      <vt:lpstr>Q2 2023 FINANCIAL REVIEW SKAKO CONCRETE</vt:lpstr>
      <vt:lpstr>FINANCIAL PERFORMANCE IN Q2 2023</vt:lpstr>
      <vt:lpstr>BUSINESS UPDATE</vt:lpstr>
      <vt:lpstr>5. SKAKO VIBRATION</vt:lpstr>
      <vt:lpstr>Q2 2023 FINANCIAL REVIEW SKAKO VIBRATION</vt:lpstr>
      <vt:lpstr>FINANCIAL PERFORMANCE IN Q2 2023</vt:lpstr>
      <vt:lpstr>BUSINESS UPDATE</vt:lpstr>
      <vt:lpstr>6. FINANCIAL STATEMENTS</vt:lpstr>
      <vt:lpstr>6.1 STATEMENT BY MANAGEMENT</vt:lpstr>
      <vt:lpstr>6.2 CONSOLIDATED INCOME STATEMENT</vt:lpstr>
      <vt:lpstr>6.3 CONSOLIDATED STATEMENT OF COMPREHENSIVE INCOME</vt:lpstr>
      <vt:lpstr>6.4 CONSOLIDATED BALANCE SHEET 30 June</vt:lpstr>
      <vt:lpstr>CONSOLIDATED BALANCE SHEET 30 JUNE CONTINUED</vt:lpstr>
      <vt:lpstr>6.5 CONSOLIDATED CASH FLOW STATEMENT</vt:lpstr>
      <vt:lpstr>6.6 CONSOLIDATED STATEMENT OF CHANGES IN EQUITY</vt:lpstr>
      <vt:lpstr>CONSOLIDATED STATEMENT OF CHANGES IN EQUITY CONTINUED</vt:lpstr>
      <vt:lpstr>6.7 Segment information</vt:lpstr>
      <vt:lpstr>SEGMENT INFORMATION CONTINUED</vt:lpstr>
      <vt:lpstr>6.8 QUARTERLY KEY FIGURES AND FINANCIAL RATIOS</vt:lpstr>
      <vt:lpstr>QUARTERLY KEY FIGURES AND FINANCIAL RATIOS CONTINUED</vt:lpstr>
      <vt:lpstr>FINANCIAL RATIO</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Peter Gellert Kätow</dc:creator>
  <cp:lastModifiedBy>Thomas Pedersen</cp:lastModifiedBy>
  <cp:revision>73</cp:revision>
  <cp:lastPrinted>2023-08-18T05:49:34Z</cp:lastPrinted>
  <dcterms:created xsi:type="dcterms:W3CDTF">2023-04-24T12:36:56Z</dcterms:created>
  <dcterms:modified xsi:type="dcterms:W3CDTF">2023-08-22T15:52:16Z</dcterms:modified>
</cp:coreProperties>
</file>