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25" d="100"/>
          <a:sy n="125" d="100"/>
        </p:scale>
        <p:origin x="1962" y="90"/>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a:t>
            </a:fld>
            <a:endParaRPr lang="en-GB"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A8E4673E-C849-4240-A2D8-E74DE761538A}"/>
              </a:ext>
            </a:extLst>
          </p:cNvPr>
          <p:cNvPicPr>
            <a:picLocks noChangeAspect="1"/>
          </p:cNvPicPr>
          <p:nvPr>
            <p:custDataLst>
              <p:tags r:id="rId1"/>
            </p:custDataLst>
          </p:nvPr>
        </p:nvPicPr>
        <p:blipFill>
          <a:blip r:embed="rId17"/>
          <a:stretch>
            <a:fillRect/>
          </a:stretch>
        </p:blipFill>
        <p:spPr>
          <a:xfrm>
            <a:off x="619737" y="5407904"/>
            <a:ext cx="2336188" cy="1863645"/>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546655"/>
            <a:ext cx="459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extLst>
              <p:ext uri="{D42A27DB-BD31-4B8C-83A1-F6EECF244321}">
                <p14:modId xmlns:p14="http://schemas.microsoft.com/office/powerpoint/2010/main" val="2407088841"/>
              </p:ext>
            </p:extLst>
          </p:nvPr>
        </p:nvGraphicFramePr>
        <p:xfrm>
          <a:off x="181830" y="7406180"/>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extLst>
              <p:ext uri="{D42A27DB-BD31-4B8C-83A1-F6EECF244321}">
                <p14:modId xmlns:p14="http://schemas.microsoft.com/office/powerpoint/2010/main" val="4101333672"/>
              </p:ext>
            </p:extLst>
          </p:nvPr>
        </p:nvGraphicFramePr>
        <p:xfrm>
          <a:off x="3633788" y="517879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extLst>
              <p:ext uri="{D42A27DB-BD31-4B8C-83A1-F6EECF244321}">
                <p14:modId xmlns:p14="http://schemas.microsoft.com/office/powerpoint/2010/main" val="3654876647"/>
              </p:ext>
            </p:extLst>
          </p:nvPr>
        </p:nvGraphicFramePr>
        <p:xfrm>
          <a:off x="173038" y="519149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40" name="Picture 39">
            <a:extLst>
              <a:ext uri="{FF2B5EF4-FFF2-40B4-BE49-F238E27FC236}">
                <a16:creationId xmlns:a16="http://schemas.microsoft.com/office/drawing/2014/main" id="{D8F6EA87-21BB-4124-AF91-7DA1DF90205D}"/>
              </a:ext>
            </a:extLst>
          </p:cNvPr>
          <p:cNvPicPr>
            <a:picLocks noChangeAspect="1"/>
          </p:cNvPicPr>
          <p:nvPr>
            <p:custDataLst>
              <p:tags r:id="rId2"/>
            </p:custDataLst>
          </p:nvPr>
        </p:nvPicPr>
        <p:blipFill>
          <a:blip r:embed="rId21"/>
          <a:stretch>
            <a:fillRect/>
          </a:stretch>
        </p:blipFill>
        <p:spPr>
          <a:xfrm>
            <a:off x="2228920" y="3519443"/>
            <a:ext cx="4419502" cy="934694"/>
          </a:xfrm>
          <a:prstGeom prst="rect">
            <a:avLst/>
          </a:prstGeom>
        </p:spPr>
      </p:pic>
      <p:pic>
        <p:nvPicPr>
          <p:cNvPr id="4" name="Picture 3">
            <a:extLst>
              <a:ext uri="{FF2B5EF4-FFF2-40B4-BE49-F238E27FC236}">
                <a16:creationId xmlns:a16="http://schemas.microsoft.com/office/drawing/2014/main" id="{93B56966-1F61-4937-BAC0-D8EF4C6AD07B}"/>
              </a:ext>
            </a:extLst>
          </p:cNvPr>
          <p:cNvPicPr>
            <a:picLocks noChangeAspect="1"/>
          </p:cNvPicPr>
          <p:nvPr>
            <p:custDataLst>
              <p:tags r:id="rId3"/>
            </p:custDataLst>
          </p:nvPr>
        </p:nvPicPr>
        <p:blipFill>
          <a:blip r:embed="rId22"/>
          <a:stretch>
            <a:fillRect/>
          </a:stretch>
        </p:blipFill>
        <p:spPr>
          <a:xfrm>
            <a:off x="3696928" y="5439870"/>
            <a:ext cx="2946333" cy="1643867"/>
          </a:xfrm>
          <a:prstGeom prst="rect">
            <a:avLst/>
          </a:prstGeom>
        </p:spPr>
      </p:pic>
      <p:pic>
        <p:nvPicPr>
          <p:cNvPr id="7" name="Picture 6">
            <a:extLst>
              <a:ext uri="{FF2B5EF4-FFF2-40B4-BE49-F238E27FC236}">
                <a16:creationId xmlns:a16="http://schemas.microsoft.com/office/drawing/2014/main" id="{0E0BB924-6F55-4339-A466-8B8B1EE10C01}"/>
              </a:ext>
            </a:extLst>
          </p:cNvPr>
          <p:cNvPicPr>
            <a:picLocks noChangeAspect="1"/>
          </p:cNvPicPr>
          <p:nvPr>
            <p:custDataLst>
              <p:tags r:id="rId4"/>
            </p:custDataLst>
          </p:nvPr>
        </p:nvPicPr>
        <p:blipFill>
          <a:blip r:embed="rId23"/>
          <a:stretch>
            <a:fillRect/>
          </a:stretch>
        </p:blipFill>
        <p:spPr>
          <a:xfrm>
            <a:off x="4309375" y="7869951"/>
            <a:ext cx="1721403" cy="1350488"/>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extLst>
              <p:ext uri="{D42A27DB-BD31-4B8C-83A1-F6EECF244321}">
                <p14:modId xmlns:p14="http://schemas.microsoft.com/office/powerpoint/2010/main" val="3948886244"/>
              </p:ext>
            </p:extLst>
          </p:nvPr>
        </p:nvGraphicFramePr>
        <p:xfrm>
          <a:off x="3624263" y="760767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8" name="Picture 7">
            <a:extLst>
              <a:ext uri="{FF2B5EF4-FFF2-40B4-BE49-F238E27FC236}">
                <a16:creationId xmlns:a16="http://schemas.microsoft.com/office/drawing/2014/main" id="{8C345517-3702-4B49-8399-14949E431BA9}"/>
              </a:ext>
            </a:extLst>
          </p:cNvPr>
          <p:cNvPicPr>
            <a:picLocks noChangeAspect="1"/>
          </p:cNvPicPr>
          <p:nvPr>
            <p:custDataLst>
              <p:tags r:id="rId5"/>
            </p:custDataLst>
          </p:nvPr>
        </p:nvPicPr>
        <p:blipFill>
          <a:blip r:embed="rId24"/>
          <a:stretch>
            <a:fillRect/>
          </a:stretch>
        </p:blipFill>
        <p:spPr>
          <a:xfrm>
            <a:off x="72401" y="7748292"/>
            <a:ext cx="3374398" cy="1560723"/>
          </a:xfrm>
          <a:prstGeom prst="rect">
            <a:avLst/>
          </a:prstGeom>
        </p:spPr>
      </p:pic>
      <p:pic>
        <p:nvPicPr>
          <p:cNvPr id="9" name="Picture 8">
            <a:extLst>
              <a:ext uri="{FF2B5EF4-FFF2-40B4-BE49-F238E27FC236}">
                <a16:creationId xmlns:a16="http://schemas.microsoft.com/office/drawing/2014/main" id="{8EBAFC1F-E5E0-4F39-A79B-C5F460D264F5}"/>
              </a:ext>
            </a:extLst>
          </p:cNvPr>
          <p:cNvPicPr>
            <a:picLocks noChangeAspect="1"/>
          </p:cNvPicPr>
          <p:nvPr>
            <p:custDataLst>
              <p:tags r:id="rId6"/>
            </p:custDataLst>
          </p:nvPr>
        </p:nvPicPr>
        <p:blipFill>
          <a:blip r:embed="rId25"/>
          <a:stretch>
            <a:fillRect/>
          </a:stretch>
        </p:blipFill>
        <p:spPr>
          <a:xfrm>
            <a:off x="3200400" y="9624776"/>
            <a:ext cx="3657600" cy="183657"/>
          </a:xfrm>
          <a:prstGeom prst="rect">
            <a:avLst/>
          </a:prstGeom>
        </p:spPr>
      </p:pic>
      <p:pic>
        <p:nvPicPr>
          <p:cNvPr id="10" name="Picture 9">
            <a:extLst>
              <a:ext uri="{FF2B5EF4-FFF2-40B4-BE49-F238E27FC236}">
                <a16:creationId xmlns:a16="http://schemas.microsoft.com/office/drawing/2014/main" id="{EE5E2E87-3D0C-4670-8BF2-EA283828084B}"/>
              </a:ext>
            </a:extLst>
          </p:cNvPr>
          <p:cNvPicPr>
            <a:picLocks noChangeAspect="1"/>
          </p:cNvPicPr>
          <p:nvPr>
            <p:custDataLst>
              <p:tags r:id="rId7"/>
            </p:custDataLst>
          </p:nvPr>
        </p:nvPicPr>
        <p:blipFill>
          <a:blip r:embed="rId26"/>
          <a:stretch>
            <a:fillRect/>
          </a:stretch>
        </p:blipFill>
        <p:spPr>
          <a:xfrm>
            <a:off x="153518" y="7044858"/>
            <a:ext cx="2438400" cy="200262"/>
          </a:xfrm>
          <a:prstGeom prst="rect">
            <a:avLst/>
          </a:prstGeom>
        </p:spPr>
      </p:pic>
      <p:pic>
        <p:nvPicPr>
          <p:cNvPr id="11" name="Picture 10">
            <a:extLst>
              <a:ext uri="{FF2B5EF4-FFF2-40B4-BE49-F238E27FC236}">
                <a16:creationId xmlns:a16="http://schemas.microsoft.com/office/drawing/2014/main" id="{13A64022-27BD-4026-BF22-19F68C33F67C}"/>
              </a:ext>
            </a:extLst>
          </p:cNvPr>
          <p:cNvPicPr>
            <a:picLocks noChangeAspect="1"/>
          </p:cNvPicPr>
          <p:nvPr>
            <p:custDataLst>
              <p:tags r:id="rId8"/>
            </p:custDataLst>
          </p:nvPr>
        </p:nvPicPr>
        <p:blipFill>
          <a:blip r:embed="rId27"/>
          <a:stretch>
            <a:fillRect/>
          </a:stretch>
        </p:blipFill>
        <p:spPr>
          <a:xfrm>
            <a:off x="3624263" y="7175387"/>
            <a:ext cx="3048000" cy="354353"/>
          </a:xfrm>
          <a:prstGeom prst="rect">
            <a:avLst/>
          </a:prstGeom>
        </p:spPr>
      </p:pic>
      <p:pic>
        <p:nvPicPr>
          <p:cNvPr id="13" name="Picture 12">
            <a:extLst>
              <a:ext uri="{FF2B5EF4-FFF2-40B4-BE49-F238E27FC236}">
                <a16:creationId xmlns:a16="http://schemas.microsoft.com/office/drawing/2014/main" id="{97C71DA1-8441-4424-ADED-AD9CEA9B35D5}"/>
              </a:ext>
            </a:extLst>
          </p:cNvPr>
          <p:cNvPicPr>
            <a:picLocks noChangeAspect="1"/>
          </p:cNvPicPr>
          <p:nvPr>
            <p:custDataLst>
              <p:tags r:id="rId9"/>
            </p:custDataLst>
          </p:nvPr>
        </p:nvPicPr>
        <p:blipFill>
          <a:blip r:embed="rId28"/>
          <a:stretch>
            <a:fillRect/>
          </a:stretch>
        </p:blipFill>
        <p:spPr>
          <a:xfrm>
            <a:off x="145317" y="9310642"/>
            <a:ext cx="1828800" cy="183021"/>
          </a:xfrm>
          <a:prstGeom prst="rect">
            <a:avLst/>
          </a:prstGeom>
        </p:spPr>
      </p:pic>
      <p:pic>
        <p:nvPicPr>
          <p:cNvPr id="14" name="Picture 13">
            <a:extLst>
              <a:ext uri="{FF2B5EF4-FFF2-40B4-BE49-F238E27FC236}">
                <a16:creationId xmlns:a16="http://schemas.microsoft.com/office/drawing/2014/main" id="{FE21B31D-BF5A-43F9-A91A-714E0D13DA4E}"/>
              </a:ext>
            </a:extLst>
          </p:cNvPr>
          <p:cNvPicPr>
            <a:picLocks noChangeAspect="1"/>
          </p:cNvPicPr>
          <p:nvPr>
            <p:custDataLst>
              <p:tags r:id="rId10"/>
            </p:custDataLst>
          </p:nvPr>
        </p:nvPicPr>
        <p:blipFill>
          <a:blip r:embed="rId29"/>
          <a:stretch>
            <a:fillRect/>
          </a:stretch>
        </p:blipFill>
        <p:spPr>
          <a:xfrm>
            <a:off x="3624263" y="9222135"/>
            <a:ext cx="2438400" cy="200262"/>
          </a:xfrm>
          <a:prstGeom prst="rect">
            <a:avLst/>
          </a:prstGeom>
        </p:spPr>
      </p:pic>
      <p:pic>
        <p:nvPicPr>
          <p:cNvPr id="15" name="Picture 14">
            <a:extLst>
              <a:ext uri="{FF2B5EF4-FFF2-40B4-BE49-F238E27FC236}">
                <a16:creationId xmlns:a16="http://schemas.microsoft.com/office/drawing/2014/main" id="{631743C9-165A-4822-ABDF-3B29B04C884E}"/>
              </a:ext>
            </a:extLst>
          </p:cNvPr>
          <p:cNvPicPr>
            <a:picLocks noChangeAspect="1"/>
          </p:cNvPicPr>
          <p:nvPr>
            <p:custDataLst>
              <p:tags r:id="rId11"/>
            </p:custDataLst>
          </p:nvPr>
        </p:nvPicPr>
        <p:blipFill>
          <a:blip r:embed="rId30"/>
          <a:stretch>
            <a:fillRect/>
          </a:stretch>
        </p:blipFill>
        <p:spPr>
          <a:xfrm>
            <a:off x="1904206" y="665664"/>
            <a:ext cx="3048000" cy="489882"/>
          </a:xfrm>
          <a:prstGeom prst="rect">
            <a:avLst/>
          </a:prstGeom>
        </p:spPr>
      </p:pic>
      <p:pic>
        <p:nvPicPr>
          <p:cNvPr id="43" name="Picture 42">
            <a:extLst>
              <a:ext uri="{FF2B5EF4-FFF2-40B4-BE49-F238E27FC236}">
                <a16:creationId xmlns:a16="http://schemas.microsoft.com/office/drawing/2014/main" id="{B318533B-C27C-428C-970E-1200D69D3F7F}"/>
              </a:ext>
            </a:extLst>
          </p:cNvPr>
          <p:cNvPicPr>
            <a:picLocks noChangeAspect="1"/>
          </p:cNvPicPr>
          <p:nvPr>
            <p:custDataLst>
              <p:tags r:id="rId12"/>
            </p:custDataLst>
          </p:nvPr>
        </p:nvPicPr>
        <p:blipFill>
          <a:blip r:embed="rId31"/>
          <a:stretch>
            <a:fillRect/>
          </a:stretch>
        </p:blipFill>
        <p:spPr>
          <a:xfrm>
            <a:off x="168027" y="1367562"/>
            <a:ext cx="1881455" cy="3233982"/>
          </a:xfrm>
          <a:prstGeom prst="rect">
            <a:avLst/>
          </a:prstGeom>
        </p:spPr>
      </p:pic>
      <p:pic>
        <p:nvPicPr>
          <p:cNvPr id="42" name="Picture 41">
            <a:extLst>
              <a:ext uri="{FF2B5EF4-FFF2-40B4-BE49-F238E27FC236}">
                <a16:creationId xmlns:a16="http://schemas.microsoft.com/office/drawing/2014/main" id="{5434E03C-4555-4427-A4B1-229AC90FDD8D}"/>
              </a:ext>
            </a:extLst>
          </p:cNvPr>
          <p:cNvPicPr>
            <a:picLocks noChangeAspect="1"/>
          </p:cNvPicPr>
          <p:nvPr>
            <p:custDataLst>
              <p:tags r:id="rId13"/>
            </p:custDataLst>
          </p:nvPr>
        </p:nvPicPr>
        <p:blipFill>
          <a:blip r:embed="rId32"/>
          <a:stretch>
            <a:fillRect/>
          </a:stretch>
        </p:blipFill>
        <p:spPr>
          <a:xfrm>
            <a:off x="2146269" y="2447783"/>
            <a:ext cx="4559331" cy="632176"/>
          </a:xfrm>
          <a:prstGeom prst="rect">
            <a:avLst/>
          </a:prstGeom>
        </p:spPr>
      </p:pic>
      <p:pic>
        <p:nvPicPr>
          <p:cNvPr id="41" name="Picture 40">
            <a:extLst>
              <a:ext uri="{FF2B5EF4-FFF2-40B4-BE49-F238E27FC236}">
                <a16:creationId xmlns:a16="http://schemas.microsoft.com/office/drawing/2014/main" id="{5FD8201D-6579-4AF1-A7E2-2F4960473AFD}"/>
              </a:ext>
            </a:extLst>
          </p:cNvPr>
          <p:cNvPicPr>
            <a:picLocks noChangeAspect="1"/>
          </p:cNvPicPr>
          <p:nvPr>
            <p:custDataLst>
              <p:tags r:id="rId14"/>
            </p:custDataLst>
          </p:nvPr>
        </p:nvPicPr>
        <p:blipFill>
          <a:blip r:embed="rId33"/>
          <a:stretch>
            <a:fillRect/>
          </a:stretch>
        </p:blipFill>
        <p:spPr>
          <a:xfrm>
            <a:off x="2955925" y="3101886"/>
            <a:ext cx="3105150" cy="3946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062607"/>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42937" y="4716436"/>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4"/>
            <a:ext cx="3135313" cy="4154434"/>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October’s performance was positive at 1.2%. The year-to-date total return of the Company is 16.4%.</a:t>
            </a:r>
          </a:p>
          <a:p>
            <a:pPr algn="just">
              <a:spcAft>
                <a:spcPts val="1000"/>
              </a:spcAft>
            </a:pPr>
            <a:r>
              <a:rPr lang="en-US" sz="650" dirty="0">
                <a:latin typeface="Arial" panose="020B0604020202020204" pitchFamily="34" charset="0"/>
                <a:ea typeface="Calibri" panose="020F0502020204030204" pitchFamily="34" charset="0"/>
              </a:rPr>
              <a:t>This good performance was mainly driven by the high volume of cash flows we received from our assets in October. Turning to the details, the monthly asset class performances** were: +0.6% for Bank Balance Sheet transactions, +1.8% for CLO equity tranches; +1.0% for CLO debt; -0.2% for Cash Corporate Credit and ABS (together representing 3.0% of NAV).</a:t>
            </a:r>
          </a:p>
          <a:p>
            <a:pPr algn="just">
              <a:spcAft>
                <a:spcPts val="1000"/>
              </a:spcAft>
            </a:pPr>
            <a:r>
              <a:rPr lang="en-US" sz="650" dirty="0">
                <a:latin typeface="Arial" panose="020B0604020202020204" pitchFamily="34" charset="0"/>
                <a:ea typeface="Calibri" panose="020F0502020204030204" pitchFamily="34" charset="0"/>
              </a:rPr>
              <a:t>As usual, October is a relatively high-volume month in terms of interest and coupons with the equivalent of €8.5m being received. On a 6-month rolling basis to the end of October, Volta received the equivalent of €26.4m. This was a new high for Volta, representing a 19.7% </a:t>
            </a:r>
            <a:r>
              <a:rPr lang="en-US" sz="650" dirty="0" err="1">
                <a:latin typeface="Arial" panose="020B0604020202020204" pitchFamily="34" charset="0"/>
                <a:ea typeface="Calibri" panose="020F0502020204030204" pitchFamily="34" charset="0"/>
              </a:rPr>
              <a:t>annualised</a:t>
            </a:r>
            <a:r>
              <a:rPr lang="en-US" sz="650" dirty="0">
                <a:latin typeface="Arial" panose="020B0604020202020204" pitchFamily="34" charset="0"/>
                <a:ea typeface="Calibri" panose="020F0502020204030204" pitchFamily="34" charset="0"/>
              </a:rPr>
              <a:t> cash flow yield, based on the end of the month NAV.</a:t>
            </a:r>
          </a:p>
          <a:p>
            <a:pPr algn="just">
              <a:spcAft>
                <a:spcPts val="1000"/>
              </a:spcAft>
            </a:pPr>
            <a:r>
              <a:rPr lang="en-US" sz="650" dirty="0">
                <a:latin typeface="Arial" panose="020B0604020202020204" pitchFamily="34" charset="0"/>
                <a:ea typeface="Calibri" panose="020F0502020204030204" pitchFamily="34" charset="0"/>
              </a:rPr>
              <a:t>With ongoing cash flows continuing at a pace close to or higher than 20% (</a:t>
            </a:r>
            <a:r>
              <a:rPr lang="en-US" sz="650" dirty="0" err="1">
                <a:latin typeface="Arial" panose="020B0604020202020204" pitchFamily="34" charset="0"/>
                <a:ea typeface="Calibri" panose="020F0502020204030204" pitchFamily="34" charset="0"/>
              </a:rPr>
              <a:t>annualised</a:t>
            </a:r>
            <a:r>
              <a:rPr lang="en-US" sz="650" dirty="0">
                <a:latin typeface="Arial" panose="020B0604020202020204" pitchFamily="34" charset="0"/>
                <a:ea typeface="Calibri" panose="020F0502020204030204" pitchFamily="34" charset="0"/>
              </a:rPr>
              <a:t>), Volta's strategy is providing a performance that is very different from other double-digit performing assets like common equities. Our performance is mainly dependent on the current and ongoing cashflows rather than a multiple-like PE ratio that may be affected by an upward revision in the level of yields.</a:t>
            </a:r>
          </a:p>
          <a:p>
            <a:pPr algn="just">
              <a:spcAft>
                <a:spcPts val="1000"/>
              </a:spcAft>
            </a:pPr>
            <a:r>
              <a:rPr lang="en-US" sz="650" dirty="0">
                <a:latin typeface="Arial" panose="020B0604020202020204" pitchFamily="34" charset="0"/>
                <a:ea typeface="Calibri" panose="020F0502020204030204" pitchFamily="34" charset="0"/>
              </a:rPr>
              <a:t>Regarding Volta's current main exposure, our performance is firstly dependent on default rates in loan markets. In this respect, we were expecting some improvement after the stress of the </a:t>
            </a:r>
            <a:r>
              <a:rPr lang="en-US" sz="650" dirty="0" err="1">
                <a:latin typeface="Arial" panose="020B0604020202020204" pitchFamily="34" charset="0"/>
                <a:ea typeface="Calibri" panose="020F0502020204030204" pitchFamily="34" charset="0"/>
              </a:rPr>
              <a:t>Covid</a:t>
            </a:r>
            <a:r>
              <a:rPr lang="en-US" sz="650" dirty="0">
                <a:latin typeface="Arial" panose="020B0604020202020204" pitchFamily="34" charset="0"/>
                <a:ea typeface="Calibri" panose="020F0502020204030204" pitchFamily="34" charset="0"/>
              </a:rPr>
              <a:t> Crisis. It is fair to say that the decline in the rates was faster than expected. At the end of October, the 12-month default rate was at 0.2% for US loans and 0.8% for European loans. Companies can more easily refinance their debt and M&amp;A activity is frequently providing an exit strategy to some of the stocks that suffered the most from the </a:t>
            </a:r>
            <a:r>
              <a:rPr lang="en-US" sz="650" dirty="0" err="1">
                <a:latin typeface="Arial" panose="020B0604020202020204" pitchFamily="34" charset="0"/>
                <a:ea typeface="Calibri" panose="020F0502020204030204" pitchFamily="34" charset="0"/>
              </a:rPr>
              <a:t>Covid</a:t>
            </a:r>
            <a:r>
              <a:rPr lang="en-US" sz="650" dirty="0">
                <a:latin typeface="Arial" panose="020B0604020202020204" pitchFamily="34" charset="0"/>
                <a:ea typeface="Calibri" panose="020F0502020204030204" pitchFamily="34" charset="0"/>
              </a:rPr>
              <a:t> crisis. Whatever the exit strategy being pursued so far, many loans found a way to refinance and the maturity wall is being extended towards 2027-2028, reducing significantly the probability of default for the coming few years. The conclusion of this is that we are very constructive at least for 2022 and 2023. At some point, we expect to see the default rate slightly higher but considering the pace at which loans are refinancing, it is difficult to imagine default rates being significantly above 1.5% in the next two years. We are back to a classic post-crisis situation: billions that have been made available in the economic/financial systems are providing prolonged support to the type of assets we are investing in.</a:t>
            </a: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69139"/>
            <a:ext cx="3189432" cy="2962349"/>
          </a:xfrm>
          <a:prstGeom prst="rect">
            <a:avLst/>
          </a:prstGeom>
          <a:solidFill>
            <a:schemeClr val="bg1">
              <a:lumMod val="95000"/>
            </a:schemeClr>
          </a:solidFill>
          <a:ln>
            <a:noFill/>
          </a:ln>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In October, Volta crystallized an opportunity that we locked in several months ago. We led the pricing of a European CLO in Q3 2020 and obtained the right to require the issuance of a B tranche on this deal at 95% of par. This tranche has been issued and purchased by Volta in October while we are almost certain this CLO will be reset (and the B tranche being called at par) in December with a settlement in January 2022, the next payment date for this CLO. In addition, we purchased two BB tranches in CLO, one European equity tranche, and are still working on opening a new US CLO warehouse to benefit from the large supply in the US loan market (which is preventing loan spread tightening).</a:t>
            </a:r>
          </a:p>
          <a:p>
            <a:pPr algn="just">
              <a:spcAft>
                <a:spcPts val="1000"/>
              </a:spcAft>
            </a:pPr>
            <a:r>
              <a:rPr lang="en-US" sz="650" dirty="0">
                <a:latin typeface="Arial" panose="020B0604020202020204" pitchFamily="34" charset="0"/>
                <a:ea typeface="Calibri" panose="020F0502020204030204" pitchFamily="34" charset="0"/>
              </a:rPr>
              <a:t>As at the end of October Volta held about €3m of cash available for re-investment.</a:t>
            </a:r>
          </a:p>
          <a:p>
            <a:pPr algn="just">
              <a:spcAft>
                <a:spcPts val="1000"/>
              </a:spcAft>
            </a:pPr>
            <a:r>
              <a:rPr lang="en-US" sz="650" dirty="0">
                <a:latin typeface="Arial" panose="020B0604020202020204" pitchFamily="34" charset="0"/>
                <a:ea typeface="Calibri" panose="020F0502020204030204" pitchFamily="34" charset="0"/>
              </a:rPr>
              <a:t>As at the end of October 2021, Volta’s NAV was €268.0m or €7.33 per share.</a:t>
            </a:r>
          </a:p>
          <a:p>
            <a:pPr algn="just">
              <a:defRPr/>
            </a:pPr>
            <a:r>
              <a:rPr lang="en-US" sz="600" i="1" dirty="0"/>
              <a:t>*It should be noted that approximately 8.0%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1.7% as at 30 September 2021, 5.5% as at 31 July 2021, and 0.8% as at 30 June 2021.</a:t>
            </a:r>
          </a:p>
          <a:p>
            <a:pPr algn="just">
              <a:defRPr/>
            </a:pPr>
            <a:endParaRPr lang="en-US" sz="600" i="1" dirty="0"/>
          </a:p>
          <a:p>
            <a:pPr algn="just">
              <a:defRPr/>
            </a:pPr>
            <a:r>
              <a:rPr lang="en-US" sz="600" i="1" dirty="0"/>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algn="just">
              <a:defRPr/>
            </a:pPr>
            <a:endParaRPr lang="en-US" sz="600" i="1" dirty="0"/>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77849" y="6459141"/>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Last Eighteen Months Performance Attribution</a:t>
            </a:r>
            <a:endParaRPr lang="fr-FR" altLang="fr-FR" sz="900" b="1" dirty="0"/>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3" name="Picture 22">
            <a:extLst>
              <a:ext uri="{FF2B5EF4-FFF2-40B4-BE49-F238E27FC236}">
                <a16:creationId xmlns:a16="http://schemas.microsoft.com/office/drawing/2014/main" id="{123396A3-C83F-44D6-816C-EDDC8BFED59D}"/>
              </a:ext>
            </a:extLst>
          </p:cNvPr>
          <p:cNvPicPr>
            <a:picLocks noChangeAspect="1"/>
          </p:cNvPicPr>
          <p:nvPr>
            <p:custDataLst>
              <p:tags r:id="rId1"/>
            </p:custDataLst>
          </p:nvPr>
        </p:nvPicPr>
        <p:blipFill>
          <a:blip r:embed="rId14"/>
          <a:stretch>
            <a:fillRect/>
          </a:stretch>
        </p:blipFill>
        <p:spPr>
          <a:xfrm>
            <a:off x="3697866" y="4991803"/>
            <a:ext cx="1006329" cy="1046490"/>
          </a:xfrm>
          <a:prstGeom prst="rect">
            <a:avLst/>
          </a:prstGeom>
        </p:spPr>
      </p:pic>
      <p:pic>
        <p:nvPicPr>
          <p:cNvPr id="26" name="Picture 25">
            <a:extLst>
              <a:ext uri="{FF2B5EF4-FFF2-40B4-BE49-F238E27FC236}">
                <a16:creationId xmlns:a16="http://schemas.microsoft.com/office/drawing/2014/main" id="{A2C6D731-DDE9-4B95-BAA2-1C873A635172}"/>
              </a:ext>
            </a:extLst>
          </p:cNvPr>
          <p:cNvPicPr>
            <a:picLocks noChangeAspect="1"/>
          </p:cNvPicPr>
          <p:nvPr>
            <p:custDataLst>
              <p:tags r:id="rId2"/>
            </p:custDataLst>
          </p:nvPr>
        </p:nvPicPr>
        <p:blipFill>
          <a:blip r:embed="rId15"/>
          <a:stretch>
            <a:fillRect/>
          </a:stretch>
        </p:blipFill>
        <p:spPr>
          <a:xfrm>
            <a:off x="5080723" y="4999684"/>
            <a:ext cx="956796" cy="921004"/>
          </a:xfrm>
          <a:prstGeom prst="rect">
            <a:avLst/>
          </a:prstGeom>
        </p:spPr>
      </p:pic>
      <p:pic>
        <p:nvPicPr>
          <p:cNvPr id="4" name="Picture 3">
            <a:extLst>
              <a:ext uri="{FF2B5EF4-FFF2-40B4-BE49-F238E27FC236}">
                <a16:creationId xmlns:a16="http://schemas.microsoft.com/office/drawing/2014/main" id="{E862F807-042C-4AB4-B169-790A0F15319B}"/>
              </a:ext>
            </a:extLst>
          </p:cNvPr>
          <p:cNvPicPr>
            <a:picLocks noChangeAspect="1"/>
          </p:cNvPicPr>
          <p:nvPr>
            <p:custDataLst>
              <p:tags r:id="rId3"/>
            </p:custDataLst>
          </p:nvPr>
        </p:nvPicPr>
        <p:blipFill>
          <a:blip r:embed="rId16"/>
          <a:stretch>
            <a:fillRect/>
          </a:stretch>
        </p:blipFill>
        <p:spPr>
          <a:xfrm>
            <a:off x="3766848" y="6764356"/>
            <a:ext cx="2543089" cy="1571910"/>
          </a:xfrm>
          <a:prstGeom prst="rect">
            <a:avLst/>
          </a:prstGeom>
        </p:spPr>
      </p:pic>
      <p:pic>
        <p:nvPicPr>
          <p:cNvPr id="5" name="Picture 4">
            <a:extLst>
              <a:ext uri="{FF2B5EF4-FFF2-40B4-BE49-F238E27FC236}">
                <a16:creationId xmlns:a16="http://schemas.microsoft.com/office/drawing/2014/main" id="{63B42138-31F0-4869-898E-6D89E9EADCF5}"/>
              </a:ext>
            </a:extLst>
          </p:cNvPr>
          <p:cNvPicPr>
            <a:picLocks noChangeAspect="1"/>
          </p:cNvPicPr>
          <p:nvPr>
            <p:custDataLst>
              <p:tags r:id="rId4"/>
            </p:custDataLst>
          </p:nvPr>
        </p:nvPicPr>
        <p:blipFill>
          <a:blip r:embed="rId17"/>
          <a:stretch>
            <a:fillRect/>
          </a:stretch>
        </p:blipFill>
        <p:spPr>
          <a:xfrm>
            <a:off x="3200400" y="9430637"/>
            <a:ext cx="3657600" cy="183657"/>
          </a:xfrm>
          <a:prstGeom prst="rect">
            <a:avLst/>
          </a:prstGeom>
        </p:spPr>
      </p:pic>
      <p:pic>
        <p:nvPicPr>
          <p:cNvPr id="11" name="Picture 10">
            <a:extLst>
              <a:ext uri="{FF2B5EF4-FFF2-40B4-BE49-F238E27FC236}">
                <a16:creationId xmlns:a16="http://schemas.microsoft.com/office/drawing/2014/main" id="{DFAC35E0-B96B-4F28-A46C-EC0C60FD1333}"/>
              </a:ext>
            </a:extLst>
          </p:cNvPr>
          <p:cNvPicPr>
            <a:picLocks noChangeAspect="1"/>
          </p:cNvPicPr>
          <p:nvPr>
            <p:custDataLst>
              <p:tags r:id="rId5"/>
            </p:custDataLst>
          </p:nvPr>
        </p:nvPicPr>
        <p:blipFill>
          <a:blip r:embed="rId18"/>
          <a:stretch>
            <a:fillRect/>
          </a:stretch>
        </p:blipFill>
        <p:spPr>
          <a:xfrm>
            <a:off x="3569002" y="5992962"/>
            <a:ext cx="3048000" cy="183529"/>
          </a:xfrm>
          <a:prstGeom prst="rect">
            <a:avLst/>
          </a:prstGeom>
        </p:spPr>
      </p:pic>
      <p:pic>
        <p:nvPicPr>
          <p:cNvPr id="12" name="Picture 11">
            <a:extLst>
              <a:ext uri="{FF2B5EF4-FFF2-40B4-BE49-F238E27FC236}">
                <a16:creationId xmlns:a16="http://schemas.microsoft.com/office/drawing/2014/main" id="{5B89B1E0-C773-41BE-B812-06A5BD5CCD07}"/>
              </a:ext>
            </a:extLst>
          </p:cNvPr>
          <p:cNvPicPr>
            <a:picLocks noChangeAspect="1"/>
          </p:cNvPicPr>
          <p:nvPr>
            <p:custDataLst>
              <p:tags r:id="rId6"/>
            </p:custDataLst>
          </p:nvPr>
        </p:nvPicPr>
        <p:blipFill>
          <a:blip r:embed="rId19"/>
          <a:stretch>
            <a:fillRect/>
          </a:stretch>
        </p:blipFill>
        <p:spPr>
          <a:xfrm>
            <a:off x="141394" y="8484070"/>
            <a:ext cx="2438400" cy="200262"/>
          </a:xfrm>
          <a:prstGeom prst="rect">
            <a:avLst/>
          </a:prstGeom>
        </p:spPr>
      </p:pic>
      <p:pic>
        <p:nvPicPr>
          <p:cNvPr id="13" name="Picture 12">
            <a:extLst>
              <a:ext uri="{FF2B5EF4-FFF2-40B4-BE49-F238E27FC236}">
                <a16:creationId xmlns:a16="http://schemas.microsoft.com/office/drawing/2014/main" id="{454B8454-6E16-48A5-92E7-DC59596F82F8}"/>
              </a:ext>
            </a:extLst>
          </p:cNvPr>
          <p:cNvPicPr>
            <a:picLocks noChangeAspect="1"/>
          </p:cNvPicPr>
          <p:nvPr>
            <p:custDataLst>
              <p:tags r:id="rId7"/>
            </p:custDataLst>
          </p:nvPr>
        </p:nvPicPr>
        <p:blipFill>
          <a:blip r:embed="rId20"/>
          <a:stretch>
            <a:fillRect/>
          </a:stretch>
        </p:blipFill>
        <p:spPr>
          <a:xfrm>
            <a:off x="3766854" y="8409975"/>
            <a:ext cx="2251147" cy="184883"/>
          </a:xfrm>
          <a:prstGeom prst="rect">
            <a:avLst/>
          </a:prstGeom>
        </p:spPr>
      </p:pic>
      <p:pic>
        <p:nvPicPr>
          <p:cNvPr id="14" name="Picture 13">
            <a:extLst>
              <a:ext uri="{FF2B5EF4-FFF2-40B4-BE49-F238E27FC236}">
                <a16:creationId xmlns:a16="http://schemas.microsoft.com/office/drawing/2014/main" id="{A74E11B1-55A0-4A82-A55D-56459A5E4184}"/>
              </a:ext>
            </a:extLst>
          </p:cNvPr>
          <p:cNvPicPr>
            <a:picLocks noChangeAspect="1"/>
          </p:cNvPicPr>
          <p:nvPr>
            <p:custDataLst>
              <p:tags r:id="rId8"/>
            </p:custDataLst>
          </p:nvPr>
        </p:nvPicPr>
        <p:blipFill>
          <a:blip r:embed="rId21"/>
          <a:stretch>
            <a:fillRect/>
          </a:stretch>
        </p:blipFill>
        <p:spPr>
          <a:xfrm>
            <a:off x="1893958" y="678413"/>
            <a:ext cx="3048000" cy="489882"/>
          </a:xfrm>
          <a:prstGeom prst="rect">
            <a:avLst/>
          </a:prstGeom>
        </p:spPr>
      </p:pic>
      <p:pic>
        <p:nvPicPr>
          <p:cNvPr id="27" name="Picture 26">
            <a:extLst>
              <a:ext uri="{FF2B5EF4-FFF2-40B4-BE49-F238E27FC236}">
                <a16:creationId xmlns:a16="http://schemas.microsoft.com/office/drawing/2014/main" id="{87DAA77D-A7A4-4A0A-9EB2-A6453D2C51CA}"/>
              </a:ext>
            </a:extLst>
          </p:cNvPr>
          <p:cNvPicPr>
            <a:picLocks noChangeAspect="1"/>
          </p:cNvPicPr>
          <p:nvPr>
            <p:custDataLst>
              <p:tags r:id="rId9"/>
            </p:custDataLst>
          </p:nvPr>
        </p:nvPicPr>
        <p:blipFill>
          <a:blip r:embed="rId22"/>
          <a:stretch>
            <a:fillRect/>
          </a:stretch>
        </p:blipFill>
        <p:spPr>
          <a:xfrm>
            <a:off x="141396" y="6318204"/>
            <a:ext cx="3019389" cy="21015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5" name="Picture 4">
            <a:extLst>
              <a:ext uri="{FF2B5EF4-FFF2-40B4-BE49-F238E27FC236}">
                <a16:creationId xmlns:a16="http://schemas.microsoft.com/office/drawing/2014/main" id="{A6688883-B09C-41F8-9D50-D2699A413FC8}"/>
              </a:ext>
            </a:extLst>
          </p:cNvPr>
          <p:cNvPicPr>
            <a:picLocks noChangeAspect="1"/>
          </p:cNvPicPr>
          <p:nvPr>
            <p:custDataLst>
              <p:tags r:id="rId1"/>
            </p:custDataLst>
          </p:nvPr>
        </p:nvPicPr>
        <p:blipFill>
          <a:blip r:embed="rId8"/>
          <a:stretch>
            <a:fillRect/>
          </a:stretch>
        </p:blipFill>
        <p:spPr>
          <a:xfrm>
            <a:off x="3063875" y="9480293"/>
            <a:ext cx="3657600" cy="183657"/>
          </a:xfrm>
          <a:prstGeom prst="rect">
            <a:avLst/>
          </a:prstGeom>
        </p:spPr>
      </p:pic>
      <p:pic>
        <p:nvPicPr>
          <p:cNvPr id="6" name="Picture 5">
            <a:extLst>
              <a:ext uri="{FF2B5EF4-FFF2-40B4-BE49-F238E27FC236}">
                <a16:creationId xmlns:a16="http://schemas.microsoft.com/office/drawing/2014/main" id="{65A29D89-B98D-4A8C-8C4D-1A83A488D75F}"/>
              </a:ext>
            </a:extLst>
          </p:cNvPr>
          <p:cNvPicPr>
            <a:picLocks noChangeAspect="1"/>
          </p:cNvPicPr>
          <p:nvPr>
            <p:custDataLst>
              <p:tags r:id="rId2"/>
            </p:custDataLst>
          </p:nvPr>
        </p:nvPicPr>
        <p:blipFill>
          <a:blip r:embed="rId9"/>
          <a:stretch>
            <a:fillRect/>
          </a:stretch>
        </p:blipFill>
        <p:spPr>
          <a:xfrm>
            <a:off x="1904206" y="681038"/>
            <a:ext cx="3048000" cy="48988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374430761.784605"/>
  <p:tag name="IMPORTID" val="5056293884579.772403"/>
  <p:tag name="WBLAST" val="R:\Volta\Reports - CoGestion\Monthly Reporting\Generation PPT\Volta - Monthly Report..xlsm"/>
  <p:tag name="USER NAME" val="NKENGTONYEJ"/>
  <p:tag name="TYPE" val="2"/>
  <p:tag name="SOURCENAME" val="As a % of Gross Assets Value (Chart 10)"/>
  <p:tag name="SHEETID" val="Report"/>
  <p:tag name="PICTUREAPPEARANCE" val="xlPrinter"/>
  <p:tag name="NORESIZEONUPDATE" val="False"/>
  <p:tag name="HIDDENRANGE" val=""/>
</p:tagLst>
</file>

<file path=ppt/tags/tag32.xml><?xml version="1.0" encoding="utf-8"?>
<p:tagLst xmlns:a="http://schemas.openxmlformats.org/drawingml/2006/main" xmlns:r="http://schemas.openxmlformats.org/officeDocument/2006/relationships" xmlns:p="http://schemas.openxmlformats.org/presentationml/2006/main">
  <p:tag name="LAST UPDATE DATE" val="374430762.859226"/>
  <p:tag name="IMPORTID" val="6074293884382.987656"/>
  <p:tag name="WBLAST" val="R:\Volta\Reports - CoGestion\Monthly Reporting\Generation PPT\Volta - Monthly Report..xlsm"/>
  <p:tag name="USER NAME" val="NKENGTONYEJ"/>
  <p:tag name="TYPE" val="1"/>
  <p:tag name="SOURCENAME" val="Returns²"/>
  <p:tag name="SHEETID" val="Report"/>
  <p:tag name="PICTUREAPPEARANCE" val="xlPrinter"/>
  <p:tag name="NORESIZEONUPDATE" val="False"/>
  <p:tag name="HIDDENRANGE" val=""/>
</p:tagLst>
</file>

<file path=ppt/tags/tag33.xml><?xml version="1.0" encoding="utf-8"?>
<p:tagLst xmlns:a="http://schemas.openxmlformats.org/drawingml/2006/main" xmlns:r="http://schemas.openxmlformats.org/officeDocument/2006/relationships" xmlns:p="http://schemas.openxmlformats.org/presentationml/2006/main">
  <p:tag name="LAST UPDATE DATE" val="374414615.805034"/>
  <p:tag name="IMPORTID" val="7874295452902.308287"/>
  <p:tag name="WBLAST" val="R:\Volta\Reports - CoGestion\Monthly Reporting\Generation PPT\Volta - Monthly Report..xlsm"/>
  <p:tag name="USER NAME" val="NKENGTONYEJ"/>
  <p:tag name="TYPE" val="1"/>
  <p:tag name="SOURCENAME" val="Issuer"/>
  <p:tag name="SHEETID" val="Report"/>
  <p:tag name="PICTUREAPPEARANCE" val="xlPrinter"/>
  <p:tag name="NORESIZEONUPDATE" val="False"/>
  <p:tag name="HIDDENRANGE" val=""/>
</p:tagLst>
</file>

<file path=ppt/tags/tag34.xml><?xml version="1.0" encoding="utf-8"?>
<p:tagLst xmlns:a="http://schemas.openxmlformats.org/drawingml/2006/main" xmlns:r="http://schemas.openxmlformats.org/officeDocument/2006/relationships" xmlns:p="http://schemas.openxmlformats.org/presentationml/2006/main">
  <p:tag name="LAST UPDATE DATE" val="374414617.496296"/>
  <p:tag name="IMPORTID" val="3554293884976.770615"/>
  <p:tag name="WBLAST" val="R:\Volta\Reports - CoGestion\Monthly Reporting\Generation PPT\Volta - Monthly Report..xlsm"/>
  <p:tag name="USER NAME" val="NKENGTONYEJ"/>
  <p:tag name="TYPE" val="2"/>
  <p:tag name="SOURCENAME" val="Chart 4"/>
  <p:tag name="SHEETID" val="Report"/>
  <p:tag name="PICTUREAPPEARANCE" val="xlPrinter"/>
  <p:tag name="NORESIZEONUPDATE" val="False"/>
  <p:tag name="HIDDENRANGE" val=""/>
</p:tagLst>
</file>

<file path=ppt/tags/tag35.xml><?xml version="1.0" encoding="utf-8"?>
<p:tagLst xmlns:a="http://schemas.openxmlformats.org/drawingml/2006/main" xmlns:r="http://schemas.openxmlformats.org/officeDocument/2006/relationships" xmlns:p="http://schemas.openxmlformats.org/presentationml/2006/main">
  <p:tag name="LAST UPDATE DATE" val="374414619.062113"/>
  <p:tag name="IMPORTID" val="808293884841.599409"/>
  <p:tag name="WBLAST" val="R:\Volta\Reports - CoGestion\Monthly Reporting\Generation PPT\Volta - Monthly Report..xlsm"/>
  <p:tag name="USER NAME" val="NKENGTONYEJ"/>
  <p:tag name="TYPE" val="2"/>
  <p:tag name="SOURCENAME" val="Cumulative Total Return (Gross Dividends) (Chart 1)"/>
  <p:tag name="SHEETID" val="HP"/>
  <p:tag name="PICTUREAPPEARANCE" val="xlPrinter"/>
  <p:tag name="NORESIZEONUPDATE" val="False"/>
  <p:tag name="HIDDENRANGE" val=""/>
</p:tagLst>
</file>

<file path=ppt/tags/tag36.xml><?xml version="1.0" encoding="utf-8"?>
<p:tagLst xmlns:a="http://schemas.openxmlformats.org/drawingml/2006/main" xmlns:r="http://schemas.openxmlformats.org/officeDocument/2006/relationships" xmlns:p="http://schemas.openxmlformats.org/presentationml/2006/main">
  <p:tag name="LAST UPDATE DATE" val="374414643.469333"/>
  <p:tag name="IMPORTID" val="1515293902138.850389"/>
  <p:tag name="WBLAST" val="R:\Volta\Reports - CoGestion\Monthly Reporting\Generation PPT\Volta - Monthly Report..xlsm"/>
  <p:tag name="USER NAME" val="NKENGTONYEJ"/>
  <p:tag name="TYPE" val="1"/>
  <p:tag name="SOURCENAME" val="MONTHLY REPORT  VOLTA FINANCE LIMITED  - October 2021 ⯀ 1"/>
  <p:tag name="SHEETID" val="Source"/>
  <p:tag name="PICTUREAPPEARANCE" val="xlPrinter"/>
  <p:tag name="NORESIZEONUPDATE" val="False"/>
  <p:tag name="HIDDENRANGE" val=""/>
</p:tagLst>
</file>

<file path=ppt/tags/tag37.xml><?xml version="1.0" encoding="utf-8"?>
<p:tagLst xmlns:a="http://schemas.openxmlformats.org/drawingml/2006/main" xmlns:r="http://schemas.openxmlformats.org/officeDocument/2006/relationships" xmlns:p="http://schemas.openxmlformats.org/presentationml/2006/main">
  <p:tag name="LAST UPDATE DATE" val="374414645.21443"/>
  <p:tag name="IMPORTID" val="9705293902983.333573"/>
  <p:tag name="WBLAST" val="R:\Volta\Reports - CoGestion\Monthly Reporting\Generation PPT\Volta - Monthly Report..xlsm"/>
  <p:tag name="USER NAME" val="NKENGTONYEJ"/>
  <p:tag name="TYPE" val="1"/>
  <p:tag name="SOURCENAME" val="Source: AXA IM, as of October 2021"/>
  <p:tag name="SHEETID" val="Source"/>
  <p:tag name="PICTUREAPPEARANCE" val="xlPrinter"/>
  <p:tag name="NORESIZEONUPDATE" val="False"/>
  <p:tag name="HIDDENRANGE" val=""/>
</p:tagLst>
</file>

<file path=ppt/tags/tag38.xml><?xml version="1.0" encoding="utf-8"?>
<p:tagLst xmlns:a="http://schemas.openxmlformats.org/drawingml/2006/main" xmlns:r="http://schemas.openxmlformats.org/officeDocument/2006/relationships" xmlns:p="http://schemas.openxmlformats.org/presentationml/2006/main">
  <p:tag name="LAST UPDATE DATE" val="374414646.872875"/>
  <p:tag name="IMPORTID" val="157293903243.751489"/>
  <p:tag name="WBLAST" val="R:\Volta\Reports - CoGestion\Monthly Reporting\Generation PPT\Volta - Monthly Report..xlsm"/>
  <p:tag name="USER NAME" val="NKENGTONYEJ"/>
  <p:tag name="TYPE" val="1"/>
  <p:tag name="SOURCENAME" val="Source: Intex, Bloomberg, AXA IM Paris as of October 2021 – ..."/>
  <p:tag name="SHEETID" val="Source"/>
  <p:tag name="PICTUREAPPEARANCE" val="xlPrinter"/>
  <p:tag name="NORESIZEONUPDATE" val="False"/>
  <p:tag name="HIDDENRANGE" val=""/>
</p:tagLst>
</file>

<file path=ppt/tags/tag39.xml><?xml version="1.0" encoding="utf-8"?>
<p:tagLst xmlns:a="http://schemas.openxmlformats.org/drawingml/2006/main" xmlns:r="http://schemas.openxmlformats.org/officeDocument/2006/relationships" xmlns:p="http://schemas.openxmlformats.org/presentationml/2006/main">
  <p:tag name="LAST UPDATE DATE" val="374414648.969273"/>
  <p:tag name="IMPORTID" val="6448293903313.922707"/>
  <p:tag name="WBLAST" val="R:\Volta\Reports - CoGestion\Monthly Reporting\Generation PPT\Volta - Monthly Report..xlsm"/>
  <p:tag name="USER NAME" val="NKENGTONYEJ"/>
  <p:tag name="TYPE" val="1"/>
  <p:tag name="SOURCENAME" val="Source: Bloomberg, as of October 2021"/>
  <p:tag name="SHEETID" val="Source"/>
  <p:tag name="PICTUREAPPEARANCE" val="xlPrinter"/>
  <p:tag name="NORESIZEONUPDATE" val="False"/>
  <p:tag name="HIDDENRANGE" val=""/>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374414651.336075"/>
  <p:tag name="IMPORTID" val="9705293902983.333573"/>
  <p:tag name="WBLAST" val="R:\Volta\Reports - CoGestion\Monthly Reporting\Generation PPT\Volta - Monthly Report..xlsm"/>
  <p:tag name="USER NAME" val="NKENGTONYEJ"/>
  <p:tag name="TYPE" val="1"/>
  <p:tag name="SOURCENAME" val="Source: AXA IM, as of October 2021"/>
  <p:tag name="SHEETID" val="Source"/>
  <p:tag name="PICTUREAPPEARANCE" val="xlPrinter"/>
  <p:tag name="NORESIZEONUPDATE" val="False"/>
  <p:tag name="HIDDENRANGE" val=""/>
</p:tagLst>
</file>

<file path=ppt/tags/tag41.xml><?xml version="1.0" encoding="utf-8"?>
<p:tagLst xmlns:a="http://schemas.openxmlformats.org/drawingml/2006/main" xmlns:r="http://schemas.openxmlformats.org/officeDocument/2006/relationships" xmlns:p="http://schemas.openxmlformats.org/presentationml/2006/main">
  <p:tag name="LAST UPDATE DATE" val="374414653.323762"/>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42.xml><?xml version="1.0" encoding="utf-8"?>
<p:tagLst xmlns:a="http://schemas.openxmlformats.org/drawingml/2006/main" xmlns:r="http://schemas.openxmlformats.org/officeDocument/2006/relationships" xmlns:p="http://schemas.openxmlformats.org/presentationml/2006/main">
  <p:tag name="LAST UPDATE DATE" val="374430768.573612"/>
  <p:tag name="IMPORTID" val="7295610419.690563"/>
  <p:tag name="WBLAST" val="R:\Volta\Reports - CoGestion\Monthly Reporting\Generation PPT\Volta - Monthly Report..xlsm"/>
  <p:tag name="USER NAME" val="NKENGTONYEJ"/>
  <p:tag name="TYPE" val="1"/>
  <p:tag name="SOURCENAME" val="Data as of 31 Oct 2021"/>
  <p:tag name="SHEETID" val="Report"/>
  <p:tag name="PICTUREAPPEARANCE" val="xlPrinter"/>
  <p:tag name="NORESIZEONUPDATE" val="False"/>
  <p:tag name="HIDDENRANGE" val=""/>
</p:tagLst>
</file>

<file path=ppt/tags/tag43.xml><?xml version="1.0" encoding="utf-8"?>
<p:tagLst xmlns:a="http://schemas.openxmlformats.org/drawingml/2006/main" xmlns:r="http://schemas.openxmlformats.org/officeDocument/2006/relationships" xmlns:p="http://schemas.openxmlformats.org/presentationml/2006/main">
  <p:tag name="LAST UPDATE DATE" val="374430766.580956"/>
  <p:tag name="IMPORTID" val="1903296058335.456827"/>
  <p:tag name="WBLAST" val="R:\Volta\Reports - CoGestion\Monthly Reporting\Generation PPT\Volta - Monthly Report..xlsm"/>
  <p:tag name="USER NAME" val="NKENGTONYEJ"/>
  <p:tag name="TYPE" val="1"/>
  <p:tag name="SOURCENAME" val="Fund Performance"/>
  <p:tag name="SHEETID" val="Report"/>
  <p:tag name="PICTUREAPPEARANCE" val="xlPrinter"/>
  <p:tag name="NORESIZEONUPDATE" val="False"/>
  <p:tag name="HIDDENRANGE" val=""/>
</p:tagLst>
</file>

<file path=ppt/tags/tag44.xml><?xml version="1.0" encoding="utf-8"?>
<p:tagLst xmlns:a="http://schemas.openxmlformats.org/drawingml/2006/main" xmlns:r="http://schemas.openxmlformats.org/officeDocument/2006/relationships" xmlns:p="http://schemas.openxmlformats.org/presentationml/2006/main">
  <p:tag name="LAST UPDATE DATE" val="374430764.638122"/>
  <p:tag name="IMPORTID" val="1029296059623.539103"/>
  <p:tag name="WBLAST" val="R:\Volta\Reports - CoGestion\Monthly Reporting\Generation PPT\Volta - Monthly Report..xlsm"/>
  <p:tag name="USER NAME" val="NKENGTONYEJ"/>
  <p:tag name="TYPE" val="1"/>
  <p:tag name="SOURCENAME" val="€268.0m "/>
  <p:tag name="SHEETID" val="Report"/>
  <p:tag name="PICTUREAPPEARANCE" val="xlPrinter"/>
  <p:tag name="NORESIZEONUPDATE" val="False"/>
  <p:tag name="HIDDENRANGE" val=""/>
</p:tagLst>
</file>

<file path=ppt/tags/tag45.xml><?xml version="1.0" encoding="utf-8"?>
<p:tagLst xmlns:a="http://schemas.openxmlformats.org/drawingml/2006/main" xmlns:r="http://schemas.openxmlformats.org/officeDocument/2006/relationships" xmlns:p="http://schemas.openxmlformats.org/presentationml/2006/main">
  <p:tag name="LAST UPDATE DATE" val="374430740.309531"/>
  <p:tag name="IMPORTID" val="1245293894685.557976"/>
  <p:tag name="WBLAST" val="R:\Volta\Reports - CoGestion\Monthly Reporting\Generation PPT\Volta - Monthly Report..xlsm"/>
  <p:tag name="USER NAME" val="NKENGTONYEJ"/>
  <p:tag name="TYPE" val="2"/>
  <p:tag name="SOURCENAME" val="Currency (Chart 11)"/>
  <p:tag name="SHEETID" val="Report"/>
  <p:tag name="PICTUREAPPEARANCE" val="xlPrinter"/>
  <p:tag name="NORESIZEONUPDATE" val="False"/>
  <p:tag name="HIDDENRANGE" val=""/>
</p:tagLst>
</file>

<file path=ppt/tags/tag46.xml><?xml version="1.0" encoding="utf-8"?>
<p:tagLst xmlns:a="http://schemas.openxmlformats.org/drawingml/2006/main" xmlns:r="http://schemas.openxmlformats.org/officeDocument/2006/relationships" xmlns:p="http://schemas.openxmlformats.org/presentationml/2006/main">
  <p:tag name="LAST UPDATE DATE" val="374430741.443537"/>
  <p:tag name="IMPORTID" val="8515293894588.081246"/>
  <p:tag name="WBLAST" val="R:\Volta\Reports - CoGestion\Monthly Reporting\Generation PPT\Volta - Monthly Report..xlsm"/>
  <p:tag name="USER NAME" val="NKENGTONYEJ"/>
  <p:tag name="TYPE" val="2"/>
  <p:tag name="SOURCENAME" val="Geography (Chart 9)"/>
  <p:tag name="SHEETID" val="Report"/>
  <p:tag name="PICTUREAPPEARANCE" val="xlPrinter"/>
  <p:tag name="NORESIZEONUPDATE" val="False"/>
  <p:tag name="HIDDENRANGE" val=""/>
</p:tagLst>
</file>

<file path=ppt/tags/tag47.xml><?xml version="1.0" encoding="utf-8"?>
<p:tagLst xmlns:a="http://schemas.openxmlformats.org/drawingml/2006/main" xmlns:r="http://schemas.openxmlformats.org/officeDocument/2006/relationships" xmlns:p="http://schemas.openxmlformats.org/presentationml/2006/main">
  <p:tag name="LAST UPDATE DATE" val="374414660.821077"/>
  <p:tag name="IMPORTID" val="1217293895025.615284"/>
  <p:tag name="WBLAST" val="R:\Volta\Reports - CoGestion\Monthly Reporting\Generation PPT\Volta - Monthly Report..xlsm"/>
  <p:tag name="USER NAME" val="NKENGTONYEJ"/>
  <p:tag name="TYPE" val="2"/>
  <p:tag name="SOURCENAME" val="Chart 1"/>
  <p:tag name="SHEETID" val="Report"/>
  <p:tag name="PICTUREAPPEARANCE" val="xlPrinter"/>
  <p:tag name="NORESIZEONUPDATE" val="False"/>
  <p:tag name="HIDDENRANGE" val=""/>
</p:tagLst>
</file>

<file path=ppt/tags/tag48.xml><?xml version="1.0" encoding="utf-8"?>
<p:tagLst xmlns:a="http://schemas.openxmlformats.org/drawingml/2006/main" xmlns:r="http://schemas.openxmlformats.org/officeDocument/2006/relationships" xmlns:p="http://schemas.openxmlformats.org/presentationml/2006/main">
  <p:tag name="LAST UPDATE DATE" val="374414661.585407"/>
  <p:tag name="IMPORTID" val="6111293902106.322834"/>
  <p:tag name="WBLAST" val="R:\Volta\Reports - CoGestion\Monthly Reporting\Generation PPT\Volta - Monthly Report..xlsm"/>
  <p:tag name="USER NAME" val="NKENGTONYEJ"/>
  <p:tag name="TYPE" val="1"/>
  <p:tag name="SOURCENAME" val="MONTHLY REPORT  VOLTA FINANCE LIMITED  - October 2021 ⯀ 2"/>
  <p:tag name="SHEETID" val="Source"/>
  <p:tag name="PICTUREAPPEARANCE" val="xlPrinter"/>
  <p:tag name="NORESIZEONUPDATE" val="False"/>
  <p:tag name="HIDDENRANGE" val=""/>
</p:tagLst>
</file>

<file path=ppt/tags/tag49.xml><?xml version="1.0" encoding="utf-8"?>
<p:tagLst xmlns:a="http://schemas.openxmlformats.org/drawingml/2006/main" xmlns:r="http://schemas.openxmlformats.org/officeDocument/2006/relationships" xmlns:p="http://schemas.openxmlformats.org/presentationml/2006/main">
  <p:tag name="LAST UPDATE DATE" val="374414663.003907"/>
  <p:tag name="IMPORTID" val="5189293903664.699588"/>
  <p:tag name="WBLAST" val="R:\Volta\Reports - CoGestion\Monthly Reporting\Generation PPT\Volta - Monthly Report..xlsm"/>
  <p:tag name="USER NAME" val="NKENGTONYEJ"/>
  <p:tag name="TYPE" val="1"/>
  <p:tag name="SOURCENAME" val="Source: AXA IM, as of October 2021 (% of NAV for ccy / % of ..."/>
  <p:tag name="SHEETID" val="Source"/>
  <p:tag name="PICTUREAPPEARANCE" val="xlPrinter"/>
  <p:tag name="NORESIZEONUPDATE" val="False"/>
  <p:tag name="HIDDENRANGE" val=""/>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374414664.733252"/>
  <p:tag name="IMPORTID" val="9705293902983.333573"/>
  <p:tag name="WBLAST" val="R:\Volta\Reports - CoGestion\Monthly Reporting\Generation PPT\Volta - Monthly Report..xlsm"/>
  <p:tag name="USER NAME" val="NKENGTONYEJ"/>
  <p:tag name="TYPE" val="1"/>
  <p:tag name="SOURCENAME" val="Source: AXA IM, as of October 2021"/>
  <p:tag name="SHEETID" val="Source"/>
  <p:tag name="PICTUREAPPEARANCE" val="xlPrinter"/>
  <p:tag name="NORESIZEONUPDATE" val="False"/>
  <p:tag name="HIDDENRANGE" val=""/>
</p:tagLst>
</file>

<file path=ppt/tags/tag51.xml><?xml version="1.0" encoding="utf-8"?>
<p:tagLst xmlns:a="http://schemas.openxmlformats.org/drawingml/2006/main" xmlns:r="http://schemas.openxmlformats.org/officeDocument/2006/relationships" xmlns:p="http://schemas.openxmlformats.org/presentationml/2006/main">
  <p:tag name="LAST UPDATE DATE" val="374414666.169593"/>
  <p:tag name="IMPORTID" val="9705293902983.333573"/>
  <p:tag name="WBLAST" val="R:\Volta\Reports - CoGestion\Monthly Reporting\Generation PPT\Volta - Monthly Report..xlsm"/>
  <p:tag name="USER NAME" val="NKENGTONYEJ"/>
  <p:tag name="TYPE" val="1"/>
  <p:tag name="SOURCENAME" val="Source: AXA IM, as of October 2021"/>
  <p:tag name="SHEETID" val="Source"/>
  <p:tag name="PICTUREAPPEARANCE" val="xlPrinter"/>
  <p:tag name="NORESIZEONUPDATE" val="False"/>
  <p:tag name="HIDDENRANGE" val=""/>
</p:tagLst>
</file>

<file path=ppt/tags/tag52.xml><?xml version="1.0" encoding="utf-8"?>
<p:tagLst xmlns:a="http://schemas.openxmlformats.org/drawingml/2006/main" xmlns:r="http://schemas.openxmlformats.org/officeDocument/2006/relationships" xmlns:p="http://schemas.openxmlformats.org/presentationml/2006/main">
  <p:tag name="LAST UPDATE DATE" val="374414667.467439"/>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53.xml><?xml version="1.0" encoding="utf-8"?>
<p:tagLst xmlns:a="http://schemas.openxmlformats.org/drawingml/2006/main" xmlns:r="http://schemas.openxmlformats.org/officeDocument/2006/relationships" xmlns:p="http://schemas.openxmlformats.org/presentationml/2006/main">
  <p:tag name="LAST UPDATE DATE" val="374430742.582306"/>
  <p:tag name="IMPORTID" val="9357295453433.125646"/>
  <p:tag name="WBLAST" val="R:\Volta\Reports - CoGestion\Monthly Reporting\Generation PPT\Volta - Monthly Report..xlsm"/>
  <p:tag name="USER NAME" val="NKENGTONYEJ"/>
  <p:tag name="TYPE" val="1"/>
  <p:tag name="SOURCENAME" val="Market Value (€m)"/>
  <p:tag name="SHEETID" val="Report"/>
  <p:tag name="PICTUREAPPEARANCE" val="xlPrinter"/>
  <p:tag name="NORESIZEONUPDATE" val="False"/>
  <p:tag name="HIDDENRANGE" val=""/>
</p:tagLst>
</file>

<file path=ppt/tags/tag54.xml><?xml version="1.0" encoding="utf-8"?>
<p:tagLst xmlns:a="http://schemas.openxmlformats.org/drawingml/2006/main" xmlns:r="http://schemas.openxmlformats.org/officeDocument/2006/relationships" xmlns:p="http://schemas.openxmlformats.org/presentationml/2006/main">
  <p:tag name="LAST UPDATE DATE" val="374414670.118194"/>
  <p:tag name="IMPORTID" val="216293902057.238474"/>
  <p:tag name="WBLAST" val="R:\Volta\Reports - CoGestion\Monthly Reporting\Generation PPT\Volta - Monthly Report..xlsm"/>
  <p:tag name="USER NAME" val="NKENGTONYEJ"/>
  <p:tag name="TYPE" val="1"/>
  <p:tag name="SOURCENAME" val="MONTHLY REPORT  VOLTA FINANCE LIMITED  - October 2021 ⯀ 3"/>
  <p:tag name="SHEETID" val="Source"/>
  <p:tag name="PICTUREAPPEARANCE" val="xlPrinter"/>
  <p:tag name="NORESIZEONUPDATE" val="False"/>
  <p:tag name="HIDDENRANGE" val=""/>
</p:tagLst>
</file>

<file path=ppt/tags/tag55.xml><?xml version="1.0" encoding="utf-8"?>
<p:tagLst xmlns:a="http://schemas.openxmlformats.org/drawingml/2006/main" xmlns:r="http://schemas.openxmlformats.org/officeDocument/2006/relationships" xmlns:p="http://schemas.openxmlformats.org/presentationml/2006/main">
  <p:tag name="LAST UPDATE DATE" val="374414671.668051"/>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2737</TotalTime>
  <Words>2083</Words>
  <Application>Microsoft Office PowerPoint</Application>
  <PresentationFormat>A4 Paper (210x297 mm)</PresentationFormat>
  <Paragraphs>51</Paragraphs>
  <Slides>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Century Gothic</vt:lpstr>
      <vt:lpstr>Garamond</vt:lpstr>
      <vt:lpstr>Verdana</vt:lpstr>
      <vt:lpstr>Wingdings</vt:lpstr>
      <vt:lpstr>Wingdings 3</vt:lpstr>
      <vt:lpstr>Blank</vt:lpstr>
      <vt:lpstr>UpSlide Table Of Content Master (do not edit)</vt:lpstr>
      <vt:lpstr>PowerPoint Presentation</vt:lpstr>
      <vt:lpstr>PowerPoint Presentation</vt:lpstr>
      <vt:lpstr>PowerPoint Presentation</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NKENG TONYE Jean</cp:lastModifiedBy>
  <cp:revision>877</cp:revision>
  <cp:lastPrinted>2018-09-19T13:03:11Z</cp:lastPrinted>
  <dcterms:created xsi:type="dcterms:W3CDTF">2016-08-17T14:10:30Z</dcterms:created>
  <dcterms:modified xsi:type="dcterms:W3CDTF">2021-11-12T15:33:00Z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c5eb01-6c52-498f-929d-e1fdfbfe94b7_Enabled">
    <vt:lpwstr>true</vt:lpwstr>
  </property>
  <property fmtid="{D5CDD505-2E9C-101B-9397-08002B2CF9AE}" pid="3" name="MSIP_Label_d4c5eb01-6c52-498f-929d-e1fdfbfe94b7_SetDate">
    <vt:lpwstr>2020-03-11T14:41:09Z</vt:lpwstr>
  </property>
  <property fmtid="{D5CDD505-2E9C-101B-9397-08002B2CF9AE}" pid="4" name="MSIP_Label_d4c5eb01-6c52-498f-929d-e1fdfbfe94b7_Method">
    <vt:lpwstr>Privileged</vt:lpwstr>
  </property>
  <property fmtid="{D5CDD505-2E9C-101B-9397-08002B2CF9AE}" pid="5" name="MSIP_Label_d4c5eb01-6c52-498f-929d-e1fdfbfe94b7_Name">
    <vt:lpwstr>PUBLIC</vt:lpwstr>
  </property>
  <property fmtid="{D5CDD505-2E9C-101B-9397-08002B2CF9AE}" pid="6" name="MSIP_Label_d4c5eb01-6c52-498f-929d-e1fdfbfe94b7_SiteId">
    <vt:lpwstr>85f3dce2-9de5-43ba-8d73-76ef63954d34</vt:lpwstr>
  </property>
  <property fmtid="{D5CDD505-2E9C-101B-9397-08002B2CF9AE}" pid="7" name="MSIP_Label_d4c5eb01-6c52-498f-929d-e1fdfbfe94b7_ActionId">
    <vt:lpwstr>6cb5c64e-7678-4594-9afa-00001be1bd56</vt:lpwstr>
  </property>
  <property fmtid="{D5CDD505-2E9C-101B-9397-08002B2CF9AE}" pid="8" name="MSIP_Label_d4c5eb01-6c52-498f-929d-e1fdfbfe94b7_ContentBits">
    <vt:lpwstr>0</vt:lpwstr>
  </property>
</Properties>
</file>