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4" r:id="rId5"/>
  </p:sldMasterIdLst>
  <p:notesMasterIdLst>
    <p:notesMasterId r:id="rId13"/>
  </p:notesMasterIdLst>
  <p:handoutMasterIdLst>
    <p:handoutMasterId r:id="rId14"/>
  </p:handoutMasterIdLst>
  <p:sldIdLst>
    <p:sldId id="2147480790" r:id="rId6"/>
    <p:sldId id="409" r:id="rId7"/>
    <p:sldId id="412" r:id="rId8"/>
    <p:sldId id="429" r:id="rId9"/>
    <p:sldId id="415" r:id="rId10"/>
    <p:sldId id="424" r:id="rId11"/>
    <p:sldId id="396" r:id="rId12"/>
  </p:sldIdLst>
  <p:sldSz cx="12192000" cy="6858000"/>
  <p:notesSz cx="6735763" cy="986631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523" userDrawn="1">
          <p15:clr>
            <a:srgbClr val="A4A3A4"/>
          </p15:clr>
        </p15:guide>
        <p15:guide id="2" pos="3840" userDrawn="1">
          <p15:clr>
            <a:srgbClr val="A4A3A4"/>
          </p15:clr>
        </p15:guide>
        <p15:guide id="3" pos="47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k Gustavson" initials="JG" lastIdx="36" clrIdx="0"/>
  <p:cmAuthor id="2" name="Kerli Lõhmus" initials="KL" lastIdx="1" clrIdx="1"/>
  <p:cmAuthor id="3" name="Priit Rum" initials="PR" lastIdx="1" clrIdx="2">
    <p:extLst>
      <p:ext uri="{19B8F6BF-5375-455C-9EA6-DF929625EA0E}">
        <p15:presenceInfo xmlns:p15="http://schemas.microsoft.com/office/powerpoint/2012/main" userId="S-1-5-21-2234844139-68666260-882344122-4119" providerId="AD"/>
      </p:ext>
    </p:extLst>
  </p:cmAuthor>
  <p:cmAuthor id="4" name="Monika Mäger" initials="MM" lastIdx="3" clrIdx="3">
    <p:extLst>
      <p:ext uri="{19B8F6BF-5375-455C-9EA6-DF929625EA0E}">
        <p15:presenceInfo xmlns:p15="http://schemas.microsoft.com/office/powerpoint/2012/main" userId="S::monika.mager@lhv.ee::778eb868-3ada-4318-a7de-6909e8a32926" providerId="AD"/>
      </p:ext>
    </p:extLst>
  </p:cmAuthor>
  <p:cmAuthor id="5" name="Anne Dolenko" initials="AD" lastIdx="1" clrIdx="4">
    <p:extLst>
      <p:ext uri="{19B8F6BF-5375-455C-9EA6-DF929625EA0E}">
        <p15:presenceInfo xmlns:p15="http://schemas.microsoft.com/office/powerpoint/2012/main" userId="Anne Dolen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1D3"/>
    <a:srgbClr val="EDC9B2"/>
    <a:srgbClr val="D9D9D9"/>
    <a:srgbClr val="333144"/>
    <a:srgbClr val="000000"/>
    <a:srgbClr val="545454"/>
    <a:srgbClr val="1F4E79"/>
    <a:srgbClr val="548235"/>
    <a:srgbClr val="86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8BAF4-DC89-4F4B-A841-6C3D3614C8E5}" v="213" dt="2026-06-12T10:13:13.453"/>
    <p1510:client id="{8E46796F-4AFF-93DC-E442-46A5A074B1B3}" v="199" dt="2026-06-11T13:24:54.861"/>
    <p1510:client id="{F90B04CE-D750-41DB-9A93-AFC08F379215}" v="1659" dt="2026-06-12T10:58:57.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guide orient="horz" pos="2523"/>
        <p:guide pos="3840"/>
        <p:guide pos="474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18830" cy="493316"/>
          </a:xfrm>
          <a:prstGeom prst="rect">
            <a:avLst/>
          </a:prstGeom>
        </p:spPr>
        <p:txBody>
          <a:bodyPr vert="horz" lIns="99887" tIns="49945" rIns="99887" bIns="49945" rtlCol="0"/>
          <a:lstStyle>
            <a:lvl1pPr algn="l" fontAlgn="auto">
              <a:spcBef>
                <a:spcPts val="0"/>
              </a:spcBef>
              <a:spcAft>
                <a:spcPts val="0"/>
              </a:spcAft>
              <a:defRPr sz="14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15375" y="3"/>
            <a:ext cx="2918830" cy="493316"/>
          </a:xfrm>
          <a:prstGeom prst="rect">
            <a:avLst/>
          </a:prstGeom>
        </p:spPr>
        <p:txBody>
          <a:bodyPr vert="horz" wrap="square" lIns="99887" tIns="49945" rIns="99887" bIns="49945" numCol="1" anchor="t" anchorCtr="0" compatLnSpc="1">
            <a:prstTxWarp prst="textNoShape">
              <a:avLst/>
            </a:prstTxWarp>
          </a:bodyPr>
          <a:lstStyle>
            <a:lvl1pPr algn="r">
              <a:defRPr sz="1400">
                <a:latin typeface="Calibri" pitchFamily="-110" charset="0"/>
                <a:ea typeface="ＭＳ Ｐゴシック" pitchFamily="-110" charset="-128"/>
                <a:cs typeface="+mn-cs"/>
              </a:defRPr>
            </a:lvl1pPr>
          </a:lstStyle>
          <a:p>
            <a:pPr>
              <a:defRPr/>
            </a:pPr>
            <a:fld id="{4D3DACAE-156E-4474-8DC4-A6D09C9BEA40}" type="datetime1">
              <a:rPr lang="en-US"/>
              <a:pPr>
                <a:defRPr/>
              </a:pPr>
              <a:t>6/13/2026</a:t>
            </a:fld>
            <a:endParaRPr lang="en-US"/>
          </a:p>
        </p:txBody>
      </p:sp>
      <p:sp>
        <p:nvSpPr>
          <p:cNvPr id="4" name="Footer Placeholder 3"/>
          <p:cNvSpPr>
            <a:spLocks noGrp="1"/>
          </p:cNvSpPr>
          <p:nvPr>
            <p:ph type="ftr" sz="quarter" idx="2"/>
          </p:nvPr>
        </p:nvSpPr>
        <p:spPr>
          <a:xfrm>
            <a:off x="5" y="9371291"/>
            <a:ext cx="2918830" cy="493316"/>
          </a:xfrm>
          <a:prstGeom prst="rect">
            <a:avLst/>
          </a:prstGeom>
        </p:spPr>
        <p:txBody>
          <a:bodyPr vert="horz" lIns="99887" tIns="49945" rIns="99887" bIns="49945" rtlCol="0" anchor="b"/>
          <a:lstStyle>
            <a:lvl1pPr algn="l" fontAlgn="auto">
              <a:spcBef>
                <a:spcPts val="0"/>
              </a:spcBef>
              <a:spcAft>
                <a:spcPts val="0"/>
              </a:spcAft>
              <a:defRPr sz="14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15375" y="9371291"/>
            <a:ext cx="2918830" cy="493316"/>
          </a:xfrm>
          <a:prstGeom prst="rect">
            <a:avLst/>
          </a:prstGeom>
        </p:spPr>
        <p:txBody>
          <a:bodyPr vert="horz" wrap="square" lIns="99887" tIns="49945" rIns="99887" bIns="49945" numCol="1" anchor="b" anchorCtr="0" compatLnSpc="1">
            <a:prstTxWarp prst="textNoShape">
              <a:avLst/>
            </a:prstTxWarp>
          </a:bodyPr>
          <a:lstStyle>
            <a:lvl1pPr algn="r">
              <a:defRPr sz="1400">
                <a:latin typeface="Calibri" pitchFamily="-110" charset="0"/>
                <a:ea typeface="ＭＳ Ｐゴシック" pitchFamily="-110" charset="-128"/>
                <a:cs typeface="+mn-cs"/>
              </a:defRPr>
            </a:lvl1pPr>
          </a:lstStyle>
          <a:p>
            <a:pPr>
              <a:defRPr/>
            </a:pPr>
            <a:fld id="{5F413F04-1EBF-4E2D-8DBE-6F3F8FB72439}" type="slidenum">
              <a:rPr lang="en-US"/>
              <a:pPr>
                <a:defRPr/>
              </a:pPr>
              <a:t>‹#›</a:t>
            </a:fld>
            <a:endParaRPr lang="en-US"/>
          </a:p>
        </p:txBody>
      </p:sp>
    </p:spTree>
    <p:extLst>
      <p:ext uri="{BB962C8B-B14F-4D97-AF65-F5344CB8AC3E}">
        <p14:creationId xmlns:p14="http://schemas.microsoft.com/office/powerpoint/2010/main" val="36894893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18830" cy="493316"/>
          </a:xfrm>
          <a:prstGeom prst="rect">
            <a:avLst/>
          </a:prstGeom>
        </p:spPr>
        <p:txBody>
          <a:bodyPr vert="horz" lIns="99887" tIns="49945" rIns="99887" bIns="49945" rtlCol="0"/>
          <a:lstStyle>
            <a:lvl1pPr algn="l" fontAlgn="auto">
              <a:spcBef>
                <a:spcPts val="0"/>
              </a:spcBef>
              <a:spcAft>
                <a:spcPts val="0"/>
              </a:spcAft>
              <a:defRPr sz="1400">
                <a:latin typeface="+mn-lt"/>
                <a:ea typeface="+mn-ea"/>
                <a:cs typeface="+mn-cs"/>
              </a:defRPr>
            </a:lvl1pPr>
          </a:lstStyle>
          <a:p>
            <a:pPr>
              <a:defRPr/>
            </a:pPr>
            <a:endParaRPr lang="en-US"/>
          </a:p>
        </p:txBody>
      </p:sp>
      <p:sp>
        <p:nvSpPr>
          <p:cNvPr id="3" name="Date Placeholder 2"/>
          <p:cNvSpPr>
            <a:spLocks noGrp="1"/>
          </p:cNvSpPr>
          <p:nvPr>
            <p:ph type="dt" idx="1"/>
          </p:nvPr>
        </p:nvSpPr>
        <p:spPr>
          <a:xfrm>
            <a:off x="3815375" y="3"/>
            <a:ext cx="2918830" cy="493316"/>
          </a:xfrm>
          <a:prstGeom prst="rect">
            <a:avLst/>
          </a:prstGeom>
        </p:spPr>
        <p:txBody>
          <a:bodyPr vert="horz" wrap="square" lIns="99887" tIns="49945" rIns="99887" bIns="49945" numCol="1" anchor="t" anchorCtr="0" compatLnSpc="1">
            <a:prstTxWarp prst="textNoShape">
              <a:avLst/>
            </a:prstTxWarp>
          </a:bodyPr>
          <a:lstStyle>
            <a:lvl1pPr algn="r">
              <a:defRPr sz="1400">
                <a:latin typeface="Calibri" pitchFamily="-110" charset="0"/>
                <a:ea typeface="ＭＳ Ｐゴシック" pitchFamily="-110" charset="-128"/>
                <a:cs typeface="+mn-cs"/>
              </a:defRPr>
            </a:lvl1pPr>
          </a:lstStyle>
          <a:p>
            <a:pPr>
              <a:defRPr/>
            </a:pPr>
            <a:fld id="{F83B8812-42C5-481D-9630-B1358C2CB660}" type="datetime1">
              <a:rPr lang="en-US"/>
              <a:pPr>
                <a:defRPr/>
              </a:pPr>
              <a:t>6/13/2026</a:t>
            </a:fld>
            <a:endParaRPr lang="en-US"/>
          </a:p>
        </p:txBody>
      </p:sp>
      <p:sp>
        <p:nvSpPr>
          <p:cNvPr id="4" name="Slide Image Placeholder 3"/>
          <p:cNvSpPr>
            <a:spLocks noGrp="1" noRot="1" noChangeAspect="1"/>
          </p:cNvSpPr>
          <p:nvPr>
            <p:ph type="sldImg" idx="2"/>
          </p:nvPr>
        </p:nvSpPr>
        <p:spPr>
          <a:xfrm>
            <a:off x="77788" y="739775"/>
            <a:ext cx="6580187" cy="3700463"/>
          </a:xfrm>
          <a:prstGeom prst="rect">
            <a:avLst/>
          </a:prstGeom>
          <a:noFill/>
          <a:ln w="12700">
            <a:solidFill>
              <a:prstClr val="black"/>
            </a:solidFill>
          </a:ln>
        </p:spPr>
        <p:txBody>
          <a:bodyPr vert="horz" lIns="99887" tIns="49945" rIns="99887" bIns="49945" rtlCol="0" anchor="ctr"/>
          <a:lstStyle/>
          <a:p>
            <a:pPr lvl="0"/>
            <a:endParaRPr lang="en-US" noProof="0"/>
          </a:p>
        </p:txBody>
      </p:sp>
      <p:sp>
        <p:nvSpPr>
          <p:cNvPr id="5" name="Notes Placeholder 4"/>
          <p:cNvSpPr>
            <a:spLocks noGrp="1"/>
          </p:cNvSpPr>
          <p:nvPr>
            <p:ph type="body" sz="quarter" idx="3"/>
          </p:nvPr>
        </p:nvSpPr>
        <p:spPr>
          <a:xfrm>
            <a:off x="673577" y="4686502"/>
            <a:ext cx="5388610" cy="4439841"/>
          </a:xfrm>
          <a:prstGeom prst="rect">
            <a:avLst/>
          </a:prstGeom>
        </p:spPr>
        <p:txBody>
          <a:bodyPr vert="horz" wrap="square" lIns="99887" tIns="49945" rIns="99887" bIns="49945" numCol="1" anchor="t" anchorCtr="0" compatLnSpc="1">
            <a:prstTxWarp prst="textNoShape">
              <a:avLst/>
            </a:prstTxWarp>
            <a:normAutofit/>
          </a:bodyPr>
          <a:lstStyle/>
          <a:p>
            <a:pPr lvl="0"/>
            <a:r>
              <a:rPr lang="et-EE" noProof="0"/>
              <a:t>Click to edit Master text styles</a:t>
            </a:r>
          </a:p>
          <a:p>
            <a:pPr lvl="1"/>
            <a:r>
              <a:rPr lang="et-EE" noProof="0"/>
              <a:t>Second level</a:t>
            </a:r>
          </a:p>
          <a:p>
            <a:pPr lvl="2"/>
            <a:r>
              <a:rPr lang="et-EE" noProof="0"/>
              <a:t>Third level</a:t>
            </a:r>
          </a:p>
          <a:p>
            <a:pPr lvl="3"/>
            <a:r>
              <a:rPr lang="et-EE" noProof="0"/>
              <a:t>Fourth level</a:t>
            </a:r>
          </a:p>
          <a:p>
            <a:pPr lvl="4"/>
            <a:r>
              <a:rPr lang="et-EE" noProof="0"/>
              <a:t>Fifth level</a:t>
            </a:r>
            <a:endParaRPr lang="en-US" noProof="0"/>
          </a:p>
        </p:txBody>
      </p:sp>
      <p:sp>
        <p:nvSpPr>
          <p:cNvPr id="6" name="Footer Placeholder 5"/>
          <p:cNvSpPr>
            <a:spLocks noGrp="1"/>
          </p:cNvSpPr>
          <p:nvPr>
            <p:ph type="ftr" sz="quarter" idx="4"/>
          </p:nvPr>
        </p:nvSpPr>
        <p:spPr>
          <a:xfrm>
            <a:off x="5" y="9371291"/>
            <a:ext cx="2918830" cy="493316"/>
          </a:xfrm>
          <a:prstGeom prst="rect">
            <a:avLst/>
          </a:prstGeom>
        </p:spPr>
        <p:txBody>
          <a:bodyPr vert="horz" lIns="99887" tIns="49945" rIns="99887" bIns="49945" rtlCol="0" anchor="b"/>
          <a:lstStyle>
            <a:lvl1pPr algn="l" fontAlgn="auto">
              <a:spcBef>
                <a:spcPts val="0"/>
              </a:spcBef>
              <a:spcAft>
                <a:spcPts val="0"/>
              </a:spcAft>
              <a:defRPr sz="14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15375" y="9371291"/>
            <a:ext cx="2918830" cy="493316"/>
          </a:xfrm>
          <a:prstGeom prst="rect">
            <a:avLst/>
          </a:prstGeom>
        </p:spPr>
        <p:txBody>
          <a:bodyPr vert="horz" wrap="square" lIns="99887" tIns="49945" rIns="99887" bIns="49945" numCol="1" anchor="b" anchorCtr="0" compatLnSpc="1">
            <a:prstTxWarp prst="textNoShape">
              <a:avLst/>
            </a:prstTxWarp>
          </a:bodyPr>
          <a:lstStyle>
            <a:lvl1pPr algn="r">
              <a:defRPr sz="1400">
                <a:latin typeface="Calibri" pitchFamily="-110" charset="0"/>
                <a:ea typeface="ＭＳ Ｐゴシック" pitchFamily="-110" charset="-128"/>
                <a:cs typeface="+mn-cs"/>
              </a:defRPr>
            </a:lvl1pPr>
          </a:lstStyle>
          <a:p>
            <a:pPr>
              <a:defRPr/>
            </a:pPr>
            <a:fld id="{F729EA40-590D-4331-A394-928F3109EFBA}" type="slidenum">
              <a:rPr lang="en-US"/>
              <a:pPr>
                <a:defRPr/>
              </a:pPr>
              <a:t>‹#›</a:t>
            </a:fld>
            <a:endParaRPr lang="en-US"/>
          </a:p>
        </p:txBody>
      </p:sp>
    </p:spTree>
    <p:extLst>
      <p:ext uri="{BB962C8B-B14F-4D97-AF65-F5344CB8AC3E}">
        <p14:creationId xmlns:p14="http://schemas.microsoft.com/office/powerpoint/2010/main" val="163871790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pPr>
              <a:defRPr/>
            </a:pPr>
            <a:fld id="{F729EA40-590D-4331-A394-928F3109EFBA}" type="slidenum">
              <a:rPr lang="en-US" smtClean="0"/>
              <a:pPr>
                <a:defRPr/>
              </a:pPr>
              <a:t>3</a:t>
            </a:fld>
            <a:endParaRPr lang="en-US"/>
          </a:p>
        </p:txBody>
      </p:sp>
    </p:spTree>
    <p:extLst>
      <p:ext uri="{BB962C8B-B14F-4D97-AF65-F5344CB8AC3E}">
        <p14:creationId xmlns:p14="http://schemas.microsoft.com/office/powerpoint/2010/main" val="286823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F729EA40-590D-4331-A394-928F3109EFBA}" type="slidenum">
              <a:rPr lang="en-US" smtClean="0"/>
              <a:pPr>
                <a:defRPr/>
              </a:pPr>
              <a:t>4</a:t>
            </a:fld>
            <a:endParaRPr lang="en-US"/>
          </a:p>
        </p:txBody>
      </p:sp>
    </p:spTree>
    <p:extLst>
      <p:ext uri="{BB962C8B-B14F-4D97-AF65-F5344CB8AC3E}">
        <p14:creationId xmlns:p14="http://schemas.microsoft.com/office/powerpoint/2010/main" val="190429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F729EA40-590D-4331-A394-928F3109EFBA}" type="slidenum">
              <a:rPr lang="en-US" smtClean="0"/>
              <a:pPr>
                <a:defRPr/>
              </a:pPr>
              <a:t>6</a:t>
            </a:fld>
            <a:endParaRPr lang="en-US"/>
          </a:p>
        </p:txBody>
      </p:sp>
    </p:spTree>
    <p:extLst>
      <p:ext uri="{BB962C8B-B14F-4D97-AF65-F5344CB8AC3E}">
        <p14:creationId xmlns:p14="http://schemas.microsoft.com/office/powerpoint/2010/main" val="171552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29EA40-590D-4331-A394-928F3109EFBA}" type="slidenum">
              <a:rPr lang="en-US" smtClean="0"/>
              <a:pPr>
                <a:defRPr/>
              </a:pPr>
              <a:t>7</a:t>
            </a:fld>
            <a:endParaRPr lang="en-US"/>
          </a:p>
        </p:txBody>
      </p:sp>
    </p:spTree>
    <p:extLst>
      <p:ext uri="{BB962C8B-B14F-4D97-AF65-F5344CB8AC3E}">
        <p14:creationId xmlns:p14="http://schemas.microsoft.com/office/powerpoint/2010/main" val="416325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8363" y="665018"/>
            <a:ext cx="10208032" cy="847898"/>
          </a:xfrm>
        </p:spPr>
        <p:txBody>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1108363" y="6154738"/>
            <a:ext cx="2655069" cy="309562"/>
          </a:xfrm>
          <a:prstGeom prst="rect">
            <a:avLst/>
          </a:prstGeom>
        </p:spPr>
        <p:txBody>
          <a:bodyPr/>
          <a:lstStyle>
            <a:lvl1pPr algn="l">
              <a:defRPr sz="1100" b="0" i="0">
                <a:latin typeface="Helvetica Neue LT Pro 45 Light" charset="0"/>
                <a:ea typeface="Helvetica Neue LT Pro 45 Light" charset="0"/>
                <a:cs typeface="Helvetica Neue LT Pro 45 Light" charset="0"/>
              </a:defRPr>
            </a:lvl1pPr>
          </a:lstStyle>
          <a:p>
            <a:pPr>
              <a:defRPr/>
            </a:pPr>
            <a:fld id="{AE7144E6-1A30-4A96-A103-6CC7AC1AFC13}" type="slidenum">
              <a:rPr lang="en-US" smtClean="0"/>
              <a:pPr>
                <a:defRPr/>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5" name="TextBox 4"/>
          <p:cNvSpPr txBox="1"/>
          <p:nvPr/>
        </p:nvSpPr>
        <p:spPr>
          <a:xfrm>
            <a:off x="1138191" y="6293428"/>
            <a:ext cx="7785100" cy="215444"/>
          </a:xfrm>
          <a:prstGeom prst="rect">
            <a:avLst/>
          </a:prstGeom>
          <a:noFill/>
        </p:spPr>
        <p:txBody>
          <a:bodyPr>
            <a:spAutoFit/>
          </a:bodyPr>
          <a:lstStyle/>
          <a:p>
            <a:pPr marL="7938" indent="-7938">
              <a:tabLst/>
              <a:defRPr/>
            </a:pPr>
            <a:r>
              <a:rPr lang="et-EE" sz="800" b="1">
                <a:latin typeface="+mj-lt"/>
                <a:ea typeface="ＭＳ Ｐゴシック" pitchFamily="-110" charset="-128"/>
                <a:cs typeface="+mn-cs"/>
              </a:rPr>
              <a:t>AS LHV GROUP</a:t>
            </a:r>
            <a:r>
              <a:rPr lang="et-EE" sz="800" b="0">
                <a:latin typeface="+mj-lt"/>
                <a:ea typeface="ＭＳ Ｐゴシック" pitchFamily="-110" charset="-128"/>
                <a:cs typeface="+mn-cs"/>
              </a:rPr>
              <a:t>    </a:t>
            </a:r>
            <a:r>
              <a:rPr lang="et-EE" sz="800">
                <a:latin typeface="+mj-lt"/>
                <a:ea typeface="ＭＳ Ｐゴシック" pitchFamily="-110" charset="-128"/>
                <a:cs typeface="+mn-cs"/>
              </a:rPr>
              <a:t>TARTU MNT 2, TALLINN    6 800 400    GROUP@LHV.EE   LHV.EE</a:t>
            </a:r>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Firs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9E33-7924-47FA-EB73-006FACC8EDEF}"/>
              </a:ext>
            </a:extLst>
          </p:cNvPr>
          <p:cNvSpPr>
            <a:spLocks noGrp="1"/>
          </p:cNvSpPr>
          <p:nvPr>
            <p:ph type="ctrTitle" hasCustomPrompt="1"/>
          </p:nvPr>
        </p:nvSpPr>
        <p:spPr>
          <a:xfrm>
            <a:off x="805543" y="2381997"/>
            <a:ext cx="9144000" cy="2856311"/>
          </a:xfrm>
        </p:spPr>
        <p:txBody>
          <a:bodyPr lIns="0" bIns="0" anchor="b"/>
          <a:lstStyle>
            <a:lvl1pPr algn="l">
              <a:defRPr sz="5000" spc="-151">
                <a:solidFill>
                  <a:schemeClr val="bg1">
                    <a:lumMod val="95000"/>
                  </a:schemeClr>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B2774CC9-9A9C-281E-9ADA-805A13AFB509}"/>
              </a:ext>
            </a:extLst>
          </p:cNvPr>
          <p:cNvSpPr>
            <a:spLocks noGrp="1"/>
          </p:cNvSpPr>
          <p:nvPr>
            <p:ph type="subTitle" idx="1" hasCustomPrompt="1"/>
          </p:nvPr>
        </p:nvSpPr>
        <p:spPr>
          <a:xfrm>
            <a:off x="805543" y="6322829"/>
            <a:ext cx="4213024" cy="237132"/>
          </a:xfrm>
        </p:spPr>
        <p:txBody>
          <a:bodyPr lIns="0" bIns="0" anchor="b"/>
          <a:lstStyle>
            <a:lvl1pPr marL="0" indent="0" algn="l">
              <a:lnSpc>
                <a:spcPct val="100000"/>
              </a:lnSpc>
              <a:spcBef>
                <a:spcPts val="0"/>
              </a:spcBef>
              <a:buNone/>
              <a:defRPr sz="1400">
                <a:solidFill>
                  <a:schemeClr val="bg1">
                    <a:lumMod val="9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Position</a:t>
            </a:r>
          </a:p>
        </p:txBody>
      </p:sp>
      <p:sp>
        <p:nvSpPr>
          <p:cNvPr id="15" name="Text Placeholder 6">
            <a:extLst>
              <a:ext uri="{FF2B5EF4-FFF2-40B4-BE49-F238E27FC236}">
                <a16:creationId xmlns:a16="http://schemas.microsoft.com/office/drawing/2014/main" id="{39AE7172-4ED9-5C76-A4F2-BB83475B8839}"/>
              </a:ext>
            </a:extLst>
          </p:cNvPr>
          <p:cNvSpPr>
            <a:spLocks noGrp="1"/>
          </p:cNvSpPr>
          <p:nvPr>
            <p:ph type="body" sz="quarter" idx="11" hasCustomPrompt="1"/>
          </p:nvPr>
        </p:nvSpPr>
        <p:spPr>
          <a:xfrm>
            <a:off x="805543" y="5986432"/>
            <a:ext cx="4213024" cy="269056"/>
          </a:xfrm>
        </p:spPr>
        <p:txBody>
          <a:bodyPr lIns="0"/>
          <a:lstStyle>
            <a:lvl1pPr marL="0" indent="0">
              <a:buNone/>
              <a:defRPr sz="1600" b="1" spc="0">
                <a:solidFill>
                  <a:schemeClr val="bg1">
                    <a:lumMod val="95000"/>
                  </a:schemeClr>
                </a:solidFill>
              </a:defRPr>
            </a:lvl1pPr>
          </a:lstStyle>
          <a:p>
            <a:pPr lvl="0"/>
            <a:r>
              <a:rPr lang="en-US"/>
              <a:t>Name</a:t>
            </a:r>
          </a:p>
        </p:txBody>
      </p:sp>
    </p:spTree>
    <p:extLst>
      <p:ext uri="{BB962C8B-B14F-4D97-AF65-F5344CB8AC3E}">
        <p14:creationId xmlns:p14="http://schemas.microsoft.com/office/powerpoint/2010/main" val="3832738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8363" y="665018"/>
            <a:ext cx="10208032" cy="847898"/>
          </a:xfrm>
        </p:spPr>
        <p:txBody>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1108363" y="6154738"/>
            <a:ext cx="2655069" cy="309562"/>
          </a:xfrm>
          <a:prstGeom prst="rect">
            <a:avLst/>
          </a:prstGeom>
        </p:spPr>
        <p:txBody>
          <a:bodyPr/>
          <a:lstStyle>
            <a:lvl1pPr algn="l">
              <a:defRPr sz="1100" b="0" i="0">
                <a:latin typeface="Helvetica Neue LT Pro 45 Light" charset="0"/>
                <a:ea typeface="Helvetica Neue LT Pro 45 Light" charset="0"/>
                <a:cs typeface="Helvetica Neue LT Pro 45 Light" charset="0"/>
              </a:defRPr>
            </a:lvl1pPr>
          </a:lstStyle>
          <a:p>
            <a:pPr>
              <a:defRPr/>
            </a:pPr>
            <a:fld id="{AE7144E6-1A30-4A96-A103-6CC7AC1AFC13}" type="slidenum">
              <a:rPr lang="en-US" smtClean="0"/>
              <a:pPr>
                <a:defRPr/>
              </a:pPr>
              <a:t>‹#›</a:t>
            </a:fld>
            <a:endParaRPr lang="en-US"/>
          </a:p>
        </p:txBody>
      </p:sp>
    </p:spTree>
    <p:extLst>
      <p:ext uri="{BB962C8B-B14F-4D97-AF65-F5344CB8AC3E}">
        <p14:creationId xmlns:p14="http://schemas.microsoft.com/office/powerpoint/2010/main" val="87516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5" name="TextBox 4"/>
          <p:cNvSpPr txBox="1"/>
          <p:nvPr/>
        </p:nvSpPr>
        <p:spPr>
          <a:xfrm>
            <a:off x="1138191" y="6293428"/>
            <a:ext cx="7785100" cy="215444"/>
          </a:xfrm>
          <a:prstGeom prst="rect">
            <a:avLst/>
          </a:prstGeom>
          <a:noFill/>
        </p:spPr>
        <p:txBody>
          <a:bodyPr>
            <a:spAutoFit/>
          </a:bodyPr>
          <a:lstStyle/>
          <a:p>
            <a:pPr marL="7938" indent="-7938">
              <a:tabLst/>
              <a:defRPr/>
            </a:pPr>
            <a:r>
              <a:rPr lang="et-EE" sz="800" b="1">
                <a:latin typeface="+mj-lt"/>
                <a:ea typeface="ＭＳ Ｐゴシック" pitchFamily="-110" charset="-128"/>
                <a:cs typeface="+mn-cs"/>
              </a:rPr>
              <a:t>AS LHV GROUP</a:t>
            </a:r>
            <a:r>
              <a:rPr lang="et-EE" sz="800" b="0">
                <a:latin typeface="+mj-lt"/>
                <a:ea typeface="ＭＳ Ｐゴシック" pitchFamily="-110" charset="-128"/>
                <a:cs typeface="+mn-cs"/>
              </a:rPr>
              <a:t>    </a:t>
            </a:r>
            <a:r>
              <a:rPr lang="et-EE" sz="800">
                <a:latin typeface="+mj-lt"/>
                <a:ea typeface="ＭＳ Ｐゴシック" pitchFamily="-110" charset="-128"/>
                <a:cs typeface="+mn-cs"/>
              </a:rPr>
              <a:t>TARTU MNT 2, TALLINN    6 800 400    GROUP@LHV.EE   LHV.EE</a:t>
            </a:r>
          </a:p>
        </p:txBody>
      </p:sp>
    </p:spTree>
    <p:extLst>
      <p:ext uri="{BB962C8B-B14F-4D97-AF65-F5344CB8AC3E}">
        <p14:creationId xmlns:p14="http://schemas.microsoft.com/office/powerpoint/2010/main" val="3409705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s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9E33-7924-47FA-EB73-006FACC8EDEF}"/>
              </a:ext>
            </a:extLst>
          </p:cNvPr>
          <p:cNvSpPr>
            <a:spLocks noGrp="1"/>
          </p:cNvSpPr>
          <p:nvPr>
            <p:ph type="ctrTitle" hasCustomPrompt="1"/>
          </p:nvPr>
        </p:nvSpPr>
        <p:spPr>
          <a:xfrm>
            <a:off x="805543" y="2381997"/>
            <a:ext cx="9144000" cy="2856311"/>
          </a:xfrm>
        </p:spPr>
        <p:txBody>
          <a:bodyPr lIns="0" bIns="0" anchor="b"/>
          <a:lstStyle>
            <a:lvl1pPr algn="l">
              <a:defRPr sz="5000" spc="-151">
                <a:solidFill>
                  <a:schemeClr val="bg1">
                    <a:lumMod val="95000"/>
                  </a:schemeClr>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B2774CC9-9A9C-281E-9ADA-805A13AFB509}"/>
              </a:ext>
            </a:extLst>
          </p:cNvPr>
          <p:cNvSpPr>
            <a:spLocks noGrp="1"/>
          </p:cNvSpPr>
          <p:nvPr>
            <p:ph type="subTitle" idx="1" hasCustomPrompt="1"/>
          </p:nvPr>
        </p:nvSpPr>
        <p:spPr>
          <a:xfrm>
            <a:off x="805543" y="6322829"/>
            <a:ext cx="4213024" cy="237132"/>
          </a:xfrm>
        </p:spPr>
        <p:txBody>
          <a:bodyPr lIns="0" bIns="0" anchor="b"/>
          <a:lstStyle>
            <a:lvl1pPr marL="0" indent="0" algn="l">
              <a:lnSpc>
                <a:spcPct val="100000"/>
              </a:lnSpc>
              <a:spcBef>
                <a:spcPts val="0"/>
              </a:spcBef>
              <a:buNone/>
              <a:defRPr sz="1400">
                <a:solidFill>
                  <a:schemeClr val="bg1">
                    <a:lumMod val="9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Position</a:t>
            </a:r>
          </a:p>
        </p:txBody>
      </p:sp>
      <p:sp>
        <p:nvSpPr>
          <p:cNvPr id="15" name="Text Placeholder 6">
            <a:extLst>
              <a:ext uri="{FF2B5EF4-FFF2-40B4-BE49-F238E27FC236}">
                <a16:creationId xmlns:a16="http://schemas.microsoft.com/office/drawing/2014/main" id="{39AE7172-4ED9-5C76-A4F2-BB83475B8839}"/>
              </a:ext>
            </a:extLst>
          </p:cNvPr>
          <p:cNvSpPr>
            <a:spLocks noGrp="1"/>
          </p:cNvSpPr>
          <p:nvPr>
            <p:ph type="body" sz="quarter" idx="11" hasCustomPrompt="1"/>
          </p:nvPr>
        </p:nvSpPr>
        <p:spPr>
          <a:xfrm>
            <a:off x="805543" y="5986432"/>
            <a:ext cx="4213024" cy="269056"/>
          </a:xfrm>
        </p:spPr>
        <p:txBody>
          <a:bodyPr lIns="0"/>
          <a:lstStyle>
            <a:lvl1pPr marL="0" indent="0">
              <a:buNone/>
              <a:defRPr sz="1600" b="1" spc="0">
                <a:solidFill>
                  <a:schemeClr val="bg1">
                    <a:lumMod val="95000"/>
                  </a:schemeClr>
                </a:solidFill>
              </a:defRPr>
            </a:lvl1pPr>
          </a:lstStyle>
          <a:p>
            <a:pPr lvl="0"/>
            <a:r>
              <a:rPr lang="en-US"/>
              <a:t>Name</a:t>
            </a:r>
          </a:p>
        </p:txBody>
      </p:sp>
    </p:spTree>
    <p:extLst>
      <p:ext uri="{BB962C8B-B14F-4D97-AF65-F5344CB8AC3E}">
        <p14:creationId xmlns:p14="http://schemas.microsoft.com/office/powerpoint/2010/main" val="30781367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08364" y="665168"/>
            <a:ext cx="10207336" cy="847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108364" y="1628779"/>
            <a:ext cx="10207336" cy="4410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a:t>Here goes the content text</a:t>
            </a:r>
            <a:endParaRPr lang="en-US"/>
          </a:p>
        </p:txBody>
      </p:sp>
      <p:pic>
        <p:nvPicPr>
          <p:cNvPr id="7" name="Picture 6" descr="lhv.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732143" y="6208322"/>
            <a:ext cx="749810" cy="252985"/>
          </a:xfrm>
          <a:prstGeom prst="rect">
            <a:avLst/>
          </a:prstGeom>
        </p:spPr>
      </p:pic>
      <p:sp>
        <p:nvSpPr>
          <p:cNvPr id="2" name="Slide Number Placeholder 1"/>
          <p:cNvSpPr>
            <a:spLocks noGrp="1"/>
          </p:cNvSpPr>
          <p:nvPr>
            <p:ph type="sldNum" sz="quarter" idx="4"/>
          </p:nvPr>
        </p:nvSpPr>
        <p:spPr>
          <a:xfrm>
            <a:off x="1108364" y="6208322"/>
            <a:ext cx="2743200" cy="365125"/>
          </a:xfrm>
          <a:prstGeom prst="rect">
            <a:avLst/>
          </a:prstGeom>
        </p:spPr>
        <p:txBody>
          <a:bodyPr vert="horz" lIns="91440" tIns="45720" rIns="91440" bIns="45720" rtlCol="0" anchor="ctr"/>
          <a:lstStyle>
            <a:lvl1pPr algn="l">
              <a:defRPr sz="1100" b="0" i="0">
                <a:solidFill>
                  <a:schemeClr val="tx1">
                    <a:tint val="75000"/>
                  </a:schemeClr>
                </a:solidFill>
                <a:latin typeface="Helvetica Neue LT Pro 45 Light" charset="0"/>
                <a:ea typeface="Helvetica Neue LT Pro 45 Light" charset="0"/>
                <a:cs typeface="Helvetica Neue LT Pro 45 Light" charset="0"/>
              </a:defRPr>
            </a:lvl1pPr>
          </a:lstStyle>
          <a:p>
            <a:fld id="{1F7097D2-0EF1-444F-976E-02107B6A18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l" defTabSz="457189" rtl="0" eaLnBrk="1" fontAlgn="base" hangingPunct="1">
        <a:spcBef>
          <a:spcPct val="0"/>
        </a:spcBef>
        <a:spcAft>
          <a:spcPct val="0"/>
        </a:spcAft>
        <a:defRPr sz="4000" kern="1200" baseline="0">
          <a:solidFill>
            <a:schemeClr val="tx1"/>
          </a:solidFill>
          <a:latin typeface="+mj-lt"/>
          <a:ea typeface="ＭＳ Ｐゴシック" charset="-128"/>
          <a:cs typeface="HelveticaNeueLT Pro 35 Th" pitchFamily="34" charset="-70"/>
        </a:defRPr>
      </a:lvl1pPr>
      <a:lvl2pPr algn="l" defTabSz="457189" rtl="0" eaLnBrk="1" fontAlgn="base" hangingPunct="1">
        <a:spcBef>
          <a:spcPct val="0"/>
        </a:spcBef>
        <a:spcAft>
          <a:spcPct val="0"/>
        </a:spcAft>
        <a:defRPr sz="4000">
          <a:solidFill>
            <a:schemeClr val="tx1"/>
          </a:solidFill>
          <a:latin typeface="HelveticaNeue LT 35 Thin" pitchFamily="34" charset="0"/>
          <a:ea typeface="ＭＳ Ｐゴシック" charset="-128"/>
          <a:cs typeface="ＭＳ Ｐゴシック" charset="-128"/>
        </a:defRPr>
      </a:lvl2pPr>
      <a:lvl3pPr algn="l" defTabSz="457189" rtl="0" eaLnBrk="1" fontAlgn="base" hangingPunct="1">
        <a:spcBef>
          <a:spcPct val="0"/>
        </a:spcBef>
        <a:spcAft>
          <a:spcPct val="0"/>
        </a:spcAft>
        <a:defRPr sz="4000">
          <a:solidFill>
            <a:schemeClr val="tx1"/>
          </a:solidFill>
          <a:latin typeface="HelveticaNeue LT 35 Thin" pitchFamily="34" charset="0"/>
          <a:ea typeface="ＭＳ Ｐゴシック" charset="-128"/>
          <a:cs typeface="ＭＳ Ｐゴシック" charset="-128"/>
        </a:defRPr>
      </a:lvl3pPr>
      <a:lvl4pPr algn="l" defTabSz="457189" rtl="0" eaLnBrk="1" fontAlgn="base" hangingPunct="1">
        <a:spcBef>
          <a:spcPct val="0"/>
        </a:spcBef>
        <a:spcAft>
          <a:spcPct val="0"/>
        </a:spcAft>
        <a:defRPr sz="4000">
          <a:solidFill>
            <a:schemeClr val="tx1"/>
          </a:solidFill>
          <a:latin typeface="HelveticaNeue LT 35 Thin" pitchFamily="34" charset="0"/>
          <a:ea typeface="ＭＳ Ｐゴシック" charset="-128"/>
          <a:cs typeface="ＭＳ Ｐゴシック" charset="-128"/>
        </a:defRPr>
      </a:lvl4pPr>
      <a:lvl5pPr algn="l" defTabSz="457189" rtl="0" eaLnBrk="1" fontAlgn="base" hangingPunct="1">
        <a:spcBef>
          <a:spcPct val="0"/>
        </a:spcBef>
        <a:spcAft>
          <a:spcPct val="0"/>
        </a:spcAft>
        <a:defRPr sz="4000">
          <a:solidFill>
            <a:schemeClr val="tx1"/>
          </a:solidFill>
          <a:latin typeface="HelveticaNeue LT 35 Thin" pitchFamily="34"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891" indent="-342891" algn="l" defTabSz="457189" rtl="0" eaLnBrk="1" fontAlgn="base" hangingPunct="1">
        <a:spcBef>
          <a:spcPct val="20000"/>
        </a:spcBef>
        <a:spcAft>
          <a:spcPct val="0"/>
        </a:spcAft>
        <a:buFont typeface="Arial" charset="0"/>
        <a:defRPr sz="27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08364" y="665168"/>
            <a:ext cx="10207336" cy="847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108364" y="1628779"/>
            <a:ext cx="10207336" cy="4410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a:t>Here goes the content text</a:t>
            </a:r>
            <a:endParaRPr lang="en-US"/>
          </a:p>
        </p:txBody>
      </p:sp>
      <p:sp>
        <p:nvSpPr>
          <p:cNvPr id="2" name="Slide Number Placeholder 1"/>
          <p:cNvSpPr>
            <a:spLocks noGrp="1"/>
          </p:cNvSpPr>
          <p:nvPr>
            <p:ph type="sldNum" sz="quarter" idx="4"/>
          </p:nvPr>
        </p:nvSpPr>
        <p:spPr>
          <a:xfrm>
            <a:off x="1108364" y="6208322"/>
            <a:ext cx="2743200" cy="365125"/>
          </a:xfrm>
          <a:prstGeom prst="rect">
            <a:avLst/>
          </a:prstGeom>
        </p:spPr>
        <p:txBody>
          <a:bodyPr vert="horz" lIns="91440" tIns="45720" rIns="91440" bIns="45720" rtlCol="0" anchor="ctr"/>
          <a:lstStyle>
            <a:lvl1pPr algn="l">
              <a:defRPr sz="1100" b="0" i="0">
                <a:solidFill>
                  <a:schemeClr val="tx1">
                    <a:tint val="75000"/>
                  </a:schemeClr>
                </a:solidFill>
                <a:latin typeface="Helvetica Neue LT Pro 45 Light" charset="0"/>
                <a:ea typeface="Helvetica Neue LT Pro 45 Light" charset="0"/>
                <a:cs typeface="Helvetica Neue LT Pro 45 Light" charset="0"/>
              </a:defRPr>
            </a:lvl1pPr>
          </a:lstStyle>
          <a:p>
            <a:fld id="{1F7097D2-0EF1-444F-976E-02107B6A1847}" type="slidenum">
              <a:rPr lang="en-US" smtClean="0"/>
              <a:pPr/>
              <a:t>‹#›</a:t>
            </a:fld>
            <a:endParaRPr lang="en-US"/>
          </a:p>
        </p:txBody>
      </p:sp>
    </p:spTree>
    <p:extLst>
      <p:ext uri="{BB962C8B-B14F-4D97-AF65-F5344CB8AC3E}">
        <p14:creationId xmlns:p14="http://schemas.microsoft.com/office/powerpoint/2010/main" val="951440838"/>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6" r:id="rId3"/>
    <p:sldLayoutId id="2147483697" r:id="rId4"/>
  </p:sldLayoutIdLst>
  <p:hf hdr="0" ftr="0" dt="0"/>
  <p:txStyles>
    <p:titleStyle>
      <a:lvl1pPr algn="l" defTabSz="457189" rtl="0" eaLnBrk="1" fontAlgn="base" hangingPunct="1">
        <a:spcBef>
          <a:spcPct val="0"/>
        </a:spcBef>
        <a:spcAft>
          <a:spcPct val="0"/>
        </a:spcAft>
        <a:defRPr sz="4000" kern="1200" baseline="0">
          <a:solidFill>
            <a:schemeClr val="tx1"/>
          </a:solidFill>
          <a:latin typeface="+mj-lt"/>
          <a:ea typeface="ＭＳ Ｐゴシック" charset="-128"/>
          <a:cs typeface="HelveticaNeueLT Pro 35 Th" pitchFamily="34" charset="-70"/>
        </a:defRPr>
      </a:lvl1pPr>
      <a:lvl2pPr algn="l" defTabSz="457189" rtl="0" eaLnBrk="1" fontAlgn="base" hangingPunct="1">
        <a:spcBef>
          <a:spcPct val="0"/>
        </a:spcBef>
        <a:spcAft>
          <a:spcPct val="0"/>
        </a:spcAft>
        <a:defRPr sz="4000">
          <a:solidFill>
            <a:schemeClr val="tx1"/>
          </a:solidFill>
          <a:latin typeface="HelveticaNeue LT 35 Thin" pitchFamily="34" charset="0"/>
          <a:ea typeface="ＭＳ Ｐゴシック" charset="-128"/>
          <a:cs typeface="ＭＳ Ｐゴシック" charset="-128"/>
        </a:defRPr>
      </a:lvl2pPr>
      <a:lvl3pPr algn="l" defTabSz="457189" rtl="0" eaLnBrk="1" fontAlgn="base" hangingPunct="1">
        <a:spcBef>
          <a:spcPct val="0"/>
        </a:spcBef>
        <a:spcAft>
          <a:spcPct val="0"/>
        </a:spcAft>
        <a:defRPr sz="4000">
          <a:solidFill>
            <a:schemeClr val="tx1"/>
          </a:solidFill>
          <a:latin typeface="HelveticaNeue LT 35 Thin" pitchFamily="34" charset="0"/>
          <a:ea typeface="ＭＳ Ｐゴシック" charset="-128"/>
          <a:cs typeface="ＭＳ Ｐゴシック" charset="-128"/>
        </a:defRPr>
      </a:lvl3pPr>
      <a:lvl4pPr algn="l" defTabSz="457189" rtl="0" eaLnBrk="1" fontAlgn="base" hangingPunct="1">
        <a:spcBef>
          <a:spcPct val="0"/>
        </a:spcBef>
        <a:spcAft>
          <a:spcPct val="0"/>
        </a:spcAft>
        <a:defRPr sz="4000">
          <a:solidFill>
            <a:schemeClr val="tx1"/>
          </a:solidFill>
          <a:latin typeface="HelveticaNeue LT 35 Thin" pitchFamily="34" charset="0"/>
          <a:ea typeface="ＭＳ Ｐゴシック" charset="-128"/>
          <a:cs typeface="ＭＳ Ｐゴシック" charset="-128"/>
        </a:defRPr>
      </a:lvl4pPr>
      <a:lvl5pPr algn="l" defTabSz="457189" rtl="0" eaLnBrk="1" fontAlgn="base" hangingPunct="1">
        <a:spcBef>
          <a:spcPct val="0"/>
        </a:spcBef>
        <a:spcAft>
          <a:spcPct val="0"/>
        </a:spcAft>
        <a:defRPr sz="4000">
          <a:solidFill>
            <a:schemeClr val="tx1"/>
          </a:solidFill>
          <a:latin typeface="HelveticaNeue LT 35 Thin" pitchFamily="34"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891" indent="-342891" algn="l" defTabSz="457189" rtl="0" eaLnBrk="1" fontAlgn="base" hangingPunct="1">
        <a:spcBef>
          <a:spcPct val="20000"/>
        </a:spcBef>
        <a:spcAft>
          <a:spcPct val="0"/>
        </a:spcAft>
        <a:buFont typeface="Arial" charset="0"/>
        <a:defRPr sz="27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erkki.raasuke@lhv.e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Stenhans.jakobsoo@lhv.ee" TargetMode="External"/><Relationship Id="rId4" Type="http://schemas.openxmlformats.org/officeDocument/2006/relationships/hyperlink" Target="mailto:meelis.paakspuu@lhv.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F0F0-69EA-2197-00B2-8F6C7F7F183B}"/>
              </a:ext>
            </a:extLst>
          </p:cNvPr>
          <p:cNvSpPr>
            <a:spLocks noGrp="1"/>
          </p:cNvSpPr>
          <p:nvPr>
            <p:ph type="ctrTitle"/>
          </p:nvPr>
        </p:nvSpPr>
        <p:spPr>
          <a:xfrm>
            <a:off x="805544" y="2143310"/>
            <a:ext cx="6980109" cy="3442335"/>
          </a:xfrm>
        </p:spPr>
        <p:txBody>
          <a:bodyPr/>
          <a:lstStyle/>
          <a:p>
            <a:pPr>
              <a:spcBef>
                <a:spcPts val="0"/>
              </a:spcBef>
            </a:pPr>
            <a:r>
              <a:rPr lang="en-GB" sz="7200" spc="-300" noProof="0">
                <a:latin typeface="HelveticaNeueLT Pro 65 Md" panose="020B0604020202020204" pitchFamily="34" charset="-70"/>
              </a:rPr>
              <a:t>LHV Group</a:t>
            </a:r>
            <a:br>
              <a:rPr lang="en-GB" noProof="0"/>
            </a:br>
            <a:r>
              <a:rPr lang="en-GB" sz="3000" spc="0" noProof="0">
                <a:latin typeface="HelveticaNeueLT Pro 65 Md" panose="020B0604020202020204" pitchFamily="34" charset="-70"/>
              </a:rPr>
              <a:t>May results</a:t>
            </a:r>
            <a:br>
              <a:rPr lang="en-GB" sz="3000" spc="0" noProof="0"/>
            </a:br>
            <a:br>
              <a:rPr lang="en-GB" sz="3000" spc="0" noProof="0"/>
            </a:br>
            <a:br>
              <a:rPr lang="en-GB" sz="3000" spc="0" noProof="0"/>
            </a:br>
            <a:r>
              <a:rPr lang="en-GB" sz="2400" spc="0" noProof="0">
                <a:latin typeface="HelveticaNeueLT Pro 45 Lt" panose="020B0403020202020204" pitchFamily="34" charset="-70"/>
              </a:rPr>
              <a:t>16 June 2026</a:t>
            </a:r>
            <a:endParaRPr lang="en-GB" sz="3000" spc="0" noProof="0">
              <a:latin typeface="HelveticaNeueLT Pro 45 Lt" panose="020B0403020202020204" pitchFamily="34" charset="-70"/>
            </a:endParaRPr>
          </a:p>
        </p:txBody>
      </p:sp>
    </p:spTree>
    <p:extLst>
      <p:ext uri="{BB962C8B-B14F-4D97-AF65-F5344CB8AC3E}">
        <p14:creationId xmlns:p14="http://schemas.microsoft.com/office/powerpoint/2010/main" val="179777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82838" y="6362962"/>
            <a:ext cx="2844800" cy="309562"/>
          </a:xfrm>
        </p:spPr>
        <p:txBody>
          <a:bodyPr/>
          <a:lstStyle/>
          <a:p>
            <a:pPr>
              <a:defRPr/>
            </a:pPr>
            <a:fld id="{BA1AC56E-C371-47FC-88B5-CE31439F79D2}" type="slidenum">
              <a:rPr lang="en-GB" noProof="0" smtClean="0"/>
              <a:pPr>
                <a:defRPr/>
              </a:pPr>
              <a:t>2</a:t>
            </a:fld>
            <a:endParaRPr lang="en-GB" noProof="0"/>
          </a:p>
        </p:txBody>
      </p:sp>
      <p:sp>
        <p:nvSpPr>
          <p:cNvPr id="7" name="Content Placeholder 2"/>
          <p:cNvSpPr txBox="1">
            <a:spLocks/>
          </p:cNvSpPr>
          <p:nvPr/>
        </p:nvSpPr>
        <p:spPr bwMode="auto">
          <a:xfrm>
            <a:off x="784800" y="252000"/>
            <a:ext cx="10931367" cy="7756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42891" indent="-342891" algn="l" defTabSz="457189" rtl="0" eaLnBrk="1" fontAlgn="base" hangingPunct="1">
              <a:spcBef>
                <a:spcPct val="20000"/>
              </a:spcBef>
              <a:spcAft>
                <a:spcPct val="0"/>
              </a:spcAft>
              <a:buFont typeface="Arial" charset="0"/>
              <a:defRPr sz="27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GB" sz="2600" noProof="0">
                <a:solidFill>
                  <a:schemeClr val="tx2"/>
                </a:solidFill>
                <a:latin typeface="HelveticaNeueLT Pro 45 Lt" panose="020B0403020202020204" pitchFamily="34" charset="-70"/>
                <a:ea typeface="ＭＳ Ｐゴシック"/>
              </a:rPr>
              <a:t>LHV Group </a:t>
            </a:r>
          </a:p>
          <a:p>
            <a:pPr marL="0" indent="0"/>
            <a:r>
              <a:rPr lang="en-GB" sz="2800" noProof="0">
                <a:latin typeface="HelveticaNeueLT Pro 65 Md"/>
                <a:ea typeface="ＭＳ Ｐゴシック"/>
              </a:rPr>
              <a:t>Positive momentum across all group companies</a:t>
            </a:r>
            <a:endParaRPr lang="en-GB" sz="2800" noProof="0">
              <a:latin typeface="HelveticaNeueLT Pro 65 Md"/>
            </a:endParaRPr>
          </a:p>
        </p:txBody>
      </p:sp>
      <p:sp>
        <p:nvSpPr>
          <p:cNvPr id="10" name="Content Placeholder 2"/>
          <p:cNvSpPr txBox="1">
            <a:spLocks/>
          </p:cNvSpPr>
          <p:nvPr/>
        </p:nvSpPr>
        <p:spPr bwMode="auto">
          <a:xfrm>
            <a:off x="7920000" y="1152000"/>
            <a:ext cx="3960000" cy="5040000"/>
          </a:xfrm>
          <a:prstGeom prst="rect">
            <a:avLst/>
          </a:prstGeom>
          <a:noFill/>
          <a:ln w="9525">
            <a:noFill/>
            <a:miter lim="800000"/>
            <a:headEnd/>
            <a:tailEnd/>
          </a:ln>
        </p:spPr>
        <p:txBody>
          <a:bodyPr vert="horz" wrap="square" lIns="72000" tIns="45720" rIns="36000" bIns="45720" numCol="1" anchor="t" anchorCtr="0" compatLnSpc="1">
            <a:prstTxWarp prst="textNoShape">
              <a:avLst/>
            </a:prstTxWarp>
            <a:noAutofit/>
          </a:bodyPr>
          <a:lstStyle>
            <a:defPPr>
              <a:defRPr lang="en-US"/>
            </a:defPPr>
            <a:lvl1pPr marL="342900" indent="-342900" defTabSz="457189" eaLnBrk="1" hangingPunct="1">
              <a:spcBef>
                <a:spcPct val="20000"/>
              </a:spcBef>
              <a:buFont typeface="Arial" panose="020B0604020202020204" pitchFamily="34" charset="0"/>
              <a:buChar char="•"/>
              <a:defRPr sz="1600">
                <a:latin typeface="HelveticaNeueLT Pro 45 Lt" panose="020B0403020202020204" pitchFamily="34" charset="-70"/>
                <a:ea typeface="ＭＳ Ｐゴシック" charset="-128"/>
                <a:cs typeface="ＭＳ Ｐゴシック" charset="-128"/>
              </a:defRPr>
            </a:lvl1pPr>
            <a:lvl2pPr marL="742932" indent="-285744" defTabSz="457189" eaLnBrk="1" hangingPunct="1">
              <a:spcBef>
                <a:spcPct val="20000"/>
              </a:spcBef>
              <a:buFont typeface="Arial" charset="0"/>
              <a:buChar char="–"/>
              <a:defRPr sz="2800">
                <a:latin typeface="+mn-lt"/>
                <a:ea typeface="ＭＳ Ｐゴシック" charset="-128"/>
                <a:cs typeface="+mn-cs"/>
              </a:defRPr>
            </a:lvl2pPr>
            <a:lvl3pPr marL="1142971" indent="-228594" defTabSz="457189" eaLnBrk="1" hangingPunct="1">
              <a:spcBef>
                <a:spcPct val="20000"/>
              </a:spcBef>
              <a:buFont typeface="Arial" charset="0"/>
              <a:buChar char="•"/>
              <a:defRPr sz="2400">
                <a:latin typeface="+mn-lt"/>
                <a:ea typeface="ＭＳ Ｐゴシック" charset="-128"/>
                <a:cs typeface="+mn-cs"/>
              </a:defRPr>
            </a:lvl3pPr>
            <a:lvl4pPr marL="1600160" indent="-228594" defTabSz="457189" eaLnBrk="1" hangingPunct="1">
              <a:spcBef>
                <a:spcPct val="20000"/>
              </a:spcBef>
              <a:buFont typeface="Arial" charset="0"/>
              <a:buChar char="–"/>
              <a:defRPr sz="2000">
                <a:latin typeface="+mn-lt"/>
                <a:ea typeface="ＭＳ Ｐゴシック" charset="-128"/>
                <a:cs typeface="+mn-cs"/>
              </a:defRPr>
            </a:lvl4pPr>
            <a:lvl5pPr marL="2057349" indent="-228594" defTabSz="457189" eaLnBrk="1" hangingPunct="1">
              <a:spcBef>
                <a:spcPct val="20000"/>
              </a:spcBef>
              <a:buFont typeface="Arial" charset="0"/>
              <a:buChar char="»"/>
              <a:defRPr sz="2000">
                <a:latin typeface="+mn-lt"/>
                <a:ea typeface="ＭＳ Ｐゴシック" charset="-128"/>
                <a:cs typeface="+mn-cs"/>
              </a:defRPr>
            </a:lvl5pPr>
            <a:lvl6pPr marL="2514537" indent="-228594" defTabSz="457189">
              <a:spcBef>
                <a:spcPct val="20000"/>
              </a:spcBef>
              <a:buFont typeface="Arial"/>
              <a:buChar char="•"/>
              <a:defRPr sz="2000">
                <a:latin typeface="+mn-lt"/>
                <a:ea typeface="+mn-ea"/>
                <a:cs typeface="+mn-cs"/>
              </a:defRPr>
            </a:lvl6pPr>
            <a:lvl7pPr marL="2971726" indent="-228594" defTabSz="457189">
              <a:spcBef>
                <a:spcPct val="20000"/>
              </a:spcBef>
              <a:buFont typeface="Arial"/>
              <a:buChar char="•"/>
              <a:defRPr sz="2000">
                <a:latin typeface="+mn-lt"/>
                <a:ea typeface="+mn-ea"/>
                <a:cs typeface="+mn-cs"/>
              </a:defRPr>
            </a:lvl7pPr>
            <a:lvl8pPr marL="3428914" indent="-228594" defTabSz="457189">
              <a:spcBef>
                <a:spcPct val="20000"/>
              </a:spcBef>
              <a:buFont typeface="Arial"/>
              <a:buChar char="•"/>
              <a:defRPr sz="2000">
                <a:latin typeface="+mn-lt"/>
                <a:ea typeface="+mn-ea"/>
                <a:cs typeface="+mn-cs"/>
              </a:defRPr>
            </a:lvl8pPr>
            <a:lvl9pPr marL="3886103" indent="-228594" defTabSz="457189">
              <a:spcBef>
                <a:spcPct val="20000"/>
              </a:spcBef>
              <a:buFont typeface="Arial"/>
              <a:buChar char="•"/>
              <a:defRPr sz="2000">
                <a:latin typeface="+mn-lt"/>
                <a:ea typeface="+mn-ea"/>
                <a:cs typeface="+mn-cs"/>
              </a:defRPr>
            </a:lvl9pPr>
          </a:lstStyle>
          <a:p>
            <a:pPr marL="179705" indent="-179705">
              <a:spcAft>
                <a:spcPts val="800"/>
              </a:spcAft>
            </a:pPr>
            <a:r>
              <a:rPr lang="en-GB" sz="1200" noProof="0">
                <a:latin typeface="HelveticaNeueLT Pro 45 Lt"/>
                <a:ea typeface="ＭＳ Ｐゴシック"/>
              </a:rPr>
              <a:t>May net profit of EUR 9.1m brought the YTD net profit to EUR 37.5m, EUR 0.6m ahead of the financial plan</a:t>
            </a:r>
          </a:p>
          <a:p>
            <a:pPr marL="179705" indent="-179705">
              <a:spcAft>
                <a:spcPts val="800"/>
              </a:spcAft>
            </a:pPr>
            <a:r>
              <a:rPr lang="en-GB" sz="1200" noProof="0">
                <a:latin typeface="HelveticaNeueLT Pro 45 Lt"/>
                <a:ea typeface="ＭＳ Ｐゴシック"/>
              </a:rPr>
              <a:t>Net income momentum improved month-on-month with higher interest and fee income</a:t>
            </a:r>
          </a:p>
          <a:p>
            <a:pPr marL="179705" indent="-179705">
              <a:spcAft>
                <a:spcPts val="800"/>
              </a:spcAft>
            </a:pPr>
            <a:r>
              <a:rPr lang="en-GB" sz="1200" noProof="0">
                <a:latin typeface="HelveticaNeueLT Pro 45 Lt"/>
                <a:ea typeface="ＭＳ Ｐゴシック"/>
              </a:rPr>
              <a:t>Operating expenses were in line with plan </a:t>
            </a:r>
          </a:p>
          <a:p>
            <a:pPr marL="179705" indent="-179705">
              <a:spcAft>
                <a:spcPts val="800"/>
              </a:spcAft>
            </a:pPr>
            <a:r>
              <a:rPr lang="en-GB" sz="1200" noProof="0">
                <a:latin typeface="HelveticaNeueLT Pro 45 Lt"/>
                <a:ea typeface="ＭＳ Ｐゴシック"/>
              </a:rPr>
              <a:t>Credit quality remained strong, with May impairments amounting to EUR 0.4m </a:t>
            </a:r>
          </a:p>
          <a:p>
            <a:pPr marL="179705" indent="-179705">
              <a:spcAft>
                <a:spcPts val="800"/>
              </a:spcAft>
            </a:pPr>
            <a:r>
              <a:rPr lang="en-GB" sz="1200" noProof="0">
                <a:latin typeface="HelveticaNeueLT Pro 45 Lt"/>
                <a:ea typeface="ＭＳ Ｐゴシック"/>
              </a:rPr>
              <a:t>The loan portfolio grew by EUR 69m month-on-month, financial plan remains broadly on track</a:t>
            </a:r>
          </a:p>
          <a:p>
            <a:pPr marL="179705" indent="-179705">
              <a:spcAft>
                <a:spcPts val="800"/>
              </a:spcAft>
            </a:pPr>
            <a:r>
              <a:rPr lang="en-GB" sz="1200" noProof="0">
                <a:latin typeface="HelveticaNeueLT Pro 45 Lt"/>
                <a:ea typeface="ＭＳ Ｐゴシック"/>
              </a:rPr>
              <a:t>Deposits declined by EUR 274m as higher-cost deposits matured without renewal after ECB liquidity framework changes</a:t>
            </a:r>
          </a:p>
          <a:p>
            <a:pPr marL="179705" indent="-179705">
              <a:spcAft>
                <a:spcPts val="800"/>
              </a:spcAft>
            </a:pPr>
            <a:r>
              <a:rPr lang="en-GB" sz="1200" noProof="0">
                <a:latin typeface="HelveticaNeueLT Pro 45 Lt"/>
                <a:ea typeface="ＭＳ Ｐゴシック"/>
              </a:rPr>
              <a:t>AUM grew by EUR 15m and payment volumes reached 8.6 million, both ahead of the financial plan</a:t>
            </a:r>
          </a:p>
          <a:p>
            <a:pPr marL="179705" indent="-179705">
              <a:spcAft>
                <a:spcPts val="800"/>
              </a:spcAft>
            </a:pPr>
            <a:r>
              <a:rPr lang="en-GB" sz="1200" noProof="0">
                <a:latin typeface="HelveticaNeueLT Pro 45 Lt"/>
                <a:ea typeface="ＭＳ Ｐゴシック"/>
              </a:rPr>
              <a:t>Intragroup swaps between LHV Pank and LHV Bank are eliminated at Group level, so combined subsidiary profits differ from the consolidated result. As at the and of May, the impact in Pank’s profit amounted to EUR -2.2m</a:t>
            </a:r>
            <a:endParaRPr lang="en-GB" sz="1200" noProof="0">
              <a:ea typeface="ＭＳ Ｐゴシック"/>
            </a:endParaRPr>
          </a:p>
        </p:txBody>
      </p:sp>
      <p:sp>
        <p:nvSpPr>
          <p:cNvPr id="9" name="TextBox 8"/>
          <p:cNvSpPr txBox="1"/>
          <p:nvPr/>
        </p:nvSpPr>
        <p:spPr>
          <a:xfrm>
            <a:off x="1009036" y="6402327"/>
            <a:ext cx="6319528" cy="230832"/>
          </a:xfrm>
          <a:prstGeom prst="rect">
            <a:avLst/>
          </a:prstGeom>
          <a:noFill/>
        </p:spPr>
        <p:txBody>
          <a:bodyPr wrap="square" rtlCol="0">
            <a:spAutoFit/>
          </a:bodyPr>
          <a:lstStyle/>
          <a:p>
            <a:r>
              <a:rPr lang="en-GB" sz="900" noProof="0">
                <a:latin typeface="HelveticaNeueLT Pro 45 Lt" panose="020B0403020202020204" pitchFamily="34" charset="-70"/>
              </a:rPr>
              <a:t>* ROE is based on net profit and equity attributable to the owners of AS LHV Group</a:t>
            </a:r>
          </a:p>
        </p:txBody>
      </p:sp>
      <p:graphicFrame>
        <p:nvGraphicFramePr>
          <p:cNvPr id="2" name="Table 1">
            <a:extLst>
              <a:ext uri="{FF2B5EF4-FFF2-40B4-BE49-F238E27FC236}">
                <a16:creationId xmlns:a16="http://schemas.microsoft.com/office/drawing/2014/main" id="{029CF30D-0275-A622-9BC9-6E2028AD0485}"/>
              </a:ext>
            </a:extLst>
          </p:cNvPr>
          <p:cNvGraphicFramePr>
            <a:graphicFrameLocks noGrp="1"/>
          </p:cNvGraphicFramePr>
          <p:nvPr>
            <p:extLst>
              <p:ext uri="{D42A27DB-BD31-4B8C-83A1-F6EECF244321}">
                <p14:modId xmlns:p14="http://schemas.microsoft.com/office/powerpoint/2010/main" val="960982573"/>
              </p:ext>
            </p:extLst>
          </p:nvPr>
        </p:nvGraphicFramePr>
        <p:xfrm>
          <a:off x="856800" y="1152000"/>
          <a:ext cx="6624000" cy="4554000"/>
        </p:xfrm>
        <a:graphic>
          <a:graphicData uri="http://schemas.openxmlformats.org/drawingml/2006/table">
            <a:tbl>
              <a:tblPr/>
              <a:tblGrid>
                <a:gridCol w="3492000">
                  <a:extLst>
                    <a:ext uri="{9D8B030D-6E8A-4147-A177-3AD203B41FA5}">
                      <a16:colId xmlns:a16="http://schemas.microsoft.com/office/drawing/2014/main" val="3884662574"/>
                    </a:ext>
                  </a:extLst>
                </a:gridCol>
                <a:gridCol w="612000">
                  <a:extLst>
                    <a:ext uri="{9D8B030D-6E8A-4147-A177-3AD203B41FA5}">
                      <a16:colId xmlns:a16="http://schemas.microsoft.com/office/drawing/2014/main" val="1257213071"/>
                    </a:ext>
                  </a:extLst>
                </a:gridCol>
                <a:gridCol w="612000">
                  <a:extLst>
                    <a:ext uri="{9D8B030D-6E8A-4147-A177-3AD203B41FA5}">
                      <a16:colId xmlns:a16="http://schemas.microsoft.com/office/drawing/2014/main" val="1440126332"/>
                    </a:ext>
                  </a:extLst>
                </a:gridCol>
                <a:gridCol w="612000">
                  <a:extLst>
                    <a:ext uri="{9D8B030D-6E8A-4147-A177-3AD203B41FA5}">
                      <a16:colId xmlns:a16="http://schemas.microsoft.com/office/drawing/2014/main" val="2859419654"/>
                    </a:ext>
                  </a:extLst>
                </a:gridCol>
                <a:gridCol w="612000">
                  <a:extLst>
                    <a:ext uri="{9D8B030D-6E8A-4147-A177-3AD203B41FA5}">
                      <a16:colId xmlns:a16="http://schemas.microsoft.com/office/drawing/2014/main" val="3268949279"/>
                    </a:ext>
                  </a:extLst>
                </a:gridCol>
                <a:gridCol w="684000">
                  <a:extLst>
                    <a:ext uri="{9D8B030D-6E8A-4147-A177-3AD203B41FA5}">
                      <a16:colId xmlns:a16="http://schemas.microsoft.com/office/drawing/2014/main" val="3799069058"/>
                    </a:ext>
                  </a:extLst>
                </a:gridCol>
              </a:tblGrid>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Financial results, </a:t>
                      </a:r>
                      <a:r>
                        <a:rPr lang="en-GB" sz="1100" b="0" i="0" u="none" strike="noStrike" noProof="0" err="1">
                          <a:solidFill>
                            <a:srgbClr val="000000"/>
                          </a:solidFill>
                          <a:effectLst/>
                          <a:latin typeface="HelveticaNeueLT Pro 65 Md" panose="020B0604020202020204" pitchFamily="34" charset="-70"/>
                        </a:rPr>
                        <a:t>EURt</a:t>
                      </a:r>
                      <a:endParaRPr lang="en-GB" sz="1100" b="0" i="0" u="none" strike="noStrike" noProof="0">
                        <a:solidFill>
                          <a:srgbClr val="000000"/>
                        </a:solidFill>
                        <a:effectLst/>
                        <a:latin typeface="HelveticaNeueLT Pro 65 Md" panose="020B0604020202020204" pitchFamily="34" charset="-7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3553030"/>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Net interest income</a:t>
                      </a:r>
                    </a:p>
                  </a:txBody>
                  <a:tcPr marL="5715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20,811</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100,021</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101,063</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98,593</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+1,429</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44627047"/>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Net fee and commission income</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5,181</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24,176</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23,929</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25,870</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-1,695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159780026"/>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Other net income</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275</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63</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4,007</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1,328</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-1,265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50367325"/>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Total net income</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26,267</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124,260</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128,999</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125,791</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-1,531</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78283673"/>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Total operating expenses</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14,545</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73,748</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64,445</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71,964</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+1,784</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4179016368"/>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Earnings before impairment</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11,722</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50,512</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64,554</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53,827</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-3,315</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44690267"/>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Impairment losses</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356</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2,640</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2,494</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6,144</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-3,504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37980945"/>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Income tax expense</a:t>
                      </a:r>
                    </a:p>
                  </a:txBody>
                  <a:tcPr marL="57150" marR="0" marT="0" marB="0" anchor="ctr">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2,261</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10,366</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11,801</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10,822</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-456</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571854424"/>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Net profit, incl.</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9,106</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37,506</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50,258</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36,862</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+645</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26504579"/>
                  </a:ext>
                </a:extLst>
              </a:tr>
              <a:tr h="198000">
                <a:tc>
                  <a:txBody>
                    <a:bodyPr/>
                    <a:lstStyle/>
                    <a:p>
                      <a:pPr algn="l" fontAlgn="ctr">
                        <a:buNone/>
                      </a:pPr>
                      <a:r>
                        <a:rPr lang="en-GB" sz="1100" b="0" i="0" u="none" strike="noStrike" noProof="0" err="1">
                          <a:solidFill>
                            <a:srgbClr val="0D0D0D"/>
                          </a:solidFill>
                          <a:effectLst/>
                          <a:latin typeface="HelveticaNeueLT Pro 45 Lt" panose="020B0403020202020204" pitchFamily="34" charset="-70"/>
                        </a:rPr>
                        <a:t>attr</a:t>
                      </a:r>
                      <a:r>
                        <a:rPr lang="en-GB" sz="1100" b="0" i="0" u="none" strike="noStrike" noProof="0">
                          <a:solidFill>
                            <a:srgbClr val="0D0D0D"/>
                          </a:solidFill>
                          <a:effectLst/>
                          <a:latin typeface="HelveticaNeueLT Pro 45 Lt" panose="020B0403020202020204" pitchFamily="34" charset="-70"/>
                        </a:rPr>
                        <a:t>. to shareholders</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8,852</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37,235</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49,293</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36,137</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+1,098</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33159844"/>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 </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73082923"/>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Business volumes, EURm</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93279303"/>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Loans (net)</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5,669</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5,669</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4,910</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5,680</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-11</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36725495"/>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Deposits from customers</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7,610</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7,610</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7,298</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7,715</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-105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14019347"/>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Assets under management</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1,792</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1,792</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1,544</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1,753</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+38</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607711044"/>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Fin. intermediaries' payments, </a:t>
                      </a:r>
                      <a:r>
                        <a:rPr lang="en-GB" sz="1100" b="0" i="0" u="none" strike="noStrike" noProof="0" err="1">
                          <a:solidFill>
                            <a:srgbClr val="000000"/>
                          </a:solidFill>
                          <a:effectLst/>
                          <a:latin typeface="HelveticaNeueLT Pro 45 Lt" panose="020B0403020202020204" pitchFamily="34" charset="-70"/>
                        </a:rPr>
                        <a:t>thous</a:t>
                      </a:r>
                      <a:r>
                        <a:rPr lang="en-GB" sz="1100" b="0" i="0" u="none" strike="noStrike" noProof="0">
                          <a:solidFill>
                            <a:srgbClr val="000000"/>
                          </a:solidFill>
                          <a:effectLst/>
                          <a:latin typeface="HelveticaNeueLT Pro 45 Lt" panose="020B0403020202020204" pitchFamily="34" charset="-70"/>
                        </a:rPr>
                        <a:t>. pcs</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8,565</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43,357</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33,259</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36,054</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+7,303</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578392415"/>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 </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59204552"/>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Key figures</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7771112"/>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Cost / income ratio (C/I)</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55.4%</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59.3%</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50.0%</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57.2%</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+ 2.1 pp</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22674239"/>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Net interest margin (NIM)</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2.5%</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2.4%</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2.7%</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2.4%</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+ 0.0 pp</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66403235"/>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pre-tax ROE*</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17.7%</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15.1%</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21.3%</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15.2%</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- 0.1 pp</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74228294"/>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ROE*</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14.1%</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11.9%</a:t>
                      </a:r>
                    </a:p>
                  </a:txBody>
                  <a:tcPr marL="0" marR="0" marT="0" marB="0" anchor="b">
                    <a:lnL>
                      <a:noFill/>
                    </a:lnL>
                    <a:lnR>
                      <a:noFill/>
                    </a:lnR>
                    <a:lnT>
                      <a:noFill/>
                    </a:lnT>
                    <a:lnB>
                      <a:noFill/>
                    </a:lnB>
                    <a:no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17.3%</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11.5%</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no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+ 0.4 pp</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38896680"/>
                  </a:ext>
                </a:extLst>
              </a:tr>
            </a:tbl>
          </a:graphicData>
        </a:graphic>
      </p:graphicFrame>
    </p:spTree>
    <p:extLst>
      <p:ext uri="{BB962C8B-B14F-4D97-AF65-F5344CB8AC3E}">
        <p14:creationId xmlns:p14="http://schemas.microsoft.com/office/powerpoint/2010/main" val="386764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784800" y="252000"/>
            <a:ext cx="10975054" cy="7756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42891" indent="-342891" algn="l" defTabSz="457189" rtl="0" eaLnBrk="1" fontAlgn="base" hangingPunct="1">
              <a:spcBef>
                <a:spcPct val="20000"/>
              </a:spcBef>
              <a:spcAft>
                <a:spcPct val="0"/>
              </a:spcAft>
              <a:buFont typeface="Arial" charset="0"/>
              <a:defRPr sz="27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GB" sz="2600" noProof="0">
                <a:solidFill>
                  <a:schemeClr val="tx2"/>
                </a:solidFill>
                <a:latin typeface="HelveticaNeueLT Pro 45 Lt" panose="020B0403020202020204" pitchFamily="34" charset="-70"/>
              </a:rPr>
              <a:t>LHV Pank </a:t>
            </a:r>
          </a:p>
          <a:p>
            <a:pPr marL="0" indent="0"/>
            <a:r>
              <a:rPr lang="en-GB" sz="2800" noProof="0">
                <a:latin typeface="HelveticaNeueLT Pro 65 Md" panose="020B0604020202020204" pitchFamily="34" charset="-70"/>
              </a:rPr>
              <a:t>Improving business efficiency</a:t>
            </a:r>
          </a:p>
        </p:txBody>
      </p:sp>
      <p:sp>
        <p:nvSpPr>
          <p:cNvPr id="4" name="Slide Number Placeholder 3"/>
          <p:cNvSpPr>
            <a:spLocks noGrp="1"/>
          </p:cNvSpPr>
          <p:nvPr>
            <p:ph type="sldNum" sz="quarter" idx="10"/>
          </p:nvPr>
        </p:nvSpPr>
        <p:spPr>
          <a:xfrm>
            <a:off x="782838" y="6362962"/>
            <a:ext cx="2844800" cy="309562"/>
          </a:xfrm>
        </p:spPr>
        <p:txBody>
          <a:bodyPr>
            <a:normAutofit/>
          </a:bodyPr>
          <a:lstStyle/>
          <a:p>
            <a:pPr>
              <a:defRPr/>
            </a:pPr>
            <a:fld id="{BA1AC56E-C371-47FC-88B5-CE31439F79D2}" type="slidenum">
              <a:rPr lang="en-GB" noProof="0" smtClean="0"/>
              <a:pPr>
                <a:defRPr/>
              </a:pPr>
              <a:t>3</a:t>
            </a:fld>
            <a:endParaRPr lang="en-GB" noProof="0"/>
          </a:p>
        </p:txBody>
      </p:sp>
      <p:sp>
        <p:nvSpPr>
          <p:cNvPr id="9" name="Content Placeholder 2"/>
          <p:cNvSpPr txBox="1">
            <a:spLocks/>
          </p:cNvSpPr>
          <p:nvPr/>
        </p:nvSpPr>
        <p:spPr bwMode="auto">
          <a:xfrm>
            <a:off x="7957995" y="1231353"/>
            <a:ext cx="3883938" cy="4858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1" indent="-342891" algn="l" defTabSz="457189" rtl="0" eaLnBrk="1" fontAlgn="base" hangingPunct="1">
              <a:spcBef>
                <a:spcPct val="20000"/>
              </a:spcBef>
              <a:spcAft>
                <a:spcPct val="0"/>
              </a:spcAft>
              <a:buFont typeface="Arial" charset="0"/>
              <a:defRPr sz="27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GB" sz="1600" noProof="0"/>
          </a:p>
        </p:txBody>
      </p:sp>
      <p:sp>
        <p:nvSpPr>
          <p:cNvPr id="8" name="Content Placeholder 2"/>
          <p:cNvSpPr txBox="1">
            <a:spLocks/>
          </p:cNvSpPr>
          <p:nvPr/>
        </p:nvSpPr>
        <p:spPr bwMode="auto">
          <a:xfrm>
            <a:off x="7920000" y="1151999"/>
            <a:ext cx="3960000" cy="5040000"/>
          </a:xfrm>
          <a:prstGeom prst="rect">
            <a:avLst/>
          </a:prstGeom>
          <a:noFill/>
          <a:ln w="9525">
            <a:noFill/>
            <a:miter lim="800000"/>
            <a:headEnd/>
            <a:tailEnd/>
          </a:ln>
        </p:spPr>
        <p:txBody>
          <a:bodyPr vert="horz" wrap="square" lIns="91440" tIns="45720" rIns="36000" bIns="45720" numCol="1" anchor="t" anchorCtr="0" compatLnSpc="1">
            <a:prstTxWarp prst="textNoShape">
              <a:avLst/>
            </a:prstTxWarp>
            <a:noAutofit/>
          </a:bodyPr>
          <a:lstStyle>
            <a:defPPr>
              <a:defRPr lang="en-US"/>
            </a:defPPr>
            <a:lvl1pPr marL="342900" indent="-342900" defTabSz="457189" eaLnBrk="1" hangingPunct="1">
              <a:spcBef>
                <a:spcPct val="20000"/>
              </a:spcBef>
              <a:buFont typeface="Arial" panose="020B0604020202020204" pitchFamily="34" charset="0"/>
              <a:buChar char="•"/>
              <a:defRPr sz="1600">
                <a:latin typeface="HelveticaNeueLT Pro 45 Lt" panose="020B0403020202020204" pitchFamily="34" charset="-70"/>
                <a:ea typeface="ＭＳ Ｐゴシック" charset="-128"/>
                <a:cs typeface="ＭＳ Ｐゴシック" charset="-128"/>
              </a:defRPr>
            </a:lvl1pPr>
            <a:lvl2pPr marL="742932" indent="-285744" defTabSz="457189" eaLnBrk="1" hangingPunct="1">
              <a:spcBef>
                <a:spcPct val="20000"/>
              </a:spcBef>
              <a:buFont typeface="Arial" charset="0"/>
              <a:buChar char="–"/>
              <a:defRPr sz="2800">
                <a:latin typeface="+mn-lt"/>
                <a:ea typeface="ＭＳ Ｐゴシック" charset="-128"/>
                <a:cs typeface="+mn-cs"/>
              </a:defRPr>
            </a:lvl2pPr>
            <a:lvl3pPr marL="1142971" indent="-228594" defTabSz="457189" eaLnBrk="1" hangingPunct="1">
              <a:spcBef>
                <a:spcPct val="20000"/>
              </a:spcBef>
              <a:buFont typeface="Arial" charset="0"/>
              <a:buChar char="•"/>
              <a:defRPr sz="2400">
                <a:latin typeface="+mn-lt"/>
                <a:ea typeface="ＭＳ Ｐゴシック" charset="-128"/>
                <a:cs typeface="+mn-cs"/>
              </a:defRPr>
            </a:lvl3pPr>
            <a:lvl4pPr marL="1600160" indent="-228594" defTabSz="457189" eaLnBrk="1" hangingPunct="1">
              <a:spcBef>
                <a:spcPct val="20000"/>
              </a:spcBef>
              <a:buFont typeface="Arial" charset="0"/>
              <a:buChar char="–"/>
              <a:defRPr sz="2000">
                <a:latin typeface="+mn-lt"/>
                <a:ea typeface="ＭＳ Ｐゴシック" charset="-128"/>
                <a:cs typeface="+mn-cs"/>
              </a:defRPr>
            </a:lvl4pPr>
            <a:lvl5pPr marL="2057349" indent="-228594" defTabSz="457189" eaLnBrk="1" hangingPunct="1">
              <a:spcBef>
                <a:spcPct val="20000"/>
              </a:spcBef>
              <a:buFont typeface="Arial" charset="0"/>
              <a:buChar char="»"/>
              <a:defRPr sz="2000">
                <a:latin typeface="+mn-lt"/>
                <a:ea typeface="ＭＳ Ｐゴシック" charset="-128"/>
                <a:cs typeface="+mn-cs"/>
              </a:defRPr>
            </a:lvl5pPr>
            <a:lvl6pPr marL="2514537" indent="-228594" defTabSz="457189">
              <a:spcBef>
                <a:spcPct val="20000"/>
              </a:spcBef>
              <a:buFont typeface="Arial"/>
              <a:buChar char="•"/>
              <a:defRPr sz="2000">
                <a:latin typeface="+mn-lt"/>
                <a:ea typeface="+mn-ea"/>
                <a:cs typeface="+mn-cs"/>
              </a:defRPr>
            </a:lvl6pPr>
            <a:lvl7pPr marL="2971726" indent="-228594" defTabSz="457189">
              <a:spcBef>
                <a:spcPct val="20000"/>
              </a:spcBef>
              <a:buFont typeface="Arial"/>
              <a:buChar char="•"/>
              <a:defRPr sz="2000">
                <a:latin typeface="+mn-lt"/>
                <a:ea typeface="+mn-ea"/>
                <a:cs typeface="+mn-cs"/>
              </a:defRPr>
            </a:lvl7pPr>
            <a:lvl8pPr marL="3428914" indent="-228594" defTabSz="457189">
              <a:spcBef>
                <a:spcPct val="20000"/>
              </a:spcBef>
              <a:buFont typeface="Arial"/>
              <a:buChar char="•"/>
              <a:defRPr sz="2000">
                <a:latin typeface="+mn-lt"/>
                <a:ea typeface="+mn-ea"/>
                <a:cs typeface="+mn-cs"/>
              </a:defRPr>
            </a:lvl8pPr>
            <a:lvl9pPr marL="3886103" indent="-228594" defTabSz="457189">
              <a:spcBef>
                <a:spcPct val="20000"/>
              </a:spcBef>
              <a:buFont typeface="Arial"/>
              <a:buChar char="•"/>
              <a:defRPr sz="2000">
                <a:latin typeface="+mn-lt"/>
                <a:ea typeface="+mn-ea"/>
                <a:cs typeface="+mn-cs"/>
              </a:defRPr>
            </a:lvl9pPr>
          </a:lstStyle>
          <a:p>
            <a:pPr marL="180000" indent="-180000">
              <a:spcAft>
                <a:spcPts val="800"/>
              </a:spcAft>
            </a:pPr>
            <a:r>
              <a:rPr lang="en-GB" sz="1150" noProof="0">
                <a:latin typeface="HelveticaNeueLT Pro 45 Lt"/>
                <a:ea typeface="ＭＳ Ｐゴシック"/>
              </a:rPr>
              <a:t>May net profit of EUR 9.8m brought the YTD net profit to EUR 37.4m, EUR 1.5m ahead of the financial plan excluding intragroup swap revaluations</a:t>
            </a:r>
          </a:p>
          <a:p>
            <a:pPr marL="180000" indent="-180000">
              <a:spcAft>
                <a:spcPts val="800"/>
              </a:spcAft>
            </a:pPr>
            <a:r>
              <a:rPr lang="en-GB" sz="1150" noProof="0">
                <a:latin typeface="HelveticaNeueLT Pro 45 Lt"/>
                <a:ea typeface="ＭＳ Ｐゴシック"/>
              </a:rPr>
              <a:t>Net income improved month-on-month on higher net interest and fee income. Income includes a positive EUR 0.9m intragroup swap revaluation, eliminated at Group level</a:t>
            </a:r>
          </a:p>
          <a:p>
            <a:pPr marL="180000" indent="-180000">
              <a:spcAft>
                <a:spcPts val="800"/>
              </a:spcAft>
            </a:pPr>
            <a:r>
              <a:rPr lang="en-GB" sz="1150" noProof="0">
                <a:latin typeface="HelveticaNeueLT Pro 45 Lt"/>
                <a:ea typeface="ＭＳ Ｐゴシック"/>
              </a:rPr>
              <a:t>Moderately higher operating expenses were primarily driven by personnel changes and one-off expenses</a:t>
            </a:r>
          </a:p>
          <a:p>
            <a:pPr marL="180000" indent="-180000">
              <a:spcAft>
                <a:spcPts val="800"/>
              </a:spcAft>
            </a:pPr>
            <a:r>
              <a:rPr lang="en-GB" sz="1150" noProof="0">
                <a:latin typeface="HelveticaNeueLT Pro 45 Lt"/>
                <a:ea typeface="ＭＳ Ｐゴシック"/>
              </a:rPr>
              <a:t>Credit quality remained strong, with net impairment releases in the loan book</a:t>
            </a:r>
          </a:p>
          <a:p>
            <a:pPr marL="180000" indent="-180000">
              <a:spcAft>
                <a:spcPts val="800"/>
              </a:spcAft>
            </a:pPr>
            <a:r>
              <a:rPr lang="en-GB" sz="1150" noProof="0">
                <a:latin typeface="HelveticaNeueLT Pro 45 Lt"/>
                <a:ea typeface="ＭＳ Ｐゴシック"/>
              </a:rPr>
              <a:t>The net loan portfolio grew by EUR 32m, led by retail lending, while the corporate loan portfolio remained broadly stable</a:t>
            </a:r>
          </a:p>
          <a:p>
            <a:pPr marL="180000" indent="-180000">
              <a:spcAft>
                <a:spcPts val="800"/>
              </a:spcAft>
            </a:pPr>
            <a:r>
              <a:rPr lang="en-GB" sz="1150" noProof="0">
                <a:latin typeface="HelveticaNeueLT Pro 45 Lt"/>
                <a:ea typeface="ＭＳ Ｐゴシック"/>
              </a:rPr>
              <a:t>The total deposit base declined by EUR 282m as the reduction of higher-cost and lower-quality deposits continued, approximately half attributable to Banking Services deposits</a:t>
            </a:r>
          </a:p>
          <a:p>
            <a:pPr marL="180000" indent="-180000">
              <a:spcAft>
                <a:spcPts val="800"/>
              </a:spcAft>
            </a:pPr>
            <a:r>
              <a:rPr lang="en-GB" sz="1150" noProof="0">
                <a:latin typeface="HelveticaNeueLT Pro 45 Lt"/>
                <a:ea typeface="ＭＳ Ｐゴシック"/>
              </a:rPr>
              <a:t>The customer base increased by 2,700 to 506 thousand customers, while the number of customers making daily payments grew by 2,500 to 235 thousand</a:t>
            </a:r>
          </a:p>
          <a:p>
            <a:pPr marL="180000" indent="-180000">
              <a:spcAft>
                <a:spcPts val="800"/>
              </a:spcAft>
            </a:pPr>
            <a:r>
              <a:rPr lang="en-GB" sz="1150" noProof="0">
                <a:latin typeface="HelveticaNeueLT Pro 45 Lt"/>
                <a:ea typeface="ＭＳ Ｐゴシック"/>
              </a:rPr>
              <a:t>Core banking systems were migrated to the cloud in May, raising development speed and scalability</a:t>
            </a:r>
            <a:endParaRPr lang="en-GB" sz="1150" noProof="0"/>
          </a:p>
        </p:txBody>
      </p:sp>
      <p:graphicFrame>
        <p:nvGraphicFramePr>
          <p:cNvPr id="2" name="Table 1">
            <a:extLst>
              <a:ext uri="{FF2B5EF4-FFF2-40B4-BE49-F238E27FC236}">
                <a16:creationId xmlns:a16="http://schemas.microsoft.com/office/drawing/2014/main" id="{F3131BF0-2754-2E0A-5742-9BAA6D3C02B7}"/>
              </a:ext>
            </a:extLst>
          </p:cNvPr>
          <p:cNvGraphicFramePr>
            <a:graphicFrameLocks noGrp="1"/>
          </p:cNvGraphicFramePr>
          <p:nvPr>
            <p:custDataLst>
              <p:tags r:id="rId1"/>
            </p:custDataLst>
            <p:extLst>
              <p:ext uri="{D42A27DB-BD31-4B8C-83A1-F6EECF244321}">
                <p14:modId xmlns:p14="http://schemas.microsoft.com/office/powerpoint/2010/main" val="3973758854"/>
              </p:ext>
            </p:extLst>
          </p:nvPr>
        </p:nvGraphicFramePr>
        <p:xfrm>
          <a:off x="856800" y="1167180"/>
          <a:ext cx="6624000" cy="4554000"/>
        </p:xfrm>
        <a:graphic>
          <a:graphicData uri="http://schemas.openxmlformats.org/drawingml/2006/table">
            <a:tbl>
              <a:tblPr/>
              <a:tblGrid>
                <a:gridCol w="3492000">
                  <a:extLst>
                    <a:ext uri="{9D8B030D-6E8A-4147-A177-3AD203B41FA5}">
                      <a16:colId xmlns:a16="http://schemas.microsoft.com/office/drawing/2014/main" val="985092676"/>
                    </a:ext>
                  </a:extLst>
                </a:gridCol>
                <a:gridCol w="612000">
                  <a:extLst>
                    <a:ext uri="{9D8B030D-6E8A-4147-A177-3AD203B41FA5}">
                      <a16:colId xmlns:a16="http://schemas.microsoft.com/office/drawing/2014/main" val="3839952410"/>
                    </a:ext>
                  </a:extLst>
                </a:gridCol>
                <a:gridCol w="612000">
                  <a:extLst>
                    <a:ext uri="{9D8B030D-6E8A-4147-A177-3AD203B41FA5}">
                      <a16:colId xmlns:a16="http://schemas.microsoft.com/office/drawing/2014/main" val="848542158"/>
                    </a:ext>
                  </a:extLst>
                </a:gridCol>
                <a:gridCol w="612000">
                  <a:extLst>
                    <a:ext uri="{9D8B030D-6E8A-4147-A177-3AD203B41FA5}">
                      <a16:colId xmlns:a16="http://schemas.microsoft.com/office/drawing/2014/main" val="588905501"/>
                    </a:ext>
                  </a:extLst>
                </a:gridCol>
                <a:gridCol w="612000">
                  <a:extLst>
                    <a:ext uri="{9D8B030D-6E8A-4147-A177-3AD203B41FA5}">
                      <a16:colId xmlns:a16="http://schemas.microsoft.com/office/drawing/2014/main" val="2575507129"/>
                    </a:ext>
                  </a:extLst>
                </a:gridCol>
                <a:gridCol w="684000">
                  <a:extLst>
                    <a:ext uri="{9D8B030D-6E8A-4147-A177-3AD203B41FA5}">
                      <a16:colId xmlns:a16="http://schemas.microsoft.com/office/drawing/2014/main" val="3067020161"/>
                    </a:ext>
                  </a:extLst>
                </a:gridCol>
              </a:tblGrid>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Financial results, </a:t>
                      </a:r>
                      <a:r>
                        <a:rPr lang="en-GB" sz="1100" b="0" i="0" u="none" strike="noStrike" noProof="0" err="1">
                          <a:solidFill>
                            <a:srgbClr val="000000"/>
                          </a:solidFill>
                          <a:effectLst/>
                          <a:latin typeface="HelveticaNeueLT Pro 65 Md" panose="020B0604020202020204" pitchFamily="34" charset="-70"/>
                        </a:rPr>
                        <a:t>EURt</a:t>
                      </a:r>
                      <a:endParaRPr lang="en-GB" sz="1100" b="0" i="0" u="none" strike="noStrike" noProof="0">
                        <a:solidFill>
                          <a:srgbClr val="000000"/>
                        </a:solidFill>
                        <a:effectLst/>
                        <a:latin typeface="HelveticaNeueLT Pro 65 Md" panose="020B0604020202020204" pitchFamily="34" charset="-70"/>
                      </a:endParaRP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496033518"/>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Net interest income</a:t>
                      </a:r>
                    </a:p>
                  </a:txBody>
                  <a:tcPr marL="57150" marR="0" marT="0" marB="0" anchor="ctr">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17,870</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85,733</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90,680</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85,652</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+80</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95196170"/>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Net fee and commission income</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4,257</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19,216</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17,744</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20,818</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-1,601</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37832577"/>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Net fee sharing</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-1,805</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-9,098</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-11,916</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-9,391</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+293</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442291966"/>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Other net income</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903</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-2,222</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1,051</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52</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-2,274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6761190"/>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Total net income</a:t>
                      </a:r>
                    </a:p>
                  </a:txBody>
                  <a:tcPr marL="0" marR="0" marT="0" marB="0" anchor="b">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21,224</a:t>
                      </a:r>
                    </a:p>
                  </a:txBody>
                  <a:tcPr marL="0" marR="0" marT="0" marB="0" anchor="b">
                    <a:lnL>
                      <a:noFill/>
                    </a:lnL>
                    <a:lnR>
                      <a:noFill/>
                    </a:lnR>
                    <a:lnT>
                      <a:noFill/>
                    </a:lnT>
                    <a:lnB w="6350" cap="flat" cmpd="sng" algn="ctr">
                      <a:no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93,629</a:t>
                      </a:r>
                    </a:p>
                  </a:txBody>
                  <a:tcPr marL="0" marR="0" marT="0" marB="0" anchor="b">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97,559</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97,131</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-3,502</a:t>
                      </a:r>
                    </a:p>
                  </a:txBody>
                  <a:tcPr marL="0" marR="0" marT="0" marB="0" anchor="b">
                    <a:lnL>
                      <a:noFill/>
                    </a:lnL>
                    <a:lnR>
                      <a:noFill/>
                    </a:lnR>
                    <a:lnT>
                      <a:noFill/>
                    </a:lnT>
                    <a:lnB w="635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324826352"/>
                  </a:ext>
                </a:extLst>
              </a:tr>
              <a:tr h="198000">
                <a:tc>
                  <a:txBody>
                    <a:bodyPr/>
                    <a:lstStyle/>
                    <a:p>
                      <a:pPr marL="0" marR="0" lvl="0" indent="0" algn="l" defTabSz="457189" rtl="0" eaLnBrk="1" fontAlgn="b"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HelveticaNeueLT Pro 65 Md" panose="020B0604020202020204" pitchFamily="34" charset="-70"/>
                        </a:rPr>
                        <a:t>Total net income w/o intragroup IRS*</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20,278</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95,798</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97,559</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97,131</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-1,333</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90632262"/>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Total operating expenses</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9,407</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45,844</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39,418</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44,306</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+1,537</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2190445671"/>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Earnings before impairment</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11,817</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47,785</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58,142</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52,825</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-5,039</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40896828"/>
                  </a:ext>
                </a:extLst>
              </a:tr>
              <a:tr h="198000">
                <a:tc>
                  <a:txBody>
                    <a:bodyPr/>
                    <a:lstStyle/>
                    <a:p>
                      <a:pPr marL="0" marR="0" lvl="0" indent="0" algn="l" defTabSz="457189" rtl="0" eaLnBrk="1" fontAlgn="b"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HelveticaNeueLT Pro 65 Md" panose="020B0604020202020204" pitchFamily="34" charset="-70"/>
                        </a:rPr>
                        <a:t>Earnings before impairments w/o intragroup IRS* </a:t>
                      </a:r>
                    </a:p>
                  </a:txBody>
                  <a:tcPr marL="0" marR="0" marT="0" marB="0" anchor="b">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10,871</a:t>
                      </a:r>
                    </a:p>
                  </a:txBody>
                  <a:tcPr marL="0" marR="0" marT="0" marB="0" anchor="b">
                    <a:lnL>
                      <a:noFill/>
                    </a:lnL>
                    <a:lnR>
                      <a:noFill/>
                    </a:lnR>
                    <a:lnT w="6350" cap="flat" cmpd="sng" algn="ctr">
                      <a:no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49,954</a:t>
                      </a:r>
                    </a:p>
                  </a:txBody>
                  <a:tcPr marL="0" marR="0" marT="0" marB="0" anchor="b">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58,142</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52,825</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-2,870</a:t>
                      </a:r>
                    </a:p>
                  </a:txBody>
                  <a:tcPr marL="0" marR="0" marT="0" marB="0" anchor="b">
                    <a:lnL>
                      <a:noFill/>
                    </a:lnL>
                    <a:lnR>
                      <a:noFill/>
                    </a:lnR>
                    <a:lnT w="6350" cap="flat" cmpd="sng" algn="ctr">
                      <a:no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43105264"/>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Impairment losses</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-189</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1,479</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1,599</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5,495</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-4,017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620769201"/>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Income tax expense</a:t>
                      </a:r>
                    </a:p>
                  </a:txBody>
                  <a:tcPr marL="57150" marR="0" marT="0" marB="0" anchor="ctr">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2,159</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8,886</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10,762</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9,244</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-358</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2834530253"/>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Net profit</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9,847</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37,421</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45,780</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38,085</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-665</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9127765"/>
                  </a:ext>
                </a:extLst>
              </a:tr>
              <a:tr h="198000">
                <a:tc>
                  <a:txBody>
                    <a:bodyPr/>
                    <a:lstStyle/>
                    <a:p>
                      <a:pPr marL="0" marR="0" lvl="0" indent="0" algn="l" defTabSz="457189" rtl="0" eaLnBrk="1" fontAlgn="b"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HelveticaNeueLT Pro 65 Md" panose="020B0604020202020204" pitchFamily="34" charset="-70"/>
                        </a:rPr>
                        <a:t>Net profit w/o intragroup IRS*</a:t>
                      </a:r>
                    </a:p>
                  </a:txBody>
                  <a:tcPr marL="0" marR="0" marT="0"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8,901</a:t>
                      </a:r>
                    </a:p>
                  </a:txBody>
                  <a:tcPr marL="0" marR="0" marT="0" marB="0" anchor="b">
                    <a:lnL>
                      <a:noFill/>
                    </a:lnL>
                    <a:lnR>
                      <a:noFill/>
                    </a:lnR>
                    <a:lnT w="6350" cap="flat" cmpd="sng" algn="ctr">
                      <a:no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39,589</a:t>
                      </a:r>
                    </a:p>
                  </a:txBody>
                  <a:tcPr marL="0" marR="0" marT="0" marB="0" anchor="b">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45,780</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38,085</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+1,504</a:t>
                      </a:r>
                    </a:p>
                  </a:txBody>
                  <a:tcPr marL="0" marR="0" marT="0" marB="0" anchor="b">
                    <a:lnL>
                      <a:noFill/>
                    </a:lnL>
                    <a:lnR>
                      <a:noFill/>
                    </a:lnR>
                    <a:lnT w="6350" cap="flat" cmpd="sng" algn="ctr">
                      <a:no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13052221"/>
                  </a:ext>
                </a:extLst>
              </a:tr>
              <a:tr h="198000">
                <a:tc>
                  <a:txBody>
                    <a:bodyPr/>
                    <a:lstStyle/>
                    <a:p>
                      <a:pPr algn="l" fontAlgn="ctr">
                        <a:buNone/>
                      </a:pPr>
                      <a:r>
                        <a:rPr lang="en-GB" sz="1100" b="0" i="0" u="none" strike="noStrike" noProof="0">
                          <a:solidFill>
                            <a:srgbClr val="FF0000"/>
                          </a:solidFill>
                          <a:effectLst/>
                          <a:latin typeface="HelveticaNeueLT Pro 45 Lt" panose="020B0403020202020204" pitchFamily="34" charset="-70"/>
                        </a:rPr>
                        <a:t> </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0315277"/>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Business volumes, EURm</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188447148"/>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Loans (net)</a:t>
                      </a:r>
                    </a:p>
                  </a:txBody>
                  <a:tcPr marL="0" marR="0" marT="0" marB="0" anchor="ctr">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4,746</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4,746</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4,375</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4,747</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70815586"/>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Deposits from customers</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6,265</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6,265</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6,458</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6,481</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-217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36355502"/>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incl. banking services' deposits</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1,222</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1,222</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1,323</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1,241</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47329471"/>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 </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87333206"/>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Key figures</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007031646"/>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Cost / income ratio (C/I)</a:t>
                      </a:r>
                    </a:p>
                  </a:txBody>
                  <a:tcPr marL="0" marR="0" marT="0" marB="0" anchor="ctr">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44.3%</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49.0%</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40.4%</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45.6%</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+ 3.3 pp</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7334743"/>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Net interest margin (NIM)</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2.6%</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2.4%</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2.7%</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2.4%</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+ 0.0 pp</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429304330"/>
                  </a:ext>
                </a:extLst>
              </a:tr>
            </a:tbl>
          </a:graphicData>
        </a:graphic>
      </p:graphicFrame>
      <p:sp>
        <p:nvSpPr>
          <p:cNvPr id="3" name="TextBox 2">
            <a:extLst>
              <a:ext uri="{FF2B5EF4-FFF2-40B4-BE49-F238E27FC236}">
                <a16:creationId xmlns:a16="http://schemas.microsoft.com/office/drawing/2014/main" id="{7A9FC392-A494-0CFB-3595-ED0C881A7A64}"/>
              </a:ext>
            </a:extLst>
          </p:cNvPr>
          <p:cNvSpPr txBox="1"/>
          <p:nvPr/>
        </p:nvSpPr>
        <p:spPr>
          <a:xfrm>
            <a:off x="1009036" y="6402327"/>
            <a:ext cx="6319528" cy="230832"/>
          </a:xfrm>
          <a:prstGeom prst="rect">
            <a:avLst/>
          </a:prstGeom>
          <a:noFill/>
        </p:spPr>
        <p:txBody>
          <a:bodyPr wrap="square" rtlCol="0">
            <a:spAutoFit/>
          </a:bodyPr>
          <a:lstStyle/>
          <a:p>
            <a:r>
              <a:rPr lang="en-GB" sz="900" noProof="0">
                <a:latin typeface="HelveticaNeueLT Pro 45 Lt" panose="020B0403020202020204" pitchFamily="34" charset="-70"/>
              </a:rPr>
              <a:t>* Interest rate swaps</a:t>
            </a:r>
          </a:p>
        </p:txBody>
      </p:sp>
    </p:spTree>
    <p:extLst>
      <p:ext uri="{BB962C8B-B14F-4D97-AF65-F5344CB8AC3E}">
        <p14:creationId xmlns:p14="http://schemas.microsoft.com/office/powerpoint/2010/main" val="414971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82838" y="6362962"/>
            <a:ext cx="2844800" cy="309562"/>
          </a:xfrm>
        </p:spPr>
        <p:txBody>
          <a:bodyPr/>
          <a:lstStyle/>
          <a:p>
            <a:pPr>
              <a:defRPr/>
            </a:pPr>
            <a:fld id="{BA1AC56E-C371-47FC-88B5-CE31439F79D2}" type="slidenum">
              <a:rPr lang="en-GB" noProof="0" smtClean="0"/>
              <a:pPr>
                <a:defRPr/>
              </a:pPr>
              <a:t>4</a:t>
            </a:fld>
            <a:endParaRPr lang="en-GB" noProof="0"/>
          </a:p>
        </p:txBody>
      </p:sp>
      <p:sp>
        <p:nvSpPr>
          <p:cNvPr id="9" name="Content Placeholder 2"/>
          <p:cNvSpPr txBox="1">
            <a:spLocks/>
          </p:cNvSpPr>
          <p:nvPr/>
        </p:nvSpPr>
        <p:spPr bwMode="auto">
          <a:xfrm>
            <a:off x="7920000" y="1151999"/>
            <a:ext cx="3960000" cy="5040000"/>
          </a:xfrm>
          <a:prstGeom prst="rect">
            <a:avLst/>
          </a:prstGeom>
          <a:noFill/>
          <a:ln w="9525">
            <a:noFill/>
            <a:miter lim="800000"/>
            <a:headEnd/>
            <a:tailEnd/>
          </a:ln>
        </p:spPr>
        <p:txBody>
          <a:bodyPr vert="horz" wrap="square" lIns="91440" tIns="45720" rIns="36000" bIns="45720" numCol="1" anchor="t" anchorCtr="0" compatLnSpc="1">
            <a:prstTxWarp prst="textNoShape">
              <a:avLst/>
            </a:prstTxWarp>
            <a:noAutofit/>
          </a:bodyPr>
          <a:lstStyle>
            <a:defPPr>
              <a:defRPr lang="en-US"/>
            </a:defPPr>
            <a:lvl1pPr marL="342900" indent="-342900" defTabSz="457189" eaLnBrk="1" hangingPunct="1">
              <a:spcBef>
                <a:spcPct val="20000"/>
              </a:spcBef>
              <a:buFont typeface="Arial" panose="020B0604020202020204" pitchFamily="34" charset="0"/>
              <a:buChar char="•"/>
              <a:defRPr sz="1600">
                <a:latin typeface="HelveticaNeueLT Pro 45 Lt" panose="020B0403020202020204" pitchFamily="34" charset="-70"/>
                <a:ea typeface="ＭＳ Ｐゴシック" charset="-128"/>
                <a:cs typeface="ＭＳ Ｐゴシック" charset="-128"/>
              </a:defRPr>
            </a:lvl1pPr>
            <a:lvl2pPr marL="742932" indent="-285744" defTabSz="457189" eaLnBrk="1" hangingPunct="1">
              <a:spcBef>
                <a:spcPct val="20000"/>
              </a:spcBef>
              <a:buFont typeface="Arial" charset="0"/>
              <a:buChar char="–"/>
              <a:defRPr sz="2800">
                <a:latin typeface="+mn-lt"/>
                <a:ea typeface="ＭＳ Ｐゴシック" charset="-128"/>
                <a:cs typeface="+mn-cs"/>
              </a:defRPr>
            </a:lvl2pPr>
            <a:lvl3pPr marL="1142971" indent="-228594" defTabSz="457189" eaLnBrk="1" hangingPunct="1">
              <a:spcBef>
                <a:spcPct val="20000"/>
              </a:spcBef>
              <a:buFont typeface="Arial" charset="0"/>
              <a:buChar char="•"/>
              <a:defRPr sz="2400">
                <a:latin typeface="+mn-lt"/>
                <a:ea typeface="ＭＳ Ｐゴシック" charset="-128"/>
                <a:cs typeface="+mn-cs"/>
              </a:defRPr>
            </a:lvl3pPr>
            <a:lvl4pPr marL="1600160" indent="-228594" defTabSz="457189" eaLnBrk="1" hangingPunct="1">
              <a:spcBef>
                <a:spcPct val="20000"/>
              </a:spcBef>
              <a:buFont typeface="Arial" charset="0"/>
              <a:buChar char="–"/>
              <a:defRPr sz="2000">
                <a:latin typeface="+mn-lt"/>
                <a:ea typeface="ＭＳ Ｐゴシック" charset="-128"/>
                <a:cs typeface="+mn-cs"/>
              </a:defRPr>
            </a:lvl4pPr>
            <a:lvl5pPr marL="2057349" indent="-228594" defTabSz="457189" eaLnBrk="1" hangingPunct="1">
              <a:spcBef>
                <a:spcPct val="20000"/>
              </a:spcBef>
              <a:buFont typeface="Arial" charset="0"/>
              <a:buChar char="»"/>
              <a:defRPr sz="2000">
                <a:latin typeface="+mn-lt"/>
                <a:ea typeface="ＭＳ Ｐゴシック" charset="-128"/>
                <a:cs typeface="+mn-cs"/>
              </a:defRPr>
            </a:lvl5pPr>
            <a:lvl6pPr marL="2514537" indent="-228594" defTabSz="457189">
              <a:spcBef>
                <a:spcPct val="20000"/>
              </a:spcBef>
              <a:buFont typeface="Arial"/>
              <a:buChar char="•"/>
              <a:defRPr sz="2000">
                <a:latin typeface="+mn-lt"/>
                <a:ea typeface="+mn-ea"/>
                <a:cs typeface="+mn-cs"/>
              </a:defRPr>
            </a:lvl6pPr>
            <a:lvl7pPr marL="2971726" indent="-228594" defTabSz="457189">
              <a:spcBef>
                <a:spcPct val="20000"/>
              </a:spcBef>
              <a:buFont typeface="Arial"/>
              <a:buChar char="•"/>
              <a:defRPr sz="2000">
                <a:latin typeface="+mn-lt"/>
                <a:ea typeface="+mn-ea"/>
                <a:cs typeface="+mn-cs"/>
              </a:defRPr>
            </a:lvl7pPr>
            <a:lvl8pPr marL="3428914" indent="-228594" defTabSz="457189">
              <a:spcBef>
                <a:spcPct val="20000"/>
              </a:spcBef>
              <a:buFont typeface="Arial"/>
              <a:buChar char="•"/>
              <a:defRPr sz="2000">
                <a:latin typeface="+mn-lt"/>
                <a:ea typeface="+mn-ea"/>
                <a:cs typeface="+mn-cs"/>
              </a:defRPr>
            </a:lvl8pPr>
            <a:lvl9pPr marL="3886103" indent="-228594" defTabSz="457189">
              <a:spcBef>
                <a:spcPct val="20000"/>
              </a:spcBef>
              <a:buFont typeface="Arial"/>
              <a:buChar char="•"/>
              <a:defRPr sz="2000">
                <a:latin typeface="+mn-lt"/>
                <a:ea typeface="+mn-ea"/>
                <a:cs typeface="+mn-cs"/>
              </a:defRPr>
            </a:lvl9pPr>
          </a:lstStyle>
          <a:p>
            <a:pPr marL="179705" indent="-179705">
              <a:spcAft>
                <a:spcPts val="800"/>
              </a:spcAft>
            </a:pPr>
            <a:r>
              <a:rPr lang="en-GB" sz="1200" noProof="0">
                <a:latin typeface="HelveticaNeueLT Pro 45 Lt"/>
                <a:ea typeface="ＭＳ Ｐゴシック"/>
              </a:rPr>
              <a:t>May net profit of EUR 0.3m brought the YTD net profit to EUR 2.3m, slightly below plan due to a catch-up ECL adjustment relating to prior months, with underlying credit quality stable</a:t>
            </a:r>
          </a:p>
          <a:p>
            <a:pPr marL="179705" indent="-179705">
              <a:spcAft>
                <a:spcPts val="800"/>
              </a:spcAft>
            </a:pPr>
            <a:r>
              <a:rPr lang="en-GB" sz="1200" noProof="0">
                <a:latin typeface="HelveticaNeueLT Pro 45 Lt"/>
                <a:ea typeface="ＭＳ Ｐゴシック"/>
              </a:rPr>
              <a:t>Net interest income improved month-on-month, supported by stronger SME lending margins</a:t>
            </a:r>
          </a:p>
          <a:p>
            <a:pPr marL="179705" indent="-179705">
              <a:spcAft>
                <a:spcPts val="800"/>
              </a:spcAft>
            </a:pPr>
            <a:r>
              <a:rPr lang="en-GB" sz="1200" noProof="0">
                <a:latin typeface="HelveticaNeueLT Pro 45 Lt"/>
                <a:ea typeface="ＭＳ Ｐゴシック"/>
              </a:rPr>
              <a:t>The loan portfolio reached EUR 921m, in line with plan, supported by a strong pipeline with EUR 198m of offers outstanding</a:t>
            </a:r>
          </a:p>
          <a:p>
            <a:pPr marL="179705" indent="-179705">
              <a:spcAft>
                <a:spcPts val="800"/>
              </a:spcAft>
            </a:pPr>
            <a:r>
              <a:rPr lang="en-GB" sz="1200" noProof="0">
                <a:latin typeface="HelveticaNeueLT Pro 45 Lt"/>
                <a:ea typeface="ＭＳ Ｐゴシック"/>
              </a:rPr>
              <a:t>Deposits remained stable at EUR 1.4bn, providing a strong pre-funding position to support the active lending pipeline</a:t>
            </a:r>
          </a:p>
          <a:p>
            <a:pPr marL="179705" indent="-179705">
              <a:spcAft>
                <a:spcPts val="800"/>
              </a:spcAft>
            </a:pPr>
            <a:r>
              <a:rPr lang="en-GB" sz="1200" noProof="0">
                <a:latin typeface="HelveticaNeueLT Pro 45 Lt"/>
                <a:ea typeface="ＭＳ Ｐゴシック"/>
              </a:rPr>
              <a:t>The direct retail customer base grew by 362 customers to 10,092, while direct deposits increased by EUR 13m to EUR 338m</a:t>
            </a:r>
          </a:p>
          <a:p>
            <a:pPr marL="179705" indent="-179705">
              <a:spcAft>
                <a:spcPts val="800"/>
              </a:spcAft>
            </a:pPr>
            <a:r>
              <a:rPr lang="en-GB" sz="1200" noProof="0">
                <a:latin typeface="HelveticaNeueLT Pro 45 Lt"/>
                <a:ea typeface="ＭＳ Ｐゴシック"/>
              </a:rPr>
              <a:t>LHV Bank was named Best Newcomer at the British Bank Awards and listed among the Sunday Times Best Places to Work for the third consecutive year</a:t>
            </a:r>
          </a:p>
          <a:p>
            <a:pPr marL="179705" indent="-179705">
              <a:spcAft>
                <a:spcPts val="800"/>
              </a:spcAft>
            </a:pPr>
            <a:endParaRPr lang="en-GB" sz="1200" noProof="0">
              <a:solidFill>
                <a:srgbClr val="FF0000"/>
              </a:solidFill>
              <a:ea typeface="ＭＳ Ｐゴシック"/>
            </a:endParaRPr>
          </a:p>
        </p:txBody>
      </p:sp>
      <p:sp>
        <p:nvSpPr>
          <p:cNvPr id="6" name="Content Placeholder 2">
            <a:extLst>
              <a:ext uri="{FF2B5EF4-FFF2-40B4-BE49-F238E27FC236}">
                <a16:creationId xmlns:a16="http://schemas.microsoft.com/office/drawing/2014/main" id="{0A4FED61-E985-4424-B2B8-C067E1231FCD}"/>
              </a:ext>
            </a:extLst>
          </p:cNvPr>
          <p:cNvSpPr txBox="1">
            <a:spLocks/>
          </p:cNvSpPr>
          <p:nvPr/>
        </p:nvSpPr>
        <p:spPr bwMode="auto">
          <a:xfrm>
            <a:off x="782838" y="252000"/>
            <a:ext cx="10794787" cy="7756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891" indent="-342891" algn="l" defTabSz="457189" rtl="0" eaLnBrk="1" fontAlgn="base" hangingPunct="1">
              <a:spcBef>
                <a:spcPct val="20000"/>
              </a:spcBef>
              <a:spcAft>
                <a:spcPct val="0"/>
              </a:spcAft>
              <a:buFont typeface="Arial" charset="0"/>
              <a:defRPr sz="27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GB" sz="2400" noProof="0">
                <a:solidFill>
                  <a:srgbClr val="000000"/>
                </a:solidFill>
                <a:latin typeface="HelveticaNeueLT Pro 45 Lt" panose="020B0403020202020204" pitchFamily="34" charset="-70"/>
              </a:rPr>
              <a:t>LHV Bank </a:t>
            </a:r>
          </a:p>
          <a:p>
            <a:pPr marL="0" indent="0"/>
            <a:r>
              <a:rPr lang="en-GB" sz="2600" noProof="0">
                <a:latin typeface="HelveticaNeueLT Pro 65 Md" panose="020B0604020202020204" pitchFamily="34" charset="-70"/>
                <a:ea typeface="ＭＳ Ｐゴシック"/>
              </a:rPr>
              <a:t>Continued progress according to plan</a:t>
            </a:r>
            <a:endParaRPr lang="en-GB" noProof="0">
              <a:latin typeface="HelveticaNeueLT Pro 65 Md" panose="020B0604020202020204" pitchFamily="34" charset="-70"/>
            </a:endParaRPr>
          </a:p>
        </p:txBody>
      </p:sp>
      <p:graphicFrame>
        <p:nvGraphicFramePr>
          <p:cNvPr id="2" name="Table 1">
            <a:extLst>
              <a:ext uri="{FF2B5EF4-FFF2-40B4-BE49-F238E27FC236}">
                <a16:creationId xmlns:a16="http://schemas.microsoft.com/office/drawing/2014/main" id="{02328DD2-EBB6-EDB1-D9E0-0984F391C989}"/>
              </a:ext>
            </a:extLst>
          </p:cNvPr>
          <p:cNvGraphicFramePr>
            <a:graphicFrameLocks noGrp="1"/>
          </p:cNvGraphicFramePr>
          <p:nvPr>
            <p:extLst>
              <p:ext uri="{D42A27DB-BD31-4B8C-83A1-F6EECF244321}">
                <p14:modId xmlns:p14="http://schemas.microsoft.com/office/powerpoint/2010/main" val="4271145633"/>
              </p:ext>
            </p:extLst>
          </p:nvPr>
        </p:nvGraphicFramePr>
        <p:xfrm>
          <a:off x="869195" y="1152000"/>
          <a:ext cx="6624000" cy="3762000"/>
        </p:xfrm>
        <a:graphic>
          <a:graphicData uri="http://schemas.openxmlformats.org/drawingml/2006/table">
            <a:tbl>
              <a:tblPr/>
              <a:tblGrid>
                <a:gridCol w="3492000">
                  <a:extLst>
                    <a:ext uri="{9D8B030D-6E8A-4147-A177-3AD203B41FA5}">
                      <a16:colId xmlns:a16="http://schemas.microsoft.com/office/drawing/2014/main" val="2814760385"/>
                    </a:ext>
                  </a:extLst>
                </a:gridCol>
                <a:gridCol w="612000">
                  <a:extLst>
                    <a:ext uri="{9D8B030D-6E8A-4147-A177-3AD203B41FA5}">
                      <a16:colId xmlns:a16="http://schemas.microsoft.com/office/drawing/2014/main" val="1726307381"/>
                    </a:ext>
                  </a:extLst>
                </a:gridCol>
                <a:gridCol w="612000">
                  <a:extLst>
                    <a:ext uri="{9D8B030D-6E8A-4147-A177-3AD203B41FA5}">
                      <a16:colId xmlns:a16="http://schemas.microsoft.com/office/drawing/2014/main" val="912449682"/>
                    </a:ext>
                  </a:extLst>
                </a:gridCol>
                <a:gridCol w="612000">
                  <a:extLst>
                    <a:ext uri="{9D8B030D-6E8A-4147-A177-3AD203B41FA5}">
                      <a16:colId xmlns:a16="http://schemas.microsoft.com/office/drawing/2014/main" val="2876581961"/>
                    </a:ext>
                  </a:extLst>
                </a:gridCol>
                <a:gridCol w="612000">
                  <a:extLst>
                    <a:ext uri="{9D8B030D-6E8A-4147-A177-3AD203B41FA5}">
                      <a16:colId xmlns:a16="http://schemas.microsoft.com/office/drawing/2014/main" val="3040826645"/>
                    </a:ext>
                  </a:extLst>
                </a:gridCol>
                <a:gridCol w="684000">
                  <a:extLst>
                    <a:ext uri="{9D8B030D-6E8A-4147-A177-3AD203B41FA5}">
                      <a16:colId xmlns:a16="http://schemas.microsoft.com/office/drawing/2014/main" val="3993430587"/>
                    </a:ext>
                  </a:extLst>
                </a:gridCol>
              </a:tblGrid>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Financial results, </a:t>
                      </a:r>
                      <a:r>
                        <a:rPr lang="en-GB" sz="1100" b="0" i="0" u="none" strike="noStrike" noProof="0" err="1">
                          <a:solidFill>
                            <a:srgbClr val="000000"/>
                          </a:solidFill>
                          <a:effectLst/>
                          <a:latin typeface="HelveticaNeueLT Pro 65 Md" panose="020B0604020202020204" pitchFamily="34" charset="-70"/>
                        </a:rPr>
                        <a:t>EURt</a:t>
                      </a:r>
                      <a:endParaRPr lang="en-GB" sz="1100" b="0" i="0" u="none" strike="noStrike" noProof="0">
                        <a:solidFill>
                          <a:srgbClr val="000000"/>
                        </a:solidFill>
                        <a:effectLst/>
                        <a:latin typeface="HelveticaNeueLT Pro 65 Md" panose="020B0604020202020204" pitchFamily="34" charset="-70"/>
                      </a:endParaRP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361982323"/>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Net interest income</a:t>
                      </a:r>
                    </a:p>
                  </a:txBody>
                  <a:tcPr marL="57150" marR="0" marT="0" marB="0" anchor="ctr">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3,243</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15,414</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9,431</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14,077</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+1,337</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97197774"/>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Net fee and commission income</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124</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588</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528</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1,095</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-507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45148459"/>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Net fee sharing</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1,805</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9,087</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11,959</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9,391</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-304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62606369"/>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Other net income</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54</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-525</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1,392</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0</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-525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18095476"/>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Total net income</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5,226</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24,563</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23,309</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24,562</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16103440"/>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Total operating expenses</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4,330</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20,349</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19,433</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20,472</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-123</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2723939373"/>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Earnings before impairment</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895</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4,213</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3,877</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4,090</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+123</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17411155"/>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Impairment losses</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544</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1,161</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894</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649</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+512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45120956"/>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Income tax expense</a:t>
                      </a:r>
                    </a:p>
                  </a:txBody>
                  <a:tcPr marL="57150" marR="0" marT="0" marB="0" anchor="ctr">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43</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763</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746</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860</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-98</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2656938068"/>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Net profit</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308</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2,289</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2,236</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2,581</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-291</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69278635"/>
                  </a:ext>
                </a:extLst>
              </a:tr>
              <a:tr h="198000">
                <a:tc>
                  <a:txBody>
                    <a:bodyPr/>
                    <a:lstStyle/>
                    <a:p>
                      <a:pPr algn="l" fontAlgn="ctr">
                        <a:buNone/>
                      </a:pPr>
                      <a:r>
                        <a:rPr lang="en-GB" sz="1100" b="0" i="0" u="none" strike="noStrike" noProof="0">
                          <a:solidFill>
                            <a:srgbClr val="FF0000"/>
                          </a:solidFill>
                          <a:effectLst/>
                          <a:latin typeface="HelveticaNeueLT Pro 45 Lt" panose="020B0403020202020204" pitchFamily="34" charset="-70"/>
                        </a:rPr>
                        <a:t> </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5188720"/>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Business volumes, EURm</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095222228"/>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Loans (net)</a:t>
                      </a:r>
                    </a:p>
                  </a:txBody>
                  <a:tcPr marL="0" marR="0" marT="0" marB="0" anchor="ctr">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921</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921</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535</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933</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-12</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91099600"/>
                  </a:ext>
                </a:extLst>
              </a:tr>
              <a:tr h="198000">
                <a:tc>
                  <a:txBody>
                    <a:bodyPr/>
                    <a:lstStyle/>
                    <a:p>
                      <a:pPr algn="l" fontAlgn="b">
                        <a:buNone/>
                      </a:pPr>
                      <a:r>
                        <a:rPr lang="en-GB" sz="1100" b="0" i="0" u="none" strike="noStrike" noProof="0">
                          <a:solidFill>
                            <a:srgbClr val="000000"/>
                          </a:solidFill>
                          <a:effectLst/>
                          <a:latin typeface="HelveticaNeueLT Pro 45 Lt" panose="020B0403020202020204" pitchFamily="34" charset="-70"/>
                        </a:rPr>
                        <a:t>Deposits from customers</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1,403</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1,403</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1,002</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1,282</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+121</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772236942"/>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 </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692471478"/>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Key figures</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887896033"/>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Cost / income ratio (C/I)</a:t>
                      </a:r>
                    </a:p>
                  </a:txBody>
                  <a:tcPr marL="0" marR="0" marT="0" marB="0" anchor="ctr">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82.9%</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82.8%</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83.4%</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83.3%</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- 0.5 pp</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07551121"/>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Net interest margin (NIM)</a:t>
                      </a:r>
                    </a:p>
                  </a:txBody>
                  <a:tcPr marL="0" marR="0" marT="0" marB="0" anchor="ctr">
                    <a:lnL>
                      <a:noFill/>
                    </a:lnL>
                    <a:lnR>
                      <a:noFill/>
                    </a:lnR>
                    <a:lnT>
                      <a:noFill/>
                    </a:lnT>
                    <a:lnB>
                      <a:noFill/>
                    </a:lnB>
                    <a:no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2.4%</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2.4%</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2.4%</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2.3%</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+ 0.1 pp</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137182665"/>
                  </a:ext>
                </a:extLst>
              </a:tr>
            </a:tbl>
          </a:graphicData>
        </a:graphic>
      </p:graphicFrame>
    </p:spTree>
    <p:extLst>
      <p:ext uri="{BB962C8B-B14F-4D97-AF65-F5344CB8AC3E}">
        <p14:creationId xmlns:p14="http://schemas.microsoft.com/office/powerpoint/2010/main" val="58539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82838" y="6362962"/>
            <a:ext cx="2844800" cy="309562"/>
          </a:xfrm>
        </p:spPr>
        <p:txBody>
          <a:bodyPr/>
          <a:lstStyle/>
          <a:p>
            <a:pPr>
              <a:defRPr/>
            </a:pPr>
            <a:fld id="{BA1AC56E-C371-47FC-88B5-CE31439F79D2}" type="slidenum">
              <a:rPr lang="en-GB" noProof="0" smtClean="0"/>
              <a:pPr>
                <a:defRPr/>
              </a:pPr>
              <a:t>5</a:t>
            </a:fld>
            <a:endParaRPr lang="en-GB" noProof="0"/>
          </a:p>
        </p:txBody>
      </p:sp>
      <p:sp>
        <p:nvSpPr>
          <p:cNvPr id="9" name="Content Placeholder 2"/>
          <p:cNvSpPr txBox="1">
            <a:spLocks/>
          </p:cNvSpPr>
          <p:nvPr/>
        </p:nvSpPr>
        <p:spPr bwMode="auto">
          <a:xfrm>
            <a:off x="7920000" y="1152000"/>
            <a:ext cx="3960000" cy="5040000"/>
          </a:xfrm>
          <a:prstGeom prst="rect">
            <a:avLst/>
          </a:prstGeom>
          <a:noFill/>
          <a:ln w="9525">
            <a:noFill/>
            <a:miter lim="800000"/>
            <a:headEnd/>
            <a:tailEnd/>
          </a:ln>
        </p:spPr>
        <p:txBody>
          <a:bodyPr vert="horz" wrap="square" lIns="91440" tIns="45720" rIns="36000" bIns="45720" numCol="1" anchor="t" anchorCtr="0" compatLnSpc="1">
            <a:prstTxWarp prst="textNoShape">
              <a:avLst/>
            </a:prstTxWarp>
            <a:noAutofit/>
          </a:bodyPr>
          <a:lstStyle>
            <a:defPPr>
              <a:defRPr lang="en-US"/>
            </a:defPPr>
            <a:lvl1pPr marL="342900" indent="-342900" defTabSz="457189" eaLnBrk="1" hangingPunct="1">
              <a:spcBef>
                <a:spcPct val="20000"/>
              </a:spcBef>
              <a:buFont typeface="Arial" panose="020B0604020202020204" pitchFamily="34" charset="0"/>
              <a:buChar char="•"/>
              <a:defRPr sz="1600">
                <a:latin typeface="HelveticaNeueLT Pro 45 Lt" panose="020B0403020202020204" pitchFamily="34" charset="-70"/>
                <a:ea typeface="ＭＳ Ｐゴシック" charset="-128"/>
                <a:cs typeface="ＭＳ Ｐゴシック" charset="-128"/>
              </a:defRPr>
            </a:lvl1pPr>
            <a:lvl2pPr marL="742932" indent="-285744" defTabSz="457189" eaLnBrk="1" hangingPunct="1">
              <a:spcBef>
                <a:spcPct val="20000"/>
              </a:spcBef>
              <a:buFont typeface="Arial" charset="0"/>
              <a:buChar char="–"/>
              <a:defRPr sz="2800">
                <a:latin typeface="+mn-lt"/>
                <a:ea typeface="ＭＳ Ｐゴシック" charset="-128"/>
                <a:cs typeface="+mn-cs"/>
              </a:defRPr>
            </a:lvl2pPr>
            <a:lvl3pPr marL="1142971" indent="-228594" defTabSz="457189" eaLnBrk="1" hangingPunct="1">
              <a:spcBef>
                <a:spcPct val="20000"/>
              </a:spcBef>
              <a:buFont typeface="Arial" charset="0"/>
              <a:buChar char="•"/>
              <a:defRPr sz="2400">
                <a:latin typeface="+mn-lt"/>
                <a:ea typeface="ＭＳ Ｐゴシック" charset="-128"/>
                <a:cs typeface="+mn-cs"/>
              </a:defRPr>
            </a:lvl3pPr>
            <a:lvl4pPr marL="1600160" indent="-228594" defTabSz="457189" eaLnBrk="1" hangingPunct="1">
              <a:spcBef>
                <a:spcPct val="20000"/>
              </a:spcBef>
              <a:buFont typeface="Arial" charset="0"/>
              <a:buChar char="–"/>
              <a:defRPr sz="2000">
                <a:latin typeface="+mn-lt"/>
                <a:ea typeface="ＭＳ Ｐゴシック" charset="-128"/>
                <a:cs typeface="+mn-cs"/>
              </a:defRPr>
            </a:lvl4pPr>
            <a:lvl5pPr marL="2057349" indent="-228594" defTabSz="457189" eaLnBrk="1" hangingPunct="1">
              <a:spcBef>
                <a:spcPct val="20000"/>
              </a:spcBef>
              <a:buFont typeface="Arial" charset="0"/>
              <a:buChar char="»"/>
              <a:defRPr sz="2000">
                <a:latin typeface="+mn-lt"/>
                <a:ea typeface="ＭＳ Ｐゴシック" charset="-128"/>
                <a:cs typeface="+mn-cs"/>
              </a:defRPr>
            </a:lvl5pPr>
            <a:lvl6pPr marL="2514537" indent="-228594" defTabSz="457189">
              <a:spcBef>
                <a:spcPct val="20000"/>
              </a:spcBef>
              <a:buFont typeface="Arial"/>
              <a:buChar char="•"/>
              <a:defRPr sz="2000">
                <a:latin typeface="+mn-lt"/>
                <a:ea typeface="+mn-ea"/>
                <a:cs typeface="+mn-cs"/>
              </a:defRPr>
            </a:lvl6pPr>
            <a:lvl7pPr marL="2971726" indent="-228594" defTabSz="457189">
              <a:spcBef>
                <a:spcPct val="20000"/>
              </a:spcBef>
              <a:buFont typeface="Arial"/>
              <a:buChar char="•"/>
              <a:defRPr sz="2000">
                <a:latin typeface="+mn-lt"/>
                <a:ea typeface="+mn-ea"/>
                <a:cs typeface="+mn-cs"/>
              </a:defRPr>
            </a:lvl7pPr>
            <a:lvl8pPr marL="3428914" indent="-228594" defTabSz="457189">
              <a:spcBef>
                <a:spcPct val="20000"/>
              </a:spcBef>
              <a:buFont typeface="Arial"/>
              <a:buChar char="•"/>
              <a:defRPr sz="2000">
                <a:latin typeface="+mn-lt"/>
                <a:ea typeface="+mn-ea"/>
                <a:cs typeface="+mn-cs"/>
              </a:defRPr>
            </a:lvl8pPr>
            <a:lvl9pPr marL="3886103" indent="-228594" defTabSz="457189">
              <a:spcBef>
                <a:spcPct val="20000"/>
              </a:spcBef>
              <a:buFont typeface="Arial"/>
              <a:buChar char="•"/>
              <a:defRPr sz="2000">
                <a:latin typeface="+mn-lt"/>
                <a:ea typeface="+mn-ea"/>
                <a:cs typeface="+mn-cs"/>
              </a:defRPr>
            </a:lvl9pPr>
          </a:lstStyle>
          <a:p>
            <a:pPr marL="179705" indent="-179705">
              <a:spcAft>
                <a:spcPts val="800"/>
              </a:spcAft>
            </a:pPr>
            <a:r>
              <a:rPr lang="en-GB" sz="1200" noProof="0">
                <a:ea typeface="ＭＳ Ｐゴシック"/>
              </a:rPr>
              <a:t>May net profit amounted to EUR 0.2m, with the cumulative YTD result ahead of the financial plan</a:t>
            </a:r>
          </a:p>
          <a:p>
            <a:pPr marL="179705" indent="-179705">
              <a:spcAft>
                <a:spcPts val="800"/>
              </a:spcAft>
            </a:pPr>
            <a:r>
              <a:rPr lang="en-GB" sz="1200" noProof="0">
                <a:ea typeface="ＭＳ Ｐゴシック"/>
              </a:rPr>
              <a:t>Markets continued to grow strongly for the second consecutive month, with all LHV funds delivering positive returns</a:t>
            </a:r>
          </a:p>
          <a:p>
            <a:pPr marL="179705" indent="-179705">
              <a:spcAft>
                <a:spcPts val="800"/>
              </a:spcAft>
            </a:pPr>
            <a:r>
              <a:rPr lang="en-GB" sz="1200" noProof="0">
                <a:ea typeface="ＭＳ Ｐゴシック"/>
              </a:rPr>
              <a:t>The largest pension funds </a:t>
            </a:r>
            <a:r>
              <a:rPr lang="en-GB" sz="1200" noProof="0" err="1">
                <a:ea typeface="ＭＳ Ｐゴシック"/>
              </a:rPr>
              <a:t>Julge</a:t>
            </a:r>
            <a:r>
              <a:rPr lang="en-GB" sz="1200" noProof="0">
                <a:ea typeface="ＭＳ Ｐゴシック"/>
              </a:rPr>
              <a:t> and </a:t>
            </a:r>
            <a:r>
              <a:rPr lang="en-GB" sz="1200" noProof="0" err="1">
                <a:ea typeface="ＭＳ Ｐゴシック"/>
              </a:rPr>
              <a:t>Ettevõtlik</a:t>
            </a:r>
            <a:r>
              <a:rPr lang="en-GB" sz="1200" noProof="0">
                <a:ea typeface="ＭＳ Ｐゴシック"/>
              </a:rPr>
              <a:t> returned 0.8% and 0.5%, </a:t>
            </a:r>
            <a:r>
              <a:rPr lang="en-GB" sz="1200" noProof="0" err="1">
                <a:ea typeface="ＭＳ Ｐゴシック"/>
              </a:rPr>
              <a:t>Tasakaalukas</a:t>
            </a:r>
            <a:r>
              <a:rPr lang="en-GB" sz="1200" noProof="0">
                <a:ea typeface="ＭＳ Ｐゴシック"/>
              </a:rPr>
              <a:t> and </a:t>
            </a:r>
            <a:r>
              <a:rPr lang="en-GB" sz="1200" noProof="0" err="1">
                <a:ea typeface="ＭＳ Ｐゴシック"/>
              </a:rPr>
              <a:t>Rahulik</a:t>
            </a:r>
            <a:r>
              <a:rPr lang="en-GB" sz="1200" noProof="0">
                <a:ea typeface="ＭＳ Ｐゴシック"/>
              </a:rPr>
              <a:t> 0.3% and 0.5%, and the LHV </a:t>
            </a:r>
            <a:r>
              <a:rPr lang="en-GB" sz="1200" noProof="0" err="1">
                <a:ea typeface="ＭＳ Ｐゴシック"/>
              </a:rPr>
              <a:t>Indeks</a:t>
            </a:r>
            <a:r>
              <a:rPr lang="en-GB" sz="1200" noProof="0">
                <a:ea typeface="ＭＳ Ｐゴシック"/>
              </a:rPr>
              <a:t> pension fund 6.9%</a:t>
            </a:r>
          </a:p>
          <a:p>
            <a:pPr marL="179705" indent="-179705">
              <a:spcAft>
                <a:spcPts val="800"/>
              </a:spcAft>
            </a:pPr>
            <a:r>
              <a:rPr lang="en-GB" sz="1200" noProof="0">
                <a:ea typeface="ＭＳ Ｐゴシック"/>
              </a:rPr>
              <a:t>Assets under management approached EUR 1.8bn, EUR 38m ahead of plan, driven by stronger-than-expected fund performance</a:t>
            </a:r>
          </a:p>
          <a:p>
            <a:pPr marL="179705" indent="-179705">
              <a:spcAft>
                <a:spcPts val="800"/>
              </a:spcAft>
            </a:pPr>
            <a:endParaRPr lang="en-GB" sz="1200" noProof="0">
              <a:solidFill>
                <a:srgbClr val="FF0000"/>
              </a:solidFill>
            </a:endParaRPr>
          </a:p>
        </p:txBody>
      </p:sp>
      <p:graphicFrame>
        <p:nvGraphicFramePr>
          <p:cNvPr id="3" name="Table 2">
            <a:extLst>
              <a:ext uri="{FF2B5EF4-FFF2-40B4-BE49-F238E27FC236}">
                <a16:creationId xmlns:a16="http://schemas.microsoft.com/office/drawing/2014/main" id="{352FDE42-1359-7CE3-A03C-EEE41F089C10}"/>
              </a:ext>
            </a:extLst>
          </p:cNvPr>
          <p:cNvGraphicFramePr>
            <a:graphicFrameLocks noGrp="1"/>
          </p:cNvGraphicFramePr>
          <p:nvPr>
            <p:extLst>
              <p:ext uri="{D42A27DB-BD31-4B8C-83A1-F6EECF244321}">
                <p14:modId xmlns:p14="http://schemas.microsoft.com/office/powerpoint/2010/main" val="2928445036"/>
              </p:ext>
            </p:extLst>
          </p:nvPr>
        </p:nvGraphicFramePr>
        <p:xfrm>
          <a:off x="830261" y="1152000"/>
          <a:ext cx="6624000" cy="2970000"/>
        </p:xfrm>
        <a:graphic>
          <a:graphicData uri="http://schemas.openxmlformats.org/drawingml/2006/table">
            <a:tbl>
              <a:tblPr/>
              <a:tblGrid>
                <a:gridCol w="3492000">
                  <a:extLst>
                    <a:ext uri="{9D8B030D-6E8A-4147-A177-3AD203B41FA5}">
                      <a16:colId xmlns:a16="http://schemas.microsoft.com/office/drawing/2014/main" val="1075067379"/>
                    </a:ext>
                  </a:extLst>
                </a:gridCol>
                <a:gridCol w="612000">
                  <a:extLst>
                    <a:ext uri="{9D8B030D-6E8A-4147-A177-3AD203B41FA5}">
                      <a16:colId xmlns:a16="http://schemas.microsoft.com/office/drawing/2014/main" val="90480662"/>
                    </a:ext>
                  </a:extLst>
                </a:gridCol>
                <a:gridCol w="612000">
                  <a:extLst>
                    <a:ext uri="{9D8B030D-6E8A-4147-A177-3AD203B41FA5}">
                      <a16:colId xmlns:a16="http://schemas.microsoft.com/office/drawing/2014/main" val="2053992879"/>
                    </a:ext>
                  </a:extLst>
                </a:gridCol>
                <a:gridCol w="612000">
                  <a:extLst>
                    <a:ext uri="{9D8B030D-6E8A-4147-A177-3AD203B41FA5}">
                      <a16:colId xmlns:a16="http://schemas.microsoft.com/office/drawing/2014/main" val="3468253333"/>
                    </a:ext>
                  </a:extLst>
                </a:gridCol>
                <a:gridCol w="612000">
                  <a:extLst>
                    <a:ext uri="{9D8B030D-6E8A-4147-A177-3AD203B41FA5}">
                      <a16:colId xmlns:a16="http://schemas.microsoft.com/office/drawing/2014/main" val="21806685"/>
                    </a:ext>
                  </a:extLst>
                </a:gridCol>
                <a:gridCol w="684000">
                  <a:extLst>
                    <a:ext uri="{9D8B030D-6E8A-4147-A177-3AD203B41FA5}">
                      <a16:colId xmlns:a16="http://schemas.microsoft.com/office/drawing/2014/main" val="1791420393"/>
                    </a:ext>
                  </a:extLst>
                </a:gridCol>
              </a:tblGrid>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Financial results, </a:t>
                      </a:r>
                      <a:r>
                        <a:rPr lang="en-GB" sz="1100" b="0" i="0" u="none" strike="noStrike" noProof="0" err="1">
                          <a:solidFill>
                            <a:srgbClr val="000000"/>
                          </a:solidFill>
                          <a:effectLst/>
                          <a:latin typeface="HelveticaNeueLT Pro 65 Md" panose="020B0604020202020204" pitchFamily="34" charset="-70"/>
                        </a:rPr>
                        <a:t>EURt</a:t>
                      </a:r>
                      <a:endParaRPr lang="en-GB" sz="1100" b="0" i="0" u="none" strike="noStrike" noProof="0">
                        <a:solidFill>
                          <a:srgbClr val="000000"/>
                        </a:solidFill>
                        <a:effectLst/>
                        <a:latin typeface="HelveticaNeueLT Pro 65 Md" panose="020B0604020202020204" pitchFamily="34" charset="-70"/>
                      </a:endParaRP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517334898"/>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Total net income</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825</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4,015</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3,680</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3,941</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+75</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72760702"/>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Total operating expenses</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706</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3,531</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2,921</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3,465</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+67</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54537131"/>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EBIT</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119</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484</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759</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476</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+8</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25754807"/>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Net financial income</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93</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411</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272</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246</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+166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58827677"/>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Income tax expense</a:t>
                      </a:r>
                    </a:p>
                  </a:txBody>
                  <a:tcPr marL="57150" marR="0" marT="0" marB="0" anchor="ctr">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0</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1,128</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564</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1,128</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+0</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60669445"/>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Net profit</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212</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-233</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468</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-407</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+174</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85664950"/>
                  </a:ext>
                </a:extLst>
              </a:tr>
              <a:tr h="198000">
                <a:tc>
                  <a:txBody>
                    <a:bodyPr/>
                    <a:lstStyle/>
                    <a:p>
                      <a:pPr algn="l" fontAlgn="ctr">
                        <a:buNone/>
                      </a:pPr>
                      <a:r>
                        <a:rPr lang="en-GB" sz="1100" b="0" i="0" u="none" strike="noStrike" noProof="0">
                          <a:solidFill>
                            <a:srgbClr val="FF0000"/>
                          </a:solidFill>
                          <a:effectLst/>
                          <a:latin typeface="HelveticaNeueLT Pro 45 Lt" panose="020B0403020202020204" pitchFamily="34" charset="-70"/>
                        </a:rPr>
                        <a:t> </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37108434"/>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Business volumes</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394146464"/>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Assets under management, EURm</a:t>
                      </a:r>
                    </a:p>
                  </a:txBody>
                  <a:tcPr marL="0" marR="0" marT="0" marB="0" anchor="ctr">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1,792</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1,792</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1,544</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1,753</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+38</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19415203"/>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Active customers of PII funds, thousand</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104</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104</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111</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107</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448205162"/>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 </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181239"/>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Key figures</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794154909"/>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Cost / income ratio (C/I)</a:t>
                      </a:r>
                    </a:p>
                  </a:txBody>
                  <a:tcPr marL="0" marR="0" marT="0" marB="0" anchor="ctr">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76.9%</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79.8%</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73.9%</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82.8%</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- 3.0 pp</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59816303"/>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Funds average return</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2.0%</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7.3%</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3.6%</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3.1%</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+ 4.3 pp</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015051832"/>
                  </a:ext>
                </a:extLst>
              </a:tr>
            </a:tbl>
          </a:graphicData>
        </a:graphic>
      </p:graphicFrame>
      <p:sp>
        <p:nvSpPr>
          <p:cNvPr id="2" name="Content Placeholder 2">
            <a:extLst>
              <a:ext uri="{FF2B5EF4-FFF2-40B4-BE49-F238E27FC236}">
                <a16:creationId xmlns:a16="http://schemas.microsoft.com/office/drawing/2014/main" id="{33234FEF-A012-059A-71D2-9AA08441B6E1}"/>
              </a:ext>
            </a:extLst>
          </p:cNvPr>
          <p:cNvSpPr txBox="1">
            <a:spLocks/>
          </p:cNvSpPr>
          <p:nvPr/>
        </p:nvSpPr>
        <p:spPr bwMode="auto">
          <a:xfrm>
            <a:off x="784799" y="252000"/>
            <a:ext cx="10794787" cy="7756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891" indent="-342891" algn="l" defTabSz="457189" rtl="0" eaLnBrk="1" fontAlgn="base" hangingPunct="1">
              <a:spcBef>
                <a:spcPct val="20000"/>
              </a:spcBef>
              <a:spcAft>
                <a:spcPct val="0"/>
              </a:spcAft>
              <a:buFont typeface="Arial" charset="0"/>
              <a:defRPr sz="27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GB" sz="2400" noProof="0">
                <a:latin typeface="HelveticaNeueLT Pro 45 Lt" panose="020B0403020202020204" pitchFamily="34" charset="-70"/>
                <a:ea typeface="ＭＳ Ｐゴシック"/>
              </a:rPr>
              <a:t>LHV </a:t>
            </a:r>
            <a:r>
              <a:rPr lang="en-GB" sz="2400" noProof="0" err="1">
                <a:latin typeface="HelveticaNeueLT Pro 45 Lt" panose="020B0403020202020204" pitchFamily="34" charset="-70"/>
                <a:ea typeface="ＭＳ Ｐゴシック"/>
              </a:rPr>
              <a:t>Varahaldus</a:t>
            </a:r>
            <a:endParaRPr lang="en-GB" sz="2400" noProof="0">
              <a:latin typeface="HelveticaNeueLT Pro 45 Lt" panose="020B0403020202020204" pitchFamily="34" charset="-70"/>
              <a:ea typeface="ＭＳ Ｐゴシック"/>
            </a:endParaRPr>
          </a:p>
          <a:p>
            <a:pPr marL="0" indent="0"/>
            <a:r>
              <a:rPr lang="en-GB" sz="2600" noProof="0">
                <a:latin typeface="HelveticaNeueLT Pro 65 Md"/>
                <a:ea typeface="ＭＳ Ｐゴシック"/>
              </a:rPr>
              <a:t>Second very strong month in markets, all LHV funds with positive returns</a:t>
            </a:r>
            <a:endParaRPr lang="en-GB" sz="2600" noProof="0">
              <a:latin typeface="HelveticaNeueLT Pro 65 Md"/>
            </a:endParaRPr>
          </a:p>
        </p:txBody>
      </p:sp>
    </p:spTree>
    <p:extLst>
      <p:ext uri="{BB962C8B-B14F-4D97-AF65-F5344CB8AC3E}">
        <p14:creationId xmlns:p14="http://schemas.microsoft.com/office/powerpoint/2010/main" val="1535242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82838" y="6362962"/>
            <a:ext cx="2844800" cy="309562"/>
          </a:xfrm>
        </p:spPr>
        <p:txBody>
          <a:bodyPr/>
          <a:lstStyle/>
          <a:p>
            <a:pPr>
              <a:defRPr/>
            </a:pPr>
            <a:fld id="{BA1AC56E-C371-47FC-88B5-CE31439F79D2}" type="slidenum">
              <a:rPr lang="en-GB" noProof="0" smtClean="0"/>
              <a:pPr>
                <a:defRPr/>
              </a:pPr>
              <a:t>6</a:t>
            </a:fld>
            <a:endParaRPr lang="en-GB" noProof="0"/>
          </a:p>
        </p:txBody>
      </p:sp>
      <p:sp>
        <p:nvSpPr>
          <p:cNvPr id="9" name="Content Placeholder 2"/>
          <p:cNvSpPr txBox="1">
            <a:spLocks/>
          </p:cNvSpPr>
          <p:nvPr/>
        </p:nvSpPr>
        <p:spPr bwMode="auto">
          <a:xfrm>
            <a:off x="7920000" y="1151999"/>
            <a:ext cx="3960000" cy="5040000"/>
          </a:xfrm>
          <a:prstGeom prst="rect">
            <a:avLst/>
          </a:prstGeom>
          <a:noFill/>
          <a:ln w="9525">
            <a:noFill/>
            <a:miter lim="800000"/>
            <a:headEnd/>
            <a:tailEnd/>
          </a:ln>
        </p:spPr>
        <p:txBody>
          <a:bodyPr vert="horz" wrap="square" lIns="91440" tIns="45720" rIns="36000" bIns="45720" numCol="1" anchor="t" anchorCtr="0" compatLnSpc="1">
            <a:prstTxWarp prst="textNoShape">
              <a:avLst/>
            </a:prstTxWarp>
            <a:noAutofit/>
          </a:bodyPr>
          <a:lstStyle>
            <a:defPPr>
              <a:defRPr lang="en-US"/>
            </a:defPPr>
            <a:lvl1pPr marL="342900" indent="-342900" defTabSz="457189" eaLnBrk="1" hangingPunct="1">
              <a:spcBef>
                <a:spcPct val="20000"/>
              </a:spcBef>
              <a:buFont typeface="Arial" panose="020B0604020202020204" pitchFamily="34" charset="0"/>
              <a:buChar char="•"/>
              <a:defRPr sz="1600">
                <a:latin typeface="HelveticaNeueLT Pro 45 Lt" panose="020B0403020202020204" pitchFamily="34" charset="-70"/>
                <a:ea typeface="ＭＳ Ｐゴシック" charset="-128"/>
                <a:cs typeface="ＭＳ Ｐゴシック" charset="-128"/>
              </a:defRPr>
            </a:lvl1pPr>
            <a:lvl2pPr marL="742932" indent="-285744" defTabSz="457189" eaLnBrk="1" hangingPunct="1">
              <a:spcBef>
                <a:spcPct val="20000"/>
              </a:spcBef>
              <a:buFont typeface="Arial" charset="0"/>
              <a:buChar char="–"/>
              <a:defRPr sz="2800">
                <a:latin typeface="+mn-lt"/>
                <a:ea typeface="ＭＳ Ｐゴシック" charset="-128"/>
                <a:cs typeface="+mn-cs"/>
              </a:defRPr>
            </a:lvl2pPr>
            <a:lvl3pPr marL="1142971" indent="-228594" defTabSz="457189" eaLnBrk="1" hangingPunct="1">
              <a:spcBef>
                <a:spcPct val="20000"/>
              </a:spcBef>
              <a:buFont typeface="Arial" charset="0"/>
              <a:buChar char="•"/>
              <a:defRPr sz="2400">
                <a:latin typeface="+mn-lt"/>
                <a:ea typeface="ＭＳ Ｐゴシック" charset="-128"/>
                <a:cs typeface="+mn-cs"/>
              </a:defRPr>
            </a:lvl3pPr>
            <a:lvl4pPr marL="1600160" indent="-228594" defTabSz="457189" eaLnBrk="1" hangingPunct="1">
              <a:spcBef>
                <a:spcPct val="20000"/>
              </a:spcBef>
              <a:buFont typeface="Arial" charset="0"/>
              <a:buChar char="–"/>
              <a:defRPr sz="2000">
                <a:latin typeface="+mn-lt"/>
                <a:ea typeface="ＭＳ Ｐゴシック" charset="-128"/>
                <a:cs typeface="+mn-cs"/>
              </a:defRPr>
            </a:lvl4pPr>
            <a:lvl5pPr marL="2057349" indent="-228594" defTabSz="457189" eaLnBrk="1" hangingPunct="1">
              <a:spcBef>
                <a:spcPct val="20000"/>
              </a:spcBef>
              <a:buFont typeface="Arial" charset="0"/>
              <a:buChar char="»"/>
              <a:defRPr sz="2000">
                <a:latin typeface="+mn-lt"/>
                <a:ea typeface="ＭＳ Ｐゴシック" charset="-128"/>
                <a:cs typeface="+mn-cs"/>
              </a:defRPr>
            </a:lvl5pPr>
            <a:lvl6pPr marL="2514537" indent="-228594" defTabSz="457189">
              <a:spcBef>
                <a:spcPct val="20000"/>
              </a:spcBef>
              <a:buFont typeface="Arial"/>
              <a:buChar char="•"/>
              <a:defRPr sz="2000">
                <a:latin typeface="+mn-lt"/>
                <a:ea typeface="+mn-ea"/>
                <a:cs typeface="+mn-cs"/>
              </a:defRPr>
            </a:lvl6pPr>
            <a:lvl7pPr marL="2971726" indent="-228594" defTabSz="457189">
              <a:spcBef>
                <a:spcPct val="20000"/>
              </a:spcBef>
              <a:buFont typeface="Arial"/>
              <a:buChar char="•"/>
              <a:defRPr sz="2000">
                <a:latin typeface="+mn-lt"/>
                <a:ea typeface="+mn-ea"/>
                <a:cs typeface="+mn-cs"/>
              </a:defRPr>
            </a:lvl7pPr>
            <a:lvl8pPr marL="3428914" indent="-228594" defTabSz="457189">
              <a:spcBef>
                <a:spcPct val="20000"/>
              </a:spcBef>
              <a:buFont typeface="Arial"/>
              <a:buChar char="•"/>
              <a:defRPr sz="2000">
                <a:latin typeface="+mn-lt"/>
                <a:ea typeface="+mn-ea"/>
                <a:cs typeface="+mn-cs"/>
              </a:defRPr>
            </a:lvl8pPr>
            <a:lvl9pPr marL="3886103" indent="-228594" defTabSz="457189">
              <a:spcBef>
                <a:spcPct val="20000"/>
              </a:spcBef>
              <a:buFont typeface="Arial"/>
              <a:buChar char="•"/>
              <a:defRPr sz="2000">
                <a:latin typeface="+mn-lt"/>
                <a:ea typeface="+mn-ea"/>
                <a:cs typeface="+mn-cs"/>
              </a:defRPr>
            </a:lvl9pPr>
          </a:lstStyle>
          <a:p>
            <a:pPr marL="179705" indent="-179705">
              <a:spcAft>
                <a:spcPts val="800"/>
              </a:spcAft>
            </a:pPr>
            <a:r>
              <a:rPr lang="en-GB" sz="1200" noProof="0">
                <a:ea typeface="ＭＳ Ｐゴシック"/>
              </a:rPr>
              <a:t>May net profit of EUR 0.4m, supported by the best monthly gross loss ratio of 2026 at 61.8%</a:t>
            </a:r>
          </a:p>
          <a:p>
            <a:pPr marL="179705" indent="-179705">
              <a:spcAft>
                <a:spcPts val="800"/>
              </a:spcAft>
            </a:pPr>
            <a:r>
              <a:rPr lang="en-GB" sz="1200" noProof="0">
                <a:ea typeface="ＭＳ Ｐゴシック"/>
              </a:rPr>
              <a:t>Claims activity declined from the previous month, with 13,300 new claims registered and EUR 2.3m paid out, while the monthly net loss ratio declined to 63.6%</a:t>
            </a:r>
          </a:p>
          <a:p>
            <a:pPr marL="179705" indent="-179705">
              <a:spcAft>
                <a:spcPts val="800"/>
              </a:spcAft>
            </a:pPr>
            <a:r>
              <a:rPr lang="en-GB" sz="1200" noProof="0">
                <a:ea typeface="ＭＳ Ｐゴシック"/>
              </a:rPr>
              <a:t>New contracts of EUR 3.5m were signed in May</a:t>
            </a:r>
          </a:p>
          <a:p>
            <a:pPr marL="179705" indent="-179705">
              <a:spcAft>
                <a:spcPts val="800"/>
              </a:spcAft>
            </a:pPr>
            <a:r>
              <a:rPr lang="en-GB" sz="1200" noProof="0">
                <a:ea typeface="ＭＳ Ｐゴシック"/>
              </a:rPr>
              <a:t>Strong sales across nearly all product lines keeping YTD premiums written EUR 0.5m ahead of the financial plan </a:t>
            </a:r>
          </a:p>
          <a:p>
            <a:pPr marL="179705" indent="-179705">
              <a:spcAft>
                <a:spcPts val="800"/>
              </a:spcAft>
            </a:pPr>
            <a:r>
              <a:rPr lang="en-GB" sz="1200" noProof="0">
                <a:ea typeface="ＭＳ Ｐゴシック"/>
              </a:rPr>
              <a:t>While the monthly net expense ratio increased, the YTD ratio remained significantly below the level assumed in the financial plan</a:t>
            </a:r>
          </a:p>
          <a:p>
            <a:pPr marL="179705" indent="-179705">
              <a:spcAft>
                <a:spcPts val="800"/>
              </a:spcAft>
            </a:pPr>
            <a:r>
              <a:rPr lang="en-GB" sz="1200" noProof="0">
                <a:ea typeface="ＭＳ Ｐゴシック"/>
              </a:rPr>
              <a:t>At month-end, the customer base stood at 241,000, with 321,000 valid policies in force</a:t>
            </a:r>
            <a:endParaRPr lang="en-GB" sz="1200" noProof="0">
              <a:solidFill>
                <a:srgbClr val="FF0000"/>
              </a:solidFill>
            </a:endParaRPr>
          </a:p>
        </p:txBody>
      </p:sp>
      <p:sp>
        <p:nvSpPr>
          <p:cNvPr id="6" name="Content Placeholder 2">
            <a:extLst>
              <a:ext uri="{FF2B5EF4-FFF2-40B4-BE49-F238E27FC236}">
                <a16:creationId xmlns:a16="http://schemas.microsoft.com/office/drawing/2014/main" id="{0A4FED61-E985-4424-B2B8-C067E1231FCD}"/>
              </a:ext>
            </a:extLst>
          </p:cNvPr>
          <p:cNvSpPr txBox="1">
            <a:spLocks/>
          </p:cNvSpPr>
          <p:nvPr/>
        </p:nvSpPr>
        <p:spPr bwMode="auto">
          <a:xfrm>
            <a:off x="784799" y="252000"/>
            <a:ext cx="10794787" cy="7756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891" indent="-342891" algn="l" defTabSz="457189" rtl="0" eaLnBrk="1" fontAlgn="base" hangingPunct="1">
              <a:spcBef>
                <a:spcPct val="20000"/>
              </a:spcBef>
              <a:spcAft>
                <a:spcPct val="0"/>
              </a:spcAft>
              <a:buFont typeface="Arial" charset="0"/>
              <a:defRPr sz="27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GB" sz="2400" noProof="0">
                <a:solidFill>
                  <a:schemeClr val="tx2"/>
                </a:solidFill>
                <a:latin typeface="HelveticaNeueLT Pro 45 Lt" panose="020B0403020202020204" pitchFamily="34" charset="-70"/>
                <a:ea typeface="ＭＳ Ｐゴシック"/>
              </a:rPr>
              <a:t>LHV </a:t>
            </a:r>
            <a:r>
              <a:rPr lang="en-GB" sz="2400" noProof="0" err="1">
                <a:solidFill>
                  <a:schemeClr val="tx2"/>
                </a:solidFill>
                <a:latin typeface="HelveticaNeueLT Pro 45 Lt" panose="020B0403020202020204" pitchFamily="34" charset="-70"/>
                <a:ea typeface="ＭＳ Ｐゴシック"/>
              </a:rPr>
              <a:t>Kindlustus</a:t>
            </a:r>
            <a:r>
              <a:rPr lang="en-GB" sz="2400" noProof="0">
                <a:solidFill>
                  <a:schemeClr val="tx2"/>
                </a:solidFill>
                <a:latin typeface="HelveticaNeueLT Pro 45 Lt" panose="020B0403020202020204" pitchFamily="34" charset="-70"/>
                <a:ea typeface="ＭＳ Ｐゴシック"/>
              </a:rPr>
              <a:t> </a:t>
            </a:r>
          </a:p>
          <a:p>
            <a:pPr marL="0" indent="0"/>
            <a:r>
              <a:rPr lang="en-GB" sz="2600" noProof="0">
                <a:latin typeface="HelveticaNeueLT Pro 65 Md" panose="020B0604020202020204" pitchFamily="34" charset="-70"/>
                <a:ea typeface="ＭＳ Ｐゴシック"/>
              </a:rPr>
              <a:t>Improving financial results with positive momentum</a:t>
            </a:r>
            <a:endParaRPr lang="en-GB" sz="2600" noProof="0">
              <a:latin typeface="HelveticaNeueLT Pro 65 Md" panose="020B0604020202020204" pitchFamily="34" charset="-70"/>
            </a:endParaRPr>
          </a:p>
        </p:txBody>
      </p:sp>
      <p:graphicFrame>
        <p:nvGraphicFramePr>
          <p:cNvPr id="2" name="Table 1">
            <a:extLst>
              <a:ext uri="{FF2B5EF4-FFF2-40B4-BE49-F238E27FC236}">
                <a16:creationId xmlns:a16="http://schemas.microsoft.com/office/drawing/2014/main" id="{FBFEA8DC-211F-79C3-34AB-1CC72E7F368C}"/>
              </a:ext>
            </a:extLst>
          </p:cNvPr>
          <p:cNvGraphicFramePr>
            <a:graphicFrameLocks noGrp="1"/>
          </p:cNvGraphicFramePr>
          <p:nvPr>
            <p:extLst>
              <p:ext uri="{D42A27DB-BD31-4B8C-83A1-F6EECF244321}">
                <p14:modId xmlns:p14="http://schemas.microsoft.com/office/powerpoint/2010/main" val="862520952"/>
              </p:ext>
            </p:extLst>
          </p:nvPr>
        </p:nvGraphicFramePr>
        <p:xfrm>
          <a:off x="839788" y="1152000"/>
          <a:ext cx="6624000" cy="3564000"/>
        </p:xfrm>
        <a:graphic>
          <a:graphicData uri="http://schemas.openxmlformats.org/drawingml/2006/table">
            <a:tbl>
              <a:tblPr/>
              <a:tblGrid>
                <a:gridCol w="3492000">
                  <a:extLst>
                    <a:ext uri="{9D8B030D-6E8A-4147-A177-3AD203B41FA5}">
                      <a16:colId xmlns:a16="http://schemas.microsoft.com/office/drawing/2014/main" val="3779846122"/>
                    </a:ext>
                  </a:extLst>
                </a:gridCol>
                <a:gridCol w="612000">
                  <a:extLst>
                    <a:ext uri="{9D8B030D-6E8A-4147-A177-3AD203B41FA5}">
                      <a16:colId xmlns:a16="http://schemas.microsoft.com/office/drawing/2014/main" val="2169943450"/>
                    </a:ext>
                  </a:extLst>
                </a:gridCol>
                <a:gridCol w="612000">
                  <a:extLst>
                    <a:ext uri="{9D8B030D-6E8A-4147-A177-3AD203B41FA5}">
                      <a16:colId xmlns:a16="http://schemas.microsoft.com/office/drawing/2014/main" val="297432963"/>
                    </a:ext>
                  </a:extLst>
                </a:gridCol>
                <a:gridCol w="612000">
                  <a:extLst>
                    <a:ext uri="{9D8B030D-6E8A-4147-A177-3AD203B41FA5}">
                      <a16:colId xmlns:a16="http://schemas.microsoft.com/office/drawing/2014/main" val="1720708772"/>
                    </a:ext>
                  </a:extLst>
                </a:gridCol>
                <a:gridCol w="612000">
                  <a:extLst>
                    <a:ext uri="{9D8B030D-6E8A-4147-A177-3AD203B41FA5}">
                      <a16:colId xmlns:a16="http://schemas.microsoft.com/office/drawing/2014/main" val="208676587"/>
                    </a:ext>
                  </a:extLst>
                </a:gridCol>
                <a:gridCol w="684000">
                  <a:extLst>
                    <a:ext uri="{9D8B030D-6E8A-4147-A177-3AD203B41FA5}">
                      <a16:colId xmlns:a16="http://schemas.microsoft.com/office/drawing/2014/main" val="438712691"/>
                    </a:ext>
                  </a:extLst>
                </a:gridCol>
              </a:tblGrid>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Financial results, </a:t>
                      </a:r>
                      <a:r>
                        <a:rPr lang="en-GB" sz="1100" b="0" i="0" u="none" strike="noStrike" noProof="0" err="1">
                          <a:solidFill>
                            <a:srgbClr val="000000"/>
                          </a:solidFill>
                          <a:effectLst/>
                          <a:latin typeface="HelveticaNeueLT Pro 65 Md" panose="020B0604020202020204" pitchFamily="34" charset="-70"/>
                        </a:rPr>
                        <a:t>EURt</a:t>
                      </a:r>
                      <a:endParaRPr lang="en-GB" sz="1100" b="0" i="0" u="none" strike="noStrike" noProof="0">
                        <a:solidFill>
                          <a:srgbClr val="000000"/>
                        </a:solidFill>
                        <a:effectLst/>
                        <a:latin typeface="HelveticaNeueLT Pro 65 Md" panose="020B0604020202020204" pitchFamily="34" charset="-70"/>
                      </a:endParaRP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384862996"/>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Insurance service revenue</a:t>
                      </a:r>
                    </a:p>
                  </a:txBody>
                  <a:tcPr marL="57150" marR="0" marT="0" marB="0" anchor="ctr">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3,766</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17,953</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16,526</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18,007</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-54</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98766832"/>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Commissions expense</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438</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1,528</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1,686</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2,301</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-773</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77781430"/>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Gross incurred losses</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2,326</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12,935</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10,809</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11,562</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+1,373</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93733356"/>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Operating expenses</a:t>
                      </a:r>
                    </a:p>
                  </a:txBody>
                  <a:tcPr marL="5715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534</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2,773</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2,239</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2,558</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+216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271231950"/>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Insurance result without reinsurance</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469</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717</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1,793</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1,587</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-870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58101066"/>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Reinsurance result</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109</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846</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542</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510</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+336</a:t>
                      </a:r>
                    </a:p>
                  </a:txBody>
                  <a:tcPr marL="0" marR="0" marT="0" marB="0" anchor="b">
                    <a:lnL>
                      <a:noFill/>
                    </a:lnL>
                    <a:lnR>
                      <a:noFill/>
                    </a:lnR>
                    <a:lnT>
                      <a:noFill/>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27046541"/>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Total result from insurance activities</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360</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-129</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1,251</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1,077</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-1,206</a:t>
                      </a:r>
                    </a:p>
                  </a:txBody>
                  <a:tcPr marL="0" marR="0" marT="0" marB="0" anchor="b">
                    <a:lnL>
                      <a:noFill/>
                    </a:lnL>
                    <a:lnR>
                      <a:noFill/>
                    </a:lnR>
                    <a:lnT w="635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88683988"/>
                  </a:ext>
                </a:extLst>
              </a:tr>
              <a:tr h="198000">
                <a:tc>
                  <a:txBody>
                    <a:bodyPr/>
                    <a:lstStyle/>
                    <a:p>
                      <a:pPr algn="l" fontAlgn="ctr">
                        <a:buNone/>
                      </a:pPr>
                      <a:r>
                        <a:rPr lang="en-GB" sz="1100" b="0" i="0" u="none" strike="noStrike" noProof="0">
                          <a:solidFill>
                            <a:srgbClr val="0D0D0D"/>
                          </a:solidFill>
                          <a:effectLst/>
                          <a:latin typeface="HelveticaNeueLT Pro 45 Lt" panose="020B0403020202020204" pitchFamily="34" charset="-70"/>
                        </a:rPr>
                        <a:t>Net other income</a:t>
                      </a:r>
                    </a:p>
                  </a:txBody>
                  <a:tcPr marL="57150" marR="0" marT="0" marB="0" anchor="ctr">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10</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50</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73</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96</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-45</a:t>
                      </a:r>
                    </a:p>
                  </a:txBody>
                  <a:tcPr marL="0" marR="0" marT="0" marB="0" anchor="b">
                    <a:lnL>
                      <a:noFill/>
                    </a:lnL>
                    <a:lnR>
                      <a:noFill/>
                    </a:lnR>
                    <a:lnT>
                      <a:noFill/>
                    </a:lnT>
                    <a:lnB w="63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52522068"/>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Net profit</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370</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-79</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1,324</a:t>
                      </a:r>
                    </a:p>
                  </a:txBody>
                  <a:tcPr marL="0" marR="0" marT="0" marB="0" anchor="b">
                    <a:lnL>
                      <a:noFill/>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1,172</a:t>
                      </a:r>
                    </a:p>
                  </a:txBody>
                  <a:tcPr marL="0" marR="0" marT="0" marB="0" anchor="b">
                    <a:lnL w="12700" cap="flat" cmpd="sng" algn="ctr">
                      <a:solidFill>
                        <a:schemeClr val="bg1">
                          <a:lumMod val="85000"/>
                        </a:schemeClr>
                      </a:solidFill>
                      <a:prstDash val="solid"/>
                      <a:round/>
                      <a:headEnd type="none" w="med" len="med"/>
                      <a:tailEnd type="none" w="med" len="med"/>
                    </a:lnL>
                    <a:lnR>
                      <a:noFill/>
                    </a:lnR>
                    <a:lnT w="6350" cap="flat" cmpd="sng" algn="ctr">
                      <a:solidFill>
                        <a:schemeClr val="bg1">
                          <a:lumMod val="65000"/>
                        </a:schemeClr>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-1,251</a:t>
                      </a:r>
                    </a:p>
                  </a:txBody>
                  <a:tcPr marL="0" marR="0" marT="0" marB="0" anchor="b">
                    <a:lnL>
                      <a:noFill/>
                    </a:lnL>
                    <a:lnR>
                      <a:noFill/>
                    </a:lnR>
                    <a:lnT w="6350" cap="flat" cmpd="sng" algn="ctr">
                      <a:solidFill>
                        <a:schemeClr val="bg1">
                          <a:lumMod val="65000"/>
                        </a:schemeClr>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75054276"/>
                  </a:ext>
                </a:extLst>
              </a:tr>
              <a:tr h="198000">
                <a:tc>
                  <a:txBody>
                    <a:bodyPr/>
                    <a:lstStyle/>
                    <a:p>
                      <a:pPr algn="l" fontAlgn="ctr">
                        <a:buNone/>
                      </a:pPr>
                      <a:r>
                        <a:rPr lang="en-GB" sz="1100" b="0" i="0" u="none" strike="noStrike" noProof="0">
                          <a:solidFill>
                            <a:srgbClr val="FF0000"/>
                          </a:solidFill>
                          <a:effectLst/>
                          <a:latin typeface="HelveticaNeueLT Pro 45 Lt" panose="020B0403020202020204" pitchFamily="34" charset="-70"/>
                        </a:rPr>
                        <a:t> </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FF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805365859"/>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Business volumes, </a:t>
                      </a:r>
                      <a:r>
                        <a:rPr lang="en-GB" sz="1100" b="0" i="0" u="none" strike="noStrike" noProof="0" err="1">
                          <a:solidFill>
                            <a:srgbClr val="000000"/>
                          </a:solidFill>
                          <a:effectLst/>
                          <a:latin typeface="HelveticaNeueLT Pro 65 Md" panose="020B0604020202020204" pitchFamily="34" charset="-70"/>
                        </a:rPr>
                        <a:t>EURt</a:t>
                      </a:r>
                      <a:endParaRPr lang="en-GB" sz="1100" b="0" i="0" u="none" strike="noStrike" noProof="0">
                        <a:solidFill>
                          <a:srgbClr val="000000"/>
                        </a:solidFill>
                        <a:effectLst/>
                        <a:latin typeface="HelveticaNeueLT Pro 65 Md" panose="020B0604020202020204" pitchFamily="34" charset="-70"/>
                      </a:endParaRP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750351138"/>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Contract premiums written</a:t>
                      </a:r>
                    </a:p>
                  </a:txBody>
                  <a:tcPr marL="0" marR="0" marT="0" marB="0" anchor="ctr">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3,505</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22,696</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19,723</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22,182</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+514</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14823509"/>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No of customers, thousand</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241</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241</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176</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233</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+8</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25359086"/>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 </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00000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01345273"/>
                  </a:ext>
                </a:extLst>
              </a:tr>
              <a:tr h="198000">
                <a:tc>
                  <a:txBody>
                    <a:bodyPr/>
                    <a:lstStyle/>
                    <a:p>
                      <a:pPr algn="l" fontAlgn="b">
                        <a:buNone/>
                      </a:pPr>
                      <a:r>
                        <a:rPr lang="en-GB" sz="1100" b="0" i="0" u="none" strike="noStrike" noProof="0">
                          <a:solidFill>
                            <a:srgbClr val="000000"/>
                          </a:solidFill>
                          <a:effectLst/>
                          <a:latin typeface="HelveticaNeueLT Pro 65 Md" panose="020B0604020202020204" pitchFamily="34" charset="-70"/>
                        </a:rPr>
                        <a:t>Key figures</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May 26</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9E1D3"/>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YTD26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YTD25 </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000000"/>
                          </a:solidFill>
                          <a:effectLst/>
                          <a:latin typeface="HelveticaNeueLT Pro 65 Md" panose="020B0604020202020204" pitchFamily="34" charset="-70"/>
                        </a:rPr>
                        <a:t> FP YTD </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algn="ctr" fontAlgn="b">
                        <a:buNone/>
                      </a:pPr>
                      <a:r>
                        <a:rPr lang="en-GB" sz="1100" b="0" i="0" u="none" strike="noStrike" noProof="0">
                          <a:solidFill>
                            <a:srgbClr val="808080"/>
                          </a:solidFill>
                          <a:effectLst/>
                          <a:latin typeface="HelveticaNeueLT Pro 65 Md" panose="020B0604020202020204" pitchFamily="34" charset="-70"/>
                        </a:rPr>
                        <a:t> ∆ YTD FP </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35113051"/>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Net loss ratio</a:t>
                      </a:r>
                    </a:p>
                  </a:txBody>
                  <a:tcPr marL="0" marR="0" marT="0" marB="0" anchor="ctr">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63.6%</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76.1%</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67.2%</a:t>
                      </a:r>
                    </a:p>
                  </a:txBody>
                  <a:tcPr marL="0" marR="0" marT="0" marB="0" anchor="b">
                    <a:lnL>
                      <a:noFill/>
                    </a:lnL>
                    <a:lnR w="1270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66.1%</a:t>
                      </a:r>
                    </a:p>
                  </a:txBody>
                  <a:tcPr marL="0" marR="0" marT="0" marB="0" anchor="b">
                    <a:lnL w="12700" cap="flat" cmpd="sng" algn="ctr">
                      <a:solidFill>
                        <a:schemeClr val="bg1">
                          <a:lumMod val="85000"/>
                        </a:schemeClr>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+ 10.1 pp</a:t>
                      </a:r>
                    </a:p>
                  </a:txBody>
                  <a:tcPr marL="0" marR="0" marT="0" marB="0" anchor="b">
                    <a:lnL>
                      <a:noFill/>
                    </a:lnL>
                    <a:lnR>
                      <a:noFill/>
                    </a:lnR>
                    <a:lnT w="12700" cap="flat" cmpd="sng" algn="ctr">
                      <a:solidFill>
                        <a:schemeClr val="tx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46501088"/>
                  </a:ext>
                </a:extLst>
              </a:tr>
              <a:tr h="198000">
                <a:tc>
                  <a:txBody>
                    <a:bodyPr/>
                    <a:lstStyle/>
                    <a:p>
                      <a:pPr algn="l" fontAlgn="ctr">
                        <a:buNone/>
                      </a:pPr>
                      <a:r>
                        <a:rPr lang="en-GB" sz="1100" b="0" i="0" u="none" strike="noStrike" noProof="0">
                          <a:solidFill>
                            <a:srgbClr val="000000"/>
                          </a:solidFill>
                          <a:effectLst/>
                          <a:latin typeface="HelveticaNeueLT Pro 45 Lt" panose="020B0403020202020204" pitchFamily="34" charset="-70"/>
                        </a:rPr>
                        <a:t>Net expense ratio</a:t>
                      </a:r>
                    </a:p>
                  </a:txBody>
                  <a:tcPr marL="0" marR="0" marT="0" marB="0" anchor="ctr">
                    <a:lnL>
                      <a:noFill/>
                    </a:lnL>
                    <a:lnR>
                      <a:noFill/>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26.6%</a:t>
                      </a:r>
                    </a:p>
                  </a:txBody>
                  <a:tcPr marL="0" marR="0" marT="0" marB="0" anchor="b">
                    <a:lnL>
                      <a:noFill/>
                    </a:lnL>
                    <a:lnR>
                      <a:noFill/>
                    </a:lnR>
                    <a:lnT>
                      <a:noFill/>
                    </a:lnT>
                    <a:lnB>
                      <a:noFill/>
                    </a:lnB>
                    <a:solidFill>
                      <a:srgbClr val="F9E1D3"/>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24.6%</a:t>
                      </a:r>
                    </a:p>
                  </a:txBody>
                  <a:tcPr marL="0" marR="0" marT="0" marB="0" anchor="b">
                    <a:lnL>
                      <a:noFill/>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24.6%</a:t>
                      </a:r>
                    </a:p>
                  </a:txBody>
                  <a:tcPr marL="0" marR="0" marT="0" marB="0" anchor="b">
                    <a:lnL>
                      <a:noFill/>
                    </a:lnL>
                    <a:lnR w="12700" cap="flat" cmpd="sng" algn="ctr">
                      <a:solidFill>
                        <a:schemeClr val="bg1">
                          <a:lumMod val="85000"/>
                        </a:schemeClr>
                      </a:solidFill>
                      <a:prstDash val="solid"/>
                      <a:round/>
                      <a:headEnd type="none" w="med" len="med"/>
                      <a:tailEnd type="none" w="med" len="med"/>
                    </a:lnR>
                    <a:lnT>
                      <a:noFill/>
                    </a:lnT>
                    <a:lnB>
                      <a:noFill/>
                    </a:lnB>
                    <a:solidFill>
                      <a:srgbClr val="FFFFFF"/>
                    </a:solidFill>
                  </a:tcPr>
                </a:tc>
                <a:tc>
                  <a:txBody>
                    <a:bodyPr/>
                    <a:lstStyle/>
                    <a:p>
                      <a:pPr algn="ctr" fontAlgn="b">
                        <a:buNone/>
                      </a:pPr>
                      <a:r>
                        <a:rPr lang="en-GB" sz="1100" b="0" i="0" u="none" strike="noStrike" noProof="0">
                          <a:solidFill>
                            <a:srgbClr val="0D0D0D"/>
                          </a:solidFill>
                          <a:effectLst/>
                          <a:latin typeface="HelveticaNeueLT Pro 45 Lt" panose="020B0403020202020204" pitchFamily="34" charset="-70"/>
                        </a:rPr>
                        <a:t>28.7%</a:t>
                      </a:r>
                    </a:p>
                  </a:txBody>
                  <a:tcPr marL="0" marR="0" marT="0" marB="0" anchor="b">
                    <a:lnL w="12700" cap="flat" cmpd="sng" algn="ctr">
                      <a:solidFill>
                        <a:schemeClr val="bg1">
                          <a:lumMod val="85000"/>
                        </a:schemeClr>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100" b="0" i="0" u="none" strike="noStrike" noProof="0">
                          <a:solidFill>
                            <a:srgbClr val="808080"/>
                          </a:solidFill>
                          <a:effectLst/>
                          <a:latin typeface="HelveticaNeueLT Pro 45 Lt" panose="020B0403020202020204" pitchFamily="34" charset="-70"/>
                        </a:rPr>
                        <a:t>- 4.1 pp</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271060058"/>
                  </a:ext>
                </a:extLst>
              </a:tr>
            </a:tbl>
          </a:graphicData>
        </a:graphic>
      </p:graphicFrame>
    </p:spTree>
    <p:extLst>
      <p:ext uri="{BB962C8B-B14F-4D97-AF65-F5344CB8AC3E}">
        <p14:creationId xmlns:p14="http://schemas.microsoft.com/office/powerpoint/2010/main" val="105586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144782" y="2710544"/>
            <a:ext cx="7850644" cy="290697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fontAlgn="auto">
              <a:spcAft>
                <a:spcPts val="0"/>
              </a:spcAft>
              <a:buClr>
                <a:srgbClr val="545454"/>
              </a:buClr>
            </a:pPr>
            <a:r>
              <a:rPr lang="en-GB" noProof="0">
                <a:latin typeface="HelveticaNeueLT Pro 65 Md" panose="020B0604020202020204" pitchFamily="34" charset="-70"/>
              </a:rPr>
              <a:t>Mihkel Torim</a:t>
            </a:r>
          </a:p>
          <a:p>
            <a:pPr fontAlgn="auto">
              <a:spcAft>
                <a:spcPts val="0"/>
              </a:spcAft>
              <a:buClr>
                <a:srgbClr val="545454"/>
              </a:buClr>
            </a:pPr>
            <a:r>
              <a:rPr lang="en-GB" noProof="0">
                <a:latin typeface="HelveticaNeueLT Pro 45 Lt" panose="020B0403020202020204" pitchFamily="34" charset="-70"/>
              </a:rPr>
              <a:t>LHV Group CEO</a:t>
            </a:r>
          </a:p>
          <a:p>
            <a:pPr fontAlgn="auto">
              <a:spcAft>
                <a:spcPts val="0"/>
              </a:spcAft>
              <a:buClr>
                <a:srgbClr val="545454"/>
              </a:buClr>
            </a:pPr>
            <a:r>
              <a:rPr lang="en-GB" noProof="0">
                <a:latin typeface="HelveticaNeueLT Pro 65 Md" panose="020B0604020202020204" pitchFamily="34" charset="-70"/>
                <a:hlinkClick r:id="rId3"/>
              </a:rPr>
              <a:t>mihkel.torim@lhv.ee</a:t>
            </a:r>
            <a:endParaRPr lang="en-GB" noProof="0">
              <a:latin typeface="HelveticaNeueLT Pro 65 Md" panose="020B0604020202020204" pitchFamily="34" charset="-70"/>
            </a:endParaRPr>
          </a:p>
          <a:p>
            <a:pPr fontAlgn="auto">
              <a:spcAft>
                <a:spcPts val="0"/>
              </a:spcAft>
              <a:buClr>
                <a:srgbClr val="545454"/>
              </a:buClr>
            </a:pPr>
            <a:endParaRPr lang="en-GB" noProof="0">
              <a:latin typeface="HelveticaNeueLT Pro 35 Th" panose="020B0403020202020204" pitchFamily="34" charset="-70"/>
            </a:endParaRPr>
          </a:p>
          <a:p>
            <a:pPr fontAlgn="auto">
              <a:spcAft>
                <a:spcPts val="0"/>
              </a:spcAft>
              <a:buClr>
                <a:srgbClr val="545454"/>
              </a:buClr>
            </a:pPr>
            <a:r>
              <a:rPr lang="en-GB" noProof="0">
                <a:latin typeface="HelveticaNeueLT Pro 65 Md" panose="020B0604020202020204" pitchFamily="34" charset="-70"/>
              </a:rPr>
              <a:t>Meelis Paakspuu</a:t>
            </a:r>
          </a:p>
          <a:p>
            <a:pPr fontAlgn="auto">
              <a:spcAft>
                <a:spcPts val="0"/>
              </a:spcAft>
              <a:buClr>
                <a:srgbClr val="545454"/>
              </a:buClr>
            </a:pPr>
            <a:r>
              <a:rPr lang="en-GB" noProof="0">
                <a:latin typeface="HelveticaNeueLT Pro 45 Lt" panose="020B0403020202020204" pitchFamily="34" charset="-70"/>
              </a:rPr>
              <a:t>LHV Group CFO</a:t>
            </a:r>
          </a:p>
          <a:p>
            <a:pPr fontAlgn="auto">
              <a:spcAft>
                <a:spcPts val="0"/>
              </a:spcAft>
              <a:buClr>
                <a:srgbClr val="545454"/>
              </a:buClr>
            </a:pPr>
            <a:r>
              <a:rPr lang="en-GB" noProof="0">
                <a:latin typeface="HelveticaNeueLT Pro 65 Md" panose="020B0604020202020204" pitchFamily="34" charset="-70"/>
                <a:hlinkClick r:id="rId4"/>
              </a:rPr>
              <a:t>meelis.paakspuu@lhv.ee</a:t>
            </a:r>
            <a:endParaRPr lang="en-GB" noProof="0">
              <a:latin typeface="HelveticaNeueLT Pro 65 Md" panose="020B0604020202020204" pitchFamily="34" charset="-70"/>
            </a:endParaRPr>
          </a:p>
          <a:p>
            <a:pPr fontAlgn="auto">
              <a:spcAft>
                <a:spcPts val="0"/>
              </a:spcAft>
              <a:buClr>
                <a:srgbClr val="545454"/>
              </a:buClr>
            </a:pPr>
            <a:endParaRPr lang="en-GB" noProof="0">
              <a:latin typeface="HelveticaNeueLT Pro 65 Md" panose="020B0604020202020204" pitchFamily="34" charset="-70"/>
            </a:endParaRPr>
          </a:p>
          <a:p>
            <a:pPr fontAlgn="auto">
              <a:spcAft>
                <a:spcPts val="0"/>
              </a:spcAft>
              <a:buClr>
                <a:srgbClr val="545454"/>
              </a:buClr>
            </a:pPr>
            <a:r>
              <a:rPr lang="en-GB" noProof="0">
                <a:latin typeface="HelveticaNeueLT Pro 65 Md" panose="020B0604020202020204" pitchFamily="34" charset="-70"/>
              </a:rPr>
              <a:t>Sten Hans Jakobsoo</a:t>
            </a:r>
          </a:p>
          <a:p>
            <a:pPr fontAlgn="auto">
              <a:spcAft>
                <a:spcPts val="0"/>
              </a:spcAft>
              <a:buClr>
                <a:srgbClr val="545454"/>
              </a:buClr>
            </a:pPr>
            <a:r>
              <a:rPr lang="en-GB" noProof="0">
                <a:latin typeface="HelveticaNeueLT Pro 45 Lt" panose="020B0403020202020204" pitchFamily="34" charset="-70"/>
              </a:rPr>
              <a:t>Head of Investor Relations and Corporate Development</a:t>
            </a:r>
          </a:p>
          <a:p>
            <a:pPr fontAlgn="auto">
              <a:spcAft>
                <a:spcPts val="0"/>
              </a:spcAft>
              <a:buClr>
                <a:srgbClr val="545454"/>
              </a:buClr>
            </a:pPr>
            <a:r>
              <a:rPr lang="en-GB" noProof="0">
                <a:latin typeface="HelveticaNeueLT Pro 65 Md" panose="020B0604020202020204" pitchFamily="34" charset="-70"/>
                <a:hlinkClick r:id="rId5"/>
              </a:rPr>
              <a:t>stenhans.jakobsoo@lhv.ee</a:t>
            </a:r>
            <a:endParaRPr lang="en-GB" noProof="0">
              <a:latin typeface="HelveticaNeueLT Pro 65 Md" panose="020B0604020202020204" pitchFamily="34" charset="-70"/>
            </a:endParaRPr>
          </a:p>
          <a:p>
            <a:pPr fontAlgn="auto">
              <a:spcAft>
                <a:spcPts val="0"/>
              </a:spcAft>
              <a:buClr>
                <a:srgbClr val="545454"/>
              </a:buClr>
            </a:pPr>
            <a:endParaRPr lang="en-GB" noProof="0">
              <a:latin typeface="HelveticaNeueLT Pro 65 Md" panose="020B0604020202020204" pitchFamily="34" charset="-70"/>
            </a:endParaRPr>
          </a:p>
          <a:p>
            <a:pPr fontAlgn="auto">
              <a:spcAft>
                <a:spcPts val="0"/>
              </a:spcAft>
              <a:buClr>
                <a:srgbClr val="545454"/>
              </a:buClr>
            </a:pPr>
            <a:endParaRPr lang="en-GB" noProof="0">
              <a:latin typeface="HelveticaNeueLT Pro 65 Md" panose="020B0604020202020204" pitchFamily="34" charset="-70"/>
            </a:endParaRPr>
          </a:p>
          <a:p>
            <a:pPr fontAlgn="auto">
              <a:spcAft>
                <a:spcPts val="0"/>
              </a:spcAft>
              <a:buClr>
                <a:srgbClr val="545454"/>
              </a:buClr>
            </a:pPr>
            <a:endParaRPr lang="en-GB" noProof="0">
              <a:latin typeface="HelveticaNeueLT Pro 65 Md" panose="020B0604020202020204" pitchFamily="34" charset="-70"/>
            </a:endParaRPr>
          </a:p>
        </p:txBody>
      </p:sp>
    </p:spTree>
    <p:extLst>
      <p:ext uri="{BB962C8B-B14F-4D97-AF65-F5344CB8AC3E}">
        <p14:creationId xmlns:p14="http://schemas.microsoft.com/office/powerpoint/2010/main" val="3490061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lhv_pank_ppt_template_light_arial_ee">
  <a:themeElements>
    <a:clrScheme name="LHV">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HV tulemused" id="{77044B71-86F1-4567-AA62-6A403517F08B}" vid="{4DE0EB7F-C93A-4F6B-B78F-75C5503BE3DE}"/>
    </a:ext>
  </a:extLst>
</a:theme>
</file>

<file path=ppt/theme/theme2.xml><?xml version="1.0" encoding="utf-8"?>
<a:theme xmlns:a="http://schemas.openxmlformats.org/drawingml/2006/main" name="1_lhv_pank_ppt_template_light_arial_ee">
  <a:themeElements>
    <a:clrScheme name="LHV">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HV tulemused" id="{77044B71-86F1-4567-AA62-6A403517F08B}" vid="{4DE0EB7F-C93A-4F6B-B78F-75C5503BE3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LHV">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LHV">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99E3072647A94CBE19A061221F7E39" ma:contentTypeVersion="12" ma:contentTypeDescription="Create a new document." ma:contentTypeScope="" ma:versionID="42a02ef239f9b46e7cd2f100b8554264">
  <xsd:schema xmlns:xsd="http://www.w3.org/2001/XMLSchema" xmlns:xs="http://www.w3.org/2001/XMLSchema" xmlns:p="http://schemas.microsoft.com/office/2006/metadata/properties" xmlns:ns2="0850eff2-786c-45d6-bb24-a31685f6d824" xmlns:ns3="2122a5ab-6aea-4692-bcdb-3967955c0e5f" targetNamespace="http://schemas.microsoft.com/office/2006/metadata/properties" ma:root="true" ma:fieldsID="88bbbdb2a8702d9835f607633545f88b" ns2:_="" ns3:_="">
    <xsd:import namespace="0850eff2-786c-45d6-bb24-a31685f6d824"/>
    <xsd:import namespace="2122a5ab-6aea-4692-bcdb-3967955c0e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eff2-786c-45d6-bb24-a31685f6d8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d597c7-ce62-4804-90a7-dff525d8ecc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22a5ab-6aea-4692-bcdb-3967955c0e5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7e04ef0-01fd-45f7-809c-638acfdbc4d8}" ma:internalName="TaxCatchAll" ma:showField="CatchAllData" ma:web="2122a5ab-6aea-4692-bcdb-3967955c0e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50eff2-786c-45d6-bb24-a31685f6d824">
      <Terms xmlns="http://schemas.microsoft.com/office/infopath/2007/PartnerControls"/>
    </lcf76f155ced4ddcb4097134ff3c332f>
    <TaxCatchAll xmlns="2122a5ab-6aea-4692-bcdb-3967955c0e5f" xsi:nil="true"/>
  </documentManagement>
</p:properties>
</file>

<file path=customXml/itemProps1.xml><?xml version="1.0" encoding="utf-8"?>
<ds:datastoreItem xmlns:ds="http://schemas.openxmlformats.org/officeDocument/2006/customXml" ds:itemID="{F038A931-AE8F-4E17-ADD3-8C851E2BE50A}">
  <ds:schemaRefs>
    <ds:schemaRef ds:uri="0850eff2-786c-45d6-bb24-a31685f6d824"/>
    <ds:schemaRef ds:uri="2122a5ab-6aea-4692-bcdb-3967955c0e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B393ED9-719B-4734-B2F5-92BE39E375FE}">
  <ds:schemaRefs>
    <ds:schemaRef ds:uri="http://schemas.microsoft.com/sharepoint/v3/contenttype/forms"/>
  </ds:schemaRefs>
</ds:datastoreItem>
</file>

<file path=customXml/itemProps3.xml><?xml version="1.0" encoding="utf-8"?>
<ds:datastoreItem xmlns:ds="http://schemas.openxmlformats.org/officeDocument/2006/customXml" ds:itemID="{E3F02326-305B-4CA9-BF9B-789B6BEDCAA0}">
  <ds:schemaRefs>
    <ds:schemaRef ds:uri="0850eff2-786c-45d6-bb24-a31685f6d824"/>
    <ds:schemaRef ds:uri="2122a5ab-6aea-4692-bcdb-3967955c0e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d7b2bdd1-6077-4f89-8708-6956b8db8f1a}" enabled="0" method="" siteId="{d7b2bdd1-6077-4f89-8708-6956b8db8f1a}" removed="1"/>
</clbl:labelList>
</file>

<file path=docProps/app.xml><?xml version="1.0" encoding="utf-8"?>
<Properties xmlns="http://schemas.openxmlformats.org/officeDocument/2006/extended-properties" xmlns:vt="http://schemas.openxmlformats.org/officeDocument/2006/docPropsVTypes">
  <Template>LHV tulemused</Template>
  <TotalTime>0</TotalTime>
  <Words>1864</Words>
  <Application>Microsoft Office PowerPoint</Application>
  <PresentationFormat>Widescreen</PresentationFormat>
  <Paragraphs>654</Paragraphs>
  <Slides>7</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MS PGothic</vt:lpstr>
      <vt:lpstr>Arial</vt:lpstr>
      <vt:lpstr>Calibri</vt:lpstr>
      <vt:lpstr>Helvetica Neue LT Pro 45 Light</vt:lpstr>
      <vt:lpstr>HelveticaNeue LT 35 Thin</vt:lpstr>
      <vt:lpstr>HelveticaNeueLT Pro 35 Th</vt:lpstr>
      <vt:lpstr>HelveticaNeueLT Pro 45 Lt</vt:lpstr>
      <vt:lpstr>HelveticaNeueLT Pro 65 Md</vt:lpstr>
      <vt:lpstr>lhv_pank_ppt_template_light_arial_ee</vt:lpstr>
      <vt:lpstr>1_lhv_pank_ppt_template_light_arial_ee</vt:lpstr>
      <vt:lpstr>LHV Group May results   16 June 2026</vt:lpstr>
      <vt:lpstr>PowerPoint Presentation</vt:lpstr>
      <vt:lpstr>PowerPoint Presentation</vt:lpstr>
      <vt:lpstr>PowerPoint Presentation</vt:lpstr>
      <vt:lpstr>PowerPoint Presentation</vt:lpstr>
      <vt:lpstr>PowerPoint Presentation</vt:lpstr>
      <vt:lpstr>PowerPoint Presentation</vt:lpstr>
    </vt:vector>
  </TitlesOfParts>
  <Company>AS LHV pank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LHV Group</dc:title>
  <dc:creator>Anne Dolenko</dc:creator>
  <cp:lastModifiedBy>Kadi Tukkia</cp:lastModifiedBy>
  <cp:revision>2</cp:revision>
  <cp:lastPrinted>2019-01-25T12:57:55Z</cp:lastPrinted>
  <dcterms:created xsi:type="dcterms:W3CDTF">2014-05-21T08:34:10Z</dcterms:created>
  <dcterms:modified xsi:type="dcterms:W3CDTF">2026-06-13T17:16:25Z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0x010100C199E3072647A94CBE19A061221F7E39</vt:lpwstr>
  </property>
  <property fmtid="{D5CDD505-2E9C-101B-9397-08002B2CF9AE}" pid="3" name="MediaServiceImageTags">
    <vt:lpwstr/>
  </property>
</Properties>
</file>