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sldIdLst>
    <p:sldId id="256" r:id="rId3"/>
    <p:sldId id="257" r:id="rId4"/>
    <p:sldId id="258" r:id="rId5"/>
  </p:sldIdLst>
  <p:sldSz cx="7556500" cy="10693400"/>
  <p:notesSz cx="7556500" cy="10693400"/>
  <p:custDataLst>
    <p:tags r:id="rId6"/>
  </p:custData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76B9"/>
    <a:srgbClr val="B5D0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5" d="100"/>
          <a:sy n="65" d="100"/>
        </p:scale>
        <p:origin x="1640" y="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4.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slideMaster" Target="../slideMasters/slideMaster2.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Master" Target="../slideMasters/slideMaster2.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29.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slideMaster" Target="../slideMasters/slideMaster2.xml"/><Relationship Id="rId5" Type="http://schemas.openxmlformats.org/officeDocument/2006/relationships/tags" Target="../tags/tag26.xml"/><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300"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1" i="0">
                <a:solidFill>
                  <a:srgbClr val="231F20"/>
                </a:solidFill>
                <a:latin typeface="Calibri"/>
                <a:cs typeface="Calibri"/>
              </a:defRPr>
            </a:lvl1pPr>
          </a:lstStyle>
          <a:p>
            <a:pPr marL="12700">
              <a:lnSpc>
                <a:spcPts val="1050"/>
              </a:lnSpc>
            </a:pPr>
            <a:endParaRPr spc="-50"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50" name="Rectangle 49"/>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1" name="ZoneTexte 50"/>
          <p:cNvSpPr txBox="1"/>
          <p:nvPr userDrawn="1">
            <p:custDataLst>
              <p:tags r:id="rId1"/>
            </p:custDataLst>
          </p:nvPr>
        </p:nvSpPr>
        <p:spPr>
          <a:xfrm>
            <a:off x="6934905" y="4063459"/>
            <a:ext cx="228115" cy="256673"/>
          </a:xfrm>
          <a:prstGeom prst="rect">
            <a:avLst/>
          </a:prstGeom>
          <a:noFill/>
        </p:spPr>
        <p:txBody>
          <a:bodyPr vert="horz" wrap="square" lIns="0" rIns="0" rtlCol="0" anchor="ctr" anchorCtr="0">
            <a:spAutoFit/>
          </a:bodyPr>
          <a:lstStyle/>
          <a:p>
            <a:pPr algn="ctr" rtl="0" fontAlgn="base">
              <a:spcBef>
                <a:spcPct val="0"/>
              </a:spcBef>
              <a:spcAft>
                <a:spcPct val="0"/>
              </a:spcAft>
            </a:pPr>
            <a:r>
              <a:rPr lang="fr-FR" sz="1068" kern="1200" dirty="0">
                <a:solidFill>
                  <a:srgbClr val="404040"/>
                </a:solidFill>
                <a:latin typeface="Century Gothic" pitchFamily="34" charset="0"/>
                <a:ea typeface="+mn-ea"/>
                <a:cs typeface="Arial" charset="0"/>
              </a:rPr>
              <a:t>1</a:t>
            </a:r>
          </a:p>
        </p:txBody>
      </p:sp>
      <p:sp>
        <p:nvSpPr>
          <p:cNvPr id="52" name="Text Placeholder 4"/>
          <p:cNvSpPr txBox="1">
            <a:spLocks/>
          </p:cNvSpPr>
          <p:nvPr userDrawn="1">
            <p:custDataLst>
              <p:tags r:id="rId2"/>
            </p:custDataLst>
          </p:nvPr>
        </p:nvSpPr>
        <p:spPr bwMode="auto">
          <a:xfrm>
            <a:off x="779515" y="3272706"/>
            <a:ext cx="208250" cy="392933"/>
          </a:xfrm>
          <a:prstGeom prst="roundRect">
            <a:avLst>
              <a:gd name="adj" fmla="val 6411"/>
            </a:avLst>
          </a:prstGeom>
          <a:gradFill flip="none" rotWithShape="1">
            <a:gsLst>
              <a:gs pos="0">
                <a:srgbClr val="00CEE2"/>
              </a:gs>
              <a:gs pos="100000">
                <a:srgbClr val="0085B7"/>
              </a:gs>
            </a:gsLst>
            <a:lin ang="8100000" scaled="1"/>
            <a:tileRect/>
          </a:gradFill>
          <a:effectLst/>
        </p:spPr>
        <p:txBody>
          <a:bodyPr vert="horz" wrap="none" lIns="164769" tIns="34876" rIns="164769" bIns="34876" numCol="1" anchor="ctr" anchorCtr="0" compatLnSpc="1">
            <a:prstTxWarp prst="textNoShape">
              <a:avLst/>
            </a:prstTxWarp>
            <a:noAutofit/>
          </a:bodyP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2"/>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pPr>
            <a:r>
              <a:rPr lang="fr-FR" sz="763" i="1" dirty="0">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3" name="ZoneTexte 31"/>
          <p:cNvSpPr txBox="1"/>
          <p:nvPr userDrawn="1">
            <p:custDataLst>
              <p:tags r:id="rId3"/>
            </p:custDataLst>
          </p:nvPr>
        </p:nvSpPr>
        <p:spPr>
          <a:xfrm>
            <a:off x="1279861" y="3397789"/>
            <a:ext cx="5609478" cy="192071"/>
          </a:xfrm>
          <a:prstGeom prst="rect">
            <a:avLst/>
          </a:prstGeom>
          <a:noFill/>
        </p:spPr>
        <p:txBody>
          <a:bodyPr vert="horz" wrap="square" lIns="0" tIns="13731" rIns="0" bIns="13731" rtlCol="0" anchor="ctr" anchorCtr="0">
            <a:spAutoFit/>
          </a:bodyPr>
          <a:lstStyle/>
          <a:p>
            <a:r>
              <a:rPr lang="fr-FR" sz="1068" dirty="0">
                <a:solidFill>
                  <a:srgbClr val="404040"/>
                </a:solidFill>
                <a:latin typeface="Century Gothic" pitchFamily="34" charset="0"/>
              </a:rPr>
              <a:t>Références &amp; témoignages</a:t>
            </a:r>
          </a:p>
        </p:txBody>
      </p:sp>
      <p:sp>
        <p:nvSpPr>
          <p:cNvPr id="54" name="TextBox 28">
            <a:hlinkClick r:id="" action="ppaction://noaction"/>
          </p:cNvPr>
          <p:cNvSpPr txBox="1"/>
          <p:nvPr userDrawn="1">
            <p:custDataLst>
              <p:tags r:id="rId4"/>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5" name="TextBox 29">
            <a:hlinkClick r:id="" action="ppaction://noaction"/>
          </p:cNvPr>
          <p:cNvSpPr txBox="1"/>
          <p:nvPr userDrawn="1">
            <p:custDataLst>
              <p:tags r:id="rId5"/>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6" name="Flèche droite rayée 55"/>
          <p:cNvSpPr/>
          <p:nvPr userDrawn="1">
            <p:custDataLst>
              <p:tags r:id="rId6"/>
            </p:custDataLst>
          </p:nvPr>
        </p:nvSpPr>
        <p:spPr>
          <a:xfrm>
            <a:off x="273440" y="1899669"/>
            <a:ext cx="136027" cy="248908"/>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007BC4"/>
              </a:solidFill>
              <a:latin typeface="Arial" panose="020B0604020202020204" pitchFamily="34" charset="0"/>
              <a:cs typeface="Arial" panose="020B0604020202020204" pitchFamily="34" charset="0"/>
            </a:endParaRPr>
          </a:p>
        </p:txBody>
      </p:sp>
      <p:sp>
        <p:nvSpPr>
          <p:cNvPr id="57" name="ZoneTexte 56">
            <a:hlinkClick r:id="" action="ppaction://noaction"/>
          </p:cNvPr>
          <p:cNvSpPr txBox="1"/>
          <p:nvPr userDrawn="1">
            <p:custDataLst>
              <p:tags r:id="rId7"/>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58" name="Rectangle 57"/>
          <p:cNvSpPr/>
          <p:nvPr userDrawn="1">
            <p:custDataLst>
              <p:tags r:id="rId8"/>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9" name="ZoneTexte 58">
            <a:hlinkClick r:id="" action="ppaction://noaction"/>
          </p:cNvPr>
          <p:cNvSpPr txBox="1"/>
          <p:nvPr userDrawn="1">
            <p:custDataLst>
              <p:tags r:id="rId9"/>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
        <p:nvSpPr>
          <p:cNvPr id="2" name="Rectangle 1">
            <a:extLst>
              <a:ext uri="{FF2B5EF4-FFF2-40B4-BE49-F238E27FC236}">
                <a16:creationId xmlns:a16="http://schemas.microsoft.com/office/drawing/2014/main" id="{B371826A-19BF-577F-14B5-96D87A04B6D4}"/>
              </a:ext>
            </a:extLst>
          </p:cNvPr>
          <p:cNvSpPr/>
          <p:nvPr userDrawn="1">
            <p:custDataLst>
              <p:tags r:id="rId10"/>
            </p:custDataLst>
          </p:nvPr>
        </p:nvSpPr>
        <p:spPr>
          <a:xfrm>
            <a:off x="0" y="0"/>
            <a:ext cx="7556500" cy="10693400"/>
          </a:xfrm>
          <a:prstGeom prst="rect">
            <a:avLst/>
          </a:prstGeom>
          <a:solidFill>
            <a:srgbClr val="BDBDBD"/>
          </a:solidFill>
          <a:ln>
            <a:solidFill>
              <a:srgbClr val="BD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063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59" name="Rectangle 58"/>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60" name="ZoneTexte 79">
            <a:hlinkClick r:id="" action="ppaction://noaction"/>
          </p:cNvPr>
          <p:cNvSpPr txBox="1"/>
          <p:nvPr userDrawn="1">
            <p:custDataLst>
              <p:tags r:id="rId1"/>
            </p:custDataLst>
          </p:nvPr>
        </p:nvSpPr>
        <p:spPr>
          <a:xfrm>
            <a:off x="6949721" y="3384812"/>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5</a:t>
            </a:r>
          </a:p>
        </p:txBody>
      </p:sp>
      <p:sp>
        <p:nvSpPr>
          <p:cNvPr id="61" name="TextBox 20">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62" name="ZoneTexte 61">
            <a:hlinkClick r:id="" action="ppaction://noaction"/>
          </p:cNvPr>
          <p:cNvSpPr txBox="1"/>
          <p:nvPr userDrawn="1">
            <p:custDataLst>
              <p:tags r:id="rId3"/>
            </p:custDataLst>
          </p:nvPr>
        </p:nvSpPr>
        <p:spPr>
          <a:xfrm>
            <a:off x="547059" y="1899669"/>
            <a:ext cx="5860408" cy="248908"/>
          </a:xfrm>
          <a:prstGeom prst="rect">
            <a:avLst/>
          </a:prstGeom>
          <a:noFill/>
        </p:spPr>
        <p:txBody>
          <a:bodyPr vert="horz" wrap="square" lIns="0" tIns="27462" rIns="0" bIns="251108" rtlCol="0" anchor="t" anchorCtr="0">
            <a:noAutofit/>
          </a:bodyPr>
          <a:lstStyle/>
          <a:p>
            <a:pPr>
              <a:buClr>
                <a:srgbClr val="007BC4"/>
              </a:buCl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3" name="Flèche droite rayée 62"/>
          <p:cNvSpPr/>
          <p:nvPr userDrawn="1">
            <p:custDataLst>
              <p:tags r:id="rId4"/>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9797" tIns="34898" rIns="69797" bIns="34898" numCol="1" spcCol="0" rtlCol="0" fromWordArt="0" anchor="ctr" anchorCtr="0" forceAA="0" compatLnSpc="1">
            <a:prstTxWarp prst="textNoShape">
              <a:avLst/>
            </a:prstTxWarp>
            <a:noAutofit/>
          </a:body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64" name="ZoneTexte 63">
            <a:hlinkClick r:id="" action="ppaction://noaction"/>
          </p:cNvPr>
          <p:cNvSpPr txBox="1"/>
          <p:nvPr userDrawn="1">
            <p:custDataLst>
              <p:tags r:id="rId5"/>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65" name="Rectangle 64"/>
          <p:cNvSpPr/>
          <p:nvPr userDrawn="1">
            <p:custDataLst>
              <p:tags r:id="rId6"/>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12" name="ZoneTexte 29">
            <a:hlinkClick r:id="" action="ppaction://noaction"/>
          </p:cNvPr>
          <p:cNvSpPr txBox="1"/>
          <p:nvPr userDrawn="1">
            <p:custDataLst>
              <p:tags r:id="rId7"/>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3" name="Flèche droite rayée 12">
            <a:hlinkClick r:id="" action="ppaction://noaction"/>
          </p:cNvPr>
          <p:cNvSpPr/>
          <p:nvPr userDrawn="1">
            <p:custDataLst>
              <p:tags r:id="rId8"/>
            </p:custDataLst>
          </p:nvPr>
        </p:nvSpPr>
        <p:spPr>
          <a:xfrm>
            <a:off x="509513" y="2417049"/>
            <a:ext cx="132558" cy="187456"/>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
        <p:nvSpPr>
          <p:cNvPr id="2" name="Rectangle 1">
            <a:extLst>
              <a:ext uri="{FF2B5EF4-FFF2-40B4-BE49-F238E27FC236}">
                <a16:creationId xmlns:a16="http://schemas.microsoft.com/office/drawing/2014/main" id="{51111EB6-1385-E312-DED0-9209424E966D}"/>
              </a:ext>
            </a:extLst>
          </p:cNvPr>
          <p:cNvSpPr/>
          <p:nvPr userDrawn="1">
            <p:custDataLst>
              <p:tags r:id="rId10"/>
            </p:custDataLst>
          </p:nvPr>
        </p:nvSpPr>
        <p:spPr>
          <a:xfrm>
            <a:off x="0" y="0"/>
            <a:ext cx="7556500" cy="10693400"/>
          </a:xfrm>
          <a:prstGeom prst="rect">
            <a:avLst/>
          </a:prstGeom>
          <a:solidFill>
            <a:srgbClr val="BDBDBD"/>
          </a:solidFill>
          <a:ln>
            <a:solidFill>
              <a:srgbClr val="BD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72353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53" name="Rectangle 52"/>
          <p:cNvSpPr/>
          <p:nvPr userDrawn="1"/>
        </p:nvSpPr>
        <p:spPr>
          <a:xfrm>
            <a:off x="0" y="0"/>
            <a:ext cx="7556500" cy="1069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73"/>
          </a:p>
        </p:txBody>
      </p:sp>
      <p:sp>
        <p:nvSpPr>
          <p:cNvPr id="54" name="TextBox 20">
            <a:hlinkClick r:id="" action="ppaction://noaction"/>
          </p:cNvPr>
          <p:cNvSpPr txBox="1"/>
          <p:nvPr userDrawn="1">
            <p:custDataLst>
              <p:tags r:id="rId1"/>
            </p:custDataLst>
          </p:nvPr>
        </p:nvSpPr>
        <p:spPr>
          <a:xfrm>
            <a:off x="6906111" y="3120120"/>
            <a:ext cx="226695" cy="427736"/>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rtlCol="0" anchor="t" anchorCtr="1">
            <a:noAutofit/>
          </a:bodyPr>
          <a:lstStyle/>
          <a:p>
            <a:pPr algn="ctr"/>
            <a:r>
              <a:rPr lang="fr-FR" sz="1068" i="1" dirty="0">
                <a:solidFill>
                  <a:srgbClr val="404040"/>
                </a:solidFill>
                <a:latin typeface="Century Gothic" pitchFamily="34" charset="0"/>
              </a:rPr>
              <a:t>4</a:t>
            </a:r>
          </a:p>
        </p:txBody>
      </p:sp>
      <p:sp>
        <p:nvSpPr>
          <p:cNvPr id="55" name="TextBox 21">
            <a:hlinkClick r:id="" action="ppaction://noaction"/>
          </p:cNvPr>
          <p:cNvSpPr txBox="1"/>
          <p:nvPr userDrawn="1">
            <p:custDataLst>
              <p:tags r:id="rId2"/>
            </p:custDataLst>
          </p:nvPr>
        </p:nvSpPr>
        <p:spPr>
          <a:xfrm>
            <a:off x="825196" y="3211923"/>
            <a:ext cx="5938613" cy="164340"/>
          </a:xfrm>
          <a:prstGeom prst="rect">
            <a:avLst/>
          </a:prstGeom>
          <a:noFill/>
        </p:spPr>
        <p:txBody>
          <a:bodyPr vert="horz" wrap="square" lIns="0" tIns="0" rIns="0" bIns="0" rtlCol="0">
            <a:spAutoFit/>
          </a:bodyPr>
          <a:lstStyle/>
          <a:p>
            <a:r>
              <a:rPr lang="fr-FR" sz="1068" i="1" dirty="0">
                <a:latin typeface="Garamond" pitchFamily="18" charset="0"/>
              </a:rPr>
              <a:t>Le contexte</a:t>
            </a:r>
          </a:p>
        </p:txBody>
      </p:sp>
      <p:sp>
        <p:nvSpPr>
          <p:cNvPr id="56" name="Rectangle 55"/>
          <p:cNvSpPr/>
          <p:nvPr userDrawn="1">
            <p:custDataLst>
              <p:tags r:id="rId3"/>
            </p:custDataLst>
          </p:nvPr>
        </p:nvSpPr>
        <p:spPr>
          <a:xfrm>
            <a:off x="273440" y="1899668"/>
            <a:ext cx="6757874" cy="7122355"/>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sz="1526" b="1" dirty="0">
              <a:solidFill>
                <a:schemeClr val="bg1"/>
              </a:solidFill>
              <a:latin typeface="Arial" panose="020B0604020202020204" pitchFamily="34" charset="0"/>
              <a:cs typeface="Arial" panose="020B0604020202020204" pitchFamily="34" charset="0"/>
            </a:endParaRPr>
          </a:p>
        </p:txBody>
      </p:sp>
      <p:sp>
        <p:nvSpPr>
          <p:cNvPr id="57" name="ZoneTexte 40">
            <a:hlinkClick r:id="" action="ppaction://noaction"/>
          </p:cNvPr>
          <p:cNvSpPr txBox="1"/>
          <p:nvPr userDrawn="1">
            <p:custDataLst>
              <p:tags r:id="rId4"/>
            </p:custDataLst>
          </p:nvPr>
        </p:nvSpPr>
        <p:spPr>
          <a:xfrm>
            <a:off x="6188244" y="1899664"/>
            <a:ext cx="919848" cy="248911"/>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69752"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58" name="Flèche droite rayée 57"/>
          <p:cNvSpPr/>
          <p:nvPr userDrawn="1">
            <p:custDataLst>
              <p:tags r:id="rId5"/>
            </p:custDataLst>
          </p:nvPr>
        </p:nvSpPr>
        <p:spPr>
          <a:xfrm>
            <a:off x="273440" y="1899669"/>
            <a:ext cx="136027" cy="248908"/>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81"/>
              </a:spcBef>
              <a:spcAft>
                <a:spcPts val="381"/>
              </a:spcAft>
              <a:buClr>
                <a:srgbClr val="007BC4"/>
              </a:buClr>
            </a:pPr>
            <a:endParaRPr lang="en-GB" sz="100" dirty="0" err="1">
              <a:solidFill>
                <a:srgbClr val="26387F"/>
              </a:solidFill>
              <a:latin typeface="Arial" panose="020B0604020202020204" pitchFamily="34" charset="0"/>
              <a:cs typeface="Arial" panose="020B0604020202020204" pitchFamily="34" charset="0"/>
            </a:endParaRPr>
          </a:p>
        </p:txBody>
      </p:sp>
      <p:sp>
        <p:nvSpPr>
          <p:cNvPr id="59" name="ZoneTexte 36">
            <a:hlinkClick r:id="" action="ppaction://noaction"/>
          </p:cNvPr>
          <p:cNvSpPr txBox="1"/>
          <p:nvPr userDrawn="1">
            <p:custDataLst>
              <p:tags r:id="rId6"/>
            </p:custDataLst>
          </p:nvPr>
        </p:nvSpPr>
        <p:spPr>
          <a:xfrm>
            <a:off x="547059" y="1899669"/>
            <a:ext cx="5860408" cy="248908"/>
          </a:xfrm>
          <a:prstGeom prst="rect">
            <a:avLst/>
          </a:prstGeom>
          <a:noFill/>
        </p:spPr>
        <p:txBody>
          <a:bodyPr vert="horz" wrap="square" lIns="0" tIns="27462" rIns="0" bIns="251108"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en-GB" sz="1373"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12" name="Flèche droite rayée 11">
            <a:hlinkClick r:id="" action="ppaction://noaction"/>
          </p:cNvPr>
          <p:cNvSpPr/>
          <p:nvPr userDrawn="1">
            <p:custDataLst>
              <p:tags r:id="rId7"/>
            </p:custDataLst>
          </p:nvPr>
        </p:nvSpPr>
        <p:spPr>
          <a:xfrm>
            <a:off x="509513" y="2417049"/>
            <a:ext cx="132558" cy="187456"/>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69797" tIns="34898" rIns="69797" bIns="34898"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81"/>
              </a:spcBef>
              <a:spcAft>
                <a:spcPts val="381"/>
              </a:spcAft>
              <a:buClr>
                <a:srgbClr val="007BC4"/>
              </a:buCl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3" name="ZoneTexte 29">
            <a:hlinkClick r:id="" action="ppaction://noaction"/>
          </p:cNvPr>
          <p:cNvSpPr txBox="1"/>
          <p:nvPr userDrawn="1">
            <p:custDataLst>
              <p:tags r:id="rId8"/>
            </p:custDataLst>
          </p:nvPr>
        </p:nvSpPr>
        <p:spPr>
          <a:xfrm>
            <a:off x="804734" y="2417047"/>
            <a:ext cx="5689535" cy="187457"/>
          </a:xfrm>
          <a:prstGeom prst="rect">
            <a:avLst/>
          </a:prstGeom>
          <a:noFill/>
        </p:spPr>
        <p:txBody>
          <a:bodyPr vert="horz" wrap="square" lIns="0" tIns="27462"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pPr>
            <a:r>
              <a:rPr lang="fr-FR" sz="1068"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4" name="ZoneTexte 61">
            <a:hlinkClick r:id="" action="ppaction://noaction"/>
          </p:cNvPr>
          <p:cNvSpPr txBox="1"/>
          <p:nvPr userDrawn="1">
            <p:custDataLst>
              <p:tags r:id="rId9"/>
            </p:custDataLst>
          </p:nvPr>
        </p:nvSpPr>
        <p:spPr>
          <a:xfrm>
            <a:off x="6492728" y="2420907"/>
            <a:ext cx="542161" cy="183598"/>
          </a:xfrm>
          <a:prstGeom prst="rect">
            <a:avLst/>
          </a:prstGeom>
          <a:noFill/>
          <a:extLst>
            <a:ext uri="{909E8E84-426E-40DD-AFC4-6F175D3DCCD1}">
              <a14:hiddenFill xmlns:a14="http://schemas.microsoft.com/office/drawing/2010/main">
                <a:solidFill>
                  <a:srgbClr val="4F81BD"/>
                </a:solidFill>
              </a14:hiddenFill>
            </a:ext>
          </a:extLst>
        </p:spPr>
        <p:txBody>
          <a:bodyPr vert="horz" wrap="none" lIns="0" rIns="0" bIns="202282"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sz="1068"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
        <p:nvSpPr>
          <p:cNvPr id="2" name="Rectangle 1">
            <a:extLst>
              <a:ext uri="{FF2B5EF4-FFF2-40B4-BE49-F238E27FC236}">
                <a16:creationId xmlns:a16="http://schemas.microsoft.com/office/drawing/2014/main" id="{4BC1F9E0-872B-20ED-726C-336C41F40D10}"/>
              </a:ext>
            </a:extLst>
          </p:cNvPr>
          <p:cNvSpPr/>
          <p:nvPr userDrawn="1">
            <p:custDataLst>
              <p:tags r:id="rId10"/>
            </p:custDataLst>
          </p:nvPr>
        </p:nvSpPr>
        <p:spPr>
          <a:xfrm>
            <a:off x="0" y="0"/>
            <a:ext cx="7556500" cy="10693400"/>
          </a:xfrm>
          <a:prstGeom prst="rect">
            <a:avLst/>
          </a:prstGeom>
          <a:solidFill>
            <a:srgbClr val="BDBDBD"/>
          </a:solidFill>
          <a:ln>
            <a:solidFill>
              <a:srgbClr val="BD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21041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DFB09B3-EE56-DFAE-3C63-FBAEE0179B46}"/>
              </a:ext>
            </a:extLst>
          </p:cNvPr>
          <p:cNvSpPr/>
          <p:nvPr userDrawn="1">
            <p:custDataLst>
              <p:tags r:id="rId1"/>
            </p:custDataLst>
          </p:nvPr>
        </p:nvSpPr>
        <p:spPr>
          <a:xfrm>
            <a:off x="0" y="0"/>
            <a:ext cx="7556500" cy="10693400"/>
          </a:xfrm>
          <a:prstGeom prst="rect">
            <a:avLst/>
          </a:prstGeom>
          <a:solidFill>
            <a:srgbClr val="BDBDBD"/>
          </a:solidFill>
          <a:ln>
            <a:solidFill>
              <a:srgbClr val="BDBDB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898262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9.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84902" y="814225"/>
            <a:ext cx="2092960" cy="584200"/>
          </a:xfrm>
          <a:prstGeom prst="rect">
            <a:avLst/>
          </a:prstGeom>
        </p:spPr>
        <p:txBody>
          <a:bodyPr wrap="square" lIns="0" tIns="0" rIns="0" bIns="0">
            <a:spAutoFit/>
          </a:bodyPr>
          <a:lstStyle>
            <a:lvl1pPr>
              <a:defRPr sz="2300" b="1" i="0">
                <a:solidFill>
                  <a:schemeClr val="bg1"/>
                </a:solidFill>
                <a:latin typeface="Calibri"/>
                <a:cs typeface="Calibri"/>
              </a:defRPr>
            </a:lvl1pPr>
          </a:lstStyle>
          <a:p>
            <a:endParaRPr/>
          </a:p>
        </p:txBody>
      </p:sp>
      <p:sp>
        <p:nvSpPr>
          <p:cNvPr id="3" name="Holder 3"/>
          <p:cNvSpPr>
            <a:spLocks noGrp="1"/>
          </p:cNvSpPr>
          <p:nvPr>
            <p:ph type="body" idx="1"/>
          </p:nvPr>
        </p:nvSpPr>
        <p:spPr>
          <a:xfrm>
            <a:off x="378142" y="2459482"/>
            <a:ext cx="6806565"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361219" y="10404053"/>
            <a:ext cx="3032125" cy="152400"/>
          </a:xfrm>
          <a:prstGeom prst="rect">
            <a:avLst/>
          </a:prstGeom>
        </p:spPr>
        <p:txBody>
          <a:bodyPr wrap="square" lIns="0" tIns="0" rIns="0" bIns="0">
            <a:spAutoFit/>
          </a:bodyPr>
          <a:lstStyle>
            <a:lvl1pPr>
              <a:defRPr sz="1000" b="1" i="0">
                <a:solidFill>
                  <a:srgbClr val="231F20"/>
                </a:solidFill>
                <a:latin typeface="Calibri"/>
                <a:cs typeface="Calibri"/>
              </a:defRPr>
            </a:lvl1pPr>
          </a:lstStyle>
          <a:p>
            <a:pPr marL="12700">
              <a:lnSpc>
                <a:spcPts val="1050"/>
              </a:lnSpc>
            </a:pPr>
            <a:endParaRPr spc="-50"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MSIPCMContentMarking" descr="{&quot;HashCode&quot;:-2030750456,&quot;Placement&quot;:&quot;Footer&quot;,&quot;Top&quot;:821.343,&quot;Left&quot;:242.6093,&quot;SlideWidth&quot;:595,&quot;SlideHeight&quot;:842}">
            <a:extLst>
              <a:ext uri="{FF2B5EF4-FFF2-40B4-BE49-F238E27FC236}">
                <a16:creationId xmlns:a16="http://schemas.microsoft.com/office/drawing/2014/main" id="{E80BCD93-DF63-E959-D079-F10497B0188A}"/>
              </a:ext>
            </a:extLst>
          </p:cNvPr>
          <p:cNvSpPr txBox="1"/>
          <p:nvPr userDrawn="1"/>
        </p:nvSpPr>
        <p:spPr>
          <a:xfrm>
            <a:off x="3081138" y="10485284"/>
            <a:ext cx="1394223" cy="153888"/>
          </a:xfrm>
          <a:prstGeom prst="rect">
            <a:avLst/>
          </a:prstGeom>
          <a:noFill/>
        </p:spPr>
        <p:txBody>
          <a:bodyPr vert="horz" wrap="square" lIns="0" tIns="0" rIns="0" bIns="0" rtlCol="0" anchor="ctr" anchorCtr="1">
            <a:spAutoFit/>
          </a:bodyPr>
          <a:lstStyle/>
          <a:p>
            <a:pPr algn="ctr">
              <a:spcBef>
                <a:spcPts val="0"/>
              </a:spcBef>
              <a:spcAft>
                <a:spcPts val="0"/>
              </a:spcAft>
            </a:pPr>
            <a:r>
              <a:rPr lang="en-US" sz="1000" dirty="0">
                <a:solidFill>
                  <a:srgbClr val="000000"/>
                </a:solidFill>
                <a:latin typeface="Calibri" panose="020F0502020204030204" pitchFamily="34" charset="0"/>
              </a:rPr>
              <a:t>BNPP AM - RESTRICTED</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itre 1"/>
          <p:cNvSpPr txBox="1">
            <a:spLocks/>
          </p:cNvSpPr>
          <p:nvPr/>
        </p:nvSpPr>
        <p:spPr>
          <a:xfrm>
            <a:off x="424413" y="3922757"/>
            <a:ext cx="6429157" cy="3786441"/>
          </a:xfrm>
          <a:prstGeom prst="rect">
            <a:avLst/>
          </a:prstGeom>
        </p:spPr>
        <p:txBody>
          <a:bodyPr anchor="b"/>
          <a:lstStyle>
            <a:lvl1pPr>
              <a:defRPr sz="2800" smtClean="0"/>
            </a:lvl1pPr>
          </a:lstStyle>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0" i="0" u="none" strike="noStrike" kern="1200" cap="none" spc="0" normalizeH="0" baseline="0" noProof="0" dirty="0">
                <a:ln>
                  <a:noFill/>
                </a:ln>
                <a:solidFill>
                  <a:srgbClr val="376092"/>
                </a:solidFill>
                <a:effectLst/>
                <a:uLnTx/>
                <a:uFillTx/>
                <a:latin typeface="Garamond" pitchFamily="18" charset="0"/>
                <a:ea typeface="+mj-ea"/>
                <a:cs typeface="+mj-cs"/>
              </a:rPr>
              <a:t>UpSlide Table Of Content Master </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edit</a:t>
            </a:r>
          </a:p>
          <a:p>
            <a:pPr marL="0" marR="0" lvl="0" indent="0" algn="l" defTabSz="697504" rtl="0" eaLnBrk="1" fontAlgn="base" latinLnBrk="0" hangingPunct="1">
              <a:lnSpc>
                <a:spcPct val="100000"/>
              </a:lnSpc>
              <a:spcBef>
                <a:spcPct val="0"/>
              </a:spcBef>
              <a:spcAft>
                <a:spcPct val="0"/>
              </a:spcAft>
              <a:buClrTx/>
              <a:buSzTx/>
              <a:buFontTx/>
              <a:buNone/>
              <a:tabLst/>
              <a:defRPr/>
            </a:pPr>
            <a:r>
              <a:rPr kumimoji="0" lang="en-US" sz="2670" b="1" i="0" u="none" strike="noStrike" kern="1200" cap="none" spc="0" normalizeH="0" baseline="0" noProof="0" dirty="0">
                <a:ln>
                  <a:noFill/>
                </a:ln>
                <a:solidFill>
                  <a:srgbClr val="376092"/>
                </a:solidFill>
                <a:effectLst/>
                <a:uLnTx/>
                <a:uFillTx/>
                <a:latin typeface="Garamond" pitchFamily="18" charset="0"/>
                <a:ea typeface="+mj-ea"/>
                <a:cs typeface="+mj-cs"/>
              </a:rPr>
              <a:t>Do not delete</a:t>
            </a:r>
            <a:endParaRPr kumimoji="0" lang="fr-FR" sz="2670" b="1" i="0" u="none" strike="noStrike" kern="1200" cap="none" spc="0" normalizeH="0" baseline="0" noProof="0" dirty="0">
              <a:ln>
                <a:noFill/>
              </a:ln>
              <a:solidFill>
                <a:srgbClr val="376092"/>
              </a:solidFill>
              <a:effectLst/>
              <a:uLnTx/>
              <a:uFillTx/>
              <a:latin typeface="Garamond" pitchFamily="18" charset="0"/>
              <a:ea typeface="+mj-ea"/>
              <a:cs typeface="+mj-cs"/>
            </a:endParaRPr>
          </a:p>
        </p:txBody>
      </p:sp>
      <p:pic>
        <p:nvPicPr>
          <p:cNvPr id="11" name="Picture 16"/>
          <p:cNvPicPr>
            <a:picLocks noChangeAspect="1" noChangeArrowheads="1"/>
          </p:cNvPicPr>
          <p:nvPr/>
        </p:nvPicPr>
        <p:blipFill>
          <a:blip r:embed="rId6" cstate="print"/>
          <a:stretch>
            <a:fillRect/>
          </a:stretch>
        </p:blipFill>
        <p:spPr bwMode="auto">
          <a:xfrm>
            <a:off x="1449186" y="1946263"/>
            <a:ext cx="4516307" cy="1949782"/>
          </a:xfrm>
          <a:prstGeom prst="rect">
            <a:avLst/>
          </a:prstGeom>
          <a:noFill/>
          <a:ln w="9525">
            <a:noFill/>
            <a:miter lim="800000"/>
            <a:headEnd/>
            <a:tailEnd/>
          </a:ln>
          <a:effectLst/>
        </p:spPr>
      </p:pic>
      <p:pic>
        <p:nvPicPr>
          <p:cNvPr id="12" name="Picture 18"/>
          <p:cNvPicPr>
            <a:picLocks noChangeAspect="1" noChangeArrowheads="1"/>
          </p:cNvPicPr>
          <p:nvPr/>
        </p:nvPicPr>
        <p:blipFill>
          <a:blip r:embed="rId7" cstate="print"/>
          <a:srcRect/>
          <a:stretch>
            <a:fillRect/>
          </a:stretch>
        </p:blipFill>
        <p:spPr bwMode="auto">
          <a:xfrm>
            <a:off x="-7872" y="2"/>
            <a:ext cx="7566995" cy="1806987"/>
          </a:xfrm>
          <a:prstGeom prst="rect">
            <a:avLst/>
          </a:prstGeom>
          <a:noFill/>
          <a:ln w="9525">
            <a:noFill/>
            <a:miter lim="800000"/>
            <a:headEnd/>
            <a:tailEnd/>
          </a:ln>
          <a:effectLst/>
        </p:spPr>
      </p:pic>
      <p:pic>
        <p:nvPicPr>
          <p:cNvPr id="13" name="Picture 19"/>
          <p:cNvPicPr>
            <a:picLocks noChangeAspect="1" noChangeArrowheads="1"/>
          </p:cNvPicPr>
          <p:nvPr/>
        </p:nvPicPr>
        <p:blipFill>
          <a:blip r:embed="rId8" cstate="print"/>
          <a:srcRect/>
          <a:stretch>
            <a:fillRect/>
          </a:stretch>
        </p:blipFill>
        <p:spPr bwMode="auto">
          <a:xfrm>
            <a:off x="-7872" y="8911169"/>
            <a:ext cx="7566995" cy="1797085"/>
          </a:xfrm>
          <a:prstGeom prst="rect">
            <a:avLst/>
          </a:prstGeom>
          <a:noFill/>
          <a:ln w="9525">
            <a:noFill/>
            <a:miter lim="800000"/>
            <a:headEnd/>
            <a:tailEnd/>
          </a:ln>
          <a:effectLst/>
        </p:spPr>
      </p:pic>
    </p:spTree>
    <p:extLst>
      <p:ext uri="{BB962C8B-B14F-4D97-AF65-F5344CB8AC3E}">
        <p14:creationId xmlns:p14="http://schemas.microsoft.com/office/powerpoint/2010/main" val="1511336715"/>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Lst>
  <p:hf hdr="0"/>
  <p:txStyles>
    <p:titleStyle>
      <a:lvl1pPr algn="l" rtl="0" fontAlgn="base">
        <a:spcBef>
          <a:spcPct val="0"/>
        </a:spcBef>
        <a:spcAft>
          <a:spcPct val="0"/>
        </a:spcAft>
        <a:defRPr sz="1831" b="1" kern="1200">
          <a:solidFill>
            <a:srgbClr val="376092"/>
          </a:solidFill>
          <a:latin typeface="Garamond" pitchFamily="18" charset="0"/>
          <a:ea typeface="+mj-ea"/>
          <a:cs typeface="+mj-cs"/>
        </a:defRPr>
      </a:lvl1pPr>
      <a:lvl2pPr algn="l" rtl="0" fontAlgn="base">
        <a:spcBef>
          <a:spcPct val="0"/>
        </a:spcBef>
        <a:spcAft>
          <a:spcPct val="0"/>
        </a:spcAft>
        <a:defRPr sz="1831" b="1">
          <a:solidFill>
            <a:srgbClr val="376092"/>
          </a:solidFill>
          <a:latin typeface="Garamond" pitchFamily="18" charset="0"/>
        </a:defRPr>
      </a:lvl2pPr>
      <a:lvl3pPr algn="l" rtl="0" fontAlgn="base">
        <a:spcBef>
          <a:spcPct val="0"/>
        </a:spcBef>
        <a:spcAft>
          <a:spcPct val="0"/>
        </a:spcAft>
        <a:defRPr sz="1831" b="1">
          <a:solidFill>
            <a:srgbClr val="376092"/>
          </a:solidFill>
          <a:latin typeface="Garamond" pitchFamily="18" charset="0"/>
        </a:defRPr>
      </a:lvl3pPr>
      <a:lvl4pPr algn="l" rtl="0" fontAlgn="base">
        <a:spcBef>
          <a:spcPct val="0"/>
        </a:spcBef>
        <a:spcAft>
          <a:spcPct val="0"/>
        </a:spcAft>
        <a:defRPr sz="1831" b="1">
          <a:solidFill>
            <a:srgbClr val="376092"/>
          </a:solidFill>
          <a:latin typeface="Garamond" pitchFamily="18" charset="0"/>
        </a:defRPr>
      </a:lvl4pPr>
      <a:lvl5pPr algn="l" rtl="0" fontAlgn="base">
        <a:spcBef>
          <a:spcPct val="0"/>
        </a:spcBef>
        <a:spcAft>
          <a:spcPct val="0"/>
        </a:spcAft>
        <a:defRPr sz="1831" b="1">
          <a:solidFill>
            <a:srgbClr val="376092"/>
          </a:solidFill>
          <a:latin typeface="Garamond" pitchFamily="18" charset="0"/>
        </a:defRPr>
      </a:lvl5pPr>
      <a:lvl6pPr marL="348752" algn="l" rtl="0" fontAlgn="base">
        <a:spcBef>
          <a:spcPct val="0"/>
        </a:spcBef>
        <a:spcAft>
          <a:spcPct val="0"/>
        </a:spcAft>
        <a:defRPr sz="1831" b="1">
          <a:solidFill>
            <a:srgbClr val="376092"/>
          </a:solidFill>
          <a:latin typeface="Garamond" pitchFamily="18" charset="0"/>
        </a:defRPr>
      </a:lvl6pPr>
      <a:lvl7pPr marL="697504" algn="l" rtl="0" fontAlgn="base">
        <a:spcBef>
          <a:spcPct val="0"/>
        </a:spcBef>
        <a:spcAft>
          <a:spcPct val="0"/>
        </a:spcAft>
        <a:defRPr sz="1831" b="1">
          <a:solidFill>
            <a:srgbClr val="376092"/>
          </a:solidFill>
          <a:latin typeface="Garamond" pitchFamily="18" charset="0"/>
        </a:defRPr>
      </a:lvl7pPr>
      <a:lvl8pPr marL="1046256" algn="l" rtl="0" fontAlgn="base">
        <a:spcBef>
          <a:spcPct val="0"/>
        </a:spcBef>
        <a:spcAft>
          <a:spcPct val="0"/>
        </a:spcAft>
        <a:defRPr sz="1831" b="1">
          <a:solidFill>
            <a:srgbClr val="376092"/>
          </a:solidFill>
          <a:latin typeface="Garamond" pitchFamily="18" charset="0"/>
        </a:defRPr>
      </a:lvl8pPr>
      <a:lvl9pPr marL="1395009" algn="l" rtl="0" fontAlgn="base">
        <a:spcBef>
          <a:spcPct val="0"/>
        </a:spcBef>
        <a:spcAft>
          <a:spcPct val="0"/>
        </a:spcAft>
        <a:defRPr sz="1831" b="1">
          <a:solidFill>
            <a:srgbClr val="376092"/>
          </a:solidFill>
          <a:latin typeface="Garamond" pitchFamily="18" charset="0"/>
        </a:defRPr>
      </a:lvl9pPr>
    </p:titleStyle>
    <p:bodyStyle>
      <a:lvl1pPr algn="l" rtl="0" fontAlgn="base">
        <a:spcBef>
          <a:spcPct val="20000"/>
        </a:spcBef>
        <a:spcAft>
          <a:spcPct val="0"/>
        </a:spcAft>
        <a:buClr>
          <a:srgbClr val="376092"/>
        </a:buClr>
        <a:buSzPct val="80000"/>
        <a:defRPr lang="en-US" sz="1068"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068" kern="1200" dirty="0">
          <a:solidFill>
            <a:schemeClr val="tx1"/>
          </a:solidFill>
          <a:latin typeface="Garamond" pitchFamily="18" charset="0"/>
          <a:ea typeface="+mn-ea"/>
          <a:cs typeface="+mn-cs"/>
        </a:defRPr>
      </a:lvl2pPr>
      <a:lvl3pPr marL="202228" indent="-202228" algn="l" rtl="0" fontAlgn="base">
        <a:spcBef>
          <a:spcPct val="20000"/>
        </a:spcBef>
        <a:spcAft>
          <a:spcPct val="0"/>
        </a:spcAft>
        <a:buClr>
          <a:srgbClr val="376092"/>
        </a:buClr>
        <a:buBlip>
          <a:blip r:embed="rId9"/>
        </a:buBlip>
        <a:defRPr lang="en-US" sz="1068" kern="1200">
          <a:solidFill>
            <a:schemeClr val="tx1"/>
          </a:solidFill>
          <a:latin typeface="Garamond" pitchFamily="18" charset="0"/>
          <a:ea typeface="+mn-ea"/>
          <a:cs typeface="+mn-cs"/>
        </a:defRPr>
      </a:lvl3pPr>
      <a:lvl4pPr marL="340276" indent="-138048" algn="l" rtl="0" fontAlgn="base">
        <a:spcBef>
          <a:spcPct val="20000"/>
        </a:spcBef>
        <a:spcAft>
          <a:spcPct val="0"/>
        </a:spcAft>
        <a:buFont typeface="Arial" charset="0"/>
        <a:buChar char="–"/>
        <a:defRPr lang="en-US" sz="1068" kern="1200" dirty="0">
          <a:solidFill>
            <a:schemeClr val="tx1"/>
          </a:solidFill>
          <a:latin typeface="Garamond" pitchFamily="18" charset="0"/>
          <a:ea typeface="+mj-ea"/>
          <a:cs typeface="+mj-cs"/>
        </a:defRPr>
      </a:lvl4pPr>
      <a:lvl5pPr marL="478324" indent="-138048" algn="l" rtl="0" fontAlgn="base">
        <a:spcBef>
          <a:spcPct val="20000"/>
        </a:spcBef>
        <a:spcAft>
          <a:spcPct val="0"/>
        </a:spcAft>
        <a:buClr>
          <a:schemeClr val="tx2"/>
        </a:buClr>
        <a:buFont typeface="Arial" charset="0"/>
        <a:buChar char="•"/>
        <a:defRPr lang="en-US" sz="1068" kern="1200" dirty="0">
          <a:solidFill>
            <a:schemeClr val="tx1"/>
          </a:solidFill>
          <a:latin typeface="Garamond" pitchFamily="18" charset="0"/>
          <a:ea typeface="+mj-ea"/>
          <a:cs typeface="+mj-cs"/>
        </a:defRPr>
      </a:lvl5pPr>
      <a:lvl6pPr marL="478324"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dirty="0" smtClean="0">
          <a:solidFill>
            <a:schemeClr val="tx1"/>
          </a:solidFill>
          <a:latin typeface="+mn-lt"/>
          <a:ea typeface="+mn-ea"/>
          <a:cs typeface="+mn-cs"/>
        </a:defRPr>
      </a:lvl6pPr>
      <a:lvl7pPr marL="754419" marR="0" indent="-138048" algn="l" defTabSz="697504" rtl="0" eaLnBrk="1" fontAlgn="auto" latinLnBrk="0" hangingPunct="1">
        <a:lnSpc>
          <a:spcPct val="100000"/>
        </a:lnSpc>
        <a:spcBef>
          <a:spcPct val="20000"/>
        </a:spcBef>
        <a:spcAft>
          <a:spcPts val="0"/>
        </a:spcAft>
        <a:buClr>
          <a:schemeClr val="tx2"/>
        </a:buClr>
        <a:buSzTx/>
        <a:buFont typeface="Garamond" pitchFamily="18" charset="0"/>
        <a:buChar char="−"/>
        <a:tabLst/>
        <a:defRPr lang="en-US" sz="1068" kern="1200" baseline="0" dirty="0" smtClean="0">
          <a:solidFill>
            <a:schemeClr val="tx1"/>
          </a:solidFill>
          <a:latin typeface="Garamond" pitchFamily="18" charset="0"/>
          <a:ea typeface="+mn-ea"/>
          <a:cs typeface="+mn-cs"/>
        </a:defRPr>
      </a:lvl7pPr>
      <a:lvl8pPr marL="892467" indent="-138048"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8pPr>
      <a:lvl9pPr marL="1022038" indent="-129571" algn="l" defTabSz="697504" rtl="0" eaLnBrk="1" latinLnBrk="0" hangingPunct="1">
        <a:spcBef>
          <a:spcPct val="20000"/>
        </a:spcBef>
        <a:buFont typeface="Garamond" pitchFamily="18" charset="0"/>
        <a:buChar char="−"/>
        <a:defRPr lang="en-US" sz="1068" kern="1200" baseline="0" dirty="0" smtClean="0">
          <a:solidFill>
            <a:schemeClr val="tx1"/>
          </a:solidFill>
          <a:latin typeface="Garamond" pitchFamily="18" charset="0"/>
          <a:ea typeface="+mn-ea"/>
          <a:cs typeface="+mn-cs"/>
        </a:defRPr>
      </a:lvl9pPr>
    </p:bodyStyle>
    <p:otherStyle>
      <a:defPPr>
        <a:defRPr lang="en-US"/>
      </a:defPPr>
      <a:lvl1pPr marL="0" algn="l" defTabSz="697504" rtl="0" eaLnBrk="1" latinLnBrk="0" hangingPunct="1">
        <a:defRPr sz="1373" kern="1200">
          <a:solidFill>
            <a:schemeClr val="tx1"/>
          </a:solidFill>
          <a:latin typeface="+mn-lt"/>
          <a:ea typeface="+mn-ea"/>
          <a:cs typeface="+mn-cs"/>
        </a:defRPr>
      </a:lvl1pPr>
      <a:lvl2pPr marL="348752" algn="l" defTabSz="697504" rtl="0" eaLnBrk="1" latinLnBrk="0" hangingPunct="1">
        <a:defRPr sz="1373" kern="1200">
          <a:solidFill>
            <a:schemeClr val="tx1"/>
          </a:solidFill>
          <a:latin typeface="+mn-lt"/>
          <a:ea typeface="+mn-ea"/>
          <a:cs typeface="+mn-cs"/>
        </a:defRPr>
      </a:lvl2pPr>
      <a:lvl3pPr marL="697504" algn="l" defTabSz="697504" rtl="0" eaLnBrk="1" latinLnBrk="0" hangingPunct="1">
        <a:defRPr sz="1373" kern="1200">
          <a:solidFill>
            <a:schemeClr val="tx1"/>
          </a:solidFill>
          <a:latin typeface="+mn-lt"/>
          <a:ea typeface="+mn-ea"/>
          <a:cs typeface="+mn-cs"/>
        </a:defRPr>
      </a:lvl3pPr>
      <a:lvl4pPr marL="1046256" algn="l" defTabSz="697504" rtl="0" eaLnBrk="1" latinLnBrk="0" hangingPunct="1">
        <a:defRPr sz="1373" kern="1200">
          <a:solidFill>
            <a:schemeClr val="tx1"/>
          </a:solidFill>
          <a:latin typeface="+mn-lt"/>
          <a:ea typeface="+mn-ea"/>
          <a:cs typeface="+mn-cs"/>
        </a:defRPr>
      </a:lvl4pPr>
      <a:lvl5pPr marL="1395009" algn="l" defTabSz="697504" rtl="0" eaLnBrk="1" latinLnBrk="0" hangingPunct="1">
        <a:defRPr sz="1373" kern="1200">
          <a:solidFill>
            <a:schemeClr val="tx1"/>
          </a:solidFill>
          <a:latin typeface="+mn-lt"/>
          <a:ea typeface="+mn-ea"/>
          <a:cs typeface="+mn-cs"/>
        </a:defRPr>
      </a:lvl5pPr>
      <a:lvl6pPr marL="1743761" algn="l" defTabSz="697504" rtl="0" eaLnBrk="1" latinLnBrk="0" hangingPunct="1">
        <a:defRPr sz="1373" kern="1200">
          <a:solidFill>
            <a:schemeClr val="tx1"/>
          </a:solidFill>
          <a:latin typeface="+mn-lt"/>
          <a:ea typeface="+mn-ea"/>
          <a:cs typeface="+mn-cs"/>
        </a:defRPr>
      </a:lvl6pPr>
      <a:lvl7pPr marL="2092513" algn="l" defTabSz="697504" rtl="0" eaLnBrk="1" latinLnBrk="0" hangingPunct="1">
        <a:defRPr sz="1373" kern="1200">
          <a:solidFill>
            <a:schemeClr val="tx1"/>
          </a:solidFill>
          <a:latin typeface="+mn-lt"/>
          <a:ea typeface="+mn-ea"/>
          <a:cs typeface="+mn-cs"/>
        </a:defRPr>
      </a:lvl7pPr>
      <a:lvl8pPr marL="2441265" algn="l" defTabSz="697504" rtl="0" eaLnBrk="1" latinLnBrk="0" hangingPunct="1">
        <a:defRPr sz="1373" kern="1200">
          <a:solidFill>
            <a:schemeClr val="tx1"/>
          </a:solidFill>
          <a:latin typeface="+mn-lt"/>
          <a:ea typeface="+mn-ea"/>
          <a:cs typeface="+mn-cs"/>
        </a:defRPr>
      </a:lvl8pPr>
      <a:lvl9pPr marL="2790017" algn="l" defTabSz="697504" rtl="0" eaLnBrk="1" latinLnBrk="0" hangingPunct="1">
        <a:defRPr sz="13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tags" Target="../tags/tag45.xml"/><Relationship Id="rId18" Type="http://schemas.openxmlformats.org/officeDocument/2006/relationships/image" Target="../media/image6.emf"/><Relationship Id="rId26" Type="http://schemas.openxmlformats.org/officeDocument/2006/relationships/image" Target="../media/image14.emf"/><Relationship Id="rId3" Type="http://schemas.openxmlformats.org/officeDocument/2006/relationships/tags" Target="../tags/tag35.xml"/><Relationship Id="rId21" Type="http://schemas.openxmlformats.org/officeDocument/2006/relationships/image" Target="../media/image9.emf"/><Relationship Id="rId7" Type="http://schemas.openxmlformats.org/officeDocument/2006/relationships/tags" Target="../tags/tag39.xml"/><Relationship Id="rId12" Type="http://schemas.openxmlformats.org/officeDocument/2006/relationships/tags" Target="../tags/tag44.xml"/><Relationship Id="rId17" Type="http://schemas.openxmlformats.org/officeDocument/2006/relationships/image" Target="../media/image5.jpg"/><Relationship Id="rId25" Type="http://schemas.openxmlformats.org/officeDocument/2006/relationships/image" Target="../media/image13.emf"/><Relationship Id="rId33" Type="http://schemas.openxmlformats.org/officeDocument/2006/relationships/image" Target="../media/image21.png"/><Relationship Id="rId2" Type="http://schemas.openxmlformats.org/officeDocument/2006/relationships/tags" Target="../tags/tag34.xml"/><Relationship Id="rId16" Type="http://schemas.openxmlformats.org/officeDocument/2006/relationships/slideLayout" Target="../slideLayouts/slideLayout2.xml"/><Relationship Id="rId20" Type="http://schemas.openxmlformats.org/officeDocument/2006/relationships/image" Target="../media/image8.emf"/><Relationship Id="rId29" Type="http://schemas.openxmlformats.org/officeDocument/2006/relationships/image" Target="../media/image17.emf"/><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tags" Target="../tags/tag43.xml"/><Relationship Id="rId24" Type="http://schemas.openxmlformats.org/officeDocument/2006/relationships/image" Target="../media/image12.emf"/><Relationship Id="rId32" Type="http://schemas.openxmlformats.org/officeDocument/2006/relationships/image" Target="../media/image20.jpeg"/><Relationship Id="rId5" Type="http://schemas.openxmlformats.org/officeDocument/2006/relationships/tags" Target="../tags/tag37.xml"/><Relationship Id="rId15" Type="http://schemas.openxmlformats.org/officeDocument/2006/relationships/tags" Target="../tags/tag47.xml"/><Relationship Id="rId23" Type="http://schemas.openxmlformats.org/officeDocument/2006/relationships/image" Target="../media/image11.emf"/><Relationship Id="rId28" Type="http://schemas.openxmlformats.org/officeDocument/2006/relationships/image" Target="../media/image16.emf"/><Relationship Id="rId10" Type="http://schemas.openxmlformats.org/officeDocument/2006/relationships/tags" Target="../tags/tag42.xml"/><Relationship Id="rId19" Type="http://schemas.openxmlformats.org/officeDocument/2006/relationships/image" Target="../media/image7.emf"/><Relationship Id="rId31" Type="http://schemas.openxmlformats.org/officeDocument/2006/relationships/image" Target="../media/image19.emf"/><Relationship Id="rId4" Type="http://schemas.openxmlformats.org/officeDocument/2006/relationships/tags" Target="../tags/tag36.xml"/><Relationship Id="rId9" Type="http://schemas.openxmlformats.org/officeDocument/2006/relationships/tags" Target="../tags/tag41.xml"/><Relationship Id="rId14" Type="http://schemas.openxmlformats.org/officeDocument/2006/relationships/tags" Target="../tags/tag46.xml"/><Relationship Id="rId22" Type="http://schemas.openxmlformats.org/officeDocument/2006/relationships/image" Target="../media/image10.emf"/><Relationship Id="rId27" Type="http://schemas.openxmlformats.org/officeDocument/2006/relationships/image" Target="../media/image15.emf"/><Relationship Id="rId30" Type="http://schemas.openxmlformats.org/officeDocument/2006/relationships/image" Target="../media/image18.emf"/><Relationship Id="rId8" Type="http://schemas.openxmlformats.org/officeDocument/2006/relationships/tags" Target="../tags/tag40.xml"/></Relationships>
</file>

<file path=ppt/slides/_rels/slide2.xml.rels><?xml version="1.0" encoding="UTF-8" standalone="yes"?>
<Relationships xmlns="http://schemas.openxmlformats.org/package/2006/relationships"><Relationship Id="rId8" Type="http://schemas.openxmlformats.org/officeDocument/2006/relationships/tags" Target="../tags/tag55.xml"/><Relationship Id="rId13" Type="http://schemas.openxmlformats.org/officeDocument/2006/relationships/image" Target="../media/image23.emf"/><Relationship Id="rId18" Type="http://schemas.openxmlformats.org/officeDocument/2006/relationships/image" Target="../media/image27.emf"/><Relationship Id="rId3" Type="http://schemas.openxmlformats.org/officeDocument/2006/relationships/tags" Target="../tags/tag50.xml"/><Relationship Id="rId21" Type="http://schemas.openxmlformats.org/officeDocument/2006/relationships/image" Target="../media/image21.png"/><Relationship Id="rId7" Type="http://schemas.openxmlformats.org/officeDocument/2006/relationships/tags" Target="../tags/tag54.xml"/><Relationship Id="rId12" Type="http://schemas.openxmlformats.org/officeDocument/2006/relationships/image" Target="../media/image22.emf"/><Relationship Id="rId17" Type="http://schemas.openxmlformats.org/officeDocument/2006/relationships/image" Target="../media/image12.emf"/><Relationship Id="rId2" Type="http://schemas.openxmlformats.org/officeDocument/2006/relationships/tags" Target="../tags/tag49.xml"/><Relationship Id="rId16" Type="http://schemas.openxmlformats.org/officeDocument/2006/relationships/image" Target="../media/image26.emf"/><Relationship Id="rId20" Type="http://schemas.openxmlformats.org/officeDocument/2006/relationships/image" Target="../media/image20.jpeg"/><Relationship Id="rId1" Type="http://schemas.openxmlformats.org/officeDocument/2006/relationships/tags" Target="../tags/tag48.xml"/><Relationship Id="rId6" Type="http://schemas.openxmlformats.org/officeDocument/2006/relationships/tags" Target="../tags/tag53.xml"/><Relationship Id="rId11" Type="http://schemas.openxmlformats.org/officeDocument/2006/relationships/image" Target="../media/image5.jpg"/><Relationship Id="rId5" Type="http://schemas.openxmlformats.org/officeDocument/2006/relationships/tags" Target="../tags/tag52.xml"/><Relationship Id="rId15" Type="http://schemas.openxmlformats.org/officeDocument/2006/relationships/image" Target="../media/image25.emf"/><Relationship Id="rId10" Type="http://schemas.openxmlformats.org/officeDocument/2006/relationships/slideLayout" Target="../slideLayouts/slideLayout3.xml"/><Relationship Id="rId19" Type="http://schemas.openxmlformats.org/officeDocument/2006/relationships/image" Target="../media/image18.emf"/><Relationship Id="rId4" Type="http://schemas.openxmlformats.org/officeDocument/2006/relationships/tags" Target="../tags/tag51.xml"/><Relationship Id="rId9" Type="http://schemas.openxmlformats.org/officeDocument/2006/relationships/tags" Target="../tags/tag56.xml"/><Relationship Id="rId14" Type="http://schemas.openxmlformats.org/officeDocument/2006/relationships/image" Target="../media/image24.emf"/></Relationships>
</file>

<file path=ppt/slides/_rels/slide3.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slideLayout" Target="../slideLayouts/slideLayout2.xml"/><Relationship Id="rId7" Type="http://schemas.openxmlformats.org/officeDocument/2006/relationships/image" Target="../media/image28.emf"/><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image" Target="../media/image5.jpg"/><Relationship Id="rId5" Type="http://schemas.openxmlformats.org/officeDocument/2006/relationships/hyperlink" Target="mailto:guernsey.bp2s.volta.cosec@bnpparibas.com" TargetMode="External"/><Relationship Id="rId10" Type="http://schemas.openxmlformats.org/officeDocument/2006/relationships/image" Target="../media/image21.png"/><Relationship Id="rId4" Type="http://schemas.openxmlformats.org/officeDocument/2006/relationships/hyperlink" Target="mailto:Olivier.PONS@axa-im.com" TargetMode="External"/><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9997" y="1656003"/>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Background</a:t>
            </a:r>
            <a:r>
              <a:rPr sz="1300" b="1" spc="-40" dirty="0">
                <a:solidFill>
                  <a:srgbClr val="4876B9"/>
                </a:solidFill>
                <a:latin typeface="Calibri"/>
                <a:cs typeface="Calibri"/>
              </a:rPr>
              <a:t> </a:t>
            </a:r>
            <a:r>
              <a:rPr sz="1300" b="1" dirty="0">
                <a:solidFill>
                  <a:srgbClr val="4876B9"/>
                </a:solidFill>
                <a:latin typeface="Calibri"/>
                <a:cs typeface="Calibri"/>
              </a:rPr>
              <a:t>and</a:t>
            </a:r>
            <a:r>
              <a:rPr sz="1300" b="1" spc="-40" dirty="0">
                <a:solidFill>
                  <a:srgbClr val="4876B9"/>
                </a:solidFill>
                <a:latin typeface="Calibri"/>
                <a:cs typeface="Calibri"/>
              </a:rPr>
              <a:t> </a:t>
            </a:r>
            <a:r>
              <a:rPr sz="1300" b="1" dirty="0">
                <a:solidFill>
                  <a:srgbClr val="4876B9"/>
                </a:solidFill>
                <a:latin typeface="Calibri"/>
                <a:cs typeface="Calibri"/>
              </a:rPr>
              <a:t>Investment</a:t>
            </a:r>
            <a:r>
              <a:rPr sz="1300" b="1" spc="-35" dirty="0">
                <a:solidFill>
                  <a:srgbClr val="4876B9"/>
                </a:solidFill>
                <a:latin typeface="Calibri"/>
                <a:cs typeface="Calibri"/>
              </a:rPr>
              <a:t> </a:t>
            </a:r>
            <a:r>
              <a:rPr sz="1300" b="1" spc="-10" dirty="0" err="1">
                <a:solidFill>
                  <a:srgbClr val="4876B9"/>
                </a:solidFill>
                <a:latin typeface="Calibri"/>
                <a:cs typeface="Calibri"/>
              </a:rPr>
              <a:t>Objecti</a:t>
            </a:r>
            <a:r>
              <a:rPr lang="fr-FR" sz="1300" b="1" spc="-10" dirty="0">
                <a:solidFill>
                  <a:srgbClr val="4876B9"/>
                </a:solidFill>
                <a:latin typeface="Calibri"/>
                <a:cs typeface="Calibri"/>
              </a:rPr>
              <a:t>v</a:t>
            </a:r>
            <a:r>
              <a:rPr sz="1300" b="1" spc="-10" dirty="0">
                <a:solidFill>
                  <a:srgbClr val="4876B9"/>
                </a:solidFill>
                <a:latin typeface="Calibri"/>
                <a:cs typeface="Calibri"/>
              </a:rPr>
              <a:t>e</a:t>
            </a:r>
            <a:endParaRPr sz="1300" dirty="0">
              <a:latin typeface="Calibri"/>
              <a:cs typeface="Calibri"/>
            </a:endParaRPr>
          </a:p>
        </p:txBody>
      </p:sp>
      <p:sp>
        <p:nvSpPr>
          <p:cNvPr id="3" name="object 3"/>
          <p:cNvSpPr txBox="1"/>
          <p:nvPr/>
        </p:nvSpPr>
        <p:spPr>
          <a:xfrm>
            <a:off x="2519997" y="2735999"/>
            <a:ext cx="4860290" cy="192360"/>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Fund </a:t>
            </a:r>
            <a:r>
              <a:rPr sz="1300" b="1" spc="-10" dirty="0">
                <a:solidFill>
                  <a:srgbClr val="4876B9"/>
                </a:solidFill>
                <a:latin typeface="Calibri"/>
                <a:cs typeface="Calibri"/>
              </a:rPr>
              <a:t>Performance</a:t>
            </a:r>
            <a:endParaRPr sz="1300" dirty="0">
              <a:solidFill>
                <a:srgbClr val="4876B9"/>
              </a:solidFill>
              <a:latin typeface="Calibri"/>
              <a:cs typeface="Calibri"/>
            </a:endParaRPr>
          </a:p>
        </p:txBody>
      </p:sp>
      <p:grpSp>
        <p:nvGrpSpPr>
          <p:cNvPr id="4" name="object 4"/>
          <p:cNvGrpSpPr/>
          <p:nvPr/>
        </p:nvGrpSpPr>
        <p:grpSpPr>
          <a:xfrm>
            <a:off x="0" y="756005"/>
            <a:ext cx="7560309" cy="720090"/>
            <a:chOff x="0" y="756005"/>
            <a:chExt cx="7560309" cy="720090"/>
          </a:xfrm>
        </p:grpSpPr>
        <p:sp>
          <p:nvSpPr>
            <p:cNvPr id="5" name="object 5"/>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6" name="object 6"/>
            <p:cNvPicPr/>
            <p:nvPr/>
          </p:nvPicPr>
          <p:blipFill>
            <a:blip r:embed="rId17" cstate="print"/>
            <a:stretch>
              <a:fillRect/>
            </a:stretch>
          </p:blipFill>
          <p:spPr>
            <a:xfrm>
              <a:off x="6464465" y="757174"/>
              <a:ext cx="1095527" cy="718832"/>
            </a:xfrm>
            <a:prstGeom prst="rect">
              <a:avLst/>
            </a:prstGeom>
          </p:spPr>
        </p:pic>
      </p:grpSp>
      <p:sp>
        <p:nvSpPr>
          <p:cNvPr id="7" name="object 7"/>
          <p:cNvSpPr txBox="1"/>
          <p:nvPr/>
        </p:nvSpPr>
        <p:spPr>
          <a:xfrm>
            <a:off x="179997" y="5778005"/>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Asset</a:t>
            </a:r>
            <a:r>
              <a:rPr sz="1300" b="1" spc="-25"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8" name="object 8"/>
          <p:cNvSpPr txBox="1"/>
          <p:nvPr/>
        </p:nvSpPr>
        <p:spPr>
          <a:xfrm>
            <a:off x="179997"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Historical</a:t>
            </a:r>
            <a:r>
              <a:rPr sz="1300" b="1" spc="-60" dirty="0">
                <a:solidFill>
                  <a:srgbClr val="4876B9"/>
                </a:solidFill>
                <a:latin typeface="Calibri"/>
                <a:cs typeface="Calibri"/>
              </a:rPr>
              <a:t> </a:t>
            </a:r>
            <a:r>
              <a:rPr sz="1300" b="1" spc="-10" dirty="0">
                <a:solidFill>
                  <a:srgbClr val="4876B9"/>
                </a:solidFill>
                <a:latin typeface="Calibri"/>
                <a:cs typeface="Calibri"/>
              </a:rPr>
              <a:t>Performance</a:t>
            </a:r>
            <a:endParaRPr sz="1300">
              <a:latin typeface="Calibri"/>
              <a:cs typeface="Calibri"/>
            </a:endParaRPr>
          </a:p>
        </p:txBody>
      </p:sp>
      <p:sp>
        <p:nvSpPr>
          <p:cNvPr id="9" name="object 9"/>
          <p:cNvSpPr txBox="1"/>
          <p:nvPr/>
        </p:nvSpPr>
        <p:spPr>
          <a:xfrm>
            <a:off x="3869994" y="5778005"/>
            <a:ext cx="3510279" cy="216535"/>
          </a:xfrm>
          <a:prstGeom prst="rect">
            <a:avLst/>
          </a:prstGeom>
          <a:solidFill>
            <a:srgbClr val="B5D0ED"/>
          </a:solidFill>
          <a:ln>
            <a:solidFill>
              <a:srgbClr val="B5D0ED"/>
            </a:solidFill>
          </a:ln>
        </p:spPr>
        <p:txBody>
          <a:bodyPr vert="horz" wrap="square" lIns="0" tIns="0" rIns="0" bIns="0" rtlCol="0">
            <a:spAutoFit/>
          </a:bodyPr>
          <a:lstStyle/>
          <a:p>
            <a:pPr marL="71755">
              <a:lnSpc>
                <a:spcPts val="1535"/>
              </a:lnSpc>
            </a:pPr>
            <a:r>
              <a:rPr sz="1300" b="1" spc="-30" dirty="0">
                <a:solidFill>
                  <a:srgbClr val="4876B9"/>
                </a:solidFill>
                <a:latin typeface="Calibri"/>
                <a:cs typeface="Calibri"/>
              </a:rPr>
              <a:t>Top</a:t>
            </a:r>
            <a:r>
              <a:rPr sz="1300" b="1" spc="-25" dirty="0">
                <a:solidFill>
                  <a:srgbClr val="4876B9"/>
                </a:solidFill>
                <a:latin typeface="Calibri"/>
                <a:cs typeface="Calibri"/>
              </a:rPr>
              <a:t> </a:t>
            </a:r>
            <a:r>
              <a:rPr sz="1300" b="1" dirty="0">
                <a:solidFill>
                  <a:srgbClr val="4876B9"/>
                </a:solidFill>
                <a:latin typeface="Calibri"/>
                <a:cs typeface="Calibri"/>
              </a:rPr>
              <a:t>10</a:t>
            </a:r>
            <a:r>
              <a:rPr sz="1300" b="1" spc="-25" dirty="0">
                <a:solidFill>
                  <a:srgbClr val="4876B9"/>
                </a:solidFill>
                <a:latin typeface="Calibri"/>
                <a:cs typeface="Calibri"/>
              </a:rPr>
              <a:t> </a:t>
            </a:r>
            <a:r>
              <a:rPr sz="1300" b="1" dirty="0">
                <a:solidFill>
                  <a:srgbClr val="4876B9"/>
                </a:solidFill>
                <a:latin typeface="Calibri"/>
                <a:cs typeface="Calibri"/>
              </a:rPr>
              <a:t>Underlying</a:t>
            </a:r>
            <a:r>
              <a:rPr sz="1300" b="1" spc="-25" dirty="0">
                <a:solidFill>
                  <a:srgbClr val="4876B9"/>
                </a:solidFill>
                <a:latin typeface="Calibri"/>
                <a:cs typeface="Calibri"/>
              </a:rPr>
              <a:t> </a:t>
            </a:r>
            <a:r>
              <a:rPr sz="1300" b="1" spc="-10" dirty="0">
                <a:solidFill>
                  <a:srgbClr val="4876B9"/>
                </a:solidFill>
                <a:latin typeface="Calibri"/>
                <a:cs typeface="Calibri"/>
              </a:rPr>
              <a:t>Exposures</a:t>
            </a:r>
            <a:endParaRPr sz="1300">
              <a:latin typeface="Calibri"/>
              <a:cs typeface="Calibri"/>
            </a:endParaRPr>
          </a:p>
        </p:txBody>
      </p:sp>
      <p:sp>
        <p:nvSpPr>
          <p:cNvPr id="10" name="object 10"/>
          <p:cNvSpPr txBox="1"/>
          <p:nvPr/>
        </p:nvSpPr>
        <p:spPr>
          <a:xfrm>
            <a:off x="3869994" y="8207997"/>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25" dirty="0">
                <a:solidFill>
                  <a:srgbClr val="4876B9"/>
                </a:solidFill>
                <a:latin typeface="Calibri"/>
                <a:cs typeface="Calibri"/>
              </a:rPr>
              <a:t> </a:t>
            </a:r>
            <a:r>
              <a:rPr sz="1300" b="1" dirty="0">
                <a:solidFill>
                  <a:srgbClr val="4876B9"/>
                </a:solidFill>
                <a:latin typeface="Calibri"/>
                <a:cs typeface="Calibri"/>
              </a:rPr>
              <a:t>Rating</a:t>
            </a:r>
            <a:r>
              <a:rPr sz="1300" b="1" spc="-30" dirty="0">
                <a:solidFill>
                  <a:srgbClr val="4876B9"/>
                </a:solidFill>
                <a:latin typeface="Calibri"/>
                <a:cs typeface="Calibri"/>
              </a:rPr>
              <a:t> </a:t>
            </a:r>
            <a:r>
              <a:rPr sz="1300" b="1" spc="-10" dirty="0">
                <a:solidFill>
                  <a:srgbClr val="4876B9"/>
                </a:solidFill>
                <a:latin typeface="Calibri"/>
                <a:cs typeface="Calibri"/>
              </a:rPr>
              <a:t>Breakdown</a:t>
            </a:r>
            <a:endParaRPr sz="1300">
              <a:latin typeface="Calibri"/>
              <a:cs typeface="Calibri"/>
            </a:endParaRPr>
          </a:p>
        </p:txBody>
      </p:sp>
      <p:sp>
        <p:nvSpPr>
          <p:cNvPr id="17" name="object 17"/>
          <p:cNvSpPr txBox="1"/>
          <p:nvPr/>
        </p:nvSpPr>
        <p:spPr>
          <a:xfrm>
            <a:off x="2507273" y="1881591"/>
            <a:ext cx="4886960" cy="764248"/>
          </a:xfrm>
          <a:prstGeom prst="rect">
            <a:avLst/>
          </a:prstGeom>
        </p:spPr>
        <p:txBody>
          <a:bodyPr vert="horz" wrap="square" lIns="0" tIns="12700" rIns="0" bIns="0" rtlCol="0">
            <a:spAutoFit/>
          </a:body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BNP Paribas Asset Management Europe (“BNPP AM”) is the Investment Manager of Volta Finance Limited (“Volta”).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p:txBody>
      </p:sp>
      <p:sp>
        <p:nvSpPr>
          <p:cNvPr id="18" name="object 18"/>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19" name="object 19"/>
          <p:cNvSpPr txBox="1"/>
          <p:nvPr/>
        </p:nvSpPr>
        <p:spPr>
          <a:xfrm>
            <a:off x="2481900" y="5161622"/>
            <a:ext cx="4268150" cy="489878"/>
          </a:xfrm>
          <a:prstGeom prst="rect">
            <a:avLst/>
          </a:prstGeom>
        </p:spPr>
        <p:txBody>
          <a:bodyPr vert="horz" wrap="square" lIns="0" tIns="12700" rIns="0" bIns="0" rtlCol="0">
            <a:spAutoFit/>
          </a:bodyPr>
          <a:lstStyle/>
          <a:p>
            <a:pPr marL="38100">
              <a:lnSpc>
                <a:spcPct val="100000"/>
              </a:lnSpc>
              <a:spcBef>
                <a:spcPts val="100"/>
              </a:spcBef>
            </a:pPr>
            <a:r>
              <a:rPr lang="en-US" sz="675" b="0" i="1" baseline="30864" dirty="0">
                <a:solidFill>
                  <a:schemeClr val="bg1">
                    <a:lumMod val="50000"/>
                  </a:schemeClr>
                </a:solidFill>
                <a:latin typeface="Calibri Light"/>
                <a:cs typeface="Calibri Light"/>
              </a:rPr>
              <a:t>1</a:t>
            </a:r>
            <a:r>
              <a:rPr lang="en-US"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Share (VTA.NA) performance (annualised figures with dividends re-invested). Source: Bbg (TRA function) </a:t>
            </a:r>
            <a:r>
              <a:rPr lang="en-US" sz="675" b="0" i="1" baseline="30864" dirty="0">
                <a:solidFill>
                  <a:schemeClr val="bg1">
                    <a:lumMod val="50000"/>
                  </a:schemeClr>
                </a:solidFill>
                <a:latin typeface="Calibri Light"/>
                <a:cs typeface="Calibri Light"/>
              </a:rPr>
              <a:t>2</a:t>
            </a:r>
            <a:r>
              <a:rPr lang="en-US"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Performance of published NAV (including dividend payments)</a:t>
            </a:r>
            <a:r>
              <a:rPr lang="en-US" sz="800" b="0" i="1" spc="-10" dirty="0">
                <a:solidFill>
                  <a:schemeClr val="bg1">
                    <a:lumMod val="50000"/>
                  </a:schemeClr>
                </a:solidFill>
                <a:latin typeface="Calibri Light"/>
                <a:cs typeface="Calibri Light"/>
              </a:rPr>
              <a:t>.</a:t>
            </a:r>
            <a:endParaRPr lang="en-US" sz="800" dirty="0">
              <a:solidFill>
                <a:schemeClr val="bg1">
                  <a:lumMod val="50000"/>
                </a:schemeClr>
              </a:solidFill>
              <a:latin typeface="Calibri Light"/>
              <a:cs typeface="Calibri Light"/>
            </a:endParaRPr>
          </a:p>
          <a:p>
            <a:pPr marL="38100">
              <a:lnSpc>
                <a:spcPct val="100000"/>
              </a:lnSpc>
            </a:pPr>
            <a:r>
              <a:rPr lang="fr-FR" sz="675" b="0" i="1" baseline="30864" dirty="0">
                <a:solidFill>
                  <a:schemeClr val="bg1">
                    <a:lumMod val="50000"/>
                  </a:schemeClr>
                </a:solidFill>
                <a:latin typeface="Calibri Light"/>
                <a:cs typeface="Calibri Light"/>
              </a:rPr>
              <a:t>3</a:t>
            </a:r>
            <a:r>
              <a:rPr lang="fr-FR" sz="675" b="0" i="1" spc="-15"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the most recent annual dividend payments versus the month-end share price (VTA.NA)</a:t>
            </a:r>
            <a:r>
              <a:rPr lang="fr-FR" sz="800" b="0" i="1" spc="-10" dirty="0">
                <a:solidFill>
                  <a:schemeClr val="bg1">
                    <a:lumMod val="50000"/>
                  </a:schemeClr>
                </a:solidFill>
                <a:latin typeface="Calibri Light"/>
                <a:cs typeface="Calibri Light"/>
              </a:rPr>
              <a:t>.</a:t>
            </a:r>
            <a:endParaRPr lang="fr-FR" sz="800" dirty="0">
              <a:solidFill>
                <a:schemeClr val="bg1">
                  <a:lumMod val="50000"/>
                </a:schemeClr>
              </a:solidFill>
              <a:latin typeface="Calibri Light"/>
              <a:cs typeface="Calibri Light"/>
            </a:endParaRPr>
          </a:p>
          <a:p>
            <a:pPr marL="38100">
              <a:lnSpc>
                <a:spcPct val="100000"/>
              </a:lnSpc>
            </a:pPr>
            <a:r>
              <a:rPr sz="675" b="0" i="1" baseline="30864" dirty="0">
                <a:solidFill>
                  <a:schemeClr val="bg1">
                    <a:lumMod val="50000"/>
                  </a:schemeClr>
                </a:solidFill>
                <a:latin typeface="Calibri Light"/>
                <a:cs typeface="Calibri Light"/>
              </a:rPr>
              <a:t>4</a:t>
            </a:r>
            <a:r>
              <a:rPr sz="675" b="0" i="1" spc="-7" baseline="30864" dirty="0">
                <a:solidFill>
                  <a:schemeClr val="bg1">
                    <a:lumMod val="50000"/>
                  </a:schemeClr>
                </a:solidFill>
                <a:latin typeface="Calibri Light"/>
                <a:cs typeface="Calibri Light"/>
              </a:rPr>
              <a:t> </a:t>
            </a:r>
            <a:r>
              <a:rPr lang="en-US" altLang="fr-FR" sz="700" i="1" dirty="0">
                <a:solidFill>
                  <a:schemeClr val="bg1">
                    <a:lumMod val="50000"/>
                  </a:schemeClr>
                </a:solidFill>
                <a:ea typeface="Calibri" panose="020F0502020204030204" pitchFamily="34" charset="0"/>
                <a:cs typeface="Times New Roman" panose="02020603050405020304" pitchFamily="18" charset="0"/>
              </a:rPr>
              <a:t>Calculated as total income divided by the most recent annual dividend payments</a:t>
            </a:r>
            <a:r>
              <a:rPr sz="800" b="0" i="1" spc="-10" dirty="0">
                <a:solidFill>
                  <a:schemeClr val="bg1">
                    <a:lumMod val="50000"/>
                  </a:schemeClr>
                </a:solidFill>
                <a:latin typeface="Calibri Light"/>
                <a:cs typeface="Calibri Light"/>
              </a:rPr>
              <a:t>.</a:t>
            </a:r>
            <a:endParaRPr sz="800" dirty="0">
              <a:solidFill>
                <a:schemeClr val="bg1">
                  <a:lumMod val="50000"/>
                </a:schemeClr>
              </a:solidFill>
              <a:latin typeface="Calibri Light"/>
              <a:cs typeface="Calibri Light"/>
            </a:endParaRPr>
          </a:p>
        </p:txBody>
      </p:sp>
      <p:sp>
        <p:nvSpPr>
          <p:cNvPr id="20" name="object 20"/>
          <p:cNvSpPr txBox="1"/>
          <p:nvPr/>
        </p:nvSpPr>
        <p:spPr>
          <a:xfrm>
            <a:off x="179997" y="1656003"/>
            <a:ext cx="2160270" cy="3978275"/>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206375">
              <a:lnSpc>
                <a:spcPct val="100000"/>
              </a:lnSpc>
              <a:spcBef>
                <a:spcPts val="990"/>
              </a:spcBef>
            </a:pPr>
            <a:r>
              <a:rPr sz="1200" b="0" dirty="0">
                <a:solidFill>
                  <a:srgbClr val="231F20"/>
                </a:solidFill>
                <a:latin typeface="Calibri Light"/>
                <a:cs typeface="Calibri Light"/>
              </a:rPr>
              <a:t>L : 60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110,5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1" name="object 21"/>
          <p:cNvSpPr txBox="1"/>
          <p:nvPr/>
        </p:nvSpPr>
        <p:spPr>
          <a:xfrm>
            <a:off x="2519997" y="3063608"/>
            <a:ext cx="4860290" cy="5148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sp>
        <p:nvSpPr>
          <p:cNvPr id="22" name="object 22"/>
          <p:cNvSpPr txBox="1"/>
          <p:nvPr/>
        </p:nvSpPr>
        <p:spPr>
          <a:xfrm>
            <a:off x="179997" y="6120003"/>
            <a:ext cx="3510279" cy="1980564"/>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55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179997"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6931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sp>
        <p:nvSpPr>
          <p:cNvPr id="24" name="object 24"/>
          <p:cNvSpPr txBox="1"/>
          <p:nvPr/>
        </p:nvSpPr>
        <p:spPr>
          <a:xfrm>
            <a:off x="3869994" y="6120003"/>
            <a:ext cx="3510279" cy="900246"/>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5"/>
              </a:spcBef>
            </a:pPr>
            <a:endParaRPr sz="1050" dirty="0">
              <a:latin typeface="Times New Roman"/>
              <a:cs typeface="Times New Roman"/>
            </a:endParaRPr>
          </a:p>
        </p:txBody>
      </p:sp>
      <p:sp>
        <p:nvSpPr>
          <p:cNvPr id="25" name="object 25"/>
          <p:cNvSpPr txBox="1"/>
          <p:nvPr/>
        </p:nvSpPr>
        <p:spPr>
          <a:xfrm>
            <a:off x="3869994" y="8532609"/>
            <a:ext cx="3510279" cy="1800225"/>
          </a:xfrm>
          <a:prstGeom prst="rect">
            <a:avLst/>
          </a:prstGeom>
          <a:noFill/>
        </p:spPr>
        <p:txBody>
          <a:bodyPr vert="horz" wrap="square" lIns="0" tIns="0" rIns="0" bIns="0" rtlCol="0">
            <a:spAutoFit/>
          </a:bodyPr>
          <a:lstStyle/>
          <a:p>
            <a:pPr>
              <a:lnSpc>
                <a:spcPct val="100000"/>
              </a:lnSpc>
            </a:pPr>
            <a:endParaRPr sz="1200">
              <a:latin typeface="Times New Roman"/>
              <a:cs typeface="Times New Roman"/>
            </a:endParaRPr>
          </a:p>
          <a:p>
            <a:pPr>
              <a:lnSpc>
                <a:spcPct val="100000"/>
              </a:lnSpc>
            </a:pPr>
            <a:endParaRPr sz="1200">
              <a:latin typeface="Times New Roman"/>
              <a:cs typeface="Times New Roman"/>
            </a:endParaRPr>
          </a:p>
          <a:p>
            <a:pPr>
              <a:lnSpc>
                <a:spcPct val="100000"/>
              </a:lnSpc>
              <a:spcBef>
                <a:spcPts val="20"/>
              </a:spcBef>
            </a:pPr>
            <a:endParaRPr sz="1350">
              <a:latin typeface="Times New Roman"/>
              <a:cs typeface="Times New Roman"/>
            </a:endParaRPr>
          </a:p>
          <a:p>
            <a:pPr marL="833755">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a:latin typeface="Calibri Light"/>
              <a:cs typeface="Calibri Light"/>
            </a:endParaRPr>
          </a:p>
        </p:txBody>
      </p:sp>
      <p:pic>
        <p:nvPicPr>
          <p:cNvPr id="29" name="Picture 28">
            <a:extLst>
              <a:ext uri="{FF2B5EF4-FFF2-40B4-BE49-F238E27FC236}">
                <a16:creationId xmlns:a16="http://schemas.microsoft.com/office/drawing/2014/main" id="{E7CC74C0-8E4E-791D-422F-4331C915B0BD}"/>
              </a:ext>
            </a:extLst>
          </p:cNvPr>
          <p:cNvPicPr>
            <a:picLocks noChangeAspect="1"/>
          </p:cNvPicPr>
          <p:nvPr>
            <p:custDataLst>
              <p:tags r:id="rId1"/>
            </p:custDataLst>
          </p:nvPr>
        </p:nvPicPr>
        <p:blipFill>
          <a:blip r:embed="rId18"/>
          <a:stretch>
            <a:fillRect/>
          </a:stretch>
        </p:blipFill>
        <p:spPr>
          <a:xfrm>
            <a:off x="179997" y="1656003"/>
            <a:ext cx="2152650" cy="3563478"/>
          </a:xfrm>
          <a:prstGeom prst="rect">
            <a:avLst/>
          </a:prstGeom>
        </p:spPr>
      </p:pic>
      <p:pic>
        <p:nvPicPr>
          <p:cNvPr id="30" name="Picture 29">
            <a:extLst>
              <a:ext uri="{FF2B5EF4-FFF2-40B4-BE49-F238E27FC236}">
                <a16:creationId xmlns:a16="http://schemas.microsoft.com/office/drawing/2014/main" id="{EAE41E01-F5FC-9202-B9FB-B6DFF0E82187}"/>
              </a:ext>
            </a:extLst>
          </p:cNvPr>
          <p:cNvPicPr>
            <a:picLocks noChangeAspect="1"/>
          </p:cNvPicPr>
          <p:nvPr>
            <p:custDataLst>
              <p:tags r:id="rId2"/>
            </p:custDataLst>
          </p:nvPr>
        </p:nvPicPr>
        <p:blipFill>
          <a:blip r:embed="rId19"/>
          <a:stretch>
            <a:fillRect/>
          </a:stretch>
        </p:blipFill>
        <p:spPr>
          <a:xfrm>
            <a:off x="3879515" y="6114350"/>
            <a:ext cx="3514725" cy="1597465"/>
          </a:xfrm>
          <a:prstGeom prst="rect">
            <a:avLst/>
          </a:prstGeom>
        </p:spPr>
      </p:pic>
      <p:pic>
        <p:nvPicPr>
          <p:cNvPr id="31" name="Picture 30">
            <a:extLst>
              <a:ext uri="{FF2B5EF4-FFF2-40B4-BE49-F238E27FC236}">
                <a16:creationId xmlns:a16="http://schemas.microsoft.com/office/drawing/2014/main" id="{9824317E-0A92-77E6-8560-B66EE5C8A1D4}"/>
              </a:ext>
            </a:extLst>
          </p:cNvPr>
          <p:cNvPicPr>
            <a:picLocks noChangeAspect="1"/>
          </p:cNvPicPr>
          <p:nvPr>
            <p:custDataLst>
              <p:tags r:id="rId3"/>
            </p:custDataLst>
          </p:nvPr>
        </p:nvPicPr>
        <p:blipFill>
          <a:blip r:embed="rId20"/>
          <a:stretch>
            <a:fillRect/>
          </a:stretch>
        </p:blipFill>
        <p:spPr>
          <a:xfrm>
            <a:off x="179998" y="6108696"/>
            <a:ext cx="3510279" cy="1802329"/>
          </a:xfrm>
          <a:prstGeom prst="rect">
            <a:avLst/>
          </a:prstGeom>
        </p:spPr>
      </p:pic>
      <p:pic>
        <p:nvPicPr>
          <p:cNvPr id="32" name="Picture 31">
            <a:extLst>
              <a:ext uri="{FF2B5EF4-FFF2-40B4-BE49-F238E27FC236}">
                <a16:creationId xmlns:a16="http://schemas.microsoft.com/office/drawing/2014/main" id="{CD6E9A94-2329-E48D-0803-8C89DA722FA1}"/>
              </a:ext>
            </a:extLst>
          </p:cNvPr>
          <p:cNvPicPr>
            <a:picLocks noChangeAspect="1"/>
          </p:cNvPicPr>
          <p:nvPr>
            <p:custDataLst>
              <p:tags r:id="rId4"/>
            </p:custDataLst>
          </p:nvPr>
        </p:nvPicPr>
        <p:blipFill>
          <a:blip r:embed="rId21"/>
          <a:stretch>
            <a:fillRect/>
          </a:stretch>
        </p:blipFill>
        <p:spPr>
          <a:xfrm>
            <a:off x="3870003" y="8547103"/>
            <a:ext cx="3510279" cy="1617820"/>
          </a:xfrm>
          <a:prstGeom prst="rect">
            <a:avLst/>
          </a:prstGeom>
        </p:spPr>
      </p:pic>
      <p:sp>
        <p:nvSpPr>
          <p:cNvPr id="44" name="object 21">
            <a:extLst>
              <a:ext uri="{FF2B5EF4-FFF2-40B4-BE49-F238E27FC236}">
                <a16:creationId xmlns:a16="http://schemas.microsoft.com/office/drawing/2014/main" id="{90EE9664-1876-D49E-CEEF-C7D9ACF1E8ED}"/>
              </a:ext>
            </a:extLst>
          </p:cNvPr>
          <p:cNvSpPr txBox="1"/>
          <p:nvPr/>
        </p:nvSpPr>
        <p:spPr>
          <a:xfrm>
            <a:off x="2517385" y="4042391"/>
            <a:ext cx="4860290" cy="99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p:txBody>
      </p:sp>
      <p:pic>
        <p:nvPicPr>
          <p:cNvPr id="33" name="Picture 32">
            <a:extLst>
              <a:ext uri="{FF2B5EF4-FFF2-40B4-BE49-F238E27FC236}">
                <a16:creationId xmlns:a16="http://schemas.microsoft.com/office/drawing/2014/main" id="{BC003890-AAD4-B78B-F901-0D8AD6015ADB}"/>
              </a:ext>
            </a:extLst>
          </p:cNvPr>
          <p:cNvPicPr>
            <a:picLocks noChangeAspect="1"/>
          </p:cNvPicPr>
          <p:nvPr>
            <p:custDataLst>
              <p:tags r:id="rId5"/>
            </p:custDataLst>
          </p:nvPr>
        </p:nvPicPr>
        <p:blipFill>
          <a:blip r:embed="rId22"/>
          <a:stretch>
            <a:fillRect/>
          </a:stretch>
        </p:blipFill>
        <p:spPr>
          <a:xfrm>
            <a:off x="2507273" y="4111306"/>
            <a:ext cx="4857750" cy="1025407"/>
          </a:xfrm>
          <a:prstGeom prst="rect">
            <a:avLst/>
          </a:prstGeom>
        </p:spPr>
      </p:pic>
      <p:pic>
        <p:nvPicPr>
          <p:cNvPr id="34" name="Picture 33">
            <a:extLst>
              <a:ext uri="{FF2B5EF4-FFF2-40B4-BE49-F238E27FC236}">
                <a16:creationId xmlns:a16="http://schemas.microsoft.com/office/drawing/2014/main" id="{56C3343B-5435-4D20-54E3-1982BA8182ED}"/>
              </a:ext>
            </a:extLst>
          </p:cNvPr>
          <p:cNvPicPr>
            <a:picLocks noChangeAspect="1"/>
          </p:cNvPicPr>
          <p:nvPr>
            <p:custDataLst>
              <p:tags r:id="rId6"/>
            </p:custDataLst>
          </p:nvPr>
        </p:nvPicPr>
        <p:blipFill>
          <a:blip r:embed="rId23"/>
          <a:stretch>
            <a:fillRect/>
          </a:stretch>
        </p:blipFill>
        <p:spPr>
          <a:xfrm>
            <a:off x="228075" y="8547100"/>
            <a:ext cx="3510279" cy="1758114"/>
          </a:xfrm>
          <a:prstGeom prst="rect">
            <a:avLst/>
          </a:prstGeom>
        </p:spPr>
      </p:pic>
      <p:pic>
        <p:nvPicPr>
          <p:cNvPr id="35" name="Picture 34">
            <a:extLst>
              <a:ext uri="{FF2B5EF4-FFF2-40B4-BE49-F238E27FC236}">
                <a16:creationId xmlns:a16="http://schemas.microsoft.com/office/drawing/2014/main" id="{CB4F37D8-7097-4B98-CBE8-7B6E6250B8A2}"/>
              </a:ext>
            </a:extLst>
          </p:cNvPr>
          <p:cNvPicPr>
            <a:picLocks noChangeAspect="1"/>
          </p:cNvPicPr>
          <p:nvPr>
            <p:custDataLst>
              <p:tags r:id="rId7"/>
            </p:custDataLst>
          </p:nvPr>
        </p:nvPicPr>
        <p:blipFill>
          <a:blip r:embed="rId24"/>
          <a:stretch>
            <a:fillRect/>
          </a:stretch>
        </p:blipFill>
        <p:spPr>
          <a:xfrm>
            <a:off x="349250" y="7908179"/>
            <a:ext cx="2396660" cy="124434"/>
          </a:xfrm>
          <a:prstGeom prst="rect">
            <a:avLst/>
          </a:prstGeom>
        </p:spPr>
      </p:pic>
      <p:pic>
        <p:nvPicPr>
          <p:cNvPr id="36" name="Picture 35">
            <a:extLst>
              <a:ext uri="{FF2B5EF4-FFF2-40B4-BE49-F238E27FC236}">
                <a16:creationId xmlns:a16="http://schemas.microsoft.com/office/drawing/2014/main" id="{16B86338-F664-13EE-0FF4-8011D35DAEDF}"/>
              </a:ext>
            </a:extLst>
          </p:cNvPr>
          <p:cNvPicPr>
            <a:picLocks noChangeAspect="1"/>
          </p:cNvPicPr>
          <p:nvPr>
            <p:custDataLst>
              <p:tags r:id="rId8"/>
            </p:custDataLst>
          </p:nvPr>
        </p:nvPicPr>
        <p:blipFill>
          <a:blip r:embed="rId25"/>
          <a:stretch>
            <a:fillRect/>
          </a:stretch>
        </p:blipFill>
        <p:spPr>
          <a:xfrm>
            <a:off x="3871303" y="7785100"/>
            <a:ext cx="3505200" cy="216488"/>
          </a:xfrm>
          <a:prstGeom prst="rect">
            <a:avLst/>
          </a:prstGeom>
        </p:spPr>
      </p:pic>
      <p:pic>
        <p:nvPicPr>
          <p:cNvPr id="37" name="Picture 36">
            <a:extLst>
              <a:ext uri="{FF2B5EF4-FFF2-40B4-BE49-F238E27FC236}">
                <a16:creationId xmlns:a16="http://schemas.microsoft.com/office/drawing/2014/main" id="{DC70EB05-46A1-D3D2-6A79-21C70AD097BA}"/>
              </a:ext>
            </a:extLst>
          </p:cNvPr>
          <p:cNvPicPr>
            <a:picLocks noChangeAspect="1"/>
          </p:cNvPicPr>
          <p:nvPr>
            <p:custDataLst>
              <p:tags r:id="rId9"/>
            </p:custDataLst>
          </p:nvPr>
        </p:nvPicPr>
        <p:blipFill>
          <a:blip r:embed="rId26"/>
          <a:stretch>
            <a:fillRect/>
          </a:stretch>
        </p:blipFill>
        <p:spPr>
          <a:xfrm>
            <a:off x="176227" y="10332674"/>
            <a:ext cx="1924050" cy="78706"/>
          </a:xfrm>
          <a:prstGeom prst="rect">
            <a:avLst/>
          </a:prstGeom>
        </p:spPr>
      </p:pic>
      <p:pic>
        <p:nvPicPr>
          <p:cNvPr id="38" name="Picture 37">
            <a:extLst>
              <a:ext uri="{FF2B5EF4-FFF2-40B4-BE49-F238E27FC236}">
                <a16:creationId xmlns:a16="http://schemas.microsoft.com/office/drawing/2014/main" id="{EBD5A04E-E143-01A7-D0CB-865FFFB983D1}"/>
              </a:ext>
            </a:extLst>
          </p:cNvPr>
          <p:cNvPicPr>
            <a:picLocks noChangeAspect="1"/>
          </p:cNvPicPr>
          <p:nvPr>
            <p:custDataLst>
              <p:tags r:id="rId10"/>
            </p:custDataLst>
          </p:nvPr>
        </p:nvPicPr>
        <p:blipFill>
          <a:blip r:embed="rId24"/>
          <a:stretch>
            <a:fillRect/>
          </a:stretch>
        </p:blipFill>
        <p:spPr>
          <a:xfrm>
            <a:off x="3709379" y="10223500"/>
            <a:ext cx="1438275" cy="74675"/>
          </a:xfrm>
          <a:prstGeom prst="rect">
            <a:avLst/>
          </a:prstGeom>
        </p:spPr>
      </p:pic>
      <p:pic>
        <p:nvPicPr>
          <p:cNvPr id="39" name="Picture 38">
            <a:extLst>
              <a:ext uri="{FF2B5EF4-FFF2-40B4-BE49-F238E27FC236}">
                <a16:creationId xmlns:a16="http://schemas.microsoft.com/office/drawing/2014/main" id="{19018175-20B4-2069-FE4F-4B3436400A3D}"/>
              </a:ext>
            </a:extLst>
          </p:cNvPr>
          <p:cNvPicPr>
            <a:picLocks noChangeAspect="1"/>
          </p:cNvPicPr>
          <p:nvPr>
            <p:custDataLst>
              <p:tags r:id="rId11"/>
            </p:custDataLst>
          </p:nvPr>
        </p:nvPicPr>
        <p:blipFill>
          <a:blip r:embed="rId27"/>
          <a:stretch>
            <a:fillRect/>
          </a:stretch>
        </p:blipFill>
        <p:spPr>
          <a:xfrm>
            <a:off x="3857895" y="10320909"/>
            <a:ext cx="3514725" cy="115416"/>
          </a:xfrm>
          <a:prstGeom prst="rect">
            <a:avLst/>
          </a:prstGeom>
        </p:spPr>
      </p:pic>
      <p:pic>
        <p:nvPicPr>
          <p:cNvPr id="40" name="Picture 39">
            <a:extLst>
              <a:ext uri="{FF2B5EF4-FFF2-40B4-BE49-F238E27FC236}">
                <a16:creationId xmlns:a16="http://schemas.microsoft.com/office/drawing/2014/main" id="{EDF2BC6F-DE3B-75CA-6462-502D46123AEA}"/>
              </a:ext>
            </a:extLst>
          </p:cNvPr>
          <p:cNvPicPr>
            <a:picLocks noChangeAspect="1"/>
          </p:cNvPicPr>
          <p:nvPr>
            <p:custDataLst>
              <p:tags r:id="rId12"/>
            </p:custDataLst>
          </p:nvPr>
        </p:nvPicPr>
        <p:blipFill>
          <a:blip r:embed="rId28"/>
          <a:stretch>
            <a:fillRect/>
          </a:stretch>
        </p:blipFill>
        <p:spPr>
          <a:xfrm>
            <a:off x="2519999" y="3063601"/>
            <a:ext cx="4867275" cy="419330"/>
          </a:xfrm>
          <a:prstGeom prst="rect">
            <a:avLst/>
          </a:prstGeom>
        </p:spPr>
      </p:pic>
      <p:pic>
        <p:nvPicPr>
          <p:cNvPr id="41" name="Picture 40">
            <a:extLst>
              <a:ext uri="{FF2B5EF4-FFF2-40B4-BE49-F238E27FC236}">
                <a16:creationId xmlns:a16="http://schemas.microsoft.com/office/drawing/2014/main" id="{751973CD-7A96-C381-8592-FE3759317665}"/>
              </a:ext>
            </a:extLst>
          </p:cNvPr>
          <p:cNvPicPr>
            <a:picLocks noChangeAspect="1"/>
          </p:cNvPicPr>
          <p:nvPr>
            <p:custDataLst>
              <p:tags r:id="rId13"/>
            </p:custDataLst>
          </p:nvPr>
        </p:nvPicPr>
        <p:blipFill>
          <a:blip r:embed="rId29"/>
          <a:stretch>
            <a:fillRect/>
          </a:stretch>
        </p:blipFill>
        <p:spPr>
          <a:xfrm>
            <a:off x="3327530" y="3594098"/>
            <a:ext cx="3238500" cy="427038"/>
          </a:xfrm>
          <a:prstGeom prst="rect">
            <a:avLst/>
          </a:prstGeom>
        </p:spPr>
      </p:pic>
      <p:pic>
        <p:nvPicPr>
          <p:cNvPr id="53" name="Picture 52">
            <a:extLst>
              <a:ext uri="{FF2B5EF4-FFF2-40B4-BE49-F238E27FC236}">
                <a16:creationId xmlns:a16="http://schemas.microsoft.com/office/drawing/2014/main" id="{3FC0614C-3E1A-C3A0-DFF4-6F1F6D3A1DAA}"/>
              </a:ext>
            </a:extLst>
          </p:cNvPr>
          <p:cNvPicPr>
            <a:picLocks noChangeAspect="1"/>
          </p:cNvPicPr>
          <p:nvPr>
            <p:custDataLst>
              <p:tags r:id="rId14"/>
            </p:custDataLst>
          </p:nvPr>
        </p:nvPicPr>
        <p:blipFill>
          <a:blip r:embed="rId30"/>
          <a:stretch>
            <a:fillRect/>
          </a:stretch>
        </p:blipFill>
        <p:spPr>
          <a:xfrm>
            <a:off x="1921705" y="1173143"/>
            <a:ext cx="2619375" cy="208200"/>
          </a:xfrm>
          <a:prstGeom prst="rect">
            <a:avLst/>
          </a:prstGeom>
        </p:spPr>
      </p:pic>
      <p:pic>
        <p:nvPicPr>
          <p:cNvPr id="54" name="Picture 53">
            <a:extLst>
              <a:ext uri="{FF2B5EF4-FFF2-40B4-BE49-F238E27FC236}">
                <a16:creationId xmlns:a16="http://schemas.microsoft.com/office/drawing/2014/main" id="{964E51DB-096E-7D20-0B4B-4EE1ED727777}"/>
              </a:ext>
            </a:extLst>
          </p:cNvPr>
          <p:cNvPicPr>
            <a:picLocks noChangeAspect="1"/>
          </p:cNvPicPr>
          <p:nvPr>
            <p:custDataLst>
              <p:tags r:id="rId15"/>
            </p:custDataLst>
          </p:nvPr>
        </p:nvPicPr>
        <p:blipFill>
          <a:blip r:embed="rId31"/>
          <a:stretch>
            <a:fillRect/>
          </a:stretch>
        </p:blipFill>
        <p:spPr>
          <a:xfrm>
            <a:off x="352868" y="7985919"/>
            <a:ext cx="2136410" cy="126357"/>
          </a:xfrm>
          <a:prstGeom prst="rect">
            <a:avLst/>
          </a:prstGeom>
        </p:spPr>
      </p:pic>
      <p:pic>
        <p:nvPicPr>
          <p:cNvPr id="13" name="Picture 12" descr="A close up of a logo&#10;&#10;AI-generated content may be incorrect.">
            <a:extLst>
              <a:ext uri="{FF2B5EF4-FFF2-40B4-BE49-F238E27FC236}">
                <a16:creationId xmlns:a16="http://schemas.microsoft.com/office/drawing/2014/main" id="{E219226B-86C8-FDB6-A061-288C02B57A68}"/>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85255" y="90500"/>
            <a:ext cx="2342133" cy="609567"/>
          </a:xfrm>
          <a:prstGeom prst="rect">
            <a:avLst/>
          </a:prstGeom>
        </p:spPr>
      </p:pic>
      <p:pic>
        <p:nvPicPr>
          <p:cNvPr id="15" name="Picture 14">
            <a:extLst>
              <a:ext uri="{FF2B5EF4-FFF2-40B4-BE49-F238E27FC236}">
                <a16:creationId xmlns:a16="http://schemas.microsoft.com/office/drawing/2014/main" id="{C2B5AA5E-6EAB-D686-8FDF-3E1B6E924530}"/>
              </a:ext>
            </a:extLst>
          </p:cNvPr>
          <p:cNvPicPr>
            <a:picLocks noChangeAspect="1"/>
          </p:cNvPicPr>
          <p:nvPr/>
        </p:nvPicPr>
        <p:blipFill>
          <a:blip r:embed="rId33"/>
          <a:srcRect t="12499" r="3443"/>
          <a:stretch>
            <a:fillRect/>
          </a:stretch>
        </p:blipFill>
        <p:spPr>
          <a:xfrm>
            <a:off x="6968006" y="154131"/>
            <a:ext cx="412267" cy="4820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13"/>
          <p:cNvSpPr txBox="1"/>
          <p:nvPr/>
        </p:nvSpPr>
        <p:spPr>
          <a:xfrm>
            <a:off x="179997" y="1656003"/>
            <a:ext cx="7200265"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Monthly</a:t>
            </a:r>
            <a:r>
              <a:rPr sz="1300" b="1" spc="-15" dirty="0">
                <a:solidFill>
                  <a:srgbClr val="4876B9"/>
                </a:solidFill>
                <a:latin typeface="Calibri"/>
                <a:cs typeface="Calibri"/>
              </a:rPr>
              <a:t> </a:t>
            </a:r>
            <a:r>
              <a:rPr sz="1300" b="1" spc="-10" dirty="0">
                <a:solidFill>
                  <a:srgbClr val="4876B9"/>
                </a:solidFill>
                <a:latin typeface="Calibri"/>
                <a:cs typeface="Calibri"/>
              </a:rPr>
              <a:t>Commentary</a:t>
            </a:r>
            <a:endParaRPr sz="1300">
              <a:latin typeface="Calibri"/>
              <a:cs typeface="Calibri"/>
            </a:endParaRPr>
          </a:p>
        </p:txBody>
      </p:sp>
      <p:sp>
        <p:nvSpPr>
          <p:cNvPr id="14" name="object 14"/>
          <p:cNvSpPr txBox="1"/>
          <p:nvPr/>
        </p:nvSpPr>
        <p:spPr>
          <a:xfrm>
            <a:off x="3869994" y="4680001"/>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Currency</a:t>
            </a:r>
            <a:r>
              <a:rPr sz="1300" b="1" spc="-25" dirty="0">
                <a:solidFill>
                  <a:srgbClr val="4876B9"/>
                </a:solidFill>
                <a:latin typeface="Calibri"/>
                <a:cs typeface="Calibri"/>
              </a:rPr>
              <a:t> </a:t>
            </a:r>
            <a:r>
              <a:rPr sz="1300" b="1" dirty="0">
                <a:solidFill>
                  <a:srgbClr val="4876B9"/>
                </a:solidFill>
                <a:latin typeface="Calibri"/>
                <a:cs typeface="Calibri"/>
              </a:rPr>
              <a:t>and</a:t>
            </a:r>
            <a:r>
              <a:rPr sz="1300" b="1" spc="-20" dirty="0">
                <a:solidFill>
                  <a:srgbClr val="4876B9"/>
                </a:solidFill>
                <a:latin typeface="Calibri"/>
                <a:cs typeface="Calibri"/>
              </a:rPr>
              <a:t> </a:t>
            </a:r>
            <a:r>
              <a:rPr sz="1300" b="1" spc="-10" dirty="0">
                <a:solidFill>
                  <a:srgbClr val="4876B9"/>
                </a:solidFill>
                <a:latin typeface="Calibri"/>
                <a:cs typeface="Calibri"/>
              </a:rPr>
              <a:t>Geography</a:t>
            </a:r>
            <a:r>
              <a:rPr sz="1300" b="1" spc="-20" dirty="0">
                <a:solidFill>
                  <a:srgbClr val="4876B9"/>
                </a:solidFill>
                <a:latin typeface="Calibri"/>
                <a:cs typeface="Calibri"/>
              </a:rPr>
              <a:t> </a:t>
            </a:r>
            <a:r>
              <a:rPr sz="1300" b="1" dirty="0">
                <a:solidFill>
                  <a:srgbClr val="4876B9"/>
                </a:solidFill>
                <a:latin typeface="Calibri"/>
                <a:cs typeface="Calibri"/>
              </a:rPr>
              <a:t>exposures</a:t>
            </a:r>
            <a:r>
              <a:rPr sz="1300" b="1" spc="-20" dirty="0">
                <a:solidFill>
                  <a:srgbClr val="4876B9"/>
                </a:solidFill>
                <a:latin typeface="Calibri"/>
                <a:cs typeface="Calibri"/>
              </a:rPr>
              <a:t> </a:t>
            </a:r>
            <a:r>
              <a:rPr sz="1300" b="1" spc="-25" dirty="0">
                <a:solidFill>
                  <a:srgbClr val="4876B9"/>
                </a:solidFill>
                <a:latin typeface="Calibri"/>
                <a:cs typeface="Calibri"/>
              </a:rPr>
              <a:t>(%)</a:t>
            </a:r>
            <a:endParaRPr sz="1300">
              <a:latin typeface="Calibri"/>
              <a:cs typeface="Calibri"/>
            </a:endParaRPr>
          </a:p>
        </p:txBody>
      </p:sp>
      <p:sp>
        <p:nvSpPr>
          <p:cNvPr id="15" name="object 15"/>
          <p:cNvSpPr txBox="1"/>
          <p:nvPr/>
        </p:nvSpPr>
        <p:spPr>
          <a:xfrm>
            <a:off x="179997"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spc="-10" dirty="0">
                <a:solidFill>
                  <a:srgbClr val="4876B9"/>
                </a:solidFill>
                <a:latin typeface="Calibri"/>
                <a:cs typeface="Calibri"/>
              </a:rPr>
              <a:t>Portfolio</a:t>
            </a:r>
            <a:r>
              <a:rPr sz="1300" b="1" spc="-30" dirty="0">
                <a:solidFill>
                  <a:srgbClr val="4876B9"/>
                </a:solidFill>
                <a:latin typeface="Calibri"/>
                <a:cs typeface="Calibri"/>
              </a:rPr>
              <a:t> </a:t>
            </a:r>
            <a:r>
              <a:rPr sz="1300" b="1" dirty="0">
                <a:solidFill>
                  <a:srgbClr val="4876B9"/>
                </a:solidFill>
                <a:latin typeface="Calibri"/>
                <a:cs typeface="Calibri"/>
              </a:rPr>
              <a:t>Composition</a:t>
            </a:r>
            <a:r>
              <a:rPr sz="1300" b="1" spc="-25" dirty="0">
                <a:solidFill>
                  <a:srgbClr val="4876B9"/>
                </a:solidFill>
                <a:latin typeface="Calibri"/>
                <a:cs typeface="Calibri"/>
              </a:rPr>
              <a:t> </a:t>
            </a:r>
            <a:r>
              <a:rPr sz="1300" b="1" dirty="0">
                <a:solidFill>
                  <a:srgbClr val="4876B9"/>
                </a:solidFill>
                <a:latin typeface="Calibri"/>
                <a:cs typeface="Calibri"/>
              </a:rPr>
              <a:t>by</a:t>
            </a:r>
            <a:r>
              <a:rPr sz="1300" b="1" spc="-25" dirty="0">
                <a:solidFill>
                  <a:srgbClr val="4876B9"/>
                </a:solidFill>
                <a:latin typeface="Calibri"/>
                <a:cs typeface="Calibri"/>
              </a:rPr>
              <a:t> </a:t>
            </a:r>
            <a:r>
              <a:rPr sz="1300" b="1" dirty="0">
                <a:solidFill>
                  <a:srgbClr val="4876B9"/>
                </a:solidFill>
                <a:latin typeface="Calibri"/>
                <a:cs typeface="Calibri"/>
              </a:rPr>
              <a:t>Asset</a:t>
            </a:r>
            <a:r>
              <a:rPr sz="1300" b="1" spc="-25" dirty="0">
                <a:solidFill>
                  <a:srgbClr val="4876B9"/>
                </a:solidFill>
                <a:latin typeface="Calibri"/>
                <a:cs typeface="Calibri"/>
              </a:rPr>
              <a:t> </a:t>
            </a:r>
            <a:r>
              <a:rPr sz="1300" b="1" spc="-20" dirty="0">
                <a:solidFill>
                  <a:srgbClr val="4876B9"/>
                </a:solidFill>
                <a:latin typeface="Calibri"/>
                <a:cs typeface="Calibri"/>
              </a:rPr>
              <a:t>Type</a:t>
            </a:r>
            <a:endParaRPr sz="1300">
              <a:latin typeface="Calibri"/>
              <a:cs typeface="Calibri"/>
            </a:endParaRPr>
          </a:p>
        </p:txBody>
      </p:sp>
      <p:sp>
        <p:nvSpPr>
          <p:cNvPr id="16" name="object 16"/>
          <p:cNvSpPr txBox="1"/>
          <p:nvPr/>
        </p:nvSpPr>
        <p:spPr>
          <a:xfrm>
            <a:off x="3869994" y="7032002"/>
            <a:ext cx="3510279" cy="216535"/>
          </a:xfrm>
          <a:prstGeom prst="rect">
            <a:avLst/>
          </a:prstGeom>
          <a:solidFill>
            <a:srgbClr val="B5D0ED"/>
          </a:solidFill>
        </p:spPr>
        <p:txBody>
          <a:bodyPr vert="horz" wrap="square" lIns="0" tIns="0" rIns="0" bIns="0" rtlCol="0">
            <a:spAutoFit/>
          </a:bodyPr>
          <a:lstStyle/>
          <a:p>
            <a:pPr marL="71755">
              <a:lnSpc>
                <a:spcPts val="1535"/>
              </a:lnSpc>
            </a:pPr>
            <a:r>
              <a:rPr sz="1300" b="1" dirty="0">
                <a:solidFill>
                  <a:srgbClr val="4876B9"/>
                </a:solidFill>
                <a:latin typeface="Calibri"/>
                <a:cs typeface="Calibri"/>
              </a:rPr>
              <a:t>Last</a:t>
            </a:r>
            <a:r>
              <a:rPr sz="1300" b="1" spc="-25" dirty="0">
                <a:solidFill>
                  <a:srgbClr val="4876B9"/>
                </a:solidFill>
                <a:latin typeface="Calibri"/>
                <a:cs typeface="Calibri"/>
              </a:rPr>
              <a:t> </a:t>
            </a:r>
            <a:r>
              <a:rPr sz="1300" b="1" dirty="0">
                <a:solidFill>
                  <a:srgbClr val="4876B9"/>
                </a:solidFill>
                <a:latin typeface="Calibri"/>
                <a:cs typeface="Calibri"/>
              </a:rPr>
              <a:t>Eighteen</a:t>
            </a:r>
            <a:r>
              <a:rPr sz="1300" b="1" spc="-10" dirty="0">
                <a:solidFill>
                  <a:srgbClr val="4876B9"/>
                </a:solidFill>
                <a:latin typeface="Calibri"/>
                <a:cs typeface="Calibri"/>
              </a:rPr>
              <a:t> </a:t>
            </a:r>
            <a:r>
              <a:rPr sz="1300" b="1" dirty="0">
                <a:solidFill>
                  <a:srgbClr val="4876B9"/>
                </a:solidFill>
                <a:latin typeface="Calibri"/>
                <a:cs typeface="Calibri"/>
              </a:rPr>
              <a:t>Months</a:t>
            </a:r>
            <a:r>
              <a:rPr sz="1300" b="1" spc="-10" dirty="0">
                <a:solidFill>
                  <a:srgbClr val="4876B9"/>
                </a:solidFill>
                <a:latin typeface="Calibri"/>
                <a:cs typeface="Calibri"/>
              </a:rPr>
              <a:t> Performance</a:t>
            </a:r>
            <a:r>
              <a:rPr sz="1300" b="1" spc="-15" dirty="0">
                <a:solidFill>
                  <a:srgbClr val="4876B9"/>
                </a:solidFill>
                <a:latin typeface="Calibri"/>
                <a:cs typeface="Calibri"/>
              </a:rPr>
              <a:t> </a:t>
            </a:r>
            <a:r>
              <a:rPr sz="1300" b="1" spc="-10" dirty="0">
                <a:solidFill>
                  <a:srgbClr val="4876B9"/>
                </a:solidFill>
                <a:latin typeface="Calibri"/>
                <a:cs typeface="Calibri"/>
              </a:rPr>
              <a:t>Attribution</a:t>
            </a:r>
            <a:endParaRPr sz="1300">
              <a:latin typeface="Calibri"/>
              <a:cs typeface="Calibri"/>
            </a:endParaRPr>
          </a:p>
        </p:txBody>
      </p:sp>
      <p:grpSp>
        <p:nvGrpSpPr>
          <p:cNvPr id="17" name="object 17"/>
          <p:cNvGrpSpPr/>
          <p:nvPr/>
        </p:nvGrpSpPr>
        <p:grpSpPr>
          <a:xfrm>
            <a:off x="0" y="756005"/>
            <a:ext cx="7560309" cy="720090"/>
            <a:chOff x="0" y="756005"/>
            <a:chExt cx="7560309" cy="720090"/>
          </a:xfrm>
        </p:grpSpPr>
        <p:sp>
          <p:nvSpPr>
            <p:cNvPr id="18" name="object 18"/>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9" name="object 19"/>
            <p:cNvPicPr/>
            <p:nvPr/>
          </p:nvPicPr>
          <p:blipFill>
            <a:blip r:embed="rId11" cstate="print"/>
            <a:stretch>
              <a:fillRect/>
            </a:stretch>
          </p:blipFill>
          <p:spPr>
            <a:xfrm>
              <a:off x="6464465" y="757174"/>
              <a:ext cx="1095527" cy="718832"/>
            </a:xfrm>
            <a:prstGeom prst="rect">
              <a:avLst/>
            </a:prstGeom>
          </p:spPr>
        </p:pic>
      </p:grpSp>
      <p:sp>
        <p:nvSpPr>
          <p:cNvPr id="20" name="object 20"/>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sp>
        <p:nvSpPr>
          <p:cNvPr id="21" name="object 21"/>
          <p:cNvSpPr txBox="1"/>
          <p:nvPr/>
        </p:nvSpPr>
        <p:spPr>
          <a:xfrm>
            <a:off x="3869994"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sp>
        <p:nvSpPr>
          <p:cNvPr id="22" name="object 22"/>
          <p:cNvSpPr txBox="1"/>
          <p:nvPr/>
        </p:nvSpPr>
        <p:spPr>
          <a:xfrm>
            <a:off x="179997"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71550">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3" name="object 23"/>
          <p:cNvSpPr txBox="1"/>
          <p:nvPr/>
        </p:nvSpPr>
        <p:spPr>
          <a:xfrm>
            <a:off x="3869994" y="7344003"/>
            <a:ext cx="3510279" cy="298831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marL="935355">
              <a:lnSpc>
                <a:spcPct val="100000"/>
              </a:lnSpc>
              <a:spcBef>
                <a:spcPts val="810"/>
              </a:spcBef>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83 </a:t>
            </a:r>
            <a:r>
              <a:rPr sz="1200" b="0" spc="-25" dirty="0">
                <a:solidFill>
                  <a:srgbClr val="231F20"/>
                </a:solidFill>
                <a:latin typeface="Calibri Light"/>
                <a:cs typeface="Calibri Light"/>
              </a:rPr>
              <a:t>mm</a:t>
            </a:r>
            <a:endParaRPr sz="1200" dirty="0">
              <a:latin typeface="Calibri Light"/>
              <a:cs typeface="Calibri Light"/>
            </a:endParaRPr>
          </a:p>
        </p:txBody>
      </p:sp>
      <p:sp>
        <p:nvSpPr>
          <p:cNvPr id="25" name="object 21">
            <a:extLst>
              <a:ext uri="{FF2B5EF4-FFF2-40B4-BE49-F238E27FC236}">
                <a16:creationId xmlns:a16="http://schemas.microsoft.com/office/drawing/2014/main" id="{CBFDF9BF-9AA7-1263-BB44-765AFE3C916F}"/>
              </a:ext>
            </a:extLst>
          </p:cNvPr>
          <p:cNvSpPr txBox="1"/>
          <p:nvPr/>
        </p:nvSpPr>
        <p:spPr>
          <a:xfrm>
            <a:off x="5632401" y="5004003"/>
            <a:ext cx="1756800" cy="1800000"/>
          </a:xfrm>
          <a:prstGeom prst="rect">
            <a:avLst/>
          </a:prstGeom>
          <a:noFill/>
        </p:spPr>
        <p:txBody>
          <a:bodyPr vert="horz" wrap="square" lIns="0" tIns="0" rIns="0" bIns="0" rtlCol="0">
            <a:spAutoFit/>
          </a:bodyPr>
          <a:lstStyle/>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pPr>
            <a:endParaRPr sz="1200" dirty="0">
              <a:latin typeface="Times New Roman"/>
              <a:cs typeface="Times New Roman"/>
            </a:endParaRPr>
          </a:p>
          <a:p>
            <a:pPr>
              <a:lnSpc>
                <a:spcPct val="100000"/>
              </a:lnSpc>
              <a:spcBef>
                <a:spcPts val="20"/>
              </a:spcBef>
            </a:pPr>
            <a:endParaRPr sz="1000" dirty="0">
              <a:latin typeface="Times New Roman"/>
              <a:cs typeface="Times New Roman"/>
            </a:endParaRPr>
          </a:p>
          <a:p>
            <a:pPr marL="971550">
              <a:lnSpc>
                <a:spcPct val="100000"/>
              </a:lnSpc>
            </a:pPr>
            <a:r>
              <a:rPr sz="1200" b="0" dirty="0">
                <a:solidFill>
                  <a:srgbClr val="231F20"/>
                </a:solidFill>
                <a:latin typeface="Calibri Light"/>
                <a:cs typeface="Calibri Light"/>
              </a:rPr>
              <a:t>L : 97,5 mm</a:t>
            </a:r>
            <a:r>
              <a:rPr sz="1200" b="0" spc="-5" dirty="0">
                <a:solidFill>
                  <a:srgbClr val="231F20"/>
                </a:solidFill>
                <a:latin typeface="Calibri Light"/>
                <a:cs typeface="Calibri Light"/>
              </a:rPr>
              <a:t> </a:t>
            </a:r>
            <a:r>
              <a:rPr sz="1200" b="0" dirty="0">
                <a:solidFill>
                  <a:srgbClr val="231F20"/>
                </a:solidFill>
                <a:latin typeface="Calibri Light"/>
                <a:cs typeface="Calibri Light"/>
              </a:rPr>
              <a:t>X</a:t>
            </a:r>
            <a:r>
              <a:rPr sz="1200" b="0" spc="-5" dirty="0">
                <a:solidFill>
                  <a:srgbClr val="231F20"/>
                </a:solidFill>
                <a:latin typeface="Calibri Light"/>
                <a:cs typeface="Calibri Light"/>
              </a:rPr>
              <a:t> </a:t>
            </a:r>
            <a:r>
              <a:rPr sz="1200" b="0" dirty="0">
                <a:solidFill>
                  <a:srgbClr val="231F20"/>
                </a:solidFill>
                <a:latin typeface="Calibri Light"/>
                <a:cs typeface="Calibri Light"/>
              </a:rPr>
              <a:t>50 </a:t>
            </a:r>
            <a:r>
              <a:rPr sz="1200" b="0" spc="-25" dirty="0">
                <a:solidFill>
                  <a:srgbClr val="231F20"/>
                </a:solidFill>
                <a:latin typeface="Calibri Light"/>
                <a:cs typeface="Calibri Light"/>
              </a:rPr>
              <a:t>mm</a:t>
            </a:r>
            <a:endParaRPr sz="1200" dirty="0">
              <a:latin typeface="Calibri Light"/>
              <a:cs typeface="Calibri Light"/>
            </a:endParaRPr>
          </a:p>
        </p:txBody>
      </p:sp>
      <p:pic>
        <p:nvPicPr>
          <p:cNvPr id="9" name="Picture 8">
            <a:extLst>
              <a:ext uri="{FF2B5EF4-FFF2-40B4-BE49-F238E27FC236}">
                <a16:creationId xmlns:a16="http://schemas.microsoft.com/office/drawing/2014/main" id="{954C3624-72E1-7C0D-5C3C-C075EFA0F70E}"/>
              </a:ext>
            </a:extLst>
          </p:cNvPr>
          <p:cNvPicPr>
            <a:picLocks noChangeAspect="1"/>
          </p:cNvPicPr>
          <p:nvPr>
            <p:custDataLst>
              <p:tags r:id="rId1"/>
            </p:custDataLst>
          </p:nvPr>
        </p:nvPicPr>
        <p:blipFill>
          <a:blip r:embed="rId12"/>
          <a:stretch>
            <a:fillRect/>
          </a:stretch>
        </p:blipFill>
        <p:spPr>
          <a:xfrm>
            <a:off x="3869993" y="5025522"/>
            <a:ext cx="1756800" cy="1538704"/>
          </a:xfrm>
          <a:prstGeom prst="rect">
            <a:avLst/>
          </a:prstGeom>
        </p:spPr>
      </p:pic>
      <p:pic>
        <p:nvPicPr>
          <p:cNvPr id="24" name="Picture 23">
            <a:extLst>
              <a:ext uri="{FF2B5EF4-FFF2-40B4-BE49-F238E27FC236}">
                <a16:creationId xmlns:a16="http://schemas.microsoft.com/office/drawing/2014/main" id="{AF1A5224-7449-7980-F839-4170787CD8CD}"/>
              </a:ext>
            </a:extLst>
          </p:cNvPr>
          <p:cNvPicPr>
            <a:picLocks noChangeAspect="1"/>
          </p:cNvPicPr>
          <p:nvPr>
            <p:custDataLst>
              <p:tags r:id="rId2"/>
            </p:custDataLst>
          </p:nvPr>
        </p:nvPicPr>
        <p:blipFill>
          <a:blip r:embed="rId13"/>
          <a:stretch>
            <a:fillRect/>
          </a:stretch>
        </p:blipFill>
        <p:spPr>
          <a:xfrm>
            <a:off x="5660607" y="5086219"/>
            <a:ext cx="1756800" cy="1546649"/>
          </a:xfrm>
          <a:prstGeom prst="rect">
            <a:avLst/>
          </a:prstGeom>
        </p:spPr>
      </p:pic>
      <p:pic>
        <p:nvPicPr>
          <p:cNvPr id="27" name="Picture 26">
            <a:extLst>
              <a:ext uri="{FF2B5EF4-FFF2-40B4-BE49-F238E27FC236}">
                <a16:creationId xmlns:a16="http://schemas.microsoft.com/office/drawing/2014/main" id="{EE5081B3-4845-7539-595E-821EDCE93390}"/>
              </a:ext>
            </a:extLst>
          </p:cNvPr>
          <p:cNvPicPr>
            <a:picLocks noChangeAspect="1"/>
          </p:cNvPicPr>
          <p:nvPr>
            <p:custDataLst>
              <p:tags r:id="rId3"/>
            </p:custDataLst>
          </p:nvPr>
        </p:nvPicPr>
        <p:blipFill>
          <a:blip r:embed="rId14"/>
          <a:stretch>
            <a:fillRect/>
          </a:stretch>
        </p:blipFill>
        <p:spPr>
          <a:xfrm>
            <a:off x="3869995" y="7344003"/>
            <a:ext cx="3510279" cy="2716071"/>
          </a:xfrm>
          <a:prstGeom prst="rect">
            <a:avLst/>
          </a:prstGeom>
        </p:spPr>
      </p:pic>
      <p:pic>
        <p:nvPicPr>
          <p:cNvPr id="29" name="Picture 28">
            <a:extLst>
              <a:ext uri="{FF2B5EF4-FFF2-40B4-BE49-F238E27FC236}">
                <a16:creationId xmlns:a16="http://schemas.microsoft.com/office/drawing/2014/main" id="{31BABEEE-CE02-053E-A365-7B9097FB1A93}"/>
              </a:ext>
            </a:extLst>
          </p:cNvPr>
          <p:cNvPicPr>
            <a:picLocks noChangeAspect="1"/>
          </p:cNvPicPr>
          <p:nvPr>
            <p:custDataLst>
              <p:tags r:id="rId4"/>
            </p:custDataLst>
          </p:nvPr>
        </p:nvPicPr>
        <p:blipFill>
          <a:blip r:embed="rId15"/>
          <a:stretch>
            <a:fillRect/>
          </a:stretch>
        </p:blipFill>
        <p:spPr>
          <a:xfrm>
            <a:off x="3866400" y="10414809"/>
            <a:ext cx="3513600" cy="101346"/>
          </a:xfrm>
          <a:prstGeom prst="rect">
            <a:avLst/>
          </a:prstGeom>
        </p:spPr>
      </p:pic>
      <p:pic>
        <p:nvPicPr>
          <p:cNvPr id="31" name="Picture 30">
            <a:extLst>
              <a:ext uri="{FF2B5EF4-FFF2-40B4-BE49-F238E27FC236}">
                <a16:creationId xmlns:a16="http://schemas.microsoft.com/office/drawing/2014/main" id="{E6C1967C-E35C-CBEF-8ED1-6119DBB05531}"/>
              </a:ext>
            </a:extLst>
          </p:cNvPr>
          <p:cNvPicPr>
            <a:picLocks noChangeAspect="1"/>
          </p:cNvPicPr>
          <p:nvPr>
            <p:custDataLst>
              <p:tags r:id="rId5"/>
            </p:custDataLst>
          </p:nvPr>
        </p:nvPicPr>
        <p:blipFill>
          <a:blip r:embed="rId16"/>
          <a:stretch>
            <a:fillRect/>
          </a:stretch>
        </p:blipFill>
        <p:spPr>
          <a:xfrm>
            <a:off x="3857284" y="6718300"/>
            <a:ext cx="3505200" cy="216488"/>
          </a:xfrm>
          <a:prstGeom prst="rect">
            <a:avLst/>
          </a:prstGeom>
        </p:spPr>
      </p:pic>
      <p:pic>
        <p:nvPicPr>
          <p:cNvPr id="32" name="Picture 31">
            <a:extLst>
              <a:ext uri="{FF2B5EF4-FFF2-40B4-BE49-F238E27FC236}">
                <a16:creationId xmlns:a16="http://schemas.microsoft.com/office/drawing/2014/main" id="{F4EA25D6-1FF2-E046-2072-A11F1516B94C}"/>
              </a:ext>
            </a:extLst>
          </p:cNvPr>
          <p:cNvPicPr>
            <a:picLocks noChangeAspect="1"/>
          </p:cNvPicPr>
          <p:nvPr>
            <p:custDataLst>
              <p:tags r:id="rId6"/>
            </p:custDataLst>
          </p:nvPr>
        </p:nvPicPr>
        <p:blipFill>
          <a:blip r:embed="rId17"/>
          <a:stretch>
            <a:fillRect/>
          </a:stretch>
        </p:blipFill>
        <p:spPr>
          <a:xfrm>
            <a:off x="4006869" y="10223500"/>
            <a:ext cx="2600325" cy="135008"/>
          </a:xfrm>
          <a:prstGeom prst="rect">
            <a:avLst/>
          </a:prstGeom>
        </p:spPr>
      </p:pic>
      <p:pic>
        <p:nvPicPr>
          <p:cNvPr id="33" name="Picture 32">
            <a:extLst>
              <a:ext uri="{FF2B5EF4-FFF2-40B4-BE49-F238E27FC236}">
                <a16:creationId xmlns:a16="http://schemas.microsoft.com/office/drawing/2014/main" id="{61BF7FCA-7A01-5919-D751-972A784B6A92}"/>
              </a:ext>
            </a:extLst>
          </p:cNvPr>
          <p:cNvPicPr>
            <a:picLocks noChangeAspect="1"/>
          </p:cNvPicPr>
          <p:nvPr>
            <p:custDataLst>
              <p:tags r:id="rId7"/>
            </p:custDataLst>
          </p:nvPr>
        </p:nvPicPr>
        <p:blipFill>
          <a:blip r:embed="rId18"/>
          <a:stretch>
            <a:fillRect/>
          </a:stretch>
        </p:blipFill>
        <p:spPr>
          <a:xfrm>
            <a:off x="233768" y="7332329"/>
            <a:ext cx="3436959" cy="2397018"/>
          </a:xfrm>
          <a:prstGeom prst="rect">
            <a:avLst/>
          </a:prstGeom>
        </p:spPr>
      </p:pic>
      <p:pic>
        <p:nvPicPr>
          <p:cNvPr id="34" name="Picture 33">
            <a:extLst>
              <a:ext uri="{FF2B5EF4-FFF2-40B4-BE49-F238E27FC236}">
                <a16:creationId xmlns:a16="http://schemas.microsoft.com/office/drawing/2014/main" id="{CD00D3C6-D6F0-CAD0-FE03-EBBC840897D4}"/>
              </a:ext>
            </a:extLst>
          </p:cNvPr>
          <p:cNvPicPr>
            <a:picLocks noChangeAspect="1"/>
          </p:cNvPicPr>
          <p:nvPr>
            <p:custDataLst>
              <p:tags r:id="rId8"/>
            </p:custDataLst>
          </p:nvPr>
        </p:nvPicPr>
        <p:blipFill>
          <a:blip r:embed="rId17"/>
          <a:stretch>
            <a:fillRect/>
          </a:stretch>
        </p:blipFill>
        <p:spPr>
          <a:xfrm>
            <a:off x="176227" y="10093342"/>
            <a:ext cx="2000250" cy="103852"/>
          </a:xfrm>
          <a:prstGeom prst="rect">
            <a:avLst/>
          </a:prstGeom>
        </p:spPr>
      </p:pic>
      <p:pic>
        <p:nvPicPr>
          <p:cNvPr id="35" name="Picture 34">
            <a:extLst>
              <a:ext uri="{FF2B5EF4-FFF2-40B4-BE49-F238E27FC236}">
                <a16:creationId xmlns:a16="http://schemas.microsoft.com/office/drawing/2014/main" id="{EAB489A8-72F4-D6D3-2347-3A6F7840935D}"/>
              </a:ext>
            </a:extLst>
          </p:cNvPr>
          <p:cNvPicPr>
            <a:picLocks noChangeAspect="1"/>
          </p:cNvPicPr>
          <p:nvPr>
            <p:custDataLst>
              <p:tags r:id="rId9"/>
            </p:custDataLst>
          </p:nvPr>
        </p:nvPicPr>
        <p:blipFill>
          <a:blip r:embed="rId19"/>
          <a:stretch>
            <a:fillRect/>
          </a:stretch>
        </p:blipFill>
        <p:spPr>
          <a:xfrm>
            <a:off x="1921704" y="1173143"/>
            <a:ext cx="2619375" cy="208200"/>
          </a:xfrm>
          <a:prstGeom prst="rect">
            <a:avLst/>
          </a:prstGeom>
        </p:spPr>
      </p:pic>
      <p:pic>
        <p:nvPicPr>
          <p:cNvPr id="3" name="Picture 2" descr="A close up of a logo&#10;&#10;AI-generated content may be incorrect.">
            <a:extLst>
              <a:ext uri="{FF2B5EF4-FFF2-40B4-BE49-F238E27FC236}">
                <a16:creationId xmlns:a16="http://schemas.microsoft.com/office/drawing/2014/main" id="{F104D1D8-72AF-179C-CFFC-9A77B75B367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5255" y="90500"/>
            <a:ext cx="2342133" cy="609567"/>
          </a:xfrm>
          <a:prstGeom prst="rect">
            <a:avLst/>
          </a:prstGeom>
        </p:spPr>
      </p:pic>
      <p:pic>
        <p:nvPicPr>
          <p:cNvPr id="4" name="Picture 3">
            <a:extLst>
              <a:ext uri="{FF2B5EF4-FFF2-40B4-BE49-F238E27FC236}">
                <a16:creationId xmlns:a16="http://schemas.microsoft.com/office/drawing/2014/main" id="{79F25EFD-895D-ABF2-5FA7-CF72D98B33ED}"/>
              </a:ext>
            </a:extLst>
          </p:cNvPr>
          <p:cNvPicPr>
            <a:picLocks noChangeAspect="1"/>
          </p:cNvPicPr>
          <p:nvPr/>
        </p:nvPicPr>
        <p:blipFill>
          <a:blip r:embed="rId21"/>
          <a:srcRect t="12499" r="3443"/>
          <a:stretch>
            <a:fillRect/>
          </a:stretch>
        </p:blipFill>
        <p:spPr>
          <a:xfrm>
            <a:off x="6968006" y="154131"/>
            <a:ext cx="412267" cy="482070"/>
          </a:xfrm>
          <a:prstGeom prst="rect">
            <a:avLst/>
          </a:prstGeom>
        </p:spPr>
      </p:pic>
      <p:sp>
        <p:nvSpPr>
          <p:cNvPr id="8" name="object 2">
            <a:extLst>
              <a:ext uri="{FF2B5EF4-FFF2-40B4-BE49-F238E27FC236}">
                <a16:creationId xmlns:a16="http://schemas.microsoft.com/office/drawing/2014/main" id="{94E6C91E-42D6-7B22-E871-A1F20A7A38AF}"/>
              </a:ext>
            </a:extLst>
          </p:cNvPr>
          <p:cNvSpPr txBox="1"/>
          <p:nvPr/>
        </p:nvSpPr>
        <p:spPr>
          <a:xfrm>
            <a:off x="167299" y="1935552"/>
            <a:ext cx="3536315" cy="5152693"/>
          </a:xfrm>
          <a:prstGeom prst="rect">
            <a:avLst/>
          </a:prstGeom>
        </p:spPr>
        <p:txBody>
          <a:bodyPr vert="horz" wrap="square" lIns="0" tIns="12700" rIns="0" bIns="0" rtlCol="0">
            <a:spAutoFit/>
          </a:bodyPr>
          <a:lstStyle/>
          <a:p>
            <a:pPr algn="just">
              <a:spcAft>
                <a:spcPts val="600"/>
              </a:spcAft>
              <a:buNone/>
            </a:pPr>
            <a:r>
              <a:rPr lang="en-US" sz="800" dirty="0">
                <a:solidFill>
                  <a:srgbClr val="343B3C"/>
                </a:solidFill>
                <a:latin typeface="Calibri Light"/>
                <a:cs typeface="Calibri Light"/>
              </a:rPr>
              <a:t>Volta Finance posted a net return of +0.4% for the month of July 2026. For comparison, both US and Euro High Yield markets were down -0.3%**** over the same period, while the Morningstar Leveraged Loan indices returned +0.8%*** in the US and +0.2%**** in Europe.</a:t>
            </a:r>
          </a:p>
          <a:p>
            <a:pPr algn="just">
              <a:spcAft>
                <a:spcPts val="600"/>
              </a:spcAft>
              <a:buNone/>
            </a:pPr>
            <a:r>
              <a:rPr lang="en-US" sz="800" dirty="0">
                <a:solidFill>
                  <a:srgbClr val="343B3C"/>
                </a:solidFill>
                <a:latin typeface="Calibri Light"/>
                <a:cs typeface="Calibri Light"/>
              </a:rPr>
              <a:t>July’s macro environment was characterized by resilient growth, gradual but uneven disinflation, and central banks maintaining a firmly data-dependent approach. Inflation continued to ease gradually in the US, supporting expectations that the Fed would remain patient rather than return to tightening. In the Euro area, inflation moved closer to the ECB’s 2% target, although underlying price pressures and energy-related risks kept policymakers cautious.</a:t>
            </a:r>
          </a:p>
          <a:p>
            <a:pPr algn="just">
              <a:spcAft>
                <a:spcPts val="600"/>
              </a:spcAft>
              <a:buNone/>
            </a:pPr>
            <a:r>
              <a:rPr lang="en-US" sz="800" dirty="0">
                <a:solidFill>
                  <a:srgbClr val="343B3C"/>
                </a:solidFill>
                <a:latin typeface="Calibri Light"/>
                <a:cs typeface="Calibri Light"/>
              </a:rPr>
              <a:t>Geopolitical developments remained a key driver of market sentiment. Renewed tensions in the Middle East, including concerns over potential disruptions to energy supply routes, triggered periodic spikes in oil prices, with Brent crude rising above $85/bbl. These episodes temporarily lifted bond yields and weighed on risk assets as investors reassessed the inflation outlook. However, markets generally viewed the risks as contained, and initial risk-off reactions were often reversed as fears of a sustained supply shock faded. At the same time, corporate earnings resilience and continued investment linked to AI infrastructure provided support for risk assets.</a:t>
            </a:r>
          </a:p>
          <a:p>
            <a:pPr algn="just">
              <a:spcAft>
                <a:spcPts val="600"/>
              </a:spcAft>
              <a:buNone/>
            </a:pPr>
            <a:r>
              <a:rPr lang="en-US" sz="800" dirty="0">
                <a:solidFill>
                  <a:srgbClr val="343B3C"/>
                </a:solidFill>
                <a:latin typeface="Calibri Light"/>
                <a:cs typeface="Calibri Light"/>
              </a:rPr>
              <a:t>Looking at Credit markets, while Loans were generically up – supported by the strong willingness from CLO managers to ramp up assets - traditional Credit was down and IG Credit closed even weaker than High Yield with US Corps -1.55% and Euro Corps -0.97% at the month end, mainly due to adverse moves in rates. CLO markets remained busy into July, although we noticed the precursors of a slowdown in the last week of the month, typical for this time of year, while we expect a re-acceleration of the pace in September. Spreads remained broadly stable across the capital structure, with the exception of European Single-B tranches which moved wider in the 900bps context. We continued to note downward pressure on CLO equity tranches. This was due to spread compression and market bifurcation in the underlying loans portfolio.</a:t>
            </a:r>
          </a:p>
          <a:p>
            <a:pPr algn="just">
              <a:spcAft>
                <a:spcPts val="600"/>
              </a:spcAft>
              <a:buNone/>
            </a:pPr>
            <a:r>
              <a:rPr lang="en-US" sz="800" dirty="0">
                <a:solidFill>
                  <a:srgbClr val="343B3C"/>
                </a:solidFill>
                <a:latin typeface="Calibri Light"/>
                <a:cs typeface="Calibri Light"/>
              </a:rPr>
              <a:t>In terms of activity, we purchased one European CLO equity tranche from a top tier CLO manager in the secondary market. We also </a:t>
            </a:r>
            <a:r>
              <a:rPr lang="en-US" sz="800" dirty="0" err="1">
                <a:solidFill>
                  <a:srgbClr val="343B3C"/>
                </a:solidFill>
                <a:latin typeface="Calibri Light"/>
                <a:cs typeface="Calibri Light"/>
              </a:rPr>
              <a:t>capitalised</a:t>
            </a:r>
            <a:r>
              <a:rPr lang="en-US" sz="800" dirty="0">
                <a:solidFill>
                  <a:srgbClr val="343B3C"/>
                </a:solidFill>
                <a:latin typeface="Calibri Light"/>
                <a:cs typeface="Calibri Light"/>
              </a:rPr>
              <a:t> on strong momentum in rated CLO debt tranches to </a:t>
            </a:r>
            <a:r>
              <a:rPr lang="en-US" sz="800" dirty="0" err="1">
                <a:solidFill>
                  <a:srgbClr val="343B3C"/>
                </a:solidFill>
                <a:latin typeface="Calibri Light"/>
                <a:cs typeface="Calibri Light"/>
              </a:rPr>
              <a:t>realise</a:t>
            </a:r>
            <a:r>
              <a:rPr lang="en-US" sz="800" dirty="0">
                <a:solidFill>
                  <a:srgbClr val="343B3C"/>
                </a:solidFill>
                <a:latin typeface="Calibri Light"/>
                <a:cs typeface="Calibri Light"/>
              </a:rPr>
              <a:t> profits on BB positions, junior BBBs (US) and the one IG tranche that was in the portfolio</a:t>
            </a:r>
            <a:r>
              <a:rPr lang="en-GB" sz="800" dirty="0">
                <a:solidFill>
                  <a:srgbClr val="343B3C"/>
                </a:solidFill>
                <a:latin typeface="Calibri Light"/>
                <a:cs typeface="Calibri Light"/>
              </a:rPr>
              <a:t>.</a:t>
            </a:r>
          </a:p>
          <a:p>
            <a:pPr algn="just">
              <a:spcAft>
                <a:spcPts val="600"/>
              </a:spcAft>
              <a:buNone/>
            </a:pPr>
            <a:r>
              <a:rPr lang="en-US" sz="800" dirty="0">
                <a:solidFill>
                  <a:srgbClr val="343B3C"/>
                </a:solidFill>
                <a:latin typeface="Calibri Light"/>
                <a:cs typeface="Calibri Light"/>
              </a:rPr>
              <a:t>As the market for single-B tranches weakens into August, our strategy is to add risk in that rating bracket should levels reach 900+ bps. Volta is also a minority CLO equity investor in several deals currently in the market for a reset; we are reviewing these situations on a case-by-case basis to determine whether it makes sense to inject our pro rata additional equity.</a:t>
            </a:r>
          </a:p>
          <a:p>
            <a:pPr algn="just">
              <a:spcAft>
                <a:spcPts val="1000"/>
              </a:spcAft>
              <a:buNone/>
            </a:pPr>
            <a:endParaRPr lang="en-US" sz="800" dirty="0">
              <a:solidFill>
                <a:srgbClr val="343B3C"/>
              </a:solidFill>
              <a:latin typeface="Calibri Light"/>
              <a:cs typeface="Calibri Light"/>
            </a:endParaRPr>
          </a:p>
        </p:txBody>
      </p:sp>
      <p:sp>
        <p:nvSpPr>
          <p:cNvPr id="11" name="object 5">
            <a:extLst>
              <a:ext uri="{FF2B5EF4-FFF2-40B4-BE49-F238E27FC236}">
                <a16:creationId xmlns:a16="http://schemas.microsoft.com/office/drawing/2014/main" id="{EB01387B-A61A-B99F-D0F6-4CB097E202C4}"/>
              </a:ext>
            </a:extLst>
          </p:cNvPr>
          <p:cNvSpPr txBox="1"/>
          <p:nvPr/>
        </p:nvSpPr>
        <p:spPr>
          <a:xfrm>
            <a:off x="3857284" y="1935552"/>
            <a:ext cx="3535679" cy="2207784"/>
          </a:xfrm>
          <a:prstGeom prst="rect">
            <a:avLst/>
          </a:prstGeom>
        </p:spPr>
        <p:txBody>
          <a:bodyPr vert="horz" wrap="square" lIns="0" tIns="12700" rIns="0" bIns="0" rtlCol="0">
            <a:spAutoFit/>
          </a:bodyPr>
          <a:lstStyle/>
          <a:p>
            <a:pPr algn="just">
              <a:lnSpc>
                <a:spcPct val="115000"/>
              </a:lnSpc>
              <a:spcAft>
                <a:spcPts val="600"/>
              </a:spcAft>
              <a:buNone/>
            </a:pPr>
            <a:r>
              <a:rPr lang="en-US" sz="800" dirty="0">
                <a:solidFill>
                  <a:srgbClr val="343B3C"/>
                </a:solidFill>
                <a:latin typeface="Calibri Light"/>
                <a:cs typeface="Calibri Light"/>
              </a:rPr>
              <a:t>Looking at the performance breakdown, Volta’s CLO Equity tranches returned +0.9%** while CLO Debt tranches returned +1.0% performance**. The fund generated c. EUR 18 million in interest proceeds over the last six months.</a:t>
            </a:r>
          </a:p>
          <a:p>
            <a:pPr algn="just">
              <a:lnSpc>
                <a:spcPct val="115000"/>
              </a:lnSpc>
              <a:spcAft>
                <a:spcPts val="600"/>
              </a:spcAft>
              <a:buNone/>
            </a:pPr>
            <a:r>
              <a:rPr lang="en-US" sz="800" dirty="0">
                <a:solidFill>
                  <a:srgbClr val="343B3C"/>
                </a:solidFill>
                <a:latin typeface="Calibri Light"/>
                <a:cs typeface="Calibri Light"/>
              </a:rPr>
              <a:t>As of end of July 2026, Volta’s NAV* was EUR 243.6mm, i.e. EUR 6.66 per share.</a:t>
            </a:r>
            <a:endParaRPr lang="en-US" sz="500" b="0" i="1" dirty="0">
              <a:solidFill>
                <a:srgbClr val="343B3C"/>
              </a:solidFill>
              <a:latin typeface="Calibri Light"/>
              <a:cs typeface="Calibri Light"/>
            </a:endParaRPr>
          </a:p>
          <a:p>
            <a:pPr marL="12700" marR="5080" algn="just">
              <a:lnSpc>
                <a:spcPct val="100000"/>
              </a:lnSpc>
              <a:spcBef>
                <a:spcPts val="100"/>
              </a:spcBef>
            </a:pPr>
            <a:r>
              <a:rPr lang="en-US" sz="600" b="0" i="1" dirty="0">
                <a:solidFill>
                  <a:srgbClr val="343B3C"/>
                </a:solidFill>
                <a:latin typeface="Calibri Light"/>
                <a:cs typeface="Calibri Light"/>
              </a:rPr>
              <a:t>*It should be noted that </a:t>
            </a:r>
            <a:r>
              <a:rPr lang="en-US" sz="600" b="0" i="1">
                <a:solidFill>
                  <a:srgbClr val="343B3C"/>
                </a:solidFill>
                <a:latin typeface="Calibri Light"/>
                <a:cs typeface="Calibri Light"/>
              </a:rPr>
              <a:t>approximately 0.10</a:t>
            </a:r>
            <a:r>
              <a:rPr lang="en-US" sz="600" b="0" i="1" dirty="0">
                <a:solidFill>
                  <a:srgbClr val="343B3C"/>
                </a:solidFill>
                <a:latin typeface="Calibri Light"/>
                <a:cs typeface="Calibri Light"/>
              </a:rPr>
              <a:t>% of Volta’s NAV comprises investments for which the relevant NAVs as at the month-end date are normally available only after Volta’s NAV has already been published. Volta’s policy is to publish its NAV on as timely a basis as possible to provide shareholders with Volta’s appropriately up-to-date NAV information. Consequently, such investments are valued using the most recently available NAV for each fund or quoted price for such subordinated notes. The equivalent % proportions of Volta’s NAV as of 30 June 2026 and 31 March 2026 were 0</a:t>
            </a:r>
            <a:r>
              <a:rPr lang="en-US" sz="600" i="1" dirty="0">
                <a:solidFill>
                  <a:srgbClr val="343B3C"/>
                </a:solidFill>
                <a:latin typeface="Calibri Light"/>
                <a:cs typeface="Calibri Light"/>
              </a:rPr>
              <a:t>.</a:t>
            </a:r>
            <a:r>
              <a:rPr lang="en-US" sz="600" b="0" i="1" dirty="0">
                <a:solidFill>
                  <a:srgbClr val="343B3C"/>
                </a:solidFill>
                <a:latin typeface="Calibri Light"/>
                <a:cs typeface="Calibri Light"/>
              </a:rPr>
              <a:t>08% and 0.02%, respectively.</a:t>
            </a:r>
          </a:p>
          <a:p>
            <a:pPr marL="12700" marR="5080" algn="just">
              <a:lnSpc>
                <a:spcPct val="100000"/>
              </a:lnSpc>
              <a:spcBef>
                <a:spcPts val="100"/>
              </a:spcBef>
            </a:pPr>
            <a:endParaRPr lang="en-US" sz="600" b="0" i="1" dirty="0">
              <a:solidFill>
                <a:srgbClr val="343B3C"/>
              </a:solidFill>
              <a:latin typeface="Calibri Light"/>
              <a:cs typeface="Calibri Light"/>
            </a:endParaRPr>
          </a:p>
          <a:p>
            <a:pPr marL="12700" marR="5080" algn="just">
              <a:lnSpc>
                <a:spcPct val="100000"/>
              </a:lnSpc>
              <a:spcBef>
                <a:spcPts val="100"/>
              </a:spcBef>
            </a:pPr>
            <a:r>
              <a:rPr lang="en-US" sz="600" b="0" i="1" dirty="0">
                <a:solidFill>
                  <a:srgbClr val="343B3C"/>
                </a:solidFill>
                <a:latin typeface="Calibri Light"/>
                <a:cs typeface="Calibri Light"/>
              </a:rPr>
              <a:t>** “performances” of asset classes are calculated as the Dietz-performance of the assets in each bucket, taking into account the Mark-to-Market of the assets at period ends, payments received from the assets over the period, and ignoring changes in cross-currency rates. Nevertheless, some residual currency effects could impact the aggregate value of the portfolio when aggregating each bucket.</a:t>
            </a:r>
          </a:p>
          <a:p>
            <a:pPr marL="12700" marR="5080" algn="just">
              <a:lnSpc>
                <a:spcPct val="100000"/>
              </a:lnSpc>
              <a:spcBef>
                <a:spcPts val="100"/>
              </a:spcBef>
            </a:pPr>
            <a:endParaRPr lang="en-US" sz="600" b="0" i="1" dirty="0">
              <a:solidFill>
                <a:srgbClr val="343B3C"/>
              </a:solidFill>
              <a:latin typeface="Calibri Light"/>
              <a:cs typeface="Calibri Light"/>
            </a:endParaRPr>
          </a:p>
          <a:p>
            <a:pPr marL="12700" marR="5080" algn="just">
              <a:lnSpc>
                <a:spcPct val="100000"/>
              </a:lnSpc>
              <a:spcBef>
                <a:spcPts val="100"/>
              </a:spcBef>
            </a:pPr>
            <a:r>
              <a:rPr lang="en-US" sz="600" b="0" i="1" dirty="0">
                <a:solidFill>
                  <a:srgbClr val="343B3C"/>
                </a:solidFill>
                <a:latin typeface="Calibri Light"/>
                <a:cs typeface="Calibri Light"/>
              </a:rPr>
              <a:t>*** These figures are presented in USD. Source: BNPP AM – Bloomberg – Morningstar – July 31st, 2026</a:t>
            </a:r>
          </a:p>
          <a:p>
            <a:pPr marL="12700" marR="5080" algn="just">
              <a:lnSpc>
                <a:spcPct val="100000"/>
              </a:lnSpc>
              <a:spcBef>
                <a:spcPts val="100"/>
              </a:spcBef>
            </a:pPr>
            <a:endParaRPr lang="en-US" sz="600" b="0" i="1" dirty="0">
              <a:solidFill>
                <a:srgbClr val="343B3C"/>
              </a:solidFill>
              <a:latin typeface="Calibri Light"/>
              <a:cs typeface="Calibri Light"/>
            </a:endParaRPr>
          </a:p>
          <a:p>
            <a:pPr marL="12700" marR="5080" algn="just">
              <a:lnSpc>
                <a:spcPct val="100000"/>
              </a:lnSpc>
              <a:spcBef>
                <a:spcPts val="100"/>
              </a:spcBef>
            </a:pPr>
            <a:r>
              <a:rPr lang="en-US" sz="600" b="0" i="1" dirty="0">
                <a:solidFill>
                  <a:srgbClr val="343B3C"/>
                </a:solidFill>
                <a:latin typeface="Calibri Light"/>
                <a:cs typeface="Calibri Light"/>
              </a:rPr>
              <a:t>**** These figures are presented in EUR. Source: BNPP AM – Bloomberg – Morningstar – July 31st, 2026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7299" y="1598852"/>
            <a:ext cx="7228205" cy="7378943"/>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343B3C"/>
                </a:solidFill>
                <a:latin typeface="Calibri"/>
                <a:cs typeface="Calibri"/>
              </a:rPr>
              <a:t>Important</a:t>
            </a:r>
            <a:r>
              <a:rPr sz="1400" b="1" spc="-30" dirty="0">
                <a:solidFill>
                  <a:srgbClr val="343B3C"/>
                </a:solidFill>
                <a:latin typeface="Calibri"/>
                <a:cs typeface="Calibri"/>
              </a:rPr>
              <a:t> </a:t>
            </a:r>
            <a:r>
              <a:rPr sz="1400" b="1" spc="-10" dirty="0">
                <a:solidFill>
                  <a:srgbClr val="343B3C"/>
                </a:solidFill>
                <a:latin typeface="Calibri"/>
                <a:cs typeface="Calibri"/>
              </a:rPr>
              <a:t>Information</a:t>
            </a:r>
            <a:endParaRPr sz="1400" dirty="0">
              <a:latin typeface="Calibri"/>
              <a:cs typeface="Calibri"/>
            </a:endParaRPr>
          </a:p>
          <a:p>
            <a:pPr marL="12700" marR="5080" algn="just">
              <a:lnSpc>
                <a:spcPct val="100000"/>
              </a:lnSpc>
              <a:spcBef>
                <a:spcPts val="1120"/>
              </a:spcBef>
            </a:pP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published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lang="fr-FR" sz="1000" b="0" dirty="0">
                <a:solidFill>
                  <a:srgbClr val="343B3C"/>
                </a:solidFill>
                <a:latin typeface="Calibri Light"/>
                <a:cs typeface="Calibri Light"/>
              </a:rPr>
              <a:t>BNP Paribas Asset Management Europe</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a:t>
            </a:r>
            <a:r>
              <a:rPr lang="fr-FR" sz="1000" b="0" spc="-2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its</a:t>
            </a:r>
            <a:r>
              <a:rPr sz="1000" b="0" spc="-10" dirty="0">
                <a:solidFill>
                  <a:srgbClr val="343B3C"/>
                </a:solidFill>
                <a:latin typeface="Calibri Light"/>
                <a:cs typeface="Calibri Light"/>
              </a:rPr>
              <a:t> </a:t>
            </a:r>
            <a:r>
              <a:rPr sz="1000" b="0" dirty="0">
                <a:solidFill>
                  <a:srgbClr val="343B3C"/>
                </a:solidFill>
                <a:latin typeface="Calibri Light"/>
                <a:cs typeface="Calibri Light"/>
              </a:rPr>
              <a:t>capacity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alternative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fund</a:t>
            </a:r>
            <a:r>
              <a:rPr sz="1000" b="0" spc="-15" dirty="0">
                <a:solidFill>
                  <a:srgbClr val="343B3C"/>
                </a:solidFill>
                <a:latin typeface="Calibri Light"/>
                <a:cs typeface="Calibri Light"/>
              </a:rPr>
              <a:t> </a:t>
            </a:r>
            <a:r>
              <a:rPr sz="1000" b="0" dirty="0">
                <a:solidFill>
                  <a:srgbClr val="343B3C"/>
                </a:solidFill>
                <a:latin typeface="Calibri Light"/>
                <a:cs typeface="Calibri Light"/>
              </a:rPr>
              <a:t>manager</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(within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meaning</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5" dirty="0">
                <a:solidFill>
                  <a:srgbClr val="343B3C"/>
                </a:solidFill>
                <a:latin typeface="Calibri Light"/>
                <a:cs typeface="Calibri Light"/>
              </a:rPr>
              <a:t> </a:t>
            </a:r>
            <a:r>
              <a:rPr sz="1000" b="0" dirty="0">
                <a:solidFill>
                  <a:srgbClr val="343B3C"/>
                </a:solidFill>
                <a:latin typeface="Calibri Light"/>
                <a:cs typeface="Calibri Light"/>
              </a:rPr>
              <a:t>2011/61/EU,</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20" dirty="0">
                <a:solidFill>
                  <a:srgbClr val="343B3C"/>
                </a:solidFill>
                <a:latin typeface="Calibri Light"/>
                <a:cs typeface="Calibri Light"/>
              </a:rPr>
              <a:t>“AIFM</a:t>
            </a:r>
            <a:r>
              <a:rPr sz="1000" b="0" spc="-25" dirty="0">
                <a:solidFill>
                  <a:srgbClr val="343B3C"/>
                </a:solidFill>
                <a:latin typeface="Calibri Light"/>
                <a:cs typeface="Calibri Light"/>
              </a:rPr>
              <a:t> </a:t>
            </a:r>
            <a:r>
              <a:rPr sz="1000" b="0" dirty="0">
                <a:solidFill>
                  <a:srgbClr val="343B3C"/>
                </a:solidFill>
                <a:latin typeface="Calibri Light"/>
                <a:cs typeface="Calibri Light"/>
              </a:rPr>
              <a:t>Directive”)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Volta</a:t>
            </a:r>
            <a:r>
              <a:rPr sz="1000" b="0" spc="-20" dirty="0">
                <a:solidFill>
                  <a:srgbClr val="343B3C"/>
                </a:solidFill>
                <a:latin typeface="Calibri Light"/>
                <a:cs typeface="Calibri Light"/>
              </a:rPr>
              <a:t> </a:t>
            </a:r>
            <a:r>
              <a:rPr sz="1000" b="0" dirty="0">
                <a:solidFill>
                  <a:srgbClr val="343B3C"/>
                </a:solidFill>
                <a:latin typeface="Calibri Light"/>
                <a:cs typeface="Calibri Light"/>
              </a:rPr>
              <a:t>Finance</a:t>
            </a:r>
            <a:r>
              <a:rPr sz="1000" b="0" spc="-25" dirty="0">
                <a:solidFill>
                  <a:srgbClr val="343B3C"/>
                </a:solidFill>
                <a:latin typeface="Calibri Light"/>
                <a:cs typeface="Calibri Light"/>
              </a:rPr>
              <a:t> </a:t>
            </a:r>
            <a:r>
              <a:rPr sz="1000" b="0" dirty="0">
                <a:solidFill>
                  <a:srgbClr val="343B3C"/>
                </a:solidFill>
                <a:latin typeface="Calibri Light"/>
                <a:cs typeface="Calibri Light"/>
              </a:rPr>
              <a:t>Limited</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5" dirty="0">
                <a:solidFill>
                  <a:srgbClr val="343B3C"/>
                </a:solidFill>
                <a:latin typeface="Calibri Light"/>
                <a:cs typeface="Calibri Light"/>
              </a:rPr>
              <a:t> </a:t>
            </a:r>
            <a:r>
              <a:rPr sz="1000" b="0" dirty="0">
                <a:solidFill>
                  <a:srgbClr val="343B3C"/>
                </a:solidFill>
                <a:latin typeface="Calibri Light"/>
                <a:cs typeface="Calibri Light"/>
              </a:rPr>
              <a:t>whose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25"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2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5" dirty="0">
                <a:solidFill>
                  <a:srgbClr val="343B3C"/>
                </a:solidFill>
                <a:latin typeface="Calibri Light"/>
                <a:cs typeface="Calibri Light"/>
              </a:rPr>
              <a:t> </a:t>
            </a:r>
            <a:r>
              <a:rPr sz="1000" b="0" dirty="0">
                <a:solidFill>
                  <a:srgbClr val="343B3C"/>
                </a:solidFill>
                <a:latin typeface="Calibri Light"/>
                <a:cs typeface="Calibri Light"/>
              </a:rPr>
              <a:t>only</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whom</a:t>
            </a:r>
            <a:r>
              <a:rPr sz="1000" b="0" spc="5" dirty="0">
                <a:solidFill>
                  <a:srgbClr val="343B3C"/>
                </a:solidFill>
                <a:latin typeface="Calibri Light"/>
                <a:cs typeface="Calibri Light"/>
              </a:rPr>
              <a:t> </a:t>
            </a:r>
            <a:r>
              <a:rPr sz="1000" b="0" dirty="0">
                <a:solidFill>
                  <a:srgbClr val="343B3C"/>
                </a:solidFill>
                <a:latin typeface="Calibri Light"/>
                <a:cs typeface="Calibri Light"/>
              </a:rPr>
              <a:t>it</a:t>
            </a:r>
            <a:r>
              <a:rPr sz="1000" b="0" spc="5" dirty="0">
                <a:solidFill>
                  <a:srgbClr val="343B3C"/>
                </a:solidFill>
                <a:latin typeface="Calibri Light"/>
                <a:cs typeface="Calibri Light"/>
              </a:rPr>
              <a:t> </a:t>
            </a:r>
            <a:r>
              <a:rPr sz="1000" b="0" dirty="0">
                <a:solidFill>
                  <a:srgbClr val="343B3C"/>
                </a:solidFill>
                <a:latin typeface="Calibri Light"/>
                <a:cs typeface="Calibri Light"/>
              </a:rPr>
              <a:t>has</a:t>
            </a:r>
            <a:r>
              <a:rPr sz="1000" b="0" spc="5" dirty="0">
                <a:solidFill>
                  <a:srgbClr val="343B3C"/>
                </a:solidFill>
                <a:latin typeface="Calibri Light"/>
                <a:cs typeface="Calibri Light"/>
              </a:rPr>
              <a:t> </a:t>
            </a:r>
            <a:r>
              <a:rPr sz="1000" b="0" dirty="0">
                <a:solidFill>
                  <a:srgbClr val="343B3C"/>
                </a:solidFill>
                <a:latin typeface="Calibri Light"/>
                <a:cs typeface="Calibri Light"/>
              </a:rPr>
              <a:t>been</a:t>
            </a:r>
            <a:r>
              <a:rPr sz="1000" b="0" spc="5" dirty="0">
                <a:solidFill>
                  <a:srgbClr val="343B3C"/>
                </a:solidFill>
                <a:latin typeface="Calibri Light"/>
                <a:cs typeface="Calibri Light"/>
              </a:rPr>
              <a:t> </a:t>
            </a:r>
            <a:r>
              <a:rPr sz="1000" b="0" dirty="0">
                <a:solidFill>
                  <a:srgbClr val="343B3C"/>
                </a:solidFill>
                <a:latin typeface="Calibri Light"/>
                <a:cs typeface="Calibri Light"/>
              </a:rPr>
              <a:t>delivered.</a:t>
            </a:r>
            <a:r>
              <a:rPr sz="1000" b="0" spc="5" dirty="0">
                <a:solidFill>
                  <a:srgbClr val="343B3C"/>
                </a:solidFill>
                <a:latin typeface="Calibri Light"/>
                <a:cs typeface="Calibri Light"/>
              </a:rPr>
              <a:t> </a:t>
            </a:r>
            <a:r>
              <a:rPr sz="1000" b="0" dirty="0">
                <a:solidFill>
                  <a:srgbClr val="343B3C"/>
                </a:solidFill>
                <a:latin typeface="Calibri Light"/>
                <a:cs typeface="Calibri Light"/>
              </a:rPr>
              <a:t>By</a:t>
            </a:r>
            <a:r>
              <a:rPr sz="1000" b="0" spc="5" dirty="0">
                <a:solidFill>
                  <a:srgbClr val="343B3C"/>
                </a:solidFill>
                <a:latin typeface="Calibri Light"/>
                <a:cs typeface="Calibri Light"/>
              </a:rPr>
              <a:t> </a:t>
            </a:r>
            <a:r>
              <a:rPr sz="1000" b="0" dirty="0">
                <a:solidFill>
                  <a:srgbClr val="343B3C"/>
                </a:solidFill>
                <a:latin typeface="Calibri Light"/>
                <a:cs typeface="Calibri Light"/>
              </a:rPr>
              <a:t>obtaining</a:t>
            </a:r>
            <a:r>
              <a:rPr sz="1000" b="0" spc="5" dirty="0">
                <a:solidFill>
                  <a:srgbClr val="343B3C"/>
                </a:solidFill>
                <a:latin typeface="Calibri Light"/>
                <a:cs typeface="Calibri Light"/>
              </a:rPr>
              <a:t> </a:t>
            </a:r>
            <a:r>
              <a:rPr sz="1000" b="0" dirty="0">
                <a:solidFill>
                  <a:srgbClr val="343B3C"/>
                </a:solidFill>
                <a:latin typeface="Calibri Light"/>
                <a:cs typeface="Calibri Light"/>
              </a:rPr>
              <a:t>access</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dirty="0">
                <a:solidFill>
                  <a:srgbClr val="343B3C"/>
                </a:solidFill>
                <a:latin typeface="Calibri Light"/>
                <a:cs typeface="Calibri Light"/>
              </a:rPr>
              <a:t>and</a:t>
            </a:r>
            <a:r>
              <a:rPr sz="1000" b="0" spc="5" dirty="0">
                <a:solidFill>
                  <a:srgbClr val="343B3C"/>
                </a:solidFill>
                <a:latin typeface="Calibri Light"/>
                <a:cs typeface="Calibri Light"/>
              </a:rPr>
              <a:t> </a:t>
            </a:r>
            <a:r>
              <a:rPr sz="1000" b="0" dirty="0">
                <a:solidFill>
                  <a:srgbClr val="343B3C"/>
                </a:solidFill>
                <a:latin typeface="Calibri Light"/>
                <a:cs typeface="Calibri Light"/>
              </a:rPr>
              <a:t>reviewing</a:t>
            </a:r>
            <a:r>
              <a:rPr sz="1000" b="0" spc="5" dirty="0">
                <a:solidFill>
                  <a:srgbClr val="343B3C"/>
                </a:solidFill>
                <a:latin typeface="Calibri Light"/>
                <a:cs typeface="Calibri Light"/>
              </a:rPr>
              <a:t> </a:t>
            </a:r>
            <a:r>
              <a:rPr sz="1000" b="0" dirty="0">
                <a:solidFill>
                  <a:srgbClr val="343B3C"/>
                </a:solidFill>
                <a:latin typeface="Calibri Light"/>
                <a:cs typeface="Calibri Light"/>
              </a:rPr>
              <a:t>this</a:t>
            </a:r>
            <a:r>
              <a:rPr sz="1000" b="0" spc="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report, </a:t>
            </a:r>
            <a:r>
              <a:rPr sz="1000" b="0" dirty="0">
                <a:solidFill>
                  <a:srgbClr val="343B3C"/>
                </a:solidFill>
                <a:latin typeface="Calibri Light"/>
                <a:cs typeface="Calibri Light"/>
              </a:rPr>
              <a:t>you</a:t>
            </a:r>
            <a:r>
              <a:rPr sz="1000" b="0" spc="70" dirty="0">
                <a:solidFill>
                  <a:srgbClr val="343B3C"/>
                </a:solidFill>
                <a:latin typeface="Calibri Light"/>
                <a:cs typeface="Calibri Light"/>
              </a:rPr>
              <a:t> </a:t>
            </a:r>
            <a:r>
              <a:rPr sz="1000" b="0" dirty="0">
                <a:solidFill>
                  <a:srgbClr val="343B3C"/>
                </a:solidFill>
                <a:latin typeface="Calibri Light"/>
                <a:cs typeface="Calibri Light"/>
              </a:rPr>
              <a:t>acknowledge</a:t>
            </a:r>
            <a:r>
              <a:rPr sz="1000" b="0" spc="75" dirty="0">
                <a:solidFill>
                  <a:srgbClr val="343B3C"/>
                </a:solidFill>
                <a:latin typeface="Calibri Light"/>
                <a:cs typeface="Calibri Light"/>
              </a:rPr>
              <a:t> </a:t>
            </a:r>
            <a:r>
              <a:rPr sz="1000" b="0" dirty="0">
                <a:solidFill>
                  <a:srgbClr val="343B3C"/>
                </a:solidFill>
                <a:latin typeface="Calibri Light"/>
                <a:cs typeface="Calibri Light"/>
              </a:rPr>
              <a:t>and</a:t>
            </a:r>
            <a:r>
              <a:rPr sz="1000" b="0" spc="75" dirty="0">
                <a:solidFill>
                  <a:srgbClr val="343B3C"/>
                </a:solidFill>
                <a:latin typeface="Calibri Light"/>
                <a:cs typeface="Calibri Light"/>
              </a:rPr>
              <a:t> </a:t>
            </a:r>
            <a:r>
              <a:rPr sz="1000" b="0" dirty="0">
                <a:solidFill>
                  <a:srgbClr val="343B3C"/>
                </a:solidFill>
                <a:latin typeface="Calibri Light"/>
                <a:cs typeface="Calibri Light"/>
              </a:rPr>
              <a:t>agree</a:t>
            </a:r>
            <a:r>
              <a:rPr sz="1000" b="0" spc="70" dirty="0">
                <a:solidFill>
                  <a:srgbClr val="343B3C"/>
                </a:solidFill>
                <a:latin typeface="Calibri Light"/>
                <a:cs typeface="Calibri Light"/>
              </a:rPr>
              <a:t> </a:t>
            </a:r>
            <a:r>
              <a:rPr sz="1000" b="0" dirty="0">
                <a:solidFill>
                  <a:srgbClr val="343B3C"/>
                </a:solidFill>
                <a:latin typeface="Calibri Light"/>
                <a:cs typeface="Calibri Light"/>
              </a:rPr>
              <a:t>to</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5" dirty="0">
                <a:solidFill>
                  <a:srgbClr val="343B3C"/>
                </a:solidFill>
                <a:latin typeface="Calibri Light"/>
                <a:cs typeface="Calibri Light"/>
              </a:rPr>
              <a:t> </a:t>
            </a:r>
            <a:r>
              <a:rPr sz="1000" b="0" dirty="0">
                <a:solidFill>
                  <a:srgbClr val="343B3C"/>
                </a:solidFill>
                <a:latin typeface="Calibri Light"/>
                <a:cs typeface="Calibri Light"/>
              </a:rPr>
              <a:t>bound</a:t>
            </a:r>
            <a:r>
              <a:rPr sz="1000" b="0" spc="70" dirty="0">
                <a:solidFill>
                  <a:srgbClr val="343B3C"/>
                </a:solidFill>
                <a:latin typeface="Calibri Light"/>
                <a:cs typeface="Calibri Light"/>
              </a:rPr>
              <a:t> </a:t>
            </a:r>
            <a:r>
              <a:rPr sz="1000" b="0" dirty="0">
                <a:solidFill>
                  <a:srgbClr val="343B3C"/>
                </a:solidFill>
                <a:latin typeface="Calibri Light"/>
                <a:cs typeface="Calibri Light"/>
              </a:rPr>
              <a:t>by</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dirty="0">
                <a:solidFill>
                  <a:srgbClr val="343B3C"/>
                </a:solidFill>
                <a:latin typeface="Calibri Light"/>
                <a:cs typeface="Calibri Light"/>
              </a:rPr>
              <a:t>following:</a:t>
            </a:r>
            <a:r>
              <a:rPr sz="1000" b="0" spc="70" dirty="0">
                <a:solidFill>
                  <a:srgbClr val="343B3C"/>
                </a:solidFill>
                <a:latin typeface="Calibri Light"/>
                <a:cs typeface="Calibri Light"/>
              </a:rPr>
              <a:t> </a:t>
            </a:r>
            <a:r>
              <a:rPr sz="1000" b="0" dirty="0">
                <a:solidFill>
                  <a:srgbClr val="343B3C"/>
                </a:solidFill>
                <a:latin typeface="Calibri Light"/>
                <a:cs typeface="Calibri Light"/>
              </a:rPr>
              <a:t>No</a:t>
            </a:r>
            <a:r>
              <a:rPr sz="1000" b="0" spc="75" dirty="0">
                <a:solidFill>
                  <a:srgbClr val="343B3C"/>
                </a:solidFill>
                <a:latin typeface="Calibri Light"/>
                <a:cs typeface="Calibri Light"/>
              </a:rPr>
              <a:t> </a:t>
            </a:r>
            <a:r>
              <a:rPr sz="1000" b="0" dirty="0">
                <a:solidFill>
                  <a:srgbClr val="343B3C"/>
                </a:solidFill>
                <a:latin typeface="Calibri Light"/>
                <a:cs typeface="Calibri Light"/>
              </a:rPr>
              <a:t>part</a:t>
            </a:r>
            <a:r>
              <a:rPr sz="1000" b="0" spc="75" dirty="0">
                <a:solidFill>
                  <a:srgbClr val="343B3C"/>
                </a:solidFill>
                <a:latin typeface="Calibri Light"/>
                <a:cs typeface="Calibri Light"/>
              </a:rPr>
              <a:t> </a:t>
            </a:r>
            <a:r>
              <a:rPr sz="1000" b="0" dirty="0">
                <a:solidFill>
                  <a:srgbClr val="343B3C"/>
                </a:solidFill>
                <a:latin typeface="Calibri Light"/>
                <a:cs typeface="Calibri Light"/>
              </a:rPr>
              <a:t>of</a:t>
            </a:r>
            <a:r>
              <a:rPr sz="1000" b="0" spc="75" dirty="0">
                <a:solidFill>
                  <a:srgbClr val="343B3C"/>
                </a:solidFill>
                <a:latin typeface="Calibri Light"/>
                <a:cs typeface="Calibri Light"/>
              </a:rPr>
              <a:t> </a:t>
            </a:r>
            <a:r>
              <a:rPr sz="1000" b="0" dirty="0">
                <a:solidFill>
                  <a:srgbClr val="343B3C"/>
                </a:solidFill>
                <a:latin typeface="Calibri Light"/>
                <a:cs typeface="Calibri Light"/>
              </a:rPr>
              <a:t>this</a:t>
            </a:r>
            <a:r>
              <a:rPr sz="1000" b="0" spc="70" dirty="0">
                <a:solidFill>
                  <a:srgbClr val="343B3C"/>
                </a:solidFill>
                <a:latin typeface="Calibri Light"/>
                <a:cs typeface="Calibri Light"/>
              </a:rPr>
              <a:t> </a:t>
            </a:r>
            <a:r>
              <a:rPr sz="1000" b="0" dirty="0">
                <a:solidFill>
                  <a:srgbClr val="343B3C"/>
                </a:solidFill>
                <a:latin typeface="Calibri Light"/>
                <a:cs typeface="Calibri Light"/>
              </a:rPr>
              <a:t>document</a:t>
            </a:r>
            <a:r>
              <a:rPr sz="1000" b="0" spc="75" dirty="0">
                <a:solidFill>
                  <a:srgbClr val="343B3C"/>
                </a:solidFill>
                <a:latin typeface="Calibri Light"/>
                <a:cs typeface="Calibri Light"/>
              </a:rPr>
              <a:t> </a:t>
            </a:r>
            <a:r>
              <a:rPr sz="1000" b="0" dirty="0">
                <a:solidFill>
                  <a:srgbClr val="343B3C"/>
                </a:solidFill>
                <a:latin typeface="Calibri Light"/>
                <a:cs typeface="Calibri Light"/>
              </a:rPr>
              <a:t>may</a:t>
            </a:r>
            <a:r>
              <a:rPr sz="1000" b="0" spc="75" dirty="0">
                <a:solidFill>
                  <a:srgbClr val="343B3C"/>
                </a:solidFill>
                <a:latin typeface="Calibri Light"/>
                <a:cs typeface="Calibri Light"/>
              </a:rPr>
              <a:t> </a:t>
            </a:r>
            <a:r>
              <a:rPr sz="1000" b="0" dirty="0">
                <a:solidFill>
                  <a:srgbClr val="343B3C"/>
                </a:solidFill>
                <a:latin typeface="Calibri Light"/>
                <a:cs typeface="Calibri Light"/>
              </a:rPr>
              <a:t>be</a:t>
            </a:r>
            <a:r>
              <a:rPr sz="1000" b="0" spc="70" dirty="0">
                <a:solidFill>
                  <a:srgbClr val="343B3C"/>
                </a:solidFill>
                <a:latin typeface="Calibri Light"/>
                <a:cs typeface="Calibri Light"/>
              </a:rPr>
              <a:t> </a:t>
            </a:r>
            <a:r>
              <a:rPr sz="1000" b="0" dirty="0">
                <a:solidFill>
                  <a:srgbClr val="343B3C"/>
                </a:solidFill>
                <a:latin typeface="Calibri Light"/>
                <a:cs typeface="Calibri Light"/>
              </a:rPr>
              <a:t>reproduced</a:t>
            </a:r>
            <a:r>
              <a:rPr sz="1000" b="0" spc="75" dirty="0">
                <a:solidFill>
                  <a:srgbClr val="343B3C"/>
                </a:solidFill>
                <a:latin typeface="Calibri Light"/>
                <a:cs typeface="Calibri Light"/>
              </a:rPr>
              <a:t> </a:t>
            </a:r>
            <a:r>
              <a:rPr sz="1000" b="0" dirty="0">
                <a:solidFill>
                  <a:srgbClr val="343B3C"/>
                </a:solidFill>
                <a:latin typeface="Calibri Light"/>
                <a:cs typeface="Calibri Light"/>
              </a:rPr>
              <a:t>in</a:t>
            </a:r>
            <a:r>
              <a:rPr sz="1000" b="0" spc="75" dirty="0">
                <a:solidFill>
                  <a:srgbClr val="343B3C"/>
                </a:solidFill>
                <a:latin typeface="Calibri Light"/>
                <a:cs typeface="Calibri Light"/>
              </a:rPr>
              <a:t> </a:t>
            </a:r>
            <a:r>
              <a:rPr sz="1000" b="0" dirty="0">
                <a:solidFill>
                  <a:srgbClr val="343B3C"/>
                </a:solidFill>
                <a:latin typeface="Calibri Light"/>
                <a:cs typeface="Calibri Light"/>
              </a:rPr>
              <a:t>any</a:t>
            </a:r>
            <a:r>
              <a:rPr sz="1000" b="0" spc="70" dirty="0">
                <a:solidFill>
                  <a:srgbClr val="343B3C"/>
                </a:solidFill>
                <a:latin typeface="Calibri Light"/>
                <a:cs typeface="Calibri Light"/>
              </a:rPr>
              <a:t> </a:t>
            </a:r>
            <a:r>
              <a:rPr sz="1000" b="0" dirty="0">
                <a:solidFill>
                  <a:srgbClr val="343B3C"/>
                </a:solidFill>
                <a:latin typeface="Calibri Light"/>
                <a:cs typeface="Calibri Light"/>
              </a:rPr>
              <a:t>manner</a:t>
            </a:r>
            <a:r>
              <a:rPr sz="1000" b="0" spc="75"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75" dirty="0">
                <a:solidFill>
                  <a:srgbClr val="343B3C"/>
                </a:solidFill>
                <a:latin typeface="Calibri Light"/>
                <a:cs typeface="Calibri Light"/>
              </a:rPr>
              <a:t> </a:t>
            </a:r>
            <a:r>
              <a:rPr sz="1000" b="0" dirty="0">
                <a:solidFill>
                  <a:srgbClr val="343B3C"/>
                </a:solidFill>
                <a:latin typeface="Calibri Light"/>
                <a:cs typeface="Calibri Light"/>
              </a:rPr>
              <a:t>the</a:t>
            </a:r>
            <a:r>
              <a:rPr sz="1000" b="0" spc="75" dirty="0">
                <a:solidFill>
                  <a:srgbClr val="343B3C"/>
                </a:solidFill>
                <a:latin typeface="Calibri Light"/>
                <a:cs typeface="Calibri Light"/>
              </a:rPr>
              <a:t> </a:t>
            </a:r>
            <a:r>
              <a:rPr sz="1000" b="0" spc="-10" dirty="0">
                <a:solidFill>
                  <a:srgbClr val="343B3C"/>
                </a:solidFill>
                <a:latin typeface="Calibri Light"/>
                <a:cs typeface="Calibri Light"/>
              </a:rPr>
              <a:t>prior written</a:t>
            </a:r>
            <a:r>
              <a:rPr sz="1000" b="0" spc="-35" dirty="0">
                <a:solidFill>
                  <a:srgbClr val="343B3C"/>
                </a:solidFill>
                <a:latin typeface="Calibri Light"/>
                <a:cs typeface="Calibri Light"/>
              </a:rPr>
              <a:t> </a:t>
            </a:r>
            <a:r>
              <a:rPr sz="1000" b="0" dirty="0">
                <a:solidFill>
                  <a:srgbClr val="343B3C"/>
                </a:solidFill>
                <a:latin typeface="Calibri Light"/>
                <a:cs typeface="Calibri Light"/>
              </a:rPr>
              <a:t>permission</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does</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form</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invitation</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sell</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issue,</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solicitation</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of </a:t>
            </a:r>
            <a:r>
              <a:rPr sz="1000" b="0" dirty="0">
                <a:solidFill>
                  <a:srgbClr val="343B3C"/>
                </a:solidFill>
                <a:latin typeface="Calibri Light"/>
                <a:cs typeface="Calibri Light"/>
              </a:rPr>
              <a:t>any</a:t>
            </a:r>
            <a:r>
              <a:rPr sz="1000" b="0" spc="-50" dirty="0">
                <a:solidFill>
                  <a:srgbClr val="343B3C"/>
                </a:solidFill>
                <a:latin typeface="Calibri Light"/>
                <a:cs typeface="Calibri Light"/>
              </a:rPr>
              <a:t> </a:t>
            </a:r>
            <a:r>
              <a:rPr sz="1000" b="0" spc="-20" dirty="0">
                <a:solidFill>
                  <a:srgbClr val="343B3C"/>
                </a:solidFill>
                <a:latin typeface="Calibri Light"/>
                <a:cs typeface="Calibri Light"/>
              </a:rPr>
              <a:t>offer</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purchase</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subscribe</a:t>
            </a:r>
            <a:r>
              <a:rPr sz="1000" b="0" spc="-30" dirty="0">
                <a:solidFill>
                  <a:srgbClr val="343B3C"/>
                </a:solidFill>
                <a:latin typeface="Calibri Light"/>
                <a:cs typeface="Calibri Light"/>
              </a:rPr>
              <a:t> </a:t>
            </a:r>
            <a:r>
              <a:rPr sz="1000" b="0" spc="-4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shares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other</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0" dirty="0">
                <a:solidFill>
                  <a:srgbClr val="343B3C"/>
                </a:solidFill>
                <a:latin typeface="Calibri Light"/>
                <a:cs typeface="Calibri Light"/>
              </a:rPr>
              <a:t> </a:t>
            </a:r>
            <a:r>
              <a:rPr sz="1000" b="0" dirty="0">
                <a:solidFill>
                  <a:srgbClr val="343B3C"/>
                </a:solidFill>
                <a:latin typeface="Calibri Light"/>
                <a:cs typeface="Calibri Light"/>
              </a:rPr>
              <a:t>whose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30" dirty="0">
                <a:solidFill>
                  <a:srgbClr val="343B3C"/>
                </a:solidFill>
                <a:latin typeface="Calibri Light"/>
                <a:cs typeface="Calibri Light"/>
              </a:rPr>
              <a:t> </a:t>
            </a:r>
            <a:r>
              <a:rPr sz="1000" b="0" dirty="0">
                <a:solidFill>
                  <a:srgbClr val="343B3C"/>
                </a:solidFill>
                <a:latin typeface="Calibri Light"/>
                <a:cs typeface="Calibri Light"/>
              </a:rPr>
              <a:t>managed</a:t>
            </a:r>
            <a:r>
              <a:rPr sz="1000" b="0" spc="-35" dirty="0">
                <a:solidFill>
                  <a:srgbClr val="343B3C"/>
                </a:solidFill>
                <a:latin typeface="Calibri Light"/>
                <a:cs typeface="Calibri Light"/>
              </a:rPr>
              <a:t> </a:t>
            </a:r>
            <a:r>
              <a:rPr sz="1000" b="0" dirty="0">
                <a:solidFill>
                  <a:srgbClr val="343B3C"/>
                </a:solidFill>
                <a:latin typeface="Calibri Light"/>
                <a:cs typeface="Calibri Light"/>
              </a:rPr>
              <a:t>by</a:t>
            </a:r>
            <a:r>
              <a:rPr sz="1000" b="0" spc="-30"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spc="-25" dirty="0">
                <a:solidFill>
                  <a:srgbClr val="343B3C"/>
                </a:solidFill>
                <a:latin typeface="Calibri Light"/>
                <a:cs typeface="Calibri Light"/>
              </a:rPr>
              <a:t>any </a:t>
            </a:r>
            <a:r>
              <a:rPr sz="1000" b="0" dirty="0">
                <a:solidFill>
                  <a:srgbClr val="343B3C"/>
                </a:solidFill>
                <a:latin typeface="Calibri Light"/>
                <a:cs typeface="Calibri Light"/>
              </a:rPr>
              <a:t>other</a:t>
            </a:r>
            <a:r>
              <a:rPr sz="1000" b="0" spc="-2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(together,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5"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eligible</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0" dirty="0">
                <a:solidFill>
                  <a:srgbClr val="343B3C"/>
                </a:solidFill>
                <a:latin typeface="Calibri Light"/>
                <a:cs typeface="Calibri Light"/>
              </a:rPr>
              <a:t> </a:t>
            </a:r>
            <a:r>
              <a:rPr sz="1000" b="0" dirty="0">
                <a:solidFill>
                  <a:srgbClr val="343B3C"/>
                </a:solidFill>
                <a:latin typeface="Calibri Light"/>
                <a:cs typeface="Calibri Light"/>
              </a:rPr>
              <a:t>sale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countries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dirty="0">
                <a:solidFill>
                  <a:srgbClr val="343B3C"/>
                </a:solidFill>
                <a:latin typeface="Calibri Light"/>
                <a:cs typeface="Calibri Light"/>
              </a:rPr>
              <a:t>suitable</a:t>
            </a:r>
            <a:r>
              <a:rPr sz="1000" b="0" spc="15" dirty="0">
                <a:solidFill>
                  <a:srgbClr val="343B3C"/>
                </a:solidFill>
                <a:latin typeface="Calibri Light"/>
                <a:cs typeface="Calibri Light"/>
              </a:rPr>
              <a:t> </a:t>
            </a:r>
            <a:r>
              <a:rPr sz="1000" b="0" dirty="0">
                <a:solidFill>
                  <a:srgbClr val="343B3C"/>
                </a:solidFill>
                <a:latin typeface="Calibri Light"/>
                <a:cs typeface="Calibri Light"/>
              </a:rPr>
              <a:t>for</a:t>
            </a:r>
            <a:r>
              <a:rPr sz="1000" b="0" spc="15" dirty="0">
                <a:solidFill>
                  <a:srgbClr val="343B3C"/>
                </a:solidFill>
                <a:latin typeface="Calibri Light"/>
                <a:cs typeface="Calibri Light"/>
              </a:rPr>
              <a:t> </a:t>
            </a:r>
            <a:r>
              <a:rPr sz="1000" b="0" dirty="0">
                <a:solidFill>
                  <a:srgbClr val="343B3C"/>
                </a:solidFill>
                <a:latin typeface="Calibri Light"/>
                <a:cs typeface="Calibri Light"/>
              </a:rPr>
              <a:t>all</a:t>
            </a:r>
            <a:r>
              <a:rPr sz="1000" b="0" spc="15" dirty="0">
                <a:solidFill>
                  <a:srgbClr val="343B3C"/>
                </a:solidFill>
                <a:latin typeface="Calibri Light"/>
                <a:cs typeface="Calibri Light"/>
              </a:rPr>
              <a:t> </a:t>
            </a:r>
            <a:r>
              <a:rPr sz="1000" b="0" dirty="0">
                <a:solidFill>
                  <a:srgbClr val="343B3C"/>
                </a:solidFill>
                <a:latin typeface="Calibri Light"/>
                <a:cs typeface="Calibri Light"/>
              </a:rPr>
              <a:t>types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Prospective</a:t>
            </a:r>
            <a:r>
              <a:rPr sz="1000" b="0" spc="20" dirty="0">
                <a:solidFill>
                  <a:srgbClr val="343B3C"/>
                </a:solidFill>
                <a:latin typeface="Calibri Light"/>
                <a:cs typeface="Calibri Light"/>
              </a:rPr>
              <a:t> </a:t>
            </a:r>
            <a:r>
              <a:rPr sz="1000" b="0" dirty="0">
                <a:solidFill>
                  <a:srgbClr val="343B3C"/>
                </a:solidFill>
                <a:latin typeface="Calibri Light"/>
                <a:cs typeface="Calibri Light"/>
              </a:rPr>
              <a:t>investors</a:t>
            </a:r>
            <a:r>
              <a:rPr sz="1000" b="0" spc="15" dirty="0">
                <a:solidFill>
                  <a:srgbClr val="343B3C"/>
                </a:solidFill>
                <a:latin typeface="Calibri Light"/>
                <a:cs typeface="Calibri Light"/>
              </a:rPr>
              <a:t> </a:t>
            </a:r>
            <a:r>
              <a:rPr sz="1000" b="0" dirty="0">
                <a:solidFill>
                  <a:srgbClr val="343B3C"/>
                </a:solidFill>
                <a:latin typeface="Calibri Light"/>
                <a:cs typeface="Calibri Light"/>
              </a:rPr>
              <a:t>are</a:t>
            </a:r>
            <a:r>
              <a:rPr sz="1000" b="0" spc="15" dirty="0">
                <a:solidFill>
                  <a:srgbClr val="343B3C"/>
                </a:solidFill>
                <a:latin typeface="Calibri Light"/>
                <a:cs typeface="Calibri Light"/>
              </a:rPr>
              <a:t> </a:t>
            </a:r>
            <a:r>
              <a:rPr sz="1000" b="0" dirty="0">
                <a:solidFill>
                  <a:srgbClr val="343B3C"/>
                </a:solidFill>
                <a:latin typeface="Calibri Light"/>
                <a:cs typeface="Calibri Light"/>
              </a:rPr>
              <a:t>advised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seek</a:t>
            </a:r>
            <a:r>
              <a:rPr sz="1000" b="0" spc="15" dirty="0">
                <a:solidFill>
                  <a:srgbClr val="343B3C"/>
                </a:solidFill>
                <a:latin typeface="Calibri Light"/>
                <a:cs typeface="Calibri Light"/>
              </a:rPr>
              <a:t> </a:t>
            </a:r>
            <a:r>
              <a:rPr sz="1000" b="0" dirty="0">
                <a:solidFill>
                  <a:srgbClr val="343B3C"/>
                </a:solidFill>
                <a:latin typeface="Calibri Light"/>
                <a:cs typeface="Calibri Light"/>
              </a:rPr>
              <a:t>expert</a:t>
            </a:r>
            <a:r>
              <a:rPr sz="1000" b="0" spc="15" dirty="0">
                <a:solidFill>
                  <a:srgbClr val="343B3C"/>
                </a:solidFill>
                <a:latin typeface="Calibri Light"/>
                <a:cs typeface="Calibri Light"/>
              </a:rPr>
              <a:t> </a:t>
            </a:r>
            <a:r>
              <a:rPr sz="1000" b="0" dirty="0">
                <a:solidFill>
                  <a:srgbClr val="343B3C"/>
                </a:solidFill>
                <a:latin typeface="Calibri Light"/>
                <a:cs typeface="Calibri Light"/>
              </a:rPr>
              <a:t>legal,</a:t>
            </a:r>
            <a:r>
              <a:rPr sz="1000" b="0" spc="15"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15" dirty="0">
                <a:solidFill>
                  <a:srgbClr val="343B3C"/>
                </a:solidFill>
                <a:latin typeface="Calibri Light"/>
                <a:cs typeface="Calibri Light"/>
              </a:rPr>
              <a:t> </a:t>
            </a:r>
            <a:r>
              <a:rPr sz="1000" b="0" dirty="0">
                <a:solidFill>
                  <a:srgbClr val="343B3C"/>
                </a:solidFill>
                <a:latin typeface="Calibri Light"/>
                <a:cs typeface="Calibri Light"/>
              </a:rPr>
              <a:t>tax</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professional advice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before</a:t>
            </a:r>
            <a:r>
              <a:rPr sz="1000" b="0" spc="-35" dirty="0">
                <a:solidFill>
                  <a:srgbClr val="343B3C"/>
                </a:solidFill>
                <a:latin typeface="Calibri Light"/>
                <a:cs typeface="Calibri Light"/>
              </a:rPr>
              <a:t> </a:t>
            </a:r>
            <a:r>
              <a:rPr sz="1000" b="0" dirty="0">
                <a:solidFill>
                  <a:srgbClr val="343B3C"/>
                </a:solidFill>
                <a:latin typeface="Calibri Light"/>
                <a:cs typeface="Calibri Light"/>
              </a:rPr>
              <a:t>making</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investment</a:t>
            </a:r>
            <a:r>
              <a:rPr sz="1000" b="0" spc="-3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Securities</a:t>
            </a:r>
            <a:r>
              <a:rPr sz="1000" b="0" spc="-35"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35" dirty="0">
                <a:solidFill>
                  <a:srgbClr val="343B3C"/>
                </a:solidFill>
                <a:latin typeface="Calibri Light"/>
                <a:cs typeface="Calibri Light"/>
              </a:rPr>
              <a:t> </a:t>
            </a:r>
            <a:r>
              <a:rPr sz="1000" b="0" dirty="0">
                <a:solidFill>
                  <a:srgbClr val="343B3C"/>
                </a:solidFill>
                <a:latin typeface="Calibri Light"/>
                <a:cs typeface="Calibri Light"/>
              </a:rPr>
              <a:t>may</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offered</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sold</a:t>
            </a:r>
            <a:r>
              <a:rPr sz="1000" b="0" spc="-35" dirty="0">
                <a:solidFill>
                  <a:srgbClr val="343B3C"/>
                </a:solidFill>
                <a:latin typeface="Calibri Light"/>
                <a:cs typeface="Calibri Light"/>
              </a:rPr>
              <a:t> </a:t>
            </a:r>
            <a:r>
              <a:rPr sz="1000" b="0" dirty="0">
                <a:solidFill>
                  <a:srgbClr val="343B3C"/>
                </a:solidFill>
                <a:latin typeface="Calibri Light"/>
                <a:cs typeface="Calibri Light"/>
              </a:rPr>
              <a:t>directly</a:t>
            </a:r>
            <a:r>
              <a:rPr sz="1000" b="0" spc="-35"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indirectly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into</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United</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States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to</a:t>
            </a:r>
            <a:r>
              <a:rPr sz="1000" b="0" spc="30" dirty="0">
                <a:solidFill>
                  <a:srgbClr val="343B3C"/>
                </a:solidFill>
                <a:latin typeface="Calibri Light"/>
                <a:cs typeface="Calibri Light"/>
              </a:rPr>
              <a:t> </a:t>
            </a:r>
            <a:r>
              <a:rPr sz="1000" b="0" dirty="0">
                <a:solidFill>
                  <a:srgbClr val="343B3C"/>
                </a:solidFill>
                <a:latin typeface="Calibri Light"/>
                <a:cs typeface="Calibri Light"/>
              </a:rPr>
              <a:t>U.S.</a:t>
            </a:r>
            <a:r>
              <a:rPr sz="1000" b="0" spc="30" dirty="0">
                <a:solidFill>
                  <a:srgbClr val="343B3C"/>
                </a:solidFill>
                <a:latin typeface="Calibri Light"/>
                <a:cs typeface="Calibri Light"/>
              </a:rPr>
              <a:t> </a:t>
            </a:r>
            <a:r>
              <a:rPr sz="1000" b="0" dirty="0">
                <a:solidFill>
                  <a:srgbClr val="343B3C"/>
                </a:solidFill>
                <a:latin typeface="Calibri Light"/>
                <a:cs typeface="Calibri Light"/>
              </a:rPr>
              <a:t>Persons.</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shall</a:t>
            </a:r>
            <a:r>
              <a:rPr sz="1000" b="0" spc="30" dirty="0">
                <a:solidFill>
                  <a:srgbClr val="343B3C"/>
                </a:solidFill>
                <a:latin typeface="Calibri Light"/>
                <a:cs typeface="Calibri Light"/>
              </a:rPr>
              <a:t> </a:t>
            </a:r>
            <a:r>
              <a:rPr sz="1000" b="0" dirty="0">
                <a:solidFill>
                  <a:srgbClr val="343B3C"/>
                </a:solidFill>
                <a:latin typeface="Calibri Light"/>
                <a:cs typeface="Calibri Light"/>
              </a:rPr>
              <a:t>this</a:t>
            </a:r>
            <a:r>
              <a:rPr sz="1000" b="0" spc="3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30"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0" dirty="0">
                <a:solidFill>
                  <a:srgbClr val="343B3C"/>
                </a:solidFill>
                <a:latin typeface="Calibri Light"/>
                <a:cs typeface="Calibri Light"/>
              </a:rPr>
              <a:t> </a:t>
            </a:r>
            <a:r>
              <a:rPr sz="1000" b="0" dirty="0">
                <a:solidFill>
                  <a:srgbClr val="343B3C"/>
                </a:solidFill>
                <a:latin typeface="Calibri Light"/>
                <a:cs typeface="Calibri Light"/>
              </a:rPr>
              <a:t>part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30" dirty="0">
                <a:solidFill>
                  <a:srgbClr val="343B3C"/>
                </a:solidFill>
                <a:latin typeface="Calibri Light"/>
                <a:cs typeface="Calibri Light"/>
              </a:rPr>
              <a:t> </a:t>
            </a:r>
            <a:r>
              <a:rPr sz="1000" b="0" dirty="0">
                <a:solidFill>
                  <a:srgbClr val="343B3C"/>
                </a:solidFill>
                <a:latin typeface="Calibri Light"/>
                <a:cs typeface="Calibri Light"/>
              </a:rPr>
              <a:t>nor</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fact</a:t>
            </a:r>
            <a:r>
              <a:rPr sz="1000" b="0" spc="30"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its</a:t>
            </a:r>
            <a:r>
              <a:rPr sz="1000" b="0" spc="35" dirty="0">
                <a:solidFill>
                  <a:srgbClr val="343B3C"/>
                </a:solidFill>
                <a:latin typeface="Calibri Light"/>
                <a:cs typeface="Calibri Light"/>
              </a:rPr>
              <a:t> </a:t>
            </a:r>
            <a:r>
              <a:rPr sz="1000" b="0" dirty="0">
                <a:solidFill>
                  <a:srgbClr val="343B3C"/>
                </a:solidFill>
                <a:latin typeface="Calibri Light"/>
                <a:cs typeface="Calibri Light"/>
              </a:rPr>
              <a:t>distribution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0" dirty="0">
                <a:solidFill>
                  <a:srgbClr val="343B3C"/>
                </a:solidFill>
                <a:latin typeface="Calibri Light"/>
                <a:cs typeface="Calibri Light"/>
              </a:rPr>
              <a:t> </a:t>
            </a:r>
            <a:r>
              <a:rPr sz="1000" b="0" dirty="0">
                <a:solidFill>
                  <a:srgbClr val="343B3C"/>
                </a:solidFill>
                <a:latin typeface="Calibri Light"/>
                <a:cs typeface="Calibri Light"/>
              </a:rPr>
              <a:t>publication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(on</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dirty="0">
                <a:solidFill>
                  <a:srgbClr val="343B3C"/>
                </a:solidFill>
                <a:latin typeface="Calibri Light"/>
                <a:cs typeface="Calibri Light"/>
              </a:rPr>
              <a:t>Company’s</a:t>
            </a:r>
            <a:r>
              <a:rPr sz="1000" b="0" spc="30" dirty="0">
                <a:solidFill>
                  <a:srgbClr val="343B3C"/>
                </a:solidFill>
                <a:latin typeface="Calibri Light"/>
                <a:cs typeface="Calibri Light"/>
              </a:rPr>
              <a:t> </a:t>
            </a:r>
            <a:r>
              <a:rPr sz="1000" b="0" dirty="0">
                <a:solidFill>
                  <a:srgbClr val="343B3C"/>
                </a:solidFill>
                <a:latin typeface="Calibri Light"/>
                <a:cs typeface="Calibri Light"/>
              </a:rPr>
              <a:t>website</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or </a:t>
            </a:r>
            <a:r>
              <a:rPr sz="1000" b="0" dirty="0">
                <a:solidFill>
                  <a:srgbClr val="343B3C"/>
                </a:solidFill>
                <a:latin typeface="Calibri Light"/>
                <a:cs typeface="Calibri Light"/>
              </a:rPr>
              <a:t>otherwise)</a:t>
            </a:r>
            <a:r>
              <a:rPr sz="1000" b="0" spc="-20" dirty="0">
                <a:solidFill>
                  <a:srgbClr val="343B3C"/>
                </a:solidFill>
                <a:latin typeface="Calibri Light"/>
                <a:cs typeface="Calibri Light"/>
              </a:rPr>
              <a:t> </a:t>
            </a:r>
            <a:r>
              <a:rPr sz="1000" b="0" dirty="0">
                <a:solidFill>
                  <a:srgbClr val="343B3C"/>
                </a:solidFill>
                <a:latin typeface="Calibri Light"/>
                <a:cs typeface="Calibri Light"/>
              </a:rPr>
              <a:t>form</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basis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connection</a:t>
            </a:r>
            <a:r>
              <a:rPr sz="1000" b="0" spc="-15" dirty="0">
                <a:solidFill>
                  <a:srgbClr val="343B3C"/>
                </a:solidFill>
                <a:latin typeface="Calibri Light"/>
                <a:cs typeface="Calibri Light"/>
              </a:rPr>
              <a:t> </a:t>
            </a:r>
            <a:r>
              <a:rPr sz="1000" b="0" dirty="0">
                <a:solidFill>
                  <a:srgbClr val="343B3C"/>
                </a:solidFill>
                <a:latin typeface="Calibri Light"/>
                <a:cs typeface="Calibri Light"/>
              </a:rPr>
              <a:t>with,</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contract</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15" dirty="0">
                <a:solidFill>
                  <a:srgbClr val="343B3C"/>
                </a:solidFill>
                <a:latin typeface="Calibri Light"/>
                <a:cs typeface="Calibri Light"/>
              </a:rPr>
              <a:t> </a:t>
            </a:r>
            <a:r>
              <a:rPr sz="1000" b="0" dirty="0">
                <a:solidFill>
                  <a:srgbClr val="343B3C"/>
                </a:solidFill>
                <a:latin typeface="Calibri Light"/>
                <a:cs typeface="Calibri Light"/>
              </a:rPr>
              <a:t>decision</a:t>
            </a:r>
            <a:r>
              <a:rPr sz="1000" b="0" spc="-1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relation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20"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monthly </a:t>
            </a:r>
            <a:r>
              <a:rPr sz="1000" b="0" dirty="0">
                <a:solidFill>
                  <a:srgbClr val="343B3C"/>
                </a:solidFill>
                <a:latin typeface="Calibri Light"/>
                <a:cs typeface="Calibri Light"/>
              </a:rPr>
              <a:t>report</a:t>
            </a:r>
            <a:r>
              <a:rPr sz="1000" b="0" spc="-5" dirty="0">
                <a:solidFill>
                  <a:srgbClr val="343B3C"/>
                </a:solidFill>
                <a:latin typeface="Calibri Light"/>
                <a:cs typeface="Calibri Light"/>
              </a:rPr>
              <a:t> </a:t>
            </a:r>
            <a:r>
              <a:rPr sz="1000" b="0" dirty="0">
                <a:solidFill>
                  <a:srgbClr val="343B3C"/>
                </a:solidFill>
                <a:latin typeface="Calibri Light"/>
                <a:cs typeface="Calibri Light"/>
              </a:rPr>
              <a:t>does</a:t>
            </a:r>
            <a:r>
              <a:rPr sz="1000" b="0" spc="-5" dirty="0">
                <a:solidFill>
                  <a:srgbClr val="343B3C"/>
                </a:solidFill>
                <a:latin typeface="Calibri Light"/>
                <a:cs typeface="Calibri Light"/>
              </a:rPr>
              <a:t> </a:t>
            </a:r>
            <a:r>
              <a:rPr sz="1000" b="0" dirty="0">
                <a:solidFill>
                  <a:srgbClr val="343B3C"/>
                </a:solidFill>
                <a:latin typeface="Calibri Light"/>
                <a:cs typeface="Calibri Light"/>
              </a:rPr>
              <a:t>not</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recommendation</a:t>
            </a:r>
            <a:r>
              <a:rPr sz="1000" b="0" spc="-5" dirty="0">
                <a:solidFill>
                  <a:srgbClr val="343B3C"/>
                </a:solidFill>
                <a:latin typeface="Calibri Light"/>
                <a:cs typeface="Calibri Light"/>
              </a:rPr>
              <a:t> </a:t>
            </a:r>
            <a:r>
              <a:rPr sz="1000" b="0" dirty="0">
                <a:solidFill>
                  <a:srgbClr val="343B3C"/>
                </a:solidFill>
                <a:latin typeface="Calibri Light"/>
                <a:cs typeface="Calibri Light"/>
              </a:rPr>
              <a:t>to</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buy,</a:t>
            </a:r>
            <a:r>
              <a:rPr sz="1000" b="0" dirty="0">
                <a:solidFill>
                  <a:srgbClr val="343B3C"/>
                </a:solidFill>
                <a:latin typeface="Calibri Light"/>
                <a:cs typeface="Calibri Light"/>
              </a:rPr>
              <a:t> sell</a:t>
            </a:r>
            <a:r>
              <a:rPr sz="1000" b="0" spc="-5"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hold</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dirty="0">
                <a:solidFill>
                  <a:srgbClr val="343B3C"/>
                </a:solidFill>
                <a:latin typeface="Calibri Light"/>
                <a:cs typeface="Calibri Light"/>
              </a:rPr>
              <a:t>Securities.</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dirty="0">
                <a:solidFill>
                  <a:srgbClr val="343B3C"/>
                </a:solidFill>
                <a:latin typeface="Calibri Light"/>
                <a:cs typeface="Calibri Light"/>
              </a:rPr>
              <a:t> contained</a:t>
            </a:r>
            <a:r>
              <a:rPr sz="1000" b="0" spc="-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5" dirty="0">
                <a:solidFill>
                  <a:srgbClr val="343B3C"/>
                </a:solidFill>
                <a:latin typeface="Calibri Light"/>
                <a:cs typeface="Calibri Light"/>
              </a:rPr>
              <a:t> </a:t>
            </a:r>
            <a:r>
              <a:rPr sz="1000" b="0" dirty="0">
                <a:solidFill>
                  <a:srgbClr val="343B3C"/>
                </a:solidFill>
                <a:latin typeface="Calibri Light"/>
                <a:cs typeface="Calibri Light"/>
              </a:rPr>
              <a:t>is</a:t>
            </a:r>
            <a:r>
              <a:rPr sz="1000" b="0" spc="-5" dirty="0">
                <a:solidFill>
                  <a:srgbClr val="343B3C"/>
                </a:solidFill>
                <a:latin typeface="Calibri Light"/>
                <a:cs typeface="Calibri Light"/>
              </a:rPr>
              <a:t> </a:t>
            </a:r>
            <a:r>
              <a:rPr sz="1000" b="0" dirty="0">
                <a:solidFill>
                  <a:srgbClr val="343B3C"/>
                </a:solidFill>
                <a:latin typeface="Calibri Light"/>
                <a:cs typeface="Calibri Light"/>
              </a:rPr>
              <a:t>for</a:t>
            </a:r>
            <a:r>
              <a:rPr sz="1000" b="0" spc="-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purposes </a:t>
            </a:r>
            <a:r>
              <a:rPr sz="1000" b="0" dirty="0">
                <a:solidFill>
                  <a:srgbClr val="343B3C"/>
                </a:solidFill>
                <a:latin typeface="Calibri Light"/>
                <a:cs typeface="Calibri Light"/>
              </a:rPr>
              <a:t>only,</a:t>
            </a:r>
            <a:r>
              <a:rPr sz="1000" b="0" spc="50" dirty="0">
                <a:solidFill>
                  <a:srgbClr val="343B3C"/>
                </a:solidFill>
                <a:latin typeface="Calibri Light"/>
                <a:cs typeface="Calibri Light"/>
              </a:rPr>
              <a:t> </a:t>
            </a:r>
            <a:r>
              <a:rPr sz="1000" b="0" dirty="0">
                <a:solidFill>
                  <a:srgbClr val="343B3C"/>
                </a:solidFill>
                <a:latin typeface="Calibri Light"/>
                <a:cs typeface="Calibri Light"/>
              </a:rPr>
              <a:t>does</a:t>
            </a:r>
            <a:r>
              <a:rPr sz="1000" b="0" spc="55" dirty="0">
                <a:solidFill>
                  <a:srgbClr val="343B3C"/>
                </a:solidFill>
                <a:latin typeface="Calibri Light"/>
                <a:cs typeface="Calibri Light"/>
              </a:rPr>
              <a:t> </a:t>
            </a:r>
            <a:r>
              <a:rPr sz="1000" b="0" dirty="0">
                <a:solidFill>
                  <a:srgbClr val="343B3C"/>
                </a:solidFill>
                <a:latin typeface="Calibri Light"/>
                <a:cs typeface="Calibri Light"/>
              </a:rPr>
              <a:t>not</a:t>
            </a:r>
            <a:r>
              <a:rPr sz="1000" b="0" spc="50" dirty="0">
                <a:solidFill>
                  <a:srgbClr val="343B3C"/>
                </a:solidFill>
                <a:latin typeface="Calibri Light"/>
                <a:cs typeface="Calibri Light"/>
              </a:rPr>
              <a:t> </a:t>
            </a:r>
            <a:r>
              <a:rPr sz="1000" b="0" dirty="0">
                <a:solidFill>
                  <a:srgbClr val="343B3C"/>
                </a:solidFill>
                <a:latin typeface="Calibri Light"/>
                <a:cs typeface="Calibri Light"/>
              </a:rPr>
              <a:t>purport</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0" dirty="0">
                <a:solidFill>
                  <a:srgbClr val="343B3C"/>
                </a:solidFill>
                <a:latin typeface="Calibri Light"/>
                <a:cs typeface="Calibri Light"/>
              </a:rPr>
              <a:t> </a:t>
            </a:r>
            <a:r>
              <a:rPr sz="1000" b="0" dirty="0">
                <a:solidFill>
                  <a:srgbClr val="343B3C"/>
                </a:solidFill>
                <a:latin typeface="Calibri Light"/>
                <a:cs typeface="Calibri Light"/>
              </a:rPr>
              <a:t>contain</a:t>
            </a:r>
            <a:r>
              <a:rPr sz="1000" b="0" spc="55" dirty="0">
                <a:solidFill>
                  <a:srgbClr val="343B3C"/>
                </a:solidFill>
                <a:latin typeface="Calibri Light"/>
                <a:cs typeface="Calibri Light"/>
              </a:rPr>
              <a:t> </a:t>
            </a:r>
            <a:r>
              <a:rPr sz="1000" b="0" dirty="0">
                <a:solidFill>
                  <a:srgbClr val="343B3C"/>
                </a:solidFill>
                <a:latin typeface="Calibri Light"/>
                <a:cs typeface="Calibri Light"/>
              </a:rPr>
              <a:t>all</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information</a:t>
            </a:r>
            <a:r>
              <a:rPr sz="1000" b="0" spc="50" dirty="0">
                <a:solidFill>
                  <a:srgbClr val="343B3C"/>
                </a:solidFill>
                <a:latin typeface="Calibri Light"/>
                <a:cs typeface="Calibri Light"/>
              </a:rPr>
              <a:t> </a:t>
            </a:r>
            <a:r>
              <a:rPr sz="1000" b="0" dirty="0">
                <a:solidFill>
                  <a:srgbClr val="343B3C"/>
                </a:solidFill>
                <a:latin typeface="Calibri Light"/>
                <a:cs typeface="Calibri Light"/>
              </a:rPr>
              <a:t>that</a:t>
            </a:r>
            <a:r>
              <a:rPr sz="1000" b="0" spc="55" dirty="0">
                <a:solidFill>
                  <a:srgbClr val="343B3C"/>
                </a:solidFill>
                <a:latin typeface="Calibri Light"/>
                <a:cs typeface="Calibri Light"/>
              </a:rPr>
              <a:t> </a:t>
            </a:r>
            <a:r>
              <a:rPr sz="1000" b="0" dirty="0">
                <a:solidFill>
                  <a:srgbClr val="343B3C"/>
                </a:solidFill>
                <a:latin typeface="Calibri Light"/>
                <a:cs typeface="Calibri Light"/>
              </a:rPr>
              <a:t>may</a:t>
            </a:r>
            <a:r>
              <a:rPr sz="1000" b="0" spc="50" dirty="0">
                <a:solidFill>
                  <a:srgbClr val="343B3C"/>
                </a:solidFill>
                <a:latin typeface="Calibri Light"/>
                <a:cs typeface="Calibri Light"/>
              </a:rPr>
              <a:t> </a:t>
            </a:r>
            <a:r>
              <a:rPr sz="1000" b="0" dirty="0">
                <a:solidFill>
                  <a:srgbClr val="343B3C"/>
                </a:solidFill>
                <a:latin typeface="Calibri Light"/>
                <a:cs typeface="Calibri Light"/>
              </a:rPr>
              <a:t>be</a:t>
            </a:r>
            <a:r>
              <a:rPr sz="1000" b="0" spc="55" dirty="0">
                <a:solidFill>
                  <a:srgbClr val="343B3C"/>
                </a:solidFill>
                <a:latin typeface="Calibri Light"/>
                <a:cs typeface="Calibri Light"/>
              </a:rPr>
              <a:t> </a:t>
            </a:r>
            <a:r>
              <a:rPr sz="1000" b="0" dirty="0">
                <a:solidFill>
                  <a:srgbClr val="343B3C"/>
                </a:solidFill>
                <a:latin typeface="Calibri Light"/>
                <a:cs typeface="Calibri Light"/>
              </a:rPr>
              <a:t>required</a:t>
            </a:r>
            <a:r>
              <a:rPr sz="1000" b="0" spc="50" dirty="0">
                <a:solidFill>
                  <a:srgbClr val="343B3C"/>
                </a:solidFill>
                <a:latin typeface="Calibri Light"/>
                <a:cs typeface="Calibri Light"/>
              </a:rPr>
              <a:t> </a:t>
            </a:r>
            <a:r>
              <a:rPr sz="1000" b="0" dirty="0">
                <a:solidFill>
                  <a:srgbClr val="343B3C"/>
                </a:solidFill>
                <a:latin typeface="Calibri Light"/>
                <a:cs typeface="Calibri Light"/>
              </a:rPr>
              <a:t>to</a:t>
            </a:r>
            <a:r>
              <a:rPr sz="1000" b="0" spc="55" dirty="0">
                <a:solidFill>
                  <a:srgbClr val="343B3C"/>
                </a:solidFill>
                <a:latin typeface="Calibri Light"/>
                <a:cs typeface="Calibri Light"/>
              </a:rPr>
              <a:t> </a:t>
            </a:r>
            <a:r>
              <a:rPr sz="1000" b="0" dirty="0">
                <a:solidFill>
                  <a:srgbClr val="343B3C"/>
                </a:solidFill>
                <a:latin typeface="Calibri Light"/>
                <a:cs typeface="Calibri Light"/>
              </a:rPr>
              <a:t>evaluate</a:t>
            </a:r>
            <a:r>
              <a:rPr sz="1000" b="0" spc="50" dirty="0">
                <a:solidFill>
                  <a:srgbClr val="343B3C"/>
                </a:solidFill>
                <a:latin typeface="Calibri Light"/>
                <a:cs typeface="Calibri Light"/>
              </a:rPr>
              <a:t> </a:t>
            </a:r>
            <a:r>
              <a:rPr sz="1000" b="0" dirty="0">
                <a:solidFill>
                  <a:srgbClr val="343B3C"/>
                </a:solidFill>
                <a:latin typeface="Calibri Light"/>
                <a:cs typeface="Calibri Light"/>
              </a:rPr>
              <a:t>the</a:t>
            </a:r>
            <a:r>
              <a:rPr sz="1000" b="0" spc="5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any</a:t>
            </a:r>
            <a:r>
              <a:rPr sz="1000" b="0" spc="55" dirty="0">
                <a:solidFill>
                  <a:srgbClr val="343B3C"/>
                </a:solidFill>
                <a:latin typeface="Calibri Light"/>
                <a:cs typeface="Calibri Light"/>
              </a:rPr>
              <a:t> </a:t>
            </a:r>
            <a:r>
              <a:rPr sz="1000" b="0" dirty="0">
                <a:solidFill>
                  <a:srgbClr val="343B3C"/>
                </a:solidFill>
                <a:latin typeface="Calibri Light"/>
                <a:cs typeface="Calibri Light"/>
              </a:rPr>
              <a:t>other</a:t>
            </a:r>
            <a:r>
              <a:rPr sz="1000" b="0" spc="50" dirty="0">
                <a:solidFill>
                  <a:srgbClr val="343B3C"/>
                </a:solidFill>
                <a:latin typeface="Calibri Light"/>
                <a:cs typeface="Calibri Light"/>
              </a:rPr>
              <a:t> </a:t>
            </a:r>
            <a:r>
              <a:rPr sz="1000" b="0" dirty="0">
                <a:solidFill>
                  <a:srgbClr val="343B3C"/>
                </a:solidFill>
                <a:latin typeface="Calibri Light"/>
                <a:cs typeface="Calibri Light"/>
              </a:rPr>
              <a:t>entity</a:t>
            </a:r>
            <a:r>
              <a:rPr sz="1000" b="0" spc="55" dirty="0">
                <a:solidFill>
                  <a:srgbClr val="343B3C"/>
                </a:solidFill>
                <a:latin typeface="Calibri Light"/>
                <a:cs typeface="Calibri Light"/>
              </a:rPr>
              <a:t> </a:t>
            </a:r>
            <a:r>
              <a:rPr sz="1000" b="0" dirty="0">
                <a:solidFill>
                  <a:srgbClr val="343B3C"/>
                </a:solidFill>
                <a:latin typeface="Calibri Light"/>
                <a:cs typeface="Calibri Light"/>
              </a:rPr>
              <a:t>or</a:t>
            </a:r>
            <a:r>
              <a:rPr sz="1000" b="0" spc="50" dirty="0">
                <a:solidFill>
                  <a:srgbClr val="343B3C"/>
                </a:solidFill>
                <a:latin typeface="Calibri Light"/>
                <a:cs typeface="Calibri Light"/>
              </a:rPr>
              <a:t> </a:t>
            </a:r>
            <a:r>
              <a:rPr sz="1000" b="0" dirty="0">
                <a:solidFill>
                  <a:srgbClr val="343B3C"/>
                </a:solidFill>
                <a:latin typeface="Calibri Light"/>
                <a:cs typeface="Calibri Light"/>
              </a:rPr>
              <a:t>their</a:t>
            </a:r>
            <a:r>
              <a:rPr sz="1000" b="0" spc="5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financial</a:t>
            </a:r>
            <a:r>
              <a:rPr sz="1000" b="0" spc="1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1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speaks</a:t>
            </a:r>
            <a:r>
              <a:rPr sz="1000" b="0" spc="10" dirty="0">
                <a:solidFill>
                  <a:srgbClr val="343B3C"/>
                </a:solidFill>
                <a:latin typeface="Calibri Light"/>
                <a:cs typeface="Calibri Light"/>
              </a:rPr>
              <a:t> </a:t>
            </a:r>
            <a:r>
              <a:rPr sz="1000" b="0" dirty="0">
                <a:solidFill>
                  <a:srgbClr val="343B3C"/>
                </a:solidFill>
                <a:latin typeface="Calibri Light"/>
                <a:cs typeface="Calibri Light"/>
              </a:rPr>
              <a:t>only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its</a:t>
            </a:r>
            <a:r>
              <a:rPr sz="1000" b="0" spc="15" dirty="0">
                <a:solidFill>
                  <a:srgbClr val="343B3C"/>
                </a:solidFill>
                <a:latin typeface="Calibri Light"/>
                <a:cs typeface="Calibri Light"/>
              </a:rPr>
              <a:t> </a:t>
            </a:r>
            <a:r>
              <a:rPr sz="1000" b="0" dirty="0">
                <a:solidFill>
                  <a:srgbClr val="343B3C"/>
                </a:solidFill>
                <a:latin typeface="Calibri Light"/>
                <a:cs typeface="Calibri Light"/>
              </a:rPr>
              <a:t>date</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0" dirty="0">
                <a:solidFill>
                  <a:srgbClr val="343B3C"/>
                </a:solidFill>
                <a:latin typeface="Calibri Light"/>
                <a:cs typeface="Calibri Light"/>
              </a:rPr>
              <a:t> </a:t>
            </a:r>
            <a:r>
              <a:rPr sz="1000" b="0" dirty="0">
                <a:solidFill>
                  <a:srgbClr val="343B3C"/>
                </a:solidFill>
                <a:latin typeface="Calibri Light"/>
                <a:cs typeface="Calibri Light"/>
              </a:rPr>
              <a:t>neither</a:t>
            </a:r>
            <a:r>
              <a:rPr sz="1000" b="0" spc="1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10" dirty="0">
                <a:solidFill>
                  <a:srgbClr val="343B3C"/>
                </a:solidFill>
                <a:latin typeface="Calibri Light"/>
                <a:cs typeface="Calibri Light"/>
              </a:rPr>
              <a:t> </a:t>
            </a:r>
            <a:r>
              <a:rPr sz="1000" b="0" dirty="0">
                <a:solidFill>
                  <a:srgbClr val="343B3C"/>
                </a:solidFill>
                <a:latin typeface="Calibri Light"/>
                <a:cs typeface="Calibri Light"/>
              </a:rPr>
              <a:t>nor</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10"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update</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Certain</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20" dirty="0">
                <a:solidFill>
                  <a:srgbClr val="343B3C"/>
                </a:solidFill>
                <a:latin typeface="Calibri Light"/>
                <a:cs typeface="Calibri Light"/>
              </a:rPr>
              <a:t> </a:t>
            </a:r>
            <a:r>
              <a:rPr sz="1000" b="0" dirty="0">
                <a:solidFill>
                  <a:srgbClr val="343B3C"/>
                </a:solidFill>
                <a:latin typeface="Calibri Light"/>
                <a:cs typeface="Calibri Light"/>
              </a:rPr>
              <a:t>are</a:t>
            </a:r>
            <a:r>
              <a:rPr sz="1000" b="0" spc="-25" dirty="0">
                <a:solidFill>
                  <a:srgbClr val="343B3C"/>
                </a:solidFill>
                <a:latin typeface="Calibri Light"/>
                <a:cs typeface="Calibri Light"/>
              </a:rPr>
              <a:t> </a:t>
            </a:r>
            <a:r>
              <a:rPr sz="1000" b="0" dirty="0">
                <a:solidFill>
                  <a:srgbClr val="343B3C"/>
                </a:solidFill>
                <a:latin typeface="Calibri Light"/>
                <a:cs typeface="Calibri Light"/>
              </a:rPr>
              <a:t>originated</a:t>
            </a:r>
            <a:r>
              <a:rPr sz="1000" b="0" spc="-2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dirty="0">
                <a:solidFill>
                  <a:srgbClr val="343B3C"/>
                </a:solidFill>
                <a:latin typeface="Calibri Light"/>
                <a:cs typeface="Calibri Light"/>
              </a:rPr>
              <a:t>derived</a:t>
            </a:r>
            <a:r>
              <a:rPr sz="1000" b="0" spc="-25" dirty="0">
                <a:solidFill>
                  <a:srgbClr val="343B3C"/>
                </a:solidFill>
                <a:latin typeface="Calibri Light"/>
                <a:cs typeface="Calibri Light"/>
              </a:rPr>
              <a:t> </a:t>
            </a:r>
            <a:r>
              <a:rPr sz="1000" b="0" dirty="0">
                <a:solidFill>
                  <a:srgbClr val="343B3C"/>
                </a:solidFill>
                <a:latin typeface="Calibri Light"/>
                <a:cs typeface="Calibri Light"/>
              </a:rPr>
              <a:t>from</a:t>
            </a:r>
            <a:r>
              <a:rPr sz="1000" b="0" spc="-20" dirty="0">
                <a:solidFill>
                  <a:srgbClr val="343B3C"/>
                </a:solidFill>
                <a:latin typeface="Calibri Light"/>
                <a:cs typeface="Calibri Light"/>
              </a:rPr>
              <a:t> </a:t>
            </a:r>
            <a:r>
              <a:rPr sz="1000" b="0" dirty="0">
                <a:solidFill>
                  <a:srgbClr val="343B3C"/>
                </a:solidFill>
                <a:latin typeface="Calibri Light"/>
                <a:cs typeface="Calibri Light"/>
              </a:rPr>
              <a:t>third</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parties</a:t>
            </a:r>
            <a:r>
              <a:rPr sz="1000" b="0" spc="-2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accu- racy</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completeness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such</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dirty="0">
                <a:solidFill>
                  <a:srgbClr val="343B3C"/>
                </a:solidFill>
                <a:latin typeface="Calibri Light"/>
                <a:cs typeface="Calibri Light"/>
              </a:rPr>
              <a:t>and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estimates</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not</a:t>
            </a:r>
            <a:r>
              <a:rPr sz="1000" b="0" spc="-25" dirty="0">
                <a:solidFill>
                  <a:srgbClr val="343B3C"/>
                </a:solidFill>
                <a:latin typeface="Calibri Light"/>
                <a:cs typeface="Calibri Light"/>
              </a:rPr>
              <a:t> </a:t>
            </a:r>
            <a:r>
              <a:rPr sz="1000" b="0" dirty="0">
                <a:solidFill>
                  <a:srgbClr val="343B3C"/>
                </a:solidFill>
                <a:latin typeface="Calibri Light"/>
                <a:cs typeface="Calibri Light"/>
              </a:rPr>
              <a:t>been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verified.</a:t>
            </a:r>
            <a:r>
              <a:rPr sz="1000" b="0" spc="-30" dirty="0">
                <a:solidFill>
                  <a:srgbClr val="343B3C"/>
                </a:solidFill>
                <a:latin typeface="Calibri Light"/>
                <a:cs typeface="Calibri Light"/>
              </a:rPr>
              <a:t> </a:t>
            </a:r>
            <a:r>
              <a:rPr sz="1000" b="0" dirty="0">
                <a:solidFill>
                  <a:srgbClr val="343B3C"/>
                </a:solidFill>
                <a:latin typeface="Calibri Light"/>
                <a:cs typeface="Calibri Light"/>
              </a:rPr>
              <a:t>It</a:t>
            </a:r>
            <a:r>
              <a:rPr sz="1000" b="0" spc="-2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also</a:t>
            </a:r>
            <a:r>
              <a:rPr sz="1000" b="0" spc="-25" dirty="0">
                <a:solidFill>
                  <a:srgbClr val="343B3C"/>
                </a:solidFill>
                <a:latin typeface="Calibri Light"/>
                <a:cs typeface="Calibri Light"/>
              </a:rPr>
              <a:t>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dirty="0">
                <a:solidFill>
                  <a:srgbClr val="343B3C"/>
                </a:solidFill>
                <a:latin typeface="Calibri Light"/>
                <a:cs typeface="Calibri Light"/>
              </a:rPr>
              <a:t>noted</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that</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financial</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contained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has</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been</a:t>
            </a:r>
            <a:r>
              <a:rPr sz="1000" b="0" spc="20" dirty="0">
                <a:solidFill>
                  <a:srgbClr val="343B3C"/>
                </a:solidFill>
                <a:latin typeface="Calibri Light"/>
                <a:cs typeface="Calibri Light"/>
              </a:rPr>
              <a:t> </a:t>
            </a:r>
            <a:r>
              <a:rPr sz="1000" b="0" dirty="0">
                <a:solidFill>
                  <a:srgbClr val="343B3C"/>
                </a:solidFill>
                <a:latin typeface="Calibri Light"/>
                <a:cs typeface="Calibri Light"/>
              </a:rPr>
              <a:t>audited.</a:t>
            </a:r>
            <a:r>
              <a:rPr sz="1000" b="0" spc="20" dirty="0">
                <a:solidFill>
                  <a:srgbClr val="343B3C"/>
                </a:solidFill>
                <a:latin typeface="Calibri Light"/>
                <a:cs typeface="Calibri Light"/>
              </a:rPr>
              <a:t> </a:t>
            </a:r>
            <a:r>
              <a:rPr sz="1000" b="0" dirty="0">
                <a:solidFill>
                  <a:srgbClr val="343B3C"/>
                </a:solidFill>
                <a:latin typeface="Calibri Light"/>
                <a:cs typeface="Calibri Light"/>
              </a:rPr>
              <a:t>No</a:t>
            </a:r>
            <a:r>
              <a:rPr sz="1000" b="0" spc="15" dirty="0">
                <a:solidFill>
                  <a:srgbClr val="343B3C"/>
                </a:solidFill>
                <a:latin typeface="Calibri Light"/>
                <a:cs typeface="Calibri Light"/>
              </a:rPr>
              <a:t> </a:t>
            </a:r>
            <a:r>
              <a:rPr sz="1000" b="0" dirty="0">
                <a:solidFill>
                  <a:srgbClr val="343B3C"/>
                </a:solidFill>
                <a:latin typeface="Calibri Light"/>
                <a:cs typeface="Calibri Light"/>
              </a:rPr>
              <a:t>representation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warranty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5" dirty="0">
                <a:solidFill>
                  <a:srgbClr val="343B3C"/>
                </a:solidFill>
                <a:latin typeface="Calibri Light"/>
                <a:cs typeface="Calibri Light"/>
              </a:rPr>
              <a:t> </a:t>
            </a:r>
            <a:r>
              <a:rPr sz="1000" b="0" dirty="0">
                <a:solidFill>
                  <a:srgbClr val="343B3C"/>
                </a:solidFill>
                <a:latin typeface="Calibri Light"/>
                <a:cs typeface="Calibri Light"/>
              </a:rPr>
              <a:t>express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implied,</a:t>
            </a:r>
            <a:r>
              <a:rPr sz="1000" b="0" spc="20" dirty="0">
                <a:solidFill>
                  <a:srgbClr val="343B3C"/>
                </a:solidFill>
                <a:latin typeface="Calibri Light"/>
                <a:cs typeface="Calibri Light"/>
              </a:rPr>
              <a:t> </a:t>
            </a:r>
            <a:r>
              <a:rPr sz="1000" b="0" dirty="0">
                <a:solidFill>
                  <a:srgbClr val="343B3C"/>
                </a:solidFill>
                <a:latin typeface="Calibri Light"/>
                <a:cs typeface="Calibri Light"/>
              </a:rPr>
              <a:t>is</a:t>
            </a:r>
            <a:r>
              <a:rPr sz="1000" b="0" spc="20" dirty="0">
                <a:solidFill>
                  <a:srgbClr val="343B3C"/>
                </a:solidFill>
                <a:latin typeface="Calibri Light"/>
                <a:cs typeface="Calibri Light"/>
              </a:rPr>
              <a:t> </a:t>
            </a:r>
            <a:r>
              <a:rPr sz="1000" b="0" dirty="0">
                <a:solidFill>
                  <a:srgbClr val="343B3C"/>
                </a:solidFill>
                <a:latin typeface="Calibri Light"/>
                <a:cs typeface="Calibri Light"/>
              </a:rPr>
              <a:t>given</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on</a:t>
            </a:r>
            <a:r>
              <a:rPr sz="1000" b="0" spc="2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their</a:t>
            </a:r>
            <a:r>
              <a:rPr sz="1000" b="0" spc="-10" dirty="0">
                <a:solidFill>
                  <a:srgbClr val="343B3C"/>
                </a:solidFill>
                <a:latin typeface="Calibri Light"/>
                <a:cs typeface="Calibri Light"/>
              </a:rPr>
              <a:t> 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their</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respective </a:t>
            </a:r>
            <a:r>
              <a:rPr sz="1000" b="0" dirty="0">
                <a:solidFill>
                  <a:srgbClr val="343B3C"/>
                </a:solidFill>
                <a:latin typeface="Calibri Light"/>
                <a:cs typeface="Calibri Light"/>
              </a:rPr>
              <a:t>directors,</a:t>
            </a:r>
            <a:r>
              <a:rPr sz="1000" b="0" spc="-10" dirty="0">
                <a:solidFill>
                  <a:srgbClr val="343B3C"/>
                </a:solidFill>
                <a:latin typeface="Calibri Light"/>
                <a:cs typeface="Calibri Light"/>
              </a:rPr>
              <a:t> officers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employees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any</a:t>
            </a:r>
            <a:r>
              <a:rPr sz="1000" b="0" spc="-10" dirty="0">
                <a:solidFill>
                  <a:srgbClr val="343B3C"/>
                </a:solidFill>
                <a:latin typeface="Calibri Light"/>
                <a:cs typeface="Calibri Light"/>
              </a:rPr>
              <a:t> </a:t>
            </a:r>
            <a:r>
              <a:rPr sz="1000" b="0" dirty="0">
                <a:solidFill>
                  <a:srgbClr val="343B3C"/>
                </a:solidFill>
                <a:latin typeface="Calibri Light"/>
                <a:cs typeface="Calibri Light"/>
              </a:rPr>
              <a:t>other</a:t>
            </a:r>
            <a:r>
              <a:rPr sz="1000" b="0" spc="-1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accuracy</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completeness</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spc="-25" dirty="0">
                <a:solidFill>
                  <a:srgbClr val="343B3C"/>
                </a:solidFill>
                <a:latin typeface="Calibri Light"/>
                <a:cs typeface="Calibri Light"/>
              </a:rPr>
              <a:t>the </a:t>
            </a:r>
            <a:r>
              <a:rPr sz="1000" b="0" spc="-10" dirty="0">
                <a:solidFill>
                  <a:srgbClr val="343B3C"/>
                </a:solidFill>
                <a:latin typeface="Calibri Light"/>
                <a:cs typeface="Calibri Light"/>
              </a:rPr>
              <a:t>information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(b)</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5" dirty="0">
                <a:solidFill>
                  <a:srgbClr val="343B3C"/>
                </a:solidFill>
                <a:latin typeface="Calibri Light"/>
                <a:cs typeface="Calibri Light"/>
              </a:rPr>
              <a:t> </a:t>
            </a:r>
            <a:r>
              <a:rPr sz="1000" b="0" dirty="0">
                <a:solidFill>
                  <a:srgbClr val="343B3C"/>
                </a:solidFill>
                <a:latin typeface="Calibri Light"/>
                <a:cs typeface="Calibri Light"/>
              </a:rPr>
              <a:t>in</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2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2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15" dirty="0">
                <a:solidFill>
                  <a:srgbClr val="343B3C"/>
                </a:solidFill>
                <a:latin typeface="Calibri Light"/>
                <a:cs typeface="Calibri Light"/>
              </a:rPr>
              <a:t> </a:t>
            </a:r>
            <a:r>
              <a:rPr sz="1000" b="0" dirty="0">
                <a:solidFill>
                  <a:srgbClr val="343B3C"/>
                </a:solidFill>
                <a:latin typeface="Calibri Light"/>
                <a:cs typeface="Calibri Light"/>
              </a:rPr>
              <a:t>None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dirty="0">
                <a:solidFill>
                  <a:srgbClr val="343B3C"/>
                </a:solidFill>
                <a:latin typeface="Calibri Light"/>
                <a:cs typeface="Calibri Light"/>
              </a:rPr>
              <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any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affiliates,</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their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respective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direc- </a:t>
            </a:r>
            <a:r>
              <a:rPr sz="1000" b="0" dirty="0">
                <a:solidFill>
                  <a:srgbClr val="343B3C"/>
                </a:solidFill>
                <a:latin typeface="Calibri Light"/>
                <a:cs typeface="Calibri Light"/>
              </a:rPr>
              <a:t>tors,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officers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employees</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other</a:t>
            </a:r>
            <a:r>
              <a:rPr sz="1000" b="0" spc="-25" dirty="0">
                <a:solidFill>
                  <a:srgbClr val="343B3C"/>
                </a:solidFill>
                <a:latin typeface="Calibri Light"/>
                <a:cs typeface="Calibri Light"/>
              </a:rPr>
              <a:t> </a:t>
            </a:r>
            <a:r>
              <a:rPr sz="1000" b="0" dirty="0">
                <a:solidFill>
                  <a:srgbClr val="343B3C"/>
                </a:solidFill>
                <a:latin typeface="Calibri Light"/>
                <a:cs typeface="Calibri Light"/>
              </a:rPr>
              <a:t>person</a:t>
            </a:r>
            <a:r>
              <a:rPr sz="1000" b="0" spc="-20" dirty="0">
                <a:solidFill>
                  <a:srgbClr val="343B3C"/>
                </a:solidFill>
                <a:latin typeface="Calibri Light"/>
                <a:cs typeface="Calibri Light"/>
              </a:rPr>
              <a:t> </a:t>
            </a:r>
            <a:r>
              <a:rPr sz="1000" b="0" dirty="0">
                <a:solidFill>
                  <a:srgbClr val="343B3C"/>
                </a:solidFill>
                <a:latin typeface="Calibri Light"/>
                <a:cs typeface="Calibri Light"/>
              </a:rPr>
              <a:t>accepts</a:t>
            </a:r>
            <a:r>
              <a:rPr sz="1000" b="0" spc="-2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liability</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whatsoever</a:t>
            </a:r>
            <a:r>
              <a:rPr sz="1000" b="0" spc="-20" dirty="0">
                <a:solidFill>
                  <a:srgbClr val="343B3C"/>
                </a:solidFill>
                <a:latin typeface="Calibri Light"/>
                <a:cs typeface="Calibri Light"/>
              </a:rPr>
              <a:t> </a:t>
            </a:r>
            <a:r>
              <a:rPr sz="1000" b="0" dirty="0">
                <a:solidFill>
                  <a:srgbClr val="343B3C"/>
                </a:solidFill>
                <a:latin typeface="Calibri Light"/>
                <a:cs typeface="Calibri Light"/>
              </a:rPr>
              <a:t>for</a:t>
            </a:r>
            <a:r>
              <a:rPr sz="1000" b="0" spc="-25" dirty="0">
                <a:solidFill>
                  <a:srgbClr val="343B3C"/>
                </a:solidFill>
                <a:latin typeface="Calibri Light"/>
                <a:cs typeface="Calibri Light"/>
              </a:rPr>
              <a:t> </a:t>
            </a:r>
            <a:r>
              <a:rPr sz="1000" b="0" dirty="0">
                <a:solidFill>
                  <a:srgbClr val="343B3C"/>
                </a:solidFill>
                <a:latin typeface="Calibri Light"/>
                <a:cs typeface="Calibri Light"/>
              </a:rPr>
              <a:t>any</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information</a:t>
            </a:r>
            <a:r>
              <a:rPr sz="1000" b="0" spc="-2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20" dirty="0">
                <a:solidFill>
                  <a:srgbClr val="343B3C"/>
                </a:solidFill>
                <a:latin typeface="Calibri Light"/>
                <a:cs typeface="Calibri Light"/>
              </a:rPr>
              <a:t> </a:t>
            </a:r>
            <a:r>
              <a:rPr sz="1000" b="0" dirty="0">
                <a:solidFill>
                  <a:srgbClr val="343B3C"/>
                </a:solidFill>
                <a:latin typeface="Calibri Light"/>
                <a:cs typeface="Calibri Light"/>
              </a:rPr>
              <a:t>Nothing</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contained</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herein </a:t>
            </a:r>
            <a:r>
              <a:rPr sz="1000" b="0" dirty="0">
                <a:solidFill>
                  <a:srgbClr val="343B3C"/>
                </a:solidFill>
                <a:latin typeface="Calibri Light"/>
                <a:cs typeface="Calibri Light"/>
              </a:rPr>
              <a:t>shall</a:t>
            </a:r>
            <a:r>
              <a:rPr sz="1000" b="0" spc="-10" dirty="0">
                <a:solidFill>
                  <a:srgbClr val="343B3C"/>
                </a:solidFill>
                <a:latin typeface="Calibri Light"/>
                <a:cs typeface="Calibri Light"/>
              </a:rPr>
              <a:t> </a:t>
            </a:r>
            <a:r>
              <a:rPr sz="1000" b="0" dirty="0">
                <a:solidFill>
                  <a:srgbClr val="343B3C"/>
                </a:solidFill>
                <a:latin typeface="Calibri Light"/>
                <a:cs typeface="Calibri Light"/>
              </a:rPr>
              <a:t>be</a:t>
            </a:r>
            <a:r>
              <a:rPr sz="1000" b="0" spc="-10" dirty="0">
                <a:solidFill>
                  <a:srgbClr val="343B3C"/>
                </a:solidFill>
                <a:latin typeface="Calibri Light"/>
                <a:cs typeface="Calibri Light"/>
              </a:rPr>
              <a:t> </a:t>
            </a:r>
            <a:r>
              <a:rPr sz="1000" b="0" dirty="0">
                <a:solidFill>
                  <a:srgbClr val="343B3C"/>
                </a:solidFill>
                <a:latin typeface="Calibri Light"/>
                <a:cs typeface="Calibri Light"/>
              </a:rPr>
              <a:t>relied</a:t>
            </a:r>
            <a:r>
              <a:rPr sz="1000" b="0" spc="-10" dirty="0">
                <a:solidFill>
                  <a:srgbClr val="343B3C"/>
                </a:solidFill>
                <a:latin typeface="Calibri Light"/>
                <a:cs typeface="Calibri Light"/>
              </a:rPr>
              <a:t> </a:t>
            </a:r>
            <a:r>
              <a:rPr sz="1000" b="0" dirty="0">
                <a:solidFill>
                  <a:srgbClr val="343B3C"/>
                </a:solidFill>
                <a:latin typeface="Calibri Light"/>
                <a:cs typeface="Calibri Light"/>
              </a:rPr>
              <a:t>upon</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a</a:t>
            </a:r>
            <a:r>
              <a:rPr sz="1000" b="0" spc="-10" dirty="0">
                <a:solidFill>
                  <a:srgbClr val="343B3C"/>
                </a:solidFill>
                <a:latin typeface="Calibri Light"/>
                <a:cs typeface="Calibri Light"/>
              </a:rPr>
              <a:t> </a:t>
            </a:r>
            <a:r>
              <a:rPr sz="1000" b="0" dirty="0">
                <a:solidFill>
                  <a:srgbClr val="343B3C"/>
                </a:solidFill>
                <a:latin typeface="Calibri Light"/>
                <a:cs typeface="Calibri Light"/>
              </a:rPr>
              <a:t>promise</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representation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0" dirty="0">
                <a:solidFill>
                  <a:srgbClr val="343B3C"/>
                </a:solidFill>
                <a:latin typeface="Calibri Light"/>
                <a:cs typeface="Calibri Light"/>
              </a:rPr>
              <a:t> </a:t>
            </a:r>
            <a:r>
              <a:rPr sz="1000" b="0" dirty="0">
                <a:solidFill>
                  <a:srgbClr val="343B3C"/>
                </a:solidFill>
                <a:latin typeface="Calibri Light"/>
                <a:cs typeface="Calibri Light"/>
              </a:rPr>
              <a:t>to</a:t>
            </a:r>
            <a:r>
              <a:rPr sz="1000" b="0" spc="-10" dirty="0">
                <a:solidFill>
                  <a:srgbClr val="343B3C"/>
                </a:solidFill>
                <a:latin typeface="Calibri Light"/>
                <a:cs typeface="Calibri Light"/>
              </a:rPr>
              <a:t> </a:t>
            </a:r>
            <a:r>
              <a:rPr sz="1000" b="0" dirty="0">
                <a:solidFill>
                  <a:srgbClr val="343B3C"/>
                </a:solidFill>
                <a:latin typeface="Calibri Light"/>
                <a:cs typeface="Calibri Light"/>
              </a:rPr>
              <a:t>past</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0"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Company, </a:t>
            </a:r>
            <a:r>
              <a:rPr sz="1000" b="0" dirty="0">
                <a:solidFill>
                  <a:srgbClr val="343B3C"/>
                </a:solidFill>
                <a:latin typeface="Calibri Light"/>
                <a:cs typeface="Calibri Light"/>
              </a:rPr>
              <a:t>any</a:t>
            </a:r>
            <a:r>
              <a:rPr sz="1000" b="0" spc="-5" dirty="0">
                <a:solidFill>
                  <a:srgbClr val="343B3C"/>
                </a:solidFill>
                <a:latin typeface="Calibri Light"/>
                <a:cs typeface="Calibri Light"/>
              </a:rPr>
              <a:t> </a:t>
            </a:r>
            <a:r>
              <a:rPr sz="1000" b="0" dirty="0">
                <a:solidFill>
                  <a:srgbClr val="343B3C"/>
                </a:solidFill>
                <a:latin typeface="Calibri Light"/>
                <a:cs typeface="Calibri Light"/>
              </a:rPr>
              <a:t>other</a:t>
            </a:r>
            <a:r>
              <a:rPr sz="1000" b="0" spc="-10" dirty="0">
                <a:solidFill>
                  <a:srgbClr val="343B3C"/>
                </a:solidFill>
                <a:latin typeface="Calibri Light"/>
                <a:cs typeface="Calibri Light"/>
              </a:rPr>
              <a:t> entity, </a:t>
            </a:r>
            <a:r>
              <a:rPr sz="1000" b="0" dirty="0">
                <a:solidFill>
                  <a:srgbClr val="343B3C"/>
                </a:solidFill>
                <a:latin typeface="Calibri Light"/>
                <a:cs typeface="Calibri Light"/>
              </a:rPr>
              <a:t>any</a:t>
            </a:r>
            <a:r>
              <a:rPr sz="1000" b="0" spc="-10" dirty="0">
                <a:solidFill>
                  <a:srgbClr val="343B3C"/>
                </a:solidFill>
                <a:latin typeface="Calibri Light"/>
                <a:cs typeface="Calibri Light"/>
              </a:rPr>
              <a:t> Securities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asset</a:t>
            </a:r>
            <a:r>
              <a:rPr sz="1000" b="0" spc="-35" dirty="0">
                <a:solidFill>
                  <a:srgbClr val="343B3C"/>
                </a:solidFill>
                <a:latin typeface="Calibri Light"/>
                <a:cs typeface="Calibri Light"/>
              </a:rPr>
              <a:t> </a:t>
            </a:r>
            <a:r>
              <a:rPr sz="1000" b="0" dirty="0">
                <a:solidFill>
                  <a:srgbClr val="343B3C"/>
                </a:solidFill>
                <a:latin typeface="Calibri Light"/>
                <a:cs typeface="Calibri Light"/>
              </a:rPr>
              <a:t>class</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35"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Company’s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figures</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provided</a:t>
            </a:r>
            <a:r>
              <a:rPr sz="1000" b="0" spc="-35" dirty="0">
                <a:solidFill>
                  <a:srgbClr val="343B3C"/>
                </a:solidFill>
                <a:latin typeface="Calibri Light"/>
                <a:cs typeface="Calibri Light"/>
              </a:rPr>
              <a:t> </a:t>
            </a:r>
            <a:r>
              <a:rPr sz="1000" b="0" dirty="0">
                <a:solidFill>
                  <a:srgbClr val="343B3C"/>
                </a:solidFill>
                <a:latin typeface="Calibri Light"/>
                <a:cs typeface="Calibri Light"/>
              </a:rPr>
              <a:t>that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relate</a:t>
            </a:r>
            <a:r>
              <a:rPr sz="1000" b="0" spc="-35"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5" dirty="0">
                <a:solidFill>
                  <a:srgbClr val="343B3C"/>
                </a:solidFill>
                <a:latin typeface="Calibri Light"/>
                <a:cs typeface="Calibri Light"/>
              </a:rPr>
              <a:t> </a:t>
            </a:r>
            <a:r>
              <a:rPr sz="1000" b="0" dirty="0">
                <a:solidFill>
                  <a:srgbClr val="343B3C"/>
                </a:solidFill>
                <a:latin typeface="Calibri Light"/>
                <a:cs typeface="Calibri Light"/>
              </a:rPr>
              <a:t>months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years</a:t>
            </a:r>
            <a:r>
              <a:rPr sz="1000" b="0" spc="-35" dirty="0">
                <a:solidFill>
                  <a:srgbClr val="343B3C"/>
                </a:solidFill>
                <a:latin typeface="Calibri Light"/>
                <a:cs typeface="Calibri Light"/>
              </a:rPr>
              <a:t> </a:t>
            </a:r>
            <a:r>
              <a:rPr sz="1000" b="0" dirty="0">
                <a:solidFill>
                  <a:srgbClr val="343B3C"/>
                </a:solidFill>
                <a:latin typeface="Calibri Light"/>
                <a:cs typeface="Calibri Light"/>
              </a:rPr>
              <a:t>and</a:t>
            </a:r>
            <a:r>
              <a:rPr sz="1000" b="0" spc="-35" dirty="0">
                <a:solidFill>
                  <a:srgbClr val="343B3C"/>
                </a:solidFill>
                <a:latin typeface="Calibri Light"/>
                <a:cs typeface="Calibri Light"/>
              </a:rPr>
              <a:t> </a:t>
            </a:r>
            <a:r>
              <a:rPr sz="1000" b="0" dirty="0">
                <a:solidFill>
                  <a:srgbClr val="343B3C"/>
                </a:solidFill>
                <a:latin typeface="Calibri Light"/>
                <a:cs typeface="Calibri Light"/>
              </a:rPr>
              <a:t>past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performance</a:t>
            </a:r>
            <a:r>
              <a:rPr sz="1000" b="0" spc="-35" dirty="0">
                <a:solidFill>
                  <a:srgbClr val="343B3C"/>
                </a:solidFill>
                <a:latin typeface="Calibri Light"/>
                <a:cs typeface="Calibri Light"/>
              </a:rPr>
              <a:t> </a:t>
            </a:r>
            <a:r>
              <a:rPr sz="1000" b="0" dirty="0">
                <a:solidFill>
                  <a:srgbClr val="343B3C"/>
                </a:solidFill>
                <a:latin typeface="Calibri Light"/>
                <a:cs typeface="Calibri Light"/>
              </a:rPr>
              <a:t>cannot</a:t>
            </a:r>
            <a:r>
              <a:rPr sz="1000" b="0" spc="-35" dirty="0">
                <a:solidFill>
                  <a:srgbClr val="343B3C"/>
                </a:solidFill>
                <a:latin typeface="Calibri Light"/>
                <a:cs typeface="Calibri Light"/>
              </a:rPr>
              <a:t> </a:t>
            </a:r>
            <a:r>
              <a:rPr sz="1000" b="0" dirty="0">
                <a:solidFill>
                  <a:srgbClr val="343B3C"/>
                </a:solidFill>
                <a:latin typeface="Calibri Light"/>
                <a:cs typeface="Calibri Light"/>
              </a:rPr>
              <a:t>be</a:t>
            </a:r>
            <a:r>
              <a:rPr sz="1000" b="0" spc="-35" dirty="0">
                <a:solidFill>
                  <a:srgbClr val="343B3C"/>
                </a:solidFill>
                <a:latin typeface="Calibri Light"/>
                <a:cs typeface="Calibri Light"/>
              </a:rPr>
              <a:t> </a:t>
            </a:r>
            <a:r>
              <a:rPr sz="1000" b="0" dirty="0">
                <a:solidFill>
                  <a:srgbClr val="343B3C"/>
                </a:solidFill>
                <a:latin typeface="Calibri Light"/>
                <a:cs typeface="Calibri Light"/>
              </a:rPr>
              <a:t>relied</a:t>
            </a:r>
            <a:r>
              <a:rPr sz="1000" b="0" spc="-3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guide</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construed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reliable</a:t>
            </a:r>
            <a:r>
              <a:rPr sz="1000" b="0" spc="-20" dirty="0">
                <a:solidFill>
                  <a:srgbClr val="343B3C"/>
                </a:solidFill>
                <a:latin typeface="Calibri Light"/>
                <a:cs typeface="Calibri Light"/>
              </a:rPr>
              <a:t> </a:t>
            </a:r>
            <a:r>
              <a:rPr sz="1000" b="0" dirty="0">
                <a:solidFill>
                  <a:srgbClr val="343B3C"/>
                </a:solidFill>
                <a:latin typeface="Calibri Light"/>
                <a:cs typeface="Calibri Light"/>
              </a:rPr>
              <a:t>indicator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15" dirty="0">
                <a:solidFill>
                  <a:srgbClr val="343B3C"/>
                </a:solidFill>
                <a:latin typeface="Calibri Light"/>
                <a:cs typeface="Calibri Light"/>
              </a:rPr>
              <a:t> </a:t>
            </a:r>
            <a:r>
              <a:rPr sz="1000" b="0" dirty="0">
                <a:solidFill>
                  <a:srgbClr val="343B3C"/>
                </a:solidFill>
                <a:latin typeface="Calibri Light"/>
                <a:cs typeface="Calibri Light"/>
              </a:rPr>
              <a:t>performance.</a:t>
            </a:r>
            <a:r>
              <a:rPr sz="1000" b="0" spc="-15" dirty="0">
                <a:solidFill>
                  <a:srgbClr val="343B3C"/>
                </a:solidFill>
                <a:latin typeface="Calibri Light"/>
                <a:cs typeface="Calibri Light"/>
              </a:rPr>
              <a:t> </a:t>
            </a:r>
            <a:r>
              <a:rPr sz="1000" b="0" dirty="0">
                <a:solidFill>
                  <a:srgbClr val="343B3C"/>
                </a:solidFill>
                <a:latin typeface="Calibri Light"/>
                <a:cs typeface="Calibri Light"/>
              </a:rPr>
              <a:t>Throughout</a:t>
            </a:r>
            <a:r>
              <a:rPr sz="1000" b="0" spc="-15" dirty="0">
                <a:solidFill>
                  <a:srgbClr val="343B3C"/>
                </a:solidFill>
                <a:latin typeface="Calibri Light"/>
                <a:cs typeface="Calibri Light"/>
              </a:rPr>
              <a:t> </a:t>
            </a:r>
            <a:r>
              <a:rPr sz="1000" b="0" dirty="0">
                <a:solidFill>
                  <a:srgbClr val="343B3C"/>
                </a:solidFill>
                <a:latin typeface="Calibri Light"/>
                <a:cs typeface="Calibri Light"/>
              </a:rPr>
              <a:t>this</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review,</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citation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specific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15" dirty="0">
                <a:solidFill>
                  <a:srgbClr val="343B3C"/>
                </a:solidFill>
                <a:latin typeface="Calibri Light"/>
                <a:cs typeface="Calibri Light"/>
              </a:rPr>
              <a:t> </a:t>
            </a:r>
            <a:r>
              <a:rPr sz="1000" b="0" dirty="0">
                <a:solidFill>
                  <a:srgbClr val="343B3C"/>
                </a:solidFill>
                <a:latin typeface="Calibri Light"/>
                <a:cs typeface="Calibri Light"/>
              </a:rPr>
              <a:t>strategies</a:t>
            </a:r>
            <a:r>
              <a:rPr sz="1000" b="0" spc="-15" dirty="0">
                <a:solidFill>
                  <a:srgbClr val="343B3C"/>
                </a:solidFill>
                <a:latin typeface="Calibri Light"/>
                <a:cs typeface="Calibri Light"/>
              </a:rPr>
              <a:t> </a:t>
            </a:r>
            <a:r>
              <a:rPr sz="1000" b="0" dirty="0">
                <a:solidFill>
                  <a:srgbClr val="343B3C"/>
                </a:solidFill>
                <a:latin typeface="Calibri Light"/>
                <a:cs typeface="Calibri Light"/>
              </a:rPr>
              <a:t>is</a:t>
            </a:r>
            <a:r>
              <a:rPr sz="1000" b="0" spc="-15" dirty="0">
                <a:solidFill>
                  <a:srgbClr val="343B3C"/>
                </a:solidFill>
                <a:latin typeface="Calibri Light"/>
                <a:cs typeface="Calibri Light"/>
              </a:rPr>
              <a:t> </a:t>
            </a:r>
            <a:r>
              <a:rPr sz="1000" b="0" dirty="0">
                <a:solidFill>
                  <a:srgbClr val="343B3C"/>
                </a:solidFill>
                <a:latin typeface="Calibri Light"/>
                <a:cs typeface="Calibri Light"/>
              </a:rPr>
              <a:t>intended</a:t>
            </a:r>
            <a:r>
              <a:rPr sz="1000" b="0" spc="-15"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illustrate</a:t>
            </a:r>
            <a:r>
              <a:rPr sz="1000" b="0" spc="-15" dirty="0">
                <a:solidFill>
                  <a:srgbClr val="343B3C"/>
                </a:solidFill>
                <a:latin typeface="Calibri Light"/>
                <a:cs typeface="Calibri Light"/>
              </a:rPr>
              <a:t> </a:t>
            </a:r>
            <a:r>
              <a:rPr sz="1000" b="0" dirty="0">
                <a:solidFill>
                  <a:srgbClr val="343B3C"/>
                </a:solidFill>
                <a:latin typeface="Calibri Light"/>
                <a:cs typeface="Calibri Light"/>
              </a:rPr>
              <a:t>some</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investment</a:t>
            </a:r>
            <a:r>
              <a:rPr sz="1000" b="0" spc="-20" dirty="0">
                <a:solidFill>
                  <a:srgbClr val="343B3C"/>
                </a:solidFill>
                <a:latin typeface="Calibri Light"/>
                <a:cs typeface="Calibri Light"/>
              </a:rPr>
              <a:t> </a:t>
            </a:r>
            <a:r>
              <a:rPr sz="1000" b="0" dirty="0">
                <a:solidFill>
                  <a:srgbClr val="343B3C"/>
                </a:solidFill>
                <a:latin typeface="Calibri Light"/>
                <a:cs typeface="Calibri Light"/>
              </a:rPr>
              <a:t>methodologies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philosophies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Company,</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implemented</a:t>
            </a:r>
            <a:r>
              <a:rPr sz="1000" b="0" spc="-15"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lang="en-US" sz="1000" b="0" spc="-25" dirty="0">
                <a:solidFill>
                  <a:srgbClr val="343B3C"/>
                </a:solidFill>
                <a:latin typeface="Calibri Light"/>
                <a:cs typeface="Calibri Light"/>
              </a:rPr>
              <a:t>BNPP AM</a:t>
            </a:r>
            <a:r>
              <a:rPr sz="1000" b="0" dirty="0">
                <a:solidFill>
                  <a:srgbClr val="343B3C"/>
                </a:solidFill>
                <a:latin typeface="Calibri Light"/>
                <a:cs typeface="Calibri Light"/>
              </a:rPr>
              <a:t>.</a:t>
            </a:r>
            <a:r>
              <a:rPr sz="1000" b="0" spc="-30" dirty="0">
                <a:solidFill>
                  <a:srgbClr val="343B3C"/>
                </a:solidFill>
                <a:latin typeface="Calibri Light"/>
                <a:cs typeface="Calibri Light"/>
              </a:rPr>
              <a:t> </a:t>
            </a:r>
            <a:r>
              <a:rPr sz="1000" b="0" dirty="0">
                <a:solidFill>
                  <a:srgbClr val="343B3C"/>
                </a:solidFill>
                <a:latin typeface="Calibri Light"/>
                <a:cs typeface="Calibri Light"/>
              </a:rPr>
              <a:t>The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historical</a:t>
            </a:r>
            <a:r>
              <a:rPr sz="1000" b="0" spc="-25"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20" dirty="0">
                <a:solidFill>
                  <a:srgbClr val="343B3C"/>
                </a:solidFill>
                <a:latin typeface="Calibri Light"/>
                <a:cs typeface="Calibri Light"/>
              </a:rPr>
              <a:t>’s</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belief</a:t>
            </a:r>
            <a:r>
              <a:rPr sz="1000" b="0" spc="-30" dirty="0">
                <a:solidFill>
                  <a:srgbClr val="343B3C"/>
                </a:solidFill>
                <a:latin typeface="Calibri Light"/>
                <a:cs typeface="Calibri Light"/>
              </a:rPr>
              <a:t> </a:t>
            </a:r>
            <a:r>
              <a:rPr sz="1000" b="0" dirty="0">
                <a:solidFill>
                  <a:srgbClr val="343B3C"/>
                </a:solidFill>
                <a:latin typeface="Calibri Light"/>
                <a:cs typeface="Calibri Light"/>
              </a:rPr>
              <a:t>in</a:t>
            </a:r>
            <a:r>
              <a:rPr sz="1000" b="0" spc="-25" dirty="0">
                <a:solidFill>
                  <a:srgbClr val="343B3C"/>
                </a:solidFill>
                <a:latin typeface="Calibri Light"/>
                <a:cs typeface="Calibri Light"/>
              </a:rPr>
              <a:t> </a:t>
            </a:r>
            <a:r>
              <a:rPr sz="1000" b="0" dirty="0">
                <a:solidFill>
                  <a:srgbClr val="343B3C"/>
                </a:solidFill>
                <a:latin typeface="Calibri Light"/>
                <a:cs typeface="Calibri Light"/>
              </a:rPr>
              <a:t>the</a:t>
            </a:r>
            <a:r>
              <a:rPr sz="1000" b="0" spc="-2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30" dirty="0">
                <a:solidFill>
                  <a:srgbClr val="343B3C"/>
                </a:solidFill>
                <a:latin typeface="Calibri Light"/>
                <a:cs typeface="Calibri Light"/>
              </a:rPr>
              <a:t> </a:t>
            </a:r>
            <a:r>
              <a:rPr sz="1000" b="0" dirty="0">
                <a:solidFill>
                  <a:srgbClr val="343B3C"/>
                </a:solidFill>
                <a:latin typeface="Calibri Light"/>
                <a:cs typeface="Calibri Light"/>
              </a:rPr>
              <a:t>success,</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any</a:t>
            </a:r>
            <a:r>
              <a:rPr sz="1000" b="0" spc="-25" dirty="0">
                <a:solidFill>
                  <a:srgbClr val="343B3C"/>
                </a:solidFill>
                <a:latin typeface="Calibri Light"/>
                <a:cs typeface="Calibri Light"/>
              </a:rPr>
              <a:t> </a:t>
            </a:r>
            <a:r>
              <a:rPr sz="1000" b="0" dirty="0">
                <a:solidFill>
                  <a:srgbClr val="343B3C"/>
                </a:solidFill>
                <a:latin typeface="Calibri Light"/>
                <a:cs typeface="Calibri Light"/>
              </a:rPr>
              <a:t>of</a:t>
            </a:r>
            <a:r>
              <a:rPr sz="1000" b="0" spc="-30" dirty="0">
                <a:solidFill>
                  <a:srgbClr val="343B3C"/>
                </a:solidFill>
                <a:latin typeface="Calibri Light"/>
                <a:cs typeface="Calibri Light"/>
              </a:rPr>
              <a:t> </a:t>
            </a:r>
            <a:r>
              <a:rPr sz="1000" b="0" dirty="0">
                <a:solidFill>
                  <a:srgbClr val="343B3C"/>
                </a:solidFill>
                <a:latin typeface="Calibri Light"/>
                <a:cs typeface="Calibri Light"/>
              </a:rPr>
              <a:t>these</a:t>
            </a:r>
            <a:r>
              <a:rPr sz="1000" b="0" spc="-25" dirty="0">
                <a:solidFill>
                  <a:srgbClr val="343B3C"/>
                </a:solidFill>
                <a:latin typeface="Calibri Light"/>
                <a:cs typeface="Calibri Light"/>
              </a:rPr>
              <a:t> </a:t>
            </a:r>
            <a:r>
              <a:rPr sz="1000" b="0" dirty="0">
                <a:solidFill>
                  <a:srgbClr val="343B3C"/>
                </a:solidFill>
                <a:latin typeface="Calibri Light"/>
                <a:cs typeface="Calibri Light"/>
              </a:rPr>
              <a:t>trades</a:t>
            </a:r>
            <a:r>
              <a:rPr sz="1000" b="0" spc="-30" dirty="0">
                <a:solidFill>
                  <a:srgbClr val="343B3C"/>
                </a:solidFill>
                <a:latin typeface="Calibri Light"/>
                <a:cs typeface="Calibri Light"/>
              </a:rPr>
              <a:t> </a:t>
            </a:r>
            <a:r>
              <a:rPr sz="1000" b="0" dirty="0">
                <a:solidFill>
                  <a:srgbClr val="343B3C"/>
                </a:solidFill>
                <a:latin typeface="Calibri Light"/>
                <a:cs typeface="Calibri Light"/>
              </a:rPr>
              <a:t>or</a:t>
            </a:r>
            <a:r>
              <a:rPr sz="1000" b="0" spc="-25" dirty="0">
                <a:solidFill>
                  <a:srgbClr val="343B3C"/>
                </a:solidFill>
                <a:latin typeface="Calibri Light"/>
                <a:cs typeface="Calibri Light"/>
              </a:rPr>
              <a:t> </a:t>
            </a:r>
            <a:r>
              <a:rPr sz="1000" b="0" spc="-10" dirty="0">
                <a:solidFill>
                  <a:srgbClr val="343B3C"/>
                </a:solidFill>
                <a:latin typeface="Calibri Light"/>
                <a:cs typeface="Calibri Light"/>
              </a:rPr>
              <a:t>strategies</a:t>
            </a:r>
            <a:r>
              <a:rPr sz="1000" b="0" spc="-30" dirty="0">
                <a:solidFill>
                  <a:srgbClr val="343B3C"/>
                </a:solidFill>
                <a:latin typeface="Calibri Light"/>
                <a:cs typeface="Calibri Light"/>
              </a:rPr>
              <a:t> </a:t>
            </a:r>
            <a:r>
              <a:rPr sz="1000" b="0" dirty="0">
                <a:solidFill>
                  <a:srgbClr val="343B3C"/>
                </a:solidFill>
                <a:latin typeface="Calibri Light"/>
                <a:cs typeface="Calibri Light"/>
              </a:rPr>
              <a:t>is</a:t>
            </a:r>
            <a:r>
              <a:rPr sz="1000" b="0" spc="-25" dirty="0">
                <a:solidFill>
                  <a:srgbClr val="343B3C"/>
                </a:solidFill>
                <a:latin typeface="Calibri Light"/>
                <a:cs typeface="Calibri Light"/>
              </a:rPr>
              <a:t> </a:t>
            </a:r>
            <a:r>
              <a:rPr sz="1000" b="0" dirty="0">
                <a:solidFill>
                  <a:srgbClr val="343B3C"/>
                </a:solidFill>
                <a:latin typeface="Calibri Light"/>
                <a:cs typeface="Calibri Light"/>
              </a:rPr>
              <a:t>not</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indicative</a:t>
            </a:r>
            <a:r>
              <a:rPr sz="1000" b="0" spc="-25" dirty="0">
                <a:solidFill>
                  <a:srgbClr val="343B3C"/>
                </a:solidFill>
                <a:latin typeface="Calibri Light"/>
                <a:cs typeface="Calibri Light"/>
              </a:rPr>
              <a:t> </a:t>
            </a:r>
            <a:r>
              <a:rPr sz="1000" b="0" spc="-30" dirty="0">
                <a:solidFill>
                  <a:srgbClr val="343B3C"/>
                </a:solidFill>
                <a:latin typeface="Calibri Light"/>
                <a:cs typeface="Calibri Light"/>
              </a:rPr>
              <a:t>of, </a:t>
            </a:r>
            <a:r>
              <a:rPr sz="1000" b="0" dirty="0">
                <a:solidFill>
                  <a:srgbClr val="343B3C"/>
                </a:solidFill>
                <a:latin typeface="Calibri Light"/>
                <a:cs typeface="Calibri Light"/>
              </a:rPr>
              <a:t>and</a:t>
            </a:r>
            <a:r>
              <a:rPr sz="1000" b="0" spc="-25" dirty="0">
                <a:solidFill>
                  <a:srgbClr val="343B3C"/>
                </a:solidFill>
                <a:latin typeface="Calibri Light"/>
                <a:cs typeface="Calibri Light"/>
              </a:rPr>
              <a:t> </a:t>
            </a:r>
            <a:r>
              <a:rPr sz="1000" b="0" dirty="0">
                <a:solidFill>
                  <a:srgbClr val="343B3C"/>
                </a:solidFill>
                <a:latin typeface="Calibri Light"/>
                <a:cs typeface="Calibri Light"/>
              </a:rPr>
              <a:t>has</a:t>
            </a:r>
            <a:r>
              <a:rPr sz="1000" b="0" spc="-30" dirty="0">
                <a:solidFill>
                  <a:srgbClr val="343B3C"/>
                </a:solidFill>
                <a:latin typeface="Calibri Light"/>
                <a:cs typeface="Calibri Light"/>
              </a:rPr>
              <a:t> </a:t>
            </a:r>
            <a:r>
              <a:rPr sz="1000" b="0" dirty="0">
                <a:solidFill>
                  <a:srgbClr val="343B3C"/>
                </a:solidFill>
                <a:latin typeface="Calibri Light"/>
                <a:cs typeface="Calibri Light"/>
              </a:rPr>
              <a:t>no</a:t>
            </a:r>
            <a:r>
              <a:rPr sz="1000" b="0" spc="-25" dirty="0">
                <a:solidFill>
                  <a:srgbClr val="343B3C"/>
                </a:solidFill>
                <a:latin typeface="Calibri Light"/>
                <a:cs typeface="Calibri Light"/>
              </a:rPr>
              <a:t> </a:t>
            </a:r>
            <a:r>
              <a:rPr sz="1000" b="0" dirty="0">
                <a:solidFill>
                  <a:srgbClr val="343B3C"/>
                </a:solidFill>
                <a:latin typeface="Calibri Light"/>
                <a:cs typeface="Calibri Light"/>
              </a:rPr>
              <a:t>bearing</a:t>
            </a:r>
            <a:r>
              <a:rPr sz="1000" b="0" spc="-25" dirty="0">
                <a:solidFill>
                  <a:srgbClr val="343B3C"/>
                </a:solidFill>
                <a:latin typeface="Calibri Light"/>
                <a:cs typeface="Calibri Light"/>
              </a:rPr>
              <a:t> on,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results.</a:t>
            </a:r>
            <a:r>
              <a:rPr sz="1000" b="0" spc="-5" dirty="0">
                <a:solidFill>
                  <a:srgbClr val="343B3C"/>
                </a:solidFill>
                <a:latin typeface="Calibri Light"/>
                <a:cs typeface="Calibri Light"/>
              </a:rPr>
              <a:t> </a:t>
            </a:r>
            <a:r>
              <a:rPr sz="1000" b="0" dirty="0">
                <a:solidFill>
                  <a:srgbClr val="343B3C"/>
                </a:solidFill>
                <a:latin typeface="Calibri Light"/>
                <a:cs typeface="Calibri Light"/>
              </a:rPr>
              <a:t>No statement in this</a:t>
            </a:r>
            <a:r>
              <a:rPr sz="1000" b="0" spc="-10" dirty="0">
                <a:solidFill>
                  <a:srgbClr val="343B3C"/>
                </a:solidFill>
                <a:latin typeface="Calibri Light"/>
                <a:cs typeface="Calibri Light"/>
              </a:rPr>
              <a:t> </a:t>
            </a:r>
            <a:r>
              <a:rPr sz="1000" b="0" dirty="0">
                <a:solidFill>
                  <a:srgbClr val="343B3C"/>
                </a:solidFill>
                <a:latin typeface="Calibri Light"/>
                <a:cs typeface="Calibri Light"/>
              </a:rPr>
              <a:t>monthly</a:t>
            </a:r>
            <a:r>
              <a:rPr sz="1000" b="0" spc="-5" dirty="0">
                <a:solidFill>
                  <a:srgbClr val="343B3C"/>
                </a:solidFill>
                <a:latin typeface="Calibri Light"/>
                <a:cs typeface="Calibri Light"/>
              </a:rPr>
              <a:t> </a:t>
            </a:r>
            <a:r>
              <a:rPr sz="1000" b="0" dirty="0">
                <a:solidFill>
                  <a:srgbClr val="343B3C"/>
                </a:solidFill>
                <a:latin typeface="Calibri Light"/>
                <a:cs typeface="Calibri Light"/>
              </a:rPr>
              <a:t>report is intended to</a:t>
            </a:r>
            <a:r>
              <a:rPr sz="1000" b="0" spc="-5" dirty="0">
                <a:solidFill>
                  <a:srgbClr val="343B3C"/>
                </a:solidFill>
                <a:latin typeface="Calibri Light"/>
                <a:cs typeface="Calibri Light"/>
              </a:rPr>
              <a:t> </a:t>
            </a:r>
            <a:r>
              <a:rPr sz="1000" b="0" dirty="0">
                <a:solidFill>
                  <a:srgbClr val="343B3C"/>
                </a:solidFill>
                <a:latin typeface="Calibri Light"/>
                <a:cs typeface="Calibri Light"/>
              </a:rPr>
              <a:t>be nor may be construed</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 profit </a:t>
            </a:r>
            <a:r>
              <a:rPr sz="1000" b="0" spc="-10" dirty="0">
                <a:solidFill>
                  <a:srgbClr val="343B3C"/>
                </a:solidFill>
                <a:latin typeface="Calibri Light"/>
                <a:cs typeface="Calibri Light"/>
              </a:rPr>
              <a:t>forecast</a:t>
            </a:r>
            <a:r>
              <a:rPr sz="1000" b="0" dirty="0">
                <a:solidFill>
                  <a:srgbClr val="343B3C"/>
                </a:solidFill>
                <a:latin typeface="Calibri Light"/>
                <a:cs typeface="Calibri Light"/>
              </a:rPr>
              <a:t> and</a:t>
            </a:r>
            <a:r>
              <a:rPr sz="1000" b="0" spc="-5" dirty="0">
                <a:solidFill>
                  <a:srgbClr val="343B3C"/>
                </a:solidFill>
                <a:latin typeface="Calibri Light"/>
                <a:cs typeface="Calibri Light"/>
              </a:rPr>
              <a:t> </a:t>
            </a:r>
            <a:r>
              <a:rPr sz="1000" b="0" dirty="0">
                <a:solidFill>
                  <a:srgbClr val="343B3C"/>
                </a:solidFill>
                <a:latin typeface="Calibri Light"/>
                <a:cs typeface="Calibri Light"/>
              </a:rPr>
              <a:t>there</a:t>
            </a:r>
            <a:r>
              <a:rPr sz="1000" b="0" spc="-5" dirty="0">
                <a:solidFill>
                  <a:srgbClr val="343B3C"/>
                </a:solidFill>
                <a:latin typeface="Calibri Light"/>
                <a:cs typeface="Calibri Light"/>
              </a:rPr>
              <a:t> </a:t>
            </a:r>
            <a:r>
              <a:rPr sz="1000" b="0" dirty="0">
                <a:solidFill>
                  <a:srgbClr val="343B3C"/>
                </a:solidFill>
                <a:latin typeface="Calibri Light"/>
                <a:cs typeface="Calibri Light"/>
              </a:rPr>
              <a:t>can be no </a:t>
            </a:r>
            <a:r>
              <a:rPr sz="1000" b="0" spc="-10" dirty="0">
                <a:solidFill>
                  <a:srgbClr val="343B3C"/>
                </a:solidFill>
                <a:latin typeface="Calibri Light"/>
                <a:cs typeface="Calibri Light"/>
              </a:rPr>
              <a:t>assurance </a:t>
            </a:r>
            <a:r>
              <a:rPr sz="1000" b="0" dirty="0">
                <a:solidFill>
                  <a:srgbClr val="343B3C"/>
                </a:solidFill>
                <a:latin typeface="Calibri Light"/>
                <a:cs typeface="Calibri Light"/>
              </a:rPr>
              <a:t>that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assumptions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described</a:t>
            </a:r>
            <a:r>
              <a:rPr sz="1000" b="0" spc="-20"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returns</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targets</a:t>
            </a:r>
            <a:r>
              <a:rPr sz="1000" b="0" spc="-15" dirty="0">
                <a:solidFill>
                  <a:srgbClr val="343B3C"/>
                </a:solidFill>
                <a:latin typeface="Calibri Light"/>
                <a:cs typeface="Calibri Light"/>
              </a:rPr>
              <a:t> </a:t>
            </a:r>
            <a:r>
              <a:rPr sz="1000" b="0" dirty="0">
                <a:solidFill>
                  <a:srgbClr val="343B3C"/>
                </a:solidFill>
                <a:latin typeface="Calibri Light"/>
                <a:cs typeface="Calibri Light"/>
              </a:rPr>
              <a:t>(including</a:t>
            </a:r>
            <a:r>
              <a:rPr sz="1000" b="0" spc="-20" dirty="0">
                <a:solidFill>
                  <a:srgbClr val="343B3C"/>
                </a:solidFill>
                <a:latin typeface="Calibri Light"/>
                <a:cs typeface="Calibri Light"/>
              </a:rPr>
              <a:t> </a:t>
            </a:r>
            <a:r>
              <a:rPr sz="1000" b="0" dirty="0">
                <a:solidFill>
                  <a:srgbClr val="343B3C"/>
                </a:solidFill>
                <a:latin typeface="Calibri Light"/>
                <a:cs typeface="Calibri Light"/>
              </a:rPr>
              <a:t>without</a:t>
            </a:r>
            <a:r>
              <a:rPr sz="1000" b="0" spc="-20" dirty="0">
                <a:solidFill>
                  <a:srgbClr val="343B3C"/>
                </a:solidFill>
                <a:latin typeface="Calibri Light"/>
                <a:cs typeface="Calibri Light"/>
              </a:rPr>
              <a:t> </a:t>
            </a:r>
            <a:r>
              <a:rPr sz="1000" b="0" dirty="0">
                <a:solidFill>
                  <a:srgbClr val="343B3C"/>
                </a:solidFill>
                <a:latin typeface="Calibri Light"/>
                <a:cs typeface="Calibri Light"/>
              </a:rPr>
              <a:t>limitation</a:t>
            </a:r>
            <a:r>
              <a:rPr sz="1000" b="0" spc="-15" dirty="0">
                <a:solidFill>
                  <a:srgbClr val="343B3C"/>
                </a:solidFill>
                <a:latin typeface="Calibri Light"/>
                <a:cs typeface="Calibri Light"/>
              </a:rPr>
              <a:t> </a:t>
            </a:r>
            <a:r>
              <a:rPr sz="1000" b="0" dirty="0">
                <a:solidFill>
                  <a:srgbClr val="343B3C"/>
                </a:solidFill>
                <a:latin typeface="Calibri Light"/>
                <a:cs typeface="Calibri Light"/>
              </a:rPr>
              <a:t>target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portfolio</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composition) indicated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20" dirty="0">
                <a:solidFill>
                  <a:srgbClr val="343B3C"/>
                </a:solidFill>
                <a:latin typeface="Calibri Light"/>
                <a:cs typeface="Calibri Light"/>
              </a:rPr>
              <a:t>will </a:t>
            </a:r>
            <a:r>
              <a:rPr sz="1000" b="0" dirty="0">
                <a:solidFill>
                  <a:srgbClr val="343B3C"/>
                </a:solidFill>
                <a:latin typeface="Calibri Light"/>
                <a:cs typeface="Calibri Light"/>
              </a:rPr>
              <a:t>be</a:t>
            </a:r>
            <a:r>
              <a:rPr sz="1000" b="0" spc="-30" dirty="0">
                <a:solidFill>
                  <a:srgbClr val="343B3C"/>
                </a:solidFill>
                <a:latin typeface="Calibri Light"/>
                <a:cs typeface="Calibri Light"/>
              </a:rPr>
              <a:t> </a:t>
            </a:r>
            <a:r>
              <a:rPr sz="1000" b="0" spc="-10" dirty="0">
                <a:solidFill>
                  <a:srgbClr val="343B3C"/>
                </a:solidFill>
                <a:latin typeface="Calibri Light"/>
                <a:cs typeface="Calibri Light"/>
              </a:rPr>
              <a:t>achieved.</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views</a:t>
            </a:r>
            <a:r>
              <a:rPr sz="1000" b="0" spc="-15" dirty="0">
                <a:solidFill>
                  <a:srgbClr val="343B3C"/>
                </a:solidFill>
                <a:latin typeface="Calibri Light"/>
                <a:cs typeface="Calibri Light"/>
              </a:rPr>
              <a:t> </a:t>
            </a:r>
            <a:r>
              <a:rPr sz="1000" b="0" dirty="0">
                <a:solidFill>
                  <a:srgbClr val="343B3C"/>
                </a:solidFill>
                <a:latin typeface="Calibri Light"/>
                <a:cs typeface="Calibri Light"/>
              </a:rPr>
              <a:t>and</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opinions</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expressed</a:t>
            </a:r>
            <a:r>
              <a:rPr sz="1000" b="0" spc="-15" dirty="0">
                <a:solidFill>
                  <a:srgbClr val="343B3C"/>
                </a:solidFill>
                <a:latin typeface="Calibri Light"/>
                <a:cs typeface="Calibri Light"/>
              </a:rPr>
              <a:t> </a:t>
            </a:r>
            <a:r>
              <a:rPr sz="1000" b="0" dirty="0">
                <a:solidFill>
                  <a:srgbClr val="343B3C"/>
                </a:solidFill>
                <a:latin typeface="Calibri Light"/>
                <a:cs typeface="Calibri Light"/>
              </a:rPr>
              <a:t>herein</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include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statements</a:t>
            </a:r>
            <a:r>
              <a:rPr sz="1000" b="0" spc="-15" dirty="0">
                <a:solidFill>
                  <a:srgbClr val="343B3C"/>
                </a:solidFill>
                <a:latin typeface="Calibri Light"/>
                <a:cs typeface="Calibri Light"/>
              </a:rPr>
              <a:t> </a:t>
            </a:r>
            <a:r>
              <a:rPr sz="1000" b="0" dirty="0">
                <a:solidFill>
                  <a:srgbClr val="343B3C"/>
                </a:solidFill>
                <a:latin typeface="Calibri Light"/>
                <a:cs typeface="Calibri Light"/>
              </a:rPr>
              <a:t>which</a:t>
            </a:r>
            <a:r>
              <a:rPr sz="1000" b="0" spc="-15"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or</a:t>
            </a:r>
            <a:r>
              <a:rPr sz="1000" b="0" spc="-20" dirty="0">
                <a:solidFill>
                  <a:srgbClr val="343B3C"/>
                </a:solidFill>
                <a:latin typeface="Calibri Light"/>
                <a:cs typeface="Calibri Light"/>
              </a:rPr>
              <a:t> </a:t>
            </a:r>
            <a:r>
              <a:rPr sz="1000" b="0" dirty="0">
                <a:solidFill>
                  <a:srgbClr val="343B3C"/>
                </a:solidFill>
                <a:latin typeface="Calibri Light"/>
                <a:cs typeface="Calibri Light"/>
              </a:rPr>
              <a:t>may</a:t>
            </a:r>
            <a:r>
              <a:rPr sz="1000" b="0" spc="-15"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accurate.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Forward-looking </a:t>
            </a:r>
            <a:r>
              <a:rPr sz="1000" b="0" dirty="0">
                <a:solidFill>
                  <a:srgbClr val="343B3C"/>
                </a:solidFill>
                <a:latin typeface="Calibri Light"/>
                <a:cs typeface="Calibri Light"/>
              </a:rPr>
              <a:t>statements</a:t>
            </a:r>
            <a:r>
              <a:rPr sz="1000" b="0" spc="40" dirty="0">
                <a:solidFill>
                  <a:srgbClr val="343B3C"/>
                </a:solidFill>
                <a:latin typeface="Calibri Light"/>
                <a:cs typeface="Calibri Light"/>
              </a:rPr>
              <a:t> </a:t>
            </a:r>
            <a:r>
              <a:rPr sz="1000" b="0" dirty="0">
                <a:solidFill>
                  <a:srgbClr val="343B3C"/>
                </a:solidFill>
                <a:latin typeface="Calibri Light"/>
                <a:cs typeface="Calibri Light"/>
              </a:rPr>
              <a:t>can</a:t>
            </a:r>
            <a:r>
              <a:rPr sz="1000" b="0" spc="45" dirty="0">
                <a:solidFill>
                  <a:srgbClr val="343B3C"/>
                </a:solidFill>
                <a:latin typeface="Calibri Light"/>
                <a:cs typeface="Calibri Light"/>
              </a:rPr>
              <a:t> </a:t>
            </a:r>
            <a:r>
              <a:rPr sz="1000" b="0" dirty="0">
                <a:solidFill>
                  <a:srgbClr val="343B3C"/>
                </a:solidFill>
                <a:latin typeface="Calibri Light"/>
                <a:cs typeface="Calibri Light"/>
              </a:rPr>
              <a:t>be</a:t>
            </a:r>
            <a:r>
              <a:rPr sz="1000" b="0" spc="40" dirty="0">
                <a:solidFill>
                  <a:srgbClr val="343B3C"/>
                </a:solidFill>
                <a:latin typeface="Calibri Light"/>
                <a:cs typeface="Calibri Light"/>
              </a:rPr>
              <a:t> </a:t>
            </a:r>
            <a:r>
              <a:rPr sz="1000" b="0" dirty="0">
                <a:solidFill>
                  <a:srgbClr val="343B3C"/>
                </a:solidFill>
                <a:latin typeface="Calibri Light"/>
                <a:cs typeface="Calibri Light"/>
              </a:rPr>
              <a:t>identified</a:t>
            </a:r>
            <a:r>
              <a:rPr sz="1000" b="0" spc="45" dirty="0">
                <a:solidFill>
                  <a:srgbClr val="343B3C"/>
                </a:solidFill>
                <a:latin typeface="Calibri Light"/>
                <a:cs typeface="Calibri Light"/>
              </a:rPr>
              <a:t> </a:t>
            </a:r>
            <a:r>
              <a:rPr sz="1000" b="0" dirty="0">
                <a:solidFill>
                  <a:srgbClr val="343B3C"/>
                </a:solidFill>
                <a:latin typeface="Calibri Light"/>
                <a:cs typeface="Calibri Light"/>
              </a:rPr>
              <a:t>by</a:t>
            </a:r>
            <a:r>
              <a:rPr sz="1000" b="0" spc="40" dirty="0">
                <a:solidFill>
                  <a:srgbClr val="343B3C"/>
                </a:solidFill>
                <a:latin typeface="Calibri Light"/>
                <a:cs typeface="Calibri Light"/>
              </a:rPr>
              <a:t> </a:t>
            </a:r>
            <a:r>
              <a:rPr sz="1000" b="0" dirty="0">
                <a:solidFill>
                  <a:srgbClr val="343B3C"/>
                </a:solidFill>
                <a:latin typeface="Calibri Light"/>
                <a:cs typeface="Calibri Light"/>
              </a:rPr>
              <a:t>words</a:t>
            </a:r>
            <a:r>
              <a:rPr sz="1000" b="0" spc="45" dirty="0">
                <a:solidFill>
                  <a:srgbClr val="343B3C"/>
                </a:solidFill>
                <a:latin typeface="Calibri Light"/>
                <a:cs typeface="Calibri Light"/>
              </a:rPr>
              <a:t> </a:t>
            </a:r>
            <a:r>
              <a:rPr sz="1000" b="0" dirty="0">
                <a:solidFill>
                  <a:srgbClr val="343B3C"/>
                </a:solidFill>
                <a:latin typeface="Calibri Light"/>
                <a:cs typeface="Calibri Light"/>
              </a:rPr>
              <a:t>like</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’’believe’’,</a:t>
            </a:r>
            <a:r>
              <a:rPr sz="1000" b="0" spc="40" dirty="0">
                <a:solidFill>
                  <a:srgbClr val="343B3C"/>
                </a:solidFill>
                <a:latin typeface="Calibri Light"/>
                <a:cs typeface="Calibri Light"/>
              </a:rPr>
              <a:t> </a:t>
            </a:r>
            <a:r>
              <a:rPr sz="1000" b="0" spc="-10" dirty="0">
                <a:solidFill>
                  <a:srgbClr val="343B3C"/>
                </a:solidFill>
                <a:latin typeface="Calibri Light"/>
                <a:cs typeface="Calibri Light"/>
              </a:rPr>
              <a:t>‘’expect’’,</a:t>
            </a:r>
            <a:r>
              <a:rPr sz="1000" b="0" spc="45" dirty="0">
                <a:solidFill>
                  <a:srgbClr val="343B3C"/>
                </a:solidFill>
                <a:latin typeface="Calibri Light"/>
                <a:cs typeface="Calibri Light"/>
              </a:rPr>
              <a:t> </a:t>
            </a:r>
            <a:r>
              <a:rPr sz="1000" b="0" spc="-10" dirty="0">
                <a:solidFill>
                  <a:srgbClr val="343B3C"/>
                </a:solidFill>
                <a:latin typeface="Calibri Light"/>
                <a:cs typeface="Calibri Light"/>
              </a:rPr>
              <a:t>‘’anticipate’’,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45"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40" dirty="0">
                <a:solidFill>
                  <a:srgbClr val="343B3C"/>
                </a:solidFill>
                <a:latin typeface="Calibri Light"/>
                <a:cs typeface="Calibri Light"/>
              </a:rPr>
              <a:t> </a:t>
            </a:r>
            <a:r>
              <a:rPr sz="1000" b="0" dirty="0">
                <a:solidFill>
                  <a:srgbClr val="343B3C"/>
                </a:solidFill>
                <a:latin typeface="Calibri Light"/>
                <a:cs typeface="Calibri Light"/>
              </a:rPr>
              <a:t>expressions.</a:t>
            </a:r>
            <a:r>
              <a:rPr sz="1000" b="0" spc="35" dirty="0">
                <a:solidFill>
                  <a:srgbClr val="343B3C"/>
                </a:solidFill>
                <a:latin typeface="Calibri Light"/>
                <a:cs typeface="Calibri Light"/>
              </a:rPr>
              <a:t> </a:t>
            </a:r>
            <a:r>
              <a:rPr sz="1000" b="0" dirty="0">
                <a:solidFill>
                  <a:srgbClr val="343B3C"/>
                </a:solidFill>
                <a:latin typeface="Calibri Light"/>
                <a:cs typeface="Calibri Light"/>
              </a:rPr>
              <a:t>You</a:t>
            </a:r>
            <a:r>
              <a:rPr sz="1000" b="0" spc="4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35" dirty="0">
                <a:solidFill>
                  <a:srgbClr val="343B3C"/>
                </a:solidFill>
                <a:latin typeface="Calibri Light"/>
                <a:cs typeface="Calibri Light"/>
              </a:rPr>
              <a:t> </a:t>
            </a:r>
            <a:r>
              <a:rPr sz="1000" b="0" dirty="0">
                <a:solidFill>
                  <a:srgbClr val="343B3C"/>
                </a:solidFill>
                <a:latin typeface="Calibri Light"/>
                <a:cs typeface="Calibri Light"/>
              </a:rPr>
              <a:t>not</a:t>
            </a:r>
            <a:r>
              <a:rPr sz="1000" b="0" spc="45" dirty="0">
                <a:solidFill>
                  <a:srgbClr val="343B3C"/>
                </a:solidFill>
                <a:latin typeface="Calibri Light"/>
                <a:cs typeface="Calibri Light"/>
              </a:rPr>
              <a:t> </a:t>
            </a:r>
            <a:r>
              <a:rPr sz="1000" b="0" dirty="0">
                <a:solidFill>
                  <a:srgbClr val="343B3C"/>
                </a:solidFill>
                <a:latin typeface="Calibri Light"/>
                <a:cs typeface="Calibri Light"/>
              </a:rPr>
              <a:t>place</a:t>
            </a:r>
            <a:r>
              <a:rPr sz="1000" b="0" spc="40" dirty="0">
                <a:solidFill>
                  <a:srgbClr val="343B3C"/>
                </a:solidFill>
                <a:latin typeface="Calibri Light"/>
                <a:cs typeface="Calibri Light"/>
              </a:rPr>
              <a:t> </a:t>
            </a:r>
            <a:r>
              <a:rPr sz="1000" b="0" dirty="0">
                <a:solidFill>
                  <a:srgbClr val="343B3C"/>
                </a:solidFill>
                <a:latin typeface="Calibri Light"/>
                <a:cs typeface="Calibri Light"/>
              </a:rPr>
              <a:t>undue</a:t>
            </a:r>
            <a:r>
              <a:rPr sz="1000" b="0" spc="40" dirty="0">
                <a:solidFill>
                  <a:srgbClr val="343B3C"/>
                </a:solidFill>
                <a:latin typeface="Calibri Light"/>
                <a:cs typeface="Calibri Light"/>
              </a:rPr>
              <a:t> </a:t>
            </a:r>
            <a:r>
              <a:rPr sz="1000" b="0" dirty="0">
                <a:solidFill>
                  <a:srgbClr val="343B3C"/>
                </a:solidFill>
                <a:latin typeface="Calibri Light"/>
                <a:cs typeface="Calibri Light"/>
              </a:rPr>
              <a:t>reliance</a:t>
            </a:r>
            <a:r>
              <a:rPr sz="1000" b="0" spc="40" dirty="0">
                <a:solidFill>
                  <a:srgbClr val="343B3C"/>
                </a:solidFill>
                <a:latin typeface="Calibri Light"/>
                <a:cs typeface="Calibri Light"/>
              </a:rPr>
              <a:t> </a:t>
            </a:r>
            <a:r>
              <a:rPr sz="1000" b="0" spc="-25" dirty="0">
                <a:solidFill>
                  <a:srgbClr val="343B3C"/>
                </a:solidFill>
                <a:latin typeface="Calibri Light"/>
                <a:cs typeface="Calibri Light"/>
              </a:rPr>
              <a:t>on </a:t>
            </a:r>
            <a:r>
              <a:rPr sz="1000" b="0" spc="-10" dirty="0">
                <a:solidFill>
                  <a:srgbClr val="343B3C"/>
                </a:solidFill>
                <a:latin typeface="Calibri Light"/>
                <a:cs typeface="Calibri Light"/>
              </a:rPr>
              <a:t>forward-</a:t>
            </a:r>
            <a:r>
              <a:rPr sz="1000" b="0" dirty="0">
                <a:solidFill>
                  <a:srgbClr val="343B3C"/>
                </a:solidFill>
                <a:latin typeface="Calibri Light"/>
                <a:cs typeface="Calibri Light"/>
              </a:rPr>
              <a:t>looking</a:t>
            </a:r>
            <a:r>
              <a:rPr sz="1000" b="0" spc="35"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35" dirty="0">
                <a:solidFill>
                  <a:srgbClr val="343B3C"/>
                </a:solidFill>
                <a:latin typeface="Calibri Light"/>
                <a:cs typeface="Calibri Light"/>
              </a:rPr>
              <a:t> </a:t>
            </a:r>
            <a:r>
              <a:rPr sz="1000" b="0" dirty="0">
                <a:solidFill>
                  <a:srgbClr val="343B3C"/>
                </a:solidFill>
                <a:latin typeface="Calibri Light"/>
                <a:cs typeface="Calibri Light"/>
              </a:rPr>
              <a:t>which</a:t>
            </a:r>
            <a:r>
              <a:rPr sz="1000" b="0" spc="40" dirty="0">
                <a:solidFill>
                  <a:srgbClr val="343B3C"/>
                </a:solidFill>
                <a:latin typeface="Calibri Light"/>
                <a:cs typeface="Calibri Light"/>
              </a:rPr>
              <a:t> </a:t>
            </a:r>
            <a:r>
              <a:rPr sz="1000" b="0" dirty="0">
                <a:solidFill>
                  <a:srgbClr val="343B3C"/>
                </a:solidFill>
                <a:latin typeface="Calibri Light"/>
                <a:cs typeface="Calibri Light"/>
              </a:rPr>
              <a:t>are</a:t>
            </a:r>
            <a:r>
              <a:rPr sz="1000" b="0" spc="35" dirty="0">
                <a:solidFill>
                  <a:srgbClr val="343B3C"/>
                </a:solidFill>
                <a:latin typeface="Calibri Light"/>
                <a:cs typeface="Calibri Light"/>
              </a:rPr>
              <a:t> </a:t>
            </a:r>
            <a:r>
              <a:rPr sz="1000" b="0" dirty="0">
                <a:solidFill>
                  <a:srgbClr val="343B3C"/>
                </a:solidFill>
                <a:latin typeface="Calibri Light"/>
                <a:cs typeface="Calibri Light"/>
              </a:rPr>
              <a:t>current</a:t>
            </a:r>
            <a:r>
              <a:rPr sz="1000" b="0" spc="40" dirty="0">
                <a:solidFill>
                  <a:srgbClr val="343B3C"/>
                </a:solidFill>
                <a:latin typeface="Calibri Light"/>
                <a:cs typeface="Calibri Light"/>
              </a:rPr>
              <a:t> </a:t>
            </a:r>
            <a:r>
              <a:rPr sz="1000" b="0" dirty="0">
                <a:solidFill>
                  <a:srgbClr val="343B3C"/>
                </a:solidFill>
                <a:latin typeface="Calibri Light"/>
                <a:cs typeface="Calibri Light"/>
              </a:rPr>
              <a:t>as</a:t>
            </a:r>
            <a:r>
              <a:rPr sz="1000" b="0" spc="35" dirty="0">
                <a:solidFill>
                  <a:srgbClr val="343B3C"/>
                </a:solidFill>
                <a:latin typeface="Calibri Light"/>
                <a:cs typeface="Calibri Light"/>
              </a:rPr>
              <a:t> </a:t>
            </a:r>
            <a:r>
              <a:rPr sz="1000" b="0" dirty="0">
                <a:solidFill>
                  <a:srgbClr val="343B3C"/>
                </a:solidFill>
                <a:latin typeface="Calibri Light"/>
                <a:cs typeface="Calibri Light"/>
              </a:rPr>
              <a:t>of</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35" dirty="0">
                <a:solidFill>
                  <a:srgbClr val="343B3C"/>
                </a:solidFill>
                <a:latin typeface="Calibri Light"/>
                <a:cs typeface="Calibri Light"/>
              </a:rPr>
              <a:t> </a:t>
            </a:r>
            <a:r>
              <a:rPr sz="1000" b="0" dirty="0">
                <a:solidFill>
                  <a:srgbClr val="343B3C"/>
                </a:solidFill>
                <a:latin typeface="Calibri Light"/>
                <a:cs typeface="Calibri Light"/>
              </a:rPr>
              <a:t>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35" dirty="0">
                <a:solidFill>
                  <a:srgbClr val="343B3C"/>
                </a:solidFill>
                <a:latin typeface="Calibri Light"/>
                <a:cs typeface="Calibri Light"/>
              </a:rPr>
              <a:t> </a:t>
            </a:r>
            <a:r>
              <a:rPr sz="1000" b="0" dirty="0">
                <a:solidFill>
                  <a:srgbClr val="343B3C"/>
                </a:solidFill>
                <a:latin typeface="Calibri Light"/>
                <a:cs typeface="Calibri Light"/>
              </a:rPr>
              <a:t>this</a:t>
            </a:r>
            <a:r>
              <a:rPr sz="1000" b="0" spc="35" dirty="0">
                <a:solidFill>
                  <a:srgbClr val="343B3C"/>
                </a:solidFill>
                <a:latin typeface="Calibri Light"/>
                <a:cs typeface="Calibri Light"/>
              </a:rPr>
              <a:t> </a:t>
            </a:r>
            <a:r>
              <a:rPr sz="1000" b="0" dirty="0">
                <a:solidFill>
                  <a:srgbClr val="343B3C"/>
                </a:solidFill>
                <a:latin typeface="Calibri Light"/>
                <a:cs typeface="Calibri Light"/>
              </a:rPr>
              <a:t>report.</a:t>
            </a:r>
            <a:r>
              <a:rPr sz="1000" b="0" spc="3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35" dirty="0">
                <a:solidFill>
                  <a:srgbClr val="343B3C"/>
                </a:solidFill>
                <a:latin typeface="Calibri Light"/>
                <a:cs typeface="Calibri Light"/>
              </a:rPr>
              <a:t> </a:t>
            </a:r>
            <a:r>
              <a:rPr sz="1000" b="0" dirty="0">
                <a:solidFill>
                  <a:srgbClr val="343B3C"/>
                </a:solidFill>
                <a:latin typeface="Calibri Light"/>
                <a:cs typeface="Calibri Light"/>
              </a:rPr>
              <a:t>disclaims</a:t>
            </a:r>
            <a:r>
              <a:rPr sz="1000" b="0" spc="35"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dirty="0">
                <a:solidFill>
                  <a:srgbClr val="343B3C"/>
                </a:solidFill>
                <a:latin typeface="Calibri Light"/>
                <a:cs typeface="Calibri Light"/>
              </a:rPr>
              <a:t>obligation</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35" dirty="0">
                <a:solidFill>
                  <a:srgbClr val="343B3C"/>
                </a:solidFill>
                <a:latin typeface="Calibri Light"/>
                <a:cs typeface="Calibri Light"/>
              </a:rPr>
              <a:t> </a:t>
            </a:r>
            <a:r>
              <a:rPr sz="1000" b="0" dirty="0">
                <a:solidFill>
                  <a:srgbClr val="343B3C"/>
                </a:solidFill>
                <a:latin typeface="Calibri Light"/>
                <a:cs typeface="Calibri Light"/>
              </a:rPr>
              <a:t>update</a:t>
            </a:r>
            <a:r>
              <a:rPr sz="1000" b="0" spc="40" dirty="0">
                <a:solidFill>
                  <a:srgbClr val="343B3C"/>
                </a:solidFill>
                <a:latin typeface="Calibri Light"/>
                <a:cs typeface="Calibri Light"/>
              </a:rPr>
              <a:t> </a:t>
            </a:r>
            <a:r>
              <a:rPr sz="1000" b="0" dirty="0">
                <a:solidFill>
                  <a:srgbClr val="343B3C"/>
                </a:solidFill>
                <a:latin typeface="Calibri Light"/>
                <a:cs typeface="Calibri Light"/>
              </a:rPr>
              <a:t>or</a:t>
            </a:r>
            <a:r>
              <a:rPr sz="1000" b="0" spc="35" dirty="0">
                <a:solidFill>
                  <a:srgbClr val="343B3C"/>
                </a:solidFill>
                <a:latin typeface="Calibri Light"/>
                <a:cs typeface="Calibri Light"/>
              </a:rPr>
              <a:t> </a:t>
            </a:r>
            <a:r>
              <a:rPr sz="1000" b="0" dirty="0">
                <a:solidFill>
                  <a:srgbClr val="343B3C"/>
                </a:solidFill>
                <a:latin typeface="Calibri Light"/>
                <a:cs typeface="Calibri Light"/>
              </a:rPr>
              <a:t>alter</a:t>
            </a:r>
            <a:r>
              <a:rPr sz="1000" b="0" spc="40" dirty="0">
                <a:solidFill>
                  <a:srgbClr val="343B3C"/>
                </a:solidFill>
                <a:latin typeface="Calibri Light"/>
                <a:cs typeface="Calibri Light"/>
              </a:rPr>
              <a:t> </a:t>
            </a:r>
            <a:r>
              <a:rPr sz="1000" b="0" dirty="0">
                <a:solidFill>
                  <a:srgbClr val="343B3C"/>
                </a:solidFill>
                <a:latin typeface="Calibri Light"/>
                <a:cs typeface="Calibri Light"/>
              </a:rPr>
              <a:t>any</a:t>
            </a:r>
            <a:r>
              <a:rPr sz="1000" b="0" spc="35" dirty="0">
                <a:solidFill>
                  <a:srgbClr val="343B3C"/>
                </a:solidFill>
                <a:latin typeface="Calibri Light"/>
                <a:cs typeface="Calibri Light"/>
              </a:rPr>
              <a:t> </a:t>
            </a:r>
            <a:r>
              <a:rPr sz="1000" b="0" spc="-10" dirty="0">
                <a:solidFill>
                  <a:srgbClr val="343B3C"/>
                </a:solidFill>
                <a:latin typeface="Calibri Light"/>
                <a:cs typeface="Calibri Light"/>
              </a:rPr>
              <a:t>forward- </a:t>
            </a:r>
            <a:r>
              <a:rPr sz="1000" b="0" dirty="0">
                <a:solidFill>
                  <a:srgbClr val="343B3C"/>
                </a:solidFill>
                <a:latin typeface="Calibri Light"/>
                <a:cs typeface="Calibri Light"/>
              </a:rPr>
              <a:t>looking</a:t>
            </a:r>
            <a:r>
              <a:rPr sz="1000" b="0" spc="-10" dirty="0">
                <a:solidFill>
                  <a:srgbClr val="343B3C"/>
                </a:solidFill>
                <a:latin typeface="Calibri Light"/>
                <a:cs typeface="Calibri Light"/>
              </a:rPr>
              <a:t> </a:t>
            </a:r>
            <a:r>
              <a:rPr sz="1000" b="0" dirty="0">
                <a:solidFill>
                  <a:srgbClr val="343B3C"/>
                </a:solidFill>
                <a:latin typeface="Calibri Light"/>
                <a:cs typeface="Calibri Light"/>
              </a:rPr>
              <a:t>statements,</a:t>
            </a:r>
            <a:r>
              <a:rPr sz="1000" b="0" spc="-5" dirty="0">
                <a:solidFill>
                  <a:srgbClr val="343B3C"/>
                </a:solidFill>
                <a:latin typeface="Calibri Light"/>
                <a:cs typeface="Calibri Light"/>
              </a:rPr>
              <a:t> </a:t>
            </a:r>
            <a:r>
              <a:rPr sz="1000" b="0" dirty="0">
                <a:solidFill>
                  <a:srgbClr val="343B3C"/>
                </a:solidFill>
                <a:latin typeface="Calibri Light"/>
                <a:cs typeface="Calibri Light"/>
              </a:rPr>
              <a:t>whether</a:t>
            </a:r>
            <a:r>
              <a:rPr sz="1000" b="0" spc="-10"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a:t>
            </a:r>
            <a:r>
              <a:rPr sz="1000" b="0" spc="-5" dirty="0">
                <a:solidFill>
                  <a:srgbClr val="343B3C"/>
                </a:solidFill>
                <a:latin typeface="Calibri Light"/>
                <a:cs typeface="Calibri Light"/>
              </a:rPr>
              <a:t> </a:t>
            </a:r>
            <a:r>
              <a:rPr sz="1000" b="0" dirty="0">
                <a:solidFill>
                  <a:srgbClr val="343B3C"/>
                </a:solidFill>
                <a:latin typeface="Calibri Light"/>
                <a:cs typeface="Calibri Light"/>
              </a:rPr>
              <a:t>result</a:t>
            </a:r>
            <a:r>
              <a:rPr sz="1000" b="0" spc="-10" dirty="0">
                <a:solidFill>
                  <a:srgbClr val="343B3C"/>
                </a:solidFill>
                <a:latin typeface="Calibri Light"/>
                <a:cs typeface="Calibri Light"/>
              </a:rPr>
              <a:t> </a:t>
            </a:r>
            <a:r>
              <a:rPr sz="1000" b="0" dirty="0">
                <a:solidFill>
                  <a:srgbClr val="343B3C"/>
                </a:solidFill>
                <a:latin typeface="Calibri Light"/>
                <a:cs typeface="Calibri Light"/>
              </a:rPr>
              <a:t>of</a:t>
            </a:r>
            <a:r>
              <a:rPr sz="1000" b="0" spc="-5" dirty="0">
                <a:solidFill>
                  <a:srgbClr val="343B3C"/>
                </a:solidFill>
                <a:latin typeface="Calibri Light"/>
                <a:cs typeface="Calibri Light"/>
              </a:rPr>
              <a:t> </a:t>
            </a:r>
            <a:r>
              <a:rPr sz="1000" b="0" dirty="0">
                <a:solidFill>
                  <a:srgbClr val="343B3C"/>
                </a:solidFill>
                <a:latin typeface="Calibri Light"/>
                <a:cs typeface="Calibri Light"/>
              </a:rPr>
              <a:t>new</a:t>
            </a:r>
            <a:r>
              <a:rPr sz="1000" b="0" spc="-10" dirty="0">
                <a:solidFill>
                  <a:srgbClr val="343B3C"/>
                </a:solidFill>
                <a:latin typeface="Calibri Light"/>
                <a:cs typeface="Calibri Light"/>
              </a:rPr>
              <a:t> information,</a:t>
            </a:r>
            <a:r>
              <a:rPr sz="1000" b="0" spc="-5" dirty="0">
                <a:solidFill>
                  <a:srgbClr val="343B3C"/>
                </a:solidFill>
                <a:latin typeface="Calibri Light"/>
                <a:cs typeface="Calibri Light"/>
              </a:rPr>
              <a:t> </a:t>
            </a:r>
            <a:r>
              <a:rPr sz="1000" b="0" dirty="0">
                <a:solidFill>
                  <a:srgbClr val="343B3C"/>
                </a:solidFill>
                <a:latin typeface="Calibri Light"/>
                <a:cs typeface="Calibri Light"/>
              </a:rPr>
              <a:t>future</a:t>
            </a:r>
            <a:r>
              <a:rPr sz="1000" b="0" spc="-5" dirty="0">
                <a:solidFill>
                  <a:srgbClr val="343B3C"/>
                </a:solidFill>
                <a:latin typeface="Calibri Light"/>
                <a:cs typeface="Calibri Light"/>
              </a:rPr>
              <a:t> </a:t>
            </a:r>
            <a:r>
              <a:rPr sz="1000" b="0" dirty="0">
                <a:solidFill>
                  <a:srgbClr val="343B3C"/>
                </a:solidFill>
                <a:latin typeface="Calibri Light"/>
                <a:cs typeface="Calibri Light"/>
              </a:rPr>
              <a:t>events</a:t>
            </a:r>
            <a:r>
              <a:rPr sz="1000" b="0" spc="-10" dirty="0">
                <a:solidFill>
                  <a:srgbClr val="343B3C"/>
                </a:solidFill>
                <a:latin typeface="Calibri Light"/>
                <a:cs typeface="Calibri Light"/>
              </a:rPr>
              <a:t> </a:t>
            </a:r>
            <a:r>
              <a:rPr sz="1000" b="0" dirty="0">
                <a:solidFill>
                  <a:srgbClr val="343B3C"/>
                </a:solidFill>
                <a:latin typeface="Calibri Light"/>
                <a:cs typeface="Calibri Light"/>
              </a:rPr>
              <a:t>or</a:t>
            </a:r>
            <a:r>
              <a:rPr sz="1000" b="0" spc="-5" dirty="0">
                <a:solidFill>
                  <a:srgbClr val="343B3C"/>
                </a:solidFill>
                <a:latin typeface="Calibri Light"/>
                <a:cs typeface="Calibri Light"/>
              </a:rPr>
              <a:t> </a:t>
            </a:r>
            <a:r>
              <a:rPr sz="1000" b="0" dirty="0">
                <a:solidFill>
                  <a:srgbClr val="343B3C"/>
                </a:solidFill>
                <a:latin typeface="Calibri Light"/>
                <a:cs typeface="Calibri Light"/>
              </a:rPr>
              <a:t>otherwise.</a:t>
            </a:r>
            <a:r>
              <a:rPr sz="1000" b="0" spc="-5" dirty="0">
                <a:solidFill>
                  <a:srgbClr val="343B3C"/>
                </a:solidFill>
                <a:latin typeface="Calibri Light"/>
                <a:cs typeface="Calibri Light"/>
              </a:rPr>
              <a:t> </a:t>
            </a:r>
            <a:r>
              <a:rPr sz="1000" b="0" dirty="0">
                <a:solidFill>
                  <a:srgbClr val="343B3C"/>
                </a:solidFill>
                <a:latin typeface="Calibri Light"/>
                <a:cs typeface="Calibri Light"/>
              </a:rPr>
              <a:t>The</a:t>
            </a:r>
            <a:r>
              <a:rPr sz="1000" b="0" spc="-1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5" dirty="0">
                <a:solidFill>
                  <a:srgbClr val="343B3C"/>
                </a:solidFill>
                <a:latin typeface="Calibri Light"/>
                <a:cs typeface="Calibri Light"/>
              </a:rPr>
              <a:t> </a:t>
            </a:r>
            <a:r>
              <a:rPr sz="1000" b="0" dirty="0">
                <a:solidFill>
                  <a:srgbClr val="343B3C"/>
                </a:solidFill>
                <a:latin typeface="Calibri Light"/>
                <a:cs typeface="Calibri Light"/>
              </a:rPr>
              <a:t>of</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financial</a:t>
            </a:r>
            <a:r>
              <a:rPr sz="1000" b="0" spc="-5" dirty="0">
                <a:solidFill>
                  <a:srgbClr val="343B3C"/>
                </a:solidFill>
                <a:latin typeface="Calibri Light"/>
                <a:cs typeface="Calibri Light"/>
              </a:rPr>
              <a:t> </a:t>
            </a:r>
            <a:r>
              <a:rPr sz="1000" b="0" dirty="0">
                <a:solidFill>
                  <a:srgbClr val="343B3C"/>
                </a:solidFill>
                <a:latin typeface="Calibri Light"/>
                <a:cs typeface="Calibri Light"/>
              </a:rPr>
              <a:t>assets</a:t>
            </a:r>
            <a:r>
              <a:rPr sz="1000" b="0" spc="-5" dirty="0">
                <a:solidFill>
                  <a:srgbClr val="343B3C"/>
                </a:solidFill>
                <a:latin typeface="Calibri Light"/>
                <a:cs typeface="Calibri Light"/>
              </a:rPr>
              <a:t> </a:t>
            </a:r>
            <a:r>
              <a:rPr sz="1000" b="0" dirty="0">
                <a:solidFill>
                  <a:srgbClr val="343B3C"/>
                </a:solidFill>
                <a:latin typeface="Calibri Light"/>
                <a:cs typeface="Calibri Light"/>
              </a:rPr>
              <a:t>can</a:t>
            </a:r>
            <a:r>
              <a:rPr sz="1000" b="0" spc="-10" dirty="0">
                <a:solidFill>
                  <a:srgbClr val="343B3C"/>
                </a:solidFill>
                <a:latin typeface="Calibri Light"/>
                <a:cs typeface="Calibri Light"/>
              </a:rPr>
              <a:t> </a:t>
            </a:r>
            <a:r>
              <a:rPr sz="1000" b="0" dirty="0">
                <a:solidFill>
                  <a:srgbClr val="343B3C"/>
                </a:solidFill>
                <a:latin typeface="Calibri Light"/>
                <a:cs typeface="Calibri Light"/>
              </a:rPr>
              <a:t>vary</a:t>
            </a:r>
            <a:r>
              <a:rPr sz="1000" b="0" spc="-5" dirty="0">
                <a:solidFill>
                  <a:srgbClr val="343B3C"/>
                </a:solidFill>
                <a:latin typeface="Calibri Light"/>
                <a:cs typeface="Calibri Light"/>
              </a:rPr>
              <a:t> </a:t>
            </a:r>
            <a:r>
              <a:rPr sz="1000" b="0" spc="-10" dirty="0">
                <a:solidFill>
                  <a:srgbClr val="343B3C"/>
                </a:solidFill>
                <a:latin typeface="Calibri Light"/>
                <a:cs typeface="Calibri Light"/>
              </a:rPr>
              <a:t>significantly </a:t>
            </a:r>
            <a:r>
              <a:rPr sz="1000" b="0" dirty="0">
                <a:solidFill>
                  <a:srgbClr val="343B3C"/>
                </a:solidFill>
                <a:latin typeface="Calibri Light"/>
                <a:cs typeface="Calibri Light"/>
              </a:rPr>
              <a:t>from</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prices</a:t>
            </a:r>
            <a:r>
              <a:rPr sz="1000" b="0" spc="40" dirty="0">
                <a:solidFill>
                  <a:srgbClr val="343B3C"/>
                </a:solidFill>
                <a:latin typeface="Calibri Light"/>
                <a:cs typeface="Calibri Light"/>
              </a:rPr>
              <a:t> </a:t>
            </a:r>
            <a:r>
              <a:rPr sz="1000" b="0" dirty="0">
                <a:solidFill>
                  <a:srgbClr val="343B3C"/>
                </a:solidFill>
                <a:latin typeface="Calibri Light"/>
                <a:cs typeface="Calibri Light"/>
              </a:rPr>
              <a:t>that</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45" dirty="0">
                <a:solidFill>
                  <a:srgbClr val="343B3C"/>
                </a:solidFill>
                <a:latin typeface="Calibri Light"/>
                <a:cs typeface="Calibri Light"/>
              </a:rPr>
              <a:t> </a:t>
            </a:r>
            <a:r>
              <a:rPr sz="1000" b="0" dirty="0">
                <a:solidFill>
                  <a:srgbClr val="343B3C"/>
                </a:solidFill>
                <a:latin typeface="Calibri Light"/>
                <a:cs typeface="Calibri Light"/>
              </a:rPr>
              <a:t>could</a:t>
            </a:r>
            <a:r>
              <a:rPr sz="1000" b="0" spc="40" dirty="0">
                <a:solidFill>
                  <a:srgbClr val="343B3C"/>
                </a:solidFill>
                <a:latin typeface="Calibri Light"/>
                <a:cs typeface="Calibri Light"/>
              </a:rPr>
              <a:t> </a:t>
            </a:r>
            <a:r>
              <a:rPr sz="1000" b="0" dirty="0">
                <a:solidFill>
                  <a:srgbClr val="343B3C"/>
                </a:solidFill>
                <a:latin typeface="Calibri Light"/>
                <a:cs typeface="Calibri Light"/>
              </a:rPr>
              <a:t>obtain</a:t>
            </a:r>
            <a:r>
              <a:rPr sz="1000" b="0" spc="40" dirty="0">
                <a:solidFill>
                  <a:srgbClr val="343B3C"/>
                </a:solidFill>
                <a:latin typeface="Calibri Light"/>
                <a:cs typeface="Calibri Light"/>
              </a:rPr>
              <a:t> </a:t>
            </a:r>
            <a:r>
              <a:rPr sz="1000" b="0" dirty="0">
                <a:solidFill>
                  <a:srgbClr val="343B3C"/>
                </a:solidFill>
                <a:latin typeface="Calibri Light"/>
                <a:cs typeface="Calibri Light"/>
              </a:rPr>
              <a:t>if</a:t>
            </a:r>
            <a:r>
              <a:rPr sz="1000" b="0" spc="45" dirty="0">
                <a:solidFill>
                  <a:srgbClr val="343B3C"/>
                </a:solidFill>
                <a:latin typeface="Calibri Light"/>
                <a:cs typeface="Calibri Light"/>
              </a:rPr>
              <a:t> </a:t>
            </a:r>
            <a:r>
              <a:rPr sz="1000" b="0" dirty="0">
                <a:solidFill>
                  <a:srgbClr val="343B3C"/>
                </a:solidFill>
                <a:latin typeface="Calibri Light"/>
                <a:cs typeface="Calibri Light"/>
              </a:rPr>
              <a:t>it</a:t>
            </a:r>
            <a:r>
              <a:rPr sz="1000" b="0" spc="40" dirty="0">
                <a:solidFill>
                  <a:srgbClr val="343B3C"/>
                </a:solidFill>
                <a:latin typeface="Calibri Light"/>
                <a:cs typeface="Calibri Light"/>
              </a:rPr>
              <a:t> </a:t>
            </a:r>
            <a:r>
              <a:rPr sz="1000" b="0" dirty="0">
                <a:solidFill>
                  <a:srgbClr val="343B3C"/>
                </a:solidFill>
                <a:latin typeface="Calibri Light"/>
                <a:cs typeface="Calibri Light"/>
              </a:rPr>
              <a:t>sought</a:t>
            </a:r>
            <a:r>
              <a:rPr sz="1000" b="0" spc="40" dirty="0">
                <a:solidFill>
                  <a:srgbClr val="343B3C"/>
                </a:solidFill>
                <a:latin typeface="Calibri Light"/>
                <a:cs typeface="Calibri Light"/>
              </a:rPr>
              <a:t> </a:t>
            </a:r>
            <a:r>
              <a:rPr sz="1000" b="0" dirty="0">
                <a:solidFill>
                  <a:srgbClr val="343B3C"/>
                </a:solidFill>
                <a:latin typeface="Calibri Light"/>
                <a:cs typeface="Calibri Light"/>
              </a:rPr>
              <a:t>to</a:t>
            </a:r>
            <a:r>
              <a:rPr sz="1000" b="0" spc="45" dirty="0">
                <a:solidFill>
                  <a:srgbClr val="343B3C"/>
                </a:solidFill>
                <a:latin typeface="Calibri Light"/>
                <a:cs typeface="Calibri Light"/>
              </a:rPr>
              <a:t> </a:t>
            </a:r>
            <a:r>
              <a:rPr sz="1000" b="0" dirty="0">
                <a:solidFill>
                  <a:srgbClr val="343B3C"/>
                </a:solidFill>
                <a:latin typeface="Calibri Light"/>
                <a:cs typeface="Calibri Light"/>
              </a:rPr>
              <a:t>liquidate</a:t>
            </a:r>
            <a:r>
              <a:rPr sz="1000" b="0" spc="40"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positions</a:t>
            </a:r>
            <a:r>
              <a:rPr sz="1000" b="0" spc="45" dirty="0">
                <a:solidFill>
                  <a:srgbClr val="343B3C"/>
                </a:solidFill>
                <a:latin typeface="Calibri Light"/>
                <a:cs typeface="Calibri Light"/>
              </a:rPr>
              <a:t> </a:t>
            </a:r>
            <a:r>
              <a:rPr sz="1000" b="0" dirty="0">
                <a:solidFill>
                  <a:srgbClr val="343B3C"/>
                </a:solidFill>
                <a:latin typeface="Calibri Light"/>
                <a:cs typeface="Calibri Light"/>
              </a:rPr>
              <a:t>on</a:t>
            </a:r>
            <a:r>
              <a:rPr sz="1000" b="0" spc="40" dirty="0">
                <a:solidFill>
                  <a:srgbClr val="343B3C"/>
                </a:solidFill>
                <a:latin typeface="Calibri Light"/>
                <a:cs typeface="Calibri Light"/>
              </a:rPr>
              <a:t> </a:t>
            </a:r>
            <a:r>
              <a:rPr sz="1000" b="0" dirty="0">
                <a:solidFill>
                  <a:srgbClr val="343B3C"/>
                </a:solidFill>
                <a:latin typeface="Calibri Light"/>
                <a:cs typeface="Calibri Light"/>
              </a:rPr>
              <a:t>behalf</a:t>
            </a:r>
            <a:r>
              <a:rPr sz="1000" b="0" spc="40" dirty="0">
                <a:solidFill>
                  <a:srgbClr val="343B3C"/>
                </a:solidFill>
                <a:latin typeface="Calibri Light"/>
                <a:cs typeface="Calibri Light"/>
              </a:rPr>
              <a:t> </a:t>
            </a:r>
            <a:r>
              <a:rPr sz="1000" b="0" dirty="0">
                <a:solidFill>
                  <a:srgbClr val="343B3C"/>
                </a:solidFill>
                <a:latin typeface="Calibri Light"/>
                <a:cs typeface="Calibri Light"/>
              </a:rPr>
              <a:t>of</a:t>
            </a:r>
            <a:r>
              <a:rPr sz="1000" b="0" spc="45" dirty="0">
                <a:solidFill>
                  <a:srgbClr val="343B3C"/>
                </a:solidFill>
                <a:latin typeface="Calibri Light"/>
                <a:cs typeface="Calibri Light"/>
              </a:rPr>
              <a:t> </a:t>
            </a:r>
            <a:r>
              <a:rPr sz="1000" b="0" dirty="0">
                <a:solidFill>
                  <a:srgbClr val="343B3C"/>
                </a:solidFill>
                <a:latin typeface="Calibri Light"/>
                <a:cs typeface="Calibri Light"/>
              </a:rPr>
              <a:t>the</a:t>
            </a:r>
            <a:r>
              <a:rPr sz="1000" b="0" spc="40"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40" dirty="0">
                <a:solidFill>
                  <a:srgbClr val="343B3C"/>
                </a:solidFill>
                <a:latin typeface="Calibri Light"/>
                <a:cs typeface="Calibri Light"/>
              </a:rPr>
              <a:t> </a:t>
            </a:r>
            <a:r>
              <a:rPr sz="1000" b="0" dirty="0">
                <a:solidFill>
                  <a:srgbClr val="343B3C"/>
                </a:solidFill>
                <a:latin typeface="Calibri Light"/>
                <a:cs typeface="Calibri Light"/>
              </a:rPr>
              <a:t>due</a:t>
            </a:r>
            <a:r>
              <a:rPr sz="1000" b="0" spc="45" dirty="0">
                <a:solidFill>
                  <a:srgbClr val="343B3C"/>
                </a:solidFill>
                <a:latin typeface="Calibri Light"/>
                <a:cs typeface="Calibri Light"/>
              </a:rPr>
              <a:t> </a:t>
            </a:r>
            <a:r>
              <a:rPr sz="1000" b="0" dirty="0">
                <a:solidFill>
                  <a:srgbClr val="343B3C"/>
                </a:solidFill>
                <a:latin typeface="Calibri Light"/>
                <a:cs typeface="Calibri Light"/>
              </a:rPr>
              <a:t>to</a:t>
            </a:r>
            <a:r>
              <a:rPr sz="1000" b="0" spc="40" dirty="0">
                <a:solidFill>
                  <a:srgbClr val="343B3C"/>
                </a:solidFill>
                <a:latin typeface="Calibri Light"/>
                <a:cs typeface="Calibri Light"/>
              </a:rPr>
              <a:t> </a:t>
            </a:r>
            <a:r>
              <a:rPr sz="1000" b="0" dirty="0">
                <a:solidFill>
                  <a:srgbClr val="343B3C"/>
                </a:solidFill>
                <a:latin typeface="Calibri Light"/>
                <a:cs typeface="Calibri Light"/>
              </a:rPr>
              <a:t>market</a:t>
            </a:r>
            <a:r>
              <a:rPr sz="1000" b="0" spc="40" dirty="0">
                <a:solidFill>
                  <a:srgbClr val="343B3C"/>
                </a:solidFill>
                <a:latin typeface="Calibri Light"/>
                <a:cs typeface="Calibri Light"/>
              </a:rPr>
              <a:t> </a:t>
            </a:r>
            <a:r>
              <a:rPr sz="1000" b="0" dirty="0">
                <a:solidFill>
                  <a:srgbClr val="343B3C"/>
                </a:solidFill>
                <a:latin typeface="Calibri Light"/>
                <a:cs typeface="Calibri Light"/>
              </a:rPr>
              <a:t>conditions</a:t>
            </a:r>
            <a:r>
              <a:rPr sz="1000" b="0" spc="45" dirty="0">
                <a:solidFill>
                  <a:srgbClr val="343B3C"/>
                </a:solidFill>
                <a:latin typeface="Calibri Light"/>
                <a:cs typeface="Calibri Light"/>
              </a:rPr>
              <a:t> </a:t>
            </a:r>
            <a:r>
              <a:rPr sz="1000" b="0" spc="-25" dirty="0">
                <a:solidFill>
                  <a:srgbClr val="343B3C"/>
                </a:solidFill>
                <a:latin typeface="Calibri Light"/>
                <a:cs typeface="Calibri Light"/>
              </a:rPr>
              <a:t>and </a:t>
            </a:r>
            <a:r>
              <a:rPr sz="1000" b="0" dirty="0">
                <a:solidFill>
                  <a:srgbClr val="343B3C"/>
                </a:solidFill>
                <a:latin typeface="Calibri Light"/>
                <a:cs typeface="Calibri Light"/>
              </a:rPr>
              <a:t>general</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economic</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environment.</a:t>
            </a:r>
            <a:r>
              <a:rPr sz="1000" b="0" spc="-15" dirty="0">
                <a:solidFill>
                  <a:srgbClr val="343B3C"/>
                </a:solidFill>
                <a:latin typeface="Calibri Light"/>
                <a:cs typeface="Calibri Light"/>
              </a:rPr>
              <a:t> </a:t>
            </a:r>
            <a:r>
              <a:rPr sz="1000" b="0" dirty="0">
                <a:solidFill>
                  <a:srgbClr val="343B3C"/>
                </a:solidFill>
                <a:latin typeface="Calibri Light"/>
                <a:cs typeface="Calibri Light"/>
              </a:rPr>
              <a:t>Such</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valuations</a:t>
            </a:r>
            <a:r>
              <a:rPr sz="1000" b="0" spc="-15" dirty="0">
                <a:solidFill>
                  <a:srgbClr val="343B3C"/>
                </a:solidFill>
                <a:latin typeface="Calibri Light"/>
                <a:cs typeface="Calibri Light"/>
              </a:rPr>
              <a:t> </a:t>
            </a:r>
            <a:r>
              <a:rPr sz="1000" b="0" dirty="0">
                <a:solidFill>
                  <a:srgbClr val="343B3C"/>
                </a:solidFill>
                <a:latin typeface="Calibri Light"/>
                <a:cs typeface="Calibri Light"/>
              </a:rPr>
              <a:t>do</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constitute</a:t>
            </a:r>
            <a:r>
              <a:rPr sz="1000" b="0" spc="-20" dirty="0">
                <a:solidFill>
                  <a:srgbClr val="343B3C"/>
                </a:solidFill>
                <a:latin typeface="Calibri Light"/>
                <a:cs typeface="Calibri Light"/>
              </a:rPr>
              <a:t> </a:t>
            </a:r>
            <a:r>
              <a:rPr sz="1000" b="0" dirty="0">
                <a:solidFill>
                  <a:srgbClr val="343B3C"/>
                </a:solidFill>
                <a:latin typeface="Calibri Light"/>
                <a:cs typeface="Calibri Light"/>
              </a:rPr>
              <a:t>a</a:t>
            </a:r>
            <a:r>
              <a:rPr sz="1000" b="0" spc="-15" dirty="0">
                <a:solidFill>
                  <a:srgbClr val="343B3C"/>
                </a:solidFill>
                <a:latin typeface="Calibri Light"/>
                <a:cs typeface="Calibri Light"/>
              </a:rPr>
              <a:t> </a:t>
            </a:r>
            <a:r>
              <a:rPr sz="1000" b="0" dirty="0">
                <a:solidFill>
                  <a:srgbClr val="343B3C"/>
                </a:solidFill>
                <a:latin typeface="Calibri Light"/>
                <a:cs typeface="Calibri Light"/>
              </a:rPr>
              <a:t>fairness</a:t>
            </a:r>
            <a:r>
              <a:rPr sz="1000" b="0" spc="-20" dirty="0">
                <a:solidFill>
                  <a:srgbClr val="343B3C"/>
                </a:solidFill>
                <a:latin typeface="Calibri Light"/>
                <a:cs typeface="Calibri Light"/>
              </a:rPr>
              <a:t> </a:t>
            </a:r>
            <a:r>
              <a:rPr sz="1000" b="0" dirty="0">
                <a:solidFill>
                  <a:srgbClr val="343B3C"/>
                </a:solidFill>
                <a:latin typeface="Calibri Light"/>
                <a:cs typeface="Calibri Light"/>
              </a:rPr>
              <a:t>or</a:t>
            </a:r>
            <a:r>
              <a:rPr sz="1000" b="0" spc="-10" dirty="0">
                <a:solidFill>
                  <a:srgbClr val="343B3C"/>
                </a:solidFill>
                <a:latin typeface="Calibri Light"/>
                <a:cs typeface="Calibri Light"/>
              </a:rPr>
              <a:t> </a:t>
            </a:r>
            <a:r>
              <a:rPr sz="1000" b="0" dirty="0">
                <a:solidFill>
                  <a:srgbClr val="343B3C"/>
                </a:solidFill>
                <a:latin typeface="Calibri Light"/>
                <a:cs typeface="Calibri Light"/>
              </a:rPr>
              <a:t>similar</a:t>
            </a:r>
            <a:r>
              <a:rPr sz="1000" b="0" spc="-20" dirty="0">
                <a:solidFill>
                  <a:srgbClr val="343B3C"/>
                </a:solidFill>
                <a:latin typeface="Calibri Light"/>
                <a:cs typeface="Calibri Light"/>
              </a:rPr>
              <a:t> </a:t>
            </a:r>
            <a:r>
              <a:rPr sz="1000" b="0" dirty="0">
                <a:solidFill>
                  <a:srgbClr val="343B3C"/>
                </a:solidFill>
                <a:latin typeface="Calibri Light"/>
                <a:cs typeface="Calibri Light"/>
              </a:rPr>
              <a:t>opinion</a:t>
            </a:r>
            <a:r>
              <a:rPr sz="1000" b="0" spc="-20" dirty="0">
                <a:solidFill>
                  <a:srgbClr val="343B3C"/>
                </a:solidFill>
                <a:latin typeface="Calibri Light"/>
                <a:cs typeface="Calibri Light"/>
              </a:rPr>
              <a:t> </a:t>
            </a:r>
            <a:r>
              <a:rPr sz="1000" b="0" dirty="0">
                <a:solidFill>
                  <a:srgbClr val="343B3C"/>
                </a:solidFill>
                <a:latin typeface="Calibri Light"/>
                <a:cs typeface="Calibri Light"/>
              </a:rPr>
              <a:t>and</a:t>
            </a:r>
            <a:r>
              <a:rPr sz="1000" b="0" spc="-15" dirty="0">
                <a:solidFill>
                  <a:srgbClr val="343B3C"/>
                </a:solidFill>
                <a:latin typeface="Calibri Light"/>
                <a:cs typeface="Calibri Light"/>
              </a:rPr>
              <a:t> </a:t>
            </a:r>
            <a:r>
              <a:rPr sz="1000" b="0" dirty="0">
                <a:solidFill>
                  <a:srgbClr val="343B3C"/>
                </a:solidFill>
                <a:latin typeface="Calibri Light"/>
                <a:cs typeface="Calibri Light"/>
              </a:rPr>
              <a:t>should</a:t>
            </a:r>
            <a:r>
              <a:rPr sz="1000" b="0" spc="-20" dirty="0">
                <a:solidFill>
                  <a:srgbClr val="343B3C"/>
                </a:solidFill>
                <a:latin typeface="Calibri Light"/>
                <a:cs typeface="Calibri Light"/>
              </a:rPr>
              <a:t> </a:t>
            </a:r>
            <a:r>
              <a:rPr sz="1000" b="0" dirty="0">
                <a:solidFill>
                  <a:srgbClr val="343B3C"/>
                </a:solidFill>
                <a:latin typeface="Calibri Light"/>
                <a:cs typeface="Calibri Light"/>
              </a:rPr>
              <a:t>not</a:t>
            </a:r>
            <a:r>
              <a:rPr sz="1000" b="0" spc="-15" dirty="0">
                <a:solidFill>
                  <a:srgbClr val="343B3C"/>
                </a:solidFill>
                <a:latin typeface="Calibri Light"/>
                <a:cs typeface="Calibri Light"/>
              </a:rPr>
              <a:t> </a:t>
            </a:r>
            <a:r>
              <a:rPr sz="1000" b="0" dirty="0">
                <a:solidFill>
                  <a:srgbClr val="343B3C"/>
                </a:solidFill>
                <a:latin typeface="Calibri Light"/>
                <a:cs typeface="Calibri Light"/>
              </a:rPr>
              <a:t>be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regarded</a:t>
            </a:r>
            <a:r>
              <a:rPr sz="1000" b="0" spc="-15" dirty="0">
                <a:solidFill>
                  <a:srgbClr val="343B3C"/>
                </a:solidFill>
                <a:latin typeface="Calibri Light"/>
                <a:cs typeface="Calibri Light"/>
              </a:rPr>
              <a:t> </a:t>
            </a:r>
            <a:r>
              <a:rPr sz="1000" b="0" dirty="0">
                <a:solidFill>
                  <a:srgbClr val="343B3C"/>
                </a:solidFill>
                <a:latin typeface="Calibri Light"/>
                <a:cs typeface="Calibri Light"/>
              </a:rPr>
              <a:t>as</a:t>
            </a:r>
            <a:r>
              <a:rPr sz="1000" b="0" spc="-20" dirty="0">
                <a:solidFill>
                  <a:srgbClr val="343B3C"/>
                </a:solidFill>
                <a:latin typeface="Calibri Light"/>
                <a:cs typeface="Calibri Light"/>
              </a:rPr>
              <a:t>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They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follow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dirty="0">
                <a:solidFill>
                  <a:srgbClr val="343B3C"/>
                </a:solidFill>
                <a:latin typeface="Calibri Light"/>
                <a:cs typeface="Calibri Light"/>
              </a:rPr>
              <a:t>valuation</a:t>
            </a:r>
            <a:r>
              <a:rPr sz="1000" b="0" spc="-20" dirty="0">
                <a:solidFill>
                  <a:srgbClr val="343B3C"/>
                </a:solidFill>
                <a:latin typeface="Calibri Light"/>
                <a:cs typeface="Calibri Light"/>
              </a:rPr>
              <a:t> </a:t>
            </a:r>
            <a:r>
              <a:rPr sz="1000" b="0" dirty="0">
                <a:solidFill>
                  <a:srgbClr val="343B3C"/>
                </a:solidFill>
                <a:latin typeface="Calibri Light"/>
                <a:cs typeface="Calibri Light"/>
              </a:rPr>
              <a:t>policy</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Company</a:t>
            </a:r>
            <a:r>
              <a:rPr sz="1000" b="0" spc="-20" dirty="0">
                <a:solidFill>
                  <a:srgbClr val="343B3C"/>
                </a:solidFill>
                <a:latin typeface="Calibri Light"/>
                <a:cs typeface="Calibri Light"/>
              </a:rPr>
              <a:t> </a:t>
            </a:r>
            <a:r>
              <a:rPr sz="1000" b="0" dirty="0">
                <a:solidFill>
                  <a:srgbClr val="343B3C"/>
                </a:solidFill>
                <a:latin typeface="Calibri Light"/>
                <a:cs typeface="Calibri Light"/>
              </a:rPr>
              <a:t>as</a:t>
            </a:r>
            <a:r>
              <a:rPr sz="1000" b="0" spc="-15" dirty="0">
                <a:solidFill>
                  <a:srgbClr val="343B3C"/>
                </a:solidFill>
                <a:latin typeface="Calibri Light"/>
                <a:cs typeface="Calibri Light"/>
              </a:rPr>
              <a:t> </a:t>
            </a:r>
            <a:r>
              <a:rPr sz="1000" b="0" dirty="0">
                <a:solidFill>
                  <a:srgbClr val="343B3C"/>
                </a:solidFill>
                <a:latin typeface="Calibri Light"/>
                <a:cs typeface="Calibri Light"/>
              </a:rPr>
              <a:t>adapted</a:t>
            </a:r>
            <a:r>
              <a:rPr sz="1000" b="0" spc="-20" dirty="0">
                <a:solidFill>
                  <a:srgbClr val="343B3C"/>
                </a:solidFill>
                <a:latin typeface="Calibri Light"/>
                <a:cs typeface="Calibri Light"/>
              </a:rPr>
              <a:t> </a:t>
            </a:r>
            <a:r>
              <a:rPr sz="1000" b="0" dirty="0">
                <a:solidFill>
                  <a:srgbClr val="343B3C"/>
                </a:solidFill>
                <a:latin typeface="Calibri Light"/>
                <a:cs typeface="Calibri Light"/>
              </a:rPr>
              <a:t>from</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to</a:t>
            </a:r>
            <a:r>
              <a:rPr sz="1000" b="0" spc="-15" dirty="0">
                <a:solidFill>
                  <a:srgbClr val="343B3C"/>
                </a:solidFill>
                <a:latin typeface="Calibri Light"/>
                <a:cs typeface="Calibri Light"/>
              </a:rPr>
              <a:t> </a:t>
            </a:r>
            <a:r>
              <a:rPr sz="1000" b="0" dirty="0">
                <a:solidFill>
                  <a:srgbClr val="343B3C"/>
                </a:solidFill>
                <a:latin typeface="Calibri Light"/>
                <a:cs typeface="Calibri Light"/>
              </a:rPr>
              <a:t>time</a:t>
            </a:r>
            <a:r>
              <a:rPr sz="1000" b="0" spc="-20" dirty="0">
                <a:solidFill>
                  <a:srgbClr val="343B3C"/>
                </a:solidFill>
                <a:latin typeface="Calibri Light"/>
                <a:cs typeface="Calibri Light"/>
              </a:rPr>
              <a:t> </a:t>
            </a:r>
            <a:r>
              <a:rPr sz="1000" b="0" dirty="0">
                <a:solidFill>
                  <a:srgbClr val="343B3C"/>
                </a:solidFill>
                <a:latin typeface="Calibri Light"/>
                <a:cs typeface="Calibri Light"/>
              </a:rPr>
              <a:t>in</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best</a:t>
            </a:r>
            <a:r>
              <a:rPr sz="1000" b="0" spc="-20" dirty="0">
                <a:solidFill>
                  <a:srgbClr val="343B3C"/>
                </a:solidFill>
                <a:latin typeface="Calibri Light"/>
                <a:cs typeface="Calibri Light"/>
              </a:rPr>
              <a:t> </a:t>
            </a:r>
            <a:r>
              <a:rPr sz="1000" b="0" dirty="0">
                <a:solidFill>
                  <a:srgbClr val="343B3C"/>
                </a:solidFill>
                <a:latin typeface="Calibri Light"/>
                <a:cs typeface="Calibri Light"/>
              </a:rPr>
              <a:t>interests</a:t>
            </a:r>
            <a:r>
              <a:rPr sz="1000" b="0" spc="-15" dirty="0">
                <a:solidFill>
                  <a:srgbClr val="343B3C"/>
                </a:solidFill>
                <a:latin typeface="Calibri Light"/>
                <a:cs typeface="Calibri Light"/>
              </a:rPr>
              <a:t> </a:t>
            </a:r>
            <a:r>
              <a:rPr sz="1000" b="0" dirty="0">
                <a:solidFill>
                  <a:srgbClr val="343B3C"/>
                </a:solidFill>
                <a:latin typeface="Calibri Light"/>
                <a:cs typeface="Calibri Light"/>
              </a:rPr>
              <a:t>of</a:t>
            </a:r>
            <a:r>
              <a:rPr sz="1000" b="0" spc="-2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shareholders,</a:t>
            </a:r>
            <a:r>
              <a:rPr sz="1000" b="0" spc="-20" dirty="0">
                <a:solidFill>
                  <a:srgbClr val="343B3C"/>
                </a:solidFill>
                <a:latin typeface="Calibri Light"/>
                <a:cs typeface="Calibri Light"/>
              </a:rPr>
              <a:t> </a:t>
            </a:r>
            <a:r>
              <a:rPr sz="1000" b="0" dirty="0">
                <a:solidFill>
                  <a:srgbClr val="343B3C"/>
                </a:solidFill>
                <a:latin typeface="Calibri Light"/>
                <a:cs typeface="Calibri Light"/>
              </a:rPr>
              <a:t>taking</a:t>
            </a:r>
            <a:r>
              <a:rPr sz="1000" b="0" spc="-15" dirty="0">
                <a:solidFill>
                  <a:srgbClr val="343B3C"/>
                </a:solidFill>
                <a:latin typeface="Calibri Light"/>
                <a:cs typeface="Calibri Light"/>
              </a:rPr>
              <a:t> </a:t>
            </a:r>
            <a:r>
              <a:rPr sz="1000" b="0" dirty="0">
                <a:solidFill>
                  <a:srgbClr val="343B3C"/>
                </a:solidFill>
                <a:latin typeface="Calibri Light"/>
                <a:cs typeface="Calibri Light"/>
              </a:rPr>
              <a:t>into</a:t>
            </a:r>
            <a:r>
              <a:rPr sz="1000" b="0" spc="-20" dirty="0">
                <a:solidFill>
                  <a:srgbClr val="343B3C"/>
                </a:solidFill>
                <a:latin typeface="Calibri Light"/>
                <a:cs typeface="Calibri Light"/>
              </a:rPr>
              <a:t> </a:t>
            </a:r>
            <a:r>
              <a:rPr sz="1000" b="0" dirty="0">
                <a:solidFill>
                  <a:srgbClr val="343B3C"/>
                </a:solidFill>
                <a:latin typeface="Calibri Light"/>
                <a:cs typeface="Calibri Light"/>
              </a:rPr>
              <a:t>account</a:t>
            </a:r>
            <a:r>
              <a:rPr sz="1000" b="0" spc="-15" dirty="0">
                <a:solidFill>
                  <a:srgbClr val="343B3C"/>
                </a:solidFill>
                <a:latin typeface="Calibri Light"/>
                <a:cs typeface="Calibri Light"/>
              </a:rPr>
              <a:t> </a:t>
            </a:r>
            <a:r>
              <a:rPr sz="1000" b="0" dirty="0">
                <a:solidFill>
                  <a:srgbClr val="343B3C"/>
                </a:solidFill>
                <a:latin typeface="Calibri Light"/>
                <a:cs typeface="Calibri Light"/>
              </a:rPr>
              <a:t>the</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conditions </a:t>
            </a:r>
            <a:r>
              <a:rPr sz="1000" b="0" dirty="0">
                <a:solidFill>
                  <a:srgbClr val="343B3C"/>
                </a:solidFill>
                <a:latin typeface="Calibri Light"/>
                <a:cs typeface="Calibri Light"/>
              </a:rPr>
              <a:t>of financial markets at that</a:t>
            </a:r>
            <a:r>
              <a:rPr sz="1000" b="0" spc="5" dirty="0">
                <a:solidFill>
                  <a:srgbClr val="343B3C"/>
                </a:solidFill>
                <a:latin typeface="Calibri Light"/>
                <a:cs typeface="Calibri Light"/>
              </a:rPr>
              <a:t> </a:t>
            </a:r>
            <a:r>
              <a:rPr sz="1000" b="0" dirty="0">
                <a:solidFill>
                  <a:srgbClr val="343B3C"/>
                </a:solidFill>
                <a:latin typeface="Calibri Light"/>
                <a:cs typeface="Calibri Light"/>
              </a:rPr>
              <a:t>time. Volta qualifies</a:t>
            </a:r>
            <a:r>
              <a:rPr sz="1000" b="0" spc="-5" dirty="0">
                <a:solidFill>
                  <a:srgbClr val="343B3C"/>
                </a:solidFill>
                <a:latin typeface="Calibri Light"/>
                <a:cs typeface="Calibri Light"/>
              </a:rPr>
              <a:t> </a:t>
            </a:r>
            <a:r>
              <a:rPr sz="1000" b="0" dirty="0">
                <a:solidFill>
                  <a:srgbClr val="343B3C"/>
                </a:solidFill>
                <a:latin typeface="Calibri Light"/>
                <a:cs typeface="Calibri Light"/>
              </a:rPr>
              <a:t>as</a:t>
            </a:r>
            <a:r>
              <a:rPr sz="1000" b="0" spc="5" dirty="0">
                <a:solidFill>
                  <a:srgbClr val="343B3C"/>
                </a:solidFill>
                <a:latin typeface="Calibri Light"/>
                <a:cs typeface="Calibri Light"/>
              </a:rPr>
              <a:t> </a:t>
            </a:r>
            <a:r>
              <a:rPr sz="1000" b="0" dirty="0">
                <a:solidFill>
                  <a:srgbClr val="343B3C"/>
                </a:solidFill>
                <a:latin typeface="Calibri Light"/>
                <a:cs typeface="Calibri Light"/>
              </a:rPr>
              <a:t>an alternative investment fund within the meaning</a:t>
            </a:r>
            <a:r>
              <a:rPr sz="1000" b="0" spc="-5" dirty="0">
                <a:solidFill>
                  <a:srgbClr val="343B3C"/>
                </a:solidFill>
                <a:latin typeface="Calibri Light"/>
                <a:cs typeface="Calibri Light"/>
              </a:rPr>
              <a:t> </a:t>
            </a:r>
            <a:r>
              <a:rPr sz="1000" b="0" dirty="0">
                <a:solidFill>
                  <a:srgbClr val="343B3C"/>
                </a:solidFill>
                <a:latin typeface="Calibri Light"/>
                <a:cs typeface="Calibri Light"/>
              </a:rPr>
              <a:t>of the</a:t>
            </a:r>
            <a:r>
              <a:rPr sz="1000" b="0" spc="5" dirty="0">
                <a:solidFill>
                  <a:srgbClr val="343B3C"/>
                </a:solidFill>
                <a:latin typeface="Calibri Light"/>
                <a:cs typeface="Calibri Light"/>
              </a:rPr>
              <a:t> </a:t>
            </a:r>
            <a:r>
              <a:rPr sz="1000" b="0" dirty="0">
                <a:solidFill>
                  <a:srgbClr val="343B3C"/>
                </a:solidFill>
                <a:latin typeface="Calibri Light"/>
                <a:cs typeface="Calibri Light"/>
              </a:rPr>
              <a:t>AIFM Directive and is notified</a:t>
            </a:r>
            <a:r>
              <a:rPr sz="1000" b="0" spc="5" dirty="0">
                <a:solidFill>
                  <a:srgbClr val="343B3C"/>
                </a:solidFill>
                <a:latin typeface="Calibri Light"/>
                <a:cs typeface="Calibri Light"/>
              </a:rPr>
              <a:t> </a:t>
            </a:r>
            <a:r>
              <a:rPr sz="1000" b="0" spc="-25" dirty="0">
                <a:solidFill>
                  <a:srgbClr val="343B3C"/>
                </a:solidFill>
                <a:latin typeface="Calibri Light"/>
                <a:cs typeface="Calibri Light"/>
              </a:rPr>
              <a:t>as </a:t>
            </a:r>
            <a:r>
              <a:rPr sz="1000" b="0" dirty="0">
                <a:solidFill>
                  <a:srgbClr val="343B3C"/>
                </a:solidFill>
                <a:latin typeface="Calibri Light"/>
                <a:cs typeface="Calibri Light"/>
              </a:rPr>
              <a:t>such</a:t>
            </a:r>
            <a:r>
              <a:rPr sz="1000" b="0" spc="-15" dirty="0">
                <a:solidFill>
                  <a:srgbClr val="343B3C"/>
                </a:solidFill>
                <a:latin typeface="Calibri Light"/>
                <a:cs typeface="Calibri Light"/>
              </a:rPr>
              <a:t> </a:t>
            </a:r>
            <a:r>
              <a:rPr sz="1000" b="0" dirty="0">
                <a:solidFill>
                  <a:srgbClr val="343B3C"/>
                </a:solidFill>
                <a:latin typeface="Calibri Light"/>
                <a:cs typeface="Calibri Light"/>
              </a:rPr>
              <a:t>under</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license</a:t>
            </a:r>
            <a:r>
              <a:rPr sz="1000" b="0" spc="-15" dirty="0">
                <a:solidFill>
                  <a:srgbClr val="343B3C"/>
                </a:solidFill>
                <a:latin typeface="Calibri Light"/>
                <a:cs typeface="Calibri Light"/>
              </a:rPr>
              <a:t> </a:t>
            </a:r>
            <a:r>
              <a:rPr sz="1000" b="0" dirty="0">
                <a:solidFill>
                  <a:srgbClr val="343B3C"/>
                </a:solidFill>
                <a:latin typeface="Calibri Light"/>
                <a:cs typeface="Calibri Light"/>
              </a:rPr>
              <a:t>held</a:t>
            </a:r>
            <a:r>
              <a:rPr sz="1000" b="0" spc="-10" dirty="0">
                <a:solidFill>
                  <a:srgbClr val="343B3C"/>
                </a:solidFill>
                <a:latin typeface="Calibri Light"/>
                <a:cs typeface="Calibri Light"/>
              </a:rPr>
              <a:t> </a:t>
            </a:r>
            <a:r>
              <a:rPr sz="1000" b="0" dirty="0">
                <a:solidFill>
                  <a:srgbClr val="343B3C"/>
                </a:solidFill>
                <a:latin typeface="Calibri Light"/>
                <a:cs typeface="Calibri Light"/>
              </a:rPr>
              <a:t>by</a:t>
            </a:r>
            <a:r>
              <a:rPr sz="1000" b="0" spc="-15" dirty="0">
                <a:solidFill>
                  <a:srgbClr val="343B3C"/>
                </a:solidFill>
                <a:latin typeface="Calibri Light"/>
                <a:cs typeface="Calibri Light"/>
              </a:rPr>
              <a:t> </a:t>
            </a:r>
            <a:r>
              <a:rPr lang="en-US" sz="1000" b="0" dirty="0">
                <a:solidFill>
                  <a:srgbClr val="343B3C"/>
                </a:solidFill>
                <a:latin typeface="Calibri Light"/>
                <a:cs typeface="Calibri Light"/>
              </a:rPr>
              <a:t>BNPP AM</a:t>
            </a:r>
            <a:r>
              <a:rPr sz="1000" b="0" spc="-10" dirty="0">
                <a:solidFill>
                  <a:srgbClr val="343B3C"/>
                </a:solidFill>
                <a:latin typeface="Calibri Light"/>
                <a:cs typeface="Calibri Light"/>
              </a:rPr>
              <a:t> </a:t>
            </a:r>
            <a:r>
              <a:rPr sz="1000" b="0" dirty="0">
                <a:solidFill>
                  <a:srgbClr val="343B3C"/>
                </a:solidFill>
                <a:latin typeface="Calibri Light"/>
                <a:cs typeface="Calibri Light"/>
              </a:rPr>
              <a:t>with</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dirty="0">
                <a:solidFill>
                  <a:srgbClr val="343B3C"/>
                </a:solidFill>
                <a:latin typeface="Calibri Light"/>
                <a:cs typeface="Calibri Light"/>
              </a:rPr>
              <a:t>Autorité</a:t>
            </a:r>
            <a:r>
              <a:rPr sz="1000" b="0" spc="-15" dirty="0">
                <a:solidFill>
                  <a:srgbClr val="343B3C"/>
                </a:solidFill>
                <a:latin typeface="Calibri Light"/>
                <a:cs typeface="Calibri Light"/>
              </a:rPr>
              <a:t> </a:t>
            </a:r>
            <a:r>
              <a:rPr sz="1000" b="0" dirty="0">
                <a:solidFill>
                  <a:srgbClr val="343B3C"/>
                </a:solidFill>
                <a:latin typeface="Calibri Light"/>
                <a:cs typeface="Calibri Light"/>
              </a:rPr>
              <a:t>des</a:t>
            </a:r>
            <a:r>
              <a:rPr sz="1000" b="0" spc="-15" dirty="0">
                <a:solidFill>
                  <a:srgbClr val="343B3C"/>
                </a:solidFill>
                <a:latin typeface="Calibri Light"/>
                <a:cs typeface="Calibri Light"/>
              </a:rPr>
              <a:t> </a:t>
            </a:r>
            <a:r>
              <a:rPr sz="1000" b="0" dirty="0">
                <a:solidFill>
                  <a:srgbClr val="343B3C"/>
                </a:solidFill>
                <a:latin typeface="Calibri Light"/>
                <a:cs typeface="Calibri Light"/>
              </a:rPr>
              <a:t>Marchés</a:t>
            </a:r>
            <a:r>
              <a:rPr sz="1000" b="0" spc="-10" dirty="0">
                <a:solidFill>
                  <a:srgbClr val="343B3C"/>
                </a:solidFill>
                <a:latin typeface="Calibri Light"/>
                <a:cs typeface="Calibri Light"/>
              </a:rPr>
              <a:t> </a:t>
            </a:r>
            <a:r>
              <a:rPr sz="1000" b="0" dirty="0">
                <a:solidFill>
                  <a:srgbClr val="343B3C"/>
                </a:solidFill>
                <a:latin typeface="Calibri Light"/>
                <a:cs typeface="Calibri Light"/>
              </a:rPr>
              <a:t>Financiers</a:t>
            </a:r>
            <a:r>
              <a:rPr sz="1000" b="0" spc="-10" dirty="0">
                <a:solidFill>
                  <a:srgbClr val="343B3C"/>
                </a:solidFill>
                <a:latin typeface="Calibri Light"/>
                <a:cs typeface="Calibri Light"/>
              </a:rPr>
              <a:t> </a:t>
            </a:r>
            <a:r>
              <a:rPr sz="1000" b="0" dirty="0">
                <a:solidFill>
                  <a:srgbClr val="343B3C"/>
                </a:solidFill>
                <a:latin typeface="Calibri Light"/>
                <a:cs typeface="Calibri Light"/>
              </a:rPr>
              <a:t>(the</a:t>
            </a:r>
            <a:r>
              <a:rPr sz="1000" b="0" spc="-15" dirty="0">
                <a:solidFill>
                  <a:srgbClr val="343B3C"/>
                </a:solidFill>
                <a:latin typeface="Calibri Light"/>
                <a:cs typeface="Calibri Light"/>
              </a:rPr>
              <a:t> </a:t>
            </a:r>
            <a:r>
              <a:rPr sz="1000" b="0" spc="-10" dirty="0">
                <a:solidFill>
                  <a:srgbClr val="343B3C"/>
                </a:solidFill>
                <a:latin typeface="Calibri Light"/>
                <a:cs typeface="Calibri Light"/>
              </a:rPr>
              <a:t>“AMF”) </a:t>
            </a:r>
            <a:r>
              <a:rPr sz="1000" b="0" dirty="0">
                <a:solidFill>
                  <a:srgbClr val="343B3C"/>
                </a:solidFill>
                <a:latin typeface="Calibri Light"/>
                <a:cs typeface="Calibri Light"/>
              </a:rPr>
              <a:t>in</a:t>
            </a:r>
            <a:r>
              <a:rPr sz="1000" b="0" spc="-10" dirty="0">
                <a:solidFill>
                  <a:srgbClr val="343B3C"/>
                </a:solidFill>
                <a:latin typeface="Calibri Light"/>
                <a:cs typeface="Calibri Light"/>
              </a:rPr>
              <a:t> France.</a:t>
            </a:r>
            <a:endParaRPr sz="1000" dirty="0">
              <a:latin typeface="Calibri Light"/>
              <a:cs typeface="Calibri Light"/>
            </a:endParaRPr>
          </a:p>
          <a:p>
            <a:pPr>
              <a:lnSpc>
                <a:spcPct val="100000"/>
              </a:lnSpc>
              <a:spcBef>
                <a:spcPts val="40"/>
              </a:spcBef>
            </a:pPr>
            <a:endParaRPr sz="950" dirty="0">
              <a:latin typeface="Calibri Light"/>
              <a:cs typeface="Calibri Light"/>
            </a:endParaRPr>
          </a:p>
          <a:p>
            <a:pPr marL="12700" marR="6350" algn="just">
              <a:lnSpc>
                <a:spcPct val="100000"/>
              </a:lnSpc>
            </a:pPr>
            <a:r>
              <a:rPr sz="1000" b="0" dirty="0">
                <a:solidFill>
                  <a:srgbClr val="343B3C"/>
                </a:solidFill>
                <a:latin typeface="Calibri Light"/>
                <a:cs typeface="Calibri Light"/>
              </a:rPr>
              <a:t>Editor:</a:t>
            </a:r>
            <a:r>
              <a:rPr sz="1000" b="0" spc="60" dirty="0">
                <a:solidFill>
                  <a:srgbClr val="343B3C"/>
                </a:solidFill>
                <a:latin typeface="Calibri Light"/>
                <a:cs typeface="Calibri Light"/>
              </a:rPr>
              <a:t> </a:t>
            </a:r>
            <a:r>
              <a:rPr lang="en-US" sz="1000" b="0" dirty="0">
                <a:solidFill>
                  <a:srgbClr val="343B3C"/>
                </a:solidFill>
                <a:latin typeface="Calibri Light"/>
                <a:cs typeface="Calibri Light"/>
              </a:rPr>
              <a:t>BNP PARIBAS ASSET MANAGEMENT Europe, a company incorporated under the laws of France, having its registered office located at 1 boulevard Haussmann - 75009 Paris, registered with the Paris Trade and Companies Register under number 319 378 832, and a Portfolio Management Company, holder of AMF approval no. GP 96002, issued on 19 April 1996</a:t>
            </a:r>
            <a:r>
              <a:rPr sz="1000" b="0" spc="-10" dirty="0">
                <a:solidFill>
                  <a:srgbClr val="343B3C"/>
                </a:solidFill>
                <a:latin typeface="Calibri Light"/>
                <a:cs typeface="Calibri Light"/>
              </a:rPr>
              <a:t>.</a:t>
            </a:r>
            <a:endParaRPr sz="1000" dirty="0">
              <a:latin typeface="Calibri Light"/>
              <a:cs typeface="Calibri Light"/>
            </a:endParaRPr>
          </a:p>
          <a:p>
            <a:pPr marL="12700">
              <a:lnSpc>
                <a:spcPct val="100000"/>
              </a:lnSpc>
              <a:spcBef>
                <a:spcPts val="5"/>
              </a:spcBef>
            </a:pPr>
            <a:endParaRPr lang="fr-FR" sz="1000" dirty="0">
              <a:latin typeface="Calibri Light"/>
              <a:cs typeface="Calibri Light"/>
            </a:endParaRPr>
          </a:p>
          <a:p>
            <a:pPr marL="12700">
              <a:lnSpc>
                <a:spcPct val="100000"/>
              </a:lnSpc>
              <a:spcBef>
                <a:spcPts val="5"/>
              </a:spcBef>
            </a:pPr>
            <a:r>
              <a:rPr sz="1300" b="1" spc="-10" dirty="0">
                <a:solidFill>
                  <a:srgbClr val="343B3C"/>
                </a:solidFill>
                <a:latin typeface="Calibri"/>
                <a:cs typeface="Calibri"/>
              </a:rPr>
              <a:t>Contact:</a:t>
            </a:r>
            <a:endParaRPr lang="fr-FR" sz="1300" b="1" spc="-10" dirty="0">
              <a:solidFill>
                <a:srgbClr val="343B3C"/>
              </a:solidFill>
              <a:latin typeface="Calibri"/>
              <a:cs typeface="Calibri"/>
            </a:endParaRPr>
          </a:p>
          <a:p>
            <a:pPr marL="12700">
              <a:lnSpc>
                <a:spcPct val="100000"/>
              </a:lnSpc>
              <a:spcBef>
                <a:spcPts val="5"/>
              </a:spcBef>
            </a:pPr>
            <a:endParaRPr sz="1300" dirty="0">
              <a:latin typeface="Calibri"/>
              <a:cs typeface="Calibri"/>
            </a:endParaRPr>
          </a:p>
        </p:txBody>
      </p:sp>
      <p:sp>
        <p:nvSpPr>
          <p:cNvPr id="3" name="object 3"/>
          <p:cNvSpPr txBox="1"/>
          <p:nvPr/>
        </p:nvSpPr>
        <p:spPr>
          <a:xfrm>
            <a:off x="167244" y="8716668"/>
            <a:ext cx="2260144" cy="1500411"/>
          </a:xfrm>
          <a:prstGeom prst="rect">
            <a:avLst/>
          </a:prstGeom>
        </p:spPr>
        <p:txBody>
          <a:bodyPr vert="horz" wrap="square" lIns="0" tIns="12700" rIns="0" bIns="0" rtlCol="0">
            <a:spAutoFit/>
          </a:bodyPr>
          <a:lstStyle/>
          <a:p>
            <a:pPr marL="12700" marR="5080">
              <a:lnSpc>
                <a:spcPct val="100000"/>
              </a:lnSpc>
              <a:spcBef>
                <a:spcPts val="100"/>
              </a:spcBef>
            </a:pPr>
            <a:r>
              <a:rPr sz="1000" b="1" dirty="0">
                <a:solidFill>
                  <a:srgbClr val="343B3C"/>
                </a:solidFill>
                <a:latin typeface="Calibri"/>
                <a:cs typeface="Calibri"/>
              </a:rPr>
              <a:t>For</a:t>
            </a:r>
            <a:r>
              <a:rPr sz="1000" b="1" spc="-35" dirty="0">
                <a:solidFill>
                  <a:srgbClr val="343B3C"/>
                </a:solidFill>
                <a:latin typeface="Calibri"/>
                <a:cs typeface="Calibri"/>
              </a:rPr>
              <a:t> </a:t>
            </a:r>
            <a:r>
              <a:rPr sz="1000" b="1" dirty="0">
                <a:solidFill>
                  <a:srgbClr val="343B3C"/>
                </a:solidFill>
                <a:latin typeface="Calibri"/>
                <a:cs typeface="Calibri"/>
              </a:rPr>
              <a:t>the</a:t>
            </a:r>
            <a:r>
              <a:rPr sz="1000" b="1" spc="-30" dirty="0">
                <a:solidFill>
                  <a:srgbClr val="343B3C"/>
                </a:solidFill>
                <a:latin typeface="Calibri"/>
                <a:cs typeface="Calibri"/>
              </a:rPr>
              <a:t> </a:t>
            </a:r>
            <a:r>
              <a:rPr sz="1000" b="1" dirty="0">
                <a:solidFill>
                  <a:srgbClr val="343B3C"/>
                </a:solidFill>
                <a:latin typeface="Calibri"/>
                <a:cs typeface="Calibri"/>
              </a:rPr>
              <a:t>Investment</a:t>
            </a:r>
            <a:r>
              <a:rPr sz="1000" b="1" spc="-25" dirty="0">
                <a:solidFill>
                  <a:srgbClr val="343B3C"/>
                </a:solidFill>
                <a:latin typeface="Calibri"/>
                <a:cs typeface="Calibri"/>
              </a:rPr>
              <a:t> </a:t>
            </a:r>
            <a:r>
              <a:rPr sz="1000" b="1" spc="-10" dirty="0">
                <a:solidFill>
                  <a:srgbClr val="343B3C"/>
                </a:solidFill>
                <a:latin typeface="Calibri"/>
                <a:cs typeface="Calibri"/>
              </a:rPr>
              <a:t>Manager </a:t>
            </a:r>
            <a:endParaRPr lang="fr-FR" sz="1000" b="1" spc="-10" dirty="0">
              <a:solidFill>
                <a:srgbClr val="343B3C"/>
              </a:solidFill>
              <a:latin typeface="Calibri"/>
              <a:cs typeface="Calibri"/>
            </a:endParaRPr>
          </a:p>
          <a:p>
            <a:pPr marL="12700" marR="5080">
              <a:lnSpc>
                <a:spcPct val="100000"/>
              </a:lnSpc>
              <a:spcBef>
                <a:spcPts val="100"/>
              </a:spcBef>
            </a:pPr>
            <a:r>
              <a:rPr lang="fr-FR" sz="1000" b="0" dirty="0">
                <a:solidFill>
                  <a:srgbClr val="343B3C"/>
                </a:solidFill>
                <a:latin typeface="Calibri Light"/>
                <a:cs typeface="Calibri Light"/>
              </a:rPr>
              <a:t>BNP Paribas Asset Management Europe</a:t>
            </a:r>
          </a:p>
          <a:p>
            <a:pPr marL="12700" marR="5080">
              <a:lnSpc>
                <a:spcPct val="100000"/>
              </a:lnSpc>
              <a:spcBef>
                <a:spcPts val="100"/>
              </a:spcBef>
            </a:pPr>
            <a:r>
              <a:rPr lang="fr-FR" sz="1000" spc="-10" dirty="0">
                <a:solidFill>
                  <a:srgbClr val="343B3C"/>
                </a:solidFill>
                <a:latin typeface="Calibri Light"/>
                <a:cs typeface="Calibri Light"/>
              </a:rPr>
              <a:t>Olivier Pons</a:t>
            </a:r>
          </a:p>
          <a:p>
            <a:pPr marL="12700" marR="5080">
              <a:lnSpc>
                <a:spcPct val="100000"/>
              </a:lnSpc>
              <a:spcBef>
                <a:spcPts val="100"/>
              </a:spcBef>
            </a:pPr>
            <a:r>
              <a:rPr lang="en-US" sz="1000" b="0" spc="-10" dirty="0">
                <a:solidFill>
                  <a:srgbClr val="343B3C"/>
                </a:solidFill>
                <a:latin typeface="Calibri Light"/>
                <a:cs typeface="Calibri Light"/>
                <a:hlinkClick r:id="rId4"/>
              </a:rPr>
              <a:t>Olivier.PONS@axa-im.com</a:t>
            </a:r>
            <a:endParaRPr lang="en-US" sz="1000" b="0" spc="-10" dirty="0">
              <a:solidFill>
                <a:srgbClr val="343B3C"/>
              </a:solidFill>
              <a:latin typeface="Calibri Light"/>
              <a:cs typeface="Calibri Light"/>
            </a:endParaRPr>
          </a:p>
          <a:p>
            <a:pPr marL="12700" marR="5080">
              <a:lnSpc>
                <a:spcPct val="100000"/>
              </a:lnSpc>
              <a:spcBef>
                <a:spcPts val="100"/>
              </a:spcBef>
            </a:pPr>
            <a:r>
              <a:rPr lang="en-US" sz="1000" b="0" dirty="0">
                <a:solidFill>
                  <a:srgbClr val="343B3C"/>
                </a:solidFill>
                <a:latin typeface="Calibri Light"/>
                <a:cs typeface="Calibri Light"/>
              </a:rPr>
              <a:t>+33 (0) 1 44 45 87 30</a:t>
            </a:r>
          </a:p>
          <a:p>
            <a:pPr marL="12700" marR="5080">
              <a:lnSpc>
                <a:spcPct val="100000"/>
              </a:lnSpc>
              <a:spcBef>
                <a:spcPts val="100"/>
              </a:spcBef>
            </a:pPr>
            <a:endParaRPr lang="en-US" sz="1000" dirty="0">
              <a:solidFill>
                <a:srgbClr val="343B3C"/>
              </a:solidFill>
              <a:latin typeface="Calibri Light"/>
              <a:cs typeface="Calibri Light"/>
            </a:endParaRPr>
          </a:p>
          <a:p>
            <a:pPr marL="12700" marR="5080">
              <a:lnSpc>
                <a:spcPct val="100000"/>
              </a:lnSpc>
              <a:spcBef>
                <a:spcPts val="100"/>
              </a:spcBef>
            </a:pPr>
            <a:r>
              <a:rPr lang="fi-FI" sz="1000" spc="-10" dirty="0">
                <a:solidFill>
                  <a:srgbClr val="343B3C"/>
                </a:solidFill>
                <a:latin typeface="Calibri Light"/>
                <a:cs typeface="Calibri Light"/>
              </a:rPr>
              <a:t>Matthieu Laurence</a:t>
            </a:r>
          </a:p>
          <a:p>
            <a:pPr marL="12700" marR="5080">
              <a:lnSpc>
                <a:spcPct val="100000"/>
              </a:lnSpc>
              <a:spcBef>
                <a:spcPts val="100"/>
              </a:spcBef>
            </a:pPr>
            <a:r>
              <a:rPr lang="fi-FI" sz="1000" spc="-10" dirty="0">
                <a:solidFill>
                  <a:srgbClr val="343B3C"/>
                </a:solidFill>
                <a:latin typeface="Calibri Light"/>
                <a:cs typeface="Calibri Light"/>
                <a:hlinkClick r:id="rId4"/>
              </a:rPr>
              <a:t>Matthieu</a:t>
            </a:r>
            <a:r>
              <a:rPr lang="fi-FI" sz="1000" b="0" spc="-10" dirty="0">
                <a:solidFill>
                  <a:srgbClr val="343B3C"/>
                </a:solidFill>
                <a:latin typeface="Calibri Light"/>
                <a:cs typeface="Calibri Light"/>
                <a:hlinkClick r:id="rId4"/>
              </a:rPr>
              <a:t>.LAURENCE@axa-im.com</a:t>
            </a:r>
            <a:endParaRPr lang="fi-FI" sz="1000" b="0" spc="-10" dirty="0">
              <a:solidFill>
                <a:srgbClr val="343B3C"/>
              </a:solidFill>
              <a:latin typeface="Calibri Light"/>
              <a:cs typeface="Calibri Light"/>
            </a:endParaRPr>
          </a:p>
          <a:p>
            <a:pPr marL="12700" marR="5080">
              <a:lnSpc>
                <a:spcPct val="100000"/>
              </a:lnSpc>
              <a:spcBef>
                <a:spcPts val="100"/>
              </a:spcBef>
            </a:pPr>
            <a:r>
              <a:rPr lang="fi-FI" sz="1000" b="0" dirty="0">
                <a:solidFill>
                  <a:srgbClr val="343B3C"/>
                </a:solidFill>
                <a:latin typeface="Calibri Light"/>
                <a:cs typeface="Calibri Light"/>
              </a:rPr>
              <a:t>+33 (0) 1 44 45 88 82</a:t>
            </a:r>
            <a:endParaRPr sz="1000" dirty="0">
              <a:latin typeface="Calibri Light"/>
              <a:cs typeface="Calibri Light"/>
            </a:endParaRPr>
          </a:p>
        </p:txBody>
      </p:sp>
      <p:sp>
        <p:nvSpPr>
          <p:cNvPr id="4" name="object 4"/>
          <p:cNvSpPr txBox="1"/>
          <p:nvPr/>
        </p:nvSpPr>
        <p:spPr>
          <a:xfrm>
            <a:off x="4576159" y="9613900"/>
            <a:ext cx="2817495" cy="635000"/>
          </a:xfrm>
          <a:prstGeom prst="rect">
            <a:avLst/>
          </a:prstGeom>
        </p:spPr>
        <p:txBody>
          <a:bodyPr vert="horz" wrap="square" lIns="0" tIns="12700" rIns="0" bIns="0" rtlCol="0">
            <a:spAutoFit/>
          </a:bodyPr>
          <a:lstStyle/>
          <a:p>
            <a:pPr marL="12700" marR="5080" indent="782320" algn="r">
              <a:lnSpc>
                <a:spcPct val="100000"/>
              </a:lnSpc>
              <a:spcBef>
                <a:spcPts val="100"/>
              </a:spcBef>
            </a:pPr>
            <a:r>
              <a:rPr sz="1000" b="1" dirty="0">
                <a:solidFill>
                  <a:srgbClr val="343B3C"/>
                </a:solidFill>
                <a:latin typeface="Calibri"/>
                <a:cs typeface="Calibri"/>
              </a:rPr>
              <a:t>Company</a:t>
            </a:r>
            <a:r>
              <a:rPr sz="1000" b="1" spc="-25" dirty="0">
                <a:solidFill>
                  <a:srgbClr val="343B3C"/>
                </a:solidFill>
                <a:latin typeface="Calibri"/>
                <a:cs typeface="Calibri"/>
              </a:rPr>
              <a:t> </a:t>
            </a:r>
            <a:r>
              <a:rPr sz="1000" b="1" dirty="0">
                <a:solidFill>
                  <a:srgbClr val="343B3C"/>
                </a:solidFill>
                <a:latin typeface="Calibri"/>
                <a:cs typeface="Calibri"/>
              </a:rPr>
              <a:t>Secretary</a:t>
            </a:r>
            <a:r>
              <a:rPr sz="1000" b="1" spc="-25" dirty="0">
                <a:solidFill>
                  <a:srgbClr val="343B3C"/>
                </a:solidFill>
                <a:latin typeface="Calibri"/>
                <a:cs typeface="Calibri"/>
              </a:rPr>
              <a:t> </a:t>
            </a:r>
            <a:r>
              <a:rPr sz="1000" b="1" dirty="0">
                <a:solidFill>
                  <a:srgbClr val="343B3C"/>
                </a:solidFill>
                <a:latin typeface="Calibri"/>
                <a:cs typeface="Calibri"/>
              </a:rPr>
              <a:t>and</a:t>
            </a:r>
            <a:r>
              <a:rPr sz="1000" b="1" spc="-25" dirty="0">
                <a:solidFill>
                  <a:srgbClr val="343B3C"/>
                </a:solidFill>
                <a:latin typeface="Calibri"/>
                <a:cs typeface="Calibri"/>
              </a:rPr>
              <a:t> </a:t>
            </a:r>
            <a:r>
              <a:rPr sz="1000" b="1" spc="-10" dirty="0">
                <a:solidFill>
                  <a:srgbClr val="343B3C"/>
                </a:solidFill>
                <a:latin typeface="Calibri"/>
                <a:cs typeface="Calibri"/>
              </a:rPr>
              <a:t>Administrator </a:t>
            </a:r>
            <a:r>
              <a:rPr sz="1000" b="0" dirty="0">
                <a:solidFill>
                  <a:srgbClr val="343B3C"/>
                </a:solidFill>
                <a:latin typeface="Calibri Light"/>
                <a:cs typeface="Calibri Light"/>
              </a:rPr>
              <a:t>BNP</a:t>
            </a:r>
            <a:r>
              <a:rPr sz="1000" b="0" spc="-20" dirty="0">
                <a:solidFill>
                  <a:srgbClr val="343B3C"/>
                </a:solidFill>
                <a:latin typeface="Calibri Light"/>
                <a:cs typeface="Calibri Light"/>
              </a:rPr>
              <a:t> </a:t>
            </a:r>
            <a:r>
              <a:rPr sz="1000" b="0" dirty="0">
                <a:solidFill>
                  <a:srgbClr val="343B3C"/>
                </a:solidFill>
                <a:latin typeface="Calibri Light"/>
                <a:cs typeface="Calibri Light"/>
              </a:rPr>
              <a:t>Paribas</a:t>
            </a:r>
            <a:r>
              <a:rPr sz="1000" b="0" spc="-20" dirty="0">
                <a:solidFill>
                  <a:srgbClr val="343B3C"/>
                </a:solidFill>
                <a:latin typeface="Calibri Light"/>
                <a:cs typeface="Calibri Light"/>
              </a:rPr>
              <a:t> </a:t>
            </a:r>
            <a:r>
              <a:rPr sz="1000" b="0" dirty="0">
                <a:solidFill>
                  <a:srgbClr val="343B3C"/>
                </a:solidFill>
                <a:latin typeface="Calibri Light"/>
                <a:cs typeface="Calibri Light"/>
              </a:rPr>
              <a:t>S.A,</a:t>
            </a:r>
            <a:r>
              <a:rPr sz="1000" b="0" spc="-15" dirty="0">
                <a:solidFill>
                  <a:srgbClr val="343B3C"/>
                </a:solidFill>
                <a:latin typeface="Calibri Light"/>
                <a:cs typeface="Calibri Light"/>
              </a:rPr>
              <a:t> </a:t>
            </a:r>
            <a:r>
              <a:rPr sz="1000" b="0" dirty="0">
                <a:solidFill>
                  <a:srgbClr val="343B3C"/>
                </a:solidFill>
                <a:latin typeface="Calibri Light"/>
                <a:cs typeface="Calibri Light"/>
              </a:rPr>
              <a:t>Guernsey</a:t>
            </a:r>
            <a:r>
              <a:rPr sz="1000" b="0" spc="-20" dirty="0">
                <a:solidFill>
                  <a:srgbClr val="343B3C"/>
                </a:solidFill>
                <a:latin typeface="Calibri Light"/>
                <a:cs typeface="Calibri Light"/>
              </a:rPr>
              <a:t> </a:t>
            </a:r>
            <a:r>
              <a:rPr sz="1000" b="0" spc="-10" dirty="0">
                <a:solidFill>
                  <a:srgbClr val="343B3C"/>
                </a:solidFill>
                <a:latin typeface="Calibri Light"/>
                <a:cs typeface="Calibri Light"/>
              </a:rPr>
              <a:t>Branch </a:t>
            </a:r>
            <a:r>
              <a:rPr sz="1000" b="0" u="sng" spc="-10" dirty="0">
                <a:solidFill>
                  <a:srgbClr val="007AC4"/>
                </a:solidFill>
                <a:uFill>
                  <a:solidFill>
                    <a:srgbClr val="007AC4"/>
                  </a:solidFill>
                </a:uFill>
                <a:latin typeface="Calibri Light"/>
                <a:cs typeface="Calibri Light"/>
                <a:hlinkClick r:id="rId5"/>
              </a:rPr>
              <a:t>guernsey.bp2s.volta.cosec@bnpparibas.com</a:t>
            </a:r>
            <a:endParaRPr sz="1000" dirty="0">
              <a:latin typeface="Calibri Light"/>
              <a:cs typeface="Calibri Light"/>
            </a:endParaRPr>
          </a:p>
          <a:p>
            <a:pPr marR="5080" algn="r">
              <a:lnSpc>
                <a:spcPct val="100000"/>
              </a:lnSpc>
            </a:pPr>
            <a:r>
              <a:rPr sz="1000" b="0" dirty="0">
                <a:solidFill>
                  <a:srgbClr val="343B3C"/>
                </a:solidFill>
                <a:latin typeface="Calibri Light"/>
                <a:cs typeface="Calibri Light"/>
              </a:rPr>
              <a:t>+44 (0) 1481 750 </a:t>
            </a:r>
            <a:r>
              <a:rPr sz="1000" b="0" spc="-25" dirty="0">
                <a:solidFill>
                  <a:srgbClr val="343B3C"/>
                </a:solidFill>
                <a:latin typeface="Calibri Light"/>
                <a:cs typeface="Calibri Light"/>
              </a:rPr>
              <a:t>85</a:t>
            </a:r>
            <a:r>
              <a:rPr lang="en-GB" sz="1000" b="0" spc="-25" dirty="0">
                <a:solidFill>
                  <a:srgbClr val="343B3C"/>
                </a:solidFill>
                <a:latin typeface="Calibri Light"/>
                <a:cs typeface="Calibri Light"/>
              </a:rPr>
              <a:t>0</a:t>
            </a:r>
            <a:endParaRPr sz="1000" dirty="0">
              <a:latin typeface="Calibri Light"/>
              <a:cs typeface="Calibri Light"/>
            </a:endParaRPr>
          </a:p>
        </p:txBody>
      </p:sp>
      <p:grpSp>
        <p:nvGrpSpPr>
          <p:cNvPr id="11" name="object 11"/>
          <p:cNvGrpSpPr/>
          <p:nvPr/>
        </p:nvGrpSpPr>
        <p:grpSpPr>
          <a:xfrm>
            <a:off x="0" y="756005"/>
            <a:ext cx="7560309" cy="720090"/>
            <a:chOff x="0" y="756005"/>
            <a:chExt cx="7560309" cy="720090"/>
          </a:xfrm>
        </p:grpSpPr>
        <p:sp>
          <p:nvSpPr>
            <p:cNvPr id="12" name="object 12"/>
            <p:cNvSpPr/>
            <p:nvPr/>
          </p:nvSpPr>
          <p:spPr>
            <a:xfrm>
              <a:off x="0" y="756005"/>
              <a:ext cx="7560309" cy="720090"/>
            </a:xfrm>
            <a:custGeom>
              <a:avLst/>
              <a:gdLst/>
              <a:ahLst/>
              <a:cxnLst/>
              <a:rect l="l" t="t" r="r" b="b"/>
              <a:pathLst>
                <a:path w="7560309" h="720090">
                  <a:moveTo>
                    <a:pt x="7559992" y="0"/>
                  </a:moveTo>
                  <a:lnTo>
                    <a:pt x="0" y="0"/>
                  </a:lnTo>
                  <a:lnTo>
                    <a:pt x="0" y="720001"/>
                  </a:lnTo>
                  <a:lnTo>
                    <a:pt x="7559992" y="720001"/>
                  </a:lnTo>
                  <a:lnTo>
                    <a:pt x="7559992" y="0"/>
                  </a:lnTo>
                  <a:close/>
                </a:path>
              </a:pathLst>
            </a:custGeom>
            <a:solidFill>
              <a:srgbClr val="4876B9"/>
            </a:solidFill>
          </p:spPr>
          <p:txBody>
            <a:bodyPr wrap="square" lIns="0" tIns="0" rIns="0" bIns="0" rtlCol="0"/>
            <a:lstStyle/>
            <a:p>
              <a:endParaRPr/>
            </a:p>
          </p:txBody>
        </p:sp>
        <p:pic>
          <p:nvPicPr>
            <p:cNvPr id="13" name="object 13"/>
            <p:cNvPicPr/>
            <p:nvPr/>
          </p:nvPicPr>
          <p:blipFill>
            <a:blip r:embed="rId6" cstate="print"/>
            <a:stretch>
              <a:fillRect/>
            </a:stretch>
          </p:blipFill>
          <p:spPr>
            <a:xfrm>
              <a:off x="6464465" y="757174"/>
              <a:ext cx="1095527" cy="718832"/>
            </a:xfrm>
            <a:prstGeom prst="rect">
              <a:avLst/>
            </a:prstGeom>
          </p:spPr>
        </p:pic>
      </p:grpSp>
      <p:sp>
        <p:nvSpPr>
          <p:cNvPr id="14" name="object 14"/>
          <p:cNvSpPr txBox="1">
            <a:spLocks noGrp="1"/>
          </p:cNvSpPr>
          <p:nvPr>
            <p:ph type="title"/>
          </p:nvPr>
        </p:nvSpPr>
        <p:spPr>
          <a:xfrm>
            <a:off x="2184902" y="814225"/>
            <a:ext cx="2092960" cy="359073"/>
          </a:xfrm>
          <a:prstGeom prst="rect">
            <a:avLst/>
          </a:prstGeom>
        </p:spPr>
        <p:txBody>
          <a:bodyPr vert="horz" wrap="square" lIns="0" tIns="12700" rIns="0" bIns="0" rtlCol="0">
            <a:spAutoFit/>
          </a:bodyPr>
          <a:lstStyle/>
          <a:p>
            <a:pPr marL="12700">
              <a:lnSpc>
                <a:spcPts val="2680"/>
              </a:lnSpc>
              <a:spcBef>
                <a:spcPts val="100"/>
              </a:spcBef>
            </a:pPr>
            <a:r>
              <a:rPr spc="-10" dirty="0"/>
              <a:t>Volta</a:t>
            </a:r>
            <a:r>
              <a:rPr spc="-70" dirty="0"/>
              <a:t> </a:t>
            </a:r>
            <a:r>
              <a:rPr dirty="0"/>
              <a:t>Finance</a:t>
            </a:r>
            <a:r>
              <a:rPr spc="-60" dirty="0"/>
              <a:t> </a:t>
            </a:r>
            <a:r>
              <a:rPr spc="-25" dirty="0"/>
              <a:t>Ltd</a:t>
            </a:r>
          </a:p>
        </p:txBody>
      </p:sp>
      <p:pic>
        <p:nvPicPr>
          <p:cNvPr id="8" name="Picture 7">
            <a:extLst>
              <a:ext uri="{FF2B5EF4-FFF2-40B4-BE49-F238E27FC236}">
                <a16:creationId xmlns:a16="http://schemas.microsoft.com/office/drawing/2014/main" id="{41EF0A41-4D5E-8BCA-413A-F089BE0EAC24}"/>
              </a:ext>
            </a:extLst>
          </p:cNvPr>
          <p:cNvPicPr>
            <a:picLocks noChangeAspect="1"/>
          </p:cNvPicPr>
          <p:nvPr>
            <p:custDataLst>
              <p:tags r:id="rId1"/>
            </p:custDataLst>
          </p:nvPr>
        </p:nvPicPr>
        <p:blipFill>
          <a:blip r:embed="rId7"/>
          <a:stretch>
            <a:fillRect/>
          </a:stretch>
        </p:blipFill>
        <p:spPr>
          <a:xfrm>
            <a:off x="3844738" y="10409785"/>
            <a:ext cx="3514725" cy="101379"/>
          </a:xfrm>
          <a:prstGeom prst="rect">
            <a:avLst/>
          </a:prstGeom>
        </p:spPr>
      </p:pic>
      <p:pic>
        <p:nvPicPr>
          <p:cNvPr id="9" name="Picture 8">
            <a:extLst>
              <a:ext uri="{FF2B5EF4-FFF2-40B4-BE49-F238E27FC236}">
                <a16:creationId xmlns:a16="http://schemas.microsoft.com/office/drawing/2014/main" id="{3D24BF85-B741-E171-0CC5-4FD0CE0D037F}"/>
              </a:ext>
            </a:extLst>
          </p:cNvPr>
          <p:cNvPicPr>
            <a:picLocks noChangeAspect="1"/>
          </p:cNvPicPr>
          <p:nvPr>
            <p:custDataLst>
              <p:tags r:id="rId2"/>
            </p:custDataLst>
          </p:nvPr>
        </p:nvPicPr>
        <p:blipFill>
          <a:blip r:embed="rId8"/>
          <a:stretch>
            <a:fillRect/>
          </a:stretch>
        </p:blipFill>
        <p:spPr>
          <a:xfrm>
            <a:off x="1921704" y="1173143"/>
            <a:ext cx="2619375" cy="208200"/>
          </a:xfrm>
          <a:prstGeom prst="rect">
            <a:avLst/>
          </a:prstGeom>
        </p:spPr>
      </p:pic>
      <p:pic>
        <p:nvPicPr>
          <p:cNvPr id="6" name="Picture 5" descr="A close up of a logo&#10;&#10;AI-generated content may be incorrect.">
            <a:extLst>
              <a:ext uri="{FF2B5EF4-FFF2-40B4-BE49-F238E27FC236}">
                <a16:creationId xmlns:a16="http://schemas.microsoft.com/office/drawing/2014/main" id="{3AD7BA5A-B95F-B8BA-097B-4E3008D244A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255" y="90500"/>
            <a:ext cx="2342133" cy="609567"/>
          </a:xfrm>
          <a:prstGeom prst="rect">
            <a:avLst/>
          </a:prstGeom>
        </p:spPr>
      </p:pic>
      <p:pic>
        <p:nvPicPr>
          <p:cNvPr id="7" name="Picture 6">
            <a:extLst>
              <a:ext uri="{FF2B5EF4-FFF2-40B4-BE49-F238E27FC236}">
                <a16:creationId xmlns:a16="http://schemas.microsoft.com/office/drawing/2014/main" id="{F69E7669-665F-569C-55ED-49CB1C997D2E}"/>
              </a:ext>
            </a:extLst>
          </p:cNvPr>
          <p:cNvPicPr>
            <a:picLocks noChangeAspect="1"/>
          </p:cNvPicPr>
          <p:nvPr/>
        </p:nvPicPr>
        <p:blipFill>
          <a:blip r:embed="rId10"/>
          <a:srcRect t="12499" r="3443"/>
          <a:stretch>
            <a:fillRect/>
          </a:stretch>
        </p:blipFill>
        <p:spPr>
          <a:xfrm>
            <a:off x="6968006" y="154131"/>
            <a:ext cx="412267" cy="482070"/>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UPSLIDETOCALGOID" val="Standard"/>
  <p:tag name="FOOTERSCRIPT" val="&lt;%Team%&gt;"/>
  <p:tag name="DATESCRIPT" val="&lt;%Date%&gt;"/>
  <p:tag name="UPSLIDETOCMASTERID" val="Axa IM6 17 2015"/>
  <p:tag name="UPSLIDETOCMASTERNAME" val="Axa IM"/>
  <p:tag name="UPSLIDETOCMASTERLASTEDITIONDATE" val="635774012337049000"/>
  <p:tag name="UPSLIDEFOOTNOTEOPTIONS" val="{&#10;  &quot;Multiline&quot;: false,&#10;  &quot;Numbering&quot;: 1,&#10;  &quot;SuperscriptFormat&quot;: 0&#10;}"/>
  <p:tag name="UPSLIDETOCOPTIONS" val="&lt;?xml version=&quot;1.0&quot; encoding=&quot;utf-16&quot;?&gt;&#10;&lt;TocContentOptions xmlns:xsd=&quot;http://www.w3.org/2001/XMLSchema&quot; xmlns:xsi=&quot;http://www.w3.org/2001/XMLSchema-instance&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Office Theme&lt;/DesignName&gt;&#10;      &lt;LayoutName&gt;Blank&lt;/LayoutName&gt;&#10;    &lt;/TocSlidesLayout&gt;&#10;    &lt;SectionLayout&gt;&#10;      &lt;DesignName&gt;Office Theme&lt;/DesignName&gt;&#10;      &lt;LayoutName&gt;Blank&lt;/LayoutName&gt;&#10;    &lt;/SectionLayout&gt;&#10;    &lt;SubsectionLayout&gt;&#10;      &lt;DesignName&gt;Office Theme&lt;/DesignName&gt;&#10;      &lt;LayoutName&gt;Blank&lt;/LayoutName&gt;&#10;    &lt;/SubsectionLayout&gt;&#10;    &lt;AppendixLayout&gt;&#10;      &lt;DesignName /&gt;&#10;      &lt;LayoutName /&gt;&#10;    &lt;/AppendixLayout&gt;&#10;    &lt;TitleSliLayout&gt;&#10;      &lt;DesignName&gt;Office Theme&lt;/DesignName&gt;&#10;      &lt;LayoutName&gt;Title Slide&lt;/LayoutName&gt;&#10;    &lt;/TitleSliLayout&gt;&#10;  &lt;/UsedSlideLayouts&gt;&#10;  &lt;ActiveReminders&gt;&#10;    &lt;MigrationVersion&gt;6.9.27.2&lt;/MigrationVersion&gt;&#10;  &lt;/ActiveReminders&gt;&#10;  &lt;HardRefreshRequired&gt;false&lt;/HardRefreshRequired&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AgendaVerticalAlignment&gt;Top&lt;/AgendaVerticalAlignment&gt;&#10;      &lt;Scripts&gt;&#10;        &lt;BeforeSubSecTitle /&gt;&#10;        &lt;BeforeSlideIndex&gt;p.&lt;/BeforeSlideIndex&gt;&#10;        &lt;AfterSecNum /&gt;&#10;        &lt;BeforeSecNum /&gt;&#10;        &lt;ZeroBeforeSecNum&gt;false&lt;/ZeroBeforeSecNum&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UserPresentationOptions&gt;&#10;    &lt;SubSectionsHaveSlide xsi:nil=&quot;true&quot; /&gt;&#10;    &lt;SectionDividersContainOwnSubSections xsi:nil=&quot;true&quot; /&gt;&#10;    &lt;SectionDividersContainOwnSlideTitles xsi:nil=&quot;true&quot; /&gt;&#10;    &lt;SubSectionDividersContainOwnSlideTitles xsi:nil=&quot;true&quot; /&gt;&#10;    &lt;TOCSlidesContainSubsectionTitles xsi:nil=&quot;true&quot; /&gt;&#10;    &lt;TOCSlidesContainSlideTitles xsi:nil=&quot;true&quot; /&gt;&#10;    &lt;DisplayRemindersOnSlides&gt;true&lt;/DisplayRemindersOnSlides&gt;&#10;    &lt;SectionsHaveSlide&gt;true&lt;/SectionsHaveSlide&gt;&#10;    &lt;DoNotCountHiddenSlidesInPagination&gt;false&lt;/DoNotCountHiddenSlidesInPagination&gt;&#10;  &lt;/UserPresentation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HIDETOC" val="true"/>
</p:tagLst>
</file>

<file path=ppt/tags/tag12.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3.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4.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5.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6.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7.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9.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1.xml><?xml version="1.0" encoding="utf-8"?>
<p:tagLst xmlns:a="http://schemas.openxmlformats.org/drawingml/2006/main" xmlns:r="http://schemas.openxmlformats.org/officeDocument/2006/relationships" xmlns:p="http://schemas.openxmlformats.org/presentationml/2006/main">
  <p:tag name="HIDETOC" val="true"/>
</p:tagLst>
</file>

<file path=ppt/tags/tag22.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3.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4.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6.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9.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31.xml><?xml version="1.0" encoding="utf-8"?>
<p:tagLst xmlns:a="http://schemas.openxmlformats.org/drawingml/2006/main" xmlns:r="http://schemas.openxmlformats.org/officeDocument/2006/relationships" xmlns:p="http://schemas.openxmlformats.org/presentationml/2006/main">
  <p:tag name="HIDETOC" val="true"/>
</p:tagLst>
</file>

<file path=ppt/tags/tag32.xml><?xml version="1.0" encoding="utf-8"?>
<p:tagLst xmlns:a="http://schemas.openxmlformats.org/drawingml/2006/main" xmlns:r="http://schemas.openxmlformats.org/officeDocument/2006/relationships" xmlns:p="http://schemas.openxmlformats.org/presentationml/2006/main">
  <p:tag name="HIDETOC" val="true"/>
</p:tagLst>
</file>

<file path=ppt/tags/tag33.xml><?xml version="1.0" encoding="utf-8"?>
<p:tagLst xmlns:a="http://schemas.openxmlformats.org/drawingml/2006/main" xmlns:r="http://schemas.openxmlformats.org/officeDocument/2006/relationships" xmlns:p="http://schemas.openxmlformats.org/presentationml/2006/main">
  <p:tag name="LAST UPDATE DATE" val="525357434.648056"/>
  <p:tag name="IMPORTID" val="7295610419.690563"/>
  <p:tag name="WBLAST" val="G:\SIM1\SFD\Deals\Volta\Reports - CoGestion\Monthly Reporting\Generation PPT\Volta - Monthly Report maquette.xlsm"/>
  <p:tag name="USER NAME" val="COSTAA"/>
  <p:tag name="IMPORTID2" val="_4327"/>
  <p:tag name="TYPE" val="1"/>
  <p:tag name="SOURCENAME" val="Data as of 31 Jul 2026"/>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14.648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09:47:55.904Z&quot;,&#10;    &quot;PictureAppearance&quot;: 2,&#10;    &quot;Format&quot;: 0,&#10;    &quot;PreserveInitialVisibility&quot;: false,&#10;    &quot;PreserveWidth&quot;: true,&#10;    &quot;ResizeBeforeExport&quot;: false&#10;  },&#10;  &quot;Initial&quot;: null&#10;}"/>
</p:tagLst>
</file>

<file path=ppt/tags/tag34.xml><?xml version="1.0" encoding="utf-8"?>
<p:tagLst xmlns:a="http://schemas.openxmlformats.org/drawingml/2006/main" xmlns:r="http://schemas.openxmlformats.org/officeDocument/2006/relationships" xmlns:p="http://schemas.openxmlformats.org/presentationml/2006/main">
  <p:tag name="LAST UPDATE DATE" val="525357437.738881"/>
  <p:tag name="IMPORTID" val="7874295452902.308287"/>
  <p:tag name="WBLAST" val="G:\SIM1\SFD\Deals\Volta\Reports - CoGestion\Monthly Reporting\Generation PPT\Volta - Monthly Report maquette.xlsm"/>
  <p:tag name="USER NAME" val="COSTAA"/>
  <p:tag name="TYPE" val="1"/>
  <p:tag name="SOURCENAME" val="Action Holding BV"/>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17.739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07.219Z&quot;,&#10;    &quot;PictureAppearance&quot;: 2,&#10;    &quot;Format&quot;: 0,&#10;    &quot;PreserveInitialVisibility&quot;: false,&#10;    &quot;PreserveWidth&quot;: true,&#10;    &quot;ResizeBeforeExport&quot;: false&#10;  },&#10;  &quot;Initial&quot;: null&#10;}"/>
</p:tagLst>
</file>

<file path=ppt/tags/tag35.xml><?xml version="1.0" encoding="utf-8"?>
<p:tagLst xmlns:a="http://schemas.openxmlformats.org/drawingml/2006/main" xmlns:r="http://schemas.openxmlformats.org/officeDocument/2006/relationships" xmlns:p="http://schemas.openxmlformats.org/presentationml/2006/main">
  <p:tag name="LAST UPDATE DATE" val="525357438.874722"/>
  <p:tag name="IMPORTID" val="5056293884579.772403"/>
  <p:tag name="WBLAST" val="G:\SIM1\SFD\Deals\Volta\Reports - CoGestion\Monthly Reporting\Generation PPT\Volta - Monthly Report maquette.xlsm"/>
  <p:tag name="USER NAME" val="COSTAA"/>
  <p:tag name="TYPE" val="2"/>
  <p:tag name="SOURCENAME" val="As a % of Gross Assets Value (Chart 10)"/>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18.875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08.486Z&quot;,&#10;    &quot;PictureAppearance&quot;: 2,&#10;    &quot;Format&quot;: 0,&#10;    &quot;PreserveInitialVisibility&quot;: false,&#10;    &quot;PreserveWidth&quot;: true,&#10;    &quot;ResizeBeforeExport&quot;: false&#10;  },&#10;  &quot;Initial&quot;: null&#10;}"/>
</p:tagLst>
</file>

<file path=ppt/tags/tag36.xml><?xml version="1.0" encoding="utf-8"?>
<p:tagLst xmlns:a="http://schemas.openxmlformats.org/drawingml/2006/main" xmlns:r="http://schemas.openxmlformats.org/officeDocument/2006/relationships" xmlns:p="http://schemas.openxmlformats.org/presentationml/2006/main">
  <p:tag name="LAST UPDATE DATE" val="525357439.642946"/>
  <p:tag name="IMPORTID" val="3554293884976.770615"/>
  <p:tag name="WBLAST" val="G:\SIM1\SFD\Deals\Volta\Reports - CoGestion\Monthly Reporting\Generation PPT\Volta - Monthly Report maquette.xlsm"/>
  <p:tag name="USER NAME" val="COSTAA"/>
  <p:tag name="TYPE" val="2"/>
  <p:tag name="SOURCENAME" val="Chart 4"/>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19.643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09.433Z&quot;,&#10;    &quot;PictureAppearance&quot;: 2,&#10;    &quot;Format&quot;: 0,&#10;    &quot;PreserveInitialVisibility&quot;: false,&#10;    &quot;PreserveWidth&quot;: true,&#10;    &quot;ResizeBeforeExport&quot;: false&#10;  },&#10;  &quot;Initial&quot;: null&#10;}"/>
</p:tagLst>
</file>

<file path=ppt/tags/tag37.xml><?xml version="1.0" encoding="utf-8"?>
<p:tagLst xmlns:a="http://schemas.openxmlformats.org/drawingml/2006/main" xmlns:r="http://schemas.openxmlformats.org/officeDocument/2006/relationships" xmlns:p="http://schemas.openxmlformats.org/presentationml/2006/main">
  <p:tag name="LAST UPDATE DATE" val="525357440.315658"/>
  <p:tag name="IMPORTID" val="6074293884382.987656"/>
  <p:tag name="WBLAST" val="G:\SIM1\SFD\Deals\Volta\Reports - CoGestion\Monthly Reporting\Generation PPT\Volta - Monthly Report maquette.xlsm"/>
  <p:tag name="USER NAME" val="COSTAA"/>
  <p:tag name="TYPE" val="1"/>
  <p:tag name="SOURCENAME" val="Returns"/>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20.316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10.298Z&quot;,&#10;    &quot;PictureAppearance&quot;: 2,&#10;    &quot;Format&quot;: 0,&#10;    &quot;PreserveInitialVisibility&quot;: false,&#10;    &quot;PreserveWidth&quot;: true,&#10;    &quot;ResizeBeforeExport&quot;: false&#10;  },&#10;  &quot;Initial&quot;: null&#10;}"/>
</p:tagLst>
</file>

<file path=ppt/tags/tag38.xml><?xml version="1.0" encoding="utf-8"?>
<p:tagLst xmlns:a="http://schemas.openxmlformats.org/drawingml/2006/main" xmlns:r="http://schemas.openxmlformats.org/officeDocument/2006/relationships" xmlns:p="http://schemas.openxmlformats.org/presentationml/2006/main">
  <p:tag name="LAST UPDATE DATE" val="525357441.335887"/>
  <p:tag name="IMPORTID" val="808293884841.599409"/>
  <p:tag name="WBLAST" val="G:\SIM1\SFD\Deals\Volta\Reports - CoGestion\Monthly Reporting\Generation PPT\Volta - Monthly Report maquette.xlsm"/>
  <p:tag name="USER NAME" val="COSTAA"/>
  <p:tag name="TYPE" val="2"/>
  <p:tag name="SOURCENAME" val="Cumulative Total Return (Gross Dividends) (Chart 1)"/>
  <p:tag name="SHEETID" val="HP"/>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6-08-25T11:37:21.336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HP&quot;,&#10;    &quot;DateTime&quot;: &quot;2026-08-24T18:14:11.593Z&quot;,&#10;    &quot;PictureAppearance&quot;: 2,&#10;    &quot;Format&quot;: 0,&#10;    &quot;PreserveInitialVisibility&quot;: false,&#10;    &quot;PreserveWidth&quot;: true,&#10;    &quot;ResizeBeforeExport&quot;: false&#10;  },&#10;  &quot;Initial&quot;: null&#10;}"/>
</p:tagLst>
</file>

<file path=ppt/tags/tag39.xml><?xml version="1.0" encoding="utf-8"?>
<p:tagLst xmlns:a="http://schemas.openxmlformats.org/drawingml/2006/main" xmlns:r="http://schemas.openxmlformats.org/officeDocument/2006/relationships" xmlns:p="http://schemas.openxmlformats.org/presentationml/2006/main">
  <p:tag name="LAST UPDATE DATE" val="525357454.626648"/>
  <p:tag name="IMPORTID" val="5792434727884.263983"/>
  <p:tag name="WBLAST" val="G:\SIM1\SFD\Deals\Volta\Reports - CoGestion\Monthly Reporting\Generation PPT\Volta - Monthly Report maquette.xlsm"/>
  <p:tag name="USER NAME" val="COSTAA"/>
  <p:tag name="TYPE" val="1"/>
  <p:tag name="SOURCENAME" val="Source: BNPP AM, as of July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34.627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25.374Z&quot;,&#10;    &quot;PictureAppearance&quot;: 2,&#10;    &quot;Format&quot;: 0,&#10;    &quot;PreserveInitialVisibility&quot;: false,&#10;    &quot;PreserveWidth&quot;: true,&#10;    &quot;ResizeBeforeExport&quot;: false&#10;  },&#10;  &quot;Initial&quot;: null&#10;}"/>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525357455.640756"/>
  <p:tag name="IMPORTID" val="157293903243.751489"/>
  <p:tag name="WBLAST" val="G:\SIM1\SFD\Deals\Volta\Reports - CoGestion\Monthly Reporting\Generation PPT\Volta - Monthly Report maquette.xlsm"/>
  <p:tag name="USER NAME" val="COSTAA"/>
  <p:tag name="TYPE" val="1"/>
  <p:tag name="SOURCENAME" val="Source: Intex, Bloomberg, BNPP AM as of July 2026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35.641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26.453Z&quot;,&#10;    &quot;PictureAppearance&quot;: 2,&#10;    &quot;Format&quot;: 0,&#10;    &quot;PreserveInitialVisibility&quot;: false,&#10;    &quot;PreserveWidth&quot;: true,&#10;    &quot;ResizeBeforeExport&quot;: false&#10;  },&#10;  &quot;Initial&quot;: null&#10;}"/>
</p:tagLst>
</file>

<file path=ppt/tags/tag41.xml><?xml version="1.0" encoding="utf-8"?>
<p:tagLst xmlns:a="http://schemas.openxmlformats.org/drawingml/2006/main" xmlns:r="http://schemas.openxmlformats.org/officeDocument/2006/relationships" xmlns:p="http://schemas.openxmlformats.org/presentationml/2006/main">
  <p:tag name="LAST UPDATE DATE" val="525357456.575422"/>
  <p:tag name="IMPORTID" val="6448293903313.922707"/>
  <p:tag name="WBLAST" val="G:\SIM1\SFD\Deals\Volta\Reports - CoGestion\Monthly Reporting\Generation PPT\Volta - Monthly Report maquette.xlsm"/>
  <p:tag name="USER NAME" val="COSTAA"/>
  <p:tag name="TYPE" val="1"/>
  <p:tag name="SOURCENAME" val="Source: Bloomberg, as of July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36.575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27.459Z&quot;,&#10;    &quot;PictureAppearance&quot;: 2,&#10;    &quot;Format&quot;: 0,&#10;    &quot;PreserveInitialVisibility&quot;: false,&#10;    &quot;PreserveWidth&quot;: true,&#10;    &quot;ResizeBeforeExport&quot;: false&#10;  },&#10;  &quot;Initial&quot;: null&#10;}"/>
</p:tagLst>
</file>

<file path=ppt/tags/tag42.xml><?xml version="1.0" encoding="utf-8"?>
<p:tagLst xmlns:a="http://schemas.openxmlformats.org/drawingml/2006/main" xmlns:r="http://schemas.openxmlformats.org/officeDocument/2006/relationships" xmlns:p="http://schemas.openxmlformats.org/presentationml/2006/main">
  <p:tag name="LAST UPDATE DATE" val="525357457.491712"/>
  <p:tag name="IMPORTID" val="5792434727884.263983"/>
  <p:tag name="WBLAST" val="G:\SIM1\SFD\Deals\Volta\Reports - CoGestion\Monthly Reporting\Generation PPT\Volta - Monthly Report maquette.xlsm"/>
  <p:tag name="USER NAME" val="COSTAA"/>
  <p:tag name="TYPE" val="1"/>
  <p:tag name="SOURCENAME" val="Source: BNPP AM, as of July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37.492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28.392Z&quot;,&#10;    &quot;PictureAppearance&quot;: 2,&#10;    &quot;Format&quot;: 0,&#10;    &quot;PreserveInitialVisibility&quot;: false,&#10;    &quot;PreserveWidth&quot;: true,&#10;    &quot;ResizeBeforeExport&quot;: false&#10;  },&#10;  &quot;Initial&quot;: null&#10;}"/>
</p:tagLst>
</file>

<file path=ppt/tags/tag43.xml><?xml version="1.0" encoding="utf-8"?>
<p:tagLst xmlns:a="http://schemas.openxmlformats.org/drawingml/2006/main" xmlns:r="http://schemas.openxmlformats.org/officeDocument/2006/relationships" xmlns:p="http://schemas.openxmlformats.org/presentationml/2006/main">
  <p:tag name="LAST UPDATE DATE" val="525357458.422234"/>
  <p:tag name="IMPORTID" val="1515293902138.850389"/>
  <p:tag name="WBLAST" val="G:\SIM1\SFD\Deals\Volta\Reports - CoGestion\Monthly Reporting\Generation PPT\Volta - Monthly Report maquette.xlsm"/>
  <p:tag name="USER NAME" val="COSTAA"/>
  <p:tag name="TYPE" val="1"/>
  <p:tag name="SOURCENAME" val="MONTHLY REPORT  VOLTA FINANCE LIMITED  - July 2026 ⯀ 1"/>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38.422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29.339Z&quot;,&#10;    &quot;PictureAppearance&quot;: 2,&#10;    &quot;Format&quot;: 0,&#10;    &quot;PreserveInitialVisibility&quot;: false,&#10;    &quot;PreserveWidth&quot;: true,&#10;    &quot;ResizeBeforeExport&quot;: false&#10;  },&#10;  &quot;Initial&quot;: null&#10;}"/>
</p:tagLst>
</file>

<file path=ppt/tags/tag44.xml><?xml version="1.0" encoding="utf-8"?>
<p:tagLst xmlns:a="http://schemas.openxmlformats.org/drawingml/2006/main" xmlns:r="http://schemas.openxmlformats.org/officeDocument/2006/relationships" xmlns:p="http://schemas.openxmlformats.org/presentationml/2006/main">
  <p:tag name="LAST UPDATE DATE" val="525357459.286922"/>
  <p:tag name="IMPORTID" val="1412434729975.040733"/>
  <p:tag name="WBLAST" val="G:\SIM1\SFD\Deals\Volta\Reports - CoGestion\Monthly Reporting\Generation PPT\Volta - Monthly Report maquette.xlsm"/>
  <p:tag name="USER NAME" val="COSTAA"/>
  <p:tag name="IMPORTID2" val="_6258"/>
  <p:tag name="TYPE" val="1"/>
  <p:tag name="SOURCENAME" val="9.0%"/>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39.287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30.259Z&quot;,&#10;    &quot;PictureAppearance&quot;: 2,&#10;    &quot;Format&quot;: 0,&#10;    &quot;PreserveInitialVisibility&quot;: false,&#10;    &quot;PreserveWidth&quot;: true,&#10;    &quot;ResizeBeforeExport&quot;: false&#10;  },&#10;  &quot;Initial&quot;: null&#10;}"/>
</p:tagLst>
</file>

<file path=ppt/tags/tag45.xml><?xml version="1.0" encoding="utf-8"?>
<p:tagLst xmlns:a="http://schemas.openxmlformats.org/drawingml/2006/main" xmlns:r="http://schemas.openxmlformats.org/officeDocument/2006/relationships" xmlns:p="http://schemas.openxmlformats.org/presentationml/2006/main">
  <p:tag name="LAST UPDATE DATE" val="525357460.373825"/>
  <p:tag name="IMPORTID" val="1029296059623.539103"/>
  <p:tag name="WBLAST" val="G:\SIM1\SFD\Deals\Volta\Reports - CoGestion\Monthly Reporting\Generation PPT\Volta - Monthly Report maquette.xlsm"/>
  <p:tag name="USER NAME" val="COSTAA"/>
  <p:tag name="TYPE" val="1"/>
  <p:tag name="SOURCENAME" val="€243.6m "/>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40.374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31.541Z&quot;,&#10;    &quot;PictureAppearance&quot;: 2,&#10;    &quot;Format&quot;: 0,&#10;    &quot;PreserveInitialVisibility&quot;: false,&#10;    &quot;PreserveWidth&quot;: true,&#10;    &quot;ResizeBeforeExport&quot;: false&#10;  },&#10;  &quot;Initial&quot;: null&#10;}"/>
</p:tagLst>
</file>

<file path=ppt/tags/tag46.xml><?xml version="1.0" encoding="utf-8"?>
<p:tagLst xmlns:a="http://schemas.openxmlformats.org/drawingml/2006/main" xmlns:r="http://schemas.openxmlformats.org/officeDocument/2006/relationships" xmlns:p="http://schemas.openxmlformats.org/presentationml/2006/main">
  <p:tag name="LAST UPDATE DATE" val="525357461.445498"/>
  <p:tag name="IMPORTID" val="6213454689796.767222"/>
  <p:tag name="WBLAST" val="G:\SIM1\SFD\Deals\Volta\Reports - CoGestion\Monthly Reporting\Generation PPT\Volta - Monthly Report maquette.xlsm"/>
  <p:tag name="USER NAME" val="COSTAA"/>
  <p:tag name="TYPE" val="1"/>
  <p:tag name="SOURCENAME" val="Monthly Report - July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41.445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32.756Z&quot;,&#10;    &quot;PictureAppearance&quot;: 2,&#10;    &quot;Format&quot;: 0,&#10;    &quot;PreserveInitialVisibility&quot;: false,&#10;    &quot;PreserveWidth&quot;: true,&#10;    &quot;ResizeBeforeExport&quot;: false&#10;  },&#10;  &quot;Initial&quot;: null&#10;}"/>
</p:tagLst>
</file>

<file path=ppt/tags/tag47.xml><?xml version="1.0" encoding="utf-8"?>
<p:tagLst xmlns:a="http://schemas.openxmlformats.org/drawingml/2006/main" xmlns:r="http://schemas.openxmlformats.org/officeDocument/2006/relationships" xmlns:p="http://schemas.openxmlformats.org/presentationml/2006/main">
  <p:tag name="LAST UPDATE DATE" val="525357462.350191"/>
  <p:tag name="IMPORTID" val="3739465409600.653144"/>
  <p:tag name="WBLAST" val="G:\SIM1\SFD\Deals\Volta\Reports - CoGestion\Monthly Reporting\Generation PPT\Volta - Monthly Report maquette.xlsm"/>
  <p:tag name="USER NAME" val="COSTAA"/>
  <p:tag name="TYPE" val="1"/>
  <p:tag name="SOURCENAME" val="The sum of percentages may not add up to 100.00% due to rounding."/>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42.35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33.646Z&quot;,&#10;    &quot;PictureAppearance&quot;: 2,&#10;    &quot;Format&quot;: 0,&#10;    &quot;PreserveInitialVisibility&quot;: false,&#10;    &quot;PreserveWidth&quot;: true,&#10;    &quot;ResizeBeforeExport&quot;: false&#10;  },&#10;  &quot;Initial&quot;: null&#10;}"/>
</p:tagLst>
</file>

<file path=ppt/tags/tag48.xml><?xml version="1.0" encoding="utf-8"?>
<p:tagLst xmlns:a="http://schemas.openxmlformats.org/drawingml/2006/main" xmlns:r="http://schemas.openxmlformats.org/officeDocument/2006/relationships" xmlns:p="http://schemas.openxmlformats.org/presentationml/2006/main">
  <p:tag name="LAST UPDATE DATE" val="525357463.345991"/>
  <p:tag name="IMPORTID" val="1245293894685.557976"/>
  <p:tag name="WBLAST" val="G:\SIM1\SFD\Deals\Volta\Reports - CoGestion\Monthly Reporting\Generation PPT\Volta - Monthly Report maquette.xlsm"/>
  <p:tag name="USER NAME" val="COSTAA"/>
  <p:tag name="TYPE" val="2"/>
  <p:tag name="SOURCENAME" val="Currency (Chart 1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43.346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34.54Z&quot;,&#10;    &quot;PictureAppearance&quot;: 2,&#10;    &quot;Format&quot;: 0,&#10;    &quot;PreserveInitialVisibility&quot;: false,&#10;    &quot;PreserveWidth&quot;: true,&#10;    &quot;ResizeBeforeExport&quot;: false&#10;  },&#10;  &quot;Initial&quot;: null&#10;}"/>
</p:tagLst>
</file>

<file path=ppt/tags/tag49.xml><?xml version="1.0" encoding="utf-8"?>
<p:tagLst xmlns:a="http://schemas.openxmlformats.org/drawingml/2006/main" xmlns:r="http://schemas.openxmlformats.org/officeDocument/2006/relationships" xmlns:p="http://schemas.openxmlformats.org/presentationml/2006/main">
  <p:tag name="LAST UPDATE DATE" val="525357464.056152"/>
  <p:tag name="IMPORTID" val="8515293894588.081246"/>
  <p:tag name="WBLAST" val="G:\SIM1\SFD\Deals\Volta\Reports - CoGestion\Monthly Reporting\Generation PPT\Volta - Monthly Report maquette.xlsm"/>
  <p:tag name="USER NAME" val="COSTAA"/>
  <p:tag name="TYPE" val="2"/>
  <p:tag name="SOURCENAME" val="Geography (Chart 9)"/>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44.056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35.357Z&quot;,&#10;    &quot;PictureAppearance&quot;: 2,&#10;    &quot;Format&quot;: 0,&#10;    &quot;PreserveInitialVisibility&quot;: false,&#10;    &quot;PreserveWidth&quot;: true,&#10;    &quot;ResizeBeforeExport&quot;: false&#10;  },&#10;  &quot;Initial&quot;: null&#10;}"/>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50.xml><?xml version="1.0" encoding="utf-8"?>
<p:tagLst xmlns:a="http://schemas.openxmlformats.org/drawingml/2006/main" xmlns:r="http://schemas.openxmlformats.org/officeDocument/2006/relationships" xmlns:p="http://schemas.openxmlformats.org/presentationml/2006/main">
  <p:tag name="LAST UPDATE DATE" val="525357464.86307"/>
  <p:tag name="IMPORTID" val="1217293895025.615284"/>
  <p:tag name="WBLAST" val="G:\SIM1\SFD\Deals\Volta\Reports - CoGestion\Monthly Reporting\Generation PPT\Volta - Monthly Report maquette.xlsm"/>
  <p:tag name="USER NAME" val="COSTAA"/>
  <p:tag name="TYPE" val="2"/>
  <p:tag name="SOURCENAME" val="Chart 1"/>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44.863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36.162Z&quot;,&#10;    &quot;PictureAppearance&quot;: 2,&#10;    &quot;Format&quot;: 0,&#10;    &quot;PreserveInitialVisibility&quot;: false,&#10;    &quot;PreserveWidth&quot;: true,&#10;    &quot;ResizeBeforeExport&quot;: false&#10;  },&#10;  &quot;Initial&quot;: null&#10;}"/>
</p:tagLst>
</file>

<file path=ppt/tags/tag51.xml><?xml version="1.0" encoding="utf-8"?>
<p:tagLst xmlns:a="http://schemas.openxmlformats.org/drawingml/2006/main" xmlns:r="http://schemas.openxmlformats.org/officeDocument/2006/relationships" xmlns:p="http://schemas.openxmlformats.org/presentationml/2006/main">
  <p:tag name="LAST UPDATE DATE" val="525357465.551933"/>
  <p:tag name="IMPORTID" val="6111293902106.322834"/>
  <p:tag name="WBLAST" val="G:\SIM1\SFD\Deals\Volta\Reports - CoGestion\Monthly Reporting\Generation PPT\Volta - Monthly Report maquette.xlsm"/>
  <p:tag name="USER NAME" val="COSTAA"/>
  <p:tag name="TYPE" val="1"/>
  <p:tag name="SOURCENAME" val="MONTHLY REPORT  VOLTA FINANCE LIMITED  - July 2026 ⯀ 2"/>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45.552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36.912Z&quot;,&#10;    &quot;PictureAppearance&quot;: 2,&#10;    &quot;Format&quot;: 0,&#10;    &quot;PreserveInitialVisibility&quot;: false,&#10;    &quot;PreserveWidth&quot;: true,&#10;    &quot;ResizeBeforeExport&quot;: false&#10;  },&#10;  &quot;Initial&quot;: null&#10;}"/>
</p:tagLst>
</file>

<file path=ppt/tags/tag52.xml><?xml version="1.0" encoding="utf-8"?>
<p:tagLst xmlns:a="http://schemas.openxmlformats.org/drawingml/2006/main" xmlns:r="http://schemas.openxmlformats.org/officeDocument/2006/relationships" xmlns:p="http://schemas.openxmlformats.org/presentationml/2006/main">
  <p:tag name="LAST UPDATE DATE" val="525357466.467797"/>
  <p:tag name="IMPORTID" val="157293903243.751489"/>
  <p:tag name="WBLAST" val="G:\SIM1\SFD\Deals\Volta\Reports - CoGestion\Monthly Reporting\Generation PPT\Volta - Monthly Report maquette.xlsm"/>
  <p:tag name="USER NAME" val="COSTAA"/>
  <p:tag name="TYPE" val="1"/>
  <p:tag name="SOURCENAME" val="Source: Intex, Bloomberg, BNPP AM as of July 2026 – unaudited figures - not accounting for unsettled trades Figures expressed in % of the NAV"/>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46.468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37.825Z&quot;,&#10;    &quot;PictureAppearance&quot;: 2,&#10;    &quot;Format&quot;: 0,&#10;    &quot;PreserveInitialVisibility&quot;: false,&#10;    &quot;PreserveWidth&quot;: true,&#10;    &quot;ResizeBeforeExport&quot;: false&#10;  },&#10;  &quot;Initial&quot;: null&#10;}"/>
</p:tagLst>
</file>

<file path=ppt/tags/tag53.xml><?xml version="1.0" encoding="utf-8"?>
<p:tagLst xmlns:a="http://schemas.openxmlformats.org/drawingml/2006/main" xmlns:r="http://schemas.openxmlformats.org/officeDocument/2006/relationships" xmlns:p="http://schemas.openxmlformats.org/presentationml/2006/main">
  <p:tag name="LAST UPDATE DATE" val="525357467.7599"/>
  <p:tag name="IMPORTID" val="5792434727884.263983"/>
  <p:tag name="WBLAST" val="G:\SIM1\SFD\Deals\Volta\Reports - CoGestion\Monthly Reporting\Generation PPT\Volta - Monthly Report maquette.xlsm"/>
  <p:tag name="USER NAME" val="COSTAA"/>
  <p:tag name="TYPE" val="1"/>
  <p:tag name="SOURCENAME" val="Source: BNPP AM, as of July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47.76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38.78Z&quot;,&#10;    &quot;PictureAppearance&quot;: 2,&#10;    &quot;Format&quot;: 0,&#10;    &quot;PreserveInitialVisibility&quot;: false,&#10;    &quot;PreserveWidth&quot;: true,&#10;    &quot;ResizeBeforeExport&quot;: false&#10;  },&#10;  &quot;Initial&quot;: null&#10;}"/>
</p:tagLst>
</file>

<file path=ppt/tags/tag54.xml><?xml version="1.0" encoding="utf-8"?>
<p:tagLst xmlns:a="http://schemas.openxmlformats.org/drawingml/2006/main" xmlns:r="http://schemas.openxmlformats.org/officeDocument/2006/relationships" xmlns:p="http://schemas.openxmlformats.org/presentationml/2006/main">
  <p:tag name="LAST UPDATE DATE" val="525357468.929298"/>
  <p:tag name="IMPORTID" val="9357295453433.125646"/>
  <p:tag name="WBLAST" val="G:\SIM1\SFD\Deals\Volta\Reports - CoGestion\Monthly Reporting\Generation PPT\Volta - Monthly Report maquette.xlsm"/>
  <p:tag name="USER NAME" val="COSTAA"/>
  <p:tag name="TYPE" val="1"/>
  <p:tag name="SOURCENAME" val="Market Value (€m)"/>
  <p:tag name="SHEETID" val="Report"/>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5T11:37:48.929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Report&quot;,&#10;    &quot;DateTime&quot;: &quot;2026-08-24T18:14:39.672Z&quot;,&#10;    &quot;PictureAppearance&quot;: 2,&#10;    &quot;Format&quot;: 0,&#10;    &quot;PreserveInitialVisibility&quot;: false,&#10;    &quot;PreserveWidth&quot;: true,&#10;    &quot;ResizeBeforeExport&quot;: false&#10;  },&#10;  &quot;Initial&quot;: null&#10;}"/>
</p:tagLst>
</file>

<file path=ppt/tags/tag55.xml><?xml version="1.0" encoding="utf-8"?>
<p:tagLst xmlns:a="http://schemas.openxmlformats.org/drawingml/2006/main" xmlns:r="http://schemas.openxmlformats.org/officeDocument/2006/relationships" xmlns:p="http://schemas.openxmlformats.org/presentationml/2006/main">
  <p:tag name="LAST UPDATE DATE" val="525357469.952066"/>
  <p:tag name="IMPORTID" val="5792434727884.263983"/>
  <p:tag name="WBLAST" val="G:\SIM1\SFD\Deals\Volta\Reports - CoGestion\Monthly Reporting\Generation PPT\Volta - Monthly Report maquette.xlsm"/>
  <p:tag name="USER NAME" val="COSTAA"/>
  <p:tag name="TYPE" val="1"/>
  <p:tag name="SOURCENAME" val="Source: BNPP AM, as of July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49.952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40.896Z&quot;,&#10;    &quot;PictureAppearance&quot;: 2,&#10;    &quot;Format&quot;: 0,&#10;    &quot;PreserveInitialVisibility&quot;: false,&#10;    &quot;PreserveWidth&quot;: true,&#10;    &quot;ResizeBeforeExport&quot;: false&#10;  },&#10;  &quot;Initial&quot;: null&#10;}"/>
</p:tagLst>
</file>

<file path=ppt/tags/tag56.xml><?xml version="1.0" encoding="utf-8"?>
<p:tagLst xmlns:a="http://schemas.openxmlformats.org/drawingml/2006/main" xmlns:r="http://schemas.openxmlformats.org/officeDocument/2006/relationships" xmlns:p="http://schemas.openxmlformats.org/presentationml/2006/main">
  <p:tag name="LAST UPDATE DATE" val="525357470.847546"/>
  <p:tag name="IMPORTID" val="6213454689796.767222"/>
  <p:tag name="WBLAST" val="G:\SIM1\SFD\Deals\Volta\Reports - CoGestion\Monthly Reporting\Generation PPT\Volta - Monthly Report maquette.xlsm"/>
  <p:tag name="USER NAME" val="COSTAA"/>
  <p:tag name="TYPE" val="1"/>
  <p:tag name="SOURCENAME" val="Monthly Report - July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50.848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41.874Z&quot;,&#10;    &quot;PictureAppearance&quot;: 2,&#10;    &quot;Format&quot;: 0,&#10;    &quot;PreserveInitialVisibility&quot;: false,&#10;    &quot;PreserveWidth&quot;: true,&#10;    &quot;ResizeBeforeExport&quot;: false&#10;  },&#10;  &quot;Initial&quot;: null&#10;}"/>
</p:tagLst>
</file>

<file path=ppt/tags/tag57.xml><?xml version="1.0" encoding="utf-8"?>
<p:tagLst xmlns:a="http://schemas.openxmlformats.org/drawingml/2006/main" xmlns:r="http://schemas.openxmlformats.org/officeDocument/2006/relationships" xmlns:p="http://schemas.openxmlformats.org/presentationml/2006/main">
  <p:tag name="LAST UPDATE DATE" val="525357471.832473"/>
  <p:tag name="IMPORTID" val="216293902057.238474"/>
  <p:tag name="WBLAST" val="G:\SIM1\SFD\Deals\Volta\Reports - CoGestion\Monthly Reporting\Generation PPT\Volta - Monthly Report maquette.xlsm"/>
  <p:tag name="USER NAME" val="COSTAA"/>
  <p:tag name="TYPE" val="1"/>
  <p:tag name="SOURCENAME" val="MONTHLY REPORT  VOLTA FINANCE LIMITED  - July 2026 ⯀ 3"/>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51.832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42.783Z&quot;,&#10;    &quot;PictureAppearance&quot;: 2,&#10;    &quot;Format&quot;: 0,&#10;    &quot;PreserveInitialVisibility&quot;: false,&#10;    &quot;PreserveWidth&quot;: true,&#10;    &quot;ResizeBeforeExport&quot;: false&#10;  },&#10;  &quot;Initial&quot;: null&#10;}"/>
</p:tagLst>
</file>

<file path=ppt/tags/tag58.xml><?xml version="1.0" encoding="utf-8"?>
<p:tagLst xmlns:a="http://schemas.openxmlformats.org/drawingml/2006/main" xmlns:r="http://schemas.openxmlformats.org/officeDocument/2006/relationships" xmlns:p="http://schemas.openxmlformats.org/presentationml/2006/main">
  <p:tag name="LAST UPDATE DATE" val="525357472.748464"/>
  <p:tag name="IMPORTID" val="6213454689796.767222"/>
  <p:tag name="WBLAST" val="G:\SIM1\SFD\Deals\Volta\Reports - CoGestion\Monthly Reporting\Generation PPT\Volta - Monthly Report maquette.xlsm"/>
  <p:tag name="USER NAME" val="COSTAA"/>
  <p:tag name="TYPE" val="1"/>
  <p:tag name="SOURCENAME" val="Monthly Report - July 2026"/>
  <p:tag name="SHEETID" val="Source"/>
  <p:tag name="PICTUREAPPEARANCE" val="PictureAsShownWhenPrinted"/>
  <p:tag name="PASTESTRATEGY" val="0"/>
  <p:tag name="NORESIZEONUPDATE" val="False"/>
  <p:tag name="EXPORTANDSETTINGINFO" val="{&#10;  &quot;Last&quot;: {&#10;    &quot;General&quot;: {&#10;      &quot;ExcelInfo&quot;: {&#10;        &quot;Printer&quot;: &quot;Microsoft Print to PDF on Ne02:&quot;,&#10;        &quot;ZoomLevel&quot;: &quot;100&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5T11:37:52.748Z&quot;,&#10;    &quot;PictureAppearance&quot;: 2,&#10;    &quot;Format&quot;: 0,&#10;    &quot;PreserveInitialVisibility&quot;: false,&#10;    &quot;PreserveWidth&quot;: true,&#10;    &quot;ResizeBeforeExport&quot;: false&#10;  },&#10;  &quot;Previous&quot;: {&#10;    &quot;General&quot;: {&#10;      &quot;ExcelInfo&quot;: {&#10;        &quot;Printer&quot;: &quot;Microsoft Print to PDF on Ne02:&quot;,&#10;        &quot;ZoomLevel&quot;: &quot;96&quot;&#10;      },&#10;      &quot;PrimaryDisplay&quot;: {&#10;        &quot;IsDisplay1&quot;: true,&#10;        &quot;Resolution&quot;: {&#10;          &quot;Width&quot;: 1920,&#10;          &quot;Height&quot;: 1080&#10;        },&#10;        &quot;ResolutionToWorkingAreaRatio&quot;: 1.0&#10;      },&#10;      &quot;ResizeRatio&quot;: 1.0,&#10;      &quot;UndoAutoColor&quot;: false,&#10;      &quot;CustomAutoColor&quot;: false&#10;    },&#10;    &quot;UserName&quot;: &quot;COSTAA&quot;,&#10;    &quot;WorkbookName&quot;: &quot;Volta - Monthly Report maquette.xlsm&quot;,&#10;    &quot;WorksheetName&quot;: &quot;Source&quot;,&#10;    &quot;DateTime&quot;: &quot;2026-08-24T18:14:43.696Z&quot;,&#10;    &quot;PictureAppearance&quot;: 2,&#10;    &quot;Format&quot;: 0,&#10;    &quot;PreserveInitialVisibility&quot;: false,&#10;    &quot;PreserveWidth&quot;: true,&#10;    &quot;ResizeBeforeExport&quot;: false&#10;  },&#10;  &quot;Initial&quot;: null&#10;}"/>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1091</TotalTime>
  <Words>2127</Words>
  <Application>Microsoft Office PowerPoint</Application>
  <PresentationFormat>Custom</PresentationFormat>
  <Paragraphs>106</Paragraphs>
  <Slides>3</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vt:i4>
      </vt:variant>
    </vt:vector>
  </HeadingPairs>
  <TitlesOfParts>
    <vt:vector size="12" baseType="lpstr">
      <vt:lpstr>Arial</vt:lpstr>
      <vt:lpstr>Calibri</vt:lpstr>
      <vt:lpstr>Calibri Light</vt:lpstr>
      <vt:lpstr>Century Gothic</vt:lpstr>
      <vt:lpstr>Garamond</vt:lpstr>
      <vt:lpstr>Times New Roman</vt:lpstr>
      <vt:lpstr>Verdana</vt:lpstr>
      <vt:lpstr>Office Theme</vt:lpstr>
      <vt:lpstr>UpSlide Table Of Content Master (do not edit)</vt:lpstr>
      <vt:lpstr>Volta Finance Ltd</vt:lpstr>
      <vt:lpstr>Volta Finance Ltd</vt:lpstr>
      <vt:lpstr>Volta Finance Ltd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Volta Finance Ltd Monthly Report- July 2023</dc:title>
  <dc:creator>COSTA Alexis</dc:creator>
  <cp:lastModifiedBy>Sam TYAGI</cp:lastModifiedBy>
  <cp:revision>46</cp:revision>
  <cp:lastPrinted>2026-08-25T12:45:10Z</cp:lastPrinted>
  <dcterms:created xsi:type="dcterms:W3CDTF">2023-09-12T09:15:16Z</dcterms:created>
  <dcterms:modified xsi:type="dcterms:W3CDTF">2026-08-25T14:14:20Z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2023-09-12T00:00:00Z</vt:filetime>
  </property>
  <property fmtid="{D5CDD505-2E9C-101B-9397-08002B2CF9AE}" pid="3" name="Creator">
    <vt:lpwstr>Adobe InDesign 18.5 (Macintosh)</vt:lpwstr>
  </property>
  <property fmtid="{D5CDD505-2E9C-101B-9397-08002B2CF9AE}" pid="4" name="LastSaved">
    <vt:filetime>2023-09-12T00:00:00Z</vt:filetime>
  </property>
  <property fmtid="{D5CDD505-2E9C-101B-9397-08002B2CF9AE}" pid="5" name="Producer">
    <vt:lpwstr>Adobe PDF Library 17.0</vt:lpwstr>
  </property>
  <property fmtid="{D5CDD505-2E9C-101B-9397-08002B2CF9AE}" pid="6" name="MSIP_Label_f3b89073-f537-4fe2-a4ef-71907f8c184f_Enabled">
    <vt:lpwstr>true</vt:lpwstr>
  </property>
  <property fmtid="{D5CDD505-2E9C-101B-9397-08002B2CF9AE}" pid="7" name="MSIP_Label_f3b89073-f537-4fe2-a4ef-71907f8c184f_SetDate">
    <vt:lpwstr>2023-09-21T10:10:02Z</vt:lpwstr>
  </property>
  <property fmtid="{D5CDD505-2E9C-101B-9397-08002B2CF9AE}" pid="8" name="MSIP_Label_f3b89073-f537-4fe2-a4ef-71907f8c184f_Method">
    <vt:lpwstr>Standard</vt:lpwstr>
  </property>
  <property fmtid="{D5CDD505-2E9C-101B-9397-08002B2CF9AE}" pid="9" name="MSIP_Label_f3b89073-f537-4fe2-a4ef-71907f8c184f_Name">
    <vt:lpwstr>INTERNAL</vt:lpwstr>
  </property>
  <property fmtid="{D5CDD505-2E9C-101B-9397-08002B2CF9AE}" pid="10" name="MSIP_Label_f3b89073-f537-4fe2-a4ef-71907f8c184f_SiteId">
    <vt:lpwstr>85f3dce2-9de5-43ba-8d73-76ef63954d34</vt:lpwstr>
  </property>
  <property fmtid="{D5CDD505-2E9C-101B-9397-08002B2CF9AE}" pid="11" name="MSIP_Label_f3b89073-f537-4fe2-a4ef-71907f8c184f_ActionId">
    <vt:lpwstr>2443e8dc-06f6-447d-af4d-ce3bb9855841</vt:lpwstr>
  </property>
  <property fmtid="{D5CDD505-2E9C-101B-9397-08002B2CF9AE}" pid="12" name="MSIP_Label_f3b89073-f537-4fe2-a4ef-71907f8c184f_ContentBits">
    <vt:lpwstr>2</vt:lpwstr>
  </property>
  <property fmtid="{D5CDD505-2E9C-101B-9397-08002B2CF9AE}" pid="13" name="MSIP_Label_48ed5431-0ab7-4c1b-98f4-d4e50f674d02_Enabled">
    <vt:lpwstr>true</vt:lpwstr>
  </property>
  <property fmtid="{D5CDD505-2E9C-101B-9397-08002B2CF9AE}" pid="14" name="MSIP_Label_48ed5431-0ab7-4c1b-98f4-d4e50f674d02_SetDate">
    <vt:lpwstr>2026-08-25T12:45:18Z</vt:lpwstr>
  </property>
  <property fmtid="{D5CDD505-2E9C-101B-9397-08002B2CF9AE}" pid="15" name="MSIP_Label_48ed5431-0ab7-4c1b-98f4-d4e50f674d02_Method">
    <vt:lpwstr>Privileged</vt:lpwstr>
  </property>
  <property fmtid="{D5CDD505-2E9C-101B-9397-08002B2CF9AE}" pid="16" name="MSIP_Label_48ed5431-0ab7-4c1b-98f4-d4e50f674d02_Name">
    <vt:lpwstr>48ed5431-0ab7-4c1b-98f4-d4e50f674d02</vt:lpwstr>
  </property>
  <property fmtid="{D5CDD505-2E9C-101B-9397-08002B2CF9AE}" pid="17" name="MSIP_Label_48ed5431-0ab7-4c1b-98f4-d4e50f674d02_SiteId">
    <vt:lpwstr>614f9c25-bffa-42c7-86d8-964101f55fa2</vt:lpwstr>
  </property>
  <property fmtid="{D5CDD505-2E9C-101B-9397-08002B2CF9AE}" pid="18" name="MSIP_Label_48ed5431-0ab7-4c1b-98f4-d4e50f674d02_ActionId">
    <vt:lpwstr>4b8fd0b2-c2a2-443c-83ab-af7fc9ed2479</vt:lpwstr>
  </property>
  <property fmtid="{D5CDD505-2E9C-101B-9397-08002B2CF9AE}" pid="19" name="MSIP_Label_48ed5431-0ab7-4c1b-98f4-d4e50f674d02_ContentBits">
    <vt:lpwstr>0</vt:lpwstr>
  </property>
  <property fmtid="{D5CDD505-2E9C-101B-9397-08002B2CF9AE}" pid="20" name="MSIP_Label_48ed5431-0ab7-4c1b-98f4-d4e50f674d02_Tag">
    <vt:lpwstr>10, 0, 1, 1</vt:lpwstr>
  </property>
</Properties>
</file>