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25" d="100"/>
          <a:sy n="125" d="100"/>
        </p:scale>
        <p:origin x="1962" y="90"/>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a:t>
            </a:fld>
            <a:endParaRPr lang="en-GB"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1CED4BD-7343-4B64-A1AB-DEA23AC522CB}"/>
              </a:ext>
            </a:extLst>
          </p:cNvPr>
          <p:cNvPicPr>
            <a:picLocks noChangeAspect="1"/>
          </p:cNvPicPr>
          <p:nvPr>
            <p:custDataLst>
              <p:tags r:id="rId1"/>
            </p:custDataLst>
          </p:nvPr>
        </p:nvPicPr>
        <p:blipFill>
          <a:blip r:embed="rId17"/>
          <a:stretch>
            <a:fillRect/>
          </a:stretch>
        </p:blipFill>
        <p:spPr>
          <a:xfrm>
            <a:off x="619737" y="5407904"/>
            <a:ext cx="2336188" cy="1863645"/>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7" name="Picture 6">
            <a:extLst>
              <a:ext uri="{FF2B5EF4-FFF2-40B4-BE49-F238E27FC236}">
                <a16:creationId xmlns:a16="http://schemas.microsoft.com/office/drawing/2014/main" id="{0D86AD23-A825-4421-953E-AE31DD6E3CE0}"/>
              </a:ext>
            </a:extLst>
          </p:cNvPr>
          <p:cNvPicPr>
            <a:picLocks noChangeAspect="1"/>
          </p:cNvPicPr>
          <p:nvPr>
            <p:custDataLst>
              <p:tags r:id="rId2"/>
            </p:custDataLst>
          </p:nvPr>
        </p:nvPicPr>
        <p:blipFill>
          <a:blip r:embed="rId21"/>
          <a:stretch>
            <a:fillRect/>
          </a:stretch>
        </p:blipFill>
        <p:spPr>
          <a:xfrm>
            <a:off x="2228920" y="3519443"/>
            <a:ext cx="4419502" cy="934694"/>
          </a:xfrm>
          <a:prstGeom prst="rect">
            <a:avLst/>
          </a:prstGeom>
        </p:spPr>
      </p:pic>
      <p:pic>
        <p:nvPicPr>
          <p:cNvPr id="17" name="Picture 16">
            <a:extLst>
              <a:ext uri="{FF2B5EF4-FFF2-40B4-BE49-F238E27FC236}">
                <a16:creationId xmlns:a16="http://schemas.microsoft.com/office/drawing/2014/main" id="{D3AB8097-C64E-4A65-8C63-0FC0FA4EA6D5}"/>
              </a:ext>
            </a:extLst>
          </p:cNvPr>
          <p:cNvPicPr>
            <a:picLocks noChangeAspect="1"/>
          </p:cNvPicPr>
          <p:nvPr>
            <p:custDataLst>
              <p:tags r:id="rId3"/>
            </p:custDataLst>
          </p:nvPr>
        </p:nvPicPr>
        <p:blipFill>
          <a:blip r:embed="rId22"/>
          <a:stretch>
            <a:fillRect/>
          </a:stretch>
        </p:blipFill>
        <p:spPr>
          <a:xfrm>
            <a:off x="3696927" y="5439870"/>
            <a:ext cx="2946333" cy="1643867"/>
          </a:xfrm>
          <a:prstGeom prst="rect">
            <a:avLst/>
          </a:prstGeom>
        </p:spPr>
      </p:pic>
      <p:pic>
        <p:nvPicPr>
          <p:cNvPr id="36" name="Picture 35">
            <a:extLst>
              <a:ext uri="{FF2B5EF4-FFF2-40B4-BE49-F238E27FC236}">
                <a16:creationId xmlns:a16="http://schemas.microsoft.com/office/drawing/2014/main" id="{7DAEEF05-095D-4331-8EBF-537B1DF85392}"/>
              </a:ext>
            </a:extLst>
          </p:cNvPr>
          <p:cNvPicPr>
            <a:picLocks noChangeAspect="1"/>
          </p:cNvPicPr>
          <p:nvPr>
            <p:custDataLst>
              <p:tags r:id="rId4"/>
            </p:custDataLst>
          </p:nvPr>
        </p:nvPicPr>
        <p:blipFill>
          <a:blip r:embed="rId23"/>
          <a:stretch>
            <a:fillRect/>
          </a:stretch>
        </p:blipFill>
        <p:spPr>
          <a:xfrm>
            <a:off x="4309375" y="7869951"/>
            <a:ext cx="1721403" cy="1350488"/>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0" name="Picture 19">
            <a:extLst>
              <a:ext uri="{FF2B5EF4-FFF2-40B4-BE49-F238E27FC236}">
                <a16:creationId xmlns:a16="http://schemas.microsoft.com/office/drawing/2014/main" id="{00B3477D-1695-468A-9BE5-C9B694F8425C}"/>
              </a:ext>
            </a:extLst>
          </p:cNvPr>
          <p:cNvPicPr>
            <a:picLocks noChangeAspect="1"/>
          </p:cNvPicPr>
          <p:nvPr>
            <p:custDataLst>
              <p:tags r:id="rId5"/>
            </p:custDataLst>
          </p:nvPr>
        </p:nvPicPr>
        <p:blipFill>
          <a:blip r:embed="rId24"/>
          <a:stretch>
            <a:fillRect/>
          </a:stretch>
        </p:blipFill>
        <p:spPr>
          <a:xfrm>
            <a:off x="72401" y="7748291"/>
            <a:ext cx="3374398" cy="1560723"/>
          </a:xfrm>
          <a:prstGeom prst="rect">
            <a:avLst/>
          </a:prstGeom>
        </p:spPr>
      </p:pic>
      <p:pic>
        <p:nvPicPr>
          <p:cNvPr id="21" name="Picture 20">
            <a:extLst>
              <a:ext uri="{FF2B5EF4-FFF2-40B4-BE49-F238E27FC236}">
                <a16:creationId xmlns:a16="http://schemas.microsoft.com/office/drawing/2014/main" id="{539959DD-29B9-4232-8BF2-0CAE8D74915A}"/>
              </a:ext>
            </a:extLst>
          </p:cNvPr>
          <p:cNvPicPr>
            <a:picLocks noChangeAspect="1"/>
          </p:cNvPicPr>
          <p:nvPr>
            <p:custDataLst>
              <p:tags r:id="rId6"/>
            </p:custDataLst>
          </p:nvPr>
        </p:nvPicPr>
        <p:blipFill>
          <a:blip r:embed="rId25"/>
          <a:stretch>
            <a:fillRect/>
          </a:stretch>
        </p:blipFill>
        <p:spPr>
          <a:xfrm>
            <a:off x="3200400" y="9624776"/>
            <a:ext cx="3657600" cy="183657"/>
          </a:xfrm>
          <a:prstGeom prst="rect">
            <a:avLst/>
          </a:prstGeom>
        </p:spPr>
      </p:pic>
      <p:pic>
        <p:nvPicPr>
          <p:cNvPr id="23" name="Picture 22">
            <a:extLst>
              <a:ext uri="{FF2B5EF4-FFF2-40B4-BE49-F238E27FC236}">
                <a16:creationId xmlns:a16="http://schemas.microsoft.com/office/drawing/2014/main" id="{715B30AF-C359-4BEA-BA33-A9820CBAB5D5}"/>
              </a:ext>
            </a:extLst>
          </p:cNvPr>
          <p:cNvPicPr>
            <a:picLocks noChangeAspect="1"/>
          </p:cNvPicPr>
          <p:nvPr>
            <p:custDataLst>
              <p:tags r:id="rId7"/>
            </p:custDataLst>
          </p:nvPr>
        </p:nvPicPr>
        <p:blipFill>
          <a:blip r:embed="rId26"/>
          <a:stretch>
            <a:fillRect/>
          </a:stretch>
        </p:blipFill>
        <p:spPr>
          <a:xfrm>
            <a:off x="153518" y="7044858"/>
            <a:ext cx="2438400" cy="200262"/>
          </a:xfrm>
          <a:prstGeom prst="rect">
            <a:avLst/>
          </a:prstGeom>
        </p:spPr>
      </p:pic>
      <p:pic>
        <p:nvPicPr>
          <p:cNvPr id="26" name="Picture 25">
            <a:extLst>
              <a:ext uri="{FF2B5EF4-FFF2-40B4-BE49-F238E27FC236}">
                <a16:creationId xmlns:a16="http://schemas.microsoft.com/office/drawing/2014/main" id="{B14EFD2B-0BDF-4D48-BE7A-302DCC4BA07D}"/>
              </a:ext>
            </a:extLst>
          </p:cNvPr>
          <p:cNvPicPr>
            <a:picLocks noChangeAspect="1"/>
          </p:cNvPicPr>
          <p:nvPr>
            <p:custDataLst>
              <p:tags r:id="rId8"/>
            </p:custDataLst>
          </p:nvPr>
        </p:nvPicPr>
        <p:blipFill>
          <a:blip r:embed="rId27"/>
          <a:stretch>
            <a:fillRect/>
          </a:stretch>
        </p:blipFill>
        <p:spPr>
          <a:xfrm>
            <a:off x="3624263" y="7175387"/>
            <a:ext cx="3048000" cy="354353"/>
          </a:xfrm>
          <a:prstGeom prst="rect">
            <a:avLst/>
          </a:prstGeom>
        </p:spPr>
      </p:pic>
      <p:pic>
        <p:nvPicPr>
          <p:cNvPr id="28" name="Picture 27">
            <a:extLst>
              <a:ext uri="{FF2B5EF4-FFF2-40B4-BE49-F238E27FC236}">
                <a16:creationId xmlns:a16="http://schemas.microsoft.com/office/drawing/2014/main" id="{F763B5AE-7326-4239-8A4B-620F63006A7C}"/>
              </a:ext>
            </a:extLst>
          </p:cNvPr>
          <p:cNvPicPr>
            <a:picLocks noChangeAspect="1"/>
          </p:cNvPicPr>
          <p:nvPr>
            <p:custDataLst>
              <p:tags r:id="rId9"/>
            </p:custDataLst>
          </p:nvPr>
        </p:nvPicPr>
        <p:blipFill>
          <a:blip r:embed="rId28"/>
          <a:stretch>
            <a:fillRect/>
          </a:stretch>
        </p:blipFill>
        <p:spPr>
          <a:xfrm>
            <a:off x="145317" y="9310642"/>
            <a:ext cx="1828800" cy="183021"/>
          </a:xfrm>
          <a:prstGeom prst="rect">
            <a:avLst/>
          </a:prstGeom>
        </p:spPr>
      </p:pic>
      <p:pic>
        <p:nvPicPr>
          <p:cNvPr id="29" name="Picture 28">
            <a:extLst>
              <a:ext uri="{FF2B5EF4-FFF2-40B4-BE49-F238E27FC236}">
                <a16:creationId xmlns:a16="http://schemas.microsoft.com/office/drawing/2014/main" id="{D41D7835-3F16-464A-8779-2BCB969860C2}"/>
              </a:ext>
            </a:extLst>
          </p:cNvPr>
          <p:cNvPicPr>
            <a:picLocks noChangeAspect="1"/>
          </p:cNvPicPr>
          <p:nvPr>
            <p:custDataLst>
              <p:tags r:id="rId10"/>
            </p:custDataLst>
          </p:nvPr>
        </p:nvPicPr>
        <p:blipFill>
          <a:blip r:embed="rId29"/>
          <a:stretch>
            <a:fillRect/>
          </a:stretch>
        </p:blipFill>
        <p:spPr>
          <a:xfrm>
            <a:off x="3624263" y="9222135"/>
            <a:ext cx="2438400" cy="200262"/>
          </a:xfrm>
          <a:prstGeom prst="rect">
            <a:avLst/>
          </a:prstGeom>
        </p:spPr>
      </p:pic>
      <p:pic>
        <p:nvPicPr>
          <p:cNvPr id="30" name="Picture 29">
            <a:extLst>
              <a:ext uri="{FF2B5EF4-FFF2-40B4-BE49-F238E27FC236}">
                <a16:creationId xmlns:a16="http://schemas.microsoft.com/office/drawing/2014/main" id="{515FBB91-F95A-43A0-AE58-D7487D7C369B}"/>
              </a:ext>
            </a:extLst>
          </p:cNvPr>
          <p:cNvPicPr>
            <a:picLocks noChangeAspect="1"/>
          </p:cNvPicPr>
          <p:nvPr>
            <p:custDataLst>
              <p:tags r:id="rId11"/>
            </p:custDataLst>
          </p:nvPr>
        </p:nvPicPr>
        <p:blipFill>
          <a:blip r:embed="rId30"/>
          <a:stretch>
            <a:fillRect/>
          </a:stretch>
        </p:blipFill>
        <p:spPr>
          <a:xfrm>
            <a:off x="1904206" y="665664"/>
            <a:ext cx="3048000" cy="489882"/>
          </a:xfrm>
          <a:prstGeom prst="rect">
            <a:avLst/>
          </a:prstGeom>
        </p:spPr>
      </p:pic>
      <p:pic>
        <p:nvPicPr>
          <p:cNvPr id="6" name="Picture 5">
            <a:extLst>
              <a:ext uri="{FF2B5EF4-FFF2-40B4-BE49-F238E27FC236}">
                <a16:creationId xmlns:a16="http://schemas.microsoft.com/office/drawing/2014/main" id="{DE6D1ABC-C730-41B4-9367-87582D851AB1}"/>
              </a:ext>
            </a:extLst>
          </p:cNvPr>
          <p:cNvPicPr>
            <a:picLocks noChangeAspect="1"/>
          </p:cNvPicPr>
          <p:nvPr>
            <p:custDataLst>
              <p:tags r:id="rId12"/>
            </p:custDataLst>
          </p:nvPr>
        </p:nvPicPr>
        <p:blipFill>
          <a:blip r:embed="rId31"/>
          <a:stretch>
            <a:fillRect/>
          </a:stretch>
        </p:blipFill>
        <p:spPr>
          <a:xfrm>
            <a:off x="168027" y="1367562"/>
            <a:ext cx="1881455" cy="3233982"/>
          </a:xfrm>
          <a:prstGeom prst="rect">
            <a:avLst/>
          </a:prstGeom>
        </p:spPr>
      </p:pic>
      <p:pic>
        <p:nvPicPr>
          <p:cNvPr id="3" name="Picture 2">
            <a:extLst>
              <a:ext uri="{FF2B5EF4-FFF2-40B4-BE49-F238E27FC236}">
                <a16:creationId xmlns:a16="http://schemas.microsoft.com/office/drawing/2014/main" id="{0B016A6A-4454-4FBB-B4C3-C1207710C339}"/>
              </a:ext>
            </a:extLst>
          </p:cNvPr>
          <p:cNvPicPr>
            <a:picLocks noChangeAspect="1"/>
          </p:cNvPicPr>
          <p:nvPr>
            <p:custDataLst>
              <p:tags r:id="rId13"/>
            </p:custDataLst>
          </p:nvPr>
        </p:nvPicPr>
        <p:blipFill>
          <a:blip r:embed="rId32"/>
          <a:stretch>
            <a:fillRect/>
          </a:stretch>
        </p:blipFill>
        <p:spPr>
          <a:xfrm>
            <a:off x="2146269" y="2447783"/>
            <a:ext cx="4559331" cy="632176"/>
          </a:xfrm>
          <a:prstGeom prst="rect">
            <a:avLst/>
          </a:prstGeom>
        </p:spPr>
      </p:pic>
      <p:pic>
        <p:nvPicPr>
          <p:cNvPr id="5" name="Picture 4">
            <a:extLst>
              <a:ext uri="{FF2B5EF4-FFF2-40B4-BE49-F238E27FC236}">
                <a16:creationId xmlns:a16="http://schemas.microsoft.com/office/drawing/2014/main" id="{ED0EDC18-E424-47D8-9D9C-E816E7334AEE}"/>
              </a:ext>
            </a:extLst>
          </p:cNvPr>
          <p:cNvPicPr>
            <a:picLocks noChangeAspect="1"/>
          </p:cNvPicPr>
          <p:nvPr>
            <p:custDataLst>
              <p:tags r:id="rId14"/>
            </p:custDataLst>
          </p:nvPr>
        </p:nvPicPr>
        <p:blipFill>
          <a:blip r:embed="rId33"/>
          <a:stretch>
            <a:fillRect/>
          </a:stretch>
        </p:blipFill>
        <p:spPr>
          <a:xfrm>
            <a:off x="2955925" y="3101885"/>
            <a:ext cx="3105150" cy="394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06260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42937" y="4083976"/>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135313" cy="4154434"/>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August’s performance was slightly negative at -0.5% as some profit-taking across European and US CLO equities saw prices slip modestly. The year-to-date total return of the company is 12.8%.</a:t>
            </a:r>
          </a:p>
          <a:p>
            <a:pPr algn="just">
              <a:spcAft>
                <a:spcPts val="1000"/>
              </a:spcAft>
            </a:pPr>
            <a:r>
              <a:rPr lang="en-US" sz="650" dirty="0">
                <a:latin typeface="Arial" panose="020B0604020202020204" pitchFamily="34" charset="0"/>
                <a:ea typeface="Calibri" panose="020F0502020204030204" pitchFamily="34" charset="0"/>
              </a:rPr>
              <a:t>The monthly asset class performances** were: +1.5% for Bank Balance Sheet transactions, -1.3% for CLO equity tranches; +0.6% for CLO debt; +0.7% for Cash Corporate Credit and ABS (together representing 3.3% of GAV).</a:t>
            </a:r>
          </a:p>
          <a:p>
            <a:pPr algn="just">
              <a:spcAft>
                <a:spcPts val="1000"/>
              </a:spcAft>
            </a:pPr>
            <a:r>
              <a:rPr lang="en-US" sz="650" dirty="0">
                <a:latin typeface="Arial" panose="020B0604020202020204" pitchFamily="34" charset="0"/>
                <a:ea typeface="Calibri" panose="020F0502020204030204" pitchFamily="34" charset="0"/>
              </a:rPr>
              <a:t>As usual, August is a low volume month in terms of interest and coupons with the equivalent of €0.8m being received.</a:t>
            </a:r>
          </a:p>
          <a:p>
            <a:pPr algn="just">
              <a:spcAft>
                <a:spcPts val="1000"/>
              </a:spcAft>
            </a:pPr>
            <a:r>
              <a:rPr lang="en-US" sz="650" dirty="0">
                <a:latin typeface="Arial" panose="020B0604020202020204" pitchFamily="34" charset="0"/>
                <a:ea typeface="Calibri" panose="020F0502020204030204" pitchFamily="34" charset="0"/>
              </a:rPr>
              <a:t>Even though it has no instantaneous and direct implications for Volta, we are delighted to announce that our colleagues managing AXA IM US CLOs have been awarded Best US CLO Manager of the year by Credit Flux earlier this week. The recognition of the quality of their work should positively impact Volta when refinancing/resetting some of the AXA IM CLO Equity positions we owned in the Volta portfolio.</a:t>
            </a:r>
          </a:p>
          <a:p>
            <a:pPr algn="just">
              <a:spcAft>
                <a:spcPts val="1000"/>
              </a:spcAft>
            </a:pPr>
            <a:r>
              <a:rPr lang="en-US" sz="650" dirty="0">
                <a:latin typeface="Arial" panose="020B0604020202020204" pitchFamily="34" charset="0"/>
                <a:ea typeface="Calibri" panose="020F0502020204030204" pitchFamily="34" charset="0"/>
              </a:rPr>
              <a:t>On a 6-month rolling basis, Volta received the equivalent of €25.9m at the end of August, representing a 19.6% </a:t>
            </a:r>
            <a:r>
              <a:rPr lang="en-US" sz="650" dirty="0" err="1">
                <a:latin typeface="Arial" panose="020B0604020202020204" pitchFamily="34" charset="0"/>
                <a:ea typeface="Calibri" panose="020F0502020204030204" pitchFamily="34" charset="0"/>
              </a:rPr>
              <a:t>annualised</a:t>
            </a:r>
            <a:r>
              <a:rPr lang="en-US" sz="650" dirty="0">
                <a:latin typeface="Arial" panose="020B0604020202020204" pitchFamily="34" charset="0"/>
                <a:ea typeface="Calibri" panose="020F0502020204030204" pitchFamily="34" charset="0"/>
              </a:rPr>
              <a:t> cash flow yield, based on the end of the month NAV.</a:t>
            </a:r>
          </a:p>
          <a:p>
            <a:pPr algn="just">
              <a:spcAft>
                <a:spcPts val="1000"/>
              </a:spcAft>
            </a:pPr>
            <a:r>
              <a:rPr lang="en-US" sz="650" dirty="0">
                <a:latin typeface="Arial" panose="020B0604020202020204" pitchFamily="34" charset="0"/>
                <a:ea typeface="Calibri" panose="020F0502020204030204" pitchFamily="34" charset="0"/>
              </a:rPr>
              <a:t>This high level of interest and coupons being received gives us confidence that Volta’s strategy to increase the allocation to CLO equity tranches over the past 3 years was a good decision. The Covid-19 crisis has allowed Volta to receive higher cash flows from its securitized assets, thanks to reinvestment in loans at a discount or with higher spreads. These higher cash flows are expected to continue in the medium term. </a:t>
            </a:r>
          </a:p>
          <a:p>
            <a:pPr algn="just">
              <a:spcAft>
                <a:spcPts val="1000"/>
              </a:spcAft>
            </a:pPr>
            <a:r>
              <a:rPr lang="en-US" sz="650" dirty="0">
                <a:latin typeface="Arial" panose="020B0604020202020204" pitchFamily="34" charset="0"/>
                <a:ea typeface="Calibri" panose="020F0502020204030204" pitchFamily="34" charset="0"/>
              </a:rPr>
              <a:t>In August, Volta had one EUR BB tranche called (for €3m) and purchased one EUR B CLO tranche for €0.3m (a top up on an existing position). The projected yield, in Euro, of this B tranche is at 9.75% under standard assumptions.</a:t>
            </a:r>
          </a:p>
          <a:p>
            <a:pPr algn="just">
              <a:spcAft>
                <a:spcPts val="1000"/>
              </a:spcAft>
            </a:pPr>
            <a:r>
              <a:rPr lang="en-US" sz="650" dirty="0">
                <a:latin typeface="Arial" panose="020B0604020202020204" pitchFamily="34" charset="0"/>
                <a:ea typeface="Calibri" panose="020F0502020204030204" pitchFamily="34" charset="0"/>
              </a:rPr>
              <a:t>As at the end of August Volta held nearly €10m of cash available for investment. The pipeline in the primary market for CLO issuance, both in the US and in Europe, is so high for September (with a volume unprecedented YTD) that we are expecting to see some spread widening and so to be able to reinvest this amount at more attractive levels.</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69139"/>
            <a:ext cx="3189432" cy="1933863"/>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As at the end of August 2021, Volta’s NAV was €264.7m or €7.24 per share.</a:t>
            </a:r>
          </a:p>
          <a:p>
            <a:pPr algn="just">
              <a:spcAft>
                <a:spcPts val="1000"/>
              </a:spcAft>
            </a:pPr>
            <a:r>
              <a:rPr lang="en-US" sz="650" dirty="0">
                <a:latin typeface="Arial" panose="020B0604020202020204" pitchFamily="34" charset="0"/>
                <a:ea typeface="Calibri" panose="020F0502020204030204" pitchFamily="34" charset="0"/>
              </a:rPr>
              <a:t>The month-end cash position was €12.8m. </a:t>
            </a:r>
          </a:p>
          <a:p>
            <a:pPr algn="just">
              <a:defRPr/>
            </a:pPr>
            <a:r>
              <a:rPr lang="en-US" sz="600" i="1" dirty="0"/>
              <a:t>*It should be noted that approximately 8.3%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7.3% as at 31 July 2021 and 1.0% as at 30 June 2021.</a:t>
            </a:r>
          </a:p>
          <a:p>
            <a:pPr algn="just">
              <a:defRPr/>
            </a:pPr>
            <a:endParaRPr lang="en-US" sz="600" i="1" dirty="0"/>
          </a:p>
          <a:p>
            <a:pPr algn="just">
              <a:defRPr/>
            </a:pPr>
            <a:r>
              <a:rPr lang="en-US" sz="600" i="1" dirty="0"/>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a:p>
            <a:pPr algn="just">
              <a:defRPr/>
            </a:pPr>
            <a:endParaRPr lang="en-US"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77849" y="626102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 name="Picture 1">
            <a:extLst>
              <a:ext uri="{FF2B5EF4-FFF2-40B4-BE49-F238E27FC236}">
                <a16:creationId xmlns:a16="http://schemas.microsoft.com/office/drawing/2014/main" id="{E4A3BA07-7A6B-44E3-B0C7-C5FA766F842C}"/>
              </a:ext>
            </a:extLst>
          </p:cNvPr>
          <p:cNvPicPr>
            <a:picLocks noChangeAspect="1"/>
          </p:cNvPicPr>
          <p:nvPr>
            <p:custDataLst>
              <p:tags r:id="rId1"/>
            </p:custDataLst>
          </p:nvPr>
        </p:nvPicPr>
        <p:blipFill>
          <a:blip r:embed="rId14"/>
          <a:stretch>
            <a:fillRect/>
          </a:stretch>
        </p:blipFill>
        <p:spPr>
          <a:xfrm>
            <a:off x="3697866" y="4359343"/>
            <a:ext cx="1006329" cy="1046490"/>
          </a:xfrm>
          <a:prstGeom prst="rect">
            <a:avLst/>
          </a:prstGeom>
        </p:spPr>
      </p:pic>
      <p:pic>
        <p:nvPicPr>
          <p:cNvPr id="3" name="Picture 2">
            <a:extLst>
              <a:ext uri="{FF2B5EF4-FFF2-40B4-BE49-F238E27FC236}">
                <a16:creationId xmlns:a16="http://schemas.microsoft.com/office/drawing/2014/main" id="{6DBB0970-7F0A-487F-B22A-A73AF99F7A36}"/>
              </a:ext>
            </a:extLst>
          </p:cNvPr>
          <p:cNvPicPr>
            <a:picLocks noChangeAspect="1"/>
          </p:cNvPicPr>
          <p:nvPr>
            <p:custDataLst>
              <p:tags r:id="rId2"/>
            </p:custDataLst>
          </p:nvPr>
        </p:nvPicPr>
        <p:blipFill>
          <a:blip r:embed="rId15"/>
          <a:stretch>
            <a:fillRect/>
          </a:stretch>
        </p:blipFill>
        <p:spPr>
          <a:xfrm>
            <a:off x="5080723" y="4367224"/>
            <a:ext cx="956796" cy="921004"/>
          </a:xfrm>
          <a:prstGeom prst="rect">
            <a:avLst/>
          </a:prstGeom>
        </p:spPr>
      </p:pic>
      <p:pic>
        <p:nvPicPr>
          <p:cNvPr id="4" name="Picture 3">
            <a:extLst>
              <a:ext uri="{FF2B5EF4-FFF2-40B4-BE49-F238E27FC236}">
                <a16:creationId xmlns:a16="http://schemas.microsoft.com/office/drawing/2014/main" id="{00151C5E-9B02-4161-802B-C6B4A732E773}"/>
              </a:ext>
            </a:extLst>
          </p:cNvPr>
          <p:cNvPicPr>
            <a:picLocks noChangeAspect="1"/>
          </p:cNvPicPr>
          <p:nvPr>
            <p:custDataLst>
              <p:tags r:id="rId3"/>
            </p:custDataLst>
          </p:nvPr>
        </p:nvPicPr>
        <p:blipFill>
          <a:blip r:embed="rId16"/>
          <a:stretch>
            <a:fillRect/>
          </a:stretch>
        </p:blipFill>
        <p:spPr>
          <a:xfrm>
            <a:off x="3766848" y="6566236"/>
            <a:ext cx="2543089" cy="1571910"/>
          </a:xfrm>
          <a:prstGeom prst="rect">
            <a:avLst/>
          </a:prstGeom>
        </p:spPr>
      </p:pic>
      <p:pic>
        <p:nvPicPr>
          <p:cNvPr id="5" name="Picture 4">
            <a:extLst>
              <a:ext uri="{FF2B5EF4-FFF2-40B4-BE49-F238E27FC236}">
                <a16:creationId xmlns:a16="http://schemas.microsoft.com/office/drawing/2014/main" id="{E439B3E8-6DAB-4252-9D7C-C21266E8C750}"/>
              </a:ext>
            </a:extLst>
          </p:cNvPr>
          <p:cNvPicPr>
            <a:picLocks noChangeAspect="1"/>
          </p:cNvPicPr>
          <p:nvPr>
            <p:custDataLst>
              <p:tags r:id="rId4"/>
            </p:custDataLst>
          </p:nvPr>
        </p:nvPicPr>
        <p:blipFill>
          <a:blip r:embed="rId17"/>
          <a:stretch>
            <a:fillRect/>
          </a:stretch>
        </p:blipFill>
        <p:spPr>
          <a:xfrm>
            <a:off x="3200400" y="9430637"/>
            <a:ext cx="3657600" cy="183657"/>
          </a:xfrm>
          <a:prstGeom prst="rect">
            <a:avLst/>
          </a:prstGeom>
        </p:spPr>
      </p:pic>
      <p:pic>
        <p:nvPicPr>
          <p:cNvPr id="11" name="Picture 10">
            <a:extLst>
              <a:ext uri="{FF2B5EF4-FFF2-40B4-BE49-F238E27FC236}">
                <a16:creationId xmlns:a16="http://schemas.microsoft.com/office/drawing/2014/main" id="{9F9D21B4-B3AA-44F7-B261-4256F429B85E}"/>
              </a:ext>
            </a:extLst>
          </p:cNvPr>
          <p:cNvPicPr>
            <a:picLocks noChangeAspect="1"/>
          </p:cNvPicPr>
          <p:nvPr>
            <p:custDataLst>
              <p:tags r:id="rId5"/>
            </p:custDataLst>
          </p:nvPr>
        </p:nvPicPr>
        <p:blipFill>
          <a:blip r:embed="rId18"/>
          <a:stretch>
            <a:fillRect/>
          </a:stretch>
        </p:blipFill>
        <p:spPr>
          <a:xfrm>
            <a:off x="3569002" y="5360502"/>
            <a:ext cx="3048000" cy="183529"/>
          </a:xfrm>
          <a:prstGeom prst="rect">
            <a:avLst/>
          </a:prstGeom>
        </p:spPr>
      </p:pic>
      <p:pic>
        <p:nvPicPr>
          <p:cNvPr id="12" name="Picture 11">
            <a:extLst>
              <a:ext uri="{FF2B5EF4-FFF2-40B4-BE49-F238E27FC236}">
                <a16:creationId xmlns:a16="http://schemas.microsoft.com/office/drawing/2014/main" id="{11D04D06-BBB2-4F2B-8C34-C72BB3E3800D}"/>
              </a:ext>
            </a:extLst>
          </p:cNvPr>
          <p:cNvPicPr>
            <a:picLocks noChangeAspect="1"/>
          </p:cNvPicPr>
          <p:nvPr>
            <p:custDataLst>
              <p:tags r:id="rId6"/>
            </p:custDataLst>
          </p:nvPr>
        </p:nvPicPr>
        <p:blipFill>
          <a:blip r:embed="rId19"/>
          <a:stretch>
            <a:fillRect/>
          </a:stretch>
        </p:blipFill>
        <p:spPr>
          <a:xfrm>
            <a:off x="141394" y="8484070"/>
            <a:ext cx="2438400" cy="200262"/>
          </a:xfrm>
          <a:prstGeom prst="rect">
            <a:avLst/>
          </a:prstGeom>
        </p:spPr>
      </p:pic>
      <p:pic>
        <p:nvPicPr>
          <p:cNvPr id="13" name="Picture 12">
            <a:extLst>
              <a:ext uri="{FF2B5EF4-FFF2-40B4-BE49-F238E27FC236}">
                <a16:creationId xmlns:a16="http://schemas.microsoft.com/office/drawing/2014/main" id="{DCE797F4-2032-471F-BEA6-3B733AF1A147}"/>
              </a:ext>
            </a:extLst>
          </p:cNvPr>
          <p:cNvPicPr>
            <a:picLocks noChangeAspect="1"/>
          </p:cNvPicPr>
          <p:nvPr>
            <p:custDataLst>
              <p:tags r:id="rId7"/>
            </p:custDataLst>
          </p:nvPr>
        </p:nvPicPr>
        <p:blipFill>
          <a:blip r:embed="rId20"/>
          <a:stretch>
            <a:fillRect/>
          </a:stretch>
        </p:blipFill>
        <p:spPr>
          <a:xfrm>
            <a:off x="3766852" y="8409973"/>
            <a:ext cx="2251147" cy="184883"/>
          </a:xfrm>
          <a:prstGeom prst="rect">
            <a:avLst/>
          </a:prstGeom>
        </p:spPr>
      </p:pic>
      <p:pic>
        <p:nvPicPr>
          <p:cNvPr id="14" name="Picture 13">
            <a:extLst>
              <a:ext uri="{FF2B5EF4-FFF2-40B4-BE49-F238E27FC236}">
                <a16:creationId xmlns:a16="http://schemas.microsoft.com/office/drawing/2014/main" id="{54AE68BD-FC22-42E8-8C1F-4380F477E7B2}"/>
              </a:ext>
            </a:extLst>
          </p:cNvPr>
          <p:cNvPicPr>
            <a:picLocks noChangeAspect="1"/>
          </p:cNvPicPr>
          <p:nvPr>
            <p:custDataLst>
              <p:tags r:id="rId8"/>
            </p:custDataLst>
          </p:nvPr>
        </p:nvPicPr>
        <p:blipFill>
          <a:blip r:embed="rId21"/>
          <a:stretch>
            <a:fillRect/>
          </a:stretch>
        </p:blipFill>
        <p:spPr>
          <a:xfrm>
            <a:off x="1893958" y="678413"/>
            <a:ext cx="3048000" cy="489882"/>
          </a:xfrm>
          <a:prstGeom prst="rect">
            <a:avLst/>
          </a:prstGeom>
        </p:spPr>
      </p:pic>
      <p:pic>
        <p:nvPicPr>
          <p:cNvPr id="6" name="Picture 5">
            <a:extLst>
              <a:ext uri="{FF2B5EF4-FFF2-40B4-BE49-F238E27FC236}">
                <a16:creationId xmlns:a16="http://schemas.microsoft.com/office/drawing/2014/main" id="{7D63D932-CAD4-4290-9042-A64934237258}"/>
              </a:ext>
            </a:extLst>
          </p:cNvPr>
          <p:cNvPicPr>
            <a:picLocks noChangeAspect="1"/>
          </p:cNvPicPr>
          <p:nvPr>
            <p:custDataLst>
              <p:tags r:id="rId9"/>
            </p:custDataLst>
          </p:nvPr>
        </p:nvPicPr>
        <p:blipFill>
          <a:blip r:embed="rId22"/>
          <a:stretch>
            <a:fillRect/>
          </a:stretch>
        </p:blipFill>
        <p:spPr>
          <a:xfrm>
            <a:off x="141396" y="6318204"/>
            <a:ext cx="3019389" cy="2101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Picture 4">
            <a:extLst>
              <a:ext uri="{FF2B5EF4-FFF2-40B4-BE49-F238E27FC236}">
                <a16:creationId xmlns:a16="http://schemas.microsoft.com/office/drawing/2014/main" id="{375F9557-D133-4E6C-AC7F-B9AC74CD4B17}"/>
              </a:ext>
            </a:extLst>
          </p:cNvPr>
          <p:cNvPicPr>
            <a:picLocks noChangeAspect="1"/>
          </p:cNvPicPr>
          <p:nvPr>
            <p:custDataLst>
              <p:tags r:id="rId1"/>
            </p:custDataLst>
          </p:nvPr>
        </p:nvPicPr>
        <p:blipFill>
          <a:blip r:embed="rId8"/>
          <a:stretch>
            <a:fillRect/>
          </a:stretch>
        </p:blipFill>
        <p:spPr>
          <a:xfrm>
            <a:off x="3063875" y="9480293"/>
            <a:ext cx="3657600" cy="183657"/>
          </a:xfrm>
          <a:prstGeom prst="rect">
            <a:avLst/>
          </a:prstGeom>
        </p:spPr>
      </p:pic>
      <p:pic>
        <p:nvPicPr>
          <p:cNvPr id="6" name="Picture 5">
            <a:extLst>
              <a:ext uri="{FF2B5EF4-FFF2-40B4-BE49-F238E27FC236}">
                <a16:creationId xmlns:a16="http://schemas.microsoft.com/office/drawing/2014/main" id="{C80DDB3F-B0ED-4B16-A7EA-230305766467}"/>
              </a:ext>
            </a:extLst>
          </p:cNvPr>
          <p:cNvPicPr>
            <a:picLocks noChangeAspect="1"/>
          </p:cNvPicPr>
          <p:nvPr>
            <p:custDataLst>
              <p:tags r:id="rId2"/>
            </p:custDataLst>
          </p:nvPr>
        </p:nvPicPr>
        <p:blipFill>
          <a:blip r:embed="rId9"/>
          <a:stretch>
            <a:fillRect/>
          </a:stretch>
        </p:blipFill>
        <p:spPr>
          <a:xfrm>
            <a:off x="1904206" y="681038"/>
            <a:ext cx="3048000" cy="4898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69246363.601221"/>
  <p:tag name="IMPORTID" val="5056293884579.772403"/>
  <p:tag name="WBLAST" val="R:\Volta\Reports - CoGestion\Monthly Reporting\Generation PPT\Volta - Monthly Report..xlsm"/>
  <p:tag name="USER NAME" val="NKENGTONYEJ"/>
  <p:tag name="TYPE" val="2"/>
  <p:tag name="SOURCENAME" val="As a % of Gross Assets Value (Chart 10)"/>
  <p:tag name="SHEETID" val="Report"/>
  <p:tag name="PICTUREAPPEARANCE" val="xlPrinter"/>
  <p:tag name="NORESIZEONUPDATE" val="False"/>
  <p:tag name="HIDDENRANGE" val=""/>
</p:tagLst>
</file>

<file path=ppt/tags/tag32.xml><?xml version="1.0" encoding="utf-8"?>
<p:tagLst xmlns:a="http://schemas.openxmlformats.org/drawingml/2006/main" xmlns:r="http://schemas.openxmlformats.org/officeDocument/2006/relationships" xmlns:p="http://schemas.openxmlformats.org/presentationml/2006/main">
  <p:tag name="LAST UPDATE DATE" val="369246360.702927"/>
  <p:tag name="IMPORTID" val="6074293884382.987656"/>
  <p:tag name="WBLAST" val="R:\Volta\Reports - CoGestion\Monthly Reporting\Generation PPT\Volta - Monthly Report..xlsm"/>
  <p:tag name="USER NAME" val="NKENGTONYEJ"/>
  <p:tag name="TYPE" val="1"/>
  <p:tag name="SOURCENAME" val="Returns²"/>
  <p:tag name="SHEETID" val="Report"/>
  <p:tag name="PICTUREAPPEARANCE" val="xlPrinter"/>
  <p:tag name="NORESIZEONUPDATE" val="False"/>
  <p:tag name="HIDDENRANGE" val=""/>
</p:tagLst>
</file>

<file path=ppt/tags/tag33.xml><?xml version="1.0" encoding="utf-8"?>
<p:tagLst xmlns:a="http://schemas.openxmlformats.org/drawingml/2006/main" xmlns:r="http://schemas.openxmlformats.org/officeDocument/2006/relationships" xmlns:p="http://schemas.openxmlformats.org/presentationml/2006/main">
  <p:tag name="LAST UPDATE DATE" val="369244243.055628"/>
  <p:tag name="IMPORTID" val="7874295452902.308287"/>
  <p:tag name="WBLAST" val="R:\Volta\Reports - CoGestion\Monthly Reporting\Generation PPT\Volta - Monthly Report..xlsm"/>
  <p:tag name="USER NAME" val="NKENGTONYEJ"/>
  <p:tag name="TYPE" val="1"/>
  <p:tag name="SOURCENAME" val="Issuer"/>
  <p:tag name="SHEETID" val="Report"/>
  <p:tag name="PICTUREAPPEARANCE" val="xlPrinter"/>
  <p:tag name="NORESIZEONUPDATE" val="False"/>
  <p:tag name="HIDDENRANGE" val=""/>
</p:tagLst>
</file>

<file path=ppt/tags/tag34.xml><?xml version="1.0" encoding="utf-8"?>
<p:tagLst xmlns:a="http://schemas.openxmlformats.org/drawingml/2006/main" xmlns:r="http://schemas.openxmlformats.org/officeDocument/2006/relationships" xmlns:p="http://schemas.openxmlformats.org/presentationml/2006/main">
  <p:tag name="LAST UPDATE DATE" val="369244551.791944"/>
  <p:tag name="IMPORTID" val="3554293884976.770615"/>
  <p:tag name="WBLAST" val="R:\Volta\Reports - CoGestion\Monthly Reporting\Generation PPT\Volta - Monthly Report..xlsm"/>
  <p:tag name="USER NAME" val="NKENGTONYEJ"/>
  <p:tag name="TYPE" val="2"/>
  <p:tag name="SOURCENAME" val="Chart 4"/>
  <p:tag name="SHEETID" val="Report"/>
  <p:tag name="PICTUREAPPEARANCE" val="xlPrinter"/>
  <p:tag name="NORESIZEONUPDATE" val="False"/>
  <p:tag name="HIDDENRANGE" val=""/>
</p:tagLst>
</file>

<file path=ppt/tags/tag35.xml><?xml version="1.0" encoding="utf-8"?>
<p:tagLst xmlns:a="http://schemas.openxmlformats.org/drawingml/2006/main" xmlns:r="http://schemas.openxmlformats.org/officeDocument/2006/relationships" xmlns:p="http://schemas.openxmlformats.org/presentationml/2006/main">
  <p:tag name="LAST UPDATE DATE" val="369244246.318904"/>
  <p:tag name="IMPORTID" val="808293884841.599409"/>
  <p:tag name="WBLAST" val="R:\Volta\Reports - CoGestion\Monthly Reporting\Generation PPT\Volta - Monthly Report..xlsm"/>
  <p:tag name="USER NAME" val="NKENGTONYEJ"/>
  <p:tag name="TYPE" val="2"/>
  <p:tag name="SOURCENAME" val="Cumulative Total Return (Gross Dividends) (Chart 1)"/>
  <p:tag name="SHEETID" val="HP"/>
  <p:tag name="PICTUREAPPEARANCE" val="xlPrinter"/>
  <p:tag name="NORESIZEONUPDATE" val="False"/>
  <p:tag name="HIDDENRANGE" val=""/>
</p:tagLst>
</file>

<file path=ppt/tags/tag36.xml><?xml version="1.0" encoding="utf-8"?>
<p:tagLst xmlns:a="http://schemas.openxmlformats.org/drawingml/2006/main" xmlns:r="http://schemas.openxmlformats.org/officeDocument/2006/relationships" xmlns:p="http://schemas.openxmlformats.org/presentationml/2006/main">
  <p:tag name="LAST UPDATE DATE" val="369244284.334711"/>
  <p:tag name="IMPORTID" val="1515293902138.850389"/>
  <p:tag name="WBLAST" val="R:\Volta\Reports - CoGestion\Monthly Reporting\Generation PPT\Volta - Monthly Report..xlsm"/>
  <p:tag name="USER NAME" val="NKENGTONYEJ"/>
  <p:tag name="TYPE" val="1"/>
  <p:tag name="SOURCENAME" val="MONTHLY REPORT  VOLTA FINANCE LIMITED  - August 2021 ⯀ 1"/>
  <p:tag name="SHEETID" val="Source"/>
  <p:tag name="PICTUREAPPEARANCE" val="xlPrinter"/>
  <p:tag name="NORESIZEONUPDATE" val="False"/>
  <p:tag name="HIDDENRANGE" val=""/>
</p:tagLst>
</file>

<file path=ppt/tags/tag37.xml><?xml version="1.0" encoding="utf-8"?>
<p:tagLst xmlns:a="http://schemas.openxmlformats.org/drawingml/2006/main" xmlns:r="http://schemas.openxmlformats.org/officeDocument/2006/relationships" xmlns:p="http://schemas.openxmlformats.org/presentationml/2006/main">
  <p:tag name="LAST UPDATE DATE" val="369244289.924769"/>
  <p:tag name="IMPORTID" val="9705293902983.333573"/>
  <p:tag name="WBLAST" val="R:\Volta\Reports - CoGestion\Monthly Reporting\Generation PPT\Volta - Monthly Report..xlsm"/>
  <p:tag name="USER NAME" val="NKENGTONYEJ"/>
  <p:tag name="TYPE" val="1"/>
  <p:tag name="SOURCENAME" val="Source: AXA IM, as of August 2021"/>
  <p:tag name="SHEETID" val="Source"/>
  <p:tag name="PICTUREAPPEARANCE" val="xlPrinter"/>
  <p:tag name="NORESIZEONUPDATE" val="False"/>
  <p:tag name="HIDDENRANGE" val=""/>
</p:tagLst>
</file>

<file path=ppt/tags/tag38.xml><?xml version="1.0" encoding="utf-8"?>
<p:tagLst xmlns:a="http://schemas.openxmlformats.org/drawingml/2006/main" xmlns:r="http://schemas.openxmlformats.org/officeDocument/2006/relationships" xmlns:p="http://schemas.openxmlformats.org/presentationml/2006/main">
  <p:tag name="LAST UPDATE DATE" val="369244292.18772"/>
  <p:tag name="IMPORTID" val="157293903243.751489"/>
  <p:tag name="WBLAST" val="R:\Volta\Reports - CoGestion\Monthly Reporting\Generation PPT\Volta - Monthly Report..xlsm"/>
  <p:tag name="USER NAME" val="NKENGTONYEJ"/>
  <p:tag name="TYPE" val="1"/>
  <p:tag name="SOURCENAME" val="Source: Intex, Bloomberg, AXA IM Paris as of August 2021 – u..."/>
  <p:tag name="SHEETID" val="Source"/>
  <p:tag name="PICTUREAPPEARANCE" val="xlPrinter"/>
  <p:tag name="NORESIZEONUPDATE" val="False"/>
  <p:tag name="HIDDENRANGE" val=""/>
</p:tagLst>
</file>

<file path=ppt/tags/tag39.xml><?xml version="1.0" encoding="utf-8"?>
<p:tagLst xmlns:a="http://schemas.openxmlformats.org/drawingml/2006/main" xmlns:r="http://schemas.openxmlformats.org/officeDocument/2006/relationships" xmlns:p="http://schemas.openxmlformats.org/presentationml/2006/main">
  <p:tag name="LAST UPDATE DATE" val="369244294.76638"/>
  <p:tag name="IMPORTID" val="6448293903313.922707"/>
  <p:tag name="WBLAST" val="R:\Volta\Reports - CoGestion\Monthly Reporting\Generation PPT\Volta - Monthly Report..xlsm"/>
  <p:tag name="USER NAME" val="NKENGTONYEJ"/>
  <p:tag name="TYPE" val="1"/>
  <p:tag name="SOURCENAME" val="Source: Bloomberg, as of August 2021"/>
  <p:tag name="SHEETID" val="Source"/>
  <p:tag name="PICTUREAPPEARANCE" val="xlPrinter"/>
  <p:tag name="NORESIZEONUPDATE" val="False"/>
  <p:tag name="HIDDENRANGE" val=""/>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69244297.254433"/>
  <p:tag name="IMPORTID" val="9705293902983.333573"/>
  <p:tag name="WBLAST" val="R:\Volta\Reports - CoGestion\Monthly Reporting\Generation PPT\Volta - Monthly Report..xlsm"/>
  <p:tag name="USER NAME" val="NKENGTONYEJ"/>
  <p:tag name="TYPE" val="1"/>
  <p:tag name="SOURCENAME" val="Source: AXA IM, as of August 2021"/>
  <p:tag name="SHEETID" val="Source"/>
  <p:tag name="PICTUREAPPEARANCE" val="xlPrinter"/>
  <p:tag name="NORESIZEONUPDATE" val="False"/>
  <p:tag name="HIDDENRANGE" val=""/>
</p:tagLst>
</file>

<file path=ppt/tags/tag41.xml><?xml version="1.0" encoding="utf-8"?>
<p:tagLst xmlns:a="http://schemas.openxmlformats.org/drawingml/2006/main" xmlns:r="http://schemas.openxmlformats.org/officeDocument/2006/relationships" xmlns:p="http://schemas.openxmlformats.org/presentationml/2006/main">
  <p:tag name="LAST UPDATE DATE" val="369244299.14786"/>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42.xml><?xml version="1.0" encoding="utf-8"?>
<p:tagLst xmlns:a="http://schemas.openxmlformats.org/drawingml/2006/main" xmlns:r="http://schemas.openxmlformats.org/officeDocument/2006/relationships" xmlns:p="http://schemas.openxmlformats.org/presentationml/2006/main">
  <p:tag name="LAST UPDATE DATE" val="369321101.022832"/>
  <p:tag name="IMPORTID" val="7295610419.690563"/>
  <p:tag name="WBLAST" val="R:\Volta\Reports - CoGestion\Monthly Reporting\Generation PPT\Volta - Monthly Report..xlsm"/>
  <p:tag name="USER NAME" val="NKENGTONYEJ"/>
  <p:tag name="TYPE" val="1"/>
  <p:tag name="SOURCENAME" val="Data as of 31 Aug 2021"/>
  <p:tag name="SHEETID" val="Report"/>
  <p:tag name="PICTUREAPPEARANCE" val="xlPrinter"/>
  <p:tag name="NORESIZEONUPDATE" val="False"/>
  <p:tag name="HIDDENRANGE" val=""/>
</p:tagLst>
</file>

<file path=ppt/tags/tag43.xml><?xml version="1.0" encoding="utf-8"?>
<p:tagLst xmlns:a="http://schemas.openxmlformats.org/drawingml/2006/main" xmlns:r="http://schemas.openxmlformats.org/officeDocument/2006/relationships" xmlns:p="http://schemas.openxmlformats.org/presentationml/2006/main">
  <p:tag name="LAST UPDATE DATE" val="369246352.719886"/>
  <p:tag name="IMPORTID" val="1903296058335.456827"/>
  <p:tag name="WBLAST" val="R:\Volta\Reports - CoGestion\Monthly Reporting\Generation PPT\Volta - Monthly Report..xlsm"/>
  <p:tag name="USER NAME" val="NKENGTONYEJ"/>
  <p:tag name="TYPE" val="1"/>
  <p:tag name="SOURCENAME" val="Fund Performance"/>
  <p:tag name="SHEETID" val="Report"/>
  <p:tag name="PICTUREAPPEARANCE" val="xlPrinter"/>
  <p:tag name="NORESIZEONUPDATE" val="False"/>
  <p:tag name="HIDDENRANGE" val=""/>
</p:tagLst>
</file>

<file path=ppt/tags/tag44.xml><?xml version="1.0" encoding="utf-8"?>
<p:tagLst xmlns:a="http://schemas.openxmlformats.org/drawingml/2006/main" xmlns:r="http://schemas.openxmlformats.org/officeDocument/2006/relationships" xmlns:p="http://schemas.openxmlformats.org/presentationml/2006/main">
  <p:tag name="LAST UPDATE DATE" val="369321098.731534"/>
  <p:tag name="IMPORTID" val="1029296059623.539103"/>
  <p:tag name="WBLAST" val="R:\Volta\Reports - CoGestion\Monthly Reporting\Generation PPT\Volta - Monthly Report..xlsm"/>
  <p:tag name="USER NAME" val="NKENGTONYEJ"/>
  <p:tag name="TYPE" val="1"/>
  <p:tag name="SOURCENAME" val="€264.7m "/>
  <p:tag name="SHEETID" val="Report"/>
  <p:tag name="PICTUREAPPEARANCE" val="xlPrinter"/>
  <p:tag name="NORESIZEONUPDATE" val="False"/>
  <p:tag name="HIDDENRANGE" val=""/>
</p:tagLst>
</file>

<file path=ppt/tags/tag45.xml><?xml version="1.0" encoding="utf-8"?>
<p:tagLst xmlns:a="http://schemas.openxmlformats.org/drawingml/2006/main" xmlns:r="http://schemas.openxmlformats.org/officeDocument/2006/relationships" xmlns:p="http://schemas.openxmlformats.org/presentationml/2006/main">
  <p:tag name="LAST UPDATE DATE" val="369246554.593511"/>
  <p:tag name="IMPORTID" val="1245293894685.557976"/>
  <p:tag name="WBLAST" val="R:\Volta\Reports - CoGestion\Monthly Reporting\Generation PPT\Volta - Monthly Report..xlsm"/>
  <p:tag name="USER NAME" val="NKENGTONYEJ"/>
  <p:tag name="TYPE" val="2"/>
  <p:tag name="SOURCENAME" val="Currency (Chart 11)"/>
  <p:tag name="SHEETID" val="Report"/>
  <p:tag name="PICTUREAPPEARANCE" val="xlPrinter"/>
  <p:tag name="NORESIZEONUPDATE" val="False"/>
  <p:tag name="HIDDENRANGE" val=""/>
</p:tagLst>
</file>

<file path=ppt/tags/tag46.xml><?xml version="1.0" encoding="utf-8"?>
<p:tagLst xmlns:a="http://schemas.openxmlformats.org/drawingml/2006/main" xmlns:r="http://schemas.openxmlformats.org/officeDocument/2006/relationships" xmlns:p="http://schemas.openxmlformats.org/presentationml/2006/main">
  <p:tag name="LAST UPDATE DATE" val="369246556.154358"/>
  <p:tag name="IMPORTID" val="8515293894588.081246"/>
  <p:tag name="WBLAST" val="R:\Volta\Reports - CoGestion\Monthly Reporting\Generation PPT\Volta - Monthly Report..xlsm"/>
  <p:tag name="USER NAME" val="NKENGTONYEJ"/>
  <p:tag name="TYPE" val="2"/>
  <p:tag name="SOURCENAME" val="Geography (Chart 9)"/>
  <p:tag name="SHEETID" val="Report"/>
  <p:tag name="PICTUREAPPEARANCE" val="xlPrinter"/>
  <p:tag name="NORESIZEONUPDATE" val="False"/>
  <p:tag name="HIDDENRANGE" val=""/>
</p:tagLst>
</file>

<file path=ppt/tags/tag47.xml><?xml version="1.0" encoding="utf-8"?>
<p:tagLst xmlns:a="http://schemas.openxmlformats.org/drawingml/2006/main" xmlns:r="http://schemas.openxmlformats.org/officeDocument/2006/relationships" xmlns:p="http://schemas.openxmlformats.org/presentationml/2006/main">
  <p:tag name="LAST UPDATE DATE" val="368977411.56983"/>
  <p:tag name="IMPORTID" val="1217293895025.615284"/>
  <p:tag name="WBLAST" val="R:\Volta\Reports - CoGestion\Monthly Reporting\Generation PPT\Volta - Monthly Report..xlsm"/>
  <p:tag name="USER NAME" val="NKENGTONYEJ"/>
  <p:tag name="TYPE" val="2"/>
  <p:tag name="SOURCENAME" val="Chart 1"/>
  <p:tag name="SHEETID" val="Report"/>
  <p:tag name="PICTUREAPPEARANCE" val="xlPrinter"/>
  <p:tag name="NORESIZEONUPDATE" val="False"/>
  <p:tag name="HIDDENRANGE" val=""/>
</p:tagLst>
</file>

<file path=ppt/tags/tag48.xml><?xml version="1.0" encoding="utf-8"?>
<p:tagLst xmlns:a="http://schemas.openxmlformats.org/drawingml/2006/main" xmlns:r="http://schemas.openxmlformats.org/officeDocument/2006/relationships" xmlns:p="http://schemas.openxmlformats.org/presentationml/2006/main">
  <p:tag name="LAST UPDATE DATE" val="368977413.667569"/>
  <p:tag name="IMPORTID" val="6111293902106.322834"/>
  <p:tag name="WBLAST" val="R:\Volta\Reports - CoGestion\Monthly Reporting\Generation PPT\Volta - Monthly Report..xlsm"/>
  <p:tag name="USER NAME" val="NKENGTONYEJ"/>
  <p:tag name="TYPE" val="1"/>
  <p:tag name="SOURCENAME" val="MONTHLY REPORT  VOLTA FINANCE LIMITED  - August 2021 ⯀ 2"/>
  <p:tag name="SHEETID" val="Source"/>
  <p:tag name="PICTUREAPPEARANCE" val="xlPrinter"/>
  <p:tag name="NORESIZEONUPDATE" val="False"/>
  <p:tag name="HIDDENRANGE" val=""/>
</p:tagLst>
</file>

<file path=ppt/tags/tag49.xml><?xml version="1.0" encoding="utf-8"?>
<p:tagLst xmlns:a="http://schemas.openxmlformats.org/drawingml/2006/main" xmlns:r="http://schemas.openxmlformats.org/officeDocument/2006/relationships" xmlns:p="http://schemas.openxmlformats.org/presentationml/2006/main">
  <p:tag name="LAST UPDATE DATE" val="368977417.706689"/>
  <p:tag name="IMPORTID" val="5189293903664.699588"/>
  <p:tag name="WBLAST" val="R:\Volta\Reports - CoGestion\Monthly Reporting\Generation PPT\Volta - Monthly Report..xlsm"/>
  <p:tag name="USER NAME" val="NKENGTONYEJ"/>
  <p:tag name="TYPE" val="1"/>
  <p:tag name="SOURCENAME" val="Source: AXA IM, as of August 2021 (% of NAV for ccy / % of G..."/>
  <p:tag name="SHEETID" val="Source"/>
  <p:tag name="PICTUREAPPEARANCE" val="xlPrinter"/>
  <p:tag name="NORESIZEONUPDATE" val="False"/>
  <p:tag name="HIDDENRANGE" val=""/>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68977421.262737"/>
  <p:tag name="IMPORTID" val="9705293902983.333573"/>
  <p:tag name="WBLAST" val="R:\Volta\Reports - CoGestion\Monthly Reporting\Generation PPT\Volta - Monthly Report..xlsm"/>
  <p:tag name="USER NAME" val="NKENGTONYEJ"/>
  <p:tag name="TYPE" val="1"/>
  <p:tag name="SOURCENAME" val="Source: AXA IM, as of August 2021"/>
  <p:tag name="SHEETID" val="Source"/>
  <p:tag name="PICTUREAPPEARANCE" val="xlPrinter"/>
  <p:tag name="NORESIZEONUPDATE" val="False"/>
  <p:tag name="HIDDENRANGE" val=""/>
</p:tagLst>
</file>

<file path=ppt/tags/tag51.xml><?xml version="1.0" encoding="utf-8"?>
<p:tagLst xmlns:a="http://schemas.openxmlformats.org/drawingml/2006/main" xmlns:r="http://schemas.openxmlformats.org/officeDocument/2006/relationships" xmlns:p="http://schemas.openxmlformats.org/presentationml/2006/main">
  <p:tag name="LAST UPDATE DATE" val="368977424.63971"/>
  <p:tag name="IMPORTID" val="9705293902983.333573"/>
  <p:tag name="WBLAST" val="R:\Volta\Reports - CoGestion\Monthly Reporting\Generation PPT\Volta - Monthly Report..xlsm"/>
  <p:tag name="USER NAME" val="NKENGTONYEJ"/>
  <p:tag name="TYPE" val="1"/>
  <p:tag name="SOURCENAME" val="Source: AXA IM, as of August 2021"/>
  <p:tag name="SHEETID" val="Source"/>
  <p:tag name="PICTUREAPPEARANCE" val="xlPrinter"/>
  <p:tag name="NORESIZEONUPDATE" val="False"/>
  <p:tag name="HIDDENRANGE" val=""/>
</p:tagLst>
</file>

<file path=ppt/tags/tag52.xml><?xml version="1.0" encoding="utf-8"?>
<p:tagLst xmlns:a="http://schemas.openxmlformats.org/drawingml/2006/main" xmlns:r="http://schemas.openxmlformats.org/officeDocument/2006/relationships" xmlns:p="http://schemas.openxmlformats.org/presentationml/2006/main">
  <p:tag name="LAST UPDATE DATE" val="368977428.27431"/>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53.xml><?xml version="1.0" encoding="utf-8"?>
<p:tagLst xmlns:a="http://schemas.openxmlformats.org/drawingml/2006/main" xmlns:r="http://schemas.openxmlformats.org/officeDocument/2006/relationships" xmlns:p="http://schemas.openxmlformats.org/presentationml/2006/main">
  <p:tag name="LAST UPDATE DATE" val="369321198.13279"/>
  <p:tag name="IMPORTID" val="9357295453433.125646"/>
  <p:tag name="WBLAST" val="R:\Volta\Reports - CoGestion\Monthly Reporting\Generation PPT\Volta - Monthly Report..xlsm"/>
  <p:tag name="USER NAME" val="NKENGTONYEJ"/>
  <p:tag name="TYPE" val="1"/>
  <p:tag name="SOURCENAME" val="Market Value (€m)"/>
  <p:tag name="SHEETID" val="Report"/>
  <p:tag name="PICTUREAPPEARANCE" val="xlPrinter"/>
  <p:tag name="NORESIZEONUPDATE" val="False"/>
  <p:tag name="HIDDENRANGE" val=""/>
</p:tagLst>
</file>

<file path=ppt/tags/tag54.xml><?xml version="1.0" encoding="utf-8"?>
<p:tagLst xmlns:a="http://schemas.openxmlformats.org/drawingml/2006/main" xmlns:r="http://schemas.openxmlformats.org/officeDocument/2006/relationships" xmlns:p="http://schemas.openxmlformats.org/presentationml/2006/main">
  <p:tag name="LAST UPDATE DATE" val="368977435.268634"/>
  <p:tag name="IMPORTID" val="216293902057.238474"/>
  <p:tag name="WBLAST" val="R:\Volta\Reports - CoGestion\Monthly Reporting\Generation PPT\Volta - Monthly Report..xlsm"/>
  <p:tag name="USER NAME" val="NKENGTONYEJ"/>
  <p:tag name="TYPE" val="1"/>
  <p:tag name="SOURCENAME" val="MONTHLY REPORT  VOLTA FINANCE LIMITED  - August 2021 ⯀ 3"/>
  <p:tag name="SHEETID" val="Source"/>
  <p:tag name="PICTUREAPPEARANCE" val="xlPrinter"/>
  <p:tag name="NORESIZEONUPDATE" val="False"/>
  <p:tag name="HIDDENRANGE" val=""/>
</p:tagLst>
</file>

<file path=ppt/tags/tag55.xml><?xml version="1.0" encoding="utf-8"?>
<p:tagLst xmlns:a="http://schemas.openxmlformats.org/drawingml/2006/main" xmlns:r="http://schemas.openxmlformats.org/officeDocument/2006/relationships" xmlns:p="http://schemas.openxmlformats.org/presentationml/2006/main">
  <p:tag name="LAST UPDATE DATE" val="368977439.136301"/>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2735</TotalTime>
  <Words>1871</Words>
  <Application>Microsoft Office PowerPoint</Application>
  <PresentationFormat>A4 Paper (210x297 mm)</PresentationFormat>
  <Paragraphs>53</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PowerPoint Presentation</vt:lpstr>
      <vt:lpstr>PowerPoint Presentation</vt:lpstr>
      <vt:lpstr>PowerPoint Presentation</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871</cp:revision>
  <cp:lastPrinted>2018-09-19T13:03:11Z</cp:lastPrinted>
  <dcterms:created xsi:type="dcterms:W3CDTF">2016-08-17T14:10:30Z</dcterms:created>
  <dcterms:modified xsi:type="dcterms:W3CDTF">2021-09-14T12:13:45Z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y fmtid="{D5CDD505-2E9C-101B-9397-08002B2CF9AE}" pid="9" name="_AdHocReviewCycleID">
    <vt:i4>1896476943</vt:i4>
  </property>
  <property fmtid="{D5CDD505-2E9C-101B-9397-08002B2CF9AE}" pid="10" name="_NewReviewCycle">
    <vt:lpwstr/>
  </property>
  <property fmtid="{D5CDD505-2E9C-101B-9397-08002B2CF9AE}" pid="11" name="_EmailSubject">
    <vt:lpwstr>Volta - RNS and Factsheet - August 2021</vt:lpwstr>
  </property>
  <property fmtid="{D5CDD505-2E9C-101B-9397-08002B2CF9AE}" pid="12" name="_AuthorEmail">
    <vt:lpwstr>marnus.marais@je.bnpparibas.com</vt:lpwstr>
  </property>
  <property fmtid="{D5CDD505-2E9C-101B-9397-08002B2CF9AE}" pid="13" name="_AuthorEmailDisplayName">
    <vt:lpwstr>MARAIS Marnus</vt:lpwstr>
  </property>
</Properties>
</file>