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476" y="-22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4.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slideMaster" Target="../slideMasters/slideMaster2.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Master" Target="../slideMasters/slideMaster2.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slideMaster" Target="../slideMasters/slideMaster2.xml"/><Relationship Id="rId5" Type="http://schemas.openxmlformats.org/officeDocument/2006/relationships/tags" Target="../tags/tag26.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2"/>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
        <p:nvSpPr>
          <p:cNvPr id="2" name="Rectangle 1">
            <a:extLst>
              <a:ext uri="{FF2B5EF4-FFF2-40B4-BE49-F238E27FC236}">
                <a16:creationId xmlns:a16="http://schemas.microsoft.com/office/drawing/2014/main" id="{B371826A-19BF-577F-14B5-96D87A04B6D4}"/>
              </a:ext>
            </a:extLst>
          </p:cNvPr>
          <p:cNvSpPr/>
          <p:nvPr userDrawn="1">
            <p:custDataLst>
              <p:tags r:id="rId10"/>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
        <p:nvSpPr>
          <p:cNvPr id="2" name="Rectangle 1">
            <a:extLst>
              <a:ext uri="{FF2B5EF4-FFF2-40B4-BE49-F238E27FC236}">
                <a16:creationId xmlns:a16="http://schemas.microsoft.com/office/drawing/2014/main" id="{51111EB6-1385-E312-DED0-9209424E966D}"/>
              </a:ext>
            </a:extLst>
          </p:cNvPr>
          <p:cNvSpPr/>
          <p:nvPr userDrawn="1">
            <p:custDataLst>
              <p:tags r:id="rId10"/>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
        <p:nvSpPr>
          <p:cNvPr id="2" name="Rectangle 1">
            <a:extLst>
              <a:ext uri="{FF2B5EF4-FFF2-40B4-BE49-F238E27FC236}">
                <a16:creationId xmlns:a16="http://schemas.microsoft.com/office/drawing/2014/main" id="{4BC1F9E0-872B-20ED-726C-336C41F40D10}"/>
              </a:ext>
            </a:extLst>
          </p:cNvPr>
          <p:cNvSpPr/>
          <p:nvPr userDrawn="1">
            <p:custDataLst>
              <p:tags r:id="rId10"/>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FB09B3-EE56-DFAE-3C63-FBAEE0179B46}"/>
              </a:ext>
            </a:extLst>
          </p:cNvPr>
          <p:cNvSpPr/>
          <p:nvPr userDrawn="1">
            <p:custDataLst>
              <p:tags r:id="rId1"/>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TextBox 6">
            <a:extLst>
              <a:ext uri="{FF2B5EF4-FFF2-40B4-BE49-F238E27FC236}">
                <a16:creationId xmlns:a16="http://schemas.microsoft.com/office/drawing/2014/main" id="{E80BCD93-DF63-E959-D079-F10497B0188A}"/>
              </a:ext>
            </a:extLst>
          </p:cNvPr>
          <p:cNvSpPr txBox="1"/>
          <p:nvPr>
            <p:extLst>
              <p:ext uri="{1162E1C5-73C7-4A58-AE30-91384D911F3F}">
                <p184:classification xmlns:p184="http://schemas.microsoft.com/office/powerpoint/2018/4/main" val="ftr"/>
              </p:ext>
            </p:extLst>
          </p:nvPr>
        </p:nvSpPr>
        <p:spPr>
          <a:xfrm>
            <a:off x="5972175" y="10477500"/>
            <a:ext cx="15462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Classification : Confidential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
        <p:nvSpPr>
          <p:cNvPr id="3" name="TextBox 2">
            <a:extLst>
              <a:ext uri="{FF2B5EF4-FFF2-40B4-BE49-F238E27FC236}">
                <a16:creationId xmlns:a16="http://schemas.microsoft.com/office/drawing/2014/main" id="{C646C0FA-597F-2FCA-1011-A0812835E69E}"/>
              </a:ext>
            </a:extLst>
          </p:cNvPr>
          <p:cNvSpPr txBox="1"/>
          <p:nvPr userDrawn="1">
            <p:extLst>
              <p:ext uri="{1162E1C5-73C7-4A58-AE30-91384D911F3F}">
                <p184:classification xmlns:p184="http://schemas.microsoft.com/office/powerpoint/2018/4/main" val="ftr"/>
              </p:ext>
            </p:extLst>
          </p:nvPr>
        </p:nvSpPr>
        <p:spPr>
          <a:xfrm>
            <a:off x="5972175" y="10477500"/>
            <a:ext cx="15462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Classification : Confidential</a:t>
            </a:r>
          </a:p>
        </p:txBody>
      </p:sp>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45.xml"/><Relationship Id="rId18" Type="http://schemas.openxmlformats.org/officeDocument/2006/relationships/image" Target="../media/image6.emf"/><Relationship Id="rId26" Type="http://schemas.openxmlformats.org/officeDocument/2006/relationships/image" Target="../media/image14.emf"/><Relationship Id="rId3" Type="http://schemas.openxmlformats.org/officeDocument/2006/relationships/tags" Target="../tags/tag35.xml"/><Relationship Id="rId21" Type="http://schemas.openxmlformats.org/officeDocument/2006/relationships/image" Target="../media/image9.emf"/><Relationship Id="rId7" Type="http://schemas.openxmlformats.org/officeDocument/2006/relationships/tags" Target="../tags/tag39.xml"/><Relationship Id="rId12" Type="http://schemas.openxmlformats.org/officeDocument/2006/relationships/tags" Target="../tags/tag44.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png"/><Relationship Id="rId2" Type="http://schemas.openxmlformats.org/officeDocument/2006/relationships/tags" Target="../tags/tag34.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24" Type="http://schemas.openxmlformats.org/officeDocument/2006/relationships/image" Target="../media/image12.emf"/><Relationship Id="rId32" Type="http://schemas.openxmlformats.org/officeDocument/2006/relationships/image" Target="../media/image20.jpeg"/><Relationship Id="rId5" Type="http://schemas.openxmlformats.org/officeDocument/2006/relationships/tags" Target="../tags/tag37.xml"/><Relationship Id="rId15" Type="http://schemas.openxmlformats.org/officeDocument/2006/relationships/tags" Target="../tags/tag47.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42.xml"/><Relationship Id="rId19" Type="http://schemas.openxmlformats.org/officeDocument/2006/relationships/image" Target="../media/image7.emf"/><Relationship Id="rId31" Type="http://schemas.openxmlformats.org/officeDocument/2006/relationships/image" Target="../media/image19.emf"/><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tags" Target="../tags/tag46.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 Id="rId8" Type="http://schemas.openxmlformats.org/officeDocument/2006/relationships/tags" Target="../tags/tag40.xml"/></Relationships>
</file>

<file path=ppt/slides/_rels/slide2.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image" Target="../media/image23.emf"/><Relationship Id="rId18" Type="http://schemas.openxmlformats.org/officeDocument/2006/relationships/image" Target="../media/image27.emf"/><Relationship Id="rId3" Type="http://schemas.openxmlformats.org/officeDocument/2006/relationships/tags" Target="../tags/tag50.xml"/><Relationship Id="rId21" Type="http://schemas.openxmlformats.org/officeDocument/2006/relationships/image" Target="../media/image21.png"/><Relationship Id="rId7" Type="http://schemas.openxmlformats.org/officeDocument/2006/relationships/tags" Target="../tags/tag54.xml"/><Relationship Id="rId12" Type="http://schemas.openxmlformats.org/officeDocument/2006/relationships/image" Target="../media/image22.emf"/><Relationship Id="rId17" Type="http://schemas.openxmlformats.org/officeDocument/2006/relationships/image" Target="../media/image12.emf"/><Relationship Id="rId2" Type="http://schemas.openxmlformats.org/officeDocument/2006/relationships/tags" Target="../tags/tag49.xml"/><Relationship Id="rId16" Type="http://schemas.openxmlformats.org/officeDocument/2006/relationships/image" Target="../media/image26.emf"/><Relationship Id="rId20" Type="http://schemas.openxmlformats.org/officeDocument/2006/relationships/image" Target="../media/image20.jpeg"/><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image" Target="../media/image5.jpg"/><Relationship Id="rId5" Type="http://schemas.openxmlformats.org/officeDocument/2006/relationships/tags" Target="../tags/tag52.xml"/><Relationship Id="rId15" Type="http://schemas.openxmlformats.org/officeDocument/2006/relationships/image" Target="../media/image25.emf"/><Relationship Id="rId10" Type="http://schemas.openxmlformats.org/officeDocument/2006/relationships/slideLayout" Target="../slideLayouts/slideLayout3.xml"/><Relationship Id="rId19" Type="http://schemas.openxmlformats.org/officeDocument/2006/relationships/image" Target="../media/image18.emf"/><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image" Target="../media/image24.emf"/></Relationships>
</file>

<file path=ppt/slides/_rels/slide3.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slideLayout" Target="../slideLayouts/slideLayout2.xml"/><Relationship Id="rId7" Type="http://schemas.openxmlformats.org/officeDocument/2006/relationships/image" Target="../media/image28.emf"/><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jpg"/><Relationship Id="rId5" Type="http://schemas.openxmlformats.org/officeDocument/2006/relationships/hyperlink" Target="mailto:guernsey.bp2s.volta.cosec@bnpparibas.com" TargetMode="External"/><Relationship Id="rId10" Type="http://schemas.openxmlformats.org/officeDocument/2006/relationships/image" Target="../media/image21.png"/><Relationship Id="rId4" Type="http://schemas.openxmlformats.org/officeDocument/2006/relationships/hyperlink" Target="mailto:Olivier.PONS@axa-im.com" TargetMode="External"/><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BNP Paribas Asset Management Europe (“BNPP AM”) is the Investment Manager of Volta Finance Limited (“Volta”).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16" name="Picture 15">
            <a:extLst>
              <a:ext uri="{FF2B5EF4-FFF2-40B4-BE49-F238E27FC236}">
                <a16:creationId xmlns:a16="http://schemas.microsoft.com/office/drawing/2014/main" id="{6DF5872F-E7BB-AB7F-CEB1-E867B5EB8A4F}"/>
              </a:ext>
            </a:extLst>
          </p:cNvPr>
          <p:cNvPicPr>
            <a:picLocks noChangeAspect="1"/>
          </p:cNvPicPr>
          <p:nvPr>
            <p:custDataLst>
              <p:tags r:id="rId1"/>
            </p:custDataLst>
          </p:nvPr>
        </p:nvPicPr>
        <p:blipFill>
          <a:blip r:embed="rId18"/>
          <a:stretch>
            <a:fillRect/>
          </a:stretch>
        </p:blipFill>
        <p:spPr>
          <a:xfrm>
            <a:off x="179997" y="1656003"/>
            <a:ext cx="2152650" cy="3563478"/>
          </a:xfrm>
          <a:prstGeom prst="rect">
            <a:avLst/>
          </a:prstGeom>
        </p:spPr>
      </p:pic>
      <p:pic>
        <p:nvPicPr>
          <p:cNvPr id="27" name="Picture 26">
            <a:extLst>
              <a:ext uri="{FF2B5EF4-FFF2-40B4-BE49-F238E27FC236}">
                <a16:creationId xmlns:a16="http://schemas.microsoft.com/office/drawing/2014/main" id="{7186E417-2453-C997-8E00-755F116F1F05}"/>
              </a:ext>
            </a:extLst>
          </p:cNvPr>
          <p:cNvPicPr>
            <a:picLocks noChangeAspect="1"/>
          </p:cNvPicPr>
          <p:nvPr>
            <p:custDataLst>
              <p:tags r:id="rId2"/>
            </p:custDataLst>
          </p:nvPr>
        </p:nvPicPr>
        <p:blipFill>
          <a:blip r:embed="rId19"/>
          <a:stretch>
            <a:fillRect/>
          </a:stretch>
        </p:blipFill>
        <p:spPr>
          <a:xfrm>
            <a:off x="3879513" y="6114348"/>
            <a:ext cx="3514725" cy="1597465"/>
          </a:xfrm>
          <a:prstGeom prst="rect">
            <a:avLst/>
          </a:prstGeom>
        </p:spPr>
      </p:pic>
      <p:pic>
        <p:nvPicPr>
          <p:cNvPr id="42" name="Picture 41">
            <a:extLst>
              <a:ext uri="{FF2B5EF4-FFF2-40B4-BE49-F238E27FC236}">
                <a16:creationId xmlns:a16="http://schemas.microsoft.com/office/drawing/2014/main" id="{96B5474D-B0AF-80A1-A928-8D07B95F33F9}"/>
              </a:ext>
            </a:extLst>
          </p:cNvPr>
          <p:cNvPicPr>
            <a:picLocks noChangeAspect="1"/>
          </p:cNvPicPr>
          <p:nvPr>
            <p:custDataLst>
              <p:tags r:id="rId3"/>
            </p:custDataLst>
          </p:nvPr>
        </p:nvPicPr>
        <p:blipFill>
          <a:blip r:embed="rId20"/>
          <a:stretch>
            <a:fillRect/>
          </a:stretch>
        </p:blipFill>
        <p:spPr>
          <a:xfrm>
            <a:off x="179998" y="6108696"/>
            <a:ext cx="3510279" cy="1802329"/>
          </a:xfrm>
          <a:prstGeom prst="rect">
            <a:avLst/>
          </a:prstGeom>
        </p:spPr>
      </p:pic>
      <p:pic>
        <p:nvPicPr>
          <p:cNvPr id="30" name="Picture 29">
            <a:extLst>
              <a:ext uri="{FF2B5EF4-FFF2-40B4-BE49-F238E27FC236}">
                <a16:creationId xmlns:a16="http://schemas.microsoft.com/office/drawing/2014/main" id="{8F13D97D-6393-4F1F-7747-0A36DA7887E2}"/>
              </a:ext>
            </a:extLst>
          </p:cNvPr>
          <p:cNvPicPr>
            <a:picLocks noChangeAspect="1"/>
          </p:cNvPicPr>
          <p:nvPr>
            <p:custDataLst>
              <p:tags r:id="rId4"/>
            </p:custDataLst>
          </p:nvPr>
        </p:nvPicPr>
        <p:blipFill>
          <a:blip r:embed="rId21"/>
          <a:stretch>
            <a:fillRect/>
          </a:stretch>
        </p:blipFill>
        <p:spPr>
          <a:xfrm>
            <a:off x="3870002" y="8547103"/>
            <a:ext cx="3510279" cy="1617820"/>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31" name="Picture 30">
            <a:extLst>
              <a:ext uri="{FF2B5EF4-FFF2-40B4-BE49-F238E27FC236}">
                <a16:creationId xmlns:a16="http://schemas.microsoft.com/office/drawing/2014/main" id="{A8CB2389-B7A7-B902-F3D3-99DF0A7B8DCB}"/>
              </a:ext>
            </a:extLst>
          </p:cNvPr>
          <p:cNvPicPr>
            <a:picLocks noChangeAspect="1"/>
          </p:cNvPicPr>
          <p:nvPr>
            <p:custDataLst>
              <p:tags r:id="rId5"/>
            </p:custDataLst>
          </p:nvPr>
        </p:nvPicPr>
        <p:blipFill>
          <a:blip r:embed="rId22"/>
          <a:stretch>
            <a:fillRect/>
          </a:stretch>
        </p:blipFill>
        <p:spPr>
          <a:xfrm>
            <a:off x="2507273" y="4111306"/>
            <a:ext cx="4857750" cy="1025407"/>
          </a:xfrm>
          <a:prstGeom prst="rect">
            <a:avLst/>
          </a:prstGeom>
        </p:spPr>
      </p:pic>
      <p:pic>
        <p:nvPicPr>
          <p:cNvPr id="32" name="Picture 31">
            <a:extLst>
              <a:ext uri="{FF2B5EF4-FFF2-40B4-BE49-F238E27FC236}">
                <a16:creationId xmlns:a16="http://schemas.microsoft.com/office/drawing/2014/main" id="{981FDB97-FB7D-2792-57F9-3C19746B5749}"/>
              </a:ext>
            </a:extLst>
          </p:cNvPr>
          <p:cNvPicPr>
            <a:picLocks noChangeAspect="1"/>
          </p:cNvPicPr>
          <p:nvPr>
            <p:custDataLst>
              <p:tags r:id="rId6"/>
            </p:custDataLst>
          </p:nvPr>
        </p:nvPicPr>
        <p:blipFill>
          <a:blip r:embed="rId23"/>
          <a:stretch>
            <a:fillRect/>
          </a:stretch>
        </p:blipFill>
        <p:spPr>
          <a:xfrm>
            <a:off x="228073" y="8547100"/>
            <a:ext cx="3510279" cy="1758114"/>
          </a:xfrm>
          <a:prstGeom prst="rect">
            <a:avLst/>
          </a:prstGeom>
        </p:spPr>
      </p:pic>
      <p:pic>
        <p:nvPicPr>
          <p:cNvPr id="33" name="Picture 32">
            <a:extLst>
              <a:ext uri="{FF2B5EF4-FFF2-40B4-BE49-F238E27FC236}">
                <a16:creationId xmlns:a16="http://schemas.microsoft.com/office/drawing/2014/main" id="{CBB85D73-54EF-2592-9BC4-7A866B40E1D7}"/>
              </a:ext>
            </a:extLst>
          </p:cNvPr>
          <p:cNvPicPr>
            <a:picLocks noChangeAspect="1"/>
          </p:cNvPicPr>
          <p:nvPr>
            <p:custDataLst>
              <p:tags r:id="rId7"/>
            </p:custDataLst>
          </p:nvPr>
        </p:nvPicPr>
        <p:blipFill>
          <a:blip r:embed="rId24"/>
          <a:stretch>
            <a:fillRect/>
          </a:stretch>
        </p:blipFill>
        <p:spPr>
          <a:xfrm>
            <a:off x="349250" y="7908179"/>
            <a:ext cx="2396660" cy="124434"/>
          </a:xfrm>
          <a:prstGeom prst="rect">
            <a:avLst/>
          </a:prstGeom>
        </p:spPr>
      </p:pic>
      <p:pic>
        <p:nvPicPr>
          <p:cNvPr id="34" name="Picture 33">
            <a:extLst>
              <a:ext uri="{FF2B5EF4-FFF2-40B4-BE49-F238E27FC236}">
                <a16:creationId xmlns:a16="http://schemas.microsoft.com/office/drawing/2014/main" id="{30382778-22F7-723E-DA7C-0A178B3C1CCA}"/>
              </a:ext>
            </a:extLst>
          </p:cNvPr>
          <p:cNvPicPr>
            <a:picLocks noChangeAspect="1"/>
          </p:cNvPicPr>
          <p:nvPr>
            <p:custDataLst>
              <p:tags r:id="rId8"/>
            </p:custDataLst>
          </p:nvPr>
        </p:nvPicPr>
        <p:blipFill>
          <a:blip r:embed="rId25"/>
          <a:stretch>
            <a:fillRect/>
          </a:stretch>
        </p:blipFill>
        <p:spPr>
          <a:xfrm>
            <a:off x="3871303" y="7785100"/>
            <a:ext cx="3505200" cy="216488"/>
          </a:xfrm>
          <a:prstGeom prst="rect">
            <a:avLst/>
          </a:prstGeom>
        </p:spPr>
      </p:pic>
      <p:pic>
        <p:nvPicPr>
          <p:cNvPr id="35" name="Picture 34">
            <a:extLst>
              <a:ext uri="{FF2B5EF4-FFF2-40B4-BE49-F238E27FC236}">
                <a16:creationId xmlns:a16="http://schemas.microsoft.com/office/drawing/2014/main" id="{B60781B3-9013-204C-8F8B-DE93EAFD5542}"/>
              </a:ext>
            </a:extLst>
          </p:cNvPr>
          <p:cNvPicPr>
            <a:picLocks noChangeAspect="1"/>
          </p:cNvPicPr>
          <p:nvPr>
            <p:custDataLst>
              <p:tags r:id="rId9"/>
            </p:custDataLst>
          </p:nvPr>
        </p:nvPicPr>
        <p:blipFill>
          <a:blip r:embed="rId26"/>
          <a:stretch>
            <a:fillRect/>
          </a:stretch>
        </p:blipFill>
        <p:spPr>
          <a:xfrm>
            <a:off x="176227" y="10332674"/>
            <a:ext cx="1924050" cy="78706"/>
          </a:xfrm>
          <a:prstGeom prst="rect">
            <a:avLst/>
          </a:prstGeom>
        </p:spPr>
      </p:pic>
      <p:pic>
        <p:nvPicPr>
          <p:cNvPr id="36" name="Picture 35">
            <a:extLst>
              <a:ext uri="{FF2B5EF4-FFF2-40B4-BE49-F238E27FC236}">
                <a16:creationId xmlns:a16="http://schemas.microsoft.com/office/drawing/2014/main" id="{F7B46BA7-3C42-1B9C-C5AC-846A0DF9973C}"/>
              </a:ext>
            </a:extLst>
          </p:cNvPr>
          <p:cNvPicPr>
            <a:picLocks noChangeAspect="1"/>
          </p:cNvPicPr>
          <p:nvPr>
            <p:custDataLst>
              <p:tags r:id="rId10"/>
            </p:custDataLst>
          </p:nvPr>
        </p:nvPicPr>
        <p:blipFill>
          <a:blip r:embed="rId24"/>
          <a:stretch>
            <a:fillRect/>
          </a:stretch>
        </p:blipFill>
        <p:spPr>
          <a:xfrm>
            <a:off x="3709377" y="10223500"/>
            <a:ext cx="1438275" cy="74675"/>
          </a:xfrm>
          <a:prstGeom prst="rect">
            <a:avLst/>
          </a:prstGeom>
        </p:spPr>
      </p:pic>
      <p:pic>
        <p:nvPicPr>
          <p:cNvPr id="37" name="Picture 36">
            <a:extLst>
              <a:ext uri="{FF2B5EF4-FFF2-40B4-BE49-F238E27FC236}">
                <a16:creationId xmlns:a16="http://schemas.microsoft.com/office/drawing/2014/main" id="{06256104-E3AC-2ADC-7E75-6B70C35A91B8}"/>
              </a:ext>
            </a:extLst>
          </p:cNvPr>
          <p:cNvPicPr>
            <a:picLocks noChangeAspect="1"/>
          </p:cNvPicPr>
          <p:nvPr>
            <p:custDataLst>
              <p:tags r:id="rId11"/>
            </p:custDataLst>
          </p:nvPr>
        </p:nvPicPr>
        <p:blipFill>
          <a:blip r:embed="rId27"/>
          <a:stretch>
            <a:fillRect/>
          </a:stretch>
        </p:blipFill>
        <p:spPr>
          <a:xfrm>
            <a:off x="3857893" y="10320909"/>
            <a:ext cx="3514725" cy="115416"/>
          </a:xfrm>
          <a:prstGeom prst="rect">
            <a:avLst/>
          </a:prstGeom>
        </p:spPr>
      </p:pic>
      <p:pic>
        <p:nvPicPr>
          <p:cNvPr id="38" name="Picture 37">
            <a:extLst>
              <a:ext uri="{FF2B5EF4-FFF2-40B4-BE49-F238E27FC236}">
                <a16:creationId xmlns:a16="http://schemas.microsoft.com/office/drawing/2014/main" id="{9BFCEE00-A6C8-F917-DE2A-E847B1FAD310}"/>
              </a:ext>
            </a:extLst>
          </p:cNvPr>
          <p:cNvPicPr>
            <a:picLocks noChangeAspect="1"/>
          </p:cNvPicPr>
          <p:nvPr>
            <p:custDataLst>
              <p:tags r:id="rId12"/>
            </p:custDataLst>
          </p:nvPr>
        </p:nvPicPr>
        <p:blipFill>
          <a:blip r:embed="rId28"/>
          <a:stretch>
            <a:fillRect/>
          </a:stretch>
        </p:blipFill>
        <p:spPr>
          <a:xfrm>
            <a:off x="2519999" y="3063603"/>
            <a:ext cx="4867275" cy="419330"/>
          </a:xfrm>
          <a:prstGeom prst="rect">
            <a:avLst/>
          </a:prstGeom>
        </p:spPr>
      </p:pic>
      <p:pic>
        <p:nvPicPr>
          <p:cNvPr id="39" name="Picture 38">
            <a:extLst>
              <a:ext uri="{FF2B5EF4-FFF2-40B4-BE49-F238E27FC236}">
                <a16:creationId xmlns:a16="http://schemas.microsoft.com/office/drawing/2014/main" id="{D4F62066-C5D3-E2EB-FC26-0D2008B5CDD1}"/>
              </a:ext>
            </a:extLst>
          </p:cNvPr>
          <p:cNvPicPr>
            <a:picLocks noChangeAspect="1"/>
          </p:cNvPicPr>
          <p:nvPr>
            <p:custDataLst>
              <p:tags r:id="rId13"/>
            </p:custDataLst>
          </p:nvPr>
        </p:nvPicPr>
        <p:blipFill>
          <a:blip r:embed="rId29"/>
          <a:stretch>
            <a:fillRect/>
          </a:stretch>
        </p:blipFill>
        <p:spPr>
          <a:xfrm>
            <a:off x="3327530" y="3594098"/>
            <a:ext cx="3238500" cy="427038"/>
          </a:xfrm>
          <a:prstGeom prst="rect">
            <a:avLst/>
          </a:prstGeom>
        </p:spPr>
      </p:pic>
      <p:pic>
        <p:nvPicPr>
          <p:cNvPr id="40" name="Picture 39">
            <a:extLst>
              <a:ext uri="{FF2B5EF4-FFF2-40B4-BE49-F238E27FC236}">
                <a16:creationId xmlns:a16="http://schemas.microsoft.com/office/drawing/2014/main" id="{BA233CDB-896D-5C55-241D-A4655F72BB67}"/>
              </a:ext>
            </a:extLst>
          </p:cNvPr>
          <p:cNvPicPr>
            <a:picLocks noChangeAspect="1"/>
          </p:cNvPicPr>
          <p:nvPr>
            <p:custDataLst>
              <p:tags r:id="rId14"/>
            </p:custDataLst>
          </p:nvPr>
        </p:nvPicPr>
        <p:blipFill>
          <a:blip r:embed="rId30"/>
          <a:stretch>
            <a:fillRect/>
          </a:stretch>
        </p:blipFill>
        <p:spPr>
          <a:xfrm>
            <a:off x="1921703" y="1173143"/>
            <a:ext cx="2619375" cy="208200"/>
          </a:xfrm>
          <a:prstGeom prst="rect">
            <a:avLst/>
          </a:prstGeom>
        </p:spPr>
      </p:pic>
      <p:pic>
        <p:nvPicPr>
          <p:cNvPr id="41" name="Picture 40">
            <a:extLst>
              <a:ext uri="{FF2B5EF4-FFF2-40B4-BE49-F238E27FC236}">
                <a16:creationId xmlns:a16="http://schemas.microsoft.com/office/drawing/2014/main" id="{12CE9738-743E-506E-E59F-2D079DDF0F20}"/>
              </a:ext>
            </a:extLst>
          </p:cNvPr>
          <p:cNvPicPr>
            <a:picLocks noChangeAspect="1"/>
          </p:cNvPicPr>
          <p:nvPr>
            <p:custDataLst>
              <p:tags r:id="rId15"/>
            </p:custDataLst>
          </p:nvPr>
        </p:nvPicPr>
        <p:blipFill>
          <a:blip r:embed="rId31"/>
          <a:stretch>
            <a:fillRect/>
          </a:stretch>
        </p:blipFill>
        <p:spPr>
          <a:xfrm>
            <a:off x="352868" y="7985919"/>
            <a:ext cx="2136410" cy="126357"/>
          </a:xfrm>
          <a:prstGeom prst="rect">
            <a:avLst/>
          </a:prstGeom>
        </p:spPr>
      </p:pic>
      <p:pic>
        <p:nvPicPr>
          <p:cNvPr id="13" name="Picture 12" descr="A close up of a logo&#10;&#10;AI-generated content may be incorrect.">
            <a:extLst>
              <a:ext uri="{FF2B5EF4-FFF2-40B4-BE49-F238E27FC236}">
                <a16:creationId xmlns:a16="http://schemas.microsoft.com/office/drawing/2014/main" id="{E219226B-86C8-FDB6-A061-288C02B57A68}"/>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85255" y="90500"/>
            <a:ext cx="2342133" cy="609567"/>
          </a:xfrm>
          <a:prstGeom prst="rect">
            <a:avLst/>
          </a:prstGeom>
        </p:spPr>
      </p:pic>
      <p:pic>
        <p:nvPicPr>
          <p:cNvPr id="15" name="Picture 14">
            <a:extLst>
              <a:ext uri="{FF2B5EF4-FFF2-40B4-BE49-F238E27FC236}">
                <a16:creationId xmlns:a16="http://schemas.microsoft.com/office/drawing/2014/main" id="{C2B5AA5E-6EAB-D686-8FDF-3E1B6E924530}"/>
              </a:ext>
            </a:extLst>
          </p:cNvPr>
          <p:cNvPicPr>
            <a:picLocks noChangeAspect="1"/>
          </p:cNvPicPr>
          <p:nvPr/>
        </p:nvPicPr>
        <p:blipFill>
          <a:blip r:embed="rId33"/>
          <a:srcRect t="12499" r="3443"/>
          <a:stretch>
            <a:fillRect/>
          </a:stretch>
        </p:blipFill>
        <p:spPr>
          <a:xfrm>
            <a:off x="6968006" y="154131"/>
            <a:ext cx="412267" cy="4820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1"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9" name="Picture 8">
            <a:extLst>
              <a:ext uri="{FF2B5EF4-FFF2-40B4-BE49-F238E27FC236}">
                <a16:creationId xmlns:a16="http://schemas.microsoft.com/office/drawing/2014/main" id="{C4A5EB56-5431-7423-C4D9-6C3196F58ECF}"/>
              </a:ext>
            </a:extLst>
          </p:cNvPr>
          <p:cNvPicPr>
            <a:picLocks noChangeAspect="1"/>
          </p:cNvPicPr>
          <p:nvPr>
            <p:custDataLst>
              <p:tags r:id="rId1"/>
            </p:custDataLst>
          </p:nvPr>
        </p:nvPicPr>
        <p:blipFill>
          <a:blip r:embed="rId12"/>
          <a:stretch>
            <a:fillRect/>
          </a:stretch>
        </p:blipFill>
        <p:spPr>
          <a:xfrm>
            <a:off x="3869993" y="5025522"/>
            <a:ext cx="1756800" cy="1538704"/>
          </a:xfrm>
          <a:prstGeom prst="rect">
            <a:avLst/>
          </a:prstGeom>
        </p:spPr>
      </p:pic>
      <p:pic>
        <p:nvPicPr>
          <p:cNvPr id="24" name="Picture 23">
            <a:extLst>
              <a:ext uri="{FF2B5EF4-FFF2-40B4-BE49-F238E27FC236}">
                <a16:creationId xmlns:a16="http://schemas.microsoft.com/office/drawing/2014/main" id="{B6838E3C-FDEB-9A09-0E14-7E5F4BDE037C}"/>
              </a:ext>
            </a:extLst>
          </p:cNvPr>
          <p:cNvPicPr>
            <a:picLocks noChangeAspect="1"/>
          </p:cNvPicPr>
          <p:nvPr>
            <p:custDataLst>
              <p:tags r:id="rId2"/>
            </p:custDataLst>
          </p:nvPr>
        </p:nvPicPr>
        <p:blipFill>
          <a:blip r:embed="rId13"/>
          <a:stretch>
            <a:fillRect/>
          </a:stretch>
        </p:blipFill>
        <p:spPr>
          <a:xfrm>
            <a:off x="5660607" y="5086219"/>
            <a:ext cx="1756800" cy="1546649"/>
          </a:xfrm>
          <a:prstGeom prst="rect">
            <a:avLst/>
          </a:prstGeom>
        </p:spPr>
      </p:pic>
      <p:pic>
        <p:nvPicPr>
          <p:cNvPr id="27" name="Picture 26">
            <a:extLst>
              <a:ext uri="{FF2B5EF4-FFF2-40B4-BE49-F238E27FC236}">
                <a16:creationId xmlns:a16="http://schemas.microsoft.com/office/drawing/2014/main" id="{BD9DB9B7-F7CA-A0EA-4E23-36994B9D56F8}"/>
              </a:ext>
            </a:extLst>
          </p:cNvPr>
          <p:cNvPicPr>
            <a:picLocks noChangeAspect="1"/>
          </p:cNvPicPr>
          <p:nvPr>
            <p:custDataLst>
              <p:tags r:id="rId3"/>
            </p:custDataLst>
          </p:nvPr>
        </p:nvPicPr>
        <p:blipFill>
          <a:blip r:embed="rId14"/>
          <a:stretch>
            <a:fillRect/>
          </a:stretch>
        </p:blipFill>
        <p:spPr>
          <a:xfrm>
            <a:off x="3869995" y="7344003"/>
            <a:ext cx="3510279" cy="2716071"/>
          </a:xfrm>
          <a:prstGeom prst="rect">
            <a:avLst/>
          </a:prstGeom>
        </p:spPr>
      </p:pic>
      <p:pic>
        <p:nvPicPr>
          <p:cNvPr id="29" name="Picture 28">
            <a:extLst>
              <a:ext uri="{FF2B5EF4-FFF2-40B4-BE49-F238E27FC236}">
                <a16:creationId xmlns:a16="http://schemas.microsoft.com/office/drawing/2014/main" id="{3334F812-E9E9-975B-9FF3-241560E72249}"/>
              </a:ext>
            </a:extLst>
          </p:cNvPr>
          <p:cNvPicPr>
            <a:picLocks noChangeAspect="1"/>
          </p:cNvPicPr>
          <p:nvPr>
            <p:custDataLst>
              <p:tags r:id="rId4"/>
            </p:custDataLst>
          </p:nvPr>
        </p:nvPicPr>
        <p:blipFill>
          <a:blip r:embed="rId15"/>
          <a:stretch>
            <a:fillRect/>
          </a:stretch>
        </p:blipFill>
        <p:spPr>
          <a:xfrm>
            <a:off x="3866400" y="10414809"/>
            <a:ext cx="3513600" cy="101346"/>
          </a:xfrm>
          <a:prstGeom prst="rect">
            <a:avLst/>
          </a:prstGeom>
        </p:spPr>
      </p:pic>
      <p:pic>
        <p:nvPicPr>
          <p:cNvPr id="31" name="Picture 30">
            <a:extLst>
              <a:ext uri="{FF2B5EF4-FFF2-40B4-BE49-F238E27FC236}">
                <a16:creationId xmlns:a16="http://schemas.microsoft.com/office/drawing/2014/main" id="{79044588-CBE4-C728-B664-912D6DF4E20E}"/>
              </a:ext>
            </a:extLst>
          </p:cNvPr>
          <p:cNvPicPr>
            <a:picLocks noChangeAspect="1"/>
          </p:cNvPicPr>
          <p:nvPr>
            <p:custDataLst>
              <p:tags r:id="rId5"/>
            </p:custDataLst>
          </p:nvPr>
        </p:nvPicPr>
        <p:blipFill>
          <a:blip r:embed="rId16"/>
          <a:stretch>
            <a:fillRect/>
          </a:stretch>
        </p:blipFill>
        <p:spPr>
          <a:xfrm>
            <a:off x="3857284" y="6718300"/>
            <a:ext cx="3505200" cy="216488"/>
          </a:xfrm>
          <a:prstGeom prst="rect">
            <a:avLst/>
          </a:prstGeom>
        </p:spPr>
      </p:pic>
      <p:pic>
        <p:nvPicPr>
          <p:cNvPr id="32" name="Picture 31">
            <a:extLst>
              <a:ext uri="{FF2B5EF4-FFF2-40B4-BE49-F238E27FC236}">
                <a16:creationId xmlns:a16="http://schemas.microsoft.com/office/drawing/2014/main" id="{162CB117-FE35-39D7-CBC2-DC23138F4432}"/>
              </a:ext>
            </a:extLst>
          </p:cNvPr>
          <p:cNvPicPr>
            <a:picLocks noChangeAspect="1"/>
          </p:cNvPicPr>
          <p:nvPr>
            <p:custDataLst>
              <p:tags r:id="rId6"/>
            </p:custDataLst>
          </p:nvPr>
        </p:nvPicPr>
        <p:blipFill>
          <a:blip r:embed="rId17"/>
          <a:stretch>
            <a:fillRect/>
          </a:stretch>
        </p:blipFill>
        <p:spPr>
          <a:xfrm>
            <a:off x="4006867" y="10223500"/>
            <a:ext cx="2600325" cy="135008"/>
          </a:xfrm>
          <a:prstGeom prst="rect">
            <a:avLst/>
          </a:prstGeom>
        </p:spPr>
      </p:pic>
      <p:pic>
        <p:nvPicPr>
          <p:cNvPr id="6" name="Picture 5">
            <a:extLst>
              <a:ext uri="{FF2B5EF4-FFF2-40B4-BE49-F238E27FC236}">
                <a16:creationId xmlns:a16="http://schemas.microsoft.com/office/drawing/2014/main" id="{2262B43F-E215-F243-9C58-39C2FAE05A20}"/>
              </a:ext>
            </a:extLst>
          </p:cNvPr>
          <p:cNvPicPr>
            <a:picLocks noChangeAspect="1"/>
          </p:cNvPicPr>
          <p:nvPr>
            <p:custDataLst>
              <p:tags r:id="rId7"/>
            </p:custDataLst>
          </p:nvPr>
        </p:nvPicPr>
        <p:blipFill>
          <a:blip r:embed="rId18"/>
          <a:stretch>
            <a:fillRect/>
          </a:stretch>
        </p:blipFill>
        <p:spPr>
          <a:xfrm>
            <a:off x="233768" y="7332329"/>
            <a:ext cx="3436959" cy="2397018"/>
          </a:xfrm>
          <a:prstGeom prst="rect">
            <a:avLst/>
          </a:prstGeom>
        </p:spPr>
      </p:pic>
      <p:pic>
        <p:nvPicPr>
          <p:cNvPr id="34" name="Picture 33">
            <a:extLst>
              <a:ext uri="{FF2B5EF4-FFF2-40B4-BE49-F238E27FC236}">
                <a16:creationId xmlns:a16="http://schemas.microsoft.com/office/drawing/2014/main" id="{48ECCE24-9E4B-60A5-CE44-611D2F1307A0}"/>
              </a:ext>
            </a:extLst>
          </p:cNvPr>
          <p:cNvPicPr>
            <a:picLocks noChangeAspect="1"/>
          </p:cNvPicPr>
          <p:nvPr>
            <p:custDataLst>
              <p:tags r:id="rId8"/>
            </p:custDataLst>
          </p:nvPr>
        </p:nvPicPr>
        <p:blipFill>
          <a:blip r:embed="rId17"/>
          <a:stretch>
            <a:fillRect/>
          </a:stretch>
        </p:blipFill>
        <p:spPr>
          <a:xfrm>
            <a:off x="176227" y="10093342"/>
            <a:ext cx="2000250" cy="103852"/>
          </a:xfrm>
          <a:prstGeom prst="rect">
            <a:avLst/>
          </a:prstGeom>
        </p:spPr>
      </p:pic>
      <p:pic>
        <p:nvPicPr>
          <p:cNvPr id="35" name="Picture 34">
            <a:extLst>
              <a:ext uri="{FF2B5EF4-FFF2-40B4-BE49-F238E27FC236}">
                <a16:creationId xmlns:a16="http://schemas.microsoft.com/office/drawing/2014/main" id="{9B985F09-774A-FCD6-7FD6-BB757CDFC64D}"/>
              </a:ext>
            </a:extLst>
          </p:cNvPr>
          <p:cNvPicPr>
            <a:picLocks noChangeAspect="1"/>
          </p:cNvPicPr>
          <p:nvPr>
            <p:custDataLst>
              <p:tags r:id="rId9"/>
            </p:custDataLst>
          </p:nvPr>
        </p:nvPicPr>
        <p:blipFill>
          <a:blip r:embed="rId19"/>
          <a:stretch>
            <a:fillRect/>
          </a:stretch>
        </p:blipFill>
        <p:spPr>
          <a:xfrm>
            <a:off x="1921702" y="1173143"/>
            <a:ext cx="2619375" cy="208200"/>
          </a:xfrm>
          <a:prstGeom prst="rect">
            <a:avLst/>
          </a:prstGeom>
        </p:spPr>
      </p:pic>
      <p:pic>
        <p:nvPicPr>
          <p:cNvPr id="3" name="Picture 2" descr="A close up of a logo&#10;&#10;AI-generated content may be incorrect.">
            <a:extLst>
              <a:ext uri="{FF2B5EF4-FFF2-40B4-BE49-F238E27FC236}">
                <a16:creationId xmlns:a16="http://schemas.microsoft.com/office/drawing/2014/main" id="{F104D1D8-72AF-179C-CFFC-9A77B75B367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5255" y="90500"/>
            <a:ext cx="2342133" cy="609567"/>
          </a:xfrm>
          <a:prstGeom prst="rect">
            <a:avLst/>
          </a:prstGeom>
        </p:spPr>
      </p:pic>
      <p:pic>
        <p:nvPicPr>
          <p:cNvPr id="4" name="Picture 3">
            <a:extLst>
              <a:ext uri="{FF2B5EF4-FFF2-40B4-BE49-F238E27FC236}">
                <a16:creationId xmlns:a16="http://schemas.microsoft.com/office/drawing/2014/main" id="{79F25EFD-895D-ABF2-5FA7-CF72D98B33ED}"/>
              </a:ext>
            </a:extLst>
          </p:cNvPr>
          <p:cNvPicPr>
            <a:picLocks noChangeAspect="1"/>
          </p:cNvPicPr>
          <p:nvPr/>
        </p:nvPicPr>
        <p:blipFill>
          <a:blip r:embed="rId21"/>
          <a:srcRect t="12499" r="3443"/>
          <a:stretch>
            <a:fillRect/>
          </a:stretch>
        </p:blipFill>
        <p:spPr>
          <a:xfrm>
            <a:off x="6968006" y="154131"/>
            <a:ext cx="412267" cy="482070"/>
          </a:xfrm>
          <a:prstGeom prst="rect">
            <a:avLst/>
          </a:prstGeom>
        </p:spPr>
      </p:pic>
      <p:sp>
        <p:nvSpPr>
          <p:cNvPr id="2" name="object 2">
            <a:extLst>
              <a:ext uri="{FF2B5EF4-FFF2-40B4-BE49-F238E27FC236}">
                <a16:creationId xmlns:a16="http://schemas.microsoft.com/office/drawing/2014/main" id="{2E892656-8E2B-E908-08F0-0251F2C5BDD9}"/>
              </a:ext>
            </a:extLst>
          </p:cNvPr>
          <p:cNvSpPr txBox="1"/>
          <p:nvPr/>
        </p:nvSpPr>
        <p:spPr>
          <a:xfrm>
            <a:off x="167299" y="1935552"/>
            <a:ext cx="3536315" cy="4738157"/>
          </a:xfrm>
          <a:prstGeom prst="rect">
            <a:avLst/>
          </a:prstGeom>
        </p:spPr>
        <p:txBody>
          <a:bodyPr vert="horz" wrap="square" lIns="0" tIns="12700" rIns="0" bIns="0" rtlCol="0">
            <a:spAutoFit/>
          </a:bodyPr>
          <a:lstStyle/>
          <a:p>
            <a:pPr algn="just">
              <a:lnSpc>
                <a:spcPct val="115000"/>
              </a:lnSpc>
              <a:spcAft>
                <a:spcPts val="1000"/>
              </a:spcAft>
              <a:buNone/>
            </a:pPr>
            <a:r>
              <a:rPr lang="en-US" sz="800" dirty="0">
                <a:solidFill>
                  <a:srgbClr val="343B3C"/>
                </a:solidFill>
                <a:latin typeface="Calibri Light"/>
                <a:cs typeface="Calibri Light"/>
              </a:rPr>
              <a:t>Volta Finance posted a net return of +0.4% for the month of June 2026. For comparison, US High Yield bonds returned +0.3%*** and Euro High Yield bonds achieved +0.6%**** over the same period, while the Morningstar Leveraged Loan indices returned +0.1%*** in the US and +0.4%**** in Europe.</a:t>
            </a:r>
          </a:p>
          <a:p>
            <a:pPr algn="just">
              <a:lnSpc>
                <a:spcPct val="115000"/>
              </a:lnSpc>
              <a:spcAft>
                <a:spcPts val="1000"/>
              </a:spcAft>
              <a:buNone/>
            </a:pPr>
            <a:r>
              <a:rPr lang="en-US" sz="800" dirty="0">
                <a:solidFill>
                  <a:srgbClr val="343B3C"/>
                </a:solidFill>
                <a:latin typeface="Calibri Light"/>
                <a:cs typeface="Calibri Light"/>
              </a:rPr>
              <a:t>Across June, the macro backdrop was shaped by a mix of easing and renewed Middle East tensions, shifting oil prices, persistent inflation, and central banks reinforcing a restrictive policy stance. Early in the month, progress toward a conditional ceasefire helped lower oil prices and offered some inflation relief, although energy markets retained a geopolitical risk premium. Mid-month, escalating tensions pushed US crude to just above $90 per barrel, reviving fears of higher inflation and prompting concerns that the Federal Reserve may need to raise interest rates before year-end. Signs of de-escalation and the prospect of a reopening of the Strait of Hormuz eventually drove a retracement in energy prices and helped stabilize rates markets. US inflation data remained mixed but broadly consistent with a “higher for longer” policy outlook as the Fed delivered a hawkish hold and removed its easing bias. </a:t>
            </a:r>
          </a:p>
          <a:p>
            <a:pPr algn="just">
              <a:lnSpc>
                <a:spcPct val="115000"/>
              </a:lnSpc>
              <a:spcAft>
                <a:spcPts val="1000"/>
              </a:spcAft>
              <a:buNone/>
            </a:pPr>
            <a:r>
              <a:rPr lang="en-US" sz="800" dirty="0">
                <a:solidFill>
                  <a:srgbClr val="343B3C"/>
                </a:solidFill>
                <a:latin typeface="Calibri Light"/>
                <a:cs typeface="Calibri Light"/>
              </a:rPr>
              <a:t>Looking at credit markets, loans continued to perform, while CLO spreads continued to tighten across ratings, with BBs and single-Bs consolidating their levels in the 500bps and 800bps context respectively.</a:t>
            </a:r>
          </a:p>
          <a:p>
            <a:pPr algn="just">
              <a:lnSpc>
                <a:spcPct val="115000"/>
              </a:lnSpc>
              <a:spcAft>
                <a:spcPts val="1000"/>
              </a:spcAft>
              <a:buNone/>
            </a:pPr>
            <a:r>
              <a:rPr lang="en-US" sz="800" dirty="0">
                <a:solidFill>
                  <a:srgbClr val="343B3C"/>
                </a:solidFill>
                <a:latin typeface="Calibri Light"/>
                <a:cs typeface="Calibri Light"/>
              </a:rPr>
              <a:t>In terms of activity, we purchased 1 European CLO equity tranche and 1 European single-B tranche on the secondary market. We capitalized on CLO debt tightening to price a CLO for one of our European warehouses (closing date targeted for end of July) and opened a new European CLO warehouse. Finally, two debt tranches were redeemed at par for a total value of EUR 5.68mm. </a:t>
            </a:r>
          </a:p>
          <a:p>
            <a:pPr algn="just">
              <a:lnSpc>
                <a:spcPct val="115000"/>
              </a:lnSpc>
              <a:spcAft>
                <a:spcPts val="1000"/>
              </a:spcAft>
              <a:buNone/>
            </a:pPr>
            <a:r>
              <a:rPr lang="en-US" sz="800" dirty="0">
                <a:solidFill>
                  <a:srgbClr val="343B3C"/>
                </a:solidFill>
                <a:latin typeface="Calibri Light"/>
                <a:cs typeface="Calibri Light"/>
              </a:rPr>
              <a:t>Looking at the performance breakdown, Volta’s CLO Equity tranches returned +0.7%** while CLO Debt tranches returned +0.6% performance**. The fund generated c. EUR 18 million in interest proceeds over the last six months.</a:t>
            </a:r>
          </a:p>
          <a:p>
            <a:pPr algn="just">
              <a:lnSpc>
                <a:spcPct val="115000"/>
              </a:lnSpc>
              <a:spcAft>
                <a:spcPts val="1000"/>
              </a:spcAft>
            </a:pPr>
            <a:r>
              <a:rPr lang="en-US" sz="800" dirty="0">
                <a:solidFill>
                  <a:srgbClr val="343B3C"/>
                </a:solidFill>
                <a:latin typeface="Calibri Light"/>
                <a:cs typeface="Calibri Light"/>
              </a:rPr>
              <a:t>As of end of June 2026, Volta’s NAV* was EUR 247.8mm, i.e. EUR 6.77 per share.</a:t>
            </a:r>
          </a:p>
          <a:p>
            <a:pPr algn="just">
              <a:lnSpc>
                <a:spcPct val="115000"/>
              </a:lnSpc>
              <a:spcAft>
                <a:spcPts val="1000"/>
              </a:spcAft>
              <a:buNone/>
            </a:pPr>
            <a:r>
              <a:rPr lang="en-US" sz="800" dirty="0">
                <a:solidFill>
                  <a:srgbClr val="343B3C"/>
                </a:solidFill>
                <a:latin typeface="Calibri Light"/>
                <a:cs typeface="Calibri Light"/>
              </a:rPr>
              <a:t>.</a:t>
            </a:r>
          </a:p>
        </p:txBody>
      </p:sp>
      <p:sp>
        <p:nvSpPr>
          <p:cNvPr id="5" name="object 5">
            <a:extLst>
              <a:ext uri="{FF2B5EF4-FFF2-40B4-BE49-F238E27FC236}">
                <a16:creationId xmlns:a16="http://schemas.microsoft.com/office/drawing/2014/main" id="{A1B1755C-5A9E-7E34-82CE-7DE1624BCA07}"/>
              </a:ext>
            </a:extLst>
          </p:cNvPr>
          <p:cNvSpPr txBox="1"/>
          <p:nvPr/>
        </p:nvSpPr>
        <p:spPr>
          <a:xfrm>
            <a:off x="3857284" y="1935552"/>
            <a:ext cx="3535679" cy="1474763"/>
          </a:xfrm>
          <a:prstGeom prst="rect">
            <a:avLst/>
          </a:prstGeom>
        </p:spPr>
        <p:txBody>
          <a:bodyPr vert="horz" wrap="square" lIns="0" tIns="12700" rIns="0" bIns="0" rtlCol="0">
            <a:spAutoFit/>
          </a:bodyPr>
          <a:lstStyle/>
          <a:p>
            <a:pPr marL="12700" marR="5080" algn="l">
              <a:spcBef>
                <a:spcPts val="100"/>
              </a:spcBef>
            </a:pPr>
            <a:r>
              <a:rPr lang="en-US" sz="600" i="1" dirty="0">
                <a:solidFill>
                  <a:srgbClr val="343B3C"/>
                </a:solidFill>
                <a:latin typeface="Calibri Light" panose="020F0302020204030204" pitchFamily="34" charset="0"/>
                <a:ea typeface="Calibri Light" panose="020F0302020204030204" pitchFamily="34" charset="0"/>
                <a:cs typeface="Calibri Light" panose="020F0302020204030204" pitchFamily="34" charset="0"/>
              </a:rPr>
              <a:t>*It should be noted that approximately 0.10% of Volta’s NAV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equivalent % proportions of Volta’s NAV as of 31 May 2026 and 31 March 2026 were 0.08% and 0.02%, respectively.</a:t>
            </a:r>
          </a:p>
          <a:p>
            <a:pPr marL="12700" marR="5080" algn="l">
              <a:spcBef>
                <a:spcPts val="100"/>
              </a:spcBef>
            </a:pPr>
            <a:endParaRPr lang="en-US" sz="600" i="1" dirty="0">
              <a:solidFill>
                <a:srgbClr val="343B3C"/>
              </a:solidFill>
              <a:latin typeface="Calibri Light" panose="020F0302020204030204" pitchFamily="34" charset="0"/>
              <a:ea typeface="Calibri Light" panose="020F0302020204030204" pitchFamily="34" charset="0"/>
              <a:cs typeface="Calibri Light" panose="020F0302020204030204" pitchFamily="34" charset="0"/>
            </a:endParaRPr>
          </a:p>
          <a:p>
            <a:pPr marL="12700" marR="5080" algn="l">
              <a:spcBef>
                <a:spcPts val="100"/>
              </a:spcBef>
            </a:pPr>
            <a:r>
              <a:rPr lang="en-US" sz="600" i="1" dirty="0">
                <a:solidFill>
                  <a:srgbClr val="343B3C"/>
                </a:solidFill>
                <a:latin typeface="Calibri Light" panose="020F0302020204030204" pitchFamily="34" charset="0"/>
                <a:ea typeface="Calibri Light" panose="020F0302020204030204" pitchFamily="34" charset="0"/>
                <a:cs typeface="Calibri Light" panose="020F0302020204030204" pitchFamily="34" charset="0"/>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marL="12700" marR="5080" algn="l">
              <a:spcBef>
                <a:spcPts val="100"/>
              </a:spcBef>
            </a:pPr>
            <a:endParaRPr lang="en-US" sz="600" i="1" dirty="0">
              <a:solidFill>
                <a:srgbClr val="343B3C"/>
              </a:solidFill>
              <a:latin typeface="Calibri Light" panose="020F0302020204030204" pitchFamily="34" charset="0"/>
              <a:ea typeface="Calibri Light" panose="020F0302020204030204" pitchFamily="34" charset="0"/>
              <a:cs typeface="Calibri Light" panose="020F0302020204030204" pitchFamily="34" charset="0"/>
            </a:endParaRPr>
          </a:p>
          <a:p>
            <a:pPr marL="12700" marR="5080" algn="l">
              <a:spcBef>
                <a:spcPts val="100"/>
              </a:spcBef>
            </a:pPr>
            <a:r>
              <a:rPr lang="en-US" sz="600" i="1" dirty="0">
                <a:solidFill>
                  <a:srgbClr val="343B3C"/>
                </a:solidFill>
                <a:latin typeface="Calibri Light" panose="020F0302020204030204" pitchFamily="34" charset="0"/>
                <a:ea typeface="Calibri Light" panose="020F0302020204030204" pitchFamily="34" charset="0"/>
                <a:cs typeface="Calibri Light" panose="020F0302020204030204" pitchFamily="34" charset="0"/>
              </a:rPr>
              <a:t>*** These figures are presented in USD. Source: BNPP AM – Bloomberg – Morningstar – June 30th, 2026</a:t>
            </a:r>
          </a:p>
          <a:p>
            <a:pPr marL="12700" marR="5080" algn="l">
              <a:spcBef>
                <a:spcPts val="100"/>
              </a:spcBef>
            </a:pPr>
            <a:endParaRPr lang="en-US" sz="600" i="1" dirty="0">
              <a:solidFill>
                <a:srgbClr val="343B3C"/>
              </a:solidFill>
              <a:latin typeface="Calibri Light" panose="020F0302020204030204" pitchFamily="34" charset="0"/>
              <a:ea typeface="Calibri Light" panose="020F0302020204030204" pitchFamily="34" charset="0"/>
              <a:cs typeface="Calibri Light" panose="020F0302020204030204" pitchFamily="34" charset="0"/>
            </a:endParaRPr>
          </a:p>
          <a:p>
            <a:pPr marL="12700" marR="5080" algn="l">
              <a:spcBef>
                <a:spcPts val="100"/>
              </a:spcBef>
            </a:pPr>
            <a:r>
              <a:rPr lang="en-US" sz="600" i="1" dirty="0">
                <a:solidFill>
                  <a:srgbClr val="343B3C"/>
                </a:solidFill>
                <a:latin typeface="Calibri Light" panose="020F0302020204030204" pitchFamily="34" charset="0"/>
                <a:ea typeface="Calibri Light" panose="020F0302020204030204" pitchFamily="34" charset="0"/>
                <a:cs typeface="Calibri Light" panose="020F0302020204030204" pitchFamily="34" charset="0"/>
              </a:rPr>
              <a:t>**** These figures are presented in EUR. Source: BNPP AM – Bloomberg – Morningstar – June 30th, 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7378943"/>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dirty="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lang="fr-FR" sz="1000" b="0" dirty="0">
                <a:solidFill>
                  <a:srgbClr val="343B3C"/>
                </a:solidFill>
                <a:latin typeface="Calibri Light"/>
                <a:cs typeface="Calibri Light"/>
              </a:rPr>
              <a:t>BNP Paribas Asset Management Europe</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t>
            </a:r>
            <a:r>
              <a:rPr lang="fr-FR" sz="1000" b="0" spc="-2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2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lang="en-US" sz="1000" b="0" spc="-25" dirty="0">
                <a:solidFill>
                  <a:srgbClr val="343B3C"/>
                </a:solidFill>
                <a:latin typeface="Calibri Light"/>
                <a:cs typeface="Calibri Light"/>
              </a:rPr>
              <a:t>BNPP AM</a:t>
            </a:r>
            <a:r>
              <a:rPr sz="1000" b="0" dirty="0">
                <a:solidFill>
                  <a:srgbClr val="343B3C"/>
                </a:solidFill>
                <a:latin typeface="Calibri Light"/>
                <a:cs typeface="Calibri Light"/>
              </a:rPr>
              <a:t>.</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20" dirty="0">
                <a:solidFill>
                  <a:srgbClr val="343B3C"/>
                </a:solidFill>
                <a:latin typeface="Calibri Light"/>
                <a:cs typeface="Calibri Light"/>
              </a:rPr>
              <a:t>’s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dirty="0">
              <a:latin typeface="Calibri Light"/>
              <a:cs typeface="Calibri Light"/>
            </a:endParaRPr>
          </a:p>
          <a:p>
            <a:pPr>
              <a:lnSpc>
                <a:spcPct val="100000"/>
              </a:lnSpc>
              <a:spcBef>
                <a:spcPts val="40"/>
              </a:spcBef>
            </a:pPr>
            <a:endParaRPr sz="950" dirty="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lang="en-US" sz="1000" b="0" dirty="0">
                <a:solidFill>
                  <a:srgbClr val="343B3C"/>
                </a:solidFill>
                <a:latin typeface="Calibri Light"/>
                <a:cs typeface="Calibri Light"/>
              </a:rPr>
              <a:t>BNP PARIBAS ASSET MANAGEMENT Europe, a company incorporated under the laws of France, having its registered office located at 1 boulevard Haussmann - 75009 Paris, registered with the Paris Trade and Companies Register under number 319 378 832, and a Portfolio Management Company, holder of AMF approval no. GP 96002, issued on 19 April 1996</a:t>
            </a:r>
            <a:r>
              <a:rPr sz="1000" b="0" spc="-10" dirty="0">
                <a:solidFill>
                  <a:srgbClr val="343B3C"/>
                </a:solidFill>
                <a:latin typeface="Calibri Light"/>
                <a:cs typeface="Calibri Light"/>
              </a:rPr>
              <a:t>.</a:t>
            </a:r>
            <a:endParaRPr sz="1000" dirty="0">
              <a:latin typeface="Calibri Light"/>
              <a:cs typeface="Calibri Light"/>
            </a:endParaRPr>
          </a:p>
          <a:p>
            <a:pPr marL="12700">
              <a:lnSpc>
                <a:spcPct val="100000"/>
              </a:lnSpc>
              <a:spcBef>
                <a:spcPts val="5"/>
              </a:spcBef>
            </a:pPr>
            <a:endParaRPr lang="fr-FR" sz="1000" dirty="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lang="fr-FR" sz="1300" b="1" spc="-10" dirty="0">
              <a:solidFill>
                <a:srgbClr val="343B3C"/>
              </a:solidFill>
              <a:latin typeface="Calibri"/>
              <a:cs typeface="Calibri"/>
            </a:endParaRPr>
          </a:p>
          <a:p>
            <a:pPr marL="12700">
              <a:lnSpc>
                <a:spcPct val="100000"/>
              </a:lnSpc>
              <a:spcBef>
                <a:spcPts val="5"/>
              </a:spcBef>
            </a:pPr>
            <a:endParaRPr sz="1300" dirty="0">
              <a:latin typeface="Calibri"/>
              <a:cs typeface="Calibri"/>
            </a:endParaRPr>
          </a:p>
        </p:txBody>
      </p:sp>
      <p:sp>
        <p:nvSpPr>
          <p:cNvPr id="3" name="object 3"/>
          <p:cNvSpPr txBox="1"/>
          <p:nvPr/>
        </p:nvSpPr>
        <p:spPr>
          <a:xfrm>
            <a:off x="167244" y="8716668"/>
            <a:ext cx="2260144" cy="1500411"/>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endParaRPr lang="fr-FR" sz="1000" b="1" spc="-10" dirty="0">
              <a:solidFill>
                <a:srgbClr val="343B3C"/>
              </a:solidFill>
              <a:latin typeface="Calibri"/>
              <a:cs typeface="Calibri"/>
            </a:endParaRPr>
          </a:p>
          <a:p>
            <a:pPr marL="12700" marR="5080">
              <a:lnSpc>
                <a:spcPct val="100000"/>
              </a:lnSpc>
              <a:spcBef>
                <a:spcPts val="100"/>
              </a:spcBef>
            </a:pPr>
            <a:r>
              <a:rPr lang="fr-FR" sz="1000" b="0" dirty="0">
                <a:solidFill>
                  <a:srgbClr val="343B3C"/>
                </a:solidFill>
                <a:latin typeface="Calibri Light"/>
                <a:cs typeface="Calibri Light"/>
              </a:rPr>
              <a:t>BNP Paribas Asset Management Europe</a:t>
            </a:r>
          </a:p>
          <a:p>
            <a:pPr marL="12700" marR="5080">
              <a:lnSpc>
                <a:spcPct val="100000"/>
              </a:lnSpc>
              <a:spcBef>
                <a:spcPts val="100"/>
              </a:spcBef>
            </a:pPr>
            <a:r>
              <a:rPr lang="fr-FR" sz="1000" spc="-10" dirty="0">
                <a:solidFill>
                  <a:srgbClr val="343B3C"/>
                </a:solidFill>
                <a:latin typeface="Calibri Light"/>
                <a:cs typeface="Calibri Light"/>
              </a:rPr>
              <a:t>Olivier Pons</a:t>
            </a:r>
          </a:p>
          <a:p>
            <a:pPr marL="12700" marR="5080">
              <a:lnSpc>
                <a:spcPct val="100000"/>
              </a:lnSpc>
              <a:spcBef>
                <a:spcPts val="100"/>
              </a:spcBef>
            </a:pPr>
            <a:r>
              <a:rPr lang="en-US" sz="1000" b="0" spc="-10" dirty="0">
                <a:solidFill>
                  <a:srgbClr val="343B3C"/>
                </a:solidFill>
                <a:latin typeface="Calibri Light"/>
                <a:cs typeface="Calibri Light"/>
                <a:hlinkClick r:id="rId4"/>
              </a:rPr>
              <a:t>Olivier.PONS@axa-im.com</a:t>
            </a:r>
            <a:endParaRPr lang="en-US" sz="1000" b="0" spc="-10" dirty="0">
              <a:solidFill>
                <a:srgbClr val="343B3C"/>
              </a:solidFill>
              <a:latin typeface="Calibri Light"/>
              <a:cs typeface="Calibri Light"/>
            </a:endParaRPr>
          </a:p>
          <a:p>
            <a:pPr marL="12700" marR="5080">
              <a:lnSpc>
                <a:spcPct val="100000"/>
              </a:lnSpc>
              <a:spcBef>
                <a:spcPts val="100"/>
              </a:spcBef>
            </a:pPr>
            <a:r>
              <a:rPr lang="en-US" sz="1000" b="0" dirty="0">
                <a:solidFill>
                  <a:srgbClr val="343B3C"/>
                </a:solidFill>
                <a:latin typeface="Calibri Light"/>
                <a:cs typeface="Calibri Light"/>
              </a:rPr>
              <a:t>+33 (0) 1 44 45 87 30</a:t>
            </a:r>
          </a:p>
          <a:p>
            <a:pPr marL="12700" marR="5080">
              <a:lnSpc>
                <a:spcPct val="100000"/>
              </a:lnSpc>
              <a:spcBef>
                <a:spcPts val="100"/>
              </a:spcBef>
            </a:pPr>
            <a:endParaRPr lang="en-US" sz="1000" dirty="0">
              <a:solidFill>
                <a:srgbClr val="343B3C"/>
              </a:solidFill>
              <a:latin typeface="Calibri Light"/>
              <a:cs typeface="Calibri Light"/>
            </a:endParaRPr>
          </a:p>
          <a:p>
            <a:pPr marL="12700" marR="5080">
              <a:lnSpc>
                <a:spcPct val="100000"/>
              </a:lnSpc>
              <a:spcBef>
                <a:spcPts val="100"/>
              </a:spcBef>
            </a:pPr>
            <a:r>
              <a:rPr lang="fi-FI" sz="1000" spc="-10" dirty="0">
                <a:solidFill>
                  <a:srgbClr val="343B3C"/>
                </a:solidFill>
                <a:latin typeface="Calibri Light"/>
                <a:cs typeface="Calibri Light"/>
              </a:rPr>
              <a:t>Matthieu Laurence</a:t>
            </a:r>
          </a:p>
          <a:p>
            <a:pPr marL="12700" marR="5080">
              <a:lnSpc>
                <a:spcPct val="100000"/>
              </a:lnSpc>
              <a:spcBef>
                <a:spcPts val="100"/>
              </a:spcBef>
            </a:pPr>
            <a:r>
              <a:rPr lang="fi-FI" sz="1000" spc="-10" dirty="0">
                <a:solidFill>
                  <a:srgbClr val="343B3C"/>
                </a:solidFill>
                <a:latin typeface="Calibri Light"/>
                <a:cs typeface="Calibri Light"/>
                <a:hlinkClick r:id="rId4"/>
              </a:rPr>
              <a:t>Matthieu</a:t>
            </a:r>
            <a:r>
              <a:rPr lang="fi-FI" sz="1000" b="0" spc="-10" dirty="0">
                <a:solidFill>
                  <a:srgbClr val="343B3C"/>
                </a:solidFill>
                <a:latin typeface="Calibri Light"/>
                <a:cs typeface="Calibri Light"/>
                <a:hlinkClick r:id="rId4"/>
              </a:rPr>
              <a:t>.LAURENCE@axa-im.com</a:t>
            </a:r>
            <a:endParaRPr lang="fi-FI" sz="1000" b="0" spc="-10" dirty="0">
              <a:solidFill>
                <a:srgbClr val="343B3C"/>
              </a:solidFill>
              <a:latin typeface="Calibri Light"/>
              <a:cs typeface="Calibri Light"/>
            </a:endParaRPr>
          </a:p>
          <a:p>
            <a:pPr marL="12700" marR="5080">
              <a:lnSpc>
                <a:spcPct val="100000"/>
              </a:lnSpc>
              <a:spcBef>
                <a:spcPts val="100"/>
              </a:spcBef>
            </a:pPr>
            <a:r>
              <a:rPr lang="fi-FI" sz="1000" b="0" dirty="0">
                <a:solidFill>
                  <a:srgbClr val="343B3C"/>
                </a:solidFill>
                <a:latin typeface="Calibri Light"/>
                <a:cs typeface="Calibri Light"/>
              </a:rPr>
              <a:t>+33 (0) 1 44 45 88 82</a:t>
            </a:r>
            <a:endParaRPr sz="1000" dirty="0">
              <a:latin typeface="Calibri Light"/>
              <a:cs typeface="Calibri Light"/>
            </a:endParaRPr>
          </a:p>
        </p:txBody>
      </p:sp>
      <p:sp>
        <p:nvSpPr>
          <p:cNvPr id="4" name="object 4"/>
          <p:cNvSpPr txBox="1"/>
          <p:nvPr/>
        </p:nvSpPr>
        <p:spPr>
          <a:xfrm>
            <a:off x="4576159" y="9613900"/>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a:t>
            </a:r>
            <a:r>
              <a:rPr lang="en-GB" sz="1000" b="0" spc="-25" dirty="0">
                <a:solidFill>
                  <a:srgbClr val="343B3C"/>
                </a:solidFill>
                <a:latin typeface="Calibri Light"/>
                <a:cs typeface="Calibri Light"/>
              </a:rPr>
              <a:t>0</a:t>
            </a:r>
            <a:endParaRPr sz="1000" dirty="0">
              <a:latin typeface="Calibri Light"/>
              <a:cs typeface="Calibri Light"/>
            </a:endParaRPr>
          </a:p>
        </p:txBody>
      </p:sp>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6"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8" name="Picture 7">
            <a:extLst>
              <a:ext uri="{FF2B5EF4-FFF2-40B4-BE49-F238E27FC236}">
                <a16:creationId xmlns:a16="http://schemas.microsoft.com/office/drawing/2014/main" id="{CC74A76C-D7CA-16D6-4A11-D1D4E65C81EA}"/>
              </a:ext>
            </a:extLst>
          </p:cNvPr>
          <p:cNvPicPr>
            <a:picLocks noChangeAspect="1"/>
          </p:cNvPicPr>
          <p:nvPr>
            <p:custDataLst>
              <p:tags r:id="rId1"/>
            </p:custDataLst>
          </p:nvPr>
        </p:nvPicPr>
        <p:blipFill>
          <a:blip r:embed="rId7"/>
          <a:stretch>
            <a:fillRect/>
          </a:stretch>
        </p:blipFill>
        <p:spPr>
          <a:xfrm>
            <a:off x="3844736" y="10409785"/>
            <a:ext cx="3514725" cy="101379"/>
          </a:xfrm>
          <a:prstGeom prst="rect">
            <a:avLst/>
          </a:prstGeom>
        </p:spPr>
      </p:pic>
      <p:pic>
        <p:nvPicPr>
          <p:cNvPr id="9" name="Picture 8">
            <a:extLst>
              <a:ext uri="{FF2B5EF4-FFF2-40B4-BE49-F238E27FC236}">
                <a16:creationId xmlns:a16="http://schemas.microsoft.com/office/drawing/2014/main" id="{FADE7C51-9299-CC5A-4360-149CDAF206A9}"/>
              </a:ext>
            </a:extLst>
          </p:cNvPr>
          <p:cNvPicPr>
            <a:picLocks noChangeAspect="1"/>
          </p:cNvPicPr>
          <p:nvPr>
            <p:custDataLst>
              <p:tags r:id="rId2"/>
            </p:custDataLst>
          </p:nvPr>
        </p:nvPicPr>
        <p:blipFill>
          <a:blip r:embed="rId8"/>
          <a:stretch>
            <a:fillRect/>
          </a:stretch>
        </p:blipFill>
        <p:spPr>
          <a:xfrm>
            <a:off x="1921702" y="1173143"/>
            <a:ext cx="2619375" cy="208200"/>
          </a:xfrm>
          <a:prstGeom prst="rect">
            <a:avLst/>
          </a:prstGeom>
        </p:spPr>
      </p:pic>
      <p:pic>
        <p:nvPicPr>
          <p:cNvPr id="6" name="Picture 5" descr="A close up of a logo&#10;&#10;AI-generated content may be incorrect.">
            <a:extLst>
              <a:ext uri="{FF2B5EF4-FFF2-40B4-BE49-F238E27FC236}">
                <a16:creationId xmlns:a16="http://schemas.microsoft.com/office/drawing/2014/main" id="{3AD7BA5A-B95F-B8BA-097B-4E3008D244A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255" y="90500"/>
            <a:ext cx="2342133" cy="609567"/>
          </a:xfrm>
          <a:prstGeom prst="rect">
            <a:avLst/>
          </a:prstGeom>
        </p:spPr>
      </p:pic>
      <p:pic>
        <p:nvPicPr>
          <p:cNvPr id="7" name="Picture 6">
            <a:extLst>
              <a:ext uri="{FF2B5EF4-FFF2-40B4-BE49-F238E27FC236}">
                <a16:creationId xmlns:a16="http://schemas.microsoft.com/office/drawing/2014/main" id="{F69E7669-665F-569C-55ED-49CB1C997D2E}"/>
              </a:ext>
            </a:extLst>
          </p:cNvPr>
          <p:cNvPicPr>
            <a:picLocks noChangeAspect="1"/>
          </p:cNvPicPr>
          <p:nvPr/>
        </p:nvPicPr>
        <p:blipFill>
          <a:blip r:embed="rId10"/>
          <a:srcRect t="12499" r="3443"/>
          <a:stretch>
            <a:fillRect/>
          </a:stretch>
        </p:blipFill>
        <p:spPr>
          <a:xfrm>
            <a:off x="6968006" y="154131"/>
            <a:ext cx="412267" cy="48207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FOOTNOTEOPTIONS" val="{&#10;  &quot;Multiline&quot;: false,&#10;  &quot;Numbering&quot;: 1,&#10;  &quot;SuperscriptFormat&quot;: 0&#10;}"/>
  <p:tag name="UPSLIDETOCOPTIONS" val="&lt;?xml version=&quot;1.0&quot; encoding=&quot;utf-16&quot;?&gt;&#10;&lt;TocContentOptions xmlns:xsd=&quot;http://www.w3.org/2001/XMLSchema&quot; xmlns:xsi=&quot;http://www.w3.org/2001/XMLSchema-instance&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AgendaVerticalAlignment&gt;Top&lt;/AgendaVerticalAlignment&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HIDETOC" val="true"/>
</p:tagLst>
</file>

<file path=ppt/tags/tag12.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3.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4.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5.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6.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7.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9.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1.xml><?xml version="1.0" encoding="utf-8"?>
<p:tagLst xmlns:a="http://schemas.openxmlformats.org/drawingml/2006/main" xmlns:r="http://schemas.openxmlformats.org/officeDocument/2006/relationships" xmlns:p="http://schemas.openxmlformats.org/presentationml/2006/main">
  <p:tag name="HIDETOC" val="true"/>
</p:tagLst>
</file>

<file path=ppt/tags/tag22.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3.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4.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6.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9.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31.xml><?xml version="1.0" encoding="utf-8"?>
<p:tagLst xmlns:a="http://schemas.openxmlformats.org/drawingml/2006/main" xmlns:r="http://schemas.openxmlformats.org/officeDocument/2006/relationships" xmlns:p="http://schemas.openxmlformats.org/presentationml/2006/main">
  <p:tag name="HIDETOC" val="true"/>
</p:tagLst>
</file>

<file path=ppt/tags/tag32.xml><?xml version="1.0" encoding="utf-8"?>
<p:tagLst xmlns:a="http://schemas.openxmlformats.org/drawingml/2006/main" xmlns:r="http://schemas.openxmlformats.org/officeDocument/2006/relationships" xmlns:p="http://schemas.openxmlformats.org/presentationml/2006/main">
  <p:tag name="HIDETOC" val="true"/>
</p:tagLst>
</file>

<file path=ppt/tags/tag33.xml><?xml version="1.0" encoding="utf-8"?>
<p:tagLst xmlns:a="http://schemas.openxmlformats.org/drawingml/2006/main" xmlns:r="http://schemas.openxmlformats.org/officeDocument/2006/relationships" xmlns:p="http://schemas.openxmlformats.org/presentationml/2006/main">
  <p:tag name="LAST UPDATE DATE" val="522605403.014659"/>
  <p:tag name="IMPORTID" val="7295610419.690563"/>
  <p:tag name="WBLAST" val="G:\SIM1\SFD\Deals\Volta\Reports - CoGestion\Monthly Reporting\Generation PPT\Volta - Monthly Report maquette.xlsm"/>
  <p:tag name="USER NAME" val="COSTAA"/>
  <p:tag name="IMPORTID2" val="_4327"/>
  <p:tag name="TYPE" val="1"/>
  <p:tag name="SOURCENAME" val="Data as of 30 Jun 2026"/>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03.015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ARTHURO&quot;,&#10;    &quot;WorkbookName&quot;: &quot;Volta - Monthly Report maquette.xlsm&quot;,&#10;    &quot;WorksheetName&quot;: &quot;Report&quot;,&#10;    &quot;DateTime&quot;: &quot;2026-05-28T12:37:55.598Z&quot;,&#10;    &quot;PictureAppearance&quot;: 2,&#10;    &quot;Format&quot;: 0,&#10;    &quot;PreserveInitialVisibility&quot;: false,&#10;    &quot;PreserveWidth&quot;: true,&#10;    &quot;ResizeBeforeExport&quot;: false&#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522605411.413364"/>
  <p:tag name="IMPORTID" val="7874295452902.308287"/>
  <p:tag name="WBLAST" val="G:\SIM1\SFD\Deals\Volta\Reports - CoGestion\Monthly Reporting\Generation PPT\Volta - Monthly Report maquette.xlsm"/>
  <p:tag name="USER NAME" val="COSTAA"/>
  <p:tag name="TYPE" val="1"/>
  <p:tag name="SOURCENAME" val="Action Holding BV"/>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11.413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Report&quot;,&#10;    &quot;DateTime&quot;: &quot;2026-05-27T14:41:08.958Z&quot;,&#10;    &quot;PictureAppearance&quot;: 2,&#10;    &quot;Format&quot;: 0,&#10;    &quot;PreserveInitialVisibility&quot;: false,&#10;    &quot;PreserveWidth&quot;: true,&#10;    &quot;ResizeBeforeExport&quot;: false&#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522605934.612558"/>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8:54.613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12.62Z&quot;,&#10;    &quot;PictureAppearance&quot;: 2,&#10;    &quot;Format&quot;: 0,&#10;    &quot;PreserveInitialVisibility&quot;: false,&#10;    &quot;PreserveWidth&quot;: true,&#10;    &quot;ResizeBeforeExport&quot;: false&#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522605413.538981"/>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13.539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Report&quot;,&#10;    &quot;DateTime&quot;: &quot;2026-05-27T14:41:12.947Z&quot;,&#10;    &quot;PictureAppearance&quot;: 2,&#10;    &quot;Format&quot;: 0,&#10;    &quot;PreserveInitialVisibility&quot;: false,&#10;    &quot;PreserveWidth&quot;: true,&#10;    &quot;ResizeBeforeExport&quot;: false&#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522605414.314767"/>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14.315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Report&quot;,&#10;    &quot;DateTime&quot;: &quot;2026-05-27T14:41:13.608Z&quot;,&#10;    &quot;PictureAppearance&quot;: 2,&#10;    &quot;Format&quot;: 0,&#10;    &quot;PreserveInitialVisibility&quot;: false,&#10;    &quot;PreserveWidth&quot;: true,&#10;    &quot;ResizeBeforeExport&quot;: false&#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522605415.516624"/>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6-07-24T15:10:15.517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ARTHURO&quot;,&#10;    &quot;WorkbookName&quot;: &quot;Volta - Monthly Report maquette.xlsm&quot;,&#10;    &quot;WorksheetName&quot;: &quot;HP&quot;,&#10;    &quot;DateTime&quot;: &quot;2026-05-28T13:07:23.825Z&quot;,&#10;    &quot;PictureAppearance&quot;: 2,&#10;    &quot;Format&quot;: 0,&#10;    &quot;PreserveInitialVisibility&quot;: false,&#10;    &quot;PreserveWidth&quot;: true,&#10;    &quot;ResizeBeforeExport&quot;: false&#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522605429.235516"/>
  <p:tag name="IMPORTID" val="5792434727884.263983"/>
  <p:tag name="WBLAST" val="G:\SIM1\SFD\Deals\Volta\Reports - CoGestion\Monthly Reporting\Generation PPT\Volta - Monthly Report maquette.xlsm"/>
  <p:tag name="USER NAME" val="COSTAA"/>
  <p:tag name="TYPE" val="1"/>
  <p:tag name="SOURCENAME" val="Source: BNPP AM, as of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29.236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0:44.527Z&quot;,&#10;    &quot;PictureAppearance&quot;: 2,&#10;    &quot;Format&quot;: 0,&#10;    &quot;PreserveInitialVisibility&quot;: false,&#10;    &quot;PreserveWidth&quot;: true,&#10;    &quot;ResizeBeforeExport&quot;: false&#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522605430.241042"/>
  <p:tag name="IMPORTID" val="157293903243.751489"/>
  <p:tag name="WBLAST" val="G:\SIM1\SFD\Deals\Volta\Reports - CoGestion\Monthly Reporting\Generation PPT\Volta - Monthly Report maquette.xlsm"/>
  <p:tag name="USER NAME" val="COSTAA"/>
  <p:tag name="TYPE" val="1"/>
  <p:tag name="SOURCENAME" val="Source: Intex, Bloomberg, BNPP AM as of June 2026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30.24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0:48.226Z&quot;,&#10;    &quot;PictureAppearance&quot;: 2,&#10;    &quot;Format&quot;: 0,&#10;    &quot;PreserveInitialVisibility&quot;: false,&#10;    &quot;PreserveWidth&quot;: true,&#10;    &quot;ResizeBeforeExport&quot;: false&#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522605431.107431"/>
  <p:tag name="IMPORTID" val="6448293903313.922707"/>
  <p:tag name="WBLAST" val="G:\SIM1\SFD\Deals\Volta\Reports - CoGestion\Monthly Reporting\Generation PPT\Volta - Monthly Report maquette.xlsm"/>
  <p:tag name="USER NAME" val="COSTAA"/>
  <p:tag name="TYPE" val="1"/>
  <p:tag name="SOURCENAME" val="Source: Bloomberg, as of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31.107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0:50.741Z&quot;,&#10;    &quot;PictureAppearance&quot;: 2,&#10;    &quot;Format&quot;: 0,&#10;    &quot;PreserveInitialVisibility&quot;: false,&#10;    &quot;PreserveWidth&quot;: true,&#10;    &quot;ResizeBeforeExport&quot;: false&#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522605431.981215"/>
  <p:tag name="IMPORTID" val="5792434727884.263983"/>
  <p:tag name="WBLAST" val="G:\SIM1\SFD\Deals\Volta\Reports - CoGestion\Monthly Reporting\Generation PPT\Volta - Monthly Report maquette.xlsm"/>
  <p:tag name="USER NAME" val="COSTAA"/>
  <p:tag name="TYPE" val="1"/>
  <p:tag name="SOURCENAME" val="Source: BNPP AM, as of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31.98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0:52.591Z&quot;,&#10;    &quot;PictureAppearance&quot;: 2,&#10;    &quot;Format&quot;: 0,&#10;    &quot;PreserveInitialVisibility&quot;: false,&#10;    &quot;PreserveWidth&quot;: true,&#10;    &quot;ResizeBeforeExport&quot;: false&#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522605432.857637"/>
  <p:tag name="IMPORTID" val="1515293902138.850389"/>
  <p:tag name="WBLAST" val="G:\SIM1\SFD\Deals\Volta\Reports - CoGestion\Monthly Reporting\Generation PPT\Volta - Monthly Report maquette.xlsm"/>
  <p:tag name="USER NAME" val="COSTAA"/>
  <p:tag name="TYPE" val="1"/>
  <p:tag name="SOURCENAME" val="MONTHLY REPORT  VOLTA FINANCE LIMITED  - June 2026 ⯀ 1"/>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32.85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0:54.396Z&quot;,&#10;    &quot;PictureAppearance&quot;: 2,&#10;    &quot;Format&quot;: 0,&#10;    &quot;PreserveInitialVisibility&quot;: false,&#10;    &quot;PreserveWidth&quot;: true,&#10;    &quot;ResizeBeforeExport&quot;: false&#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522605433.728538"/>
  <p:tag name="IMPORTID" val="1412434729975.040733"/>
  <p:tag name="WBLAST" val="G:\SIM1\SFD\Deals\Volta\Reports - CoGestion\Monthly Reporting\Generation PPT\Volta - Monthly Report maquette.xlsm"/>
  <p:tag name="USER NAME" val="COSTAA"/>
  <p:tag name="IMPORTID2" val="_6258"/>
  <p:tag name="TYPE" val="1"/>
  <p:tag name="SOURCENAME" val="9.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33.729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ARTHURO&quot;,&#10;    &quot;WorkbookName&quot;: &quot;Volta - Monthly Report maquette.xlsm&quot;,&#10;    &quot;WorksheetName&quot;: &quot;Report&quot;,&#10;    &quot;DateTime&quot;: &quot;2026-05-28T12:38:14.515Z&quot;,&#10;    &quot;PictureAppearance&quot;: 2,&#10;    &quot;Format&quot;: 0,&#10;    &quot;PreserveInitialVisibility&quot;: false,&#10;    &quot;PreserveWidth&quot;: true,&#10;    &quot;ResizeBeforeExport&quot;: false&#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522605434.996479"/>
  <p:tag name="IMPORTID" val="1029296059623.539103"/>
  <p:tag name="WBLAST" val="G:\SIM1\SFD\Deals\Volta\Reports - CoGestion\Monthly Reporting\Generation PPT\Volta - Monthly Report maquette.xlsm"/>
  <p:tag name="USER NAME" val="COSTAA"/>
  <p:tag name="TYPE" val="1"/>
  <p:tag name="SOURCENAME" val="€247.8m "/>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34.996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ARTHURO&quot;,&#10;    &quot;WorkbookName&quot;: &quot;Volta - Monthly Report maquette.xlsm&quot;,&#10;    &quot;WorksheetName&quot;: &quot;Report&quot;,&#10;    &quot;DateTime&quot;: &quot;2026-05-28T12:38:18.249Z&quot;,&#10;    &quot;PictureAppearance&quot;: 2,&#10;    &quot;Format&quot;: 0,&#10;    &quot;PreserveInitialVisibility&quot;: false,&#10;    &quot;PreserveWidth&quot;: true,&#10;    &quot;ResizeBeforeExport&quot;: false&#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522605436.110765"/>
  <p:tag name="IMPORTID" val="6213454689796.767222"/>
  <p:tag name="WBLAST" val="G:\SIM1\SFD\Deals\Volta\Reports - CoGestion\Monthly Reporting\Generation PPT\Volta - Monthly Report maquette.xlsm"/>
  <p:tag name="USER NAME" val="COSTAA"/>
  <p:tag name="TYPE" val="1"/>
  <p:tag name="SOURCENAME" val="Monthly Report -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36.11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01.396Z&quot;,&#10;    &quot;PictureAppearance&quot;: 2,&#10;    &quot;Format&quot;: 0,&#10;    &quot;PreserveInitialVisibility&quot;: false,&#10;    &quot;PreserveWidth&quot;: true,&#10;    &quot;ResizeBeforeExport&quot;: false&#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522605436.976514"/>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ding."/>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36.977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03.449Z&quot;,&#10;    &quot;PictureAppearance&quot;: 2,&#10;    &quot;Format&quot;: 0,&#10;    &quot;PreserveInitialVisibility&quot;: false,&#10;    &quot;PreserveWidth&quot;: true,&#10;    &quot;ResizeBeforeExport&quot;: false&#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522605437.864425"/>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37.864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Report&quot;,&#10;    &quot;DateTime&quot;: &quot;2026-05-27T14:41:14.972Z&quot;,&#10;    &quot;PictureAppearance&quot;: 2,&#10;    &quot;Format&quot;: 0,&#10;    &quot;PreserveInitialVisibility&quot;: false,&#10;    &quot;PreserveWidth&quot;: true,&#10;    &quot;ResizeBeforeExport&quot;: false&#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522605438.547782"/>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38.548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ARTHURO&quot;,&#10;    &quot;WorkbookName&quot;: &quot;Volta - Monthly Report maquette.xlsm&quot;,&#10;    &quot;WorksheetName&quot;: &quot;Report&quot;,&#10;    &quot;DateTime&quot;: &quot;2026-05-28T13:07:04.542Z&quot;,&#10;    &quot;PictureAppearance&quot;: 2,&#10;    &quot;Format&quot;: 0,&#10;    &quot;PreserveInitialVisibility&quot;: false,&#10;    &quot;PreserveWidth&quot;: true,&#10;    &quot;ResizeBeforeExport&quot;: false&#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522605439.301042"/>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39.30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ARTHURO&quot;,&#10;    &quot;WorkbookName&quot;: &quot;Volta - Monthly Report maquette.xlsm&quot;,&#10;    &quot;WorksheetName&quot;: &quot;Report&quot;,&#10;    &quot;DateTime&quot;: &quot;2026-05-28T13:07:14.642Z&quot;,&#10;    &quot;PictureAppearance&quot;: 2,&#10;    &quot;Format&quot;: 0,&#10;    &quot;PreserveInitialVisibility&quot;: false,&#10;    &quot;PreserveWidth&quot;: true,&#10;    &quot;ResizeBeforeExport&quot;: false&#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522605439.991494"/>
  <p:tag name="IMPORTID" val="6111293902106.322834"/>
  <p:tag name="WBLAST" val="G:\SIM1\SFD\Deals\Volta\Reports - CoGestion\Monthly Reporting\Generation PPT\Volta - Monthly Report maquette.xlsm"/>
  <p:tag name="USER NAME" val="COSTAA"/>
  <p:tag name="TYPE" val="1"/>
  <p:tag name="SOURCENAME" val="MONTHLY REPORT  VOLTA FINANCE LIMITED  - June 2026 ⯀ 2"/>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39.99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17.384Z&quot;,&#10;    &quot;PictureAppearance&quot;: 2,&#10;    &quot;Format&quot;: 0,&#10;    &quot;PreserveInitialVisibility&quot;: false,&#10;    &quot;PreserveWidth&quot;: true,&#10;    &quot;ResizeBeforeExport&quot;: false&#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522605440.86653"/>
  <p:tag name="IMPORTID" val="157293903243.751489"/>
  <p:tag name="WBLAST" val="G:\SIM1\SFD\Deals\Volta\Reports - CoGestion\Monthly Reporting\Generation PPT\Volta - Monthly Report maquette.xlsm"/>
  <p:tag name="USER NAME" val="COSTAA"/>
  <p:tag name="TYPE" val="1"/>
  <p:tag name="SOURCENAME" val="Source: Intex, Bloomberg, BNPP AM as of June 2026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40.867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18.211Z&quot;,&#10;    &quot;PictureAppearance&quot;: 2,&#10;    &quot;Format&quot;: 0,&#10;    &quot;PreserveInitialVisibility&quot;: false,&#10;    &quot;PreserveWidth&quot;: true,&#10;    &quot;ResizeBeforeExport&quot;: false&#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522605441.716725"/>
  <p:tag name="IMPORTID" val="5792434727884.263983"/>
  <p:tag name="WBLAST" val="G:\SIM1\SFD\Deals\Volta\Reports - CoGestion\Monthly Reporting\Generation PPT\Volta - Monthly Report maquette.xlsm"/>
  <p:tag name="USER NAME" val="COSTAA"/>
  <p:tag name="TYPE" val="1"/>
  <p:tag name="SOURCENAME" val="Source: BNPP AM, as of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41.717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20.045Z&quot;,&#10;    &quot;PictureAppearance&quot;: 2,&#10;    &quot;Format&quot;: 0,&#10;    &quot;PreserveInitialVisibility&quot;: false,&#10;    &quot;PreserveWidth&quot;: true,&#10;    &quot;ResizeBeforeExport&quot;: false&#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522944655.974409"/>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8T13:24:15.974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7-24T15:10:42.627Z&quot;,&#10;    &quot;PictureAppearance&quot;: 2,&#10;    &quot;Format&quot;: 0,&#10;    &quot;PreserveInitialVisibility&quot;: false,&#10;    &quot;PreserveWidth&quot;: true,&#10;    &quot;ResizeBeforeExport&quot;: false&#10;  },&#10;  &quot;Initial&quot;: null&#10;}"/>
</p:tagLst>
</file>

<file path=ppt/tags/tag55.xml><?xml version="1.0" encoding="utf-8"?>
<p:tagLst xmlns:a="http://schemas.openxmlformats.org/drawingml/2006/main" xmlns:r="http://schemas.openxmlformats.org/officeDocument/2006/relationships" xmlns:p="http://schemas.openxmlformats.org/presentationml/2006/main">
  <p:tag name="LAST UPDATE DATE" val="522605443.802403"/>
  <p:tag name="IMPORTID" val="5792434727884.263983"/>
  <p:tag name="WBLAST" val="G:\SIM1\SFD\Deals\Volta\Reports - CoGestion\Monthly Reporting\Generation PPT\Volta - Monthly Report maquette.xlsm"/>
  <p:tag name="USER NAME" val="COSTAA"/>
  <p:tag name="TYPE" val="1"/>
  <p:tag name="SOURCENAME" val="Source: BNPP AM, as of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43.802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24.022Z&quot;,&#10;    &quot;PictureAppearance&quot;: 2,&#10;    &quot;Format&quot;: 0,&#10;    &quot;PreserveInitialVisibility&quot;: false,&#10;    &quot;PreserveWidth&quot;: true,&#10;    &quot;ResizeBeforeExport&quot;: false&#10;  },&#10;  &quot;Initial&quot;: null&#10;}"/>
</p:tagLst>
</file>

<file path=ppt/tags/tag56.xml><?xml version="1.0" encoding="utf-8"?>
<p:tagLst xmlns:a="http://schemas.openxmlformats.org/drawingml/2006/main" xmlns:r="http://schemas.openxmlformats.org/officeDocument/2006/relationships" xmlns:p="http://schemas.openxmlformats.org/presentationml/2006/main">
  <p:tag name="LAST UPDATE DATE" val="522605444.69085"/>
  <p:tag name="IMPORTID" val="6213454689796.767222"/>
  <p:tag name="WBLAST" val="G:\SIM1\SFD\Deals\Volta\Reports - CoGestion\Monthly Reporting\Generation PPT\Volta - Monthly Report maquette.xlsm"/>
  <p:tag name="USER NAME" val="COSTAA"/>
  <p:tag name="TYPE" val="1"/>
  <p:tag name="SOURCENAME" val="Monthly Report -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44.69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25.66Z&quot;,&#10;    &quot;PictureAppearance&quot;: 2,&#10;    &quot;Format&quot;: 0,&#10;    &quot;PreserveInitialVisibility&quot;: false,&#10;    &quot;PreserveWidth&quot;: true,&#10;    &quot;ResizeBeforeExport&quot;: false&#10;  },&#10;  &quot;Initial&quot;: null&#10;}"/>
</p:tagLst>
</file>

<file path=ppt/tags/tag57.xml><?xml version="1.0" encoding="utf-8"?>
<p:tagLst xmlns:a="http://schemas.openxmlformats.org/drawingml/2006/main" xmlns:r="http://schemas.openxmlformats.org/officeDocument/2006/relationships" xmlns:p="http://schemas.openxmlformats.org/presentationml/2006/main">
  <p:tag name="LAST UPDATE DATE" val="522605445.583826"/>
  <p:tag name="IMPORTID" val="216293902057.238474"/>
  <p:tag name="WBLAST" val="G:\SIM1\SFD\Deals\Volta\Reports - CoGestion\Monthly Reporting\Generation PPT\Volta - Monthly Report maquette.xlsm"/>
  <p:tag name="USER NAME" val="COSTAA"/>
  <p:tag name="TYPE" val="1"/>
  <p:tag name="SOURCENAME" val="MONTHLY REPORT  VOLTA FINANCE LIMITED  - June 2026 ⯀ 3"/>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45.584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26.831Z&quot;,&#10;    &quot;PictureAppearance&quot;: 2,&#10;    &quot;Format&quot;: 0,&#10;    &quot;PreserveInitialVisibility&quot;: false,&#10;    &quot;PreserveWidth&quot;: true,&#10;    &quot;ResizeBeforeExport&quot;: false&#10;  },&#10;  &quot;Initial&quot;: null&#10;}"/>
</p:tagLst>
</file>

<file path=ppt/tags/tag58.xml><?xml version="1.0" encoding="utf-8"?>
<p:tagLst xmlns:a="http://schemas.openxmlformats.org/drawingml/2006/main" xmlns:r="http://schemas.openxmlformats.org/officeDocument/2006/relationships" xmlns:p="http://schemas.openxmlformats.org/presentationml/2006/main">
  <p:tag name="LAST UPDATE DATE" val="522605446.43064"/>
  <p:tag name="IMPORTID" val="6213454689796.767222"/>
  <p:tag name="WBLAST" val="G:\SIM1\SFD\Deals\Volta\Reports - CoGestion\Monthly Reporting\Generation PPT\Volta - Monthly Report maquette.xlsm"/>
  <p:tag name="USER NAME" val="COSTAA"/>
  <p:tag name="TYPE" val="1"/>
  <p:tag name="SOURCENAME" val="Monthly Report - June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7-24T15:10:46.431Z&quot;,&#10;    &quot;PictureAppearance&quot;: 2,&#10;    &quot;Format&quot;: 0,&#10;    &quot;PreserveInitialVisibility&quot;: false,&#10;    &quot;PreserveWidth&quot;: true,&#10;    &quot;ResizeBeforeExport&quot;: false&#10;  },&#10;  &quot;Previous&quot;: {&#10;    &quot;General&quot;: {&#10;      &quot;ExcelInfo&quot;: {&#10;        &quot;Printer&quot;: &quot;Microsoft Print to PDF sur Ne01:&quot;,&#10;        &quot;ZoomLevel&quot;: &quot;96&quot;&#10;      },&#10;      &quot;PrimaryDisplay&quot;: {&#10;        &quot;IsDisplay1&quot;: false,&#10;        &quot;Resolution&quot;: {&#10;          &quot;Width&quot;: 2048,&#10;          &quot;Height&quot;: 1152&#10;        },&#10;        &quot;ResolutionToWorkingAreaRatio&quot;: 1.25&#10;      },&#10;      &quot;ResizeRatio&quot;: 1.0,&#10;      &quot;UndoAutoColor&quot;: false,&#10;      &quot;CustomAutoColor&quot;: false&#10;    },&#10;    &quot;UserName&quot;: &quot;ARTHURO&quot;,&#10;    &quot;WorkbookName&quot;: &quot;Volta - Monthly Report maquette.xlsm&quot;,&#10;    &quot;WorksheetName&quot;: &quot;Source&quot;,&#10;    &quot;DateTime&quot;: &quot;2026-05-27T14:41:27.768Z&quot;,&#10;    &quot;PictureAppearance&quot;: 2,&#10;    &quot;Format&quot;: 0,&#10;    &quot;PreserveInitialVisibility&quot;: false,&#10;    &quot;PreserveWidth&quot;: true,&#10;    &quot;ResizeBeforeExport&quot;: false&#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912</TotalTime>
  <Words>1936</Words>
  <Application>Microsoft Office PowerPoint</Application>
  <PresentationFormat>Custom</PresentationFormat>
  <Paragraphs>105</Paragraphs>
  <Slides>3</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vt:i4>
      </vt:variant>
    </vt:vector>
  </HeadingPairs>
  <TitlesOfParts>
    <vt:vector size="13" baseType="lpstr">
      <vt:lpstr>Aptos</vt: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Sam TYAGI</cp:lastModifiedBy>
  <cp:revision>44</cp:revision>
  <dcterms:created xsi:type="dcterms:W3CDTF">2023-09-12T09:15:16Z</dcterms:created>
  <dcterms:modified xsi:type="dcterms:W3CDTF">2026-07-28T14:19:34Z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y fmtid="{D5CDD505-2E9C-101B-9397-08002B2CF9AE}" pid="13" name="_AdHocReviewCycleID">
    <vt:i4>-1221255291</vt:i4>
  </property>
  <property fmtid="{D5CDD505-2E9C-101B-9397-08002B2CF9AE}" pid="14" name="_NewReviewCycle">
    <vt:lpwstr/>
  </property>
  <property fmtid="{D5CDD505-2E9C-101B-9397-08002B2CF9AE}" pid="15" name="_EmailSubject">
    <vt:lpwstr>Volta - RNS and Factsheet -June 2026</vt:lpwstr>
  </property>
  <property fmtid="{D5CDD505-2E9C-101B-9397-08002B2CF9AE}" pid="16" name="_AuthorEmail">
    <vt:lpwstr>ismael.syedhossen@je.bnpparibas.com</vt:lpwstr>
  </property>
  <property fmtid="{D5CDD505-2E9C-101B-9397-08002B2CF9AE}" pid="17" name="_AuthorEmailDisplayName">
    <vt:lpwstr>SYED HOSSEN Ismael</vt:lpwstr>
  </property>
  <property fmtid="{D5CDD505-2E9C-101B-9397-08002B2CF9AE}" pid="18" name="MSIP_Label_a6b9b49c-3903-4fd4-a343-18d82815dc85_Enabled">
    <vt:lpwstr>true</vt:lpwstr>
  </property>
  <property fmtid="{D5CDD505-2E9C-101B-9397-08002B2CF9AE}" pid="19" name="MSIP_Label_a6b9b49c-3903-4fd4-a343-18d82815dc85_SetDate">
    <vt:lpwstr>2026-07-28T14:19:21Z</vt:lpwstr>
  </property>
  <property fmtid="{D5CDD505-2E9C-101B-9397-08002B2CF9AE}" pid="20" name="MSIP_Label_a6b9b49c-3903-4fd4-a343-18d82815dc85_Method">
    <vt:lpwstr>Privileged</vt:lpwstr>
  </property>
  <property fmtid="{D5CDD505-2E9C-101B-9397-08002B2CF9AE}" pid="21" name="MSIP_Label_a6b9b49c-3903-4fd4-a343-18d82815dc85_Name">
    <vt:lpwstr>Intra and extragroup use</vt:lpwstr>
  </property>
  <property fmtid="{D5CDD505-2E9C-101B-9397-08002B2CF9AE}" pid="22" name="MSIP_Label_a6b9b49c-3903-4fd4-a343-18d82815dc85_SiteId">
    <vt:lpwstr>614f9c25-bffa-42c7-86d8-964101f55fa2</vt:lpwstr>
  </property>
  <property fmtid="{D5CDD505-2E9C-101B-9397-08002B2CF9AE}" pid="23" name="MSIP_Label_a6b9b49c-3903-4fd4-a343-18d82815dc85_ActionId">
    <vt:lpwstr>a7c0a43c-5895-4b2e-97de-3cea6f0780fe</vt:lpwstr>
  </property>
  <property fmtid="{D5CDD505-2E9C-101B-9397-08002B2CF9AE}" pid="24" name="MSIP_Label_a6b9b49c-3903-4fd4-a343-18d82815dc85_ContentBits">
    <vt:lpwstr>2</vt:lpwstr>
  </property>
  <property fmtid="{D5CDD505-2E9C-101B-9397-08002B2CF9AE}" pid="25" name="MSIP_Label_a6b9b49c-3903-4fd4-a343-18d82815dc85_Tag">
    <vt:lpwstr>10, 0, 1, 1</vt:lpwstr>
  </property>
  <property fmtid="{D5CDD505-2E9C-101B-9397-08002B2CF9AE}" pid="26" name="ClassificationContentMarkingFooterLocations">
    <vt:lpwstr>Office Theme:7\UpSlide Table Of Content Master (do not edit):3</vt:lpwstr>
  </property>
  <property fmtid="{D5CDD505-2E9C-101B-9397-08002B2CF9AE}" pid="27" name="ClassificationContentMarkingFooterText">
    <vt:lpwstr>Classification : Confidential</vt:lpwstr>
  </property>
</Properties>
</file>