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60" d="100"/>
          <a:sy n="160" d="100"/>
        </p:scale>
        <p:origin x="100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34" Type="http://schemas.openxmlformats.org/officeDocument/2006/relationships/image" Target="../media/image22.jpeg"/><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3.emf"/><Relationship Id="rId18" Type="http://schemas.openxmlformats.org/officeDocument/2006/relationships/image" Target="../media/image28.emf"/><Relationship Id="rId3" Type="http://schemas.openxmlformats.org/officeDocument/2006/relationships/tags" Target="../tags/tag46.xml"/><Relationship Id="rId21" Type="http://schemas.openxmlformats.org/officeDocument/2006/relationships/image" Target="../media/image20.emf"/><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7.emf"/><Relationship Id="rId2" Type="http://schemas.openxmlformats.org/officeDocument/2006/relationships/tags" Target="../tags/tag45.xml"/><Relationship Id="rId16" Type="http://schemas.openxmlformats.org/officeDocument/2006/relationships/image" Target="../media/image26.emf"/><Relationship Id="rId20" Type="http://schemas.openxmlformats.org/officeDocument/2006/relationships/image" Target="../media/image13.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5.emf"/><Relationship Id="rId10" Type="http://schemas.openxmlformats.org/officeDocument/2006/relationships/slideLayout" Target="../slideLayouts/slideLayout3.xml"/><Relationship Id="rId19" Type="http://schemas.openxmlformats.org/officeDocument/2006/relationships/image" Target="../media/image29.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4.emf"/><Relationship Id="rId22" Type="http://schemas.openxmlformats.org/officeDocument/2006/relationships/image" Target="../media/image22.jpeg"/></Relationships>
</file>

<file path=ppt/slides/_rels/slide3.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2.jpeg"/><Relationship Id="rId4" Type="http://schemas.openxmlformats.org/officeDocument/2006/relationships/hyperlink" Target="mailto:Francois.touati@axa-im.com" TargetMode="External"/><Relationship Id="rId9"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12" name="Picture 11">
            <a:extLst>
              <a:ext uri="{FF2B5EF4-FFF2-40B4-BE49-F238E27FC236}">
                <a16:creationId xmlns:a16="http://schemas.microsoft.com/office/drawing/2014/main" id="{5B4DDD90-0E3A-84DC-94FA-E23F89BC308C}"/>
              </a:ext>
            </a:extLst>
          </p:cNvPr>
          <p:cNvPicPr>
            <a:picLocks noChangeAspect="1"/>
          </p:cNvPicPr>
          <p:nvPr>
            <p:custDataLst>
              <p:tags r:id="rId1"/>
            </p:custDataLst>
          </p:nvPr>
        </p:nvPicPr>
        <p:blipFill>
          <a:blip r:embed="rId19"/>
          <a:stretch>
            <a:fillRect/>
          </a:stretch>
        </p:blipFill>
        <p:spPr>
          <a:xfrm>
            <a:off x="179997" y="1656003"/>
            <a:ext cx="2152650" cy="3563478"/>
          </a:xfrm>
          <a:prstGeom prst="rect">
            <a:avLst/>
          </a:prstGeom>
        </p:spPr>
      </p:pic>
      <p:pic>
        <p:nvPicPr>
          <p:cNvPr id="13" name="Picture 12">
            <a:extLst>
              <a:ext uri="{FF2B5EF4-FFF2-40B4-BE49-F238E27FC236}">
                <a16:creationId xmlns:a16="http://schemas.microsoft.com/office/drawing/2014/main" id="{BD63B721-B4DF-4F9F-0A0D-807123AB1903}"/>
              </a:ext>
            </a:extLst>
          </p:cNvPr>
          <p:cNvPicPr>
            <a:picLocks noChangeAspect="1"/>
          </p:cNvPicPr>
          <p:nvPr>
            <p:custDataLst>
              <p:tags r:id="rId2"/>
            </p:custDataLst>
          </p:nvPr>
        </p:nvPicPr>
        <p:blipFill>
          <a:blip r:embed="rId20"/>
          <a:stretch>
            <a:fillRect/>
          </a:stretch>
        </p:blipFill>
        <p:spPr>
          <a:xfrm>
            <a:off x="3879510" y="6114345"/>
            <a:ext cx="3514725" cy="1597465"/>
          </a:xfrm>
          <a:prstGeom prst="rect">
            <a:avLst/>
          </a:prstGeom>
        </p:spPr>
      </p:pic>
      <p:pic>
        <p:nvPicPr>
          <p:cNvPr id="14" name="Picture 13">
            <a:extLst>
              <a:ext uri="{FF2B5EF4-FFF2-40B4-BE49-F238E27FC236}">
                <a16:creationId xmlns:a16="http://schemas.microsoft.com/office/drawing/2014/main" id="{8F2198A2-11DF-D5D4-1AC7-106DDBB37E72}"/>
              </a:ext>
            </a:extLst>
          </p:cNvPr>
          <p:cNvPicPr>
            <a:picLocks noChangeAspect="1"/>
          </p:cNvPicPr>
          <p:nvPr>
            <p:custDataLst>
              <p:tags r:id="rId3"/>
            </p:custDataLst>
          </p:nvPr>
        </p:nvPicPr>
        <p:blipFill>
          <a:blip r:embed="rId21"/>
          <a:stretch>
            <a:fillRect/>
          </a:stretch>
        </p:blipFill>
        <p:spPr>
          <a:xfrm>
            <a:off x="179998" y="6108698"/>
            <a:ext cx="3510279" cy="1866845"/>
          </a:xfrm>
          <a:prstGeom prst="rect">
            <a:avLst/>
          </a:prstGeom>
        </p:spPr>
      </p:pic>
      <p:pic>
        <p:nvPicPr>
          <p:cNvPr id="30" name="Picture 29">
            <a:extLst>
              <a:ext uri="{FF2B5EF4-FFF2-40B4-BE49-F238E27FC236}">
                <a16:creationId xmlns:a16="http://schemas.microsoft.com/office/drawing/2014/main" id="{6B5CC8DA-120B-097B-A02C-AD3AB24B44F9}"/>
              </a:ext>
            </a:extLst>
          </p:cNvPr>
          <p:cNvPicPr>
            <a:picLocks noChangeAspect="1"/>
          </p:cNvPicPr>
          <p:nvPr>
            <p:custDataLst>
              <p:tags r:id="rId4"/>
            </p:custDataLst>
          </p:nvPr>
        </p:nvPicPr>
        <p:blipFill>
          <a:blip r:embed="rId22"/>
          <a:stretch>
            <a:fillRect/>
          </a:stretch>
        </p:blipFill>
        <p:spPr>
          <a:xfrm>
            <a:off x="3869997" y="8547099"/>
            <a:ext cx="3510279" cy="1658505"/>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16" name="Picture 15">
            <a:extLst>
              <a:ext uri="{FF2B5EF4-FFF2-40B4-BE49-F238E27FC236}">
                <a16:creationId xmlns:a16="http://schemas.microsoft.com/office/drawing/2014/main" id="{218C3D91-F39F-F3BE-2BA3-E96E737559C3}"/>
              </a:ext>
            </a:extLst>
          </p:cNvPr>
          <p:cNvPicPr>
            <a:picLocks noChangeAspect="1"/>
          </p:cNvPicPr>
          <p:nvPr>
            <p:custDataLst>
              <p:tags r:id="rId5"/>
            </p:custDataLst>
          </p:nvPr>
        </p:nvPicPr>
        <p:blipFill>
          <a:blip r:embed="rId23"/>
          <a:stretch>
            <a:fillRect/>
          </a:stretch>
        </p:blipFill>
        <p:spPr>
          <a:xfrm>
            <a:off x="2507273" y="4111306"/>
            <a:ext cx="4857750" cy="1025407"/>
          </a:xfrm>
          <a:prstGeom prst="rect">
            <a:avLst/>
          </a:prstGeom>
        </p:spPr>
      </p:pic>
      <p:pic>
        <p:nvPicPr>
          <p:cNvPr id="26" name="Picture 25">
            <a:extLst>
              <a:ext uri="{FF2B5EF4-FFF2-40B4-BE49-F238E27FC236}">
                <a16:creationId xmlns:a16="http://schemas.microsoft.com/office/drawing/2014/main" id="{1B975C92-7950-159F-212F-35D9F00B9203}"/>
              </a:ext>
            </a:extLst>
          </p:cNvPr>
          <p:cNvPicPr>
            <a:picLocks noChangeAspect="1"/>
          </p:cNvPicPr>
          <p:nvPr>
            <p:custDataLst>
              <p:tags r:id="rId6"/>
            </p:custDataLst>
          </p:nvPr>
        </p:nvPicPr>
        <p:blipFill>
          <a:blip r:embed="rId24"/>
          <a:stretch>
            <a:fillRect/>
          </a:stretch>
        </p:blipFill>
        <p:spPr>
          <a:xfrm>
            <a:off x="228066" y="8547100"/>
            <a:ext cx="3510279" cy="1758114"/>
          </a:xfrm>
          <a:prstGeom prst="rect">
            <a:avLst/>
          </a:prstGeom>
        </p:spPr>
      </p:pic>
      <p:pic>
        <p:nvPicPr>
          <p:cNvPr id="27" name="Picture 26">
            <a:extLst>
              <a:ext uri="{FF2B5EF4-FFF2-40B4-BE49-F238E27FC236}">
                <a16:creationId xmlns:a16="http://schemas.microsoft.com/office/drawing/2014/main" id="{8D090E4E-3E4F-1D92-2214-D24EEB5E16CC}"/>
              </a:ext>
            </a:extLst>
          </p:cNvPr>
          <p:cNvPicPr>
            <a:picLocks noChangeAspect="1"/>
          </p:cNvPicPr>
          <p:nvPr>
            <p:custDataLst>
              <p:tags r:id="rId7"/>
            </p:custDataLst>
          </p:nvPr>
        </p:nvPicPr>
        <p:blipFill>
          <a:blip r:embed="rId25"/>
          <a:stretch>
            <a:fillRect/>
          </a:stretch>
        </p:blipFill>
        <p:spPr>
          <a:xfrm>
            <a:off x="349250" y="7908179"/>
            <a:ext cx="2396660" cy="124434"/>
          </a:xfrm>
          <a:prstGeom prst="rect">
            <a:avLst/>
          </a:prstGeom>
        </p:spPr>
      </p:pic>
      <p:pic>
        <p:nvPicPr>
          <p:cNvPr id="42" name="Picture 41">
            <a:extLst>
              <a:ext uri="{FF2B5EF4-FFF2-40B4-BE49-F238E27FC236}">
                <a16:creationId xmlns:a16="http://schemas.microsoft.com/office/drawing/2014/main" id="{6CDBE0D0-8199-669A-F457-F70FF42DA9B1}"/>
              </a:ext>
            </a:extLst>
          </p:cNvPr>
          <p:cNvPicPr>
            <a:picLocks noChangeAspect="1"/>
          </p:cNvPicPr>
          <p:nvPr>
            <p:custDataLst>
              <p:tags r:id="rId8"/>
            </p:custDataLst>
          </p:nvPr>
        </p:nvPicPr>
        <p:blipFill>
          <a:blip r:embed="rId26"/>
          <a:stretch>
            <a:fillRect/>
          </a:stretch>
        </p:blipFill>
        <p:spPr>
          <a:xfrm>
            <a:off x="3871303" y="7785100"/>
            <a:ext cx="3505200" cy="216488"/>
          </a:xfrm>
          <a:prstGeom prst="rect">
            <a:avLst/>
          </a:prstGeom>
        </p:spPr>
      </p:pic>
      <p:pic>
        <p:nvPicPr>
          <p:cNvPr id="43" name="Picture 42">
            <a:extLst>
              <a:ext uri="{FF2B5EF4-FFF2-40B4-BE49-F238E27FC236}">
                <a16:creationId xmlns:a16="http://schemas.microsoft.com/office/drawing/2014/main" id="{6457559A-851E-C3AF-2B93-E97BD3C06B2D}"/>
              </a:ext>
            </a:extLst>
          </p:cNvPr>
          <p:cNvPicPr>
            <a:picLocks noChangeAspect="1"/>
          </p:cNvPicPr>
          <p:nvPr>
            <p:custDataLst>
              <p:tags r:id="rId9"/>
            </p:custDataLst>
          </p:nvPr>
        </p:nvPicPr>
        <p:blipFill>
          <a:blip r:embed="rId27"/>
          <a:stretch>
            <a:fillRect/>
          </a:stretch>
        </p:blipFill>
        <p:spPr>
          <a:xfrm>
            <a:off x="176227" y="10332674"/>
            <a:ext cx="1924050" cy="78706"/>
          </a:xfrm>
          <a:prstGeom prst="rect">
            <a:avLst/>
          </a:prstGeom>
        </p:spPr>
      </p:pic>
      <p:pic>
        <p:nvPicPr>
          <p:cNvPr id="45" name="Picture 44">
            <a:extLst>
              <a:ext uri="{FF2B5EF4-FFF2-40B4-BE49-F238E27FC236}">
                <a16:creationId xmlns:a16="http://schemas.microsoft.com/office/drawing/2014/main" id="{CCB60ACA-5BBD-86BD-24CF-0BD70FC25858}"/>
              </a:ext>
            </a:extLst>
          </p:cNvPr>
          <p:cNvPicPr>
            <a:picLocks noChangeAspect="1"/>
          </p:cNvPicPr>
          <p:nvPr>
            <p:custDataLst>
              <p:tags r:id="rId10"/>
            </p:custDataLst>
          </p:nvPr>
        </p:nvPicPr>
        <p:blipFill>
          <a:blip r:embed="rId28"/>
          <a:stretch>
            <a:fillRect/>
          </a:stretch>
        </p:blipFill>
        <p:spPr>
          <a:xfrm>
            <a:off x="3709372" y="10223500"/>
            <a:ext cx="1438275" cy="74675"/>
          </a:xfrm>
          <a:prstGeom prst="rect">
            <a:avLst/>
          </a:prstGeom>
        </p:spPr>
      </p:pic>
      <p:pic>
        <p:nvPicPr>
          <p:cNvPr id="46" name="Picture 45">
            <a:extLst>
              <a:ext uri="{FF2B5EF4-FFF2-40B4-BE49-F238E27FC236}">
                <a16:creationId xmlns:a16="http://schemas.microsoft.com/office/drawing/2014/main" id="{921A4CA9-6340-E17C-5595-28D763856E9C}"/>
              </a:ext>
            </a:extLst>
          </p:cNvPr>
          <p:cNvPicPr>
            <a:picLocks noChangeAspect="1"/>
          </p:cNvPicPr>
          <p:nvPr>
            <p:custDataLst>
              <p:tags r:id="rId11"/>
            </p:custDataLst>
          </p:nvPr>
        </p:nvPicPr>
        <p:blipFill>
          <a:blip r:embed="rId29"/>
          <a:stretch>
            <a:fillRect/>
          </a:stretch>
        </p:blipFill>
        <p:spPr>
          <a:xfrm>
            <a:off x="3857888" y="10320909"/>
            <a:ext cx="3514725" cy="115416"/>
          </a:xfrm>
          <a:prstGeom prst="rect">
            <a:avLst/>
          </a:prstGeom>
        </p:spPr>
      </p:pic>
      <p:pic>
        <p:nvPicPr>
          <p:cNvPr id="47" name="Picture 46">
            <a:extLst>
              <a:ext uri="{FF2B5EF4-FFF2-40B4-BE49-F238E27FC236}">
                <a16:creationId xmlns:a16="http://schemas.microsoft.com/office/drawing/2014/main" id="{A01C1B5C-765B-B3E4-2A9C-05A81F045F2D}"/>
              </a:ext>
            </a:extLst>
          </p:cNvPr>
          <p:cNvPicPr>
            <a:picLocks noChangeAspect="1"/>
          </p:cNvPicPr>
          <p:nvPr>
            <p:custDataLst>
              <p:tags r:id="rId12"/>
            </p:custDataLst>
          </p:nvPr>
        </p:nvPicPr>
        <p:blipFill>
          <a:blip r:embed="rId30"/>
          <a:stretch>
            <a:fillRect/>
          </a:stretch>
        </p:blipFill>
        <p:spPr>
          <a:xfrm>
            <a:off x="2519999" y="3063607"/>
            <a:ext cx="4867275" cy="419330"/>
          </a:xfrm>
          <a:prstGeom prst="rect">
            <a:avLst/>
          </a:prstGeom>
        </p:spPr>
      </p:pic>
      <p:pic>
        <p:nvPicPr>
          <p:cNvPr id="48" name="Picture 47">
            <a:extLst>
              <a:ext uri="{FF2B5EF4-FFF2-40B4-BE49-F238E27FC236}">
                <a16:creationId xmlns:a16="http://schemas.microsoft.com/office/drawing/2014/main" id="{8E28B55F-68A4-6E89-845C-CB3AD97B2799}"/>
              </a:ext>
            </a:extLst>
          </p:cNvPr>
          <p:cNvPicPr>
            <a:picLocks noChangeAspect="1"/>
          </p:cNvPicPr>
          <p:nvPr>
            <p:custDataLst>
              <p:tags r:id="rId13"/>
            </p:custDataLst>
          </p:nvPr>
        </p:nvPicPr>
        <p:blipFill>
          <a:blip r:embed="rId31"/>
          <a:stretch>
            <a:fillRect/>
          </a:stretch>
        </p:blipFill>
        <p:spPr>
          <a:xfrm>
            <a:off x="3327530" y="3594100"/>
            <a:ext cx="3238500" cy="427038"/>
          </a:xfrm>
          <a:prstGeom prst="rect">
            <a:avLst/>
          </a:prstGeom>
        </p:spPr>
      </p:pic>
      <p:pic>
        <p:nvPicPr>
          <p:cNvPr id="49" name="Picture 48">
            <a:extLst>
              <a:ext uri="{FF2B5EF4-FFF2-40B4-BE49-F238E27FC236}">
                <a16:creationId xmlns:a16="http://schemas.microsoft.com/office/drawing/2014/main" id="{46DEEBD1-E301-6C2F-5B50-1D4454384E14}"/>
              </a:ext>
            </a:extLst>
          </p:cNvPr>
          <p:cNvPicPr>
            <a:picLocks noChangeAspect="1"/>
          </p:cNvPicPr>
          <p:nvPr>
            <p:custDataLst>
              <p:tags r:id="rId14"/>
            </p:custDataLst>
          </p:nvPr>
        </p:nvPicPr>
        <p:blipFill>
          <a:blip r:embed="rId32"/>
          <a:stretch>
            <a:fillRect/>
          </a:stretch>
        </p:blipFill>
        <p:spPr>
          <a:xfrm>
            <a:off x="1921698" y="1173143"/>
            <a:ext cx="2619375" cy="208200"/>
          </a:xfrm>
          <a:prstGeom prst="rect">
            <a:avLst/>
          </a:prstGeom>
        </p:spPr>
      </p:pic>
      <p:pic>
        <p:nvPicPr>
          <p:cNvPr id="50" name="Picture 49">
            <a:extLst>
              <a:ext uri="{FF2B5EF4-FFF2-40B4-BE49-F238E27FC236}">
                <a16:creationId xmlns:a16="http://schemas.microsoft.com/office/drawing/2014/main" id="{F5801F37-576C-0125-26E6-1538B182426F}"/>
              </a:ext>
            </a:extLst>
          </p:cNvPr>
          <p:cNvPicPr>
            <a:picLocks noChangeAspect="1"/>
          </p:cNvPicPr>
          <p:nvPr>
            <p:custDataLst>
              <p:tags r:id="rId15"/>
            </p:custDataLst>
          </p:nvPr>
        </p:nvPicPr>
        <p:blipFill>
          <a:blip r:embed="rId33"/>
          <a:stretch>
            <a:fillRect/>
          </a:stretch>
        </p:blipFill>
        <p:spPr>
          <a:xfrm>
            <a:off x="352868" y="7985917"/>
            <a:ext cx="2136410" cy="126357"/>
          </a:xfrm>
          <a:prstGeom prst="rect">
            <a:avLst/>
          </a:prstGeom>
        </p:spPr>
      </p:pic>
      <p:pic>
        <p:nvPicPr>
          <p:cNvPr id="58" name="Image 57" descr="Une image contenant texte, Police, capture d’écran, ligne&#10;&#10;Le contenu généré par l’IA peut être incorrect.">
            <a:extLst>
              <a:ext uri="{FF2B5EF4-FFF2-40B4-BE49-F238E27FC236}">
                <a16:creationId xmlns:a16="http://schemas.microsoft.com/office/drawing/2014/main" id="{6C4ED666-89ED-DA08-2D62-5AF4CEFA5B06}"/>
              </a:ext>
            </a:extLst>
          </p:cNvPr>
          <p:cNvPicPr>
            <a:picLocks noChangeAspect="1"/>
          </p:cNvPicPr>
          <p:nvPr/>
        </p:nvPicPr>
        <p:blipFill>
          <a:blip r:embed="rId34">
            <a:extLst>
              <a:ext uri="{28A0092B-C50C-407E-A947-70E740481C1C}">
                <a14:useLocalDpi xmlns:a14="http://schemas.microsoft.com/office/drawing/2010/main" val="0"/>
              </a:ext>
            </a:extLst>
          </a:blip>
          <a:srcRect/>
          <a:stretch>
            <a:fillRect/>
          </a:stretch>
        </p:blipFill>
        <p:spPr bwMode="auto">
          <a:xfrm>
            <a:off x="44450" y="264356"/>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501232"/>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August, Volta Finance achieved a net performance of -0.8% bringing year-to-date performance to +3.2%. This performance can be compared with US High Yield and Euro High Yield which respectively returned +6.3% and +4.0% over the same period.</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Although July was a solid month in terms of performance for global markets, early signs painting a mixed picture had emerged. In August we saw the confirmation of these trends, notably weak labor market indicators and stretched valuations in the tech sector raised concerns about the current economic momentum. Inflation data remained elevated but broadly in line with expectations, fueling speculation that the Federal Reserve could pivot towards rate cuts as early as September. This narrative gained traction following Fed Chair Jerome Powell’s dovish tone at the Jackson Hole Symposium, where he acknowledged rising risks to employment and hinted at potential easing. On the other side of the pond, the Bank of England surprised markets with a rate cut to 4%, its lowest level in over two years, amid persistent inflation and political uncertainty. In mainland Europe, German business confidence surged unexpectedly, while in France, fiscal concerns resurfaced following political tensions and a cabinet in jeopardy, triggering the widening of the OAT-Bund spread. In that context, Credit markets were roughly unchanged in August with the </a:t>
            </a:r>
            <a:r>
              <a:rPr lang="en-US" sz="750" b="0" dirty="0" err="1">
                <a:solidFill>
                  <a:srgbClr val="343B3C"/>
                </a:solidFill>
                <a:latin typeface="Calibri Light"/>
                <a:cs typeface="Calibri Light"/>
              </a:rPr>
              <a:t>Itraxx</a:t>
            </a:r>
            <a:r>
              <a:rPr lang="en-US" sz="750" b="0" dirty="0">
                <a:solidFill>
                  <a:srgbClr val="343B3C"/>
                </a:solidFill>
                <a:latin typeface="Calibri Light"/>
                <a:cs typeface="Calibri Light"/>
              </a:rPr>
              <a:t> </a:t>
            </a:r>
            <a:r>
              <a:rPr lang="en-US" sz="750" b="0" dirty="0" err="1">
                <a:solidFill>
                  <a:srgbClr val="343B3C"/>
                </a:solidFill>
                <a:latin typeface="Calibri Light"/>
                <a:cs typeface="Calibri Light"/>
              </a:rPr>
              <a:t>Xover</a:t>
            </a:r>
            <a:r>
              <a:rPr lang="en-US" sz="750" b="0" dirty="0">
                <a:solidFill>
                  <a:srgbClr val="343B3C"/>
                </a:solidFill>
                <a:latin typeface="Calibri Light"/>
                <a:cs typeface="Calibri Light"/>
              </a:rPr>
              <a:t> (Europe) moving from +269bps to +268bps while its US cousin (CDX) moved from +323bps to +322bps (July 31st to Aug 31st). In the meantime, US HY posted a +1.22% gain while Euro HY was flat at +0.07%.</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Turning to loans and CLOs, August was pretty much in line with July with </a:t>
            </a:r>
            <a:r>
              <a:rPr lang="en-US" sz="750" b="0" dirty="0" err="1">
                <a:solidFill>
                  <a:srgbClr val="343B3C"/>
                </a:solidFill>
                <a:latin typeface="Calibri Light"/>
                <a:cs typeface="Calibri Light"/>
              </a:rPr>
              <a:t>repricings</a:t>
            </a:r>
            <a:r>
              <a:rPr lang="en-US" sz="750" b="0" dirty="0">
                <a:solidFill>
                  <a:srgbClr val="343B3C"/>
                </a:solidFill>
                <a:latin typeface="Calibri Light"/>
                <a:cs typeface="Calibri Light"/>
              </a:rPr>
              <a:t> being at the forefront of the loan market leading to lower expectations in terms of CLO Equity distributions: according to Bank of America research, year-to-date, 28% of the loan market has been repriced at the end of August, leading to c.20bps of loan portfolio spread compression. At the same time, the inflated secondary loan trading prices led to further early redemptions of post-reinvestment period CLOs. </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Through the month, Volta received an early redemption of c. €7m equivalent from a European CLO Equity position. We decided to reinvest the proceeds into a Euro CLO debt tranche (€5.7m eq.), which offered a shorter Credit-duration profile and a significant coupon. As a result, cash was stable through the month and remained at 18%. Volta Finance’s cashflow generation was stable at €28m equivalent in interest and coupons over the last six months, representing close to 21% of August NAV on an annualized basis. </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Over the month, Volta’s CLO Equity tranches returned -1.1%** while CLO Debt tranches returned +1.2% performance**. The EUR/USD move to 1.1702 from 1.1423 had an impact on our long dollar exposure (14%) in terms of performance (-0.34%). </a:t>
            </a:r>
          </a:p>
        </p:txBody>
      </p:sp>
      <p:sp>
        <p:nvSpPr>
          <p:cNvPr id="5" name="object 5"/>
          <p:cNvSpPr txBox="1"/>
          <p:nvPr/>
        </p:nvSpPr>
        <p:spPr>
          <a:xfrm>
            <a:off x="3857284" y="1935552"/>
            <a:ext cx="3535679" cy="1795363"/>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As of end of August 2025, Volta’s NAV* was €271.8m, i.e. €7.43 per share. </a:t>
            </a:r>
          </a:p>
          <a:p>
            <a:pPr marL="12700" marR="5080" algn="just">
              <a:lnSpc>
                <a:spcPct val="100000"/>
              </a:lnSpc>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*It should be noted that approximately 3.92%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3.85% as at 31 July 2025, 0.07% as at 30 June 2025.</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3" name="Picture 2">
            <a:extLst>
              <a:ext uri="{FF2B5EF4-FFF2-40B4-BE49-F238E27FC236}">
                <a16:creationId xmlns:a16="http://schemas.microsoft.com/office/drawing/2014/main" id="{022BCE01-A58B-0BCB-8415-02D7773C4A83}"/>
              </a:ext>
            </a:extLst>
          </p:cNvPr>
          <p:cNvPicPr>
            <a:picLocks noChangeAspect="1"/>
          </p:cNvPicPr>
          <p:nvPr>
            <p:custDataLst>
              <p:tags r:id="rId1"/>
            </p:custDataLst>
          </p:nvPr>
        </p:nvPicPr>
        <p:blipFill>
          <a:blip r:embed="rId13"/>
          <a:stretch>
            <a:fillRect/>
          </a:stretch>
        </p:blipFill>
        <p:spPr>
          <a:xfrm>
            <a:off x="3869993" y="5025522"/>
            <a:ext cx="1756800" cy="1597227"/>
          </a:xfrm>
          <a:prstGeom prst="rect">
            <a:avLst/>
          </a:prstGeom>
        </p:spPr>
      </p:pic>
      <p:pic>
        <p:nvPicPr>
          <p:cNvPr id="4" name="Picture 3">
            <a:extLst>
              <a:ext uri="{FF2B5EF4-FFF2-40B4-BE49-F238E27FC236}">
                <a16:creationId xmlns:a16="http://schemas.microsoft.com/office/drawing/2014/main" id="{5E3C5C5B-5A21-7B56-7A9C-B2A36D284C14}"/>
              </a:ext>
            </a:extLst>
          </p:cNvPr>
          <p:cNvPicPr>
            <a:picLocks noChangeAspect="1"/>
          </p:cNvPicPr>
          <p:nvPr>
            <p:custDataLst>
              <p:tags r:id="rId2"/>
            </p:custDataLst>
          </p:nvPr>
        </p:nvPicPr>
        <p:blipFill>
          <a:blip r:embed="rId14"/>
          <a:stretch>
            <a:fillRect/>
          </a:stretch>
        </p:blipFill>
        <p:spPr>
          <a:xfrm>
            <a:off x="5660607" y="5086219"/>
            <a:ext cx="1756800" cy="1605613"/>
          </a:xfrm>
          <a:prstGeom prst="rect">
            <a:avLst/>
          </a:prstGeom>
        </p:spPr>
      </p:pic>
      <p:pic>
        <p:nvPicPr>
          <p:cNvPr id="8" name="Picture 7">
            <a:extLst>
              <a:ext uri="{FF2B5EF4-FFF2-40B4-BE49-F238E27FC236}">
                <a16:creationId xmlns:a16="http://schemas.microsoft.com/office/drawing/2014/main" id="{A4D68438-920E-A3C7-E627-C726C13E2D69}"/>
              </a:ext>
            </a:extLst>
          </p:cNvPr>
          <p:cNvPicPr>
            <a:picLocks noChangeAspect="1"/>
          </p:cNvPicPr>
          <p:nvPr>
            <p:custDataLst>
              <p:tags r:id="rId3"/>
            </p:custDataLst>
          </p:nvPr>
        </p:nvPicPr>
        <p:blipFill>
          <a:blip r:embed="rId15"/>
          <a:stretch>
            <a:fillRect/>
          </a:stretch>
        </p:blipFill>
        <p:spPr>
          <a:xfrm>
            <a:off x="3869995" y="7344003"/>
            <a:ext cx="3510279" cy="2815568"/>
          </a:xfrm>
          <a:prstGeom prst="rect">
            <a:avLst/>
          </a:prstGeom>
        </p:spPr>
      </p:pic>
      <p:pic>
        <p:nvPicPr>
          <p:cNvPr id="9" name="Picture 8">
            <a:extLst>
              <a:ext uri="{FF2B5EF4-FFF2-40B4-BE49-F238E27FC236}">
                <a16:creationId xmlns:a16="http://schemas.microsoft.com/office/drawing/2014/main" id="{F8E5FD6A-C3D9-BFB9-583F-79A5BE7FBAA4}"/>
              </a:ext>
            </a:extLst>
          </p:cNvPr>
          <p:cNvPicPr>
            <a:picLocks noChangeAspect="1"/>
          </p:cNvPicPr>
          <p:nvPr>
            <p:custDataLst>
              <p:tags r:id="rId4"/>
            </p:custDataLst>
          </p:nvPr>
        </p:nvPicPr>
        <p:blipFill>
          <a:blip r:embed="rId16"/>
          <a:stretch>
            <a:fillRect/>
          </a:stretch>
        </p:blipFill>
        <p:spPr>
          <a:xfrm>
            <a:off x="3866400" y="10414809"/>
            <a:ext cx="3513600" cy="101346"/>
          </a:xfrm>
          <a:prstGeom prst="rect">
            <a:avLst/>
          </a:prstGeom>
        </p:spPr>
      </p:pic>
      <p:pic>
        <p:nvPicPr>
          <p:cNvPr id="10" name="Picture 9">
            <a:extLst>
              <a:ext uri="{FF2B5EF4-FFF2-40B4-BE49-F238E27FC236}">
                <a16:creationId xmlns:a16="http://schemas.microsoft.com/office/drawing/2014/main" id="{055BA9FD-763F-F479-B206-704101D57DA9}"/>
              </a:ext>
            </a:extLst>
          </p:cNvPr>
          <p:cNvPicPr>
            <a:picLocks noChangeAspect="1"/>
          </p:cNvPicPr>
          <p:nvPr>
            <p:custDataLst>
              <p:tags r:id="rId5"/>
            </p:custDataLst>
          </p:nvPr>
        </p:nvPicPr>
        <p:blipFill>
          <a:blip r:embed="rId17"/>
          <a:stretch>
            <a:fillRect/>
          </a:stretch>
        </p:blipFill>
        <p:spPr>
          <a:xfrm>
            <a:off x="3857284" y="6718300"/>
            <a:ext cx="3505200" cy="216488"/>
          </a:xfrm>
          <a:prstGeom prst="rect">
            <a:avLst/>
          </a:prstGeom>
        </p:spPr>
      </p:pic>
      <p:pic>
        <p:nvPicPr>
          <p:cNvPr id="11" name="Picture 10">
            <a:extLst>
              <a:ext uri="{FF2B5EF4-FFF2-40B4-BE49-F238E27FC236}">
                <a16:creationId xmlns:a16="http://schemas.microsoft.com/office/drawing/2014/main" id="{A2383C54-2AC2-355E-4D31-2E0344A15ED9}"/>
              </a:ext>
            </a:extLst>
          </p:cNvPr>
          <p:cNvPicPr>
            <a:picLocks noChangeAspect="1"/>
          </p:cNvPicPr>
          <p:nvPr>
            <p:custDataLst>
              <p:tags r:id="rId6"/>
            </p:custDataLst>
          </p:nvPr>
        </p:nvPicPr>
        <p:blipFill>
          <a:blip r:embed="rId18"/>
          <a:stretch>
            <a:fillRect/>
          </a:stretch>
        </p:blipFill>
        <p:spPr>
          <a:xfrm>
            <a:off x="4006863" y="10223500"/>
            <a:ext cx="2600325" cy="135008"/>
          </a:xfrm>
          <a:prstGeom prst="rect">
            <a:avLst/>
          </a:prstGeom>
        </p:spPr>
      </p:pic>
      <p:pic>
        <p:nvPicPr>
          <p:cNvPr id="12" name="Picture 11">
            <a:extLst>
              <a:ext uri="{FF2B5EF4-FFF2-40B4-BE49-F238E27FC236}">
                <a16:creationId xmlns:a16="http://schemas.microsoft.com/office/drawing/2014/main" id="{3464AE02-6D1A-F2DC-310D-4230AAD381AC}"/>
              </a:ext>
            </a:extLst>
          </p:cNvPr>
          <p:cNvPicPr>
            <a:picLocks noChangeAspect="1"/>
          </p:cNvPicPr>
          <p:nvPr>
            <p:custDataLst>
              <p:tags r:id="rId7"/>
            </p:custDataLst>
          </p:nvPr>
        </p:nvPicPr>
        <p:blipFill>
          <a:blip r:embed="rId19"/>
          <a:stretch>
            <a:fillRect/>
          </a:stretch>
        </p:blipFill>
        <p:spPr>
          <a:xfrm>
            <a:off x="233763" y="7332329"/>
            <a:ext cx="3436959" cy="2711893"/>
          </a:xfrm>
          <a:prstGeom prst="rect">
            <a:avLst/>
          </a:prstGeom>
        </p:spPr>
      </p:pic>
      <p:pic>
        <p:nvPicPr>
          <p:cNvPr id="32" name="Picture 31">
            <a:extLst>
              <a:ext uri="{FF2B5EF4-FFF2-40B4-BE49-F238E27FC236}">
                <a16:creationId xmlns:a16="http://schemas.microsoft.com/office/drawing/2014/main" id="{4830CE7B-36C9-0832-C5CF-DEFE6300AAA4}"/>
              </a:ext>
            </a:extLst>
          </p:cNvPr>
          <p:cNvPicPr>
            <a:picLocks noChangeAspect="1"/>
          </p:cNvPicPr>
          <p:nvPr>
            <p:custDataLst>
              <p:tags r:id="rId8"/>
            </p:custDataLst>
          </p:nvPr>
        </p:nvPicPr>
        <p:blipFill>
          <a:blip r:embed="rId20"/>
          <a:stretch>
            <a:fillRect/>
          </a:stretch>
        </p:blipFill>
        <p:spPr>
          <a:xfrm>
            <a:off x="176227" y="10093341"/>
            <a:ext cx="2000250" cy="103852"/>
          </a:xfrm>
          <a:prstGeom prst="rect">
            <a:avLst/>
          </a:prstGeom>
        </p:spPr>
      </p:pic>
      <p:pic>
        <p:nvPicPr>
          <p:cNvPr id="33" name="Picture 32">
            <a:extLst>
              <a:ext uri="{FF2B5EF4-FFF2-40B4-BE49-F238E27FC236}">
                <a16:creationId xmlns:a16="http://schemas.microsoft.com/office/drawing/2014/main" id="{018FC124-D2C3-AA5E-8C3C-ACEFB59C91BF}"/>
              </a:ext>
            </a:extLst>
          </p:cNvPr>
          <p:cNvPicPr>
            <a:picLocks noChangeAspect="1"/>
          </p:cNvPicPr>
          <p:nvPr>
            <p:custDataLst>
              <p:tags r:id="rId9"/>
            </p:custDataLst>
          </p:nvPr>
        </p:nvPicPr>
        <p:blipFill>
          <a:blip r:embed="rId21"/>
          <a:stretch>
            <a:fillRect/>
          </a:stretch>
        </p:blipFill>
        <p:spPr>
          <a:xfrm>
            <a:off x="1921698" y="1173143"/>
            <a:ext cx="2619375" cy="208200"/>
          </a:xfrm>
          <a:prstGeom prst="rect">
            <a:avLst/>
          </a:prstGeom>
        </p:spPr>
      </p:pic>
      <p:pic>
        <p:nvPicPr>
          <p:cNvPr id="41" name="Image 40" descr="Une image contenant texte, Police, capture d’écran, ligne&#10;&#10;Le contenu généré par l’IA peut être incorrect.">
            <a:extLst>
              <a:ext uri="{FF2B5EF4-FFF2-40B4-BE49-F238E27FC236}">
                <a16:creationId xmlns:a16="http://schemas.microsoft.com/office/drawing/2014/main" id="{08DC6D9D-1985-9684-6851-34EABF32B326}"/>
              </a:ext>
            </a:extLst>
          </p:cNvPr>
          <p:cNvPicPr>
            <a:picLocks noChangeAspect="1"/>
          </p:cNvPicPr>
          <p:nvPr/>
        </p:nvPicPr>
        <p:blipFill>
          <a:blip r:embed="rId22">
            <a:extLst>
              <a:ext uri="{28A0092B-C50C-407E-A947-70E740481C1C}">
                <a14:useLocalDpi xmlns:a14="http://schemas.microsoft.com/office/drawing/2010/main" val="0"/>
              </a:ext>
            </a:extLst>
          </a:blip>
          <a:srcRect/>
          <a:stretch>
            <a:fillRect/>
          </a:stretch>
        </p:blipFill>
        <p:spPr bwMode="auto">
          <a:xfrm>
            <a:off x="44450" y="26051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6" name="Picture 5">
            <a:extLst>
              <a:ext uri="{FF2B5EF4-FFF2-40B4-BE49-F238E27FC236}">
                <a16:creationId xmlns:a16="http://schemas.microsoft.com/office/drawing/2014/main" id="{7A822EAB-F3D1-31A9-3A13-3898CB1F5FC9}"/>
              </a:ext>
            </a:extLst>
          </p:cNvPr>
          <p:cNvPicPr>
            <a:picLocks noChangeAspect="1"/>
          </p:cNvPicPr>
          <p:nvPr>
            <p:custDataLst>
              <p:tags r:id="rId1"/>
            </p:custDataLst>
          </p:nvPr>
        </p:nvPicPr>
        <p:blipFill>
          <a:blip r:embed="rId8"/>
          <a:stretch>
            <a:fillRect/>
          </a:stretch>
        </p:blipFill>
        <p:spPr>
          <a:xfrm>
            <a:off x="3844732" y="10409784"/>
            <a:ext cx="3514725" cy="101379"/>
          </a:xfrm>
          <a:prstGeom prst="rect">
            <a:avLst/>
          </a:prstGeom>
        </p:spPr>
      </p:pic>
      <p:pic>
        <p:nvPicPr>
          <p:cNvPr id="7" name="Picture 6">
            <a:extLst>
              <a:ext uri="{FF2B5EF4-FFF2-40B4-BE49-F238E27FC236}">
                <a16:creationId xmlns:a16="http://schemas.microsoft.com/office/drawing/2014/main" id="{AD887F29-BA99-0409-783D-0FB401F98E46}"/>
              </a:ext>
            </a:extLst>
          </p:cNvPr>
          <p:cNvPicPr>
            <a:picLocks noChangeAspect="1"/>
          </p:cNvPicPr>
          <p:nvPr>
            <p:custDataLst>
              <p:tags r:id="rId2"/>
            </p:custDataLst>
          </p:nvPr>
        </p:nvPicPr>
        <p:blipFill>
          <a:blip r:embed="rId9"/>
          <a:stretch>
            <a:fillRect/>
          </a:stretch>
        </p:blipFill>
        <p:spPr>
          <a:xfrm>
            <a:off x="1921698" y="1173143"/>
            <a:ext cx="2619375" cy="208200"/>
          </a:xfrm>
          <a:prstGeom prst="rect">
            <a:avLst/>
          </a:prstGeom>
        </p:spPr>
      </p:pic>
      <p:pic>
        <p:nvPicPr>
          <p:cNvPr id="20" name="Image 19" descr="Une image contenant texte, Police, capture d’écran, ligne&#10;&#10;Le contenu généré par l’IA peut être incorrect.">
            <a:extLst>
              <a:ext uri="{FF2B5EF4-FFF2-40B4-BE49-F238E27FC236}">
                <a16:creationId xmlns:a16="http://schemas.microsoft.com/office/drawing/2014/main" id="{D6DFACE0-B8C3-A8A8-56D8-C713CCA8887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4450" y="233198"/>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496333883.008387"/>
  <p:tag name="IMPORTID" val="7295610419.690563"/>
  <p:tag name="WBLAST" val="G:\SIM1\SFD\Deals\Volta\Reports - CoGestion\Monthly Reporting\Generation PPT\Volta - Monthly Report maquette.xlsm"/>
  <p:tag name="USER NAME" val="COSTAA"/>
  <p:tag name="IMPORTID2" val="_4327"/>
  <p:tag name="TYPE" val="1"/>
  <p:tag name="SOURCENAME" val="Data as of 31 Aug 2025"/>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23.00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23.734Z&quot;,&#10;    &quot;PictureAppearance&quot;: 2,&#10;    &quot;Format&quot;: 0,&#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496333892.028253"/>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32.02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31.613Z&quot;,&#10;    &quot;PictureAppearance&quot;: 2,&#10;    &quot;Format&quot;: 0,&#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496333893.577975"/>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33.57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33.638Z&quot;,&#10;    &quot;PictureAppearance&quot;: 2,&#10;    &quot;Format&quot;: 0,&#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496403413.895609"/>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238&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4T08:50:13.896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238&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4T08:47:16.129Z&quot;,&#10;    &quot;PictureAppearance&quot;: 2,&#10;    &quot;Format&quot;: 0,&#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496333895.477967"/>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35.47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37.1Z&quot;,&#10;    &quot;PictureAppearance&quot;: 2,&#10;    &quot;Format&quot;: 0,&#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496333897.685589"/>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09-23T13:31:37.686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HP&quot;,&#10;    &quot;DateTime&quot;: &quot;2025-08-20T13:19:39.083Z&quot;,&#10;    &quot;PictureAppearance&quot;: 2,&#10;    &quot;Format&quot;: 0,&#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496333913.834698"/>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3.83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0.395Z&quot;,&#10;    &quot;PictureAppearance&quot;: 2,&#10;    &quot;Format&quot;: 0,&#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496333914.92281"/>
  <p:tag name="IMPORTID" val="157293903243.751489"/>
  <p:tag name="WBLAST" val="G:\SIM1\SFD\Deals\Volta\Reports - CoGestion\Monthly Reporting\Generation PPT\Volta - Monthly Report maquette.xlsm"/>
  <p:tag name="USER NAME" val="COSTAA"/>
  <p:tag name="TYPE" val="1"/>
  <p:tag name="SOURCENAME" val="Source: Intex, Bloomberg, AXA IM Paris as of August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4.923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2.25Z&quot;,&#10;    &quot;PictureAppearance&quot;: 2,&#10;    &quot;Format&quot;: 0,&#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496333915.943954"/>
  <p:tag name="IMPORTID" val="6448293903313.922707"/>
  <p:tag name="WBLAST" val="G:\SIM1\SFD\Deals\Volta\Reports - CoGestion\Monthly Reporting\Generation PPT\Volta - Monthly Report maquette.xlsm"/>
  <p:tag name="USER NAME" val="COSTAA"/>
  <p:tag name="TYPE" val="1"/>
  <p:tag name="SOURCENAME" val="Source: Bloomberg,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5.944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4.019Z&quot;,&#10;    &quot;PictureAppearance&quot;: 2,&#10;    &quot;Format&quot;: 0,&#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496333916.904735"/>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6.90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5.878Z&quot;,&#10;    &quot;PictureAppearance&quot;: 2,&#10;    &quot;Format&quot;: 0,&#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496333917.971766"/>
  <p:tag name="IMPORTID" val="1515293902138.850389"/>
  <p:tag name="WBLAST" val="G:\SIM1\SFD\Deals\Volta\Reports - CoGestion\Monthly Reporting\Generation PPT\Volta - Monthly Report maquette.xlsm"/>
  <p:tag name="USER NAME" val="COSTAA"/>
  <p:tag name="TYPE" val="1"/>
  <p:tag name="SOURCENAME" val="MONTHLY REPORT  VOLTA FINANCE LIMITED  - August 2025 ⯀ 1"/>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7.97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7.584Z&quot;,&#10;    &quot;PictureAppearance&quot;: 2,&#10;    &quot;Format&quot;: 0,&#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96333918.937573"/>
  <p:tag name="IMPORTID" val="1412434729975.040733"/>
  <p:tag name="WBLAST" val="G:\SIM1\SFD\Deals\Volta\Reports - CoGestion\Monthly Reporting\Generation PPT\Volta - Monthly Report maquette.xlsm"/>
  <p:tag name="USER NAME" val="COSTAA"/>
  <p:tag name="IMPORTID2" val="_6258"/>
  <p:tag name="TYPE" val="1"/>
  <p:tag name="SOURCENAME" val="9.7%"/>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58.93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59.605Z&quot;,&#10;    &quot;PictureAppearance&quot;: 2,&#10;    &quot;Format&quot;: 0,&#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496333921.03902"/>
  <p:tag name="IMPORTID" val="1029296059623.539103"/>
  <p:tag name="WBLAST" val="G:\SIM1\SFD\Deals\Volta\Reports - CoGestion\Monthly Reporting\Generation PPT\Volta - Monthly Report maquette.xlsm"/>
  <p:tag name="USER NAME" val="COSTAA"/>
  <p:tag name="TYPE" val="1"/>
  <p:tag name="SOURCENAME" val="€271.8m "/>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1.039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01.678Z&quot;,&#10;    &quot;PictureAppearance&quot;: 2,&#10;    &quot;Format&quot;: 0,&#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496333922.470408"/>
  <p:tag name="IMPORTID" val="6213454689796.767222"/>
  <p:tag name="WBLAST" val="G:\SIM1\SFD\Deals\Volta\Reports - CoGestion\Monthly Reporting\Generation PPT\Volta - Monthly Report maquette.xlsm"/>
  <p:tag name="USER NAME" val="COSTAA"/>
  <p:tag name="TYPE" val="1"/>
  <p:tag name="SOURCENAME" val="Monthly Report -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2.47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03.617Z&quot;,&#10;    &quot;PictureAppearance&quot;: 2,&#10;    &quot;Format&quot;: 0,&#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496333923.514145"/>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3.514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05.319Z&quot;,&#10;    &quot;PictureAppearance&quot;: 2,&#10;    &quot;Format&quot;: 0,&#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496333924.454531"/>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4.45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07.237Z&quot;,&#10;    &quot;PictureAppearance&quot;: 2,&#10;    &quot;Format&quot;: 0,&#10;    &quot;PreserveInitialVisibility&quot;: false,&#10;    &quot;PreserveWidth&quot;: true,&#10;    &quot;ResizeBeforeExport&quot;: false&#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496333925.324614"/>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5.32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08.984Z&quot;,&#10;    &quot;PictureAppearance&quot;: 2,&#10;    &quot;Format&quot;: 0,&#10;    &quot;PreserveInitialVisibility&quot;: false,&#10;    &quot;PreserveWidth&quot;: true,&#10;    &quot;ResizeBeforeExport&quot;: false&#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496333926.242372"/>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6.24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10.686Z&quot;,&#10;    &quot;PictureAppearance&quot;: 2,&#10;    &quot;Format&quot;: 0,&#10;    &quot;PreserveInitialVisibility&quot;: false,&#10;    &quot;PreserveWidth&quot;: true,&#10;    &quot;ResizeBeforeExport&quot;: false&#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496333927.110896"/>
  <p:tag name="IMPORTID" val="6111293902106.322834"/>
  <p:tag name="WBLAST" val="G:\SIM1\SFD\Deals\Volta\Reports - CoGestion\Monthly Reporting\Generation PPT\Volta - Monthly Report maquette.xlsm"/>
  <p:tag name="USER NAME" val="COSTAA"/>
  <p:tag name="TYPE" val="1"/>
  <p:tag name="SOURCENAME" val="MONTHLY REPORT  VOLTA FINANCE LIMITED  - August 2025 ⯀ 2"/>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7.111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2.359Z&quot;,&#10;    &quot;PictureAppearance&quot;: 2,&#10;    &quot;Format&quot;: 0,&#10;    &quot;PreserveInitialVisibility&quot;: false,&#10;    &quot;PreserveWidth&quot;: true,&#10;    &quot;ResizeBeforeExport&quot;: false&#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496333928.235696"/>
  <p:tag name="IMPORTID" val="157293903243.751489"/>
  <p:tag name="WBLAST" val="G:\SIM1\SFD\Deals\Volta\Reports - CoGestion\Monthly Reporting\Generation PPT\Volta - Monthly Report maquette.xlsm"/>
  <p:tag name="USER NAME" val="COSTAA"/>
  <p:tag name="TYPE" val="1"/>
  <p:tag name="SOURCENAME" val="Source: Intex, Bloomberg, AXA IM Paris as of August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8.236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4.163Z&quot;,&#10;    &quot;PictureAppearance&quot;: 2,&#10;    &quot;Format&quot;: 0,&#10;    &quot;PreserveInitialVisibility&quot;: false,&#10;    &quot;PreserveWidth&quot;: true,&#10;    &quot;ResizeBeforeExport&quot;: false&#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496333929.261761"/>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9.26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5.857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96333930.222244"/>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10.22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17.7Z&quot;,&#10;    &quot;PictureAppearance&quot;: 2,&#10;    &quot;Format&quot;: 0,&#10;    &quot;PreserveInitialVisibility&quot;: false,&#10;    &quot;PreserveWidth&quot;: true,&#10;    &quot;ResizeBeforeExport&quot;: false&#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496333931.827687"/>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1.82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9.8Z&quot;,&#10;    &quot;PictureAppearance&quot;: 2,&#10;    &quot;Format&quot;: 0,&#10;    &quot;PreserveInitialVisibility&quot;: false,&#10;    &quot;PreserveWidth&quot;: true,&#10;    &quot;ResizeBeforeExport&quot;: false&#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496333932.752808"/>
  <p:tag name="IMPORTID" val="6213454689796.767222"/>
  <p:tag name="WBLAST" val="G:\SIM1\SFD\Deals\Volta\Reports - CoGestion\Monthly Reporting\Generation PPT\Volta - Monthly Report maquette.xlsm"/>
  <p:tag name="USER NAME" val="COSTAA"/>
  <p:tag name="TYPE" val="1"/>
  <p:tag name="SOURCENAME" val="Monthly Report -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2.753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21.558Z&quot;,&#10;    &quot;PictureAppearance&quot;: 2,&#10;    &quot;Format&quot;: 0,&#10;    &quot;PreserveInitialVisibility&quot;: false,&#10;    &quot;PreserveWidth&quot;: true,&#10;    &quot;ResizeBeforeExport&quot;: false&#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496333933.706795"/>
  <p:tag name="IMPORTID" val="216293902057.238474"/>
  <p:tag name="WBLAST" val="G:\SIM1\SFD\Deals\Volta\Reports - CoGestion\Monthly Reporting\Generation PPT\Volta - Monthly Report maquette.xlsm"/>
  <p:tag name="USER NAME" val="COSTAA"/>
  <p:tag name="TYPE" val="1"/>
  <p:tag name="SOURCENAME" val="MONTHLY REPORT  VOLTA FINANCE LIMITED  - August 2025 ⯀ 3"/>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3.707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23.25Z&quot;,&#10;    &quot;PictureAppearance&quot;: 2,&#10;    &quot;Format&quot;: 0,&#10;    &quot;PreserveInitialVisibility&quot;: false,&#10;    &quot;PreserveWidth&quot;: true,&#10;    &quot;ResizeBeforeExport&quot;: false&#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496333934.693928"/>
  <p:tag name="IMPORTID" val="6213454689796.767222"/>
  <p:tag name="WBLAST" val="G:\SIM1\SFD\Deals\Volta\Reports - CoGestion\Monthly Reporting\Generation PPT\Volta - Monthly Report maquette.xlsm"/>
  <p:tag name="USER NAME" val="COSTAA"/>
  <p:tag name="TYPE" val="1"/>
  <p:tag name="SOURCENAME" val="Monthly Report -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4.694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24.951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614</TotalTime>
  <Words>2051</Words>
  <Application>Microsoft Office PowerPoint</Application>
  <PresentationFormat>Custom</PresentationFormat>
  <Paragraphs>98</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COSTA Alexis</cp:lastModifiedBy>
  <cp:revision>29</cp:revision>
  <dcterms:created xsi:type="dcterms:W3CDTF">2023-09-12T09:15:16Z</dcterms:created>
  <dcterms:modified xsi:type="dcterms:W3CDTF">2025-09-24T09:12:31Z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