
<file path=[Content_Types].xml><?xml version="1.0" encoding="utf-8"?>
<Types xmlns="http://schemas.openxmlformats.org/package/2006/content-types">
  <Default Extension="emf" ContentType="image/x-emf"/>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6" r:id="rId2"/>
  </p:sldMasterIdLst>
  <p:sldIdLst>
    <p:sldId id="256" r:id="rId3"/>
    <p:sldId id="257" r:id="rId4"/>
    <p:sldId id="258" r:id="rId5"/>
  </p:sldIdLst>
  <p:sldSz cx="7556500" cy="10693400"/>
  <p:notesSz cx="7556500" cy="10693400"/>
  <p:custDataLst>
    <p:tags r:id="rId6"/>
  </p:custDataLst>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76B9"/>
    <a:srgbClr val="B5D0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2" d="100"/>
          <a:sy n="112" d="100"/>
        </p:scale>
        <p:origin x="1168" y="-94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tags" Target="tags/tag1.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image" Target="../media/image4.png"/><Relationship Id="rId5" Type="http://schemas.openxmlformats.org/officeDocument/2006/relationships/tags" Target="../tags/tag6.xml"/><Relationship Id="rId10" Type="http://schemas.openxmlformats.org/officeDocument/2006/relationships/slideMaster" Target="../slideMasters/slideMaster2.xml"/><Relationship Id="rId4" Type="http://schemas.openxmlformats.org/officeDocument/2006/relationships/tags" Target="../tags/tag5.xml"/><Relationship Id="rId9" Type="http://schemas.openxmlformats.org/officeDocument/2006/relationships/tags" Target="../tags/tag10.xml"/></Relationships>
</file>

<file path=ppt/slideLayouts/_rels/slideLayout7.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2.xml"/><Relationship Id="rId4" Type="http://schemas.openxmlformats.org/officeDocument/2006/relationships/tags" Target="../tags/tag14.xml"/><Relationship Id="rId9" Type="http://schemas.openxmlformats.org/officeDocument/2006/relationships/tags" Target="../tags/tag19.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10" Type="http://schemas.openxmlformats.org/officeDocument/2006/relationships/slideMaster" Target="../slideMasters/slideMaster2.xml"/><Relationship Id="rId4" Type="http://schemas.openxmlformats.org/officeDocument/2006/relationships/tags" Target="../tags/tag23.xml"/><Relationship Id="rId9" Type="http://schemas.openxmlformats.org/officeDocument/2006/relationships/tags" Target="../tags/tag2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sz="2300" b="1" i="0">
                <a:solidFill>
                  <a:schemeClr val="bg1"/>
                </a:solidFill>
                <a:latin typeface="Calibri"/>
                <a:cs typeface="Calibri"/>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50" name="Rectangle 49"/>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51" name="ZoneTexte 50"/>
          <p:cNvSpPr txBox="1"/>
          <p:nvPr userDrawn="1">
            <p:custDataLst>
              <p:tags r:id="rId1"/>
            </p:custDataLst>
          </p:nvPr>
        </p:nvSpPr>
        <p:spPr>
          <a:xfrm>
            <a:off x="6934905" y="4063459"/>
            <a:ext cx="228115" cy="256673"/>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068" kern="1200" dirty="0">
                <a:solidFill>
                  <a:srgbClr val="404040"/>
                </a:solidFill>
                <a:latin typeface="Century Gothic" pitchFamily="34" charset="0"/>
                <a:ea typeface="+mn-ea"/>
                <a:cs typeface="Arial" charset="0"/>
              </a:rPr>
              <a:t>1</a:t>
            </a:r>
          </a:p>
        </p:txBody>
      </p:sp>
      <p:sp>
        <p:nvSpPr>
          <p:cNvPr id="52" name="Text Placeholder 4"/>
          <p:cNvSpPr txBox="1">
            <a:spLocks/>
          </p:cNvSpPr>
          <p:nvPr userDrawn="1">
            <p:custDataLst>
              <p:tags r:id="rId2"/>
            </p:custDataLst>
          </p:nvPr>
        </p:nvSpPr>
        <p:spPr bwMode="auto">
          <a:xfrm>
            <a:off x="779515" y="3272706"/>
            <a:ext cx="208250" cy="392933"/>
          </a:xfrm>
          <a:prstGeom prst="roundRect">
            <a:avLst>
              <a:gd name="adj" fmla="val 6411"/>
            </a:avLst>
          </a:prstGeom>
          <a:gradFill flip="none" rotWithShape="1">
            <a:gsLst>
              <a:gs pos="0">
                <a:srgbClr val="00CEE2"/>
              </a:gs>
              <a:gs pos="100000">
                <a:srgbClr val="0085B7"/>
              </a:gs>
            </a:gsLst>
            <a:lin ang="8100000" scaled="1"/>
            <a:tileRect/>
          </a:gradFill>
          <a:effectLst/>
        </p:spPr>
        <p:txBody>
          <a:bodyPr vert="horz" wrap="none" lIns="164769" tIns="34876" rIns="164769" bIns="34876"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763" i="1" dirty="0">
                <a:solidFill>
                  <a:schemeClr val="bg1"/>
                </a:solidFill>
                <a:effectLst>
                  <a:outerShdw blurRad="50800" dist="38100" dir="5400000" algn="t" rotWithShape="0">
                    <a:prstClr val="black">
                      <a:alpha val="40000"/>
                    </a:prstClr>
                  </a:outerShdw>
                </a:effectLst>
                <a:latin typeface="Century Gothic" pitchFamily="34" charset="0"/>
              </a:rPr>
              <a:t>1.1</a:t>
            </a:r>
          </a:p>
        </p:txBody>
      </p:sp>
      <p:sp>
        <p:nvSpPr>
          <p:cNvPr id="53" name="ZoneTexte 31"/>
          <p:cNvSpPr txBox="1"/>
          <p:nvPr userDrawn="1">
            <p:custDataLst>
              <p:tags r:id="rId3"/>
            </p:custDataLst>
          </p:nvPr>
        </p:nvSpPr>
        <p:spPr>
          <a:xfrm>
            <a:off x="1279861" y="3397789"/>
            <a:ext cx="5609478" cy="192071"/>
          </a:xfrm>
          <a:prstGeom prst="rect">
            <a:avLst/>
          </a:prstGeom>
          <a:noFill/>
        </p:spPr>
        <p:txBody>
          <a:bodyPr vert="horz" wrap="square" lIns="0" tIns="13731" rIns="0" bIns="13731" rtlCol="0" anchor="ctr" anchorCtr="0">
            <a:spAutoFit/>
          </a:bodyPr>
          <a:lstStyle/>
          <a:p>
            <a:r>
              <a:rPr lang="fr-FR" sz="1068" dirty="0">
                <a:solidFill>
                  <a:srgbClr val="404040"/>
                </a:solidFill>
                <a:latin typeface="Century Gothic" pitchFamily="34" charset="0"/>
              </a:rPr>
              <a:t>Références &amp; témoignages</a:t>
            </a:r>
          </a:p>
        </p:txBody>
      </p:sp>
      <p:sp>
        <p:nvSpPr>
          <p:cNvPr id="54" name="TextBox 28">
            <a:hlinkClick r:id="" action="ppaction://noaction"/>
          </p:cNvPr>
          <p:cNvSpPr txBox="1"/>
          <p:nvPr userDrawn="1">
            <p:custDataLst>
              <p:tags r:id="rId4"/>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55" name="TextBox 29">
            <a:hlinkClick r:id="" action="ppaction://noaction"/>
          </p:cNvPr>
          <p:cNvSpPr txBox="1"/>
          <p:nvPr userDrawn="1">
            <p:custDataLst>
              <p:tags r:id="rId5"/>
            </p:custDataLst>
          </p:nvPr>
        </p:nvSpPr>
        <p:spPr>
          <a:xfrm>
            <a:off x="6906111" y="3120120"/>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4</a:t>
            </a:r>
          </a:p>
        </p:txBody>
      </p:sp>
      <p:sp>
        <p:nvSpPr>
          <p:cNvPr id="56" name="Flèche droite rayée 55"/>
          <p:cNvSpPr/>
          <p:nvPr userDrawn="1">
            <p:custDataLst>
              <p:tags r:id="rId6"/>
            </p:custDataLst>
          </p:nvPr>
        </p:nvSpPr>
        <p:spPr>
          <a:xfrm>
            <a:off x="273440" y="1899669"/>
            <a:ext cx="136027" cy="248908"/>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9797" tIns="34898" rIns="69797" bIns="34898" numCol="1" spcCol="0" rtlCol="0" fromWordArt="0" anchor="ctr" anchorCtr="0" forceAA="0" compatLnSpc="1">
            <a:prstTxWarp prst="textNoShape">
              <a:avLst/>
            </a:prstTxWarp>
            <a:noAutofit/>
          </a:bodyPr>
          <a:lstStyle/>
          <a:p>
            <a:pPr algn="r">
              <a:lnSpc>
                <a:spcPct val="90000"/>
              </a:lnSpc>
              <a:spcBef>
                <a:spcPts val="381"/>
              </a:spcBef>
              <a:spcAft>
                <a:spcPts val="381"/>
              </a:spcAft>
              <a:buClr>
                <a:srgbClr val="007BC4"/>
              </a:buClr>
            </a:pPr>
            <a:endParaRPr lang="en-GB" sz="100" dirty="0" err="1">
              <a:solidFill>
                <a:srgbClr val="007BC4"/>
              </a:solidFill>
              <a:latin typeface="Arial" panose="020B0604020202020204" pitchFamily="34" charset="0"/>
              <a:cs typeface="Arial" panose="020B0604020202020204" pitchFamily="34" charset="0"/>
            </a:endParaRPr>
          </a:p>
        </p:txBody>
      </p:sp>
      <p:sp>
        <p:nvSpPr>
          <p:cNvPr id="57" name="ZoneTexte 56">
            <a:hlinkClick r:id="" action="ppaction://noaction"/>
          </p:cNvPr>
          <p:cNvSpPr txBox="1"/>
          <p:nvPr userDrawn="1">
            <p:custDataLst>
              <p:tags r:id="rId7"/>
            </p:custDataLst>
          </p:nvPr>
        </p:nvSpPr>
        <p:spPr>
          <a:xfrm>
            <a:off x="547059" y="1899669"/>
            <a:ext cx="5860408" cy="248908"/>
          </a:xfrm>
          <a:prstGeom prst="rect">
            <a:avLst/>
          </a:prstGeom>
          <a:noFill/>
        </p:spPr>
        <p:txBody>
          <a:bodyPr vert="horz" wrap="square" lIns="0" tIns="27462" rIns="0" bIns="251108" rtlCol="0" anchor="t" anchorCtr="0">
            <a:noAutofit/>
          </a:bodyPr>
          <a:lstStyle/>
          <a:p>
            <a:pPr>
              <a:buClr>
                <a:srgbClr val="007BC4"/>
              </a:buClr>
            </a:pPr>
            <a:r>
              <a:rPr lang="en-GB" dirty="0">
                <a:solidFill>
                  <a:srgbClr val="007BC4"/>
                </a:solidFill>
                <a:latin typeface="Verdana" panose="020B0604030504040204" pitchFamily="34" charset="0"/>
                <a:ea typeface="Verdana" panose="020B0604030504040204" pitchFamily="34" charset="0"/>
                <a:cs typeface="Verdana" panose="020B0604030504040204" pitchFamily="34" charset="0"/>
              </a:rPr>
              <a:t>Title s</a:t>
            </a:r>
            <a:r>
              <a:rPr lang="en-GB" sz="1373" dirty="0">
                <a:solidFill>
                  <a:srgbClr val="007BC4"/>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58" name="Rectangle 57"/>
          <p:cNvSpPr/>
          <p:nvPr userDrawn="1">
            <p:custDataLst>
              <p:tags r:id="rId8"/>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59" name="ZoneTexte 58">
            <a:hlinkClick r:id="" action="ppaction://noaction"/>
          </p:cNvPr>
          <p:cNvSpPr txBox="1"/>
          <p:nvPr userDrawn="1">
            <p:custDataLst>
              <p:tags r:id="rId9"/>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p>
            <a:pPr algn="r"/>
            <a:r>
              <a:rPr lang="en-GB" sz="1373" dirty="0">
                <a:solidFill>
                  <a:srgbClr val="007BC4"/>
                </a:solidFill>
                <a:latin typeface="Verdana" panose="020B0604030504040204" pitchFamily="34" charset="0"/>
                <a:ea typeface="Verdana" panose="020B0604030504040204" pitchFamily="34" charset="0"/>
                <a:cs typeface="Verdana" panose="020B0604030504040204" pitchFamily="34" charset="0"/>
              </a:rPr>
              <a:t>p.5</a:t>
            </a:r>
          </a:p>
        </p:txBody>
      </p:sp>
    </p:spTree>
    <p:extLst>
      <p:ext uri="{BB962C8B-B14F-4D97-AF65-F5344CB8AC3E}">
        <p14:creationId xmlns:p14="http://schemas.microsoft.com/office/powerpoint/2010/main" val="360632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59" name="Rectangle 58"/>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60" name="ZoneTexte 79">
            <a:hlinkClick r:id="" action="ppaction://noaction"/>
          </p:cNvPr>
          <p:cNvSpPr txBox="1"/>
          <p:nvPr userDrawn="1">
            <p:custDataLst>
              <p:tags r:id="rId1"/>
            </p:custDataLst>
          </p:nvPr>
        </p:nvSpPr>
        <p:spPr>
          <a:xfrm>
            <a:off x="6949721" y="3384812"/>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5</a:t>
            </a:r>
          </a:p>
        </p:txBody>
      </p:sp>
      <p:sp>
        <p:nvSpPr>
          <p:cNvPr id="61" name="TextBox 20">
            <a:hlinkClick r:id="" action="ppaction://noaction"/>
          </p:cNvPr>
          <p:cNvSpPr txBox="1"/>
          <p:nvPr userDrawn="1">
            <p:custDataLst>
              <p:tags r:id="rId2"/>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62" name="ZoneTexte 61">
            <a:hlinkClick r:id="" action="ppaction://noaction"/>
          </p:cNvPr>
          <p:cNvSpPr txBox="1"/>
          <p:nvPr userDrawn="1">
            <p:custDataLst>
              <p:tags r:id="rId3"/>
            </p:custDataLst>
          </p:nvPr>
        </p:nvSpPr>
        <p:spPr>
          <a:xfrm>
            <a:off x="547059" y="1899669"/>
            <a:ext cx="5860408" cy="248908"/>
          </a:xfrm>
          <a:prstGeom prst="rect">
            <a:avLst/>
          </a:prstGeom>
          <a:noFill/>
        </p:spPr>
        <p:txBody>
          <a:bodyPr vert="horz" wrap="square" lIns="0" tIns="27462" rIns="0" bIns="251108" rtlCol="0" anchor="t" anchorCtr="0">
            <a:noAutofit/>
          </a:bodyPr>
          <a:lstStyle/>
          <a:p>
            <a:pPr>
              <a:buClr>
                <a:srgbClr val="007BC4"/>
              </a:buClr>
            </a:pPr>
            <a:r>
              <a:rPr lang="en-GB" dirty="0">
                <a:solidFill>
                  <a:srgbClr val="26387F"/>
                </a:solidFill>
                <a:latin typeface="Verdana" panose="020B0604030504040204" pitchFamily="34" charset="0"/>
                <a:ea typeface="Verdana" panose="020B0604030504040204" pitchFamily="34" charset="0"/>
                <a:cs typeface="Verdana" panose="020B0604030504040204" pitchFamily="34" charset="0"/>
              </a:rPr>
              <a:t>Title s</a:t>
            </a: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63" name="Flèche droite rayée 62"/>
          <p:cNvSpPr/>
          <p:nvPr userDrawn="1">
            <p:custDataLst>
              <p:tags r:id="rId4"/>
            </p:custDataLst>
          </p:nvPr>
        </p:nvSpPr>
        <p:spPr>
          <a:xfrm>
            <a:off x="273440" y="1899669"/>
            <a:ext cx="136027" cy="248908"/>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9797" tIns="34898" rIns="69797" bIns="34898" numCol="1" spcCol="0" rtlCol="0" fromWordArt="0" anchor="ctr" anchorCtr="0" forceAA="0" compatLnSpc="1">
            <a:prstTxWarp prst="textNoShape">
              <a:avLst/>
            </a:prstTxWarp>
            <a:noAutofit/>
          </a:bodyPr>
          <a:lstStyle/>
          <a:p>
            <a:pPr algn="r">
              <a:lnSpc>
                <a:spcPct val="90000"/>
              </a:lnSpc>
              <a:spcBef>
                <a:spcPts val="381"/>
              </a:spcBef>
              <a:spcAft>
                <a:spcPts val="381"/>
              </a:spcAft>
              <a:buClr>
                <a:srgbClr val="007BC4"/>
              </a:buClr>
            </a:pPr>
            <a:endParaRPr lang="en-GB" sz="100" dirty="0" err="1">
              <a:solidFill>
                <a:srgbClr val="26387F"/>
              </a:solidFill>
              <a:latin typeface="Arial" panose="020B0604020202020204" pitchFamily="34" charset="0"/>
              <a:cs typeface="Arial" panose="020B0604020202020204" pitchFamily="34" charset="0"/>
            </a:endParaRPr>
          </a:p>
        </p:txBody>
      </p:sp>
      <p:sp>
        <p:nvSpPr>
          <p:cNvPr id="64" name="ZoneTexte 63">
            <a:hlinkClick r:id="" action="ppaction://noaction"/>
          </p:cNvPr>
          <p:cNvSpPr txBox="1"/>
          <p:nvPr userDrawn="1">
            <p:custDataLst>
              <p:tags r:id="rId5"/>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p>
            <a:pPr algn="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65" name="Rectangle 64"/>
          <p:cNvSpPr/>
          <p:nvPr userDrawn="1">
            <p:custDataLst>
              <p:tags r:id="rId6"/>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12" name="ZoneTexte 29">
            <a:hlinkClick r:id="" action="ppaction://noaction"/>
          </p:cNvPr>
          <p:cNvSpPr txBox="1"/>
          <p:nvPr userDrawn="1">
            <p:custDataLst>
              <p:tags r:id="rId7"/>
            </p:custDataLst>
          </p:nvPr>
        </p:nvSpPr>
        <p:spPr>
          <a:xfrm>
            <a:off x="804734" y="2417047"/>
            <a:ext cx="5689535" cy="187457"/>
          </a:xfrm>
          <a:prstGeom prst="rect">
            <a:avLst/>
          </a:prstGeom>
          <a:noFill/>
        </p:spPr>
        <p:txBody>
          <a:bodyPr vert="horz" wrap="square" lIns="0" tIns="27462"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fr-FR" sz="1068" dirty="0">
                <a:solidFill>
                  <a:srgbClr val="007BC4"/>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3" name="Flèche droite rayée 12">
            <a:hlinkClick r:id="" action="ppaction://noaction"/>
          </p:cNvPr>
          <p:cNvSpPr/>
          <p:nvPr userDrawn="1">
            <p:custDataLst>
              <p:tags r:id="rId8"/>
            </p:custDataLst>
          </p:nvPr>
        </p:nvSpPr>
        <p:spPr>
          <a:xfrm>
            <a:off x="509513" y="2417049"/>
            <a:ext cx="132558" cy="187456"/>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81"/>
              </a:spcBef>
              <a:spcAft>
                <a:spcPts val="381"/>
              </a:spcAft>
              <a:buClr>
                <a:srgbClr val="007BC4"/>
              </a:buClr>
            </a:pPr>
            <a:r>
              <a:rPr lang="en-GB" sz="100">
                <a:solidFill>
                  <a:schemeClr val="bg1"/>
                </a:solidFill>
                <a:latin typeface="Arial" panose="020B0604020202020204" pitchFamily="34" charset="0"/>
                <a:cs typeface="Arial" panose="020B0604020202020204" pitchFamily="34" charset="0"/>
              </a:rPr>
              <a:t>4.2</a:t>
            </a:r>
            <a:endParaRPr lang="en-GB" sz="100" dirty="0" err="1">
              <a:solidFill>
                <a:schemeClr val="bg1"/>
              </a:solidFill>
              <a:latin typeface="Arial" panose="020B0604020202020204" pitchFamily="34" charset="0"/>
              <a:cs typeface="Arial" panose="020B0604020202020204" pitchFamily="34" charset="0"/>
            </a:endParaRPr>
          </a:p>
        </p:txBody>
      </p:sp>
      <p:sp>
        <p:nvSpPr>
          <p:cNvPr id="14" name="ZoneTexte 61">
            <a:hlinkClick r:id="" action="ppaction://noaction"/>
          </p:cNvPr>
          <p:cNvSpPr txBox="1"/>
          <p:nvPr userDrawn="1">
            <p:custDataLst>
              <p:tags r:id="rId9"/>
            </p:custDataLst>
          </p:nvPr>
        </p:nvSpPr>
        <p:spPr>
          <a:xfrm>
            <a:off x="6492728" y="2420907"/>
            <a:ext cx="542161" cy="18359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068" dirty="0">
                <a:solidFill>
                  <a:srgbClr val="007BC4"/>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872353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53" name="Rectangle 52"/>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54" name="TextBox 20">
            <a:hlinkClick r:id="" action="ppaction://noaction"/>
          </p:cNvPr>
          <p:cNvSpPr txBox="1"/>
          <p:nvPr userDrawn="1">
            <p:custDataLst>
              <p:tags r:id="rId1"/>
            </p:custDataLst>
          </p:nvPr>
        </p:nvSpPr>
        <p:spPr>
          <a:xfrm>
            <a:off x="6906111" y="3120120"/>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4</a:t>
            </a:r>
          </a:p>
        </p:txBody>
      </p:sp>
      <p:sp>
        <p:nvSpPr>
          <p:cNvPr id="55" name="TextBox 21">
            <a:hlinkClick r:id="" action="ppaction://noaction"/>
          </p:cNvPr>
          <p:cNvSpPr txBox="1"/>
          <p:nvPr userDrawn="1">
            <p:custDataLst>
              <p:tags r:id="rId2"/>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56" name="Rectangle 55"/>
          <p:cNvSpPr/>
          <p:nvPr userDrawn="1">
            <p:custDataLst>
              <p:tags r:id="rId3"/>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57" name="ZoneTexte 40">
            <a:hlinkClick r:id="" action="ppaction://noaction"/>
          </p:cNvPr>
          <p:cNvSpPr txBox="1"/>
          <p:nvPr userDrawn="1">
            <p:custDataLst>
              <p:tags r:id="rId4"/>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58" name="Flèche droite rayée 57"/>
          <p:cNvSpPr/>
          <p:nvPr userDrawn="1">
            <p:custDataLst>
              <p:tags r:id="rId5"/>
            </p:custDataLst>
          </p:nvPr>
        </p:nvSpPr>
        <p:spPr>
          <a:xfrm>
            <a:off x="273440" y="1899669"/>
            <a:ext cx="136027" cy="248908"/>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r">
              <a:lnSpc>
                <a:spcPct val="90000"/>
              </a:lnSpc>
              <a:spcBef>
                <a:spcPts val="381"/>
              </a:spcBef>
              <a:spcAft>
                <a:spcPts val="381"/>
              </a:spcAft>
              <a:buClr>
                <a:srgbClr val="007BC4"/>
              </a:buClr>
            </a:pPr>
            <a:endParaRPr lang="en-GB" sz="100" dirty="0" err="1">
              <a:solidFill>
                <a:srgbClr val="26387F"/>
              </a:solidFill>
              <a:latin typeface="Arial" panose="020B0604020202020204" pitchFamily="34" charset="0"/>
              <a:cs typeface="Arial" panose="020B0604020202020204" pitchFamily="34" charset="0"/>
            </a:endParaRPr>
          </a:p>
        </p:txBody>
      </p:sp>
      <p:sp>
        <p:nvSpPr>
          <p:cNvPr id="59" name="ZoneTexte 36">
            <a:hlinkClick r:id="" action="ppaction://noaction"/>
          </p:cNvPr>
          <p:cNvSpPr txBox="1"/>
          <p:nvPr userDrawn="1">
            <p:custDataLst>
              <p:tags r:id="rId6"/>
            </p:custDataLst>
          </p:nvPr>
        </p:nvSpPr>
        <p:spPr>
          <a:xfrm>
            <a:off x="547059" y="1899669"/>
            <a:ext cx="5860408" cy="248908"/>
          </a:xfrm>
          <a:prstGeom prst="rect">
            <a:avLst/>
          </a:prstGeom>
          <a:noFill/>
        </p:spPr>
        <p:txBody>
          <a:bodyPr vert="horz" wrap="square" lIns="0" tIns="27462" rIns="0" bIns="251108"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Title section</a:t>
            </a:r>
          </a:p>
        </p:txBody>
      </p:sp>
      <p:sp>
        <p:nvSpPr>
          <p:cNvPr id="12" name="Flèche droite rayée 11">
            <a:hlinkClick r:id="" action="ppaction://noaction"/>
          </p:cNvPr>
          <p:cNvSpPr/>
          <p:nvPr userDrawn="1">
            <p:custDataLst>
              <p:tags r:id="rId7"/>
            </p:custDataLst>
          </p:nvPr>
        </p:nvSpPr>
        <p:spPr>
          <a:xfrm>
            <a:off x="509513" y="2417049"/>
            <a:ext cx="132558" cy="187456"/>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81"/>
              </a:spcBef>
              <a:spcAft>
                <a:spcPts val="381"/>
              </a:spcAft>
              <a:buClr>
                <a:srgbClr val="007BC4"/>
              </a:buClr>
            </a:pPr>
            <a:r>
              <a:rPr lang="en-GB" sz="100">
                <a:solidFill>
                  <a:srgbClr val="F2F2F2"/>
                </a:solidFill>
                <a:latin typeface="Arial" panose="020B0604020202020204" pitchFamily="34" charset="0"/>
                <a:cs typeface="Arial" panose="020B0604020202020204" pitchFamily="34" charset="0"/>
              </a:rPr>
              <a:t>4.2</a:t>
            </a:r>
            <a:endParaRPr lang="en-GB" sz="100" dirty="0" err="1">
              <a:solidFill>
                <a:srgbClr val="F2F2F2"/>
              </a:solidFill>
              <a:latin typeface="Arial" panose="020B0604020202020204" pitchFamily="34" charset="0"/>
              <a:cs typeface="Arial" panose="020B0604020202020204" pitchFamily="34" charset="0"/>
            </a:endParaRPr>
          </a:p>
        </p:txBody>
      </p:sp>
      <p:sp>
        <p:nvSpPr>
          <p:cNvPr id="13" name="ZoneTexte 29">
            <a:hlinkClick r:id="" action="ppaction://noaction"/>
          </p:cNvPr>
          <p:cNvSpPr txBox="1"/>
          <p:nvPr userDrawn="1">
            <p:custDataLst>
              <p:tags r:id="rId8"/>
            </p:custDataLst>
          </p:nvPr>
        </p:nvSpPr>
        <p:spPr>
          <a:xfrm>
            <a:off x="804734" y="2417047"/>
            <a:ext cx="5689535" cy="187457"/>
          </a:xfrm>
          <a:prstGeom prst="rect">
            <a:avLst/>
          </a:prstGeom>
          <a:noFill/>
        </p:spPr>
        <p:txBody>
          <a:bodyPr vert="horz" wrap="square" lIns="0" tIns="27462"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fr-FR" sz="1068" dirty="0">
                <a:solidFill>
                  <a:srgbClr val="26387F"/>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4" name="ZoneTexte 61">
            <a:hlinkClick r:id="" action="ppaction://noaction"/>
          </p:cNvPr>
          <p:cNvSpPr txBox="1"/>
          <p:nvPr userDrawn="1">
            <p:custDataLst>
              <p:tags r:id="rId9"/>
            </p:custDataLst>
          </p:nvPr>
        </p:nvSpPr>
        <p:spPr>
          <a:xfrm>
            <a:off x="6492728" y="2420907"/>
            <a:ext cx="542161" cy="18359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068" dirty="0">
                <a:solidFill>
                  <a:srgbClr val="26387F"/>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921041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28982629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8.xml"/><Relationship Id="rId7"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9.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184902" y="814225"/>
            <a:ext cx="2092960" cy="584200"/>
          </a:xfrm>
          <a:prstGeom prst="rect">
            <a:avLst/>
          </a:prstGeom>
        </p:spPr>
        <p:txBody>
          <a:bodyPr wrap="square" lIns="0" tIns="0" rIns="0" bIns="0">
            <a:spAutoFit/>
          </a:bodyPr>
          <a:lstStyle>
            <a:lvl1pPr>
              <a:defRPr sz="2300" b="1" i="0">
                <a:solidFill>
                  <a:schemeClr val="bg1"/>
                </a:solidFill>
                <a:latin typeface="Calibri"/>
                <a:cs typeface="Calibri"/>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361219" y="10404053"/>
            <a:ext cx="3032125" cy="152400"/>
          </a:xfrm>
          <a:prstGeom prst="rect">
            <a:avLst/>
          </a:prstGeom>
        </p:spPr>
        <p:txBody>
          <a:bodyPr wrap="square" lIns="0" tIns="0" rIns="0" bIns="0">
            <a:spAutoFit/>
          </a:bodyPr>
          <a:lstStyle>
            <a:lvl1pPr>
              <a:defRPr sz="1000" b="1" i="0">
                <a:solidFill>
                  <a:srgbClr val="231F20"/>
                </a:solidFill>
                <a:latin typeface="Calibri"/>
                <a:cs typeface="Calibri"/>
              </a:defRPr>
            </a:lvl1pPr>
          </a:lstStyle>
          <a:p>
            <a:pPr marL="12700">
              <a:lnSpc>
                <a:spcPts val="1050"/>
              </a:lnSpc>
            </a:pPr>
            <a:endParaRPr spc="-50" dirty="0"/>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a:t>
            </a:fld>
            <a:endParaRPr/>
          </a:p>
        </p:txBody>
      </p:sp>
      <p:sp>
        <p:nvSpPr>
          <p:cNvPr id="7" name="MSIPCMContentMarking" descr="{&quot;HashCode&quot;:-2030750456,&quot;Placement&quot;:&quot;Footer&quot;,&quot;Top&quot;:821.343,&quot;Left&quot;:242.6093,&quot;SlideWidth&quot;:595,&quot;SlideHeight&quot;:842}">
            <a:extLst>
              <a:ext uri="{FF2B5EF4-FFF2-40B4-BE49-F238E27FC236}">
                <a16:creationId xmlns:a16="http://schemas.microsoft.com/office/drawing/2014/main" id="{E80BCD93-DF63-E959-D079-F10497B0188A}"/>
              </a:ext>
            </a:extLst>
          </p:cNvPr>
          <p:cNvSpPr txBox="1"/>
          <p:nvPr userDrawn="1"/>
        </p:nvSpPr>
        <p:spPr>
          <a:xfrm>
            <a:off x="3081138" y="10431056"/>
            <a:ext cx="1394223" cy="262344"/>
          </a:xfrm>
          <a:prstGeom prst="rect">
            <a:avLst/>
          </a:prstGeom>
          <a:noFill/>
        </p:spPr>
        <p:txBody>
          <a:bodyPr vert="horz" wrap="square" lIns="0" tIns="0" rIns="0" bIns="0" rtlCol="0" anchor="ctr" anchorCtr="1">
            <a:spAutoFit/>
          </a:bodyPr>
          <a:lstStyle/>
          <a:p>
            <a:pPr algn="ctr">
              <a:spcBef>
                <a:spcPts val="0"/>
              </a:spcBef>
              <a:spcAft>
                <a:spcPts val="0"/>
              </a:spcAft>
            </a:pPr>
            <a:r>
              <a:rPr lang="en-US" sz="1000" dirty="0">
                <a:solidFill>
                  <a:srgbClr val="000000"/>
                </a:solidFill>
                <a:latin typeface="Calibri" panose="020F0502020204030204" pitchFamily="34" charset="0"/>
              </a:rPr>
              <a:t>AXA IM - RESTRICTED</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424413" y="3922757"/>
            <a:ext cx="6429157" cy="3786441"/>
          </a:xfrm>
          <a:prstGeom prst="rect">
            <a:avLst/>
          </a:prstGeom>
        </p:spPr>
        <p:txBody>
          <a:bodyPr anchor="b"/>
          <a:lstStyle>
            <a:lvl1pPr>
              <a:defRPr sz="2800" smtClean="0"/>
            </a:lvl1pPr>
          </a:lstStyle>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267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449186" y="1946263"/>
            <a:ext cx="4516307" cy="1949782"/>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7872" y="2"/>
            <a:ext cx="7566995" cy="1806987"/>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7872" y="8911169"/>
            <a:ext cx="7566995" cy="1797085"/>
          </a:xfrm>
          <a:prstGeom prst="rect">
            <a:avLst/>
          </a:prstGeom>
          <a:noFill/>
          <a:ln w="9525">
            <a:noFill/>
            <a:miter lim="800000"/>
            <a:headEnd/>
            <a:tailEnd/>
          </a:ln>
          <a:effectLst/>
        </p:spPr>
      </p:pic>
    </p:spTree>
    <p:extLst>
      <p:ext uri="{BB962C8B-B14F-4D97-AF65-F5344CB8AC3E}">
        <p14:creationId xmlns:p14="http://schemas.microsoft.com/office/powerpoint/2010/main" val="1511336715"/>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Lst>
  <p:hf hdr="0"/>
  <p:txStyles>
    <p:titleStyle>
      <a:lvl1pPr algn="l" rtl="0" fontAlgn="base">
        <a:spcBef>
          <a:spcPct val="0"/>
        </a:spcBef>
        <a:spcAft>
          <a:spcPct val="0"/>
        </a:spcAft>
        <a:defRPr sz="1831" b="1" kern="1200">
          <a:solidFill>
            <a:srgbClr val="376092"/>
          </a:solidFill>
          <a:latin typeface="Garamond" pitchFamily="18" charset="0"/>
          <a:ea typeface="+mj-ea"/>
          <a:cs typeface="+mj-cs"/>
        </a:defRPr>
      </a:lvl1pPr>
      <a:lvl2pPr algn="l" rtl="0" fontAlgn="base">
        <a:spcBef>
          <a:spcPct val="0"/>
        </a:spcBef>
        <a:spcAft>
          <a:spcPct val="0"/>
        </a:spcAft>
        <a:defRPr sz="1831" b="1">
          <a:solidFill>
            <a:srgbClr val="376092"/>
          </a:solidFill>
          <a:latin typeface="Garamond" pitchFamily="18" charset="0"/>
        </a:defRPr>
      </a:lvl2pPr>
      <a:lvl3pPr algn="l" rtl="0" fontAlgn="base">
        <a:spcBef>
          <a:spcPct val="0"/>
        </a:spcBef>
        <a:spcAft>
          <a:spcPct val="0"/>
        </a:spcAft>
        <a:defRPr sz="1831" b="1">
          <a:solidFill>
            <a:srgbClr val="376092"/>
          </a:solidFill>
          <a:latin typeface="Garamond" pitchFamily="18" charset="0"/>
        </a:defRPr>
      </a:lvl3pPr>
      <a:lvl4pPr algn="l" rtl="0" fontAlgn="base">
        <a:spcBef>
          <a:spcPct val="0"/>
        </a:spcBef>
        <a:spcAft>
          <a:spcPct val="0"/>
        </a:spcAft>
        <a:defRPr sz="1831" b="1">
          <a:solidFill>
            <a:srgbClr val="376092"/>
          </a:solidFill>
          <a:latin typeface="Garamond" pitchFamily="18" charset="0"/>
        </a:defRPr>
      </a:lvl4pPr>
      <a:lvl5pPr algn="l" rtl="0" fontAlgn="base">
        <a:spcBef>
          <a:spcPct val="0"/>
        </a:spcBef>
        <a:spcAft>
          <a:spcPct val="0"/>
        </a:spcAft>
        <a:defRPr sz="1831" b="1">
          <a:solidFill>
            <a:srgbClr val="376092"/>
          </a:solidFill>
          <a:latin typeface="Garamond" pitchFamily="18" charset="0"/>
        </a:defRPr>
      </a:lvl5pPr>
      <a:lvl6pPr marL="348752" algn="l" rtl="0" fontAlgn="base">
        <a:spcBef>
          <a:spcPct val="0"/>
        </a:spcBef>
        <a:spcAft>
          <a:spcPct val="0"/>
        </a:spcAft>
        <a:defRPr sz="1831" b="1">
          <a:solidFill>
            <a:srgbClr val="376092"/>
          </a:solidFill>
          <a:latin typeface="Garamond" pitchFamily="18" charset="0"/>
        </a:defRPr>
      </a:lvl6pPr>
      <a:lvl7pPr marL="697504" algn="l" rtl="0" fontAlgn="base">
        <a:spcBef>
          <a:spcPct val="0"/>
        </a:spcBef>
        <a:spcAft>
          <a:spcPct val="0"/>
        </a:spcAft>
        <a:defRPr sz="1831" b="1">
          <a:solidFill>
            <a:srgbClr val="376092"/>
          </a:solidFill>
          <a:latin typeface="Garamond" pitchFamily="18" charset="0"/>
        </a:defRPr>
      </a:lvl7pPr>
      <a:lvl8pPr marL="1046256" algn="l" rtl="0" fontAlgn="base">
        <a:spcBef>
          <a:spcPct val="0"/>
        </a:spcBef>
        <a:spcAft>
          <a:spcPct val="0"/>
        </a:spcAft>
        <a:defRPr sz="1831" b="1">
          <a:solidFill>
            <a:srgbClr val="376092"/>
          </a:solidFill>
          <a:latin typeface="Garamond" pitchFamily="18" charset="0"/>
        </a:defRPr>
      </a:lvl8pPr>
      <a:lvl9pPr marL="1395009" algn="l" rtl="0" fontAlgn="base">
        <a:spcBef>
          <a:spcPct val="0"/>
        </a:spcBef>
        <a:spcAft>
          <a:spcPct val="0"/>
        </a:spcAft>
        <a:defRPr sz="1831"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068"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068" kern="1200" dirty="0">
          <a:solidFill>
            <a:schemeClr val="tx1"/>
          </a:solidFill>
          <a:latin typeface="Garamond" pitchFamily="18" charset="0"/>
          <a:ea typeface="+mn-ea"/>
          <a:cs typeface="+mn-cs"/>
        </a:defRPr>
      </a:lvl2pPr>
      <a:lvl3pPr marL="202228" indent="-202228" algn="l" rtl="0" fontAlgn="base">
        <a:spcBef>
          <a:spcPct val="20000"/>
        </a:spcBef>
        <a:spcAft>
          <a:spcPct val="0"/>
        </a:spcAft>
        <a:buClr>
          <a:srgbClr val="376092"/>
        </a:buClr>
        <a:buBlip>
          <a:blip r:embed="rId9"/>
        </a:buBlip>
        <a:defRPr lang="en-US" sz="1068" kern="1200">
          <a:solidFill>
            <a:schemeClr val="tx1"/>
          </a:solidFill>
          <a:latin typeface="Garamond" pitchFamily="18" charset="0"/>
          <a:ea typeface="+mn-ea"/>
          <a:cs typeface="+mn-cs"/>
        </a:defRPr>
      </a:lvl3pPr>
      <a:lvl4pPr marL="340276" indent="-138048" algn="l" rtl="0" fontAlgn="base">
        <a:spcBef>
          <a:spcPct val="20000"/>
        </a:spcBef>
        <a:spcAft>
          <a:spcPct val="0"/>
        </a:spcAft>
        <a:buFont typeface="Arial" charset="0"/>
        <a:buChar char="–"/>
        <a:defRPr lang="en-US" sz="1068" kern="1200" dirty="0">
          <a:solidFill>
            <a:schemeClr val="tx1"/>
          </a:solidFill>
          <a:latin typeface="Garamond" pitchFamily="18" charset="0"/>
          <a:ea typeface="+mj-ea"/>
          <a:cs typeface="+mj-cs"/>
        </a:defRPr>
      </a:lvl4pPr>
      <a:lvl5pPr marL="478324" indent="-138048" algn="l" rtl="0" fontAlgn="base">
        <a:spcBef>
          <a:spcPct val="20000"/>
        </a:spcBef>
        <a:spcAft>
          <a:spcPct val="0"/>
        </a:spcAft>
        <a:buClr>
          <a:schemeClr val="tx2"/>
        </a:buClr>
        <a:buFont typeface="Arial" charset="0"/>
        <a:buChar char="•"/>
        <a:defRPr lang="en-US" sz="1068" kern="1200" dirty="0">
          <a:solidFill>
            <a:schemeClr val="tx1"/>
          </a:solidFill>
          <a:latin typeface="Garamond" pitchFamily="18" charset="0"/>
          <a:ea typeface="+mj-ea"/>
          <a:cs typeface="+mj-cs"/>
        </a:defRPr>
      </a:lvl5pPr>
      <a:lvl6pPr marL="478324" marR="0" indent="138048" algn="l" defTabSz="697504" rtl="0" eaLnBrk="1" fontAlgn="auto" latinLnBrk="0" hangingPunct="1">
        <a:lnSpc>
          <a:spcPct val="100000"/>
        </a:lnSpc>
        <a:spcBef>
          <a:spcPct val="20000"/>
        </a:spcBef>
        <a:spcAft>
          <a:spcPts val="0"/>
        </a:spcAft>
        <a:buClr>
          <a:schemeClr val="tx2"/>
        </a:buClr>
        <a:buSzTx/>
        <a:buFont typeface="Garamond" pitchFamily="18" charset="0"/>
        <a:buChar char="−"/>
        <a:tabLst/>
        <a:defRPr lang="en-US" sz="1068" kern="1200" dirty="0" smtClean="0">
          <a:solidFill>
            <a:schemeClr val="tx1"/>
          </a:solidFill>
          <a:latin typeface="+mn-lt"/>
          <a:ea typeface="+mn-ea"/>
          <a:cs typeface="+mn-cs"/>
        </a:defRPr>
      </a:lvl6pPr>
      <a:lvl7pPr marL="754419" marR="0" indent="-138048" algn="l" defTabSz="697504" rtl="0" eaLnBrk="1" fontAlgn="auto" latinLnBrk="0" hangingPunct="1">
        <a:lnSpc>
          <a:spcPct val="100000"/>
        </a:lnSpc>
        <a:spcBef>
          <a:spcPct val="20000"/>
        </a:spcBef>
        <a:spcAft>
          <a:spcPts val="0"/>
        </a:spcAft>
        <a:buClr>
          <a:schemeClr val="tx2"/>
        </a:buClr>
        <a:buSzTx/>
        <a:buFont typeface="Garamond" pitchFamily="18" charset="0"/>
        <a:buChar char="−"/>
        <a:tabLst/>
        <a:defRPr lang="en-US" sz="1068" kern="1200" baseline="0" dirty="0" smtClean="0">
          <a:solidFill>
            <a:schemeClr val="tx1"/>
          </a:solidFill>
          <a:latin typeface="Garamond" pitchFamily="18" charset="0"/>
          <a:ea typeface="+mn-ea"/>
          <a:cs typeface="+mn-cs"/>
        </a:defRPr>
      </a:lvl7pPr>
      <a:lvl8pPr marL="892467" indent="-138048" algn="l" defTabSz="697504" rtl="0" eaLnBrk="1" latinLnBrk="0" hangingPunct="1">
        <a:spcBef>
          <a:spcPct val="20000"/>
        </a:spcBef>
        <a:buFont typeface="Garamond" pitchFamily="18" charset="0"/>
        <a:buChar char="−"/>
        <a:defRPr lang="en-US" sz="1068" kern="1200" baseline="0" dirty="0" smtClean="0">
          <a:solidFill>
            <a:schemeClr val="tx1"/>
          </a:solidFill>
          <a:latin typeface="Garamond" pitchFamily="18" charset="0"/>
          <a:ea typeface="+mn-ea"/>
          <a:cs typeface="+mn-cs"/>
        </a:defRPr>
      </a:lvl8pPr>
      <a:lvl9pPr marL="1022038" indent="-129571" algn="l" defTabSz="697504" rtl="0" eaLnBrk="1" latinLnBrk="0" hangingPunct="1">
        <a:spcBef>
          <a:spcPct val="20000"/>
        </a:spcBef>
        <a:buFont typeface="Garamond" pitchFamily="18" charset="0"/>
        <a:buChar char="−"/>
        <a:defRPr lang="en-US" sz="1068" kern="1200" baseline="0" dirty="0" smtClean="0">
          <a:solidFill>
            <a:schemeClr val="tx1"/>
          </a:solidFill>
          <a:latin typeface="Garamond" pitchFamily="18" charset="0"/>
          <a:ea typeface="+mn-ea"/>
          <a:cs typeface="+mn-cs"/>
        </a:defRPr>
      </a:lvl9pPr>
    </p:bodyStyle>
    <p:otherStyle>
      <a:defPPr>
        <a:defRPr lang="en-US"/>
      </a:defPPr>
      <a:lvl1pPr marL="0" algn="l" defTabSz="697504" rtl="0" eaLnBrk="1" latinLnBrk="0" hangingPunct="1">
        <a:defRPr sz="1373" kern="1200">
          <a:solidFill>
            <a:schemeClr val="tx1"/>
          </a:solidFill>
          <a:latin typeface="+mn-lt"/>
          <a:ea typeface="+mn-ea"/>
          <a:cs typeface="+mn-cs"/>
        </a:defRPr>
      </a:lvl1pPr>
      <a:lvl2pPr marL="348752" algn="l" defTabSz="697504" rtl="0" eaLnBrk="1" latinLnBrk="0" hangingPunct="1">
        <a:defRPr sz="1373" kern="1200">
          <a:solidFill>
            <a:schemeClr val="tx1"/>
          </a:solidFill>
          <a:latin typeface="+mn-lt"/>
          <a:ea typeface="+mn-ea"/>
          <a:cs typeface="+mn-cs"/>
        </a:defRPr>
      </a:lvl2pPr>
      <a:lvl3pPr marL="697504" algn="l" defTabSz="697504" rtl="0" eaLnBrk="1" latinLnBrk="0" hangingPunct="1">
        <a:defRPr sz="1373" kern="1200">
          <a:solidFill>
            <a:schemeClr val="tx1"/>
          </a:solidFill>
          <a:latin typeface="+mn-lt"/>
          <a:ea typeface="+mn-ea"/>
          <a:cs typeface="+mn-cs"/>
        </a:defRPr>
      </a:lvl3pPr>
      <a:lvl4pPr marL="1046256" algn="l" defTabSz="697504" rtl="0" eaLnBrk="1" latinLnBrk="0" hangingPunct="1">
        <a:defRPr sz="1373" kern="1200">
          <a:solidFill>
            <a:schemeClr val="tx1"/>
          </a:solidFill>
          <a:latin typeface="+mn-lt"/>
          <a:ea typeface="+mn-ea"/>
          <a:cs typeface="+mn-cs"/>
        </a:defRPr>
      </a:lvl4pPr>
      <a:lvl5pPr marL="1395009" algn="l" defTabSz="697504" rtl="0" eaLnBrk="1" latinLnBrk="0" hangingPunct="1">
        <a:defRPr sz="1373" kern="1200">
          <a:solidFill>
            <a:schemeClr val="tx1"/>
          </a:solidFill>
          <a:latin typeface="+mn-lt"/>
          <a:ea typeface="+mn-ea"/>
          <a:cs typeface="+mn-cs"/>
        </a:defRPr>
      </a:lvl5pPr>
      <a:lvl6pPr marL="1743761" algn="l" defTabSz="697504" rtl="0" eaLnBrk="1" latinLnBrk="0" hangingPunct="1">
        <a:defRPr sz="1373" kern="1200">
          <a:solidFill>
            <a:schemeClr val="tx1"/>
          </a:solidFill>
          <a:latin typeface="+mn-lt"/>
          <a:ea typeface="+mn-ea"/>
          <a:cs typeface="+mn-cs"/>
        </a:defRPr>
      </a:lvl6pPr>
      <a:lvl7pPr marL="2092513" algn="l" defTabSz="697504" rtl="0" eaLnBrk="1" latinLnBrk="0" hangingPunct="1">
        <a:defRPr sz="1373" kern="1200">
          <a:solidFill>
            <a:schemeClr val="tx1"/>
          </a:solidFill>
          <a:latin typeface="+mn-lt"/>
          <a:ea typeface="+mn-ea"/>
          <a:cs typeface="+mn-cs"/>
        </a:defRPr>
      </a:lvl7pPr>
      <a:lvl8pPr marL="2441265" algn="l" defTabSz="697504" rtl="0" eaLnBrk="1" latinLnBrk="0" hangingPunct="1">
        <a:defRPr sz="1373" kern="1200">
          <a:solidFill>
            <a:schemeClr val="tx1"/>
          </a:solidFill>
          <a:latin typeface="+mn-lt"/>
          <a:ea typeface="+mn-ea"/>
          <a:cs typeface="+mn-cs"/>
        </a:defRPr>
      </a:lvl8pPr>
      <a:lvl9pPr marL="2790017" algn="l" defTabSz="697504" rtl="0" eaLnBrk="1" latinLnBrk="0" hangingPunct="1">
        <a:defRPr sz="137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tags" Target="../tags/tag41.xml"/><Relationship Id="rId18" Type="http://schemas.openxmlformats.org/officeDocument/2006/relationships/image" Target="../media/image6.jpg"/><Relationship Id="rId26" Type="http://schemas.openxmlformats.org/officeDocument/2006/relationships/image" Target="../media/image14.emf"/><Relationship Id="rId3" Type="http://schemas.openxmlformats.org/officeDocument/2006/relationships/tags" Target="../tags/tag31.xml"/><Relationship Id="rId21" Type="http://schemas.openxmlformats.org/officeDocument/2006/relationships/image" Target="../media/image9.emf"/><Relationship Id="rId34" Type="http://schemas.openxmlformats.org/officeDocument/2006/relationships/image" Target="../media/image22.jpeg"/><Relationship Id="rId7" Type="http://schemas.openxmlformats.org/officeDocument/2006/relationships/tags" Target="../tags/tag35.xml"/><Relationship Id="rId12" Type="http://schemas.openxmlformats.org/officeDocument/2006/relationships/tags" Target="../tags/tag40.xml"/><Relationship Id="rId17" Type="http://schemas.openxmlformats.org/officeDocument/2006/relationships/image" Target="../media/image5.jpg"/><Relationship Id="rId25" Type="http://schemas.openxmlformats.org/officeDocument/2006/relationships/image" Target="../media/image13.emf"/><Relationship Id="rId33" Type="http://schemas.openxmlformats.org/officeDocument/2006/relationships/image" Target="../media/image21.emf"/><Relationship Id="rId2" Type="http://schemas.openxmlformats.org/officeDocument/2006/relationships/tags" Target="../tags/tag30.xml"/><Relationship Id="rId16" Type="http://schemas.openxmlformats.org/officeDocument/2006/relationships/slideLayout" Target="../slideLayouts/slideLayout2.xml"/><Relationship Id="rId20" Type="http://schemas.openxmlformats.org/officeDocument/2006/relationships/image" Target="../media/image8.emf"/><Relationship Id="rId29" Type="http://schemas.openxmlformats.org/officeDocument/2006/relationships/image" Target="../media/image17.emf"/><Relationship Id="rId1" Type="http://schemas.openxmlformats.org/officeDocument/2006/relationships/tags" Target="../tags/tag29.xml"/><Relationship Id="rId6" Type="http://schemas.openxmlformats.org/officeDocument/2006/relationships/tags" Target="../tags/tag34.xml"/><Relationship Id="rId11" Type="http://schemas.openxmlformats.org/officeDocument/2006/relationships/tags" Target="../tags/tag39.xml"/><Relationship Id="rId24" Type="http://schemas.openxmlformats.org/officeDocument/2006/relationships/image" Target="../media/image12.emf"/><Relationship Id="rId32" Type="http://schemas.openxmlformats.org/officeDocument/2006/relationships/image" Target="../media/image20.emf"/><Relationship Id="rId5" Type="http://schemas.openxmlformats.org/officeDocument/2006/relationships/tags" Target="../tags/tag33.xml"/><Relationship Id="rId15" Type="http://schemas.openxmlformats.org/officeDocument/2006/relationships/tags" Target="../tags/tag43.xml"/><Relationship Id="rId23" Type="http://schemas.openxmlformats.org/officeDocument/2006/relationships/image" Target="../media/image11.emf"/><Relationship Id="rId28" Type="http://schemas.openxmlformats.org/officeDocument/2006/relationships/image" Target="../media/image16.emf"/><Relationship Id="rId10" Type="http://schemas.openxmlformats.org/officeDocument/2006/relationships/tags" Target="../tags/tag38.xml"/><Relationship Id="rId19" Type="http://schemas.openxmlformats.org/officeDocument/2006/relationships/image" Target="../media/image7.emf"/><Relationship Id="rId31" Type="http://schemas.openxmlformats.org/officeDocument/2006/relationships/image" Target="../media/image19.emf"/><Relationship Id="rId4" Type="http://schemas.openxmlformats.org/officeDocument/2006/relationships/tags" Target="../tags/tag32.xml"/><Relationship Id="rId9" Type="http://schemas.openxmlformats.org/officeDocument/2006/relationships/tags" Target="../tags/tag37.xml"/><Relationship Id="rId14" Type="http://schemas.openxmlformats.org/officeDocument/2006/relationships/tags" Target="../tags/tag42.xml"/><Relationship Id="rId22" Type="http://schemas.openxmlformats.org/officeDocument/2006/relationships/image" Target="../media/image10.emf"/><Relationship Id="rId27" Type="http://schemas.openxmlformats.org/officeDocument/2006/relationships/image" Target="../media/image15.emf"/><Relationship Id="rId30" Type="http://schemas.openxmlformats.org/officeDocument/2006/relationships/image" Target="../media/image18.emf"/><Relationship Id="rId8" Type="http://schemas.openxmlformats.org/officeDocument/2006/relationships/tags" Target="../tags/tag36.xml"/></Relationships>
</file>

<file path=ppt/slides/_rels/slide2.xml.rels><?xml version="1.0" encoding="UTF-8" standalone="yes"?>
<Relationships xmlns="http://schemas.openxmlformats.org/package/2006/relationships"><Relationship Id="rId8" Type="http://schemas.openxmlformats.org/officeDocument/2006/relationships/tags" Target="../tags/tag51.xml"/><Relationship Id="rId13" Type="http://schemas.openxmlformats.org/officeDocument/2006/relationships/image" Target="../media/image23.emf"/><Relationship Id="rId18" Type="http://schemas.openxmlformats.org/officeDocument/2006/relationships/image" Target="../media/image16.emf"/><Relationship Id="rId3" Type="http://schemas.openxmlformats.org/officeDocument/2006/relationships/tags" Target="../tags/tag46.xml"/><Relationship Id="rId21" Type="http://schemas.openxmlformats.org/officeDocument/2006/relationships/image" Target="../media/image20.emf"/><Relationship Id="rId7" Type="http://schemas.openxmlformats.org/officeDocument/2006/relationships/tags" Target="../tags/tag50.xml"/><Relationship Id="rId12" Type="http://schemas.openxmlformats.org/officeDocument/2006/relationships/image" Target="../media/image5.jpg"/><Relationship Id="rId17" Type="http://schemas.openxmlformats.org/officeDocument/2006/relationships/image" Target="../media/image27.emf"/><Relationship Id="rId2" Type="http://schemas.openxmlformats.org/officeDocument/2006/relationships/tags" Target="../tags/tag45.xml"/><Relationship Id="rId16" Type="http://schemas.openxmlformats.org/officeDocument/2006/relationships/image" Target="../media/image26.emf"/><Relationship Id="rId20" Type="http://schemas.openxmlformats.org/officeDocument/2006/relationships/image" Target="../media/image29.emf"/><Relationship Id="rId1" Type="http://schemas.openxmlformats.org/officeDocument/2006/relationships/tags" Target="../tags/tag44.xml"/><Relationship Id="rId6" Type="http://schemas.openxmlformats.org/officeDocument/2006/relationships/tags" Target="../tags/tag49.xml"/><Relationship Id="rId11" Type="http://schemas.openxmlformats.org/officeDocument/2006/relationships/image" Target="../media/image6.jpg"/><Relationship Id="rId5" Type="http://schemas.openxmlformats.org/officeDocument/2006/relationships/tags" Target="../tags/tag48.xml"/><Relationship Id="rId15" Type="http://schemas.openxmlformats.org/officeDocument/2006/relationships/image" Target="../media/image25.emf"/><Relationship Id="rId10" Type="http://schemas.openxmlformats.org/officeDocument/2006/relationships/slideLayout" Target="../slideLayouts/slideLayout3.xml"/><Relationship Id="rId19" Type="http://schemas.openxmlformats.org/officeDocument/2006/relationships/image" Target="../media/image28.emf"/><Relationship Id="rId4" Type="http://schemas.openxmlformats.org/officeDocument/2006/relationships/tags" Target="../tags/tag47.xml"/><Relationship Id="rId9" Type="http://schemas.openxmlformats.org/officeDocument/2006/relationships/tags" Target="../tags/tag52.xml"/><Relationship Id="rId14" Type="http://schemas.openxmlformats.org/officeDocument/2006/relationships/image" Target="../media/image24.emf"/><Relationship Id="rId22" Type="http://schemas.openxmlformats.org/officeDocument/2006/relationships/image" Target="../media/image22.jpeg"/></Relationships>
</file>

<file path=ppt/slides/_rels/slide3.xml.rels><?xml version="1.0" encoding="UTF-8" standalone="yes"?>
<Relationships xmlns="http://schemas.openxmlformats.org/package/2006/relationships"><Relationship Id="rId8" Type="http://schemas.openxmlformats.org/officeDocument/2006/relationships/image" Target="../media/image30.emf"/><Relationship Id="rId3" Type="http://schemas.openxmlformats.org/officeDocument/2006/relationships/slideLayout" Target="../slideLayouts/slideLayout2.xml"/><Relationship Id="rId7" Type="http://schemas.openxmlformats.org/officeDocument/2006/relationships/image" Target="../media/image5.jpg"/><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image" Target="../media/image6.jpg"/><Relationship Id="rId5" Type="http://schemas.openxmlformats.org/officeDocument/2006/relationships/hyperlink" Target="mailto:guernsey.bp2s.volta.cosec@bnpparibas.com" TargetMode="External"/><Relationship Id="rId10" Type="http://schemas.openxmlformats.org/officeDocument/2006/relationships/image" Target="../media/image22.jpeg"/><Relationship Id="rId4" Type="http://schemas.openxmlformats.org/officeDocument/2006/relationships/hyperlink" Target="mailto:Francois.touati@axa-im.com" TargetMode="External"/><Relationship Id="rId9" Type="http://schemas.openxmlformats.org/officeDocument/2006/relationships/image" Target="../media/image20.emf"/></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519997" y="1656003"/>
            <a:ext cx="4860290" cy="192360"/>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Background</a:t>
            </a:r>
            <a:r>
              <a:rPr sz="1300" b="1" spc="-40" dirty="0">
                <a:solidFill>
                  <a:srgbClr val="4876B9"/>
                </a:solidFill>
                <a:latin typeface="Calibri"/>
                <a:cs typeface="Calibri"/>
              </a:rPr>
              <a:t> </a:t>
            </a:r>
            <a:r>
              <a:rPr sz="1300" b="1" dirty="0">
                <a:solidFill>
                  <a:srgbClr val="4876B9"/>
                </a:solidFill>
                <a:latin typeface="Calibri"/>
                <a:cs typeface="Calibri"/>
              </a:rPr>
              <a:t>and</a:t>
            </a:r>
            <a:r>
              <a:rPr sz="1300" b="1" spc="-40" dirty="0">
                <a:solidFill>
                  <a:srgbClr val="4876B9"/>
                </a:solidFill>
                <a:latin typeface="Calibri"/>
                <a:cs typeface="Calibri"/>
              </a:rPr>
              <a:t> </a:t>
            </a:r>
            <a:r>
              <a:rPr sz="1300" b="1" dirty="0">
                <a:solidFill>
                  <a:srgbClr val="4876B9"/>
                </a:solidFill>
                <a:latin typeface="Calibri"/>
                <a:cs typeface="Calibri"/>
              </a:rPr>
              <a:t>Investment</a:t>
            </a:r>
            <a:r>
              <a:rPr sz="1300" b="1" spc="-35" dirty="0">
                <a:solidFill>
                  <a:srgbClr val="4876B9"/>
                </a:solidFill>
                <a:latin typeface="Calibri"/>
                <a:cs typeface="Calibri"/>
              </a:rPr>
              <a:t> </a:t>
            </a:r>
            <a:r>
              <a:rPr sz="1300" b="1" spc="-10" dirty="0" err="1">
                <a:solidFill>
                  <a:srgbClr val="4876B9"/>
                </a:solidFill>
                <a:latin typeface="Calibri"/>
                <a:cs typeface="Calibri"/>
              </a:rPr>
              <a:t>Objecti</a:t>
            </a:r>
            <a:r>
              <a:rPr lang="fr-FR" sz="1300" b="1" spc="-10" dirty="0">
                <a:solidFill>
                  <a:srgbClr val="4876B9"/>
                </a:solidFill>
                <a:latin typeface="Calibri"/>
                <a:cs typeface="Calibri"/>
              </a:rPr>
              <a:t>v</a:t>
            </a:r>
            <a:r>
              <a:rPr sz="1300" b="1" spc="-10" dirty="0">
                <a:solidFill>
                  <a:srgbClr val="4876B9"/>
                </a:solidFill>
                <a:latin typeface="Calibri"/>
                <a:cs typeface="Calibri"/>
              </a:rPr>
              <a:t>e</a:t>
            </a:r>
            <a:endParaRPr sz="1300" dirty="0">
              <a:latin typeface="Calibri"/>
              <a:cs typeface="Calibri"/>
            </a:endParaRPr>
          </a:p>
        </p:txBody>
      </p:sp>
      <p:sp>
        <p:nvSpPr>
          <p:cNvPr id="3" name="object 3"/>
          <p:cNvSpPr txBox="1"/>
          <p:nvPr/>
        </p:nvSpPr>
        <p:spPr>
          <a:xfrm>
            <a:off x="2519997" y="2735999"/>
            <a:ext cx="4860290" cy="192360"/>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Fund </a:t>
            </a:r>
            <a:r>
              <a:rPr sz="1300" b="1" spc="-10" dirty="0">
                <a:solidFill>
                  <a:srgbClr val="4876B9"/>
                </a:solidFill>
                <a:latin typeface="Calibri"/>
                <a:cs typeface="Calibri"/>
              </a:rPr>
              <a:t>Performance</a:t>
            </a:r>
            <a:endParaRPr sz="1300" dirty="0">
              <a:solidFill>
                <a:srgbClr val="4876B9"/>
              </a:solidFill>
              <a:latin typeface="Calibri"/>
              <a:cs typeface="Calibri"/>
            </a:endParaRPr>
          </a:p>
        </p:txBody>
      </p:sp>
      <p:grpSp>
        <p:nvGrpSpPr>
          <p:cNvPr id="4" name="object 4"/>
          <p:cNvGrpSpPr/>
          <p:nvPr/>
        </p:nvGrpSpPr>
        <p:grpSpPr>
          <a:xfrm>
            <a:off x="0" y="756005"/>
            <a:ext cx="7560309" cy="720090"/>
            <a:chOff x="0" y="756005"/>
            <a:chExt cx="7560309" cy="720090"/>
          </a:xfrm>
        </p:grpSpPr>
        <p:sp>
          <p:nvSpPr>
            <p:cNvPr id="5" name="object 5"/>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6" name="object 6"/>
            <p:cNvPicPr/>
            <p:nvPr/>
          </p:nvPicPr>
          <p:blipFill>
            <a:blip r:embed="rId17" cstate="print"/>
            <a:stretch>
              <a:fillRect/>
            </a:stretch>
          </p:blipFill>
          <p:spPr>
            <a:xfrm>
              <a:off x="6464465" y="757174"/>
              <a:ext cx="1095527" cy="718832"/>
            </a:xfrm>
            <a:prstGeom prst="rect">
              <a:avLst/>
            </a:prstGeom>
          </p:spPr>
        </p:pic>
      </p:grpSp>
      <p:sp>
        <p:nvSpPr>
          <p:cNvPr id="7" name="object 7"/>
          <p:cNvSpPr txBox="1"/>
          <p:nvPr/>
        </p:nvSpPr>
        <p:spPr>
          <a:xfrm>
            <a:off x="179997" y="5778005"/>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Asset</a:t>
            </a:r>
            <a:r>
              <a:rPr sz="1300" b="1" spc="-25" dirty="0">
                <a:solidFill>
                  <a:srgbClr val="4876B9"/>
                </a:solidFill>
                <a:latin typeface="Calibri"/>
                <a:cs typeface="Calibri"/>
              </a:rPr>
              <a:t> </a:t>
            </a:r>
            <a:r>
              <a:rPr sz="1300" b="1" spc="-10" dirty="0">
                <a:solidFill>
                  <a:srgbClr val="4876B9"/>
                </a:solidFill>
                <a:latin typeface="Calibri"/>
                <a:cs typeface="Calibri"/>
              </a:rPr>
              <a:t>Breakdown</a:t>
            </a:r>
            <a:endParaRPr sz="1300">
              <a:latin typeface="Calibri"/>
              <a:cs typeface="Calibri"/>
            </a:endParaRPr>
          </a:p>
        </p:txBody>
      </p:sp>
      <p:sp>
        <p:nvSpPr>
          <p:cNvPr id="8" name="object 8"/>
          <p:cNvSpPr txBox="1"/>
          <p:nvPr/>
        </p:nvSpPr>
        <p:spPr>
          <a:xfrm>
            <a:off x="179997" y="8207997"/>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Historical</a:t>
            </a:r>
            <a:r>
              <a:rPr sz="1300" b="1" spc="-60" dirty="0">
                <a:solidFill>
                  <a:srgbClr val="4876B9"/>
                </a:solidFill>
                <a:latin typeface="Calibri"/>
                <a:cs typeface="Calibri"/>
              </a:rPr>
              <a:t> </a:t>
            </a:r>
            <a:r>
              <a:rPr sz="1300" b="1" spc="-10" dirty="0">
                <a:solidFill>
                  <a:srgbClr val="4876B9"/>
                </a:solidFill>
                <a:latin typeface="Calibri"/>
                <a:cs typeface="Calibri"/>
              </a:rPr>
              <a:t>Performance</a:t>
            </a:r>
            <a:endParaRPr sz="1300">
              <a:latin typeface="Calibri"/>
              <a:cs typeface="Calibri"/>
            </a:endParaRPr>
          </a:p>
        </p:txBody>
      </p:sp>
      <p:sp>
        <p:nvSpPr>
          <p:cNvPr id="9" name="object 9"/>
          <p:cNvSpPr txBox="1"/>
          <p:nvPr/>
        </p:nvSpPr>
        <p:spPr>
          <a:xfrm>
            <a:off x="3869994" y="5778005"/>
            <a:ext cx="3510279" cy="216535"/>
          </a:xfrm>
          <a:prstGeom prst="rect">
            <a:avLst/>
          </a:prstGeom>
          <a:solidFill>
            <a:srgbClr val="B5D0ED"/>
          </a:solidFill>
          <a:ln>
            <a:solidFill>
              <a:srgbClr val="B5D0ED"/>
            </a:solidFill>
          </a:ln>
        </p:spPr>
        <p:txBody>
          <a:bodyPr vert="horz" wrap="square" lIns="0" tIns="0" rIns="0" bIns="0" rtlCol="0">
            <a:spAutoFit/>
          </a:bodyPr>
          <a:lstStyle/>
          <a:p>
            <a:pPr marL="71755">
              <a:lnSpc>
                <a:spcPts val="1535"/>
              </a:lnSpc>
            </a:pPr>
            <a:r>
              <a:rPr sz="1300" b="1" spc="-30" dirty="0">
                <a:solidFill>
                  <a:srgbClr val="4876B9"/>
                </a:solidFill>
                <a:latin typeface="Calibri"/>
                <a:cs typeface="Calibri"/>
              </a:rPr>
              <a:t>Top</a:t>
            </a:r>
            <a:r>
              <a:rPr sz="1300" b="1" spc="-25" dirty="0">
                <a:solidFill>
                  <a:srgbClr val="4876B9"/>
                </a:solidFill>
                <a:latin typeface="Calibri"/>
                <a:cs typeface="Calibri"/>
              </a:rPr>
              <a:t> </a:t>
            </a:r>
            <a:r>
              <a:rPr sz="1300" b="1" dirty="0">
                <a:solidFill>
                  <a:srgbClr val="4876B9"/>
                </a:solidFill>
                <a:latin typeface="Calibri"/>
                <a:cs typeface="Calibri"/>
              </a:rPr>
              <a:t>10</a:t>
            </a:r>
            <a:r>
              <a:rPr sz="1300" b="1" spc="-25" dirty="0">
                <a:solidFill>
                  <a:srgbClr val="4876B9"/>
                </a:solidFill>
                <a:latin typeface="Calibri"/>
                <a:cs typeface="Calibri"/>
              </a:rPr>
              <a:t> </a:t>
            </a:r>
            <a:r>
              <a:rPr sz="1300" b="1" dirty="0">
                <a:solidFill>
                  <a:srgbClr val="4876B9"/>
                </a:solidFill>
                <a:latin typeface="Calibri"/>
                <a:cs typeface="Calibri"/>
              </a:rPr>
              <a:t>Underlying</a:t>
            </a:r>
            <a:r>
              <a:rPr sz="1300" b="1" spc="-25" dirty="0">
                <a:solidFill>
                  <a:srgbClr val="4876B9"/>
                </a:solidFill>
                <a:latin typeface="Calibri"/>
                <a:cs typeface="Calibri"/>
              </a:rPr>
              <a:t> </a:t>
            </a:r>
            <a:r>
              <a:rPr sz="1300" b="1" spc="-10" dirty="0">
                <a:solidFill>
                  <a:srgbClr val="4876B9"/>
                </a:solidFill>
                <a:latin typeface="Calibri"/>
                <a:cs typeface="Calibri"/>
              </a:rPr>
              <a:t>Exposures</a:t>
            </a:r>
            <a:endParaRPr sz="1300">
              <a:latin typeface="Calibri"/>
              <a:cs typeface="Calibri"/>
            </a:endParaRPr>
          </a:p>
        </p:txBody>
      </p:sp>
      <p:sp>
        <p:nvSpPr>
          <p:cNvPr id="10" name="object 10"/>
          <p:cNvSpPr txBox="1"/>
          <p:nvPr/>
        </p:nvSpPr>
        <p:spPr>
          <a:xfrm>
            <a:off x="3869994" y="8207997"/>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spc="-10" dirty="0">
                <a:solidFill>
                  <a:srgbClr val="4876B9"/>
                </a:solidFill>
                <a:latin typeface="Calibri"/>
                <a:cs typeface="Calibri"/>
              </a:rPr>
              <a:t>Portfolio</a:t>
            </a:r>
            <a:r>
              <a:rPr sz="1300" b="1" spc="-25" dirty="0">
                <a:solidFill>
                  <a:srgbClr val="4876B9"/>
                </a:solidFill>
                <a:latin typeface="Calibri"/>
                <a:cs typeface="Calibri"/>
              </a:rPr>
              <a:t> </a:t>
            </a:r>
            <a:r>
              <a:rPr sz="1300" b="1" dirty="0">
                <a:solidFill>
                  <a:srgbClr val="4876B9"/>
                </a:solidFill>
                <a:latin typeface="Calibri"/>
                <a:cs typeface="Calibri"/>
              </a:rPr>
              <a:t>Rating</a:t>
            </a:r>
            <a:r>
              <a:rPr sz="1300" b="1" spc="-30" dirty="0">
                <a:solidFill>
                  <a:srgbClr val="4876B9"/>
                </a:solidFill>
                <a:latin typeface="Calibri"/>
                <a:cs typeface="Calibri"/>
              </a:rPr>
              <a:t> </a:t>
            </a:r>
            <a:r>
              <a:rPr sz="1300" b="1" spc="-10" dirty="0">
                <a:solidFill>
                  <a:srgbClr val="4876B9"/>
                </a:solidFill>
                <a:latin typeface="Calibri"/>
                <a:cs typeface="Calibri"/>
              </a:rPr>
              <a:t>Breakdown</a:t>
            </a:r>
            <a:endParaRPr sz="1300">
              <a:latin typeface="Calibri"/>
              <a:cs typeface="Calibri"/>
            </a:endParaRPr>
          </a:p>
        </p:txBody>
      </p:sp>
      <p:pic>
        <p:nvPicPr>
          <p:cNvPr id="11" name="object 11"/>
          <p:cNvPicPr/>
          <p:nvPr/>
        </p:nvPicPr>
        <p:blipFill>
          <a:blip r:embed="rId18" cstate="print"/>
          <a:stretch>
            <a:fillRect/>
          </a:stretch>
        </p:blipFill>
        <p:spPr>
          <a:xfrm>
            <a:off x="6966001" y="181054"/>
            <a:ext cx="413994" cy="406113"/>
          </a:xfrm>
          <a:prstGeom prst="rect">
            <a:avLst/>
          </a:prstGeom>
        </p:spPr>
      </p:pic>
      <p:sp>
        <p:nvSpPr>
          <p:cNvPr id="17" name="object 17"/>
          <p:cNvSpPr txBox="1"/>
          <p:nvPr/>
        </p:nvSpPr>
        <p:spPr>
          <a:xfrm>
            <a:off x="2507273" y="1881591"/>
            <a:ext cx="4886960" cy="764248"/>
          </a:xfrm>
          <a:prstGeom prst="rect">
            <a:avLst/>
          </a:prstGeom>
        </p:spPr>
        <p:txBody>
          <a:bodyPr vert="horz" wrap="square" lIns="0" tIns="12700" rIns="0" bIns="0" rtlCol="0">
            <a:spAutoFit/>
          </a:body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700" b="0" i="0" u="none" strike="noStrike" cap="none" normalizeH="0" baseline="0" dirty="0">
                <a:ln>
                  <a:noFill/>
                </a:ln>
                <a:solidFill>
                  <a:srgbClr val="404040"/>
                </a:solidFill>
                <a:effectLst/>
                <a:latin typeface="Arial" charset="0"/>
                <a:ea typeface="Calibri" pitchFamily="34" charset="0"/>
                <a:cs typeface="Times New Roman" pitchFamily="18" charset="0"/>
              </a:rPr>
              <a:t>AXA Investment Managers Paris (“AXA IM”) has been the Investment Manager of Volta Finance Limited (“Volta”) since inception. Volta’s investment objectives are to preserve capital across the credit cycle and to provide a stable stream of income to its Shareholders through dividends. For this purpose, Volta pursues a multi-asset investment strategy on deals, vehicles and arrangements that provide leveraged exposure to target Underlying Assets (including corporate credit, residential and commercial mortgages, auto and student loans, credit card and lease receivables).</a:t>
            </a:r>
            <a:endParaRPr kumimoji="0" lang="fr-FR" altLang="fr-FR" sz="700" b="0" i="0" u="none" strike="noStrike" cap="none" normalizeH="0" baseline="0" dirty="0">
              <a:ln>
                <a:noFill/>
              </a:ln>
              <a:solidFill>
                <a:srgbClr val="404040"/>
              </a:solidFill>
              <a:effectLst/>
              <a:latin typeface="Arial" charset="0"/>
              <a:ea typeface="Calibri" pitchFamily="34" charset="0"/>
              <a:cs typeface="Times New Roman" pitchFamily="18" charset="0"/>
            </a:endParaRPr>
          </a:p>
        </p:txBody>
      </p:sp>
      <p:sp>
        <p:nvSpPr>
          <p:cNvPr id="18" name="object 18"/>
          <p:cNvSpPr txBox="1">
            <a:spLocks noGrp="1"/>
          </p:cNvSpPr>
          <p:nvPr>
            <p:ph type="title"/>
          </p:nvPr>
        </p:nvSpPr>
        <p:spPr>
          <a:xfrm>
            <a:off x="2184902" y="814225"/>
            <a:ext cx="2092960" cy="359073"/>
          </a:xfrm>
          <a:prstGeom prst="rect">
            <a:avLst/>
          </a:prstGeom>
        </p:spPr>
        <p:txBody>
          <a:bodyPr vert="horz" wrap="square" lIns="0" tIns="12700" rIns="0" bIns="0" rtlCol="0">
            <a:spAutoFit/>
          </a:bodyPr>
          <a:lstStyle/>
          <a:p>
            <a:pPr marL="12700">
              <a:lnSpc>
                <a:spcPts val="2680"/>
              </a:lnSpc>
              <a:spcBef>
                <a:spcPts val="100"/>
              </a:spcBef>
            </a:pPr>
            <a:r>
              <a:rPr spc="-10" dirty="0"/>
              <a:t>Volta</a:t>
            </a:r>
            <a:r>
              <a:rPr spc="-70" dirty="0"/>
              <a:t> </a:t>
            </a:r>
            <a:r>
              <a:rPr dirty="0"/>
              <a:t>Finance</a:t>
            </a:r>
            <a:r>
              <a:rPr spc="-60" dirty="0"/>
              <a:t> </a:t>
            </a:r>
            <a:r>
              <a:rPr spc="-25" dirty="0"/>
              <a:t>Ltd</a:t>
            </a:r>
          </a:p>
        </p:txBody>
      </p:sp>
      <p:sp>
        <p:nvSpPr>
          <p:cNvPr id="19" name="object 19"/>
          <p:cNvSpPr txBox="1"/>
          <p:nvPr/>
        </p:nvSpPr>
        <p:spPr>
          <a:xfrm>
            <a:off x="2481900" y="5161622"/>
            <a:ext cx="4268150" cy="489878"/>
          </a:xfrm>
          <a:prstGeom prst="rect">
            <a:avLst/>
          </a:prstGeom>
        </p:spPr>
        <p:txBody>
          <a:bodyPr vert="horz" wrap="square" lIns="0" tIns="12700" rIns="0" bIns="0" rtlCol="0">
            <a:spAutoFit/>
          </a:bodyPr>
          <a:lstStyle/>
          <a:p>
            <a:pPr marL="38100">
              <a:lnSpc>
                <a:spcPct val="100000"/>
              </a:lnSpc>
              <a:spcBef>
                <a:spcPts val="100"/>
              </a:spcBef>
            </a:pPr>
            <a:r>
              <a:rPr lang="en-US" sz="675" b="0" i="1" baseline="30864" dirty="0">
                <a:solidFill>
                  <a:schemeClr val="bg1">
                    <a:lumMod val="50000"/>
                  </a:schemeClr>
                </a:solidFill>
                <a:latin typeface="Calibri Light"/>
                <a:cs typeface="Calibri Light"/>
              </a:rPr>
              <a:t>1</a:t>
            </a:r>
            <a:r>
              <a:rPr lang="en-US" sz="675" b="0" i="1" spc="-15"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Share (VTA.NA) performance (annualised figures with dividends re-invested). Source: Bbg (TRA function) </a:t>
            </a:r>
            <a:r>
              <a:rPr lang="en-US" sz="675" b="0" i="1" baseline="30864" dirty="0">
                <a:solidFill>
                  <a:schemeClr val="bg1">
                    <a:lumMod val="50000"/>
                  </a:schemeClr>
                </a:solidFill>
                <a:latin typeface="Calibri Light"/>
                <a:cs typeface="Calibri Light"/>
              </a:rPr>
              <a:t>2</a:t>
            </a:r>
            <a:r>
              <a:rPr lang="en-US" sz="675" b="0" i="1" spc="-7"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Performance of published NAV (including dividend payments)</a:t>
            </a:r>
            <a:r>
              <a:rPr lang="en-US" sz="800" b="0" i="1" spc="-10" dirty="0">
                <a:solidFill>
                  <a:schemeClr val="bg1">
                    <a:lumMod val="50000"/>
                  </a:schemeClr>
                </a:solidFill>
                <a:latin typeface="Calibri Light"/>
                <a:cs typeface="Calibri Light"/>
              </a:rPr>
              <a:t>.</a:t>
            </a:r>
            <a:endParaRPr lang="en-US" sz="800" dirty="0">
              <a:solidFill>
                <a:schemeClr val="bg1">
                  <a:lumMod val="50000"/>
                </a:schemeClr>
              </a:solidFill>
              <a:latin typeface="Calibri Light"/>
              <a:cs typeface="Calibri Light"/>
            </a:endParaRPr>
          </a:p>
          <a:p>
            <a:pPr marL="38100">
              <a:lnSpc>
                <a:spcPct val="100000"/>
              </a:lnSpc>
            </a:pPr>
            <a:r>
              <a:rPr lang="fr-FR" sz="675" b="0" i="1" baseline="30864" dirty="0">
                <a:solidFill>
                  <a:schemeClr val="bg1">
                    <a:lumMod val="50000"/>
                  </a:schemeClr>
                </a:solidFill>
                <a:latin typeface="Calibri Light"/>
                <a:cs typeface="Calibri Light"/>
              </a:rPr>
              <a:t>3</a:t>
            </a:r>
            <a:r>
              <a:rPr lang="fr-FR" sz="675" b="0" i="1" spc="-15"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Calculated as the most recent annual dividend payments versus the month-end share price (VTA.NA)</a:t>
            </a:r>
            <a:r>
              <a:rPr lang="fr-FR" sz="800" b="0" i="1" spc="-10" dirty="0">
                <a:solidFill>
                  <a:schemeClr val="bg1">
                    <a:lumMod val="50000"/>
                  </a:schemeClr>
                </a:solidFill>
                <a:latin typeface="Calibri Light"/>
                <a:cs typeface="Calibri Light"/>
              </a:rPr>
              <a:t>.</a:t>
            </a:r>
            <a:endParaRPr lang="fr-FR" sz="800" dirty="0">
              <a:solidFill>
                <a:schemeClr val="bg1">
                  <a:lumMod val="50000"/>
                </a:schemeClr>
              </a:solidFill>
              <a:latin typeface="Calibri Light"/>
              <a:cs typeface="Calibri Light"/>
            </a:endParaRPr>
          </a:p>
          <a:p>
            <a:pPr marL="38100">
              <a:lnSpc>
                <a:spcPct val="100000"/>
              </a:lnSpc>
            </a:pPr>
            <a:r>
              <a:rPr sz="675" b="0" i="1" baseline="30864" dirty="0">
                <a:solidFill>
                  <a:schemeClr val="bg1">
                    <a:lumMod val="50000"/>
                  </a:schemeClr>
                </a:solidFill>
                <a:latin typeface="Calibri Light"/>
                <a:cs typeface="Calibri Light"/>
              </a:rPr>
              <a:t>4</a:t>
            </a:r>
            <a:r>
              <a:rPr sz="675" b="0" i="1" spc="-7"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Calculated as total income divided by the most recent annual dividend payments</a:t>
            </a:r>
            <a:r>
              <a:rPr sz="800" b="0" i="1" spc="-10" dirty="0">
                <a:solidFill>
                  <a:schemeClr val="bg1">
                    <a:lumMod val="50000"/>
                  </a:schemeClr>
                </a:solidFill>
                <a:latin typeface="Calibri Light"/>
                <a:cs typeface="Calibri Light"/>
              </a:rPr>
              <a:t>.</a:t>
            </a:r>
            <a:endParaRPr sz="800" dirty="0">
              <a:solidFill>
                <a:schemeClr val="bg1">
                  <a:lumMod val="50000"/>
                </a:schemeClr>
              </a:solidFill>
              <a:latin typeface="Calibri Light"/>
              <a:cs typeface="Calibri Light"/>
            </a:endParaRPr>
          </a:p>
        </p:txBody>
      </p:sp>
      <p:sp>
        <p:nvSpPr>
          <p:cNvPr id="20" name="object 20"/>
          <p:cNvSpPr txBox="1"/>
          <p:nvPr/>
        </p:nvSpPr>
        <p:spPr>
          <a:xfrm>
            <a:off x="179997" y="1656003"/>
            <a:ext cx="2160270" cy="3978275"/>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206375">
              <a:lnSpc>
                <a:spcPct val="100000"/>
              </a:lnSpc>
              <a:spcBef>
                <a:spcPts val="990"/>
              </a:spcBef>
            </a:pPr>
            <a:r>
              <a:rPr sz="1200" b="0" dirty="0">
                <a:solidFill>
                  <a:srgbClr val="231F20"/>
                </a:solidFill>
                <a:latin typeface="Calibri Light"/>
                <a:cs typeface="Calibri Light"/>
              </a:rPr>
              <a:t>L : 60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110,5 </a:t>
            </a:r>
            <a:r>
              <a:rPr sz="1200" b="0" spc="-25" dirty="0">
                <a:solidFill>
                  <a:srgbClr val="231F20"/>
                </a:solidFill>
                <a:latin typeface="Calibri Light"/>
                <a:cs typeface="Calibri Light"/>
              </a:rPr>
              <a:t>mm</a:t>
            </a:r>
            <a:endParaRPr sz="1200" dirty="0">
              <a:latin typeface="Calibri Light"/>
              <a:cs typeface="Calibri Light"/>
            </a:endParaRPr>
          </a:p>
        </p:txBody>
      </p:sp>
      <p:sp>
        <p:nvSpPr>
          <p:cNvPr id="21" name="object 21"/>
          <p:cNvSpPr txBox="1"/>
          <p:nvPr/>
        </p:nvSpPr>
        <p:spPr>
          <a:xfrm>
            <a:off x="2519997" y="3063608"/>
            <a:ext cx="4860290" cy="5148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p:txBody>
      </p:sp>
      <p:sp>
        <p:nvSpPr>
          <p:cNvPr id="22" name="object 22"/>
          <p:cNvSpPr txBox="1"/>
          <p:nvPr/>
        </p:nvSpPr>
        <p:spPr>
          <a:xfrm>
            <a:off x="179997" y="6120003"/>
            <a:ext cx="3510279" cy="1980564"/>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5"/>
              </a:spcBef>
            </a:pPr>
            <a:endParaRPr sz="1050" dirty="0">
              <a:latin typeface="Times New Roman"/>
              <a:cs typeface="Times New Roman"/>
            </a:endParaRPr>
          </a:p>
          <a:p>
            <a:pPr marL="86931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55 </a:t>
            </a:r>
            <a:r>
              <a:rPr sz="1200" b="0" spc="-25" dirty="0">
                <a:solidFill>
                  <a:srgbClr val="231F20"/>
                </a:solidFill>
                <a:latin typeface="Calibri Light"/>
                <a:cs typeface="Calibri Light"/>
              </a:rPr>
              <a:t>mm</a:t>
            </a:r>
            <a:endParaRPr sz="1200" dirty="0">
              <a:latin typeface="Calibri Light"/>
              <a:cs typeface="Calibri Light"/>
            </a:endParaRPr>
          </a:p>
        </p:txBody>
      </p:sp>
      <p:sp>
        <p:nvSpPr>
          <p:cNvPr id="23" name="object 23"/>
          <p:cNvSpPr txBox="1"/>
          <p:nvPr/>
        </p:nvSpPr>
        <p:spPr>
          <a:xfrm>
            <a:off x="179997" y="8532609"/>
            <a:ext cx="3510279" cy="1800225"/>
          </a:xfrm>
          <a:prstGeom prst="rect">
            <a:avLst/>
          </a:prstGeom>
          <a:noFill/>
        </p:spPr>
        <p:txBody>
          <a:bodyPr vert="horz" wrap="square" lIns="0" tIns="0" rIns="0" bIns="0" rtlCol="0">
            <a:spAutoFit/>
          </a:bodyPr>
          <a:lstStyle/>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spcBef>
                <a:spcPts val="20"/>
              </a:spcBef>
            </a:pPr>
            <a:endParaRPr sz="1350">
              <a:latin typeface="Times New Roman"/>
              <a:cs typeface="Times New Roman"/>
            </a:endParaRPr>
          </a:p>
          <a:p>
            <a:pPr marL="86931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a:latin typeface="Calibri Light"/>
              <a:cs typeface="Calibri Light"/>
            </a:endParaRPr>
          </a:p>
        </p:txBody>
      </p:sp>
      <p:sp>
        <p:nvSpPr>
          <p:cNvPr id="24" name="object 24"/>
          <p:cNvSpPr txBox="1"/>
          <p:nvPr/>
        </p:nvSpPr>
        <p:spPr>
          <a:xfrm>
            <a:off x="3869994" y="6120003"/>
            <a:ext cx="3510279" cy="900246"/>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5"/>
              </a:spcBef>
            </a:pPr>
            <a:endParaRPr sz="1050" dirty="0">
              <a:latin typeface="Times New Roman"/>
              <a:cs typeface="Times New Roman"/>
            </a:endParaRPr>
          </a:p>
        </p:txBody>
      </p:sp>
      <p:sp>
        <p:nvSpPr>
          <p:cNvPr id="25" name="object 25"/>
          <p:cNvSpPr txBox="1"/>
          <p:nvPr/>
        </p:nvSpPr>
        <p:spPr>
          <a:xfrm>
            <a:off x="3869994" y="8532609"/>
            <a:ext cx="3510279" cy="1800225"/>
          </a:xfrm>
          <a:prstGeom prst="rect">
            <a:avLst/>
          </a:prstGeom>
          <a:noFill/>
        </p:spPr>
        <p:txBody>
          <a:bodyPr vert="horz" wrap="square" lIns="0" tIns="0" rIns="0" bIns="0" rtlCol="0">
            <a:spAutoFit/>
          </a:bodyPr>
          <a:lstStyle/>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spcBef>
                <a:spcPts val="20"/>
              </a:spcBef>
            </a:pPr>
            <a:endParaRPr sz="1350">
              <a:latin typeface="Times New Roman"/>
              <a:cs typeface="Times New Roman"/>
            </a:endParaRPr>
          </a:p>
          <a:p>
            <a:pPr marL="83375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a:latin typeface="Calibri Light"/>
              <a:cs typeface="Calibri Light"/>
            </a:endParaRPr>
          </a:p>
        </p:txBody>
      </p:sp>
      <p:pic>
        <p:nvPicPr>
          <p:cNvPr id="29" name="Image 28">
            <a:extLst>
              <a:ext uri="{FF2B5EF4-FFF2-40B4-BE49-F238E27FC236}">
                <a16:creationId xmlns:a16="http://schemas.microsoft.com/office/drawing/2014/main" id="{351770C8-7304-8057-C34D-4364106D3956}"/>
              </a:ext>
            </a:extLst>
          </p:cNvPr>
          <p:cNvPicPr>
            <a:picLocks noChangeAspect="1"/>
          </p:cNvPicPr>
          <p:nvPr>
            <p:custDataLst>
              <p:tags r:id="rId1"/>
            </p:custDataLst>
          </p:nvPr>
        </p:nvPicPr>
        <p:blipFill>
          <a:blip r:embed="rId19"/>
          <a:stretch>
            <a:fillRect/>
          </a:stretch>
        </p:blipFill>
        <p:spPr>
          <a:xfrm>
            <a:off x="179997" y="1656003"/>
            <a:ext cx="2152650" cy="3716696"/>
          </a:xfrm>
          <a:prstGeom prst="rect">
            <a:avLst/>
          </a:prstGeom>
        </p:spPr>
      </p:pic>
      <p:pic>
        <p:nvPicPr>
          <p:cNvPr id="30" name="Image 29">
            <a:extLst>
              <a:ext uri="{FF2B5EF4-FFF2-40B4-BE49-F238E27FC236}">
                <a16:creationId xmlns:a16="http://schemas.microsoft.com/office/drawing/2014/main" id="{43E635B5-4D2B-1C71-27DF-A2DB4FC1A737}"/>
              </a:ext>
            </a:extLst>
          </p:cNvPr>
          <p:cNvPicPr>
            <a:picLocks noChangeAspect="1"/>
          </p:cNvPicPr>
          <p:nvPr>
            <p:custDataLst>
              <p:tags r:id="rId2"/>
            </p:custDataLst>
          </p:nvPr>
        </p:nvPicPr>
        <p:blipFill>
          <a:blip r:embed="rId20"/>
          <a:stretch>
            <a:fillRect/>
          </a:stretch>
        </p:blipFill>
        <p:spPr>
          <a:xfrm>
            <a:off x="3879508" y="6114344"/>
            <a:ext cx="3514725" cy="1665589"/>
          </a:xfrm>
          <a:prstGeom prst="rect">
            <a:avLst/>
          </a:prstGeom>
        </p:spPr>
      </p:pic>
      <p:pic>
        <p:nvPicPr>
          <p:cNvPr id="31" name="Image 30">
            <a:extLst>
              <a:ext uri="{FF2B5EF4-FFF2-40B4-BE49-F238E27FC236}">
                <a16:creationId xmlns:a16="http://schemas.microsoft.com/office/drawing/2014/main" id="{EA7CB4B5-FB2F-AC8C-BE49-DD6797055886}"/>
              </a:ext>
            </a:extLst>
          </p:cNvPr>
          <p:cNvPicPr>
            <a:picLocks noChangeAspect="1"/>
          </p:cNvPicPr>
          <p:nvPr>
            <p:custDataLst>
              <p:tags r:id="rId3"/>
            </p:custDataLst>
          </p:nvPr>
        </p:nvPicPr>
        <p:blipFill>
          <a:blip r:embed="rId21"/>
          <a:stretch>
            <a:fillRect/>
          </a:stretch>
        </p:blipFill>
        <p:spPr>
          <a:xfrm>
            <a:off x="179998" y="6108698"/>
            <a:ext cx="3510279" cy="1902868"/>
          </a:xfrm>
          <a:prstGeom prst="rect">
            <a:avLst/>
          </a:prstGeom>
        </p:spPr>
      </p:pic>
      <p:pic>
        <p:nvPicPr>
          <p:cNvPr id="32" name="Image 31">
            <a:extLst>
              <a:ext uri="{FF2B5EF4-FFF2-40B4-BE49-F238E27FC236}">
                <a16:creationId xmlns:a16="http://schemas.microsoft.com/office/drawing/2014/main" id="{16E9580B-5845-CBCF-E709-D256C6A352EA}"/>
              </a:ext>
            </a:extLst>
          </p:cNvPr>
          <p:cNvPicPr>
            <a:picLocks noChangeAspect="1"/>
          </p:cNvPicPr>
          <p:nvPr>
            <p:custDataLst>
              <p:tags r:id="rId4"/>
            </p:custDataLst>
          </p:nvPr>
        </p:nvPicPr>
        <p:blipFill>
          <a:blip r:embed="rId22"/>
          <a:stretch>
            <a:fillRect/>
          </a:stretch>
        </p:blipFill>
        <p:spPr>
          <a:xfrm>
            <a:off x="3869997" y="8547100"/>
            <a:ext cx="3510279" cy="1695083"/>
          </a:xfrm>
          <a:prstGeom prst="rect">
            <a:avLst/>
          </a:prstGeom>
        </p:spPr>
      </p:pic>
      <p:sp>
        <p:nvSpPr>
          <p:cNvPr id="44" name="object 21">
            <a:extLst>
              <a:ext uri="{FF2B5EF4-FFF2-40B4-BE49-F238E27FC236}">
                <a16:creationId xmlns:a16="http://schemas.microsoft.com/office/drawing/2014/main" id="{90EE9664-1876-D49E-CEEF-C7D9ACF1E8ED}"/>
              </a:ext>
            </a:extLst>
          </p:cNvPr>
          <p:cNvSpPr txBox="1"/>
          <p:nvPr/>
        </p:nvSpPr>
        <p:spPr>
          <a:xfrm>
            <a:off x="2517385" y="4042391"/>
            <a:ext cx="4860290" cy="99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p:txBody>
      </p:sp>
      <p:pic>
        <p:nvPicPr>
          <p:cNvPr id="33" name="Image 32">
            <a:extLst>
              <a:ext uri="{FF2B5EF4-FFF2-40B4-BE49-F238E27FC236}">
                <a16:creationId xmlns:a16="http://schemas.microsoft.com/office/drawing/2014/main" id="{A510BEA9-B44D-E4C4-6545-9E0CF2B6F248}"/>
              </a:ext>
            </a:extLst>
          </p:cNvPr>
          <p:cNvPicPr>
            <a:picLocks noChangeAspect="1"/>
          </p:cNvPicPr>
          <p:nvPr>
            <p:custDataLst>
              <p:tags r:id="rId5"/>
            </p:custDataLst>
          </p:nvPr>
        </p:nvPicPr>
        <p:blipFill>
          <a:blip r:embed="rId23"/>
          <a:stretch>
            <a:fillRect/>
          </a:stretch>
        </p:blipFill>
        <p:spPr>
          <a:xfrm>
            <a:off x="2507273" y="4111306"/>
            <a:ext cx="4857750" cy="1054791"/>
          </a:xfrm>
          <a:prstGeom prst="rect">
            <a:avLst/>
          </a:prstGeom>
        </p:spPr>
      </p:pic>
      <p:pic>
        <p:nvPicPr>
          <p:cNvPr id="34" name="Image 33">
            <a:extLst>
              <a:ext uri="{FF2B5EF4-FFF2-40B4-BE49-F238E27FC236}">
                <a16:creationId xmlns:a16="http://schemas.microsoft.com/office/drawing/2014/main" id="{388E54CA-0075-3E64-6107-3E780BE11433}"/>
              </a:ext>
            </a:extLst>
          </p:cNvPr>
          <p:cNvPicPr>
            <a:picLocks noChangeAspect="1"/>
          </p:cNvPicPr>
          <p:nvPr>
            <p:custDataLst>
              <p:tags r:id="rId6"/>
            </p:custDataLst>
          </p:nvPr>
        </p:nvPicPr>
        <p:blipFill>
          <a:blip r:embed="rId24"/>
          <a:stretch>
            <a:fillRect/>
          </a:stretch>
        </p:blipFill>
        <p:spPr>
          <a:xfrm>
            <a:off x="228065" y="8547101"/>
            <a:ext cx="3510279" cy="1660699"/>
          </a:xfrm>
          <a:prstGeom prst="rect">
            <a:avLst/>
          </a:prstGeom>
        </p:spPr>
      </p:pic>
      <p:pic>
        <p:nvPicPr>
          <p:cNvPr id="35" name="Image 34">
            <a:extLst>
              <a:ext uri="{FF2B5EF4-FFF2-40B4-BE49-F238E27FC236}">
                <a16:creationId xmlns:a16="http://schemas.microsoft.com/office/drawing/2014/main" id="{423AF441-DEC6-06F1-8F3F-191F621C545A}"/>
              </a:ext>
            </a:extLst>
          </p:cNvPr>
          <p:cNvPicPr>
            <a:picLocks noChangeAspect="1"/>
          </p:cNvPicPr>
          <p:nvPr>
            <p:custDataLst>
              <p:tags r:id="rId7"/>
            </p:custDataLst>
          </p:nvPr>
        </p:nvPicPr>
        <p:blipFill>
          <a:blip r:embed="rId25"/>
          <a:stretch>
            <a:fillRect/>
          </a:stretch>
        </p:blipFill>
        <p:spPr>
          <a:xfrm>
            <a:off x="349250" y="7908179"/>
            <a:ext cx="2396660" cy="131444"/>
          </a:xfrm>
          <a:prstGeom prst="rect">
            <a:avLst/>
          </a:prstGeom>
        </p:spPr>
      </p:pic>
      <p:pic>
        <p:nvPicPr>
          <p:cNvPr id="36" name="Image 35">
            <a:extLst>
              <a:ext uri="{FF2B5EF4-FFF2-40B4-BE49-F238E27FC236}">
                <a16:creationId xmlns:a16="http://schemas.microsoft.com/office/drawing/2014/main" id="{D40395B6-F049-8C91-D1F1-37376E7098C9}"/>
              </a:ext>
            </a:extLst>
          </p:cNvPr>
          <p:cNvPicPr>
            <a:picLocks noChangeAspect="1"/>
          </p:cNvPicPr>
          <p:nvPr>
            <p:custDataLst>
              <p:tags r:id="rId8"/>
            </p:custDataLst>
          </p:nvPr>
        </p:nvPicPr>
        <p:blipFill>
          <a:blip r:embed="rId26"/>
          <a:stretch>
            <a:fillRect/>
          </a:stretch>
        </p:blipFill>
        <p:spPr>
          <a:xfrm>
            <a:off x="3871303" y="7785100"/>
            <a:ext cx="3505200" cy="221454"/>
          </a:xfrm>
          <a:prstGeom prst="rect">
            <a:avLst/>
          </a:prstGeom>
        </p:spPr>
      </p:pic>
      <p:pic>
        <p:nvPicPr>
          <p:cNvPr id="37" name="Image 36">
            <a:extLst>
              <a:ext uri="{FF2B5EF4-FFF2-40B4-BE49-F238E27FC236}">
                <a16:creationId xmlns:a16="http://schemas.microsoft.com/office/drawing/2014/main" id="{50EA29DF-E62F-AACD-EFEE-BB58686CD344}"/>
              </a:ext>
            </a:extLst>
          </p:cNvPr>
          <p:cNvPicPr>
            <a:picLocks noChangeAspect="1"/>
          </p:cNvPicPr>
          <p:nvPr>
            <p:custDataLst>
              <p:tags r:id="rId9"/>
            </p:custDataLst>
          </p:nvPr>
        </p:nvPicPr>
        <p:blipFill>
          <a:blip r:embed="rId27"/>
          <a:stretch>
            <a:fillRect/>
          </a:stretch>
        </p:blipFill>
        <p:spPr>
          <a:xfrm>
            <a:off x="176227" y="10332674"/>
            <a:ext cx="1924050" cy="81836"/>
          </a:xfrm>
          <a:prstGeom prst="rect">
            <a:avLst/>
          </a:prstGeom>
        </p:spPr>
      </p:pic>
      <p:pic>
        <p:nvPicPr>
          <p:cNvPr id="38" name="Image 37">
            <a:extLst>
              <a:ext uri="{FF2B5EF4-FFF2-40B4-BE49-F238E27FC236}">
                <a16:creationId xmlns:a16="http://schemas.microsoft.com/office/drawing/2014/main" id="{F9BA8424-2618-6992-7F6D-F6A97676BC75}"/>
              </a:ext>
            </a:extLst>
          </p:cNvPr>
          <p:cNvPicPr>
            <a:picLocks noChangeAspect="1"/>
          </p:cNvPicPr>
          <p:nvPr>
            <p:custDataLst>
              <p:tags r:id="rId10"/>
            </p:custDataLst>
          </p:nvPr>
        </p:nvPicPr>
        <p:blipFill>
          <a:blip r:embed="rId28"/>
          <a:stretch>
            <a:fillRect/>
          </a:stretch>
        </p:blipFill>
        <p:spPr>
          <a:xfrm>
            <a:off x="3709371" y="10223500"/>
            <a:ext cx="1438275" cy="78882"/>
          </a:xfrm>
          <a:prstGeom prst="rect">
            <a:avLst/>
          </a:prstGeom>
        </p:spPr>
      </p:pic>
      <p:pic>
        <p:nvPicPr>
          <p:cNvPr id="39" name="Image 38">
            <a:extLst>
              <a:ext uri="{FF2B5EF4-FFF2-40B4-BE49-F238E27FC236}">
                <a16:creationId xmlns:a16="http://schemas.microsoft.com/office/drawing/2014/main" id="{F5DE9848-A458-0CA5-2F28-F94FE2AB9482}"/>
              </a:ext>
            </a:extLst>
          </p:cNvPr>
          <p:cNvPicPr>
            <a:picLocks noChangeAspect="1"/>
          </p:cNvPicPr>
          <p:nvPr>
            <p:custDataLst>
              <p:tags r:id="rId11"/>
            </p:custDataLst>
          </p:nvPr>
        </p:nvPicPr>
        <p:blipFill>
          <a:blip r:embed="rId29"/>
          <a:stretch>
            <a:fillRect/>
          </a:stretch>
        </p:blipFill>
        <p:spPr>
          <a:xfrm>
            <a:off x="3857887" y="10320909"/>
            <a:ext cx="3514725" cy="121306"/>
          </a:xfrm>
          <a:prstGeom prst="rect">
            <a:avLst/>
          </a:prstGeom>
        </p:spPr>
      </p:pic>
      <p:pic>
        <p:nvPicPr>
          <p:cNvPr id="40" name="Image 39">
            <a:extLst>
              <a:ext uri="{FF2B5EF4-FFF2-40B4-BE49-F238E27FC236}">
                <a16:creationId xmlns:a16="http://schemas.microsoft.com/office/drawing/2014/main" id="{47BF16F9-7D64-864C-8234-C4D9BA5F3B66}"/>
              </a:ext>
            </a:extLst>
          </p:cNvPr>
          <p:cNvPicPr>
            <a:picLocks noChangeAspect="1"/>
          </p:cNvPicPr>
          <p:nvPr>
            <p:custDataLst>
              <p:tags r:id="rId12"/>
            </p:custDataLst>
          </p:nvPr>
        </p:nvPicPr>
        <p:blipFill>
          <a:blip r:embed="rId30"/>
          <a:stretch>
            <a:fillRect/>
          </a:stretch>
        </p:blipFill>
        <p:spPr>
          <a:xfrm>
            <a:off x="2519999" y="3063608"/>
            <a:ext cx="4867275" cy="435149"/>
          </a:xfrm>
          <a:prstGeom prst="rect">
            <a:avLst/>
          </a:prstGeom>
        </p:spPr>
      </p:pic>
      <p:pic>
        <p:nvPicPr>
          <p:cNvPr id="41" name="Image 40">
            <a:extLst>
              <a:ext uri="{FF2B5EF4-FFF2-40B4-BE49-F238E27FC236}">
                <a16:creationId xmlns:a16="http://schemas.microsoft.com/office/drawing/2014/main" id="{D1C2AE42-3297-7B36-9F7B-946466C790F8}"/>
              </a:ext>
            </a:extLst>
          </p:cNvPr>
          <p:cNvPicPr>
            <a:picLocks noChangeAspect="1"/>
          </p:cNvPicPr>
          <p:nvPr>
            <p:custDataLst>
              <p:tags r:id="rId13"/>
            </p:custDataLst>
          </p:nvPr>
        </p:nvPicPr>
        <p:blipFill>
          <a:blip r:embed="rId31"/>
          <a:stretch>
            <a:fillRect/>
          </a:stretch>
        </p:blipFill>
        <p:spPr>
          <a:xfrm>
            <a:off x="3327530" y="3594100"/>
            <a:ext cx="3238500" cy="449201"/>
          </a:xfrm>
          <a:prstGeom prst="rect">
            <a:avLst/>
          </a:prstGeom>
        </p:spPr>
      </p:pic>
      <p:pic>
        <p:nvPicPr>
          <p:cNvPr id="57" name="Image 56">
            <a:extLst>
              <a:ext uri="{FF2B5EF4-FFF2-40B4-BE49-F238E27FC236}">
                <a16:creationId xmlns:a16="http://schemas.microsoft.com/office/drawing/2014/main" id="{3635559B-9100-0D5A-FA13-7298652B3DAF}"/>
              </a:ext>
            </a:extLst>
          </p:cNvPr>
          <p:cNvPicPr>
            <a:picLocks noChangeAspect="1"/>
          </p:cNvPicPr>
          <p:nvPr>
            <p:custDataLst>
              <p:tags r:id="rId14"/>
            </p:custDataLst>
          </p:nvPr>
        </p:nvPicPr>
        <p:blipFill>
          <a:blip r:embed="rId32"/>
          <a:stretch>
            <a:fillRect/>
          </a:stretch>
        </p:blipFill>
        <p:spPr>
          <a:xfrm>
            <a:off x="1921697" y="1173143"/>
            <a:ext cx="2619375" cy="218516"/>
          </a:xfrm>
          <a:prstGeom prst="rect">
            <a:avLst/>
          </a:prstGeom>
        </p:spPr>
      </p:pic>
      <p:pic>
        <p:nvPicPr>
          <p:cNvPr id="58" name="Image 57">
            <a:extLst>
              <a:ext uri="{FF2B5EF4-FFF2-40B4-BE49-F238E27FC236}">
                <a16:creationId xmlns:a16="http://schemas.microsoft.com/office/drawing/2014/main" id="{2FEBCE51-90BA-437B-F12A-3AC11596282A}"/>
              </a:ext>
            </a:extLst>
          </p:cNvPr>
          <p:cNvPicPr>
            <a:picLocks noChangeAspect="1"/>
          </p:cNvPicPr>
          <p:nvPr>
            <p:custDataLst>
              <p:tags r:id="rId15"/>
            </p:custDataLst>
          </p:nvPr>
        </p:nvPicPr>
        <p:blipFill>
          <a:blip r:embed="rId33"/>
          <a:stretch>
            <a:fillRect/>
          </a:stretch>
        </p:blipFill>
        <p:spPr>
          <a:xfrm>
            <a:off x="352868" y="7985916"/>
            <a:ext cx="2136410" cy="126128"/>
          </a:xfrm>
          <a:prstGeom prst="rect">
            <a:avLst/>
          </a:prstGeom>
        </p:spPr>
      </p:pic>
      <p:pic>
        <p:nvPicPr>
          <p:cNvPr id="59" name="Image 58" descr="Une image contenant texte, Police, capture d’écran, ligne&#10;&#10;Le contenu généré par l’IA peut être incorrect.">
            <a:extLst>
              <a:ext uri="{FF2B5EF4-FFF2-40B4-BE49-F238E27FC236}">
                <a16:creationId xmlns:a16="http://schemas.microsoft.com/office/drawing/2014/main" id="{E57F0A0E-02AE-E6E4-B898-ED1DE25BC5B7}"/>
              </a:ext>
            </a:extLst>
          </p:cNvPr>
          <p:cNvPicPr>
            <a:picLocks noChangeAspect="1"/>
          </p:cNvPicPr>
          <p:nvPr/>
        </p:nvPicPr>
        <p:blipFill>
          <a:blip r:embed="rId34">
            <a:extLst>
              <a:ext uri="{28A0092B-C50C-407E-A947-70E740481C1C}">
                <a14:useLocalDpi xmlns:a14="http://schemas.microsoft.com/office/drawing/2010/main" val="0"/>
              </a:ext>
            </a:extLst>
          </a:blip>
          <a:srcRect/>
          <a:stretch>
            <a:fillRect/>
          </a:stretch>
        </p:blipFill>
        <p:spPr bwMode="auto">
          <a:xfrm>
            <a:off x="149485" y="185040"/>
            <a:ext cx="2543175" cy="4000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67299" y="1935552"/>
            <a:ext cx="3536315" cy="4929555"/>
          </a:xfrm>
          <a:prstGeom prst="rect">
            <a:avLst/>
          </a:prstGeom>
        </p:spPr>
        <p:txBody>
          <a:bodyPr vert="horz" wrap="square" lIns="0" tIns="12700" rIns="0" bIns="0" rtlCol="0">
            <a:spAutoFit/>
          </a:bodyPr>
          <a:lstStyle/>
          <a:p>
            <a:pPr marL="12700" marR="5080" algn="just">
              <a:lnSpc>
                <a:spcPct val="100000"/>
              </a:lnSpc>
              <a:spcBef>
                <a:spcPts val="100"/>
              </a:spcBef>
            </a:pPr>
            <a:r>
              <a:rPr lang="en-US" sz="800" b="0" dirty="0">
                <a:solidFill>
                  <a:srgbClr val="343B3C"/>
                </a:solidFill>
                <a:latin typeface="Calibri Light"/>
                <a:cs typeface="Calibri Light"/>
              </a:rPr>
              <a:t>In June, Volta Finance achieved a net performance of +0.4% bringing the cumulative performance from August 2024 to date to +11.2%. Both the CLO Debt and CLO Equity assets of the Volta Finance portfolio delivered positive returns, in the context of a positive momentum across credit markets after the volatility induced by tariffs.</a:t>
            </a:r>
          </a:p>
          <a:p>
            <a:pPr marL="12700" marR="5080" algn="just">
              <a:lnSpc>
                <a:spcPct val="100000"/>
              </a:lnSpc>
              <a:spcBef>
                <a:spcPts val="100"/>
              </a:spcBef>
            </a:pPr>
            <a:endParaRPr lang="en-US" sz="800" b="0" dirty="0">
              <a:solidFill>
                <a:srgbClr val="343B3C"/>
              </a:solidFill>
              <a:latin typeface="Calibri Light"/>
              <a:cs typeface="Calibri Light"/>
            </a:endParaRPr>
          </a:p>
          <a:p>
            <a:pPr marL="12700" marR="5080" algn="just">
              <a:lnSpc>
                <a:spcPct val="100000"/>
              </a:lnSpc>
              <a:spcBef>
                <a:spcPts val="100"/>
              </a:spcBef>
            </a:pPr>
            <a:r>
              <a:rPr lang="en-US" sz="800" b="0" dirty="0">
                <a:solidFill>
                  <a:srgbClr val="343B3C"/>
                </a:solidFill>
                <a:latin typeface="Calibri Light"/>
                <a:cs typeface="Calibri Light"/>
              </a:rPr>
              <a:t>June marked a return to a “risk on” environment, with strong gains in U.S. equity markets amid significant weakening of the US Dollar. This shift was </a:t>
            </a:r>
            <a:r>
              <a:rPr lang="en-US" sz="800" b="0" dirty="0" err="1">
                <a:solidFill>
                  <a:srgbClr val="343B3C"/>
                </a:solidFill>
                <a:latin typeface="Calibri Light"/>
                <a:cs typeface="Calibri Light"/>
              </a:rPr>
              <a:t>fuelled</a:t>
            </a:r>
            <a:r>
              <a:rPr lang="en-US" sz="800" b="0" dirty="0">
                <a:solidFill>
                  <a:srgbClr val="343B3C"/>
                </a:solidFill>
                <a:latin typeface="Calibri Light"/>
                <a:cs typeface="Calibri Light"/>
              </a:rPr>
              <a:t> by easing trade tensions and moderating inflation. Despite inflation levels being close to target, the Fed decided to keep interest rates unchanged at 4.25%-4.50% during their June meeting while elaborating on the unpredictable effects of Trump’s tariffs. In Europe, sentiment was mixed, with major indices ending the month flat. The ECB cut rates by 25 basis points while Christine Lagarde </a:t>
            </a:r>
            <a:r>
              <a:rPr lang="en-US" sz="800" b="0" dirty="0" err="1">
                <a:solidFill>
                  <a:srgbClr val="343B3C"/>
                </a:solidFill>
                <a:latin typeface="Calibri Light"/>
                <a:cs typeface="Calibri Light"/>
              </a:rPr>
              <a:t>signalled</a:t>
            </a:r>
            <a:r>
              <a:rPr lang="en-US" sz="800" b="0" dirty="0">
                <a:solidFill>
                  <a:srgbClr val="343B3C"/>
                </a:solidFill>
                <a:latin typeface="Calibri Light"/>
                <a:cs typeface="Calibri Light"/>
              </a:rPr>
              <a:t> a likely pause in future rate cuts. This easing comes as the eurozone inflation has returned to the central bank's target of 2%.</a:t>
            </a:r>
          </a:p>
          <a:p>
            <a:pPr marL="12700" marR="5080" algn="just">
              <a:lnSpc>
                <a:spcPct val="100000"/>
              </a:lnSpc>
              <a:spcBef>
                <a:spcPts val="100"/>
              </a:spcBef>
            </a:pPr>
            <a:endParaRPr lang="en-US" sz="800" b="0" dirty="0">
              <a:solidFill>
                <a:srgbClr val="343B3C"/>
              </a:solidFill>
              <a:latin typeface="Calibri Light"/>
              <a:cs typeface="Calibri Light"/>
            </a:endParaRPr>
          </a:p>
          <a:p>
            <a:pPr marL="12700" marR="5080" algn="just">
              <a:lnSpc>
                <a:spcPct val="100000"/>
              </a:lnSpc>
              <a:spcBef>
                <a:spcPts val="100"/>
              </a:spcBef>
            </a:pPr>
            <a:r>
              <a:rPr lang="en-US" sz="800" b="0" dirty="0">
                <a:solidFill>
                  <a:srgbClr val="343B3C"/>
                </a:solidFill>
                <a:latin typeface="Calibri Light"/>
                <a:cs typeface="Calibri Light"/>
              </a:rPr>
              <a:t>However, significant uncertainties still loom as we enter summer. Only a handful of countries reached agreements with their U.S. counterparts and the approaching deadline could trigger further disruptions notably in supply chains. The sudden escalation of the Iran/Israel situation, culminating in the U.S. bombings of Iranian nuclear facilities, also raised concerns regarding the stability of the region and added disruptions to oil supplies. This led to a spike in crude oil prices and increased interest in traditional safe-haven assets although they retraced by the end of the month due to a temporary resolution of the conflict.</a:t>
            </a:r>
          </a:p>
          <a:p>
            <a:pPr marL="12700" marR="5080" algn="just">
              <a:lnSpc>
                <a:spcPct val="100000"/>
              </a:lnSpc>
              <a:spcBef>
                <a:spcPts val="100"/>
              </a:spcBef>
            </a:pPr>
            <a:endParaRPr lang="en-US" sz="800" b="0" dirty="0">
              <a:solidFill>
                <a:srgbClr val="343B3C"/>
              </a:solidFill>
              <a:latin typeface="Calibri Light"/>
              <a:cs typeface="Calibri Light"/>
            </a:endParaRPr>
          </a:p>
          <a:p>
            <a:pPr marL="12700" marR="5080" algn="just">
              <a:lnSpc>
                <a:spcPct val="100000"/>
              </a:lnSpc>
              <a:spcBef>
                <a:spcPts val="100"/>
              </a:spcBef>
            </a:pPr>
            <a:r>
              <a:rPr lang="en-US" sz="800" b="0" dirty="0">
                <a:solidFill>
                  <a:srgbClr val="343B3C"/>
                </a:solidFill>
                <a:latin typeface="Calibri Light"/>
                <a:cs typeface="Calibri Light"/>
              </a:rPr>
              <a:t>Credit markets shrugged those worries off and hedged close to the tightest levels experienced over the last year. For instance, the European High Yield index (</a:t>
            </a:r>
            <a:r>
              <a:rPr lang="en-US" sz="800" b="0" dirty="0" err="1">
                <a:solidFill>
                  <a:srgbClr val="343B3C"/>
                </a:solidFill>
                <a:latin typeface="Calibri Light"/>
                <a:cs typeface="Calibri Light"/>
              </a:rPr>
              <a:t>Xover</a:t>
            </a:r>
            <a:r>
              <a:rPr lang="en-US" sz="800" b="0" dirty="0">
                <a:solidFill>
                  <a:srgbClr val="343B3C"/>
                </a:solidFill>
                <a:latin typeface="Calibri Light"/>
                <a:cs typeface="Calibri Light"/>
              </a:rPr>
              <a:t>) settled at 283bps (from 300bps), close to the 280bps resistance level. On the Loan side, Euro Loans closed roughly unchanged at 97.70px (Morningstar European Leveraged Loan Index) while US Loans closed c. 40c up at 97.00px. Primary CLO levels moved sideways across all rated tranches, providing stability and the right environment for CLO formation. In terms of performance, US High Yield returned +1.9% over the month while Euro Loans were up +0.13% and US Loans +0.80%.</a:t>
            </a:r>
          </a:p>
          <a:p>
            <a:pPr marL="12700" marR="5080" algn="just">
              <a:lnSpc>
                <a:spcPct val="100000"/>
              </a:lnSpc>
              <a:spcBef>
                <a:spcPts val="100"/>
              </a:spcBef>
            </a:pPr>
            <a:endParaRPr lang="en-US" sz="800" b="0" dirty="0">
              <a:solidFill>
                <a:srgbClr val="343B3C"/>
              </a:solidFill>
              <a:latin typeface="Calibri Light"/>
              <a:cs typeface="Calibri Light"/>
            </a:endParaRPr>
          </a:p>
          <a:p>
            <a:pPr marL="12700" marR="5080" algn="just">
              <a:lnSpc>
                <a:spcPct val="100000"/>
              </a:lnSpc>
              <a:spcBef>
                <a:spcPts val="100"/>
              </a:spcBef>
            </a:pPr>
            <a:r>
              <a:rPr lang="en-US" sz="800" b="0" dirty="0">
                <a:solidFill>
                  <a:srgbClr val="343B3C"/>
                </a:solidFill>
                <a:latin typeface="Calibri Light"/>
                <a:cs typeface="Calibri Light"/>
              </a:rPr>
              <a:t>The median CCC assets exposure in CLO portfolios remained stable at 4.5% in the US, slightly above the exposure of European CLOs to CCCs (4.1%). Loan maturity walls continued to transition towards 2030 and beyond, with the next significant refinancing deadlines in 2028 and 2031 in the US, while loan recoveries remained significantly higher than bonds at approximately 62% vs 48%.</a:t>
            </a:r>
          </a:p>
          <a:p>
            <a:pPr marL="12700" marR="5080" algn="just">
              <a:lnSpc>
                <a:spcPct val="100000"/>
              </a:lnSpc>
              <a:spcBef>
                <a:spcPts val="100"/>
              </a:spcBef>
            </a:pPr>
            <a:endParaRPr lang="en-US" sz="800" b="0" dirty="0">
              <a:solidFill>
                <a:srgbClr val="343B3C"/>
              </a:solidFill>
              <a:latin typeface="Calibri Light"/>
              <a:cs typeface="Calibri Light"/>
            </a:endParaRPr>
          </a:p>
        </p:txBody>
      </p:sp>
      <p:sp>
        <p:nvSpPr>
          <p:cNvPr id="5" name="object 5"/>
          <p:cNvSpPr txBox="1"/>
          <p:nvPr/>
        </p:nvSpPr>
        <p:spPr>
          <a:xfrm>
            <a:off x="3857284" y="1935552"/>
            <a:ext cx="3535679" cy="2718693"/>
          </a:xfrm>
          <a:prstGeom prst="rect">
            <a:avLst/>
          </a:prstGeom>
        </p:spPr>
        <p:txBody>
          <a:bodyPr vert="horz" wrap="square" lIns="0" tIns="12700" rIns="0" bIns="0" rtlCol="0">
            <a:spAutoFit/>
          </a:bodyPr>
          <a:lstStyle/>
          <a:p>
            <a:pPr marL="12700" marR="5080" algn="just">
              <a:lnSpc>
                <a:spcPct val="100000"/>
              </a:lnSpc>
              <a:spcBef>
                <a:spcPts val="100"/>
              </a:spcBef>
            </a:pPr>
            <a:r>
              <a:rPr lang="en-US" sz="800" dirty="0">
                <a:solidFill>
                  <a:srgbClr val="343B3C"/>
                </a:solidFill>
                <a:latin typeface="Calibri Light"/>
                <a:cs typeface="Calibri Light"/>
              </a:rPr>
              <a:t>In terms of activity, the month was particularly busy as we faced some CLO debt redemptions (€4.8m) and actively replaced risk to maintain overall risk exposure unchanged. We purchased BB (600bps context), single-B (up to 900bps) and Equity risk from both the Primary and Secondary markets. Cash stood at 11% at the end of the month. Volta Finance’s cashflow generation was slightly up at €28.3m equivalent in interests and coupons over the last six months, representing close to 21% of June’s NAV on an annualized basis. </a:t>
            </a:r>
          </a:p>
          <a:p>
            <a:pPr marL="12700" marR="5080" algn="just">
              <a:lnSpc>
                <a:spcPct val="100000"/>
              </a:lnSpc>
              <a:spcBef>
                <a:spcPts val="100"/>
              </a:spcBef>
            </a:pPr>
            <a:endParaRPr lang="en-US" sz="800" dirty="0">
              <a:solidFill>
                <a:srgbClr val="343B3C"/>
              </a:solidFill>
              <a:latin typeface="Calibri Light"/>
              <a:cs typeface="Calibri Light"/>
            </a:endParaRPr>
          </a:p>
          <a:p>
            <a:pPr marL="12700" marR="5080" algn="just">
              <a:lnSpc>
                <a:spcPct val="100000"/>
              </a:lnSpc>
              <a:spcBef>
                <a:spcPts val="100"/>
              </a:spcBef>
            </a:pPr>
            <a:r>
              <a:rPr lang="en-US" sz="800" dirty="0">
                <a:solidFill>
                  <a:srgbClr val="343B3C"/>
                </a:solidFill>
                <a:latin typeface="Calibri Light"/>
                <a:cs typeface="Calibri Light"/>
              </a:rPr>
              <a:t>Over the month, Volta’s CLO Equity tranches returned +1.6%** while CLO Debt tranches returned +1.0% performance**. The EUR/USD move to 1.18 had an impact on our long dollar exposure in terms of performance (0.4%). </a:t>
            </a:r>
          </a:p>
          <a:p>
            <a:pPr marL="12700" marR="5080" algn="just">
              <a:lnSpc>
                <a:spcPct val="100000"/>
              </a:lnSpc>
              <a:spcBef>
                <a:spcPts val="100"/>
              </a:spcBef>
            </a:pPr>
            <a:endParaRPr lang="en-US" sz="800" dirty="0">
              <a:solidFill>
                <a:srgbClr val="343B3C"/>
              </a:solidFill>
              <a:latin typeface="Calibri Light"/>
              <a:cs typeface="Calibri Light"/>
            </a:endParaRPr>
          </a:p>
          <a:p>
            <a:pPr marL="12700" marR="5080" algn="just">
              <a:lnSpc>
                <a:spcPct val="100000"/>
              </a:lnSpc>
              <a:spcBef>
                <a:spcPts val="100"/>
              </a:spcBef>
            </a:pPr>
            <a:r>
              <a:rPr lang="en-US" sz="800" dirty="0">
                <a:solidFill>
                  <a:srgbClr val="343B3C"/>
                </a:solidFill>
                <a:latin typeface="Calibri Light"/>
                <a:cs typeface="Calibri Light"/>
              </a:rPr>
              <a:t>As of end of June 2025, Volta’s NAV was €273.0m, i.e. €7.46 per share.</a:t>
            </a:r>
          </a:p>
          <a:p>
            <a:pPr marL="12700" marR="5080" algn="just">
              <a:lnSpc>
                <a:spcPct val="100000"/>
              </a:lnSpc>
              <a:spcBef>
                <a:spcPts val="100"/>
              </a:spcBef>
            </a:pPr>
            <a:endParaRPr lang="en-US" sz="600" dirty="0">
              <a:solidFill>
                <a:srgbClr val="343B3C"/>
              </a:solidFill>
              <a:latin typeface="Calibri Light"/>
              <a:cs typeface="Calibri Light"/>
            </a:endParaRPr>
          </a:p>
          <a:p>
            <a:pPr marL="12700" marR="5080" algn="just">
              <a:spcBef>
                <a:spcPts val="100"/>
              </a:spcBef>
            </a:pPr>
            <a:r>
              <a:rPr lang="en-US" sz="600" i="1" dirty="0">
                <a:solidFill>
                  <a:schemeClr val="tx1"/>
                </a:solidFill>
                <a:latin typeface="Calibri Light"/>
                <a:cs typeface="Calibri Light"/>
              </a:rPr>
              <a:t>*It should be noted that approximately 0.14% of Volta’s GAV comprises investments for which the relevant NAVs as at the month-end date are normally available only after Volta’s NAV has already been published. Volta’s policy is to publish its NAV on as timely a basis as possible to provide shareholders with Volta’s appropriately up-to-date NAV information. Consequently, such investments are valued using the most recently available NAV for each fund or quoted price for such subordinated notes. The most recently available fund NAV or quoted price was 0.07% as at 30 May 2025, 0.07% as at 31 March 2025.</a:t>
            </a:r>
          </a:p>
          <a:p>
            <a:pPr marL="12700" marR="5080" algn="just">
              <a:spcBef>
                <a:spcPts val="100"/>
              </a:spcBef>
            </a:pPr>
            <a:r>
              <a:rPr lang="en-US" sz="600" i="1" dirty="0">
                <a:solidFill>
                  <a:schemeClr val="tx1"/>
                </a:solidFill>
                <a:latin typeface="Calibri Light"/>
                <a:cs typeface="Calibri Light"/>
              </a:rPr>
              <a:t>** “performances” of asset classes are calculated as the Dietz-performance of the assets in each bucket, taking into account the Mark-to-Market of the assets at period ends, payments received from the assets over the period, and ignoring changes in cross-currency rates. Nevertheless, some residual currency effects could impact the aggregate value of the portfolio when aggregating each bucket.</a:t>
            </a:r>
          </a:p>
        </p:txBody>
      </p:sp>
      <p:pic>
        <p:nvPicPr>
          <p:cNvPr id="7" name="object 7"/>
          <p:cNvPicPr/>
          <p:nvPr/>
        </p:nvPicPr>
        <p:blipFill>
          <a:blip r:embed="rId11" cstate="print"/>
          <a:stretch>
            <a:fillRect/>
          </a:stretch>
        </p:blipFill>
        <p:spPr>
          <a:xfrm>
            <a:off x="6966001" y="181054"/>
            <a:ext cx="413994" cy="406113"/>
          </a:xfrm>
          <a:prstGeom prst="rect">
            <a:avLst/>
          </a:prstGeom>
        </p:spPr>
      </p:pic>
      <p:sp>
        <p:nvSpPr>
          <p:cNvPr id="13" name="object 13"/>
          <p:cNvSpPr txBox="1"/>
          <p:nvPr/>
        </p:nvSpPr>
        <p:spPr>
          <a:xfrm>
            <a:off x="179997" y="1656003"/>
            <a:ext cx="7200265"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Monthly</a:t>
            </a:r>
            <a:r>
              <a:rPr sz="1300" b="1" spc="-15" dirty="0">
                <a:solidFill>
                  <a:srgbClr val="4876B9"/>
                </a:solidFill>
                <a:latin typeface="Calibri"/>
                <a:cs typeface="Calibri"/>
              </a:rPr>
              <a:t> </a:t>
            </a:r>
            <a:r>
              <a:rPr sz="1300" b="1" spc="-10" dirty="0">
                <a:solidFill>
                  <a:srgbClr val="4876B9"/>
                </a:solidFill>
                <a:latin typeface="Calibri"/>
                <a:cs typeface="Calibri"/>
              </a:rPr>
              <a:t>Commentary</a:t>
            </a:r>
            <a:endParaRPr sz="1300">
              <a:latin typeface="Calibri"/>
              <a:cs typeface="Calibri"/>
            </a:endParaRPr>
          </a:p>
        </p:txBody>
      </p:sp>
      <p:sp>
        <p:nvSpPr>
          <p:cNvPr id="14" name="object 14"/>
          <p:cNvSpPr txBox="1"/>
          <p:nvPr/>
        </p:nvSpPr>
        <p:spPr>
          <a:xfrm>
            <a:off x="3869994" y="4680001"/>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Currency</a:t>
            </a:r>
            <a:r>
              <a:rPr sz="1300" b="1" spc="-25" dirty="0">
                <a:solidFill>
                  <a:srgbClr val="4876B9"/>
                </a:solidFill>
                <a:latin typeface="Calibri"/>
                <a:cs typeface="Calibri"/>
              </a:rPr>
              <a:t> </a:t>
            </a:r>
            <a:r>
              <a:rPr sz="1300" b="1" dirty="0">
                <a:solidFill>
                  <a:srgbClr val="4876B9"/>
                </a:solidFill>
                <a:latin typeface="Calibri"/>
                <a:cs typeface="Calibri"/>
              </a:rPr>
              <a:t>and</a:t>
            </a:r>
            <a:r>
              <a:rPr sz="1300" b="1" spc="-20" dirty="0">
                <a:solidFill>
                  <a:srgbClr val="4876B9"/>
                </a:solidFill>
                <a:latin typeface="Calibri"/>
                <a:cs typeface="Calibri"/>
              </a:rPr>
              <a:t> </a:t>
            </a:r>
            <a:r>
              <a:rPr sz="1300" b="1" spc="-10" dirty="0">
                <a:solidFill>
                  <a:srgbClr val="4876B9"/>
                </a:solidFill>
                <a:latin typeface="Calibri"/>
                <a:cs typeface="Calibri"/>
              </a:rPr>
              <a:t>Geography</a:t>
            </a:r>
            <a:r>
              <a:rPr sz="1300" b="1" spc="-20" dirty="0">
                <a:solidFill>
                  <a:srgbClr val="4876B9"/>
                </a:solidFill>
                <a:latin typeface="Calibri"/>
                <a:cs typeface="Calibri"/>
              </a:rPr>
              <a:t> </a:t>
            </a:r>
            <a:r>
              <a:rPr sz="1300" b="1" dirty="0">
                <a:solidFill>
                  <a:srgbClr val="4876B9"/>
                </a:solidFill>
                <a:latin typeface="Calibri"/>
                <a:cs typeface="Calibri"/>
              </a:rPr>
              <a:t>exposures</a:t>
            </a:r>
            <a:r>
              <a:rPr sz="1300" b="1" spc="-20" dirty="0">
                <a:solidFill>
                  <a:srgbClr val="4876B9"/>
                </a:solidFill>
                <a:latin typeface="Calibri"/>
                <a:cs typeface="Calibri"/>
              </a:rPr>
              <a:t> </a:t>
            </a:r>
            <a:r>
              <a:rPr sz="1300" b="1" spc="-25" dirty="0">
                <a:solidFill>
                  <a:srgbClr val="4876B9"/>
                </a:solidFill>
                <a:latin typeface="Calibri"/>
                <a:cs typeface="Calibri"/>
              </a:rPr>
              <a:t>(%)</a:t>
            </a:r>
            <a:endParaRPr sz="1300">
              <a:latin typeface="Calibri"/>
              <a:cs typeface="Calibri"/>
            </a:endParaRPr>
          </a:p>
        </p:txBody>
      </p:sp>
      <p:sp>
        <p:nvSpPr>
          <p:cNvPr id="15" name="object 15"/>
          <p:cNvSpPr txBox="1"/>
          <p:nvPr/>
        </p:nvSpPr>
        <p:spPr>
          <a:xfrm>
            <a:off x="179997" y="7032002"/>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spc="-10" dirty="0">
                <a:solidFill>
                  <a:srgbClr val="4876B9"/>
                </a:solidFill>
                <a:latin typeface="Calibri"/>
                <a:cs typeface="Calibri"/>
              </a:rPr>
              <a:t>Portfolio</a:t>
            </a:r>
            <a:r>
              <a:rPr sz="1300" b="1" spc="-30" dirty="0">
                <a:solidFill>
                  <a:srgbClr val="4876B9"/>
                </a:solidFill>
                <a:latin typeface="Calibri"/>
                <a:cs typeface="Calibri"/>
              </a:rPr>
              <a:t> </a:t>
            </a:r>
            <a:r>
              <a:rPr sz="1300" b="1" dirty="0">
                <a:solidFill>
                  <a:srgbClr val="4876B9"/>
                </a:solidFill>
                <a:latin typeface="Calibri"/>
                <a:cs typeface="Calibri"/>
              </a:rPr>
              <a:t>Composition</a:t>
            </a:r>
            <a:r>
              <a:rPr sz="1300" b="1" spc="-25" dirty="0">
                <a:solidFill>
                  <a:srgbClr val="4876B9"/>
                </a:solidFill>
                <a:latin typeface="Calibri"/>
                <a:cs typeface="Calibri"/>
              </a:rPr>
              <a:t> </a:t>
            </a:r>
            <a:r>
              <a:rPr sz="1300" b="1" dirty="0">
                <a:solidFill>
                  <a:srgbClr val="4876B9"/>
                </a:solidFill>
                <a:latin typeface="Calibri"/>
                <a:cs typeface="Calibri"/>
              </a:rPr>
              <a:t>by</a:t>
            </a:r>
            <a:r>
              <a:rPr sz="1300" b="1" spc="-25" dirty="0">
                <a:solidFill>
                  <a:srgbClr val="4876B9"/>
                </a:solidFill>
                <a:latin typeface="Calibri"/>
                <a:cs typeface="Calibri"/>
              </a:rPr>
              <a:t> </a:t>
            </a:r>
            <a:r>
              <a:rPr sz="1300" b="1" dirty="0">
                <a:solidFill>
                  <a:srgbClr val="4876B9"/>
                </a:solidFill>
                <a:latin typeface="Calibri"/>
                <a:cs typeface="Calibri"/>
              </a:rPr>
              <a:t>Asset</a:t>
            </a:r>
            <a:r>
              <a:rPr sz="1300" b="1" spc="-25" dirty="0">
                <a:solidFill>
                  <a:srgbClr val="4876B9"/>
                </a:solidFill>
                <a:latin typeface="Calibri"/>
                <a:cs typeface="Calibri"/>
              </a:rPr>
              <a:t> </a:t>
            </a:r>
            <a:r>
              <a:rPr sz="1300" b="1" spc="-20" dirty="0">
                <a:solidFill>
                  <a:srgbClr val="4876B9"/>
                </a:solidFill>
                <a:latin typeface="Calibri"/>
                <a:cs typeface="Calibri"/>
              </a:rPr>
              <a:t>Type</a:t>
            </a:r>
            <a:endParaRPr sz="1300">
              <a:latin typeface="Calibri"/>
              <a:cs typeface="Calibri"/>
            </a:endParaRPr>
          </a:p>
        </p:txBody>
      </p:sp>
      <p:sp>
        <p:nvSpPr>
          <p:cNvPr id="16" name="object 16"/>
          <p:cNvSpPr txBox="1"/>
          <p:nvPr/>
        </p:nvSpPr>
        <p:spPr>
          <a:xfrm>
            <a:off x="3869994" y="7032002"/>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Last</a:t>
            </a:r>
            <a:r>
              <a:rPr sz="1300" b="1" spc="-25" dirty="0">
                <a:solidFill>
                  <a:srgbClr val="4876B9"/>
                </a:solidFill>
                <a:latin typeface="Calibri"/>
                <a:cs typeface="Calibri"/>
              </a:rPr>
              <a:t> </a:t>
            </a:r>
            <a:r>
              <a:rPr sz="1300" b="1" dirty="0">
                <a:solidFill>
                  <a:srgbClr val="4876B9"/>
                </a:solidFill>
                <a:latin typeface="Calibri"/>
                <a:cs typeface="Calibri"/>
              </a:rPr>
              <a:t>Eighteen</a:t>
            </a:r>
            <a:r>
              <a:rPr sz="1300" b="1" spc="-10" dirty="0">
                <a:solidFill>
                  <a:srgbClr val="4876B9"/>
                </a:solidFill>
                <a:latin typeface="Calibri"/>
                <a:cs typeface="Calibri"/>
              </a:rPr>
              <a:t> </a:t>
            </a:r>
            <a:r>
              <a:rPr sz="1300" b="1" dirty="0">
                <a:solidFill>
                  <a:srgbClr val="4876B9"/>
                </a:solidFill>
                <a:latin typeface="Calibri"/>
                <a:cs typeface="Calibri"/>
              </a:rPr>
              <a:t>Months</a:t>
            </a:r>
            <a:r>
              <a:rPr sz="1300" b="1" spc="-10" dirty="0">
                <a:solidFill>
                  <a:srgbClr val="4876B9"/>
                </a:solidFill>
                <a:latin typeface="Calibri"/>
                <a:cs typeface="Calibri"/>
              </a:rPr>
              <a:t> Performance</a:t>
            </a:r>
            <a:r>
              <a:rPr sz="1300" b="1" spc="-15" dirty="0">
                <a:solidFill>
                  <a:srgbClr val="4876B9"/>
                </a:solidFill>
                <a:latin typeface="Calibri"/>
                <a:cs typeface="Calibri"/>
              </a:rPr>
              <a:t> </a:t>
            </a:r>
            <a:r>
              <a:rPr sz="1300" b="1" spc="-10" dirty="0">
                <a:solidFill>
                  <a:srgbClr val="4876B9"/>
                </a:solidFill>
                <a:latin typeface="Calibri"/>
                <a:cs typeface="Calibri"/>
              </a:rPr>
              <a:t>Attribution</a:t>
            </a:r>
            <a:endParaRPr sz="1300">
              <a:latin typeface="Calibri"/>
              <a:cs typeface="Calibri"/>
            </a:endParaRPr>
          </a:p>
        </p:txBody>
      </p:sp>
      <p:grpSp>
        <p:nvGrpSpPr>
          <p:cNvPr id="17" name="object 17"/>
          <p:cNvGrpSpPr/>
          <p:nvPr/>
        </p:nvGrpSpPr>
        <p:grpSpPr>
          <a:xfrm>
            <a:off x="0" y="756005"/>
            <a:ext cx="7560309" cy="720090"/>
            <a:chOff x="0" y="756005"/>
            <a:chExt cx="7560309" cy="720090"/>
          </a:xfrm>
        </p:grpSpPr>
        <p:sp>
          <p:nvSpPr>
            <p:cNvPr id="18" name="object 18"/>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19" name="object 19"/>
            <p:cNvPicPr/>
            <p:nvPr/>
          </p:nvPicPr>
          <p:blipFill>
            <a:blip r:embed="rId12" cstate="print"/>
            <a:stretch>
              <a:fillRect/>
            </a:stretch>
          </p:blipFill>
          <p:spPr>
            <a:xfrm>
              <a:off x="6464465" y="757174"/>
              <a:ext cx="1095527" cy="718832"/>
            </a:xfrm>
            <a:prstGeom prst="rect">
              <a:avLst/>
            </a:prstGeom>
          </p:spPr>
        </p:pic>
      </p:grpSp>
      <p:sp>
        <p:nvSpPr>
          <p:cNvPr id="20" name="object 20"/>
          <p:cNvSpPr txBox="1">
            <a:spLocks noGrp="1"/>
          </p:cNvSpPr>
          <p:nvPr>
            <p:ph type="title"/>
          </p:nvPr>
        </p:nvSpPr>
        <p:spPr>
          <a:xfrm>
            <a:off x="2184902" y="814225"/>
            <a:ext cx="2092960" cy="359073"/>
          </a:xfrm>
          <a:prstGeom prst="rect">
            <a:avLst/>
          </a:prstGeom>
        </p:spPr>
        <p:txBody>
          <a:bodyPr vert="horz" wrap="square" lIns="0" tIns="12700" rIns="0" bIns="0" rtlCol="0">
            <a:spAutoFit/>
          </a:bodyPr>
          <a:lstStyle/>
          <a:p>
            <a:pPr marL="12700">
              <a:lnSpc>
                <a:spcPts val="2680"/>
              </a:lnSpc>
              <a:spcBef>
                <a:spcPts val="100"/>
              </a:spcBef>
            </a:pPr>
            <a:r>
              <a:rPr spc="-10" dirty="0"/>
              <a:t>Volta</a:t>
            </a:r>
            <a:r>
              <a:rPr spc="-70" dirty="0"/>
              <a:t> </a:t>
            </a:r>
            <a:r>
              <a:rPr dirty="0"/>
              <a:t>Finance</a:t>
            </a:r>
            <a:r>
              <a:rPr spc="-60" dirty="0"/>
              <a:t> </a:t>
            </a:r>
            <a:r>
              <a:rPr spc="-25" dirty="0"/>
              <a:t>Ltd</a:t>
            </a:r>
          </a:p>
        </p:txBody>
      </p:sp>
      <p:sp>
        <p:nvSpPr>
          <p:cNvPr id="21" name="object 21"/>
          <p:cNvSpPr txBox="1"/>
          <p:nvPr/>
        </p:nvSpPr>
        <p:spPr>
          <a:xfrm>
            <a:off x="3869994" y="5004003"/>
            <a:ext cx="1756800" cy="180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0"/>
              </a:spcBef>
            </a:pPr>
            <a:endParaRPr sz="1000" dirty="0">
              <a:latin typeface="Times New Roman"/>
              <a:cs typeface="Times New Roman"/>
            </a:endParaRPr>
          </a:p>
          <a:p>
            <a:pPr marL="971550">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dirty="0">
              <a:latin typeface="Calibri Light"/>
              <a:cs typeface="Calibri Light"/>
            </a:endParaRPr>
          </a:p>
        </p:txBody>
      </p:sp>
      <p:sp>
        <p:nvSpPr>
          <p:cNvPr id="22" name="object 22"/>
          <p:cNvSpPr txBox="1"/>
          <p:nvPr/>
        </p:nvSpPr>
        <p:spPr>
          <a:xfrm>
            <a:off x="179997" y="7344003"/>
            <a:ext cx="3510279" cy="298831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971550">
              <a:lnSpc>
                <a:spcPct val="100000"/>
              </a:lnSpc>
              <a:spcBef>
                <a:spcPts val="810"/>
              </a:spcBef>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83 </a:t>
            </a:r>
            <a:r>
              <a:rPr sz="1200" b="0" spc="-25" dirty="0">
                <a:solidFill>
                  <a:srgbClr val="231F20"/>
                </a:solidFill>
                <a:latin typeface="Calibri Light"/>
                <a:cs typeface="Calibri Light"/>
              </a:rPr>
              <a:t>mm</a:t>
            </a:r>
            <a:endParaRPr sz="1200" dirty="0">
              <a:latin typeface="Calibri Light"/>
              <a:cs typeface="Calibri Light"/>
            </a:endParaRPr>
          </a:p>
        </p:txBody>
      </p:sp>
      <p:sp>
        <p:nvSpPr>
          <p:cNvPr id="23" name="object 23"/>
          <p:cNvSpPr txBox="1"/>
          <p:nvPr/>
        </p:nvSpPr>
        <p:spPr>
          <a:xfrm>
            <a:off x="3869994" y="7344003"/>
            <a:ext cx="3510279" cy="298831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935355">
              <a:lnSpc>
                <a:spcPct val="100000"/>
              </a:lnSpc>
              <a:spcBef>
                <a:spcPts val="810"/>
              </a:spcBef>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83 </a:t>
            </a:r>
            <a:r>
              <a:rPr sz="1200" b="0" spc="-25" dirty="0">
                <a:solidFill>
                  <a:srgbClr val="231F20"/>
                </a:solidFill>
                <a:latin typeface="Calibri Light"/>
                <a:cs typeface="Calibri Light"/>
              </a:rPr>
              <a:t>mm</a:t>
            </a:r>
            <a:endParaRPr sz="1200" dirty="0">
              <a:latin typeface="Calibri Light"/>
              <a:cs typeface="Calibri Light"/>
            </a:endParaRPr>
          </a:p>
        </p:txBody>
      </p:sp>
      <p:sp>
        <p:nvSpPr>
          <p:cNvPr id="25" name="object 21">
            <a:extLst>
              <a:ext uri="{FF2B5EF4-FFF2-40B4-BE49-F238E27FC236}">
                <a16:creationId xmlns:a16="http://schemas.microsoft.com/office/drawing/2014/main" id="{CBFDF9BF-9AA7-1263-BB44-765AFE3C916F}"/>
              </a:ext>
            </a:extLst>
          </p:cNvPr>
          <p:cNvSpPr txBox="1"/>
          <p:nvPr/>
        </p:nvSpPr>
        <p:spPr>
          <a:xfrm>
            <a:off x="5632401" y="5004003"/>
            <a:ext cx="1756800" cy="180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0"/>
              </a:spcBef>
            </a:pPr>
            <a:endParaRPr sz="1000" dirty="0">
              <a:latin typeface="Times New Roman"/>
              <a:cs typeface="Times New Roman"/>
            </a:endParaRPr>
          </a:p>
          <a:p>
            <a:pPr marL="971550">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dirty="0">
              <a:latin typeface="Calibri Light"/>
              <a:cs typeface="Calibri Light"/>
            </a:endParaRPr>
          </a:p>
        </p:txBody>
      </p:sp>
      <p:pic>
        <p:nvPicPr>
          <p:cNvPr id="24" name="Image 23">
            <a:extLst>
              <a:ext uri="{FF2B5EF4-FFF2-40B4-BE49-F238E27FC236}">
                <a16:creationId xmlns:a16="http://schemas.microsoft.com/office/drawing/2014/main" id="{DD72BAD6-A3DB-2DAA-AB31-0F0F93DDDAA5}"/>
              </a:ext>
            </a:extLst>
          </p:cNvPr>
          <p:cNvPicPr>
            <a:picLocks noChangeAspect="1"/>
          </p:cNvPicPr>
          <p:nvPr>
            <p:custDataLst>
              <p:tags r:id="rId1"/>
            </p:custDataLst>
          </p:nvPr>
        </p:nvPicPr>
        <p:blipFill>
          <a:blip r:embed="rId13"/>
          <a:stretch>
            <a:fillRect/>
          </a:stretch>
        </p:blipFill>
        <p:spPr>
          <a:xfrm>
            <a:off x="3869993" y="5025521"/>
            <a:ext cx="1756800" cy="1638466"/>
          </a:xfrm>
          <a:prstGeom prst="rect">
            <a:avLst/>
          </a:prstGeom>
        </p:spPr>
      </p:pic>
      <p:pic>
        <p:nvPicPr>
          <p:cNvPr id="26" name="Image 25">
            <a:extLst>
              <a:ext uri="{FF2B5EF4-FFF2-40B4-BE49-F238E27FC236}">
                <a16:creationId xmlns:a16="http://schemas.microsoft.com/office/drawing/2014/main" id="{048E2CB6-576D-8531-7064-80305D455736}"/>
              </a:ext>
            </a:extLst>
          </p:cNvPr>
          <p:cNvPicPr>
            <a:picLocks noChangeAspect="1"/>
          </p:cNvPicPr>
          <p:nvPr>
            <p:custDataLst>
              <p:tags r:id="rId2"/>
            </p:custDataLst>
          </p:nvPr>
        </p:nvPicPr>
        <p:blipFill>
          <a:blip r:embed="rId14"/>
          <a:stretch>
            <a:fillRect/>
          </a:stretch>
        </p:blipFill>
        <p:spPr>
          <a:xfrm>
            <a:off x="5660607" y="5086220"/>
            <a:ext cx="1756800" cy="1632933"/>
          </a:xfrm>
          <a:prstGeom prst="rect">
            <a:avLst/>
          </a:prstGeom>
        </p:spPr>
      </p:pic>
      <p:pic>
        <p:nvPicPr>
          <p:cNvPr id="27" name="Image 26">
            <a:extLst>
              <a:ext uri="{FF2B5EF4-FFF2-40B4-BE49-F238E27FC236}">
                <a16:creationId xmlns:a16="http://schemas.microsoft.com/office/drawing/2014/main" id="{FCF3A117-E04D-941E-255E-ED53AF9C46E2}"/>
              </a:ext>
            </a:extLst>
          </p:cNvPr>
          <p:cNvPicPr>
            <a:picLocks noChangeAspect="1"/>
          </p:cNvPicPr>
          <p:nvPr>
            <p:custDataLst>
              <p:tags r:id="rId3"/>
            </p:custDataLst>
          </p:nvPr>
        </p:nvPicPr>
        <p:blipFill>
          <a:blip r:embed="rId15"/>
          <a:stretch>
            <a:fillRect/>
          </a:stretch>
        </p:blipFill>
        <p:spPr>
          <a:xfrm>
            <a:off x="3869995" y="7344003"/>
            <a:ext cx="3510279" cy="2839554"/>
          </a:xfrm>
          <a:prstGeom prst="rect">
            <a:avLst/>
          </a:prstGeom>
        </p:spPr>
      </p:pic>
      <p:pic>
        <p:nvPicPr>
          <p:cNvPr id="28" name="Image 27">
            <a:extLst>
              <a:ext uri="{FF2B5EF4-FFF2-40B4-BE49-F238E27FC236}">
                <a16:creationId xmlns:a16="http://schemas.microsoft.com/office/drawing/2014/main" id="{DFC48860-3EFD-FAA8-FFF6-9C1D043E7FC5}"/>
              </a:ext>
            </a:extLst>
          </p:cNvPr>
          <p:cNvPicPr>
            <a:picLocks noChangeAspect="1"/>
          </p:cNvPicPr>
          <p:nvPr>
            <p:custDataLst>
              <p:tags r:id="rId4"/>
            </p:custDataLst>
          </p:nvPr>
        </p:nvPicPr>
        <p:blipFill>
          <a:blip r:embed="rId16"/>
          <a:stretch>
            <a:fillRect/>
          </a:stretch>
        </p:blipFill>
        <p:spPr>
          <a:xfrm>
            <a:off x="3866400" y="10414809"/>
            <a:ext cx="3513600" cy="101707"/>
          </a:xfrm>
          <a:prstGeom prst="rect">
            <a:avLst/>
          </a:prstGeom>
        </p:spPr>
      </p:pic>
      <p:pic>
        <p:nvPicPr>
          <p:cNvPr id="29" name="Image 28">
            <a:extLst>
              <a:ext uri="{FF2B5EF4-FFF2-40B4-BE49-F238E27FC236}">
                <a16:creationId xmlns:a16="http://schemas.microsoft.com/office/drawing/2014/main" id="{9CFF5A78-DD7A-A9DF-5657-CC692966C579}"/>
              </a:ext>
            </a:extLst>
          </p:cNvPr>
          <p:cNvPicPr>
            <a:picLocks noChangeAspect="1"/>
          </p:cNvPicPr>
          <p:nvPr>
            <p:custDataLst>
              <p:tags r:id="rId5"/>
            </p:custDataLst>
          </p:nvPr>
        </p:nvPicPr>
        <p:blipFill>
          <a:blip r:embed="rId17"/>
          <a:stretch>
            <a:fillRect/>
          </a:stretch>
        </p:blipFill>
        <p:spPr>
          <a:xfrm>
            <a:off x="3857284" y="6718300"/>
            <a:ext cx="3505200" cy="221454"/>
          </a:xfrm>
          <a:prstGeom prst="rect">
            <a:avLst/>
          </a:prstGeom>
        </p:spPr>
      </p:pic>
      <p:pic>
        <p:nvPicPr>
          <p:cNvPr id="30" name="Image 29">
            <a:extLst>
              <a:ext uri="{FF2B5EF4-FFF2-40B4-BE49-F238E27FC236}">
                <a16:creationId xmlns:a16="http://schemas.microsoft.com/office/drawing/2014/main" id="{16774209-B520-7601-704C-9BA10916DAFB}"/>
              </a:ext>
            </a:extLst>
          </p:cNvPr>
          <p:cNvPicPr>
            <a:picLocks noChangeAspect="1"/>
          </p:cNvPicPr>
          <p:nvPr>
            <p:custDataLst>
              <p:tags r:id="rId6"/>
            </p:custDataLst>
          </p:nvPr>
        </p:nvPicPr>
        <p:blipFill>
          <a:blip r:embed="rId18"/>
          <a:stretch>
            <a:fillRect/>
          </a:stretch>
        </p:blipFill>
        <p:spPr>
          <a:xfrm>
            <a:off x="4006862" y="10223500"/>
            <a:ext cx="2600325" cy="142614"/>
          </a:xfrm>
          <a:prstGeom prst="rect">
            <a:avLst/>
          </a:prstGeom>
        </p:spPr>
      </p:pic>
      <p:pic>
        <p:nvPicPr>
          <p:cNvPr id="31" name="Image 30">
            <a:extLst>
              <a:ext uri="{FF2B5EF4-FFF2-40B4-BE49-F238E27FC236}">
                <a16:creationId xmlns:a16="http://schemas.microsoft.com/office/drawing/2014/main" id="{75D3840C-121A-3FFE-83C1-E8912A8B1376}"/>
              </a:ext>
            </a:extLst>
          </p:cNvPr>
          <p:cNvPicPr>
            <a:picLocks noChangeAspect="1"/>
          </p:cNvPicPr>
          <p:nvPr>
            <p:custDataLst>
              <p:tags r:id="rId7"/>
            </p:custDataLst>
          </p:nvPr>
        </p:nvPicPr>
        <p:blipFill>
          <a:blip r:embed="rId19"/>
          <a:stretch>
            <a:fillRect/>
          </a:stretch>
        </p:blipFill>
        <p:spPr>
          <a:xfrm>
            <a:off x="233762" y="7332329"/>
            <a:ext cx="3436959" cy="2816936"/>
          </a:xfrm>
          <a:prstGeom prst="rect">
            <a:avLst/>
          </a:prstGeom>
        </p:spPr>
      </p:pic>
      <p:pic>
        <p:nvPicPr>
          <p:cNvPr id="40" name="Image 39">
            <a:extLst>
              <a:ext uri="{FF2B5EF4-FFF2-40B4-BE49-F238E27FC236}">
                <a16:creationId xmlns:a16="http://schemas.microsoft.com/office/drawing/2014/main" id="{D36DFAE8-6550-E37E-00BF-C60CE270041A}"/>
              </a:ext>
            </a:extLst>
          </p:cNvPr>
          <p:cNvPicPr>
            <a:picLocks noChangeAspect="1"/>
          </p:cNvPicPr>
          <p:nvPr>
            <p:custDataLst>
              <p:tags r:id="rId8"/>
            </p:custDataLst>
          </p:nvPr>
        </p:nvPicPr>
        <p:blipFill>
          <a:blip r:embed="rId20"/>
          <a:stretch>
            <a:fillRect/>
          </a:stretch>
        </p:blipFill>
        <p:spPr>
          <a:xfrm>
            <a:off x="176227" y="10093342"/>
            <a:ext cx="2000250" cy="109703"/>
          </a:xfrm>
          <a:prstGeom prst="rect">
            <a:avLst/>
          </a:prstGeom>
        </p:spPr>
      </p:pic>
      <p:pic>
        <p:nvPicPr>
          <p:cNvPr id="41" name="Image 40">
            <a:extLst>
              <a:ext uri="{FF2B5EF4-FFF2-40B4-BE49-F238E27FC236}">
                <a16:creationId xmlns:a16="http://schemas.microsoft.com/office/drawing/2014/main" id="{7EDD8CBB-66C6-6A51-500D-0C0D68ECC372}"/>
              </a:ext>
            </a:extLst>
          </p:cNvPr>
          <p:cNvPicPr>
            <a:picLocks noChangeAspect="1"/>
          </p:cNvPicPr>
          <p:nvPr>
            <p:custDataLst>
              <p:tags r:id="rId9"/>
            </p:custDataLst>
          </p:nvPr>
        </p:nvPicPr>
        <p:blipFill>
          <a:blip r:embed="rId21"/>
          <a:stretch>
            <a:fillRect/>
          </a:stretch>
        </p:blipFill>
        <p:spPr>
          <a:xfrm>
            <a:off x="1921697" y="1173143"/>
            <a:ext cx="2619375" cy="218516"/>
          </a:xfrm>
          <a:prstGeom prst="rect">
            <a:avLst/>
          </a:prstGeom>
        </p:spPr>
      </p:pic>
      <p:pic>
        <p:nvPicPr>
          <p:cNvPr id="42" name="Image 41" descr="Une image contenant texte, Police, capture d’écran, ligne&#10;&#10;Le contenu généré par l’IA peut être incorrect.">
            <a:extLst>
              <a:ext uri="{FF2B5EF4-FFF2-40B4-BE49-F238E27FC236}">
                <a16:creationId xmlns:a16="http://schemas.microsoft.com/office/drawing/2014/main" id="{55872D00-0347-23E3-0C06-C66CC400DB29}"/>
              </a:ext>
            </a:extLst>
          </p:cNvPr>
          <p:cNvPicPr>
            <a:picLocks noChangeAspect="1"/>
          </p:cNvPicPr>
          <p:nvPr/>
        </p:nvPicPr>
        <p:blipFill>
          <a:blip r:embed="rId22">
            <a:extLst>
              <a:ext uri="{28A0092B-C50C-407E-A947-70E740481C1C}">
                <a14:useLocalDpi xmlns:a14="http://schemas.microsoft.com/office/drawing/2010/main" val="0"/>
              </a:ext>
            </a:extLst>
          </a:blip>
          <a:srcRect/>
          <a:stretch>
            <a:fillRect/>
          </a:stretch>
        </p:blipFill>
        <p:spPr bwMode="auto">
          <a:xfrm>
            <a:off x="167299" y="184085"/>
            <a:ext cx="2543175" cy="4000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67299" y="1598852"/>
            <a:ext cx="7228205" cy="6835140"/>
          </a:xfrm>
          <a:prstGeom prst="rect">
            <a:avLst/>
          </a:prstGeom>
        </p:spPr>
        <p:txBody>
          <a:bodyPr vert="horz" wrap="square" lIns="0" tIns="12700" rIns="0" bIns="0" rtlCol="0">
            <a:spAutoFit/>
          </a:bodyPr>
          <a:lstStyle/>
          <a:p>
            <a:pPr marL="12700">
              <a:lnSpc>
                <a:spcPct val="100000"/>
              </a:lnSpc>
              <a:spcBef>
                <a:spcPts val="100"/>
              </a:spcBef>
            </a:pPr>
            <a:r>
              <a:rPr sz="1400" b="1" dirty="0">
                <a:solidFill>
                  <a:srgbClr val="343B3C"/>
                </a:solidFill>
                <a:latin typeface="Calibri"/>
                <a:cs typeface="Calibri"/>
              </a:rPr>
              <a:t>Important</a:t>
            </a:r>
            <a:r>
              <a:rPr sz="1400" b="1" spc="-30" dirty="0">
                <a:solidFill>
                  <a:srgbClr val="343B3C"/>
                </a:solidFill>
                <a:latin typeface="Calibri"/>
                <a:cs typeface="Calibri"/>
              </a:rPr>
              <a:t> </a:t>
            </a:r>
            <a:r>
              <a:rPr sz="1400" b="1" spc="-10" dirty="0">
                <a:solidFill>
                  <a:srgbClr val="343B3C"/>
                </a:solidFill>
                <a:latin typeface="Calibri"/>
                <a:cs typeface="Calibri"/>
              </a:rPr>
              <a:t>Information</a:t>
            </a:r>
            <a:endParaRPr sz="1400" dirty="0">
              <a:latin typeface="Calibri"/>
              <a:cs typeface="Calibri"/>
            </a:endParaRPr>
          </a:p>
          <a:p>
            <a:pPr marL="12700" marR="5080" algn="just">
              <a:lnSpc>
                <a:spcPct val="100000"/>
              </a:lnSpc>
              <a:spcBef>
                <a:spcPts val="1120"/>
              </a:spcBef>
            </a:pP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1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published</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15" dirty="0">
                <a:solidFill>
                  <a:srgbClr val="343B3C"/>
                </a:solidFill>
                <a:latin typeface="Calibri Light"/>
                <a:cs typeface="Calibri Light"/>
              </a:rPr>
              <a:t> </a:t>
            </a:r>
            <a:r>
              <a:rPr sz="1000" b="0" dirty="0">
                <a:solidFill>
                  <a:srgbClr val="343B3C"/>
                </a:solidFill>
                <a:latin typeface="Calibri Light"/>
                <a:cs typeface="Calibri Light"/>
              </a:rPr>
              <a:t>Paris</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(“AXA</a:t>
            </a:r>
            <a:r>
              <a:rPr sz="1000" b="0" spc="-10"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its</a:t>
            </a:r>
            <a:r>
              <a:rPr sz="1000" b="0" spc="-10" dirty="0">
                <a:solidFill>
                  <a:srgbClr val="343B3C"/>
                </a:solidFill>
                <a:latin typeface="Calibri Light"/>
                <a:cs typeface="Calibri Light"/>
              </a:rPr>
              <a:t> </a:t>
            </a:r>
            <a:r>
              <a:rPr sz="1000" b="0" dirty="0">
                <a:solidFill>
                  <a:srgbClr val="343B3C"/>
                </a:solidFill>
                <a:latin typeface="Calibri Light"/>
                <a:cs typeface="Calibri Light"/>
              </a:rPr>
              <a:t>capacity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alternative</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fund</a:t>
            </a:r>
            <a:r>
              <a:rPr sz="1000" b="0" spc="-15" dirty="0">
                <a:solidFill>
                  <a:srgbClr val="343B3C"/>
                </a:solidFill>
                <a:latin typeface="Calibri Light"/>
                <a:cs typeface="Calibri Light"/>
              </a:rPr>
              <a:t> </a:t>
            </a:r>
            <a:r>
              <a:rPr sz="1000" b="0" dirty="0">
                <a:solidFill>
                  <a:srgbClr val="343B3C"/>
                </a:solidFill>
                <a:latin typeface="Calibri Light"/>
                <a:cs typeface="Calibri Light"/>
              </a:rPr>
              <a:t>manager</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(within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dirty="0">
                <a:solidFill>
                  <a:srgbClr val="343B3C"/>
                </a:solidFill>
                <a:latin typeface="Calibri Light"/>
                <a:cs typeface="Calibri Light"/>
              </a:rPr>
              <a:t>meaning</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Directive</a:t>
            </a:r>
            <a:r>
              <a:rPr sz="1000" b="0" spc="-25" dirty="0">
                <a:solidFill>
                  <a:srgbClr val="343B3C"/>
                </a:solidFill>
                <a:latin typeface="Calibri Light"/>
                <a:cs typeface="Calibri Light"/>
              </a:rPr>
              <a:t> </a:t>
            </a:r>
            <a:r>
              <a:rPr sz="1000" b="0" dirty="0">
                <a:solidFill>
                  <a:srgbClr val="343B3C"/>
                </a:solidFill>
                <a:latin typeface="Calibri Light"/>
                <a:cs typeface="Calibri Light"/>
              </a:rPr>
              <a:t>2011/61/EU,</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20" dirty="0">
                <a:solidFill>
                  <a:srgbClr val="343B3C"/>
                </a:solidFill>
                <a:latin typeface="Calibri Light"/>
                <a:cs typeface="Calibri Light"/>
              </a:rPr>
              <a:t>“AIFM</a:t>
            </a:r>
            <a:r>
              <a:rPr sz="1000" b="0" spc="-25" dirty="0">
                <a:solidFill>
                  <a:srgbClr val="343B3C"/>
                </a:solidFill>
                <a:latin typeface="Calibri Light"/>
                <a:cs typeface="Calibri Light"/>
              </a:rPr>
              <a:t> </a:t>
            </a:r>
            <a:r>
              <a:rPr sz="1000" b="0" dirty="0">
                <a:solidFill>
                  <a:srgbClr val="343B3C"/>
                </a:solidFill>
                <a:latin typeface="Calibri Light"/>
                <a:cs typeface="Calibri Light"/>
              </a:rPr>
              <a:t>Directive”)</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Volta</a:t>
            </a:r>
            <a:r>
              <a:rPr sz="1000" b="0" spc="-20" dirty="0">
                <a:solidFill>
                  <a:srgbClr val="343B3C"/>
                </a:solidFill>
                <a:latin typeface="Calibri Light"/>
                <a:cs typeface="Calibri Light"/>
              </a:rPr>
              <a:t> </a:t>
            </a:r>
            <a:r>
              <a:rPr sz="1000" b="0" dirty="0">
                <a:solidFill>
                  <a:srgbClr val="343B3C"/>
                </a:solidFill>
                <a:latin typeface="Calibri Light"/>
                <a:cs typeface="Calibri Light"/>
              </a:rPr>
              <a:t>Finance</a:t>
            </a:r>
            <a:r>
              <a:rPr sz="1000" b="0" spc="-25" dirty="0">
                <a:solidFill>
                  <a:srgbClr val="343B3C"/>
                </a:solidFill>
                <a:latin typeface="Calibri Light"/>
                <a:cs typeface="Calibri Light"/>
              </a:rPr>
              <a:t> </a:t>
            </a:r>
            <a:r>
              <a:rPr sz="1000" b="0" dirty="0">
                <a:solidFill>
                  <a:srgbClr val="343B3C"/>
                </a:solidFill>
                <a:latin typeface="Calibri Light"/>
                <a:cs typeface="Calibri Light"/>
              </a:rPr>
              <a:t>Limited</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25" dirty="0">
                <a:solidFill>
                  <a:srgbClr val="343B3C"/>
                </a:solidFill>
                <a:latin typeface="Calibri Light"/>
                <a:cs typeface="Calibri Light"/>
              </a:rPr>
              <a:t> </a:t>
            </a:r>
            <a:r>
              <a:rPr sz="1000" b="0" dirty="0">
                <a:solidFill>
                  <a:srgbClr val="343B3C"/>
                </a:solidFill>
                <a:latin typeface="Calibri Light"/>
                <a:cs typeface="Calibri Light"/>
              </a:rPr>
              <a:t>whose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25" dirty="0">
                <a:solidFill>
                  <a:srgbClr val="343B3C"/>
                </a:solidFill>
                <a:latin typeface="Calibri Light"/>
                <a:cs typeface="Calibri Light"/>
              </a:rPr>
              <a:t> </a:t>
            </a:r>
            <a:r>
              <a:rPr sz="1000" b="0" dirty="0">
                <a:solidFill>
                  <a:srgbClr val="343B3C"/>
                </a:solidFill>
                <a:latin typeface="Calibri Light"/>
                <a:cs typeface="Calibri Light"/>
              </a:rPr>
              <a:t>is</a:t>
            </a:r>
            <a:r>
              <a:rPr sz="1000" b="0" spc="-20" dirty="0">
                <a:solidFill>
                  <a:srgbClr val="343B3C"/>
                </a:solidFill>
                <a:latin typeface="Calibri Light"/>
                <a:cs typeface="Calibri Light"/>
              </a:rPr>
              <a:t> </a:t>
            </a:r>
            <a:r>
              <a:rPr sz="1000" b="0" dirty="0">
                <a:solidFill>
                  <a:srgbClr val="343B3C"/>
                </a:solidFill>
                <a:latin typeface="Calibri Light"/>
                <a:cs typeface="Calibri Light"/>
              </a:rPr>
              <a:t>managed</a:t>
            </a:r>
            <a:r>
              <a:rPr sz="1000" b="0" spc="-25" dirty="0">
                <a:solidFill>
                  <a:srgbClr val="343B3C"/>
                </a:solidFill>
                <a:latin typeface="Calibri Light"/>
                <a:cs typeface="Calibri Light"/>
              </a:rPr>
              <a:t> </a:t>
            </a:r>
            <a:r>
              <a:rPr sz="1000" b="0" dirty="0">
                <a:solidFill>
                  <a:srgbClr val="343B3C"/>
                </a:solidFill>
                <a:latin typeface="Calibri Light"/>
                <a:cs typeface="Calibri Light"/>
              </a:rPr>
              <a:t>by</a:t>
            </a:r>
            <a:r>
              <a:rPr sz="1000" b="0" spc="-2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spc="-25" dirty="0">
                <a:solidFill>
                  <a:srgbClr val="343B3C"/>
                </a:solidFill>
                <a:latin typeface="Calibri Light"/>
                <a:cs typeface="Calibri Light"/>
              </a:rPr>
              <a:t>IM. </a:t>
            </a:r>
            <a:r>
              <a:rPr sz="1000" b="0" dirty="0">
                <a:solidFill>
                  <a:srgbClr val="343B3C"/>
                </a:solidFill>
                <a:latin typeface="Calibri Light"/>
                <a:cs typeface="Calibri Light"/>
              </a:rPr>
              <a:t>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5" dirty="0">
                <a:solidFill>
                  <a:srgbClr val="343B3C"/>
                </a:solidFill>
                <a:latin typeface="Calibri Light"/>
                <a:cs typeface="Calibri Light"/>
              </a:rPr>
              <a:t> </a:t>
            </a:r>
            <a:r>
              <a:rPr sz="1000" b="0" dirty="0">
                <a:solidFill>
                  <a:srgbClr val="343B3C"/>
                </a:solidFill>
                <a:latin typeface="Calibri Light"/>
                <a:cs typeface="Calibri Light"/>
              </a:rPr>
              <a:t>is</a:t>
            </a:r>
            <a:r>
              <a:rPr sz="1000" b="0" spc="5" dirty="0">
                <a:solidFill>
                  <a:srgbClr val="343B3C"/>
                </a:solidFill>
                <a:latin typeface="Calibri Light"/>
                <a:cs typeface="Calibri Light"/>
              </a:rPr>
              <a:t> </a:t>
            </a:r>
            <a:r>
              <a:rPr sz="1000" b="0" dirty="0">
                <a:solidFill>
                  <a:srgbClr val="343B3C"/>
                </a:solidFill>
                <a:latin typeface="Calibri Light"/>
                <a:cs typeface="Calibri Light"/>
              </a:rPr>
              <a:t>intended</a:t>
            </a:r>
            <a:r>
              <a:rPr sz="1000" b="0" spc="5" dirty="0">
                <a:solidFill>
                  <a:srgbClr val="343B3C"/>
                </a:solidFill>
                <a:latin typeface="Calibri Light"/>
                <a:cs typeface="Calibri Light"/>
              </a:rPr>
              <a:t> </a:t>
            </a:r>
            <a:r>
              <a:rPr sz="1000" b="0" dirty="0">
                <a:solidFill>
                  <a:srgbClr val="343B3C"/>
                </a:solidFill>
                <a:latin typeface="Calibri Light"/>
                <a:cs typeface="Calibri Light"/>
              </a:rPr>
              <a:t>only</a:t>
            </a:r>
            <a:r>
              <a:rPr sz="1000" b="0" spc="5" dirty="0">
                <a:solidFill>
                  <a:srgbClr val="343B3C"/>
                </a:solidFill>
                <a:latin typeface="Calibri Light"/>
                <a:cs typeface="Calibri Light"/>
              </a:rPr>
              <a:t> </a:t>
            </a:r>
            <a:r>
              <a:rPr sz="1000" b="0" dirty="0">
                <a:solidFill>
                  <a:srgbClr val="343B3C"/>
                </a:solidFill>
                <a:latin typeface="Calibri Light"/>
                <a:cs typeface="Calibri Light"/>
              </a:rPr>
              <a:t>for</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dirty="0">
                <a:solidFill>
                  <a:srgbClr val="343B3C"/>
                </a:solidFill>
                <a:latin typeface="Calibri Light"/>
                <a:cs typeface="Calibri Light"/>
              </a:rPr>
              <a:t>whom</a:t>
            </a:r>
            <a:r>
              <a:rPr sz="1000" b="0" spc="5" dirty="0">
                <a:solidFill>
                  <a:srgbClr val="343B3C"/>
                </a:solidFill>
                <a:latin typeface="Calibri Light"/>
                <a:cs typeface="Calibri Light"/>
              </a:rPr>
              <a:t> </a:t>
            </a:r>
            <a:r>
              <a:rPr sz="1000" b="0" dirty="0">
                <a:solidFill>
                  <a:srgbClr val="343B3C"/>
                </a:solidFill>
                <a:latin typeface="Calibri Light"/>
                <a:cs typeface="Calibri Light"/>
              </a:rPr>
              <a:t>it</a:t>
            </a:r>
            <a:r>
              <a:rPr sz="1000" b="0" spc="5" dirty="0">
                <a:solidFill>
                  <a:srgbClr val="343B3C"/>
                </a:solidFill>
                <a:latin typeface="Calibri Light"/>
                <a:cs typeface="Calibri Light"/>
              </a:rPr>
              <a:t> </a:t>
            </a:r>
            <a:r>
              <a:rPr sz="1000" b="0" dirty="0">
                <a:solidFill>
                  <a:srgbClr val="343B3C"/>
                </a:solidFill>
                <a:latin typeface="Calibri Light"/>
                <a:cs typeface="Calibri Light"/>
              </a:rPr>
              <a:t>has</a:t>
            </a:r>
            <a:r>
              <a:rPr sz="1000" b="0" spc="5" dirty="0">
                <a:solidFill>
                  <a:srgbClr val="343B3C"/>
                </a:solidFill>
                <a:latin typeface="Calibri Light"/>
                <a:cs typeface="Calibri Light"/>
              </a:rPr>
              <a:t> </a:t>
            </a:r>
            <a:r>
              <a:rPr sz="1000" b="0" dirty="0">
                <a:solidFill>
                  <a:srgbClr val="343B3C"/>
                </a:solidFill>
                <a:latin typeface="Calibri Light"/>
                <a:cs typeface="Calibri Light"/>
              </a:rPr>
              <a:t>been</a:t>
            </a:r>
            <a:r>
              <a:rPr sz="1000" b="0" spc="5" dirty="0">
                <a:solidFill>
                  <a:srgbClr val="343B3C"/>
                </a:solidFill>
                <a:latin typeface="Calibri Light"/>
                <a:cs typeface="Calibri Light"/>
              </a:rPr>
              <a:t> </a:t>
            </a:r>
            <a:r>
              <a:rPr sz="1000" b="0" dirty="0">
                <a:solidFill>
                  <a:srgbClr val="343B3C"/>
                </a:solidFill>
                <a:latin typeface="Calibri Light"/>
                <a:cs typeface="Calibri Light"/>
              </a:rPr>
              <a:t>delivered.</a:t>
            </a:r>
            <a:r>
              <a:rPr sz="1000" b="0" spc="5" dirty="0">
                <a:solidFill>
                  <a:srgbClr val="343B3C"/>
                </a:solidFill>
                <a:latin typeface="Calibri Light"/>
                <a:cs typeface="Calibri Light"/>
              </a:rPr>
              <a:t> </a:t>
            </a:r>
            <a:r>
              <a:rPr sz="1000" b="0" dirty="0">
                <a:solidFill>
                  <a:srgbClr val="343B3C"/>
                </a:solidFill>
                <a:latin typeface="Calibri Light"/>
                <a:cs typeface="Calibri Light"/>
              </a:rPr>
              <a:t>By</a:t>
            </a:r>
            <a:r>
              <a:rPr sz="1000" b="0" spc="5" dirty="0">
                <a:solidFill>
                  <a:srgbClr val="343B3C"/>
                </a:solidFill>
                <a:latin typeface="Calibri Light"/>
                <a:cs typeface="Calibri Light"/>
              </a:rPr>
              <a:t> </a:t>
            </a:r>
            <a:r>
              <a:rPr sz="1000" b="0" dirty="0">
                <a:solidFill>
                  <a:srgbClr val="343B3C"/>
                </a:solidFill>
                <a:latin typeface="Calibri Light"/>
                <a:cs typeface="Calibri Light"/>
              </a:rPr>
              <a:t>obtaining</a:t>
            </a:r>
            <a:r>
              <a:rPr sz="1000" b="0" spc="5" dirty="0">
                <a:solidFill>
                  <a:srgbClr val="343B3C"/>
                </a:solidFill>
                <a:latin typeface="Calibri Light"/>
                <a:cs typeface="Calibri Light"/>
              </a:rPr>
              <a:t> </a:t>
            </a:r>
            <a:r>
              <a:rPr sz="1000" b="0" dirty="0">
                <a:solidFill>
                  <a:srgbClr val="343B3C"/>
                </a:solidFill>
                <a:latin typeface="Calibri Light"/>
                <a:cs typeface="Calibri Light"/>
              </a:rPr>
              <a:t>access</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dirty="0">
                <a:solidFill>
                  <a:srgbClr val="343B3C"/>
                </a:solidFill>
                <a:latin typeface="Calibri Light"/>
                <a:cs typeface="Calibri Light"/>
              </a:rPr>
              <a:t>and</a:t>
            </a:r>
            <a:r>
              <a:rPr sz="1000" b="0" spc="5" dirty="0">
                <a:solidFill>
                  <a:srgbClr val="343B3C"/>
                </a:solidFill>
                <a:latin typeface="Calibri Light"/>
                <a:cs typeface="Calibri Light"/>
              </a:rPr>
              <a:t> </a:t>
            </a:r>
            <a:r>
              <a:rPr sz="1000" b="0" dirty="0">
                <a:solidFill>
                  <a:srgbClr val="343B3C"/>
                </a:solidFill>
                <a:latin typeface="Calibri Light"/>
                <a:cs typeface="Calibri Light"/>
              </a:rPr>
              <a:t>reviewing</a:t>
            </a:r>
            <a:r>
              <a:rPr sz="1000" b="0" spc="5" dirty="0">
                <a:solidFill>
                  <a:srgbClr val="343B3C"/>
                </a:solidFill>
                <a:latin typeface="Calibri Light"/>
                <a:cs typeface="Calibri Light"/>
              </a:rPr>
              <a:t> </a:t>
            </a:r>
            <a:r>
              <a:rPr sz="1000" b="0" dirty="0">
                <a:solidFill>
                  <a:srgbClr val="343B3C"/>
                </a:solidFill>
                <a:latin typeface="Calibri Light"/>
                <a:cs typeface="Calibri Light"/>
              </a:rPr>
              <a:t>this</a:t>
            </a:r>
            <a:r>
              <a:rPr sz="1000" b="0" spc="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report, </a:t>
            </a:r>
            <a:r>
              <a:rPr sz="1000" b="0" dirty="0">
                <a:solidFill>
                  <a:srgbClr val="343B3C"/>
                </a:solidFill>
                <a:latin typeface="Calibri Light"/>
                <a:cs typeface="Calibri Light"/>
              </a:rPr>
              <a:t>you</a:t>
            </a:r>
            <a:r>
              <a:rPr sz="1000" b="0" spc="70" dirty="0">
                <a:solidFill>
                  <a:srgbClr val="343B3C"/>
                </a:solidFill>
                <a:latin typeface="Calibri Light"/>
                <a:cs typeface="Calibri Light"/>
              </a:rPr>
              <a:t> </a:t>
            </a:r>
            <a:r>
              <a:rPr sz="1000" b="0" dirty="0">
                <a:solidFill>
                  <a:srgbClr val="343B3C"/>
                </a:solidFill>
                <a:latin typeface="Calibri Light"/>
                <a:cs typeface="Calibri Light"/>
              </a:rPr>
              <a:t>acknowledge</a:t>
            </a:r>
            <a:r>
              <a:rPr sz="1000" b="0" spc="75" dirty="0">
                <a:solidFill>
                  <a:srgbClr val="343B3C"/>
                </a:solidFill>
                <a:latin typeface="Calibri Light"/>
                <a:cs typeface="Calibri Light"/>
              </a:rPr>
              <a:t> </a:t>
            </a:r>
            <a:r>
              <a:rPr sz="1000" b="0" dirty="0">
                <a:solidFill>
                  <a:srgbClr val="343B3C"/>
                </a:solidFill>
                <a:latin typeface="Calibri Light"/>
                <a:cs typeface="Calibri Light"/>
              </a:rPr>
              <a:t>and</a:t>
            </a:r>
            <a:r>
              <a:rPr sz="1000" b="0" spc="75" dirty="0">
                <a:solidFill>
                  <a:srgbClr val="343B3C"/>
                </a:solidFill>
                <a:latin typeface="Calibri Light"/>
                <a:cs typeface="Calibri Light"/>
              </a:rPr>
              <a:t> </a:t>
            </a:r>
            <a:r>
              <a:rPr sz="1000" b="0" dirty="0">
                <a:solidFill>
                  <a:srgbClr val="343B3C"/>
                </a:solidFill>
                <a:latin typeface="Calibri Light"/>
                <a:cs typeface="Calibri Light"/>
              </a:rPr>
              <a:t>agree</a:t>
            </a:r>
            <a:r>
              <a:rPr sz="1000" b="0" spc="70" dirty="0">
                <a:solidFill>
                  <a:srgbClr val="343B3C"/>
                </a:solidFill>
                <a:latin typeface="Calibri Light"/>
                <a:cs typeface="Calibri Light"/>
              </a:rPr>
              <a:t> </a:t>
            </a:r>
            <a:r>
              <a:rPr sz="1000" b="0" dirty="0">
                <a:solidFill>
                  <a:srgbClr val="343B3C"/>
                </a:solidFill>
                <a:latin typeface="Calibri Light"/>
                <a:cs typeface="Calibri Light"/>
              </a:rPr>
              <a:t>to</a:t>
            </a:r>
            <a:r>
              <a:rPr sz="1000" b="0" spc="75" dirty="0">
                <a:solidFill>
                  <a:srgbClr val="343B3C"/>
                </a:solidFill>
                <a:latin typeface="Calibri Light"/>
                <a:cs typeface="Calibri Light"/>
              </a:rPr>
              <a:t> </a:t>
            </a:r>
            <a:r>
              <a:rPr sz="1000" b="0" dirty="0">
                <a:solidFill>
                  <a:srgbClr val="343B3C"/>
                </a:solidFill>
                <a:latin typeface="Calibri Light"/>
                <a:cs typeface="Calibri Light"/>
              </a:rPr>
              <a:t>be</a:t>
            </a:r>
            <a:r>
              <a:rPr sz="1000" b="0" spc="75" dirty="0">
                <a:solidFill>
                  <a:srgbClr val="343B3C"/>
                </a:solidFill>
                <a:latin typeface="Calibri Light"/>
                <a:cs typeface="Calibri Light"/>
              </a:rPr>
              <a:t> </a:t>
            </a:r>
            <a:r>
              <a:rPr sz="1000" b="0" dirty="0">
                <a:solidFill>
                  <a:srgbClr val="343B3C"/>
                </a:solidFill>
                <a:latin typeface="Calibri Light"/>
                <a:cs typeface="Calibri Light"/>
              </a:rPr>
              <a:t>bound</a:t>
            </a:r>
            <a:r>
              <a:rPr sz="1000" b="0" spc="70" dirty="0">
                <a:solidFill>
                  <a:srgbClr val="343B3C"/>
                </a:solidFill>
                <a:latin typeface="Calibri Light"/>
                <a:cs typeface="Calibri Light"/>
              </a:rPr>
              <a:t> </a:t>
            </a:r>
            <a:r>
              <a:rPr sz="1000" b="0" dirty="0">
                <a:solidFill>
                  <a:srgbClr val="343B3C"/>
                </a:solidFill>
                <a:latin typeface="Calibri Light"/>
                <a:cs typeface="Calibri Light"/>
              </a:rPr>
              <a:t>by</a:t>
            </a:r>
            <a:r>
              <a:rPr sz="1000" b="0" spc="75" dirty="0">
                <a:solidFill>
                  <a:srgbClr val="343B3C"/>
                </a:solidFill>
                <a:latin typeface="Calibri Light"/>
                <a:cs typeface="Calibri Light"/>
              </a:rPr>
              <a:t> </a:t>
            </a:r>
            <a:r>
              <a:rPr sz="1000" b="0" dirty="0">
                <a:solidFill>
                  <a:srgbClr val="343B3C"/>
                </a:solidFill>
                <a:latin typeface="Calibri Light"/>
                <a:cs typeface="Calibri Light"/>
              </a:rPr>
              <a:t>the</a:t>
            </a:r>
            <a:r>
              <a:rPr sz="1000" b="0" spc="75" dirty="0">
                <a:solidFill>
                  <a:srgbClr val="343B3C"/>
                </a:solidFill>
                <a:latin typeface="Calibri Light"/>
                <a:cs typeface="Calibri Light"/>
              </a:rPr>
              <a:t> </a:t>
            </a:r>
            <a:r>
              <a:rPr sz="1000" b="0" dirty="0">
                <a:solidFill>
                  <a:srgbClr val="343B3C"/>
                </a:solidFill>
                <a:latin typeface="Calibri Light"/>
                <a:cs typeface="Calibri Light"/>
              </a:rPr>
              <a:t>following:</a:t>
            </a:r>
            <a:r>
              <a:rPr sz="1000" b="0" spc="70" dirty="0">
                <a:solidFill>
                  <a:srgbClr val="343B3C"/>
                </a:solidFill>
                <a:latin typeface="Calibri Light"/>
                <a:cs typeface="Calibri Light"/>
              </a:rPr>
              <a:t> </a:t>
            </a:r>
            <a:r>
              <a:rPr sz="1000" b="0" dirty="0">
                <a:solidFill>
                  <a:srgbClr val="343B3C"/>
                </a:solidFill>
                <a:latin typeface="Calibri Light"/>
                <a:cs typeface="Calibri Light"/>
              </a:rPr>
              <a:t>No</a:t>
            </a:r>
            <a:r>
              <a:rPr sz="1000" b="0" spc="75" dirty="0">
                <a:solidFill>
                  <a:srgbClr val="343B3C"/>
                </a:solidFill>
                <a:latin typeface="Calibri Light"/>
                <a:cs typeface="Calibri Light"/>
              </a:rPr>
              <a:t> </a:t>
            </a:r>
            <a:r>
              <a:rPr sz="1000" b="0" dirty="0">
                <a:solidFill>
                  <a:srgbClr val="343B3C"/>
                </a:solidFill>
                <a:latin typeface="Calibri Light"/>
                <a:cs typeface="Calibri Light"/>
              </a:rPr>
              <a:t>part</a:t>
            </a:r>
            <a:r>
              <a:rPr sz="1000" b="0" spc="75" dirty="0">
                <a:solidFill>
                  <a:srgbClr val="343B3C"/>
                </a:solidFill>
                <a:latin typeface="Calibri Light"/>
                <a:cs typeface="Calibri Light"/>
              </a:rPr>
              <a:t> </a:t>
            </a:r>
            <a:r>
              <a:rPr sz="1000" b="0" dirty="0">
                <a:solidFill>
                  <a:srgbClr val="343B3C"/>
                </a:solidFill>
                <a:latin typeface="Calibri Light"/>
                <a:cs typeface="Calibri Light"/>
              </a:rPr>
              <a:t>of</a:t>
            </a:r>
            <a:r>
              <a:rPr sz="1000" b="0" spc="75" dirty="0">
                <a:solidFill>
                  <a:srgbClr val="343B3C"/>
                </a:solidFill>
                <a:latin typeface="Calibri Light"/>
                <a:cs typeface="Calibri Light"/>
              </a:rPr>
              <a:t> </a:t>
            </a:r>
            <a:r>
              <a:rPr sz="1000" b="0" dirty="0">
                <a:solidFill>
                  <a:srgbClr val="343B3C"/>
                </a:solidFill>
                <a:latin typeface="Calibri Light"/>
                <a:cs typeface="Calibri Light"/>
              </a:rPr>
              <a:t>this</a:t>
            </a:r>
            <a:r>
              <a:rPr sz="1000" b="0" spc="70" dirty="0">
                <a:solidFill>
                  <a:srgbClr val="343B3C"/>
                </a:solidFill>
                <a:latin typeface="Calibri Light"/>
                <a:cs typeface="Calibri Light"/>
              </a:rPr>
              <a:t> </a:t>
            </a:r>
            <a:r>
              <a:rPr sz="1000" b="0" dirty="0">
                <a:solidFill>
                  <a:srgbClr val="343B3C"/>
                </a:solidFill>
                <a:latin typeface="Calibri Light"/>
                <a:cs typeface="Calibri Light"/>
              </a:rPr>
              <a:t>document</a:t>
            </a:r>
            <a:r>
              <a:rPr sz="1000" b="0" spc="75" dirty="0">
                <a:solidFill>
                  <a:srgbClr val="343B3C"/>
                </a:solidFill>
                <a:latin typeface="Calibri Light"/>
                <a:cs typeface="Calibri Light"/>
              </a:rPr>
              <a:t> </a:t>
            </a:r>
            <a:r>
              <a:rPr sz="1000" b="0" dirty="0">
                <a:solidFill>
                  <a:srgbClr val="343B3C"/>
                </a:solidFill>
                <a:latin typeface="Calibri Light"/>
                <a:cs typeface="Calibri Light"/>
              </a:rPr>
              <a:t>may</a:t>
            </a:r>
            <a:r>
              <a:rPr sz="1000" b="0" spc="75" dirty="0">
                <a:solidFill>
                  <a:srgbClr val="343B3C"/>
                </a:solidFill>
                <a:latin typeface="Calibri Light"/>
                <a:cs typeface="Calibri Light"/>
              </a:rPr>
              <a:t> </a:t>
            </a:r>
            <a:r>
              <a:rPr sz="1000" b="0" dirty="0">
                <a:solidFill>
                  <a:srgbClr val="343B3C"/>
                </a:solidFill>
                <a:latin typeface="Calibri Light"/>
                <a:cs typeface="Calibri Light"/>
              </a:rPr>
              <a:t>be</a:t>
            </a:r>
            <a:r>
              <a:rPr sz="1000" b="0" spc="70" dirty="0">
                <a:solidFill>
                  <a:srgbClr val="343B3C"/>
                </a:solidFill>
                <a:latin typeface="Calibri Light"/>
                <a:cs typeface="Calibri Light"/>
              </a:rPr>
              <a:t> </a:t>
            </a:r>
            <a:r>
              <a:rPr sz="1000" b="0" dirty="0">
                <a:solidFill>
                  <a:srgbClr val="343B3C"/>
                </a:solidFill>
                <a:latin typeface="Calibri Light"/>
                <a:cs typeface="Calibri Light"/>
              </a:rPr>
              <a:t>reproduced</a:t>
            </a:r>
            <a:r>
              <a:rPr sz="1000" b="0" spc="75" dirty="0">
                <a:solidFill>
                  <a:srgbClr val="343B3C"/>
                </a:solidFill>
                <a:latin typeface="Calibri Light"/>
                <a:cs typeface="Calibri Light"/>
              </a:rPr>
              <a:t> </a:t>
            </a:r>
            <a:r>
              <a:rPr sz="1000" b="0" dirty="0">
                <a:solidFill>
                  <a:srgbClr val="343B3C"/>
                </a:solidFill>
                <a:latin typeface="Calibri Light"/>
                <a:cs typeface="Calibri Light"/>
              </a:rPr>
              <a:t>in</a:t>
            </a:r>
            <a:r>
              <a:rPr sz="1000" b="0" spc="75" dirty="0">
                <a:solidFill>
                  <a:srgbClr val="343B3C"/>
                </a:solidFill>
                <a:latin typeface="Calibri Light"/>
                <a:cs typeface="Calibri Light"/>
              </a:rPr>
              <a:t> </a:t>
            </a:r>
            <a:r>
              <a:rPr sz="1000" b="0" dirty="0">
                <a:solidFill>
                  <a:srgbClr val="343B3C"/>
                </a:solidFill>
                <a:latin typeface="Calibri Light"/>
                <a:cs typeface="Calibri Light"/>
              </a:rPr>
              <a:t>any</a:t>
            </a:r>
            <a:r>
              <a:rPr sz="1000" b="0" spc="70" dirty="0">
                <a:solidFill>
                  <a:srgbClr val="343B3C"/>
                </a:solidFill>
                <a:latin typeface="Calibri Light"/>
                <a:cs typeface="Calibri Light"/>
              </a:rPr>
              <a:t> </a:t>
            </a:r>
            <a:r>
              <a:rPr sz="1000" b="0" dirty="0">
                <a:solidFill>
                  <a:srgbClr val="343B3C"/>
                </a:solidFill>
                <a:latin typeface="Calibri Light"/>
                <a:cs typeface="Calibri Light"/>
              </a:rPr>
              <a:t>manner</a:t>
            </a:r>
            <a:r>
              <a:rPr sz="1000" b="0" spc="75" dirty="0">
                <a:solidFill>
                  <a:srgbClr val="343B3C"/>
                </a:solidFill>
                <a:latin typeface="Calibri Light"/>
                <a:cs typeface="Calibri Light"/>
              </a:rPr>
              <a:t> </a:t>
            </a:r>
            <a:r>
              <a:rPr sz="1000" b="0" dirty="0">
                <a:solidFill>
                  <a:srgbClr val="343B3C"/>
                </a:solidFill>
                <a:latin typeface="Calibri Light"/>
                <a:cs typeface="Calibri Light"/>
              </a:rPr>
              <a:t>without</a:t>
            </a:r>
            <a:r>
              <a:rPr sz="1000" b="0" spc="75" dirty="0">
                <a:solidFill>
                  <a:srgbClr val="343B3C"/>
                </a:solidFill>
                <a:latin typeface="Calibri Light"/>
                <a:cs typeface="Calibri Light"/>
              </a:rPr>
              <a:t> </a:t>
            </a:r>
            <a:r>
              <a:rPr sz="1000" b="0" dirty="0">
                <a:solidFill>
                  <a:srgbClr val="343B3C"/>
                </a:solidFill>
                <a:latin typeface="Calibri Light"/>
                <a:cs typeface="Calibri Light"/>
              </a:rPr>
              <a:t>the</a:t>
            </a:r>
            <a:r>
              <a:rPr sz="1000" b="0" spc="75" dirty="0">
                <a:solidFill>
                  <a:srgbClr val="343B3C"/>
                </a:solidFill>
                <a:latin typeface="Calibri Light"/>
                <a:cs typeface="Calibri Light"/>
              </a:rPr>
              <a:t> </a:t>
            </a:r>
            <a:r>
              <a:rPr sz="1000" b="0" spc="-10" dirty="0">
                <a:solidFill>
                  <a:srgbClr val="343B3C"/>
                </a:solidFill>
                <a:latin typeface="Calibri Light"/>
                <a:cs typeface="Calibri Light"/>
              </a:rPr>
              <a:t>prior written</a:t>
            </a:r>
            <a:r>
              <a:rPr sz="1000" b="0" spc="-35" dirty="0">
                <a:solidFill>
                  <a:srgbClr val="343B3C"/>
                </a:solidFill>
                <a:latin typeface="Calibri Light"/>
                <a:cs typeface="Calibri Light"/>
              </a:rPr>
              <a:t> </a:t>
            </a:r>
            <a:r>
              <a:rPr sz="1000" b="0" dirty="0">
                <a:solidFill>
                  <a:srgbClr val="343B3C"/>
                </a:solidFill>
                <a:latin typeface="Calibri Light"/>
                <a:cs typeface="Calibri Light"/>
              </a:rPr>
              <a:t>permission</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AXA</a:t>
            </a:r>
            <a:r>
              <a:rPr sz="1000" b="0" spc="-35" dirty="0">
                <a:solidFill>
                  <a:srgbClr val="343B3C"/>
                </a:solidFill>
                <a:latin typeface="Calibri Light"/>
                <a:cs typeface="Calibri Light"/>
              </a:rPr>
              <a:t>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This</a:t>
            </a:r>
            <a:r>
              <a:rPr sz="1000" b="0" spc="-3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3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0" dirty="0">
                <a:solidFill>
                  <a:srgbClr val="343B3C"/>
                </a:solidFill>
                <a:latin typeface="Calibri Light"/>
                <a:cs typeface="Calibri Light"/>
              </a:rPr>
              <a:t> </a:t>
            </a:r>
            <a:r>
              <a:rPr sz="1000" b="0" dirty="0">
                <a:solidFill>
                  <a:srgbClr val="343B3C"/>
                </a:solidFill>
                <a:latin typeface="Calibri Light"/>
                <a:cs typeface="Calibri Light"/>
              </a:rPr>
              <a:t>does</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form</a:t>
            </a:r>
            <a:r>
              <a:rPr sz="1000" b="0" spc="-30" dirty="0">
                <a:solidFill>
                  <a:srgbClr val="343B3C"/>
                </a:solidFill>
                <a:latin typeface="Calibri Light"/>
                <a:cs typeface="Calibri Light"/>
              </a:rPr>
              <a:t> </a:t>
            </a:r>
            <a:r>
              <a:rPr sz="1000" b="0" dirty="0">
                <a:solidFill>
                  <a:srgbClr val="343B3C"/>
                </a:solidFill>
                <a:latin typeface="Calibri Light"/>
                <a:cs typeface="Calibri Light"/>
              </a:rPr>
              <a:t>part</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20" dirty="0">
                <a:solidFill>
                  <a:srgbClr val="343B3C"/>
                </a:solidFill>
                <a:latin typeface="Calibri Light"/>
                <a:cs typeface="Calibri Light"/>
              </a:rPr>
              <a:t>offer</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invitation</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dirty="0">
                <a:solidFill>
                  <a:srgbClr val="343B3C"/>
                </a:solidFill>
                <a:latin typeface="Calibri Light"/>
                <a:cs typeface="Calibri Light"/>
              </a:rPr>
              <a:t>sell</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issue,</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solicitation</a:t>
            </a:r>
            <a:r>
              <a:rPr sz="1000" b="0" spc="-35" dirty="0">
                <a:solidFill>
                  <a:srgbClr val="343B3C"/>
                </a:solidFill>
                <a:latin typeface="Calibri Light"/>
                <a:cs typeface="Calibri Light"/>
              </a:rPr>
              <a:t> </a:t>
            </a:r>
            <a:r>
              <a:rPr sz="1000" b="0" spc="-25" dirty="0">
                <a:solidFill>
                  <a:srgbClr val="343B3C"/>
                </a:solidFill>
                <a:latin typeface="Calibri Light"/>
                <a:cs typeface="Calibri Light"/>
              </a:rPr>
              <a:t>of </a:t>
            </a:r>
            <a:r>
              <a:rPr sz="1000" b="0" dirty="0">
                <a:solidFill>
                  <a:srgbClr val="343B3C"/>
                </a:solidFill>
                <a:latin typeface="Calibri Light"/>
                <a:cs typeface="Calibri Light"/>
              </a:rPr>
              <a:t>any</a:t>
            </a:r>
            <a:r>
              <a:rPr sz="1000" b="0" spc="-50" dirty="0">
                <a:solidFill>
                  <a:srgbClr val="343B3C"/>
                </a:solidFill>
                <a:latin typeface="Calibri Light"/>
                <a:cs typeface="Calibri Light"/>
              </a:rPr>
              <a:t> </a:t>
            </a:r>
            <a:r>
              <a:rPr sz="1000" b="0" spc="-20" dirty="0">
                <a:solidFill>
                  <a:srgbClr val="343B3C"/>
                </a:solidFill>
                <a:latin typeface="Calibri Light"/>
                <a:cs typeface="Calibri Light"/>
              </a:rPr>
              <a:t>offer</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purchase</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subscribe</a:t>
            </a:r>
            <a:r>
              <a:rPr sz="1000" b="0" spc="-30" dirty="0">
                <a:solidFill>
                  <a:srgbClr val="343B3C"/>
                </a:solidFill>
                <a:latin typeface="Calibri Light"/>
                <a:cs typeface="Calibri Light"/>
              </a:rPr>
              <a:t> </a:t>
            </a:r>
            <a:r>
              <a:rPr sz="1000" b="0" spc="-40" dirty="0">
                <a:solidFill>
                  <a:srgbClr val="343B3C"/>
                </a:solidFill>
                <a:latin typeface="Calibri Light"/>
                <a:cs typeface="Calibri Light"/>
              </a:rPr>
              <a:t>for,</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dirty="0">
                <a:solidFill>
                  <a:srgbClr val="343B3C"/>
                </a:solidFill>
                <a:latin typeface="Calibri Light"/>
                <a:cs typeface="Calibri Light"/>
              </a:rPr>
              <a:t>shares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other</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30" dirty="0">
                <a:solidFill>
                  <a:srgbClr val="343B3C"/>
                </a:solidFill>
                <a:latin typeface="Calibri Light"/>
                <a:cs typeface="Calibri Light"/>
              </a:rPr>
              <a:t> </a:t>
            </a:r>
            <a:r>
              <a:rPr sz="1000" b="0" dirty="0">
                <a:solidFill>
                  <a:srgbClr val="343B3C"/>
                </a:solidFill>
                <a:latin typeface="Calibri Light"/>
                <a:cs typeface="Calibri Light"/>
              </a:rPr>
              <a:t>whose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30" dirty="0">
                <a:solidFill>
                  <a:srgbClr val="343B3C"/>
                </a:solidFill>
                <a:latin typeface="Calibri Light"/>
                <a:cs typeface="Calibri Light"/>
              </a:rPr>
              <a:t> </a:t>
            </a:r>
            <a:r>
              <a:rPr sz="1000" b="0" dirty="0">
                <a:solidFill>
                  <a:srgbClr val="343B3C"/>
                </a:solidFill>
                <a:latin typeface="Calibri Light"/>
                <a:cs typeface="Calibri Light"/>
              </a:rPr>
              <a:t>is</a:t>
            </a:r>
            <a:r>
              <a:rPr sz="1000" b="0" spc="-30" dirty="0">
                <a:solidFill>
                  <a:srgbClr val="343B3C"/>
                </a:solidFill>
                <a:latin typeface="Calibri Light"/>
                <a:cs typeface="Calibri Light"/>
              </a:rPr>
              <a:t> </a:t>
            </a:r>
            <a:r>
              <a:rPr sz="1000" b="0" dirty="0">
                <a:solidFill>
                  <a:srgbClr val="343B3C"/>
                </a:solidFill>
                <a:latin typeface="Calibri Light"/>
                <a:cs typeface="Calibri Light"/>
              </a:rPr>
              <a:t>managed</a:t>
            </a:r>
            <a:r>
              <a:rPr sz="1000" b="0" spc="-35" dirty="0">
                <a:solidFill>
                  <a:srgbClr val="343B3C"/>
                </a:solidFill>
                <a:latin typeface="Calibri Light"/>
                <a:cs typeface="Calibri Light"/>
              </a:rPr>
              <a:t> </a:t>
            </a:r>
            <a:r>
              <a:rPr sz="1000" b="0" dirty="0">
                <a:solidFill>
                  <a:srgbClr val="343B3C"/>
                </a:solidFill>
                <a:latin typeface="Calibri Light"/>
                <a:cs typeface="Calibri Light"/>
              </a:rPr>
              <a:t>by</a:t>
            </a:r>
            <a:r>
              <a:rPr sz="1000" b="0" spc="-30" dirty="0">
                <a:solidFill>
                  <a:srgbClr val="343B3C"/>
                </a:solidFill>
                <a:latin typeface="Calibri Light"/>
                <a:cs typeface="Calibri Light"/>
              </a:rPr>
              <a:t> </a:t>
            </a:r>
            <a:r>
              <a:rPr sz="1000" b="0" dirty="0">
                <a:solidFill>
                  <a:srgbClr val="343B3C"/>
                </a:solidFill>
                <a:latin typeface="Calibri Light"/>
                <a:cs typeface="Calibri Light"/>
              </a:rPr>
              <a:t>AXA</a:t>
            </a:r>
            <a:r>
              <a:rPr sz="1000" b="0" spc="-35" dirty="0">
                <a:solidFill>
                  <a:srgbClr val="343B3C"/>
                </a:solidFill>
                <a:latin typeface="Calibri Light"/>
                <a:cs typeface="Calibri Light"/>
              </a:rPr>
              <a:t>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5" dirty="0">
                <a:solidFill>
                  <a:srgbClr val="343B3C"/>
                </a:solidFill>
                <a:latin typeface="Calibri Light"/>
                <a:cs typeface="Calibri Light"/>
              </a:rPr>
              <a:t> </a:t>
            </a:r>
            <a:r>
              <a:rPr sz="1000" b="0" spc="-25" dirty="0">
                <a:solidFill>
                  <a:srgbClr val="343B3C"/>
                </a:solidFill>
                <a:latin typeface="Calibri Light"/>
                <a:cs typeface="Calibri Light"/>
              </a:rPr>
              <a:t>any </a:t>
            </a:r>
            <a:r>
              <a:rPr sz="1000" b="0" dirty="0">
                <a:solidFill>
                  <a:srgbClr val="343B3C"/>
                </a:solidFill>
                <a:latin typeface="Calibri Light"/>
                <a:cs typeface="Calibri Light"/>
              </a:rPr>
              <a:t>other</a:t>
            </a:r>
            <a:r>
              <a:rPr sz="1000" b="0" spc="-20" dirty="0">
                <a:solidFill>
                  <a:srgbClr val="343B3C"/>
                </a:solidFill>
                <a:latin typeface="Calibri Light"/>
                <a:cs typeface="Calibri Light"/>
              </a:rPr>
              <a:t> </a:t>
            </a:r>
            <a:r>
              <a:rPr sz="1000" b="0" dirty="0">
                <a:solidFill>
                  <a:srgbClr val="343B3C"/>
                </a:solidFill>
                <a:latin typeface="Calibri Light"/>
                <a:cs typeface="Calibri Light"/>
              </a:rPr>
              <a:t>entity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(together,</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25" dirty="0">
                <a:solidFill>
                  <a:srgbClr val="343B3C"/>
                </a:solidFill>
                <a:latin typeface="Calibri Light"/>
                <a:cs typeface="Calibri Light"/>
              </a:rPr>
              <a:t> </a:t>
            </a:r>
            <a:r>
              <a:rPr sz="1000" b="0" dirty="0">
                <a:solidFill>
                  <a:srgbClr val="343B3C"/>
                </a:solidFill>
                <a:latin typeface="Calibri Light"/>
                <a:cs typeface="Calibri Light"/>
              </a:rPr>
              <a:t>described</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2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20"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dirty="0">
                <a:solidFill>
                  <a:srgbClr val="343B3C"/>
                </a:solidFill>
                <a:latin typeface="Calibri Light"/>
                <a:cs typeface="Calibri Light"/>
              </a:rPr>
              <a:t>eligible</a:t>
            </a:r>
            <a:r>
              <a:rPr sz="1000" b="0" spc="-20" dirty="0">
                <a:solidFill>
                  <a:srgbClr val="343B3C"/>
                </a:solidFill>
                <a:latin typeface="Calibri Light"/>
                <a:cs typeface="Calibri Light"/>
              </a:rPr>
              <a:t> </a:t>
            </a:r>
            <a:r>
              <a:rPr sz="1000" b="0" dirty="0">
                <a:solidFill>
                  <a:srgbClr val="343B3C"/>
                </a:solidFill>
                <a:latin typeface="Calibri Light"/>
                <a:cs typeface="Calibri Light"/>
              </a:rPr>
              <a:t>for</a:t>
            </a:r>
            <a:r>
              <a:rPr sz="1000" b="0" spc="-20" dirty="0">
                <a:solidFill>
                  <a:srgbClr val="343B3C"/>
                </a:solidFill>
                <a:latin typeface="Calibri Light"/>
                <a:cs typeface="Calibri Light"/>
              </a:rPr>
              <a:t> </a:t>
            </a:r>
            <a:r>
              <a:rPr sz="1000" b="0" dirty="0">
                <a:solidFill>
                  <a:srgbClr val="343B3C"/>
                </a:solidFill>
                <a:latin typeface="Calibri Light"/>
                <a:cs typeface="Calibri Light"/>
              </a:rPr>
              <a:t>sale</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some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states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countries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15" dirty="0">
                <a:solidFill>
                  <a:srgbClr val="343B3C"/>
                </a:solidFill>
                <a:latin typeface="Calibri Light"/>
                <a:cs typeface="Calibri Light"/>
              </a:rPr>
              <a:t> </a:t>
            </a:r>
            <a:r>
              <a:rPr sz="1000" b="0" dirty="0">
                <a:solidFill>
                  <a:srgbClr val="343B3C"/>
                </a:solidFill>
                <a:latin typeface="Calibri Light"/>
                <a:cs typeface="Calibri Light"/>
              </a:rPr>
              <a:t>suitable</a:t>
            </a:r>
            <a:r>
              <a:rPr sz="1000" b="0" spc="15" dirty="0">
                <a:solidFill>
                  <a:srgbClr val="343B3C"/>
                </a:solidFill>
                <a:latin typeface="Calibri Light"/>
                <a:cs typeface="Calibri Light"/>
              </a:rPr>
              <a:t> </a:t>
            </a:r>
            <a:r>
              <a:rPr sz="1000" b="0" dirty="0">
                <a:solidFill>
                  <a:srgbClr val="343B3C"/>
                </a:solidFill>
                <a:latin typeface="Calibri Light"/>
                <a:cs typeface="Calibri Light"/>
              </a:rPr>
              <a:t>for</a:t>
            </a:r>
            <a:r>
              <a:rPr sz="1000" b="0" spc="15" dirty="0">
                <a:solidFill>
                  <a:srgbClr val="343B3C"/>
                </a:solidFill>
                <a:latin typeface="Calibri Light"/>
                <a:cs typeface="Calibri Light"/>
              </a:rPr>
              <a:t> </a:t>
            </a:r>
            <a:r>
              <a:rPr sz="1000" b="0" dirty="0">
                <a:solidFill>
                  <a:srgbClr val="343B3C"/>
                </a:solidFill>
                <a:latin typeface="Calibri Light"/>
                <a:cs typeface="Calibri Light"/>
              </a:rPr>
              <a:t>all</a:t>
            </a:r>
            <a:r>
              <a:rPr sz="1000" b="0" spc="15" dirty="0">
                <a:solidFill>
                  <a:srgbClr val="343B3C"/>
                </a:solidFill>
                <a:latin typeface="Calibri Light"/>
                <a:cs typeface="Calibri Light"/>
              </a:rPr>
              <a:t> </a:t>
            </a:r>
            <a:r>
              <a:rPr sz="1000" b="0" dirty="0">
                <a:solidFill>
                  <a:srgbClr val="343B3C"/>
                </a:solidFill>
                <a:latin typeface="Calibri Light"/>
                <a:cs typeface="Calibri Light"/>
              </a:rPr>
              <a:t>types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investors.</a:t>
            </a:r>
            <a:r>
              <a:rPr sz="1000" b="0" spc="15" dirty="0">
                <a:solidFill>
                  <a:srgbClr val="343B3C"/>
                </a:solidFill>
                <a:latin typeface="Calibri Light"/>
                <a:cs typeface="Calibri Light"/>
              </a:rPr>
              <a:t> </a:t>
            </a:r>
            <a:r>
              <a:rPr sz="1000" b="0" dirty="0">
                <a:solidFill>
                  <a:srgbClr val="343B3C"/>
                </a:solidFill>
                <a:latin typeface="Calibri Light"/>
                <a:cs typeface="Calibri Light"/>
              </a:rPr>
              <a:t>Prospective</a:t>
            </a:r>
            <a:r>
              <a:rPr sz="1000" b="0" spc="20" dirty="0">
                <a:solidFill>
                  <a:srgbClr val="343B3C"/>
                </a:solidFill>
                <a:latin typeface="Calibri Light"/>
                <a:cs typeface="Calibri Light"/>
              </a:rPr>
              <a:t> </a:t>
            </a:r>
            <a:r>
              <a:rPr sz="1000" b="0" dirty="0">
                <a:solidFill>
                  <a:srgbClr val="343B3C"/>
                </a:solidFill>
                <a:latin typeface="Calibri Light"/>
                <a:cs typeface="Calibri Light"/>
              </a:rPr>
              <a:t>investors</a:t>
            </a:r>
            <a:r>
              <a:rPr sz="1000" b="0" spc="15" dirty="0">
                <a:solidFill>
                  <a:srgbClr val="343B3C"/>
                </a:solidFill>
                <a:latin typeface="Calibri Light"/>
                <a:cs typeface="Calibri Light"/>
              </a:rPr>
              <a:t> </a:t>
            </a:r>
            <a:r>
              <a:rPr sz="1000" b="0" dirty="0">
                <a:solidFill>
                  <a:srgbClr val="343B3C"/>
                </a:solidFill>
                <a:latin typeface="Calibri Light"/>
                <a:cs typeface="Calibri Light"/>
              </a:rPr>
              <a:t>are</a:t>
            </a:r>
            <a:r>
              <a:rPr sz="1000" b="0" spc="15" dirty="0">
                <a:solidFill>
                  <a:srgbClr val="343B3C"/>
                </a:solidFill>
                <a:latin typeface="Calibri Light"/>
                <a:cs typeface="Calibri Light"/>
              </a:rPr>
              <a:t> </a:t>
            </a:r>
            <a:r>
              <a:rPr sz="1000" b="0" dirty="0">
                <a:solidFill>
                  <a:srgbClr val="343B3C"/>
                </a:solidFill>
                <a:latin typeface="Calibri Light"/>
                <a:cs typeface="Calibri Light"/>
              </a:rPr>
              <a:t>advised</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seek</a:t>
            </a:r>
            <a:r>
              <a:rPr sz="1000" b="0" spc="15" dirty="0">
                <a:solidFill>
                  <a:srgbClr val="343B3C"/>
                </a:solidFill>
                <a:latin typeface="Calibri Light"/>
                <a:cs typeface="Calibri Light"/>
              </a:rPr>
              <a:t> </a:t>
            </a:r>
            <a:r>
              <a:rPr sz="1000" b="0" dirty="0">
                <a:solidFill>
                  <a:srgbClr val="343B3C"/>
                </a:solidFill>
                <a:latin typeface="Calibri Light"/>
                <a:cs typeface="Calibri Light"/>
              </a:rPr>
              <a:t>expert</a:t>
            </a:r>
            <a:r>
              <a:rPr sz="1000" b="0" spc="15" dirty="0">
                <a:solidFill>
                  <a:srgbClr val="343B3C"/>
                </a:solidFill>
                <a:latin typeface="Calibri Light"/>
                <a:cs typeface="Calibri Light"/>
              </a:rPr>
              <a:t> </a:t>
            </a:r>
            <a:r>
              <a:rPr sz="1000" b="0" dirty="0">
                <a:solidFill>
                  <a:srgbClr val="343B3C"/>
                </a:solidFill>
                <a:latin typeface="Calibri Light"/>
                <a:cs typeface="Calibri Light"/>
              </a:rPr>
              <a:t>legal,</a:t>
            </a:r>
            <a:r>
              <a:rPr sz="1000" b="0" spc="15" dirty="0">
                <a:solidFill>
                  <a:srgbClr val="343B3C"/>
                </a:solidFill>
                <a:latin typeface="Calibri Light"/>
                <a:cs typeface="Calibri Light"/>
              </a:rPr>
              <a:t> </a:t>
            </a:r>
            <a:r>
              <a:rPr sz="1000" b="0" dirty="0">
                <a:solidFill>
                  <a:srgbClr val="343B3C"/>
                </a:solidFill>
                <a:latin typeface="Calibri Light"/>
                <a:cs typeface="Calibri Light"/>
              </a:rPr>
              <a:t>financial,</a:t>
            </a:r>
            <a:r>
              <a:rPr sz="1000" b="0" spc="15" dirty="0">
                <a:solidFill>
                  <a:srgbClr val="343B3C"/>
                </a:solidFill>
                <a:latin typeface="Calibri Light"/>
                <a:cs typeface="Calibri Light"/>
              </a:rPr>
              <a:t> </a:t>
            </a:r>
            <a:r>
              <a:rPr sz="1000" b="0" dirty="0">
                <a:solidFill>
                  <a:srgbClr val="343B3C"/>
                </a:solidFill>
                <a:latin typeface="Calibri Light"/>
                <a:cs typeface="Calibri Light"/>
              </a:rPr>
              <a:t>tax</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other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professional advice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before</a:t>
            </a:r>
            <a:r>
              <a:rPr sz="1000" b="0" spc="-35" dirty="0">
                <a:solidFill>
                  <a:srgbClr val="343B3C"/>
                </a:solidFill>
                <a:latin typeface="Calibri Light"/>
                <a:cs typeface="Calibri Light"/>
              </a:rPr>
              <a:t> </a:t>
            </a:r>
            <a:r>
              <a:rPr sz="1000" b="0" dirty="0">
                <a:solidFill>
                  <a:srgbClr val="343B3C"/>
                </a:solidFill>
                <a:latin typeface="Calibri Light"/>
                <a:cs typeface="Calibri Light"/>
              </a:rPr>
              <a:t>making</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investment</a:t>
            </a:r>
            <a:r>
              <a:rPr sz="1000" b="0" spc="-35" dirty="0">
                <a:solidFill>
                  <a:srgbClr val="343B3C"/>
                </a:solidFill>
                <a:latin typeface="Calibri Light"/>
                <a:cs typeface="Calibri Light"/>
              </a:rPr>
              <a:t> </a:t>
            </a:r>
            <a:r>
              <a:rPr sz="1000" b="0" dirty="0">
                <a:solidFill>
                  <a:srgbClr val="343B3C"/>
                </a:solidFill>
                <a:latin typeface="Calibri Light"/>
                <a:cs typeface="Calibri Light"/>
              </a:rPr>
              <a:t>decision.</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5" dirty="0">
                <a:solidFill>
                  <a:srgbClr val="343B3C"/>
                </a:solidFill>
                <a:latin typeface="Calibri Light"/>
                <a:cs typeface="Calibri Light"/>
              </a:rPr>
              <a:t> </a:t>
            </a:r>
            <a:r>
              <a:rPr sz="1000" b="0" dirty="0">
                <a:solidFill>
                  <a:srgbClr val="343B3C"/>
                </a:solidFill>
                <a:latin typeface="Calibri Light"/>
                <a:cs typeface="Calibri Light"/>
              </a:rPr>
              <a:t>in</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35" dirty="0">
                <a:solidFill>
                  <a:srgbClr val="343B3C"/>
                </a:solidFill>
                <a:latin typeface="Calibri Light"/>
                <a:cs typeface="Calibri Light"/>
              </a:rPr>
              <a:t> </a:t>
            </a:r>
            <a:r>
              <a:rPr sz="1000" b="0" dirty="0">
                <a:solidFill>
                  <a:srgbClr val="343B3C"/>
                </a:solidFill>
                <a:latin typeface="Calibri Light"/>
                <a:cs typeface="Calibri Light"/>
              </a:rPr>
              <a:t>may</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35" dirty="0">
                <a:solidFill>
                  <a:srgbClr val="343B3C"/>
                </a:solidFill>
                <a:latin typeface="Calibri Light"/>
                <a:cs typeface="Calibri Light"/>
              </a:rPr>
              <a:t> </a:t>
            </a:r>
            <a:r>
              <a:rPr sz="1000" b="0" dirty="0">
                <a:solidFill>
                  <a:srgbClr val="343B3C"/>
                </a:solidFill>
                <a:latin typeface="Calibri Light"/>
                <a:cs typeface="Calibri Light"/>
              </a:rPr>
              <a:t>be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offered</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sold</a:t>
            </a:r>
            <a:r>
              <a:rPr sz="1000" b="0" spc="-35" dirty="0">
                <a:solidFill>
                  <a:srgbClr val="343B3C"/>
                </a:solidFill>
                <a:latin typeface="Calibri Light"/>
                <a:cs typeface="Calibri Light"/>
              </a:rPr>
              <a:t> </a:t>
            </a:r>
            <a:r>
              <a:rPr sz="1000" b="0" dirty="0">
                <a:solidFill>
                  <a:srgbClr val="343B3C"/>
                </a:solidFill>
                <a:latin typeface="Calibri Light"/>
                <a:cs typeface="Calibri Light"/>
              </a:rPr>
              <a:t>directly</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indirectly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into</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United</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States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dirty="0">
                <a:solidFill>
                  <a:srgbClr val="343B3C"/>
                </a:solidFill>
                <a:latin typeface="Calibri Light"/>
                <a:cs typeface="Calibri Light"/>
              </a:rPr>
              <a:t>U.S.</a:t>
            </a:r>
            <a:r>
              <a:rPr sz="1000" b="0" spc="30" dirty="0">
                <a:solidFill>
                  <a:srgbClr val="343B3C"/>
                </a:solidFill>
                <a:latin typeface="Calibri Light"/>
                <a:cs typeface="Calibri Light"/>
              </a:rPr>
              <a:t> </a:t>
            </a:r>
            <a:r>
              <a:rPr sz="1000" b="0" dirty="0">
                <a:solidFill>
                  <a:srgbClr val="343B3C"/>
                </a:solidFill>
                <a:latin typeface="Calibri Light"/>
                <a:cs typeface="Calibri Light"/>
              </a:rPr>
              <a:t>Persons.</a:t>
            </a:r>
            <a:r>
              <a:rPr sz="1000" b="0" spc="30" dirty="0">
                <a:solidFill>
                  <a:srgbClr val="343B3C"/>
                </a:solidFill>
                <a:latin typeface="Calibri Light"/>
                <a:cs typeface="Calibri Light"/>
              </a:rPr>
              <a:t> </a:t>
            </a:r>
            <a:r>
              <a:rPr sz="1000" b="0" dirty="0">
                <a:solidFill>
                  <a:srgbClr val="343B3C"/>
                </a:solidFill>
                <a:latin typeface="Calibri Light"/>
                <a:cs typeface="Calibri Light"/>
              </a:rPr>
              <a:t>Nor</a:t>
            </a:r>
            <a:r>
              <a:rPr sz="1000" b="0" spc="30" dirty="0">
                <a:solidFill>
                  <a:srgbClr val="343B3C"/>
                </a:solidFill>
                <a:latin typeface="Calibri Light"/>
                <a:cs typeface="Calibri Light"/>
              </a:rPr>
              <a:t> </a:t>
            </a:r>
            <a:r>
              <a:rPr sz="1000" b="0" dirty="0">
                <a:solidFill>
                  <a:srgbClr val="343B3C"/>
                </a:solidFill>
                <a:latin typeface="Calibri Light"/>
                <a:cs typeface="Calibri Light"/>
              </a:rPr>
              <a:t>shall</a:t>
            </a:r>
            <a:r>
              <a:rPr sz="1000" b="0" spc="30" dirty="0">
                <a:solidFill>
                  <a:srgbClr val="343B3C"/>
                </a:solidFill>
                <a:latin typeface="Calibri Light"/>
                <a:cs typeface="Calibri Light"/>
              </a:rPr>
              <a:t> </a:t>
            </a:r>
            <a:r>
              <a:rPr sz="1000" b="0" dirty="0">
                <a:solidFill>
                  <a:srgbClr val="343B3C"/>
                </a:solidFill>
                <a:latin typeface="Calibri Light"/>
                <a:cs typeface="Calibri Light"/>
              </a:rPr>
              <a:t>this</a:t>
            </a:r>
            <a:r>
              <a:rPr sz="1000" b="0" spc="3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30"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dirty="0">
                <a:solidFill>
                  <a:srgbClr val="343B3C"/>
                </a:solidFill>
                <a:latin typeface="Calibri Light"/>
                <a:cs typeface="Calibri Light"/>
              </a:rPr>
              <a:t>part</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it</a:t>
            </a:r>
            <a:r>
              <a:rPr sz="1000" b="0" spc="30" dirty="0">
                <a:solidFill>
                  <a:srgbClr val="343B3C"/>
                </a:solidFill>
                <a:latin typeface="Calibri Light"/>
                <a:cs typeface="Calibri Light"/>
              </a:rPr>
              <a:t> </a:t>
            </a:r>
            <a:r>
              <a:rPr sz="1000" b="0" dirty="0">
                <a:solidFill>
                  <a:srgbClr val="343B3C"/>
                </a:solidFill>
                <a:latin typeface="Calibri Light"/>
                <a:cs typeface="Calibri Light"/>
              </a:rPr>
              <a:t>nor</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dirty="0">
                <a:solidFill>
                  <a:srgbClr val="343B3C"/>
                </a:solidFill>
                <a:latin typeface="Calibri Light"/>
                <a:cs typeface="Calibri Light"/>
              </a:rPr>
              <a:t>fact</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its</a:t>
            </a:r>
            <a:r>
              <a:rPr sz="1000" b="0" spc="35" dirty="0">
                <a:solidFill>
                  <a:srgbClr val="343B3C"/>
                </a:solidFill>
                <a:latin typeface="Calibri Light"/>
                <a:cs typeface="Calibri Light"/>
              </a:rPr>
              <a:t> </a:t>
            </a:r>
            <a:r>
              <a:rPr sz="1000" b="0" dirty="0">
                <a:solidFill>
                  <a:srgbClr val="343B3C"/>
                </a:solidFill>
                <a:latin typeface="Calibri Light"/>
                <a:cs typeface="Calibri Light"/>
              </a:rPr>
              <a:t>distribution</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publication</a:t>
            </a:r>
            <a:r>
              <a:rPr sz="1000" b="0" spc="30" dirty="0">
                <a:solidFill>
                  <a:srgbClr val="343B3C"/>
                </a:solidFill>
                <a:latin typeface="Calibri Light"/>
                <a:cs typeface="Calibri Light"/>
              </a:rPr>
              <a:t> </a:t>
            </a:r>
            <a:r>
              <a:rPr sz="1000" b="0" dirty="0">
                <a:solidFill>
                  <a:srgbClr val="343B3C"/>
                </a:solidFill>
                <a:latin typeface="Calibri Light"/>
                <a:cs typeface="Calibri Light"/>
              </a:rPr>
              <a:t>(on</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dirty="0">
                <a:solidFill>
                  <a:srgbClr val="343B3C"/>
                </a:solidFill>
                <a:latin typeface="Calibri Light"/>
                <a:cs typeface="Calibri Light"/>
              </a:rPr>
              <a:t>Company’s</a:t>
            </a:r>
            <a:r>
              <a:rPr sz="1000" b="0" spc="30" dirty="0">
                <a:solidFill>
                  <a:srgbClr val="343B3C"/>
                </a:solidFill>
                <a:latin typeface="Calibri Light"/>
                <a:cs typeface="Calibri Light"/>
              </a:rPr>
              <a:t> </a:t>
            </a:r>
            <a:r>
              <a:rPr sz="1000" b="0" dirty="0">
                <a:solidFill>
                  <a:srgbClr val="343B3C"/>
                </a:solidFill>
                <a:latin typeface="Calibri Light"/>
                <a:cs typeface="Calibri Light"/>
              </a:rPr>
              <a:t>website</a:t>
            </a:r>
            <a:r>
              <a:rPr sz="1000" b="0" spc="30" dirty="0">
                <a:solidFill>
                  <a:srgbClr val="343B3C"/>
                </a:solidFill>
                <a:latin typeface="Calibri Light"/>
                <a:cs typeface="Calibri Light"/>
              </a:rPr>
              <a:t> </a:t>
            </a:r>
            <a:r>
              <a:rPr sz="1000" b="0" spc="-25" dirty="0">
                <a:solidFill>
                  <a:srgbClr val="343B3C"/>
                </a:solidFill>
                <a:latin typeface="Calibri Light"/>
                <a:cs typeface="Calibri Light"/>
              </a:rPr>
              <a:t>or </a:t>
            </a:r>
            <a:r>
              <a:rPr sz="1000" b="0" dirty="0">
                <a:solidFill>
                  <a:srgbClr val="343B3C"/>
                </a:solidFill>
                <a:latin typeface="Calibri Light"/>
                <a:cs typeface="Calibri Light"/>
              </a:rPr>
              <a:t>otherwise)</a:t>
            </a:r>
            <a:r>
              <a:rPr sz="1000" b="0" spc="-20" dirty="0">
                <a:solidFill>
                  <a:srgbClr val="343B3C"/>
                </a:solidFill>
                <a:latin typeface="Calibri Light"/>
                <a:cs typeface="Calibri Light"/>
              </a:rPr>
              <a:t> </a:t>
            </a:r>
            <a:r>
              <a:rPr sz="1000" b="0" dirty="0">
                <a:solidFill>
                  <a:srgbClr val="343B3C"/>
                </a:solidFill>
                <a:latin typeface="Calibri Light"/>
                <a:cs typeface="Calibri Light"/>
              </a:rPr>
              <a:t>form</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basis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dirty="0">
                <a:solidFill>
                  <a:srgbClr val="343B3C"/>
                </a:solidFill>
                <a:latin typeface="Calibri Light"/>
                <a:cs typeface="Calibri Light"/>
              </a:rPr>
              <a:t>relied</a:t>
            </a:r>
            <a:r>
              <a:rPr sz="1000" b="0" spc="-15" dirty="0">
                <a:solidFill>
                  <a:srgbClr val="343B3C"/>
                </a:solidFill>
                <a:latin typeface="Calibri Light"/>
                <a:cs typeface="Calibri Light"/>
              </a:rPr>
              <a:t> </a:t>
            </a:r>
            <a:r>
              <a:rPr sz="1000" b="0" dirty="0">
                <a:solidFill>
                  <a:srgbClr val="343B3C"/>
                </a:solidFill>
                <a:latin typeface="Calibri Light"/>
                <a:cs typeface="Calibri Light"/>
              </a:rPr>
              <a:t>on</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connection</a:t>
            </a:r>
            <a:r>
              <a:rPr sz="1000" b="0" spc="-15" dirty="0">
                <a:solidFill>
                  <a:srgbClr val="343B3C"/>
                </a:solidFill>
                <a:latin typeface="Calibri Light"/>
                <a:cs typeface="Calibri Light"/>
              </a:rPr>
              <a:t> </a:t>
            </a:r>
            <a:r>
              <a:rPr sz="1000" b="0" dirty="0">
                <a:solidFill>
                  <a:srgbClr val="343B3C"/>
                </a:solidFill>
                <a:latin typeface="Calibri Light"/>
                <a:cs typeface="Calibri Light"/>
              </a:rPr>
              <a:t>with,</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contract</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decision</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relation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20" dirty="0">
                <a:solidFill>
                  <a:srgbClr val="343B3C"/>
                </a:solidFill>
                <a:latin typeface="Calibri Light"/>
                <a:cs typeface="Calibri Light"/>
              </a:rPr>
              <a:t> </a:t>
            </a: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monthly </a:t>
            </a:r>
            <a:r>
              <a:rPr sz="1000" b="0" dirty="0">
                <a:solidFill>
                  <a:srgbClr val="343B3C"/>
                </a:solidFill>
                <a:latin typeface="Calibri Light"/>
                <a:cs typeface="Calibri Light"/>
              </a:rPr>
              <a:t>report</a:t>
            </a:r>
            <a:r>
              <a:rPr sz="1000" b="0" spc="-5" dirty="0">
                <a:solidFill>
                  <a:srgbClr val="343B3C"/>
                </a:solidFill>
                <a:latin typeface="Calibri Light"/>
                <a:cs typeface="Calibri Light"/>
              </a:rPr>
              <a:t> </a:t>
            </a:r>
            <a:r>
              <a:rPr sz="1000" b="0" dirty="0">
                <a:solidFill>
                  <a:srgbClr val="343B3C"/>
                </a:solidFill>
                <a:latin typeface="Calibri Light"/>
                <a:cs typeface="Calibri Light"/>
              </a:rPr>
              <a:t>does</a:t>
            </a:r>
            <a:r>
              <a:rPr sz="1000" b="0" spc="-5" dirty="0">
                <a:solidFill>
                  <a:srgbClr val="343B3C"/>
                </a:solidFill>
                <a:latin typeface="Calibri Light"/>
                <a:cs typeface="Calibri Light"/>
              </a:rPr>
              <a:t> </a:t>
            </a:r>
            <a:r>
              <a:rPr sz="1000" b="0" dirty="0">
                <a:solidFill>
                  <a:srgbClr val="343B3C"/>
                </a:solidFill>
                <a:latin typeface="Calibri Light"/>
                <a:cs typeface="Calibri Light"/>
              </a:rPr>
              <a:t>not</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recommendation</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buy,</a:t>
            </a:r>
            <a:r>
              <a:rPr sz="1000" b="0" dirty="0">
                <a:solidFill>
                  <a:srgbClr val="343B3C"/>
                </a:solidFill>
                <a:latin typeface="Calibri Light"/>
                <a:cs typeface="Calibri Light"/>
              </a:rPr>
              <a:t> sell</a:t>
            </a:r>
            <a:r>
              <a:rPr sz="1000" b="0" spc="-5" dirty="0">
                <a:solidFill>
                  <a:srgbClr val="343B3C"/>
                </a:solidFill>
                <a:latin typeface="Calibri Light"/>
                <a:cs typeface="Calibri Light"/>
              </a:rPr>
              <a:t> </a:t>
            </a:r>
            <a:r>
              <a:rPr sz="1000" b="0" dirty="0">
                <a:solidFill>
                  <a:srgbClr val="343B3C"/>
                </a:solidFill>
                <a:latin typeface="Calibri Light"/>
                <a:cs typeface="Calibri Light"/>
              </a:rPr>
              <a:t>or</a:t>
            </a:r>
            <a:r>
              <a:rPr sz="1000" b="0" spc="-5" dirty="0">
                <a:solidFill>
                  <a:srgbClr val="343B3C"/>
                </a:solidFill>
                <a:latin typeface="Calibri Light"/>
                <a:cs typeface="Calibri Light"/>
              </a:rPr>
              <a:t> </a:t>
            </a:r>
            <a:r>
              <a:rPr sz="1000" b="0" dirty="0">
                <a:solidFill>
                  <a:srgbClr val="343B3C"/>
                </a:solidFill>
                <a:latin typeface="Calibri Light"/>
                <a:cs typeface="Calibri Light"/>
              </a:rPr>
              <a:t>hold</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dirty="0">
                <a:solidFill>
                  <a:srgbClr val="343B3C"/>
                </a:solidFill>
                <a:latin typeface="Calibri Light"/>
                <a:cs typeface="Calibri Light"/>
              </a:rPr>
              <a:t> contained</a:t>
            </a:r>
            <a:r>
              <a:rPr sz="1000" b="0" spc="-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5" dirty="0">
                <a:solidFill>
                  <a:srgbClr val="343B3C"/>
                </a:solidFill>
                <a:latin typeface="Calibri Light"/>
                <a:cs typeface="Calibri Light"/>
              </a:rPr>
              <a:t> </a:t>
            </a:r>
            <a:r>
              <a:rPr sz="1000" b="0" dirty="0">
                <a:solidFill>
                  <a:srgbClr val="343B3C"/>
                </a:solidFill>
                <a:latin typeface="Calibri Light"/>
                <a:cs typeface="Calibri Light"/>
              </a:rPr>
              <a:t>is</a:t>
            </a:r>
            <a:r>
              <a:rPr sz="1000" b="0" spc="-5" dirty="0">
                <a:solidFill>
                  <a:srgbClr val="343B3C"/>
                </a:solidFill>
                <a:latin typeface="Calibri Light"/>
                <a:cs typeface="Calibri Light"/>
              </a:rPr>
              <a:t> </a:t>
            </a:r>
            <a:r>
              <a:rPr sz="1000" b="0" dirty="0">
                <a:solidFill>
                  <a:srgbClr val="343B3C"/>
                </a:solidFill>
                <a:latin typeface="Calibri Light"/>
                <a:cs typeface="Calibri Light"/>
              </a:rPr>
              <a:t>for</a:t>
            </a:r>
            <a:r>
              <a:rPr sz="1000" b="0" spc="-5" dirty="0">
                <a:solidFill>
                  <a:srgbClr val="343B3C"/>
                </a:solidFill>
                <a:latin typeface="Calibri Light"/>
                <a:cs typeface="Calibri Light"/>
              </a:rPr>
              <a:t> </a:t>
            </a:r>
            <a:r>
              <a:rPr sz="1000" b="0" dirty="0">
                <a:solidFill>
                  <a:srgbClr val="343B3C"/>
                </a:solidFill>
                <a:latin typeface="Calibri Light"/>
                <a:cs typeface="Calibri Light"/>
              </a:rPr>
              <a:t>information</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purposes </a:t>
            </a:r>
            <a:r>
              <a:rPr sz="1000" b="0" dirty="0">
                <a:solidFill>
                  <a:srgbClr val="343B3C"/>
                </a:solidFill>
                <a:latin typeface="Calibri Light"/>
                <a:cs typeface="Calibri Light"/>
              </a:rPr>
              <a:t>only,</a:t>
            </a:r>
            <a:r>
              <a:rPr sz="1000" b="0" spc="50" dirty="0">
                <a:solidFill>
                  <a:srgbClr val="343B3C"/>
                </a:solidFill>
                <a:latin typeface="Calibri Light"/>
                <a:cs typeface="Calibri Light"/>
              </a:rPr>
              <a:t> </a:t>
            </a:r>
            <a:r>
              <a:rPr sz="1000" b="0" dirty="0">
                <a:solidFill>
                  <a:srgbClr val="343B3C"/>
                </a:solidFill>
                <a:latin typeface="Calibri Light"/>
                <a:cs typeface="Calibri Light"/>
              </a:rPr>
              <a:t>does</a:t>
            </a:r>
            <a:r>
              <a:rPr sz="1000" b="0" spc="55" dirty="0">
                <a:solidFill>
                  <a:srgbClr val="343B3C"/>
                </a:solidFill>
                <a:latin typeface="Calibri Light"/>
                <a:cs typeface="Calibri Light"/>
              </a:rPr>
              <a:t> </a:t>
            </a:r>
            <a:r>
              <a:rPr sz="1000" b="0" dirty="0">
                <a:solidFill>
                  <a:srgbClr val="343B3C"/>
                </a:solidFill>
                <a:latin typeface="Calibri Light"/>
                <a:cs typeface="Calibri Light"/>
              </a:rPr>
              <a:t>not</a:t>
            </a:r>
            <a:r>
              <a:rPr sz="1000" b="0" spc="50" dirty="0">
                <a:solidFill>
                  <a:srgbClr val="343B3C"/>
                </a:solidFill>
                <a:latin typeface="Calibri Light"/>
                <a:cs typeface="Calibri Light"/>
              </a:rPr>
              <a:t> </a:t>
            </a:r>
            <a:r>
              <a:rPr sz="1000" b="0" dirty="0">
                <a:solidFill>
                  <a:srgbClr val="343B3C"/>
                </a:solidFill>
                <a:latin typeface="Calibri Light"/>
                <a:cs typeface="Calibri Light"/>
              </a:rPr>
              <a:t>purport</a:t>
            </a:r>
            <a:r>
              <a:rPr sz="1000" b="0" spc="50" dirty="0">
                <a:solidFill>
                  <a:srgbClr val="343B3C"/>
                </a:solidFill>
                <a:latin typeface="Calibri Light"/>
                <a:cs typeface="Calibri Light"/>
              </a:rPr>
              <a:t> </a:t>
            </a:r>
            <a:r>
              <a:rPr sz="1000" b="0" dirty="0">
                <a:solidFill>
                  <a:srgbClr val="343B3C"/>
                </a:solidFill>
                <a:latin typeface="Calibri Light"/>
                <a:cs typeface="Calibri Light"/>
              </a:rPr>
              <a:t>to</a:t>
            </a:r>
            <a:r>
              <a:rPr sz="1000" b="0" spc="50" dirty="0">
                <a:solidFill>
                  <a:srgbClr val="343B3C"/>
                </a:solidFill>
                <a:latin typeface="Calibri Light"/>
                <a:cs typeface="Calibri Light"/>
              </a:rPr>
              <a:t> </a:t>
            </a:r>
            <a:r>
              <a:rPr sz="1000" b="0" dirty="0">
                <a:solidFill>
                  <a:srgbClr val="343B3C"/>
                </a:solidFill>
                <a:latin typeface="Calibri Light"/>
                <a:cs typeface="Calibri Light"/>
              </a:rPr>
              <a:t>contain</a:t>
            </a:r>
            <a:r>
              <a:rPr sz="1000" b="0" spc="55" dirty="0">
                <a:solidFill>
                  <a:srgbClr val="343B3C"/>
                </a:solidFill>
                <a:latin typeface="Calibri Light"/>
                <a:cs typeface="Calibri Light"/>
              </a:rPr>
              <a:t> </a:t>
            </a:r>
            <a:r>
              <a:rPr sz="1000" b="0" dirty="0">
                <a:solidFill>
                  <a:srgbClr val="343B3C"/>
                </a:solidFill>
                <a:latin typeface="Calibri Light"/>
                <a:cs typeface="Calibri Light"/>
              </a:rPr>
              <a:t>all</a:t>
            </a:r>
            <a:r>
              <a:rPr sz="1000" b="0" spc="50" dirty="0">
                <a:solidFill>
                  <a:srgbClr val="343B3C"/>
                </a:solidFill>
                <a:latin typeface="Calibri Light"/>
                <a:cs typeface="Calibri Light"/>
              </a:rPr>
              <a:t> </a:t>
            </a:r>
            <a:r>
              <a:rPr sz="1000" b="0" dirty="0">
                <a:solidFill>
                  <a:srgbClr val="343B3C"/>
                </a:solidFill>
                <a:latin typeface="Calibri Light"/>
                <a:cs typeface="Calibri Light"/>
              </a:rPr>
              <a:t>the</a:t>
            </a:r>
            <a:r>
              <a:rPr sz="1000" b="0" spc="55" dirty="0">
                <a:solidFill>
                  <a:srgbClr val="343B3C"/>
                </a:solidFill>
                <a:latin typeface="Calibri Light"/>
                <a:cs typeface="Calibri Light"/>
              </a:rPr>
              <a:t> </a:t>
            </a:r>
            <a:r>
              <a:rPr sz="1000" b="0" dirty="0">
                <a:solidFill>
                  <a:srgbClr val="343B3C"/>
                </a:solidFill>
                <a:latin typeface="Calibri Light"/>
                <a:cs typeface="Calibri Light"/>
              </a:rPr>
              <a:t>information</a:t>
            </a:r>
            <a:r>
              <a:rPr sz="1000" b="0" spc="50" dirty="0">
                <a:solidFill>
                  <a:srgbClr val="343B3C"/>
                </a:solidFill>
                <a:latin typeface="Calibri Light"/>
                <a:cs typeface="Calibri Light"/>
              </a:rPr>
              <a:t> </a:t>
            </a:r>
            <a:r>
              <a:rPr sz="1000" b="0" dirty="0">
                <a:solidFill>
                  <a:srgbClr val="343B3C"/>
                </a:solidFill>
                <a:latin typeface="Calibri Light"/>
                <a:cs typeface="Calibri Light"/>
              </a:rPr>
              <a:t>that</a:t>
            </a:r>
            <a:r>
              <a:rPr sz="1000" b="0" spc="55" dirty="0">
                <a:solidFill>
                  <a:srgbClr val="343B3C"/>
                </a:solidFill>
                <a:latin typeface="Calibri Light"/>
                <a:cs typeface="Calibri Light"/>
              </a:rPr>
              <a:t> </a:t>
            </a:r>
            <a:r>
              <a:rPr sz="1000" b="0" dirty="0">
                <a:solidFill>
                  <a:srgbClr val="343B3C"/>
                </a:solidFill>
                <a:latin typeface="Calibri Light"/>
                <a:cs typeface="Calibri Light"/>
              </a:rPr>
              <a:t>may</a:t>
            </a:r>
            <a:r>
              <a:rPr sz="1000" b="0" spc="50" dirty="0">
                <a:solidFill>
                  <a:srgbClr val="343B3C"/>
                </a:solidFill>
                <a:latin typeface="Calibri Light"/>
                <a:cs typeface="Calibri Light"/>
              </a:rPr>
              <a:t> </a:t>
            </a:r>
            <a:r>
              <a:rPr sz="1000" b="0" dirty="0">
                <a:solidFill>
                  <a:srgbClr val="343B3C"/>
                </a:solidFill>
                <a:latin typeface="Calibri Light"/>
                <a:cs typeface="Calibri Light"/>
              </a:rPr>
              <a:t>be</a:t>
            </a:r>
            <a:r>
              <a:rPr sz="1000" b="0" spc="55" dirty="0">
                <a:solidFill>
                  <a:srgbClr val="343B3C"/>
                </a:solidFill>
                <a:latin typeface="Calibri Light"/>
                <a:cs typeface="Calibri Light"/>
              </a:rPr>
              <a:t> </a:t>
            </a:r>
            <a:r>
              <a:rPr sz="1000" b="0" dirty="0">
                <a:solidFill>
                  <a:srgbClr val="343B3C"/>
                </a:solidFill>
                <a:latin typeface="Calibri Light"/>
                <a:cs typeface="Calibri Light"/>
              </a:rPr>
              <a:t>required</a:t>
            </a:r>
            <a:r>
              <a:rPr sz="1000" b="0" spc="50" dirty="0">
                <a:solidFill>
                  <a:srgbClr val="343B3C"/>
                </a:solidFill>
                <a:latin typeface="Calibri Light"/>
                <a:cs typeface="Calibri Light"/>
              </a:rPr>
              <a:t> </a:t>
            </a:r>
            <a:r>
              <a:rPr sz="1000" b="0" dirty="0">
                <a:solidFill>
                  <a:srgbClr val="343B3C"/>
                </a:solidFill>
                <a:latin typeface="Calibri Light"/>
                <a:cs typeface="Calibri Light"/>
              </a:rPr>
              <a:t>to</a:t>
            </a:r>
            <a:r>
              <a:rPr sz="1000" b="0" spc="55" dirty="0">
                <a:solidFill>
                  <a:srgbClr val="343B3C"/>
                </a:solidFill>
                <a:latin typeface="Calibri Light"/>
                <a:cs typeface="Calibri Light"/>
              </a:rPr>
              <a:t> </a:t>
            </a:r>
            <a:r>
              <a:rPr sz="1000" b="0" dirty="0">
                <a:solidFill>
                  <a:srgbClr val="343B3C"/>
                </a:solidFill>
                <a:latin typeface="Calibri Light"/>
                <a:cs typeface="Calibri Light"/>
              </a:rPr>
              <a:t>evaluate</a:t>
            </a:r>
            <a:r>
              <a:rPr sz="1000" b="0" spc="50" dirty="0">
                <a:solidFill>
                  <a:srgbClr val="343B3C"/>
                </a:solidFill>
                <a:latin typeface="Calibri Light"/>
                <a:cs typeface="Calibri Light"/>
              </a:rPr>
              <a:t> </a:t>
            </a:r>
            <a:r>
              <a:rPr sz="1000" b="0" dirty="0">
                <a:solidFill>
                  <a:srgbClr val="343B3C"/>
                </a:solidFill>
                <a:latin typeface="Calibri Light"/>
                <a:cs typeface="Calibri Light"/>
              </a:rPr>
              <a:t>the</a:t>
            </a:r>
            <a:r>
              <a:rPr sz="1000" b="0" spc="5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55" dirty="0">
                <a:solidFill>
                  <a:srgbClr val="343B3C"/>
                </a:solidFill>
                <a:latin typeface="Calibri Light"/>
                <a:cs typeface="Calibri Light"/>
              </a:rPr>
              <a:t> </a:t>
            </a:r>
            <a:r>
              <a:rPr sz="1000" b="0" dirty="0">
                <a:solidFill>
                  <a:srgbClr val="343B3C"/>
                </a:solidFill>
                <a:latin typeface="Calibri Light"/>
                <a:cs typeface="Calibri Light"/>
              </a:rPr>
              <a:t>or</a:t>
            </a:r>
            <a:r>
              <a:rPr sz="1000" b="0" spc="50" dirty="0">
                <a:solidFill>
                  <a:srgbClr val="343B3C"/>
                </a:solidFill>
                <a:latin typeface="Calibri Light"/>
                <a:cs typeface="Calibri Light"/>
              </a:rPr>
              <a:t> </a:t>
            </a:r>
            <a:r>
              <a:rPr sz="1000" b="0" dirty="0">
                <a:solidFill>
                  <a:srgbClr val="343B3C"/>
                </a:solidFill>
                <a:latin typeface="Calibri Light"/>
                <a:cs typeface="Calibri Light"/>
              </a:rPr>
              <a:t>any</a:t>
            </a:r>
            <a:r>
              <a:rPr sz="1000" b="0" spc="55" dirty="0">
                <a:solidFill>
                  <a:srgbClr val="343B3C"/>
                </a:solidFill>
                <a:latin typeface="Calibri Light"/>
                <a:cs typeface="Calibri Light"/>
              </a:rPr>
              <a:t> </a:t>
            </a:r>
            <a:r>
              <a:rPr sz="1000" b="0" dirty="0">
                <a:solidFill>
                  <a:srgbClr val="343B3C"/>
                </a:solidFill>
                <a:latin typeface="Calibri Light"/>
                <a:cs typeface="Calibri Light"/>
              </a:rPr>
              <a:t>other</a:t>
            </a:r>
            <a:r>
              <a:rPr sz="1000" b="0" spc="50" dirty="0">
                <a:solidFill>
                  <a:srgbClr val="343B3C"/>
                </a:solidFill>
                <a:latin typeface="Calibri Light"/>
                <a:cs typeface="Calibri Light"/>
              </a:rPr>
              <a:t> </a:t>
            </a:r>
            <a:r>
              <a:rPr sz="1000" b="0" dirty="0">
                <a:solidFill>
                  <a:srgbClr val="343B3C"/>
                </a:solidFill>
                <a:latin typeface="Calibri Light"/>
                <a:cs typeface="Calibri Light"/>
              </a:rPr>
              <a:t>entity</a:t>
            </a:r>
            <a:r>
              <a:rPr sz="1000" b="0" spc="55" dirty="0">
                <a:solidFill>
                  <a:srgbClr val="343B3C"/>
                </a:solidFill>
                <a:latin typeface="Calibri Light"/>
                <a:cs typeface="Calibri Light"/>
              </a:rPr>
              <a:t> </a:t>
            </a:r>
            <a:r>
              <a:rPr sz="1000" b="0" dirty="0">
                <a:solidFill>
                  <a:srgbClr val="343B3C"/>
                </a:solidFill>
                <a:latin typeface="Calibri Light"/>
                <a:cs typeface="Calibri Light"/>
              </a:rPr>
              <a:t>or</a:t>
            </a:r>
            <a:r>
              <a:rPr sz="1000" b="0" spc="50" dirty="0">
                <a:solidFill>
                  <a:srgbClr val="343B3C"/>
                </a:solidFill>
                <a:latin typeface="Calibri Light"/>
                <a:cs typeface="Calibri Light"/>
              </a:rPr>
              <a:t> </a:t>
            </a:r>
            <a:r>
              <a:rPr sz="1000" b="0" dirty="0">
                <a:solidFill>
                  <a:srgbClr val="343B3C"/>
                </a:solidFill>
                <a:latin typeface="Calibri Light"/>
                <a:cs typeface="Calibri Light"/>
              </a:rPr>
              <a:t>their</a:t>
            </a:r>
            <a:r>
              <a:rPr sz="1000" b="0" spc="55" dirty="0">
                <a:solidFill>
                  <a:srgbClr val="343B3C"/>
                </a:solidFill>
                <a:latin typeface="Calibri Light"/>
                <a:cs typeface="Calibri Light"/>
              </a:rPr>
              <a:t> </a:t>
            </a:r>
            <a:r>
              <a:rPr sz="1000" b="0" spc="-10" dirty="0">
                <a:solidFill>
                  <a:srgbClr val="343B3C"/>
                </a:solidFill>
                <a:latin typeface="Calibri Light"/>
                <a:cs typeface="Calibri Light"/>
              </a:rPr>
              <a:t>respective </a:t>
            </a:r>
            <a:r>
              <a:rPr sz="1000" b="0" dirty="0">
                <a:solidFill>
                  <a:srgbClr val="343B3C"/>
                </a:solidFill>
                <a:latin typeface="Calibri Light"/>
                <a:cs typeface="Calibri Light"/>
              </a:rPr>
              <a:t>financial</a:t>
            </a:r>
            <a:r>
              <a:rPr sz="1000" b="0" spc="10" dirty="0">
                <a:solidFill>
                  <a:srgbClr val="343B3C"/>
                </a:solidFill>
                <a:latin typeface="Calibri Light"/>
                <a:cs typeface="Calibri Light"/>
              </a:rPr>
              <a:t> </a:t>
            </a:r>
            <a:r>
              <a:rPr sz="1000" b="0" dirty="0">
                <a:solidFill>
                  <a:srgbClr val="343B3C"/>
                </a:solidFill>
                <a:latin typeface="Calibri Light"/>
                <a:cs typeface="Calibri Light"/>
              </a:rPr>
              <a:t>positions.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1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speaks</a:t>
            </a:r>
            <a:r>
              <a:rPr sz="1000" b="0" spc="10" dirty="0">
                <a:solidFill>
                  <a:srgbClr val="343B3C"/>
                </a:solidFill>
                <a:latin typeface="Calibri Light"/>
                <a:cs typeface="Calibri Light"/>
              </a:rPr>
              <a:t> </a:t>
            </a:r>
            <a:r>
              <a:rPr sz="1000" b="0" dirty="0">
                <a:solidFill>
                  <a:srgbClr val="343B3C"/>
                </a:solidFill>
                <a:latin typeface="Calibri Light"/>
                <a:cs typeface="Calibri Light"/>
              </a:rPr>
              <a:t>only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its</a:t>
            </a:r>
            <a:r>
              <a:rPr sz="1000" b="0" spc="15" dirty="0">
                <a:solidFill>
                  <a:srgbClr val="343B3C"/>
                </a:solidFill>
                <a:latin typeface="Calibri Light"/>
                <a:cs typeface="Calibri Light"/>
              </a:rPr>
              <a:t> </a:t>
            </a:r>
            <a:r>
              <a:rPr sz="1000" b="0" dirty="0">
                <a:solidFill>
                  <a:srgbClr val="343B3C"/>
                </a:solidFill>
                <a:latin typeface="Calibri Light"/>
                <a:cs typeface="Calibri Light"/>
              </a:rPr>
              <a:t>date</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0" dirty="0">
                <a:solidFill>
                  <a:srgbClr val="343B3C"/>
                </a:solidFill>
                <a:latin typeface="Calibri Light"/>
                <a:cs typeface="Calibri Light"/>
              </a:rPr>
              <a:t> </a:t>
            </a:r>
            <a:r>
              <a:rPr sz="1000" b="0" dirty="0">
                <a:solidFill>
                  <a:srgbClr val="343B3C"/>
                </a:solidFill>
                <a:latin typeface="Calibri Light"/>
                <a:cs typeface="Calibri Light"/>
              </a:rPr>
              <a:t>neither</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dirty="0">
                <a:solidFill>
                  <a:srgbClr val="343B3C"/>
                </a:solidFill>
                <a:latin typeface="Calibri Light"/>
                <a:cs typeface="Calibri Light"/>
              </a:rPr>
              <a:t>IM</a:t>
            </a:r>
            <a:r>
              <a:rPr sz="1000" b="0" spc="10" dirty="0">
                <a:solidFill>
                  <a:srgbClr val="343B3C"/>
                </a:solidFill>
                <a:latin typeface="Calibri Light"/>
                <a:cs typeface="Calibri Light"/>
              </a:rPr>
              <a:t> </a:t>
            </a:r>
            <a:r>
              <a:rPr sz="1000" b="0" dirty="0">
                <a:solidFill>
                  <a:srgbClr val="343B3C"/>
                </a:solidFill>
                <a:latin typeface="Calibri Light"/>
                <a:cs typeface="Calibri Light"/>
              </a:rPr>
              <a:t>nor</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10"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under</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10" dirty="0">
                <a:solidFill>
                  <a:srgbClr val="343B3C"/>
                </a:solidFill>
                <a:latin typeface="Calibri Light"/>
                <a:cs typeface="Calibri Light"/>
              </a:rPr>
              <a:t> </a:t>
            </a:r>
            <a:r>
              <a:rPr sz="1000" b="0" dirty="0">
                <a:solidFill>
                  <a:srgbClr val="343B3C"/>
                </a:solidFill>
                <a:latin typeface="Calibri Light"/>
                <a:cs typeface="Calibri Light"/>
              </a:rPr>
              <a:t>obligation</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update</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20" dirty="0">
                <a:solidFill>
                  <a:srgbClr val="343B3C"/>
                </a:solidFill>
                <a:latin typeface="Calibri Light"/>
                <a:cs typeface="Calibri Light"/>
              </a:rPr>
              <a:t> </a:t>
            </a:r>
            <a:r>
              <a:rPr sz="1000" b="0" dirty="0">
                <a:solidFill>
                  <a:srgbClr val="343B3C"/>
                </a:solidFill>
                <a:latin typeface="Calibri Light"/>
                <a:cs typeface="Calibri Light"/>
              </a:rPr>
              <a:t>Certain</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estimates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20" dirty="0">
                <a:solidFill>
                  <a:srgbClr val="343B3C"/>
                </a:solidFill>
                <a:latin typeface="Calibri Light"/>
                <a:cs typeface="Calibri Light"/>
              </a:rPr>
              <a:t> </a:t>
            </a:r>
            <a:r>
              <a:rPr sz="1000" b="0" dirty="0">
                <a:solidFill>
                  <a:srgbClr val="343B3C"/>
                </a:solidFill>
                <a:latin typeface="Calibri Light"/>
                <a:cs typeface="Calibri Light"/>
              </a:rPr>
              <a:t>are</a:t>
            </a:r>
            <a:r>
              <a:rPr sz="1000" b="0" spc="-25" dirty="0">
                <a:solidFill>
                  <a:srgbClr val="343B3C"/>
                </a:solidFill>
                <a:latin typeface="Calibri Light"/>
                <a:cs typeface="Calibri Light"/>
              </a:rPr>
              <a:t> </a:t>
            </a:r>
            <a:r>
              <a:rPr sz="1000" b="0" dirty="0">
                <a:solidFill>
                  <a:srgbClr val="343B3C"/>
                </a:solidFill>
                <a:latin typeface="Calibri Light"/>
                <a:cs typeface="Calibri Light"/>
              </a:rPr>
              <a:t>originated</a:t>
            </a:r>
            <a:r>
              <a:rPr sz="1000" b="0" spc="-25" dirty="0">
                <a:solidFill>
                  <a:srgbClr val="343B3C"/>
                </a:solidFill>
                <a:latin typeface="Calibri Light"/>
                <a:cs typeface="Calibri Light"/>
              </a:rPr>
              <a:t> </a:t>
            </a:r>
            <a:r>
              <a:rPr sz="1000" b="0" dirty="0">
                <a:solidFill>
                  <a:srgbClr val="343B3C"/>
                </a:solidFill>
                <a:latin typeface="Calibri Light"/>
                <a:cs typeface="Calibri Light"/>
              </a:rPr>
              <a:t>by</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derived</a:t>
            </a:r>
            <a:r>
              <a:rPr sz="1000" b="0" spc="-25" dirty="0">
                <a:solidFill>
                  <a:srgbClr val="343B3C"/>
                </a:solidFill>
                <a:latin typeface="Calibri Light"/>
                <a:cs typeface="Calibri Light"/>
              </a:rPr>
              <a:t> </a:t>
            </a:r>
            <a:r>
              <a:rPr sz="1000" b="0" dirty="0">
                <a:solidFill>
                  <a:srgbClr val="343B3C"/>
                </a:solidFill>
                <a:latin typeface="Calibri Light"/>
                <a:cs typeface="Calibri Light"/>
              </a:rPr>
              <a:t>from</a:t>
            </a:r>
            <a:r>
              <a:rPr sz="1000" b="0" spc="-20" dirty="0">
                <a:solidFill>
                  <a:srgbClr val="343B3C"/>
                </a:solidFill>
                <a:latin typeface="Calibri Light"/>
                <a:cs typeface="Calibri Light"/>
              </a:rPr>
              <a:t> </a:t>
            </a:r>
            <a:r>
              <a:rPr sz="1000" b="0" dirty="0">
                <a:solidFill>
                  <a:srgbClr val="343B3C"/>
                </a:solidFill>
                <a:latin typeface="Calibri Light"/>
                <a:cs typeface="Calibri Light"/>
              </a:rPr>
              <a:t>third</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parties</a:t>
            </a:r>
            <a:r>
              <a:rPr sz="1000" b="0" spc="-2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accu- racy</a:t>
            </a:r>
            <a:r>
              <a:rPr sz="1000" b="0" spc="-30" dirty="0">
                <a:solidFill>
                  <a:srgbClr val="343B3C"/>
                </a:solidFill>
                <a:latin typeface="Calibri Light"/>
                <a:cs typeface="Calibri Light"/>
              </a:rPr>
              <a:t> </a:t>
            </a:r>
            <a:r>
              <a:rPr sz="1000" b="0" dirty="0">
                <a:solidFill>
                  <a:srgbClr val="343B3C"/>
                </a:solidFill>
                <a:latin typeface="Calibri Light"/>
                <a:cs typeface="Calibri Light"/>
              </a:rPr>
              <a:t>and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completeness</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such</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30" dirty="0">
                <a:solidFill>
                  <a:srgbClr val="343B3C"/>
                </a:solidFill>
                <a:latin typeface="Calibri Light"/>
                <a:cs typeface="Calibri Light"/>
              </a:rPr>
              <a:t> </a:t>
            </a:r>
            <a:r>
              <a:rPr sz="1000" b="0" dirty="0">
                <a:solidFill>
                  <a:srgbClr val="343B3C"/>
                </a:solidFill>
                <a:latin typeface="Calibri Light"/>
                <a:cs typeface="Calibri Light"/>
              </a:rPr>
              <a:t>and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estimates</a:t>
            </a:r>
            <a:r>
              <a:rPr sz="1000" b="0" spc="-25" dirty="0">
                <a:solidFill>
                  <a:srgbClr val="343B3C"/>
                </a:solidFill>
                <a:latin typeface="Calibri Light"/>
                <a:cs typeface="Calibri Light"/>
              </a:rPr>
              <a:t> </a:t>
            </a:r>
            <a:r>
              <a:rPr sz="1000" b="0" dirty="0">
                <a:solidFill>
                  <a:srgbClr val="343B3C"/>
                </a:solidFill>
                <a:latin typeface="Calibri Light"/>
                <a:cs typeface="Calibri Light"/>
              </a:rPr>
              <a:t>has</a:t>
            </a:r>
            <a:r>
              <a:rPr sz="1000" b="0" spc="-30" dirty="0">
                <a:solidFill>
                  <a:srgbClr val="343B3C"/>
                </a:solidFill>
                <a:latin typeface="Calibri Light"/>
                <a:cs typeface="Calibri Light"/>
              </a:rPr>
              <a:t> </a:t>
            </a:r>
            <a:r>
              <a:rPr sz="1000" b="0" dirty="0">
                <a:solidFill>
                  <a:srgbClr val="343B3C"/>
                </a:solidFill>
                <a:latin typeface="Calibri Light"/>
                <a:cs typeface="Calibri Light"/>
              </a:rPr>
              <a:t>not</a:t>
            </a:r>
            <a:r>
              <a:rPr sz="1000" b="0" spc="-25" dirty="0">
                <a:solidFill>
                  <a:srgbClr val="343B3C"/>
                </a:solidFill>
                <a:latin typeface="Calibri Light"/>
                <a:cs typeface="Calibri Light"/>
              </a:rPr>
              <a:t> </a:t>
            </a:r>
            <a:r>
              <a:rPr sz="1000" b="0" dirty="0">
                <a:solidFill>
                  <a:srgbClr val="343B3C"/>
                </a:solidFill>
                <a:latin typeface="Calibri Light"/>
                <a:cs typeface="Calibri Light"/>
              </a:rPr>
              <a:t>been</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verified.</a:t>
            </a:r>
            <a:r>
              <a:rPr sz="1000" b="0" spc="-30" dirty="0">
                <a:solidFill>
                  <a:srgbClr val="343B3C"/>
                </a:solidFill>
                <a:latin typeface="Calibri Light"/>
                <a:cs typeface="Calibri Light"/>
              </a:rPr>
              <a:t> </a:t>
            </a:r>
            <a:r>
              <a:rPr sz="1000" b="0" dirty="0">
                <a:solidFill>
                  <a:srgbClr val="343B3C"/>
                </a:solidFill>
                <a:latin typeface="Calibri Light"/>
                <a:cs typeface="Calibri Light"/>
              </a:rPr>
              <a:t>It</a:t>
            </a:r>
            <a:r>
              <a:rPr sz="1000" b="0" spc="-2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also</a:t>
            </a:r>
            <a:r>
              <a:rPr sz="1000" b="0" spc="-25" dirty="0">
                <a:solidFill>
                  <a:srgbClr val="343B3C"/>
                </a:solidFill>
                <a:latin typeface="Calibri Light"/>
                <a:cs typeface="Calibri Light"/>
              </a:rPr>
              <a:t> </a:t>
            </a:r>
            <a:r>
              <a:rPr sz="1000" b="0" dirty="0">
                <a:solidFill>
                  <a:srgbClr val="343B3C"/>
                </a:solidFill>
                <a:latin typeface="Calibri Light"/>
                <a:cs typeface="Calibri Light"/>
              </a:rPr>
              <a:t>be</a:t>
            </a:r>
            <a:r>
              <a:rPr sz="1000" b="0" spc="-30" dirty="0">
                <a:solidFill>
                  <a:srgbClr val="343B3C"/>
                </a:solidFill>
                <a:latin typeface="Calibri Light"/>
                <a:cs typeface="Calibri Light"/>
              </a:rPr>
              <a:t> </a:t>
            </a:r>
            <a:r>
              <a:rPr sz="1000" b="0" dirty="0">
                <a:solidFill>
                  <a:srgbClr val="343B3C"/>
                </a:solidFill>
                <a:latin typeface="Calibri Light"/>
                <a:cs typeface="Calibri Light"/>
              </a:rPr>
              <a:t>noted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that</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financial</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contained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dirty="0">
                <a:solidFill>
                  <a:srgbClr val="343B3C"/>
                </a:solidFill>
                <a:latin typeface="Calibri Light"/>
                <a:cs typeface="Calibri Light"/>
              </a:rPr>
              <a:t>has</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been</a:t>
            </a:r>
            <a:r>
              <a:rPr sz="1000" b="0" spc="20" dirty="0">
                <a:solidFill>
                  <a:srgbClr val="343B3C"/>
                </a:solidFill>
                <a:latin typeface="Calibri Light"/>
                <a:cs typeface="Calibri Light"/>
              </a:rPr>
              <a:t> </a:t>
            </a:r>
            <a:r>
              <a:rPr sz="1000" b="0" dirty="0">
                <a:solidFill>
                  <a:srgbClr val="343B3C"/>
                </a:solidFill>
                <a:latin typeface="Calibri Light"/>
                <a:cs typeface="Calibri Light"/>
              </a:rPr>
              <a:t>audited.</a:t>
            </a:r>
            <a:r>
              <a:rPr sz="1000" b="0" spc="20" dirty="0">
                <a:solidFill>
                  <a:srgbClr val="343B3C"/>
                </a:solidFill>
                <a:latin typeface="Calibri Light"/>
                <a:cs typeface="Calibri Light"/>
              </a:rPr>
              <a:t> </a:t>
            </a:r>
            <a:r>
              <a:rPr sz="1000" b="0" dirty="0">
                <a:solidFill>
                  <a:srgbClr val="343B3C"/>
                </a:solidFill>
                <a:latin typeface="Calibri Light"/>
                <a:cs typeface="Calibri Light"/>
              </a:rPr>
              <a:t>No</a:t>
            </a:r>
            <a:r>
              <a:rPr sz="1000" b="0" spc="15" dirty="0">
                <a:solidFill>
                  <a:srgbClr val="343B3C"/>
                </a:solidFill>
                <a:latin typeface="Calibri Light"/>
                <a:cs typeface="Calibri Light"/>
              </a:rPr>
              <a:t> </a:t>
            </a:r>
            <a:r>
              <a:rPr sz="1000" b="0" dirty="0">
                <a:solidFill>
                  <a:srgbClr val="343B3C"/>
                </a:solidFill>
                <a:latin typeface="Calibri Light"/>
                <a:cs typeface="Calibri Light"/>
              </a:rPr>
              <a:t>representation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warranty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whatsoever,</a:t>
            </a:r>
            <a:r>
              <a:rPr sz="1000" b="0" spc="20" dirty="0">
                <a:solidFill>
                  <a:srgbClr val="343B3C"/>
                </a:solidFill>
                <a:latin typeface="Calibri Light"/>
                <a:cs typeface="Calibri Light"/>
              </a:rPr>
              <a:t> </a:t>
            </a:r>
            <a:r>
              <a:rPr sz="1000" b="0" dirty="0">
                <a:solidFill>
                  <a:srgbClr val="343B3C"/>
                </a:solidFill>
                <a:latin typeface="Calibri Light"/>
                <a:cs typeface="Calibri Light"/>
              </a:rPr>
              <a:t>whether</a:t>
            </a:r>
            <a:r>
              <a:rPr sz="1000" b="0" spc="15" dirty="0">
                <a:solidFill>
                  <a:srgbClr val="343B3C"/>
                </a:solidFill>
                <a:latin typeface="Calibri Light"/>
                <a:cs typeface="Calibri Light"/>
              </a:rPr>
              <a:t> </a:t>
            </a:r>
            <a:r>
              <a:rPr sz="1000" b="0" dirty="0">
                <a:solidFill>
                  <a:srgbClr val="343B3C"/>
                </a:solidFill>
                <a:latin typeface="Calibri Light"/>
                <a:cs typeface="Calibri Light"/>
              </a:rPr>
              <a:t>express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implied,</a:t>
            </a:r>
            <a:r>
              <a:rPr sz="1000" b="0" spc="20" dirty="0">
                <a:solidFill>
                  <a:srgbClr val="343B3C"/>
                </a:solidFill>
                <a:latin typeface="Calibri Light"/>
                <a:cs typeface="Calibri Light"/>
              </a:rPr>
              <a:t> </a:t>
            </a:r>
            <a:r>
              <a:rPr sz="1000" b="0" dirty="0">
                <a:solidFill>
                  <a:srgbClr val="343B3C"/>
                </a:solidFill>
                <a:latin typeface="Calibri Light"/>
                <a:cs typeface="Calibri Light"/>
              </a:rPr>
              <a:t>is</a:t>
            </a:r>
            <a:r>
              <a:rPr sz="1000" b="0" spc="20" dirty="0">
                <a:solidFill>
                  <a:srgbClr val="343B3C"/>
                </a:solidFill>
                <a:latin typeface="Calibri Light"/>
                <a:cs typeface="Calibri Light"/>
              </a:rPr>
              <a:t> </a:t>
            </a:r>
            <a:r>
              <a:rPr sz="1000" b="0" dirty="0">
                <a:solidFill>
                  <a:srgbClr val="343B3C"/>
                </a:solidFill>
                <a:latin typeface="Calibri Light"/>
                <a:cs typeface="Calibri Light"/>
              </a:rPr>
              <a:t>given</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on</a:t>
            </a:r>
            <a:r>
              <a:rPr sz="1000" b="0" spc="20" dirty="0">
                <a:solidFill>
                  <a:srgbClr val="343B3C"/>
                </a:solidFill>
                <a:latin typeface="Calibri Light"/>
                <a:cs typeface="Calibri Light"/>
              </a:rPr>
              <a:t> </a:t>
            </a:r>
            <a:r>
              <a:rPr sz="1000" b="0" dirty="0">
                <a:solidFill>
                  <a:srgbClr val="343B3C"/>
                </a:solidFill>
                <a:latin typeface="Calibri Light"/>
                <a:cs typeface="Calibri Light"/>
              </a:rPr>
              <a:t>behalf</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their</a:t>
            </a:r>
            <a:r>
              <a:rPr sz="1000" b="0" spc="-10" dirty="0">
                <a:solidFill>
                  <a:srgbClr val="343B3C"/>
                </a:solidFill>
                <a:latin typeface="Calibri Light"/>
                <a:cs typeface="Calibri Light"/>
              </a:rPr>
              <a:t> affiliates,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their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respective </a:t>
            </a:r>
            <a:r>
              <a:rPr sz="1000" b="0" dirty="0">
                <a:solidFill>
                  <a:srgbClr val="343B3C"/>
                </a:solidFill>
                <a:latin typeface="Calibri Light"/>
                <a:cs typeface="Calibri Light"/>
              </a:rPr>
              <a:t>directors,</a:t>
            </a:r>
            <a:r>
              <a:rPr sz="1000" b="0" spc="-10" dirty="0">
                <a:solidFill>
                  <a:srgbClr val="343B3C"/>
                </a:solidFill>
                <a:latin typeface="Calibri Light"/>
                <a:cs typeface="Calibri Light"/>
              </a:rPr>
              <a:t> officers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employees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any</a:t>
            </a:r>
            <a:r>
              <a:rPr sz="1000" b="0" spc="-10" dirty="0">
                <a:solidFill>
                  <a:srgbClr val="343B3C"/>
                </a:solidFill>
                <a:latin typeface="Calibri Light"/>
                <a:cs typeface="Calibri Light"/>
              </a:rPr>
              <a:t> </a:t>
            </a:r>
            <a:r>
              <a:rPr sz="1000" b="0" dirty="0">
                <a:solidFill>
                  <a:srgbClr val="343B3C"/>
                </a:solidFill>
                <a:latin typeface="Calibri Light"/>
                <a:cs typeface="Calibri Light"/>
              </a:rPr>
              <a:t>other</a:t>
            </a:r>
            <a:r>
              <a:rPr sz="1000" b="0" spc="-1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(a)</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accuracy</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completeness</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information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(b)</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2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2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None</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AXA</a:t>
            </a:r>
            <a:r>
              <a:rPr sz="1000" b="0" spc="-15"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their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affiliates,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their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respective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direc- </a:t>
            </a:r>
            <a:r>
              <a:rPr sz="1000" b="0" dirty="0">
                <a:solidFill>
                  <a:srgbClr val="343B3C"/>
                </a:solidFill>
                <a:latin typeface="Calibri Light"/>
                <a:cs typeface="Calibri Light"/>
              </a:rPr>
              <a:t>tors,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officers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employees</a:t>
            </a:r>
            <a:r>
              <a:rPr sz="1000" b="0" spc="-2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other</a:t>
            </a:r>
            <a:r>
              <a:rPr sz="1000" b="0" spc="-2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20" dirty="0">
                <a:solidFill>
                  <a:srgbClr val="343B3C"/>
                </a:solidFill>
                <a:latin typeface="Calibri Light"/>
                <a:cs typeface="Calibri Light"/>
              </a:rPr>
              <a:t> </a:t>
            </a:r>
            <a:r>
              <a:rPr sz="1000" b="0" dirty="0">
                <a:solidFill>
                  <a:srgbClr val="343B3C"/>
                </a:solidFill>
                <a:latin typeface="Calibri Light"/>
                <a:cs typeface="Calibri Light"/>
              </a:rPr>
              <a:t>accepts</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25" dirty="0">
                <a:solidFill>
                  <a:srgbClr val="343B3C"/>
                </a:solidFill>
                <a:latin typeface="Calibri Light"/>
                <a:cs typeface="Calibri Light"/>
              </a:rPr>
              <a:t> </a:t>
            </a:r>
            <a:r>
              <a:rPr sz="1000" b="0" dirty="0">
                <a:solidFill>
                  <a:srgbClr val="343B3C"/>
                </a:solidFill>
                <a:latin typeface="Calibri Light"/>
                <a:cs typeface="Calibri Light"/>
              </a:rPr>
              <a:t>liability</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whatsoever</a:t>
            </a:r>
            <a:r>
              <a:rPr sz="1000" b="0" spc="-20" dirty="0">
                <a:solidFill>
                  <a:srgbClr val="343B3C"/>
                </a:solidFill>
                <a:latin typeface="Calibri Light"/>
                <a:cs typeface="Calibri Light"/>
              </a:rPr>
              <a:t> </a:t>
            </a:r>
            <a:r>
              <a:rPr sz="1000" b="0" dirty="0">
                <a:solidFill>
                  <a:srgbClr val="343B3C"/>
                </a:solidFill>
                <a:latin typeface="Calibri Light"/>
                <a:cs typeface="Calibri Light"/>
              </a:rPr>
              <a:t>for</a:t>
            </a:r>
            <a:r>
              <a:rPr sz="1000" b="0" spc="-25"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such</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20" dirty="0">
                <a:solidFill>
                  <a:srgbClr val="343B3C"/>
                </a:solidFill>
                <a:latin typeface="Calibri Light"/>
                <a:cs typeface="Calibri Light"/>
              </a:rPr>
              <a:t> </a:t>
            </a:r>
            <a:r>
              <a:rPr sz="1000" b="0" dirty="0">
                <a:solidFill>
                  <a:srgbClr val="343B3C"/>
                </a:solidFill>
                <a:latin typeface="Calibri Light"/>
                <a:cs typeface="Calibri Light"/>
              </a:rPr>
              <a:t>Nothing</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herein </a:t>
            </a:r>
            <a:r>
              <a:rPr sz="1000" b="0" dirty="0">
                <a:solidFill>
                  <a:srgbClr val="343B3C"/>
                </a:solidFill>
                <a:latin typeface="Calibri Light"/>
                <a:cs typeface="Calibri Light"/>
              </a:rPr>
              <a:t>shall</a:t>
            </a:r>
            <a:r>
              <a:rPr sz="1000" b="0" spc="-10" dirty="0">
                <a:solidFill>
                  <a:srgbClr val="343B3C"/>
                </a:solidFill>
                <a:latin typeface="Calibri Light"/>
                <a:cs typeface="Calibri Light"/>
              </a:rPr>
              <a:t> </a:t>
            </a:r>
            <a:r>
              <a:rPr sz="1000" b="0" dirty="0">
                <a:solidFill>
                  <a:srgbClr val="343B3C"/>
                </a:solidFill>
                <a:latin typeface="Calibri Light"/>
                <a:cs typeface="Calibri Light"/>
              </a:rPr>
              <a:t>be</a:t>
            </a:r>
            <a:r>
              <a:rPr sz="1000" b="0" spc="-10" dirty="0">
                <a:solidFill>
                  <a:srgbClr val="343B3C"/>
                </a:solidFill>
                <a:latin typeface="Calibri Light"/>
                <a:cs typeface="Calibri Light"/>
              </a:rPr>
              <a:t> </a:t>
            </a:r>
            <a:r>
              <a:rPr sz="1000" b="0" dirty="0">
                <a:solidFill>
                  <a:srgbClr val="343B3C"/>
                </a:solidFill>
                <a:latin typeface="Calibri Light"/>
                <a:cs typeface="Calibri Light"/>
              </a:rPr>
              <a:t>relied</a:t>
            </a:r>
            <a:r>
              <a:rPr sz="1000" b="0" spc="-10" dirty="0">
                <a:solidFill>
                  <a:srgbClr val="343B3C"/>
                </a:solidFill>
                <a:latin typeface="Calibri Light"/>
                <a:cs typeface="Calibri Light"/>
              </a:rPr>
              <a:t> </a:t>
            </a:r>
            <a:r>
              <a:rPr sz="1000" b="0" dirty="0">
                <a:solidFill>
                  <a:srgbClr val="343B3C"/>
                </a:solidFill>
                <a:latin typeface="Calibri Light"/>
                <a:cs typeface="Calibri Light"/>
              </a:rPr>
              <a:t>upon</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0" dirty="0">
                <a:solidFill>
                  <a:srgbClr val="343B3C"/>
                </a:solidFill>
                <a:latin typeface="Calibri Light"/>
                <a:cs typeface="Calibri Light"/>
              </a:rPr>
              <a:t> </a:t>
            </a:r>
            <a:r>
              <a:rPr sz="1000" b="0" dirty="0">
                <a:solidFill>
                  <a:srgbClr val="343B3C"/>
                </a:solidFill>
                <a:latin typeface="Calibri Light"/>
                <a:cs typeface="Calibri Light"/>
              </a:rPr>
              <a:t>a</a:t>
            </a:r>
            <a:r>
              <a:rPr sz="1000" b="0" spc="-10" dirty="0">
                <a:solidFill>
                  <a:srgbClr val="343B3C"/>
                </a:solidFill>
                <a:latin typeface="Calibri Light"/>
                <a:cs typeface="Calibri Light"/>
              </a:rPr>
              <a:t> </a:t>
            </a:r>
            <a:r>
              <a:rPr sz="1000" b="0" dirty="0">
                <a:solidFill>
                  <a:srgbClr val="343B3C"/>
                </a:solidFill>
                <a:latin typeface="Calibri Light"/>
                <a:cs typeface="Calibri Light"/>
              </a:rPr>
              <a:t>promise</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representation </a:t>
            </a:r>
            <a:r>
              <a:rPr sz="1000" b="0" dirty="0">
                <a:solidFill>
                  <a:srgbClr val="343B3C"/>
                </a:solidFill>
                <a:latin typeface="Calibri Light"/>
                <a:cs typeface="Calibri Light"/>
              </a:rPr>
              <a:t>whether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0"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past</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0"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0" dirty="0">
                <a:solidFill>
                  <a:srgbClr val="343B3C"/>
                </a:solidFill>
                <a:latin typeface="Calibri Light"/>
                <a:cs typeface="Calibri Light"/>
              </a:rPr>
              <a:t> Company, </a:t>
            </a:r>
            <a:r>
              <a:rPr sz="1000" b="0" dirty="0">
                <a:solidFill>
                  <a:srgbClr val="343B3C"/>
                </a:solidFill>
                <a:latin typeface="Calibri Light"/>
                <a:cs typeface="Calibri Light"/>
              </a:rPr>
              <a:t>any</a:t>
            </a:r>
            <a:r>
              <a:rPr sz="1000" b="0" spc="-5" dirty="0">
                <a:solidFill>
                  <a:srgbClr val="343B3C"/>
                </a:solidFill>
                <a:latin typeface="Calibri Light"/>
                <a:cs typeface="Calibri Light"/>
              </a:rPr>
              <a:t> </a:t>
            </a:r>
            <a:r>
              <a:rPr sz="1000" b="0" dirty="0">
                <a:solidFill>
                  <a:srgbClr val="343B3C"/>
                </a:solidFill>
                <a:latin typeface="Calibri Light"/>
                <a:cs typeface="Calibri Light"/>
              </a:rPr>
              <a:t>other</a:t>
            </a:r>
            <a:r>
              <a:rPr sz="1000" b="0" spc="-10" dirty="0">
                <a:solidFill>
                  <a:srgbClr val="343B3C"/>
                </a:solidFill>
                <a:latin typeface="Calibri Light"/>
                <a:cs typeface="Calibri Light"/>
              </a:rPr>
              <a:t> entity, </a:t>
            </a:r>
            <a:r>
              <a:rPr sz="1000" b="0" dirty="0">
                <a:solidFill>
                  <a:srgbClr val="343B3C"/>
                </a:solidFill>
                <a:latin typeface="Calibri Light"/>
                <a:cs typeface="Calibri Light"/>
              </a:rPr>
              <a:t>any</a:t>
            </a:r>
            <a:r>
              <a:rPr sz="1000" b="0" spc="-10" dirty="0">
                <a:solidFill>
                  <a:srgbClr val="343B3C"/>
                </a:solidFill>
                <a:latin typeface="Calibri Light"/>
                <a:cs typeface="Calibri Light"/>
              </a:rPr>
              <a:t> Securities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asset</a:t>
            </a:r>
            <a:r>
              <a:rPr sz="1000" b="0" spc="-35" dirty="0">
                <a:solidFill>
                  <a:srgbClr val="343B3C"/>
                </a:solidFill>
                <a:latin typeface="Calibri Light"/>
                <a:cs typeface="Calibri Light"/>
              </a:rPr>
              <a:t> </a:t>
            </a:r>
            <a:r>
              <a:rPr sz="1000" b="0" dirty="0">
                <a:solidFill>
                  <a:srgbClr val="343B3C"/>
                </a:solidFill>
                <a:latin typeface="Calibri Light"/>
                <a:cs typeface="Calibri Light"/>
              </a:rPr>
              <a:t>class</a:t>
            </a:r>
            <a:r>
              <a:rPr sz="1000" b="0" spc="-30" dirty="0">
                <a:solidFill>
                  <a:srgbClr val="343B3C"/>
                </a:solidFill>
                <a:latin typeface="Calibri Light"/>
                <a:cs typeface="Calibri Light"/>
              </a:rPr>
              <a:t> </a:t>
            </a:r>
            <a:r>
              <a:rPr sz="1000" b="0" dirty="0">
                <a:solidFill>
                  <a:srgbClr val="343B3C"/>
                </a:solidFill>
                <a:latin typeface="Calibri Light"/>
                <a:cs typeface="Calibri Light"/>
              </a:rPr>
              <a:t>in</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Company’s</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figures</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provided</a:t>
            </a:r>
            <a:r>
              <a:rPr sz="1000" b="0" spc="-35" dirty="0">
                <a:solidFill>
                  <a:srgbClr val="343B3C"/>
                </a:solidFill>
                <a:latin typeface="Calibri Light"/>
                <a:cs typeface="Calibri Light"/>
              </a:rPr>
              <a:t> </a:t>
            </a:r>
            <a:r>
              <a:rPr sz="1000" b="0" dirty="0">
                <a:solidFill>
                  <a:srgbClr val="343B3C"/>
                </a:solidFill>
                <a:latin typeface="Calibri Light"/>
                <a:cs typeface="Calibri Light"/>
              </a:rPr>
              <a:t>that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relate</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5" dirty="0">
                <a:solidFill>
                  <a:srgbClr val="343B3C"/>
                </a:solidFill>
                <a:latin typeface="Calibri Light"/>
                <a:cs typeface="Calibri Light"/>
              </a:rPr>
              <a:t> </a:t>
            </a:r>
            <a:r>
              <a:rPr sz="1000" b="0" dirty="0">
                <a:solidFill>
                  <a:srgbClr val="343B3C"/>
                </a:solidFill>
                <a:latin typeface="Calibri Light"/>
                <a:cs typeface="Calibri Light"/>
              </a:rPr>
              <a:t>past</a:t>
            </a:r>
            <a:r>
              <a:rPr sz="1000" b="0" spc="-35" dirty="0">
                <a:solidFill>
                  <a:srgbClr val="343B3C"/>
                </a:solidFill>
                <a:latin typeface="Calibri Light"/>
                <a:cs typeface="Calibri Light"/>
              </a:rPr>
              <a:t> </a:t>
            </a:r>
            <a:r>
              <a:rPr sz="1000" b="0" dirty="0">
                <a:solidFill>
                  <a:srgbClr val="343B3C"/>
                </a:solidFill>
                <a:latin typeface="Calibri Light"/>
                <a:cs typeface="Calibri Light"/>
              </a:rPr>
              <a:t>months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years</a:t>
            </a:r>
            <a:r>
              <a:rPr sz="1000" b="0" spc="-35" dirty="0">
                <a:solidFill>
                  <a:srgbClr val="343B3C"/>
                </a:solidFill>
                <a:latin typeface="Calibri Light"/>
                <a:cs typeface="Calibri Light"/>
              </a:rPr>
              <a:t> </a:t>
            </a:r>
            <a:r>
              <a:rPr sz="1000" b="0" dirty="0">
                <a:solidFill>
                  <a:srgbClr val="343B3C"/>
                </a:solidFill>
                <a:latin typeface="Calibri Light"/>
                <a:cs typeface="Calibri Light"/>
              </a:rPr>
              <a:t>and</a:t>
            </a:r>
            <a:r>
              <a:rPr sz="1000" b="0" spc="-35" dirty="0">
                <a:solidFill>
                  <a:srgbClr val="343B3C"/>
                </a:solidFill>
                <a:latin typeface="Calibri Light"/>
                <a:cs typeface="Calibri Light"/>
              </a:rPr>
              <a:t> </a:t>
            </a:r>
            <a:r>
              <a:rPr sz="1000" b="0" dirty="0">
                <a:solidFill>
                  <a:srgbClr val="343B3C"/>
                </a:solidFill>
                <a:latin typeface="Calibri Light"/>
                <a:cs typeface="Calibri Light"/>
              </a:rPr>
              <a:t>past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performance</a:t>
            </a:r>
            <a:r>
              <a:rPr sz="1000" b="0" spc="-35" dirty="0">
                <a:solidFill>
                  <a:srgbClr val="343B3C"/>
                </a:solidFill>
                <a:latin typeface="Calibri Light"/>
                <a:cs typeface="Calibri Light"/>
              </a:rPr>
              <a:t> </a:t>
            </a:r>
            <a:r>
              <a:rPr sz="1000" b="0" dirty="0">
                <a:solidFill>
                  <a:srgbClr val="343B3C"/>
                </a:solidFill>
                <a:latin typeface="Calibri Light"/>
                <a:cs typeface="Calibri Light"/>
              </a:rPr>
              <a:t>cannot</a:t>
            </a:r>
            <a:r>
              <a:rPr sz="1000" b="0" spc="-35" dirty="0">
                <a:solidFill>
                  <a:srgbClr val="343B3C"/>
                </a:solidFill>
                <a:latin typeface="Calibri Light"/>
                <a:cs typeface="Calibri Light"/>
              </a:rPr>
              <a:t> </a:t>
            </a:r>
            <a:r>
              <a:rPr sz="1000" b="0" dirty="0">
                <a:solidFill>
                  <a:srgbClr val="343B3C"/>
                </a:solidFill>
                <a:latin typeface="Calibri Light"/>
                <a:cs typeface="Calibri Light"/>
              </a:rPr>
              <a:t>be</a:t>
            </a:r>
            <a:r>
              <a:rPr sz="1000" b="0" spc="-35" dirty="0">
                <a:solidFill>
                  <a:srgbClr val="343B3C"/>
                </a:solidFill>
                <a:latin typeface="Calibri Light"/>
                <a:cs typeface="Calibri Light"/>
              </a:rPr>
              <a:t> </a:t>
            </a:r>
            <a:r>
              <a:rPr sz="1000" b="0" dirty="0">
                <a:solidFill>
                  <a:srgbClr val="343B3C"/>
                </a:solidFill>
                <a:latin typeface="Calibri Light"/>
                <a:cs typeface="Calibri Light"/>
              </a:rPr>
              <a:t>relied</a:t>
            </a:r>
            <a:r>
              <a:rPr sz="1000" b="0" spc="-30" dirty="0">
                <a:solidFill>
                  <a:srgbClr val="343B3C"/>
                </a:solidFill>
                <a:latin typeface="Calibri Light"/>
                <a:cs typeface="Calibri Light"/>
              </a:rPr>
              <a:t> </a:t>
            </a:r>
            <a:r>
              <a:rPr sz="1000" b="0" spc="-25" dirty="0">
                <a:solidFill>
                  <a:srgbClr val="343B3C"/>
                </a:solidFill>
                <a:latin typeface="Calibri Light"/>
                <a:cs typeface="Calibri Light"/>
              </a:rPr>
              <a:t>on </a:t>
            </a:r>
            <a:r>
              <a:rPr sz="1000" b="0" dirty="0">
                <a:solidFill>
                  <a:srgbClr val="343B3C"/>
                </a:solidFill>
                <a:latin typeface="Calibri Light"/>
                <a:cs typeface="Calibri Light"/>
              </a:rPr>
              <a:t>as</a:t>
            </a:r>
            <a:r>
              <a:rPr sz="1000" b="0" spc="-20"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guide</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5"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construed</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reliable</a:t>
            </a:r>
            <a:r>
              <a:rPr sz="1000" b="0" spc="-20" dirty="0">
                <a:solidFill>
                  <a:srgbClr val="343B3C"/>
                </a:solidFill>
                <a:latin typeface="Calibri Light"/>
                <a:cs typeface="Calibri Light"/>
              </a:rPr>
              <a:t> </a:t>
            </a:r>
            <a:r>
              <a:rPr sz="1000" b="0" dirty="0">
                <a:solidFill>
                  <a:srgbClr val="343B3C"/>
                </a:solidFill>
                <a:latin typeface="Calibri Light"/>
                <a:cs typeface="Calibri Light"/>
              </a:rPr>
              <a:t>indicator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5"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5" dirty="0">
                <a:solidFill>
                  <a:srgbClr val="343B3C"/>
                </a:solidFill>
                <a:latin typeface="Calibri Light"/>
                <a:cs typeface="Calibri Light"/>
              </a:rPr>
              <a:t> </a:t>
            </a:r>
            <a:r>
              <a:rPr sz="1000" b="0" dirty="0">
                <a:solidFill>
                  <a:srgbClr val="343B3C"/>
                </a:solidFill>
                <a:latin typeface="Calibri Light"/>
                <a:cs typeface="Calibri Light"/>
              </a:rPr>
              <a:t>Throughout</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review,</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citation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specific </a:t>
            </a:r>
            <a:r>
              <a:rPr sz="1000" b="0" dirty="0">
                <a:solidFill>
                  <a:srgbClr val="343B3C"/>
                </a:solidFill>
                <a:latin typeface="Calibri Light"/>
                <a:cs typeface="Calibri Light"/>
              </a:rPr>
              <a:t>trades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strategies</a:t>
            </a:r>
            <a:r>
              <a:rPr sz="1000" b="0" spc="-15"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intended</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illustrate</a:t>
            </a:r>
            <a:r>
              <a:rPr sz="1000" b="0" spc="-15" dirty="0">
                <a:solidFill>
                  <a:srgbClr val="343B3C"/>
                </a:solidFill>
                <a:latin typeface="Calibri Light"/>
                <a:cs typeface="Calibri Light"/>
              </a:rPr>
              <a:t> </a:t>
            </a:r>
            <a:r>
              <a:rPr sz="1000" b="0" dirty="0">
                <a:solidFill>
                  <a:srgbClr val="343B3C"/>
                </a:solidFill>
                <a:latin typeface="Calibri Light"/>
                <a:cs typeface="Calibri Light"/>
              </a:rPr>
              <a:t>some</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20" dirty="0">
                <a:solidFill>
                  <a:srgbClr val="343B3C"/>
                </a:solidFill>
                <a:latin typeface="Calibri Light"/>
                <a:cs typeface="Calibri Light"/>
              </a:rPr>
              <a:t> </a:t>
            </a:r>
            <a:r>
              <a:rPr sz="1000" b="0" dirty="0">
                <a:solidFill>
                  <a:srgbClr val="343B3C"/>
                </a:solidFill>
                <a:latin typeface="Calibri Light"/>
                <a:cs typeface="Calibri Light"/>
              </a:rPr>
              <a:t>methodologies</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philosophies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implemented</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AXA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historical</a:t>
            </a:r>
            <a:r>
              <a:rPr sz="1000" b="0" spc="-25" dirty="0">
                <a:solidFill>
                  <a:srgbClr val="343B3C"/>
                </a:solidFill>
                <a:latin typeface="Calibri Light"/>
                <a:cs typeface="Calibri Light"/>
              </a:rPr>
              <a:t> </a:t>
            </a:r>
            <a:r>
              <a:rPr sz="1000" b="0" dirty="0">
                <a:solidFill>
                  <a:srgbClr val="343B3C"/>
                </a:solidFill>
                <a:latin typeface="Calibri Light"/>
                <a:cs typeface="Calibri Light"/>
              </a:rPr>
              <a:t>success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AXA</a:t>
            </a:r>
            <a:r>
              <a:rPr sz="1000" b="0" spc="-30" dirty="0">
                <a:solidFill>
                  <a:srgbClr val="343B3C"/>
                </a:solidFill>
                <a:latin typeface="Calibri Light"/>
                <a:cs typeface="Calibri Light"/>
              </a:rPr>
              <a:t> </a:t>
            </a:r>
            <a:r>
              <a:rPr sz="1000" b="0" spc="-20" dirty="0">
                <a:solidFill>
                  <a:srgbClr val="343B3C"/>
                </a:solidFill>
                <a:latin typeface="Calibri Light"/>
                <a:cs typeface="Calibri Light"/>
              </a:rPr>
              <a:t>IM’s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belief</a:t>
            </a:r>
            <a:r>
              <a:rPr sz="1000" b="0" spc="-30" dirty="0">
                <a:solidFill>
                  <a:srgbClr val="343B3C"/>
                </a:solidFill>
                <a:latin typeface="Calibri Light"/>
                <a:cs typeface="Calibri Light"/>
              </a:rPr>
              <a:t> </a:t>
            </a:r>
            <a:r>
              <a:rPr sz="1000" b="0" dirty="0">
                <a:solidFill>
                  <a:srgbClr val="343B3C"/>
                </a:solidFill>
                <a:latin typeface="Calibri Light"/>
                <a:cs typeface="Calibri Light"/>
              </a:rPr>
              <a:t>in</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30" dirty="0">
                <a:solidFill>
                  <a:srgbClr val="343B3C"/>
                </a:solidFill>
                <a:latin typeface="Calibri Light"/>
                <a:cs typeface="Calibri Light"/>
              </a:rPr>
              <a:t> </a:t>
            </a:r>
            <a:r>
              <a:rPr sz="1000" b="0" dirty="0">
                <a:solidFill>
                  <a:srgbClr val="343B3C"/>
                </a:solidFill>
                <a:latin typeface="Calibri Light"/>
                <a:cs typeface="Calibri Light"/>
              </a:rPr>
              <a:t>success,</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any</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these</a:t>
            </a:r>
            <a:r>
              <a:rPr sz="1000" b="0" spc="-25" dirty="0">
                <a:solidFill>
                  <a:srgbClr val="343B3C"/>
                </a:solidFill>
                <a:latin typeface="Calibri Light"/>
                <a:cs typeface="Calibri Light"/>
              </a:rPr>
              <a:t> </a:t>
            </a:r>
            <a:r>
              <a:rPr sz="1000" b="0" dirty="0">
                <a:solidFill>
                  <a:srgbClr val="343B3C"/>
                </a:solidFill>
                <a:latin typeface="Calibri Light"/>
                <a:cs typeface="Calibri Light"/>
              </a:rPr>
              <a:t>trades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strategies</a:t>
            </a:r>
            <a:r>
              <a:rPr sz="1000" b="0" spc="-30" dirty="0">
                <a:solidFill>
                  <a:srgbClr val="343B3C"/>
                </a:solidFill>
                <a:latin typeface="Calibri Light"/>
                <a:cs typeface="Calibri Light"/>
              </a:rPr>
              <a:t> </a:t>
            </a:r>
            <a:r>
              <a:rPr sz="1000" b="0" dirty="0">
                <a:solidFill>
                  <a:srgbClr val="343B3C"/>
                </a:solidFill>
                <a:latin typeface="Calibri Light"/>
                <a:cs typeface="Calibri Light"/>
              </a:rPr>
              <a:t>is</a:t>
            </a:r>
            <a:r>
              <a:rPr sz="1000" b="0" spc="-25" dirty="0">
                <a:solidFill>
                  <a:srgbClr val="343B3C"/>
                </a:solidFill>
                <a:latin typeface="Calibri Light"/>
                <a:cs typeface="Calibri Light"/>
              </a:rPr>
              <a:t> </a:t>
            </a:r>
            <a:r>
              <a:rPr sz="1000" b="0" dirty="0">
                <a:solidFill>
                  <a:srgbClr val="343B3C"/>
                </a:solidFill>
                <a:latin typeface="Calibri Light"/>
                <a:cs typeface="Calibri Light"/>
              </a:rPr>
              <a:t>not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indicative</a:t>
            </a:r>
            <a:r>
              <a:rPr sz="1000" b="0" spc="-25" dirty="0">
                <a:solidFill>
                  <a:srgbClr val="343B3C"/>
                </a:solidFill>
                <a:latin typeface="Calibri Light"/>
                <a:cs typeface="Calibri Light"/>
              </a:rPr>
              <a:t> </a:t>
            </a:r>
            <a:r>
              <a:rPr sz="1000" b="0" spc="-30" dirty="0">
                <a:solidFill>
                  <a:srgbClr val="343B3C"/>
                </a:solidFill>
                <a:latin typeface="Calibri Light"/>
                <a:cs typeface="Calibri Light"/>
              </a:rPr>
              <a:t>of, </a:t>
            </a:r>
            <a:r>
              <a:rPr sz="1000" b="0" dirty="0">
                <a:solidFill>
                  <a:srgbClr val="343B3C"/>
                </a:solidFill>
                <a:latin typeface="Calibri Light"/>
                <a:cs typeface="Calibri Light"/>
              </a:rPr>
              <a:t>and</a:t>
            </a:r>
            <a:r>
              <a:rPr sz="1000" b="0" spc="-25" dirty="0">
                <a:solidFill>
                  <a:srgbClr val="343B3C"/>
                </a:solidFill>
                <a:latin typeface="Calibri Light"/>
                <a:cs typeface="Calibri Light"/>
              </a:rPr>
              <a:t> </a:t>
            </a:r>
            <a:r>
              <a:rPr sz="1000" b="0" dirty="0">
                <a:solidFill>
                  <a:srgbClr val="343B3C"/>
                </a:solidFill>
                <a:latin typeface="Calibri Light"/>
                <a:cs typeface="Calibri Light"/>
              </a:rPr>
              <a:t>has</a:t>
            </a:r>
            <a:r>
              <a:rPr sz="1000" b="0" spc="-30" dirty="0">
                <a:solidFill>
                  <a:srgbClr val="343B3C"/>
                </a:solidFill>
                <a:latin typeface="Calibri Light"/>
                <a:cs typeface="Calibri Light"/>
              </a:rPr>
              <a:t> </a:t>
            </a:r>
            <a:r>
              <a:rPr sz="1000" b="0" dirty="0">
                <a:solidFill>
                  <a:srgbClr val="343B3C"/>
                </a:solidFill>
                <a:latin typeface="Calibri Light"/>
                <a:cs typeface="Calibri Light"/>
              </a:rPr>
              <a:t>no</a:t>
            </a:r>
            <a:r>
              <a:rPr sz="1000" b="0" spc="-25" dirty="0">
                <a:solidFill>
                  <a:srgbClr val="343B3C"/>
                </a:solidFill>
                <a:latin typeface="Calibri Light"/>
                <a:cs typeface="Calibri Light"/>
              </a:rPr>
              <a:t> </a:t>
            </a:r>
            <a:r>
              <a:rPr sz="1000" b="0" dirty="0">
                <a:solidFill>
                  <a:srgbClr val="343B3C"/>
                </a:solidFill>
                <a:latin typeface="Calibri Light"/>
                <a:cs typeface="Calibri Light"/>
              </a:rPr>
              <a:t>bearing</a:t>
            </a:r>
            <a:r>
              <a:rPr sz="1000" b="0" spc="-25" dirty="0">
                <a:solidFill>
                  <a:srgbClr val="343B3C"/>
                </a:solidFill>
                <a:latin typeface="Calibri Light"/>
                <a:cs typeface="Calibri Light"/>
              </a:rPr>
              <a:t> on, </a:t>
            </a:r>
            <a:r>
              <a:rPr sz="1000" b="0" dirty="0">
                <a:solidFill>
                  <a:srgbClr val="343B3C"/>
                </a:solidFill>
                <a:latin typeface="Calibri Light"/>
                <a:cs typeface="Calibri Light"/>
              </a:rPr>
              <a:t>future</a:t>
            </a:r>
            <a:r>
              <a:rPr sz="1000" b="0" spc="-5" dirty="0">
                <a:solidFill>
                  <a:srgbClr val="343B3C"/>
                </a:solidFill>
                <a:latin typeface="Calibri Light"/>
                <a:cs typeface="Calibri Light"/>
              </a:rPr>
              <a:t> </a:t>
            </a:r>
            <a:r>
              <a:rPr sz="1000" b="0" dirty="0">
                <a:solidFill>
                  <a:srgbClr val="343B3C"/>
                </a:solidFill>
                <a:latin typeface="Calibri Light"/>
                <a:cs typeface="Calibri Light"/>
              </a:rPr>
              <a:t>results.</a:t>
            </a:r>
            <a:r>
              <a:rPr sz="1000" b="0" spc="-5" dirty="0">
                <a:solidFill>
                  <a:srgbClr val="343B3C"/>
                </a:solidFill>
                <a:latin typeface="Calibri Light"/>
                <a:cs typeface="Calibri Light"/>
              </a:rPr>
              <a:t> </a:t>
            </a:r>
            <a:r>
              <a:rPr sz="1000" b="0" dirty="0">
                <a:solidFill>
                  <a:srgbClr val="343B3C"/>
                </a:solidFill>
                <a:latin typeface="Calibri Light"/>
                <a:cs typeface="Calibri Light"/>
              </a:rPr>
              <a:t>No statement in 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dirty="0">
                <a:solidFill>
                  <a:srgbClr val="343B3C"/>
                </a:solidFill>
                <a:latin typeface="Calibri Light"/>
                <a:cs typeface="Calibri Light"/>
              </a:rPr>
              <a:t>report is intended to</a:t>
            </a:r>
            <a:r>
              <a:rPr sz="1000" b="0" spc="-5" dirty="0">
                <a:solidFill>
                  <a:srgbClr val="343B3C"/>
                </a:solidFill>
                <a:latin typeface="Calibri Light"/>
                <a:cs typeface="Calibri Light"/>
              </a:rPr>
              <a:t> </a:t>
            </a:r>
            <a:r>
              <a:rPr sz="1000" b="0" dirty="0">
                <a:solidFill>
                  <a:srgbClr val="343B3C"/>
                </a:solidFill>
                <a:latin typeface="Calibri Light"/>
                <a:cs typeface="Calibri Light"/>
              </a:rPr>
              <a:t>be nor may be construed</a:t>
            </a:r>
            <a:r>
              <a:rPr sz="1000" b="0" spc="-5"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 profit </a:t>
            </a:r>
            <a:r>
              <a:rPr sz="1000" b="0" spc="-10" dirty="0">
                <a:solidFill>
                  <a:srgbClr val="343B3C"/>
                </a:solidFill>
                <a:latin typeface="Calibri Light"/>
                <a:cs typeface="Calibri Light"/>
              </a:rPr>
              <a:t>forecast</a:t>
            </a:r>
            <a:r>
              <a:rPr sz="1000" b="0" dirty="0">
                <a:solidFill>
                  <a:srgbClr val="343B3C"/>
                </a:solidFill>
                <a:latin typeface="Calibri Light"/>
                <a:cs typeface="Calibri Light"/>
              </a:rPr>
              <a:t> and</a:t>
            </a:r>
            <a:r>
              <a:rPr sz="1000" b="0" spc="-5" dirty="0">
                <a:solidFill>
                  <a:srgbClr val="343B3C"/>
                </a:solidFill>
                <a:latin typeface="Calibri Light"/>
                <a:cs typeface="Calibri Light"/>
              </a:rPr>
              <a:t> </a:t>
            </a:r>
            <a:r>
              <a:rPr sz="1000" b="0" dirty="0">
                <a:solidFill>
                  <a:srgbClr val="343B3C"/>
                </a:solidFill>
                <a:latin typeface="Calibri Light"/>
                <a:cs typeface="Calibri Light"/>
              </a:rPr>
              <a:t>there</a:t>
            </a:r>
            <a:r>
              <a:rPr sz="1000" b="0" spc="-5" dirty="0">
                <a:solidFill>
                  <a:srgbClr val="343B3C"/>
                </a:solidFill>
                <a:latin typeface="Calibri Light"/>
                <a:cs typeface="Calibri Light"/>
              </a:rPr>
              <a:t> </a:t>
            </a:r>
            <a:r>
              <a:rPr sz="1000" b="0" dirty="0">
                <a:solidFill>
                  <a:srgbClr val="343B3C"/>
                </a:solidFill>
                <a:latin typeface="Calibri Light"/>
                <a:cs typeface="Calibri Light"/>
              </a:rPr>
              <a:t>can be no </a:t>
            </a:r>
            <a:r>
              <a:rPr sz="1000" b="0" spc="-10" dirty="0">
                <a:solidFill>
                  <a:srgbClr val="343B3C"/>
                </a:solidFill>
                <a:latin typeface="Calibri Light"/>
                <a:cs typeface="Calibri Light"/>
              </a:rPr>
              <a:t>assurance </a:t>
            </a:r>
            <a:r>
              <a:rPr sz="1000" b="0" dirty="0">
                <a:solidFill>
                  <a:srgbClr val="343B3C"/>
                </a:solidFill>
                <a:latin typeface="Calibri Light"/>
                <a:cs typeface="Calibri Light"/>
              </a:rPr>
              <a:t>that</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assumptions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described</a:t>
            </a:r>
            <a:r>
              <a:rPr sz="1000" b="0" spc="-20"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returns</a:t>
            </a:r>
            <a:r>
              <a:rPr sz="1000" b="0" spc="-20"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targets</a:t>
            </a:r>
            <a:r>
              <a:rPr sz="1000" b="0" spc="-15" dirty="0">
                <a:solidFill>
                  <a:srgbClr val="343B3C"/>
                </a:solidFill>
                <a:latin typeface="Calibri Light"/>
                <a:cs typeface="Calibri Light"/>
              </a:rPr>
              <a:t> </a:t>
            </a:r>
            <a:r>
              <a:rPr sz="1000" b="0" dirty="0">
                <a:solidFill>
                  <a:srgbClr val="343B3C"/>
                </a:solidFill>
                <a:latin typeface="Calibri Light"/>
                <a:cs typeface="Calibri Light"/>
              </a:rPr>
              <a:t>(including</a:t>
            </a:r>
            <a:r>
              <a:rPr sz="1000" b="0" spc="-20" dirty="0">
                <a:solidFill>
                  <a:srgbClr val="343B3C"/>
                </a:solidFill>
                <a:latin typeface="Calibri Light"/>
                <a:cs typeface="Calibri Light"/>
              </a:rPr>
              <a:t> </a:t>
            </a:r>
            <a:r>
              <a:rPr sz="1000" b="0" dirty="0">
                <a:solidFill>
                  <a:srgbClr val="343B3C"/>
                </a:solidFill>
                <a:latin typeface="Calibri Light"/>
                <a:cs typeface="Calibri Light"/>
              </a:rPr>
              <a:t>without</a:t>
            </a:r>
            <a:r>
              <a:rPr sz="1000" b="0" spc="-20" dirty="0">
                <a:solidFill>
                  <a:srgbClr val="343B3C"/>
                </a:solidFill>
                <a:latin typeface="Calibri Light"/>
                <a:cs typeface="Calibri Light"/>
              </a:rPr>
              <a:t> </a:t>
            </a:r>
            <a:r>
              <a:rPr sz="1000" b="0" dirty="0">
                <a:solidFill>
                  <a:srgbClr val="343B3C"/>
                </a:solidFill>
                <a:latin typeface="Calibri Light"/>
                <a:cs typeface="Calibri Light"/>
              </a:rPr>
              <a:t>limitation</a:t>
            </a:r>
            <a:r>
              <a:rPr sz="1000" b="0" spc="-15" dirty="0">
                <a:solidFill>
                  <a:srgbClr val="343B3C"/>
                </a:solidFill>
                <a:latin typeface="Calibri Light"/>
                <a:cs typeface="Calibri Light"/>
              </a:rPr>
              <a:t> </a:t>
            </a:r>
            <a:r>
              <a:rPr sz="1000" b="0" dirty="0">
                <a:solidFill>
                  <a:srgbClr val="343B3C"/>
                </a:solidFill>
                <a:latin typeface="Calibri Light"/>
                <a:cs typeface="Calibri Light"/>
              </a:rPr>
              <a:t>target</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composition) indicated</a:t>
            </a:r>
            <a:r>
              <a:rPr sz="1000" b="0" spc="-1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will </a:t>
            </a:r>
            <a:r>
              <a:rPr sz="1000" b="0" dirty="0">
                <a:solidFill>
                  <a:srgbClr val="343B3C"/>
                </a:solidFill>
                <a:latin typeface="Calibri Light"/>
                <a:cs typeface="Calibri Light"/>
              </a:rPr>
              <a:t>be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achieved.</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views</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expressed</a:t>
            </a:r>
            <a:r>
              <a:rPr sz="1000" b="0" spc="-1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include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forward-</a:t>
            </a:r>
            <a:r>
              <a:rPr sz="1000" b="0" dirty="0">
                <a:solidFill>
                  <a:srgbClr val="343B3C"/>
                </a:solidFill>
                <a:latin typeface="Calibri Light"/>
                <a:cs typeface="Calibri Light"/>
              </a:rPr>
              <a:t>looking</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statements</a:t>
            </a:r>
            <a:r>
              <a:rPr sz="1000" b="0" spc="-15" dirty="0">
                <a:solidFill>
                  <a:srgbClr val="343B3C"/>
                </a:solidFill>
                <a:latin typeface="Calibri Light"/>
                <a:cs typeface="Calibri Light"/>
              </a:rPr>
              <a:t> </a:t>
            </a:r>
            <a:r>
              <a:rPr sz="1000" b="0" dirty="0">
                <a:solidFill>
                  <a:srgbClr val="343B3C"/>
                </a:solidFill>
                <a:latin typeface="Calibri Light"/>
                <a:cs typeface="Calibri Light"/>
              </a:rPr>
              <a:t>which</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accurate.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Forward-looking </a:t>
            </a:r>
            <a:r>
              <a:rPr sz="1000" b="0" dirty="0">
                <a:solidFill>
                  <a:srgbClr val="343B3C"/>
                </a:solidFill>
                <a:latin typeface="Calibri Light"/>
                <a:cs typeface="Calibri Light"/>
              </a:rPr>
              <a:t>statements</a:t>
            </a:r>
            <a:r>
              <a:rPr sz="1000" b="0" spc="40" dirty="0">
                <a:solidFill>
                  <a:srgbClr val="343B3C"/>
                </a:solidFill>
                <a:latin typeface="Calibri Light"/>
                <a:cs typeface="Calibri Light"/>
              </a:rPr>
              <a:t> </a:t>
            </a:r>
            <a:r>
              <a:rPr sz="1000" b="0" dirty="0">
                <a:solidFill>
                  <a:srgbClr val="343B3C"/>
                </a:solidFill>
                <a:latin typeface="Calibri Light"/>
                <a:cs typeface="Calibri Light"/>
              </a:rPr>
              <a:t>can</a:t>
            </a:r>
            <a:r>
              <a:rPr sz="1000" b="0" spc="45" dirty="0">
                <a:solidFill>
                  <a:srgbClr val="343B3C"/>
                </a:solidFill>
                <a:latin typeface="Calibri Light"/>
                <a:cs typeface="Calibri Light"/>
              </a:rPr>
              <a:t> </a:t>
            </a:r>
            <a:r>
              <a:rPr sz="1000" b="0" dirty="0">
                <a:solidFill>
                  <a:srgbClr val="343B3C"/>
                </a:solidFill>
                <a:latin typeface="Calibri Light"/>
                <a:cs typeface="Calibri Light"/>
              </a:rPr>
              <a:t>be</a:t>
            </a:r>
            <a:r>
              <a:rPr sz="1000" b="0" spc="40" dirty="0">
                <a:solidFill>
                  <a:srgbClr val="343B3C"/>
                </a:solidFill>
                <a:latin typeface="Calibri Light"/>
                <a:cs typeface="Calibri Light"/>
              </a:rPr>
              <a:t> </a:t>
            </a:r>
            <a:r>
              <a:rPr sz="1000" b="0" dirty="0">
                <a:solidFill>
                  <a:srgbClr val="343B3C"/>
                </a:solidFill>
                <a:latin typeface="Calibri Light"/>
                <a:cs typeface="Calibri Light"/>
              </a:rPr>
              <a:t>identified</a:t>
            </a:r>
            <a:r>
              <a:rPr sz="1000" b="0" spc="45" dirty="0">
                <a:solidFill>
                  <a:srgbClr val="343B3C"/>
                </a:solidFill>
                <a:latin typeface="Calibri Light"/>
                <a:cs typeface="Calibri Light"/>
              </a:rPr>
              <a:t> </a:t>
            </a:r>
            <a:r>
              <a:rPr sz="1000" b="0" dirty="0">
                <a:solidFill>
                  <a:srgbClr val="343B3C"/>
                </a:solidFill>
                <a:latin typeface="Calibri Light"/>
                <a:cs typeface="Calibri Light"/>
              </a:rPr>
              <a:t>by</a:t>
            </a:r>
            <a:r>
              <a:rPr sz="1000" b="0" spc="40" dirty="0">
                <a:solidFill>
                  <a:srgbClr val="343B3C"/>
                </a:solidFill>
                <a:latin typeface="Calibri Light"/>
                <a:cs typeface="Calibri Light"/>
              </a:rPr>
              <a:t> </a:t>
            </a:r>
            <a:r>
              <a:rPr sz="1000" b="0" dirty="0">
                <a:solidFill>
                  <a:srgbClr val="343B3C"/>
                </a:solidFill>
                <a:latin typeface="Calibri Light"/>
                <a:cs typeface="Calibri Light"/>
              </a:rPr>
              <a:t>words</a:t>
            </a:r>
            <a:r>
              <a:rPr sz="1000" b="0" spc="45" dirty="0">
                <a:solidFill>
                  <a:srgbClr val="343B3C"/>
                </a:solidFill>
                <a:latin typeface="Calibri Light"/>
                <a:cs typeface="Calibri Light"/>
              </a:rPr>
              <a:t> </a:t>
            </a:r>
            <a:r>
              <a:rPr sz="1000" b="0" dirty="0">
                <a:solidFill>
                  <a:srgbClr val="343B3C"/>
                </a:solidFill>
                <a:latin typeface="Calibri Light"/>
                <a:cs typeface="Calibri Light"/>
              </a:rPr>
              <a:t>like</a:t>
            </a:r>
            <a:r>
              <a:rPr sz="1000" b="0" spc="45" dirty="0">
                <a:solidFill>
                  <a:srgbClr val="343B3C"/>
                </a:solidFill>
                <a:latin typeface="Calibri Light"/>
                <a:cs typeface="Calibri Light"/>
              </a:rPr>
              <a:t> </a:t>
            </a:r>
            <a:r>
              <a:rPr sz="1000" b="0" spc="-10" dirty="0">
                <a:solidFill>
                  <a:srgbClr val="343B3C"/>
                </a:solidFill>
                <a:latin typeface="Calibri Light"/>
                <a:cs typeface="Calibri Light"/>
              </a:rPr>
              <a:t>’’believe’’,</a:t>
            </a:r>
            <a:r>
              <a:rPr sz="1000" b="0" spc="40" dirty="0">
                <a:solidFill>
                  <a:srgbClr val="343B3C"/>
                </a:solidFill>
                <a:latin typeface="Calibri Light"/>
                <a:cs typeface="Calibri Light"/>
              </a:rPr>
              <a:t> </a:t>
            </a:r>
            <a:r>
              <a:rPr sz="1000" b="0" spc="-10" dirty="0">
                <a:solidFill>
                  <a:srgbClr val="343B3C"/>
                </a:solidFill>
                <a:latin typeface="Calibri Light"/>
                <a:cs typeface="Calibri Light"/>
              </a:rPr>
              <a:t>‘’expect’’,</a:t>
            </a:r>
            <a:r>
              <a:rPr sz="1000" b="0" spc="45" dirty="0">
                <a:solidFill>
                  <a:srgbClr val="343B3C"/>
                </a:solidFill>
                <a:latin typeface="Calibri Light"/>
                <a:cs typeface="Calibri Light"/>
              </a:rPr>
              <a:t> </a:t>
            </a:r>
            <a:r>
              <a:rPr sz="1000" b="0" spc="-10" dirty="0">
                <a:solidFill>
                  <a:srgbClr val="343B3C"/>
                </a:solidFill>
                <a:latin typeface="Calibri Light"/>
                <a:cs typeface="Calibri Light"/>
              </a:rPr>
              <a:t>‘’anticipate’’,</a:t>
            </a:r>
            <a:r>
              <a:rPr sz="1000" b="0" spc="40" dirty="0">
                <a:solidFill>
                  <a:srgbClr val="343B3C"/>
                </a:solidFill>
                <a:latin typeface="Calibri Light"/>
                <a:cs typeface="Calibri Light"/>
              </a:rPr>
              <a:t> </a:t>
            </a:r>
            <a:r>
              <a:rPr sz="1000" b="0" dirty="0">
                <a:solidFill>
                  <a:srgbClr val="343B3C"/>
                </a:solidFill>
                <a:latin typeface="Calibri Light"/>
                <a:cs typeface="Calibri Light"/>
              </a:rPr>
              <a:t>or</a:t>
            </a:r>
            <a:r>
              <a:rPr sz="1000" b="0" spc="45" dirty="0">
                <a:solidFill>
                  <a:srgbClr val="343B3C"/>
                </a:solidFill>
                <a:latin typeface="Calibri Light"/>
                <a:cs typeface="Calibri Light"/>
              </a:rPr>
              <a:t> </a:t>
            </a:r>
            <a:r>
              <a:rPr sz="1000" b="0" dirty="0">
                <a:solidFill>
                  <a:srgbClr val="343B3C"/>
                </a:solidFill>
                <a:latin typeface="Calibri Light"/>
                <a:cs typeface="Calibri Light"/>
              </a:rPr>
              <a:t>similar</a:t>
            </a:r>
            <a:r>
              <a:rPr sz="1000" b="0" spc="40" dirty="0">
                <a:solidFill>
                  <a:srgbClr val="343B3C"/>
                </a:solidFill>
                <a:latin typeface="Calibri Light"/>
                <a:cs typeface="Calibri Light"/>
              </a:rPr>
              <a:t> </a:t>
            </a:r>
            <a:r>
              <a:rPr sz="1000" b="0" dirty="0">
                <a:solidFill>
                  <a:srgbClr val="343B3C"/>
                </a:solidFill>
                <a:latin typeface="Calibri Light"/>
                <a:cs typeface="Calibri Light"/>
              </a:rPr>
              <a:t>expressions.</a:t>
            </a:r>
            <a:r>
              <a:rPr sz="1000" b="0" spc="35" dirty="0">
                <a:solidFill>
                  <a:srgbClr val="343B3C"/>
                </a:solidFill>
                <a:latin typeface="Calibri Light"/>
                <a:cs typeface="Calibri Light"/>
              </a:rPr>
              <a:t> </a:t>
            </a:r>
            <a:r>
              <a:rPr sz="1000" b="0" dirty="0">
                <a:solidFill>
                  <a:srgbClr val="343B3C"/>
                </a:solidFill>
                <a:latin typeface="Calibri Light"/>
                <a:cs typeface="Calibri Light"/>
              </a:rPr>
              <a:t>You</a:t>
            </a:r>
            <a:r>
              <a:rPr sz="1000" b="0" spc="4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45" dirty="0">
                <a:solidFill>
                  <a:srgbClr val="343B3C"/>
                </a:solidFill>
                <a:latin typeface="Calibri Light"/>
                <a:cs typeface="Calibri Light"/>
              </a:rPr>
              <a:t> </a:t>
            </a:r>
            <a:r>
              <a:rPr sz="1000" b="0" dirty="0">
                <a:solidFill>
                  <a:srgbClr val="343B3C"/>
                </a:solidFill>
                <a:latin typeface="Calibri Light"/>
                <a:cs typeface="Calibri Light"/>
              </a:rPr>
              <a:t>place</a:t>
            </a:r>
            <a:r>
              <a:rPr sz="1000" b="0" spc="40" dirty="0">
                <a:solidFill>
                  <a:srgbClr val="343B3C"/>
                </a:solidFill>
                <a:latin typeface="Calibri Light"/>
                <a:cs typeface="Calibri Light"/>
              </a:rPr>
              <a:t> </a:t>
            </a:r>
            <a:r>
              <a:rPr sz="1000" b="0" dirty="0">
                <a:solidFill>
                  <a:srgbClr val="343B3C"/>
                </a:solidFill>
                <a:latin typeface="Calibri Light"/>
                <a:cs typeface="Calibri Light"/>
              </a:rPr>
              <a:t>undue</a:t>
            </a:r>
            <a:r>
              <a:rPr sz="1000" b="0" spc="40" dirty="0">
                <a:solidFill>
                  <a:srgbClr val="343B3C"/>
                </a:solidFill>
                <a:latin typeface="Calibri Light"/>
                <a:cs typeface="Calibri Light"/>
              </a:rPr>
              <a:t> </a:t>
            </a:r>
            <a:r>
              <a:rPr sz="1000" b="0" dirty="0">
                <a:solidFill>
                  <a:srgbClr val="343B3C"/>
                </a:solidFill>
                <a:latin typeface="Calibri Light"/>
                <a:cs typeface="Calibri Light"/>
              </a:rPr>
              <a:t>reliance</a:t>
            </a:r>
            <a:r>
              <a:rPr sz="1000" b="0" spc="40" dirty="0">
                <a:solidFill>
                  <a:srgbClr val="343B3C"/>
                </a:solidFill>
                <a:latin typeface="Calibri Light"/>
                <a:cs typeface="Calibri Light"/>
              </a:rPr>
              <a:t> </a:t>
            </a:r>
            <a:r>
              <a:rPr sz="1000" b="0" spc="-25" dirty="0">
                <a:solidFill>
                  <a:srgbClr val="343B3C"/>
                </a:solidFill>
                <a:latin typeface="Calibri Light"/>
                <a:cs typeface="Calibri Light"/>
              </a:rPr>
              <a:t>on </a:t>
            </a:r>
            <a:r>
              <a:rPr sz="1000" b="0" spc="-10" dirty="0">
                <a:solidFill>
                  <a:srgbClr val="343B3C"/>
                </a:solidFill>
                <a:latin typeface="Calibri Light"/>
                <a:cs typeface="Calibri Light"/>
              </a:rPr>
              <a:t>forward-</a:t>
            </a:r>
            <a:r>
              <a:rPr sz="1000" b="0" dirty="0">
                <a:solidFill>
                  <a:srgbClr val="343B3C"/>
                </a:solidFill>
                <a:latin typeface="Calibri Light"/>
                <a:cs typeface="Calibri Light"/>
              </a:rPr>
              <a:t>looking</a:t>
            </a:r>
            <a:r>
              <a:rPr sz="1000" b="0" spc="35" dirty="0">
                <a:solidFill>
                  <a:srgbClr val="343B3C"/>
                </a:solidFill>
                <a:latin typeface="Calibri Light"/>
                <a:cs typeface="Calibri Light"/>
              </a:rPr>
              <a:t> </a:t>
            </a:r>
            <a:r>
              <a:rPr sz="1000" b="0" dirty="0">
                <a:solidFill>
                  <a:srgbClr val="343B3C"/>
                </a:solidFill>
                <a:latin typeface="Calibri Light"/>
                <a:cs typeface="Calibri Light"/>
              </a:rPr>
              <a:t>statements,</a:t>
            </a:r>
            <a:r>
              <a:rPr sz="1000" b="0" spc="35" dirty="0">
                <a:solidFill>
                  <a:srgbClr val="343B3C"/>
                </a:solidFill>
                <a:latin typeface="Calibri Light"/>
                <a:cs typeface="Calibri Light"/>
              </a:rPr>
              <a:t> </a:t>
            </a:r>
            <a:r>
              <a:rPr sz="1000" b="0" dirty="0">
                <a:solidFill>
                  <a:srgbClr val="343B3C"/>
                </a:solidFill>
                <a:latin typeface="Calibri Light"/>
                <a:cs typeface="Calibri Light"/>
              </a:rPr>
              <a:t>which</a:t>
            </a:r>
            <a:r>
              <a:rPr sz="1000" b="0" spc="40" dirty="0">
                <a:solidFill>
                  <a:srgbClr val="343B3C"/>
                </a:solidFill>
                <a:latin typeface="Calibri Light"/>
                <a:cs typeface="Calibri Light"/>
              </a:rPr>
              <a:t> </a:t>
            </a:r>
            <a:r>
              <a:rPr sz="1000" b="0" dirty="0">
                <a:solidFill>
                  <a:srgbClr val="343B3C"/>
                </a:solidFill>
                <a:latin typeface="Calibri Light"/>
                <a:cs typeface="Calibri Light"/>
              </a:rPr>
              <a:t>are</a:t>
            </a:r>
            <a:r>
              <a:rPr sz="1000" b="0" spc="35" dirty="0">
                <a:solidFill>
                  <a:srgbClr val="343B3C"/>
                </a:solidFill>
                <a:latin typeface="Calibri Light"/>
                <a:cs typeface="Calibri Light"/>
              </a:rPr>
              <a:t> </a:t>
            </a:r>
            <a:r>
              <a:rPr sz="1000" b="0" dirty="0">
                <a:solidFill>
                  <a:srgbClr val="343B3C"/>
                </a:solidFill>
                <a:latin typeface="Calibri Light"/>
                <a:cs typeface="Calibri Light"/>
              </a:rPr>
              <a:t>current</a:t>
            </a:r>
            <a:r>
              <a:rPr sz="1000" b="0" spc="40" dirty="0">
                <a:solidFill>
                  <a:srgbClr val="343B3C"/>
                </a:solidFill>
                <a:latin typeface="Calibri Light"/>
                <a:cs typeface="Calibri Light"/>
              </a:rPr>
              <a:t> </a:t>
            </a:r>
            <a:r>
              <a:rPr sz="1000" b="0" dirty="0">
                <a:solidFill>
                  <a:srgbClr val="343B3C"/>
                </a:solidFill>
                <a:latin typeface="Calibri Light"/>
                <a:cs typeface="Calibri Light"/>
              </a:rPr>
              <a:t>as</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date</a:t>
            </a:r>
            <a:r>
              <a:rPr sz="1000" b="0" spc="40" dirty="0">
                <a:solidFill>
                  <a:srgbClr val="343B3C"/>
                </a:solidFill>
                <a:latin typeface="Calibri Light"/>
                <a:cs typeface="Calibri Light"/>
              </a:rPr>
              <a:t> </a:t>
            </a:r>
            <a:r>
              <a:rPr sz="1000" b="0" dirty="0">
                <a:solidFill>
                  <a:srgbClr val="343B3C"/>
                </a:solidFill>
                <a:latin typeface="Calibri Light"/>
                <a:cs typeface="Calibri Light"/>
              </a:rPr>
              <a:t>of</a:t>
            </a:r>
            <a:r>
              <a:rPr sz="1000" b="0" spc="35" dirty="0">
                <a:solidFill>
                  <a:srgbClr val="343B3C"/>
                </a:solidFill>
                <a:latin typeface="Calibri Light"/>
                <a:cs typeface="Calibri Light"/>
              </a:rPr>
              <a:t> </a:t>
            </a:r>
            <a:r>
              <a:rPr sz="1000" b="0" dirty="0">
                <a:solidFill>
                  <a:srgbClr val="343B3C"/>
                </a:solidFill>
                <a:latin typeface="Calibri Light"/>
                <a:cs typeface="Calibri Light"/>
              </a:rPr>
              <a:t>this</a:t>
            </a:r>
            <a:r>
              <a:rPr sz="1000" b="0" spc="3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5" dirty="0">
                <a:solidFill>
                  <a:srgbClr val="343B3C"/>
                </a:solidFill>
                <a:latin typeface="Calibri Light"/>
                <a:cs typeface="Calibri Light"/>
              </a:rPr>
              <a:t>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IM</a:t>
            </a:r>
            <a:r>
              <a:rPr sz="1000" b="0" spc="35" dirty="0">
                <a:solidFill>
                  <a:srgbClr val="343B3C"/>
                </a:solidFill>
                <a:latin typeface="Calibri Light"/>
                <a:cs typeface="Calibri Light"/>
              </a:rPr>
              <a:t> </a:t>
            </a:r>
            <a:r>
              <a:rPr sz="1000" b="0" dirty="0">
                <a:solidFill>
                  <a:srgbClr val="343B3C"/>
                </a:solidFill>
                <a:latin typeface="Calibri Light"/>
                <a:cs typeface="Calibri Light"/>
              </a:rPr>
              <a:t>disclaims</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dirty="0">
                <a:solidFill>
                  <a:srgbClr val="343B3C"/>
                </a:solidFill>
                <a:latin typeface="Calibri Light"/>
                <a:cs typeface="Calibri Light"/>
              </a:rPr>
              <a:t>obligation</a:t>
            </a:r>
            <a:r>
              <a:rPr sz="1000" b="0" spc="40" dirty="0">
                <a:solidFill>
                  <a:srgbClr val="343B3C"/>
                </a:solidFill>
                <a:latin typeface="Calibri Light"/>
                <a:cs typeface="Calibri Light"/>
              </a:rPr>
              <a:t> </a:t>
            </a:r>
            <a:r>
              <a:rPr sz="1000" b="0" dirty="0">
                <a:solidFill>
                  <a:srgbClr val="343B3C"/>
                </a:solidFill>
                <a:latin typeface="Calibri Light"/>
                <a:cs typeface="Calibri Light"/>
              </a:rPr>
              <a:t>to</a:t>
            </a:r>
            <a:r>
              <a:rPr sz="1000" b="0" spc="35" dirty="0">
                <a:solidFill>
                  <a:srgbClr val="343B3C"/>
                </a:solidFill>
                <a:latin typeface="Calibri Light"/>
                <a:cs typeface="Calibri Light"/>
              </a:rPr>
              <a:t> </a:t>
            </a:r>
            <a:r>
              <a:rPr sz="1000" b="0" dirty="0">
                <a:solidFill>
                  <a:srgbClr val="343B3C"/>
                </a:solidFill>
                <a:latin typeface="Calibri Light"/>
                <a:cs typeface="Calibri Light"/>
              </a:rPr>
              <a:t>update</a:t>
            </a:r>
            <a:r>
              <a:rPr sz="1000" b="0" spc="4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alter</a:t>
            </a:r>
            <a:r>
              <a:rPr sz="1000" b="0" spc="40"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forward- </a:t>
            </a:r>
            <a:r>
              <a:rPr sz="1000" b="0" dirty="0">
                <a:solidFill>
                  <a:srgbClr val="343B3C"/>
                </a:solidFill>
                <a:latin typeface="Calibri Light"/>
                <a:cs typeface="Calibri Light"/>
              </a:rPr>
              <a:t>looking</a:t>
            </a:r>
            <a:r>
              <a:rPr sz="1000" b="0" spc="-10" dirty="0">
                <a:solidFill>
                  <a:srgbClr val="343B3C"/>
                </a:solidFill>
                <a:latin typeface="Calibri Light"/>
                <a:cs typeface="Calibri Light"/>
              </a:rPr>
              <a:t> </a:t>
            </a:r>
            <a:r>
              <a:rPr sz="1000" b="0" dirty="0">
                <a:solidFill>
                  <a:srgbClr val="343B3C"/>
                </a:solidFill>
                <a:latin typeface="Calibri Light"/>
                <a:cs typeface="Calibri Light"/>
              </a:rPr>
              <a:t>statements,</a:t>
            </a:r>
            <a:r>
              <a:rPr sz="1000" b="0" spc="-5" dirty="0">
                <a:solidFill>
                  <a:srgbClr val="343B3C"/>
                </a:solidFill>
                <a:latin typeface="Calibri Light"/>
                <a:cs typeface="Calibri Light"/>
              </a:rPr>
              <a:t> </a:t>
            </a:r>
            <a:r>
              <a:rPr sz="1000" b="0" dirty="0">
                <a:solidFill>
                  <a:srgbClr val="343B3C"/>
                </a:solidFill>
                <a:latin typeface="Calibri Light"/>
                <a:cs typeface="Calibri Light"/>
              </a:rPr>
              <a:t>whether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dirty="0">
                <a:solidFill>
                  <a:srgbClr val="343B3C"/>
                </a:solidFill>
                <a:latin typeface="Calibri Light"/>
                <a:cs typeface="Calibri Light"/>
              </a:rPr>
              <a:t>result</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5" dirty="0">
                <a:solidFill>
                  <a:srgbClr val="343B3C"/>
                </a:solidFill>
                <a:latin typeface="Calibri Light"/>
                <a:cs typeface="Calibri Light"/>
              </a:rPr>
              <a:t> </a:t>
            </a:r>
            <a:r>
              <a:rPr sz="1000" b="0" dirty="0">
                <a:solidFill>
                  <a:srgbClr val="343B3C"/>
                </a:solidFill>
                <a:latin typeface="Calibri Light"/>
                <a:cs typeface="Calibri Light"/>
              </a:rPr>
              <a:t>new</a:t>
            </a:r>
            <a:r>
              <a:rPr sz="1000" b="0" spc="-10" dirty="0">
                <a:solidFill>
                  <a:srgbClr val="343B3C"/>
                </a:solidFill>
                <a:latin typeface="Calibri Light"/>
                <a:cs typeface="Calibri Light"/>
              </a:rPr>
              <a:t> information,</a:t>
            </a:r>
            <a:r>
              <a:rPr sz="1000" b="0" spc="-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5" dirty="0">
                <a:solidFill>
                  <a:srgbClr val="343B3C"/>
                </a:solidFill>
                <a:latin typeface="Calibri Light"/>
                <a:cs typeface="Calibri Light"/>
              </a:rPr>
              <a:t> </a:t>
            </a:r>
            <a:r>
              <a:rPr sz="1000" b="0" dirty="0">
                <a:solidFill>
                  <a:srgbClr val="343B3C"/>
                </a:solidFill>
                <a:latin typeface="Calibri Light"/>
                <a:cs typeface="Calibri Light"/>
              </a:rPr>
              <a:t>events</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5" dirty="0">
                <a:solidFill>
                  <a:srgbClr val="343B3C"/>
                </a:solidFill>
                <a:latin typeface="Calibri Light"/>
                <a:cs typeface="Calibri Light"/>
              </a:rPr>
              <a:t> </a:t>
            </a:r>
            <a:r>
              <a:rPr sz="1000" b="0" dirty="0">
                <a:solidFill>
                  <a:srgbClr val="343B3C"/>
                </a:solidFill>
                <a:latin typeface="Calibri Light"/>
                <a:cs typeface="Calibri Light"/>
              </a:rPr>
              <a:t>otherwise.</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10" dirty="0">
                <a:solidFill>
                  <a:srgbClr val="343B3C"/>
                </a:solidFill>
                <a:latin typeface="Calibri Light"/>
                <a:cs typeface="Calibri Light"/>
              </a:rPr>
              <a:t> </a:t>
            </a:r>
            <a:r>
              <a:rPr sz="1000" b="0" dirty="0">
                <a:solidFill>
                  <a:srgbClr val="343B3C"/>
                </a:solidFill>
                <a:latin typeface="Calibri Light"/>
                <a:cs typeface="Calibri Light"/>
              </a:rPr>
              <a:t>valuation</a:t>
            </a:r>
            <a:r>
              <a:rPr sz="1000" b="0" spc="-5"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financial</a:t>
            </a:r>
            <a:r>
              <a:rPr sz="1000" b="0" spc="-5" dirty="0">
                <a:solidFill>
                  <a:srgbClr val="343B3C"/>
                </a:solidFill>
                <a:latin typeface="Calibri Light"/>
                <a:cs typeface="Calibri Light"/>
              </a:rPr>
              <a:t> </a:t>
            </a:r>
            <a:r>
              <a:rPr sz="1000" b="0" dirty="0">
                <a:solidFill>
                  <a:srgbClr val="343B3C"/>
                </a:solidFill>
                <a:latin typeface="Calibri Light"/>
                <a:cs typeface="Calibri Light"/>
              </a:rPr>
              <a:t>assets</a:t>
            </a:r>
            <a:r>
              <a:rPr sz="1000" b="0" spc="-5" dirty="0">
                <a:solidFill>
                  <a:srgbClr val="343B3C"/>
                </a:solidFill>
                <a:latin typeface="Calibri Light"/>
                <a:cs typeface="Calibri Light"/>
              </a:rPr>
              <a:t> </a:t>
            </a:r>
            <a:r>
              <a:rPr sz="1000" b="0" dirty="0">
                <a:solidFill>
                  <a:srgbClr val="343B3C"/>
                </a:solidFill>
                <a:latin typeface="Calibri Light"/>
                <a:cs typeface="Calibri Light"/>
              </a:rPr>
              <a:t>can</a:t>
            </a:r>
            <a:r>
              <a:rPr sz="1000" b="0" spc="-10" dirty="0">
                <a:solidFill>
                  <a:srgbClr val="343B3C"/>
                </a:solidFill>
                <a:latin typeface="Calibri Light"/>
                <a:cs typeface="Calibri Light"/>
              </a:rPr>
              <a:t> </a:t>
            </a:r>
            <a:r>
              <a:rPr sz="1000" b="0" dirty="0">
                <a:solidFill>
                  <a:srgbClr val="343B3C"/>
                </a:solidFill>
                <a:latin typeface="Calibri Light"/>
                <a:cs typeface="Calibri Light"/>
              </a:rPr>
              <a:t>vary</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significantly </a:t>
            </a:r>
            <a:r>
              <a:rPr sz="1000" b="0" dirty="0">
                <a:solidFill>
                  <a:srgbClr val="343B3C"/>
                </a:solidFill>
                <a:latin typeface="Calibri Light"/>
                <a:cs typeface="Calibri Light"/>
              </a:rPr>
              <a:t>from</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prices</a:t>
            </a:r>
            <a:r>
              <a:rPr sz="1000" b="0" spc="40" dirty="0">
                <a:solidFill>
                  <a:srgbClr val="343B3C"/>
                </a:solidFill>
                <a:latin typeface="Calibri Light"/>
                <a:cs typeface="Calibri Light"/>
              </a:rPr>
              <a:t> </a:t>
            </a:r>
            <a:r>
              <a:rPr sz="1000" b="0" dirty="0">
                <a:solidFill>
                  <a:srgbClr val="343B3C"/>
                </a:solidFill>
                <a:latin typeface="Calibri Light"/>
                <a:cs typeface="Calibri Light"/>
              </a:rPr>
              <a:t>that</a:t>
            </a:r>
            <a:r>
              <a:rPr sz="1000" b="0" spc="45"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IM</a:t>
            </a:r>
            <a:r>
              <a:rPr sz="1000" b="0" spc="45" dirty="0">
                <a:solidFill>
                  <a:srgbClr val="343B3C"/>
                </a:solidFill>
                <a:latin typeface="Calibri Light"/>
                <a:cs typeface="Calibri Light"/>
              </a:rPr>
              <a:t> </a:t>
            </a:r>
            <a:r>
              <a:rPr sz="1000" b="0" dirty="0">
                <a:solidFill>
                  <a:srgbClr val="343B3C"/>
                </a:solidFill>
                <a:latin typeface="Calibri Light"/>
                <a:cs typeface="Calibri Light"/>
              </a:rPr>
              <a:t>could</a:t>
            </a:r>
            <a:r>
              <a:rPr sz="1000" b="0" spc="40" dirty="0">
                <a:solidFill>
                  <a:srgbClr val="343B3C"/>
                </a:solidFill>
                <a:latin typeface="Calibri Light"/>
                <a:cs typeface="Calibri Light"/>
              </a:rPr>
              <a:t> </a:t>
            </a:r>
            <a:r>
              <a:rPr sz="1000" b="0" dirty="0">
                <a:solidFill>
                  <a:srgbClr val="343B3C"/>
                </a:solidFill>
                <a:latin typeface="Calibri Light"/>
                <a:cs typeface="Calibri Light"/>
              </a:rPr>
              <a:t>obtain</a:t>
            </a:r>
            <a:r>
              <a:rPr sz="1000" b="0" spc="40" dirty="0">
                <a:solidFill>
                  <a:srgbClr val="343B3C"/>
                </a:solidFill>
                <a:latin typeface="Calibri Light"/>
                <a:cs typeface="Calibri Light"/>
              </a:rPr>
              <a:t> </a:t>
            </a:r>
            <a:r>
              <a:rPr sz="1000" b="0" dirty="0">
                <a:solidFill>
                  <a:srgbClr val="343B3C"/>
                </a:solidFill>
                <a:latin typeface="Calibri Light"/>
                <a:cs typeface="Calibri Light"/>
              </a:rPr>
              <a:t>if</a:t>
            </a:r>
            <a:r>
              <a:rPr sz="1000" b="0" spc="45" dirty="0">
                <a:solidFill>
                  <a:srgbClr val="343B3C"/>
                </a:solidFill>
                <a:latin typeface="Calibri Light"/>
                <a:cs typeface="Calibri Light"/>
              </a:rPr>
              <a:t> </a:t>
            </a:r>
            <a:r>
              <a:rPr sz="1000" b="0" dirty="0">
                <a:solidFill>
                  <a:srgbClr val="343B3C"/>
                </a:solidFill>
                <a:latin typeface="Calibri Light"/>
                <a:cs typeface="Calibri Light"/>
              </a:rPr>
              <a:t>it</a:t>
            </a:r>
            <a:r>
              <a:rPr sz="1000" b="0" spc="40" dirty="0">
                <a:solidFill>
                  <a:srgbClr val="343B3C"/>
                </a:solidFill>
                <a:latin typeface="Calibri Light"/>
                <a:cs typeface="Calibri Light"/>
              </a:rPr>
              <a:t> </a:t>
            </a:r>
            <a:r>
              <a:rPr sz="1000" b="0" dirty="0">
                <a:solidFill>
                  <a:srgbClr val="343B3C"/>
                </a:solidFill>
                <a:latin typeface="Calibri Light"/>
                <a:cs typeface="Calibri Light"/>
              </a:rPr>
              <a:t>sought</a:t>
            </a:r>
            <a:r>
              <a:rPr sz="1000" b="0" spc="40" dirty="0">
                <a:solidFill>
                  <a:srgbClr val="343B3C"/>
                </a:solidFill>
                <a:latin typeface="Calibri Light"/>
                <a:cs typeface="Calibri Light"/>
              </a:rPr>
              <a:t> </a:t>
            </a:r>
            <a:r>
              <a:rPr sz="1000" b="0" dirty="0">
                <a:solidFill>
                  <a:srgbClr val="343B3C"/>
                </a:solidFill>
                <a:latin typeface="Calibri Light"/>
                <a:cs typeface="Calibri Light"/>
              </a:rPr>
              <a:t>to</a:t>
            </a:r>
            <a:r>
              <a:rPr sz="1000" b="0" spc="45" dirty="0">
                <a:solidFill>
                  <a:srgbClr val="343B3C"/>
                </a:solidFill>
                <a:latin typeface="Calibri Light"/>
                <a:cs typeface="Calibri Light"/>
              </a:rPr>
              <a:t> </a:t>
            </a:r>
            <a:r>
              <a:rPr sz="1000" b="0" dirty="0">
                <a:solidFill>
                  <a:srgbClr val="343B3C"/>
                </a:solidFill>
                <a:latin typeface="Calibri Light"/>
                <a:cs typeface="Calibri Light"/>
              </a:rPr>
              <a:t>liquidate</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positions</a:t>
            </a:r>
            <a:r>
              <a:rPr sz="1000" b="0" spc="45" dirty="0">
                <a:solidFill>
                  <a:srgbClr val="343B3C"/>
                </a:solidFill>
                <a:latin typeface="Calibri Light"/>
                <a:cs typeface="Calibri Light"/>
              </a:rPr>
              <a:t> </a:t>
            </a:r>
            <a:r>
              <a:rPr sz="1000" b="0" dirty="0">
                <a:solidFill>
                  <a:srgbClr val="343B3C"/>
                </a:solidFill>
                <a:latin typeface="Calibri Light"/>
                <a:cs typeface="Calibri Light"/>
              </a:rPr>
              <a:t>on</a:t>
            </a:r>
            <a:r>
              <a:rPr sz="1000" b="0" spc="40" dirty="0">
                <a:solidFill>
                  <a:srgbClr val="343B3C"/>
                </a:solidFill>
                <a:latin typeface="Calibri Light"/>
                <a:cs typeface="Calibri Light"/>
              </a:rPr>
              <a:t> </a:t>
            </a:r>
            <a:r>
              <a:rPr sz="1000" b="0" dirty="0">
                <a:solidFill>
                  <a:srgbClr val="343B3C"/>
                </a:solidFill>
                <a:latin typeface="Calibri Light"/>
                <a:cs typeface="Calibri Light"/>
              </a:rPr>
              <a:t>behalf</a:t>
            </a:r>
            <a:r>
              <a:rPr sz="1000" b="0" spc="40" dirty="0">
                <a:solidFill>
                  <a:srgbClr val="343B3C"/>
                </a:solidFill>
                <a:latin typeface="Calibri Light"/>
                <a:cs typeface="Calibri Light"/>
              </a:rPr>
              <a:t> </a:t>
            </a:r>
            <a:r>
              <a:rPr sz="1000" b="0" dirty="0">
                <a:solidFill>
                  <a:srgbClr val="343B3C"/>
                </a:solidFill>
                <a:latin typeface="Calibri Light"/>
                <a:cs typeface="Calibri Light"/>
              </a:rPr>
              <a:t>of</a:t>
            </a:r>
            <a:r>
              <a:rPr sz="1000" b="0" spc="45"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40" dirty="0">
                <a:solidFill>
                  <a:srgbClr val="343B3C"/>
                </a:solidFill>
                <a:latin typeface="Calibri Light"/>
                <a:cs typeface="Calibri Light"/>
              </a:rPr>
              <a:t> </a:t>
            </a:r>
            <a:r>
              <a:rPr sz="1000" b="0" dirty="0">
                <a:solidFill>
                  <a:srgbClr val="343B3C"/>
                </a:solidFill>
                <a:latin typeface="Calibri Light"/>
                <a:cs typeface="Calibri Light"/>
              </a:rPr>
              <a:t>due</a:t>
            </a:r>
            <a:r>
              <a:rPr sz="1000" b="0" spc="45" dirty="0">
                <a:solidFill>
                  <a:srgbClr val="343B3C"/>
                </a:solidFill>
                <a:latin typeface="Calibri Light"/>
                <a:cs typeface="Calibri Light"/>
              </a:rPr>
              <a:t> </a:t>
            </a:r>
            <a:r>
              <a:rPr sz="1000" b="0" dirty="0">
                <a:solidFill>
                  <a:srgbClr val="343B3C"/>
                </a:solidFill>
                <a:latin typeface="Calibri Light"/>
                <a:cs typeface="Calibri Light"/>
              </a:rPr>
              <a:t>to</a:t>
            </a:r>
            <a:r>
              <a:rPr sz="1000" b="0" spc="40" dirty="0">
                <a:solidFill>
                  <a:srgbClr val="343B3C"/>
                </a:solidFill>
                <a:latin typeface="Calibri Light"/>
                <a:cs typeface="Calibri Light"/>
              </a:rPr>
              <a:t> </a:t>
            </a:r>
            <a:r>
              <a:rPr sz="1000" b="0" dirty="0">
                <a:solidFill>
                  <a:srgbClr val="343B3C"/>
                </a:solidFill>
                <a:latin typeface="Calibri Light"/>
                <a:cs typeface="Calibri Light"/>
              </a:rPr>
              <a:t>market</a:t>
            </a:r>
            <a:r>
              <a:rPr sz="1000" b="0" spc="40" dirty="0">
                <a:solidFill>
                  <a:srgbClr val="343B3C"/>
                </a:solidFill>
                <a:latin typeface="Calibri Light"/>
                <a:cs typeface="Calibri Light"/>
              </a:rPr>
              <a:t> </a:t>
            </a:r>
            <a:r>
              <a:rPr sz="1000" b="0" dirty="0">
                <a:solidFill>
                  <a:srgbClr val="343B3C"/>
                </a:solidFill>
                <a:latin typeface="Calibri Light"/>
                <a:cs typeface="Calibri Light"/>
              </a:rPr>
              <a:t>conditions</a:t>
            </a:r>
            <a:r>
              <a:rPr sz="1000" b="0" spc="45" dirty="0">
                <a:solidFill>
                  <a:srgbClr val="343B3C"/>
                </a:solidFill>
                <a:latin typeface="Calibri Light"/>
                <a:cs typeface="Calibri Light"/>
              </a:rPr>
              <a:t> </a:t>
            </a:r>
            <a:r>
              <a:rPr sz="1000" b="0" spc="-25" dirty="0">
                <a:solidFill>
                  <a:srgbClr val="343B3C"/>
                </a:solidFill>
                <a:latin typeface="Calibri Light"/>
                <a:cs typeface="Calibri Light"/>
              </a:rPr>
              <a:t>and </a:t>
            </a:r>
            <a:r>
              <a:rPr sz="1000" b="0" dirty="0">
                <a:solidFill>
                  <a:srgbClr val="343B3C"/>
                </a:solidFill>
                <a:latin typeface="Calibri Light"/>
                <a:cs typeface="Calibri Light"/>
              </a:rPr>
              <a:t>general</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economic</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environment.</a:t>
            </a:r>
            <a:r>
              <a:rPr sz="1000" b="0" spc="-15" dirty="0">
                <a:solidFill>
                  <a:srgbClr val="343B3C"/>
                </a:solidFill>
                <a:latin typeface="Calibri Light"/>
                <a:cs typeface="Calibri Light"/>
              </a:rPr>
              <a:t> </a:t>
            </a:r>
            <a:r>
              <a:rPr sz="1000" b="0" dirty="0">
                <a:solidFill>
                  <a:srgbClr val="343B3C"/>
                </a:solidFill>
                <a:latin typeface="Calibri Light"/>
                <a:cs typeface="Calibri Light"/>
              </a:rPr>
              <a:t>Such</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valuations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do</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20"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fairness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similar</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a:t>
            </a:r>
            <a:r>
              <a:rPr sz="1000" b="0" spc="-20"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regarded</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20" dirty="0">
                <a:solidFill>
                  <a:srgbClr val="343B3C"/>
                </a:solidFill>
                <a:latin typeface="Calibri Light"/>
                <a:cs typeface="Calibri Light"/>
              </a:rPr>
              <a:t> </a:t>
            </a:r>
            <a:r>
              <a:rPr sz="1000" b="0" dirty="0">
                <a:solidFill>
                  <a:srgbClr val="343B3C"/>
                </a:solidFill>
                <a:latin typeface="Calibri Light"/>
                <a:cs typeface="Calibri Light"/>
              </a:rPr>
              <a:t>such.</a:t>
            </a:r>
            <a:r>
              <a:rPr sz="1000" b="0" spc="-15" dirty="0">
                <a:solidFill>
                  <a:srgbClr val="343B3C"/>
                </a:solidFill>
                <a:latin typeface="Calibri Light"/>
                <a:cs typeface="Calibri Light"/>
              </a:rPr>
              <a:t> </a:t>
            </a:r>
            <a:r>
              <a:rPr sz="1000" b="0" dirty="0">
                <a:solidFill>
                  <a:srgbClr val="343B3C"/>
                </a:solidFill>
                <a:latin typeface="Calibri Light"/>
                <a:cs typeface="Calibri Light"/>
              </a:rPr>
              <a:t>They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follow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valuation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policy</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2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adapted</a:t>
            </a:r>
            <a:r>
              <a:rPr sz="1000" b="0" spc="-20" dirty="0">
                <a:solidFill>
                  <a:srgbClr val="343B3C"/>
                </a:solidFill>
                <a:latin typeface="Calibri Light"/>
                <a:cs typeface="Calibri Light"/>
              </a:rPr>
              <a:t> </a:t>
            </a:r>
            <a:r>
              <a:rPr sz="1000" b="0" dirty="0">
                <a:solidFill>
                  <a:srgbClr val="343B3C"/>
                </a:solidFill>
                <a:latin typeface="Calibri Light"/>
                <a:cs typeface="Calibri Light"/>
              </a:rPr>
              <a:t>from</a:t>
            </a:r>
            <a:r>
              <a:rPr sz="1000" b="0" spc="-15" dirty="0">
                <a:solidFill>
                  <a:srgbClr val="343B3C"/>
                </a:solidFill>
                <a:latin typeface="Calibri Light"/>
                <a:cs typeface="Calibri Light"/>
              </a:rPr>
              <a:t> </a:t>
            </a:r>
            <a:r>
              <a:rPr sz="1000" b="0" dirty="0">
                <a:solidFill>
                  <a:srgbClr val="343B3C"/>
                </a:solidFill>
                <a:latin typeface="Calibri Light"/>
                <a:cs typeface="Calibri Light"/>
              </a:rPr>
              <a:t>time</a:t>
            </a:r>
            <a:r>
              <a:rPr sz="1000" b="0" spc="-20"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time</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best</a:t>
            </a:r>
            <a:r>
              <a:rPr sz="1000" b="0" spc="-20" dirty="0">
                <a:solidFill>
                  <a:srgbClr val="343B3C"/>
                </a:solidFill>
                <a:latin typeface="Calibri Light"/>
                <a:cs typeface="Calibri Light"/>
              </a:rPr>
              <a:t> </a:t>
            </a:r>
            <a:r>
              <a:rPr sz="1000" b="0" dirty="0">
                <a:solidFill>
                  <a:srgbClr val="343B3C"/>
                </a:solidFill>
                <a:latin typeface="Calibri Light"/>
                <a:cs typeface="Calibri Light"/>
              </a:rPr>
              <a:t>interests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shareholders,</a:t>
            </a:r>
            <a:r>
              <a:rPr sz="1000" b="0" spc="-20" dirty="0">
                <a:solidFill>
                  <a:srgbClr val="343B3C"/>
                </a:solidFill>
                <a:latin typeface="Calibri Light"/>
                <a:cs typeface="Calibri Light"/>
              </a:rPr>
              <a:t> </a:t>
            </a:r>
            <a:r>
              <a:rPr sz="1000" b="0" dirty="0">
                <a:solidFill>
                  <a:srgbClr val="343B3C"/>
                </a:solidFill>
                <a:latin typeface="Calibri Light"/>
                <a:cs typeface="Calibri Light"/>
              </a:rPr>
              <a:t>taking</a:t>
            </a:r>
            <a:r>
              <a:rPr sz="1000" b="0" spc="-15" dirty="0">
                <a:solidFill>
                  <a:srgbClr val="343B3C"/>
                </a:solidFill>
                <a:latin typeface="Calibri Light"/>
                <a:cs typeface="Calibri Light"/>
              </a:rPr>
              <a:t> </a:t>
            </a:r>
            <a:r>
              <a:rPr sz="1000" b="0" dirty="0">
                <a:solidFill>
                  <a:srgbClr val="343B3C"/>
                </a:solidFill>
                <a:latin typeface="Calibri Light"/>
                <a:cs typeface="Calibri Light"/>
              </a:rPr>
              <a:t>into</a:t>
            </a:r>
            <a:r>
              <a:rPr sz="1000" b="0" spc="-20" dirty="0">
                <a:solidFill>
                  <a:srgbClr val="343B3C"/>
                </a:solidFill>
                <a:latin typeface="Calibri Light"/>
                <a:cs typeface="Calibri Light"/>
              </a:rPr>
              <a:t> </a:t>
            </a:r>
            <a:r>
              <a:rPr sz="1000" b="0" dirty="0">
                <a:solidFill>
                  <a:srgbClr val="343B3C"/>
                </a:solidFill>
                <a:latin typeface="Calibri Light"/>
                <a:cs typeface="Calibri Light"/>
              </a:rPr>
              <a:t>account</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conditions </a:t>
            </a:r>
            <a:r>
              <a:rPr sz="1000" b="0" dirty="0">
                <a:solidFill>
                  <a:srgbClr val="343B3C"/>
                </a:solidFill>
                <a:latin typeface="Calibri Light"/>
                <a:cs typeface="Calibri Light"/>
              </a:rPr>
              <a:t>of financial markets at that</a:t>
            </a:r>
            <a:r>
              <a:rPr sz="1000" b="0" spc="5" dirty="0">
                <a:solidFill>
                  <a:srgbClr val="343B3C"/>
                </a:solidFill>
                <a:latin typeface="Calibri Light"/>
                <a:cs typeface="Calibri Light"/>
              </a:rPr>
              <a:t> </a:t>
            </a:r>
            <a:r>
              <a:rPr sz="1000" b="0" dirty="0">
                <a:solidFill>
                  <a:srgbClr val="343B3C"/>
                </a:solidFill>
                <a:latin typeface="Calibri Light"/>
                <a:cs typeface="Calibri Light"/>
              </a:rPr>
              <a:t>time. Volta qualifies</a:t>
            </a:r>
            <a:r>
              <a:rPr sz="1000" b="0" spc="-5"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an alternative investment fund within the meaning</a:t>
            </a:r>
            <a:r>
              <a:rPr sz="1000" b="0" spc="-5" dirty="0">
                <a:solidFill>
                  <a:srgbClr val="343B3C"/>
                </a:solidFill>
                <a:latin typeface="Calibri Light"/>
                <a:cs typeface="Calibri Light"/>
              </a:rPr>
              <a:t> </a:t>
            </a:r>
            <a:r>
              <a:rPr sz="1000" b="0" dirty="0">
                <a:solidFill>
                  <a:srgbClr val="343B3C"/>
                </a:solidFill>
                <a:latin typeface="Calibri Light"/>
                <a:cs typeface="Calibri Light"/>
              </a:rPr>
              <a:t>of the</a:t>
            </a:r>
            <a:r>
              <a:rPr sz="1000" b="0" spc="5" dirty="0">
                <a:solidFill>
                  <a:srgbClr val="343B3C"/>
                </a:solidFill>
                <a:latin typeface="Calibri Light"/>
                <a:cs typeface="Calibri Light"/>
              </a:rPr>
              <a:t> </a:t>
            </a:r>
            <a:r>
              <a:rPr sz="1000" b="0" dirty="0">
                <a:solidFill>
                  <a:srgbClr val="343B3C"/>
                </a:solidFill>
                <a:latin typeface="Calibri Light"/>
                <a:cs typeface="Calibri Light"/>
              </a:rPr>
              <a:t>AIFM Directive and is notified</a:t>
            </a:r>
            <a:r>
              <a:rPr sz="1000" b="0" spc="5" dirty="0">
                <a:solidFill>
                  <a:srgbClr val="343B3C"/>
                </a:solidFill>
                <a:latin typeface="Calibri Light"/>
                <a:cs typeface="Calibri Light"/>
              </a:rPr>
              <a:t> </a:t>
            </a:r>
            <a:r>
              <a:rPr sz="1000" b="0" spc="-25" dirty="0">
                <a:solidFill>
                  <a:srgbClr val="343B3C"/>
                </a:solidFill>
                <a:latin typeface="Calibri Light"/>
                <a:cs typeface="Calibri Light"/>
              </a:rPr>
              <a:t>as </a:t>
            </a:r>
            <a:r>
              <a:rPr sz="1000" b="0" dirty="0">
                <a:solidFill>
                  <a:srgbClr val="343B3C"/>
                </a:solidFill>
                <a:latin typeface="Calibri Light"/>
                <a:cs typeface="Calibri Light"/>
              </a:rPr>
              <a:t>such</a:t>
            </a:r>
            <a:r>
              <a:rPr sz="1000" b="0" spc="-15" dirty="0">
                <a:solidFill>
                  <a:srgbClr val="343B3C"/>
                </a:solidFill>
                <a:latin typeface="Calibri Light"/>
                <a:cs typeface="Calibri Light"/>
              </a:rPr>
              <a:t> </a:t>
            </a:r>
            <a:r>
              <a:rPr sz="1000" b="0" dirty="0">
                <a:solidFill>
                  <a:srgbClr val="343B3C"/>
                </a:solidFill>
                <a:latin typeface="Calibri Light"/>
                <a:cs typeface="Calibri Light"/>
              </a:rPr>
              <a:t>under</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license</a:t>
            </a:r>
            <a:r>
              <a:rPr sz="1000" b="0" spc="-15" dirty="0">
                <a:solidFill>
                  <a:srgbClr val="343B3C"/>
                </a:solidFill>
                <a:latin typeface="Calibri Light"/>
                <a:cs typeface="Calibri Light"/>
              </a:rPr>
              <a:t> </a:t>
            </a:r>
            <a:r>
              <a:rPr sz="1000" b="0" dirty="0">
                <a:solidFill>
                  <a:srgbClr val="343B3C"/>
                </a:solidFill>
                <a:latin typeface="Calibri Light"/>
                <a:cs typeface="Calibri Light"/>
              </a:rPr>
              <a:t>held</a:t>
            </a:r>
            <a:r>
              <a:rPr sz="1000" b="0" spc="-10"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15" dirty="0">
                <a:solidFill>
                  <a:srgbClr val="343B3C"/>
                </a:solidFill>
                <a:latin typeface="Calibri Light"/>
                <a:cs typeface="Calibri Light"/>
              </a:rPr>
              <a:t> </a:t>
            </a:r>
            <a:r>
              <a:rPr sz="1000" b="0" dirty="0">
                <a:solidFill>
                  <a:srgbClr val="343B3C"/>
                </a:solidFill>
                <a:latin typeface="Calibri Light"/>
                <a:cs typeface="Calibri Light"/>
              </a:rPr>
              <a:t>IM</a:t>
            </a:r>
            <a:r>
              <a:rPr sz="1000" b="0" spc="-10" dirty="0">
                <a:solidFill>
                  <a:srgbClr val="343B3C"/>
                </a:solidFill>
                <a:latin typeface="Calibri Light"/>
                <a:cs typeface="Calibri Light"/>
              </a:rPr>
              <a:t> </a:t>
            </a:r>
            <a:r>
              <a:rPr sz="1000" b="0" dirty="0">
                <a:solidFill>
                  <a:srgbClr val="343B3C"/>
                </a:solidFill>
                <a:latin typeface="Calibri Light"/>
                <a:cs typeface="Calibri Light"/>
              </a:rPr>
              <a:t>with</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Autorité</a:t>
            </a:r>
            <a:r>
              <a:rPr sz="1000" b="0" spc="-15" dirty="0">
                <a:solidFill>
                  <a:srgbClr val="343B3C"/>
                </a:solidFill>
                <a:latin typeface="Calibri Light"/>
                <a:cs typeface="Calibri Light"/>
              </a:rPr>
              <a:t> </a:t>
            </a:r>
            <a:r>
              <a:rPr sz="1000" b="0" dirty="0">
                <a:solidFill>
                  <a:srgbClr val="343B3C"/>
                </a:solidFill>
                <a:latin typeface="Calibri Light"/>
                <a:cs typeface="Calibri Light"/>
              </a:rPr>
              <a:t>des</a:t>
            </a:r>
            <a:r>
              <a:rPr sz="1000" b="0" spc="-15" dirty="0">
                <a:solidFill>
                  <a:srgbClr val="343B3C"/>
                </a:solidFill>
                <a:latin typeface="Calibri Light"/>
                <a:cs typeface="Calibri Light"/>
              </a:rPr>
              <a:t> </a:t>
            </a:r>
            <a:r>
              <a:rPr sz="1000" b="0" dirty="0">
                <a:solidFill>
                  <a:srgbClr val="343B3C"/>
                </a:solidFill>
                <a:latin typeface="Calibri Light"/>
                <a:cs typeface="Calibri Light"/>
              </a:rPr>
              <a:t>Marchés</a:t>
            </a:r>
            <a:r>
              <a:rPr sz="1000" b="0" spc="-10" dirty="0">
                <a:solidFill>
                  <a:srgbClr val="343B3C"/>
                </a:solidFill>
                <a:latin typeface="Calibri Light"/>
                <a:cs typeface="Calibri Light"/>
              </a:rPr>
              <a:t> </a:t>
            </a:r>
            <a:r>
              <a:rPr sz="1000" b="0" dirty="0">
                <a:solidFill>
                  <a:srgbClr val="343B3C"/>
                </a:solidFill>
                <a:latin typeface="Calibri Light"/>
                <a:cs typeface="Calibri Light"/>
              </a:rPr>
              <a:t>Financiers</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“AMF”) </a:t>
            </a:r>
            <a:r>
              <a:rPr sz="1000" b="0" dirty="0">
                <a:solidFill>
                  <a:srgbClr val="343B3C"/>
                </a:solidFill>
                <a:latin typeface="Calibri Light"/>
                <a:cs typeface="Calibri Light"/>
              </a:rPr>
              <a:t>in</a:t>
            </a:r>
            <a:r>
              <a:rPr sz="1000" b="0" spc="-10" dirty="0">
                <a:solidFill>
                  <a:srgbClr val="343B3C"/>
                </a:solidFill>
                <a:latin typeface="Calibri Light"/>
                <a:cs typeface="Calibri Light"/>
              </a:rPr>
              <a:t> France.</a:t>
            </a:r>
            <a:endParaRPr sz="1000" dirty="0">
              <a:latin typeface="Calibri Light"/>
              <a:cs typeface="Calibri Light"/>
            </a:endParaRPr>
          </a:p>
          <a:p>
            <a:pPr>
              <a:lnSpc>
                <a:spcPct val="100000"/>
              </a:lnSpc>
              <a:spcBef>
                <a:spcPts val="40"/>
              </a:spcBef>
            </a:pPr>
            <a:endParaRPr sz="950" dirty="0">
              <a:latin typeface="Calibri Light"/>
              <a:cs typeface="Calibri Light"/>
            </a:endParaRPr>
          </a:p>
          <a:p>
            <a:pPr marL="12700" marR="6350" algn="just">
              <a:lnSpc>
                <a:spcPct val="100000"/>
              </a:lnSpc>
            </a:pPr>
            <a:r>
              <a:rPr sz="1000" b="0" dirty="0">
                <a:solidFill>
                  <a:srgbClr val="343B3C"/>
                </a:solidFill>
                <a:latin typeface="Calibri Light"/>
                <a:cs typeface="Calibri Light"/>
              </a:rPr>
              <a:t>Editor:</a:t>
            </a:r>
            <a:r>
              <a:rPr sz="1000" b="0" spc="60" dirty="0">
                <a:solidFill>
                  <a:srgbClr val="343B3C"/>
                </a:solidFill>
                <a:latin typeface="Calibri Light"/>
                <a:cs typeface="Calibri Light"/>
              </a:rPr>
              <a:t> </a:t>
            </a:r>
            <a:r>
              <a:rPr sz="1000" b="0" dirty="0">
                <a:solidFill>
                  <a:srgbClr val="343B3C"/>
                </a:solidFill>
                <a:latin typeface="Calibri Light"/>
                <a:cs typeface="Calibri Light"/>
              </a:rPr>
              <a:t>AXA</a:t>
            </a:r>
            <a:r>
              <a:rPr sz="1000" b="0" spc="60"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60"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65" dirty="0">
                <a:solidFill>
                  <a:srgbClr val="343B3C"/>
                </a:solidFill>
                <a:latin typeface="Calibri Light"/>
                <a:cs typeface="Calibri Light"/>
              </a:rPr>
              <a:t> </a:t>
            </a:r>
            <a:r>
              <a:rPr sz="1000" b="0" dirty="0">
                <a:solidFill>
                  <a:srgbClr val="343B3C"/>
                </a:solidFill>
                <a:latin typeface="Calibri Light"/>
                <a:cs typeface="Calibri Light"/>
              </a:rPr>
              <a:t>PARIS,</a:t>
            </a:r>
            <a:r>
              <a:rPr sz="1000" b="0" spc="60" dirty="0">
                <a:solidFill>
                  <a:srgbClr val="343B3C"/>
                </a:solidFill>
                <a:latin typeface="Calibri Light"/>
                <a:cs typeface="Calibri Light"/>
              </a:rPr>
              <a:t> </a:t>
            </a:r>
            <a:r>
              <a:rPr sz="1000" b="0" dirty="0">
                <a:solidFill>
                  <a:srgbClr val="343B3C"/>
                </a:solidFill>
                <a:latin typeface="Calibri Light"/>
                <a:cs typeface="Calibri Light"/>
              </a:rPr>
              <a:t>a</a:t>
            </a:r>
            <a:r>
              <a:rPr sz="1000" b="0" spc="6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65" dirty="0">
                <a:solidFill>
                  <a:srgbClr val="343B3C"/>
                </a:solidFill>
                <a:latin typeface="Calibri Light"/>
                <a:cs typeface="Calibri Light"/>
              </a:rPr>
              <a:t> </a:t>
            </a:r>
            <a:r>
              <a:rPr sz="1000" b="0" dirty="0">
                <a:solidFill>
                  <a:srgbClr val="343B3C"/>
                </a:solidFill>
                <a:latin typeface="Calibri Light"/>
                <a:cs typeface="Calibri Light"/>
              </a:rPr>
              <a:t>incorporated</a:t>
            </a:r>
            <a:r>
              <a:rPr sz="1000" b="0" spc="60" dirty="0">
                <a:solidFill>
                  <a:srgbClr val="343B3C"/>
                </a:solidFill>
                <a:latin typeface="Calibri Light"/>
                <a:cs typeface="Calibri Light"/>
              </a:rPr>
              <a:t> </a:t>
            </a:r>
            <a:r>
              <a:rPr sz="1000" b="0" dirty="0">
                <a:solidFill>
                  <a:srgbClr val="343B3C"/>
                </a:solidFill>
                <a:latin typeface="Calibri Light"/>
                <a:cs typeface="Calibri Light"/>
              </a:rPr>
              <a:t>under</a:t>
            </a:r>
            <a:r>
              <a:rPr sz="1000" b="0" spc="55" dirty="0">
                <a:solidFill>
                  <a:srgbClr val="343B3C"/>
                </a:solidFill>
                <a:latin typeface="Calibri Light"/>
                <a:cs typeface="Calibri Light"/>
              </a:rPr>
              <a:t> </a:t>
            </a:r>
            <a:r>
              <a:rPr sz="1000" b="0" dirty="0">
                <a:solidFill>
                  <a:srgbClr val="343B3C"/>
                </a:solidFill>
                <a:latin typeface="Calibri Light"/>
                <a:cs typeface="Calibri Light"/>
              </a:rPr>
              <a:t>the</a:t>
            </a:r>
            <a:r>
              <a:rPr sz="1000" b="0" spc="60" dirty="0">
                <a:solidFill>
                  <a:srgbClr val="343B3C"/>
                </a:solidFill>
                <a:latin typeface="Calibri Light"/>
                <a:cs typeface="Calibri Light"/>
              </a:rPr>
              <a:t> </a:t>
            </a:r>
            <a:r>
              <a:rPr sz="1000" b="0" dirty="0">
                <a:solidFill>
                  <a:srgbClr val="343B3C"/>
                </a:solidFill>
                <a:latin typeface="Calibri Light"/>
                <a:cs typeface="Calibri Light"/>
              </a:rPr>
              <a:t>laws</a:t>
            </a:r>
            <a:r>
              <a:rPr sz="1000" b="0" spc="60" dirty="0">
                <a:solidFill>
                  <a:srgbClr val="343B3C"/>
                </a:solidFill>
                <a:latin typeface="Calibri Light"/>
                <a:cs typeface="Calibri Light"/>
              </a:rPr>
              <a:t> </a:t>
            </a:r>
            <a:r>
              <a:rPr sz="1000" b="0" dirty="0">
                <a:solidFill>
                  <a:srgbClr val="343B3C"/>
                </a:solidFill>
                <a:latin typeface="Calibri Light"/>
                <a:cs typeface="Calibri Light"/>
              </a:rPr>
              <a:t>of</a:t>
            </a:r>
            <a:r>
              <a:rPr sz="1000" b="0" spc="60" dirty="0">
                <a:solidFill>
                  <a:srgbClr val="343B3C"/>
                </a:solidFill>
                <a:latin typeface="Calibri Light"/>
                <a:cs typeface="Calibri Light"/>
              </a:rPr>
              <a:t> </a:t>
            </a:r>
            <a:r>
              <a:rPr sz="1000" b="0" dirty="0">
                <a:solidFill>
                  <a:srgbClr val="343B3C"/>
                </a:solidFill>
                <a:latin typeface="Calibri Light"/>
                <a:cs typeface="Calibri Light"/>
              </a:rPr>
              <a:t>France,</a:t>
            </a:r>
            <a:r>
              <a:rPr sz="1000" b="0" spc="65" dirty="0">
                <a:solidFill>
                  <a:srgbClr val="343B3C"/>
                </a:solidFill>
                <a:latin typeface="Calibri Light"/>
                <a:cs typeface="Calibri Light"/>
              </a:rPr>
              <a:t> </a:t>
            </a:r>
            <a:r>
              <a:rPr sz="1000" b="0" dirty="0">
                <a:solidFill>
                  <a:srgbClr val="343B3C"/>
                </a:solidFill>
                <a:latin typeface="Calibri Light"/>
                <a:cs typeface="Calibri Light"/>
              </a:rPr>
              <a:t>having</a:t>
            </a:r>
            <a:r>
              <a:rPr sz="1000" b="0" spc="55" dirty="0">
                <a:solidFill>
                  <a:srgbClr val="343B3C"/>
                </a:solidFill>
                <a:latin typeface="Calibri Light"/>
                <a:cs typeface="Calibri Light"/>
              </a:rPr>
              <a:t> </a:t>
            </a:r>
            <a:r>
              <a:rPr sz="1000" b="0" dirty="0">
                <a:solidFill>
                  <a:srgbClr val="343B3C"/>
                </a:solidFill>
                <a:latin typeface="Calibri Light"/>
                <a:cs typeface="Calibri Light"/>
              </a:rPr>
              <a:t>its</a:t>
            </a:r>
            <a:r>
              <a:rPr sz="1000" b="0" spc="55" dirty="0">
                <a:solidFill>
                  <a:srgbClr val="343B3C"/>
                </a:solidFill>
                <a:latin typeface="Calibri Light"/>
                <a:cs typeface="Calibri Light"/>
              </a:rPr>
              <a:t> </a:t>
            </a:r>
            <a:r>
              <a:rPr sz="1000" b="0" dirty="0">
                <a:solidFill>
                  <a:srgbClr val="343B3C"/>
                </a:solidFill>
                <a:latin typeface="Calibri Light"/>
                <a:cs typeface="Calibri Light"/>
              </a:rPr>
              <a:t>registered</a:t>
            </a:r>
            <a:r>
              <a:rPr sz="1000" b="0" spc="65" dirty="0">
                <a:solidFill>
                  <a:srgbClr val="343B3C"/>
                </a:solidFill>
                <a:latin typeface="Calibri Light"/>
                <a:cs typeface="Calibri Light"/>
              </a:rPr>
              <a:t> </a:t>
            </a:r>
            <a:r>
              <a:rPr sz="1000" b="0" dirty="0">
                <a:solidFill>
                  <a:srgbClr val="343B3C"/>
                </a:solidFill>
                <a:latin typeface="Calibri Light"/>
                <a:cs typeface="Calibri Light"/>
              </a:rPr>
              <a:t>office</a:t>
            </a:r>
            <a:r>
              <a:rPr sz="1000" b="0" spc="60" dirty="0">
                <a:solidFill>
                  <a:srgbClr val="343B3C"/>
                </a:solidFill>
                <a:latin typeface="Calibri Light"/>
                <a:cs typeface="Calibri Light"/>
              </a:rPr>
              <a:t> </a:t>
            </a:r>
            <a:r>
              <a:rPr sz="1000" b="0" dirty="0">
                <a:solidFill>
                  <a:srgbClr val="343B3C"/>
                </a:solidFill>
                <a:latin typeface="Calibri Light"/>
                <a:cs typeface="Calibri Light"/>
              </a:rPr>
              <a:t>located</a:t>
            </a:r>
            <a:r>
              <a:rPr sz="1000" b="0" spc="60" dirty="0">
                <a:solidFill>
                  <a:srgbClr val="343B3C"/>
                </a:solidFill>
                <a:latin typeface="Calibri Light"/>
                <a:cs typeface="Calibri Light"/>
              </a:rPr>
              <a:t> </a:t>
            </a:r>
            <a:r>
              <a:rPr sz="1000" b="0" dirty="0">
                <a:solidFill>
                  <a:srgbClr val="343B3C"/>
                </a:solidFill>
                <a:latin typeface="Calibri Light"/>
                <a:cs typeface="Calibri Light"/>
              </a:rPr>
              <a:t>at</a:t>
            </a:r>
            <a:r>
              <a:rPr sz="1000" b="0" spc="60" dirty="0">
                <a:solidFill>
                  <a:srgbClr val="343B3C"/>
                </a:solidFill>
                <a:latin typeface="Calibri Light"/>
                <a:cs typeface="Calibri Light"/>
              </a:rPr>
              <a:t> </a:t>
            </a:r>
            <a:r>
              <a:rPr sz="1000" b="0" spc="-20" dirty="0">
                <a:solidFill>
                  <a:srgbClr val="343B3C"/>
                </a:solidFill>
                <a:latin typeface="Calibri Light"/>
                <a:cs typeface="Calibri Light"/>
              </a:rPr>
              <a:t>Tour </a:t>
            </a:r>
            <a:r>
              <a:rPr sz="1000" b="0" dirty="0">
                <a:solidFill>
                  <a:srgbClr val="343B3C"/>
                </a:solidFill>
                <a:latin typeface="Calibri Light"/>
                <a:cs typeface="Calibri Light"/>
              </a:rPr>
              <a:t>Majunga,</a:t>
            </a:r>
            <a:r>
              <a:rPr sz="1000" b="0" spc="-15" dirty="0">
                <a:solidFill>
                  <a:srgbClr val="343B3C"/>
                </a:solidFill>
                <a:latin typeface="Calibri Light"/>
                <a:cs typeface="Calibri Light"/>
              </a:rPr>
              <a:t> </a:t>
            </a:r>
            <a:r>
              <a:rPr sz="1000" b="0" dirty="0">
                <a:solidFill>
                  <a:srgbClr val="343B3C"/>
                </a:solidFill>
                <a:latin typeface="Calibri Light"/>
                <a:cs typeface="Calibri Light"/>
              </a:rPr>
              <a:t>6,</a:t>
            </a:r>
            <a:r>
              <a:rPr sz="1000" b="0" spc="-15" dirty="0">
                <a:solidFill>
                  <a:srgbClr val="343B3C"/>
                </a:solidFill>
                <a:latin typeface="Calibri Light"/>
                <a:cs typeface="Calibri Light"/>
              </a:rPr>
              <a:t> </a:t>
            </a:r>
            <a:r>
              <a:rPr sz="1000" b="0" dirty="0">
                <a:solidFill>
                  <a:srgbClr val="343B3C"/>
                </a:solidFill>
                <a:latin typeface="Calibri Light"/>
                <a:cs typeface="Calibri Light"/>
              </a:rPr>
              <a:t>Place</a:t>
            </a:r>
            <a:r>
              <a:rPr sz="1000" b="0" spc="-15" dirty="0">
                <a:solidFill>
                  <a:srgbClr val="343B3C"/>
                </a:solidFill>
                <a:latin typeface="Calibri Light"/>
                <a:cs typeface="Calibri Light"/>
              </a:rPr>
              <a:t> </a:t>
            </a:r>
            <a:r>
              <a:rPr sz="1000" b="0" dirty="0">
                <a:solidFill>
                  <a:srgbClr val="343B3C"/>
                </a:solidFill>
                <a:latin typeface="Calibri Light"/>
                <a:cs typeface="Calibri Light"/>
              </a:rPr>
              <a:t>de</a:t>
            </a:r>
            <a:r>
              <a:rPr sz="1000" b="0" spc="-15" dirty="0">
                <a:solidFill>
                  <a:srgbClr val="343B3C"/>
                </a:solidFill>
                <a:latin typeface="Calibri Light"/>
                <a:cs typeface="Calibri Light"/>
              </a:rPr>
              <a:t> </a:t>
            </a:r>
            <a:r>
              <a:rPr sz="1000" b="0" dirty="0">
                <a:solidFill>
                  <a:srgbClr val="343B3C"/>
                </a:solidFill>
                <a:latin typeface="Calibri Light"/>
                <a:cs typeface="Calibri Light"/>
              </a:rPr>
              <a:t>la</a:t>
            </a:r>
            <a:r>
              <a:rPr sz="1000" b="0" spc="-15" dirty="0">
                <a:solidFill>
                  <a:srgbClr val="343B3C"/>
                </a:solidFill>
                <a:latin typeface="Calibri Light"/>
                <a:cs typeface="Calibri Light"/>
              </a:rPr>
              <a:t> </a:t>
            </a:r>
            <a:r>
              <a:rPr sz="1000" b="0" dirty="0">
                <a:solidFill>
                  <a:srgbClr val="343B3C"/>
                </a:solidFill>
                <a:latin typeface="Calibri Light"/>
                <a:cs typeface="Calibri Light"/>
              </a:rPr>
              <a:t>Pyramide</a:t>
            </a:r>
            <a:r>
              <a:rPr sz="1000" b="0" spc="-15" dirty="0">
                <a:solidFill>
                  <a:srgbClr val="343B3C"/>
                </a:solidFill>
                <a:latin typeface="Calibri Light"/>
                <a:cs typeface="Calibri Light"/>
              </a:rPr>
              <a:t> </a:t>
            </a:r>
            <a:r>
              <a:rPr sz="1000" b="0" dirty="0">
                <a:solidFill>
                  <a:srgbClr val="343B3C"/>
                </a:solidFill>
                <a:latin typeface="Calibri Light"/>
                <a:cs typeface="Calibri Light"/>
              </a:rPr>
              <a:t>92908</a:t>
            </a:r>
            <a:r>
              <a:rPr sz="1000" b="0" spc="-15" dirty="0">
                <a:solidFill>
                  <a:srgbClr val="343B3C"/>
                </a:solidFill>
                <a:latin typeface="Calibri Light"/>
                <a:cs typeface="Calibri Light"/>
              </a:rPr>
              <a:t> </a:t>
            </a:r>
            <a:r>
              <a:rPr sz="1000" b="0" dirty="0">
                <a:solidFill>
                  <a:srgbClr val="343B3C"/>
                </a:solidFill>
                <a:latin typeface="Calibri Light"/>
                <a:cs typeface="Calibri Light"/>
              </a:rPr>
              <a:t>Paris</a:t>
            </a:r>
            <a:r>
              <a:rPr sz="1000" b="0" spc="-15" dirty="0">
                <a:solidFill>
                  <a:srgbClr val="343B3C"/>
                </a:solidFill>
                <a:latin typeface="Calibri Light"/>
                <a:cs typeface="Calibri Light"/>
              </a:rPr>
              <a:t> </a:t>
            </a:r>
            <a:r>
              <a:rPr sz="1000" b="0" dirty="0">
                <a:solidFill>
                  <a:srgbClr val="343B3C"/>
                </a:solidFill>
                <a:latin typeface="Calibri Light"/>
                <a:cs typeface="Calibri Light"/>
              </a:rPr>
              <a:t>–</a:t>
            </a:r>
            <a:r>
              <a:rPr sz="1000" b="0" spc="-15" dirty="0">
                <a:solidFill>
                  <a:srgbClr val="343B3C"/>
                </a:solidFill>
                <a:latin typeface="Calibri Light"/>
                <a:cs typeface="Calibri Light"/>
              </a:rPr>
              <a:t> </a:t>
            </a:r>
            <a:r>
              <a:rPr sz="1000" b="0" dirty="0">
                <a:solidFill>
                  <a:srgbClr val="343B3C"/>
                </a:solidFill>
                <a:latin typeface="Calibri Light"/>
                <a:cs typeface="Calibri Light"/>
              </a:rPr>
              <a:t>La</a:t>
            </a:r>
            <a:r>
              <a:rPr sz="1000" b="0" spc="-15" dirty="0">
                <a:solidFill>
                  <a:srgbClr val="343B3C"/>
                </a:solidFill>
                <a:latin typeface="Calibri Light"/>
                <a:cs typeface="Calibri Light"/>
              </a:rPr>
              <a:t> </a:t>
            </a:r>
            <a:r>
              <a:rPr sz="1000" b="0" dirty="0">
                <a:solidFill>
                  <a:srgbClr val="343B3C"/>
                </a:solidFill>
                <a:latin typeface="Calibri Light"/>
                <a:cs typeface="Calibri Light"/>
              </a:rPr>
              <a:t>Défense</a:t>
            </a:r>
            <a:r>
              <a:rPr sz="1000" b="0" spc="-10" dirty="0">
                <a:solidFill>
                  <a:srgbClr val="343B3C"/>
                </a:solidFill>
                <a:latin typeface="Calibri Light"/>
                <a:cs typeface="Calibri Light"/>
              </a:rPr>
              <a:t> </a:t>
            </a:r>
            <a:r>
              <a:rPr sz="1000" b="0" dirty="0">
                <a:solidFill>
                  <a:srgbClr val="343B3C"/>
                </a:solidFill>
                <a:latin typeface="Calibri Light"/>
                <a:cs typeface="Calibri Light"/>
              </a:rPr>
              <a:t>cedex</a:t>
            </a:r>
            <a:r>
              <a:rPr sz="1000" b="0" spc="-15" dirty="0">
                <a:solidFill>
                  <a:srgbClr val="343B3C"/>
                </a:solidFill>
                <a:latin typeface="Calibri Light"/>
                <a:cs typeface="Calibri Light"/>
              </a:rPr>
              <a:t> </a:t>
            </a:r>
            <a:r>
              <a:rPr sz="1000" b="0" dirty="0">
                <a:solidFill>
                  <a:srgbClr val="343B3C"/>
                </a:solidFill>
                <a:latin typeface="Calibri Light"/>
                <a:cs typeface="Calibri Light"/>
              </a:rPr>
              <a:t>–</a:t>
            </a:r>
            <a:r>
              <a:rPr sz="1000" b="0" spc="-15" dirty="0">
                <a:solidFill>
                  <a:srgbClr val="343B3C"/>
                </a:solidFill>
                <a:latin typeface="Calibri Light"/>
                <a:cs typeface="Calibri Light"/>
              </a:rPr>
              <a:t> </a:t>
            </a:r>
            <a:r>
              <a:rPr sz="1000" b="0" dirty="0">
                <a:solidFill>
                  <a:srgbClr val="343B3C"/>
                </a:solidFill>
                <a:latin typeface="Calibri Light"/>
                <a:cs typeface="Calibri Light"/>
              </a:rPr>
              <a:t>France,</a:t>
            </a:r>
            <a:r>
              <a:rPr sz="1000" b="0" spc="-15" dirty="0">
                <a:solidFill>
                  <a:srgbClr val="343B3C"/>
                </a:solidFill>
                <a:latin typeface="Calibri Light"/>
                <a:cs typeface="Calibri Light"/>
              </a:rPr>
              <a:t> </a:t>
            </a:r>
            <a:r>
              <a:rPr sz="1000" b="0" dirty="0">
                <a:solidFill>
                  <a:srgbClr val="343B3C"/>
                </a:solidFill>
                <a:latin typeface="Calibri Light"/>
                <a:cs typeface="Calibri Light"/>
              </a:rPr>
              <a:t>registered</a:t>
            </a:r>
            <a:r>
              <a:rPr sz="1000" b="0" spc="-15" dirty="0">
                <a:solidFill>
                  <a:srgbClr val="343B3C"/>
                </a:solidFill>
                <a:latin typeface="Calibri Light"/>
                <a:cs typeface="Calibri Light"/>
              </a:rPr>
              <a:t> </a:t>
            </a:r>
            <a:r>
              <a:rPr sz="1000" b="0" dirty="0">
                <a:solidFill>
                  <a:srgbClr val="343B3C"/>
                </a:solidFill>
                <a:latin typeface="Calibri Light"/>
                <a:cs typeface="Calibri Light"/>
              </a:rPr>
              <a:t>with</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Nanterre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Trade</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Companies</a:t>
            </a:r>
            <a:r>
              <a:rPr sz="1000" b="0" spc="-15" dirty="0">
                <a:solidFill>
                  <a:srgbClr val="343B3C"/>
                </a:solidFill>
                <a:latin typeface="Calibri Light"/>
                <a:cs typeface="Calibri Light"/>
              </a:rPr>
              <a:t> </a:t>
            </a:r>
            <a:r>
              <a:rPr sz="1000" b="0" dirty="0">
                <a:solidFill>
                  <a:srgbClr val="343B3C"/>
                </a:solidFill>
                <a:latin typeface="Calibri Light"/>
                <a:cs typeface="Calibri Light"/>
              </a:rPr>
              <a:t>Register</a:t>
            </a:r>
            <a:r>
              <a:rPr sz="1000" b="0" spc="-10" dirty="0">
                <a:solidFill>
                  <a:srgbClr val="343B3C"/>
                </a:solidFill>
                <a:latin typeface="Calibri Light"/>
                <a:cs typeface="Calibri Light"/>
              </a:rPr>
              <a:t> under </a:t>
            </a:r>
            <a:r>
              <a:rPr sz="1000" b="0" dirty="0">
                <a:solidFill>
                  <a:srgbClr val="343B3C"/>
                </a:solidFill>
                <a:latin typeface="Calibri Light"/>
                <a:cs typeface="Calibri Light"/>
              </a:rPr>
              <a:t>number</a:t>
            </a:r>
            <a:r>
              <a:rPr sz="1000" b="0" spc="-10" dirty="0">
                <a:solidFill>
                  <a:srgbClr val="343B3C"/>
                </a:solidFill>
                <a:latin typeface="Calibri Light"/>
                <a:cs typeface="Calibri Light"/>
              </a:rPr>
              <a:t> </a:t>
            </a:r>
            <a:r>
              <a:rPr sz="1000" b="0" dirty="0">
                <a:solidFill>
                  <a:srgbClr val="343B3C"/>
                </a:solidFill>
                <a:latin typeface="Calibri Light"/>
                <a:cs typeface="Calibri Light"/>
              </a:rPr>
              <a:t>353</a:t>
            </a:r>
            <a:r>
              <a:rPr sz="1000" b="0" spc="-5" dirty="0">
                <a:solidFill>
                  <a:srgbClr val="343B3C"/>
                </a:solidFill>
                <a:latin typeface="Calibri Light"/>
                <a:cs typeface="Calibri Light"/>
              </a:rPr>
              <a:t> </a:t>
            </a:r>
            <a:r>
              <a:rPr sz="1000" b="0" dirty="0">
                <a:solidFill>
                  <a:srgbClr val="343B3C"/>
                </a:solidFill>
                <a:latin typeface="Calibri Light"/>
                <a:cs typeface="Calibri Light"/>
              </a:rPr>
              <a:t>534</a:t>
            </a:r>
            <a:r>
              <a:rPr sz="1000" b="0" spc="-5" dirty="0">
                <a:solidFill>
                  <a:srgbClr val="343B3C"/>
                </a:solidFill>
                <a:latin typeface="Calibri Light"/>
                <a:cs typeface="Calibri Light"/>
              </a:rPr>
              <a:t> </a:t>
            </a:r>
            <a:r>
              <a:rPr sz="1000" b="0" dirty="0">
                <a:solidFill>
                  <a:srgbClr val="343B3C"/>
                </a:solidFill>
                <a:latin typeface="Calibri Light"/>
                <a:cs typeface="Calibri Light"/>
              </a:rPr>
              <a:t>506,</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Portfolio </a:t>
            </a:r>
            <a:r>
              <a:rPr sz="1000" b="0" dirty="0">
                <a:solidFill>
                  <a:srgbClr val="343B3C"/>
                </a:solidFill>
                <a:latin typeface="Calibri Light"/>
                <a:cs typeface="Calibri Light"/>
              </a:rPr>
              <a:t>Management</a:t>
            </a:r>
            <a:r>
              <a:rPr sz="1000" b="0" spc="-10" dirty="0">
                <a:solidFill>
                  <a:srgbClr val="343B3C"/>
                </a:solidFill>
                <a:latin typeface="Calibri Light"/>
                <a:cs typeface="Calibri Light"/>
              </a:rPr>
              <a:t> Company,</a:t>
            </a:r>
            <a:r>
              <a:rPr sz="1000" b="0" spc="-5" dirty="0">
                <a:solidFill>
                  <a:srgbClr val="343B3C"/>
                </a:solidFill>
                <a:latin typeface="Calibri Light"/>
                <a:cs typeface="Calibri Light"/>
              </a:rPr>
              <a:t> </a:t>
            </a:r>
            <a:r>
              <a:rPr sz="1000" b="0" dirty="0">
                <a:solidFill>
                  <a:srgbClr val="343B3C"/>
                </a:solidFill>
                <a:latin typeface="Calibri Light"/>
                <a:cs typeface="Calibri Light"/>
              </a:rPr>
              <a:t>holder</a:t>
            </a:r>
            <a:r>
              <a:rPr sz="1000" b="0" spc="-5" dirty="0">
                <a:solidFill>
                  <a:srgbClr val="343B3C"/>
                </a:solidFill>
                <a:latin typeface="Calibri Light"/>
                <a:cs typeface="Calibri Light"/>
              </a:rPr>
              <a:t> </a:t>
            </a:r>
            <a:r>
              <a:rPr sz="1000" b="0" dirty="0">
                <a:solidFill>
                  <a:srgbClr val="343B3C"/>
                </a:solidFill>
                <a:latin typeface="Calibri Light"/>
                <a:cs typeface="Calibri Light"/>
              </a:rPr>
              <a:t>of</a:t>
            </a:r>
            <a:r>
              <a:rPr sz="1000" b="0" spc="-5" dirty="0">
                <a:solidFill>
                  <a:srgbClr val="343B3C"/>
                </a:solidFill>
                <a:latin typeface="Calibri Light"/>
                <a:cs typeface="Calibri Light"/>
              </a:rPr>
              <a:t> </a:t>
            </a:r>
            <a:r>
              <a:rPr sz="1000" b="0" dirty="0">
                <a:solidFill>
                  <a:srgbClr val="343B3C"/>
                </a:solidFill>
                <a:latin typeface="Calibri Light"/>
                <a:cs typeface="Calibri Light"/>
              </a:rPr>
              <a:t>AMF</a:t>
            </a:r>
            <a:r>
              <a:rPr sz="1000" b="0" spc="-5" dirty="0">
                <a:solidFill>
                  <a:srgbClr val="343B3C"/>
                </a:solidFill>
                <a:latin typeface="Calibri Light"/>
                <a:cs typeface="Calibri Light"/>
              </a:rPr>
              <a:t> </a:t>
            </a:r>
            <a:r>
              <a:rPr sz="1000" b="0" dirty="0">
                <a:solidFill>
                  <a:srgbClr val="343B3C"/>
                </a:solidFill>
                <a:latin typeface="Calibri Light"/>
                <a:cs typeface="Calibri Light"/>
              </a:rPr>
              <a:t>Approval</a:t>
            </a:r>
            <a:r>
              <a:rPr sz="1000" b="0" spc="-5" dirty="0">
                <a:solidFill>
                  <a:srgbClr val="343B3C"/>
                </a:solidFill>
                <a:latin typeface="Calibri Light"/>
                <a:cs typeface="Calibri Light"/>
              </a:rPr>
              <a:t> </a:t>
            </a:r>
            <a:r>
              <a:rPr sz="1000" b="0" dirty="0">
                <a:solidFill>
                  <a:srgbClr val="343B3C"/>
                </a:solidFill>
                <a:latin typeface="Calibri Light"/>
                <a:cs typeface="Calibri Light"/>
              </a:rPr>
              <a:t>no.</a:t>
            </a:r>
            <a:r>
              <a:rPr sz="1000" b="0" spc="-10" dirty="0">
                <a:solidFill>
                  <a:srgbClr val="343B3C"/>
                </a:solidFill>
                <a:latin typeface="Calibri Light"/>
                <a:cs typeface="Calibri Light"/>
              </a:rPr>
              <a:t> </a:t>
            </a:r>
            <a:r>
              <a:rPr sz="1000" b="0" dirty="0">
                <a:solidFill>
                  <a:srgbClr val="343B3C"/>
                </a:solidFill>
                <a:latin typeface="Calibri Light"/>
                <a:cs typeface="Calibri Light"/>
              </a:rPr>
              <a:t>GP</a:t>
            </a:r>
            <a:r>
              <a:rPr sz="1000" b="0" spc="-5" dirty="0">
                <a:solidFill>
                  <a:srgbClr val="343B3C"/>
                </a:solidFill>
                <a:latin typeface="Calibri Light"/>
                <a:cs typeface="Calibri Light"/>
              </a:rPr>
              <a:t> </a:t>
            </a:r>
            <a:r>
              <a:rPr sz="1000" b="0" dirty="0">
                <a:solidFill>
                  <a:srgbClr val="343B3C"/>
                </a:solidFill>
                <a:latin typeface="Calibri Light"/>
                <a:cs typeface="Calibri Light"/>
              </a:rPr>
              <a:t>92-08,</a:t>
            </a:r>
            <a:r>
              <a:rPr sz="1000" b="0" spc="-5" dirty="0">
                <a:solidFill>
                  <a:srgbClr val="343B3C"/>
                </a:solidFill>
                <a:latin typeface="Calibri Light"/>
                <a:cs typeface="Calibri Light"/>
              </a:rPr>
              <a:t> </a:t>
            </a:r>
            <a:r>
              <a:rPr sz="1000" b="0" dirty="0">
                <a:solidFill>
                  <a:srgbClr val="343B3C"/>
                </a:solidFill>
                <a:latin typeface="Calibri Light"/>
                <a:cs typeface="Calibri Light"/>
              </a:rPr>
              <a:t>issued</a:t>
            </a:r>
            <a:r>
              <a:rPr sz="1000" b="0" spc="-5" dirty="0">
                <a:solidFill>
                  <a:srgbClr val="343B3C"/>
                </a:solidFill>
                <a:latin typeface="Calibri Light"/>
                <a:cs typeface="Calibri Light"/>
              </a:rPr>
              <a:t> </a:t>
            </a:r>
            <a:r>
              <a:rPr sz="1000" b="0" dirty="0">
                <a:solidFill>
                  <a:srgbClr val="343B3C"/>
                </a:solidFill>
                <a:latin typeface="Calibri Light"/>
                <a:cs typeface="Calibri Light"/>
              </a:rPr>
              <a:t>on</a:t>
            </a:r>
            <a:r>
              <a:rPr sz="1000" b="0" spc="-5" dirty="0">
                <a:solidFill>
                  <a:srgbClr val="343B3C"/>
                </a:solidFill>
                <a:latin typeface="Calibri Light"/>
                <a:cs typeface="Calibri Light"/>
              </a:rPr>
              <a:t> </a:t>
            </a:r>
            <a:r>
              <a:rPr sz="1000" b="0" dirty="0">
                <a:solidFill>
                  <a:srgbClr val="343B3C"/>
                </a:solidFill>
                <a:latin typeface="Calibri Light"/>
                <a:cs typeface="Calibri Light"/>
              </a:rPr>
              <a:t>7</a:t>
            </a:r>
            <a:r>
              <a:rPr sz="1000" b="0" spc="-5" dirty="0">
                <a:solidFill>
                  <a:srgbClr val="343B3C"/>
                </a:solidFill>
                <a:latin typeface="Calibri Light"/>
                <a:cs typeface="Calibri Light"/>
              </a:rPr>
              <a:t> </a:t>
            </a:r>
            <a:r>
              <a:rPr sz="1000" b="0" dirty="0">
                <a:solidFill>
                  <a:srgbClr val="343B3C"/>
                </a:solidFill>
                <a:latin typeface="Calibri Light"/>
                <a:cs typeface="Calibri Light"/>
              </a:rPr>
              <a:t>April</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1992.</a:t>
            </a:r>
            <a:endParaRPr sz="1000" dirty="0">
              <a:latin typeface="Calibri Light"/>
              <a:cs typeface="Calibri Light"/>
            </a:endParaRPr>
          </a:p>
          <a:p>
            <a:pPr>
              <a:lnSpc>
                <a:spcPct val="100000"/>
              </a:lnSpc>
              <a:spcBef>
                <a:spcPts val="35"/>
              </a:spcBef>
            </a:pPr>
            <a:endParaRPr sz="1000" dirty="0">
              <a:latin typeface="Calibri Light"/>
              <a:cs typeface="Calibri Light"/>
            </a:endParaRPr>
          </a:p>
          <a:p>
            <a:pPr marL="12700">
              <a:lnSpc>
                <a:spcPct val="100000"/>
              </a:lnSpc>
              <a:spcBef>
                <a:spcPts val="5"/>
              </a:spcBef>
            </a:pPr>
            <a:r>
              <a:rPr sz="1300" b="1" spc="-10" dirty="0">
                <a:solidFill>
                  <a:srgbClr val="343B3C"/>
                </a:solidFill>
                <a:latin typeface="Calibri"/>
                <a:cs typeface="Calibri"/>
              </a:rPr>
              <a:t>Contact:</a:t>
            </a:r>
            <a:endParaRPr sz="1300" dirty="0">
              <a:latin typeface="Calibri"/>
              <a:cs typeface="Calibri"/>
            </a:endParaRPr>
          </a:p>
        </p:txBody>
      </p:sp>
      <p:sp>
        <p:nvSpPr>
          <p:cNvPr id="3" name="object 3"/>
          <p:cNvSpPr txBox="1"/>
          <p:nvPr/>
        </p:nvSpPr>
        <p:spPr>
          <a:xfrm>
            <a:off x="167245" y="8553372"/>
            <a:ext cx="1637030" cy="787400"/>
          </a:xfrm>
          <a:prstGeom prst="rect">
            <a:avLst/>
          </a:prstGeom>
        </p:spPr>
        <p:txBody>
          <a:bodyPr vert="horz" wrap="square" lIns="0" tIns="12700" rIns="0" bIns="0" rtlCol="0">
            <a:spAutoFit/>
          </a:bodyPr>
          <a:lstStyle/>
          <a:p>
            <a:pPr marL="12700" marR="5080">
              <a:lnSpc>
                <a:spcPct val="100000"/>
              </a:lnSpc>
              <a:spcBef>
                <a:spcPts val="100"/>
              </a:spcBef>
            </a:pPr>
            <a:r>
              <a:rPr sz="1000" b="1" dirty="0">
                <a:solidFill>
                  <a:srgbClr val="343B3C"/>
                </a:solidFill>
                <a:latin typeface="Calibri"/>
                <a:cs typeface="Calibri"/>
              </a:rPr>
              <a:t>For</a:t>
            </a:r>
            <a:r>
              <a:rPr sz="1000" b="1" spc="-35" dirty="0">
                <a:solidFill>
                  <a:srgbClr val="343B3C"/>
                </a:solidFill>
                <a:latin typeface="Calibri"/>
                <a:cs typeface="Calibri"/>
              </a:rPr>
              <a:t> </a:t>
            </a:r>
            <a:r>
              <a:rPr sz="1000" b="1" dirty="0">
                <a:solidFill>
                  <a:srgbClr val="343B3C"/>
                </a:solidFill>
                <a:latin typeface="Calibri"/>
                <a:cs typeface="Calibri"/>
              </a:rPr>
              <a:t>the</a:t>
            </a:r>
            <a:r>
              <a:rPr sz="1000" b="1" spc="-30" dirty="0">
                <a:solidFill>
                  <a:srgbClr val="343B3C"/>
                </a:solidFill>
                <a:latin typeface="Calibri"/>
                <a:cs typeface="Calibri"/>
              </a:rPr>
              <a:t> </a:t>
            </a:r>
            <a:r>
              <a:rPr sz="1000" b="1" dirty="0">
                <a:solidFill>
                  <a:srgbClr val="343B3C"/>
                </a:solidFill>
                <a:latin typeface="Calibri"/>
                <a:cs typeface="Calibri"/>
              </a:rPr>
              <a:t>Investment</a:t>
            </a:r>
            <a:r>
              <a:rPr sz="1000" b="1" spc="-25" dirty="0">
                <a:solidFill>
                  <a:srgbClr val="343B3C"/>
                </a:solidFill>
                <a:latin typeface="Calibri"/>
                <a:cs typeface="Calibri"/>
              </a:rPr>
              <a:t> </a:t>
            </a:r>
            <a:r>
              <a:rPr sz="1000" b="1" spc="-10" dirty="0">
                <a:solidFill>
                  <a:srgbClr val="343B3C"/>
                </a:solidFill>
                <a:latin typeface="Calibri"/>
                <a:cs typeface="Calibri"/>
              </a:rPr>
              <a:t>Manager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30"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Paris </a:t>
            </a:r>
            <a:r>
              <a:rPr sz="1000" b="0" dirty="0">
                <a:solidFill>
                  <a:srgbClr val="343B3C"/>
                </a:solidFill>
                <a:latin typeface="Calibri Light"/>
                <a:cs typeface="Calibri Light"/>
              </a:rPr>
              <a:t>François</a:t>
            </a:r>
            <a:r>
              <a:rPr sz="1000" b="0" spc="-55" dirty="0">
                <a:solidFill>
                  <a:srgbClr val="343B3C"/>
                </a:solidFill>
                <a:latin typeface="Calibri Light"/>
                <a:cs typeface="Calibri Light"/>
              </a:rPr>
              <a:t> </a:t>
            </a:r>
            <a:r>
              <a:rPr sz="1000" b="0" spc="-10" dirty="0">
                <a:solidFill>
                  <a:srgbClr val="343B3C"/>
                </a:solidFill>
                <a:latin typeface="Calibri Light"/>
                <a:cs typeface="Calibri Light"/>
              </a:rPr>
              <a:t>Touati </a:t>
            </a:r>
            <a:r>
              <a:rPr sz="1000" b="0" spc="-10" dirty="0">
                <a:solidFill>
                  <a:srgbClr val="343B3C"/>
                </a:solidFill>
                <a:latin typeface="Calibri Light"/>
                <a:cs typeface="Calibri Light"/>
                <a:hlinkClick r:id="rId4"/>
              </a:rPr>
              <a:t>Francois.touati@axa-im.com</a:t>
            </a:r>
            <a:endParaRPr sz="1000" dirty="0">
              <a:latin typeface="Calibri Light"/>
              <a:cs typeface="Calibri Light"/>
            </a:endParaRPr>
          </a:p>
          <a:p>
            <a:pPr marL="12700">
              <a:lnSpc>
                <a:spcPct val="100000"/>
              </a:lnSpc>
            </a:pPr>
            <a:r>
              <a:rPr sz="1000" b="0" dirty="0">
                <a:solidFill>
                  <a:srgbClr val="343B3C"/>
                </a:solidFill>
                <a:latin typeface="Calibri Light"/>
                <a:cs typeface="Calibri Light"/>
              </a:rPr>
              <a:t>+33 (0) 1 44 45 80 </a:t>
            </a:r>
            <a:r>
              <a:rPr sz="1000" b="0" spc="-25" dirty="0">
                <a:solidFill>
                  <a:srgbClr val="343B3C"/>
                </a:solidFill>
                <a:latin typeface="Calibri Light"/>
                <a:cs typeface="Calibri Light"/>
              </a:rPr>
              <a:t>22</a:t>
            </a:r>
            <a:endParaRPr sz="1000" dirty="0">
              <a:latin typeface="Calibri Light"/>
              <a:cs typeface="Calibri Light"/>
            </a:endParaRPr>
          </a:p>
        </p:txBody>
      </p:sp>
      <p:sp>
        <p:nvSpPr>
          <p:cNvPr id="4" name="object 4"/>
          <p:cNvSpPr txBox="1"/>
          <p:nvPr/>
        </p:nvSpPr>
        <p:spPr>
          <a:xfrm>
            <a:off x="4576159" y="9222473"/>
            <a:ext cx="2817495" cy="635000"/>
          </a:xfrm>
          <a:prstGeom prst="rect">
            <a:avLst/>
          </a:prstGeom>
        </p:spPr>
        <p:txBody>
          <a:bodyPr vert="horz" wrap="square" lIns="0" tIns="12700" rIns="0" bIns="0" rtlCol="0">
            <a:spAutoFit/>
          </a:bodyPr>
          <a:lstStyle/>
          <a:p>
            <a:pPr marL="12700" marR="5080" indent="782320" algn="r">
              <a:lnSpc>
                <a:spcPct val="100000"/>
              </a:lnSpc>
              <a:spcBef>
                <a:spcPts val="100"/>
              </a:spcBef>
            </a:pPr>
            <a:r>
              <a:rPr sz="1000" b="1" dirty="0">
                <a:solidFill>
                  <a:srgbClr val="343B3C"/>
                </a:solidFill>
                <a:latin typeface="Calibri"/>
                <a:cs typeface="Calibri"/>
              </a:rPr>
              <a:t>Company</a:t>
            </a:r>
            <a:r>
              <a:rPr sz="1000" b="1" spc="-25" dirty="0">
                <a:solidFill>
                  <a:srgbClr val="343B3C"/>
                </a:solidFill>
                <a:latin typeface="Calibri"/>
                <a:cs typeface="Calibri"/>
              </a:rPr>
              <a:t> </a:t>
            </a:r>
            <a:r>
              <a:rPr sz="1000" b="1" dirty="0">
                <a:solidFill>
                  <a:srgbClr val="343B3C"/>
                </a:solidFill>
                <a:latin typeface="Calibri"/>
                <a:cs typeface="Calibri"/>
              </a:rPr>
              <a:t>Secretary</a:t>
            </a:r>
            <a:r>
              <a:rPr sz="1000" b="1" spc="-25" dirty="0">
                <a:solidFill>
                  <a:srgbClr val="343B3C"/>
                </a:solidFill>
                <a:latin typeface="Calibri"/>
                <a:cs typeface="Calibri"/>
              </a:rPr>
              <a:t> </a:t>
            </a:r>
            <a:r>
              <a:rPr sz="1000" b="1" dirty="0">
                <a:solidFill>
                  <a:srgbClr val="343B3C"/>
                </a:solidFill>
                <a:latin typeface="Calibri"/>
                <a:cs typeface="Calibri"/>
              </a:rPr>
              <a:t>and</a:t>
            </a:r>
            <a:r>
              <a:rPr sz="1000" b="1" spc="-25" dirty="0">
                <a:solidFill>
                  <a:srgbClr val="343B3C"/>
                </a:solidFill>
                <a:latin typeface="Calibri"/>
                <a:cs typeface="Calibri"/>
              </a:rPr>
              <a:t> </a:t>
            </a:r>
            <a:r>
              <a:rPr sz="1000" b="1" spc="-10" dirty="0">
                <a:solidFill>
                  <a:srgbClr val="343B3C"/>
                </a:solidFill>
                <a:latin typeface="Calibri"/>
                <a:cs typeface="Calibri"/>
              </a:rPr>
              <a:t>Administrator </a:t>
            </a:r>
            <a:r>
              <a:rPr sz="1000" b="0" dirty="0">
                <a:solidFill>
                  <a:srgbClr val="343B3C"/>
                </a:solidFill>
                <a:latin typeface="Calibri Light"/>
                <a:cs typeface="Calibri Light"/>
              </a:rPr>
              <a:t>BNP</a:t>
            </a:r>
            <a:r>
              <a:rPr sz="1000" b="0" spc="-20" dirty="0">
                <a:solidFill>
                  <a:srgbClr val="343B3C"/>
                </a:solidFill>
                <a:latin typeface="Calibri Light"/>
                <a:cs typeface="Calibri Light"/>
              </a:rPr>
              <a:t> </a:t>
            </a:r>
            <a:r>
              <a:rPr sz="1000" b="0" dirty="0">
                <a:solidFill>
                  <a:srgbClr val="343B3C"/>
                </a:solidFill>
                <a:latin typeface="Calibri Light"/>
                <a:cs typeface="Calibri Light"/>
              </a:rPr>
              <a:t>Paribas</a:t>
            </a:r>
            <a:r>
              <a:rPr sz="1000" b="0" spc="-20" dirty="0">
                <a:solidFill>
                  <a:srgbClr val="343B3C"/>
                </a:solidFill>
                <a:latin typeface="Calibri Light"/>
                <a:cs typeface="Calibri Light"/>
              </a:rPr>
              <a:t> </a:t>
            </a:r>
            <a:r>
              <a:rPr sz="1000" b="0" dirty="0">
                <a:solidFill>
                  <a:srgbClr val="343B3C"/>
                </a:solidFill>
                <a:latin typeface="Calibri Light"/>
                <a:cs typeface="Calibri Light"/>
              </a:rPr>
              <a:t>S.A,</a:t>
            </a:r>
            <a:r>
              <a:rPr sz="1000" b="0" spc="-15" dirty="0">
                <a:solidFill>
                  <a:srgbClr val="343B3C"/>
                </a:solidFill>
                <a:latin typeface="Calibri Light"/>
                <a:cs typeface="Calibri Light"/>
              </a:rPr>
              <a:t> </a:t>
            </a:r>
            <a:r>
              <a:rPr sz="1000" b="0" dirty="0">
                <a:solidFill>
                  <a:srgbClr val="343B3C"/>
                </a:solidFill>
                <a:latin typeface="Calibri Light"/>
                <a:cs typeface="Calibri Light"/>
              </a:rPr>
              <a:t>Guernsey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Branch </a:t>
            </a:r>
            <a:r>
              <a:rPr sz="1000" b="0" u="sng" spc="-10" dirty="0">
                <a:solidFill>
                  <a:srgbClr val="007AC4"/>
                </a:solidFill>
                <a:uFill>
                  <a:solidFill>
                    <a:srgbClr val="007AC4"/>
                  </a:solidFill>
                </a:uFill>
                <a:latin typeface="Calibri Light"/>
                <a:cs typeface="Calibri Light"/>
                <a:hlinkClick r:id="rId5"/>
              </a:rPr>
              <a:t>guernsey.bp2s.volta.cosec@bnpparibas.com</a:t>
            </a:r>
            <a:endParaRPr sz="1000" dirty="0">
              <a:latin typeface="Calibri Light"/>
              <a:cs typeface="Calibri Light"/>
            </a:endParaRPr>
          </a:p>
          <a:p>
            <a:pPr marR="5080" algn="r">
              <a:lnSpc>
                <a:spcPct val="100000"/>
              </a:lnSpc>
            </a:pPr>
            <a:r>
              <a:rPr sz="1000" b="0" dirty="0">
                <a:solidFill>
                  <a:srgbClr val="343B3C"/>
                </a:solidFill>
                <a:latin typeface="Calibri Light"/>
                <a:cs typeface="Calibri Light"/>
              </a:rPr>
              <a:t>+44 (0) 1481 750 </a:t>
            </a:r>
            <a:r>
              <a:rPr sz="1000" b="0" spc="-25" dirty="0">
                <a:solidFill>
                  <a:srgbClr val="343B3C"/>
                </a:solidFill>
                <a:latin typeface="Calibri Light"/>
                <a:cs typeface="Calibri Light"/>
              </a:rPr>
              <a:t>853</a:t>
            </a:r>
            <a:endParaRPr sz="1000" dirty="0">
              <a:latin typeface="Calibri Light"/>
              <a:cs typeface="Calibri Light"/>
            </a:endParaRPr>
          </a:p>
        </p:txBody>
      </p:sp>
      <p:pic>
        <p:nvPicPr>
          <p:cNvPr id="5" name="object 5"/>
          <p:cNvPicPr/>
          <p:nvPr/>
        </p:nvPicPr>
        <p:blipFill>
          <a:blip r:embed="rId6" cstate="print"/>
          <a:stretch>
            <a:fillRect/>
          </a:stretch>
        </p:blipFill>
        <p:spPr>
          <a:xfrm>
            <a:off x="6966001" y="181054"/>
            <a:ext cx="413994" cy="406113"/>
          </a:xfrm>
          <a:prstGeom prst="rect">
            <a:avLst/>
          </a:prstGeom>
        </p:spPr>
      </p:pic>
      <p:grpSp>
        <p:nvGrpSpPr>
          <p:cNvPr id="11" name="object 11"/>
          <p:cNvGrpSpPr/>
          <p:nvPr/>
        </p:nvGrpSpPr>
        <p:grpSpPr>
          <a:xfrm>
            <a:off x="0" y="756005"/>
            <a:ext cx="7560309" cy="720090"/>
            <a:chOff x="0" y="756005"/>
            <a:chExt cx="7560309" cy="720090"/>
          </a:xfrm>
        </p:grpSpPr>
        <p:sp>
          <p:nvSpPr>
            <p:cNvPr id="12" name="object 12"/>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13" name="object 13"/>
            <p:cNvPicPr/>
            <p:nvPr/>
          </p:nvPicPr>
          <p:blipFill>
            <a:blip r:embed="rId7" cstate="print"/>
            <a:stretch>
              <a:fillRect/>
            </a:stretch>
          </p:blipFill>
          <p:spPr>
            <a:xfrm>
              <a:off x="6464465" y="757174"/>
              <a:ext cx="1095527" cy="718832"/>
            </a:xfrm>
            <a:prstGeom prst="rect">
              <a:avLst/>
            </a:prstGeom>
          </p:spPr>
        </p:pic>
      </p:grpSp>
      <p:sp>
        <p:nvSpPr>
          <p:cNvPr id="14" name="object 14"/>
          <p:cNvSpPr txBox="1">
            <a:spLocks noGrp="1"/>
          </p:cNvSpPr>
          <p:nvPr>
            <p:ph type="title"/>
          </p:nvPr>
        </p:nvSpPr>
        <p:spPr>
          <a:xfrm>
            <a:off x="2184902" y="814225"/>
            <a:ext cx="2092960" cy="359073"/>
          </a:xfrm>
          <a:prstGeom prst="rect">
            <a:avLst/>
          </a:prstGeom>
        </p:spPr>
        <p:txBody>
          <a:bodyPr vert="horz" wrap="square" lIns="0" tIns="12700" rIns="0" bIns="0" rtlCol="0">
            <a:spAutoFit/>
          </a:bodyPr>
          <a:lstStyle/>
          <a:p>
            <a:pPr marL="12700">
              <a:lnSpc>
                <a:spcPts val="2680"/>
              </a:lnSpc>
              <a:spcBef>
                <a:spcPts val="100"/>
              </a:spcBef>
            </a:pPr>
            <a:r>
              <a:rPr spc="-10" dirty="0"/>
              <a:t>Volta</a:t>
            </a:r>
            <a:r>
              <a:rPr spc="-70" dirty="0"/>
              <a:t> </a:t>
            </a:r>
            <a:r>
              <a:rPr dirty="0"/>
              <a:t>Finance</a:t>
            </a:r>
            <a:r>
              <a:rPr spc="-60" dirty="0"/>
              <a:t> </a:t>
            </a:r>
            <a:r>
              <a:rPr spc="-25" dirty="0"/>
              <a:t>Ltd</a:t>
            </a:r>
          </a:p>
        </p:txBody>
      </p:sp>
      <p:pic>
        <p:nvPicPr>
          <p:cNvPr id="19" name="Image 18">
            <a:extLst>
              <a:ext uri="{FF2B5EF4-FFF2-40B4-BE49-F238E27FC236}">
                <a16:creationId xmlns:a16="http://schemas.microsoft.com/office/drawing/2014/main" id="{6A957923-65A0-AAE4-5840-E5453821C83A}"/>
              </a:ext>
            </a:extLst>
          </p:cNvPr>
          <p:cNvPicPr>
            <a:picLocks noChangeAspect="1"/>
          </p:cNvPicPr>
          <p:nvPr>
            <p:custDataLst>
              <p:tags r:id="rId1"/>
            </p:custDataLst>
          </p:nvPr>
        </p:nvPicPr>
        <p:blipFill>
          <a:blip r:embed="rId8"/>
          <a:stretch>
            <a:fillRect/>
          </a:stretch>
        </p:blipFill>
        <p:spPr>
          <a:xfrm>
            <a:off x="3844731" y="10409784"/>
            <a:ext cx="3514725" cy="101740"/>
          </a:xfrm>
          <a:prstGeom prst="rect">
            <a:avLst/>
          </a:prstGeom>
        </p:spPr>
      </p:pic>
      <p:pic>
        <p:nvPicPr>
          <p:cNvPr id="20" name="Image 19">
            <a:extLst>
              <a:ext uri="{FF2B5EF4-FFF2-40B4-BE49-F238E27FC236}">
                <a16:creationId xmlns:a16="http://schemas.microsoft.com/office/drawing/2014/main" id="{066863BB-51CF-E549-58F4-4DD410ACB415}"/>
              </a:ext>
            </a:extLst>
          </p:cNvPr>
          <p:cNvPicPr>
            <a:picLocks noChangeAspect="1"/>
          </p:cNvPicPr>
          <p:nvPr>
            <p:custDataLst>
              <p:tags r:id="rId2"/>
            </p:custDataLst>
          </p:nvPr>
        </p:nvPicPr>
        <p:blipFill>
          <a:blip r:embed="rId9"/>
          <a:stretch>
            <a:fillRect/>
          </a:stretch>
        </p:blipFill>
        <p:spPr>
          <a:xfrm>
            <a:off x="1921697" y="1173143"/>
            <a:ext cx="2619375" cy="218516"/>
          </a:xfrm>
          <a:prstGeom prst="rect">
            <a:avLst/>
          </a:prstGeom>
        </p:spPr>
      </p:pic>
      <p:pic>
        <p:nvPicPr>
          <p:cNvPr id="21" name="Image 20" descr="Une image contenant texte, Police, capture d’écran, ligne&#10;&#10;Le contenu généré par l’IA peut être incorrect.">
            <a:extLst>
              <a:ext uri="{FF2B5EF4-FFF2-40B4-BE49-F238E27FC236}">
                <a16:creationId xmlns:a16="http://schemas.microsoft.com/office/drawing/2014/main" id="{60805310-D7A8-C9F1-6518-453BCF86337A}"/>
              </a:ext>
            </a:extLst>
          </p:cNvPr>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167245" y="185040"/>
            <a:ext cx="2543175" cy="400050"/>
          </a:xfrm>
          <a:prstGeom prst="rect">
            <a:avLst/>
          </a:prstGeom>
          <a:noFill/>
          <a:ln>
            <a:noFill/>
          </a:ln>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UPSLIDETOCALGOID" val="Standard"/>
  <p:tag name="FOOTERSCRIPT" val="&lt;%Team%&gt;"/>
  <p:tag name="DATESCRIPT" val="&lt;%Date%&gt;"/>
  <p:tag name="UPSLIDETOCMASTERID" val="Axa IM6 17 2015"/>
  <p:tag name="UPSLIDETOCMASTERNAME" val="Axa IM"/>
  <p:tag name="UPSLIDETOCMASTERLASTEDITIONDATE" val="635774012337049000"/>
  <p:tag name="UPSLIDEFOOTNOTEOPTIONS" val="{&#10;  &quot;Multiline&quot;: false,&#10;  &quot;Numbering&quot;: 1,&#10;  &quot;SuperscriptFormat&quot;: 0&#10;}"/>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true&lt;/ContainsPrentLessSubsections&gt;&#10;    &lt;ContainsAppendix&gt;true&lt;/ContainsAppendix&gt;&#10;    &lt;ContainsUnNumberedSections&gt;true&lt;/ContainsUnNumberedSections&gt;&#10;    &lt;SlideTitle /&gt;&#10;  &lt;/TocSlidesOptions&gt;&#10;  &lt;SectionSlideOptions&gt;&#10;    &lt;ContainsOwnSubSection&gt;true&lt;/ContainsOwnSubSection&gt;&#10;    &lt;ContainsOwnSlide&gt;false&lt;/ContainsOwnSlide&gt;&#10;    &lt;ContainsOtherSections&gt;true&lt;/ContainsOtherSections&gt;&#10;    &lt;ContainsOthersSubsection&gt;false&lt;/ContainsOthersSubsection&gt;&#10;    &lt;containsAppendix&gt;true&lt;/containsAppendix&gt;&#10;    &lt;containsUnnumberedSections&gt;true&lt;/containsUnnumberedSections&gt;&#10;    &lt;SlideTitle /&gt;&#10;  &lt;/SectionSlideOptions&gt;&#10;  &lt;SubSectionSlideOptions&gt;&#10;    &lt;ContainsOtherSubsections&gt;tru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Office Theme&lt;/DesignName&gt;&#10;      &lt;LayoutName&gt;Blank&lt;/LayoutName&gt;&#10;    &lt;/TocSlidesLayout&gt;&#10;    &lt;SectionLayout&gt;&#10;      &lt;DesignName&gt;Office Theme&lt;/DesignName&gt;&#10;      &lt;LayoutName&gt;Blank&lt;/LayoutName&gt;&#10;    &lt;/SectionLayout&gt;&#10;    &lt;SubsectionLayout&gt;&#10;      &lt;DesignName&gt;Office Theme&lt;/DesignName&gt;&#10;      &lt;LayoutName&gt;Blank&lt;/LayoutName&gt;&#10;    &lt;/SubsectionLayout&gt;&#10;    &lt;AppendixLayout&gt;&#10;      &lt;DesignName /&gt;&#10;      &lt;LayoutName /&gt;&#10;    &lt;/AppendixLayout&gt;&#10;    &lt;TitleSliLayout&gt;&#10;      &lt;DesignName&gt;Office Theme&lt;/DesignName&gt;&#10;      &lt;LayoutName&gt;Title Slide&lt;/LayoutName&gt;&#10;    &lt;/TitleSliLayout&gt;&#10;  &lt;/UsedSlideLayouts&gt;&#10;  &lt;ActiveReminders&gt;&#10;    &lt;MigrationVersion&gt;6.9.27.2&lt;/MigrationVersion&gt;&#10;  &lt;/ActiveReminders&gt;&#10;  &lt;HardRefreshRequired&gt;true&lt;/HardRefreshRequired&gt;&#10;  &lt;CustomAlgoOptions&gt;&#10;    &lt;CustomBaseAlgoOptions&gt;&#10;      &lt;UseSlideTitleAsSubSectionMarker&gt;false&lt;/UseSlideTitleAsSubSectionMarker&gt;&#10;      &lt;SlideTitleAsSectionMarker&gt;&#10;        &lt;UseTitleAsReminder&gt;false&lt;/UseTitleAsReminder&gt;&#10;      &lt;/SlideTitleAsSectionMarker&gt;&#10;      &lt;ShowSectionNums&gt;true&lt;/ShowSectionNums&gt;&#10;      &lt;ShowSlideIndex&gt;true&lt;/ShowSlideIndex&gt;&#10;      &lt;myColorOfNonCurrentItems&gt;&#10;        &lt;UseFixedColor&gt;true&lt;/UseFixedColor&gt;&#10;        &lt;R&gt;0&lt;/R&gt;&#10;        &lt;G&gt;123&lt;/G&gt;&#10;        &lt;B&gt;196&lt;/B&gt;&#10;      &lt;/myColorOfNonCurrentItems&gt;&#10;      &lt;currentItemFormat&gt;&#10;        &lt;UseBanner&gt;false&lt;/UseBanner&gt;&#10;        &lt;BannerFillR&gt;0&lt;/BannerFillR&gt;&#10;        &lt;BannerFillG&gt;0&lt;/BannerFillG&gt;&#10;        &lt;BannerFillB&gt;0&lt;/BannerFillB&gt;&#10;        &lt;ForceBold&gt;true&lt;/ForceBold&gt;&#10;        &lt;ApplyToSubSections&gt;true&lt;/ApplyToSubSections&gt;&#10;        &lt;ApplyToSectionsOnSubSectionDividers&gt;tru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1&lt;/Shading&gt;&#10;      &lt;/nonCurrentItemAttenuation&gt;&#10;      &lt;ForceDisplayTOCOnTwocolumns&gt;false&lt;/ForceDisplayTOCOnTwocolumns&gt;&#10;      &lt;DisplayTOCOnTwocolumns&gt;false&lt;/DisplayTOCOnTwocolumns&gt;&#10;      &lt;Scripts&gt;&#10;        &lt;BeforeSubSecTitle /&gt;&#10;        &lt;BeforeSlideIndex&gt;p.&lt;/BeforeSlideIndex&gt;&#10;        &lt;AfterSecNum /&gt;&#10;        &lt;BeforeSecNum /&gt;&#10;        &lt;ZeroBeforeSecNum&gt;false&lt;/ZeroBeforeSecNum&gt;&#10;        &lt;AfterSubSecNum /&gt;&#10;        &lt;BeforeSubSecNum /&gt;&#10;      &lt;/Scripts&gt;&#10;      &lt;Lines&gt;&#10;        &lt;UseLineBelowSections&gt;true&lt;/UseLineBelowSections&gt;&#10;        &lt;LineBelowSection&gt;&#10;          &lt;XOffset&gt;7&lt;/XOffset&gt;&#10;          &lt;YOffset&gt;5&lt;/YOffset&gt;&#10;          &lt;Weight&gt;1&lt;/Weight&gt;&#10;          &lt;R&gt;87&lt;/R&gt;&#10;          &lt;G&gt;87&lt;/G&gt;&#10;          &lt;B&gt;87&lt;/B&gt;&#10;          &lt;LineStyle&gt;1&lt;/LineStyle&gt;&#10;        &lt;/LineBelowSection&gt;&#10;      &lt;/Lines&gt;&#10;      &lt;ManVerticalSpacing&gt;&#10;        &lt;UseManualSpacing&gt;true&lt;/UseManualSpacing&gt;&#10;        &lt;ManualSpacing&gt;&#10;          &lt;SpaceBeforeSections&gt;25&lt;/SpaceBeforeSections&gt;&#10;          &lt;SpaceBeforeSubSections&gt;15&lt;/SpaceBeforeSubSections&gt;&#10;          &lt;SpaceBeforeSlides&gt;5.49921274&lt;/SpaceBeforeSlides&gt;&#10;        &lt;/ManualSpacing&gt;&#10;        &lt;ManualSpacingSections&gt;&#10;          &lt;SpaceBeforeSections&gt;16.4976387&lt;/SpaceBeforeSections&gt;&#10;          &lt;SpaceBeforeSubSections&gt;10.9984255&lt;/SpaceBeforeSubSections&gt;&#10;          &lt;SpaceBeforeSlides&gt;5.49921274&lt;/SpaceBeforeSlides&gt;&#10;        &lt;/ManualSpacingSections&gt;&#10;        &lt;ManualSpacingSubSections&gt;&#10;          &lt;SpaceBeforeSections&gt;16.4976387&lt;/SpaceBeforeSections&gt;&#10;          &lt;SpaceBeforeSubSections&gt;10.9984255&lt;/SpaceBeforeSubSections&gt;&#10;          &lt;SpaceBeforeSlides&gt;5.49921274&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true&lt;/XmlSubSectionsHaveSlide&gt;&#10;  &lt;AllowDuplicateTitleSlides&gt;true&lt;/AllowDuplicateTitleSlides&gt;&#10;  &lt;ShowEmptySlideTitles&gt;false&lt;/ShowEmptySlideTitles&gt;&#10;  &lt;NumberingOption&gt;&#10;    &lt;NumType&gt;RomanAndLettersLight&lt;/NumType&gt;&#10;  &lt;/NumberingOption&gt;&#10;  &lt;NumberingOptionForAppendix&gt;&#10;    &lt;NumType&gt;RomanAndSmallLettersLight&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1.xml><?xml version="1.0" encoding="utf-8"?>
<p:tagLst xmlns:a="http://schemas.openxmlformats.org/drawingml/2006/main" xmlns:r="http://schemas.openxmlformats.org/officeDocument/2006/relationships" xmlns:p="http://schemas.openxmlformats.org/presentationml/2006/main">
  <p:tag name="SLIDEINDEX" val="285"/>
  <p:tag name="NAME" val="SLIDEINDEX"/>
  <p:tag name="TOCTEMPLATESHAPENAME" val="Numéro de slide"/>
  <p:tag name="TOCTEMPLATESHAPEDESCRIPTION" val="Définit le format de la forme contenant le numéro de diapositive"/>
</p:tagLst>
</file>

<file path=ppt/tags/tag12.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1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1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15.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1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18.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19.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20.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21.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22.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23.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2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25.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2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2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28.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9.xml><?xml version="1.0" encoding="utf-8"?>
<p:tagLst xmlns:a="http://schemas.openxmlformats.org/drawingml/2006/main" xmlns:r="http://schemas.openxmlformats.org/officeDocument/2006/relationships" xmlns:p="http://schemas.openxmlformats.org/presentationml/2006/main">
  <p:tag name="LAST UPDATE DATE" val="491051846.046634"/>
  <p:tag name="IMPORTID" val="7295610419.690563"/>
  <p:tag name="WBLAST" val="G:\SIM1\SFD\Deals\Volta\Reports - CoGestion\Monthly Reporting\Generation PPT\Volta - Monthly Report maquette.xlsm"/>
  <p:tag name="USER NAME" val="hidam"/>
  <p:tag name="IMPORTID2" val="_4327"/>
  <p:tag name="TYPE" val="1"/>
  <p:tag name="SOURCENAME" val="Data as of 30 Jun 2025"/>
  <p:tag name="SHEETID" val="Report"/>
  <p:tag name="PICTUREAPPEARANCE" val="xlPrinter"/>
  <p:tag name="NORESIZEONUPDATE" val="False"/>
</p:tagLst>
</file>

<file path=ppt/tags/tag3.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30.xml><?xml version="1.0" encoding="utf-8"?>
<p:tagLst xmlns:a="http://schemas.openxmlformats.org/drawingml/2006/main" xmlns:r="http://schemas.openxmlformats.org/officeDocument/2006/relationships" xmlns:p="http://schemas.openxmlformats.org/presentationml/2006/main">
  <p:tag name="LAST UPDATE DATE" val="491051848.450566"/>
  <p:tag name="IMPORTID" val="7874295452902.308287"/>
  <p:tag name="WBLAST" val="G:\SIM1\SFD\Deals\Volta\Reports - CoGestion\Monthly Reporting\Generation PPT\Volta - Monthly Report maquette.xlsm"/>
  <p:tag name="USER NAME" val="hidam"/>
  <p:tag name="TYPE" val="1"/>
  <p:tag name="SOURCENAME" val="Virgin Media Secured Finance PLC"/>
  <p:tag name="SHEETID" val="Report"/>
  <p:tag name="PICTUREAPPEARANCE" val="xlPrinter"/>
  <p:tag name="NORESIZEONUPDATE" val="False"/>
</p:tagLst>
</file>

<file path=ppt/tags/tag31.xml><?xml version="1.0" encoding="utf-8"?>
<p:tagLst xmlns:a="http://schemas.openxmlformats.org/drawingml/2006/main" xmlns:r="http://schemas.openxmlformats.org/officeDocument/2006/relationships" xmlns:p="http://schemas.openxmlformats.org/presentationml/2006/main">
  <p:tag name="LAST UPDATE DATE" val="491051850.053815"/>
  <p:tag name="IMPORTID" val="5056293884579.772403"/>
  <p:tag name="WBLAST" val="G:\SIM1\SFD\Deals\Volta\Reports - CoGestion\Monthly Reporting\Generation PPT\Volta - Monthly Report maquette.xlsm"/>
  <p:tag name="USER NAME" val="hidam"/>
  <p:tag name="TYPE" val="2"/>
  <p:tag name="SOURCENAME" val="As a % of Gross Assets Value (Chart 10)"/>
  <p:tag name="SHEETID" val="Report"/>
  <p:tag name="PICTUREAPPEARANCE" val="xlPrinter"/>
  <p:tag name="NORESIZEONUPDATE" val="False"/>
</p:tagLst>
</file>

<file path=ppt/tags/tag32.xml><?xml version="1.0" encoding="utf-8"?>
<p:tagLst xmlns:a="http://schemas.openxmlformats.org/drawingml/2006/main" xmlns:r="http://schemas.openxmlformats.org/officeDocument/2006/relationships" xmlns:p="http://schemas.openxmlformats.org/presentationml/2006/main">
  <p:tag name="LAST UPDATE DATE" val="491051851.006317"/>
  <p:tag name="IMPORTID" val="3554293884976.770615"/>
  <p:tag name="WBLAST" val="G:\SIM1\SFD\Deals\Volta\Reports - CoGestion\Monthly Reporting\Generation PPT\Volta - Monthly Report maquette.xlsm"/>
  <p:tag name="USER NAME" val="hidam"/>
  <p:tag name="TYPE" val="2"/>
  <p:tag name="SOURCENAME" val="Chart 4"/>
  <p:tag name="SHEETID" val="Report"/>
  <p:tag name="PICTUREAPPEARANCE" val="xlPrinter"/>
  <p:tag name="NORESIZEONUPDATE" val="False"/>
</p:tagLst>
</file>

<file path=ppt/tags/tag33.xml><?xml version="1.0" encoding="utf-8"?>
<p:tagLst xmlns:a="http://schemas.openxmlformats.org/drawingml/2006/main" xmlns:r="http://schemas.openxmlformats.org/officeDocument/2006/relationships" xmlns:p="http://schemas.openxmlformats.org/presentationml/2006/main">
  <p:tag name="LAST UPDATE DATE" val="491051851.715443"/>
  <p:tag name="IMPORTID" val="6074293884382.987656"/>
  <p:tag name="WBLAST" val="G:\SIM1\SFD\Deals\Volta\Reports - CoGestion\Monthly Reporting\Generation PPT\Volta - Monthly Report maquette.xlsm"/>
  <p:tag name="USER NAME" val="hidam"/>
  <p:tag name="TYPE" val="1"/>
  <p:tag name="SOURCENAME" val="Returns"/>
  <p:tag name="SHEETID" val="Report"/>
  <p:tag name="PICTUREAPPEARANCE" val="xlPrinter"/>
  <p:tag name="NORESIZEONUPDATE" val="False"/>
</p:tagLst>
</file>

<file path=ppt/tags/tag34.xml><?xml version="1.0" encoding="utf-8"?>
<p:tagLst xmlns:a="http://schemas.openxmlformats.org/drawingml/2006/main" xmlns:r="http://schemas.openxmlformats.org/officeDocument/2006/relationships" xmlns:p="http://schemas.openxmlformats.org/presentationml/2006/main">
  <p:tag name="LAST UPDATE DATE" val="491051853.389603"/>
  <p:tag name="IMPORTID" val="808293884841.599409"/>
  <p:tag name="WBLAST" val="G:\SIM1\SFD\Deals\Volta\Reports - CoGestion\Monthly Reporting\Generation PPT\Volta - Monthly Report maquette.xlsm"/>
  <p:tag name="USER NAME" val="hidam"/>
  <p:tag name="TYPE" val="2"/>
  <p:tag name="SOURCENAME" val="Cumulative Total Return (Gross Dividends) (Chart 1)"/>
  <p:tag name="SHEETID" val="HP"/>
  <p:tag name="PICTUREAPPEARANCE" val="xlPrinter"/>
  <p:tag name="NORESIZEONUPDATE" val="False"/>
</p:tagLst>
</file>

<file path=ppt/tags/tag35.xml><?xml version="1.0" encoding="utf-8"?>
<p:tagLst xmlns:a="http://schemas.openxmlformats.org/drawingml/2006/main" xmlns:r="http://schemas.openxmlformats.org/officeDocument/2006/relationships" xmlns:p="http://schemas.openxmlformats.org/presentationml/2006/main">
  <p:tag name="LAST UPDATE DATE" val="491051862.662106"/>
  <p:tag name="IMPORTID" val="5792434727884.263983"/>
  <p:tag name="WBLAST" val="G:\SIM1\SFD\Deals\Volta\Reports - CoGestion\Monthly Reporting\Generation PPT\Volta - Monthly Report maquette.xlsm"/>
  <p:tag name="USER NAME" val="hidam"/>
  <p:tag name="TYPE" val="1"/>
  <p:tag name="SOURCENAME" val="Source: AXA IM, as of June 2025"/>
  <p:tag name="SHEETID" val="Source"/>
  <p:tag name="PICTUREAPPEARANCE" val="xlPrinter"/>
  <p:tag name="NORESIZEONUPDATE" val="False"/>
</p:tagLst>
</file>

<file path=ppt/tags/tag36.xml><?xml version="1.0" encoding="utf-8"?>
<p:tagLst xmlns:a="http://schemas.openxmlformats.org/drawingml/2006/main" xmlns:r="http://schemas.openxmlformats.org/officeDocument/2006/relationships" xmlns:p="http://schemas.openxmlformats.org/presentationml/2006/main">
  <p:tag name="LAST UPDATE DATE" val="491051863.638418"/>
  <p:tag name="IMPORTID" val="157293903243.751489"/>
  <p:tag name="WBLAST" val="G:\SIM1\SFD\Deals\Volta\Reports - CoGestion\Monthly Reporting\Generation PPT\Volta - Monthly Report maquette.xlsm"/>
  <p:tag name="USER NAME" val="hidam"/>
  <p:tag name="TYPE" val="1"/>
  <p:tag name="SOURCENAME" val="Source: Intex, Bloomberg, AXA IM Paris as of June 2025 – una..."/>
  <p:tag name="SHEETID" val="Source"/>
  <p:tag name="PICTUREAPPEARANCE" val="xlPrinter"/>
  <p:tag name="NORESIZEONUPDATE" val="False"/>
</p:tagLst>
</file>

<file path=ppt/tags/tag37.xml><?xml version="1.0" encoding="utf-8"?>
<p:tagLst xmlns:a="http://schemas.openxmlformats.org/drawingml/2006/main" xmlns:r="http://schemas.openxmlformats.org/officeDocument/2006/relationships" xmlns:p="http://schemas.openxmlformats.org/presentationml/2006/main">
  <p:tag name="LAST UPDATE DATE" val="491051864.610675"/>
  <p:tag name="IMPORTID" val="6448293903313.922707"/>
  <p:tag name="WBLAST" val="G:\SIM1\SFD\Deals\Volta\Reports - CoGestion\Monthly Reporting\Generation PPT\Volta - Monthly Report maquette.xlsm"/>
  <p:tag name="USER NAME" val="hidam"/>
  <p:tag name="TYPE" val="1"/>
  <p:tag name="SOURCENAME" val="Source: Bloomberg, as of June 2025"/>
  <p:tag name="SHEETID" val="Source"/>
  <p:tag name="PICTUREAPPEARANCE" val="xlPrinter"/>
  <p:tag name="NORESIZEONUPDATE" val="False"/>
</p:tagLst>
</file>

<file path=ppt/tags/tag38.xml><?xml version="1.0" encoding="utf-8"?>
<p:tagLst xmlns:a="http://schemas.openxmlformats.org/drawingml/2006/main" xmlns:r="http://schemas.openxmlformats.org/officeDocument/2006/relationships" xmlns:p="http://schemas.openxmlformats.org/presentationml/2006/main">
  <p:tag name="LAST UPDATE DATE" val="491051865.528442"/>
  <p:tag name="IMPORTID" val="5792434727884.263983"/>
  <p:tag name="WBLAST" val="G:\SIM1\SFD\Deals\Volta\Reports - CoGestion\Monthly Reporting\Generation PPT\Volta - Monthly Report maquette.xlsm"/>
  <p:tag name="USER NAME" val="hidam"/>
  <p:tag name="TYPE" val="1"/>
  <p:tag name="SOURCENAME" val="Source: AXA IM, as of June 2025"/>
  <p:tag name="SHEETID" val="Source"/>
  <p:tag name="PICTUREAPPEARANCE" val="xlPrinter"/>
  <p:tag name="NORESIZEONUPDATE" val="False"/>
</p:tagLst>
</file>

<file path=ppt/tags/tag39.xml><?xml version="1.0" encoding="utf-8"?>
<p:tagLst xmlns:a="http://schemas.openxmlformats.org/drawingml/2006/main" xmlns:r="http://schemas.openxmlformats.org/officeDocument/2006/relationships" xmlns:p="http://schemas.openxmlformats.org/presentationml/2006/main">
  <p:tag name="LAST UPDATE DATE" val="491051866.465012"/>
  <p:tag name="IMPORTID" val="1515293902138.850389"/>
  <p:tag name="WBLAST" val="G:\SIM1\SFD\Deals\Volta\Reports - CoGestion\Monthly Reporting\Generation PPT\Volta - Monthly Report maquette.xlsm"/>
  <p:tag name="USER NAME" val="hidam"/>
  <p:tag name="TYPE" val="1"/>
  <p:tag name="SOURCENAME" val="MONTHLY REPORT  VOLTA FINANCE LIMITED  - June 2025 ⯀ 1"/>
  <p:tag name="SHEETID" val="Source"/>
  <p:tag name="PICTUREAPPEARANCE" val="xlPrinter"/>
  <p:tag name="NORESIZEONUPDATE" val="False"/>
</p:tagLst>
</file>

<file path=ppt/tags/tag4.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40.xml><?xml version="1.0" encoding="utf-8"?>
<p:tagLst xmlns:a="http://schemas.openxmlformats.org/drawingml/2006/main" xmlns:r="http://schemas.openxmlformats.org/officeDocument/2006/relationships" xmlns:p="http://schemas.openxmlformats.org/presentationml/2006/main">
  <p:tag name="LAST UPDATE DATE" val="491051867.410872"/>
  <p:tag name="IMPORTID" val="1412434729975.040733"/>
  <p:tag name="WBLAST" val="G:\SIM1\SFD\Deals\Volta\Reports - CoGestion\Monthly Reporting\Generation PPT\Volta - Monthly Report maquette.xlsm"/>
  <p:tag name="USER NAME" val="hidam"/>
  <p:tag name="IMPORTID2" val="_6258"/>
  <p:tag name="TYPE" val="1"/>
  <p:tag name="SOURCENAME" val="9.6%"/>
  <p:tag name="SHEETID" val="Report"/>
  <p:tag name="PICTUREAPPEARANCE" val="xlPrinter"/>
  <p:tag name="NORESIZEONUPDATE" val="False"/>
</p:tagLst>
</file>

<file path=ppt/tags/tag41.xml><?xml version="1.0" encoding="utf-8"?>
<p:tagLst xmlns:a="http://schemas.openxmlformats.org/drawingml/2006/main" xmlns:r="http://schemas.openxmlformats.org/officeDocument/2006/relationships" xmlns:p="http://schemas.openxmlformats.org/presentationml/2006/main">
  <p:tag name="LAST UPDATE DATE" val="491051869.256459"/>
  <p:tag name="IMPORTID" val="1029296059623.539103"/>
  <p:tag name="WBLAST" val="G:\SIM1\SFD\Deals\Volta\Reports - CoGestion\Monthly Reporting\Generation PPT\Volta - Monthly Report maquette.xlsm"/>
  <p:tag name="USER NAME" val="hidam"/>
  <p:tag name="TYPE" val="1"/>
  <p:tag name="SOURCENAME" val="€273.0m "/>
  <p:tag name="SHEETID" val="Report"/>
  <p:tag name="PICTUREAPPEARANCE" val="xlPrinter"/>
  <p:tag name="NORESIZEONUPDATE" val="False"/>
</p:tagLst>
</file>

<file path=ppt/tags/tag42.xml><?xml version="1.0" encoding="utf-8"?>
<p:tagLst xmlns:a="http://schemas.openxmlformats.org/drawingml/2006/main" xmlns:r="http://schemas.openxmlformats.org/officeDocument/2006/relationships" xmlns:p="http://schemas.openxmlformats.org/presentationml/2006/main">
  <p:tag name="LAST UPDATE DATE" val="491051870.850728"/>
  <p:tag name="IMPORTID" val="6213454689796.767222"/>
  <p:tag name="WBLAST" val="G:\SIM1\SFD\Deals\Volta\Reports - CoGestion\Monthly Reporting\Generation PPT\Volta - Monthly Report maquette.xlsm"/>
  <p:tag name="USER NAME" val="hidam"/>
  <p:tag name="TYPE" val="1"/>
  <p:tag name="SOURCENAME" val="Monthly Report - June 2025"/>
  <p:tag name="SHEETID" val="Source"/>
  <p:tag name="PICTUREAPPEARANCE" val="xlPrinter"/>
  <p:tag name="NORESIZEONUPDATE" val="False"/>
</p:tagLst>
</file>

<file path=ppt/tags/tag43.xml><?xml version="1.0" encoding="utf-8"?>
<p:tagLst xmlns:a="http://schemas.openxmlformats.org/drawingml/2006/main" xmlns:r="http://schemas.openxmlformats.org/officeDocument/2006/relationships" xmlns:p="http://schemas.openxmlformats.org/presentationml/2006/main">
  <p:tag name="LAST UPDATE DATE" val="491051871.788726"/>
  <p:tag name="IMPORTID" val="3739465409600.653144"/>
  <p:tag name="WBLAST" val="G:\SIM1\SFD\Deals\Volta\Reports - CoGestion\Monthly Reporting\Generation PPT\Volta - Monthly Report maquette.xlsm"/>
  <p:tag name="USER NAME" val="hidam"/>
  <p:tag name="TYPE" val="1"/>
  <p:tag name="SOURCENAME" val="The sum of percentages may not add up to 100.00% due to roun..."/>
  <p:tag name="SHEETID" val="Source"/>
  <p:tag name="PICTUREAPPEARANCE" val="xlPrinter"/>
  <p:tag name="NORESIZEONUPDATE" val="False"/>
</p:tagLst>
</file>

<file path=ppt/tags/tag44.xml><?xml version="1.0" encoding="utf-8"?>
<p:tagLst xmlns:a="http://schemas.openxmlformats.org/drawingml/2006/main" xmlns:r="http://schemas.openxmlformats.org/officeDocument/2006/relationships" xmlns:p="http://schemas.openxmlformats.org/presentationml/2006/main">
  <p:tag name="LAST UPDATE DATE" val="491051872.766682"/>
  <p:tag name="IMPORTID" val="1245293894685.557976"/>
  <p:tag name="WBLAST" val="G:\SIM1\SFD\Deals\Volta\Reports - CoGestion\Monthly Reporting\Generation PPT\Volta - Monthly Report maquette.xlsm"/>
  <p:tag name="USER NAME" val="hidam"/>
  <p:tag name="TYPE" val="2"/>
  <p:tag name="SOURCENAME" val="Currency (Chart 11)"/>
  <p:tag name="SHEETID" val="Report"/>
  <p:tag name="PICTUREAPPEARANCE" val="xlPrinter"/>
  <p:tag name="NORESIZEONUPDATE" val="False"/>
</p:tagLst>
</file>

<file path=ppt/tags/tag45.xml><?xml version="1.0" encoding="utf-8"?>
<p:tagLst xmlns:a="http://schemas.openxmlformats.org/drawingml/2006/main" xmlns:r="http://schemas.openxmlformats.org/officeDocument/2006/relationships" xmlns:p="http://schemas.openxmlformats.org/presentationml/2006/main">
  <p:tag name="LAST UPDATE DATE" val="491051873.457936"/>
  <p:tag name="IMPORTID" val="8515293894588.081246"/>
  <p:tag name="WBLAST" val="G:\SIM1\SFD\Deals\Volta\Reports - CoGestion\Monthly Reporting\Generation PPT\Volta - Monthly Report maquette.xlsm"/>
  <p:tag name="USER NAME" val="hidam"/>
  <p:tag name="TYPE" val="2"/>
  <p:tag name="SOURCENAME" val="Geography (Chart 9)"/>
  <p:tag name="SHEETID" val="Report"/>
  <p:tag name="PICTUREAPPEARANCE" val="xlPrinter"/>
  <p:tag name="NORESIZEONUPDATE" val="False"/>
</p:tagLst>
</file>

<file path=ppt/tags/tag46.xml><?xml version="1.0" encoding="utf-8"?>
<p:tagLst xmlns:a="http://schemas.openxmlformats.org/drawingml/2006/main" xmlns:r="http://schemas.openxmlformats.org/officeDocument/2006/relationships" xmlns:p="http://schemas.openxmlformats.org/presentationml/2006/main">
  <p:tag name="LAST UPDATE DATE" val="491051874.170191"/>
  <p:tag name="IMPORTID" val="1217293895025.615284"/>
  <p:tag name="WBLAST" val="G:\SIM1\SFD\Deals\Volta\Reports - CoGestion\Monthly Reporting\Generation PPT\Volta - Monthly Report maquette.xlsm"/>
  <p:tag name="USER NAME" val="hidam"/>
  <p:tag name="TYPE" val="2"/>
  <p:tag name="SOURCENAME" val="Chart 1"/>
  <p:tag name="SHEETID" val="Report"/>
  <p:tag name="PICTUREAPPEARANCE" val="xlPrinter"/>
  <p:tag name="NORESIZEONUPDATE" val="False"/>
</p:tagLst>
</file>

<file path=ppt/tags/tag47.xml><?xml version="1.0" encoding="utf-8"?>
<p:tagLst xmlns:a="http://schemas.openxmlformats.org/drawingml/2006/main" xmlns:r="http://schemas.openxmlformats.org/officeDocument/2006/relationships" xmlns:p="http://schemas.openxmlformats.org/presentationml/2006/main">
  <p:tag name="LAST UPDATE DATE" val="491051874.957883"/>
  <p:tag name="IMPORTID" val="6111293902106.322834"/>
  <p:tag name="WBLAST" val="G:\SIM1\SFD\Deals\Volta\Reports - CoGestion\Monthly Reporting\Generation PPT\Volta - Monthly Report maquette.xlsm"/>
  <p:tag name="USER NAME" val="hidam"/>
  <p:tag name="TYPE" val="1"/>
  <p:tag name="SOURCENAME" val="MONTHLY REPORT  VOLTA FINANCE LIMITED  - June 2025 ⯀ 2"/>
  <p:tag name="SHEETID" val="Source"/>
  <p:tag name="PICTUREAPPEARANCE" val="xlPrinter"/>
  <p:tag name="NORESIZEONUPDATE" val="False"/>
</p:tagLst>
</file>

<file path=ppt/tags/tag48.xml><?xml version="1.0" encoding="utf-8"?>
<p:tagLst xmlns:a="http://schemas.openxmlformats.org/drawingml/2006/main" xmlns:r="http://schemas.openxmlformats.org/officeDocument/2006/relationships" xmlns:p="http://schemas.openxmlformats.org/presentationml/2006/main">
  <p:tag name="LAST UPDATE DATE" val="491051875.888288"/>
  <p:tag name="IMPORTID" val="157293903243.751489"/>
  <p:tag name="WBLAST" val="G:\SIM1\SFD\Deals\Volta\Reports - CoGestion\Monthly Reporting\Generation PPT\Volta - Monthly Report maquette.xlsm"/>
  <p:tag name="USER NAME" val="hidam"/>
  <p:tag name="TYPE" val="1"/>
  <p:tag name="SOURCENAME" val="Source: Intex, Bloomberg, AXA IM Paris as of June 2025 – una..."/>
  <p:tag name="SHEETID" val="Source"/>
  <p:tag name="PICTUREAPPEARANCE" val="xlPrinter"/>
  <p:tag name="NORESIZEONUPDATE" val="False"/>
</p:tagLst>
</file>

<file path=ppt/tags/tag49.xml><?xml version="1.0" encoding="utf-8"?>
<p:tagLst xmlns:a="http://schemas.openxmlformats.org/drawingml/2006/main" xmlns:r="http://schemas.openxmlformats.org/officeDocument/2006/relationships" xmlns:p="http://schemas.openxmlformats.org/presentationml/2006/main">
  <p:tag name="LAST UPDATE DATE" val="491051876.854613"/>
  <p:tag name="IMPORTID" val="5792434727884.263983"/>
  <p:tag name="WBLAST" val="G:\SIM1\SFD\Deals\Volta\Reports - CoGestion\Monthly Reporting\Generation PPT\Volta - Monthly Report maquette.xlsm"/>
  <p:tag name="USER NAME" val="hidam"/>
  <p:tag name="TYPE" val="1"/>
  <p:tag name="SOURCENAME" val="Source: AXA IM, as of June 2025"/>
  <p:tag name="SHEETID" val="Source"/>
  <p:tag name="PICTUREAPPEARANCE" val="xlPrinter"/>
  <p:tag name="NORESIZEONUPDATE" val="False"/>
</p:tagLst>
</file>

<file path=ppt/tags/tag5.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50.xml><?xml version="1.0" encoding="utf-8"?>
<p:tagLst xmlns:a="http://schemas.openxmlformats.org/drawingml/2006/main" xmlns:r="http://schemas.openxmlformats.org/officeDocument/2006/relationships" xmlns:p="http://schemas.openxmlformats.org/presentationml/2006/main">
  <p:tag name="LAST UPDATE DATE" val="491051877.799637"/>
  <p:tag name="IMPORTID" val="9357295453433.125646"/>
  <p:tag name="WBLAST" val="G:\SIM1\SFD\Deals\Volta\Reports - CoGestion\Monthly Reporting\Generation PPT\Volta - Monthly Report maquette.xlsm"/>
  <p:tag name="USER NAME" val="hidam"/>
  <p:tag name="TYPE" val="1"/>
  <p:tag name="SOURCENAME" val="Market Value (€m)"/>
  <p:tag name="SHEETID" val="Report"/>
  <p:tag name="PICTUREAPPEARANCE" val="xlPrinter"/>
  <p:tag name="NORESIZEONUPDATE" val="False"/>
</p:tagLst>
</file>

<file path=ppt/tags/tag51.xml><?xml version="1.0" encoding="utf-8"?>
<p:tagLst xmlns:a="http://schemas.openxmlformats.org/drawingml/2006/main" xmlns:r="http://schemas.openxmlformats.org/officeDocument/2006/relationships" xmlns:p="http://schemas.openxmlformats.org/presentationml/2006/main">
  <p:tag name="LAST UPDATE DATE" val="491051879.620308"/>
  <p:tag name="IMPORTID" val="5792434727884.263983"/>
  <p:tag name="WBLAST" val="G:\SIM1\SFD\Deals\Volta\Reports - CoGestion\Monthly Reporting\Generation PPT\Volta - Monthly Report maquette.xlsm"/>
  <p:tag name="USER NAME" val="hidam"/>
  <p:tag name="TYPE" val="1"/>
  <p:tag name="SOURCENAME" val="Source: AXA IM, as of June 2025"/>
  <p:tag name="SHEETID" val="Source"/>
  <p:tag name="PICTUREAPPEARANCE" val="xlPrinter"/>
  <p:tag name="NORESIZEONUPDATE" val="False"/>
</p:tagLst>
</file>

<file path=ppt/tags/tag52.xml><?xml version="1.0" encoding="utf-8"?>
<p:tagLst xmlns:a="http://schemas.openxmlformats.org/drawingml/2006/main" xmlns:r="http://schemas.openxmlformats.org/officeDocument/2006/relationships" xmlns:p="http://schemas.openxmlformats.org/presentationml/2006/main">
  <p:tag name="LAST UPDATE DATE" val="491051880.539281"/>
  <p:tag name="IMPORTID" val="6213454689796.767222"/>
  <p:tag name="WBLAST" val="G:\SIM1\SFD\Deals\Volta\Reports - CoGestion\Monthly Reporting\Generation PPT\Volta - Monthly Report maquette.xlsm"/>
  <p:tag name="USER NAME" val="hidam"/>
  <p:tag name="TYPE" val="1"/>
  <p:tag name="SOURCENAME" val="Monthly Report - June 2025"/>
  <p:tag name="SHEETID" val="Source"/>
  <p:tag name="PICTUREAPPEARANCE" val="xlPrinter"/>
  <p:tag name="NORESIZEONUPDATE" val="False"/>
</p:tagLst>
</file>

<file path=ppt/tags/tag53.xml><?xml version="1.0" encoding="utf-8"?>
<p:tagLst xmlns:a="http://schemas.openxmlformats.org/drawingml/2006/main" xmlns:r="http://schemas.openxmlformats.org/officeDocument/2006/relationships" xmlns:p="http://schemas.openxmlformats.org/presentationml/2006/main">
  <p:tag name="LAST UPDATE DATE" val="491051881.453936"/>
  <p:tag name="IMPORTID" val="216293902057.238474"/>
  <p:tag name="WBLAST" val="G:\SIM1\SFD\Deals\Volta\Reports - CoGestion\Monthly Reporting\Generation PPT\Volta - Monthly Report maquette.xlsm"/>
  <p:tag name="USER NAME" val="hidam"/>
  <p:tag name="TYPE" val="1"/>
  <p:tag name="SOURCENAME" val="MONTHLY REPORT  VOLTA FINANCE LIMITED  - June 2025 ⯀ 3"/>
  <p:tag name="SHEETID" val="Source"/>
  <p:tag name="PICTUREAPPEARANCE" val="xlPrinter"/>
  <p:tag name="NORESIZEONUPDATE" val="False"/>
</p:tagLst>
</file>

<file path=ppt/tags/tag54.xml><?xml version="1.0" encoding="utf-8"?>
<p:tagLst xmlns:a="http://schemas.openxmlformats.org/drawingml/2006/main" xmlns:r="http://schemas.openxmlformats.org/officeDocument/2006/relationships" xmlns:p="http://schemas.openxmlformats.org/presentationml/2006/main">
  <p:tag name="LAST UPDATE DATE" val="491051882.38934"/>
  <p:tag name="IMPORTID" val="6213454689796.767222"/>
  <p:tag name="WBLAST" val="G:\SIM1\SFD\Deals\Volta\Reports - CoGestion\Monthly Reporting\Generation PPT\Volta - Monthly Report maquette.xlsm"/>
  <p:tag name="USER NAME" val="hidam"/>
  <p:tag name="TYPE" val="1"/>
  <p:tag name="SOURCENAME" val="Monthly Report - June 2025"/>
  <p:tag name="SHEETID" val="Source"/>
  <p:tag name="PICTUREAPPEARANCE" val="xlPrinter"/>
  <p:tag name="NORESIZEONUPDATE" val="False"/>
</p:tagLst>
</file>

<file path=ppt/tags/tag6.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7.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8.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9.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479</TotalTime>
  <Words>2155</Words>
  <Application>Microsoft Office PowerPoint</Application>
  <PresentationFormat>Personnalisé</PresentationFormat>
  <Paragraphs>101</Paragraphs>
  <Slides>3</Slides>
  <Notes>0</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3</vt:i4>
      </vt:variant>
    </vt:vector>
  </HeadingPairs>
  <TitlesOfParts>
    <vt:vector size="12" baseType="lpstr">
      <vt:lpstr>Arial</vt:lpstr>
      <vt:lpstr>Calibri</vt:lpstr>
      <vt:lpstr>Calibri Light</vt:lpstr>
      <vt:lpstr>Century Gothic</vt:lpstr>
      <vt:lpstr>Garamond</vt:lpstr>
      <vt:lpstr>Times New Roman</vt:lpstr>
      <vt:lpstr>Verdana</vt:lpstr>
      <vt:lpstr>Office Theme</vt:lpstr>
      <vt:lpstr>UpSlide Table Of Content Master (do not edit)</vt:lpstr>
      <vt:lpstr>Volta Finance Ltd</vt:lpstr>
      <vt:lpstr>Volta Finance Ltd</vt:lpstr>
      <vt:lpstr>Volta Finance Ltd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Volta Finance Ltd Monthly Report- July 2023</dc:title>
  <dc:creator>COSTA Alexis</dc:creator>
  <cp:lastModifiedBy>HIDA Mohamed</cp:lastModifiedBy>
  <cp:revision>22</cp:revision>
  <dcterms:created xsi:type="dcterms:W3CDTF">2023-09-12T09:15:16Z</dcterms:created>
  <dcterms:modified xsi:type="dcterms:W3CDTF">2025-07-24T10:26:21Z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2023-09-12T00:00:00Z</vt:filetime>
  </property>
  <property fmtid="{D5CDD505-2E9C-101B-9397-08002B2CF9AE}" pid="3" name="Creator">
    <vt:lpwstr>Adobe InDesign 18.5 (Macintosh)</vt:lpwstr>
  </property>
  <property fmtid="{D5CDD505-2E9C-101B-9397-08002B2CF9AE}" pid="4" name="LastSaved">
    <vt:filetime>2023-09-12T00:00:00Z</vt:filetime>
  </property>
  <property fmtid="{D5CDD505-2E9C-101B-9397-08002B2CF9AE}" pid="5" name="Producer">
    <vt:lpwstr>Adobe PDF Library 17.0</vt:lpwstr>
  </property>
  <property fmtid="{D5CDD505-2E9C-101B-9397-08002B2CF9AE}" pid="6" name="MSIP_Label_f3b89073-f537-4fe2-a4ef-71907f8c184f_Enabled">
    <vt:lpwstr>true</vt:lpwstr>
  </property>
  <property fmtid="{D5CDD505-2E9C-101B-9397-08002B2CF9AE}" pid="7" name="MSIP_Label_f3b89073-f537-4fe2-a4ef-71907f8c184f_SetDate">
    <vt:lpwstr>2023-09-21T10:10:02Z</vt:lpwstr>
  </property>
  <property fmtid="{D5CDD505-2E9C-101B-9397-08002B2CF9AE}" pid="8" name="MSIP_Label_f3b89073-f537-4fe2-a4ef-71907f8c184f_Method">
    <vt:lpwstr>Standard</vt:lpwstr>
  </property>
  <property fmtid="{D5CDD505-2E9C-101B-9397-08002B2CF9AE}" pid="9" name="MSIP_Label_f3b89073-f537-4fe2-a4ef-71907f8c184f_Name">
    <vt:lpwstr>INTERNAL</vt:lpwstr>
  </property>
  <property fmtid="{D5CDD505-2E9C-101B-9397-08002B2CF9AE}" pid="10" name="MSIP_Label_f3b89073-f537-4fe2-a4ef-71907f8c184f_SiteId">
    <vt:lpwstr>85f3dce2-9de5-43ba-8d73-76ef63954d34</vt:lpwstr>
  </property>
  <property fmtid="{D5CDD505-2E9C-101B-9397-08002B2CF9AE}" pid="11" name="MSIP_Label_f3b89073-f537-4fe2-a4ef-71907f8c184f_ActionId">
    <vt:lpwstr>2443e8dc-06f6-447d-af4d-ce3bb9855841</vt:lpwstr>
  </property>
  <property fmtid="{D5CDD505-2E9C-101B-9397-08002B2CF9AE}" pid="12" name="MSIP_Label_f3b89073-f537-4fe2-a4ef-71907f8c184f_ContentBits">
    <vt:lpwstr>2</vt:lpwstr>
  </property>
</Properties>
</file>