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74" d="100"/>
          <a:sy n="174" d="100"/>
        </p:scale>
        <p:origin x="906" y="126"/>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E44DA7-B91F-4908-ADE5-DE0E40D901C4}"/>
              </a:ext>
            </a:extLst>
          </p:cNvPr>
          <p:cNvPicPr>
            <a:picLocks noChangeAspect="1"/>
          </p:cNvPicPr>
          <p:nvPr>
            <p:custDataLst>
              <p:tags r:id="rId1"/>
            </p:custDataLst>
          </p:nvPr>
        </p:nvPicPr>
        <p:blipFill>
          <a:blip r:embed="rId17"/>
          <a:stretch>
            <a:fillRect/>
          </a:stretch>
        </p:blipFill>
        <p:spPr>
          <a:xfrm>
            <a:off x="619737" y="5407904"/>
            <a:ext cx="2336188" cy="1860053"/>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endParaRPr lang="fr-FR" altLang="fr-FR" sz="600" i="1" dirty="0">
              <a:solidFill>
                <a:schemeClr val="bg1">
                  <a:lumMod val="50000"/>
                </a:schemeClr>
              </a:solidFill>
              <a:ea typeface="Calibri" panose="020F0502020204030204" pitchFamily="34" charset="0"/>
              <a:cs typeface="Times New Roman" panose="02020603050405020304" pitchFamily="18" charset="0"/>
            </a:endParaRP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6" name="Picture 5">
            <a:extLst>
              <a:ext uri="{FF2B5EF4-FFF2-40B4-BE49-F238E27FC236}">
                <a16:creationId xmlns:a16="http://schemas.microsoft.com/office/drawing/2014/main" id="{0D69A23E-AFCF-4361-B979-2735EB15EA67}"/>
              </a:ext>
            </a:extLst>
          </p:cNvPr>
          <p:cNvPicPr>
            <a:picLocks noChangeAspect="1"/>
          </p:cNvPicPr>
          <p:nvPr>
            <p:custDataLst>
              <p:tags r:id="rId2"/>
            </p:custDataLst>
          </p:nvPr>
        </p:nvPicPr>
        <p:blipFill>
          <a:blip r:embed="rId21"/>
          <a:stretch>
            <a:fillRect/>
          </a:stretch>
        </p:blipFill>
        <p:spPr>
          <a:xfrm>
            <a:off x="2228920" y="3519443"/>
            <a:ext cx="4419502" cy="934495"/>
          </a:xfrm>
          <a:prstGeom prst="rect">
            <a:avLst/>
          </a:prstGeom>
        </p:spPr>
      </p:pic>
      <p:pic>
        <p:nvPicPr>
          <p:cNvPr id="17" name="Picture 16">
            <a:extLst>
              <a:ext uri="{FF2B5EF4-FFF2-40B4-BE49-F238E27FC236}">
                <a16:creationId xmlns:a16="http://schemas.microsoft.com/office/drawing/2014/main" id="{9C21848F-1B47-4E63-95C8-EE7CC3403B85}"/>
              </a:ext>
            </a:extLst>
          </p:cNvPr>
          <p:cNvPicPr>
            <a:picLocks noChangeAspect="1"/>
          </p:cNvPicPr>
          <p:nvPr>
            <p:custDataLst>
              <p:tags r:id="rId3"/>
            </p:custDataLst>
          </p:nvPr>
        </p:nvPicPr>
        <p:blipFill>
          <a:blip r:embed="rId22"/>
          <a:stretch>
            <a:fillRect/>
          </a:stretch>
        </p:blipFill>
        <p:spPr>
          <a:xfrm>
            <a:off x="3696919" y="5439869"/>
            <a:ext cx="2946333" cy="1643517"/>
          </a:xfrm>
          <a:prstGeom prst="rect">
            <a:avLst/>
          </a:prstGeom>
        </p:spPr>
      </p:pic>
      <p:pic>
        <p:nvPicPr>
          <p:cNvPr id="19" name="Picture 18">
            <a:extLst>
              <a:ext uri="{FF2B5EF4-FFF2-40B4-BE49-F238E27FC236}">
                <a16:creationId xmlns:a16="http://schemas.microsoft.com/office/drawing/2014/main" id="{FE31CD5D-2F85-4337-9EEC-5256D2EC0F25}"/>
              </a:ext>
            </a:extLst>
          </p:cNvPr>
          <p:cNvPicPr>
            <a:picLocks noChangeAspect="1"/>
          </p:cNvPicPr>
          <p:nvPr>
            <p:custDataLst>
              <p:tags r:id="rId4"/>
            </p:custDataLst>
          </p:nvPr>
        </p:nvPicPr>
        <p:blipFill>
          <a:blip r:embed="rId23"/>
          <a:stretch>
            <a:fillRect/>
          </a:stretch>
        </p:blipFill>
        <p:spPr>
          <a:xfrm>
            <a:off x="4309375" y="7869951"/>
            <a:ext cx="1721403" cy="1351628"/>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0" name="Picture 19">
            <a:extLst>
              <a:ext uri="{FF2B5EF4-FFF2-40B4-BE49-F238E27FC236}">
                <a16:creationId xmlns:a16="http://schemas.microsoft.com/office/drawing/2014/main" id="{339E2075-2AC1-4FE4-AA59-66E9ADE6EC6F}"/>
              </a:ext>
            </a:extLst>
          </p:cNvPr>
          <p:cNvPicPr>
            <a:picLocks noChangeAspect="1"/>
          </p:cNvPicPr>
          <p:nvPr>
            <p:custDataLst>
              <p:tags r:id="rId5"/>
            </p:custDataLst>
          </p:nvPr>
        </p:nvPicPr>
        <p:blipFill>
          <a:blip r:embed="rId24"/>
          <a:stretch>
            <a:fillRect/>
          </a:stretch>
        </p:blipFill>
        <p:spPr>
          <a:xfrm>
            <a:off x="72401" y="7748283"/>
            <a:ext cx="3374398" cy="1560035"/>
          </a:xfrm>
          <a:prstGeom prst="rect">
            <a:avLst/>
          </a:prstGeom>
        </p:spPr>
      </p:pic>
      <p:pic>
        <p:nvPicPr>
          <p:cNvPr id="21" name="Picture 20">
            <a:extLst>
              <a:ext uri="{FF2B5EF4-FFF2-40B4-BE49-F238E27FC236}">
                <a16:creationId xmlns:a16="http://schemas.microsoft.com/office/drawing/2014/main" id="{22E63BA3-EC74-4CB6-A586-CCA28CF5434C}"/>
              </a:ext>
            </a:extLst>
          </p:cNvPr>
          <p:cNvPicPr>
            <a:picLocks noChangeAspect="1"/>
          </p:cNvPicPr>
          <p:nvPr>
            <p:custDataLst>
              <p:tags r:id="rId6"/>
            </p:custDataLst>
          </p:nvPr>
        </p:nvPicPr>
        <p:blipFill>
          <a:blip r:embed="rId25"/>
          <a:stretch>
            <a:fillRect/>
          </a:stretch>
        </p:blipFill>
        <p:spPr>
          <a:xfrm>
            <a:off x="3200400" y="9624776"/>
            <a:ext cx="3657600" cy="183618"/>
          </a:xfrm>
          <a:prstGeom prst="rect">
            <a:avLst/>
          </a:prstGeom>
        </p:spPr>
      </p:pic>
      <p:pic>
        <p:nvPicPr>
          <p:cNvPr id="23" name="Picture 22">
            <a:extLst>
              <a:ext uri="{FF2B5EF4-FFF2-40B4-BE49-F238E27FC236}">
                <a16:creationId xmlns:a16="http://schemas.microsoft.com/office/drawing/2014/main" id="{9BF16C4D-C79C-4895-B442-3915FF4CE973}"/>
              </a:ext>
            </a:extLst>
          </p:cNvPr>
          <p:cNvPicPr>
            <a:picLocks noChangeAspect="1"/>
          </p:cNvPicPr>
          <p:nvPr>
            <p:custDataLst>
              <p:tags r:id="rId7"/>
            </p:custDataLst>
          </p:nvPr>
        </p:nvPicPr>
        <p:blipFill>
          <a:blip r:embed="rId26"/>
          <a:stretch>
            <a:fillRect/>
          </a:stretch>
        </p:blipFill>
        <p:spPr>
          <a:xfrm>
            <a:off x="153518" y="7044858"/>
            <a:ext cx="2438400" cy="200220"/>
          </a:xfrm>
          <a:prstGeom prst="rect">
            <a:avLst/>
          </a:prstGeom>
        </p:spPr>
      </p:pic>
      <p:pic>
        <p:nvPicPr>
          <p:cNvPr id="26" name="Picture 25">
            <a:extLst>
              <a:ext uri="{FF2B5EF4-FFF2-40B4-BE49-F238E27FC236}">
                <a16:creationId xmlns:a16="http://schemas.microsoft.com/office/drawing/2014/main" id="{E181F8D6-7733-45E4-BE52-2F88C0E960F4}"/>
              </a:ext>
            </a:extLst>
          </p:cNvPr>
          <p:cNvPicPr>
            <a:picLocks noChangeAspect="1"/>
          </p:cNvPicPr>
          <p:nvPr>
            <p:custDataLst>
              <p:tags r:id="rId8"/>
            </p:custDataLst>
          </p:nvPr>
        </p:nvPicPr>
        <p:blipFill>
          <a:blip r:embed="rId27"/>
          <a:stretch>
            <a:fillRect/>
          </a:stretch>
        </p:blipFill>
        <p:spPr>
          <a:xfrm>
            <a:off x="3624263" y="7175387"/>
            <a:ext cx="3048000" cy="354277"/>
          </a:xfrm>
          <a:prstGeom prst="rect">
            <a:avLst/>
          </a:prstGeom>
        </p:spPr>
      </p:pic>
      <p:pic>
        <p:nvPicPr>
          <p:cNvPr id="28" name="Picture 27">
            <a:extLst>
              <a:ext uri="{FF2B5EF4-FFF2-40B4-BE49-F238E27FC236}">
                <a16:creationId xmlns:a16="http://schemas.microsoft.com/office/drawing/2014/main" id="{D7EC7F2F-7600-42A9-92CF-DB9710967A67}"/>
              </a:ext>
            </a:extLst>
          </p:cNvPr>
          <p:cNvPicPr>
            <a:picLocks noChangeAspect="1"/>
          </p:cNvPicPr>
          <p:nvPr>
            <p:custDataLst>
              <p:tags r:id="rId9"/>
            </p:custDataLst>
          </p:nvPr>
        </p:nvPicPr>
        <p:blipFill>
          <a:blip r:embed="rId28"/>
          <a:stretch>
            <a:fillRect/>
          </a:stretch>
        </p:blipFill>
        <p:spPr>
          <a:xfrm>
            <a:off x="145317" y="9310642"/>
            <a:ext cx="1828800" cy="182982"/>
          </a:xfrm>
          <a:prstGeom prst="rect">
            <a:avLst/>
          </a:prstGeom>
        </p:spPr>
      </p:pic>
      <p:pic>
        <p:nvPicPr>
          <p:cNvPr id="29" name="Picture 28">
            <a:extLst>
              <a:ext uri="{FF2B5EF4-FFF2-40B4-BE49-F238E27FC236}">
                <a16:creationId xmlns:a16="http://schemas.microsoft.com/office/drawing/2014/main" id="{31339F07-75D6-4385-B8D6-A52509E74A92}"/>
              </a:ext>
            </a:extLst>
          </p:cNvPr>
          <p:cNvPicPr>
            <a:picLocks noChangeAspect="1"/>
          </p:cNvPicPr>
          <p:nvPr>
            <p:custDataLst>
              <p:tags r:id="rId10"/>
            </p:custDataLst>
          </p:nvPr>
        </p:nvPicPr>
        <p:blipFill>
          <a:blip r:embed="rId29"/>
          <a:stretch>
            <a:fillRect/>
          </a:stretch>
        </p:blipFill>
        <p:spPr>
          <a:xfrm>
            <a:off x="3624263" y="9222135"/>
            <a:ext cx="2438400" cy="200220"/>
          </a:xfrm>
          <a:prstGeom prst="rect">
            <a:avLst/>
          </a:prstGeom>
        </p:spPr>
      </p:pic>
      <p:pic>
        <p:nvPicPr>
          <p:cNvPr id="30" name="Picture 29">
            <a:extLst>
              <a:ext uri="{FF2B5EF4-FFF2-40B4-BE49-F238E27FC236}">
                <a16:creationId xmlns:a16="http://schemas.microsoft.com/office/drawing/2014/main" id="{66FB05B7-F098-4169-B1B8-898D27E6BC41}"/>
              </a:ext>
            </a:extLst>
          </p:cNvPr>
          <p:cNvPicPr>
            <a:picLocks noChangeAspect="1"/>
          </p:cNvPicPr>
          <p:nvPr>
            <p:custDataLst>
              <p:tags r:id="rId11"/>
            </p:custDataLst>
          </p:nvPr>
        </p:nvPicPr>
        <p:blipFill>
          <a:blip r:embed="rId30"/>
          <a:stretch>
            <a:fillRect/>
          </a:stretch>
        </p:blipFill>
        <p:spPr>
          <a:xfrm>
            <a:off x="1904206" y="665664"/>
            <a:ext cx="3048000" cy="489777"/>
          </a:xfrm>
          <a:prstGeom prst="rect">
            <a:avLst/>
          </a:prstGeom>
        </p:spPr>
      </p:pic>
      <p:pic>
        <p:nvPicPr>
          <p:cNvPr id="31" name="Picture 30">
            <a:extLst>
              <a:ext uri="{FF2B5EF4-FFF2-40B4-BE49-F238E27FC236}">
                <a16:creationId xmlns:a16="http://schemas.microsoft.com/office/drawing/2014/main" id="{E968B0CA-C725-4E77-99F7-91DE18CE2B3E}"/>
              </a:ext>
            </a:extLst>
          </p:cNvPr>
          <p:cNvPicPr>
            <a:picLocks noChangeAspect="1"/>
          </p:cNvPicPr>
          <p:nvPr>
            <p:custDataLst>
              <p:tags r:id="rId12"/>
            </p:custDataLst>
          </p:nvPr>
        </p:nvPicPr>
        <p:blipFill>
          <a:blip r:embed="rId31"/>
          <a:stretch>
            <a:fillRect/>
          </a:stretch>
        </p:blipFill>
        <p:spPr>
          <a:xfrm>
            <a:off x="168027" y="1367561"/>
            <a:ext cx="1881455" cy="3233293"/>
          </a:xfrm>
          <a:prstGeom prst="rect">
            <a:avLst/>
          </a:prstGeom>
        </p:spPr>
      </p:pic>
      <p:pic>
        <p:nvPicPr>
          <p:cNvPr id="32" name="Picture 31">
            <a:extLst>
              <a:ext uri="{FF2B5EF4-FFF2-40B4-BE49-F238E27FC236}">
                <a16:creationId xmlns:a16="http://schemas.microsoft.com/office/drawing/2014/main" id="{1A1A1783-0742-4E89-8AE9-51AE035F3555}"/>
              </a:ext>
            </a:extLst>
          </p:cNvPr>
          <p:cNvPicPr>
            <a:picLocks noChangeAspect="1"/>
          </p:cNvPicPr>
          <p:nvPr>
            <p:custDataLst>
              <p:tags r:id="rId13"/>
            </p:custDataLst>
          </p:nvPr>
        </p:nvPicPr>
        <p:blipFill>
          <a:blip r:embed="rId32"/>
          <a:stretch>
            <a:fillRect/>
          </a:stretch>
        </p:blipFill>
        <p:spPr>
          <a:xfrm>
            <a:off x="2146269" y="2447785"/>
            <a:ext cx="4559331" cy="632042"/>
          </a:xfrm>
          <a:prstGeom prst="rect">
            <a:avLst/>
          </a:prstGeom>
        </p:spPr>
      </p:pic>
      <p:pic>
        <p:nvPicPr>
          <p:cNvPr id="34" name="Picture 33">
            <a:extLst>
              <a:ext uri="{FF2B5EF4-FFF2-40B4-BE49-F238E27FC236}">
                <a16:creationId xmlns:a16="http://schemas.microsoft.com/office/drawing/2014/main" id="{E19F4539-F1C4-4110-8330-8BE66651E590}"/>
              </a:ext>
            </a:extLst>
          </p:cNvPr>
          <p:cNvPicPr>
            <a:picLocks noChangeAspect="1"/>
          </p:cNvPicPr>
          <p:nvPr>
            <p:custDataLst>
              <p:tags r:id="rId14"/>
            </p:custDataLst>
          </p:nvPr>
        </p:nvPicPr>
        <p:blipFill>
          <a:blip r:embed="rId33"/>
          <a:stretch>
            <a:fillRect/>
          </a:stretch>
        </p:blipFill>
        <p:spPr>
          <a:xfrm>
            <a:off x="2955925" y="3101875"/>
            <a:ext cx="3105150" cy="3945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60362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95700" y="4884364"/>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135313" cy="4600210"/>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In line with the second half of 2020, 2021 is starting well for Volta with a January performance at +3.9%. Although most equity markets were hesitating between the positive but limited progress in terms of vaccination and the resurgence of the Covid-19 pandemic with its new variants, CLO markets were continuing to perform well based on more optimistic market views.</a:t>
            </a:r>
          </a:p>
          <a:p>
            <a:pPr algn="just">
              <a:spcAft>
                <a:spcPts val="1000"/>
              </a:spcAft>
            </a:pPr>
            <a:r>
              <a:rPr lang="en-US" sz="650" dirty="0">
                <a:latin typeface="Arial" panose="020B0604020202020204" pitchFamily="34" charset="0"/>
                <a:ea typeface="Calibri" panose="020F0502020204030204" pitchFamily="34" charset="0"/>
              </a:rPr>
              <a:t>For example, in December, Moody’s upgraded 38 US CLO debt tranches and put on watch for potential upgrade 188 more. Fitch announced in January that it may consider positive revisions in the coming weeks or months following an overall review of the consequences of the Covid-19 crisis. Around year-end, new forecasts for default rates for the US and European loan markets were published and they were again revised downward. Although we are conscious that this default cycle is far from over (we still expect defaults in relation to the pandemic to spread at least to the end of 2022), default rates can be expected to be in the area of 3 to 4% per year. This level is clearly manageable for CLO managers. In the US, for the third consecutive month, we saw a decrease of the trailing 12-month default rate measure to 3.4% (2.1% in Europe).</a:t>
            </a:r>
          </a:p>
          <a:p>
            <a:pPr algn="just">
              <a:spcAft>
                <a:spcPts val="1000"/>
              </a:spcAft>
            </a:pPr>
            <a:r>
              <a:rPr lang="en-US" sz="650" dirty="0">
                <a:latin typeface="Arial" panose="020B0604020202020204" pitchFamily="34" charset="0"/>
                <a:ea typeface="Calibri" panose="020F0502020204030204" pitchFamily="34" charset="0"/>
              </a:rPr>
              <a:t>As a consequence, Volta’s January performance was driven by its CLO buckets. The monthly asset class performances** were in euro: +-1.2% for Bank Balance Sheet transactions, +5.9% for CLO equity tranches; +4.1% for CLO Debt; +0.7% for Cash Corporate Credit deals (this bucket comprises funds that have a one-month delay in publishing their NAV); and +0.8% for ABS.</a:t>
            </a:r>
          </a:p>
          <a:p>
            <a:pPr algn="just">
              <a:spcAft>
                <a:spcPts val="1000"/>
              </a:spcAft>
            </a:pPr>
            <a:r>
              <a:rPr lang="en-US" sz="650" dirty="0">
                <a:latin typeface="Arial" panose="020B0604020202020204" pitchFamily="34" charset="0"/>
                <a:ea typeface="Calibri" panose="020F0502020204030204" pitchFamily="34" charset="0"/>
              </a:rPr>
              <a:t>For months we have been highlighting that one consequence of the spread compression on CLO debt is to open the door for CLO refinancing and reset to reduce the average cost of debt that constitutes the embedded leverage for CLO equity positions. As of the end of January 2021, the total cost of debt for CLOs is at its lowest level for the last 2 years and, for Volta, we have started the process of refinancing or resetting some CLOs where we control the equity tranche. Combining US and European CLO markets, January 2021 was the most active January month in recent memory for CLO Refi and Reset activity and we expect the full year to remain very active.</a:t>
            </a:r>
          </a:p>
          <a:p>
            <a:pPr algn="just">
              <a:spcAft>
                <a:spcPts val="1000"/>
              </a:spcAft>
            </a:pPr>
            <a:r>
              <a:rPr lang="en-US" sz="650" dirty="0">
                <a:latin typeface="Arial" panose="020B0604020202020204" pitchFamily="34" charset="0"/>
                <a:ea typeface="Calibri" panose="020F0502020204030204" pitchFamily="34" charset="0"/>
              </a:rPr>
              <a:t>In terms of cash flows, January was a solid month for Volta. Interest and coupons received totaled the equivalent of €7.6m. On a 6-month rolling basis, Volta received the equivalent of €20.4m to the end of January, representing a 16.1% </a:t>
            </a:r>
            <a:r>
              <a:rPr lang="en-US" sz="650" dirty="0" err="1">
                <a:latin typeface="Arial" panose="020B0604020202020204" pitchFamily="34" charset="0"/>
                <a:ea typeface="Calibri" panose="020F0502020204030204" pitchFamily="34" charset="0"/>
              </a:rPr>
              <a:t>annualised</a:t>
            </a:r>
            <a:r>
              <a:rPr lang="en-US" sz="650" dirty="0">
                <a:latin typeface="Arial" panose="020B0604020202020204" pitchFamily="34" charset="0"/>
                <a:ea typeface="Calibri" panose="020F0502020204030204" pitchFamily="34" charset="0"/>
              </a:rPr>
              <a:t> cash flow yield, based on the end January NAV (even taking into account the increase in NAV). We expect this income to increase in the coming months.</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69139"/>
            <a:ext cx="3189432" cy="3490699"/>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50" dirty="0">
                <a:latin typeface="Arial" panose="020B0604020202020204" pitchFamily="34" charset="0"/>
                <a:ea typeface="Calibri" panose="020F0502020204030204" pitchFamily="34" charset="0"/>
              </a:rPr>
              <a:t>In January we purchased two recently issued European CLO equity positions in the secondary market for a total of €6.8m. On average and under standard assumptions, the projected yield of these purchases was close to 10.5 (not including potential upside in the case of Refi/Reset).</a:t>
            </a:r>
          </a:p>
          <a:p>
            <a:pPr algn="just">
              <a:spcAft>
                <a:spcPts val="1000"/>
              </a:spcAft>
            </a:pPr>
            <a:r>
              <a:rPr lang="en-US" sz="650" dirty="0">
                <a:latin typeface="Arial" panose="020B0604020202020204" pitchFamily="34" charset="0"/>
                <a:ea typeface="Calibri" panose="020F0502020204030204" pitchFamily="34" charset="0"/>
              </a:rPr>
              <a:t>This combination of advantageous factors for our CLO Equity positions, which account now for a total of 65% of the NAV, alongside the likelihood of further spread compression in CLO Debt and other positions means that the outlook for 2021 and beyond is favorable for Volta.  There will, no doubt, be ongoing bouts of volatility in markets but we are optimistic that the NAV should reach €7.00 per share at some point in 2021 and then to €7.50 per share in the medium term. This, combined with an estimate dividend close to 8% of NAV represents an attractive return stream especially when considering the discount to the NAV at which the shares are still trading.</a:t>
            </a:r>
          </a:p>
          <a:p>
            <a:pPr algn="just">
              <a:spcAft>
                <a:spcPts val="1000"/>
              </a:spcAft>
            </a:pPr>
            <a:r>
              <a:rPr lang="en-US" sz="650" dirty="0">
                <a:latin typeface="Arial" panose="020B0604020202020204" pitchFamily="34" charset="0"/>
                <a:ea typeface="Calibri" panose="020F0502020204030204" pitchFamily="34" charset="0"/>
              </a:rPr>
              <a:t>As at the end of January 2021, Volta’s NAV was €253.5m or €6.93 per share.</a:t>
            </a:r>
          </a:p>
          <a:p>
            <a:pPr algn="just">
              <a:spcAft>
                <a:spcPts val="1000"/>
              </a:spcAft>
            </a:pPr>
            <a:r>
              <a:rPr lang="en-US" sz="650" dirty="0">
                <a:latin typeface="Arial" panose="020B0604020202020204" pitchFamily="34" charset="0"/>
                <a:ea typeface="Calibri" panose="020F0502020204030204" pitchFamily="34" charset="0"/>
              </a:rPr>
              <a:t>The month-end available cash position was €10.3m.</a:t>
            </a:r>
          </a:p>
          <a:p>
            <a:pPr algn="just">
              <a:defRPr/>
            </a:pPr>
            <a:r>
              <a:rPr lang="en-US" sz="600" i="1" dirty="0"/>
              <a:t>*It should be noted that approximately 3.0%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 The most recently available fund NAV or quoted price was for 1.9% as at 31 December 2020 and 1.1% as at 30 September 2020.</a:t>
            </a:r>
          </a:p>
          <a:p>
            <a:pPr algn="just">
              <a:defRPr/>
            </a:pPr>
            <a:endParaRPr lang="en-US" sz="600" i="1" dirty="0"/>
          </a:p>
          <a:p>
            <a:pPr algn="just">
              <a:defRPr/>
            </a:pPr>
            <a:r>
              <a:rPr lang="en-US" sz="600" i="1" dirty="0"/>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a:p>
            <a:pPr algn="just">
              <a:defRPr/>
            </a:pPr>
            <a:endParaRPr lang="en-US"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77849" y="663440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6" name="Picture 5">
            <a:extLst>
              <a:ext uri="{FF2B5EF4-FFF2-40B4-BE49-F238E27FC236}">
                <a16:creationId xmlns:a16="http://schemas.microsoft.com/office/drawing/2014/main" id="{5EA2DA2A-7741-4BC4-8349-3C49F6871B1D}"/>
              </a:ext>
            </a:extLst>
          </p:cNvPr>
          <p:cNvPicPr>
            <a:picLocks noChangeAspect="1"/>
          </p:cNvPicPr>
          <p:nvPr>
            <p:custDataLst>
              <p:tags r:id="rId1"/>
            </p:custDataLst>
          </p:nvPr>
        </p:nvPicPr>
        <p:blipFill>
          <a:blip r:embed="rId14"/>
          <a:stretch>
            <a:fillRect/>
          </a:stretch>
        </p:blipFill>
        <p:spPr>
          <a:xfrm>
            <a:off x="3621089" y="5159731"/>
            <a:ext cx="1006329" cy="1044179"/>
          </a:xfrm>
          <a:prstGeom prst="rect">
            <a:avLst/>
          </a:prstGeom>
        </p:spPr>
      </p:pic>
      <p:pic>
        <p:nvPicPr>
          <p:cNvPr id="7" name="Picture 6">
            <a:extLst>
              <a:ext uri="{FF2B5EF4-FFF2-40B4-BE49-F238E27FC236}">
                <a16:creationId xmlns:a16="http://schemas.microsoft.com/office/drawing/2014/main" id="{6F025954-24FF-450E-B6FE-CCC007B26763}"/>
              </a:ext>
            </a:extLst>
          </p:cNvPr>
          <p:cNvPicPr>
            <a:picLocks noChangeAspect="1"/>
          </p:cNvPicPr>
          <p:nvPr>
            <p:custDataLst>
              <p:tags r:id="rId2"/>
            </p:custDataLst>
          </p:nvPr>
        </p:nvPicPr>
        <p:blipFill>
          <a:blip r:embed="rId15"/>
          <a:stretch>
            <a:fillRect/>
          </a:stretch>
        </p:blipFill>
        <p:spPr>
          <a:xfrm>
            <a:off x="5003946" y="5167612"/>
            <a:ext cx="956796" cy="917671"/>
          </a:xfrm>
          <a:prstGeom prst="rect">
            <a:avLst/>
          </a:prstGeom>
        </p:spPr>
      </p:pic>
      <p:pic>
        <p:nvPicPr>
          <p:cNvPr id="8" name="Picture 7">
            <a:extLst>
              <a:ext uri="{FF2B5EF4-FFF2-40B4-BE49-F238E27FC236}">
                <a16:creationId xmlns:a16="http://schemas.microsoft.com/office/drawing/2014/main" id="{38246F92-09FE-448F-A69F-CC795387798B}"/>
              </a:ext>
            </a:extLst>
          </p:cNvPr>
          <p:cNvPicPr>
            <a:picLocks noChangeAspect="1"/>
          </p:cNvPicPr>
          <p:nvPr>
            <p:custDataLst>
              <p:tags r:id="rId3"/>
            </p:custDataLst>
          </p:nvPr>
        </p:nvPicPr>
        <p:blipFill>
          <a:blip r:embed="rId16"/>
          <a:stretch>
            <a:fillRect/>
          </a:stretch>
        </p:blipFill>
        <p:spPr>
          <a:xfrm>
            <a:off x="3766848" y="6939615"/>
            <a:ext cx="2543089" cy="1737136"/>
          </a:xfrm>
          <a:prstGeom prst="rect">
            <a:avLst/>
          </a:prstGeom>
        </p:spPr>
      </p:pic>
      <p:pic>
        <p:nvPicPr>
          <p:cNvPr id="9" name="Picture 8">
            <a:extLst>
              <a:ext uri="{FF2B5EF4-FFF2-40B4-BE49-F238E27FC236}">
                <a16:creationId xmlns:a16="http://schemas.microsoft.com/office/drawing/2014/main" id="{6D9EB47E-CC65-494D-BFE6-60AD0CE13AFF}"/>
              </a:ext>
            </a:extLst>
          </p:cNvPr>
          <p:cNvPicPr>
            <a:picLocks noChangeAspect="1"/>
          </p:cNvPicPr>
          <p:nvPr>
            <p:custDataLst>
              <p:tags r:id="rId4"/>
            </p:custDataLst>
          </p:nvPr>
        </p:nvPicPr>
        <p:blipFill>
          <a:blip r:embed="rId17"/>
          <a:stretch>
            <a:fillRect/>
          </a:stretch>
        </p:blipFill>
        <p:spPr>
          <a:xfrm>
            <a:off x="3200400" y="9430637"/>
            <a:ext cx="3657600" cy="183618"/>
          </a:xfrm>
          <a:prstGeom prst="rect">
            <a:avLst/>
          </a:prstGeom>
        </p:spPr>
      </p:pic>
      <p:pic>
        <p:nvPicPr>
          <p:cNvPr id="10" name="Picture 9">
            <a:extLst>
              <a:ext uri="{FF2B5EF4-FFF2-40B4-BE49-F238E27FC236}">
                <a16:creationId xmlns:a16="http://schemas.microsoft.com/office/drawing/2014/main" id="{E2BFF344-262C-40A5-9681-718BDF4EA926}"/>
              </a:ext>
            </a:extLst>
          </p:cNvPr>
          <p:cNvPicPr>
            <a:picLocks noChangeAspect="1"/>
          </p:cNvPicPr>
          <p:nvPr>
            <p:custDataLst>
              <p:tags r:id="rId5"/>
            </p:custDataLst>
          </p:nvPr>
        </p:nvPicPr>
        <p:blipFill>
          <a:blip r:embed="rId18"/>
          <a:stretch>
            <a:fillRect/>
          </a:stretch>
        </p:blipFill>
        <p:spPr>
          <a:xfrm>
            <a:off x="3522705" y="6160890"/>
            <a:ext cx="3048000" cy="183491"/>
          </a:xfrm>
          <a:prstGeom prst="rect">
            <a:avLst/>
          </a:prstGeom>
        </p:spPr>
      </p:pic>
      <p:pic>
        <p:nvPicPr>
          <p:cNvPr id="16" name="Picture 15">
            <a:extLst>
              <a:ext uri="{FF2B5EF4-FFF2-40B4-BE49-F238E27FC236}">
                <a16:creationId xmlns:a16="http://schemas.microsoft.com/office/drawing/2014/main" id="{F1194AD2-7B1D-4CBD-8E04-F87B302DCB6D}"/>
              </a:ext>
            </a:extLst>
          </p:cNvPr>
          <p:cNvPicPr>
            <a:picLocks noChangeAspect="1"/>
          </p:cNvPicPr>
          <p:nvPr>
            <p:custDataLst>
              <p:tags r:id="rId6"/>
            </p:custDataLst>
          </p:nvPr>
        </p:nvPicPr>
        <p:blipFill>
          <a:blip r:embed="rId19"/>
          <a:stretch>
            <a:fillRect/>
          </a:stretch>
        </p:blipFill>
        <p:spPr>
          <a:xfrm>
            <a:off x="141394" y="9230830"/>
            <a:ext cx="2438400" cy="200220"/>
          </a:xfrm>
          <a:prstGeom prst="rect">
            <a:avLst/>
          </a:prstGeom>
        </p:spPr>
      </p:pic>
      <p:pic>
        <p:nvPicPr>
          <p:cNvPr id="17" name="Picture 16">
            <a:extLst>
              <a:ext uri="{FF2B5EF4-FFF2-40B4-BE49-F238E27FC236}">
                <a16:creationId xmlns:a16="http://schemas.microsoft.com/office/drawing/2014/main" id="{957DD7F2-84D1-4E04-A07F-BC889DF537E0}"/>
              </a:ext>
            </a:extLst>
          </p:cNvPr>
          <p:cNvPicPr>
            <a:picLocks noChangeAspect="1"/>
          </p:cNvPicPr>
          <p:nvPr>
            <p:custDataLst>
              <p:tags r:id="rId7"/>
            </p:custDataLst>
          </p:nvPr>
        </p:nvPicPr>
        <p:blipFill>
          <a:blip r:embed="rId20"/>
          <a:stretch>
            <a:fillRect/>
          </a:stretch>
        </p:blipFill>
        <p:spPr>
          <a:xfrm>
            <a:off x="4465463" y="8697973"/>
            <a:ext cx="2251147" cy="184844"/>
          </a:xfrm>
          <a:prstGeom prst="rect">
            <a:avLst/>
          </a:prstGeom>
        </p:spPr>
      </p:pic>
      <p:pic>
        <p:nvPicPr>
          <p:cNvPr id="18" name="Picture 17">
            <a:extLst>
              <a:ext uri="{FF2B5EF4-FFF2-40B4-BE49-F238E27FC236}">
                <a16:creationId xmlns:a16="http://schemas.microsoft.com/office/drawing/2014/main" id="{8208260F-DE45-4A62-966F-287A3D88A6F1}"/>
              </a:ext>
            </a:extLst>
          </p:cNvPr>
          <p:cNvPicPr>
            <a:picLocks noChangeAspect="1"/>
          </p:cNvPicPr>
          <p:nvPr>
            <p:custDataLst>
              <p:tags r:id="rId8"/>
            </p:custDataLst>
          </p:nvPr>
        </p:nvPicPr>
        <p:blipFill>
          <a:blip r:embed="rId21"/>
          <a:stretch>
            <a:fillRect/>
          </a:stretch>
        </p:blipFill>
        <p:spPr>
          <a:xfrm>
            <a:off x="1893958" y="678413"/>
            <a:ext cx="3048000" cy="489777"/>
          </a:xfrm>
          <a:prstGeom prst="rect">
            <a:avLst/>
          </a:prstGeom>
        </p:spPr>
      </p:pic>
      <p:pic>
        <p:nvPicPr>
          <p:cNvPr id="19" name="Picture 18">
            <a:extLst>
              <a:ext uri="{FF2B5EF4-FFF2-40B4-BE49-F238E27FC236}">
                <a16:creationId xmlns:a16="http://schemas.microsoft.com/office/drawing/2014/main" id="{F6148FC8-0714-4A9F-ABC2-E22BAD65901F}"/>
              </a:ext>
            </a:extLst>
          </p:cNvPr>
          <p:cNvPicPr>
            <a:picLocks noChangeAspect="1"/>
          </p:cNvPicPr>
          <p:nvPr>
            <p:custDataLst>
              <p:tags r:id="rId9"/>
            </p:custDataLst>
          </p:nvPr>
        </p:nvPicPr>
        <p:blipFill>
          <a:blip r:embed="rId22"/>
          <a:stretch>
            <a:fillRect/>
          </a:stretch>
        </p:blipFill>
        <p:spPr>
          <a:xfrm>
            <a:off x="141396" y="6859223"/>
            <a:ext cx="3019389" cy="210106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2" name="Picture 1">
            <a:extLst>
              <a:ext uri="{FF2B5EF4-FFF2-40B4-BE49-F238E27FC236}">
                <a16:creationId xmlns:a16="http://schemas.microsoft.com/office/drawing/2014/main" id="{7C8A603D-76B2-4677-9ABB-A50A1E53AAE2}"/>
              </a:ext>
            </a:extLst>
          </p:cNvPr>
          <p:cNvPicPr>
            <a:picLocks noChangeAspect="1"/>
          </p:cNvPicPr>
          <p:nvPr>
            <p:custDataLst>
              <p:tags r:id="rId1"/>
            </p:custDataLst>
          </p:nvPr>
        </p:nvPicPr>
        <p:blipFill>
          <a:blip r:embed="rId8"/>
          <a:stretch>
            <a:fillRect/>
          </a:stretch>
        </p:blipFill>
        <p:spPr>
          <a:xfrm>
            <a:off x="3063875" y="9480293"/>
            <a:ext cx="3657600" cy="183618"/>
          </a:xfrm>
          <a:prstGeom prst="rect">
            <a:avLst/>
          </a:prstGeom>
        </p:spPr>
      </p:pic>
      <p:pic>
        <p:nvPicPr>
          <p:cNvPr id="4" name="Picture 3">
            <a:extLst>
              <a:ext uri="{FF2B5EF4-FFF2-40B4-BE49-F238E27FC236}">
                <a16:creationId xmlns:a16="http://schemas.microsoft.com/office/drawing/2014/main" id="{56BC0D02-4C7E-4297-953B-C388CB328397}"/>
              </a:ext>
            </a:extLst>
          </p:cNvPr>
          <p:cNvPicPr>
            <a:picLocks noChangeAspect="1"/>
          </p:cNvPicPr>
          <p:nvPr>
            <p:custDataLst>
              <p:tags r:id="rId2"/>
            </p:custDataLst>
          </p:nvPr>
        </p:nvPicPr>
        <p:blipFill>
          <a:blip r:embed="rId9"/>
          <a:stretch>
            <a:fillRect/>
          </a:stretch>
        </p:blipFill>
        <p:spPr>
          <a:xfrm>
            <a:off x="1904206" y="681038"/>
            <a:ext cx="3048000" cy="489777"/>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50582095.848646"/>
  <p:tag name="IMPORTID" val="5056293884579.772403"/>
  <p:tag name="WBLAST" val="R:\Volta\Reports - CoGestion\Monthly Reporting\Generation PPT\Volta - Monthly Report..xlsm"/>
  <p:tag name="USER NAME" val="NKENGTONYEJ"/>
  <p:tag name="TYPE" val="2"/>
  <p:tag name="SOURCENAME" val="As a % of Gross Assets Value (Chart 10)"/>
  <p:tag name="SHEETID" val="Report"/>
  <p:tag name="PICTUREAPPEARANCE" val="xlPrinter"/>
  <p:tag name="NORESIZEONUPDATE" val="False"/>
  <p:tag name="HIDDENRANGE" val=""/>
</p:tagLst>
</file>

<file path=ppt/tags/tag32.xml><?xml version="1.0" encoding="utf-8"?>
<p:tagLst xmlns:a="http://schemas.openxmlformats.org/drawingml/2006/main" xmlns:r="http://schemas.openxmlformats.org/officeDocument/2006/relationships" xmlns:p="http://schemas.openxmlformats.org/presentationml/2006/main">
  <p:tag name="LAST UPDATE DATE" val="350582097.224983"/>
  <p:tag name="IMPORTID" val="6074293884382.987656"/>
  <p:tag name="WBLAST" val="R:\Volta\Reports - CoGestion\Monthly Reporting\Generation PPT\Volta - Monthly Report..xlsm"/>
  <p:tag name="USER NAME" val="NKENGTONYEJ"/>
  <p:tag name="TYPE" val="1"/>
  <p:tag name="SOURCENAME" val="Returns²"/>
  <p:tag name="SHEETID" val="Report"/>
  <p:tag name="PICTUREAPPEARANCE" val="xlPrinter"/>
  <p:tag name="NORESIZEONUPDATE" val="False"/>
  <p:tag name="HIDDENRANGE" val=""/>
</p:tagLst>
</file>

<file path=ppt/tags/tag33.xml><?xml version="1.0" encoding="utf-8"?>
<p:tagLst xmlns:a="http://schemas.openxmlformats.org/drawingml/2006/main" xmlns:r="http://schemas.openxmlformats.org/officeDocument/2006/relationships" xmlns:p="http://schemas.openxmlformats.org/presentationml/2006/main">
  <p:tag name="LAST UPDATE DATE" val="350582098.975321"/>
  <p:tag name="IMPORTID" val="7874295452902.308287"/>
  <p:tag name="WBLAST" val="R:\Volta\Reports - CoGestion\Monthly Reporting\Generation PPT\Volta - Monthly Report..xlsm"/>
  <p:tag name="USER NAME" val="NKENGTONYEJ"/>
  <p:tag name="TYPE" val="1"/>
  <p:tag name="SOURCENAME" val="Issuer"/>
  <p:tag name="SHEETID" val="Report"/>
  <p:tag name="PICTUREAPPEARANCE" val="xlPrinter"/>
  <p:tag name="NORESIZEONUPDATE" val="False"/>
  <p:tag name="HIDDENRANGE" val=""/>
</p:tagLst>
</file>

<file path=ppt/tags/tag34.xml><?xml version="1.0" encoding="utf-8"?>
<p:tagLst xmlns:a="http://schemas.openxmlformats.org/drawingml/2006/main" xmlns:r="http://schemas.openxmlformats.org/officeDocument/2006/relationships" xmlns:p="http://schemas.openxmlformats.org/presentationml/2006/main">
  <p:tag name="LAST UPDATE DATE" val="350582100.74062"/>
  <p:tag name="IMPORTID" val="3554293884976.770615"/>
  <p:tag name="WBLAST" val="R:\Volta\Reports - CoGestion\Monthly Reporting\Generation PPT\Volta - Monthly Report..xlsm"/>
  <p:tag name="USER NAME" val="NKENGTONYEJ"/>
  <p:tag name="TYPE" val="2"/>
  <p:tag name="SOURCENAME" val="Chart 4"/>
  <p:tag name="SHEETID" val="Report"/>
  <p:tag name="PICTUREAPPEARANCE" val="xlPrinter"/>
  <p:tag name="NORESIZEONUPDATE" val="False"/>
  <p:tag name="HIDDENRANGE" val=""/>
</p:tagLst>
</file>

<file path=ppt/tags/tag35.xml><?xml version="1.0" encoding="utf-8"?>
<p:tagLst xmlns:a="http://schemas.openxmlformats.org/drawingml/2006/main" xmlns:r="http://schemas.openxmlformats.org/officeDocument/2006/relationships" xmlns:p="http://schemas.openxmlformats.org/presentationml/2006/main">
  <p:tag name="LAST UPDATE DATE" val="350582101.289743"/>
  <p:tag name="IMPORTID" val="808293884841.599409"/>
  <p:tag name="WBLAST" val="R:\Volta\Reports - CoGestion\Monthly Reporting\Generation PPT\Volta - Monthly Report..xlsm"/>
  <p:tag name="USER NAME" val="NKENGTONYEJ"/>
  <p:tag name="TYPE" val="2"/>
  <p:tag name="SOURCENAME" val="Cumulative Total Return (Gross Dividends) (Chart 1)"/>
  <p:tag name="SHEETID" val="HP"/>
  <p:tag name="PICTUREAPPEARANCE" val="xlPrinter"/>
  <p:tag name="NORESIZEONUPDATE" val="False"/>
  <p:tag name="HIDDENRANGE" val=""/>
</p:tagLst>
</file>

<file path=ppt/tags/tag36.xml><?xml version="1.0" encoding="utf-8"?>
<p:tagLst xmlns:a="http://schemas.openxmlformats.org/drawingml/2006/main" xmlns:r="http://schemas.openxmlformats.org/officeDocument/2006/relationships" xmlns:p="http://schemas.openxmlformats.org/presentationml/2006/main">
  <p:tag name="LAST UPDATE DATE" val="350582133.792201"/>
  <p:tag name="IMPORTID" val="1515293902138.850389"/>
  <p:tag name="WBLAST" val="R:\Volta\Reports - CoGestion\Monthly Reporting\Generation PPT\Volta - Monthly Report..xlsm"/>
  <p:tag name="USER NAME" val="NKENGTONYEJ"/>
  <p:tag name="TYPE" val="1"/>
  <p:tag name="SOURCENAME" val="MONTHLY REPORT  VOLTA FINANCE LIMITED  - January 2021 ⯀ 1"/>
  <p:tag name="SHEETID" val="Source"/>
  <p:tag name="PICTUREAPPEARANCE" val="xlPrinter"/>
  <p:tag name="NORESIZEONUPDATE" val="False"/>
  <p:tag name="HIDDENRANGE" val=""/>
</p:tagLst>
</file>

<file path=ppt/tags/tag37.xml><?xml version="1.0" encoding="utf-8"?>
<p:tagLst xmlns:a="http://schemas.openxmlformats.org/drawingml/2006/main" xmlns:r="http://schemas.openxmlformats.org/officeDocument/2006/relationships" xmlns:p="http://schemas.openxmlformats.org/presentationml/2006/main">
  <p:tag name="LAST UPDATE DATE" val="350582136.475056"/>
  <p:tag name="IMPORTID" val="9705293902983.333573"/>
  <p:tag name="WBLAST" val="R:\Volta\Reports - CoGestion\Monthly Reporting\Generation PPT\Volta - Monthly Report..xlsm"/>
  <p:tag name="USER NAME" val="NKENGTONYEJ"/>
  <p:tag name="TYPE" val="1"/>
  <p:tag name="SOURCENAME" val="Source: AXA IM, as of January 2021"/>
  <p:tag name="SHEETID" val="Source"/>
  <p:tag name="PICTUREAPPEARANCE" val="xlPrinter"/>
  <p:tag name="NORESIZEONUPDATE" val="False"/>
  <p:tag name="HIDDENRANGE" val=""/>
</p:tagLst>
</file>

<file path=ppt/tags/tag38.xml><?xml version="1.0" encoding="utf-8"?>
<p:tagLst xmlns:a="http://schemas.openxmlformats.org/drawingml/2006/main" xmlns:r="http://schemas.openxmlformats.org/officeDocument/2006/relationships" xmlns:p="http://schemas.openxmlformats.org/presentationml/2006/main">
  <p:tag name="LAST UPDATE DATE" val="350582138.55751"/>
  <p:tag name="IMPORTID" val="157293903243.751489"/>
  <p:tag name="WBLAST" val="R:\Volta\Reports - CoGestion\Monthly Reporting\Generation PPT\Volta - Monthly Report..xlsm"/>
  <p:tag name="USER NAME" val="NKENGTONYEJ"/>
  <p:tag name="TYPE" val="1"/>
  <p:tag name="SOURCENAME" val="Source: Intex, Bloomberg, AXA IM Paris as of January 2021 – ..."/>
  <p:tag name="SHEETID" val="Source"/>
  <p:tag name="PICTUREAPPEARANCE" val="xlPrinter"/>
  <p:tag name="NORESIZEONUPDATE" val="False"/>
  <p:tag name="HIDDENRANGE" val=""/>
</p:tagLst>
</file>

<file path=ppt/tags/tag39.xml><?xml version="1.0" encoding="utf-8"?>
<p:tagLst xmlns:a="http://schemas.openxmlformats.org/drawingml/2006/main" xmlns:r="http://schemas.openxmlformats.org/officeDocument/2006/relationships" xmlns:p="http://schemas.openxmlformats.org/presentationml/2006/main">
  <p:tag name="LAST UPDATE DATE" val="350582140.540223"/>
  <p:tag name="IMPORTID" val="6448293903313.922707"/>
  <p:tag name="WBLAST" val="R:\Volta\Reports - CoGestion\Monthly Reporting\Generation PPT\Volta - Monthly Report..xlsm"/>
  <p:tag name="USER NAME" val="NKENGTONYEJ"/>
  <p:tag name="TYPE" val="1"/>
  <p:tag name="SOURCENAME" val="Source: Bloomberg, as of January 2021"/>
  <p:tag name="SHEETID" val="Source"/>
  <p:tag name="PICTUREAPPEARANCE" val="xlPrinter"/>
  <p:tag name="NORESIZEONUPDATE" val="False"/>
  <p:tag name="HIDDENRANGE" val=""/>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50582142.368349"/>
  <p:tag name="IMPORTID" val="9705293902983.333573"/>
  <p:tag name="WBLAST" val="R:\Volta\Reports - CoGestion\Monthly Reporting\Generation PPT\Volta - Monthly Report..xlsm"/>
  <p:tag name="USER NAME" val="NKENGTONYEJ"/>
  <p:tag name="TYPE" val="1"/>
  <p:tag name="SOURCENAME" val="Source: AXA IM, as of January 2021"/>
  <p:tag name="SHEETID" val="Source"/>
  <p:tag name="PICTUREAPPEARANCE" val="xlPrinter"/>
  <p:tag name="NORESIZEONUPDATE" val="False"/>
  <p:tag name="HIDDENRANGE" val=""/>
</p:tagLst>
</file>

<file path=ppt/tags/tag41.xml><?xml version="1.0" encoding="utf-8"?>
<p:tagLst xmlns:a="http://schemas.openxmlformats.org/drawingml/2006/main" xmlns:r="http://schemas.openxmlformats.org/officeDocument/2006/relationships" xmlns:p="http://schemas.openxmlformats.org/presentationml/2006/main">
  <p:tag name="LAST UPDATE DATE" val="350582144.368018"/>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42.xml><?xml version="1.0" encoding="utf-8"?>
<p:tagLst xmlns:a="http://schemas.openxmlformats.org/drawingml/2006/main" xmlns:r="http://schemas.openxmlformats.org/officeDocument/2006/relationships" xmlns:p="http://schemas.openxmlformats.org/presentationml/2006/main">
  <p:tag name="LAST UPDATE DATE" val="350582146.909243"/>
  <p:tag name="IMPORTID" val="7295610419.690563"/>
  <p:tag name="WBLAST" val="R:\Volta\Reports - CoGestion\Monthly Reporting\Generation PPT\Volta - Monthly Report..xlsm"/>
  <p:tag name="USER NAME" val="NKENGTONYEJ"/>
  <p:tag name="TYPE" val="1"/>
  <p:tag name="SOURCENAME" val="Data as of 31 Jan 2021"/>
  <p:tag name="SHEETID" val="Report"/>
  <p:tag name="PICTUREAPPEARANCE" val="xlPrinter"/>
  <p:tag name="NORESIZEONUPDATE" val="False"/>
  <p:tag name="HIDDENRANGE" val=""/>
</p:tagLst>
</file>

<file path=ppt/tags/tag43.xml><?xml version="1.0" encoding="utf-8"?>
<p:tagLst xmlns:a="http://schemas.openxmlformats.org/drawingml/2006/main" xmlns:r="http://schemas.openxmlformats.org/officeDocument/2006/relationships" xmlns:p="http://schemas.openxmlformats.org/presentationml/2006/main">
  <p:tag name="LAST UPDATE DATE" val="350582148.837103"/>
  <p:tag name="IMPORTID" val="1903296058335.456827"/>
  <p:tag name="WBLAST" val="R:\Volta\Reports - CoGestion\Monthly Reporting\Generation PPT\Volta - Monthly Report..xlsm"/>
  <p:tag name="USER NAME" val="NKENGTONYEJ"/>
  <p:tag name="TYPE" val="1"/>
  <p:tag name="SOURCENAME" val="Fund Performance"/>
  <p:tag name="SHEETID" val="Report"/>
  <p:tag name="PICTUREAPPEARANCE" val="xlPrinter"/>
  <p:tag name="NORESIZEONUPDATE" val="False"/>
  <p:tag name="HIDDENRANGE" val=""/>
</p:tagLst>
</file>

<file path=ppt/tags/tag44.xml><?xml version="1.0" encoding="utf-8"?>
<p:tagLst xmlns:a="http://schemas.openxmlformats.org/drawingml/2006/main" xmlns:r="http://schemas.openxmlformats.org/officeDocument/2006/relationships" xmlns:p="http://schemas.openxmlformats.org/presentationml/2006/main">
  <p:tag name="LAST UPDATE DATE" val="350582150.408915"/>
  <p:tag name="IMPORTID" val="1029296059623.539103"/>
  <p:tag name="WBLAST" val="R:\Volta\Reports - CoGestion\Monthly Reporting\Generation PPT\Volta - Monthly Report..xlsm"/>
  <p:tag name="USER NAME" val="NKENGTONYEJ"/>
  <p:tag name="TYPE" val="1"/>
  <p:tag name="SOURCENAME" val="€253.5m "/>
  <p:tag name="SHEETID" val="Report"/>
  <p:tag name="PICTUREAPPEARANCE" val="xlPrinter"/>
  <p:tag name="NORESIZEONUPDATE" val="False"/>
  <p:tag name="HIDDENRANGE" val=""/>
</p:tagLst>
</file>

<file path=ppt/tags/tag45.xml><?xml version="1.0" encoding="utf-8"?>
<p:tagLst xmlns:a="http://schemas.openxmlformats.org/drawingml/2006/main" xmlns:r="http://schemas.openxmlformats.org/officeDocument/2006/relationships" xmlns:p="http://schemas.openxmlformats.org/presentationml/2006/main">
  <p:tag name="LAST UPDATE DATE" val="350582151.88897"/>
  <p:tag name="IMPORTID" val="1245293894685.557976"/>
  <p:tag name="WBLAST" val="R:\Volta\Reports - CoGestion\Monthly Reporting\Generation PPT\Volta - Monthly Report..xlsm"/>
  <p:tag name="USER NAME" val="NKENGTONYEJ"/>
  <p:tag name="TYPE" val="2"/>
  <p:tag name="SOURCENAME" val="Currency (Chart 11)"/>
  <p:tag name="SHEETID" val="Report"/>
  <p:tag name="PICTUREAPPEARANCE" val="xlPrinter"/>
  <p:tag name="NORESIZEONUPDATE" val="False"/>
  <p:tag name="HIDDENRANGE" val=""/>
</p:tagLst>
</file>

<file path=ppt/tags/tag46.xml><?xml version="1.0" encoding="utf-8"?>
<p:tagLst xmlns:a="http://schemas.openxmlformats.org/drawingml/2006/main" xmlns:r="http://schemas.openxmlformats.org/officeDocument/2006/relationships" xmlns:p="http://schemas.openxmlformats.org/presentationml/2006/main">
  <p:tag name="LAST UPDATE DATE" val="350582152.3647"/>
  <p:tag name="IMPORTID" val="8515293894588.081246"/>
  <p:tag name="WBLAST" val="R:\Volta\Reports - CoGestion\Monthly Reporting\Generation PPT\Volta - Monthly Report..xlsm"/>
  <p:tag name="USER NAME" val="NKENGTONYEJ"/>
  <p:tag name="TYPE" val="2"/>
  <p:tag name="SOURCENAME" val="Geography (Chart 9)"/>
  <p:tag name="SHEETID" val="Report"/>
  <p:tag name="PICTUREAPPEARANCE" val="xlPrinter"/>
  <p:tag name="NORESIZEONUPDATE" val="False"/>
  <p:tag name="HIDDENRANGE" val=""/>
</p:tagLst>
</file>

<file path=ppt/tags/tag47.xml><?xml version="1.0" encoding="utf-8"?>
<p:tagLst xmlns:a="http://schemas.openxmlformats.org/drawingml/2006/main" xmlns:r="http://schemas.openxmlformats.org/officeDocument/2006/relationships" xmlns:p="http://schemas.openxmlformats.org/presentationml/2006/main">
  <p:tag name="LAST UPDATE DATE" val="350582152.940167"/>
  <p:tag name="IMPORTID" val="1217293895025.615284"/>
  <p:tag name="WBLAST" val="R:\Volta\Reports - CoGestion\Monthly Reporting\Generation PPT\Volta - Monthly Report..xlsm"/>
  <p:tag name="USER NAME" val="NKENGTONYEJ"/>
  <p:tag name="TYPE" val="2"/>
  <p:tag name="SOURCENAME" val="Chart 1"/>
  <p:tag name="SHEETID" val="Report"/>
  <p:tag name="PICTUREAPPEARANCE" val="xlPrinter"/>
  <p:tag name="NORESIZEONUPDATE" val="False"/>
  <p:tag name="HIDDENRANGE" val=""/>
</p:tagLst>
</file>

<file path=ppt/tags/tag48.xml><?xml version="1.0" encoding="utf-8"?>
<p:tagLst xmlns:a="http://schemas.openxmlformats.org/drawingml/2006/main" xmlns:r="http://schemas.openxmlformats.org/officeDocument/2006/relationships" xmlns:p="http://schemas.openxmlformats.org/presentationml/2006/main">
  <p:tag name="LAST UPDATE DATE" val="350582153.6455"/>
  <p:tag name="IMPORTID" val="6111293902106.322834"/>
  <p:tag name="WBLAST" val="R:\Volta\Reports - CoGestion\Monthly Reporting\Generation PPT\Volta - Monthly Report..xlsm"/>
  <p:tag name="USER NAME" val="NKENGTONYEJ"/>
  <p:tag name="TYPE" val="1"/>
  <p:tag name="SOURCENAME" val="MONTHLY REPORT  VOLTA FINANCE LIMITED  - January 2021 ⯀ 2"/>
  <p:tag name="SHEETID" val="Source"/>
  <p:tag name="PICTUREAPPEARANCE" val="xlPrinter"/>
  <p:tag name="NORESIZEONUPDATE" val="False"/>
  <p:tag name="HIDDENRANGE" val=""/>
</p:tagLst>
</file>

<file path=ppt/tags/tag49.xml><?xml version="1.0" encoding="utf-8"?>
<p:tagLst xmlns:a="http://schemas.openxmlformats.org/drawingml/2006/main" xmlns:r="http://schemas.openxmlformats.org/officeDocument/2006/relationships" xmlns:p="http://schemas.openxmlformats.org/presentationml/2006/main">
  <p:tag name="LAST UPDATE DATE" val="350582155.627272"/>
  <p:tag name="IMPORTID" val="5189293903664.699588"/>
  <p:tag name="WBLAST" val="R:\Volta\Reports - CoGestion\Monthly Reporting\Generation PPT\Volta - Monthly Report..xlsm"/>
  <p:tag name="USER NAME" val="NKENGTONYEJ"/>
  <p:tag name="TYPE" val="1"/>
  <p:tag name="SOURCENAME" val="Source: AXA IM, as of January 2021 (% of NAV for ccy / % of ..."/>
  <p:tag name="SHEETID" val="Source"/>
  <p:tag name="PICTUREAPPEARANCE" val="xlPrinter"/>
  <p:tag name="NORESIZEONUPDATE" val="False"/>
  <p:tag name="HIDDENRANGE" val=""/>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50582157.529711"/>
  <p:tag name="IMPORTID" val="9705293902983.333573"/>
  <p:tag name="WBLAST" val="R:\Volta\Reports - CoGestion\Monthly Reporting\Generation PPT\Volta - Monthly Report..xlsm"/>
  <p:tag name="USER NAME" val="NKENGTONYEJ"/>
  <p:tag name="TYPE" val="1"/>
  <p:tag name="SOURCENAME" val="Source: AXA IM, as of January 2021"/>
  <p:tag name="SHEETID" val="Source"/>
  <p:tag name="PICTUREAPPEARANCE" val="xlPrinter"/>
  <p:tag name="NORESIZEONUPDATE" val="False"/>
  <p:tag name="HIDDENRANGE" val=""/>
</p:tagLst>
</file>

<file path=ppt/tags/tag51.xml><?xml version="1.0" encoding="utf-8"?>
<p:tagLst xmlns:a="http://schemas.openxmlformats.org/drawingml/2006/main" xmlns:r="http://schemas.openxmlformats.org/officeDocument/2006/relationships" xmlns:p="http://schemas.openxmlformats.org/presentationml/2006/main">
  <p:tag name="LAST UPDATE DATE" val="350582159.264516"/>
  <p:tag name="IMPORTID" val="9705293902983.333573"/>
  <p:tag name="WBLAST" val="R:\Volta\Reports - CoGestion\Monthly Reporting\Generation PPT\Volta - Monthly Report..xlsm"/>
  <p:tag name="USER NAME" val="NKENGTONYEJ"/>
  <p:tag name="TYPE" val="1"/>
  <p:tag name="SOURCENAME" val="Source: AXA IM, as of January 2021"/>
  <p:tag name="SHEETID" val="Source"/>
  <p:tag name="PICTUREAPPEARANCE" val="xlPrinter"/>
  <p:tag name="NORESIZEONUPDATE" val="False"/>
  <p:tag name="HIDDENRANGE" val=""/>
</p:tagLst>
</file>

<file path=ppt/tags/tag52.xml><?xml version="1.0" encoding="utf-8"?>
<p:tagLst xmlns:a="http://schemas.openxmlformats.org/drawingml/2006/main" xmlns:r="http://schemas.openxmlformats.org/officeDocument/2006/relationships" xmlns:p="http://schemas.openxmlformats.org/presentationml/2006/main">
  <p:tag name="LAST UPDATE DATE" val="350582161.220344"/>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53.xml><?xml version="1.0" encoding="utf-8"?>
<p:tagLst xmlns:a="http://schemas.openxmlformats.org/drawingml/2006/main" xmlns:r="http://schemas.openxmlformats.org/officeDocument/2006/relationships" xmlns:p="http://schemas.openxmlformats.org/presentationml/2006/main">
  <p:tag name="LAST UPDATE DATE" val="350582163.750598"/>
  <p:tag name="IMPORTID" val="9357295453433.125646"/>
  <p:tag name="WBLAST" val="R:\Volta\Reports - CoGestion\Monthly Reporting\Generation PPT\Volta - Monthly Report..xlsm"/>
  <p:tag name="USER NAME" val="NKENGTONYEJ"/>
  <p:tag name="TYPE" val="1"/>
  <p:tag name="SOURCENAME" val="Market Value (€m)"/>
  <p:tag name="SHEETID" val="Report"/>
  <p:tag name="PICTUREAPPEARANCE" val="xlPrinter"/>
  <p:tag name="NORESIZEONUPDATE" val="False"/>
  <p:tag name="HIDDENRANGE" val=""/>
</p:tagLst>
</file>

<file path=ppt/tags/tag54.xml><?xml version="1.0" encoding="utf-8"?>
<p:tagLst xmlns:a="http://schemas.openxmlformats.org/drawingml/2006/main" xmlns:r="http://schemas.openxmlformats.org/officeDocument/2006/relationships" xmlns:p="http://schemas.openxmlformats.org/presentationml/2006/main">
  <p:tag name="LAST UPDATE DATE" val="350582166.75459"/>
  <p:tag name="IMPORTID" val="216293902057.238474"/>
  <p:tag name="WBLAST" val="R:\Volta\Reports - CoGestion\Monthly Reporting\Generation PPT\Volta - Monthly Report..xlsm"/>
  <p:tag name="USER NAME" val="NKENGTONYEJ"/>
  <p:tag name="TYPE" val="1"/>
  <p:tag name="SOURCENAME" val="MONTHLY REPORT  VOLTA FINANCE LIMITED  - January 2021 ⯀ 3"/>
  <p:tag name="SHEETID" val="Source"/>
  <p:tag name="PICTUREAPPEARANCE" val="xlPrinter"/>
  <p:tag name="NORESIZEONUPDATE" val="False"/>
  <p:tag name="HIDDENRANGE" val=""/>
</p:tagLst>
</file>

<file path=ppt/tags/tag55.xml><?xml version="1.0" encoding="utf-8"?>
<p:tagLst xmlns:a="http://schemas.openxmlformats.org/drawingml/2006/main" xmlns:r="http://schemas.openxmlformats.org/officeDocument/2006/relationships" xmlns:p="http://schemas.openxmlformats.org/presentationml/2006/main">
  <p:tag name="LAST UPDATE DATE" val="350582169.193092"/>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 name="PICTUREAPPEARANCE" val="xlPrinter"/>
  <p:tag name="NORESIZEONUPDATE" val="False"/>
  <p:tag name="HIDDENRANGE" val=""/>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2136</TotalTime>
  <Words>2151</Words>
  <Application>Microsoft Office PowerPoint</Application>
  <PresentationFormat>A4 Paper (210x297 mm)</PresentationFormat>
  <Paragraphs>52</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PowerPoint Presentation</vt:lpstr>
      <vt:lpstr>PowerPoint Presentation</vt:lpstr>
      <vt:lpstr>PowerPoint Presentation</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847</cp:revision>
  <cp:lastPrinted>2018-09-19T13:03:11Z</cp:lastPrinted>
  <dcterms:created xsi:type="dcterms:W3CDTF">2016-08-17T14:10:30Z</dcterms:created>
  <dcterms:modified xsi:type="dcterms:W3CDTF">2021-02-09T15:25:02Z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ies>
</file>