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omments/modernComment_16F_DC91964B.xml" ContentType="application/vnd.ms-powerpoint.comment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2.xml" ContentType="application/vnd.openxmlformats-officedocument.presentationml.tags+xml"/>
  <Override PartName="/ppt/notesSlides/notesSlide8.xml" ContentType="application/vnd.openxmlformats-officedocument.presentationml.notesSlide+xml"/>
  <Override PartName="/ppt/comments/modernComment_171_5180FA83.xml" ContentType="application/vnd.ms-powerpoint.comments+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omments/modernComment_175_F5F1611C.xml" ContentType="application/vnd.ms-powerpoint.comments+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omments/modernComment_19C_53225D89.xml" ContentType="application/vnd.ms-powerpoint.comments+xml"/>
  <Override PartName="/ppt/charts/chart22.xml" ContentType="application/vnd.openxmlformats-officedocument.drawingml.chart+xml"/>
  <Override PartName="/ppt/drawings/drawing1.xml" ContentType="application/vnd.openxmlformats-officedocument.drawingml.chartshapes+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9.xml" ContentType="application/vnd.openxmlformats-officedocument.drawingml.chart+xml"/>
  <Override PartName="/ppt/charts/style19.xml" ContentType="application/vnd.ms-office.chartstyle+xml"/>
  <Override PartName="/ppt/charts/colors19.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notesSlides/notesSlide14.xml" ContentType="application/vnd.openxmlformats-officedocument.presentationml.notesSlide+xml"/>
  <Override PartName="/ppt/comments/modernComment_19E_A9F12F61.xml" ContentType="application/vnd.ms-powerpoint.comments+xml"/>
  <Override PartName="/ppt/charts/chart33.xml" ContentType="application/vnd.openxmlformats-officedocument.drawingml.chart+xml"/>
  <Override PartName="/ppt/charts/chart34.xml" ContentType="application/vnd.openxmlformats-officedocument.drawingml.char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comments/modernComment_7FFFCCC8_2631F7D1.xml" ContentType="application/vnd.ms-powerpoint.comments+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CCBA_E9F147C8.xml" ContentType="application/vnd.ms-powerpoint.comments+xml"/>
  <Override PartName="/ppt/tags/tag19.xml" ContentType="application/vnd.openxmlformats-officedocument.presentationml.tags+xml"/>
  <Override PartName="/ppt/tags/tag20.xml" ContentType="application/vnd.openxmlformats-officedocument.presentationml.tags+xml"/>
  <Override PartName="/ppt/notesSlides/notesSlide20.xml" ContentType="application/vnd.openxmlformats-officedocument.presentationml.notesSlide+xml"/>
  <Override PartName="/ppt/charts/chart3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39.xml" ContentType="application/vnd.openxmlformats-officedocument.drawingml.chart+xml"/>
  <Override PartName="/ppt/charts/chart40.xml" ContentType="application/vnd.openxmlformats-officedocument.drawingml.chart+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1.xml" ContentType="application/vnd.openxmlformats-officedocument.presentationml.notesSlide+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2.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tags/tag25.xml" ContentType="application/vnd.openxmlformats-officedocument.presentationml.tags+xml"/>
  <Override PartName="/ppt/tags/tag26.xml" ContentType="application/vnd.openxmlformats-officedocument.presentationml.tags+xml"/>
  <Override PartName="/ppt/notesSlides/notesSlide23.xml" ContentType="application/vnd.openxmlformats-officedocument.presentationml.notesSlide+xml"/>
  <Override PartName="/ppt/charts/chart5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5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5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5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56.xml" ContentType="application/vnd.openxmlformats-officedocument.drawingml.chart+xml"/>
  <Override PartName="/ppt/charts/chart57.xml" ContentType="application/vnd.openxmlformats-officedocument.drawingml.chart+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4.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notesSlides/notesSlide25.xml" ContentType="application/vnd.openxmlformats-officedocument.presentationml.notesSlide+xml"/>
  <Override PartName="/ppt/charts/chart6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62.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6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64.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65.xml" ContentType="application/vnd.openxmlformats-officedocument.drawingml.chart+xml"/>
  <Override PartName="/ppt/charts/style30.xml" ContentType="application/vnd.ms-office.chartstyle+xml"/>
  <Override PartName="/ppt/charts/colors30.xml" ContentType="application/vnd.ms-office.chartcolorstyle+xml"/>
  <Override PartName="/ppt/tags/tag30.xml" ContentType="application/vnd.openxmlformats-officedocument.presentationml.tags+xml"/>
  <Override PartName="/ppt/notesSlides/notesSlide26.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7.xml" ContentType="application/vnd.openxmlformats-officedocument.presentationml.notesSlide+xml"/>
  <Override PartName="/ppt/charts/chart6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6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71.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8.xml" ContentType="application/vnd.openxmlformats-officedocument.presentationml.notesSlide+xml"/>
  <Override PartName="/ppt/charts/chart72.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9.xml" ContentType="application/vnd.openxmlformats-officedocument.presentationml.notesSlide+xml"/>
  <Override PartName="/ppt/charts/chart73.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44" r:id="rId5"/>
    <p:sldMasterId id="2147483773" r:id="rId6"/>
    <p:sldMasterId id="2147483802" r:id="rId7"/>
  </p:sldMasterIdLst>
  <p:notesMasterIdLst>
    <p:notesMasterId r:id="rId50"/>
  </p:notesMasterIdLst>
  <p:handoutMasterIdLst>
    <p:handoutMasterId r:id="rId51"/>
  </p:handoutMasterIdLst>
  <p:sldIdLst>
    <p:sldId id="346" r:id="rId8"/>
    <p:sldId id="2147470530" r:id="rId9"/>
    <p:sldId id="397" r:id="rId10"/>
    <p:sldId id="2147470537" r:id="rId11"/>
    <p:sldId id="2147470533" r:id="rId12"/>
    <p:sldId id="404" r:id="rId13"/>
    <p:sldId id="405" r:id="rId14"/>
    <p:sldId id="406" r:id="rId15"/>
    <p:sldId id="368" r:id="rId16"/>
    <p:sldId id="407" r:id="rId17"/>
    <p:sldId id="367" r:id="rId18"/>
    <p:sldId id="369" r:id="rId19"/>
    <p:sldId id="370" r:id="rId20"/>
    <p:sldId id="373" r:id="rId21"/>
    <p:sldId id="2147470539" r:id="rId22"/>
    <p:sldId id="2147470529" r:id="rId23"/>
    <p:sldId id="2147470521" r:id="rId24"/>
    <p:sldId id="411" r:id="rId25"/>
    <p:sldId id="357" r:id="rId26"/>
    <p:sldId id="412" r:id="rId27"/>
    <p:sldId id="413" r:id="rId28"/>
    <p:sldId id="381" r:id="rId29"/>
    <p:sldId id="414" r:id="rId30"/>
    <p:sldId id="2147470536" r:id="rId31"/>
    <p:sldId id="415" r:id="rId32"/>
    <p:sldId id="416" r:id="rId33"/>
    <p:sldId id="417" r:id="rId34"/>
    <p:sldId id="2147470522" r:id="rId35"/>
    <p:sldId id="419" r:id="rId36"/>
    <p:sldId id="379" r:id="rId37"/>
    <p:sldId id="380" r:id="rId38"/>
    <p:sldId id="371" r:id="rId39"/>
    <p:sldId id="372" r:id="rId40"/>
    <p:sldId id="421" r:id="rId41"/>
    <p:sldId id="420" r:id="rId42"/>
    <p:sldId id="358" r:id="rId43"/>
    <p:sldId id="2147470531" r:id="rId44"/>
    <p:sldId id="410" r:id="rId45"/>
    <p:sldId id="422" r:id="rId46"/>
    <p:sldId id="2147470489" r:id="rId47"/>
    <p:sldId id="2147470490" r:id="rId48"/>
    <p:sldId id="39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41C71-982F-8C4D-5949-35E7F19C2C83}" name="Tautvydas Mėdžius" initials="TM" userId="S::vrt016709@sb.lt::b58fef72-0452-47d4-babb-7d0fd952f358" providerId="AD"/>
  <p188:author id="{9E6A22DE-7D48-D95B-D930-CB0FEE28B0CE}" name="Arnas Šukys" initials="AŠ" userId="S::vrt017176@sb.lt::5064bb61-f409-4f01-a69e-fefe5195394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3FF"/>
    <a:srgbClr val="E5EDFD"/>
    <a:srgbClr val="788550"/>
    <a:srgbClr val="071844"/>
    <a:srgbClr val="4C47C0"/>
    <a:srgbClr val="EBFF3E"/>
    <a:srgbClr val="5F6375"/>
    <a:srgbClr val="EFF4FF"/>
    <a:srgbClr val="DD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9ACADB-2C48-C7A4-A534-D7466FCA8267}" v="32" dt="2025-07-30T08:04:45.324"/>
    <p1510:client id="{7A503B30-1C35-4610-B79B-8516FF3DAFA2}" v="1204" dt="2025-07-30T13:09:25.188"/>
    <p1510:client id="{A3CC45A2-0D3E-3856-AD8F-EB6E2D322EAD}" v="11" dt="2025-07-29T14:15:02.322"/>
    <p1510:client id="{C719DBEE-DE22-47EB-8863-196ADBB42053}" v="1325" dt="2025-07-30T11:40:41.84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8/10/relationships/authors" Targe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96_6E901ABA.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6F_DC91964B6.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_171_5180FA83.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72_C10669A6.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72_C10669A67.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172_C10669A68.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172_C10669A69.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175_F5F1611C.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175_F5F1611C10.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175_F5F1611C11.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75_F5F1611C12.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96_6E901ABA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_7FFFCCCB_AADB95B5.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_7FFFCCCB_AADB95B513.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_19C_53225D89.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_19C_53225D8914.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_19C_53225D8915.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_19C_53225D8916.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_19D_161871A1.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_19D_161871A117.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_19D_161871A118.xlsx"/><Relationship Id="rId2" Type="http://schemas.microsoft.com/office/2011/relationships/chartColorStyle" Target="colors18.xml"/><Relationship Id="rId1" Type="http://schemas.microsoft.com/office/2011/relationships/chartStyle" Target="style1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_19D_161871A119.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96_6E901ABA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_17D_D3427471.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_17D_D34274712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_17D_D34274712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_19E_A9F12F6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_19E_A9F12F612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_7FFFCCC8_2631F7D1.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_7FFFCCC8_2631F7D123.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_7FFFCCC8_2631F7D124.xlsx"/></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_1A3_14A0793D.xlsx"/><Relationship Id="rId2" Type="http://schemas.microsoft.com/office/2011/relationships/chartColorStyle" Target="colors20.xml"/><Relationship Id="rId1" Type="http://schemas.microsoft.com/office/2011/relationships/chartStyle" Target="style20.xml"/></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_1A3_14A0793D25.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_170_623EF535.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_1A3_14A0793D26.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_17B_35017D1D.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_17B_35017D1D27.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_17B_35017D1D28.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_17B_35017D1D29.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_17B_35017D1D30.xlsx"/><Relationship Id="rId2" Type="http://schemas.microsoft.com/office/2011/relationships/chartColorStyle" Target="colors21.xml"/><Relationship Id="rId1" Type="http://schemas.microsoft.com/office/2011/relationships/chartStyle" Target="style21.xml"/></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_17C_6A777873.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_17C_6A77787331.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_17C_6A77787332.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_17C_6A7778733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170_623EF5353.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_17C_6A77787334.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_17C_6A77787335.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_173_A2E28700.xlsx"/><Relationship Id="rId2" Type="http://schemas.microsoft.com/office/2011/relationships/chartColorStyle" Target="colors22.xml"/><Relationship Id="rId1" Type="http://schemas.microsoft.com/office/2011/relationships/chartStyle" Target="style2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_173_A2E2870036.xlsx"/><Relationship Id="rId2" Type="http://schemas.microsoft.com/office/2011/relationships/chartColorStyle" Target="colors23.xml"/><Relationship Id="rId1" Type="http://schemas.microsoft.com/office/2011/relationships/chartStyle" Target="style2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_173_A2E2870037.xlsx"/><Relationship Id="rId2" Type="http://schemas.microsoft.com/office/2011/relationships/chartColorStyle" Target="colors24.xml"/><Relationship Id="rId1" Type="http://schemas.microsoft.com/office/2011/relationships/chartStyle" Target="style2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_173_A2E2870038.xlsx"/><Relationship Id="rId2" Type="http://schemas.microsoft.com/office/2011/relationships/chartColorStyle" Target="colors25.xml"/><Relationship Id="rId1" Type="http://schemas.microsoft.com/office/2011/relationships/chartStyle" Target="style25.xml"/></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_173_A2E2870039.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_173_A2E2870040.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_174_F0E82CB0.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_174_F0E82CB041.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70_623EF5354.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_174_F0E82CB042.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_1A5_31B8663B.xlsx"/><Relationship Id="rId2" Type="http://schemas.microsoft.com/office/2011/relationships/chartColorStyle" Target="colors26.xml"/><Relationship Id="rId1" Type="http://schemas.microsoft.com/office/2011/relationships/chartStyle" Target="style26.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_1A5_31B8663B43.xlsx"/><Relationship Id="rId2" Type="http://schemas.microsoft.com/office/2011/relationships/chartColorStyle" Target="colors27.xml"/><Relationship Id="rId1" Type="http://schemas.microsoft.com/office/2011/relationships/chartStyle" Target="style27.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_1A5_31B8663B44.xlsx"/><Relationship Id="rId2" Type="http://schemas.microsoft.com/office/2011/relationships/chartColorStyle" Target="colors28.xml"/><Relationship Id="rId1" Type="http://schemas.microsoft.com/office/2011/relationships/chartStyle" Target="style28.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_1A5_31B8663B45.xlsx"/><Relationship Id="rId2" Type="http://schemas.microsoft.com/office/2011/relationships/chartColorStyle" Target="colors29.xml"/><Relationship Id="rId1" Type="http://schemas.microsoft.com/office/2011/relationships/chartStyle" Target="style29.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_1A5_31B8663B46.xlsx"/><Relationship Id="rId2" Type="http://schemas.microsoft.com/office/2011/relationships/chartColorStyle" Target="colors30.xml"/><Relationship Id="rId1" Type="http://schemas.microsoft.com/office/2011/relationships/chartStyle" Target="style30.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_1A4_77236545.xlsx"/></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_1A4_7723654547.xlsx"/><Relationship Id="rId2" Type="http://schemas.microsoft.com/office/2011/relationships/chartColorStyle" Target="colors31.xml"/><Relationship Id="rId1" Type="http://schemas.microsoft.com/office/2011/relationships/chartStyle" Target="style31.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_166_10FCEEB2.xlsx"/><Relationship Id="rId2" Type="http://schemas.microsoft.com/office/2011/relationships/chartColorStyle" Target="colors32.xml"/><Relationship Id="rId1" Type="http://schemas.microsoft.com/office/2011/relationships/chartStyle" Target="style32.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_166_10FCEEB248.xlsx"/><Relationship Id="rId2" Type="http://schemas.microsoft.com/office/2011/relationships/chartColorStyle" Target="colors33.xml"/><Relationship Id="rId1" Type="http://schemas.microsoft.com/office/2011/relationships/chartStyle" Target="style3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97_D4EDC834.xlsx"/><Relationship Id="rId2" Type="http://schemas.microsoft.com/office/2011/relationships/chartColorStyle" Target="colors6.xml"/><Relationship Id="rId1" Type="http://schemas.microsoft.com/office/2011/relationships/chartStyle" Target="style6.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_166_10FCEEB249.xlsx"/><Relationship Id="rId2" Type="http://schemas.microsoft.com/office/2011/relationships/chartColorStyle" Target="colors34.xml"/><Relationship Id="rId1" Type="http://schemas.microsoft.com/office/2011/relationships/chartStyle" Target="style34.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_166_10FCEEB250.xlsx"/><Relationship Id="rId2" Type="http://schemas.microsoft.com/office/2011/relationships/chartColorStyle" Target="colors35.xml"/><Relationship Id="rId1" Type="http://schemas.microsoft.com/office/2011/relationships/chartStyle" Target="style35.xml"/></Relationships>
</file>

<file path=ppt/charts/_rels/chart72.xml.rels><?xml version="1.0" encoding="UTF-8" standalone="yes"?>
<Relationships xmlns="http://schemas.openxmlformats.org/package/2006/relationships"><Relationship Id="rId3" Type="http://schemas.openxmlformats.org/officeDocument/2006/relationships/oleObject" Target="https://absiauliubankas-my.sharepoint.com/personal/vrt016594_sb_lt/Documents/Documents/PROGNOZES/Prognoziu%20LENTELE_master.xlsx" TargetMode="External"/><Relationship Id="rId2" Type="http://schemas.microsoft.com/office/2011/relationships/chartColorStyle" Target="colors36.xml"/><Relationship Id="rId1" Type="http://schemas.microsoft.com/office/2011/relationships/chartStyle" Target="style36.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_19A_45770E7D.xlsx"/><Relationship Id="rId2" Type="http://schemas.microsoft.com/office/2011/relationships/chartColorStyle" Target="colors37.xml"/><Relationship Id="rId1" Type="http://schemas.microsoft.com/office/2011/relationships/chartStyle" Target="style3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97_D4EDC8345.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6F_DC91964B.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3892313814525"/>
          <c:y val="4.6763813078894198E-2"/>
          <c:w val="0.57836585392016993"/>
          <c:h val="0.88473844617189323"/>
        </c:manualLayout>
      </c:layout>
      <c:barChart>
        <c:barDir val="col"/>
        <c:grouping val="stacked"/>
        <c:varyColors val="0"/>
        <c:ser>
          <c:idx val="5"/>
          <c:order val="0"/>
          <c:tx>
            <c:strRef>
              <c:f>Sheet1!$A$7</c:f>
              <c:strCache>
                <c:ptCount val="1"/>
                <c:pt idx="0">
                  <c:v>Cost of Funding</c:v>
                </c:pt>
              </c:strCache>
            </c:strRef>
          </c:tx>
          <c:spPr>
            <a:solidFill>
              <a:schemeClr val="accent6"/>
            </a:solidFill>
            <a:ln>
              <a:noFill/>
            </a:ln>
            <a:effectLst/>
          </c:spPr>
          <c:invertIfNegative val="0"/>
          <c:dLbls>
            <c:numFmt formatCode="#,##0.0;\(#,##0.0\);\-"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Sheet1!$B$7:$C$7</c:f>
              <c:numCache>
                <c:formatCode>0.0</c:formatCode>
                <c:ptCount val="2"/>
                <c:pt idx="0">
                  <c:v>-53</c:v>
                </c:pt>
                <c:pt idx="1">
                  <c:v>-53.6</c:v>
                </c:pt>
              </c:numCache>
            </c:numRef>
          </c:val>
          <c:extLst>
            <c:ext xmlns:c16="http://schemas.microsoft.com/office/drawing/2014/chart" uri="{C3380CC4-5D6E-409C-BE32-E72D297353CC}">
              <c16:uniqueId val="{00000000-3083-4173-B958-0A78ECD2F237}"/>
            </c:ext>
          </c:extLst>
        </c:ser>
        <c:ser>
          <c:idx val="0"/>
          <c:order val="1"/>
          <c:tx>
            <c:strRef>
              <c:f>Sheet1!$A$2</c:f>
              <c:strCache>
                <c:ptCount val="1"/>
                <c:pt idx="0">
                  <c:v>Corporate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Sheet1!$B$2:$C$2</c:f>
              <c:numCache>
                <c:formatCode>0.0</c:formatCode>
                <c:ptCount val="2"/>
                <c:pt idx="0">
                  <c:v>61.7</c:v>
                </c:pt>
                <c:pt idx="1">
                  <c:v>57.5</c:v>
                </c:pt>
              </c:numCache>
            </c:numRef>
          </c:val>
          <c:extLst>
            <c:ext xmlns:c16="http://schemas.microsoft.com/office/drawing/2014/chart" uri="{C3380CC4-5D6E-409C-BE32-E72D297353CC}">
              <c16:uniqueId val="{00000001-3083-4173-B958-0A78ECD2F237}"/>
            </c:ext>
          </c:extLst>
        </c:ser>
        <c:ser>
          <c:idx val="4"/>
          <c:order val="2"/>
          <c:tx>
            <c:strRef>
              <c:f>Sheet1!$A$3</c:f>
              <c:strCache>
                <c:ptCount val="1"/>
                <c:pt idx="0">
                  <c:v>Consumer</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Sheet1!$B$3:$C$3</c:f>
              <c:numCache>
                <c:formatCode>0.0</c:formatCode>
                <c:ptCount val="2"/>
                <c:pt idx="0">
                  <c:v>15.7</c:v>
                </c:pt>
                <c:pt idx="1">
                  <c:v>17.2</c:v>
                </c:pt>
              </c:numCache>
            </c:numRef>
          </c:val>
          <c:extLst>
            <c:ext xmlns:c16="http://schemas.microsoft.com/office/drawing/2014/chart" uri="{C3380CC4-5D6E-409C-BE32-E72D297353CC}">
              <c16:uniqueId val="{00000002-3083-4173-B958-0A78ECD2F237}"/>
            </c:ext>
          </c:extLst>
        </c:ser>
        <c:ser>
          <c:idx val="3"/>
          <c:order val="3"/>
          <c:tx>
            <c:strRef>
              <c:f>Sheet1!$A$4</c:f>
              <c:strCache>
                <c:ptCount val="1"/>
                <c:pt idx="0">
                  <c:v>Mortgage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Sheet1!$B$4:$C$4</c:f>
              <c:numCache>
                <c:formatCode>0.0</c:formatCode>
                <c:ptCount val="2"/>
                <c:pt idx="0">
                  <c:v>23.9</c:v>
                </c:pt>
                <c:pt idx="1">
                  <c:v>21.3</c:v>
                </c:pt>
              </c:numCache>
            </c:numRef>
          </c:val>
          <c:extLst>
            <c:ext xmlns:c16="http://schemas.microsoft.com/office/drawing/2014/chart" uri="{C3380CC4-5D6E-409C-BE32-E72D297353CC}">
              <c16:uniqueId val="{00000003-3083-4173-B958-0A78ECD2F237}"/>
            </c:ext>
          </c:extLst>
        </c:ser>
        <c:ser>
          <c:idx val="2"/>
          <c:order val="4"/>
          <c:tx>
            <c:strRef>
              <c:f>Sheet1!$A$5</c:f>
              <c:strCache>
                <c:ptCount val="1"/>
                <c:pt idx="0">
                  <c:v>Other Loans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408"/>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Sheet1!$B$5:$C$5</c:f>
              <c:numCache>
                <c:formatCode>0.0</c:formatCode>
                <c:ptCount val="2"/>
                <c:pt idx="0">
                  <c:v>11.9</c:v>
                </c:pt>
                <c:pt idx="1">
                  <c:v>11.5</c:v>
                </c:pt>
              </c:numCache>
            </c:numRef>
          </c:val>
          <c:extLst>
            <c:ext xmlns:c16="http://schemas.microsoft.com/office/drawing/2014/chart" uri="{C3380CC4-5D6E-409C-BE32-E72D297353CC}">
              <c16:uniqueId val="{00000004-3083-4173-B958-0A78ECD2F237}"/>
            </c:ext>
          </c:extLst>
        </c:ser>
        <c:ser>
          <c:idx val="1"/>
          <c:order val="5"/>
          <c:tx>
            <c:strRef>
              <c:f>Sheet1!$A$6</c:f>
              <c:strCache>
                <c:ptCount val="1"/>
                <c:pt idx="0">
                  <c:v>Treasury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Sheet1!$B$6:$C$6</c:f>
              <c:numCache>
                <c:formatCode>0.0</c:formatCode>
                <c:ptCount val="2"/>
                <c:pt idx="0">
                  <c:v>20.399999999999999</c:v>
                </c:pt>
                <c:pt idx="1">
                  <c:v>14.5</c:v>
                </c:pt>
              </c:numCache>
            </c:numRef>
          </c:val>
          <c:extLst>
            <c:ext xmlns:c16="http://schemas.microsoft.com/office/drawing/2014/chart" uri="{C3380CC4-5D6E-409C-BE32-E72D297353CC}">
              <c16:uniqueId val="{00000005-3083-4173-B958-0A78ECD2F237}"/>
            </c:ext>
          </c:extLst>
        </c:ser>
        <c:ser>
          <c:idx val="6"/>
          <c:order val="6"/>
          <c:tx>
            <c:strRef>
              <c:f>Sheet1!$A$8</c:f>
              <c:strCache>
                <c:ptCount val="1"/>
                <c:pt idx="0">
                  <c:v>Total</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rgbClr val="000408"/>
                    </a:solidFill>
                    <a:latin typeface="+mj-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2H`25</c:v>
                </c:pt>
              </c:strCache>
            </c:strRef>
          </c:cat>
          <c:val>
            <c:numRef>
              <c:f>Sheet1!$B$8:$C$8</c:f>
              <c:numCache>
                <c:formatCode>0.0</c:formatCode>
                <c:ptCount val="2"/>
                <c:pt idx="0">
                  <c:v>80.599999999999994</c:v>
                </c:pt>
                <c:pt idx="1">
                  <c:v>68.400000000000006</c:v>
                </c:pt>
              </c:numCache>
            </c:numRef>
          </c:val>
          <c:extLst>
            <c:ext xmlns:c16="http://schemas.microsoft.com/office/drawing/2014/chart" uri="{C3380CC4-5D6E-409C-BE32-E72D297353CC}">
              <c16:uniqueId val="{00000006-3083-4173-B958-0A78ECD2F237}"/>
            </c:ext>
          </c:extLst>
        </c:ser>
        <c:dLbls>
          <c:dLblPos val="inEnd"/>
          <c:showLegendKey val="0"/>
          <c:showVal val="1"/>
          <c:showCatName val="0"/>
          <c:showSerName val="0"/>
          <c:showPercent val="0"/>
          <c:showBubbleSize val="0"/>
        </c:dLbls>
        <c:gapWidth val="30"/>
        <c:overlap val="100"/>
        <c:axId val="1322069071"/>
        <c:axId val="1322071151"/>
      </c:barChart>
      <c:catAx>
        <c:axId val="1322069071"/>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rgbClr val="000408"/>
                </a:solidFill>
                <a:latin typeface="+mj-lt"/>
                <a:ea typeface="+mn-ea"/>
                <a:cs typeface="Arial" panose="020B0604020202020204" pitchFamily="34" charset="0"/>
              </a:defRPr>
            </a:pPr>
            <a:endParaRPr lang="en-US"/>
          </a:p>
        </c:txPr>
        <c:crossAx val="1322071151"/>
        <c:crosses val="autoZero"/>
        <c:auto val="1"/>
        <c:lblAlgn val="ctr"/>
        <c:lblOffset val="100"/>
        <c:noMultiLvlLbl val="0"/>
      </c:catAx>
      <c:valAx>
        <c:axId val="1322071151"/>
        <c:scaling>
          <c:orientation val="minMax"/>
          <c:max val="150"/>
          <c:min val="-60"/>
        </c:scaling>
        <c:delete val="1"/>
        <c:axPos val="l"/>
        <c:numFmt formatCode="0.0" sourceLinked="1"/>
        <c:majorTickMark val="out"/>
        <c:minorTickMark val="none"/>
        <c:tickLblPos val="nextTo"/>
        <c:crossAx val="1322069071"/>
        <c:crosses val="autoZero"/>
        <c:crossBetween val="between"/>
        <c:majorUnit val="10"/>
      </c:valAx>
      <c:spPr>
        <a:noFill/>
        <a:ln>
          <a:noFill/>
        </a:ln>
        <a:effectLst/>
      </c:spPr>
    </c:plotArea>
    <c:legend>
      <c:legendPos val="r"/>
      <c:legendEntry>
        <c:idx val="0"/>
        <c:delete val="1"/>
      </c:legendEntry>
      <c:layout>
        <c:manualLayout>
          <c:xMode val="edge"/>
          <c:yMode val="edge"/>
          <c:x val="0.71184300600418293"/>
          <c:y val="0.38130437513650511"/>
          <c:w val="0.28815699399581701"/>
          <c:h val="0.2212989658363122"/>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0408"/>
              </a:solidFill>
              <a:latin typeface="+mj-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rgbClr val="000408"/>
          </a:solidFill>
          <a:latin typeface="+mj-lt"/>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62191890434946E-3"/>
          <c:y val="1.8182490828283361E-2"/>
          <c:w val="0.99819378081095633"/>
          <c:h val="0.68288658647192713"/>
        </c:manualLayout>
      </c:layout>
      <c:barChart>
        <c:barDir val="col"/>
        <c:grouping val="stacked"/>
        <c:varyColors val="0"/>
        <c:ser>
          <c:idx val="0"/>
          <c:order val="0"/>
          <c:tx>
            <c:strRef>
              <c:f>Sheet1!$B$1</c:f>
              <c:strCache>
                <c:ptCount val="1"/>
                <c:pt idx="0">
                  <c:v>Base</c:v>
                </c:pt>
              </c:strCache>
            </c:strRef>
          </c:tx>
          <c:spPr>
            <a:solidFill>
              <a:schemeClr val="bg1"/>
            </a:solidFill>
            <a:ln>
              <a:noFill/>
            </a:ln>
            <a:effectLst/>
          </c:spPr>
          <c:invertIfNegative val="0"/>
          <c:cat>
            <c:strRef>
              <c:f>Sheet1!$A$5:$A$12</c:f>
              <c:strCache>
                <c:ptCount val="8"/>
                <c:pt idx="0">
                  <c:v>2Q`24</c:v>
                </c:pt>
                <c:pt idx="1">
                  <c:v>Salaries</c:v>
                </c:pt>
                <c:pt idx="2">
                  <c:v>IT Expense</c:v>
                </c:pt>
                <c:pt idx="3">
                  <c:v>Marketing</c:v>
                </c:pt>
                <c:pt idx="4">
                  <c:v>Buildings</c:v>
                </c:pt>
                <c:pt idx="5">
                  <c:v>Solidarity Tax (2Q24)</c:v>
                </c:pt>
                <c:pt idx="6">
                  <c:v>One-Off</c:v>
                </c:pt>
                <c:pt idx="7">
                  <c:v>2Q`25</c:v>
                </c:pt>
              </c:strCache>
            </c:strRef>
          </c:cat>
          <c:val>
            <c:numRef>
              <c:f>Sheet1!$B$5:$B$12</c:f>
              <c:numCache>
                <c:formatCode>_-* #\ ##0.0_-;\-* #\ ##0.0_-;_-* "-"??_-;_-@_-</c:formatCode>
                <c:ptCount val="8"/>
                <c:pt idx="1">
                  <c:v>24.1</c:v>
                </c:pt>
                <c:pt idx="2">
                  <c:v>25.700000000000003</c:v>
                </c:pt>
                <c:pt idx="3">
                  <c:v>26</c:v>
                </c:pt>
                <c:pt idx="4">
                  <c:v>25.9</c:v>
                </c:pt>
                <c:pt idx="5">
                  <c:v>23.7</c:v>
                </c:pt>
                <c:pt idx="6">
                  <c:v>23.7</c:v>
                </c:pt>
              </c:numCache>
            </c:numRef>
          </c:val>
          <c:extLst>
            <c:ext xmlns:c16="http://schemas.microsoft.com/office/drawing/2014/chart" uri="{C3380CC4-5D6E-409C-BE32-E72D297353CC}">
              <c16:uniqueId val="{00000000-BD2A-46C6-AB2D-49225079F3C2}"/>
            </c:ext>
          </c:extLst>
        </c:ser>
        <c:ser>
          <c:idx val="1"/>
          <c:order val="1"/>
          <c:tx>
            <c:strRef>
              <c:f>Sheet1!$C$1</c:f>
              <c:strCache>
                <c:ptCount val="1"/>
                <c:pt idx="0">
                  <c:v>Decrease</c:v>
                </c:pt>
              </c:strCache>
            </c:strRef>
          </c:tx>
          <c:spPr>
            <a:solidFill>
              <a:schemeClr val="accent3"/>
            </a:solidFill>
            <a:ln>
              <a:noFill/>
            </a:ln>
            <a:effectLst/>
          </c:spPr>
          <c:invertIfNegative val="0"/>
          <c:dPt>
            <c:idx val="4"/>
            <c:invertIfNegative val="0"/>
            <c:bubble3D val="0"/>
            <c:spPr>
              <a:solidFill>
                <a:schemeClr val="accent4"/>
              </a:solidFill>
              <a:ln>
                <a:noFill/>
              </a:ln>
              <a:effectLst/>
            </c:spPr>
            <c:extLst>
              <c:ext xmlns:c16="http://schemas.microsoft.com/office/drawing/2014/chart" uri="{C3380CC4-5D6E-409C-BE32-E72D297353CC}">
                <c16:uniqueId val="{00000002-BD2A-46C6-AB2D-49225079F3C2}"/>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3-BD2A-46C6-AB2D-49225079F3C2}"/>
              </c:ext>
            </c:extLst>
          </c:dPt>
          <c:dLbls>
            <c:dLbl>
              <c:idx val="3"/>
              <c:layout>
                <c:manualLayout>
                  <c:x val="-3.8597675561552946E-3"/>
                  <c:y val="4.43496593699020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D2A-46C6-AB2D-49225079F3C2}"/>
                </c:ext>
              </c:extLst>
            </c:dLbl>
            <c:dLbl>
              <c:idx val="4"/>
              <c:layout>
                <c:manualLayout>
                  <c:x val="-3.7308050812976997E-3"/>
                  <c:y val="4.329917410367662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2A-46C6-AB2D-49225079F3C2}"/>
                </c:ext>
              </c:extLst>
            </c:dLbl>
            <c:dLbl>
              <c:idx val="5"/>
              <c:layout>
                <c:manualLayout>
                  <c:x val="1.427840795090378E-3"/>
                  <c:y val="5.42180470918076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2A-46C6-AB2D-49225079F3C2}"/>
                </c:ext>
              </c:extLst>
            </c:dLbl>
            <c:dLbl>
              <c:idx val="6"/>
              <c:layout>
                <c:manualLayout>
                  <c:x val="1.7370569226292448E-3"/>
                  <c:y val="-0.1746875414015608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2A-46C6-AB2D-49225079F3C2}"/>
                </c:ext>
              </c:extLst>
            </c:dLbl>
            <c:dLbl>
              <c:idx val="7"/>
              <c:layout>
                <c:manualLayout>
                  <c:x val="-8.6819566176996542E-4"/>
                  <c:y val="-7.68206135206827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2A-46C6-AB2D-49225079F3C2}"/>
                </c:ext>
              </c:extLst>
            </c:dLbl>
            <c:dLbl>
              <c:idx val="8"/>
              <c:layout>
                <c:manualLayout>
                  <c:x val="-5.2099400733823381E-3"/>
                  <c:y val="-0.1882057530497482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2A-46C6-AB2D-49225079F3C2}"/>
                </c:ext>
              </c:extLst>
            </c:dLbl>
            <c:dLbl>
              <c:idx val="9"/>
              <c:layout>
                <c:manualLayout>
                  <c:x val="-1.736646691127531E-3"/>
                  <c:y val="-0.103239598964660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2A-46C6-AB2D-49225079F3C2}"/>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Sheet1!$A$5:$A$12</c:f>
              <c:strCache>
                <c:ptCount val="8"/>
                <c:pt idx="0">
                  <c:v>2Q`24</c:v>
                </c:pt>
                <c:pt idx="1">
                  <c:v>Salaries</c:v>
                </c:pt>
                <c:pt idx="2">
                  <c:v>IT Expense</c:v>
                </c:pt>
                <c:pt idx="3">
                  <c:v>Marketing</c:v>
                </c:pt>
                <c:pt idx="4">
                  <c:v>Buildings</c:v>
                </c:pt>
                <c:pt idx="5">
                  <c:v>Solidarity Tax (2Q24)</c:v>
                </c:pt>
                <c:pt idx="6">
                  <c:v>One-Off</c:v>
                </c:pt>
                <c:pt idx="7">
                  <c:v>2Q`25</c:v>
                </c:pt>
              </c:strCache>
            </c:strRef>
          </c:cat>
          <c:val>
            <c:numRef>
              <c:f>Sheet1!$C$5:$C$12</c:f>
              <c:numCache>
                <c:formatCode>General</c:formatCode>
                <c:ptCount val="8"/>
                <c:pt idx="3" formatCode="_-* #\ ##0.0_-;\-* #\ ##0.0_-;_-* &quot;-&quot;??_-;_-@_-">
                  <c:v>0.1</c:v>
                </c:pt>
                <c:pt idx="4" formatCode="_-* #\ ##0.0_-;\-* #\ ##0.0_-;_-* &quot;-&quot;??_-;_-@_-">
                  <c:v>0.1</c:v>
                </c:pt>
                <c:pt idx="5" formatCode="_-* #\ ##0.0_-;\-* #\ ##0.0_-;_-* &quot;-&quot;??_-;_-@_-">
                  <c:v>2.2000000000000002</c:v>
                </c:pt>
              </c:numCache>
            </c:numRef>
          </c:val>
          <c:extLst>
            <c:ext xmlns:c16="http://schemas.microsoft.com/office/drawing/2014/chart" uri="{C3380CC4-5D6E-409C-BE32-E72D297353CC}">
              <c16:uniqueId val="{00000008-BD2A-46C6-AB2D-49225079F3C2}"/>
            </c:ext>
          </c:extLst>
        </c:ser>
        <c:ser>
          <c:idx val="2"/>
          <c:order val="2"/>
          <c:tx>
            <c:strRef>
              <c:f>Sheet1!$D$1</c:f>
              <c:strCache>
                <c:ptCount val="1"/>
                <c:pt idx="0">
                  <c:v>Increase</c:v>
                </c:pt>
              </c:strCache>
            </c:strRef>
          </c:tx>
          <c:spPr>
            <a:solidFill>
              <a:schemeClr val="accent4"/>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9-BD2A-46C6-AB2D-49225079F3C2}"/>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A-BD2A-46C6-AB2D-49225079F3C2}"/>
              </c:ext>
            </c:extLst>
          </c:dPt>
          <c:dPt>
            <c:idx val="6"/>
            <c:invertIfNegative val="0"/>
            <c:bubble3D val="0"/>
            <c:spPr>
              <a:solidFill>
                <a:srgbClr val="7030A0"/>
              </a:solidFill>
              <a:ln>
                <a:noFill/>
              </a:ln>
              <a:effectLst/>
            </c:spPr>
            <c:extLst>
              <c:ext xmlns:c16="http://schemas.microsoft.com/office/drawing/2014/chart" uri="{C3380CC4-5D6E-409C-BE32-E72D297353CC}">
                <c16:uniqueId val="{0000000E-BD2A-46C6-AB2D-49225079F3C2}"/>
              </c:ext>
            </c:extLst>
          </c:dPt>
          <c:dLbls>
            <c:dLbl>
              <c:idx val="1"/>
              <c:layout>
                <c:manualLayout>
                  <c:x val="-3.6428664142053426E-3"/>
                  <c:y val="-7.85506852077821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D2A-46C6-AB2D-49225079F3C2}"/>
                </c:ext>
              </c:extLst>
            </c:dLbl>
            <c:dLbl>
              <c:idx val="2"/>
              <c:layout>
                <c:manualLayout>
                  <c:x val="-6.3825038149183073E-17"/>
                  <c:y val="-4.37325601777499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D2A-46C6-AB2D-49225079F3C2}"/>
                </c:ext>
              </c:extLst>
            </c:dLbl>
            <c:dLbl>
              <c:idx val="3"/>
              <c:layout>
                <c:manualLayout>
                  <c:x val="1.5477864768760679E-3"/>
                  <c:y val="-3.26175011725245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D2A-46C6-AB2D-49225079F3C2}"/>
                </c:ext>
              </c:extLst>
            </c:dLbl>
            <c:dLbl>
              <c:idx val="4"/>
              <c:layout>
                <c:manualLayout>
                  <c:x val="-1.9336194573860057E-3"/>
                  <c:y val="-2.361061762434683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D2A-46C6-AB2D-49225079F3C2}"/>
                </c:ext>
              </c:extLst>
            </c:dLbl>
            <c:dLbl>
              <c:idx val="5"/>
              <c:layout>
                <c:manualLayout>
                  <c:x val="-4.3517574178275125E-3"/>
                  <c:y val="-3.09424660983052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D2A-46C6-AB2D-49225079F3C2}"/>
                </c:ext>
              </c:extLst>
            </c:dLbl>
            <c:dLbl>
              <c:idx val="6"/>
              <c:layout>
                <c:manualLayout>
                  <c:x val="-1.7721589774425455E-3"/>
                  <c:y val="-6.67254113310877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D2A-46C6-AB2D-49225079F3C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Sheet1!$A$5:$A$12</c:f>
              <c:strCache>
                <c:ptCount val="8"/>
                <c:pt idx="0">
                  <c:v>2Q`24</c:v>
                </c:pt>
                <c:pt idx="1">
                  <c:v>Salaries</c:v>
                </c:pt>
                <c:pt idx="2">
                  <c:v>IT Expense</c:v>
                </c:pt>
                <c:pt idx="3">
                  <c:v>Marketing</c:v>
                </c:pt>
                <c:pt idx="4">
                  <c:v>Buildings</c:v>
                </c:pt>
                <c:pt idx="5">
                  <c:v>Solidarity Tax (2Q24)</c:v>
                </c:pt>
                <c:pt idx="6">
                  <c:v>One-Off</c:v>
                </c:pt>
                <c:pt idx="7">
                  <c:v>2Q`25</c:v>
                </c:pt>
              </c:strCache>
            </c:strRef>
          </c:cat>
          <c:val>
            <c:numRef>
              <c:f>Sheet1!$D$5:$D$12</c:f>
              <c:numCache>
                <c:formatCode>_-* #\ ##0.0_-;\-* #\ ##0.0_-;_-* "-"??_-;_-@_-</c:formatCode>
                <c:ptCount val="8"/>
                <c:pt idx="1">
                  <c:v>1.6</c:v>
                </c:pt>
                <c:pt idx="2">
                  <c:v>0.4</c:v>
                </c:pt>
                <c:pt idx="6">
                  <c:v>4.09</c:v>
                </c:pt>
              </c:numCache>
            </c:numRef>
          </c:val>
          <c:extLst>
            <c:ext xmlns:c16="http://schemas.microsoft.com/office/drawing/2014/chart" uri="{C3380CC4-5D6E-409C-BE32-E72D297353CC}">
              <c16:uniqueId val="{0000000F-BD2A-46C6-AB2D-49225079F3C2}"/>
            </c:ext>
          </c:extLst>
        </c:ser>
        <c:ser>
          <c:idx val="3"/>
          <c:order val="3"/>
          <c:tx>
            <c:strRef>
              <c:f>Sheet1!$E$1</c:f>
              <c:strCache>
                <c:ptCount val="1"/>
                <c:pt idx="0">
                  <c:v>Quarters</c:v>
                </c:pt>
              </c:strCache>
            </c:strRef>
          </c:tx>
          <c:spPr>
            <a:solidFill>
              <a:schemeClr val="accent1"/>
            </a:solidFill>
            <a:ln>
              <a:noFill/>
            </a:ln>
            <a:effectLst/>
          </c:spPr>
          <c:invertIfNegative val="0"/>
          <c:dLbls>
            <c:dLbl>
              <c:idx val="0"/>
              <c:layout>
                <c:manualLayout>
                  <c:x val="-4.293025825590057E-3"/>
                  <c:y val="-0.2347856395013200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D2A-46C6-AB2D-49225079F3C2}"/>
                </c:ext>
              </c:extLst>
            </c:dLbl>
            <c:dLbl>
              <c:idx val="1"/>
              <c:layout>
                <c:manualLayout>
                  <c:x val="-1.5304312536944871E-17"/>
                  <c:y val="-0.2339489477102877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D2A-46C6-AB2D-49225079F3C2}"/>
                </c:ext>
              </c:extLst>
            </c:dLbl>
            <c:dLbl>
              <c:idx val="2"/>
              <c:layout>
                <c:manualLayout>
                  <c:x val="8.3482110624667717E-4"/>
                  <c:y val="-0.1932908650262436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D2A-46C6-AB2D-49225079F3C2}"/>
                </c:ext>
              </c:extLst>
            </c:dLbl>
            <c:dLbl>
              <c:idx val="3"/>
              <c:layout>
                <c:manualLayout>
                  <c:x val="-6.3676309747174226E-17"/>
                  <c:y val="-0.252769514343204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D2A-46C6-AB2D-49225079F3C2}"/>
                </c:ext>
              </c:extLst>
            </c:dLbl>
            <c:dLbl>
              <c:idx val="6"/>
              <c:layout>
                <c:manualLayout>
                  <c:x val="-8.6819566176996542E-4"/>
                  <c:y val="-0.278980122785637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D2A-46C6-AB2D-49225079F3C2}"/>
                </c:ext>
              </c:extLst>
            </c:dLbl>
            <c:dLbl>
              <c:idx val="7"/>
              <c:layout>
                <c:manualLayout>
                  <c:x val="1.8534374703173728E-3"/>
                  <c:y val="-0.303868552722321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D2A-46C6-AB2D-49225079F3C2}"/>
                </c:ext>
              </c:extLst>
            </c:dLbl>
            <c:dLbl>
              <c:idx val="10"/>
              <c:layout>
                <c:manualLayout>
                  <c:x val="-4.3416167278186365E-3"/>
                  <c:y val="-0.1624307528793257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D2A-46C6-AB2D-49225079F3C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Sheet1!$A$5:$A$12</c:f>
              <c:strCache>
                <c:ptCount val="8"/>
                <c:pt idx="0">
                  <c:v>2Q`24</c:v>
                </c:pt>
                <c:pt idx="1">
                  <c:v>Salaries</c:v>
                </c:pt>
                <c:pt idx="2">
                  <c:v>IT Expense</c:v>
                </c:pt>
                <c:pt idx="3">
                  <c:v>Marketing</c:v>
                </c:pt>
                <c:pt idx="4">
                  <c:v>Buildings</c:v>
                </c:pt>
                <c:pt idx="5">
                  <c:v>Solidarity Tax (2Q24)</c:v>
                </c:pt>
                <c:pt idx="6">
                  <c:v>One-Off</c:v>
                </c:pt>
                <c:pt idx="7">
                  <c:v>2Q`25</c:v>
                </c:pt>
              </c:strCache>
            </c:strRef>
          </c:cat>
          <c:val>
            <c:numRef>
              <c:f>Sheet1!$E$5:$E$12</c:f>
              <c:numCache>
                <c:formatCode>General</c:formatCode>
                <c:ptCount val="8"/>
                <c:pt idx="0" formatCode="_-* #\ ##0.0_-;\-* #\ ##0.0_-;_-* &quot;-&quot;??_-;_-@_-">
                  <c:v>24.1</c:v>
                </c:pt>
                <c:pt idx="7" formatCode="_-* #\ ##0.0_-;\-* #\ ##0.0_-;_-* &quot;-&quot;??_-;_-@_-">
                  <c:v>27.8</c:v>
                </c:pt>
              </c:numCache>
            </c:numRef>
          </c:val>
          <c:extLst>
            <c:ext xmlns:c16="http://schemas.microsoft.com/office/drawing/2014/chart" uri="{C3380CC4-5D6E-409C-BE32-E72D297353CC}">
              <c16:uniqueId val="{00000017-BD2A-46C6-AB2D-49225079F3C2}"/>
            </c:ext>
          </c:extLst>
        </c:ser>
        <c:dLbls>
          <c:showLegendKey val="0"/>
          <c:showVal val="0"/>
          <c:showCatName val="0"/>
          <c:showSerName val="0"/>
          <c:showPercent val="0"/>
          <c:showBubbleSize val="0"/>
        </c:dLbls>
        <c:gapWidth val="49"/>
        <c:overlap val="100"/>
        <c:axId val="784581616"/>
        <c:axId val="784602832"/>
      </c:barChart>
      <c:catAx>
        <c:axId val="784581616"/>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36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784602832"/>
        <c:crosses val="autoZero"/>
        <c:auto val="1"/>
        <c:lblAlgn val="ctr"/>
        <c:lblOffset val="100"/>
        <c:noMultiLvlLbl val="0"/>
      </c:catAx>
      <c:valAx>
        <c:axId val="784602832"/>
        <c:scaling>
          <c:orientation val="minMax"/>
          <c:max val="38"/>
          <c:min val="5"/>
        </c:scaling>
        <c:delete val="1"/>
        <c:axPos val="l"/>
        <c:numFmt formatCode="_-* #\ ##0.0_-;\-* #\ ##0.0_-;_-* &quot;-&quot;??_-;_-@_-" sourceLinked="1"/>
        <c:majorTickMark val="out"/>
        <c:minorTickMark val="none"/>
        <c:tickLblPos val="nextTo"/>
        <c:crossAx val="78458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8525053456911881"/>
          <c:w val="1"/>
          <c:h val="0.56676785850561173"/>
        </c:manualLayout>
      </c:layout>
      <c:barChart>
        <c:barDir val="col"/>
        <c:grouping val="stacked"/>
        <c:varyColors val="0"/>
        <c:ser>
          <c:idx val="0"/>
          <c:order val="0"/>
          <c:tx>
            <c:strRef>
              <c:f>Chart!$B$1</c:f>
              <c:strCache>
                <c:ptCount val="1"/>
                <c:pt idx="0">
                  <c:v>Gross Stage 3 Ratio</c:v>
                </c:pt>
              </c:strCache>
            </c:strRef>
          </c:tx>
          <c:spPr>
            <a:solidFill>
              <a:srgbClr val="4C47C0"/>
            </a:solidFill>
            <a:ln>
              <a:noFill/>
            </a:ln>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Chart!$B$4:$B$8</c:f>
              <c:numCache>
                <c:formatCode>#\ ##0.0%_);\(#\ ##0.0%\);\-_);@_)</c:formatCode>
                <c:ptCount val="5"/>
                <c:pt idx="0">
                  <c:v>2.8000000000000001E-2</c:v>
                </c:pt>
                <c:pt idx="1">
                  <c:v>2.5999999999999999E-2</c:v>
                </c:pt>
                <c:pt idx="2">
                  <c:v>2.1999999999999999E-2</c:v>
                </c:pt>
                <c:pt idx="3">
                  <c:v>0.02</c:v>
                </c:pt>
                <c:pt idx="4">
                  <c:v>2.4E-2</c:v>
                </c:pt>
              </c:numCache>
            </c:numRef>
          </c:val>
          <c:extLst>
            <c:ext xmlns:c16="http://schemas.microsoft.com/office/drawing/2014/chart" uri="{C3380CC4-5D6E-409C-BE32-E72D297353CC}">
              <c16:uniqueId val="{00000000-9DC7-4374-B684-A91A97756671}"/>
            </c:ext>
          </c:extLst>
        </c:ser>
        <c:ser>
          <c:idx val="1"/>
          <c:order val="1"/>
          <c:tx>
            <c:strRef>
              <c:f>Chart!$C$1</c:f>
              <c:strCache>
                <c:ptCount val="1"/>
                <c:pt idx="0">
                  <c:v>Gross Stage 2 Ratio</c:v>
                </c:pt>
              </c:strCache>
            </c:strRef>
          </c:tx>
          <c:spPr>
            <a:solidFill>
              <a:srgbClr val="C4D800"/>
            </a:solidFill>
            <a:ln>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Chart!$C$4:$C$8</c:f>
              <c:numCache>
                <c:formatCode>#\ ##0.0%_);\(#\ ##0.0%\);\-_);@_)</c:formatCode>
                <c:ptCount val="5"/>
                <c:pt idx="0">
                  <c:v>6.5000000000000002E-2</c:v>
                </c:pt>
                <c:pt idx="1">
                  <c:v>5.8000000000000003E-2</c:v>
                </c:pt>
                <c:pt idx="2">
                  <c:v>6.5000000000000002E-2</c:v>
                </c:pt>
                <c:pt idx="3">
                  <c:v>6.5000000000000002E-2</c:v>
                </c:pt>
                <c:pt idx="4">
                  <c:v>0.06</c:v>
                </c:pt>
              </c:numCache>
            </c:numRef>
          </c:val>
          <c:extLst>
            <c:ext xmlns:c16="http://schemas.microsoft.com/office/drawing/2014/chart" uri="{C3380CC4-5D6E-409C-BE32-E72D297353CC}">
              <c16:uniqueId val="{00000001-9DC7-4374-B684-A91A97756671}"/>
            </c:ext>
          </c:extLst>
        </c:ser>
        <c:dLbls>
          <c:showLegendKey val="0"/>
          <c:showVal val="1"/>
          <c:showCatName val="0"/>
          <c:showSerName val="0"/>
          <c:showPercent val="0"/>
          <c:showBubbleSize val="0"/>
        </c:dLbls>
        <c:gapWidth val="80"/>
        <c:overlap val="100"/>
        <c:axId val="265388800"/>
        <c:axId val="372109312"/>
      </c:barChart>
      <c:catAx>
        <c:axId val="265388800"/>
        <c:scaling>
          <c:orientation val="minMax"/>
        </c:scaling>
        <c:delete val="0"/>
        <c:axPos val="b"/>
        <c:numFmt formatCode="General" sourceLinked="1"/>
        <c:majorTickMark val="none"/>
        <c:minorTickMark val="none"/>
        <c:tickLblPos val="low"/>
        <c:spPr>
          <a:ln w="12700">
            <a:solidFill>
              <a:srgbClr val="4C47C0"/>
            </a:solidFill>
          </a:ln>
        </c:spPr>
        <c:txPr>
          <a:bodyPr rot="0" vert="horz"/>
          <a:lstStyle/>
          <a:p>
            <a:pPr>
              <a:defRPr>
                <a:solidFill>
                  <a:schemeClr val="tx1"/>
                </a:solidFill>
              </a:defRPr>
            </a:pPr>
            <a:endParaRPr lang="en-US"/>
          </a:p>
        </c:txPr>
        <c:crossAx val="372109312"/>
        <c:crosses val="autoZero"/>
        <c:auto val="0"/>
        <c:lblAlgn val="ctr"/>
        <c:lblOffset val="100"/>
        <c:noMultiLvlLbl val="0"/>
      </c:catAx>
      <c:valAx>
        <c:axId val="372109312"/>
        <c:scaling>
          <c:orientation val="minMax"/>
          <c:min val="0"/>
        </c:scaling>
        <c:delete val="0"/>
        <c:axPos val="l"/>
        <c:numFmt formatCode="#,##0_);\(#,##0\)" sourceLinked="0"/>
        <c:majorTickMark val="none"/>
        <c:minorTickMark val="none"/>
        <c:tickLblPos val="none"/>
        <c:spPr>
          <a:ln>
            <a:noFill/>
          </a:ln>
        </c:spPr>
        <c:txPr>
          <a:bodyPr rot="0" vert="horz"/>
          <a:lstStyle/>
          <a:p>
            <a:pPr>
              <a:defRPr/>
            </a:pPr>
            <a:endParaRPr lang="en-US"/>
          </a:p>
        </c:txPr>
        <c:crossAx val="265388800"/>
        <c:crosses val="autoZero"/>
        <c:crossBetween val="between"/>
        <c:majorUnit val="1.0000000000000002E-2"/>
      </c:valAx>
      <c:spPr>
        <a:noFill/>
      </c:spPr>
    </c:plotArea>
    <c:legend>
      <c:legendPos val="t"/>
      <c:overlay val="0"/>
    </c:legend>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413027418401683E-3"/>
          <c:y val="0.24830853673845341"/>
          <c:w val="0.99398323767672425"/>
          <c:h val="0.64852893826257663"/>
        </c:manualLayout>
      </c:layout>
      <c:lineChart>
        <c:grouping val="stacked"/>
        <c:varyColors val="0"/>
        <c:ser>
          <c:idx val="0"/>
          <c:order val="0"/>
          <c:tx>
            <c:strRef>
              <c:f>Sheet1!$B$1</c:f>
              <c:strCache>
                <c:ptCount val="1"/>
                <c:pt idx="0">
                  <c:v>Cost of Deposit Portfolio</c:v>
                </c:pt>
              </c:strCache>
            </c:strRef>
          </c:tx>
          <c:spPr>
            <a:ln w="19050" cap="flat">
              <a:solidFill>
                <a:schemeClr val="accent3"/>
              </a:solidFill>
              <a:miter lim="800000"/>
            </a:ln>
            <a:effectLst/>
          </c:spPr>
          <c:marker>
            <c:symbol val="diamond"/>
            <c:size val="12"/>
            <c:spPr>
              <a:noFill/>
              <a:ln w="9525" cap="rnd">
                <a:noFill/>
                <a:round/>
              </a:ln>
              <a:effectLst/>
            </c:spPr>
          </c:marker>
          <c:dLbls>
            <c:spPr>
              <a:noFill/>
              <a:ln cap="rnd">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Q2`24</c:v>
                </c:pt>
                <c:pt idx="1">
                  <c:v>Q3`24</c:v>
                </c:pt>
                <c:pt idx="2">
                  <c:v>Q4`24</c:v>
                </c:pt>
                <c:pt idx="3">
                  <c:v>Q1`25</c:v>
                </c:pt>
                <c:pt idx="4">
                  <c:v>Q2`25</c:v>
                </c:pt>
              </c:strCache>
            </c:strRef>
          </c:cat>
          <c:val>
            <c:numRef>
              <c:f>Sheet1!$B$3:$B$7</c:f>
              <c:numCache>
                <c:formatCode>0.00%</c:formatCode>
                <c:ptCount val="5"/>
                <c:pt idx="0">
                  <c:v>2.1000000000000001E-2</c:v>
                </c:pt>
                <c:pt idx="1">
                  <c:v>2.1999999999999999E-2</c:v>
                </c:pt>
                <c:pt idx="2">
                  <c:v>2.1999999999999999E-2</c:v>
                </c:pt>
                <c:pt idx="3">
                  <c:v>2.1000000000000001E-2</c:v>
                </c:pt>
                <c:pt idx="4">
                  <c:v>1.9E-2</c:v>
                </c:pt>
              </c:numCache>
            </c:numRef>
          </c:val>
          <c:smooth val="0"/>
          <c:extLst>
            <c:ext xmlns:c16="http://schemas.microsoft.com/office/drawing/2014/chart" uri="{C3380CC4-5D6E-409C-BE32-E72D297353CC}">
              <c16:uniqueId val="{00000001-E999-45C3-A2D1-E51541B75B89}"/>
            </c:ext>
          </c:extLst>
        </c:ser>
        <c:ser>
          <c:idx val="1"/>
          <c:order val="1"/>
          <c:tx>
            <c:strRef>
              <c:f>Sheet1!$C$1</c:f>
              <c:strCache>
                <c:ptCount val="1"/>
                <c:pt idx="0">
                  <c:v>Total Cost of Funding</c:v>
                </c:pt>
              </c:strCache>
            </c:strRef>
          </c:tx>
          <c:spPr>
            <a:ln w="19050" cap="rnd">
              <a:solidFill>
                <a:schemeClr val="accent4"/>
              </a:solidFill>
              <a:round/>
            </a:ln>
            <a:effectLst/>
          </c:spPr>
          <c:marker>
            <c:symbol val="circle"/>
            <c:size val="5"/>
            <c:spPr>
              <a:noFill/>
              <a:ln w="9525" cap="rnd">
                <a:noFill/>
                <a:round/>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Q2`24</c:v>
                </c:pt>
                <c:pt idx="1">
                  <c:v>Q3`24</c:v>
                </c:pt>
                <c:pt idx="2">
                  <c:v>Q4`24</c:v>
                </c:pt>
                <c:pt idx="3">
                  <c:v>Q1`25</c:v>
                </c:pt>
                <c:pt idx="4">
                  <c:v>Q2`25</c:v>
                </c:pt>
              </c:strCache>
            </c:strRef>
          </c:cat>
          <c:val>
            <c:numRef>
              <c:f>Sheet1!$C$3:$C$7</c:f>
              <c:numCache>
                <c:formatCode>0.00%</c:formatCode>
                <c:ptCount val="5"/>
                <c:pt idx="0">
                  <c:v>2.6100000000000002E-2</c:v>
                </c:pt>
                <c:pt idx="1">
                  <c:v>2.9000000000000001E-2</c:v>
                </c:pt>
                <c:pt idx="2">
                  <c:v>2.7E-2</c:v>
                </c:pt>
                <c:pt idx="3">
                  <c:v>2.5000000000000001E-2</c:v>
                </c:pt>
                <c:pt idx="4">
                  <c:v>2.4E-2</c:v>
                </c:pt>
              </c:numCache>
            </c:numRef>
          </c:val>
          <c:smooth val="0"/>
          <c:extLst>
            <c:ext xmlns:c16="http://schemas.microsoft.com/office/drawing/2014/chart" uri="{C3380CC4-5D6E-409C-BE32-E72D297353CC}">
              <c16:uniqueId val="{00000000-CDB1-4080-BCE3-F2B22B870984}"/>
            </c:ext>
          </c:extLst>
        </c:ser>
        <c:dLbls>
          <c:showLegendKey val="0"/>
          <c:showVal val="0"/>
          <c:showCatName val="0"/>
          <c:showSerName val="0"/>
          <c:showPercent val="0"/>
          <c:showBubbleSize val="0"/>
        </c:dLbls>
        <c:marker val="1"/>
        <c:smooth val="0"/>
        <c:axId val="784581616"/>
        <c:axId val="784602832"/>
      </c:lineChart>
      <c:catAx>
        <c:axId val="784581616"/>
        <c:scaling>
          <c:orientation val="minMax"/>
        </c:scaling>
        <c:delete val="0"/>
        <c:axPos val="b"/>
        <c:numFmt formatCode="General" sourceLinked="1"/>
        <c:majorTickMark val="none"/>
        <c:minorTickMark val="out"/>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784602832"/>
        <c:crosses val="autoZero"/>
        <c:auto val="1"/>
        <c:lblAlgn val="ctr"/>
        <c:lblOffset val="100"/>
        <c:noMultiLvlLbl val="0"/>
      </c:catAx>
      <c:valAx>
        <c:axId val="784602832"/>
        <c:scaling>
          <c:orientation val="minMax"/>
          <c:max val="6.0000000000000012E-2"/>
          <c:min val="0"/>
        </c:scaling>
        <c:delete val="1"/>
        <c:axPos val="l"/>
        <c:majorGridlines>
          <c:spPr>
            <a:ln w="6350" cap="flat" cmpd="sng" algn="ctr">
              <a:solidFill>
                <a:schemeClr val="accent1">
                  <a:lumMod val="20000"/>
                  <a:lumOff val="80000"/>
                </a:schemeClr>
              </a:solidFill>
              <a:round/>
            </a:ln>
            <a:effectLst/>
          </c:spPr>
        </c:majorGridlines>
        <c:numFmt formatCode="0.00%" sourceLinked="1"/>
        <c:majorTickMark val="out"/>
        <c:minorTickMark val="none"/>
        <c:tickLblPos val="nextTo"/>
        <c:crossAx val="784581616"/>
        <c:crosses val="autoZero"/>
        <c:crossBetween val="between"/>
      </c:valAx>
      <c:spPr>
        <a:noFill/>
        <a:ln>
          <a:noFill/>
        </a:ln>
        <a:effectLst/>
      </c:spPr>
    </c:plotArea>
    <c:legend>
      <c:legendPos val="t"/>
      <c:layout>
        <c:manualLayout>
          <c:xMode val="edge"/>
          <c:yMode val="edge"/>
          <c:x val="0.1320375856731236"/>
          <c:y val="9.01344875752359E-2"/>
          <c:w val="0.71166236520975446"/>
          <c:h val="8.363123106765453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81969414546391"/>
          <c:y val="8.9764099377173168E-2"/>
          <c:w val="0.94789081885856075"/>
          <c:h val="0.79583333333333328"/>
        </c:manualLayout>
      </c:layout>
      <c:doughnutChart>
        <c:varyColors val="1"/>
        <c:ser>
          <c:idx val="0"/>
          <c:order val="0"/>
          <c:tx>
            <c:strRef>
              <c:f>Sheet1!$B$1</c:f>
              <c:strCache>
                <c:ptCount val="1"/>
                <c:pt idx="0">
                  <c:v>(Jun-2025)</c:v>
                </c:pt>
              </c:strCache>
            </c:strRef>
          </c:tx>
          <c:spPr>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6770-4096-89AD-F68022C1DB3F}"/>
              </c:ext>
            </c:extLst>
          </c:dPt>
          <c:dPt>
            <c:idx val="1"/>
            <c:bubble3D val="0"/>
            <c:spPr>
              <a:solidFill>
                <a:schemeClr val="accent6"/>
              </a:solidFill>
              <a:ln w="12700">
                <a:solidFill>
                  <a:schemeClr val="lt1"/>
                </a:solidFill>
              </a:ln>
              <a:effectLst/>
            </c:spPr>
            <c:extLst>
              <c:ext xmlns:c16="http://schemas.microsoft.com/office/drawing/2014/chart" uri="{C3380CC4-5D6E-409C-BE32-E72D297353CC}">
                <c16:uniqueId val="{00000003-6770-4096-89AD-F68022C1DB3F}"/>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6770-4096-89AD-F68022C1DB3F}"/>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6770-4096-89AD-F68022C1DB3F}"/>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6770-4096-89AD-F68022C1DB3F}"/>
              </c:ext>
            </c:extLst>
          </c:dPt>
          <c:dPt>
            <c:idx val="5"/>
            <c:bubble3D val="0"/>
            <c:spPr>
              <a:solidFill>
                <a:schemeClr val="bg2"/>
              </a:solidFill>
              <a:ln w="12700">
                <a:solidFill>
                  <a:schemeClr val="lt1"/>
                </a:solidFill>
              </a:ln>
              <a:effectLst/>
            </c:spPr>
            <c:extLst>
              <c:ext xmlns:c16="http://schemas.microsoft.com/office/drawing/2014/chart" uri="{C3380CC4-5D6E-409C-BE32-E72D297353CC}">
                <c16:uniqueId val="{00000000-D159-4B8B-94E2-05678B88FA47}"/>
              </c:ext>
            </c:extLst>
          </c:dPt>
          <c:dLbls>
            <c:dLbl>
              <c:idx val="0"/>
              <c:layout>
                <c:manualLayout>
                  <c:x val="-7.4441687344914062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770-4096-89AD-F68022C1DB3F}"/>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5138449815361169"/>
                      <c:h val="0.18439745793197168"/>
                    </c:manualLayout>
                  </c15:layout>
                </c:ext>
                <c:ext xmlns:c16="http://schemas.microsoft.com/office/drawing/2014/chart" uri="{C3380CC4-5D6E-409C-BE32-E72D297353CC}">
                  <c16:uniqueId val="{00000003-6770-4096-89AD-F68022C1DB3F}"/>
                </c:ext>
              </c:extLst>
            </c:dLbl>
            <c:dLbl>
              <c:idx val="3"/>
              <c:layout>
                <c:manualLayout>
                  <c:x val="-1.6144102000216078E-2"/>
                  <c:y val="-2.0553204883894623E-2"/>
                </c:manualLayout>
              </c:layout>
              <c:showLegendKey val="0"/>
              <c:showVal val="0"/>
              <c:showCatName val="1"/>
              <c:showSerName val="0"/>
              <c:showPercent val="1"/>
              <c:showBubbleSize val="0"/>
              <c:extLst>
                <c:ext xmlns:c15="http://schemas.microsoft.com/office/drawing/2012/chart" uri="{CE6537A1-D6FC-4f65-9D91-7224C49458BB}">
                  <c15:layout>
                    <c:manualLayout>
                      <c:w val="0.23271871338710462"/>
                      <c:h val="0.205775207817986"/>
                    </c:manualLayout>
                  </c15:layout>
                </c:ext>
                <c:ext xmlns:c16="http://schemas.microsoft.com/office/drawing/2014/chart" uri="{C3380CC4-5D6E-409C-BE32-E72D297353CC}">
                  <c16:uniqueId val="{00000007-6770-4096-89AD-F68022C1DB3F}"/>
                </c:ext>
              </c:extLst>
            </c:dLbl>
            <c:dLbl>
              <c:idx val="4"/>
              <c:layout>
                <c:manualLayout>
                  <c:x val="-0.20103747672777675"/>
                  <c:y val="-0.13332637437419942"/>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7152285008237832"/>
                      <c:h val="0.16466879805019674"/>
                    </c:manualLayout>
                  </c15:layout>
                </c:ext>
                <c:ext xmlns:c16="http://schemas.microsoft.com/office/drawing/2014/chart" uri="{C3380CC4-5D6E-409C-BE32-E72D297353CC}">
                  <c16:uniqueId val="{00000009-6770-4096-89AD-F68022C1DB3F}"/>
                </c:ext>
              </c:extLst>
            </c:dLbl>
            <c:dLbl>
              <c:idx val="5"/>
              <c:layout>
                <c:manualLayout>
                  <c:x val="-9.3809080792887026E-3"/>
                  <c:y val="-4.4346371671533893E-2"/>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D159-4B8B-94E2-05678B88FA47}"/>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Term Deposits</c:v>
                </c:pt>
                <c:pt idx="1">
                  <c:v>Demand Deposits</c:v>
                </c:pt>
                <c:pt idx="2">
                  <c:v>Equity</c:v>
                </c:pt>
                <c:pt idx="3">
                  <c:v>Debt Securities</c:v>
                </c:pt>
                <c:pt idx="4">
                  <c:v>Due to Other Banks</c:v>
                </c:pt>
                <c:pt idx="5">
                  <c:v>Other</c:v>
                </c:pt>
              </c:strCache>
            </c:strRef>
          </c:cat>
          <c:val>
            <c:numRef>
              <c:f>Sheet1!$B$2:$B$7</c:f>
              <c:numCache>
                <c:formatCode>0%</c:formatCode>
                <c:ptCount val="6"/>
                <c:pt idx="0">
                  <c:v>0.34</c:v>
                </c:pt>
                <c:pt idx="1">
                  <c:v>0.33</c:v>
                </c:pt>
                <c:pt idx="2">
                  <c:v>0.11</c:v>
                </c:pt>
                <c:pt idx="3">
                  <c:v>0.14000000000000001</c:v>
                </c:pt>
                <c:pt idx="4">
                  <c:v>0.03</c:v>
                </c:pt>
                <c:pt idx="5">
                  <c:v>0.05</c:v>
                </c:pt>
              </c:numCache>
            </c:numRef>
          </c:val>
          <c:extLst>
            <c:ext xmlns:c16="http://schemas.microsoft.com/office/drawing/2014/chart" uri="{C3380CC4-5D6E-409C-BE32-E72D297353CC}">
              <c16:uniqueId val="{0000000A-6770-4096-89AD-F68022C1DB3F}"/>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bg1"/>
          </a:solidFill>
        </a:defRPr>
      </a:pPr>
      <a:endParaRPr lang="en-L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3340430143970795E-2"/>
          <c:w val="0.64435945914524773"/>
          <c:h val="0.79966250369143366"/>
        </c:manualLayout>
      </c:layout>
      <c:barChart>
        <c:barDir val="col"/>
        <c:grouping val="stacked"/>
        <c:varyColors val="0"/>
        <c:ser>
          <c:idx val="0"/>
          <c:order val="0"/>
          <c:tx>
            <c:strRef>
              <c:f>Sheet1!$B$1</c:f>
              <c:strCache>
                <c:ptCount val="1"/>
                <c:pt idx="0">
                  <c:v>Demand Deposits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Q2`24</c:v>
                </c:pt>
                <c:pt idx="1">
                  <c:v>Q2`25</c:v>
                </c:pt>
              </c:strCache>
            </c:strRef>
          </c:cat>
          <c:val>
            <c:numRef>
              <c:f>Sheet1!$B$2:$B$3</c:f>
              <c:numCache>
                <c:formatCode>0%</c:formatCode>
                <c:ptCount val="2"/>
                <c:pt idx="0">
                  <c:v>0.48</c:v>
                </c:pt>
                <c:pt idx="1">
                  <c:v>0.53</c:v>
                </c:pt>
              </c:numCache>
            </c:numRef>
          </c:val>
          <c:extLst>
            <c:ext xmlns:c16="http://schemas.microsoft.com/office/drawing/2014/chart" uri="{C3380CC4-5D6E-409C-BE32-E72D297353CC}">
              <c16:uniqueId val="{00000000-1480-4EAA-9185-40E64895425F}"/>
            </c:ext>
          </c:extLst>
        </c:ser>
        <c:ser>
          <c:idx val="1"/>
          <c:order val="1"/>
          <c:tx>
            <c:strRef>
              <c:f>Sheet1!$C$1</c:f>
              <c:strCache>
                <c:ptCount val="1"/>
                <c:pt idx="0">
                  <c:v>Term Deposits with Auto-Rollover</c:v>
                </c:pt>
              </c:strCache>
            </c:strRef>
          </c:tx>
          <c:spPr>
            <a:solidFill>
              <a:schemeClr val="accent2"/>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80-4EAA-9185-40E64895425F}"/>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80-4EAA-9185-40E64895425F}"/>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Q2`24</c:v>
                </c:pt>
                <c:pt idx="1">
                  <c:v>Q2`25</c:v>
                </c:pt>
              </c:strCache>
            </c:strRef>
          </c:cat>
          <c:val>
            <c:numRef>
              <c:f>Sheet1!$C$2:$C$3</c:f>
              <c:numCache>
                <c:formatCode>0%</c:formatCode>
                <c:ptCount val="2"/>
                <c:pt idx="0">
                  <c:v>0.12</c:v>
                </c:pt>
                <c:pt idx="1">
                  <c:v>0.13</c:v>
                </c:pt>
              </c:numCache>
            </c:numRef>
          </c:val>
          <c:extLst>
            <c:ext xmlns:c16="http://schemas.microsoft.com/office/drawing/2014/chart" uri="{C3380CC4-5D6E-409C-BE32-E72D297353CC}">
              <c16:uniqueId val="{00000003-1480-4EAA-9185-40E64895425F}"/>
            </c:ext>
          </c:extLst>
        </c:ser>
        <c:ser>
          <c:idx val="2"/>
          <c:order val="2"/>
          <c:tx>
            <c:strRef>
              <c:f>Sheet1!$D$1</c:f>
              <c:strCache>
                <c:ptCount val="1"/>
                <c:pt idx="0">
                  <c:v>Term Deposits w/o Auto-Rollover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Q2`24</c:v>
                </c:pt>
                <c:pt idx="1">
                  <c:v>Q2`25</c:v>
                </c:pt>
              </c:strCache>
            </c:strRef>
          </c:cat>
          <c:val>
            <c:numRef>
              <c:f>Sheet1!$D$2:$D$3</c:f>
              <c:numCache>
                <c:formatCode>0%</c:formatCode>
                <c:ptCount val="2"/>
                <c:pt idx="0">
                  <c:v>0.4</c:v>
                </c:pt>
                <c:pt idx="1">
                  <c:v>0.34</c:v>
                </c:pt>
              </c:numCache>
            </c:numRef>
          </c:val>
          <c:extLst>
            <c:ext xmlns:c16="http://schemas.microsoft.com/office/drawing/2014/chart" uri="{C3380CC4-5D6E-409C-BE32-E72D297353CC}">
              <c16:uniqueId val="{00000004-1480-4EAA-9185-40E64895425F}"/>
            </c:ext>
          </c:extLst>
        </c:ser>
        <c:dLbls>
          <c:showLegendKey val="0"/>
          <c:showVal val="0"/>
          <c:showCatName val="0"/>
          <c:showSerName val="0"/>
          <c:showPercent val="0"/>
          <c:showBubbleSize val="0"/>
        </c:dLbls>
        <c:gapWidth val="50"/>
        <c:overlap val="100"/>
        <c:axId val="784581616"/>
        <c:axId val="784602832"/>
      </c:barChart>
      <c:catAx>
        <c:axId val="784581616"/>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784602832"/>
        <c:crosses val="autoZero"/>
        <c:auto val="1"/>
        <c:lblAlgn val="ctr"/>
        <c:lblOffset val="100"/>
        <c:noMultiLvlLbl val="0"/>
      </c:catAx>
      <c:valAx>
        <c:axId val="784602832"/>
        <c:scaling>
          <c:orientation val="minMax"/>
          <c:max val="1"/>
        </c:scaling>
        <c:delete val="1"/>
        <c:axPos val="l"/>
        <c:numFmt formatCode="0%" sourceLinked="1"/>
        <c:majorTickMark val="out"/>
        <c:minorTickMark val="none"/>
        <c:tickLblPos val="nextTo"/>
        <c:crossAx val="784581616"/>
        <c:crosses val="autoZero"/>
        <c:crossBetween val="between"/>
      </c:valAx>
      <c:spPr>
        <a:noFill/>
        <a:ln>
          <a:noFill/>
        </a:ln>
        <a:effectLst/>
      </c:spPr>
    </c:plotArea>
    <c:legend>
      <c:legendPos val="r"/>
      <c:legendEntry>
        <c:idx val="2"/>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Entry>
      <c:layout>
        <c:manualLayout>
          <c:xMode val="edge"/>
          <c:yMode val="edge"/>
          <c:x val="0.66065946039960621"/>
          <c:y val="0.10322022614684292"/>
          <c:w val="0.28792079492538597"/>
          <c:h val="0.7371004965146057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mj-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03463525092233E-3"/>
          <c:y val="0.1632248275196202"/>
          <c:w val="0.99049450441156506"/>
          <c:h val="0.35377057452839988"/>
        </c:manualLayout>
      </c:layout>
      <c:barChart>
        <c:barDir val="col"/>
        <c:grouping val="stacked"/>
        <c:varyColors val="0"/>
        <c:ser>
          <c:idx val="0"/>
          <c:order val="0"/>
          <c:tx>
            <c:strRef>
              <c:f>Sheet1!$B$1</c:f>
              <c:strCache>
                <c:ptCount val="1"/>
                <c:pt idx="0">
                  <c:v>Base</c:v>
                </c:pt>
              </c:strCache>
            </c:strRef>
          </c:tx>
          <c:spPr>
            <a:solidFill>
              <a:schemeClr val="bg1"/>
            </a:solidFill>
            <a:ln>
              <a:noFill/>
            </a:ln>
            <a:effectLst/>
          </c:spPr>
          <c:invertIfNegative val="0"/>
          <c:dLbls>
            <c:delete val="1"/>
          </c:dLbls>
          <c:cat>
            <c:strRef>
              <c:f>Sheet1!$A$2:$A$11</c:f>
              <c:strCache>
                <c:ptCount val="10"/>
                <c:pt idx="0">
                  <c:v>Q2`24</c:v>
                </c:pt>
                <c:pt idx="1">
                  <c:v>Q3`24</c:v>
                </c:pt>
                <c:pt idx="2">
                  <c:v>Q4`24</c:v>
                </c:pt>
                <c:pt idx="3">
                  <c:v>Q1`25</c:v>
                </c:pt>
                <c:pt idx="4">
                  <c:v>Term Deposit</c:v>
                </c:pt>
                <c:pt idx="5">
                  <c:v>Demand Deposit</c:v>
                </c:pt>
                <c:pt idx="6">
                  <c:v>Equity</c:v>
                </c:pt>
                <c:pt idx="7">
                  <c:v>Debt Securities</c:v>
                </c:pt>
                <c:pt idx="8">
                  <c:v>Other</c:v>
                </c:pt>
                <c:pt idx="9">
                  <c:v>Q2`25</c:v>
                </c:pt>
              </c:strCache>
            </c:strRef>
          </c:cat>
          <c:val>
            <c:numRef>
              <c:f>Sheet1!$B$2:$B$11</c:f>
              <c:numCache>
                <c:formatCode>General</c:formatCode>
                <c:ptCount val="10"/>
                <c:pt idx="4" formatCode="#,##0">
                  <c:v>5168</c:v>
                </c:pt>
                <c:pt idx="5" formatCode="#,##0">
                  <c:v>5168</c:v>
                </c:pt>
                <c:pt idx="6" formatCode="#,##0">
                  <c:v>5356</c:v>
                </c:pt>
                <c:pt idx="7" formatCode="#,##0">
                  <c:v>5347.1980000000003</c:v>
                </c:pt>
                <c:pt idx="8" formatCode="#,##0">
                  <c:v>5310.1980000000003</c:v>
                </c:pt>
              </c:numCache>
            </c:numRef>
          </c:val>
          <c:extLst>
            <c:ext xmlns:c16="http://schemas.microsoft.com/office/drawing/2014/chart" uri="{C3380CC4-5D6E-409C-BE32-E72D297353CC}">
              <c16:uniqueId val="{00000000-0BA6-4A46-A2F4-376891173F30}"/>
            </c:ext>
          </c:extLst>
        </c:ser>
        <c:ser>
          <c:idx val="1"/>
          <c:order val="1"/>
          <c:tx>
            <c:strRef>
              <c:f>Sheet1!$C$1</c:f>
              <c:strCache>
                <c:ptCount val="1"/>
                <c:pt idx="0">
                  <c:v>Decrease</c:v>
                </c:pt>
              </c:strCache>
            </c:strRef>
          </c:tx>
          <c:spPr>
            <a:solidFill>
              <a:schemeClr val="accent3"/>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0BA6-4A46-A2F4-376891173F30}"/>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3-0BA6-4A46-A2F4-376891173F30}"/>
              </c:ext>
            </c:extLst>
          </c:dPt>
          <c:dPt>
            <c:idx val="8"/>
            <c:invertIfNegative val="0"/>
            <c:bubble3D val="0"/>
            <c:spPr>
              <a:solidFill>
                <a:schemeClr val="bg2"/>
              </a:solidFill>
              <a:ln>
                <a:noFill/>
              </a:ln>
              <a:effectLst/>
            </c:spPr>
            <c:extLst>
              <c:ext xmlns:c16="http://schemas.microsoft.com/office/drawing/2014/chart" uri="{C3380CC4-5D6E-409C-BE32-E72D297353CC}">
                <c16:uniqueId val="{00000004-0BA6-4A46-A2F4-376891173F30}"/>
              </c:ext>
            </c:extLst>
          </c:dPt>
          <c:dLbls>
            <c:dLbl>
              <c:idx val="4"/>
              <c:layout>
                <c:manualLayout>
                  <c:x val="-6.3811739486921554E-17"/>
                  <c:y val="3.88478205455008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A6-4A46-A2F4-376891173F30}"/>
                </c:ext>
              </c:extLst>
            </c:dLbl>
            <c:dLbl>
              <c:idx val="5"/>
              <c:layout>
                <c:manualLayout>
                  <c:x val="0"/>
                  <c:y val="5.19976887641490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79-42E7-A78B-8317C914FF9A}"/>
                </c:ext>
              </c:extLst>
            </c:dLbl>
            <c:dLbl>
              <c:idx val="6"/>
              <c:layout>
                <c:manualLayout>
                  <c:x val="0"/>
                  <c:y val="4.92072393576344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A6-4A46-A2F4-376891173F30}"/>
                </c:ext>
              </c:extLst>
            </c:dLbl>
            <c:dLbl>
              <c:idx val="7"/>
              <c:layout>
                <c:manualLayout>
                  <c:x val="-6.5555564124911486E-3"/>
                  <c:y val="4.2781917291944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A6-4A46-A2F4-376891173F30}"/>
                </c:ext>
              </c:extLst>
            </c:dLbl>
            <c:dLbl>
              <c:idx val="8"/>
              <c:layout>
                <c:manualLayout>
                  <c:x val="-1.3983962819773125E-3"/>
                  <c:y val="4.48561951714823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BA6-4A46-A2F4-376891173F30}"/>
                </c:ext>
              </c:extLst>
            </c:dLbl>
            <c:dLbl>
              <c:idx val="9"/>
              <c:layout>
                <c:manualLayout>
                  <c:x val="-8.7296581981617953E-4"/>
                  <c:y val="-3.963983625818717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A6-4A46-A2F4-376891173F30}"/>
                </c:ext>
              </c:extLst>
            </c:dLbl>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Q2`24</c:v>
                </c:pt>
                <c:pt idx="1">
                  <c:v>Q3`24</c:v>
                </c:pt>
                <c:pt idx="2">
                  <c:v>Q4`24</c:v>
                </c:pt>
                <c:pt idx="3">
                  <c:v>Q1`25</c:v>
                </c:pt>
                <c:pt idx="4">
                  <c:v>Term Deposit</c:v>
                </c:pt>
                <c:pt idx="5">
                  <c:v>Demand Deposit</c:v>
                </c:pt>
                <c:pt idx="6">
                  <c:v>Equity</c:v>
                </c:pt>
                <c:pt idx="7">
                  <c:v>Debt Securities</c:v>
                </c:pt>
                <c:pt idx="8">
                  <c:v>Other</c:v>
                </c:pt>
                <c:pt idx="9">
                  <c:v>Q2`25</c:v>
                </c:pt>
              </c:strCache>
            </c:strRef>
          </c:cat>
          <c:val>
            <c:numRef>
              <c:f>Sheet1!$C$2:$C$11</c:f>
              <c:numCache>
                <c:formatCode>General</c:formatCode>
                <c:ptCount val="10"/>
                <c:pt idx="4" formatCode="#,##0">
                  <c:v>118</c:v>
                </c:pt>
                <c:pt idx="7" formatCode="#,##0">
                  <c:v>22.801999999999907</c:v>
                </c:pt>
                <c:pt idx="8" formatCode="#,##0">
                  <c:v>37</c:v>
                </c:pt>
              </c:numCache>
            </c:numRef>
          </c:val>
          <c:extLst>
            <c:ext xmlns:c16="http://schemas.microsoft.com/office/drawing/2014/chart" uri="{C3380CC4-5D6E-409C-BE32-E72D297353CC}">
              <c16:uniqueId val="{00000006-0BA6-4A46-A2F4-376891173F30}"/>
            </c:ext>
          </c:extLst>
        </c:ser>
        <c:ser>
          <c:idx val="2"/>
          <c:order val="2"/>
          <c:tx>
            <c:strRef>
              <c:f>Sheet1!$D$1</c:f>
              <c:strCache>
                <c:ptCount val="1"/>
                <c:pt idx="0">
                  <c:v>Increase</c:v>
                </c:pt>
              </c:strCache>
            </c:strRef>
          </c:tx>
          <c:spPr>
            <a:solidFill>
              <a:schemeClr val="accent4"/>
            </a:solidFill>
            <a:ln>
              <a:noFill/>
            </a:ln>
            <a:effectLst/>
          </c:spPr>
          <c:invertIfNegative val="0"/>
          <c:dPt>
            <c:idx val="5"/>
            <c:invertIfNegative val="0"/>
            <c:bubble3D val="0"/>
            <c:spPr>
              <a:solidFill>
                <a:schemeClr val="accent6"/>
              </a:solidFill>
              <a:ln>
                <a:noFill/>
              </a:ln>
              <a:effectLst/>
            </c:spPr>
            <c:extLst>
              <c:ext xmlns:c16="http://schemas.microsoft.com/office/drawing/2014/chart" uri="{C3380CC4-5D6E-409C-BE32-E72D297353CC}">
                <c16:uniqueId val="{00000008-0BA6-4A46-A2F4-376891173F30}"/>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9-0BA6-4A46-A2F4-376891173F30}"/>
              </c:ext>
            </c:extLst>
          </c:dPt>
          <c:dLbls>
            <c:dLbl>
              <c:idx val="4"/>
              <c:layout>
                <c:manualLayout>
                  <c:x val="1.3984383863801296E-3"/>
                  <c:y val="-5.32386602858568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A6-4A46-A2F4-376891173F30}"/>
                </c:ext>
              </c:extLst>
            </c:dLbl>
            <c:dLbl>
              <c:idx val="5"/>
              <c:layout>
                <c:manualLayout>
                  <c:x val="-8.7017013607617341E-4"/>
                  <c:y val="-5.23250573540657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BA6-4A46-A2F4-376891173F30}"/>
                </c:ext>
              </c:extLst>
            </c:dLbl>
            <c:dLbl>
              <c:idx val="6"/>
              <c:layout>
                <c:manualLayout>
                  <c:x val="-2.7967965448332465E-3"/>
                  <c:y val="-3.69972391486556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A6-4A46-A2F4-376891173F30}"/>
                </c:ext>
              </c:extLst>
            </c:dLbl>
            <c:dLbl>
              <c:idx val="7"/>
              <c:layout>
                <c:manualLayout>
                  <c:x val="-5.2820012433155345E-4"/>
                  <c:y val="-8.11303594188121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BA6-4A46-A2F4-376891173F30}"/>
                </c:ext>
              </c:extLst>
            </c:dLbl>
            <c:dLbl>
              <c:idx val="8"/>
              <c:layout>
                <c:manualLayout>
                  <c:x val="-1.044752301959726E-3"/>
                  <c:y val="-5.32125414223808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BA6-4A46-A2F4-376891173F30}"/>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Q2`24</c:v>
                </c:pt>
                <c:pt idx="1">
                  <c:v>Q3`24</c:v>
                </c:pt>
                <c:pt idx="2">
                  <c:v>Q4`24</c:v>
                </c:pt>
                <c:pt idx="3">
                  <c:v>Q1`25</c:v>
                </c:pt>
                <c:pt idx="4">
                  <c:v>Term Deposit</c:v>
                </c:pt>
                <c:pt idx="5">
                  <c:v>Demand Deposit</c:v>
                </c:pt>
                <c:pt idx="6">
                  <c:v>Equity</c:v>
                </c:pt>
                <c:pt idx="7">
                  <c:v>Debt Securities</c:v>
                </c:pt>
                <c:pt idx="8">
                  <c:v>Other</c:v>
                </c:pt>
                <c:pt idx="9">
                  <c:v>Q2`25</c:v>
                </c:pt>
              </c:strCache>
            </c:strRef>
          </c:cat>
          <c:val>
            <c:numRef>
              <c:f>Sheet1!$D$2:$D$11</c:f>
              <c:numCache>
                <c:formatCode>General</c:formatCode>
                <c:ptCount val="10"/>
                <c:pt idx="5" formatCode="#,##0">
                  <c:v>188</c:v>
                </c:pt>
                <c:pt idx="6" formatCode="#,##0">
                  <c:v>14</c:v>
                </c:pt>
              </c:numCache>
            </c:numRef>
          </c:val>
          <c:extLst>
            <c:ext xmlns:c16="http://schemas.microsoft.com/office/drawing/2014/chart" uri="{C3380CC4-5D6E-409C-BE32-E72D297353CC}">
              <c16:uniqueId val="{0000000C-0BA6-4A46-A2F4-376891173F30}"/>
            </c:ext>
          </c:extLst>
        </c:ser>
        <c:ser>
          <c:idx val="3"/>
          <c:order val="3"/>
          <c:tx>
            <c:strRef>
              <c:f>Sheet1!$E$1</c:f>
              <c:strCache>
                <c:ptCount val="1"/>
                <c:pt idx="0">
                  <c:v>Quarters</c:v>
                </c:pt>
              </c:strCache>
            </c:strRef>
          </c:tx>
          <c:spPr>
            <a:solidFill>
              <a:schemeClr val="accent1"/>
            </a:solidFill>
            <a:ln>
              <a:noFill/>
            </a:ln>
            <a:effectLst/>
          </c:spPr>
          <c:invertIfNegative val="0"/>
          <c:dLbls>
            <c:dLbl>
              <c:idx val="0"/>
              <c:layout>
                <c:manualLayout>
                  <c:x val="-2.9713625629128435E-3"/>
                  <c:y val="-0.1792825035454132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BA6-4A46-A2F4-376891173F30}"/>
                </c:ext>
              </c:extLst>
            </c:dLbl>
            <c:dLbl>
              <c:idx val="1"/>
              <c:layout>
                <c:manualLayout>
                  <c:x val="-1.5547257971734391E-3"/>
                  <c:y val="-0.1911222135047619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BA6-4A46-A2F4-376891173F30}"/>
                </c:ext>
              </c:extLst>
            </c:dLbl>
            <c:dLbl>
              <c:idx val="2"/>
              <c:layout>
                <c:manualLayout>
                  <c:x val="-2.8021790155353834E-4"/>
                  <c:y val="-0.1896810177216926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BA6-4A46-A2F4-376891173F30}"/>
                </c:ext>
              </c:extLst>
            </c:dLbl>
            <c:dLbl>
              <c:idx val="3"/>
              <c:layout>
                <c:manualLayout>
                  <c:x val="1.7258680542165939E-3"/>
                  <c:y val="-0.1852115707140418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BA6-4A46-A2F4-376891173F30}"/>
                </c:ext>
              </c:extLst>
            </c:dLbl>
            <c:dLbl>
              <c:idx val="9"/>
              <c:layout>
                <c:manualLayout>
                  <c:x val="-3.1914725616015568E-4"/>
                  <c:y val="-0.2355961028346417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BA6-4A46-A2F4-376891173F30}"/>
                </c:ext>
              </c:extLst>
            </c:dLbl>
            <c:dLbl>
              <c:idx val="10"/>
              <c:layout>
                <c:manualLayout>
                  <c:x val="-5.3317399160627259E-3"/>
                  <c:y val="-0.2057981791338845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BA6-4A46-A2F4-376891173F30}"/>
                </c:ext>
              </c:extLst>
            </c:dLbl>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Q2`24</c:v>
                </c:pt>
                <c:pt idx="1">
                  <c:v>Q3`24</c:v>
                </c:pt>
                <c:pt idx="2">
                  <c:v>Q4`24</c:v>
                </c:pt>
                <c:pt idx="3">
                  <c:v>Q1`25</c:v>
                </c:pt>
                <c:pt idx="4">
                  <c:v>Term Deposit</c:v>
                </c:pt>
                <c:pt idx="5">
                  <c:v>Demand Deposit</c:v>
                </c:pt>
                <c:pt idx="6">
                  <c:v>Equity</c:v>
                </c:pt>
                <c:pt idx="7">
                  <c:v>Debt Securities</c:v>
                </c:pt>
                <c:pt idx="8">
                  <c:v>Other</c:v>
                </c:pt>
                <c:pt idx="9">
                  <c:v>Q2`25</c:v>
                </c:pt>
              </c:strCache>
            </c:strRef>
          </c:cat>
          <c:val>
            <c:numRef>
              <c:f>Sheet1!$E$2:$E$11</c:f>
              <c:numCache>
                <c:formatCode>#,##0</c:formatCode>
                <c:ptCount val="10"/>
                <c:pt idx="0">
                  <c:v>5036</c:v>
                </c:pt>
                <c:pt idx="1">
                  <c:v>4944</c:v>
                </c:pt>
                <c:pt idx="2">
                  <c:v>4923</c:v>
                </c:pt>
                <c:pt idx="3">
                  <c:v>5286</c:v>
                </c:pt>
                <c:pt idx="9">
                  <c:v>5277.4870050399995</c:v>
                </c:pt>
              </c:numCache>
            </c:numRef>
          </c:val>
          <c:extLst>
            <c:ext xmlns:c16="http://schemas.microsoft.com/office/drawing/2014/chart" uri="{C3380CC4-5D6E-409C-BE32-E72D297353CC}">
              <c16:uniqueId val="{00000013-0BA6-4A46-A2F4-376891173F30}"/>
            </c:ext>
          </c:extLst>
        </c:ser>
        <c:dLbls>
          <c:dLblPos val="ctr"/>
          <c:showLegendKey val="0"/>
          <c:showVal val="1"/>
          <c:showCatName val="0"/>
          <c:showSerName val="0"/>
          <c:showPercent val="0"/>
          <c:showBubbleSize val="0"/>
        </c:dLbls>
        <c:gapWidth val="50"/>
        <c:overlap val="100"/>
        <c:axId val="784581616"/>
        <c:axId val="784602832"/>
      </c:barChart>
      <c:catAx>
        <c:axId val="784581616"/>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36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784602832"/>
        <c:crosses val="autoZero"/>
        <c:auto val="1"/>
        <c:lblAlgn val="ctr"/>
        <c:lblOffset val="100"/>
        <c:tickLblSkip val="1"/>
        <c:noMultiLvlLbl val="0"/>
      </c:catAx>
      <c:valAx>
        <c:axId val="784602832"/>
        <c:scaling>
          <c:orientation val="minMax"/>
          <c:max val="5500"/>
          <c:min val="4000"/>
        </c:scaling>
        <c:delete val="1"/>
        <c:axPos val="l"/>
        <c:numFmt formatCode="General" sourceLinked="1"/>
        <c:majorTickMark val="out"/>
        <c:minorTickMark val="none"/>
        <c:tickLblPos val="nextTo"/>
        <c:crossAx val="78458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4636142668252733"/>
          <c:w val="1"/>
          <c:h val="0.69038667610131155"/>
        </c:manualLayout>
      </c:layout>
      <c:barChart>
        <c:barDir val="col"/>
        <c:grouping val="stacked"/>
        <c:varyColors val="0"/>
        <c:ser>
          <c:idx val="0"/>
          <c:order val="0"/>
          <c:tx>
            <c:strRef>
              <c:f>'Capital Liquidity Position'!$C$2</c:f>
              <c:strCache>
                <c:ptCount val="1"/>
                <c:pt idx="0">
                  <c:v>P1R</c:v>
                </c:pt>
              </c:strCache>
            </c:strRef>
          </c:tx>
          <c:spPr>
            <a:solidFill>
              <a:srgbClr val="F2F2F2"/>
            </a:solidFill>
            <a:ln>
              <a:solidFill>
                <a:schemeClr val="tx2"/>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5413784993672811"/>
                      <c:h val="4.3862760881509949E-2"/>
                    </c:manualLayout>
                  </c15:layout>
                  <c15:dlblFieldTable/>
                  <c15:showDataLabelsRange val="0"/>
                </c:ext>
                <c:ext xmlns:c16="http://schemas.microsoft.com/office/drawing/2014/chart" uri="{C3380CC4-5D6E-409C-BE32-E72D297353CC}">
                  <c16:uniqueId val="{00000000-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Position'!$C$3:$C$4</c:f>
              <c:numCache>
                <c:formatCode>General</c:formatCode>
                <c:ptCount val="2"/>
                <c:pt idx="0" formatCode="0.00%">
                  <c:v>0.08</c:v>
                </c:pt>
              </c:numCache>
            </c:numRef>
          </c:val>
          <c:extLst>
            <c:ext xmlns:c16="http://schemas.microsoft.com/office/drawing/2014/chart" uri="{C3380CC4-5D6E-409C-BE32-E72D297353CC}">
              <c16:uniqueId val="{00000001-B1A3-41C1-A70B-5E4C80E74F22}"/>
            </c:ext>
          </c:extLst>
        </c:ser>
        <c:ser>
          <c:idx val="1"/>
          <c:order val="1"/>
          <c:tx>
            <c:strRef>
              <c:f>'Capital Liquidity Position'!$D$2</c:f>
              <c:strCache>
                <c:ptCount val="1"/>
                <c:pt idx="0">
                  <c:v>P2R</c:v>
                </c:pt>
              </c:strCache>
            </c:strRef>
          </c:tx>
          <c:spPr>
            <a:solidFill>
              <a:srgbClr val="F2F2F2"/>
            </a:solidFill>
            <a:ln>
              <a:solidFill>
                <a:schemeClr val="tx2"/>
              </a:solidFill>
            </a:ln>
            <a:effectLst/>
          </c:spPr>
          <c:invertIfNegative val="0"/>
          <c:dLbls>
            <c:dLbl>
              <c:idx val="0"/>
              <c:tx>
                <c:rich>
                  <a:bodyPr/>
                  <a:lstStyle/>
                  <a:p>
                    <a:fld id="{ED01DA0F-6170-4CC3-91B8-DD83CF13AB4A}" type="SERIESNAME">
                      <a:rPr lang="en-US" smtClean="0"/>
                      <a:pPr/>
                      <a:t>[SERIES NAME]</a:t>
                    </a:fld>
                    <a:r>
                      <a:rPr lang="en-US" baseline="0"/>
                      <a:t> </a:t>
                    </a:r>
                    <a:fld id="{41D0BC11-2EB0-464F-9D0A-CB71D253556A}"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6711319373416246"/>
                      <c:h val="4.6224758537052844E-2"/>
                    </c:manualLayout>
                  </c15:layout>
                  <c15:dlblFieldTable/>
                  <c15:showDataLabelsRange val="0"/>
                </c:ext>
                <c:ext xmlns:c16="http://schemas.microsoft.com/office/drawing/2014/chart" uri="{C3380CC4-5D6E-409C-BE32-E72D297353CC}">
                  <c16:uniqueId val="{00000002-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Position'!$D$3:$D$4</c:f>
              <c:numCache>
                <c:formatCode>General</c:formatCode>
                <c:ptCount val="2"/>
                <c:pt idx="0" formatCode="0.00%">
                  <c:v>2.5600000000000001E-2</c:v>
                </c:pt>
              </c:numCache>
            </c:numRef>
          </c:val>
          <c:extLst>
            <c:ext xmlns:c16="http://schemas.microsoft.com/office/drawing/2014/chart" uri="{C3380CC4-5D6E-409C-BE32-E72D297353CC}">
              <c16:uniqueId val="{00000003-B1A3-41C1-A70B-5E4C80E74F22}"/>
            </c:ext>
          </c:extLst>
        </c:ser>
        <c:ser>
          <c:idx val="2"/>
          <c:order val="2"/>
          <c:tx>
            <c:strRef>
              <c:f>'Capital Liquidity Position'!$E$2</c:f>
              <c:strCache>
                <c:ptCount val="1"/>
                <c:pt idx="0">
                  <c:v>CBR</c:v>
                </c:pt>
              </c:strCache>
            </c:strRef>
          </c:tx>
          <c:spPr>
            <a:solidFill>
              <a:srgbClr val="F2F2F2"/>
            </a:solidFill>
            <a:ln>
              <a:solidFill>
                <a:schemeClr val="tx2"/>
              </a:solidFill>
            </a:ln>
            <a:effectLst/>
          </c:spPr>
          <c:invertIfNegative val="0"/>
          <c:dLbls>
            <c:dLbl>
              <c:idx val="0"/>
              <c:tx>
                <c:rich>
                  <a:bodyPr/>
                  <a:lstStyle/>
                  <a:p>
                    <a:fld id="{0ED3B486-42B4-4978-82F1-D2BF9E297634}" type="SERIESNAME">
                      <a:rPr lang="en-US"/>
                      <a:pPr/>
                      <a:t>[SERIES NAME]</a:t>
                    </a:fld>
                    <a:r>
                      <a:rPr lang="en-US"/>
                      <a:t> </a:t>
                    </a:r>
                    <a:fld id="{6958EAAE-09FF-4914-9ECD-1358A47EDA28}" type="VALUE">
                      <a:rPr lang="en-US"/>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31300456826922002"/>
                      <c:h val="7.2514179762123029E-2"/>
                    </c:manualLayout>
                  </c15:layout>
                  <c15:dlblFieldTable/>
                  <c15:showDataLabelsRange val="0"/>
                </c:ext>
                <c:ext xmlns:c16="http://schemas.microsoft.com/office/drawing/2014/chart" uri="{C3380CC4-5D6E-409C-BE32-E72D297353CC}">
                  <c16:uniqueId val="{00000004-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Position'!$E$3:$E$4</c:f>
              <c:numCache>
                <c:formatCode>General</c:formatCode>
                <c:ptCount val="2"/>
                <c:pt idx="0" formatCode="0.00%">
                  <c:v>4.7199999999999999E-2</c:v>
                </c:pt>
              </c:numCache>
            </c:numRef>
          </c:val>
          <c:extLst>
            <c:ext xmlns:c16="http://schemas.microsoft.com/office/drawing/2014/chart" uri="{C3380CC4-5D6E-409C-BE32-E72D297353CC}">
              <c16:uniqueId val="{00000005-B1A3-41C1-A70B-5E4C80E74F22}"/>
            </c:ext>
          </c:extLst>
        </c:ser>
        <c:ser>
          <c:idx val="3"/>
          <c:order val="3"/>
          <c:tx>
            <c:strRef>
              <c:f>'Capital Liquidity Position'!$F$2</c:f>
              <c:strCache>
                <c:ptCount val="1"/>
                <c:pt idx="0">
                  <c:v>MB (including P2G)</c:v>
                </c:pt>
              </c:strCache>
            </c:strRef>
          </c:tx>
          <c:spPr>
            <a:solidFill>
              <a:srgbClr val="F2F2F2"/>
            </a:solidFill>
            <a:ln>
              <a:solidFill>
                <a:schemeClr val="tx2"/>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41536966455625685"/>
                      <c:h val="7.0382631787507602E-2"/>
                    </c:manualLayout>
                  </c15:layout>
                  <c15:dlblFieldTable/>
                  <c15:showDataLabelsRange val="0"/>
                </c:ext>
                <c:ext xmlns:c16="http://schemas.microsoft.com/office/drawing/2014/chart" uri="{C3380CC4-5D6E-409C-BE32-E72D297353CC}">
                  <c16:uniqueId val="{00000006-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Position'!$F$3:$F$4</c:f>
              <c:numCache>
                <c:formatCode>General</c:formatCode>
                <c:ptCount val="2"/>
                <c:pt idx="0" formatCode="0.00%">
                  <c:v>0.03</c:v>
                </c:pt>
              </c:numCache>
            </c:numRef>
          </c:val>
          <c:extLst>
            <c:ext xmlns:c16="http://schemas.microsoft.com/office/drawing/2014/chart" uri="{C3380CC4-5D6E-409C-BE32-E72D297353CC}">
              <c16:uniqueId val="{00000007-B1A3-41C1-A70B-5E4C80E74F22}"/>
            </c:ext>
          </c:extLst>
        </c:ser>
        <c:ser>
          <c:idx val="4"/>
          <c:order val="4"/>
          <c:tx>
            <c:strRef>
              <c:f>'Capital Liquidity Position'!$G$2</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36752777453623392"/>
                      <c:h val="3.6443023675323365E-2"/>
                    </c:manualLayout>
                  </c15:layout>
                </c:ext>
                <c:ext xmlns:c16="http://schemas.microsoft.com/office/drawing/2014/chart" uri="{C3380CC4-5D6E-409C-BE32-E72D297353CC}">
                  <c16:uniqueId val="{00000008-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Position'!$G$3:$G$4</c:f>
              <c:numCache>
                <c:formatCode>General</c:formatCode>
                <c:ptCount val="2"/>
                <c:pt idx="0" formatCode="0.00%">
                  <c:v>0.18279999999999999</c:v>
                </c:pt>
              </c:numCache>
            </c:numRef>
          </c:val>
          <c:extLst>
            <c:ext xmlns:c16="http://schemas.microsoft.com/office/drawing/2014/chart" uri="{C3380CC4-5D6E-409C-BE32-E72D297353CC}">
              <c16:uniqueId val="{00000009-B1A3-41C1-A70B-5E4C80E74F22}"/>
            </c:ext>
          </c:extLst>
        </c:ser>
        <c:ser>
          <c:idx val="5"/>
          <c:order val="5"/>
          <c:tx>
            <c:strRef>
              <c:f>'Capital Liquidity Position'!$H$2</c:f>
              <c:strCache>
                <c:ptCount val="1"/>
                <c:pt idx="0">
                  <c:v>CET 1 </c:v>
                </c:pt>
              </c:strCache>
            </c:strRef>
          </c:tx>
          <c:spPr>
            <a:solidFill>
              <a:schemeClr val="tx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A-B1A3-41C1-A70B-5E4C80E74F22}"/>
              </c:ext>
            </c:extLst>
          </c:dPt>
          <c:dLbls>
            <c:dLbl>
              <c:idx val="1"/>
              <c:tx>
                <c:rich>
                  <a:bodyPr/>
                  <a:lstStyle/>
                  <a:p>
                    <a:fld id="{DF0971A9-0836-45F1-BC18-D69F5517BD56}" type="SERIESNAME">
                      <a:rPr lang="en-US" smtClean="0"/>
                      <a:pPr/>
                      <a:t>[SERIES NAME]</a:t>
                    </a:fld>
                    <a:r>
                      <a:rPr lang="en-US" baseline="0"/>
                      <a:t> </a:t>
                    </a:r>
                    <a:fld id="{E1FEA8AA-64A5-425A-8126-BB437FEDC482}"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5964329929608829"/>
                      <c:h val="5.6679393571511812E-2"/>
                    </c:manualLayout>
                  </c15:layout>
                  <c15:dlblFieldTable/>
                  <c15:showDataLabelsRange val="0"/>
                </c:ext>
                <c:ext xmlns:c16="http://schemas.microsoft.com/office/drawing/2014/chart" uri="{C3380CC4-5D6E-409C-BE32-E72D297353CC}">
                  <c16:uniqueId val="{0000000A-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Position'!$H$3:$H$4</c:f>
              <c:numCache>
                <c:formatCode>0.00%</c:formatCode>
                <c:ptCount val="2"/>
                <c:pt idx="1">
                  <c:v>0.1759</c:v>
                </c:pt>
              </c:numCache>
            </c:numRef>
          </c:val>
          <c:extLst>
            <c:ext xmlns:c16="http://schemas.microsoft.com/office/drawing/2014/chart" uri="{C3380CC4-5D6E-409C-BE32-E72D297353CC}">
              <c16:uniqueId val="{0000000B-B1A3-41C1-A70B-5E4C80E74F22}"/>
            </c:ext>
          </c:extLst>
        </c:ser>
        <c:ser>
          <c:idx val="6"/>
          <c:order val="6"/>
          <c:tx>
            <c:strRef>
              <c:f>'Capital Liquidity Position'!$I$2</c:f>
              <c:strCache>
                <c:ptCount val="1"/>
                <c:pt idx="0">
                  <c:v>AT1 capital </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D-B1A3-41C1-A70B-5E4C80E74F22}"/>
              </c:ext>
            </c:extLst>
          </c:dPt>
          <c:dLbls>
            <c:dLbl>
              <c:idx val="1"/>
              <c:layout>
                <c:manualLayout>
                  <c:x val="-8.3727428141566907E-3"/>
                  <c:y val="5.1839672579083364E-4"/>
                </c:manualLayout>
              </c:layout>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42443038383614617"/>
                      <c:h val="4.7366172026094312E-2"/>
                    </c:manualLayout>
                  </c15:layout>
                </c:ext>
                <c:ext xmlns:c16="http://schemas.microsoft.com/office/drawing/2014/chart" uri="{C3380CC4-5D6E-409C-BE32-E72D297353CC}">
                  <c16:uniqueId val="{0000000D-B1A3-41C1-A70B-5E4C80E74F22}"/>
                </c:ext>
              </c:extLst>
            </c:dLbl>
            <c:spPr>
              <a:noFill/>
              <a:ln>
                <a:noFill/>
              </a:ln>
              <a:effectLst/>
            </c:spPr>
            <c:txPr>
              <a:bodyPr rot="0" spcFirstLastPara="1" vertOverflow="ellipsis" vert="horz" wrap="square" anchor="ctr" anchorCtr="1"/>
              <a:lstStyle/>
              <a:p>
                <a:pPr algn="ctr">
                  <a:defRPr sz="800" b="0" i="0" u="none" strike="noStrike" kern="1200" baseline="0">
                    <a:solidFill>
                      <a:schemeClr val="tx1"/>
                    </a:solidFill>
                    <a:latin typeface="+mj-lt"/>
                    <a:ea typeface="+mn-ea"/>
                    <a:cs typeface="+mn-cs"/>
                  </a:defRPr>
                </a:pPr>
                <a:endParaRPr lang="en-US"/>
              </a:p>
            </c:txPr>
            <c:dLblPos val="in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'Capital Liquidity Position'!$B$3:$B$4</c:f>
              <c:strCache>
                <c:ptCount val="2"/>
                <c:pt idx="0">
                  <c:v>Risk Appetite</c:v>
                </c:pt>
                <c:pt idx="1">
                  <c:v>Actual</c:v>
                </c:pt>
              </c:strCache>
            </c:strRef>
          </c:cat>
          <c:val>
            <c:numRef>
              <c:f>'Capital Liquidity Position'!$I$3:$I$4</c:f>
              <c:numCache>
                <c:formatCode>0.00%</c:formatCode>
                <c:ptCount val="2"/>
                <c:pt idx="1">
                  <c:v>1.83E-2</c:v>
                </c:pt>
              </c:numCache>
            </c:numRef>
          </c:val>
          <c:extLst>
            <c:ext xmlns:c16="http://schemas.microsoft.com/office/drawing/2014/chart" uri="{C3380CC4-5D6E-409C-BE32-E72D297353CC}">
              <c16:uniqueId val="{0000000E-B1A3-41C1-A70B-5E4C80E74F22}"/>
            </c:ext>
          </c:extLst>
        </c:ser>
        <c:ser>
          <c:idx val="7"/>
          <c:order val="7"/>
          <c:tx>
            <c:strRef>
              <c:f>'Capital Liquidity Position'!$J$2</c:f>
              <c:strCache>
                <c:ptCount val="1"/>
                <c:pt idx="0">
                  <c:v>T2 Capital </c:v>
                </c:pt>
              </c:strCache>
            </c:strRef>
          </c:tx>
          <c:spPr>
            <a:solidFill>
              <a:schemeClr val="accent3"/>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10-B1A3-41C1-A70B-5E4C80E74F22}"/>
              </c:ext>
            </c:extLst>
          </c:dPt>
          <c:dLbls>
            <c:dLbl>
              <c:idx val="1"/>
              <c:layout>
                <c:manualLayout>
                  <c:x val="2.1903707318343216E-4"/>
                  <c:y val="3.4156211145628906E-3"/>
                </c:manualLayout>
              </c:layout>
              <c:tx>
                <c:rich>
                  <a:bodyPr rot="0" spcFirstLastPara="1" vertOverflow="ellipsis" vert="horz" wrap="square" anchor="ctr" anchorCtr="1"/>
                  <a:lstStyle/>
                  <a:p>
                    <a:pPr algn="ctr" rtl="0">
                      <a:defRPr sz="800" b="0" i="0" u="none" strike="noStrike" kern="1200" baseline="0">
                        <a:solidFill>
                          <a:schemeClr val="bg1"/>
                        </a:solidFill>
                        <a:latin typeface="+mj-lt"/>
                        <a:ea typeface="+mn-ea"/>
                        <a:cs typeface="+mn-cs"/>
                      </a:defRPr>
                    </a:pPr>
                    <a:fld id="{7ACD95EF-348A-45D7-B627-B45302C83597}" type="SERIESNAME">
                      <a:rPr lang="en-US">
                        <a:solidFill>
                          <a:schemeClr val="bg1"/>
                        </a:solidFill>
                      </a:rPr>
                      <a:pPr algn="ctr" rtl="0">
                        <a:defRPr>
                          <a:solidFill>
                            <a:schemeClr val="bg1"/>
                          </a:solidFill>
                        </a:defRPr>
                      </a:pPr>
                      <a:t>[SERIES NAME]</a:t>
                    </a:fld>
                    <a:r>
                      <a:rPr lang="en-US">
                        <a:solidFill>
                          <a:schemeClr val="bg1"/>
                        </a:solidFill>
                      </a:rPr>
                      <a:t> </a:t>
                    </a:r>
                    <a:fld id="{60FBBDA5-A59C-4546-90CB-BF2FDC85ACB9}" type="VALUE">
                      <a:rPr lang="en-US">
                        <a:solidFill>
                          <a:schemeClr val="bg1"/>
                        </a:solidFill>
                      </a:rPr>
                      <a:pPr algn="ctr" rtl="0">
                        <a:defRPr>
                          <a:solidFill>
                            <a:schemeClr val="bg1"/>
                          </a:solidFill>
                        </a:defRPr>
                      </a:pPr>
                      <a:t>[VALUE]</a:t>
                    </a:fld>
                    <a:endParaRPr lang="en-US">
                      <a:solidFill>
                        <a:schemeClr val="bg1"/>
                      </a:solidFill>
                    </a:endParaRPr>
                  </a:p>
                </c:rich>
              </c:tx>
              <c:spPr>
                <a:noFill/>
                <a:ln>
                  <a:noFill/>
                </a:ln>
                <a:effectLst/>
              </c:spPr>
              <c:txPr>
                <a:bodyPr rot="0" spcFirstLastPara="1" vertOverflow="ellipsis" vert="horz" wrap="square" anchor="ctr" anchorCtr="1"/>
                <a:lstStyle/>
                <a:p>
                  <a:pPr algn="ctr" rtl="0">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30833693632894205"/>
                      <c:h val="8.6808055451039937E-2"/>
                    </c:manualLayout>
                  </c15:layout>
                  <c15:dlblFieldTable/>
                  <c15:showDataLabelsRange val="0"/>
                </c:ext>
                <c:ext xmlns:c16="http://schemas.microsoft.com/office/drawing/2014/chart" uri="{C3380CC4-5D6E-409C-BE32-E72D297353CC}">
                  <c16:uniqueId val="{00000010-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rgbClr val="1A4273"/>
                      </a:solidFill>
                      <a:round/>
                    </a:ln>
                    <a:effectLst/>
                  </c:spPr>
                </c15:leaderLines>
              </c:ext>
            </c:extLst>
          </c:dLbls>
          <c:cat>
            <c:strRef>
              <c:f>'Capital Liquidity Position'!$B$3:$B$4</c:f>
              <c:strCache>
                <c:ptCount val="2"/>
                <c:pt idx="0">
                  <c:v>Risk Appetite</c:v>
                </c:pt>
                <c:pt idx="1">
                  <c:v>Actual</c:v>
                </c:pt>
              </c:strCache>
            </c:strRef>
          </c:cat>
          <c:val>
            <c:numRef>
              <c:f>'Capital Liquidity Position'!$J$3:$J$4</c:f>
              <c:numCache>
                <c:formatCode>0.00%</c:formatCode>
                <c:ptCount val="2"/>
                <c:pt idx="1">
                  <c:v>2.75E-2</c:v>
                </c:pt>
              </c:numCache>
            </c:numRef>
          </c:val>
          <c:extLst>
            <c:ext xmlns:c16="http://schemas.microsoft.com/office/drawing/2014/chart" uri="{C3380CC4-5D6E-409C-BE32-E72D297353CC}">
              <c16:uniqueId val="{00000011-B1A3-41C1-A70B-5E4C80E74F22}"/>
            </c:ext>
          </c:extLst>
        </c:ser>
        <c:ser>
          <c:idx val="8"/>
          <c:order val="8"/>
          <c:tx>
            <c:strRef>
              <c:f>'Capital Liquidity Position'!$K$2</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38237184748877051"/>
                      <c:h val="3.6443023675323365E-2"/>
                    </c:manualLayout>
                  </c15:layout>
                </c:ext>
                <c:ext xmlns:c16="http://schemas.microsoft.com/office/drawing/2014/chart" uri="{C3380CC4-5D6E-409C-BE32-E72D297353CC}">
                  <c16:uniqueId val="{00000012-B1A3-41C1-A70B-5E4C80E74F2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Position'!$K$3:$K$4</c:f>
              <c:numCache>
                <c:formatCode>0.00%</c:formatCode>
                <c:ptCount val="2"/>
                <c:pt idx="1">
                  <c:v>0.22170000000000001</c:v>
                </c:pt>
              </c:numCache>
            </c:numRef>
          </c:val>
          <c:extLst>
            <c:ext xmlns:c16="http://schemas.microsoft.com/office/drawing/2014/chart" uri="{C3380CC4-5D6E-409C-BE32-E72D297353CC}">
              <c16:uniqueId val="{00000013-B1A3-41C1-A70B-5E4C80E74F22}"/>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2139080416"/>
        <c:crosses val="autoZero"/>
        <c:auto val="1"/>
        <c:lblAlgn val="ctr"/>
        <c:lblOffset val="100"/>
        <c:noMultiLvlLbl val="0"/>
      </c:catAx>
      <c:valAx>
        <c:axId val="2139080416"/>
        <c:scaling>
          <c:orientation val="minMax"/>
          <c:max val="0.30000000000000004"/>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latin typeface="+mj-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38576614527908E-3"/>
          <c:y val="0.14636142668252736"/>
          <c:w val="0.99538614233854716"/>
          <c:h val="0.69038667610131155"/>
        </c:manualLayout>
      </c:layout>
      <c:barChart>
        <c:barDir val="col"/>
        <c:grouping val="stacked"/>
        <c:varyColors val="0"/>
        <c:ser>
          <c:idx val="0"/>
          <c:order val="0"/>
          <c:tx>
            <c:strRef>
              <c:f>'Capital Liquidity Position'!$C$2</c:f>
              <c:strCache>
                <c:ptCount val="1"/>
                <c:pt idx="0">
                  <c:v>P1R</c:v>
                </c:pt>
              </c:strCache>
            </c:strRef>
          </c:tx>
          <c:spPr>
            <a:solidFill>
              <a:srgbClr val="F2F2F2"/>
            </a:solidFill>
            <a:ln>
              <a:solidFill>
                <a:schemeClr val="tx2"/>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5413784993672811"/>
                      <c:h val="4.3862760881509949E-2"/>
                    </c:manualLayout>
                  </c15:layout>
                  <c15:dlblFieldTable/>
                  <c15:showDataLabelsRange val="0"/>
                </c:ext>
                <c:ext xmlns:c16="http://schemas.microsoft.com/office/drawing/2014/chart" uri="{C3380CC4-5D6E-409C-BE32-E72D297353CC}">
                  <c16:uniqueId val="{00000000-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Position'!$C$3:$C$4</c:f>
              <c:numCache>
                <c:formatCode>General</c:formatCode>
                <c:ptCount val="2"/>
                <c:pt idx="0" formatCode="0.00%">
                  <c:v>0.06</c:v>
                </c:pt>
              </c:numCache>
            </c:numRef>
          </c:val>
          <c:extLst>
            <c:ext xmlns:c16="http://schemas.microsoft.com/office/drawing/2014/chart" uri="{C3380CC4-5D6E-409C-BE32-E72D297353CC}">
              <c16:uniqueId val="{00000001-58F6-41B4-B208-B95049CA1D7B}"/>
            </c:ext>
          </c:extLst>
        </c:ser>
        <c:ser>
          <c:idx val="1"/>
          <c:order val="1"/>
          <c:tx>
            <c:strRef>
              <c:f>'Capital Liquidity Position'!$D$2</c:f>
              <c:strCache>
                <c:ptCount val="1"/>
                <c:pt idx="0">
                  <c:v>P2R</c:v>
                </c:pt>
              </c:strCache>
            </c:strRef>
          </c:tx>
          <c:spPr>
            <a:solidFill>
              <a:srgbClr val="F2F2F2"/>
            </a:solidFill>
            <a:ln>
              <a:solidFill>
                <a:schemeClr val="tx2"/>
              </a:solidFill>
            </a:ln>
            <a:effectLst/>
          </c:spPr>
          <c:invertIfNegative val="0"/>
          <c:dLbls>
            <c:dLbl>
              <c:idx val="0"/>
              <c:tx>
                <c:rich>
                  <a:bodyPr/>
                  <a:lstStyle/>
                  <a:p>
                    <a:fld id="{ED01DA0F-6170-4CC3-91B8-DD83CF13AB4A}" type="SERIESNAME">
                      <a:rPr lang="en-US" smtClean="0"/>
                      <a:pPr/>
                      <a:t>[SERIES NAME]</a:t>
                    </a:fld>
                    <a:r>
                      <a:rPr lang="en-US" baseline="0"/>
                      <a:t> </a:t>
                    </a:r>
                    <a:fld id="{41D0BC11-2EB0-464F-9D0A-CB71D253556A}"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40495933443770338"/>
                      <c:h val="4.6224758537052844E-2"/>
                    </c:manualLayout>
                  </c15:layout>
                  <c15:dlblFieldTable/>
                  <c15:showDataLabelsRange val="0"/>
                </c:ext>
                <c:ext xmlns:c16="http://schemas.microsoft.com/office/drawing/2014/chart" uri="{C3380CC4-5D6E-409C-BE32-E72D297353CC}">
                  <c16:uniqueId val="{00000002-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Position'!$D$3:$D$4</c:f>
              <c:numCache>
                <c:formatCode>General</c:formatCode>
                <c:ptCount val="2"/>
                <c:pt idx="0" formatCode="0.00%">
                  <c:v>1.9199999999999998E-2</c:v>
                </c:pt>
              </c:numCache>
            </c:numRef>
          </c:val>
          <c:extLst>
            <c:ext xmlns:c16="http://schemas.microsoft.com/office/drawing/2014/chart" uri="{C3380CC4-5D6E-409C-BE32-E72D297353CC}">
              <c16:uniqueId val="{00000003-58F6-41B4-B208-B95049CA1D7B}"/>
            </c:ext>
          </c:extLst>
        </c:ser>
        <c:ser>
          <c:idx val="2"/>
          <c:order val="2"/>
          <c:tx>
            <c:strRef>
              <c:f>'Capital Liquidity Position'!$E$2</c:f>
              <c:strCache>
                <c:ptCount val="1"/>
                <c:pt idx="0">
                  <c:v>CBR</c:v>
                </c:pt>
              </c:strCache>
            </c:strRef>
          </c:tx>
          <c:spPr>
            <a:solidFill>
              <a:srgbClr val="F2F2F2"/>
            </a:solidFill>
            <a:ln>
              <a:solidFill>
                <a:schemeClr val="tx2"/>
              </a:solidFill>
            </a:ln>
            <a:effectLst/>
          </c:spPr>
          <c:invertIfNegative val="0"/>
          <c:dLbls>
            <c:dLbl>
              <c:idx val="0"/>
              <c:tx>
                <c:rich>
                  <a:bodyPr/>
                  <a:lstStyle/>
                  <a:p>
                    <a:fld id="{0ED3B486-42B4-4978-82F1-D2BF9E297634}" type="SERIESNAME">
                      <a:rPr lang="en-US"/>
                      <a:pPr/>
                      <a:t>[SERIES NAME]</a:t>
                    </a:fld>
                    <a:r>
                      <a:rPr lang="en-US"/>
                      <a:t> </a:t>
                    </a:r>
                    <a:fld id="{6958EAAE-09FF-4914-9ECD-1358A47EDA28}" type="VALUE">
                      <a:rPr lang="en-US"/>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3464968581199353"/>
                      <c:h val="4.6224693782196485E-2"/>
                    </c:manualLayout>
                  </c15:layout>
                  <c15:dlblFieldTable/>
                  <c15:showDataLabelsRange val="0"/>
                </c:ext>
                <c:ext xmlns:c16="http://schemas.microsoft.com/office/drawing/2014/chart" uri="{C3380CC4-5D6E-409C-BE32-E72D297353CC}">
                  <c16:uniqueId val="{00000004-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Position'!$E$3:$E$4</c:f>
              <c:numCache>
                <c:formatCode>General</c:formatCode>
                <c:ptCount val="2"/>
                <c:pt idx="0" formatCode="0.00%">
                  <c:v>4.7199999999999999E-2</c:v>
                </c:pt>
              </c:numCache>
            </c:numRef>
          </c:val>
          <c:extLst>
            <c:ext xmlns:c16="http://schemas.microsoft.com/office/drawing/2014/chart" uri="{C3380CC4-5D6E-409C-BE32-E72D297353CC}">
              <c16:uniqueId val="{00000005-58F6-41B4-B208-B95049CA1D7B}"/>
            </c:ext>
          </c:extLst>
        </c:ser>
        <c:ser>
          <c:idx val="3"/>
          <c:order val="3"/>
          <c:tx>
            <c:strRef>
              <c:f>'Capital Liquidity Position'!$F$2</c:f>
              <c:strCache>
                <c:ptCount val="1"/>
                <c:pt idx="0">
                  <c:v>MB (including P2G)</c:v>
                </c:pt>
              </c:strCache>
            </c:strRef>
          </c:tx>
          <c:spPr>
            <a:solidFill>
              <a:srgbClr val="F2F2F2"/>
            </a:solidFill>
            <a:ln>
              <a:solidFill>
                <a:schemeClr val="tx2"/>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41983442414029315"/>
                      <c:h val="7.3459300090490259E-2"/>
                    </c:manualLayout>
                  </c15:layout>
                  <c15:dlblFieldTable/>
                  <c15:showDataLabelsRange val="0"/>
                </c:ext>
                <c:ext xmlns:c16="http://schemas.microsoft.com/office/drawing/2014/chart" uri="{C3380CC4-5D6E-409C-BE32-E72D297353CC}">
                  <c16:uniqueId val="{00000006-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Position'!$F$3:$F$4</c:f>
              <c:numCache>
                <c:formatCode>General</c:formatCode>
                <c:ptCount val="2"/>
                <c:pt idx="0" formatCode="0.00%">
                  <c:v>0.03</c:v>
                </c:pt>
              </c:numCache>
            </c:numRef>
          </c:val>
          <c:extLst>
            <c:ext xmlns:c16="http://schemas.microsoft.com/office/drawing/2014/chart" uri="{C3380CC4-5D6E-409C-BE32-E72D297353CC}">
              <c16:uniqueId val="{00000007-58F6-41B4-B208-B95049CA1D7B}"/>
            </c:ext>
          </c:extLst>
        </c:ser>
        <c:ser>
          <c:idx val="4"/>
          <c:order val="4"/>
          <c:tx>
            <c:strRef>
              <c:f>'Capital Liquidity Position'!$G$2</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37909250399039535"/>
                      <c:h val="3.6443023675323365E-2"/>
                    </c:manualLayout>
                  </c15:layout>
                </c:ext>
                <c:ext xmlns:c16="http://schemas.microsoft.com/office/drawing/2014/chart" uri="{C3380CC4-5D6E-409C-BE32-E72D297353CC}">
                  <c16:uniqueId val="{00000008-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Position'!$G$3:$G$4</c:f>
              <c:numCache>
                <c:formatCode>General</c:formatCode>
                <c:ptCount val="2"/>
                <c:pt idx="0" formatCode="0.00%">
                  <c:v>0.15639999999999998</c:v>
                </c:pt>
              </c:numCache>
            </c:numRef>
          </c:val>
          <c:extLst>
            <c:ext xmlns:c16="http://schemas.microsoft.com/office/drawing/2014/chart" uri="{C3380CC4-5D6E-409C-BE32-E72D297353CC}">
              <c16:uniqueId val="{00000009-58F6-41B4-B208-B95049CA1D7B}"/>
            </c:ext>
          </c:extLst>
        </c:ser>
        <c:ser>
          <c:idx val="5"/>
          <c:order val="5"/>
          <c:tx>
            <c:strRef>
              <c:f>'Capital Liquidity Position'!$H$2</c:f>
              <c:strCache>
                <c:ptCount val="1"/>
                <c:pt idx="0">
                  <c:v>CET 1 </c:v>
                </c:pt>
              </c:strCache>
            </c:strRef>
          </c:tx>
          <c:spPr>
            <a:solidFill>
              <a:schemeClr val="tx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A-58F6-41B4-B208-B95049CA1D7B}"/>
              </c:ext>
            </c:extLst>
          </c:dPt>
          <c:dLbls>
            <c:dLbl>
              <c:idx val="1"/>
              <c:tx>
                <c:rich>
                  <a:bodyPr/>
                  <a:lstStyle/>
                  <a:p>
                    <a:fld id="{DF0971A9-0836-45F1-BC18-D69F5517BD56}" type="SERIESNAME">
                      <a:rPr lang="en-US" smtClean="0"/>
                      <a:pPr/>
                      <a:t>[SERIES NAME]</a:t>
                    </a:fld>
                    <a:r>
                      <a:rPr lang="en-US" baseline="0"/>
                      <a:t> </a:t>
                    </a:r>
                    <a:fld id="{E1FEA8AA-64A5-425A-8126-BB437FEDC482}"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1338690510287154"/>
                      <c:h val="5.6679393571511812E-2"/>
                    </c:manualLayout>
                  </c15:layout>
                  <c15:dlblFieldTable/>
                  <c15:showDataLabelsRange val="0"/>
                </c:ext>
                <c:ext xmlns:c16="http://schemas.microsoft.com/office/drawing/2014/chart" uri="{C3380CC4-5D6E-409C-BE32-E72D297353CC}">
                  <c16:uniqueId val="{0000000A-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Position'!$H$3:$H$4</c:f>
              <c:numCache>
                <c:formatCode>0.00%</c:formatCode>
                <c:ptCount val="2"/>
                <c:pt idx="1">
                  <c:v>0.1759</c:v>
                </c:pt>
              </c:numCache>
            </c:numRef>
          </c:val>
          <c:extLst>
            <c:ext xmlns:c16="http://schemas.microsoft.com/office/drawing/2014/chart" uri="{C3380CC4-5D6E-409C-BE32-E72D297353CC}">
              <c16:uniqueId val="{0000000B-58F6-41B4-B208-B95049CA1D7B}"/>
            </c:ext>
          </c:extLst>
        </c:ser>
        <c:ser>
          <c:idx val="6"/>
          <c:order val="6"/>
          <c:tx>
            <c:strRef>
              <c:f>'Capital Liquidity Position'!$I$2</c:f>
              <c:strCache>
                <c:ptCount val="1"/>
                <c:pt idx="0">
                  <c:v>AT1 capital </c:v>
                </c:pt>
              </c:strCache>
            </c:strRef>
          </c:tx>
          <c:spPr>
            <a:solidFill>
              <a:schemeClr val="accent4"/>
            </a:solidFill>
            <a:ln>
              <a:noFill/>
            </a:ln>
            <a:effectLst/>
          </c:spPr>
          <c:invertIfNegative val="0"/>
          <c:dLbls>
            <c:dLbl>
              <c:idx val="1"/>
              <c:layout>
                <c:manualLayout>
                  <c:x val="-1.4367071540981574E-2"/>
                  <c:y val="-5.1174303136410581E-4"/>
                </c:manualLayout>
              </c:layout>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40868373322995549"/>
                      <c:h val="4.8320459666782986E-2"/>
                    </c:manualLayout>
                  </c15:layout>
                </c:ext>
                <c:ext xmlns:c16="http://schemas.microsoft.com/office/drawing/2014/chart" uri="{C3380CC4-5D6E-409C-BE32-E72D297353CC}">
                  <c16:uniqueId val="{0000000C-58F6-41B4-B208-B95049CA1D7B}"/>
                </c:ext>
              </c:extLst>
            </c:dLbl>
            <c:spPr>
              <a:noFill/>
              <a:ln>
                <a:noFill/>
              </a:ln>
              <a:effectLst/>
            </c:spPr>
            <c:txPr>
              <a:bodyPr rot="0" spcFirstLastPara="1" vertOverflow="ellipsis" vert="horz" wrap="square" anchor="ctr" anchorCtr="1"/>
              <a:lstStyle/>
              <a:p>
                <a:pPr algn="ctr">
                  <a:defRPr sz="800" b="0" i="0" u="none" strike="noStrike" kern="1200" baseline="0">
                    <a:solidFill>
                      <a:schemeClr val="tx1"/>
                    </a:solidFill>
                    <a:latin typeface="+mj-lt"/>
                    <a:ea typeface="+mn-ea"/>
                    <a:cs typeface="+mn-cs"/>
                  </a:defRPr>
                </a:pPr>
                <a:endParaRPr lang="en-US"/>
              </a:p>
            </c:txPr>
            <c:dLblPos val="in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'Capital Liquidity Position'!$B$3:$B$4</c:f>
              <c:strCache>
                <c:ptCount val="2"/>
                <c:pt idx="0">
                  <c:v>Risk Appetite</c:v>
                </c:pt>
                <c:pt idx="1">
                  <c:v>Actual</c:v>
                </c:pt>
              </c:strCache>
            </c:strRef>
          </c:cat>
          <c:val>
            <c:numRef>
              <c:f>'Capital Liquidity Position'!$I$3:$I$4</c:f>
              <c:numCache>
                <c:formatCode>0.00%</c:formatCode>
                <c:ptCount val="2"/>
                <c:pt idx="1">
                  <c:v>1.83E-2</c:v>
                </c:pt>
              </c:numCache>
            </c:numRef>
          </c:val>
          <c:extLst>
            <c:ext xmlns:c16="http://schemas.microsoft.com/office/drawing/2014/chart" uri="{C3380CC4-5D6E-409C-BE32-E72D297353CC}">
              <c16:uniqueId val="{0000000D-58F6-41B4-B208-B95049CA1D7B}"/>
            </c:ext>
          </c:extLst>
        </c:ser>
        <c:ser>
          <c:idx val="7"/>
          <c:order val="7"/>
          <c:tx>
            <c:strRef>
              <c:f>'Capital Liquidity Position'!$J$2</c:f>
              <c:strCache>
                <c:ptCount val="1"/>
                <c:pt idx="0">
                  <c:v>T2 Capital </c:v>
                </c:pt>
              </c:strCache>
            </c:strRef>
          </c:tx>
          <c:spPr>
            <a:solidFill>
              <a:srgbClr val="1F9848"/>
            </a:solidFill>
            <a:ln>
              <a:noFill/>
            </a:ln>
            <a:effectLst/>
          </c:spPr>
          <c:invertIfNegative val="0"/>
          <c:dPt>
            <c:idx val="1"/>
            <c:invertIfNegative val="0"/>
            <c:bubble3D val="0"/>
            <c:spPr>
              <a:solidFill>
                <a:srgbClr val="3964F6"/>
              </a:solidFill>
              <a:ln>
                <a:noFill/>
              </a:ln>
              <a:effectLst/>
            </c:spPr>
            <c:extLst>
              <c:ext xmlns:c16="http://schemas.microsoft.com/office/drawing/2014/chart" uri="{C3380CC4-5D6E-409C-BE32-E72D297353CC}">
                <c16:uniqueId val="{0000000F-58F6-41B4-B208-B95049CA1D7B}"/>
              </c:ext>
            </c:extLst>
          </c:dPt>
          <c:dLbls>
            <c:delete val="1"/>
          </c:dLbls>
          <c:cat>
            <c:strRef>
              <c:f>'Capital Liquidity Position'!$B$3:$B$4</c:f>
              <c:strCache>
                <c:ptCount val="2"/>
                <c:pt idx="0">
                  <c:v>Risk Appetite</c:v>
                </c:pt>
                <c:pt idx="1">
                  <c:v>Actual</c:v>
                </c:pt>
              </c:strCache>
            </c:strRef>
          </c:cat>
          <c:val>
            <c:numRef>
              <c:f>'Capital Liquidity Position'!$J$3:$J$4</c:f>
              <c:numCache>
                <c:formatCode>0.00%</c:formatCode>
                <c:ptCount val="2"/>
                <c:pt idx="1">
                  <c:v>0</c:v>
                </c:pt>
              </c:numCache>
            </c:numRef>
          </c:val>
          <c:extLst>
            <c:ext xmlns:c16="http://schemas.microsoft.com/office/drawing/2014/chart" uri="{C3380CC4-5D6E-409C-BE32-E72D297353CC}">
              <c16:uniqueId val="{00000010-58F6-41B4-B208-B95049CA1D7B}"/>
            </c:ext>
          </c:extLst>
        </c:ser>
        <c:ser>
          <c:idx val="8"/>
          <c:order val="8"/>
          <c:tx>
            <c:strRef>
              <c:f>'Capital Liquidity Position'!$K$2</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39519781218868816"/>
                      <c:h val="3.6443023675323365E-2"/>
                    </c:manualLayout>
                  </c15:layout>
                </c:ext>
                <c:ext xmlns:c16="http://schemas.microsoft.com/office/drawing/2014/chart" uri="{C3380CC4-5D6E-409C-BE32-E72D297353CC}">
                  <c16:uniqueId val="{00000011-58F6-41B4-B208-B95049CA1D7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Position'!$K$3:$K$4</c:f>
              <c:numCache>
                <c:formatCode>0.00%</c:formatCode>
                <c:ptCount val="2"/>
                <c:pt idx="1">
                  <c:v>0.19420000000000001</c:v>
                </c:pt>
              </c:numCache>
            </c:numRef>
          </c:val>
          <c:extLst>
            <c:ext xmlns:c16="http://schemas.microsoft.com/office/drawing/2014/chart" uri="{C3380CC4-5D6E-409C-BE32-E72D297353CC}">
              <c16:uniqueId val="{00000012-58F6-41B4-B208-B95049CA1D7B}"/>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2139080416"/>
        <c:crosses val="autoZero"/>
        <c:auto val="1"/>
        <c:lblAlgn val="ctr"/>
        <c:lblOffset val="100"/>
        <c:noMultiLvlLbl val="0"/>
      </c:catAx>
      <c:valAx>
        <c:axId val="2139080416"/>
        <c:scaling>
          <c:orientation val="minMax"/>
          <c:max val="0.30000000000000004"/>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latin typeface="+mj-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4636142668252736"/>
          <c:w val="1"/>
          <c:h val="0.69038667610131155"/>
        </c:manualLayout>
      </c:layout>
      <c:barChart>
        <c:barDir val="col"/>
        <c:grouping val="stacked"/>
        <c:varyColors val="0"/>
        <c:ser>
          <c:idx val="0"/>
          <c:order val="0"/>
          <c:tx>
            <c:strRef>
              <c:f>'Capital Liquidity Position'!$C$2</c:f>
              <c:strCache>
                <c:ptCount val="1"/>
                <c:pt idx="0">
                  <c:v>P1R</c:v>
                </c:pt>
              </c:strCache>
            </c:strRef>
          </c:tx>
          <c:spPr>
            <a:solidFill>
              <a:srgbClr val="F2F2F2"/>
            </a:solidFill>
            <a:ln>
              <a:solidFill>
                <a:schemeClr val="tx2"/>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5413784993672811"/>
                      <c:h val="4.3862760881509949E-2"/>
                    </c:manualLayout>
                  </c15:layout>
                  <c15:dlblFieldTable/>
                  <c15:showDataLabelsRange val="0"/>
                </c:ext>
                <c:ext xmlns:c16="http://schemas.microsoft.com/office/drawing/2014/chart" uri="{C3380CC4-5D6E-409C-BE32-E72D297353CC}">
                  <c16:uniqueId val="{00000000-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Position'!$C$3:$C$4</c:f>
              <c:numCache>
                <c:formatCode>General</c:formatCode>
                <c:ptCount val="2"/>
                <c:pt idx="0" formatCode="0.00%">
                  <c:v>4.4999999999999998E-2</c:v>
                </c:pt>
              </c:numCache>
            </c:numRef>
          </c:val>
          <c:extLst>
            <c:ext xmlns:c16="http://schemas.microsoft.com/office/drawing/2014/chart" uri="{C3380CC4-5D6E-409C-BE32-E72D297353CC}">
              <c16:uniqueId val="{00000001-AC9E-4443-ABE6-85956687FF36}"/>
            </c:ext>
          </c:extLst>
        </c:ser>
        <c:ser>
          <c:idx val="1"/>
          <c:order val="1"/>
          <c:tx>
            <c:strRef>
              <c:f>'Capital Liquidity Position'!$D$2</c:f>
              <c:strCache>
                <c:ptCount val="1"/>
                <c:pt idx="0">
                  <c:v>P2R</c:v>
                </c:pt>
              </c:strCache>
            </c:strRef>
          </c:tx>
          <c:spPr>
            <a:solidFill>
              <a:srgbClr val="F2F2F2"/>
            </a:solidFill>
            <a:ln>
              <a:solidFill>
                <a:schemeClr val="tx2"/>
              </a:solidFill>
            </a:ln>
            <a:effectLst/>
          </c:spPr>
          <c:invertIfNegative val="0"/>
          <c:dLbls>
            <c:dLbl>
              <c:idx val="0"/>
              <c:tx>
                <c:rich>
                  <a:bodyPr/>
                  <a:lstStyle/>
                  <a:p>
                    <a:fld id="{ED01DA0F-6170-4CC3-91B8-DD83CF13AB4A}" type="SERIESNAME">
                      <a:rPr lang="en-US" smtClean="0"/>
                      <a:pPr/>
                      <a:t>[SERIES NAME]</a:t>
                    </a:fld>
                    <a:r>
                      <a:rPr lang="en-US" baseline="0"/>
                      <a:t> </a:t>
                    </a:r>
                    <a:fld id="{41D0BC11-2EB0-464F-9D0A-CB71D253556A}"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9234395420318968"/>
                      <c:h val="4.6224758537052844E-2"/>
                    </c:manualLayout>
                  </c15:layout>
                  <c15:dlblFieldTable/>
                  <c15:showDataLabelsRange val="0"/>
                </c:ext>
                <c:ext xmlns:c16="http://schemas.microsoft.com/office/drawing/2014/chart" uri="{C3380CC4-5D6E-409C-BE32-E72D297353CC}">
                  <c16:uniqueId val="{00000002-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Position'!$D$3:$D$4</c:f>
              <c:numCache>
                <c:formatCode>General</c:formatCode>
                <c:ptCount val="2"/>
                <c:pt idx="0" formatCode="0.00%">
                  <c:v>1.44E-2</c:v>
                </c:pt>
              </c:numCache>
            </c:numRef>
          </c:val>
          <c:extLst>
            <c:ext xmlns:c16="http://schemas.microsoft.com/office/drawing/2014/chart" uri="{C3380CC4-5D6E-409C-BE32-E72D297353CC}">
              <c16:uniqueId val="{00000003-AC9E-4443-ABE6-85956687FF36}"/>
            </c:ext>
          </c:extLst>
        </c:ser>
        <c:ser>
          <c:idx val="2"/>
          <c:order val="2"/>
          <c:tx>
            <c:strRef>
              <c:f>'Capital Liquidity Position'!$E$2</c:f>
              <c:strCache>
                <c:ptCount val="1"/>
                <c:pt idx="0">
                  <c:v>CBR</c:v>
                </c:pt>
              </c:strCache>
            </c:strRef>
          </c:tx>
          <c:spPr>
            <a:solidFill>
              <a:srgbClr val="F2F2F2"/>
            </a:solidFill>
            <a:ln>
              <a:solidFill>
                <a:schemeClr val="tx2"/>
              </a:solidFill>
            </a:ln>
            <a:effectLst/>
          </c:spPr>
          <c:invertIfNegative val="0"/>
          <c:dLbls>
            <c:dLbl>
              <c:idx val="0"/>
              <c:tx>
                <c:rich>
                  <a:bodyPr/>
                  <a:lstStyle/>
                  <a:p>
                    <a:fld id="{0ED3B486-42B4-4978-82F1-D2BF9E297634}" type="SERIESNAME">
                      <a:rPr lang="en-US"/>
                      <a:pPr/>
                      <a:t>[SERIES NAME]</a:t>
                    </a:fld>
                    <a:r>
                      <a:rPr lang="en-US"/>
                      <a:t> </a:t>
                    </a:r>
                    <a:fld id="{6958EAAE-09FF-4914-9ECD-1358A47EDA28}" type="VALUE">
                      <a:rPr lang="en-US"/>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29625842334386226"/>
                      <c:h val="4.6224693782196485E-2"/>
                    </c:manualLayout>
                  </c15:layout>
                  <c15:dlblFieldTable/>
                  <c15:showDataLabelsRange val="0"/>
                </c:ext>
                <c:ext xmlns:c16="http://schemas.microsoft.com/office/drawing/2014/chart" uri="{C3380CC4-5D6E-409C-BE32-E72D297353CC}">
                  <c16:uniqueId val="{00000004-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Position'!$E$3:$E$4</c:f>
              <c:numCache>
                <c:formatCode>General</c:formatCode>
                <c:ptCount val="2"/>
                <c:pt idx="0" formatCode="0.00%">
                  <c:v>4.7199999999999999E-2</c:v>
                </c:pt>
              </c:numCache>
            </c:numRef>
          </c:val>
          <c:extLst>
            <c:ext xmlns:c16="http://schemas.microsoft.com/office/drawing/2014/chart" uri="{C3380CC4-5D6E-409C-BE32-E72D297353CC}">
              <c16:uniqueId val="{00000005-AC9E-4443-ABE6-85956687FF36}"/>
            </c:ext>
          </c:extLst>
        </c:ser>
        <c:ser>
          <c:idx val="3"/>
          <c:order val="3"/>
          <c:tx>
            <c:strRef>
              <c:f>'Capital Liquidity Position'!$F$2</c:f>
              <c:strCache>
                <c:ptCount val="1"/>
                <c:pt idx="0">
                  <c:v>MB (including P2G)</c:v>
                </c:pt>
              </c:strCache>
            </c:strRef>
          </c:tx>
          <c:spPr>
            <a:solidFill>
              <a:srgbClr val="F2F2F2"/>
            </a:solidFill>
            <a:ln>
              <a:solidFill>
                <a:schemeClr val="tx2"/>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821002171065167"/>
                      <c:h val="8.4756829647679485E-2"/>
                    </c:manualLayout>
                  </c15:layout>
                  <c15:dlblFieldTable/>
                  <c15:showDataLabelsRange val="0"/>
                </c:ext>
                <c:ext xmlns:c16="http://schemas.microsoft.com/office/drawing/2014/chart" uri="{C3380CC4-5D6E-409C-BE32-E72D297353CC}">
                  <c16:uniqueId val="{00000006-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Position'!$F$3:$F$4</c:f>
              <c:numCache>
                <c:formatCode>General</c:formatCode>
                <c:ptCount val="2"/>
                <c:pt idx="0" formatCode="0.00%">
                  <c:v>0.03</c:v>
                </c:pt>
              </c:numCache>
            </c:numRef>
          </c:val>
          <c:extLst>
            <c:ext xmlns:c16="http://schemas.microsoft.com/office/drawing/2014/chart" uri="{C3380CC4-5D6E-409C-BE32-E72D297353CC}">
              <c16:uniqueId val="{00000007-AC9E-4443-ABE6-85956687FF36}"/>
            </c:ext>
          </c:extLst>
        </c:ser>
        <c:ser>
          <c:idx val="4"/>
          <c:order val="4"/>
          <c:tx>
            <c:strRef>
              <c:f>'Capital Liquidity Position'!$G$2</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39591249018471525"/>
                      <c:h val="3.6443023675323365E-2"/>
                    </c:manualLayout>
                  </c15:layout>
                </c:ext>
                <c:ext xmlns:c16="http://schemas.microsoft.com/office/drawing/2014/chart" uri="{C3380CC4-5D6E-409C-BE32-E72D297353CC}">
                  <c16:uniqueId val="{00000008-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Position'!$G$3:$G$4</c:f>
              <c:numCache>
                <c:formatCode>General</c:formatCode>
                <c:ptCount val="2"/>
                <c:pt idx="0" formatCode="0.00%">
                  <c:v>0.1366</c:v>
                </c:pt>
              </c:numCache>
            </c:numRef>
          </c:val>
          <c:extLst>
            <c:ext xmlns:c16="http://schemas.microsoft.com/office/drawing/2014/chart" uri="{C3380CC4-5D6E-409C-BE32-E72D297353CC}">
              <c16:uniqueId val="{00000009-AC9E-4443-ABE6-85956687FF36}"/>
            </c:ext>
          </c:extLst>
        </c:ser>
        <c:ser>
          <c:idx val="5"/>
          <c:order val="5"/>
          <c:tx>
            <c:strRef>
              <c:f>'Capital Liquidity Position'!$H$2</c:f>
              <c:strCache>
                <c:ptCount val="1"/>
                <c:pt idx="0">
                  <c:v>CET 1 </c:v>
                </c:pt>
              </c:strCache>
            </c:strRef>
          </c:tx>
          <c:spPr>
            <a:solidFill>
              <a:schemeClr val="accent1"/>
            </a:solidFill>
            <a:ln>
              <a:noFill/>
            </a:ln>
            <a:effectLst/>
          </c:spPr>
          <c:invertIfNegative val="0"/>
          <c:dLbls>
            <c:dLbl>
              <c:idx val="1"/>
              <c:tx>
                <c:rich>
                  <a:bodyPr/>
                  <a:lstStyle/>
                  <a:p>
                    <a:fld id="{DF0971A9-0836-45F1-BC18-D69F5517BD56}" type="SERIESNAME">
                      <a:rPr lang="en-US" smtClean="0"/>
                      <a:pPr/>
                      <a:t>[SERIES NAME]</a:t>
                    </a:fld>
                    <a:r>
                      <a:rPr lang="en-US" baseline="0"/>
                      <a:t> </a:t>
                    </a:r>
                    <a:fld id="{E1FEA8AA-64A5-425A-8126-BB437FEDC482}"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0077152486835801"/>
                      <c:h val="5.6679393571511812E-2"/>
                    </c:manualLayout>
                  </c15:layout>
                  <c15:dlblFieldTable/>
                  <c15:showDataLabelsRange val="0"/>
                </c:ext>
                <c:ext xmlns:c16="http://schemas.microsoft.com/office/drawing/2014/chart" uri="{C3380CC4-5D6E-409C-BE32-E72D297353CC}">
                  <c16:uniqueId val="{0000000A-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Position'!$H$3:$H$4</c:f>
              <c:numCache>
                <c:formatCode>0.00%</c:formatCode>
                <c:ptCount val="2"/>
                <c:pt idx="1">
                  <c:v>0.1759</c:v>
                </c:pt>
              </c:numCache>
            </c:numRef>
          </c:val>
          <c:extLst>
            <c:ext xmlns:c16="http://schemas.microsoft.com/office/drawing/2014/chart" uri="{C3380CC4-5D6E-409C-BE32-E72D297353CC}">
              <c16:uniqueId val="{0000000B-AC9E-4443-ABE6-85956687FF36}"/>
            </c:ext>
          </c:extLst>
        </c:ser>
        <c:ser>
          <c:idx val="6"/>
          <c:order val="6"/>
          <c:tx>
            <c:strRef>
              <c:f>'Capital Liquidity Position'!$I$2</c:f>
              <c:strCache>
                <c:ptCount val="1"/>
                <c:pt idx="0">
                  <c:v>AT1 capital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lgn="ctr">
                  <a:defRPr sz="800" b="0" i="0" u="none" strike="noStrike" kern="1200" baseline="0">
                    <a:solidFill>
                      <a:schemeClr val="tx1"/>
                    </a:solidFill>
                    <a:latin typeface="+mj-lt"/>
                    <a:ea typeface="+mn-ea"/>
                    <a:cs typeface="+mn-cs"/>
                  </a:defRPr>
                </a:pPr>
                <a:endParaRPr lang="en-US"/>
              </a:p>
            </c:txPr>
            <c:dLblPos val="in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'Capital Liquidity Position'!$B$3:$B$4</c:f>
              <c:strCache>
                <c:ptCount val="2"/>
                <c:pt idx="0">
                  <c:v>Risk Appetite</c:v>
                </c:pt>
                <c:pt idx="1">
                  <c:v>Actual</c:v>
                </c:pt>
              </c:strCache>
            </c:strRef>
          </c:cat>
          <c:val>
            <c:numRef>
              <c:f>'Capital Liquidity Position'!$I$3:$I$4</c:f>
              <c:numCache>
                <c:formatCode>General</c:formatCode>
                <c:ptCount val="2"/>
              </c:numCache>
            </c:numRef>
          </c:val>
          <c:extLst>
            <c:ext xmlns:c16="http://schemas.microsoft.com/office/drawing/2014/chart" uri="{C3380CC4-5D6E-409C-BE32-E72D297353CC}">
              <c16:uniqueId val="{0000000C-AC9E-4443-ABE6-85956687FF36}"/>
            </c:ext>
          </c:extLst>
        </c:ser>
        <c:ser>
          <c:idx val="7"/>
          <c:order val="7"/>
          <c:tx>
            <c:strRef>
              <c:f>'Capital Liquidity Position'!$J$2</c:f>
              <c:strCache>
                <c:ptCount val="1"/>
                <c:pt idx="0">
                  <c:v>T2 Capital </c:v>
                </c:pt>
              </c:strCache>
            </c:strRef>
          </c:tx>
          <c:spPr>
            <a:solidFill>
              <a:srgbClr val="1F9848"/>
            </a:solidFill>
            <a:ln>
              <a:noFill/>
            </a:ln>
            <a:effectLst/>
          </c:spPr>
          <c:invertIfNegative val="0"/>
          <c:dPt>
            <c:idx val="1"/>
            <c:invertIfNegative val="0"/>
            <c:bubble3D val="0"/>
            <c:spPr>
              <a:solidFill>
                <a:srgbClr val="3964F6"/>
              </a:solidFill>
              <a:ln>
                <a:noFill/>
              </a:ln>
              <a:effectLst/>
            </c:spPr>
            <c:extLst>
              <c:ext xmlns:c16="http://schemas.microsoft.com/office/drawing/2014/chart" uri="{C3380CC4-5D6E-409C-BE32-E72D297353CC}">
                <c16:uniqueId val="{0000000E-AC9E-4443-ABE6-85956687FF36}"/>
              </c:ext>
            </c:extLst>
          </c:dPt>
          <c:dLbls>
            <c:dLbl>
              <c:idx val="1"/>
              <c:layout>
                <c:manualLayout>
                  <c:x val="2.1903707318343216E-4"/>
                  <c:y val="3.4156211145628906E-3"/>
                </c:manualLayout>
              </c:layout>
              <c:tx>
                <c:rich>
                  <a:bodyPr rot="0" spcFirstLastPara="1" vertOverflow="ellipsis" vert="horz" wrap="square" anchor="ctr" anchorCtr="1"/>
                  <a:lstStyle/>
                  <a:p>
                    <a:pPr algn="ctr" rtl="0">
                      <a:defRPr sz="800" b="0" i="0" u="none" strike="noStrike" kern="1200" baseline="0">
                        <a:solidFill>
                          <a:schemeClr val="tx1"/>
                        </a:solidFill>
                        <a:latin typeface="+mj-lt"/>
                        <a:ea typeface="+mn-ea"/>
                        <a:cs typeface="+mn-cs"/>
                      </a:defRPr>
                    </a:pPr>
                    <a:fld id="{7ACD95EF-348A-45D7-B627-B45302C83597}" type="SERIESNAME">
                      <a:rPr lang="en-US"/>
                      <a:pPr algn="ctr" rtl="0">
                        <a:defRPr/>
                      </a:pPr>
                      <a:t>[SERIES NAME]</a:t>
                    </a:fld>
                    <a:r>
                      <a:rPr lang="en-US"/>
                      <a:t> </a:t>
                    </a:r>
                    <a:fld id="{60FBBDA5-A59C-4546-90CB-BF2FDC85ACB9}" type="VALUE">
                      <a:rPr lang="en-US"/>
                      <a:pPr algn="ctr" rtl="0">
                        <a:defRPr/>
                      </a:pPr>
                      <a:t>[VALUE]</a:t>
                    </a:fld>
                    <a:endParaRPr lang="en-US"/>
                  </a:p>
                </c:rich>
              </c:tx>
              <c:spPr>
                <a:noFill/>
                <a:ln>
                  <a:noFill/>
                </a:ln>
                <a:effectLst/>
              </c:spPr>
              <c:txPr>
                <a:bodyPr rot="0" spcFirstLastPara="1" vertOverflow="ellipsis" vert="horz" wrap="square" anchor="ctr" anchorCtr="1"/>
                <a:lstStyle/>
                <a:p>
                  <a:pPr algn="ctr" rtl="0">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30833693632894205"/>
                      <c:h val="8.6808055451039937E-2"/>
                    </c:manualLayout>
                  </c15:layout>
                  <c15:dlblFieldTable/>
                  <c15:showDataLabelsRange val="0"/>
                </c:ext>
                <c:ext xmlns:c16="http://schemas.microsoft.com/office/drawing/2014/chart" uri="{C3380CC4-5D6E-409C-BE32-E72D297353CC}">
                  <c16:uniqueId val="{0000000E-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rgbClr val="1A4273"/>
                      </a:solidFill>
                      <a:round/>
                    </a:ln>
                    <a:effectLst/>
                  </c:spPr>
                </c15:leaderLines>
              </c:ext>
            </c:extLst>
          </c:dLbls>
          <c:cat>
            <c:strRef>
              <c:f>'Capital Liquidity Position'!$B$3:$B$4</c:f>
              <c:strCache>
                <c:ptCount val="2"/>
                <c:pt idx="0">
                  <c:v>Risk Appetite</c:v>
                </c:pt>
                <c:pt idx="1">
                  <c:v>Actual</c:v>
                </c:pt>
              </c:strCache>
            </c:strRef>
          </c:cat>
          <c:val>
            <c:numRef>
              <c:f>'Capital Liquidity Position'!$J$3:$J$4</c:f>
              <c:numCache>
                <c:formatCode>General</c:formatCode>
                <c:ptCount val="2"/>
              </c:numCache>
            </c:numRef>
          </c:val>
          <c:extLst>
            <c:ext xmlns:c16="http://schemas.microsoft.com/office/drawing/2014/chart" uri="{C3380CC4-5D6E-409C-BE32-E72D297353CC}">
              <c16:uniqueId val="{0000000F-AC9E-4443-ABE6-85956687FF36}"/>
            </c:ext>
          </c:extLst>
        </c:ser>
        <c:ser>
          <c:idx val="8"/>
          <c:order val="8"/>
          <c:tx>
            <c:strRef>
              <c:f>'Capital Liquidity Position'!$K$2</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35722559892191741"/>
                      <c:h val="3.6443023675323365E-2"/>
                    </c:manualLayout>
                  </c15:layout>
                </c:ext>
                <c:ext xmlns:c16="http://schemas.microsoft.com/office/drawing/2014/chart" uri="{C3380CC4-5D6E-409C-BE32-E72D297353CC}">
                  <c16:uniqueId val="{00000010-AC9E-4443-ABE6-85956687FF3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Position'!$B$3:$B$4</c:f>
              <c:strCache>
                <c:ptCount val="2"/>
                <c:pt idx="0">
                  <c:v>Risk Appetite</c:v>
                </c:pt>
                <c:pt idx="1">
                  <c:v>Actual</c:v>
                </c:pt>
              </c:strCache>
            </c:strRef>
          </c:cat>
          <c:val>
            <c:numRef>
              <c:f>'Capital Liquidity Position'!$K$3:$K$4</c:f>
              <c:numCache>
                <c:formatCode>0.00%</c:formatCode>
                <c:ptCount val="2"/>
                <c:pt idx="1">
                  <c:v>0.1759</c:v>
                </c:pt>
              </c:numCache>
            </c:numRef>
          </c:val>
          <c:extLst>
            <c:ext xmlns:c16="http://schemas.microsoft.com/office/drawing/2014/chart" uri="{C3380CC4-5D6E-409C-BE32-E72D297353CC}">
              <c16:uniqueId val="{00000011-AC9E-4443-ABE6-85956687FF36}"/>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2139080416"/>
        <c:crosses val="autoZero"/>
        <c:auto val="1"/>
        <c:lblAlgn val="ctr"/>
        <c:lblOffset val="100"/>
        <c:noMultiLvlLbl val="0"/>
      </c:catAx>
      <c:valAx>
        <c:axId val="2139080416"/>
        <c:scaling>
          <c:orientation val="minMax"/>
          <c:max val="0.30000000000000004"/>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latin typeface="+mj-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463944606926448E-2"/>
          <c:y val="0.13088665250293011"/>
          <c:w val="0.96148399041204824"/>
          <c:h val="0.63094800137687712"/>
        </c:manualLayout>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Position'!$B$33:$F$33</c:f>
              <c:strCache>
                <c:ptCount val="5"/>
                <c:pt idx="0">
                  <c:v>Q2`24</c:v>
                </c:pt>
                <c:pt idx="1">
                  <c:v>Q3`24</c:v>
                </c:pt>
                <c:pt idx="2">
                  <c:v>Q4`24</c:v>
                </c:pt>
                <c:pt idx="3">
                  <c:v>Q1`25</c:v>
                </c:pt>
                <c:pt idx="4">
                  <c:v>Q2`25</c:v>
                </c:pt>
              </c:strCache>
            </c:strRef>
          </c:cat>
          <c:val>
            <c:numRef>
              <c:f>'Capital Liquidity Position'!$B$34:$F$34</c:f>
              <c:numCache>
                <c:formatCode>_-* #\ ##0_-;\-* #\ ##0_-;_-* "-"??_-;_-@_-</c:formatCode>
                <c:ptCount val="5"/>
                <c:pt idx="0">
                  <c:v>2625</c:v>
                </c:pt>
                <c:pt idx="1">
                  <c:v>2692</c:v>
                </c:pt>
                <c:pt idx="2">
                  <c:v>2707</c:v>
                </c:pt>
                <c:pt idx="3">
                  <c:v>2717</c:v>
                </c:pt>
                <c:pt idx="4">
                  <c:v>2739</c:v>
                </c:pt>
              </c:numCache>
            </c:numRef>
          </c:val>
          <c:extLst>
            <c:ext xmlns:c16="http://schemas.microsoft.com/office/drawing/2014/chart" uri="{C3380CC4-5D6E-409C-BE32-E72D297353CC}">
              <c16:uniqueId val="{00000000-0417-4E44-B89A-D5DBB3CC317E}"/>
            </c:ext>
          </c:extLst>
        </c:ser>
        <c:dLbls>
          <c:dLblPos val="outEnd"/>
          <c:showLegendKey val="0"/>
          <c:showVal val="1"/>
          <c:showCatName val="0"/>
          <c:showSerName val="0"/>
          <c:showPercent val="0"/>
          <c:showBubbleSize val="0"/>
        </c:dLbls>
        <c:gapWidth val="89"/>
        <c:overlap val="-12"/>
        <c:axId val="1136755744"/>
        <c:axId val="1276530304"/>
      </c:barChart>
      <c:catAx>
        <c:axId val="113675574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76530304"/>
        <c:crosses val="autoZero"/>
        <c:auto val="1"/>
        <c:lblAlgn val="ctr"/>
        <c:lblOffset val="100"/>
        <c:noMultiLvlLbl val="0"/>
      </c:catAx>
      <c:valAx>
        <c:axId val="1276530304"/>
        <c:scaling>
          <c:orientation val="minMax"/>
          <c:max val="2900"/>
          <c:min val="2300"/>
        </c:scaling>
        <c:delete val="1"/>
        <c:axPos val="l"/>
        <c:numFmt formatCode="_-* #\ ##0_-;\-* #\ ##0_-;_-* &quot;-&quot;??_-;_-@_-" sourceLinked="1"/>
        <c:majorTickMark val="out"/>
        <c:minorTickMark val="none"/>
        <c:tickLblPos val="nextTo"/>
        <c:crossAx val="113675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4405651940618852"/>
          <c:w val="1"/>
          <c:h val="0.76003298952681886"/>
        </c:manualLayout>
      </c:layout>
      <c:lineChart>
        <c:grouping val="standard"/>
        <c:varyColors val="0"/>
        <c:ser>
          <c:idx val="0"/>
          <c:order val="0"/>
          <c:tx>
            <c:strRef>
              <c:f>Sheet1!$B$1</c:f>
              <c:strCache>
                <c:ptCount val="1"/>
                <c:pt idx="0">
                  <c:v>Asset Yield </c:v>
                </c:pt>
              </c:strCache>
            </c:strRef>
          </c:tx>
          <c:spPr>
            <a:ln w="15875" cap="flat">
              <a:solidFill>
                <a:schemeClr val="tx1"/>
              </a:solidFill>
              <a:miter lim="800000"/>
            </a:ln>
            <a:effectLst/>
          </c:spPr>
          <c:marker>
            <c:symbol val="diamond"/>
            <c:size val="10"/>
            <c:spPr>
              <a:noFill/>
              <a:ln w="9525" cap="rnd">
                <a:noFill/>
                <a:round/>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Q2`24</c:v>
                </c:pt>
                <c:pt idx="1">
                  <c:v>Q3`24</c:v>
                </c:pt>
                <c:pt idx="2">
                  <c:v>Q4`24</c:v>
                </c:pt>
                <c:pt idx="3">
                  <c:v>Q1`25</c:v>
                </c:pt>
                <c:pt idx="4">
                  <c:v>Q2`25</c:v>
                </c:pt>
              </c:strCache>
            </c:strRef>
          </c:cat>
          <c:val>
            <c:numRef>
              <c:f>Sheet1!$B$3:$B$7</c:f>
              <c:numCache>
                <c:formatCode>0.0%</c:formatCode>
                <c:ptCount val="5"/>
                <c:pt idx="0">
                  <c:v>6.5000000000000002E-2</c:v>
                </c:pt>
                <c:pt idx="1">
                  <c:v>6.4000000000000001E-2</c:v>
                </c:pt>
                <c:pt idx="2">
                  <c:v>0.06</c:v>
                </c:pt>
                <c:pt idx="3">
                  <c:v>5.5E-2</c:v>
                </c:pt>
                <c:pt idx="4">
                  <c:v>5.3999999999999999E-2</c:v>
                </c:pt>
              </c:numCache>
            </c:numRef>
          </c:val>
          <c:smooth val="0"/>
          <c:extLst>
            <c:ext xmlns:c16="http://schemas.microsoft.com/office/drawing/2014/chart" uri="{C3380CC4-5D6E-409C-BE32-E72D297353CC}">
              <c16:uniqueId val="{00000005-54AE-4133-ADE0-A8969B9C137F}"/>
            </c:ext>
          </c:extLst>
        </c:ser>
        <c:ser>
          <c:idx val="1"/>
          <c:order val="1"/>
          <c:tx>
            <c:strRef>
              <c:f>Sheet1!$C$1</c:f>
              <c:strCache>
                <c:ptCount val="1"/>
                <c:pt idx="0">
                  <c:v>NIM</c:v>
                </c:pt>
              </c:strCache>
            </c:strRef>
          </c:tx>
          <c:spPr>
            <a:ln w="15875" cap="rnd">
              <a:solidFill>
                <a:schemeClr val="accent4"/>
              </a:solidFill>
              <a:round/>
            </a:ln>
            <a:effectLst/>
          </c:spPr>
          <c:marker>
            <c:symbol val="diamond"/>
            <c:size val="10"/>
            <c:spPr>
              <a:noFill/>
              <a:ln w="9525">
                <a:no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Q2`24</c:v>
                </c:pt>
                <c:pt idx="1">
                  <c:v>Q3`24</c:v>
                </c:pt>
                <c:pt idx="2">
                  <c:v>Q4`24</c:v>
                </c:pt>
                <c:pt idx="3">
                  <c:v>Q1`25</c:v>
                </c:pt>
                <c:pt idx="4">
                  <c:v>Q2`25</c:v>
                </c:pt>
              </c:strCache>
            </c:strRef>
          </c:cat>
          <c:val>
            <c:numRef>
              <c:f>Sheet1!$C$3:$C$7</c:f>
              <c:numCache>
                <c:formatCode>0.0%</c:formatCode>
                <c:ptCount val="5"/>
                <c:pt idx="0">
                  <c:v>3.9E-2</c:v>
                </c:pt>
                <c:pt idx="1">
                  <c:v>3.5999999999999997E-2</c:v>
                </c:pt>
                <c:pt idx="2">
                  <c:v>3.3000000000000002E-2</c:v>
                </c:pt>
                <c:pt idx="3">
                  <c:v>0.03</c:v>
                </c:pt>
                <c:pt idx="4">
                  <c:v>2.9000000000000001E-2</c:v>
                </c:pt>
              </c:numCache>
            </c:numRef>
          </c:val>
          <c:smooth val="0"/>
          <c:extLst>
            <c:ext xmlns:c16="http://schemas.microsoft.com/office/drawing/2014/chart" uri="{C3380CC4-5D6E-409C-BE32-E72D297353CC}">
              <c16:uniqueId val="{0000000B-54AE-4133-ADE0-A8969B9C137F}"/>
            </c:ext>
          </c:extLst>
        </c:ser>
        <c:ser>
          <c:idx val="2"/>
          <c:order val="2"/>
          <c:tx>
            <c:strRef>
              <c:f>Sheet1!$D$1</c:f>
              <c:strCache>
                <c:ptCount val="1"/>
                <c:pt idx="0">
                  <c:v>Cost of Funding</c:v>
                </c:pt>
              </c:strCache>
            </c:strRef>
          </c:tx>
          <c:spPr>
            <a:ln w="15875" cap="rnd">
              <a:solidFill>
                <a:schemeClr val="accent3"/>
              </a:solidFill>
              <a:round/>
            </a:ln>
            <a:effectLst/>
          </c:spPr>
          <c:marker>
            <c:symbol val="diamond"/>
            <c:size val="12"/>
            <c:spPr>
              <a:noFill/>
              <a:ln w="9525">
                <a:no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Q2`24</c:v>
                </c:pt>
                <c:pt idx="1">
                  <c:v>Q3`24</c:v>
                </c:pt>
                <c:pt idx="2">
                  <c:v>Q4`24</c:v>
                </c:pt>
                <c:pt idx="3">
                  <c:v>Q1`25</c:v>
                </c:pt>
                <c:pt idx="4">
                  <c:v>Q2`25</c:v>
                </c:pt>
              </c:strCache>
            </c:strRef>
          </c:cat>
          <c:val>
            <c:numRef>
              <c:f>Sheet1!$D$3:$D$7</c:f>
              <c:numCache>
                <c:formatCode>0.0%</c:formatCode>
                <c:ptCount val="5"/>
                <c:pt idx="0">
                  <c:v>2.5999999999999999E-2</c:v>
                </c:pt>
                <c:pt idx="1">
                  <c:v>2.9000000000000001E-2</c:v>
                </c:pt>
                <c:pt idx="2">
                  <c:v>2.7E-2</c:v>
                </c:pt>
                <c:pt idx="3">
                  <c:v>2.5000000000000001E-2</c:v>
                </c:pt>
                <c:pt idx="4">
                  <c:v>2.4E-2</c:v>
                </c:pt>
              </c:numCache>
            </c:numRef>
          </c:val>
          <c:smooth val="0"/>
          <c:extLst>
            <c:ext xmlns:c16="http://schemas.microsoft.com/office/drawing/2014/chart" uri="{C3380CC4-5D6E-409C-BE32-E72D297353CC}">
              <c16:uniqueId val="{00000011-54AE-4133-ADE0-A8969B9C137F}"/>
            </c:ext>
          </c:extLst>
        </c:ser>
        <c:dLbls>
          <c:showLegendKey val="0"/>
          <c:showVal val="0"/>
          <c:showCatName val="0"/>
          <c:showSerName val="0"/>
          <c:showPercent val="0"/>
          <c:showBubbleSize val="0"/>
        </c:dLbls>
        <c:marker val="1"/>
        <c:smooth val="0"/>
        <c:axId val="784581616"/>
        <c:axId val="784602832"/>
      </c:lineChart>
      <c:catAx>
        <c:axId val="784581616"/>
        <c:scaling>
          <c:orientation val="minMax"/>
        </c:scaling>
        <c:delete val="0"/>
        <c:axPos val="b"/>
        <c:numFmt formatCode="General" sourceLinked="1"/>
        <c:majorTickMark val="none"/>
        <c:minorTickMark val="out"/>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784602832"/>
        <c:crosses val="autoZero"/>
        <c:auto val="1"/>
        <c:lblAlgn val="ctr"/>
        <c:lblOffset val="100"/>
        <c:noMultiLvlLbl val="0"/>
      </c:catAx>
      <c:valAx>
        <c:axId val="784602832"/>
        <c:scaling>
          <c:orientation val="minMax"/>
          <c:max val="8.0000000000000016E-2"/>
        </c:scaling>
        <c:delete val="1"/>
        <c:axPos val="l"/>
        <c:majorGridlines>
          <c:spPr>
            <a:ln w="3175" cap="flat" cmpd="sng" algn="ctr">
              <a:solidFill>
                <a:schemeClr val="accent1">
                  <a:lumMod val="20000"/>
                  <a:lumOff val="80000"/>
                </a:schemeClr>
              </a:solidFill>
              <a:round/>
            </a:ln>
            <a:effectLst/>
          </c:spPr>
        </c:majorGridlines>
        <c:numFmt formatCode="0.0%" sourceLinked="1"/>
        <c:majorTickMark val="out"/>
        <c:minorTickMark val="none"/>
        <c:tickLblPos val="nextTo"/>
        <c:crossAx val="784581616"/>
        <c:crosses val="autoZero"/>
        <c:crossBetween val="between"/>
      </c:valAx>
      <c:spPr>
        <a:noFill/>
        <a:ln>
          <a:noFill/>
        </a:ln>
        <a:effectLst/>
      </c:spPr>
    </c:plotArea>
    <c:legend>
      <c:legendPos val="t"/>
      <c:layout>
        <c:manualLayout>
          <c:xMode val="edge"/>
          <c:yMode val="edge"/>
          <c:x val="0.19764319579209064"/>
          <c:y val="5.4956895619113228E-3"/>
          <c:w val="0.63189482623710924"/>
          <c:h val="7.493749875792443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18621355386098E-2"/>
          <c:y val="0.10887372417589994"/>
          <c:w val="0.89164158477817479"/>
          <c:h val="0.79919919323472954"/>
        </c:manualLayout>
      </c:layout>
      <c:barChart>
        <c:barDir val="col"/>
        <c:grouping val="clustered"/>
        <c:varyColors val="0"/>
        <c:ser>
          <c:idx val="1"/>
          <c:order val="0"/>
          <c:tx>
            <c:strRef>
              <c:f>Chart!$C$1</c:f>
              <c:strCache>
                <c:ptCount val="1"/>
                <c:pt idx="0">
                  <c:v>BVPS + Cumulative DPS</c:v>
                </c:pt>
              </c:strCache>
            </c:strRef>
          </c:tx>
          <c:spPr>
            <a:ln w="15875">
              <a:noFill/>
            </a:ln>
          </c:spPr>
          <c:invertIfNegative val="0"/>
          <c:dPt>
            <c:idx val="5"/>
            <c:invertIfNegative val="0"/>
            <c:bubble3D val="0"/>
            <c:spPr>
              <a:solidFill>
                <a:schemeClr val="tx1">
                  <a:lumMod val="90000"/>
                  <a:lumOff val="10000"/>
                </a:schemeClr>
              </a:solidFill>
              <a:ln w="15875">
                <a:noFill/>
              </a:ln>
            </c:spPr>
            <c:extLst>
              <c:ext xmlns:c16="http://schemas.microsoft.com/office/drawing/2014/chart" uri="{C3380CC4-5D6E-409C-BE32-E72D297353CC}">
                <c16:uniqueId val="{00000000-CD4A-473C-9FE2-50CFCA54E502}"/>
              </c:ext>
            </c:extLst>
          </c:dPt>
          <c:dLbls>
            <c:dLbl>
              <c:idx val="1"/>
              <c:numFmt formatCode="#,##0.00" sourceLinked="0"/>
              <c:spPr/>
              <c:txPr>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0-F9C5-4A0E-924E-33102EBD0777}"/>
                </c:ext>
              </c:extLst>
            </c:dLbl>
            <c:numFmt formatCode="#,##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Chart!$A$4:$A$9</c:f>
              <c:strCache>
                <c:ptCount val="6"/>
                <c:pt idx="0">
                  <c:v>2020</c:v>
                </c:pt>
                <c:pt idx="1">
                  <c:v>2021</c:v>
                </c:pt>
                <c:pt idx="2">
                  <c:v>2022</c:v>
                </c:pt>
                <c:pt idx="3">
                  <c:v>2023</c:v>
                </c:pt>
                <c:pt idx="4">
                  <c:v>2024</c:v>
                </c:pt>
                <c:pt idx="5">
                  <c:v>1H`25</c:v>
                </c:pt>
              </c:strCache>
            </c:strRef>
          </c:cat>
          <c:val>
            <c:numRef>
              <c:f>Chart!$C$4:$C$9</c:f>
              <c:numCache>
                <c:formatCode>General</c:formatCode>
                <c:ptCount val="6"/>
                <c:pt idx="0">
                  <c:v>0.59189022005518677</c:v>
                </c:pt>
                <c:pt idx="1">
                  <c:v>0.6839804079724412</c:v>
                </c:pt>
                <c:pt idx="2">
                  <c:v>0.78296341671431136</c:v>
                </c:pt>
                <c:pt idx="3">
                  <c:v>0.88718213309935812</c:v>
                </c:pt>
                <c:pt idx="4">
                  <c:v>0.99987944791383987</c:v>
                </c:pt>
                <c:pt idx="5">
                  <c:v>1.0455903744843378</c:v>
                </c:pt>
              </c:numCache>
            </c:numRef>
          </c:val>
          <c:extLst>
            <c:ext xmlns:c16="http://schemas.microsoft.com/office/drawing/2014/chart" uri="{C3380CC4-5D6E-409C-BE32-E72D297353CC}">
              <c16:uniqueId val="{00000002-F9C5-4A0E-924E-33102EBD0777}"/>
            </c:ext>
          </c:extLst>
        </c:ser>
        <c:dLbls>
          <c:showLegendKey val="0"/>
          <c:showVal val="0"/>
          <c:showCatName val="0"/>
          <c:showSerName val="0"/>
          <c:showPercent val="0"/>
          <c:showBubbleSize val="0"/>
        </c:dLbls>
        <c:gapWidth val="15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1.2"/>
          <c:min val="0.5"/>
        </c:scaling>
        <c:delete val="0"/>
        <c:axPos val="l"/>
        <c:numFmt formatCode="#,##0_);\(#,##0\)" sourceLinked="0"/>
        <c:majorTickMark val="out"/>
        <c:minorTickMark val="none"/>
        <c:tickLblPos val="nextTo"/>
        <c:spPr>
          <a:ln>
            <a:noFill/>
          </a:ln>
        </c:spPr>
        <c:txPr>
          <a:bodyPr/>
          <a:lstStyle/>
          <a:p>
            <a:pPr>
              <a:defRPr>
                <a:solidFill>
                  <a:schemeClr val="bg1"/>
                </a:solidFill>
              </a:defRPr>
            </a:pPr>
            <a:endParaRPr lang="en-US"/>
          </a:p>
        </c:txPr>
        <c:crossAx val="265388800"/>
        <c:crosses val="autoZero"/>
        <c:crossBetween val="between"/>
        <c:majorUnit val="50"/>
      </c:valAx>
    </c:plotArea>
    <c:plotVisOnly val="1"/>
    <c:dispBlanksAs val="gap"/>
    <c:showDLblsOverMax val="0"/>
  </c:chart>
  <c:txPr>
    <a:bodyPr/>
    <a:lstStyle/>
    <a:p>
      <a:pPr>
        <a:defRPr sz="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18621355386098E-2"/>
          <c:y val="0.27473249044113057"/>
          <c:w val="0.89164158477817479"/>
          <c:h val="0.63334059067220883"/>
        </c:manualLayout>
      </c:layout>
      <c:lineChart>
        <c:grouping val="standard"/>
        <c:varyColors val="0"/>
        <c:ser>
          <c:idx val="1"/>
          <c:order val="0"/>
          <c:tx>
            <c:strRef>
              <c:f>Chart!$C$1</c:f>
              <c:strCache>
                <c:ptCount val="1"/>
                <c:pt idx="0">
                  <c:v>BVPS</c:v>
                </c:pt>
              </c:strCache>
            </c:strRef>
          </c:tx>
          <c:spPr>
            <a:ln w="15875">
              <a:solidFill>
                <a:schemeClr val="accent3"/>
              </a:solidFill>
            </a:ln>
          </c:spPr>
          <c:marker>
            <c:symbol val="none"/>
          </c:marker>
          <c:dLbls>
            <c:dLbl>
              <c:idx val="1"/>
              <c:numFmt formatCode="#,##0.00" sourceLinked="0"/>
              <c:spPr/>
              <c:txPr>
                <a:bodyPr/>
                <a:lstStyle/>
                <a:p>
                  <a:pPr>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798B-4DF0-846E-FD5868E62C63}"/>
                </c:ext>
              </c:extLst>
            </c:dLbl>
            <c:dLbl>
              <c:idx val="9"/>
              <c:layout>
                <c:manualLayout>
                  <c:x val="-3.7306056575890839E-2"/>
                  <c:y val="5.39171253559288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8B-4DF0-846E-FD5868E62C63}"/>
                </c:ext>
              </c:extLst>
            </c:dLbl>
            <c:numFmt formatCode="#,##0.0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Chart!$A$4:$A$14</c:f>
              <c:strCache>
                <c:ptCount val="11"/>
                <c:pt idx="0">
                  <c:v>Q4'24</c:v>
                </c:pt>
                <c:pt idx="1">
                  <c:v>Q1'23</c:v>
                </c:pt>
                <c:pt idx="2">
                  <c:v>Q2'23</c:v>
                </c:pt>
                <c:pt idx="3">
                  <c:v>Q3'23</c:v>
                </c:pt>
                <c:pt idx="4">
                  <c:v>Q4'23</c:v>
                </c:pt>
                <c:pt idx="5">
                  <c:v>Q1'24</c:v>
                </c:pt>
                <c:pt idx="6">
                  <c:v>Q2'24</c:v>
                </c:pt>
                <c:pt idx="7">
                  <c:v>Q3'24</c:v>
                </c:pt>
                <c:pt idx="8">
                  <c:v>Q4'24</c:v>
                </c:pt>
                <c:pt idx="9">
                  <c:v>Q1'25</c:v>
                </c:pt>
                <c:pt idx="10">
                  <c:v>Q2'25</c:v>
                </c:pt>
              </c:strCache>
            </c:strRef>
          </c:cat>
          <c:val>
            <c:numRef>
              <c:f>Chart!$C$4:$C$14</c:f>
              <c:numCache>
                <c:formatCode>General</c:formatCode>
                <c:ptCount val="11"/>
                <c:pt idx="0">
                  <c:v>0.74346341671431138</c:v>
                </c:pt>
                <c:pt idx="1">
                  <c:v>0.74076002233982574</c:v>
                </c:pt>
                <c:pt idx="2">
                  <c:v>0.7834583386609818</c:v>
                </c:pt>
                <c:pt idx="3">
                  <c:v>0.82356978622724208</c:v>
                </c:pt>
                <c:pt idx="4">
                  <c:v>0.82118213309935806</c:v>
                </c:pt>
                <c:pt idx="5">
                  <c:v>0.80733892581411337</c:v>
                </c:pt>
                <c:pt idx="6">
                  <c:v>0.84033607614962191</c:v>
                </c:pt>
                <c:pt idx="7">
                  <c:v>0.87302036223906865</c:v>
                </c:pt>
                <c:pt idx="8">
                  <c:v>0.88537944791383982</c:v>
                </c:pt>
                <c:pt idx="9">
                  <c:v>0.8490086503758989</c:v>
                </c:pt>
                <c:pt idx="10">
                  <c:v>0.87009037448433779</c:v>
                </c:pt>
              </c:numCache>
            </c:numRef>
          </c:val>
          <c:smooth val="0"/>
          <c:extLst>
            <c:ext xmlns:c16="http://schemas.microsoft.com/office/drawing/2014/chart" uri="{C3380CC4-5D6E-409C-BE32-E72D297353CC}">
              <c16:uniqueId val="{00000002-798B-4DF0-846E-FD5868E62C63}"/>
            </c:ext>
          </c:extLst>
        </c:ser>
        <c:ser>
          <c:idx val="3"/>
          <c:order val="1"/>
          <c:tx>
            <c:strRef>
              <c:f>Chart!$F$1</c:f>
              <c:strCache>
                <c:ptCount val="1"/>
                <c:pt idx="0">
                  <c:v>Share Price</c:v>
                </c:pt>
              </c:strCache>
            </c:strRef>
          </c:tx>
          <c:spPr>
            <a:ln w="15875"/>
          </c:spPr>
          <c:marker>
            <c:symbol val="none"/>
          </c:marker>
          <c:dLbls>
            <c:dLbl>
              <c:idx val="9"/>
              <c:layout>
                <c:manualLayout>
                  <c:x val="-3.5148085259237773E-2"/>
                  <c:y val="-4.3550550774013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8B-4DF0-846E-FD5868E62C63}"/>
                </c:ext>
              </c:extLst>
            </c:dLbl>
            <c:numFmt formatCode="#,##0.00" sourceLinked="0"/>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Chart!$A$4:$A$14</c:f>
              <c:strCache>
                <c:ptCount val="11"/>
                <c:pt idx="0">
                  <c:v>Q4'24</c:v>
                </c:pt>
                <c:pt idx="1">
                  <c:v>Q1'23</c:v>
                </c:pt>
                <c:pt idx="2">
                  <c:v>Q2'23</c:v>
                </c:pt>
                <c:pt idx="3">
                  <c:v>Q3'23</c:v>
                </c:pt>
                <c:pt idx="4">
                  <c:v>Q4'23</c:v>
                </c:pt>
                <c:pt idx="5">
                  <c:v>Q1'24</c:v>
                </c:pt>
                <c:pt idx="6">
                  <c:v>Q2'24</c:v>
                </c:pt>
                <c:pt idx="7">
                  <c:v>Q3'24</c:v>
                </c:pt>
                <c:pt idx="8">
                  <c:v>Q4'24</c:v>
                </c:pt>
                <c:pt idx="9">
                  <c:v>Q1'25</c:v>
                </c:pt>
                <c:pt idx="10">
                  <c:v>Q2'25</c:v>
                </c:pt>
              </c:strCache>
            </c:strRef>
          </c:cat>
          <c:val>
            <c:numRef>
              <c:f>Chart!$F$4:$F$14</c:f>
              <c:numCache>
                <c:formatCode>General</c:formatCode>
                <c:ptCount val="11"/>
                <c:pt idx="0">
                  <c:v>0.68600000000000005</c:v>
                </c:pt>
                <c:pt idx="1">
                  <c:v>0.68</c:v>
                </c:pt>
                <c:pt idx="2">
                  <c:v>0.627</c:v>
                </c:pt>
                <c:pt idx="3">
                  <c:v>0.627</c:v>
                </c:pt>
                <c:pt idx="4">
                  <c:v>0.69299999999999995</c:v>
                </c:pt>
                <c:pt idx="5">
                  <c:v>0.70699999999999996</c:v>
                </c:pt>
                <c:pt idx="6">
                  <c:v>0.68899999999999995</c:v>
                </c:pt>
                <c:pt idx="7">
                  <c:v>0.72099999999999997</c:v>
                </c:pt>
                <c:pt idx="8">
                  <c:v>0.82399999999999995</c:v>
                </c:pt>
                <c:pt idx="9">
                  <c:v>0.94199999999999995</c:v>
                </c:pt>
                <c:pt idx="10">
                  <c:v>0.85499999999999998</c:v>
                </c:pt>
              </c:numCache>
            </c:numRef>
          </c:val>
          <c:smooth val="0"/>
          <c:extLst>
            <c:ext xmlns:c16="http://schemas.microsoft.com/office/drawing/2014/chart" uri="{C3380CC4-5D6E-409C-BE32-E72D297353CC}">
              <c16:uniqueId val="{00000004-798B-4DF0-846E-FD5868E62C63}"/>
            </c:ext>
          </c:extLst>
        </c:ser>
        <c:dLbls>
          <c:showLegendKey val="0"/>
          <c:showVal val="0"/>
          <c:showCatName val="0"/>
          <c:showSerName val="0"/>
          <c:showPercent val="0"/>
          <c:showBubbleSize val="0"/>
        </c:dLbls>
        <c:smooth val="0"/>
        <c:axId val="265388800"/>
        <c:axId val="372109312"/>
      </c:line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0.98"/>
          <c:min val="0.5"/>
        </c:scaling>
        <c:delete val="0"/>
        <c:axPos val="l"/>
        <c:numFmt formatCode="#,##0_);\(#,##0\)" sourceLinked="0"/>
        <c:majorTickMark val="out"/>
        <c:minorTickMark val="none"/>
        <c:tickLblPos val="nextTo"/>
        <c:spPr>
          <a:ln>
            <a:noFill/>
          </a:ln>
        </c:spPr>
        <c:txPr>
          <a:bodyPr/>
          <a:lstStyle/>
          <a:p>
            <a:pPr>
              <a:defRPr>
                <a:solidFill>
                  <a:schemeClr val="bg1"/>
                </a:solidFill>
              </a:defRPr>
            </a:pPr>
            <a:endParaRPr lang="en-US"/>
          </a:p>
        </c:txPr>
        <c:crossAx val="265388800"/>
        <c:crosses val="autoZero"/>
        <c:crossBetween val="between"/>
        <c:majorUnit val="50"/>
      </c:valAx>
    </c:plotArea>
    <c:legend>
      <c:legendPos val="t"/>
      <c:layout>
        <c:manualLayout>
          <c:xMode val="edge"/>
          <c:yMode val="edge"/>
          <c:x val="0.35609738193900353"/>
          <c:y val="0.16585866344199987"/>
          <c:w val="0.28780523612199299"/>
          <c:h val="7.6945931463314993E-2"/>
        </c:manualLayout>
      </c:layout>
      <c:overlay val="0"/>
    </c:legend>
    <c:plotVisOnly val="1"/>
    <c:dispBlanksAs val="gap"/>
    <c:showDLblsOverMax val="0"/>
  </c:chart>
  <c:txPr>
    <a:bodyPr/>
    <a:lstStyle/>
    <a:p>
      <a:pPr>
        <a:defRPr sz="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438198516420729"/>
          <c:y val="0.17449637851635627"/>
          <c:w val="0.36870026285308971"/>
          <c:h val="0.63848637130538299"/>
        </c:manualLayout>
      </c:layout>
      <c:doughnutChart>
        <c:varyColors val="1"/>
        <c:ser>
          <c:idx val="0"/>
          <c:order val="0"/>
          <c:tx>
            <c:strRef>
              <c:f>Chart!$B$1</c:f>
              <c:strCache>
                <c:ptCount val="1"/>
                <c:pt idx="0">
                  <c:v>Values</c:v>
                </c:pt>
              </c:strCache>
            </c:strRef>
          </c:tx>
          <c:spPr>
            <a:ln w="12700">
              <a:solidFill>
                <a:schemeClr val="bg1"/>
              </a:solidFill>
            </a:ln>
          </c:spPr>
          <c:dPt>
            <c:idx val="0"/>
            <c:bubble3D val="0"/>
            <c:spPr>
              <a:solidFill>
                <a:schemeClr val="accent1"/>
              </a:solidFill>
              <a:ln w="12700">
                <a:solidFill>
                  <a:schemeClr val="bg1"/>
                </a:solidFill>
              </a:ln>
            </c:spPr>
            <c:extLst>
              <c:ext xmlns:c16="http://schemas.microsoft.com/office/drawing/2014/chart" uri="{C3380CC4-5D6E-409C-BE32-E72D297353CC}">
                <c16:uniqueId val="{00000001-D671-4231-ABB1-6C54688ECC70}"/>
              </c:ext>
            </c:extLst>
          </c:dPt>
          <c:dPt>
            <c:idx val="1"/>
            <c:bubble3D val="0"/>
            <c:spPr>
              <a:solidFill>
                <a:schemeClr val="accent2"/>
              </a:solidFill>
              <a:ln w="12700">
                <a:solidFill>
                  <a:schemeClr val="bg1"/>
                </a:solidFill>
              </a:ln>
            </c:spPr>
            <c:extLst>
              <c:ext xmlns:c16="http://schemas.microsoft.com/office/drawing/2014/chart" uri="{C3380CC4-5D6E-409C-BE32-E72D297353CC}">
                <c16:uniqueId val="{00000003-D671-4231-ABB1-6C54688ECC70}"/>
              </c:ext>
            </c:extLst>
          </c:dPt>
          <c:dPt>
            <c:idx val="2"/>
            <c:bubble3D val="0"/>
            <c:spPr>
              <a:solidFill>
                <a:schemeClr val="accent3"/>
              </a:solidFill>
              <a:ln w="12700">
                <a:solidFill>
                  <a:schemeClr val="bg1"/>
                </a:solidFill>
              </a:ln>
            </c:spPr>
            <c:extLst>
              <c:ext xmlns:c16="http://schemas.microsoft.com/office/drawing/2014/chart" uri="{C3380CC4-5D6E-409C-BE32-E72D297353CC}">
                <c16:uniqueId val="{00000005-D671-4231-ABB1-6C54688ECC70}"/>
              </c:ext>
            </c:extLst>
          </c:dPt>
          <c:dPt>
            <c:idx val="3"/>
            <c:bubble3D val="0"/>
            <c:spPr>
              <a:solidFill>
                <a:schemeClr val="accent4"/>
              </a:solidFill>
              <a:ln w="12700">
                <a:solidFill>
                  <a:schemeClr val="bg1"/>
                </a:solidFill>
              </a:ln>
            </c:spPr>
            <c:extLst>
              <c:ext xmlns:c16="http://schemas.microsoft.com/office/drawing/2014/chart" uri="{C3380CC4-5D6E-409C-BE32-E72D297353CC}">
                <c16:uniqueId val="{00000007-D671-4231-ABB1-6C54688ECC70}"/>
              </c:ext>
            </c:extLst>
          </c:dPt>
          <c:dPt>
            <c:idx val="4"/>
            <c:bubble3D val="0"/>
            <c:spPr>
              <a:solidFill>
                <a:schemeClr val="accent5"/>
              </a:solidFill>
              <a:ln w="12700">
                <a:solidFill>
                  <a:schemeClr val="bg1"/>
                </a:solidFill>
              </a:ln>
            </c:spPr>
            <c:extLst>
              <c:ext xmlns:c16="http://schemas.microsoft.com/office/drawing/2014/chart" uri="{C3380CC4-5D6E-409C-BE32-E72D297353CC}">
                <c16:uniqueId val="{00000009-D671-4231-ABB1-6C54688ECC70}"/>
              </c:ext>
            </c:extLst>
          </c:dPt>
          <c:dLbls>
            <c:dLbl>
              <c:idx val="0"/>
              <c:layout>
                <c:manualLayout>
                  <c:x val="0.17027552173524213"/>
                  <c:y val="-3.5365694230749894E-2"/>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3168958712969834"/>
                      <c:h val="8.5564304461942256E-2"/>
                    </c:manualLayout>
                  </c15:layout>
                </c:ext>
                <c:ext xmlns:c16="http://schemas.microsoft.com/office/drawing/2014/chart" uri="{C3380CC4-5D6E-409C-BE32-E72D297353CC}">
                  <c16:uniqueId val="{00000001-D671-4231-ABB1-6C54688ECC70}"/>
                </c:ext>
              </c:extLst>
            </c:dLbl>
            <c:dLbl>
              <c:idx val="1"/>
              <c:layout>
                <c:manualLayout>
                  <c:x val="0.16782447814861648"/>
                  <c:y val="6.5616797900262466E-2"/>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5264099249611799"/>
                      <c:h val="0.11559779165535343"/>
                    </c:manualLayout>
                  </c15:layout>
                </c:ext>
                <c:ext xmlns:c16="http://schemas.microsoft.com/office/drawing/2014/chart" uri="{C3380CC4-5D6E-409C-BE32-E72D297353CC}">
                  <c16:uniqueId val="{00000003-D671-4231-ABB1-6C54688ECC70}"/>
                </c:ext>
              </c:extLst>
            </c:dLbl>
            <c:dLbl>
              <c:idx val="2"/>
              <c:layout>
                <c:manualLayout>
                  <c:x val="7.2877084298756944E-2"/>
                  <c:y val="0.12824549230196791"/>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3148318101416806"/>
                      <c:h val="9.6574652306392728E-2"/>
                    </c:manualLayout>
                  </c15:layout>
                </c:ext>
                <c:ext xmlns:c16="http://schemas.microsoft.com/office/drawing/2014/chart" uri="{C3380CC4-5D6E-409C-BE32-E72D297353CC}">
                  <c16:uniqueId val="{00000005-D671-4231-ABB1-6C54688ECC70}"/>
                </c:ext>
              </c:extLst>
            </c:dLbl>
            <c:dLbl>
              <c:idx val="3"/>
              <c:layout>
                <c:manualLayout>
                  <c:x val="-0.12404796166411737"/>
                  <c:y val="0.11033074888627437"/>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1824750682845315"/>
                      <c:h val="8.7861558263790926E-2"/>
                    </c:manualLayout>
                  </c15:layout>
                </c:ext>
                <c:ext xmlns:c16="http://schemas.microsoft.com/office/drawing/2014/chart" uri="{C3380CC4-5D6E-409C-BE32-E72D297353CC}">
                  <c16:uniqueId val="{00000007-D671-4231-ABB1-6C54688ECC70}"/>
                </c:ext>
              </c:extLst>
            </c:dLbl>
            <c:dLbl>
              <c:idx val="4"/>
              <c:layout>
                <c:manualLayout>
                  <c:x val="-0.16829810190459932"/>
                  <c:y val="-5.2023008618175694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8012284134564763"/>
                      <c:h val="5.4943901850219821E-2"/>
                    </c:manualLayout>
                  </c15:layout>
                </c:ext>
                <c:ext xmlns:c16="http://schemas.microsoft.com/office/drawing/2014/chart" uri="{C3380CC4-5D6E-409C-BE32-E72D297353CC}">
                  <c16:uniqueId val="{00000009-D671-4231-ABB1-6C54688ECC70}"/>
                </c:ext>
              </c:extLst>
            </c:dLbl>
            <c:dLbl>
              <c:idx val="5"/>
              <c:layout>
                <c:manualLayout>
                  <c:x val="-0.12815935964395758"/>
                  <c:y val="0.1281388964310495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7546448253341543"/>
                      <c:h val="5.7595383187268041E-2"/>
                    </c:manualLayout>
                  </c15:layout>
                </c:ext>
                <c:ext xmlns:c16="http://schemas.microsoft.com/office/drawing/2014/chart" uri="{C3380CC4-5D6E-409C-BE32-E72D297353CC}">
                  <c16:uniqueId val="{0000000A-D671-4231-ABB1-6C54688ECC70}"/>
                </c:ext>
              </c:extLst>
            </c:dLbl>
            <c:dLbl>
              <c:idx val="6"/>
              <c:layout>
                <c:manualLayout>
                  <c:x val="-0.15954349545481469"/>
                  <c:y val="-2.211824096700556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9355218593125504"/>
                      <c:h val="5.9634949795025344E-2"/>
                    </c:manualLayout>
                  </c15:layout>
                </c:ext>
                <c:ext xmlns:c16="http://schemas.microsoft.com/office/drawing/2014/chart" uri="{C3380CC4-5D6E-409C-BE32-E72D297353CC}">
                  <c16:uniqueId val="{0000000B-D671-4231-ABB1-6C54688ECC70}"/>
                </c:ext>
              </c:extLst>
            </c:dLbl>
            <c:dLbl>
              <c:idx val="7"/>
              <c:layout>
                <c:manualLayout>
                  <c:x val="-0.12986535752321954"/>
                  <c:y val="-5.1001900624490906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5022025008833904"/>
                      <c:h val="6.9007872557067487E-2"/>
                    </c:manualLayout>
                  </c15:layout>
                </c:ext>
                <c:ext xmlns:c16="http://schemas.microsoft.com/office/drawing/2014/chart" uri="{C3380CC4-5D6E-409C-BE32-E72D297353CC}">
                  <c16:uniqueId val="{0000000C-D671-4231-ABB1-6C54688ECC70}"/>
                </c:ext>
              </c:extLst>
            </c:dLbl>
            <c:dLbl>
              <c:idx val="8"/>
              <c:layout>
                <c:manualLayout>
                  <c:x val="-0.1050347204075162"/>
                  <c:y val="-8.3745336430647313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0444774285412315"/>
                      <c:h val="7.3833127180941469E-2"/>
                    </c:manualLayout>
                  </c15:layout>
                </c:ext>
                <c:ext xmlns:c16="http://schemas.microsoft.com/office/drawing/2014/chart" uri="{C3380CC4-5D6E-409C-BE32-E72D297353CC}">
                  <c16:uniqueId val="{0000000D-D671-4231-ABB1-6C54688ECC70}"/>
                </c:ext>
              </c:extLst>
            </c:dLbl>
            <c:dLbl>
              <c:idx val="9"/>
              <c:layout>
                <c:manualLayout>
                  <c:x val="-8.5244146193879128E-2"/>
                  <c:y val="-0.1089687352299353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1782286574349269"/>
                      <c:h val="5.3952085398685373E-2"/>
                    </c:manualLayout>
                  </c15:layout>
                </c:ext>
                <c:ext xmlns:c16="http://schemas.microsoft.com/office/drawing/2014/chart" uri="{C3380CC4-5D6E-409C-BE32-E72D297353CC}">
                  <c16:uniqueId val="{0000000E-D671-4231-ABB1-6C54688ECC70}"/>
                </c:ext>
              </c:extLst>
            </c:dLbl>
            <c:dLbl>
              <c:idx val="10"/>
              <c:layout>
                <c:manualLayout>
                  <c:x val="-1.8064716191591147E-2"/>
                  <c:y val="-0.13020544845687393"/>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8995494883400055"/>
                      <c:h val="7.951569272231776E-2"/>
                    </c:manualLayout>
                  </c15:layout>
                </c:ext>
                <c:ext xmlns:c16="http://schemas.microsoft.com/office/drawing/2014/chart" uri="{C3380CC4-5D6E-409C-BE32-E72D297353CC}">
                  <c16:uniqueId val="{0000000F-D671-4231-ABB1-6C54688ECC70}"/>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Chart!$A$2:$A$12</c:f>
              <c:strCache>
                <c:ptCount val="11"/>
                <c:pt idx="0">
                  <c:v>Real Estate</c:v>
                </c:pt>
                <c:pt idx="1">
                  <c:v>Manufacturing</c:v>
                </c:pt>
                <c:pt idx="2">
                  <c:v>Wholesale &amp; Retail</c:v>
                </c:pt>
                <c:pt idx="3">
                  <c:v>Construction</c:v>
                </c:pt>
                <c:pt idx="4">
                  <c:v>Agriculture</c:v>
                </c:pt>
                <c:pt idx="5">
                  <c:v>Administrative</c:v>
                </c:pt>
                <c:pt idx="6">
                  <c:v>Transportation</c:v>
                </c:pt>
                <c:pt idx="7">
                  <c:v>Hospitality</c:v>
                </c:pt>
                <c:pt idx="8">
                  <c:v>Utilities</c:v>
                </c:pt>
                <c:pt idx="9">
                  <c:v>Healthcare</c:v>
                </c:pt>
                <c:pt idx="10">
                  <c:v>Other</c:v>
                </c:pt>
              </c:strCache>
            </c:strRef>
          </c:cat>
          <c:val>
            <c:numRef>
              <c:f>Chart!$B$2:$B$12</c:f>
              <c:numCache>
                <c:formatCode>0.0%</c:formatCode>
                <c:ptCount val="11"/>
                <c:pt idx="0">
                  <c:v>0.27700000000000002</c:v>
                </c:pt>
                <c:pt idx="1">
                  <c:v>0.156</c:v>
                </c:pt>
                <c:pt idx="2">
                  <c:v>0.107</c:v>
                </c:pt>
                <c:pt idx="3">
                  <c:v>9.9000000000000005E-2</c:v>
                </c:pt>
                <c:pt idx="4">
                  <c:v>5.2999999999999999E-2</c:v>
                </c:pt>
                <c:pt idx="5">
                  <c:v>5.8999999999999997E-2</c:v>
                </c:pt>
                <c:pt idx="6">
                  <c:v>5.8000000000000003E-2</c:v>
                </c:pt>
                <c:pt idx="7">
                  <c:v>4.8000000000000001E-2</c:v>
                </c:pt>
                <c:pt idx="8">
                  <c:v>6.5000000000000002E-2</c:v>
                </c:pt>
                <c:pt idx="9">
                  <c:v>3.3000000000000002E-2</c:v>
                </c:pt>
                <c:pt idx="10">
                  <c:v>4.5999999999999999E-2</c:v>
                </c:pt>
              </c:numCache>
            </c:numRef>
          </c:val>
          <c:extLst>
            <c:ext xmlns:c16="http://schemas.microsoft.com/office/drawing/2014/chart" uri="{C3380CC4-5D6E-409C-BE32-E72D297353CC}">
              <c16:uniqueId val="{00000011-D671-4231-ABB1-6C54688ECC70}"/>
            </c:ext>
          </c:extLst>
        </c:ser>
        <c:dLbls>
          <c:showLegendKey val="0"/>
          <c:showVal val="1"/>
          <c:showCatName val="0"/>
          <c:showSerName val="0"/>
          <c:showPercent val="0"/>
          <c:showBubbleSize val="0"/>
          <c:showLeaderLines val="0"/>
        </c:dLbls>
        <c:firstSliceAng val="0"/>
        <c:holeSize val="45"/>
      </c:doughnutChart>
      <c:spPr>
        <a:noFill/>
      </c:spPr>
    </c:plotArea>
    <c:plotVisOnly val="1"/>
    <c:dispBlanksAs val="gap"/>
    <c:showDLblsOverMax val="0"/>
  </c:chart>
  <c:spPr>
    <a:noFill/>
    <a:ln>
      <a:noFill/>
    </a:ln>
  </c:spPr>
  <c:txPr>
    <a:bodyPr/>
    <a:lstStyle/>
    <a:p>
      <a:pPr>
        <a:defRPr sz="800"/>
      </a:pPr>
      <a:endParaRPr lang="en-U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9853250779536045"/>
          <c:w val="1"/>
          <c:h val="0.5821470111464585"/>
        </c:manualLayout>
      </c:layout>
      <c:barChart>
        <c:barDir val="col"/>
        <c:grouping val="stacked"/>
        <c:varyColors val="0"/>
        <c:ser>
          <c:idx val="0"/>
          <c:order val="0"/>
          <c:tx>
            <c:strRef>
              <c:f>Chart!$B$1</c:f>
              <c:strCache>
                <c:ptCount val="1"/>
                <c:pt idx="0">
                  <c:v>Current Accounts</c:v>
                </c:pt>
              </c:strCache>
            </c:strRef>
          </c:tx>
          <c:invertIfNegative val="0"/>
          <c:dLbls>
            <c:numFmt formatCode="#,##0" sourceLinked="0"/>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Chart!$B$3:$B$7</c:f>
              <c:numCache>
                <c:formatCode>#,##0.00</c:formatCode>
                <c:ptCount val="5"/>
                <c:pt idx="0">
                  <c:v>870.21</c:v>
                </c:pt>
                <c:pt idx="1">
                  <c:v>894.54700000000003</c:v>
                </c:pt>
                <c:pt idx="2">
                  <c:v>892.56399999999996</c:v>
                </c:pt>
                <c:pt idx="3">
                  <c:v>923.44299999999998</c:v>
                </c:pt>
                <c:pt idx="4">
                  <c:v>1021.848</c:v>
                </c:pt>
              </c:numCache>
            </c:numRef>
          </c:val>
          <c:extLst>
            <c:ext xmlns:c16="http://schemas.microsoft.com/office/drawing/2014/chart" uri="{C3380CC4-5D6E-409C-BE32-E72D297353CC}">
              <c16:uniqueId val="{00000000-D5D9-4AB4-BC0D-78B0653E9BBE}"/>
            </c:ext>
          </c:extLst>
        </c:ser>
        <c:ser>
          <c:idx val="2"/>
          <c:order val="1"/>
          <c:tx>
            <c:strRef>
              <c:f>Chart!$C$1</c:f>
              <c:strCache>
                <c:ptCount val="1"/>
                <c:pt idx="0">
                  <c:v>Term Deposits</c:v>
                </c:pt>
              </c:strCache>
            </c:strRef>
          </c:tx>
          <c:spPr>
            <a:solidFill>
              <a:schemeClr val="accent4"/>
            </a:solidFill>
          </c:spPr>
          <c:invertIfNegative val="0"/>
          <c:dLbls>
            <c:dLbl>
              <c:idx val="0"/>
              <c:layout>
                <c:manualLayout>
                  <c:x val="-2.3459188498694511E-3"/>
                  <c:y val="4.41840396914283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9-4AB4-BC0D-78B0653E9BBE}"/>
                </c:ext>
              </c:extLst>
            </c:dLbl>
            <c:dLbl>
              <c:idx val="1"/>
              <c:layout>
                <c:manualLayout>
                  <c:x val="1.7835919449898604E-4"/>
                  <c:y val="-1.46576946816592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D9-4AB4-BC0D-78B0653E9BBE}"/>
                </c:ext>
              </c:extLst>
            </c:dLbl>
            <c:dLbl>
              <c:idx val="2"/>
              <c:layout>
                <c:manualLayout>
                  <c:x val="3.4310307219291643E-3"/>
                  <c:y val="-2.09150072687823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D9-4AB4-BC0D-78B0653E9BBE}"/>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Chart!$A$3:$A$7</c:f>
              <c:strCache>
                <c:ptCount val="5"/>
                <c:pt idx="0">
                  <c:v>Q2'24</c:v>
                </c:pt>
                <c:pt idx="1">
                  <c:v>Q3'24</c:v>
                </c:pt>
                <c:pt idx="2">
                  <c:v>Q4'24</c:v>
                </c:pt>
                <c:pt idx="3">
                  <c:v>Q1'25</c:v>
                </c:pt>
                <c:pt idx="4">
                  <c:v>Q2'25</c:v>
                </c:pt>
              </c:strCache>
            </c:strRef>
          </c:cat>
          <c:val>
            <c:numRef>
              <c:f>Chart!$C$3:$C$7</c:f>
              <c:numCache>
                <c:formatCode>#,##0.00</c:formatCode>
                <c:ptCount val="5"/>
                <c:pt idx="0">
                  <c:v>284.589</c:v>
                </c:pt>
                <c:pt idx="1">
                  <c:v>286.96600000000001</c:v>
                </c:pt>
                <c:pt idx="2">
                  <c:v>316.54500000000002</c:v>
                </c:pt>
                <c:pt idx="3">
                  <c:v>330.43299999999999</c:v>
                </c:pt>
                <c:pt idx="4">
                  <c:v>299.37400000000002</c:v>
                </c:pt>
              </c:numCache>
            </c:numRef>
          </c:val>
          <c:extLst>
            <c:ext xmlns:c16="http://schemas.microsoft.com/office/drawing/2014/chart" uri="{C3380CC4-5D6E-409C-BE32-E72D297353CC}">
              <c16:uniqueId val="{00000005-D5D9-4AB4-BC0D-78B0653E9BBE}"/>
            </c:ext>
          </c:extLst>
        </c:ser>
        <c:ser>
          <c:idx val="3"/>
          <c:order val="2"/>
          <c:tx>
            <c:strRef>
              <c:f>Chart!$D$1</c:f>
              <c:strCache>
                <c:ptCount val="1"/>
              </c:strCache>
            </c:strRef>
          </c:tx>
          <c:spPr>
            <a:solidFill>
              <a:schemeClr val="bg1"/>
            </a:solidFill>
          </c:spPr>
          <c:invertIfNegative val="0"/>
          <c:dLbls>
            <c:numFmt formatCode="#\,##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Chart!$D$3:$D$7</c:f>
              <c:numCache>
                <c:formatCode>#,##0.00</c:formatCode>
                <c:ptCount val="5"/>
                <c:pt idx="0">
                  <c:v>1154.799</c:v>
                </c:pt>
                <c:pt idx="1">
                  <c:v>1181.5129999999999</c:v>
                </c:pt>
                <c:pt idx="2">
                  <c:v>1209.1089999999999</c:v>
                </c:pt>
                <c:pt idx="3">
                  <c:v>1253.876</c:v>
                </c:pt>
                <c:pt idx="4">
                  <c:v>1321.222</c:v>
                </c:pt>
              </c:numCache>
            </c:numRef>
          </c:val>
          <c:extLst>
            <c:ext xmlns:c16="http://schemas.microsoft.com/office/drawing/2014/chart" uri="{C3380CC4-5D6E-409C-BE32-E72D297353CC}">
              <c16:uniqueId val="{00000006-D5D9-4AB4-BC0D-78B0653E9BBE}"/>
            </c:ext>
          </c:extLst>
        </c:ser>
        <c:dLbls>
          <c:showLegendKey val="0"/>
          <c:showVal val="0"/>
          <c:showCatName val="0"/>
          <c:showSerName val="0"/>
          <c:showPercent val="0"/>
          <c:showBubbleSize val="0"/>
        </c:dLbls>
        <c:gapWidth val="80"/>
        <c:overlap val="10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1800"/>
        </c:scaling>
        <c:delete val="1"/>
        <c:axPos val="l"/>
        <c:numFmt formatCode="#,##0_);\(#,##0\)" sourceLinked="0"/>
        <c:majorTickMark val="out"/>
        <c:minorTickMark val="none"/>
        <c:tickLblPos val="nextTo"/>
        <c:crossAx val="265388800"/>
        <c:crosses val="autoZero"/>
        <c:crossBetween val="between"/>
        <c:majorUnit val="1"/>
      </c:valAx>
    </c:plotArea>
    <c:legend>
      <c:legendPos val="t"/>
      <c:layout>
        <c:manualLayout>
          <c:xMode val="edge"/>
          <c:yMode val="edge"/>
          <c:x val="0.25576811914754416"/>
          <c:y val="0"/>
          <c:w val="0.48846376170491168"/>
          <c:h val="8.8818822115033558E-2"/>
        </c:manualLayout>
      </c:layout>
      <c:overlay val="0"/>
    </c:legend>
    <c:plotVisOnly val="1"/>
    <c:dispBlanksAs val="gap"/>
    <c:showDLblsOverMax val="0"/>
  </c:chart>
  <c:txPr>
    <a:bodyPr/>
    <a:lstStyle/>
    <a:p>
      <a:pPr>
        <a:defRPr sz="800">
          <a:solidFill>
            <a:schemeClr val="tx1"/>
          </a:solidFil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39823397811410455"/>
          <c:w val="1"/>
          <c:h val="0.50309623848832896"/>
        </c:manualLayout>
      </c:layout>
      <c:barChart>
        <c:barDir val="col"/>
        <c:grouping val="clustered"/>
        <c:varyColors val="0"/>
        <c:ser>
          <c:idx val="0"/>
          <c:order val="0"/>
          <c:tx>
            <c:strRef>
              <c:f>Chart!$B$1</c:f>
              <c:strCache>
                <c:ptCount val="1"/>
                <c:pt idx="0">
                  <c:v>Existing Loan Book</c:v>
                </c:pt>
              </c:strCache>
            </c:strRef>
          </c:tx>
          <c:invertIfNegative val="0"/>
          <c:dLbls>
            <c:dLbl>
              <c:idx val="1"/>
              <c:tx>
                <c:rich>
                  <a:bodyPr/>
                  <a:lstStyle/>
                  <a:p>
                    <a:fld id="{ADBC8A72-B162-42C1-9F44-C3721E6272EF}"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939-4490-9BB4-7AA1CB30DE12}"/>
                </c:ext>
              </c:extLst>
            </c:dLbl>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Chart!$B$3:$B$7</c:f>
              <c:numCache>
                <c:formatCode>#,##0</c:formatCode>
                <c:ptCount val="5"/>
                <c:pt idx="0">
                  <c:v>1666.6949999999999</c:v>
                </c:pt>
                <c:pt idx="1">
                  <c:v>1820.5840000000001</c:v>
                </c:pt>
                <c:pt idx="2">
                  <c:v>1828.721</c:v>
                </c:pt>
                <c:pt idx="3">
                  <c:v>1863.527</c:v>
                </c:pt>
                <c:pt idx="4">
                  <c:v>1948.9490000000001</c:v>
                </c:pt>
              </c:numCache>
            </c:numRef>
          </c:val>
          <c:extLst>
            <c:ext xmlns:c16="http://schemas.microsoft.com/office/drawing/2014/chart" uri="{C3380CC4-5D6E-409C-BE32-E72D297353CC}">
              <c16:uniqueId val="{00000001-2F37-413D-A9FF-A25082C615A9}"/>
            </c:ext>
          </c:extLst>
        </c:ser>
        <c:dLbls>
          <c:showLegendKey val="0"/>
          <c:showVal val="0"/>
          <c:showCatName val="0"/>
          <c:showSerName val="0"/>
          <c:showPercent val="0"/>
          <c:showBubbleSize val="0"/>
        </c:dLbls>
        <c:gapWidth val="60"/>
        <c:axId val="265388800"/>
        <c:axId val="372109312"/>
      </c:barChart>
      <c:lineChart>
        <c:grouping val="standard"/>
        <c:varyColors val="0"/>
        <c:ser>
          <c:idx val="2"/>
          <c:order val="1"/>
          <c:tx>
            <c:strRef>
              <c:f>Chart!$C$1</c:f>
              <c:strCache>
                <c:ptCount val="1"/>
                <c:pt idx="0">
                  <c:v>Newly Originated Loans</c:v>
                </c:pt>
              </c:strCache>
            </c:strRef>
          </c:tx>
          <c:spPr>
            <a:ln w="22225">
              <a:solidFill>
                <a:schemeClr val="accent4"/>
              </a:solidFill>
            </a:ln>
          </c:spPr>
          <c:marker>
            <c:spPr>
              <a:noFill/>
              <a:ln>
                <a:noFill/>
              </a:ln>
            </c:spPr>
          </c:marker>
          <c:dLbls>
            <c:numFmt formatCode="#,##0" sourceLinked="0"/>
            <c:spPr>
              <a:noFill/>
              <a:ln>
                <a:noFill/>
              </a:ln>
              <a:effectLst/>
            </c:spPr>
            <c:txPr>
              <a:bodyPr/>
              <a:lstStyle/>
              <a:p>
                <a:pPr>
                  <a:defRPr>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Chart!$A$3:$A$7</c:f>
              <c:strCache>
                <c:ptCount val="5"/>
                <c:pt idx="0">
                  <c:v>Q2`24</c:v>
                </c:pt>
                <c:pt idx="1">
                  <c:v>Q3`24</c:v>
                </c:pt>
                <c:pt idx="2">
                  <c:v>Q4`24</c:v>
                </c:pt>
                <c:pt idx="3">
                  <c:v>Q1`25</c:v>
                </c:pt>
                <c:pt idx="4">
                  <c:v>Q2`25</c:v>
                </c:pt>
              </c:strCache>
            </c:strRef>
          </c:cat>
          <c:val>
            <c:numRef>
              <c:f>Chart!$C$3:$C$7</c:f>
              <c:numCache>
                <c:formatCode>#\ ##0.0</c:formatCode>
                <c:ptCount val="5"/>
                <c:pt idx="0">
                  <c:v>253</c:v>
                </c:pt>
                <c:pt idx="1">
                  <c:v>393</c:v>
                </c:pt>
                <c:pt idx="2">
                  <c:v>106</c:v>
                </c:pt>
                <c:pt idx="3">
                  <c:v>205.91</c:v>
                </c:pt>
                <c:pt idx="4">
                  <c:v>311.72000000000003</c:v>
                </c:pt>
              </c:numCache>
            </c:numRef>
          </c:val>
          <c:smooth val="0"/>
          <c:extLst>
            <c:ext xmlns:c16="http://schemas.microsoft.com/office/drawing/2014/chart" uri="{C3380CC4-5D6E-409C-BE32-E72D297353CC}">
              <c16:uniqueId val="{00000002-2F37-413D-A9FF-A25082C615A9}"/>
            </c:ext>
          </c:extLst>
        </c:ser>
        <c:dLbls>
          <c:showLegendKey val="0"/>
          <c:showVal val="0"/>
          <c:showCatName val="0"/>
          <c:showSerName val="0"/>
          <c:showPercent val="0"/>
          <c:showBubbleSize val="0"/>
        </c:dLbls>
        <c:marker val="1"/>
        <c:smooth val="0"/>
        <c:axId val="265388800"/>
        <c:axId val="372109312"/>
      </c:line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400"/>
        </c:scaling>
        <c:delete val="1"/>
        <c:axPos val="l"/>
        <c:numFmt formatCode="#,##0_);\(#,##0\)" sourceLinked="0"/>
        <c:majorTickMark val="none"/>
        <c:minorTickMark val="none"/>
        <c:tickLblPos val="none"/>
        <c:crossAx val="265388800"/>
        <c:crosses val="autoZero"/>
        <c:crossBetween val="between"/>
        <c:majorUnit val="1"/>
      </c:valAx>
    </c:plotArea>
    <c:legend>
      <c:legendPos val="t"/>
      <c:legendEntry>
        <c:idx val="0"/>
        <c:delete val="1"/>
      </c:legendEntry>
      <c:layout>
        <c:manualLayout>
          <c:xMode val="edge"/>
          <c:yMode val="edge"/>
          <c:x val="0.14338354193694683"/>
          <c:y val="1.1965683925988005E-2"/>
          <c:w val="0.7132326837935995"/>
          <c:h val="9.1020083035628072E-2"/>
        </c:manualLayout>
      </c:layout>
      <c:overlay val="0"/>
    </c:legend>
    <c:plotVisOnly val="1"/>
    <c:dispBlanksAs val="gap"/>
    <c:showDLblsOverMax val="0"/>
  </c:chart>
  <c:txPr>
    <a:bodyPr/>
    <a:lstStyle/>
    <a:p>
      <a:pPr>
        <a:defRPr sz="800">
          <a:solidFill>
            <a:schemeClr val="tx1"/>
          </a:solidFill>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06486111111112"/>
          <c:y val="0.17620141056679403"/>
          <c:w val="0.38980874999999998"/>
          <c:h val="0.57597829417338264"/>
        </c:manualLayout>
      </c:layout>
      <c:doughnutChart>
        <c:varyColors val="1"/>
        <c:ser>
          <c:idx val="0"/>
          <c:order val="0"/>
          <c:tx>
            <c:strRef>
              <c:f>Chart!$B$1</c:f>
              <c:strCache>
                <c:ptCount val="1"/>
                <c:pt idx="0">
                  <c:v>Bendroji vertė (kliento lygmeniu), EUR</c:v>
                </c:pt>
              </c:strCache>
            </c:strRef>
          </c:tx>
          <c:spPr>
            <a:ln w="12700">
              <a:solidFill>
                <a:schemeClr val="bg1"/>
              </a:solidFill>
            </a:ln>
          </c:spPr>
          <c:dPt>
            <c:idx val="0"/>
            <c:bubble3D val="0"/>
            <c:spPr>
              <a:solidFill>
                <a:schemeClr val="accent1"/>
              </a:solidFill>
              <a:ln w="12700">
                <a:solidFill>
                  <a:schemeClr val="bg1"/>
                </a:solidFill>
              </a:ln>
            </c:spPr>
            <c:extLst>
              <c:ext xmlns:c16="http://schemas.microsoft.com/office/drawing/2014/chart" uri="{C3380CC4-5D6E-409C-BE32-E72D297353CC}">
                <c16:uniqueId val="{00000001-77F8-41AE-BA72-0906A1EAD2FC}"/>
              </c:ext>
            </c:extLst>
          </c:dPt>
          <c:dPt>
            <c:idx val="1"/>
            <c:bubble3D val="0"/>
            <c:spPr>
              <a:solidFill>
                <a:schemeClr val="accent4"/>
              </a:solidFill>
              <a:ln w="12700">
                <a:solidFill>
                  <a:schemeClr val="bg1"/>
                </a:solidFill>
              </a:ln>
            </c:spPr>
            <c:extLst>
              <c:ext xmlns:c16="http://schemas.microsoft.com/office/drawing/2014/chart" uri="{C3380CC4-5D6E-409C-BE32-E72D297353CC}">
                <c16:uniqueId val="{00000003-77F8-41AE-BA72-0906A1EAD2FC}"/>
              </c:ext>
            </c:extLst>
          </c:dPt>
          <c:dPt>
            <c:idx val="2"/>
            <c:bubble3D val="0"/>
            <c:spPr>
              <a:solidFill>
                <a:schemeClr val="accent3"/>
              </a:solidFill>
              <a:ln w="12700">
                <a:solidFill>
                  <a:schemeClr val="bg1"/>
                </a:solidFill>
              </a:ln>
            </c:spPr>
            <c:extLst>
              <c:ext xmlns:c16="http://schemas.microsoft.com/office/drawing/2014/chart" uri="{C3380CC4-5D6E-409C-BE32-E72D297353CC}">
                <c16:uniqueId val="{00000005-77F8-41AE-BA72-0906A1EAD2FC}"/>
              </c:ext>
            </c:extLst>
          </c:dPt>
          <c:dPt>
            <c:idx val="3"/>
            <c:bubble3D val="0"/>
            <c:spPr>
              <a:solidFill>
                <a:schemeClr val="accent4"/>
              </a:solidFill>
              <a:ln w="12700">
                <a:solidFill>
                  <a:schemeClr val="bg1"/>
                </a:solidFill>
              </a:ln>
            </c:spPr>
            <c:extLst>
              <c:ext xmlns:c16="http://schemas.microsoft.com/office/drawing/2014/chart" uri="{C3380CC4-5D6E-409C-BE32-E72D297353CC}">
                <c16:uniqueId val="{00000007-77F8-41AE-BA72-0906A1EAD2FC}"/>
              </c:ext>
            </c:extLst>
          </c:dPt>
          <c:dPt>
            <c:idx val="4"/>
            <c:bubble3D val="0"/>
            <c:spPr>
              <a:solidFill>
                <a:schemeClr val="accent5"/>
              </a:solidFill>
              <a:ln w="12700">
                <a:solidFill>
                  <a:schemeClr val="bg1"/>
                </a:solidFill>
              </a:ln>
            </c:spPr>
            <c:extLst>
              <c:ext xmlns:c16="http://schemas.microsoft.com/office/drawing/2014/chart" uri="{C3380CC4-5D6E-409C-BE32-E72D297353CC}">
                <c16:uniqueId val="{00000009-77F8-41AE-BA72-0906A1EAD2FC}"/>
              </c:ext>
            </c:extLst>
          </c:dPt>
          <c:dLbls>
            <c:dLbl>
              <c:idx val="0"/>
              <c:layout>
                <c:manualLayout>
                  <c:x val="0.13645076388888902"/>
                  <c:y val="-0.11158569633473041"/>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383024276436992"/>
                      <c:h val="0.19867749756799724"/>
                    </c:manualLayout>
                  </c15:layout>
                </c:ext>
                <c:ext xmlns:c16="http://schemas.microsoft.com/office/drawing/2014/chart" uri="{C3380CC4-5D6E-409C-BE32-E72D297353CC}">
                  <c16:uniqueId val="{00000001-77F8-41AE-BA72-0906A1EAD2FC}"/>
                </c:ext>
              </c:extLst>
            </c:dLbl>
            <c:dLbl>
              <c:idx val="1"/>
              <c:layout>
                <c:manualLayout>
                  <c:x val="0.16308588215291028"/>
                  <c:y val="8.6180553945139793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7307129291765359"/>
                      <c:h val="0.19867749756799724"/>
                    </c:manualLayout>
                  </c15:layout>
                </c:ext>
                <c:ext xmlns:c16="http://schemas.microsoft.com/office/drawing/2014/chart" uri="{C3380CC4-5D6E-409C-BE32-E72D297353CC}">
                  <c16:uniqueId val="{00000003-77F8-41AE-BA72-0906A1EAD2FC}"/>
                </c:ext>
              </c:extLst>
            </c:dLbl>
            <c:dLbl>
              <c:idx val="2"/>
              <c:layout>
                <c:manualLayout>
                  <c:x val="-0.19216725456169659"/>
                  <c:y val="-2.0240958316924671E-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620596205962058"/>
                      <c:h val="0.19867749756799724"/>
                    </c:manualLayout>
                  </c15:layout>
                </c:ext>
                <c:ext xmlns:c16="http://schemas.microsoft.com/office/drawing/2014/chart" uri="{C3380CC4-5D6E-409C-BE32-E72D297353CC}">
                  <c16:uniqueId val="{00000005-77F8-41AE-BA72-0906A1EAD2FC}"/>
                </c:ext>
              </c:extLst>
            </c:dLbl>
            <c:dLbl>
              <c:idx val="3"/>
              <c:layout>
                <c:manualLayout>
                  <c:x val="-0.11912020143823489"/>
                  <c:y val="-0.13435340116681804"/>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431790538377822"/>
                      <c:h val="0.19867749756799724"/>
                    </c:manualLayout>
                  </c15:layout>
                </c:ext>
                <c:ext xmlns:c16="http://schemas.microsoft.com/office/drawing/2014/chart" uri="{C3380CC4-5D6E-409C-BE32-E72D297353CC}">
                  <c16:uniqueId val="{00000007-77F8-41AE-BA72-0906A1EAD2FC}"/>
                </c:ext>
              </c:extLst>
            </c:dLbl>
            <c:dLbl>
              <c:idx val="4"/>
              <c:layout>
                <c:manualLayout>
                  <c:x val="6.4708349351693284E-2"/>
                  <c:y val="-0.1585904253793939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77F8-41AE-BA72-0906A1EAD2FC}"/>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Chart!$A$2:$A$4</c:f>
              <c:strCache>
                <c:ptCount val="3"/>
                <c:pt idx="0">
                  <c:v>Small Cap &lt;1 mEUR Revenue</c:v>
                </c:pt>
                <c:pt idx="1">
                  <c:v>Mid Cap 1-5 mEUR Revenue</c:v>
                </c:pt>
                <c:pt idx="2">
                  <c:v>Large Cap &gt;5 mEUR Revenue</c:v>
                </c:pt>
              </c:strCache>
            </c:strRef>
          </c:cat>
          <c:val>
            <c:numRef>
              <c:f>Chart!$B$2:$B$4</c:f>
              <c:numCache>
                <c:formatCode>#,##0</c:formatCode>
                <c:ptCount val="3"/>
                <c:pt idx="0">
                  <c:v>331510685</c:v>
                </c:pt>
                <c:pt idx="1">
                  <c:v>542500204</c:v>
                </c:pt>
                <c:pt idx="2">
                  <c:v>1105743572</c:v>
                </c:pt>
              </c:numCache>
            </c:numRef>
          </c:val>
          <c:extLst>
            <c:ext xmlns:c16="http://schemas.microsoft.com/office/drawing/2014/chart" uri="{C3380CC4-5D6E-409C-BE32-E72D297353CC}">
              <c16:uniqueId val="{0000000A-77F8-41AE-BA72-0906A1EAD2FC}"/>
            </c:ext>
          </c:extLst>
        </c:ser>
        <c:dLbls>
          <c:showLegendKey val="0"/>
          <c:showVal val="1"/>
          <c:showCatName val="0"/>
          <c:showSerName val="0"/>
          <c:showPercent val="0"/>
          <c:showBubbleSize val="0"/>
          <c:showLeaderLines val="0"/>
        </c:dLbls>
        <c:firstSliceAng val="0"/>
        <c:holeSize val="45"/>
      </c:doughnutChart>
      <c:spPr>
        <a:noFill/>
      </c:spPr>
    </c:plotArea>
    <c:plotVisOnly val="1"/>
    <c:dispBlanksAs val="gap"/>
    <c:showDLblsOverMax val="0"/>
  </c:chart>
  <c:spPr>
    <a:noFill/>
    <a:ln>
      <a:noFill/>
    </a:ln>
  </c:spPr>
  <c:txPr>
    <a:bodyPr/>
    <a:lstStyle/>
    <a:p>
      <a:pPr>
        <a:defRPr sz="800">
          <a:solidFill>
            <a:schemeClr val="tx1"/>
          </a:solidFill>
          <a:latin typeface="+mj-lt"/>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41220650509224654"/>
          <c:w val="1"/>
          <c:h val="0.47445585581256655"/>
        </c:manualLayout>
      </c:layout>
      <c:barChart>
        <c:barDir val="col"/>
        <c:grouping val="stacked"/>
        <c:varyColors val="0"/>
        <c:ser>
          <c:idx val="0"/>
          <c:order val="0"/>
          <c:tx>
            <c:strRef>
              <c:f>Chart!$B$1</c:f>
              <c:strCache>
                <c:ptCount val="1"/>
                <c:pt idx="0">
                  <c:v>Current Accounts</c:v>
                </c:pt>
              </c:strCache>
            </c:strRef>
          </c:tx>
          <c:invertIfNegative val="0"/>
          <c:dLbls>
            <c:numFmt formatCode="#,##0" sourceLinked="0"/>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Chart!$B$3:$B$7</c:f>
              <c:numCache>
                <c:formatCode>General</c:formatCode>
                <c:ptCount val="5"/>
                <c:pt idx="0">
                  <c:v>667.34400000000005</c:v>
                </c:pt>
                <c:pt idx="1">
                  <c:v>668.16099999999994</c:v>
                </c:pt>
                <c:pt idx="2">
                  <c:v>707.90899999999999</c:v>
                </c:pt>
                <c:pt idx="3">
                  <c:v>718.07600000000002</c:v>
                </c:pt>
                <c:pt idx="4">
                  <c:v>807.88099999999997</c:v>
                </c:pt>
              </c:numCache>
            </c:numRef>
          </c:val>
          <c:extLst>
            <c:ext xmlns:c16="http://schemas.microsoft.com/office/drawing/2014/chart" uri="{C3380CC4-5D6E-409C-BE32-E72D297353CC}">
              <c16:uniqueId val="{00000000-D5D9-4AB4-BC0D-78B0653E9BBE}"/>
            </c:ext>
          </c:extLst>
        </c:ser>
        <c:ser>
          <c:idx val="2"/>
          <c:order val="1"/>
          <c:tx>
            <c:strRef>
              <c:f>Chart!$C$1</c:f>
              <c:strCache>
                <c:ptCount val="1"/>
                <c:pt idx="0">
                  <c:v>Term Deposits</c:v>
                </c:pt>
              </c:strCache>
            </c:strRef>
          </c:tx>
          <c:spPr>
            <a:solidFill>
              <a:schemeClr val="accent4"/>
            </a:solidFill>
          </c:spPr>
          <c:invertIfNegative val="0"/>
          <c:dLbls>
            <c:dLbl>
              <c:idx val="0"/>
              <c:layout>
                <c:manualLayout>
                  <c:x val="-2.3459188498694511E-3"/>
                  <c:y val="4.41840396914283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9-4AB4-BC0D-78B0653E9BBE}"/>
                </c:ext>
              </c:extLst>
            </c:dLbl>
            <c:dLbl>
              <c:idx val="1"/>
              <c:layout>
                <c:manualLayout>
                  <c:x val="1.7835919449898604E-4"/>
                  <c:y val="-1.46576946816592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D9-4AB4-BC0D-78B0653E9BBE}"/>
                </c:ext>
              </c:extLst>
            </c:dLbl>
            <c:dLbl>
              <c:idx val="2"/>
              <c:layout>
                <c:manualLayout>
                  <c:x val="3.4310307219291643E-3"/>
                  <c:y val="-2.09150072687823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D9-4AB4-BC0D-78B0653E9BBE}"/>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Chart!$A$3:$A$7</c:f>
              <c:strCache>
                <c:ptCount val="5"/>
                <c:pt idx="0">
                  <c:v>Q2`24</c:v>
                </c:pt>
                <c:pt idx="1">
                  <c:v>Q3`24</c:v>
                </c:pt>
                <c:pt idx="2">
                  <c:v>Q4`24</c:v>
                </c:pt>
                <c:pt idx="3">
                  <c:v>Q1`25</c:v>
                </c:pt>
                <c:pt idx="4">
                  <c:v>Q2`25</c:v>
                </c:pt>
              </c:strCache>
            </c:strRef>
          </c:cat>
          <c:val>
            <c:numRef>
              <c:f>Chart!$C$3:$C$7</c:f>
              <c:numCache>
                <c:formatCode>General</c:formatCode>
                <c:ptCount val="5"/>
                <c:pt idx="0">
                  <c:v>1344.5239999999999</c:v>
                </c:pt>
                <c:pt idx="1">
                  <c:v>1402.712</c:v>
                </c:pt>
                <c:pt idx="2">
                  <c:v>1480.027</c:v>
                </c:pt>
                <c:pt idx="3">
                  <c:v>1487.5419999999999</c:v>
                </c:pt>
                <c:pt idx="4">
                  <c:v>1400.529</c:v>
                </c:pt>
              </c:numCache>
            </c:numRef>
          </c:val>
          <c:extLst>
            <c:ext xmlns:c16="http://schemas.microsoft.com/office/drawing/2014/chart" uri="{C3380CC4-5D6E-409C-BE32-E72D297353CC}">
              <c16:uniqueId val="{00000005-D5D9-4AB4-BC0D-78B0653E9BBE}"/>
            </c:ext>
          </c:extLst>
        </c:ser>
        <c:ser>
          <c:idx val="3"/>
          <c:order val="2"/>
          <c:tx>
            <c:strRef>
              <c:f>Chart!$D$1</c:f>
              <c:strCache>
                <c:ptCount val="1"/>
              </c:strCache>
            </c:strRef>
          </c:tx>
          <c:spPr>
            <a:solidFill>
              <a:schemeClr val="bg1"/>
            </a:solidFill>
          </c:spPr>
          <c:invertIfNegative val="0"/>
          <c:dLbls>
            <c:numFmt formatCode="#\,##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Chart!$D$3:$D$7</c:f>
              <c:numCache>
                <c:formatCode>General</c:formatCode>
                <c:ptCount val="5"/>
                <c:pt idx="0">
                  <c:v>2011.8679999999999</c:v>
                </c:pt>
                <c:pt idx="1">
                  <c:v>2070.873</c:v>
                </c:pt>
                <c:pt idx="2">
                  <c:v>2187.9360000000001</c:v>
                </c:pt>
                <c:pt idx="3">
                  <c:v>2205.6179999999999</c:v>
                </c:pt>
                <c:pt idx="4">
                  <c:v>2208.41</c:v>
                </c:pt>
              </c:numCache>
            </c:numRef>
          </c:val>
          <c:extLst>
            <c:ext xmlns:c16="http://schemas.microsoft.com/office/drawing/2014/chart" uri="{C3380CC4-5D6E-409C-BE32-E72D297353CC}">
              <c16:uniqueId val="{00000006-D5D9-4AB4-BC0D-78B0653E9BBE}"/>
            </c:ext>
          </c:extLst>
        </c:ser>
        <c:dLbls>
          <c:showLegendKey val="0"/>
          <c:showVal val="0"/>
          <c:showCatName val="0"/>
          <c:showSerName val="0"/>
          <c:showPercent val="0"/>
          <c:showBubbleSize val="0"/>
        </c:dLbls>
        <c:gapWidth val="80"/>
        <c:overlap val="10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300"/>
        </c:scaling>
        <c:delete val="1"/>
        <c:axPos val="l"/>
        <c:numFmt formatCode="#,##0_);\(#,##0\)" sourceLinked="0"/>
        <c:majorTickMark val="out"/>
        <c:minorTickMark val="none"/>
        <c:tickLblPos val="nextTo"/>
        <c:crossAx val="265388800"/>
        <c:crosses val="autoZero"/>
        <c:crossBetween val="between"/>
        <c:majorUnit val="1"/>
      </c:valAx>
    </c:plotArea>
    <c:legend>
      <c:legendPos val="t"/>
      <c:layout>
        <c:manualLayout>
          <c:xMode val="edge"/>
          <c:yMode val="edge"/>
          <c:x val="0.25576811914754416"/>
          <c:y val="0"/>
          <c:w val="0.48846376170491168"/>
          <c:h val="8.8818822115033558E-2"/>
        </c:manualLayout>
      </c:layout>
      <c:overlay val="0"/>
    </c:legend>
    <c:plotVisOnly val="1"/>
    <c:dispBlanksAs val="gap"/>
    <c:showDLblsOverMax val="0"/>
  </c:chart>
  <c:txPr>
    <a:bodyPr/>
    <a:lstStyle/>
    <a:p>
      <a:pPr>
        <a:defRPr sz="800">
          <a:solidFill>
            <a:schemeClr val="tx1"/>
          </a:solidFil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913303909057034E-2"/>
          <c:w val="1"/>
          <c:h val="0.79752932181424263"/>
        </c:manualLayout>
      </c:layout>
      <c:barChart>
        <c:barDir val="col"/>
        <c:grouping val="stacked"/>
        <c:varyColors val="0"/>
        <c:ser>
          <c:idx val="0"/>
          <c:order val="0"/>
          <c:tx>
            <c:strRef>
              <c:f>Chart!$B$1</c:f>
              <c:strCache>
                <c:ptCount val="1"/>
                <c:pt idx="0">
                  <c:v>Consumer Financing</c:v>
                </c:pt>
              </c:strCache>
            </c:strRef>
          </c:tx>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Chart!$B$3:$B$7</c:f>
              <c:numCache>
                <c:formatCode>#,##0</c:formatCode>
                <c:ptCount val="5"/>
                <c:pt idx="0">
                  <c:v>337</c:v>
                </c:pt>
                <c:pt idx="1">
                  <c:v>356</c:v>
                </c:pt>
                <c:pt idx="2">
                  <c:v>351</c:v>
                </c:pt>
                <c:pt idx="3">
                  <c:v>354</c:v>
                </c:pt>
                <c:pt idx="4">
                  <c:v>369</c:v>
                </c:pt>
              </c:numCache>
            </c:numRef>
          </c:val>
          <c:extLst>
            <c:ext xmlns:c16="http://schemas.microsoft.com/office/drawing/2014/chart" uri="{C3380CC4-5D6E-409C-BE32-E72D297353CC}">
              <c16:uniqueId val="{00000000-D5D9-4AB4-BC0D-78B0653E9BBE}"/>
            </c:ext>
          </c:extLst>
        </c:ser>
        <c:ser>
          <c:idx val="2"/>
          <c:order val="1"/>
          <c:tx>
            <c:strRef>
              <c:f>Chart!$C$1</c:f>
              <c:strCache>
                <c:ptCount val="1"/>
                <c:pt idx="0">
                  <c:v>Mortgage</c:v>
                </c:pt>
              </c:strCache>
            </c:strRef>
          </c:tx>
          <c:spPr>
            <a:solidFill>
              <a:schemeClr val="accent4"/>
            </a:solidFill>
          </c:spPr>
          <c:invertIfNegative val="0"/>
          <c:dLbls>
            <c:dLbl>
              <c:idx val="0"/>
              <c:layout>
                <c:manualLayout>
                  <c:x val="-2.3459188498694511E-3"/>
                  <c:y val="4.41840396914283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D9-4AB4-BC0D-78B0653E9BBE}"/>
                </c:ext>
              </c:extLst>
            </c:dLbl>
            <c:dLbl>
              <c:idx val="1"/>
              <c:layout>
                <c:manualLayout>
                  <c:x val="1.7835919449898604E-4"/>
                  <c:y val="-1.46576946816592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D9-4AB4-BC0D-78B0653E9BBE}"/>
                </c:ext>
              </c:extLst>
            </c:dLbl>
            <c:dLbl>
              <c:idx val="2"/>
              <c:layout>
                <c:manualLayout>
                  <c:x val="3.4310307219291643E-3"/>
                  <c:y val="-2.09150072687823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5D9-4AB4-BC0D-78B0653E9BB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Chart!$A$3:$A$7</c:f>
              <c:strCache>
                <c:ptCount val="5"/>
                <c:pt idx="0">
                  <c:v>Q2`24</c:v>
                </c:pt>
                <c:pt idx="1">
                  <c:v>Q3`24</c:v>
                </c:pt>
                <c:pt idx="2">
                  <c:v>Q4`24</c:v>
                </c:pt>
                <c:pt idx="3">
                  <c:v>Q1`25</c:v>
                </c:pt>
                <c:pt idx="4">
                  <c:v>Q2`25</c:v>
                </c:pt>
              </c:strCache>
            </c:strRef>
          </c:cat>
          <c:val>
            <c:numRef>
              <c:f>Chart!$C$3:$C$7</c:f>
              <c:numCache>
                <c:formatCode>#,##0</c:formatCode>
                <c:ptCount val="5"/>
                <c:pt idx="0" formatCode="General">
                  <c:v>849</c:v>
                </c:pt>
                <c:pt idx="1">
                  <c:v>907</c:v>
                </c:pt>
                <c:pt idx="2">
                  <c:v>916</c:v>
                </c:pt>
                <c:pt idx="3">
                  <c:v>957</c:v>
                </c:pt>
                <c:pt idx="4">
                  <c:v>1012</c:v>
                </c:pt>
              </c:numCache>
            </c:numRef>
          </c:val>
          <c:extLst>
            <c:ext xmlns:c16="http://schemas.microsoft.com/office/drawing/2014/chart" uri="{C3380CC4-5D6E-409C-BE32-E72D297353CC}">
              <c16:uniqueId val="{00000005-D5D9-4AB4-BC0D-78B0653E9BBE}"/>
            </c:ext>
          </c:extLst>
        </c:ser>
        <c:ser>
          <c:idx val="3"/>
          <c:order val="2"/>
          <c:tx>
            <c:strRef>
              <c:f>Chart!$D$1</c:f>
              <c:strCache>
                <c:ptCount val="1"/>
              </c:strCache>
            </c:strRef>
          </c:tx>
          <c:spPr>
            <a:solidFill>
              <a:schemeClr val="bg1"/>
            </a:solidFill>
          </c:spPr>
          <c:invertIfNegative val="0"/>
          <c:dLbls>
            <c:numFmt formatCode="#\,##0" sourceLinked="0"/>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Chart!$A$3:$A$7</c:f>
              <c:strCache>
                <c:ptCount val="5"/>
                <c:pt idx="0">
                  <c:v>Q2`24</c:v>
                </c:pt>
                <c:pt idx="1">
                  <c:v>Q3`24</c:v>
                </c:pt>
                <c:pt idx="2">
                  <c:v>Q4`24</c:v>
                </c:pt>
                <c:pt idx="3">
                  <c:v>Q1`25</c:v>
                </c:pt>
                <c:pt idx="4">
                  <c:v>Q2`25</c:v>
                </c:pt>
              </c:strCache>
            </c:strRef>
          </c:cat>
          <c:val>
            <c:numRef>
              <c:f>Chart!$D$3:$D$7</c:f>
              <c:numCache>
                <c:formatCode>#,##0</c:formatCode>
                <c:ptCount val="5"/>
                <c:pt idx="0">
                  <c:v>1186</c:v>
                </c:pt>
                <c:pt idx="1">
                  <c:v>1262</c:v>
                </c:pt>
                <c:pt idx="2">
                  <c:v>1267</c:v>
                </c:pt>
                <c:pt idx="3">
                  <c:v>1311</c:v>
                </c:pt>
                <c:pt idx="4">
                  <c:v>1381</c:v>
                </c:pt>
              </c:numCache>
            </c:numRef>
          </c:val>
          <c:extLst>
            <c:ext xmlns:c16="http://schemas.microsoft.com/office/drawing/2014/chart" uri="{C3380CC4-5D6E-409C-BE32-E72D297353CC}">
              <c16:uniqueId val="{00000006-D5D9-4AB4-BC0D-78B0653E9BBE}"/>
            </c:ext>
          </c:extLst>
        </c:ser>
        <c:dLbls>
          <c:showLegendKey val="0"/>
          <c:showVal val="0"/>
          <c:showCatName val="0"/>
          <c:showSerName val="0"/>
          <c:showPercent val="0"/>
          <c:showBubbleSize val="0"/>
        </c:dLbls>
        <c:gapWidth val="80"/>
        <c:overlap val="10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300"/>
        </c:scaling>
        <c:delete val="1"/>
        <c:axPos val="l"/>
        <c:numFmt formatCode="#,##0_);\(#,##0\)" sourceLinked="0"/>
        <c:majorTickMark val="out"/>
        <c:minorTickMark val="none"/>
        <c:tickLblPos val="nextTo"/>
        <c:crossAx val="265388800"/>
        <c:crosses val="autoZero"/>
        <c:crossBetween val="between"/>
        <c:majorUnit val="1"/>
      </c:valAx>
    </c:plotArea>
    <c:legend>
      <c:legendPos val="t"/>
      <c:layout>
        <c:manualLayout>
          <c:xMode val="edge"/>
          <c:yMode val="edge"/>
          <c:x val="0.25576811914754416"/>
          <c:y val="0"/>
          <c:w val="0.48846376170491168"/>
          <c:h val="8.8818822115033558E-2"/>
        </c:manualLayout>
      </c:layout>
      <c:overlay val="0"/>
    </c:legend>
    <c:plotVisOnly val="1"/>
    <c:dispBlanksAs val="gap"/>
    <c:showDLblsOverMax val="0"/>
  </c:chart>
  <c:txPr>
    <a:bodyPr/>
    <a:lstStyle/>
    <a:p>
      <a:pPr>
        <a:defRPr sz="800">
          <a:solidFill>
            <a:schemeClr val="tx1"/>
          </a:solidFil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08750559978669E-3"/>
          <c:y val="7.704110306646561E-2"/>
          <c:w val="0.99809132846757409"/>
          <c:h val="0.75993022216129458"/>
        </c:manualLayout>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Position'!$B$33:$F$33</c:f>
              <c:strCache>
                <c:ptCount val="5"/>
                <c:pt idx="0">
                  <c:v>Q2`24</c:v>
                </c:pt>
                <c:pt idx="1">
                  <c:v>Q3`24</c:v>
                </c:pt>
                <c:pt idx="2">
                  <c:v>Q4`24</c:v>
                </c:pt>
                <c:pt idx="3">
                  <c:v>Q1`25</c:v>
                </c:pt>
                <c:pt idx="4">
                  <c:v>Q2`25</c:v>
                </c:pt>
              </c:strCache>
            </c:strRef>
          </c:cat>
          <c:val>
            <c:numRef>
              <c:f>'Capital Liquidity Position'!$B$34:$F$34</c:f>
              <c:numCache>
                <c:formatCode>_-* #\ ##0_-;\-* #\ ##0_-;_-* "-"??_-;_-@_-</c:formatCode>
                <c:ptCount val="5"/>
                <c:pt idx="0">
                  <c:v>72</c:v>
                </c:pt>
                <c:pt idx="1">
                  <c:v>75.599999999999994</c:v>
                </c:pt>
                <c:pt idx="2">
                  <c:v>25</c:v>
                </c:pt>
                <c:pt idx="3">
                  <c:v>76</c:v>
                </c:pt>
                <c:pt idx="4">
                  <c:v>86</c:v>
                </c:pt>
              </c:numCache>
            </c:numRef>
          </c:val>
          <c:extLst>
            <c:ext xmlns:c16="http://schemas.microsoft.com/office/drawing/2014/chart" uri="{C3380CC4-5D6E-409C-BE32-E72D297353CC}">
              <c16:uniqueId val="{00000000-6C1C-4CFB-B603-481785546AD1}"/>
            </c:ext>
          </c:extLst>
        </c:ser>
        <c:dLbls>
          <c:dLblPos val="outEnd"/>
          <c:showLegendKey val="0"/>
          <c:showVal val="1"/>
          <c:showCatName val="0"/>
          <c:showSerName val="0"/>
          <c:showPercent val="0"/>
          <c:showBubbleSize val="0"/>
        </c:dLbls>
        <c:gapWidth val="80"/>
        <c:axId val="1136755744"/>
        <c:axId val="1276530304"/>
      </c:barChart>
      <c:catAx>
        <c:axId val="113675574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76530304"/>
        <c:crosses val="autoZero"/>
        <c:auto val="1"/>
        <c:lblAlgn val="ctr"/>
        <c:lblOffset val="100"/>
        <c:noMultiLvlLbl val="0"/>
      </c:catAx>
      <c:valAx>
        <c:axId val="1276530304"/>
        <c:scaling>
          <c:orientation val="minMax"/>
          <c:max val="90"/>
          <c:min val="0"/>
        </c:scaling>
        <c:delete val="1"/>
        <c:axPos val="l"/>
        <c:numFmt formatCode="_-* #\ ##0_-;\-* #\ ##0_-;_-* &quot;-&quot;??_-;_-@_-" sourceLinked="1"/>
        <c:majorTickMark val="out"/>
        <c:minorTickMark val="none"/>
        <c:tickLblPos val="nextTo"/>
        <c:crossAx val="113675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08750559978669E-3"/>
          <c:y val="3.0761285862354562E-2"/>
          <c:w val="0.99809132846757409"/>
          <c:h val="0.80621014607055674"/>
        </c:manualLayout>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Position'!$B$33:$F$33</c:f>
              <c:strCache>
                <c:ptCount val="5"/>
                <c:pt idx="0">
                  <c:v>Q2`24</c:v>
                </c:pt>
                <c:pt idx="1">
                  <c:v>Q3`24</c:v>
                </c:pt>
                <c:pt idx="2">
                  <c:v>Q4`24</c:v>
                </c:pt>
                <c:pt idx="3">
                  <c:v>Q1`25</c:v>
                </c:pt>
                <c:pt idx="4">
                  <c:v>Q2`25</c:v>
                </c:pt>
              </c:strCache>
            </c:strRef>
          </c:cat>
          <c:val>
            <c:numRef>
              <c:f>'Capital Liquidity Position'!$B$34:$F$34</c:f>
              <c:numCache>
                <c:formatCode>#,##0.00</c:formatCode>
                <c:ptCount val="5"/>
                <c:pt idx="0">
                  <c:v>72</c:v>
                </c:pt>
                <c:pt idx="1">
                  <c:v>64.8</c:v>
                </c:pt>
                <c:pt idx="2">
                  <c:v>43</c:v>
                </c:pt>
                <c:pt idx="3">
                  <c:v>49.89</c:v>
                </c:pt>
                <c:pt idx="4">
                  <c:v>65.400000000000006</c:v>
                </c:pt>
              </c:numCache>
            </c:numRef>
          </c:val>
          <c:extLst>
            <c:ext xmlns:c16="http://schemas.microsoft.com/office/drawing/2014/chart" uri="{C3380CC4-5D6E-409C-BE32-E72D297353CC}">
              <c16:uniqueId val="{00000000-6C1C-4CFB-B603-481785546AD1}"/>
            </c:ext>
          </c:extLst>
        </c:ser>
        <c:dLbls>
          <c:dLblPos val="outEnd"/>
          <c:showLegendKey val="0"/>
          <c:showVal val="1"/>
          <c:showCatName val="0"/>
          <c:showSerName val="0"/>
          <c:showPercent val="0"/>
          <c:showBubbleSize val="0"/>
        </c:dLbls>
        <c:gapWidth val="80"/>
        <c:axId val="1136755744"/>
        <c:axId val="1276530304"/>
      </c:barChart>
      <c:catAx>
        <c:axId val="113675574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76530304"/>
        <c:crosses val="autoZero"/>
        <c:auto val="1"/>
        <c:lblAlgn val="ctr"/>
        <c:lblOffset val="100"/>
        <c:noMultiLvlLbl val="0"/>
      </c:catAx>
      <c:valAx>
        <c:axId val="1276530304"/>
        <c:scaling>
          <c:orientation val="minMax"/>
          <c:max val="80"/>
          <c:min val="0"/>
        </c:scaling>
        <c:delete val="1"/>
        <c:axPos val="l"/>
        <c:numFmt formatCode="#,##0.00" sourceLinked="1"/>
        <c:majorTickMark val="out"/>
        <c:minorTickMark val="none"/>
        <c:tickLblPos val="nextTo"/>
        <c:crossAx val="113675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764223218624282E-3"/>
          <c:w val="1"/>
          <c:h val="0.82979507159255239"/>
        </c:manualLayout>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Position'!$B$4:$F$4</c:f>
              <c:strCache>
                <c:ptCount val="5"/>
                <c:pt idx="0">
                  <c:v>Q2`24</c:v>
                </c:pt>
                <c:pt idx="1">
                  <c:v>Q3`24</c:v>
                </c:pt>
                <c:pt idx="2">
                  <c:v>Q4`24</c:v>
                </c:pt>
                <c:pt idx="3">
                  <c:v>Q1`25</c:v>
                </c:pt>
                <c:pt idx="4">
                  <c:v>Q2`25</c:v>
                </c:pt>
              </c:strCache>
            </c:strRef>
          </c:cat>
          <c:val>
            <c:numRef>
              <c:f>'Capital Liquidity Position'!$B$5:$F$5</c:f>
              <c:numCache>
                <c:formatCode>#\ ##0.0</c:formatCode>
                <c:ptCount val="5"/>
                <c:pt idx="0">
                  <c:v>41.1</c:v>
                </c:pt>
                <c:pt idx="1">
                  <c:v>40.4</c:v>
                </c:pt>
                <c:pt idx="2">
                  <c:v>39.200000000000003</c:v>
                </c:pt>
                <c:pt idx="3">
                  <c:v>34.4</c:v>
                </c:pt>
                <c:pt idx="4" formatCode="_-* #\ ##0_-;\-* #\ ##0_-;_-* &quot;-&quot;??_-;_-@_-">
                  <c:v>34</c:v>
                </c:pt>
              </c:numCache>
            </c:numRef>
          </c:val>
          <c:extLst>
            <c:ext xmlns:c16="http://schemas.microsoft.com/office/drawing/2014/chart" uri="{C3380CC4-5D6E-409C-BE32-E72D297353CC}">
              <c16:uniqueId val="{00000000-FA6B-4E75-B6B6-BBF46BC71112}"/>
            </c:ext>
          </c:extLst>
        </c:ser>
        <c:dLbls>
          <c:dLblPos val="outEnd"/>
          <c:showLegendKey val="0"/>
          <c:showVal val="1"/>
          <c:showCatName val="0"/>
          <c:showSerName val="0"/>
          <c:showPercent val="0"/>
          <c:showBubbleSize val="0"/>
        </c:dLbls>
        <c:gapWidth val="89"/>
        <c:overlap val="-12"/>
        <c:axId val="1136755744"/>
        <c:axId val="1276530304"/>
      </c:barChart>
      <c:catAx>
        <c:axId val="113675574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76530304"/>
        <c:crosses val="autoZero"/>
        <c:auto val="1"/>
        <c:lblAlgn val="ctr"/>
        <c:lblOffset val="100"/>
        <c:noMultiLvlLbl val="0"/>
      </c:catAx>
      <c:valAx>
        <c:axId val="1276530304"/>
        <c:scaling>
          <c:orientation val="minMax"/>
          <c:max val="60"/>
        </c:scaling>
        <c:delete val="1"/>
        <c:axPos val="l"/>
        <c:numFmt formatCode="#\ ##0.0" sourceLinked="1"/>
        <c:majorTickMark val="out"/>
        <c:minorTickMark val="none"/>
        <c:tickLblPos val="nextTo"/>
        <c:crossAx val="113675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772398298956874"/>
          <c:w val="0.93031788932099224"/>
          <c:h val="0.6166952042742283"/>
        </c:manualLayout>
      </c:layout>
      <c:barChart>
        <c:barDir val="col"/>
        <c:grouping val="stacked"/>
        <c:varyColors val="0"/>
        <c:ser>
          <c:idx val="0"/>
          <c:order val="0"/>
          <c:tx>
            <c:strRef>
              <c:f>Chart!$B$1</c:f>
              <c:strCache>
                <c:ptCount val="1"/>
                <c:pt idx="0">
                  <c:v>Pillar 2 Funds</c:v>
                </c:pt>
              </c:strCache>
            </c:strRef>
          </c:tx>
          <c:spPr>
            <a:solidFill>
              <a:schemeClr val="accent1"/>
            </a:solidFill>
            <a:ln>
              <a:noFill/>
            </a:ln>
          </c:spPr>
          <c:invertIfNegative val="0"/>
          <c:dLbls>
            <c:spPr>
              <a:noFill/>
              <a:ln>
                <a:noFill/>
              </a:ln>
              <a:effectLst/>
            </c:spPr>
            <c:txPr>
              <a:bodyPr/>
              <a:lstStyle/>
              <a:p>
                <a:pPr>
                  <a:defRPr>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Chart!$B$4:$B$8</c:f>
              <c:numCache>
                <c:formatCode>General</c:formatCode>
                <c:ptCount val="5"/>
                <c:pt idx="0">
                  <c:v>1103</c:v>
                </c:pt>
                <c:pt idx="1">
                  <c:v>1136</c:v>
                </c:pt>
                <c:pt idx="2">
                  <c:v>1186</c:v>
                </c:pt>
                <c:pt idx="3" formatCode="#,##0">
                  <c:v>1149</c:v>
                </c:pt>
                <c:pt idx="4" formatCode="#,##0">
                  <c:v>1196</c:v>
                </c:pt>
              </c:numCache>
            </c:numRef>
          </c:val>
          <c:extLst>
            <c:ext xmlns:c16="http://schemas.microsoft.com/office/drawing/2014/chart" uri="{C3380CC4-5D6E-409C-BE32-E72D297353CC}">
              <c16:uniqueId val="{00000000-76BA-4A42-A342-2FD4D641E884}"/>
            </c:ext>
          </c:extLst>
        </c:ser>
        <c:ser>
          <c:idx val="2"/>
          <c:order val="1"/>
          <c:tx>
            <c:strRef>
              <c:f>Chart!$C$1</c:f>
              <c:strCache>
                <c:ptCount val="1"/>
                <c:pt idx="0">
                  <c:v>Pillar 3 Funds</c:v>
                </c:pt>
              </c:strCache>
            </c:strRef>
          </c:tx>
          <c:spPr>
            <a:solidFill>
              <a:schemeClr val="accent3"/>
            </a:solidFill>
            <a:ln>
              <a:noFill/>
            </a:ln>
          </c:spPr>
          <c:invertIfNegative val="0"/>
          <c:dLbls>
            <c:dLbl>
              <c:idx val="0"/>
              <c:layout>
                <c:manualLayout>
                  <c:x val="-5.8415155732652359E-3"/>
                  <c:y val="-8.18937180747496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BA-4A42-A342-2FD4D641E884}"/>
                </c:ext>
              </c:extLst>
            </c:dLbl>
            <c:dLbl>
              <c:idx val="1"/>
              <c:layout>
                <c:manualLayout>
                  <c:x val="-5.0650448354972576E-3"/>
                  <c:y val="-4.61764500104946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BA-4A42-A342-2FD4D641E884}"/>
                </c:ext>
              </c:extLst>
            </c:dLbl>
            <c:dLbl>
              <c:idx val="2"/>
              <c:layout>
                <c:manualLayout>
                  <c:x val="4.8293963254591992E-3"/>
                  <c:y val="-2.09151397303504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BA-4A42-A342-2FD4D641E884}"/>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Chart!$A$4:$A$8</c:f>
              <c:strCache>
                <c:ptCount val="5"/>
                <c:pt idx="0">
                  <c:v>Q2`24</c:v>
                </c:pt>
                <c:pt idx="1">
                  <c:v>Q3`24</c:v>
                </c:pt>
                <c:pt idx="2">
                  <c:v>Q4`24</c:v>
                </c:pt>
                <c:pt idx="3">
                  <c:v>Q1`25</c:v>
                </c:pt>
                <c:pt idx="4">
                  <c:v>Q2`25</c:v>
                </c:pt>
              </c:strCache>
            </c:strRef>
          </c:cat>
          <c:val>
            <c:numRef>
              <c:f>Chart!$C$4:$C$8</c:f>
              <c:numCache>
                <c:formatCode>General</c:formatCode>
                <c:ptCount val="5"/>
                <c:pt idx="0">
                  <c:v>145</c:v>
                </c:pt>
                <c:pt idx="1">
                  <c:v>154</c:v>
                </c:pt>
                <c:pt idx="2">
                  <c:v>168</c:v>
                </c:pt>
                <c:pt idx="3">
                  <c:v>168</c:v>
                </c:pt>
                <c:pt idx="4">
                  <c:v>177</c:v>
                </c:pt>
              </c:numCache>
            </c:numRef>
          </c:val>
          <c:extLst>
            <c:ext xmlns:c16="http://schemas.microsoft.com/office/drawing/2014/chart" uri="{C3380CC4-5D6E-409C-BE32-E72D297353CC}">
              <c16:uniqueId val="{00000005-76BA-4A42-A342-2FD4D641E884}"/>
            </c:ext>
          </c:extLst>
        </c:ser>
        <c:ser>
          <c:idx val="3"/>
          <c:order val="2"/>
          <c:tx>
            <c:strRef>
              <c:f>Chart!$D$1</c:f>
              <c:strCache>
                <c:ptCount val="1"/>
                <c:pt idx="0">
                  <c:v>Other</c:v>
                </c:pt>
              </c:strCache>
            </c:strRef>
          </c:tx>
          <c:spPr>
            <a:solidFill>
              <a:schemeClr val="accent6"/>
            </a:solidFill>
            <a:ln>
              <a:noFill/>
            </a:ln>
          </c:spPr>
          <c:invertIfNegative val="0"/>
          <c:dLbls>
            <c:dLbl>
              <c:idx val="0"/>
              <c:layout>
                <c:manualLayout>
                  <c:x val="0"/>
                  <c:y val="-2.178853599280150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6BA-4A42-A342-2FD4D641E884}"/>
                </c:ext>
              </c:extLst>
            </c:dLbl>
            <c:dLbl>
              <c:idx val="1"/>
              <c:layout>
                <c:manualLayout>
                  <c:x val="0"/>
                  <c:y val="-1.71375353293943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6BA-4A42-A342-2FD4D641E884}"/>
                </c:ext>
              </c:extLst>
            </c:dLbl>
            <c:dLbl>
              <c:idx val="2"/>
              <c:layout>
                <c:manualLayout>
                  <c:x val="0"/>
                  <c:y val="-1.429978810742593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6BA-4A42-A342-2FD4D641E884}"/>
                </c:ext>
              </c:extLst>
            </c:dLbl>
            <c:dLbl>
              <c:idx val="3"/>
              <c:layout>
                <c:manualLayout>
                  <c:x val="0"/>
                  <c:y val="-1.66195906002192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6BA-4A42-A342-2FD4D641E884}"/>
                </c:ext>
              </c:extLst>
            </c:dLbl>
            <c:dLbl>
              <c:idx val="4"/>
              <c:layout>
                <c:manualLayout>
                  <c:x val="0"/>
                  <c:y val="-4.15361647537552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BA-4A42-A342-2FD4D641E884}"/>
                </c:ext>
              </c:extLst>
            </c:dLbl>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Chart!$D$4:$D$8</c:f>
              <c:numCache>
                <c:formatCode>General</c:formatCode>
                <c:ptCount val="5"/>
                <c:pt idx="0">
                  <c:v>81</c:v>
                </c:pt>
                <c:pt idx="1">
                  <c:v>88</c:v>
                </c:pt>
                <c:pt idx="2">
                  <c:v>105</c:v>
                </c:pt>
                <c:pt idx="3">
                  <c:v>109</c:v>
                </c:pt>
                <c:pt idx="4">
                  <c:v>107</c:v>
                </c:pt>
              </c:numCache>
            </c:numRef>
          </c:val>
          <c:extLst>
            <c:ext xmlns:c16="http://schemas.microsoft.com/office/drawing/2014/chart" uri="{C3380CC4-5D6E-409C-BE32-E72D297353CC}">
              <c16:uniqueId val="{0000000B-76BA-4A42-A342-2FD4D641E884}"/>
            </c:ext>
          </c:extLst>
        </c:ser>
        <c:ser>
          <c:idx val="4"/>
          <c:order val="4"/>
          <c:tx>
            <c:strRef>
              <c:f>Chart!$F$1</c:f>
              <c:strCache>
                <c:ptCount val="1"/>
                <c:pt idx="0">
                  <c:v>Total</c:v>
                </c:pt>
              </c:strCache>
            </c:strRef>
          </c:tx>
          <c:spPr>
            <a:noFill/>
          </c:spPr>
          <c:invertIfNegative val="0"/>
          <c:dLbls>
            <c:dLbl>
              <c:idx val="0"/>
              <c:layout>
                <c:manualLayout>
                  <c:x val="1.5553803052702879E-3"/>
                  <c:y val="0.1479372867226478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BA-4A42-A342-2FD4D641E884}"/>
                </c:ext>
              </c:extLst>
            </c:dLbl>
            <c:dLbl>
              <c:idx val="1"/>
              <c:layout>
                <c:manualLayout>
                  <c:x val="-3.3436564578029761E-3"/>
                  <c:y val="0.1840339525233496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6BA-4A42-A342-2FD4D641E884}"/>
                </c:ext>
              </c:extLst>
            </c:dLbl>
            <c:dLbl>
              <c:idx val="2"/>
              <c:layout>
                <c:manualLayout>
                  <c:x val="-2.1188097779861223E-3"/>
                  <c:y val="0.1903302039673921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6BA-4A42-A342-2FD4D641E884}"/>
                </c:ext>
              </c:extLst>
            </c:dLbl>
            <c:dLbl>
              <c:idx val="3"/>
              <c:layout>
                <c:manualLayout>
                  <c:x val="1.5553803052702879E-3"/>
                  <c:y val="0.1654703118930813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6BA-4A42-A342-2FD4D641E884}"/>
                </c:ext>
              </c:extLst>
            </c:dLbl>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Chart!$F$4:$F$8</c:f>
              <c:numCache>
                <c:formatCode>General</c:formatCode>
                <c:ptCount val="5"/>
                <c:pt idx="0">
                  <c:v>1329</c:v>
                </c:pt>
                <c:pt idx="1">
                  <c:v>1378</c:v>
                </c:pt>
                <c:pt idx="2">
                  <c:v>1459</c:v>
                </c:pt>
                <c:pt idx="3">
                  <c:v>1426</c:v>
                </c:pt>
                <c:pt idx="4" formatCode="#,##0">
                  <c:v>1480</c:v>
                </c:pt>
              </c:numCache>
            </c:numRef>
          </c:val>
          <c:extLst>
            <c:ext xmlns:c16="http://schemas.microsoft.com/office/drawing/2014/chart" uri="{C3380CC4-5D6E-409C-BE32-E72D297353CC}">
              <c16:uniqueId val="{00000011-76BA-4A42-A342-2FD4D641E884}"/>
            </c:ext>
          </c:extLst>
        </c:ser>
        <c:dLbls>
          <c:showLegendKey val="0"/>
          <c:showVal val="0"/>
          <c:showCatName val="0"/>
          <c:showSerName val="0"/>
          <c:showPercent val="0"/>
          <c:showBubbleSize val="0"/>
        </c:dLbls>
        <c:gapWidth val="100"/>
        <c:overlap val="100"/>
        <c:axId val="265388800"/>
        <c:axId val="372109312"/>
      </c:barChart>
      <c:lineChart>
        <c:grouping val="standard"/>
        <c:varyColors val="0"/>
        <c:ser>
          <c:idx val="1"/>
          <c:order val="3"/>
          <c:tx>
            <c:strRef>
              <c:f>Chart!$E$1</c:f>
              <c:strCache>
                <c:ptCount val="1"/>
                <c:pt idx="0">
                  <c:v>Gross New Clients (RHS)</c:v>
                </c:pt>
              </c:strCache>
            </c:strRef>
          </c:tx>
          <c:spPr>
            <a:ln w="19050">
              <a:solidFill>
                <a:schemeClr val="accent4"/>
              </a:solidFill>
            </a:ln>
          </c:spPr>
          <c:marker>
            <c:symbol val="circle"/>
            <c:size val="9"/>
            <c:spPr>
              <a:noFill/>
              <a:ln>
                <a:noFill/>
              </a:ln>
            </c:spPr>
          </c:marker>
          <c:dLbls>
            <c:spPr>
              <a:noFill/>
              <a:ln>
                <a:noFill/>
              </a:ln>
              <a:effectLst/>
            </c:spPr>
            <c:txPr>
              <a:bodyPr wrap="square" lIns="38100" tIns="0" rIns="38100" bIns="19050" anchor="ctr">
                <a:spAutoFit/>
              </a:bodyPr>
              <a:lstStyle/>
              <a:p>
                <a:pPr>
                  <a:defRPr>
                    <a:solidFill>
                      <a:schemeClr val="bg1"/>
                    </a:solidFill>
                  </a:defRPr>
                </a:pPr>
                <a:endParaRPr lang="lt-LT"/>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Chart!$A$4:$A$8</c:f>
              <c:strCache>
                <c:ptCount val="5"/>
                <c:pt idx="0">
                  <c:v>Q2`24</c:v>
                </c:pt>
                <c:pt idx="1">
                  <c:v>Q3`24</c:v>
                </c:pt>
                <c:pt idx="2">
                  <c:v>Q4`24</c:v>
                </c:pt>
                <c:pt idx="3">
                  <c:v>Q1`25</c:v>
                </c:pt>
                <c:pt idx="4">
                  <c:v>Q2`25</c:v>
                </c:pt>
              </c:strCache>
            </c:strRef>
          </c:cat>
          <c:val>
            <c:numRef>
              <c:f>Chart!$E$4:$E$8</c:f>
              <c:numCache>
                <c:formatCode>General</c:formatCode>
                <c:ptCount val="5"/>
                <c:pt idx="0">
                  <c:v>3222</c:v>
                </c:pt>
                <c:pt idx="1">
                  <c:v>9895</c:v>
                </c:pt>
                <c:pt idx="2">
                  <c:v>6334</c:v>
                </c:pt>
                <c:pt idx="3" formatCode="#,##0">
                  <c:v>2791</c:v>
                </c:pt>
                <c:pt idx="4" formatCode="#,##0">
                  <c:v>2632</c:v>
                </c:pt>
              </c:numCache>
            </c:numRef>
          </c:val>
          <c:smooth val="0"/>
          <c:extLst>
            <c:ext xmlns:c16="http://schemas.microsoft.com/office/drawing/2014/chart" uri="{C3380CC4-5D6E-409C-BE32-E72D297353CC}">
              <c16:uniqueId val="{00000012-76BA-4A42-A342-2FD4D641E884}"/>
            </c:ext>
          </c:extLst>
        </c:ser>
        <c:dLbls>
          <c:showLegendKey val="0"/>
          <c:showVal val="0"/>
          <c:showCatName val="0"/>
          <c:showSerName val="0"/>
          <c:showPercent val="0"/>
          <c:showBubbleSize val="0"/>
        </c:dLbls>
        <c:marker val="1"/>
        <c:smooth val="0"/>
        <c:axId val="770133264"/>
        <c:axId val="770131344"/>
      </c:line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1500"/>
        </c:scaling>
        <c:delete val="0"/>
        <c:axPos val="l"/>
        <c:numFmt formatCode="#,##0_);\(#,##0\)" sourceLinked="0"/>
        <c:majorTickMark val="out"/>
        <c:minorTickMark val="none"/>
        <c:tickLblPos val="none"/>
        <c:spPr>
          <a:ln>
            <a:noFill/>
          </a:ln>
        </c:spPr>
        <c:txPr>
          <a:bodyPr rot="0" vert="horz"/>
          <a:lstStyle/>
          <a:p>
            <a:pPr>
              <a:defRPr/>
            </a:pPr>
            <a:endParaRPr lang="en-US"/>
          </a:p>
        </c:txPr>
        <c:crossAx val="265388800"/>
        <c:crosses val="autoZero"/>
        <c:crossBetween val="between"/>
        <c:majorUnit val="1"/>
      </c:valAx>
      <c:valAx>
        <c:axId val="770131344"/>
        <c:scaling>
          <c:orientation val="minMax"/>
          <c:max val="17000"/>
          <c:min val="-1000"/>
        </c:scaling>
        <c:delete val="0"/>
        <c:axPos val="r"/>
        <c:numFmt formatCode="General" sourceLinked="1"/>
        <c:majorTickMark val="out"/>
        <c:minorTickMark val="none"/>
        <c:tickLblPos val="nextTo"/>
        <c:spPr>
          <a:noFill/>
          <a:ln>
            <a:noFill/>
          </a:ln>
        </c:spPr>
        <c:txPr>
          <a:bodyPr/>
          <a:lstStyle/>
          <a:p>
            <a:pPr>
              <a:defRPr>
                <a:solidFill>
                  <a:schemeClr val="bg1"/>
                </a:solidFill>
              </a:defRPr>
            </a:pPr>
            <a:endParaRPr lang="en-US"/>
          </a:p>
        </c:txPr>
        <c:crossAx val="770133264"/>
        <c:crosses val="max"/>
        <c:crossBetween val="between"/>
      </c:valAx>
      <c:catAx>
        <c:axId val="770133264"/>
        <c:scaling>
          <c:orientation val="minMax"/>
        </c:scaling>
        <c:delete val="1"/>
        <c:axPos val="t"/>
        <c:numFmt formatCode="General" sourceLinked="1"/>
        <c:majorTickMark val="out"/>
        <c:minorTickMark val="none"/>
        <c:tickLblPos val="nextTo"/>
        <c:crossAx val="770131344"/>
        <c:crosses val="max"/>
        <c:auto val="1"/>
        <c:lblAlgn val="ctr"/>
        <c:lblOffset val="100"/>
        <c:noMultiLvlLbl val="0"/>
      </c:catAx>
      <c:spPr>
        <a:noFill/>
      </c:spPr>
    </c:plotArea>
    <c:legend>
      <c:legendPos val="t"/>
      <c:legendEntry>
        <c:idx val="3"/>
        <c:delete val="1"/>
      </c:legendEntry>
      <c:layout>
        <c:manualLayout>
          <c:xMode val="edge"/>
          <c:yMode val="edge"/>
          <c:x val="7.3116347661181498E-3"/>
          <c:y val="5.1053403568612807E-2"/>
          <c:w val="0.91426563179953946"/>
          <c:h val="9.4739740702979233E-2"/>
        </c:manualLayout>
      </c:layout>
      <c:overlay val="0"/>
    </c:legend>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Life Insurance Risk Under Management (R</a:t>
            </a:r>
            <a:r>
              <a:rPr lang="lt-LT" b="0"/>
              <a:t>uM</a:t>
            </a:r>
            <a:r>
              <a:rPr lang="en-US" b="0"/>
              <a:t>)</a:t>
            </a:r>
            <a:r>
              <a:rPr lang="lt-LT" b="0"/>
              <a:t> </a:t>
            </a:r>
            <a:r>
              <a:rPr lang="en-US" b="0"/>
              <a:t>(€`m)</a:t>
            </a:r>
            <a:endParaRPr lang="lt-LT" b="0"/>
          </a:p>
        </c:rich>
      </c:tx>
      <c:layout>
        <c:manualLayout>
          <c:xMode val="edge"/>
          <c:yMode val="edge"/>
          <c:x val="0.2037279161273311"/>
          <c:y val="1.8183111087354816E-2"/>
        </c:manualLayout>
      </c:layout>
      <c:overlay val="0"/>
    </c:title>
    <c:autoTitleDeleted val="0"/>
    <c:plotArea>
      <c:layout>
        <c:manualLayout>
          <c:layoutTarget val="inner"/>
          <c:xMode val="edge"/>
          <c:yMode val="edge"/>
          <c:x val="0"/>
          <c:y val="0.29546455119829085"/>
          <c:w val="0.94640687201216711"/>
          <c:h val="0.56793650030272302"/>
        </c:manualLayout>
      </c:layout>
      <c:barChart>
        <c:barDir val="col"/>
        <c:grouping val="clustered"/>
        <c:varyColors val="0"/>
        <c:ser>
          <c:idx val="0"/>
          <c:order val="0"/>
          <c:tx>
            <c:strRef>
              <c:f>Chart!$B$1</c:f>
              <c:strCache>
                <c:ptCount val="1"/>
                <c:pt idx="0">
                  <c:v>Risk Under Management</c:v>
                </c:pt>
              </c:strCache>
            </c:strRef>
          </c:tx>
          <c:spPr>
            <a:solidFill>
              <a:schemeClr val="accent1"/>
            </a:solidFill>
            <a:ln>
              <a:solidFill>
                <a:schemeClr val="bg1"/>
              </a:solidFill>
            </a:ln>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Chart!$B$4:$B$8</c:f>
              <c:numCache>
                <c:formatCode>General</c:formatCode>
                <c:ptCount val="5"/>
                <c:pt idx="0">
                  <c:v>1566</c:v>
                </c:pt>
                <c:pt idx="1">
                  <c:v>1614</c:v>
                </c:pt>
                <c:pt idx="2" formatCode="0">
                  <c:v>1685</c:v>
                </c:pt>
                <c:pt idx="3" formatCode="0">
                  <c:v>1701.2</c:v>
                </c:pt>
                <c:pt idx="4" formatCode="0">
                  <c:v>1744.6</c:v>
                </c:pt>
              </c:numCache>
            </c:numRef>
          </c:val>
          <c:extLst>
            <c:ext xmlns:c16="http://schemas.microsoft.com/office/drawing/2014/chart" uri="{C3380CC4-5D6E-409C-BE32-E72D297353CC}">
              <c16:uniqueId val="{00000000-3280-4C06-95EE-59D09488B351}"/>
            </c:ext>
          </c:extLst>
        </c:ser>
        <c:dLbls>
          <c:showLegendKey val="0"/>
          <c:showVal val="0"/>
          <c:showCatName val="0"/>
          <c:showSerName val="0"/>
          <c:showPercent val="0"/>
          <c:showBubbleSize val="0"/>
        </c:dLbls>
        <c:gapWidth val="80"/>
        <c:axId val="265388800"/>
        <c:axId val="372109312"/>
      </c:barChart>
      <c:lineChart>
        <c:grouping val="standard"/>
        <c:varyColors val="0"/>
        <c:ser>
          <c:idx val="2"/>
          <c:order val="1"/>
          <c:tx>
            <c:strRef>
              <c:f>Chart!$C$1</c:f>
              <c:strCache>
                <c:ptCount val="1"/>
                <c:pt idx="0">
                  <c:v>Gross Written Premium</c:v>
                </c:pt>
              </c:strCache>
            </c:strRef>
          </c:tx>
          <c:spPr>
            <a:ln w="19050">
              <a:solidFill>
                <a:schemeClr val="accent4"/>
              </a:solidFill>
            </a:ln>
          </c:spPr>
          <c:marker>
            <c:symbol val="circle"/>
            <c:size val="9"/>
            <c:spPr>
              <a:noFill/>
              <a:ln>
                <a:noFill/>
              </a:ln>
            </c:spPr>
          </c:marker>
          <c:dLbls>
            <c:spPr>
              <a:noFill/>
              <a:ln>
                <a:noFill/>
              </a:ln>
              <a:effectLst/>
            </c:spPr>
            <c:txPr>
              <a:bodyPr/>
              <a:lstStyle/>
              <a:p>
                <a:pPr>
                  <a:defRPr>
                    <a:solidFill>
                      <a:schemeClr val="bg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Chart!$A$4:$A$8</c:f>
              <c:strCache>
                <c:ptCount val="5"/>
                <c:pt idx="0">
                  <c:v>Q2`24</c:v>
                </c:pt>
                <c:pt idx="1">
                  <c:v>Q3`24</c:v>
                </c:pt>
                <c:pt idx="2">
                  <c:v>Q4`24</c:v>
                </c:pt>
                <c:pt idx="3">
                  <c:v>Q1`25</c:v>
                </c:pt>
                <c:pt idx="4">
                  <c:v>Q2`25</c:v>
                </c:pt>
              </c:strCache>
            </c:strRef>
          </c:cat>
          <c:val>
            <c:numRef>
              <c:f>Chart!$C$4:$C$8</c:f>
              <c:numCache>
                <c:formatCode>0.0</c:formatCode>
                <c:ptCount val="5"/>
                <c:pt idx="0">
                  <c:v>7</c:v>
                </c:pt>
                <c:pt idx="1">
                  <c:v>7.2</c:v>
                </c:pt>
                <c:pt idx="2">
                  <c:v>8.1</c:v>
                </c:pt>
                <c:pt idx="3">
                  <c:v>7.5</c:v>
                </c:pt>
                <c:pt idx="4">
                  <c:v>7.6</c:v>
                </c:pt>
              </c:numCache>
            </c:numRef>
          </c:val>
          <c:smooth val="0"/>
          <c:extLst>
            <c:ext xmlns:c16="http://schemas.microsoft.com/office/drawing/2014/chart" uri="{C3380CC4-5D6E-409C-BE32-E72D297353CC}">
              <c16:uniqueId val="{00000001-3280-4C06-95EE-59D09488B351}"/>
            </c:ext>
          </c:extLst>
        </c:ser>
        <c:dLbls>
          <c:showLegendKey val="0"/>
          <c:showVal val="0"/>
          <c:showCatName val="0"/>
          <c:showSerName val="0"/>
          <c:showPercent val="0"/>
          <c:showBubbleSize val="0"/>
        </c:dLbls>
        <c:marker val="1"/>
        <c:smooth val="0"/>
        <c:axId val="1356473583"/>
        <c:axId val="1356483663"/>
      </c:line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000"/>
        </c:scaling>
        <c:delete val="0"/>
        <c:axPos val="l"/>
        <c:numFmt formatCode="#,##0_);\(#,##0\)" sourceLinked="0"/>
        <c:majorTickMark val="out"/>
        <c:minorTickMark val="none"/>
        <c:tickLblPos val="none"/>
        <c:spPr>
          <a:ln>
            <a:noFill/>
          </a:ln>
        </c:spPr>
        <c:txPr>
          <a:bodyPr rot="0" vert="horz"/>
          <a:lstStyle/>
          <a:p>
            <a:pPr>
              <a:defRPr/>
            </a:pPr>
            <a:endParaRPr lang="en-US"/>
          </a:p>
        </c:txPr>
        <c:crossAx val="265388800"/>
        <c:crosses val="autoZero"/>
        <c:crossBetween val="between"/>
        <c:majorUnit val="500"/>
      </c:valAx>
      <c:valAx>
        <c:axId val="1356483663"/>
        <c:scaling>
          <c:orientation val="minMax"/>
          <c:max val="15"/>
        </c:scaling>
        <c:delete val="0"/>
        <c:axPos val="r"/>
        <c:numFmt formatCode="0.0" sourceLinked="1"/>
        <c:majorTickMark val="none"/>
        <c:minorTickMark val="none"/>
        <c:tickLblPos val="nextTo"/>
        <c:spPr>
          <a:ln>
            <a:solidFill>
              <a:schemeClr val="bg1"/>
            </a:solidFill>
          </a:ln>
        </c:spPr>
        <c:txPr>
          <a:bodyPr/>
          <a:lstStyle/>
          <a:p>
            <a:pPr>
              <a:defRPr>
                <a:solidFill>
                  <a:schemeClr val="bg1"/>
                </a:solidFill>
              </a:defRPr>
            </a:pPr>
            <a:endParaRPr lang="en-US"/>
          </a:p>
        </c:txPr>
        <c:crossAx val="1356473583"/>
        <c:crosses val="max"/>
        <c:crossBetween val="between"/>
      </c:valAx>
      <c:catAx>
        <c:axId val="1356473583"/>
        <c:scaling>
          <c:orientation val="minMax"/>
        </c:scaling>
        <c:delete val="1"/>
        <c:axPos val="b"/>
        <c:numFmt formatCode="General" sourceLinked="1"/>
        <c:majorTickMark val="out"/>
        <c:minorTickMark val="none"/>
        <c:tickLblPos val="nextTo"/>
        <c:crossAx val="1356483663"/>
        <c:crosses val="autoZero"/>
        <c:auto val="1"/>
        <c:lblAlgn val="ctr"/>
        <c:lblOffset val="100"/>
        <c:noMultiLvlLbl val="0"/>
      </c:catAx>
      <c:spPr>
        <a:noFill/>
      </c:spPr>
    </c:plotArea>
    <c:legend>
      <c:legendPos val="t"/>
      <c:layout>
        <c:manualLayout>
          <c:xMode val="edge"/>
          <c:yMode val="edge"/>
          <c:x val="0.16550922173208424"/>
          <c:y val="0.16135144900468584"/>
          <c:w val="0.61314704304280976"/>
          <c:h val="8.8585708090360343E-2"/>
        </c:manualLayout>
      </c:layout>
      <c:overlay val="0"/>
    </c:legend>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Life Insurance Asset under Management</a:t>
            </a:r>
            <a:r>
              <a:rPr lang="lt-LT" b="0"/>
              <a:t> </a:t>
            </a:r>
            <a:r>
              <a:rPr lang="en-US" b="0"/>
              <a:t>(</a:t>
            </a:r>
            <a:r>
              <a:rPr lang="lt-LT" b="0"/>
              <a:t>AuM</a:t>
            </a:r>
            <a:r>
              <a:rPr lang="en-US" b="0"/>
              <a:t>) (€`m)</a:t>
            </a:r>
            <a:r>
              <a:rPr lang="lt-LT" b="0"/>
              <a:t> </a:t>
            </a:r>
          </a:p>
        </c:rich>
      </c:tx>
      <c:layout>
        <c:manualLayout>
          <c:xMode val="edge"/>
          <c:yMode val="edge"/>
          <c:x val="0.17376479748127491"/>
          <c:y val="2.2389058747323148E-2"/>
        </c:manualLayout>
      </c:layout>
      <c:overlay val="0"/>
    </c:title>
    <c:autoTitleDeleted val="0"/>
    <c:plotArea>
      <c:layout>
        <c:manualLayout>
          <c:layoutTarget val="inner"/>
          <c:xMode val="edge"/>
          <c:yMode val="edge"/>
          <c:x val="0"/>
          <c:y val="6.4788366330676903E-2"/>
          <c:w val="0.9988476835445036"/>
          <c:h val="0.71743227425308009"/>
        </c:manualLayout>
      </c:layout>
      <c:barChart>
        <c:barDir val="col"/>
        <c:grouping val="clustered"/>
        <c:varyColors val="0"/>
        <c:ser>
          <c:idx val="0"/>
          <c:order val="0"/>
          <c:tx>
            <c:strRef>
              <c:f>Chart!$B$1</c:f>
              <c:strCache>
                <c:ptCount val="1"/>
                <c:pt idx="0">
                  <c:v>AuM</c:v>
                </c:pt>
              </c:strCache>
            </c:strRef>
          </c:tx>
          <c:spPr>
            <a:solidFill>
              <a:schemeClr val="accent1"/>
            </a:solidFill>
            <a:ln>
              <a:solidFill>
                <a:schemeClr val="bg1"/>
              </a:solidFill>
            </a:ln>
          </c:spPr>
          <c:invertIfNegative val="0"/>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Chart!$B$4:$B$8</c:f>
              <c:numCache>
                <c:formatCode>General</c:formatCode>
                <c:ptCount val="5"/>
                <c:pt idx="0">
                  <c:v>147</c:v>
                </c:pt>
                <c:pt idx="1">
                  <c:v>150.80000000000001</c:v>
                </c:pt>
                <c:pt idx="2">
                  <c:v>155.1</c:v>
                </c:pt>
                <c:pt idx="3">
                  <c:v>151.19999999999999</c:v>
                </c:pt>
                <c:pt idx="4">
                  <c:v>155.6</c:v>
                </c:pt>
              </c:numCache>
            </c:numRef>
          </c:val>
          <c:extLst>
            <c:ext xmlns:c16="http://schemas.microsoft.com/office/drawing/2014/chart" uri="{C3380CC4-5D6E-409C-BE32-E72D297353CC}">
              <c16:uniqueId val="{00000000-5C1E-40EF-ADD6-567756D9F0E1}"/>
            </c:ext>
          </c:extLst>
        </c:ser>
        <c:dLbls>
          <c:showLegendKey val="0"/>
          <c:showVal val="0"/>
          <c:showCatName val="0"/>
          <c:showSerName val="0"/>
          <c:showPercent val="0"/>
          <c:showBubbleSize val="0"/>
        </c:dLbls>
        <c:gapWidth val="80"/>
        <c:axId val="265388800"/>
        <c:axId val="372109312"/>
      </c:bar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00"/>
          <c:min val="50"/>
        </c:scaling>
        <c:delete val="1"/>
        <c:axPos val="l"/>
        <c:numFmt formatCode="#,##0_);\(#,##0\)" sourceLinked="0"/>
        <c:majorTickMark val="out"/>
        <c:minorTickMark val="none"/>
        <c:tickLblPos val="nextTo"/>
        <c:crossAx val="265388800"/>
        <c:crosses val="autoZero"/>
        <c:crossBetween val="between"/>
        <c:majorUnit val="30"/>
      </c:valAx>
      <c:spPr>
        <a:noFill/>
        <a:ln>
          <a:noFill/>
        </a:ln>
      </c:spPr>
    </c:plotArea>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4788366330676903E-2"/>
          <c:w val="0.9988476835445036"/>
          <c:h val="0.71743227425308009"/>
        </c:manualLayout>
      </c:layout>
      <c:barChart>
        <c:barDir val="col"/>
        <c:grouping val="clustered"/>
        <c:varyColors val="0"/>
        <c:ser>
          <c:idx val="0"/>
          <c:order val="0"/>
          <c:tx>
            <c:strRef>
              <c:f>Chart!$B$1</c:f>
              <c:strCache>
                <c:ptCount val="1"/>
                <c:pt idx="0">
                  <c:v>AuM</c:v>
                </c:pt>
              </c:strCache>
            </c:strRef>
          </c:tx>
          <c:spPr>
            <a:solidFill>
              <a:schemeClr val="accent1"/>
            </a:solidFill>
            <a:ln>
              <a:solidFill>
                <a:schemeClr val="bg1"/>
              </a:solidFill>
            </a:ln>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Q2`24</c:v>
                </c:pt>
                <c:pt idx="1">
                  <c:v>Q3`24</c:v>
                </c:pt>
                <c:pt idx="2">
                  <c:v>Q4`24</c:v>
                </c:pt>
                <c:pt idx="3">
                  <c:v>Q1`25</c:v>
                </c:pt>
                <c:pt idx="4">
                  <c:v>Q2`25</c:v>
                </c:pt>
              </c:strCache>
            </c:strRef>
          </c:cat>
          <c:val>
            <c:numRef>
              <c:f>Chart!$B$4:$B$8</c:f>
              <c:numCache>
                <c:formatCode>#,##0</c:formatCode>
                <c:ptCount val="5"/>
                <c:pt idx="0">
                  <c:v>1870</c:v>
                </c:pt>
                <c:pt idx="1">
                  <c:v>1862</c:v>
                </c:pt>
                <c:pt idx="2">
                  <c:v>1936</c:v>
                </c:pt>
                <c:pt idx="3">
                  <c:v>1964</c:v>
                </c:pt>
                <c:pt idx="4">
                  <c:v>1982</c:v>
                </c:pt>
              </c:numCache>
            </c:numRef>
          </c:val>
          <c:extLst>
            <c:ext xmlns:c16="http://schemas.microsoft.com/office/drawing/2014/chart" uri="{C3380CC4-5D6E-409C-BE32-E72D297353CC}">
              <c16:uniqueId val="{00000000-5C1E-40EF-ADD6-567756D9F0E1}"/>
            </c:ext>
          </c:extLst>
        </c:ser>
        <c:dLbls>
          <c:showLegendKey val="0"/>
          <c:showVal val="0"/>
          <c:showCatName val="0"/>
          <c:showSerName val="0"/>
          <c:showPercent val="0"/>
          <c:showBubbleSize val="0"/>
        </c:dLbls>
        <c:gapWidth val="80"/>
        <c:axId val="265388800"/>
        <c:axId val="372109312"/>
      </c:bar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000"/>
          <c:min val="1650"/>
        </c:scaling>
        <c:delete val="1"/>
        <c:axPos val="l"/>
        <c:numFmt formatCode="#,##0_);\(#,##0\)" sourceLinked="0"/>
        <c:majorTickMark val="out"/>
        <c:minorTickMark val="none"/>
        <c:tickLblPos val="nextTo"/>
        <c:crossAx val="265388800"/>
        <c:crosses val="autoZero"/>
        <c:crossBetween val="between"/>
        <c:majorUnit val="30"/>
      </c:valAx>
      <c:spPr>
        <a:noFill/>
        <a:ln>
          <a:noFill/>
        </a:ln>
      </c:spPr>
    </c:plotArea>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9546455119829085"/>
          <c:w val="0.94640687201216711"/>
          <c:h val="0.56793650030272302"/>
        </c:manualLayout>
      </c:layout>
      <c:barChart>
        <c:barDir val="col"/>
        <c:grouping val="clustered"/>
        <c:varyColors val="0"/>
        <c:ser>
          <c:idx val="0"/>
          <c:order val="0"/>
          <c:tx>
            <c:strRef>
              <c:f>Chart!$B$1</c:f>
              <c:strCache>
                <c:ptCount val="1"/>
                <c:pt idx="0">
                  <c:v>Value of Bonds Issued</c:v>
                </c:pt>
              </c:strCache>
            </c:strRef>
          </c:tx>
          <c:spPr>
            <a:solidFill>
              <a:schemeClr val="accent1"/>
            </a:solidFill>
            <a:ln>
              <a:solidFill>
                <a:schemeClr val="bg1"/>
              </a:solidFill>
            </a:ln>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Chart!$A$4:$A$8</c:f>
              <c:strCache>
                <c:ptCount val="5"/>
                <c:pt idx="0">
                  <c:v>2Q`24</c:v>
                </c:pt>
                <c:pt idx="1">
                  <c:v>Q3'24</c:v>
                </c:pt>
                <c:pt idx="2">
                  <c:v>Q4'24</c:v>
                </c:pt>
                <c:pt idx="3">
                  <c:v>Q1'25</c:v>
                </c:pt>
                <c:pt idx="4">
                  <c:v>Q2'25</c:v>
                </c:pt>
              </c:strCache>
            </c:strRef>
          </c:cat>
          <c:val>
            <c:numRef>
              <c:f>Chart!$B$4:$B$8</c:f>
              <c:numCache>
                <c:formatCode>_-* #\ ##0.0_-;\-* #\ ##0.0_-;_-* "-"??_-;_-@_-</c:formatCode>
                <c:ptCount val="5"/>
                <c:pt idx="0">
                  <c:v>91.800000000000011</c:v>
                </c:pt>
                <c:pt idx="1">
                  <c:v>31.3</c:v>
                </c:pt>
                <c:pt idx="2">
                  <c:v>41.5</c:v>
                </c:pt>
                <c:pt idx="3">
                  <c:v>64</c:v>
                </c:pt>
                <c:pt idx="4" formatCode="General">
                  <c:v>66.7</c:v>
                </c:pt>
              </c:numCache>
            </c:numRef>
          </c:val>
          <c:extLst>
            <c:ext xmlns:c16="http://schemas.microsoft.com/office/drawing/2014/chart" uri="{C3380CC4-5D6E-409C-BE32-E72D297353CC}">
              <c16:uniqueId val="{00000000-9B5B-4F70-A9FF-F65D65085F14}"/>
            </c:ext>
          </c:extLst>
        </c:ser>
        <c:dLbls>
          <c:showLegendKey val="0"/>
          <c:showVal val="0"/>
          <c:showCatName val="0"/>
          <c:showSerName val="0"/>
          <c:showPercent val="0"/>
          <c:showBubbleSize val="0"/>
        </c:dLbls>
        <c:gapWidth val="80"/>
        <c:axId val="265388800"/>
        <c:axId val="372109312"/>
      </c:barChart>
      <c:lineChart>
        <c:grouping val="standard"/>
        <c:varyColors val="0"/>
        <c:ser>
          <c:idx val="2"/>
          <c:order val="1"/>
          <c:tx>
            <c:strRef>
              <c:f>Chart!$C$1</c:f>
              <c:strCache>
                <c:ptCount val="1"/>
                <c:pt idx="0">
                  <c:v>Number of Issuances</c:v>
                </c:pt>
              </c:strCache>
            </c:strRef>
          </c:tx>
          <c:spPr>
            <a:ln w="19050">
              <a:solidFill>
                <a:schemeClr val="accent4"/>
              </a:solidFill>
            </a:ln>
          </c:spPr>
          <c:marker>
            <c:symbol val="circle"/>
            <c:size val="9"/>
            <c:spPr>
              <a:noFill/>
              <a:ln>
                <a:noFill/>
              </a:ln>
            </c:spPr>
          </c:marker>
          <c:dLbls>
            <c:dLbl>
              <c:idx val="0"/>
              <c:layout>
                <c:manualLayout>
                  <c:x val="-3.4780134921973904E-2"/>
                  <c:y val="5.61061455427583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5B-4F70-A9FF-F65D65085F14}"/>
                </c:ext>
              </c:extLst>
            </c:dLbl>
            <c:dLbl>
              <c:idx val="1"/>
              <c:numFmt formatCode="#,##0" sourceLinked="0"/>
              <c:spPr>
                <a:noFill/>
                <a:ln>
                  <a:noFill/>
                </a:ln>
                <a:effectLst/>
              </c:spPr>
              <c:txPr>
                <a:bodyPr/>
                <a:lstStyle/>
                <a:p>
                  <a:pPr>
                    <a:defRPr>
                      <a:solidFill>
                        <a:schemeClr val="tx1"/>
                      </a:solidFil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9B5B-4F70-A9FF-F65D65085F14}"/>
                </c:ext>
              </c:extLst>
            </c:dLbl>
            <c:dLbl>
              <c:idx val="2"/>
              <c:numFmt formatCode="#,##0" sourceLinked="0"/>
              <c:spPr>
                <a:noFill/>
                <a:ln>
                  <a:noFill/>
                </a:ln>
                <a:effectLst/>
              </c:spPr>
              <c:txPr>
                <a:bodyPr/>
                <a:lstStyle/>
                <a:p>
                  <a:pPr>
                    <a:defRPr>
                      <a:solidFill>
                        <a:schemeClr val="tx1"/>
                      </a:solidFill>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4-9B5B-4F70-A9FF-F65D65085F14}"/>
                </c:ext>
              </c:extLst>
            </c:dLbl>
            <c:dLbl>
              <c:idx val="4"/>
              <c:layout>
                <c:manualLayout>
                  <c:x val="-2.9603918807944545E-2"/>
                  <c:y val="-5.130236341006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5B-4F70-A9FF-F65D65085F14}"/>
                </c:ext>
              </c:extLst>
            </c:dLbl>
            <c:numFmt formatCode="#,##0" sourceLinked="0"/>
            <c:spPr>
              <a:noFill/>
              <a:ln>
                <a:noFill/>
              </a:ln>
              <a:effectLst/>
            </c:spPr>
            <c:txPr>
              <a:bodyPr/>
              <a:lstStyle/>
              <a:p>
                <a:pPr>
                  <a:defRPr>
                    <a:solidFill>
                      <a:schemeClr val="bg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Chart!$A$4:$A$8</c:f>
              <c:strCache>
                <c:ptCount val="5"/>
                <c:pt idx="0">
                  <c:v>2Q`24</c:v>
                </c:pt>
                <c:pt idx="1">
                  <c:v>Q3'24</c:v>
                </c:pt>
                <c:pt idx="2">
                  <c:v>Q4'24</c:v>
                </c:pt>
                <c:pt idx="3">
                  <c:v>Q1'25</c:v>
                </c:pt>
                <c:pt idx="4">
                  <c:v>Q2'25</c:v>
                </c:pt>
              </c:strCache>
            </c:strRef>
          </c:cat>
          <c:val>
            <c:numRef>
              <c:f>Chart!$C$4:$C$8</c:f>
              <c:numCache>
                <c:formatCode>0.0</c:formatCode>
                <c:ptCount val="5"/>
                <c:pt idx="0">
                  <c:v>15</c:v>
                </c:pt>
                <c:pt idx="1">
                  <c:v>8</c:v>
                </c:pt>
                <c:pt idx="2">
                  <c:v>10</c:v>
                </c:pt>
                <c:pt idx="3">
                  <c:v>4</c:v>
                </c:pt>
                <c:pt idx="4">
                  <c:v>8</c:v>
                </c:pt>
              </c:numCache>
            </c:numRef>
          </c:val>
          <c:smooth val="0"/>
          <c:extLst>
            <c:ext xmlns:c16="http://schemas.microsoft.com/office/drawing/2014/chart" uri="{C3380CC4-5D6E-409C-BE32-E72D297353CC}">
              <c16:uniqueId val="{00000001-9B5B-4F70-A9FF-F65D65085F14}"/>
            </c:ext>
          </c:extLst>
        </c:ser>
        <c:dLbls>
          <c:showLegendKey val="0"/>
          <c:showVal val="0"/>
          <c:showCatName val="0"/>
          <c:showSerName val="0"/>
          <c:showPercent val="0"/>
          <c:showBubbleSize val="0"/>
        </c:dLbls>
        <c:marker val="1"/>
        <c:smooth val="0"/>
        <c:axId val="1356473583"/>
        <c:axId val="1356483663"/>
      </c:line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100"/>
          <c:min val="0"/>
        </c:scaling>
        <c:delete val="0"/>
        <c:axPos val="l"/>
        <c:numFmt formatCode="#,##0" sourceLinked="0"/>
        <c:majorTickMark val="out"/>
        <c:minorTickMark val="none"/>
        <c:tickLblPos val="none"/>
        <c:spPr>
          <a:ln>
            <a:noFill/>
          </a:ln>
        </c:spPr>
        <c:txPr>
          <a:bodyPr rot="0" vert="horz"/>
          <a:lstStyle/>
          <a:p>
            <a:pPr>
              <a:defRPr/>
            </a:pPr>
            <a:endParaRPr lang="en-US"/>
          </a:p>
        </c:txPr>
        <c:crossAx val="265388800"/>
        <c:crosses val="autoZero"/>
        <c:crossBetween val="between"/>
      </c:valAx>
      <c:valAx>
        <c:axId val="1356483663"/>
        <c:scaling>
          <c:orientation val="minMax"/>
          <c:max val="17"/>
        </c:scaling>
        <c:delete val="0"/>
        <c:axPos val="r"/>
        <c:numFmt formatCode="0.0" sourceLinked="1"/>
        <c:majorTickMark val="none"/>
        <c:minorTickMark val="none"/>
        <c:tickLblPos val="nextTo"/>
        <c:spPr>
          <a:ln>
            <a:solidFill>
              <a:schemeClr val="bg1"/>
            </a:solidFill>
          </a:ln>
        </c:spPr>
        <c:txPr>
          <a:bodyPr/>
          <a:lstStyle/>
          <a:p>
            <a:pPr>
              <a:defRPr>
                <a:solidFill>
                  <a:schemeClr val="bg1"/>
                </a:solidFill>
              </a:defRPr>
            </a:pPr>
            <a:endParaRPr lang="en-US"/>
          </a:p>
        </c:txPr>
        <c:crossAx val="1356473583"/>
        <c:crosses val="max"/>
        <c:crossBetween val="between"/>
      </c:valAx>
      <c:catAx>
        <c:axId val="1356473583"/>
        <c:scaling>
          <c:orientation val="minMax"/>
        </c:scaling>
        <c:delete val="1"/>
        <c:axPos val="b"/>
        <c:numFmt formatCode="General" sourceLinked="1"/>
        <c:majorTickMark val="out"/>
        <c:minorTickMark val="none"/>
        <c:tickLblPos val="nextTo"/>
        <c:crossAx val="1356483663"/>
        <c:crosses val="autoZero"/>
        <c:auto val="1"/>
        <c:lblAlgn val="ctr"/>
        <c:lblOffset val="100"/>
        <c:noMultiLvlLbl val="0"/>
      </c:catAx>
      <c:spPr>
        <a:noFill/>
      </c:spPr>
    </c:plotArea>
    <c:legend>
      <c:legendPos val="t"/>
      <c:layout>
        <c:manualLayout>
          <c:xMode val="edge"/>
          <c:yMode val="edge"/>
          <c:x val="0.16550922173208424"/>
          <c:y val="0.16135144900468584"/>
          <c:w val="0.61314704304280976"/>
          <c:h val="8.8585708090360343E-2"/>
        </c:manualLayout>
      </c:layout>
      <c:overlay val="0"/>
    </c:legend>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524482041723421"/>
          <c:w val="0.9988476835445036"/>
          <c:h val="0.61697531573914133"/>
        </c:manualLayout>
      </c:layout>
      <c:barChart>
        <c:barDir val="col"/>
        <c:grouping val="clustered"/>
        <c:varyColors val="0"/>
        <c:ser>
          <c:idx val="0"/>
          <c:order val="0"/>
          <c:tx>
            <c:strRef>
              <c:f>Chart!$B$1</c:f>
              <c:strCache>
                <c:ptCount val="1"/>
                <c:pt idx="0">
                  <c:v>&gt;90 days</c:v>
                </c:pt>
              </c:strCache>
            </c:strRef>
          </c:tx>
          <c:spPr>
            <a:solidFill>
              <a:schemeClr val="accent1"/>
            </a:solidFill>
            <a:ln>
              <a:solidFill>
                <a:schemeClr val="bg1"/>
              </a:solidFill>
            </a:ln>
          </c:spPr>
          <c:invertIfNegative val="0"/>
          <c:dLbls>
            <c:numFmt formatCode="0.0%" sourceLinked="0"/>
            <c:spPr>
              <a:noFill/>
              <a:ln>
                <a:noFill/>
              </a:ln>
              <a:effectLst/>
            </c:spPr>
            <c:txPr>
              <a:bodyPr wrap="square" lIns="38100" tIns="19050" rIns="38100" bIns="19050" anchor="ctr">
                <a:spAutoFit/>
              </a:bodyPr>
              <a:lstStyle/>
              <a:p>
                <a:pPr>
                  <a:defRPr>
                    <a:solidFill>
                      <a:schemeClr val="bg1"/>
                    </a:solidFill>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2022</c:v>
                </c:pt>
                <c:pt idx="1">
                  <c:v>2023</c:v>
                </c:pt>
                <c:pt idx="2">
                  <c:v>2024</c:v>
                </c:pt>
                <c:pt idx="3">
                  <c:v>1H`25</c:v>
                </c:pt>
              </c:strCache>
            </c:strRef>
          </c:cat>
          <c:val>
            <c:numRef>
              <c:f>Chart!$B$3:$B$6</c:f>
              <c:numCache>
                <c:formatCode>0.0%</c:formatCode>
                <c:ptCount val="4"/>
                <c:pt idx="0">
                  <c:v>1.4E-2</c:v>
                </c:pt>
                <c:pt idx="1">
                  <c:v>1.6E-2</c:v>
                </c:pt>
                <c:pt idx="2">
                  <c:v>1.4E-2</c:v>
                </c:pt>
                <c:pt idx="3">
                  <c:v>1.6E-2</c:v>
                </c:pt>
              </c:numCache>
            </c:numRef>
          </c:val>
          <c:extLst>
            <c:ext xmlns:c16="http://schemas.microsoft.com/office/drawing/2014/chart" uri="{C3380CC4-5D6E-409C-BE32-E72D297353CC}">
              <c16:uniqueId val="{00000000-F6F0-4306-82BC-1EF49FA060DB}"/>
            </c:ext>
          </c:extLst>
        </c:ser>
        <c:ser>
          <c:idx val="1"/>
          <c:order val="1"/>
          <c:tx>
            <c:strRef>
              <c:f>Chart!$C$1</c:f>
              <c:strCache>
                <c:ptCount val="1"/>
                <c:pt idx="0">
                  <c:v>NPL</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a:solidFill>
                      <a:schemeClr val="tx1"/>
                    </a:solidFill>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2022</c:v>
                </c:pt>
                <c:pt idx="1">
                  <c:v>2023</c:v>
                </c:pt>
                <c:pt idx="2">
                  <c:v>2024</c:v>
                </c:pt>
                <c:pt idx="3">
                  <c:v>1H`25</c:v>
                </c:pt>
              </c:strCache>
            </c:strRef>
          </c:cat>
          <c:val>
            <c:numRef>
              <c:f>Chart!$C$3:$C$6</c:f>
              <c:numCache>
                <c:formatCode>0.0%</c:formatCode>
                <c:ptCount val="4"/>
                <c:pt idx="0">
                  <c:v>2.5999999999999999E-2</c:v>
                </c:pt>
                <c:pt idx="1">
                  <c:v>2.5000000000000001E-2</c:v>
                </c:pt>
                <c:pt idx="2">
                  <c:v>2.1000000000000001E-2</c:v>
                </c:pt>
                <c:pt idx="3">
                  <c:v>2.6000000000000002E-2</c:v>
                </c:pt>
              </c:numCache>
            </c:numRef>
          </c:val>
          <c:extLst>
            <c:ext xmlns:c16="http://schemas.microsoft.com/office/drawing/2014/chart" uri="{C3380CC4-5D6E-409C-BE32-E72D297353CC}">
              <c16:uniqueId val="{00000001-F6F0-4306-82BC-1EF49FA060DB}"/>
            </c:ext>
          </c:extLst>
        </c:ser>
        <c:dLbls>
          <c:showLegendKey val="0"/>
          <c:showVal val="0"/>
          <c:showCatName val="0"/>
          <c:showSerName val="0"/>
          <c:showPercent val="0"/>
          <c:showBubbleSize val="0"/>
        </c:dLbls>
        <c:gapWidth val="80"/>
        <c:overlap val="1"/>
        <c:axId val="265388800"/>
        <c:axId val="372109312"/>
      </c:barChart>
      <c:catAx>
        <c:axId val="265388800"/>
        <c:scaling>
          <c:orientation val="minMax"/>
        </c:scaling>
        <c:delete val="0"/>
        <c:axPos val="b"/>
        <c:numFmt formatCode="General" sourceLinked="1"/>
        <c:majorTickMark val="none"/>
        <c:minorTickMark val="none"/>
        <c:tickLblPos val="nextTo"/>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scaling>
        <c:delete val="1"/>
        <c:axPos val="l"/>
        <c:numFmt formatCode="#,##0_);\(#,##0\)" sourceLinked="0"/>
        <c:majorTickMark val="out"/>
        <c:minorTickMark val="none"/>
        <c:tickLblPos val="nextTo"/>
        <c:crossAx val="265388800"/>
        <c:crosses val="autoZero"/>
        <c:crossBetween val="between"/>
      </c:valAx>
      <c:spPr>
        <a:noFill/>
        <a:ln>
          <a:noFill/>
        </a:ln>
      </c:spPr>
    </c:plotArea>
    <c:legend>
      <c:legendPos val="t"/>
      <c:layout>
        <c:manualLayout>
          <c:xMode val="edge"/>
          <c:yMode val="edge"/>
          <c:x val="0.38126547116985804"/>
          <c:y val="1.7896591521337105E-2"/>
          <c:w val="0.23746905766028387"/>
          <c:h val="8.5008235301013438E-2"/>
        </c:manualLayout>
      </c:layout>
      <c:overlay val="0"/>
    </c:legend>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19997396653689E-4"/>
          <c:y val="0.27964490846615148"/>
          <c:w val="0.99907080002603343"/>
          <c:h val="0.63334059067220883"/>
        </c:manualLayout>
      </c:layout>
      <c:lineChart>
        <c:grouping val="standard"/>
        <c:varyColors val="0"/>
        <c:ser>
          <c:idx val="1"/>
          <c:order val="0"/>
          <c:tx>
            <c:strRef>
              <c:f>Chart!$C$1</c:f>
              <c:strCache>
                <c:ptCount val="1"/>
                <c:pt idx="0">
                  <c:v>Contracted</c:v>
                </c:pt>
              </c:strCache>
            </c:strRef>
          </c:tx>
          <c:spPr>
            <a:ln w="15875">
              <a:solidFill>
                <a:schemeClr val="accent3"/>
              </a:solidFill>
            </a:ln>
          </c:spPr>
          <c:marker>
            <c:symbol val="none"/>
          </c:marker>
          <c:dLbls>
            <c:dLbl>
              <c:idx val="1"/>
              <c:numFmt formatCode="#,##0" sourceLinked="0"/>
              <c:spPr/>
              <c:txPr>
                <a:bodyPr/>
                <a:lstStyle/>
                <a:p>
                  <a:pPr>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13DA-4468-89B1-9CE3746BEE5C}"/>
                </c:ext>
              </c:extLst>
            </c:dLbl>
            <c:numFmt formatCode="#,##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Chart!$A$4:$A$9</c:f>
              <c:strCache>
                <c:ptCount val="6"/>
                <c:pt idx="0">
                  <c:v>2020</c:v>
                </c:pt>
                <c:pt idx="1">
                  <c:v>2021</c:v>
                </c:pt>
                <c:pt idx="2">
                  <c:v>2022</c:v>
                </c:pt>
                <c:pt idx="3">
                  <c:v>2023</c:v>
                </c:pt>
                <c:pt idx="4">
                  <c:v>2024</c:v>
                </c:pt>
                <c:pt idx="5">
                  <c:v>1H`25</c:v>
                </c:pt>
              </c:strCache>
            </c:strRef>
          </c:cat>
          <c:val>
            <c:numRef>
              <c:f>Chart!$C$4:$C$9</c:f>
              <c:numCache>
                <c:formatCode>General</c:formatCode>
                <c:ptCount val="6"/>
                <c:pt idx="0">
                  <c:v>582.31878456999971</c:v>
                </c:pt>
                <c:pt idx="1">
                  <c:v>711.26598234999938</c:v>
                </c:pt>
                <c:pt idx="2">
                  <c:v>818.66755417999934</c:v>
                </c:pt>
                <c:pt idx="3">
                  <c:v>1034.2101134199995</c:v>
                </c:pt>
                <c:pt idx="4">
                  <c:v>1232.2626089099997</c:v>
                </c:pt>
                <c:pt idx="5">
                  <c:v>1255</c:v>
                </c:pt>
              </c:numCache>
            </c:numRef>
          </c:val>
          <c:smooth val="0"/>
          <c:extLst>
            <c:ext xmlns:c16="http://schemas.microsoft.com/office/drawing/2014/chart" uri="{C3380CC4-5D6E-409C-BE32-E72D297353CC}">
              <c16:uniqueId val="{00000002-13DA-4468-89B1-9CE3746BEE5C}"/>
            </c:ext>
          </c:extLst>
        </c:ser>
        <c:ser>
          <c:idx val="3"/>
          <c:order val="1"/>
          <c:tx>
            <c:strRef>
              <c:f>Chart!$F$1</c:f>
              <c:strCache>
                <c:ptCount val="1"/>
                <c:pt idx="0">
                  <c:v>Net Paid Out</c:v>
                </c:pt>
              </c:strCache>
            </c:strRef>
          </c:tx>
          <c:spPr>
            <a:ln w="15875"/>
          </c:spPr>
          <c:marker>
            <c:symbol val="none"/>
          </c:marker>
          <c:dLbls>
            <c:numFmt formatCode="#,##0" sourceLinked="0"/>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Chart!$A$4:$A$9</c:f>
              <c:strCache>
                <c:ptCount val="6"/>
                <c:pt idx="0">
                  <c:v>2020</c:v>
                </c:pt>
                <c:pt idx="1">
                  <c:v>2021</c:v>
                </c:pt>
                <c:pt idx="2">
                  <c:v>2022</c:v>
                </c:pt>
                <c:pt idx="3">
                  <c:v>2023</c:v>
                </c:pt>
                <c:pt idx="4">
                  <c:v>2024</c:v>
                </c:pt>
                <c:pt idx="5">
                  <c:v>1H`25</c:v>
                </c:pt>
              </c:strCache>
            </c:strRef>
          </c:cat>
          <c:val>
            <c:numRef>
              <c:f>Chart!$F$4:$F$9</c:f>
              <c:numCache>
                <c:formatCode>General</c:formatCode>
                <c:ptCount val="6"/>
                <c:pt idx="0">
                  <c:v>291.97297575999943</c:v>
                </c:pt>
                <c:pt idx="1">
                  <c:v>347.01302686000031</c:v>
                </c:pt>
                <c:pt idx="2">
                  <c:v>420.3447509399997</c:v>
                </c:pt>
                <c:pt idx="3">
                  <c:v>525.10670556000014</c:v>
                </c:pt>
                <c:pt idx="4">
                  <c:v>673.04507956000043</c:v>
                </c:pt>
                <c:pt idx="5">
                  <c:v>671</c:v>
                </c:pt>
              </c:numCache>
            </c:numRef>
          </c:val>
          <c:smooth val="0"/>
          <c:extLst>
            <c:ext xmlns:c16="http://schemas.microsoft.com/office/drawing/2014/chart" uri="{C3380CC4-5D6E-409C-BE32-E72D297353CC}">
              <c16:uniqueId val="{00000004-13DA-4468-89B1-9CE3746BEE5C}"/>
            </c:ext>
          </c:extLst>
        </c:ser>
        <c:dLbls>
          <c:showLegendKey val="0"/>
          <c:showVal val="0"/>
          <c:showCatName val="0"/>
          <c:showSerName val="0"/>
          <c:showPercent val="0"/>
          <c:showBubbleSize val="0"/>
        </c:dLbls>
        <c:smooth val="0"/>
        <c:axId val="265388800"/>
        <c:axId val="372109312"/>
      </c:line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1400"/>
          <c:min val="0.5"/>
        </c:scaling>
        <c:delete val="1"/>
        <c:axPos val="l"/>
        <c:numFmt formatCode="#,##0" sourceLinked="0"/>
        <c:majorTickMark val="out"/>
        <c:minorTickMark val="none"/>
        <c:tickLblPos val="nextTo"/>
        <c:crossAx val="265388800"/>
        <c:crosses val="autoZero"/>
        <c:crossBetween val="between"/>
        <c:majorUnit val="100"/>
      </c:valAx>
    </c:plotArea>
    <c:legend>
      <c:legendPos val="t"/>
      <c:overlay val="0"/>
    </c:legend>
    <c:plotVisOnly val="1"/>
    <c:dispBlanksAs val="gap"/>
    <c:showDLblsOverMax val="0"/>
  </c:chart>
  <c:txPr>
    <a:bodyPr/>
    <a:lstStyle/>
    <a:p>
      <a:pPr>
        <a:defRPr sz="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371013576118324E-3"/>
          <c:y val="0.27045358963169425"/>
          <c:w val="0.99716289864238816"/>
          <c:h val="0.62726962354683147"/>
        </c:manualLayout>
      </c:layout>
      <c:lineChart>
        <c:grouping val="standard"/>
        <c:varyColors val="0"/>
        <c:ser>
          <c:idx val="1"/>
          <c:order val="0"/>
          <c:tx>
            <c:strRef>
              <c:f>Chart!$C$1</c:f>
              <c:strCache>
                <c:ptCount val="1"/>
                <c:pt idx="0">
                  <c:v>Interest Income</c:v>
                </c:pt>
              </c:strCache>
            </c:strRef>
          </c:tx>
          <c:spPr>
            <a:ln w="15875">
              <a:solidFill>
                <a:schemeClr val="accent3"/>
              </a:solidFill>
            </a:ln>
          </c:spPr>
          <c:marker>
            <c:symbol val="none"/>
          </c:marker>
          <c:dLbls>
            <c:dLbl>
              <c:idx val="1"/>
              <c:numFmt formatCode="#,##0.0" sourceLinked="0"/>
              <c:spPr/>
              <c:txPr>
                <a:bodyPr/>
                <a:lstStyle/>
                <a:p>
                  <a:pPr>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199B-46AE-9932-E9F774B25DDC}"/>
                </c:ext>
              </c:extLst>
            </c:dLbl>
            <c:numFmt formatCode="#,##0.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Chart!$A$4:$A$8</c:f>
              <c:strCache>
                <c:ptCount val="5"/>
                <c:pt idx="0">
                  <c:v>Q2'24</c:v>
                </c:pt>
                <c:pt idx="1">
                  <c:v>Q3'24</c:v>
                </c:pt>
                <c:pt idx="2">
                  <c:v>Q4'24</c:v>
                </c:pt>
                <c:pt idx="3">
                  <c:v>Q1'25</c:v>
                </c:pt>
                <c:pt idx="4">
                  <c:v>Q2'25</c:v>
                </c:pt>
              </c:strCache>
            </c:strRef>
          </c:cat>
          <c:val>
            <c:numRef>
              <c:f>Chart!$C$4:$C$8</c:f>
              <c:numCache>
                <c:formatCode>General</c:formatCode>
                <c:ptCount val="5"/>
                <c:pt idx="0">
                  <c:v>4.91</c:v>
                </c:pt>
                <c:pt idx="1">
                  <c:v>5.14</c:v>
                </c:pt>
                <c:pt idx="2">
                  <c:v>5.0999999999999996</c:v>
                </c:pt>
                <c:pt idx="3">
                  <c:v>4.91</c:v>
                </c:pt>
                <c:pt idx="4">
                  <c:v>4.5999999999999996</c:v>
                </c:pt>
              </c:numCache>
            </c:numRef>
          </c:val>
          <c:smooth val="0"/>
          <c:extLst>
            <c:ext xmlns:c16="http://schemas.microsoft.com/office/drawing/2014/chart" uri="{C3380CC4-5D6E-409C-BE32-E72D297353CC}">
              <c16:uniqueId val="{00000001-199B-46AE-9932-E9F774B25DDC}"/>
            </c:ext>
          </c:extLst>
        </c:ser>
        <c:ser>
          <c:idx val="3"/>
          <c:order val="1"/>
          <c:tx>
            <c:strRef>
              <c:f>Chart!$F$1</c:f>
              <c:strCache>
                <c:ptCount val="1"/>
                <c:pt idx="0">
                  <c:v>Comission Income</c:v>
                </c:pt>
              </c:strCache>
            </c:strRef>
          </c:tx>
          <c:spPr>
            <a:ln w="15875"/>
          </c:spPr>
          <c:marker>
            <c:symbol val="none"/>
          </c:marker>
          <c:dLbls>
            <c:numFmt formatCode="#,##0.0" sourceLinked="0"/>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Chart!$A$4:$A$8</c:f>
              <c:strCache>
                <c:ptCount val="5"/>
                <c:pt idx="0">
                  <c:v>Q2'24</c:v>
                </c:pt>
                <c:pt idx="1">
                  <c:v>Q3'24</c:v>
                </c:pt>
                <c:pt idx="2">
                  <c:v>Q4'24</c:v>
                </c:pt>
                <c:pt idx="3">
                  <c:v>Q1'25</c:v>
                </c:pt>
                <c:pt idx="4">
                  <c:v>Q2'25</c:v>
                </c:pt>
              </c:strCache>
            </c:strRef>
          </c:cat>
          <c:val>
            <c:numRef>
              <c:f>Chart!$F$4:$F$8</c:f>
              <c:numCache>
                <c:formatCode>General</c:formatCode>
                <c:ptCount val="5"/>
                <c:pt idx="0">
                  <c:v>1.78</c:v>
                </c:pt>
                <c:pt idx="1">
                  <c:v>1.99</c:v>
                </c:pt>
                <c:pt idx="2">
                  <c:v>2.14</c:v>
                </c:pt>
                <c:pt idx="3">
                  <c:v>2.15</c:v>
                </c:pt>
                <c:pt idx="4">
                  <c:v>2.1800000000000002</c:v>
                </c:pt>
              </c:numCache>
            </c:numRef>
          </c:val>
          <c:smooth val="0"/>
          <c:extLst>
            <c:ext xmlns:c16="http://schemas.microsoft.com/office/drawing/2014/chart" uri="{C3380CC4-5D6E-409C-BE32-E72D297353CC}">
              <c16:uniqueId val="{00000002-199B-46AE-9932-E9F774B25DDC}"/>
            </c:ext>
          </c:extLst>
        </c:ser>
        <c:dLbls>
          <c:showLegendKey val="0"/>
          <c:showVal val="0"/>
          <c:showCatName val="0"/>
          <c:showSerName val="0"/>
          <c:showPercent val="0"/>
          <c:showBubbleSize val="0"/>
        </c:dLbls>
        <c:smooth val="0"/>
        <c:axId val="265388800"/>
        <c:axId val="372109312"/>
      </c:line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6"/>
          <c:min val="0.5"/>
        </c:scaling>
        <c:delete val="1"/>
        <c:axPos val="l"/>
        <c:numFmt formatCode="#,##0" sourceLinked="0"/>
        <c:majorTickMark val="out"/>
        <c:minorTickMark val="none"/>
        <c:tickLblPos val="nextTo"/>
        <c:crossAx val="265388800"/>
        <c:crosses val="autoZero"/>
        <c:crossBetween val="between"/>
        <c:majorUnit val="100"/>
      </c:valAx>
    </c:plotArea>
    <c:legend>
      <c:legendPos val="t"/>
      <c:overlay val="0"/>
    </c:legend>
    <c:plotVisOnly val="1"/>
    <c:dispBlanksAs val="gap"/>
    <c:showDLblsOverMax val="0"/>
  </c:chart>
  <c:txPr>
    <a:bodyPr/>
    <a:lstStyle/>
    <a:p>
      <a:pPr>
        <a:defRPr sz="8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006019582793682E-2"/>
          <c:w val="0.66666673610241722"/>
          <c:h val="0.78103756582405426"/>
        </c:manualLayout>
      </c:layout>
      <c:lineChart>
        <c:grouping val="standard"/>
        <c:varyColors val="0"/>
        <c:ser>
          <c:idx val="0"/>
          <c:order val="0"/>
          <c:tx>
            <c:strRef>
              <c:f>Sheet1!$A$2</c:f>
              <c:strCache>
                <c:ptCount val="1"/>
                <c:pt idx="0">
                  <c:v>Loan portfolio LTV</c:v>
                </c:pt>
              </c:strCache>
            </c:strRef>
          </c:tx>
          <c:spPr>
            <a:ln w="19050" cap="rnd">
              <a:solidFill>
                <a:schemeClr val="accent4"/>
              </a:solidFill>
              <a:round/>
            </a:ln>
            <a:effectLst/>
          </c:spPr>
          <c:marker>
            <c:symbol val="circle"/>
            <c:size val="5"/>
            <c:spPr>
              <a:noFill/>
              <a:ln w="9525">
                <a:no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Sheet1!$C$1:$G$1</c:f>
              <c:strCache>
                <c:ptCount val="5"/>
                <c:pt idx="0">
                  <c:v>2Q`24</c:v>
                </c:pt>
                <c:pt idx="1">
                  <c:v>3Q`24</c:v>
                </c:pt>
                <c:pt idx="2">
                  <c:v>4Q`24</c:v>
                </c:pt>
                <c:pt idx="3">
                  <c:v>1Q`25</c:v>
                </c:pt>
                <c:pt idx="4">
                  <c:v>2Q`25</c:v>
                </c:pt>
              </c:strCache>
            </c:strRef>
          </c:cat>
          <c:val>
            <c:numRef>
              <c:f>Sheet1!$C$2:$G$2</c:f>
              <c:numCache>
                <c:formatCode>0%</c:formatCode>
                <c:ptCount val="5"/>
                <c:pt idx="0">
                  <c:v>0.43</c:v>
                </c:pt>
                <c:pt idx="1">
                  <c:v>0.41</c:v>
                </c:pt>
                <c:pt idx="2">
                  <c:v>0.43</c:v>
                </c:pt>
                <c:pt idx="3">
                  <c:v>0.42</c:v>
                </c:pt>
                <c:pt idx="4">
                  <c:v>0.44</c:v>
                </c:pt>
              </c:numCache>
            </c:numRef>
          </c:val>
          <c:smooth val="0"/>
          <c:extLst>
            <c:ext xmlns:c16="http://schemas.microsoft.com/office/drawing/2014/chart" uri="{C3380CC4-5D6E-409C-BE32-E72D297353CC}">
              <c16:uniqueId val="{00000000-DB14-4D9D-9E0E-B672E8BDB80C}"/>
            </c:ext>
          </c:extLst>
        </c:ser>
        <c:ser>
          <c:idx val="2"/>
          <c:order val="2"/>
          <c:tx>
            <c:strRef>
              <c:f>Sheet1!$A$4</c:f>
              <c:strCache>
                <c:ptCount val="1"/>
                <c:pt idx="0">
                  <c:v>Mortgage loans LTV</c:v>
                </c:pt>
              </c:strCache>
            </c:strRef>
          </c:tx>
          <c:spPr>
            <a:ln w="19050" cap="rnd">
              <a:solidFill>
                <a:schemeClr val="accent3"/>
              </a:solidFill>
              <a:round/>
            </a:ln>
            <a:effectLst/>
          </c:spPr>
          <c:marker>
            <c:symbol val="circle"/>
            <c:size val="5"/>
            <c:spPr>
              <a:noFill/>
              <a:ln w="9525">
                <a:no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Sheet1!$C$1:$G$1</c:f>
              <c:strCache>
                <c:ptCount val="5"/>
                <c:pt idx="0">
                  <c:v>2Q`24</c:v>
                </c:pt>
                <c:pt idx="1">
                  <c:v>3Q`24</c:v>
                </c:pt>
                <c:pt idx="2">
                  <c:v>4Q`24</c:v>
                </c:pt>
                <c:pt idx="3">
                  <c:v>1Q`25</c:v>
                </c:pt>
                <c:pt idx="4">
                  <c:v>2Q`25</c:v>
                </c:pt>
              </c:strCache>
            </c:strRef>
          </c:cat>
          <c:val>
            <c:numRef>
              <c:f>Sheet1!$C$4:$G$4</c:f>
              <c:numCache>
                <c:formatCode>0%</c:formatCode>
                <c:ptCount val="5"/>
                <c:pt idx="0">
                  <c:v>0.47</c:v>
                </c:pt>
                <c:pt idx="1">
                  <c:v>0.43</c:v>
                </c:pt>
                <c:pt idx="2">
                  <c:v>0.44</c:v>
                </c:pt>
                <c:pt idx="3">
                  <c:v>0.43</c:v>
                </c:pt>
                <c:pt idx="4">
                  <c:v>0.44</c:v>
                </c:pt>
              </c:numCache>
            </c:numRef>
          </c:val>
          <c:smooth val="0"/>
          <c:extLst>
            <c:ext xmlns:c16="http://schemas.microsoft.com/office/drawing/2014/chart" uri="{C3380CC4-5D6E-409C-BE32-E72D297353CC}">
              <c16:uniqueId val="{00000001-DB14-4D9D-9E0E-B672E8BDB80C}"/>
            </c:ext>
          </c:extLst>
        </c:ser>
        <c:ser>
          <c:idx val="5"/>
          <c:order val="5"/>
          <c:tx>
            <c:strRef>
              <c:f>Sheet1!$A$7</c:f>
              <c:strCache>
                <c:ptCount val="1"/>
                <c:pt idx="0">
                  <c:v>Loans secured by commercial real estate LTV</c:v>
                </c:pt>
              </c:strCache>
            </c:strRef>
          </c:tx>
          <c:spPr>
            <a:ln w="19050" cap="rnd">
              <a:solidFill>
                <a:schemeClr val="accent6"/>
              </a:solidFill>
              <a:round/>
            </a:ln>
            <a:effectLst/>
          </c:spPr>
          <c:marker>
            <c:symbol val="circle"/>
            <c:size val="5"/>
            <c:spPr>
              <a:noFill/>
              <a:ln w="9525">
                <a:no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Sheet1!$C$1:$G$1</c:f>
              <c:strCache>
                <c:ptCount val="5"/>
                <c:pt idx="0">
                  <c:v>2Q`24</c:v>
                </c:pt>
                <c:pt idx="1">
                  <c:v>3Q`24</c:v>
                </c:pt>
                <c:pt idx="2">
                  <c:v>4Q`24</c:v>
                </c:pt>
                <c:pt idx="3">
                  <c:v>1Q`25</c:v>
                </c:pt>
                <c:pt idx="4">
                  <c:v>2Q`25</c:v>
                </c:pt>
              </c:strCache>
            </c:strRef>
          </c:cat>
          <c:val>
            <c:numRef>
              <c:f>Sheet1!$C$7:$G$7</c:f>
              <c:numCache>
                <c:formatCode>0%</c:formatCode>
                <c:ptCount val="5"/>
                <c:pt idx="0">
                  <c:v>0.31</c:v>
                </c:pt>
                <c:pt idx="1">
                  <c:v>0.3</c:v>
                </c:pt>
                <c:pt idx="2">
                  <c:v>0.33</c:v>
                </c:pt>
                <c:pt idx="3">
                  <c:v>0.32</c:v>
                </c:pt>
                <c:pt idx="4">
                  <c:v>0.34</c:v>
                </c:pt>
              </c:numCache>
            </c:numRef>
          </c:val>
          <c:smooth val="0"/>
          <c:extLst>
            <c:ext xmlns:c16="http://schemas.microsoft.com/office/drawing/2014/chart" uri="{C3380CC4-5D6E-409C-BE32-E72D297353CC}">
              <c16:uniqueId val="{00000002-DB14-4D9D-9E0E-B672E8BDB80C}"/>
            </c:ext>
          </c:extLst>
        </c:ser>
        <c:dLbls>
          <c:showLegendKey val="0"/>
          <c:showVal val="0"/>
          <c:showCatName val="0"/>
          <c:showSerName val="0"/>
          <c:showPercent val="0"/>
          <c:showBubbleSize val="0"/>
        </c:dLbls>
        <c:marker val="1"/>
        <c:smooth val="0"/>
        <c:axId val="1719254816"/>
        <c:axId val="1542432528"/>
        <c:extLst>
          <c:ext xmlns:c15="http://schemas.microsoft.com/office/drawing/2012/chart" uri="{02D57815-91ED-43cb-92C2-25804820EDAC}">
            <c15:filteredLineSeries>
              <c15:ser>
                <c:idx val="1"/>
                <c:order val="1"/>
                <c:tx>
                  <c:strRef>
                    <c:extLst>
                      <c:ext uri="{02D57815-91ED-43cb-92C2-25804820EDAC}">
                        <c15:formulaRef>
                          <c15:sqref>Sheet1!$A$3</c15:sqref>
                        </c15:formulaRef>
                      </c:ext>
                    </c:extLst>
                    <c:strCache>
                      <c:ptCount val="1"/>
                      <c:pt idx="0">
                        <c:v>Loan volume covered by collateral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Sheet1!$C$1:$G$1</c15:sqref>
                        </c15:formulaRef>
                      </c:ext>
                    </c:extLst>
                    <c:strCache>
                      <c:ptCount val="5"/>
                      <c:pt idx="0">
                        <c:v>2Q`24</c:v>
                      </c:pt>
                      <c:pt idx="1">
                        <c:v>3Q`24</c:v>
                      </c:pt>
                      <c:pt idx="2">
                        <c:v>4Q`24</c:v>
                      </c:pt>
                      <c:pt idx="3">
                        <c:v>1Q`25</c:v>
                      </c:pt>
                      <c:pt idx="4">
                        <c:v>2Q`25</c:v>
                      </c:pt>
                    </c:strCache>
                  </c:strRef>
                </c:cat>
                <c:val>
                  <c:numRef>
                    <c:extLst>
                      <c:ext uri="{02D57815-91ED-43cb-92C2-25804820EDAC}">
                        <c15:formulaRef>
                          <c15:sqref>Sheet1!$C$3:$G$3</c15:sqref>
                        </c15:formulaRef>
                      </c:ext>
                    </c:extLst>
                    <c:numCache>
                      <c:formatCode>0%</c:formatCode>
                      <c:ptCount val="5"/>
                      <c:pt idx="0">
                        <c:v>0.86</c:v>
                      </c:pt>
                      <c:pt idx="1">
                        <c:v>0.86</c:v>
                      </c:pt>
                      <c:pt idx="2">
                        <c:v>0.87</c:v>
                      </c:pt>
                      <c:pt idx="3">
                        <c:v>0.87</c:v>
                      </c:pt>
                      <c:pt idx="4">
                        <c:v>0.85</c:v>
                      </c:pt>
                    </c:numCache>
                  </c:numRef>
                </c:val>
                <c:smooth val="0"/>
                <c:extLst>
                  <c:ext xmlns:c16="http://schemas.microsoft.com/office/drawing/2014/chart" uri="{C3380CC4-5D6E-409C-BE32-E72D297353CC}">
                    <c16:uniqueId val="{00000003-DB14-4D9D-9E0E-B672E8BDB80C}"/>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pt idx="0">
                        <c:v>Volume of mortgage loans covered by collateral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extLst xmlns:c15="http://schemas.microsoft.com/office/drawing/2012/chart">
                      <c:ext xmlns:c15="http://schemas.microsoft.com/office/drawing/2012/chart" uri="{02D57815-91ED-43cb-92C2-25804820EDAC}">
                        <c15:formulaRef>
                          <c15:sqref>Sheet1!$C$1:$G$1</c15:sqref>
                        </c15:formulaRef>
                      </c:ext>
                    </c:extLst>
                    <c:strCache>
                      <c:ptCount val="5"/>
                      <c:pt idx="0">
                        <c:v>2Q`24</c:v>
                      </c:pt>
                      <c:pt idx="1">
                        <c:v>3Q`24</c:v>
                      </c:pt>
                      <c:pt idx="2">
                        <c:v>4Q`24</c:v>
                      </c:pt>
                      <c:pt idx="3">
                        <c:v>1Q`25</c:v>
                      </c:pt>
                      <c:pt idx="4">
                        <c:v>2Q`25</c:v>
                      </c:pt>
                    </c:strCache>
                  </c:strRef>
                </c:cat>
                <c:val>
                  <c:numRef>
                    <c:extLst xmlns:c15="http://schemas.microsoft.com/office/drawing/2012/chart">
                      <c:ext xmlns:c15="http://schemas.microsoft.com/office/drawing/2012/chart" uri="{02D57815-91ED-43cb-92C2-25804820EDAC}">
                        <c15:formulaRef>
                          <c15:sqref>Sheet1!$C$5:$G$5</c15:sqref>
                        </c15:formulaRef>
                      </c:ext>
                    </c:extLst>
                    <c:numCache>
                      <c:formatCode>0%</c:formatCode>
                      <c:ptCount val="5"/>
                      <c:pt idx="0">
                        <c:v>1</c:v>
                      </c:pt>
                      <c:pt idx="1">
                        <c:v>1</c:v>
                      </c:pt>
                      <c:pt idx="2">
                        <c:v>1</c:v>
                      </c:pt>
                      <c:pt idx="3">
                        <c:v>1</c:v>
                      </c:pt>
                      <c:pt idx="4">
                        <c:v>1</c:v>
                      </c:pt>
                    </c:numCache>
                  </c:numRef>
                </c:val>
                <c:smooth val="0"/>
                <c:extLst xmlns:c15="http://schemas.microsoft.com/office/drawing/2012/chart">
                  <c:ext xmlns:c16="http://schemas.microsoft.com/office/drawing/2014/chart" uri="{C3380CC4-5D6E-409C-BE32-E72D297353CC}">
                    <c16:uniqueId val="{00000004-DB14-4D9D-9E0E-B672E8BDB80C}"/>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Sheet1!$A$6</c15:sqref>
                        </c15:formulaRef>
                      </c:ext>
                    </c:extLst>
                    <c:strCache>
                      <c:ptCount val="1"/>
                      <c:pt idx="0">
                        <c:v>Corporate financing LTV</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Sheet1!$C$1:$G$1</c15:sqref>
                        </c15:formulaRef>
                      </c:ext>
                    </c:extLst>
                    <c:strCache>
                      <c:ptCount val="5"/>
                      <c:pt idx="0">
                        <c:v>2Q`24</c:v>
                      </c:pt>
                      <c:pt idx="1">
                        <c:v>3Q`24</c:v>
                      </c:pt>
                      <c:pt idx="2">
                        <c:v>4Q`24</c:v>
                      </c:pt>
                      <c:pt idx="3">
                        <c:v>1Q`25</c:v>
                      </c:pt>
                      <c:pt idx="4">
                        <c:v>2Q`25</c:v>
                      </c:pt>
                    </c:strCache>
                  </c:strRef>
                </c:cat>
                <c:val>
                  <c:numRef>
                    <c:extLst xmlns:c15="http://schemas.microsoft.com/office/drawing/2012/chart">
                      <c:ext xmlns:c15="http://schemas.microsoft.com/office/drawing/2012/chart" uri="{02D57815-91ED-43cb-92C2-25804820EDAC}">
                        <c15:formulaRef>
                          <c15:sqref>Sheet1!$C$6:$G$6</c15:sqref>
                        </c15:formulaRef>
                      </c:ext>
                    </c:extLst>
                    <c:numCache>
                      <c:formatCode>0%</c:formatCode>
                      <c:ptCount val="5"/>
                      <c:pt idx="0">
                        <c:v>0.32</c:v>
                      </c:pt>
                      <c:pt idx="1">
                        <c:v>0.31</c:v>
                      </c:pt>
                      <c:pt idx="2">
                        <c:v>0.33</c:v>
                      </c:pt>
                      <c:pt idx="3">
                        <c:v>0.33</c:v>
                      </c:pt>
                      <c:pt idx="4">
                        <c:v>0.35</c:v>
                      </c:pt>
                    </c:numCache>
                  </c:numRef>
                </c:val>
                <c:smooth val="0"/>
                <c:extLst xmlns:c15="http://schemas.microsoft.com/office/drawing/2012/chart">
                  <c:ext xmlns:c16="http://schemas.microsoft.com/office/drawing/2014/chart" uri="{C3380CC4-5D6E-409C-BE32-E72D297353CC}">
                    <c16:uniqueId val="{00000005-DB14-4D9D-9E0E-B672E8BDB80C}"/>
                  </c:ext>
                </c:extLst>
              </c15:ser>
            </c15:filteredLineSeries>
          </c:ext>
        </c:extLst>
      </c:lineChart>
      <c:catAx>
        <c:axId val="1719254816"/>
        <c:scaling>
          <c:orientation val="minMax"/>
        </c:scaling>
        <c:delete val="0"/>
        <c:axPos val="b"/>
        <c:numFmt formatCode="General" sourceLinked="1"/>
        <c:majorTickMark val="none"/>
        <c:minorTickMark val="out"/>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542432528"/>
        <c:crosses val="autoZero"/>
        <c:auto val="1"/>
        <c:lblAlgn val="ctr"/>
        <c:lblOffset val="100"/>
        <c:noMultiLvlLbl val="0"/>
      </c:catAx>
      <c:valAx>
        <c:axId val="1542432528"/>
        <c:scaling>
          <c:orientation val="minMax"/>
          <c:min val="0.25"/>
        </c:scaling>
        <c:delete val="1"/>
        <c:axPos val="l"/>
        <c:numFmt formatCode="0%" sourceLinked="1"/>
        <c:majorTickMark val="none"/>
        <c:minorTickMark val="none"/>
        <c:tickLblPos val="nextTo"/>
        <c:crossAx val="1719254816"/>
        <c:crosses val="autoZero"/>
        <c:crossBetween val="between"/>
      </c:valAx>
      <c:spPr>
        <a:noFill/>
        <a:ln>
          <a:noFill/>
        </a:ln>
        <a:effectLst/>
      </c:spPr>
    </c:plotArea>
    <c:legend>
      <c:legendPos val="r"/>
      <c:layout>
        <c:manualLayout>
          <c:xMode val="edge"/>
          <c:yMode val="edge"/>
          <c:x val="0.6706358138969426"/>
          <c:y val="0.34604721106750969"/>
          <c:w val="0.31547529974568028"/>
          <c:h val="0.3526320377040534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516567039696958"/>
          <c:y val="0.12023973807397786"/>
          <c:w val="0.49783213272071286"/>
          <c:h val="0.76937676923617671"/>
        </c:manualLayout>
      </c:layout>
      <c:doughnutChart>
        <c:varyColors val="1"/>
        <c:ser>
          <c:idx val="0"/>
          <c:order val="0"/>
          <c:tx>
            <c:strRef>
              <c:f>Chart!$B$1</c:f>
              <c:strCache>
                <c:ptCount val="1"/>
                <c:pt idx="0">
                  <c:v>Total</c:v>
                </c:pt>
              </c:strCache>
            </c:strRef>
          </c:tx>
          <c:spPr>
            <a:ln>
              <a:solidFill>
                <a:schemeClr val="bg1"/>
              </a:solidFill>
            </a:ln>
          </c:spPr>
          <c:dPt>
            <c:idx val="0"/>
            <c:bubble3D val="0"/>
            <c:extLst>
              <c:ext xmlns:c16="http://schemas.microsoft.com/office/drawing/2014/chart" uri="{C3380CC4-5D6E-409C-BE32-E72D297353CC}">
                <c16:uniqueId val="{00000001-2D13-484A-89D4-1698646A90D3}"/>
              </c:ext>
            </c:extLst>
          </c:dPt>
          <c:dPt>
            <c:idx val="1"/>
            <c:bubble3D val="0"/>
            <c:spPr>
              <a:solidFill>
                <a:schemeClr val="accent3"/>
              </a:solidFill>
              <a:ln>
                <a:solidFill>
                  <a:schemeClr val="bg1"/>
                </a:solidFill>
              </a:ln>
            </c:spPr>
            <c:extLst>
              <c:ext xmlns:c16="http://schemas.microsoft.com/office/drawing/2014/chart" uri="{C3380CC4-5D6E-409C-BE32-E72D297353CC}">
                <c16:uniqueId val="{00000003-2D13-484A-89D4-1698646A90D3}"/>
              </c:ext>
            </c:extLst>
          </c:dPt>
          <c:dPt>
            <c:idx val="2"/>
            <c:bubble3D val="0"/>
            <c:extLst>
              <c:ext xmlns:c16="http://schemas.microsoft.com/office/drawing/2014/chart" uri="{C3380CC4-5D6E-409C-BE32-E72D297353CC}">
                <c16:uniqueId val="{00000005-2D13-484A-89D4-1698646A90D3}"/>
              </c:ext>
            </c:extLst>
          </c:dPt>
          <c:dPt>
            <c:idx val="3"/>
            <c:bubble3D val="0"/>
            <c:extLst>
              <c:ext xmlns:c16="http://schemas.microsoft.com/office/drawing/2014/chart" uri="{C3380CC4-5D6E-409C-BE32-E72D297353CC}">
                <c16:uniqueId val="{00000007-2D13-484A-89D4-1698646A90D3}"/>
              </c:ext>
            </c:extLst>
          </c:dPt>
          <c:dPt>
            <c:idx val="4"/>
            <c:bubble3D val="0"/>
            <c:extLst>
              <c:ext xmlns:c16="http://schemas.microsoft.com/office/drawing/2014/chart" uri="{C3380CC4-5D6E-409C-BE32-E72D297353CC}">
                <c16:uniqueId val="{00000009-2D13-484A-89D4-1698646A90D3}"/>
              </c:ext>
            </c:extLst>
          </c:dPt>
          <c:dLbls>
            <c:dLbl>
              <c:idx val="0"/>
              <c:layout>
                <c:manualLayout>
                  <c:x val="0.22498992605050447"/>
                  <c:y val="0.10639795455794883"/>
                </c:manualLayout>
              </c:layout>
              <c:spPr/>
              <c:txPr>
                <a:bodyPr/>
                <a:lstStyle/>
                <a:p>
                  <a:pPr>
                    <a:defRPr>
                      <a:solidFill>
                        <a:schemeClr val="tx1"/>
                      </a:solidFill>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D13-484A-89D4-1698646A90D3}"/>
                </c:ext>
              </c:extLst>
            </c:dLbl>
            <c:dLbl>
              <c:idx val="1"/>
              <c:layout>
                <c:manualLayout>
                  <c:x val="-0.16404646787795096"/>
                  <c:y val="-0.11645212776983192"/>
                </c:manualLayout>
              </c:layout>
              <c:spPr/>
              <c:txPr>
                <a:bodyPr/>
                <a:lstStyle/>
                <a:p>
                  <a:pPr>
                    <a:defRPr>
                      <a:solidFill>
                        <a:schemeClr val="tx1"/>
                      </a:solidFill>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2D13-484A-89D4-1698646A90D3}"/>
                </c:ext>
              </c:extLst>
            </c:dLbl>
            <c:spPr>
              <a:noFill/>
              <a:ln>
                <a:noFill/>
              </a:ln>
              <a:effectLst/>
            </c:spPr>
            <c:txPr>
              <a:bodyPr/>
              <a:lstStyle/>
              <a:p>
                <a:pPr>
                  <a:defRPr>
                    <a:solidFill>
                      <a:schemeClr val="bg1"/>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Chart!$A$2:$A$3</c:f>
              <c:strCache>
                <c:ptCount val="2"/>
                <c:pt idx="0">
                  <c:v>Floating Rate</c:v>
                </c:pt>
                <c:pt idx="1">
                  <c:v>Fixed Rate</c:v>
                </c:pt>
              </c:strCache>
            </c:strRef>
          </c:cat>
          <c:val>
            <c:numRef>
              <c:f>Chart!$B$2:$B$3</c:f>
              <c:numCache>
                <c:formatCode>0%</c:formatCode>
                <c:ptCount val="2"/>
                <c:pt idx="0">
                  <c:v>0.83250000000000002</c:v>
                </c:pt>
                <c:pt idx="1">
                  <c:v>0.16750000000000001</c:v>
                </c:pt>
              </c:numCache>
            </c:numRef>
          </c:val>
          <c:extLst>
            <c:ext xmlns:c16="http://schemas.microsoft.com/office/drawing/2014/chart" uri="{C3380CC4-5D6E-409C-BE32-E72D297353CC}">
              <c16:uniqueId val="{0000000A-2D13-484A-89D4-1698646A90D3}"/>
            </c:ext>
          </c:extLst>
        </c:ser>
        <c:dLbls>
          <c:showLegendKey val="0"/>
          <c:showVal val="1"/>
          <c:showCatName val="0"/>
          <c:showSerName val="0"/>
          <c:showPercent val="0"/>
          <c:showBubbleSize val="0"/>
          <c:showLeaderLines val="0"/>
        </c:dLbls>
        <c:firstSliceAng val="0"/>
        <c:holeSize val="40"/>
      </c:doughnutChart>
    </c:plotArea>
    <c:plotVisOnly val="1"/>
    <c:dispBlanksAs val="gap"/>
    <c:showDLblsOverMax val="0"/>
  </c:chart>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8557079927124187"/>
          <c:w val="1"/>
          <c:h val="0.6880265367829751"/>
        </c:manualLayout>
      </c:layout>
      <c:lineChart>
        <c:grouping val="standard"/>
        <c:varyColors val="0"/>
        <c:ser>
          <c:idx val="3"/>
          <c:order val="0"/>
          <c:tx>
            <c:strRef>
              <c:f>Chart!$E$1</c:f>
              <c:strCache>
                <c:ptCount val="1"/>
                <c:pt idx="0">
                  <c:v>Total</c:v>
                </c:pt>
              </c:strCache>
            </c:strRef>
          </c:tx>
          <c:spPr>
            <a:ln w="19050">
              <a:solidFill>
                <a:schemeClr val="accent4"/>
              </a:solidFill>
            </a:ln>
          </c:spPr>
          <c:marker>
            <c:spPr>
              <a:noFill/>
              <a:ln>
                <a:no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1H`24</c:v>
                </c:pt>
                <c:pt idx="1">
                  <c:v>4Q`24</c:v>
                </c:pt>
                <c:pt idx="2">
                  <c:v>1Q`25</c:v>
                </c:pt>
                <c:pt idx="3">
                  <c:v>2Q`25</c:v>
                </c:pt>
              </c:strCache>
            </c:strRef>
          </c:cat>
          <c:val>
            <c:numRef>
              <c:f>Chart!$E$3:$E$6</c:f>
              <c:numCache>
                <c:formatCode>0.0%</c:formatCode>
                <c:ptCount val="4"/>
                <c:pt idx="0">
                  <c:v>7.3599999999999999E-2</c:v>
                </c:pt>
                <c:pt idx="1">
                  <c:v>7.0000000000000007E-2</c:v>
                </c:pt>
                <c:pt idx="2">
                  <c:v>6.2E-2</c:v>
                </c:pt>
                <c:pt idx="3">
                  <c:v>0.06</c:v>
                </c:pt>
              </c:numCache>
            </c:numRef>
          </c:val>
          <c:smooth val="1"/>
          <c:extLst>
            <c:ext xmlns:c16="http://schemas.microsoft.com/office/drawing/2014/chart" uri="{C3380CC4-5D6E-409C-BE32-E72D297353CC}">
              <c16:uniqueId val="{00000000-2778-4425-B7F2-A9919CB71998}"/>
            </c:ext>
          </c:extLst>
        </c:ser>
        <c:ser>
          <c:idx val="0"/>
          <c:order val="1"/>
          <c:tx>
            <c:strRef>
              <c:f>Chart!$B$1</c:f>
              <c:strCache>
                <c:ptCount val="1"/>
                <c:pt idx="0">
                  <c:v>Corporate</c:v>
                </c:pt>
              </c:strCache>
            </c:strRef>
          </c:tx>
          <c:spPr>
            <a:ln w="19050">
              <a:solidFill>
                <a:schemeClr val="accent2"/>
              </a:solidFill>
            </a:ln>
          </c:spPr>
          <c:marker>
            <c:spPr>
              <a:noFill/>
              <a:ln>
                <a:noFill/>
              </a:ln>
            </c:spPr>
          </c:marker>
          <c:dLbls>
            <c:dLbl>
              <c:idx val="0"/>
              <c:layout>
                <c:manualLayout>
                  <c:x val="-4.5573203118180271E-2"/>
                  <c:y val="4.66460970201659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78-4425-B7F2-A9919CB71998}"/>
                </c:ext>
              </c:extLst>
            </c:dLbl>
            <c:dLbl>
              <c:idx val="1"/>
              <c:layout>
                <c:manualLayout>
                  <c:x val="-5.0280757426954689E-2"/>
                  <c:y val="3.9623663940635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778-4425-B7F2-A9919CB71998}"/>
                </c:ext>
              </c:extLst>
            </c:dLbl>
            <c:dLbl>
              <c:idx val="2"/>
              <c:layout>
                <c:manualLayout>
                  <c:x val="-4.5573203118180361E-2"/>
                  <c:y val="5.36685300996964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78-4425-B7F2-A9919CB71998}"/>
                </c:ext>
              </c:extLst>
            </c:dLbl>
            <c:dLbl>
              <c:idx val="3"/>
              <c:layout>
                <c:manualLayout>
                  <c:x val="-4.526906545594795E-2"/>
                  <c:y val="5.68645665721126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78-4425-B7F2-A9919CB71998}"/>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Chart!$A$3:$A$6</c:f>
              <c:strCache>
                <c:ptCount val="4"/>
                <c:pt idx="0">
                  <c:v>1H`24</c:v>
                </c:pt>
                <c:pt idx="1">
                  <c:v>4Q`24</c:v>
                </c:pt>
                <c:pt idx="2">
                  <c:v>1Q`25</c:v>
                </c:pt>
                <c:pt idx="3">
                  <c:v>2Q`25</c:v>
                </c:pt>
              </c:strCache>
            </c:strRef>
          </c:cat>
          <c:val>
            <c:numRef>
              <c:f>Chart!$B$3:$B$6</c:f>
              <c:numCache>
                <c:formatCode>0.0%</c:formatCode>
                <c:ptCount val="4"/>
                <c:pt idx="0">
                  <c:v>6.9900000000000004E-2</c:v>
                </c:pt>
                <c:pt idx="1">
                  <c:v>6.6000000000000003E-2</c:v>
                </c:pt>
                <c:pt idx="2">
                  <c:v>5.7999999999999996E-2</c:v>
                </c:pt>
                <c:pt idx="3">
                  <c:v>5.5999999999999994E-2</c:v>
                </c:pt>
              </c:numCache>
            </c:numRef>
          </c:val>
          <c:smooth val="1"/>
          <c:extLst>
            <c:ext xmlns:c16="http://schemas.microsoft.com/office/drawing/2014/chart" uri="{C3380CC4-5D6E-409C-BE32-E72D297353CC}">
              <c16:uniqueId val="{00000005-2778-4425-B7F2-A9919CB71998}"/>
            </c:ext>
          </c:extLst>
        </c:ser>
        <c:ser>
          <c:idx val="1"/>
          <c:order val="2"/>
          <c:tx>
            <c:strRef>
              <c:f>Chart!$C$1</c:f>
              <c:strCache>
                <c:ptCount val="1"/>
                <c:pt idx="0">
                  <c:v>Mortgage</c:v>
                </c:pt>
              </c:strCache>
            </c:strRef>
          </c:tx>
          <c:spPr>
            <a:ln w="19050">
              <a:solidFill>
                <a:schemeClr val="accent6"/>
              </a:solidFill>
            </a:ln>
          </c:spPr>
          <c:marker>
            <c:spPr>
              <a:noFill/>
              <a:ln>
                <a:noFill/>
              </a:ln>
            </c:spPr>
          </c:marker>
          <c:dLbls>
            <c:dLbl>
              <c:idx val="3"/>
              <c:layout>
                <c:manualLayout>
                  <c:x val="-4.526906545594795E-2"/>
                  <c:y val="6.38869996516429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70-4CF9-9506-E5BE6AA1D0CC}"/>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1H`24</c:v>
                </c:pt>
                <c:pt idx="1">
                  <c:v>4Q`24</c:v>
                </c:pt>
                <c:pt idx="2">
                  <c:v>1Q`25</c:v>
                </c:pt>
                <c:pt idx="3">
                  <c:v>2Q`25</c:v>
                </c:pt>
              </c:strCache>
            </c:strRef>
          </c:cat>
          <c:val>
            <c:numRef>
              <c:f>Chart!$C$3:$C$6</c:f>
              <c:numCache>
                <c:formatCode>0.0%</c:formatCode>
                <c:ptCount val="4"/>
                <c:pt idx="0">
                  <c:v>5.7500000000000002E-2</c:v>
                </c:pt>
                <c:pt idx="1">
                  <c:v>5.2000000000000005E-2</c:v>
                </c:pt>
                <c:pt idx="2">
                  <c:v>4.5999999999999999E-2</c:v>
                </c:pt>
                <c:pt idx="3">
                  <c:v>4.2000000000000003E-2</c:v>
                </c:pt>
              </c:numCache>
            </c:numRef>
          </c:val>
          <c:smooth val="1"/>
          <c:extLst>
            <c:ext xmlns:c16="http://schemas.microsoft.com/office/drawing/2014/chart" uri="{C3380CC4-5D6E-409C-BE32-E72D297353CC}">
              <c16:uniqueId val="{00000007-2778-4425-B7F2-A9919CB71998}"/>
            </c:ext>
          </c:extLst>
        </c:ser>
        <c:ser>
          <c:idx val="2"/>
          <c:order val="3"/>
          <c:tx>
            <c:strRef>
              <c:f>Chart!$D$1</c:f>
              <c:strCache>
                <c:ptCount val="1"/>
                <c:pt idx="0">
                  <c:v>Consumer</c:v>
                </c:pt>
              </c:strCache>
            </c:strRef>
          </c:tx>
          <c:spPr>
            <a:ln w="19050"/>
          </c:spPr>
          <c:marker>
            <c:spPr>
              <a:noFill/>
              <a:ln>
                <a:noFill/>
              </a:ln>
            </c:spPr>
          </c:marker>
          <c:dLbls>
            <c:numFmt formatCode="0.0%" sourceLinked="0"/>
            <c:spPr>
              <a:noFill/>
              <a:ln>
                <a:noFill/>
              </a:ln>
              <a:effectLst/>
            </c:spPr>
            <c:dLblPos val="t"/>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Chart!$A$3:$A$6</c:f>
              <c:strCache>
                <c:ptCount val="4"/>
                <c:pt idx="0">
                  <c:v>1H`24</c:v>
                </c:pt>
                <c:pt idx="1">
                  <c:v>4Q`24</c:v>
                </c:pt>
                <c:pt idx="2">
                  <c:v>1Q`25</c:v>
                </c:pt>
                <c:pt idx="3">
                  <c:v>2Q`25</c:v>
                </c:pt>
              </c:strCache>
            </c:strRef>
          </c:cat>
          <c:val>
            <c:numRef>
              <c:f>Chart!$D$3:$D$6</c:f>
              <c:numCache>
                <c:formatCode>0.0%</c:formatCode>
                <c:ptCount val="4"/>
                <c:pt idx="0">
                  <c:v>0.10060000000000001</c:v>
                </c:pt>
                <c:pt idx="1">
                  <c:v>9.9000000000000005E-2</c:v>
                </c:pt>
                <c:pt idx="2">
                  <c:v>9.5000000000000001E-2</c:v>
                </c:pt>
                <c:pt idx="3">
                  <c:v>9.6999999999999989E-2</c:v>
                </c:pt>
              </c:numCache>
            </c:numRef>
          </c:val>
          <c:smooth val="1"/>
          <c:extLst>
            <c:ext xmlns:c16="http://schemas.microsoft.com/office/drawing/2014/chart" uri="{C3380CC4-5D6E-409C-BE32-E72D297353CC}">
              <c16:uniqueId val="{00000009-2778-4425-B7F2-A9919CB71998}"/>
            </c:ext>
          </c:extLst>
        </c:ser>
        <c:dLbls>
          <c:dLblPos val="t"/>
          <c:showLegendKey val="0"/>
          <c:showVal val="1"/>
          <c:showCatName val="0"/>
          <c:showSerName val="0"/>
          <c:showPercent val="0"/>
          <c:showBubbleSize val="0"/>
        </c:dLbls>
        <c:marker val="1"/>
        <c:smooth val="0"/>
        <c:axId val="265388800"/>
        <c:axId val="372109312"/>
      </c:lineChart>
      <c:catAx>
        <c:axId val="265388800"/>
        <c:scaling>
          <c:orientation val="minMax"/>
        </c:scaling>
        <c:delete val="0"/>
        <c:axPos val="b"/>
        <c:numFmt formatCode="General" sourceLinked="1"/>
        <c:majorTickMark val="none"/>
        <c:minorTickMark val="out"/>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0.12000000000000001"/>
          <c:min val="3.0000000000000006E-2"/>
        </c:scaling>
        <c:delete val="1"/>
        <c:axPos val="l"/>
        <c:majorGridlines>
          <c:spPr>
            <a:ln w="3175">
              <a:solidFill>
                <a:schemeClr val="accent1">
                  <a:lumMod val="20000"/>
                  <a:lumOff val="80000"/>
                </a:schemeClr>
              </a:solidFill>
            </a:ln>
          </c:spPr>
        </c:majorGridlines>
        <c:numFmt formatCode="#,##0_);\(#,##0\)" sourceLinked="0"/>
        <c:majorTickMark val="out"/>
        <c:minorTickMark val="none"/>
        <c:tickLblPos val="nextTo"/>
        <c:crossAx val="265388800"/>
        <c:crosses val="autoZero"/>
        <c:crossBetween val="between"/>
        <c:minorUnit val="6.0000000000000012E-2"/>
      </c:valAx>
    </c:plotArea>
    <c:legend>
      <c:legendPos val="t"/>
      <c:layout>
        <c:manualLayout>
          <c:xMode val="edge"/>
          <c:yMode val="edge"/>
          <c:x val="0.17989231852277168"/>
          <c:y val="7.1121365530218182E-3"/>
          <c:w val="0.62161030605960454"/>
          <c:h val="0.10425216617177867"/>
        </c:manualLayout>
      </c:layout>
      <c:overlay val="0"/>
    </c:legend>
    <c:plotVisOnly val="1"/>
    <c:dispBlanksAs val="gap"/>
    <c:showDLblsOverMax val="0"/>
  </c:chart>
  <c:txPr>
    <a:bodyPr/>
    <a:lstStyle/>
    <a:p>
      <a:pPr>
        <a:defRPr sz="800" baseline="0">
          <a:solidFill>
            <a:schemeClr val="tx1"/>
          </a:solidFill>
          <a:latin typeface="+mj-lt"/>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017857142857099E-4"/>
          <c:y val="0"/>
          <c:w val="0.99985982142857144"/>
          <c:h val="0.8402673585229592"/>
        </c:manualLayout>
      </c:layout>
      <c:barChart>
        <c:barDir val="col"/>
        <c:grouping val="stacked"/>
        <c:varyColors val="0"/>
        <c:ser>
          <c:idx val="0"/>
          <c:order val="0"/>
          <c:tx>
            <c:strRef>
              <c:f>Chart!$B$1</c:f>
              <c:strCache>
                <c:ptCount val="1"/>
              </c:strCache>
            </c:strRef>
          </c:tx>
          <c:invertIfNegative val="0"/>
          <c:dPt>
            <c:idx val="0"/>
            <c:invertIfNegative val="0"/>
            <c:bubble3D val="0"/>
            <c:extLst>
              <c:ext xmlns:c16="http://schemas.microsoft.com/office/drawing/2014/chart" uri="{C3380CC4-5D6E-409C-BE32-E72D297353CC}">
                <c16:uniqueId val="{00000001-4F1A-4CE0-86FF-B898E6963EEF}"/>
              </c:ext>
            </c:extLst>
          </c:dPt>
          <c:dPt>
            <c:idx val="1"/>
            <c:invertIfNegative val="0"/>
            <c:bubble3D val="0"/>
            <c:spPr>
              <a:solidFill>
                <a:schemeClr val="accent4"/>
              </a:solidFill>
            </c:spPr>
            <c:extLst>
              <c:ext xmlns:c16="http://schemas.microsoft.com/office/drawing/2014/chart" uri="{C3380CC4-5D6E-409C-BE32-E72D297353CC}">
                <c16:uniqueId val="{00000002-4F1A-4CE0-86FF-B898E6963EEF}"/>
              </c:ext>
            </c:extLst>
          </c:dPt>
          <c:dPt>
            <c:idx val="2"/>
            <c:invertIfNegative val="0"/>
            <c:bubble3D val="0"/>
            <c:spPr>
              <a:solidFill>
                <a:schemeClr val="accent4"/>
              </a:solidFill>
            </c:spPr>
            <c:extLst>
              <c:ext xmlns:c16="http://schemas.microsoft.com/office/drawing/2014/chart" uri="{C3380CC4-5D6E-409C-BE32-E72D297353CC}">
                <c16:uniqueId val="{00000006-4F1A-4CE0-86FF-B898E6963EEF}"/>
              </c:ext>
            </c:extLst>
          </c:dPt>
          <c:dLbls>
            <c:dLbl>
              <c:idx val="0"/>
              <c:spPr/>
              <c:txPr>
                <a:bodyPr/>
                <a:lstStyle/>
                <a:p>
                  <a:pPr>
                    <a:defRPr>
                      <a:solidFill>
                        <a:schemeClr val="bg1"/>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4F1A-4CE0-86FF-B898E6963EEF}"/>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Chart!$A$2:$A$4</c:f>
              <c:strCache>
                <c:ptCount val="3"/>
                <c:pt idx="0">
                  <c:v>Top 10</c:v>
                </c:pt>
                <c:pt idx="1">
                  <c:v>Top 30</c:v>
                </c:pt>
                <c:pt idx="2">
                  <c:v>Top 50</c:v>
                </c:pt>
              </c:strCache>
            </c:strRef>
          </c:cat>
          <c:val>
            <c:numRef>
              <c:f>Chart!$B$2:$B$4</c:f>
              <c:numCache>
                <c:formatCode>0%</c:formatCode>
                <c:ptCount val="3"/>
                <c:pt idx="0">
                  <c:v>0.12854939670555557</c:v>
                </c:pt>
                <c:pt idx="1">
                  <c:v>0.25984673614166676</c:v>
                </c:pt>
                <c:pt idx="2">
                  <c:v>0.33019013302222233</c:v>
                </c:pt>
              </c:numCache>
            </c:numRef>
          </c:val>
          <c:extLst>
            <c:ext xmlns:c16="http://schemas.microsoft.com/office/drawing/2014/chart" uri="{C3380CC4-5D6E-409C-BE32-E72D297353CC}">
              <c16:uniqueId val="{00000003-4F1A-4CE0-86FF-B898E6963EEF}"/>
            </c:ext>
          </c:extLst>
        </c:ser>
        <c:ser>
          <c:idx val="1"/>
          <c:order val="1"/>
          <c:tx>
            <c:strRef>
              <c:f>Chart!$C$1</c:f>
              <c:strCache>
                <c:ptCount val="1"/>
              </c:strCache>
            </c:strRef>
          </c:tx>
          <c:invertIfNegative val="0"/>
          <c:cat>
            <c:strRef>
              <c:f>Chart!$A$2:$A$4</c:f>
              <c:strCache>
                <c:ptCount val="3"/>
                <c:pt idx="0">
                  <c:v>Top 10</c:v>
                </c:pt>
                <c:pt idx="1">
                  <c:v>Top 30</c:v>
                </c:pt>
                <c:pt idx="2">
                  <c:v>Top 50</c:v>
                </c:pt>
              </c:strCache>
            </c:strRef>
          </c:cat>
          <c:val>
            <c:numRef>
              <c:f>Chart!$C$2:$C$4</c:f>
              <c:numCache>
                <c:formatCode>General</c:formatCode>
                <c:ptCount val="3"/>
              </c:numCache>
            </c:numRef>
          </c:val>
          <c:extLst>
            <c:ext xmlns:c16="http://schemas.microsoft.com/office/drawing/2014/chart" uri="{C3380CC4-5D6E-409C-BE32-E72D297353CC}">
              <c16:uniqueId val="{00000004-4F1A-4CE0-86FF-B898E6963EEF}"/>
            </c:ext>
          </c:extLst>
        </c:ser>
        <c:ser>
          <c:idx val="2"/>
          <c:order val="2"/>
          <c:tx>
            <c:strRef>
              <c:f>Chart!$D$1</c:f>
              <c:strCache>
                <c:ptCount val="1"/>
              </c:strCache>
            </c:strRef>
          </c:tx>
          <c:spPr>
            <a:solidFill>
              <a:schemeClr val="bg1"/>
            </a:solidFill>
          </c:spPr>
          <c:invertIfNegative val="0"/>
          <c:cat>
            <c:strRef>
              <c:f>Chart!$A$2:$A$4</c:f>
              <c:strCache>
                <c:ptCount val="3"/>
                <c:pt idx="0">
                  <c:v>Top 10</c:v>
                </c:pt>
                <c:pt idx="1">
                  <c:v>Top 30</c:v>
                </c:pt>
                <c:pt idx="2">
                  <c:v>Top 50</c:v>
                </c:pt>
              </c:strCache>
            </c:strRef>
          </c:cat>
          <c:val>
            <c:numRef>
              <c:f>Chart!$D$2:$D$4</c:f>
              <c:numCache>
                <c:formatCode>0%</c:formatCode>
                <c:ptCount val="3"/>
                <c:pt idx="0">
                  <c:v>0.12854939670555557</c:v>
                </c:pt>
                <c:pt idx="1">
                  <c:v>0.25984673614166676</c:v>
                </c:pt>
                <c:pt idx="2">
                  <c:v>0.33019013302222233</c:v>
                </c:pt>
              </c:numCache>
            </c:numRef>
          </c:val>
          <c:extLst>
            <c:ext xmlns:c16="http://schemas.microsoft.com/office/drawing/2014/chart" uri="{C3380CC4-5D6E-409C-BE32-E72D297353CC}">
              <c16:uniqueId val="{00000005-4F1A-4CE0-86FF-B898E6963EEF}"/>
            </c:ext>
          </c:extLst>
        </c:ser>
        <c:dLbls>
          <c:showLegendKey val="0"/>
          <c:showVal val="0"/>
          <c:showCatName val="0"/>
          <c:showSerName val="0"/>
          <c:showPercent val="0"/>
          <c:showBubbleSize val="0"/>
        </c:dLbls>
        <c:gapWidth val="90"/>
        <c:overlap val="10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solidFill>
                  <a:schemeClr val="tx1"/>
                </a:solidFill>
              </a:defRPr>
            </a:pPr>
            <a:endParaRPr lang="en-US"/>
          </a:p>
        </c:txPr>
        <c:crossAx val="372109312"/>
        <c:crosses val="autoZero"/>
        <c:auto val="0"/>
        <c:lblAlgn val="ctr"/>
        <c:lblOffset val="100"/>
        <c:noMultiLvlLbl val="0"/>
      </c:catAx>
      <c:valAx>
        <c:axId val="372109312"/>
        <c:scaling>
          <c:orientation val="minMax"/>
          <c:max val="0.4"/>
        </c:scaling>
        <c:delete val="1"/>
        <c:axPos val="l"/>
        <c:numFmt formatCode="#,##0_);\(#,##0\)" sourceLinked="0"/>
        <c:majorTickMark val="out"/>
        <c:minorTickMark val="none"/>
        <c:tickLblPos val="nextTo"/>
        <c:crossAx val="265388800"/>
        <c:crosses val="autoZero"/>
        <c:crossBetween val="between"/>
        <c:majorUnit val="1.0000000000000002E-2"/>
      </c:valAx>
    </c:plotArea>
    <c:plotVisOnly val="1"/>
    <c:dispBlanksAs val="gap"/>
    <c:showDLblsOverMax val="0"/>
  </c:chart>
  <c:txPr>
    <a:bodyPr/>
    <a:lstStyle/>
    <a:p>
      <a:pPr>
        <a:defRPr sz="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75932539682537"/>
          <c:y val="0.13326265062252615"/>
          <c:w val="0.30934069398774328"/>
          <c:h val="0.63991124310782699"/>
        </c:manualLayout>
      </c:layout>
      <c:doughnutChart>
        <c:varyColors val="1"/>
        <c:ser>
          <c:idx val="0"/>
          <c:order val="0"/>
          <c:tx>
            <c:strRef>
              <c:f>Chart!$B$1</c:f>
              <c:strCache>
                <c:ptCount val="1"/>
                <c:pt idx="0">
                  <c:v>Values</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91E0-4AEA-B4D2-33B3D13B4339}"/>
              </c:ext>
            </c:extLst>
          </c:dPt>
          <c:dPt>
            <c:idx val="1"/>
            <c:bubble3D val="0"/>
            <c:spPr>
              <a:solidFill>
                <a:schemeClr val="accent2"/>
              </a:solidFill>
              <a:ln>
                <a:solidFill>
                  <a:schemeClr val="bg1"/>
                </a:solidFill>
              </a:ln>
            </c:spPr>
            <c:extLst>
              <c:ext xmlns:c16="http://schemas.microsoft.com/office/drawing/2014/chart" uri="{C3380CC4-5D6E-409C-BE32-E72D297353CC}">
                <c16:uniqueId val="{00000003-91E0-4AEA-B4D2-33B3D13B4339}"/>
              </c:ext>
            </c:extLst>
          </c:dPt>
          <c:dPt>
            <c:idx val="2"/>
            <c:bubble3D val="0"/>
            <c:spPr>
              <a:solidFill>
                <a:schemeClr val="accent3"/>
              </a:solidFill>
              <a:ln>
                <a:solidFill>
                  <a:schemeClr val="bg1"/>
                </a:solidFill>
              </a:ln>
            </c:spPr>
            <c:extLst>
              <c:ext xmlns:c16="http://schemas.microsoft.com/office/drawing/2014/chart" uri="{C3380CC4-5D6E-409C-BE32-E72D297353CC}">
                <c16:uniqueId val="{00000005-91E0-4AEA-B4D2-33B3D13B4339}"/>
              </c:ext>
            </c:extLst>
          </c:dPt>
          <c:dPt>
            <c:idx val="3"/>
            <c:bubble3D val="0"/>
            <c:spPr>
              <a:solidFill>
                <a:schemeClr val="accent4"/>
              </a:solidFill>
              <a:ln>
                <a:solidFill>
                  <a:schemeClr val="bg1"/>
                </a:solidFill>
              </a:ln>
            </c:spPr>
            <c:extLst>
              <c:ext xmlns:c16="http://schemas.microsoft.com/office/drawing/2014/chart" uri="{C3380CC4-5D6E-409C-BE32-E72D297353CC}">
                <c16:uniqueId val="{00000007-91E0-4AEA-B4D2-33B3D13B4339}"/>
              </c:ext>
            </c:extLst>
          </c:dPt>
          <c:dPt>
            <c:idx val="4"/>
            <c:bubble3D val="0"/>
            <c:spPr>
              <a:solidFill>
                <a:schemeClr val="accent5"/>
              </a:solidFill>
              <a:ln>
                <a:solidFill>
                  <a:schemeClr val="bg1"/>
                </a:solidFill>
              </a:ln>
            </c:spPr>
            <c:extLst>
              <c:ext xmlns:c16="http://schemas.microsoft.com/office/drawing/2014/chart" uri="{C3380CC4-5D6E-409C-BE32-E72D297353CC}">
                <c16:uniqueId val="{00000009-91E0-4AEA-B4D2-33B3D13B4339}"/>
              </c:ext>
            </c:extLst>
          </c:dPt>
          <c:dLbls>
            <c:dLbl>
              <c:idx val="0"/>
              <c:layout>
                <c:manualLayout>
                  <c:x val="0.11766851327616655"/>
                  <c:y val="-1.305421315220193E-2"/>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4545593654546421"/>
                      <c:h val="6.0100131521323596E-2"/>
                    </c:manualLayout>
                  </c15:layout>
                </c:ext>
                <c:ext xmlns:c16="http://schemas.microsoft.com/office/drawing/2014/chart" uri="{C3380CC4-5D6E-409C-BE32-E72D297353CC}">
                  <c16:uniqueId val="{00000001-91E0-4AEA-B4D2-33B3D13B4339}"/>
                </c:ext>
              </c:extLst>
            </c:dLbl>
            <c:dLbl>
              <c:idx val="1"/>
              <c:layout>
                <c:manualLayout>
                  <c:x val="-0.11813438351016112"/>
                  <c:y val="0.10091278790073377"/>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5561579200041697"/>
                      <c:h val="6.13381225044081E-2"/>
                    </c:manualLayout>
                  </c15:layout>
                </c:ext>
                <c:ext xmlns:c16="http://schemas.microsoft.com/office/drawing/2014/chart" uri="{C3380CC4-5D6E-409C-BE32-E72D297353CC}">
                  <c16:uniqueId val="{00000003-91E0-4AEA-B4D2-33B3D13B4339}"/>
                </c:ext>
              </c:extLst>
            </c:dLbl>
            <c:dLbl>
              <c:idx val="2"/>
              <c:layout>
                <c:manualLayout>
                  <c:x val="-0.14684371024737958"/>
                  <c:y val="5.2865936951161097E-3"/>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766150126073347"/>
                      <c:h val="7.5295175104937037E-2"/>
                    </c:manualLayout>
                  </c15:layout>
                </c:ext>
                <c:ext xmlns:c16="http://schemas.microsoft.com/office/drawing/2014/chart" uri="{C3380CC4-5D6E-409C-BE32-E72D297353CC}">
                  <c16:uniqueId val="{00000005-91E0-4AEA-B4D2-33B3D13B4339}"/>
                </c:ext>
              </c:extLst>
            </c:dLbl>
            <c:dLbl>
              <c:idx val="3"/>
              <c:layout>
                <c:manualLayout>
                  <c:x val="-0.10329295679202813"/>
                  <c:y val="-8.3484908093344315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5977793602923185"/>
                      <c:h val="6.13381225044081E-2"/>
                    </c:manualLayout>
                  </c15:layout>
                </c:ext>
                <c:ext xmlns:c16="http://schemas.microsoft.com/office/drawing/2014/chart" uri="{C3380CC4-5D6E-409C-BE32-E72D297353CC}">
                  <c16:uniqueId val="{00000007-91E0-4AEA-B4D2-33B3D13B4339}"/>
                </c:ext>
              </c:extLst>
            </c:dLbl>
            <c:dLbl>
              <c:idx val="4"/>
              <c:layout>
                <c:manualLayout>
                  <c:x val="6.4708349351693284E-2"/>
                  <c:y val="-0.1585904253793939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91E0-4AEA-B4D2-33B3D13B4339}"/>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Chart!$A$2:$A$6</c:f>
              <c:strCache>
                <c:ptCount val="4"/>
                <c:pt idx="0">
                  <c:v>Vilnius</c:v>
                </c:pt>
                <c:pt idx="1">
                  <c:v>Kaunas</c:v>
                </c:pt>
                <c:pt idx="2">
                  <c:v>Klaipeda</c:v>
                </c:pt>
                <c:pt idx="3">
                  <c:v>Siauliai</c:v>
                </c:pt>
              </c:strCache>
            </c:strRef>
          </c:cat>
          <c:val>
            <c:numRef>
              <c:f>Chart!$B$2:$B$6</c:f>
              <c:numCache>
                <c:formatCode>0.00%</c:formatCode>
                <c:ptCount val="5"/>
                <c:pt idx="0">
                  <c:v>0.48499999999999999</c:v>
                </c:pt>
                <c:pt idx="1">
                  <c:v>0.218</c:v>
                </c:pt>
                <c:pt idx="2">
                  <c:v>0.17299999999999999</c:v>
                </c:pt>
                <c:pt idx="3">
                  <c:v>0.125</c:v>
                </c:pt>
              </c:numCache>
            </c:numRef>
          </c:val>
          <c:extLst>
            <c:ext xmlns:c16="http://schemas.microsoft.com/office/drawing/2014/chart" uri="{C3380CC4-5D6E-409C-BE32-E72D297353CC}">
              <c16:uniqueId val="{0000000A-91E0-4AEA-B4D2-33B3D13B4339}"/>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solidFill>
            <a:schemeClr val="tx1"/>
          </a:solidFill>
          <a:latin typeface="+mj-lt"/>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01934523809526"/>
          <c:y val="0.10782716190726047"/>
          <c:w val="0.30572023809523807"/>
          <c:h val="0.71419714989528049"/>
        </c:manualLayout>
      </c:layout>
      <c:doughnutChart>
        <c:varyColors val="1"/>
        <c:ser>
          <c:idx val="0"/>
          <c:order val="0"/>
          <c:tx>
            <c:strRef>
              <c:f>Chart!$B$1</c:f>
              <c:strCache>
                <c:ptCount val="1"/>
                <c:pt idx="0">
                  <c:v>Values</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1060-4E5B-AD07-CF8F617A4A7F}"/>
              </c:ext>
            </c:extLst>
          </c:dPt>
          <c:dPt>
            <c:idx val="1"/>
            <c:bubble3D val="0"/>
            <c:spPr>
              <a:solidFill>
                <a:schemeClr val="accent2"/>
              </a:solidFill>
              <a:ln>
                <a:solidFill>
                  <a:schemeClr val="bg1"/>
                </a:solidFill>
              </a:ln>
            </c:spPr>
            <c:extLst>
              <c:ext xmlns:c16="http://schemas.microsoft.com/office/drawing/2014/chart" uri="{C3380CC4-5D6E-409C-BE32-E72D297353CC}">
                <c16:uniqueId val="{00000003-1060-4E5B-AD07-CF8F617A4A7F}"/>
              </c:ext>
            </c:extLst>
          </c:dPt>
          <c:dPt>
            <c:idx val="2"/>
            <c:bubble3D val="0"/>
            <c:spPr>
              <a:solidFill>
                <a:schemeClr val="accent3"/>
              </a:solidFill>
              <a:ln>
                <a:solidFill>
                  <a:schemeClr val="bg1"/>
                </a:solidFill>
              </a:ln>
            </c:spPr>
            <c:extLst>
              <c:ext xmlns:c16="http://schemas.microsoft.com/office/drawing/2014/chart" uri="{C3380CC4-5D6E-409C-BE32-E72D297353CC}">
                <c16:uniqueId val="{00000005-1060-4E5B-AD07-CF8F617A4A7F}"/>
              </c:ext>
            </c:extLst>
          </c:dPt>
          <c:dPt>
            <c:idx val="3"/>
            <c:bubble3D val="0"/>
            <c:spPr>
              <a:solidFill>
                <a:schemeClr val="accent4"/>
              </a:solidFill>
              <a:ln>
                <a:solidFill>
                  <a:schemeClr val="bg1"/>
                </a:solidFill>
              </a:ln>
            </c:spPr>
            <c:extLst>
              <c:ext xmlns:c16="http://schemas.microsoft.com/office/drawing/2014/chart" uri="{C3380CC4-5D6E-409C-BE32-E72D297353CC}">
                <c16:uniqueId val="{00000007-1060-4E5B-AD07-CF8F617A4A7F}"/>
              </c:ext>
            </c:extLst>
          </c:dPt>
          <c:dPt>
            <c:idx val="4"/>
            <c:bubble3D val="0"/>
            <c:spPr>
              <a:solidFill>
                <a:schemeClr val="accent5"/>
              </a:solidFill>
              <a:ln>
                <a:solidFill>
                  <a:schemeClr val="bg1"/>
                </a:solidFill>
              </a:ln>
            </c:spPr>
            <c:extLst>
              <c:ext xmlns:c16="http://schemas.microsoft.com/office/drawing/2014/chart" uri="{C3380CC4-5D6E-409C-BE32-E72D297353CC}">
                <c16:uniqueId val="{00000009-1060-4E5B-AD07-CF8F617A4A7F}"/>
              </c:ext>
            </c:extLst>
          </c:dPt>
          <c:dLbls>
            <c:dLbl>
              <c:idx val="0"/>
              <c:layout>
                <c:manualLayout>
                  <c:x val="0.1461352304193069"/>
                  <c:y val="-0.10199982646846843"/>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2857858712092868"/>
                      <c:h val="0.19867751024982586"/>
                    </c:manualLayout>
                  </c15:layout>
                </c:ext>
                <c:ext xmlns:c16="http://schemas.microsoft.com/office/drawing/2014/chart" uri="{C3380CC4-5D6E-409C-BE32-E72D297353CC}">
                  <c16:uniqueId val="{00000001-1060-4E5B-AD07-CF8F617A4A7F}"/>
                </c:ext>
              </c:extLst>
            </c:dLbl>
            <c:dLbl>
              <c:idx val="1"/>
              <c:layout>
                <c:manualLayout>
                  <c:x val="0.10373293133353567"/>
                  <c:y val="7.9220930739578407E-2"/>
                </c:manualLayout>
              </c:layout>
              <c:spPr>
                <a:noFill/>
                <a:ln>
                  <a:noFill/>
                </a:ln>
                <a:effectLst/>
              </c:spPr>
              <c:txPr>
                <a:bodyPr/>
                <a:lstStyle/>
                <a:p>
                  <a:pPr algn="l">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3472200385576771"/>
                      <c:h val="7.8326857588210175E-2"/>
                    </c:manualLayout>
                  </c15:layout>
                </c:ext>
                <c:ext xmlns:c16="http://schemas.microsoft.com/office/drawing/2014/chart" uri="{C3380CC4-5D6E-409C-BE32-E72D297353CC}">
                  <c16:uniqueId val="{00000003-1060-4E5B-AD07-CF8F617A4A7F}"/>
                </c:ext>
              </c:extLst>
            </c:dLbl>
            <c:dLbl>
              <c:idx val="2"/>
              <c:layout>
                <c:manualLayout>
                  <c:x val="6.08666481136921E-2"/>
                  <c:y val="0.1588166179758198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8942833577296544"/>
                      <c:h val="0.11386626535509749"/>
                    </c:manualLayout>
                  </c15:layout>
                </c:ext>
                <c:ext xmlns:c16="http://schemas.microsoft.com/office/drawing/2014/chart" uri="{C3380CC4-5D6E-409C-BE32-E72D297353CC}">
                  <c16:uniqueId val="{00000005-1060-4E5B-AD07-CF8F617A4A7F}"/>
                </c:ext>
              </c:extLst>
            </c:dLbl>
            <c:dLbl>
              <c:idx val="3"/>
              <c:layout>
                <c:manualLayout>
                  <c:x val="-9.8789292299310522E-2"/>
                  <c:y val="0.10670169893540077"/>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902110919322306"/>
                      <c:h val="7.3377636307854988E-2"/>
                    </c:manualLayout>
                  </c15:layout>
                </c:ext>
                <c:ext xmlns:c16="http://schemas.microsoft.com/office/drawing/2014/chart" uri="{C3380CC4-5D6E-409C-BE32-E72D297353CC}">
                  <c16:uniqueId val="{00000007-1060-4E5B-AD07-CF8F617A4A7F}"/>
                </c:ext>
              </c:extLst>
            </c:dLbl>
            <c:dLbl>
              <c:idx val="4"/>
              <c:layout>
                <c:manualLayout>
                  <c:x val="-0.14630040516669512"/>
                  <c:y val="5.9301483745035161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0252062617129665"/>
                      <c:h val="7.5543681719385955E-2"/>
                    </c:manualLayout>
                  </c15:layout>
                </c:ext>
                <c:ext xmlns:c16="http://schemas.microsoft.com/office/drawing/2014/chart" uri="{C3380CC4-5D6E-409C-BE32-E72D297353CC}">
                  <c16:uniqueId val="{00000009-1060-4E5B-AD07-CF8F617A4A7F}"/>
                </c:ext>
              </c:extLst>
            </c:dLbl>
            <c:dLbl>
              <c:idx val="5"/>
              <c:layout>
                <c:manualLayout>
                  <c:x val="-0.13161956537275082"/>
                  <c:y val="-1.4578970503835362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6992702963795636"/>
                      <c:h val="5.2686678035066055E-2"/>
                    </c:manualLayout>
                  </c15:layout>
                </c:ext>
                <c:ext xmlns:c16="http://schemas.microsoft.com/office/drawing/2014/chart" uri="{C3380CC4-5D6E-409C-BE32-E72D297353CC}">
                  <c16:uniqueId val="{0000000A-1060-4E5B-AD07-CF8F617A4A7F}"/>
                </c:ext>
              </c:extLst>
            </c:dLbl>
            <c:dLbl>
              <c:idx val="6"/>
              <c:layout>
                <c:manualLayout>
                  <c:x val="-0.11871064674491991"/>
                  <c:y val="-8.7430415692947933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15978937049084946"/>
                      <c:h val="6.2704147030251164E-2"/>
                    </c:manualLayout>
                  </c15:layout>
                </c:ext>
                <c:ext xmlns:c16="http://schemas.microsoft.com/office/drawing/2014/chart" uri="{C3380CC4-5D6E-409C-BE32-E72D297353CC}">
                  <c16:uniqueId val="{0000000B-1060-4E5B-AD07-CF8F617A4A7F}"/>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Chart!$A$2:$A$8</c:f>
              <c:strCache>
                <c:ptCount val="7"/>
                <c:pt idx="0">
                  <c:v>Shopping Centers</c:v>
                </c:pt>
                <c:pt idx="1">
                  <c:v>Office</c:v>
                </c:pt>
                <c:pt idx="2">
                  <c:v>Warehouse</c:v>
                </c:pt>
                <c:pt idx="3">
                  <c:v>Residential</c:v>
                </c:pt>
                <c:pt idx="4">
                  <c:v>Research Centers</c:v>
                </c:pt>
                <c:pt idx="5">
                  <c:v>Public Gyms</c:v>
                </c:pt>
                <c:pt idx="6">
                  <c:v>Other CRE</c:v>
                </c:pt>
              </c:strCache>
            </c:strRef>
          </c:cat>
          <c:val>
            <c:numRef>
              <c:f>Chart!$B$2:$B$8</c:f>
              <c:numCache>
                <c:formatCode>0.00%</c:formatCode>
                <c:ptCount val="7"/>
                <c:pt idx="0">
                  <c:v>0.184</c:v>
                </c:pt>
                <c:pt idx="1">
                  <c:v>0.24099999999999999</c:v>
                </c:pt>
                <c:pt idx="2">
                  <c:v>0.11899999999999999</c:v>
                </c:pt>
                <c:pt idx="3">
                  <c:v>9.1999999999999998E-2</c:v>
                </c:pt>
                <c:pt idx="4">
                  <c:v>9.8000000000000004E-2</c:v>
                </c:pt>
                <c:pt idx="5">
                  <c:v>4.9000000000000002E-2</c:v>
                </c:pt>
                <c:pt idx="6">
                  <c:v>0.217</c:v>
                </c:pt>
              </c:numCache>
            </c:numRef>
          </c:val>
          <c:extLst>
            <c:ext xmlns:c16="http://schemas.microsoft.com/office/drawing/2014/chart" uri="{C3380CC4-5D6E-409C-BE32-E72D297353CC}">
              <c16:uniqueId val="{0000000C-1060-4E5B-AD07-CF8F617A4A7F}"/>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solidFill>
            <a:schemeClr val="tx1"/>
          </a:solidFill>
          <a:latin typeface="+mj-lt"/>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017857142857099E-4"/>
          <c:y val="8.2527914142161499E-3"/>
          <c:w val="0.99985982142857144"/>
          <c:h val="0.74690444850112281"/>
        </c:manualLayout>
      </c:layout>
      <c:barChart>
        <c:barDir val="col"/>
        <c:grouping val="stacked"/>
        <c:varyColors val="0"/>
        <c:ser>
          <c:idx val="0"/>
          <c:order val="0"/>
          <c:tx>
            <c:strRef>
              <c:f>Chart!$B$1</c:f>
              <c:strCache>
                <c:ptCount val="1"/>
              </c:strCache>
            </c:strRef>
          </c:tx>
          <c:spPr>
            <a:solidFill>
              <a:schemeClr val="accent1"/>
            </a:solidFill>
            <a:ln>
              <a:solidFill>
                <a:schemeClr val="bg1"/>
              </a:solidFill>
            </a:ln>
          </c:spPr>
          <c:invertIfNegative val="0"/>
          <c:dPt>
            <c:idx val="0"/>
            <c:invertIfNegative val="0"/>
            <c:bubble3D val="0"/>
            <c:extLst>
              <c:ext xmlns:c16="http://schemas.microsoft.com/office/drawing/2014/chart" uri="{C3380CC4-5D6E-409C-BE32-E72D297353CC}">
                <c16:uniqueId val="{00000001-6D74-4BE5-98F2-D50FCCAB153C}"/>
              </c:ext>
            </c:extLst>
          </c:dPt>
          <c:dPt>
            <c:idx val="1"/>
            <c:invertIfNegative val="0"/>
            <c:bubble3D val="0"/>
            <c:spPr>
              <a:solidFill>
                <a:schemeClr val="accent3"/>
              </a:solidFill>
              <a:ln>
                <a:solidFill>
                  <a:schemeClr val="bg1"/>
                </a:solidFill>
              </a:ln>
            </c:spPr>
            <c:extLst>
              <c:ext xmlns:c16="http://schemas.microsoft.com/office/drawing/2014/chart" uri="{C3380CC4-5D6E-409C-BE32-E72D297353CC}">
                <c16:uniqueId val="{00000002-6D74-4BE5-98F2-D50FCCAB153C}"/>
              </c:ext>
            </c:extLst>
          </c:dPt>
          <c:dLbls>
            <c:spPr>
              <a:noFill/>
              <a:ln>
                <a:noFill/>
              </a:ln>
              <a:effectLst/>
            </c:spPr>
            <c:txPr>
              <a:bodyPr wrap="square" lIns="38100" tIns="19050" rIns="38100" bIns="19050" anchor="ctr">
                <a:spAutoFit/>
              </a:bodyPr>
              <a:lstStyle/>
              <a:p>
                <a:pPr>
                  <a:defRPr>
                    <a:solidFill>
                      <a:schemeClr val="bg1"/>
                    </a:solidFill>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Chart!$A$2:$A$3</c:f>
              <c:strCache>
                <c:ptCount val="2"/>
                <c:pt idx="0">
                  <c:v>Total Bank Loans</c:v>
                </c:pt>
                <c:pt idx="1">
                  <c:v>CRE Loans</c:v>
                </c:pt>
              </c:strCache>
            </c:strRef>
          </c:cat>
          <c:val>
            <c:numRef>
              <c:f>Chart!$B$2:$B$3</c:f>
              <c:numCache>
                <c:formatCode>0%</c:formatCode>
                <c:ptCount val="2"/>
                <c:pt idx="0">
                  <c:v>0.44</c:v>
                </c:pt>
                <c:pt idx="1">
                  <c:v>0.39</c:v>
                </c:pt>
              </c:numCache>
            </c:numRef>
          </c:val>
          <c:extLst>
            <c:ext xmlns:c16="http://schemas.microsoft.com/office/drawing/2014/chart" uri="{C3380CC4-5D6E-409C-BE32-E72D297353CC}">
              <c16:uniqueId val="{00000003-6D74-4BE5-98F2-D50FCCAB153C}"/>
            </c:ext>
          </c:extLst>
        </c:ser>
        <c:ser>
          <c:idx val="2"/>
          <c:order val="1"/>
          <c:tx>
            <c:strRef>
              <c:f>Chart!$C$1</c:f>
              <c:strCache>
                <c:ptCount val="1"/>
              </c:strCache>
            </c:strRef>
          </c:tx>
          <c:spPr>
            <a:ln>
              <a:solidFill>
                <a:schemeClr val="bg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Chart!$A$2:$A$3</c:f>
              <c:strCache>
                <c:ptCount val="2"/>
                <c:pt idx="0">
                  <c:v>Total Bank Loans</c:v>
                </c:pt>
                <c:pt idx="1">
                  <c:v>CRE Loans</c:v>
                </c:pt>
              </c:strCache>
            </c:strRef>
          </c:cat>
          <c:val>
            <c:numRef>
              <c:f>Chart!$C$2:$C$3</c:f>
              <c:numCache>
                <c:formatCode>General</c:formatCode>
                <c:ptCount val="2"/>
              </c:numCache>
            </c:numRef>
          </c:val>
          <c:extLst>
            <c:ext xmlns:c16="http://schemas.microsoft.com/office/drawing/2014/chart" uri="{C3380CC4-5D6E-409C-BE32-E72D297353CC}">
              <c16:uniqueId val="{00000008-6D74-4BE5-98F2-D50FCCAB153C}"/>
            </c:ext>
          </c:extLst>
        </c:ser>
        <c:dLbls>
          <c:dLblPos val="ctr"/>
          <c:showLegendKey val="0"/>
          <c:showVal val="1"/>
          <c:showCatName val="0"/>
          <c:showSerName val="0"/>
          <c:showPercent val="0"/>
          <c:showBubbleSize val="0"/>
        </c:dLbls>
        <c:gapWidth val="90"/>
        <c:overlap val="100"/>
        <c:axId val="265388800"/>
        <c:axId val="372109312"/>
      </c:barChart>
      <c:catAx>
        <c:axId val="265388800"/>
        <c:scaling>
          <c:orientation val="minMax"/>
        </c:scaling>
        <c:delete val="0"/>
        <c:axPos val="b"/>
        <c:numFmt formatCode="General" sourceLinked="1"/>
        <c:majorTickMark val="none"/>
        <c:minorTickMark val="none"/>
        <c:tickLblPos val="low"/>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0.5"/>
        </c:scaling>
        <c:delete val="0"/>
        <c:axPos val="l"/>
        <c:numFmt formatCode="#,##0_);\(#,##0\)" sourceLinked="0"/>
        <c:majorTickMark val="none"/>
        <c:minorTickMark val="none"/>
        <c:tickLblPos val="none"/>
        <c:spPr>
          <a:ln>
            <a:noFill/>
          </a:ln>
        </c:spPr>
        <c:txPr>
          <a:bodyPr rot="0" vert="horz"/>
          <a:lstStyle/>
          <a:p>
            <a:pPr>
              <a:defRPr/>
            </a:pPr>
            <a:endParaRPr lang="en-US"/>
          </a:p>
        </c:txPr>
        <c:crossAx val="265388800"/>
        <c:crosses val="autoZero"/>
        <c:crossBetween val="between"/>
        <c:majorUnit val="1.0000000000000002E-2"/>
      </c:valAx>
      <c:spPr>
        <a:noFill/>
      </c:spPr>
    </c:plotArea>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67460317460318E-4"/>
          <c:y val="0"/>
          <c:w val="0.99978432539682538"/>
          <c:h val="0.73356582330761955"/>
        </c:manualLayout>
      </c:layout>
      <c:barChart>
        <c:barDir val="col"/>
        <c:grouping val="stacked"/>
        <c:varyColors val="0"/>
        <c:ser>
          <c:idx val="0"/>
          <c:order val="0"/>
          <c:tx>
            <c:strRef>
              <c:f>Chart!$B$1</c:f>
              <c:strCache>
                <c:ptCount val="1"/>
              </c:strCache>
            </c:strRef>
          </c:tx>
          <c:spPr>
            <a:solidFill>
              <a:schemeClr val="accent1"/>
            </a:solidFill>
            <a:ln>
              <a:solidFill>
                <a:schemeClr val="bg1"/>
              </a:solid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1-1C67-4B74-9983-BC77E6CEBB52}"/>
              </c:ext>
            </c:extLst>
          </c:dPt>
          <c:dPt>
            <c:idx val="1"/>
            <c:invertIfNegative val="0"/>
            <c:bubble3D val="0"/>
            <c:spPr>
              <a:solidFill>
                <a:schemeClr val="accent3"/>
              </a:solidFill>
              <a:ln>
                <a:solidFill>
                  <a:schemeClr val="bg1"/>
                </a:solidFill>
              </a:ln>
            </c:spPr>
            <c:extLst>
              <c:ext xmlns:c16="http://schemas.microsoft.com/office/drawing/2014/chart" uri="{C3380CC4-5D6E-409C-BE32-E72D297353CC}">
                <c16:uniqueId val="{00000002-1C67-4B74-9983-BC77E6CEBB52}"/>
              </c:ext>
            </c:extLst>
          </c:dPt>
          <c:dLbls>
            <c:spPr>
              <a:noFill/>
              <a:ln>
                <a:noFill/>
              </a:ln>
              <a:effectLst/>
            </c:spPr>
            <c:txPr>
              <a:bodyPr wrap="square" lIns="38100" tIns="19050" rIns="38100" bIns="19050" anchor="ctr">
                <a:spAutoFit/>
              </a:bodyPr>
              <a:lstStyle/>
              <a:p>
                <a:pPr>
                  <a:defRPr>
                    <a:solidFill>
                      <a:schemeClr val="bg1"/>
                    </a:solidFill>
                  </a:defRPr>
                </a:pPr>
                <a:endParaRPr lang="lt-L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Chart!$A$2:$A$3</c:f>
              <c:strCache>
                <c:ptCount val="2"/>
                <c:pt idx="0">
                  <c:v>NPL</c:v>
                </c:pt>
                <c:pt idx="1">
                  <c:v>Stage 2</c:v>
                </c:pt>
              </c:strCache>
            </c:strRef>
          </c:cat>
          <c:val>
            <c:numRef>
              <c:f>Chart!$B$2:$B$3</c:f>
              <c:numCache>
                <c:formatCode>0.0%</c:formatCode>
                <c:ptCount val="2"/>
                <c:pt idx="0">
                  <c:v>2.4E-2</c:v>
                </c:pt>
                <c:pt idx="1">
                  <c:v>5.0999999999999997E-2</c:v>
                </c:pt>
              </c:numCache>
            </c:numRef>
          </c:val>
          <c:extLst>
            <c:ext xmlns:c16="http://schemas.microsoft.com/office/drawing/2014/chart" uri="{C3380CC4-5D6E-409C-BE32-E72D297353CC}">
              <c16:uniqueId val="{00000003-1C67-4B74-9983-BC77E6CEBB52}"/>
            </c:ext>
          </c:extLst>
        </c:ser>
        <c:ser>
          <c:idx val="2"/>
          <c:order val="1"/>
          <c:tx>
            <c:strRef>
              <c:f>Chart!$C$1</c:f>
              <c:strCache>
                <c:ptCount val="1"/>
              </c:strCache>
            </c:strRef>
          </c:tx>
          <c:spPr>
            <a:ln>
              <a:solidFill>
                <a:schemeClr val="bg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Chart!$A$2:$A$3</c:f>
              <c:strCache>
                <c:ptCount val="2"/>
                <c:pt idx="0">
                  <c:v>NPL</c:v>
                </c:pt>
                <c:pt idx="1">
                  <c:v>Stage 2</c:v>
                </c:pt>
              </c:strCache>
            </c:strRef>
          </c:cat>
          <c:val>
            <c:numRef>
              <c:f>Chart!$C$2:$C$3</c:f>
              <c:numCache>
                <c:formatCode>General</c:formatCode>
                <c:ptCount val="2"/>
              </c:numCache>
            </c:numRef>
          </c:val>
          <c:extLst>
            <c:ext xmlns:c16="http://schemas.microsoft.com/office/drawing/2014/chart" uri="{C3380CC4-5D6E-409C-BE32-E72D297353CC}">
              <c16:uniqueId val="{00000004-1C67-4B74-9983-BC77E6CEBB52}"/>
            </c:ext>
          </c:extLst>
        </c:ser>
        <c:dLbls>
          <c:dLblPos val="ctr"/>
          <c:showLegendKey val="0"/>
          <c:showVal val="1"/>
          <c:showCatName val="0"/>
          <c:showSerName val="0"/>
          <c:showPercent val="0"/>
          <c:showBubbleSize val="0"/>
        </c:dLbls>
        <c:gapWidth val="90"/>
        <c:overlap val="100"/>
        <c:axId val="265388800"/>
        <c:axId val="372109312"/>
      </c:barChart>
      <c:catAx>
        <c:axId val="265388800"/>
        <c:scaling>
          <c:orientation val="minMax"/>
        </c:scaling>
        <c:delete val="0"/>
        <c:axPos val="b"/>
        <c:numFmt formatCode="General" sourceLinked="1"/>
        <c:majorTickMark val="none"/>
        <c:minorTickMark val="none"/>
        <c:tickLblPos val="low"/>
        <c:spPr>
          <a:ln w="12700">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0.1"/>
        </c:scaling>
        <c:delete val="0"/>
        <c:axPos val="l"/>
        <c:numFmt formatCode="#,##0_);\(#,##0\)" sourceLinked="0"/>
        <c:majorTickMark val="none"/>
        <c:minorTickMark val="none"/>
        <c:tickLblPos val="none"/>
        <c:spPr>
          <a:ln>
            <a:noFill/>
          </a:ln>
        </c:spPr>
        <c:txPr>
          <a:bodyPr rot="0" vert="horz"/>
          <a:lstStyle/>
          <a:p>
            <a:pPr>
              <a:defRPr/>
            </a:pPr>
            <a:endParaRPr lang="en-US"/>
          </a:p>
        </c:txPr>
        <c:crossAx val="265388800"/>
        <c:crosses val="autoZero"/>
        <c:crossBetween val="between"/>
        <c:majorUnit val="1.0000000000000002E-2"/>
      </c:valAx>
      <c:spPr>
        <a:noFill/>
      </c:spPr>
    </c:plotArea>
    <c:plotVisOnly val="1"/>
    <c:dispBlanksAs val="gap"/>
    <c:showDLblsOverMax val="0"/>
  </c:chart>
  <c:spPr>
    <a:noFill/>
    <a:ln>
      <a:noFill/>
    </a:ln>
  </c:spPr>
  <c:txPr>
    <a:bodyPr/>
    <a:lstStyle/>
    <a:p>
      <a:pPr>
        <a:defRPr sz="800">
          <a:latin typeface="+mj-lt"/>
          <a:cs typeface="Arial" panose="020B0604020202020204" pitchFamily="34" charset="0"/>
        </a:defRPr>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030837555047284E-2"/>
          <c:y val="0.21133592965180056"/>
          <c:w val="0.86417222451079223"/>
          <c:h val="0.66928413180494228"/>
        </c:manualLayout>
      </c:layout>
      <c:lineChart>
        <c:grouping val="standard"/>
        <c:varyColors val="0"/>
        <c:ser>
          <c:idx val="0"/>
          <c:order val="0"/>
          <c:tx>
            <c:strRef>
              <c:f>Sheet1!$A$2</c:f>
              <c:strCache>
                <c:ptCount val="1"/>
                <c:pt idx="0">
                  <c:v>1-3</c:v>
                </c:pt>
              </c:strCache>
            </c:strRef>
          </c:tx>
          <c:spPr>
            <a:ln w="19050"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Sheet1!$C$1:$G$1</c:f>
              <c:strCache>
                <c:ptCount val="5"/>
                <c:pt idx="0">
                  <c:v>2Q`24</c:v>
                </c:pt>
                <c:pt idx="1">
                  <c:v>3Q`24</c:v>
                </c:pt>
                <c:pt idx="2">
                  <c:v>4Q`24</c:v>
                </c:pt>
                <c:pt idx="3">
                  <c:v>1Q`25</c:v>
                </c:pt>
                <c:pt idx="4">
                  <c:v>2Q`25</c:v>
                </c:pt>
              </c:strCache>
            </c:strRef>
          </c:cat>
          <c:val>
            <c:numRef>
              <c:f>Sheet1!$C$2:$G$2</c:f>
              <c:numCache>
                <c:formatCode>0.0%</c:formatCode>
                <c:ptCount val="5"/>
                <c:pt idx="0">
                  <c:v>0.111</c:v>
                </c:pt>
                <c:pt idx="1">
                  <c:v>0.11</c:v>
                </c:pt>
                <c:pt idx="2">
                  <c:v>0.11899999999999999</c:v>
                </c:pt>
                <c:pt idx="3">
                  <c:v>0.13300000000000001</c:v>
                </c:pt>
                <c:pt idx="4">
                  <c:v>9.9000000000000005E-2</c:v>
                </c:pt>
              </c:numCache>
            </c:numRef>
          </c:val>
          <c:smooth val="0"/>
          <c:extLst>
            <c:ext xmlns:c16="http://schemas.microsoft.com/office/drawing/2014/chart" uri="{C3380CC4-5D6E-409C-BE32-E72D297353CC}">
              <c16:uniqueId val="{00000003-EDB7-4C36-A70F-415982E42FCA}"/>
            </c:ext>
          </c:extLst>
        </c:ser>
        <c:ser>
          <c:idx val="2"/>
          <c:order val="2"/>
          <c:tx>
            <c:strRef>
              <c:f>Sheet1!$A$4</c:f>
              <c:strCache>
                <c:ptCount val="1"/>
                <c:pt idx="0">
                  <c:v>10-11</c:v>
                </c:pt>
              </c:strCache>
            </c:strRef>
          </c:tx>
          <c:spPr>
            <a:ln w="19050" cap="rnd">
              <a:solidFill>
                <a:schemeClr val="accent6"/>
              </a:solidFill>
              <a:round/>
            </a:ln>
            <a:effectLst/>
          </c:spPr>
          <c:marker>
            <c:symbol val="none"/>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Sheet1!$C$1:$G$1</c:f>
              <c:strCache>
                <c:ptCount val="5"/>
                <c:pt idx="0">
                  <c:v>2Q`24</c:v>
                </c:pt>
                <c:pt idx="1">
                  <c:v>3Q`24</c:v>
                </c:pt>
                <c:pt idx="2">
                  <c:v>4Q`24</c:v>
                </c:pt>
                <c:pt idx="3">
                  <c:v>1Q`25</c:v>
                </c:pt>
                <c:pt idx="4">
                  <c:v>2Q`25</c:v>
                </c:pt>
              </c:strCache>
            </c:strRef>
          </c:cat>
          <c:val>
            <c:numRef>
              <c:f>Sheet1!$C$4:$G$4</c:f>
              <c:numCache>
                <c:formatCode>0.0%</c:formatCode>
                <c:ptCount val="5"/>
                <c:pt idx="0">
                  <c:v>3.1E-2</c:v>
                </c:pt>
                <c:pt idx="1">
                  <c:v>2.8000000000000001E-2</c:v>
                </c:pt>
                <c:pt idx="2">
                  <c:v>2.3E-2</c:v>
                </c:pt>
                <c:pt idx="3">
                  <c:v>1.7000000000000001E-2</c:v>
                </c:pt>
                <c:pt idx="4">
                  <c:v>2.3E-2</c:v>
                </c:pt>
              </c:numCache>
            </c:numRef>
          </c:val>
          <c:smooth val="0"/>
          <c:extLst>
            <c:ext xmlns:c16="http://schemas.microsoft.com/office/drawing/2014/chart" uri="{C3380CC4-5D6E-409C-BE32-E72D297353CC}">
              <c16:uniqueId val="{00000005-EDB7-4C36-A70F-415982E42FCA}"/>
            </c:ext>
          </c:extLst>
        </c:ser>
        <c:dLbls>
          <c:showLegendKey val="0"/>
          <c:showVal val="0"/>
          <c:showCatName val="0"/>
          <c:showSerName val="0"/>
          <c:showPercent val="0"/>
          <c:showBubbleSize val="0"/>
        </c:dLbls>
        <c:marker val="1"/>
        <c:smooth val="0"/>
        <c:axId val="1719254816"/>
        <c:axId val="1542432528"/>
      </c:lineChart>
      <c:lineChart>
        <c:grouping val="standard"/>
        <c:varyColors val="0"/>
        <c:ser>
          <c:idx val="1"/>
          <c:order val="1"/>
          <c:tx>
            <c:strRef>
              <c:f>Sheet1!$A$3</c:f>
              <c:strCache>
                <c:ptCount val="1"/>
                <c:pt idx="0">
                  <c:v>4-9</c:v>
                </c:pt>
              </c:strCache>
            </c:strRef>
          </c:tx>
          <c:spPr>
            <a:ln w="19050" cap="rnd">
              <a:solidFill>
                <a:schemeClr val="accent3"/>
              </a:solidFill>
              <a:round/>
            </a:ln>
            <a:effectLst/>
          </c:spPr>
          <c:marker>
            <c:symbol val="none"/>
          </c:marker>
          <c:dLbls>
            <c:spPr>
              <a:noFill/>
              <a:ln>
                <a:noFill/>
              </a:ln>
              <a:effectLst/>
            </c:spPr>
            <c:txPr>
              <a:bodyPr rot="0" spcFirstLastPara="1" vertOverflow="ellipsis" vert="horz" wrap="square" anchor="ctr" anchorCtr="1"/>
              <a:lstStyle/>
              <a:p>
                <a:pPr algn="ctr">
                  <a:defRPr sz="800" b="0" i="0" u="none" strike="noStrike" kern="1200" baseline="0">
                    <a:solidFill>
                      <a:schemeClr val="tx1"/>
                    </a:solidFill>
                    <a:latin typeface="+mj-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Sheet1!$C$1:$G$1</c:f>
              <c:strCache>
                <c:ptCount val="5"/>
                <c:pt idx="0">
                  <c:v>2Q`24</c:v>
                </c:pt>
                <c:pt idx="1">
                  <c:v>3Q`24</c:v>
                </c:pt>
                <c:pt idx="2">
                  <c:v>4Q`24</c:v>
                </c:pt>
                <c:pt idx="3">
                  <c:v>1Q`25</c:v>
                </c:pt>
                <c:pt idx="4">
                  <c:v>2Q`25</c:v>
                </c:pt>
              </c:strCache>
            </c:strRef>
          </c:cat>
          <c:val>
            <c:numRef>
              <c:f>Sheet1!$C$3:$G$3</c:f>
              <c:numCache>
                <c:formatCode>0.0%</c:formatCode>
                <c:ptCount val="5"/>
                <c:pt idx="0">
                  <c:v>0.85799999999999998</c:v>
                </c:pt>
                <c:pt idx="1">
                  <c:v>0.86199999999999999</c:v>
                </c:pt>
                <c:pt idx="2">
                  <c:v>0.85799999999999998</c:v>
                </c:pt>
                <c:pt idx="3">
                  <c:v>0.84899999999999998</c:v>
                </c:pt>
                <c:pt idx="4">
                  <c:v>0.877</c:v>
                </c:pt>
              </c:numCache>
            </c:numRef>
          </c:val>
          <c:smooth val="0"/>
          <c:extLst xmlns:c15="http://schemas.microsoft.com/office/drawing/2012/chart">
            <c:ext xmlns:c16="http://schemas.microsoft.com/office/drawing/2014/chart" uri="{C3380CC4-5D6E-409C-BE32-E72D297353CC}">
              <c16:uniqueId val="{00000004-EDB7-4C36-A70F-415982E42FCA}"/>
            </c:ext>
          </c:extLst>
        </c:ser>
        <c:dLbls>
          <c:showLegendKey val="0"/>
          <c:showVal val="0"/>
          <c:showCatName val="0"/>
          <c:showSerName val="0"/>
          <c:showPercent val="0"/>
          <c:showBubbleSize val="0"/>
        </c:dLbls>
        <c:marker val="1"/>
        <c:smooth val="0"/>
        <c:axId val="1025899344"/>
        <c:axId val="1025895504"/>
      </c:lineChart>
      <c:catAx>
        <c:axId val="1719254816"/>
        <c:scaling>
          <c:orientation val="minMax"/>
        </c:scaling>
        <c:delete val="0"/>
        <c:axPos val="b"/>
        <c:numFmt formatCode="General" sourceLinked="1"/>
        <c:majorTickMark val="none"/>
        <c:minorTickMark val="out"/>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542432528"/>
        <c:crosses val="autoZero"/>
        <c:auto val="1"/>
        <c:lblAlgn val="ctr"/>
        <c:lblOffset val="100"/>
        <c:noMultiLvlLbl val="0"/>
      </c:catAx>
      <c:valAx>
        <c:axId val="1542432528"/>
        <c:scaling>
          <c:orientation val="minMax"/>
          <c:max val="0.4"/>
          <c:min val="0"/>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crossAx val="1719254816"/>
        <c:crosses val="autoZero"/>
        <c:crossBetween val="between"/>
        <c:majorUnit val="0.1"/>
      </c:valAx>
      <c:valAx>
        <c:axId val="1025895504"/>
        <c:scaling>
          <c:orientation val="minMax"/>
          <c:min val="0.75000000000000011"/>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j-lt"/>
                <a:ea typeface="+mn-ea"/>
                <a:cs typeface="+mn-cs"/>
              </a:defRPr>
            </a:pPr>
            <a:endParaRPr lang="en-US"/>
          </a:p>
        </c:txPr>
        <c:crossAx val="1025899344"/>
        <c:crosses val="max"/>
        <c:crossBetween val="between"/>
      </c:valAx>
      <c:catAx>
        <c:axId val="1025899344"/>
        <c:scaling>
          <c:orientation val="minMax"/>
        </c:scaling>
        <c:delete val="1"/>
        <c:axPos val="b"/>
        <c:numFmt formatCode="General" sourceLinked="1"/>
        <c:majorTickMark val="out"/>
        <c:minorTickMark val="none"/>
        <c:tickLblPos val="nextTo"/>
        <c:crossAx val="1025895504"/>
        <c:crosses val="autoZero"/>
        <c:auto val="1"/>
        <c:lblAlgn val="ctr"/>
        <c:lblOffset val="100"/>
        <c:noMultiLvlLbl val="0"/>
      </c:catAx>
      <c:spPr>
        <a:noFill/>
        <a:ln>
          <a:noFill/>
        </a:ln>
        <a:effectLst/>
      </c:spPr>
    </c:plotArea>
    <c:legend>
      <c:legendPos val="t"/>
      <c:layout>
        <c:manualLayout>
          <c:xMode val="edge"/>
          <c:yMode val="edge"/>
          <c:x val="0.20579818065648975"/>
          <c:y val="3.3544844879304592E-2"/>
          <c:w val="0.4727467452972719"/>
          <c:h val="0.1161254042761032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latin typeface="+mj-lt"/>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114849474136985E-2"/>
          <c:y val="0.22994868260054985"/>
          <c:w val="0.93156935012298314"/>
          <c:h val="0.67929016666082909"/>
        </c:manualLayout>
      </c:layout>
      <c:barChart>
        <c:barDir val="col"/>
        <c:grouping val="clustered"/>
        <c:varyColors val="0"/>
        <c:ser>
          <c:idx val="1"/>
          <c:order val="0"/>
          <c:tx>
            <c:strRef>
              <c:f>Sheet1!$A$2</c:f>
              <c:strCache>
                <c:ptCount val="1"/>
                <c:pt idx="0">
                  <c:v>Portfolio</c:v>
                </c:pt>
              </c:strCache>
            </c:strRef>
          </c:tx>
          <c:spPr>
            <a:solidFill>
              <a:schemeClr val="accent4"/>
            </a:solidFill>
            <a:ln w="12700">
              <a:noFill/>
            </a:ln>
            <a:effectLst>
              <a:softEdge rad="0"/>
            </a:effectLst>
          </c:spPr>
          <c:invertIfNegative val="0"/>
          <c:dLbls>
            <c:numFmt formatCode="#,##0" sourceLinked="0"/>
            <c:spPr>
              <a:noFill/>
              <a:ln>
                <a:noFill/>
              </a:ln>
              <a:effectLst/>
            </c:spPr>
            <c:txPr>
              <a:bodyPr/>
              <a:lstStyle/>
              <a:p>
                <a:pPr>
                  <a:defRPr sz="700">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Sheet1!$B$2:$N$2</c:f>
              <c:numCache>
                <c:formatCode>#,##0</c:formatCode>
                <c:ptCount val="13"/>
                <c:pt idx="0">
                  <c:v>1279</c:v>
                </c:pt>
                <c:pt idx="1">
                  <c:v>1335</c:v>
                </c:pt>
                <c:pt idx="2">
                  <c:v>1385</c:v>
                </c:pt>
                <c:pt idx="3">
                  <c:v>1408</c:v>
                </c:pt>
                <c:pt idx="4">
                  <c:v>1448</c:v>
                </c:pt>
                <c:pt idx="5">
                  <c:v>1472</c:v>
                </c:pt>
                <c:pt idx="6">
                  <c:v>1521</c:v>
                </c:pt>
                <c:pt idx="7">
                  <c:v>1602</c:v>
                </c:pt>
                <c:pt idx="8">
                  <c:v>1667</c:v>
                </c:pt>
                <c:pt idx="9">
                  <c:v>1821</c:v>
                </c:pt>
                <c:pt idx="10">
                  <c:v>1829</c:v>
                </c:pt>
                <c:pt idx="11">
                  <c:v>1864</c:v>
                </c:pt>
                <c:pt idx="12">
                  <c:v>1949</c:v>
                </c:pt>
              </c:numCache>
            </c:numRef>
          </c:val>
          <c:extLst>
            <c:ext xmlns:c16="http://schemas.microsoft.com/office/drawing/2014/chart" uri="{C3380CC4-5D6E-409C-BE32-E72D297353CC}">
              <c16:uniqueId val="{00000000-1578-479A-9BA1-C6FA3CD3E7C2}"/>
            </c:ext>
          </c:extLst>
        </c:ser>
        <c:dLbls>
          <c:showLegendKey val="0"/>
          <c:showVal val="0"/>
          <c:showCatName val="0"/>
          <c:showSerName val="0"/>
          <c:showPercent val="0"/>
          <c:showBubbleSize val="0"/>
        </c:dLbls>
        <c:gapWidth val="14"/>
        <c:overlap val="74"/>
        <c:axId val="451969368"/>
        <c:axId val="451969760"/>
      </c:barChart>
      <c:lineChart>
        <c:grouping val="standard"/>
        <c:varyColors val="0"/>
        <c:ser>
          <c:idx val="2"/>
          <c:order val="1"/>
          <c:tx>
            <c:strRef>
              <c:f>Sheet1!$A$3</c:f>
              <c:strCache>
                <c:ptCount val="1"/>
                <c:pt idx="0">
                  <c:v>Yield (ytd)</c:v>
                </c:pt>
              </c:strCache>
            </c:strRef>
          </c:tx>
          <c:spPr>
            <a:ln w="19050">
              <a:solidFill>
                <a:schemeClr val="accent3"/>
              </a:solidFill>
            </a:ln>
            <a:effectLst>
              <a:outerShdw dir="5400000" algn="ctr" rotWithShape="0">
                <a:schemeClr val="accent3">
                  <a:lumMod val="10000"/>
                  <a:lumOff val="90000"/>
                </a:schemeClr>
              </a:outerShdw>
            </a:effectLst>
          </c:spPr>
          <c:marker>
            <c:symbol val="circle"/>
            <c:size val="7"/>
            <c:spPr>
              <a:noFill/>
              <a:ln>
                <a:noFill/>
              </a:ln>
              <a:effectLst>
                <a:outerShdw dir="5400000" algn="ctr" rotWithShape="0">
                  <a:schemeClr val="accent3">
                    <a:lumMod val="10000"/>
                    <a:lumOff val="90000"/>
                  </a:schemeClr>
                </a:outerShdw>
              </a:effectLst>
            </c:spPr>
          </c:marker>
          <c:dLbls>
            <c:dLbl>
              <c:idx val="1"/>
              <c:layout>
                <c:manualLayout>
                  <c:x val="-6.8174029584552473E-2"/>
                  <c:y val="-3.961563693934956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0072669766338468"/>
                      <c:h val="0.10113306607764899"/>
                    </c:manualLayout>
                  </c15:layout>
                </c:ext>
                <c:ext xmlns:c16="http://schemas.microsoft.com/office/drawing/2014/chart" uri="{C3380CC4-5D6E-409C-BE32-E72D297353CC}">
                  <c16:uniqueId val="{00000002-1578-479A-9BA1-C6FA3CD3E7C2}"/>
                </c:ext>
              </c:extLst>
            </c:dLbl>
            <c:dLbl>
              <c:idx val="4"/>
              <c:layout>
                <c:manualLayout>
                  <c:x val="-4.872771182604007E-2"/>
                  <c:y val="-6.14061638535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78-479A-9BA1-C6FA3CD3E7C2}"/>
                </c:ext>
              </c:extLst>
            </c:dLbl>
            <c:dLbl>
              <c:idx val="7"/>
              <c:layout>
                <c:manualLayout>
                  <c:x val="-3.7438722526578941E-2"/>
                  <c:y val="-4.74440288883842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78-479A-9BA1-C6FA3CD3E7C2}"/>
                </c:ext>
              </c:extLst>
            </c:dLbl>
            <c:dLbl>
              <c:idx val="8"/>
              <c:layout>
                <c:manualLayout>
                  <c:x val="-7.229191167861336E-2"/>
                  <c:y val="-0.116546080065257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78-479A-9BA1-C6FA3CD3E7C2}"/>
                </c:ext>
              </c:extLst>
            </c:dLbl>
            <c:numFmt formatCode="0.0%" sourceLinked="0"/>
            <c:spPr>
              <a:noFill/>
              <a:ln>
                <a:noFill/>
              </a:ln>
              <a:effectLst/>
            </c:spPr>
            <c:txPr>
              <a:bodyPr/>
              <a:lstStyle/>
              <a:p>
                <a:pPr>
                  <a:defRPr>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Sheet1!$B$3:$N$3</c:f>
              <c:numCache>
                <c:formatCode>0.0%</c:formatCode>
                <c:ptCount val="13"/>
                <c:pt idx="0">
                  <c:v>3.6999999999999998E-2</c:v>
                </c:pt>
                <c:pt idx="1">
                  <c:v>3.7999999999999999E-2</c:v>
                </c:pt>
                <c:pt idx="2">
                  <c:v>4.1000000000000002E-2</c:v>
                </c:pt>
                <c:pt idx="3">
                  <c:v>5.7000000000000002E-2</c:v>
                </c:pt>
                <c:pt idx="4">
                  <c:v>6.6000000000000003E-2</c:v>
                </c:pt>
                <c:pt idx="5">
                  <c:v>7.0999999999999994E-2</c:v>
                </c:pt>
                <c:pt idx="6">
                  <c:v>7.1999999999999995E-2</c:v>
                </c:pt>
                <c:pt idx="7">
                  <c:v>7.0999999999999994E-2</c:v>
                </c:pt>
                <c:pt idx="8">
                  <c:v>7.0000000000000007E-2</c:v>
                </c:pt>
                <c:pt idx="9" formatCode="0.00%">
                  <c:v>6.8000000000000005E-2</c:v>
                </c:pt>
                <c:pt idx="10" formatCode="0.00%">
                  <c:v>6.6000000000000003E-2</c:v>
                </c:pt>
                <c:pt idx="11" formatCode="0.00%">
                  <c:v>5.8000000000000003E-2</c:v>
                </c:pt>
                <c:pt idx="12" formatCode="0.00%">
                  <c:v>5.6000000000000001E-2</c:v>
                </c:pt>
              </c:numCache>
            </c:numRef>
          </c:val>
          <c:smooth val="0"/>
          <c:extLst>
            <c:ext xmlns:c16="http://schemas.microsoft.com/office/drawing/2014/chart" uri="{C3380CC4-5D6E-409C-BE32-E72D297353CC}">
              <c16:uniqueId val="{00000006-1578-479A-9BA1-C6FA3CD3E7C2}"/>
            </c:ext>
          </c:extLst>
        </c:ser>
        <c:dLbls>
          <c:showLegendKey val="0"/>
          <c:showVal val="0"/>
          <c:showCatName val="0"/>
          <c:showSerName val="0"/>
          <c:showPercent val="0"/>
          <c:showBubbleSize val="0"/>
        </c:dLbls>
        <c:marker val="1"/>
        <c:smooth val="0"/>
        <c:axId val="622621040"/>
        <c:axId val="622621368"/>
      </c:lineChart>
      <c:catAx>
        <c:axId val="451969368"/>
        <c:scaling>
          <c:orientation val="minMax"/>
        </c:scaling>
        <c:delete val="0"/>
        <c:axPos val="b"/>
        <c:numFmt formatCode="General" sourceLinked="1"/>
        <c:majorTickMark val="out"/>
        <c:minorTickMark val="none"/>
        <c:tickLblPos val="nextTo"/>
        <c:spPr>
          <a:ln>
            <a:solidFill>
              <a:schemeClr val="accent1"/>
            </a:solidFill>
          </a:ln>
        </c:spPr>
        <c:txPr>
          <a:bodyPr rot="0" vert="horz"/>
          <a:lstStyle/>
          <a:p>
            <a:pPr algn="ctr">
              <a:defRPr sz="600"/>
            </a:pPr>
            <a:endParaRPr lang="en-US"/>
          </a:p>
        </c:txPr>
        <c:crossAx val="451969760"/>
        <c:crosses val="autoZero"/>
        <c:auto val="0"/>
        <c:lblAlgn val="ctr"/>
        <c:lblOffset val="100"/>
        <c:noMultiLvlLbl val="0"/>
      </c:catAx>
      <c:valAx>
        <c:axId val="451969760"/>
        <c:scaling>
          <c:orientation val="minMax"/>
          <c:max val="2000"/>
          <c:min val="900"/>
        </c:scaling>
        <c:delete val="0"/>
        <c:axPos val="l"/>
        <c:title>
          <c:tx>
            <c:rich>
              <a:bodyPr rot="0" vert="horz"/>
              <a:lstStyle/>
              <a:p>
                <a:pPr algn="ctr">
                  <a:defRPr sz="600"/>
                </a:pPr>
                <a:r>
                  <a:rPr lang="en-US" sz="600"/>
                  <a:t> mEUR</a:t>
                </a:r>
              </a:p>
            </c:rich>
          </c:tx>
          <c:layout>
            <c:manualLayout>
              <c:xMode val="edge"/>
              <c:yMode val="edge"/>
              <c:x val="1.5277401375759657E-3"/>
              <c:y val="2.3831810128156963E-3"/>
            </c:manualLayout>
          </c:layout>
          <c:overlay val="0"/>
        </c:title>
        <c:numFmt formatCode="#,##0" sourceLinked="0"/>
        <c:majorTickMark val="out"/>
        <c:minorTickMark val="none"/>
        <c:tickLblPos val="nextTo"/>
        <c:txPr>
          <a:bodyPr/>
          <a:lstStyle/>
          <a:p>
            <a:pPr algn="ctr">
              <a:defRPr sz="600"/>
            </a:pPr>
            <a:endParaRPr lang="en-US"/>
          </a:p>
        </c:txPr>
        <c:crossAx val="451969368"/>
        <c:crosses val="autoZero"/>
        <c:crossBetween val="between"/>
        <c:majorUnit val="100"/>
        <c:minorUnit val="0.2"/>
      </c:valAx>
      <c:valAx>
        <c:axId val="622621368"/>
        <c:scaling>
          <c:orientation val="minMax"/>
          <c:min val="3.0000000000000006E-2"/>
        </c:scaling>
        <c:delete val="0"/>
        <c:axPos val="r"/>
        <c:numFmt formatCode="0.0%" sourceLinked="0"/>
        <c:majorTickMark val="out"/>
        <c:minorTickMark val="none"/>
        <c:tickLblPos val="nextTo"/>
        <c:txPr>
          <a:bodyPr/>
          <a:lstStyle/>
          <a:p>
            <a:pPr algn="ctr">
              <a:defRPr sz="600"/>
            </a:pPr>
            <a:endParaRPr lang="en-US"/>
          </a:p>
        </c:txPr>
        <c:crossAx val="622621040"/>
        <c:crosses val="max"/>
        <c:crossBetween val="between"/>
      </c:valAx>
      <c:catAx>
        <c:axId val="622621040"/>
        <c:scaling>
          <c:orientation val="minMax"/>
        </c:scaling>
        <c:delete val="1"/>
        <c:axPos val="b"/>
        <c:numFmt formatCode="General" sourceLinked="1"/>
        <c:majorTickMark val="out"/>
        <c:minorTickMark val="none"/>
        <c:tickLblPos val="nextTo"/>
        <c:crossAx val="622621368"/>
        <c:crosses val="autoZero"/>
        <c:auto val="1"/>
        <c:lblAlgn val="ctr"/>
        <c:lblOffset val="100"/>
        <c:noMultiLvlLbl val="0"/>
      </c:catAx>
    </c:plotArea>
    <c:legend>
      <c:legendPos val="t"/>
      <c:layout>
        <c:manualLayout>
          <c:xMode val="edge"/>
          <c:yMode val="edge"/>
          <c:x val="0.23591581911767268"/>
          <c:y val="0"/>
          <c:w val="0.52816805605700101"/>
          <c:h val="8.8286624463307289E-2"/>
        </c:manualLayout>
      </c:layout>
      <c:overlay val="0"/>
      <c:txPr>
        <a:bodyPr/>
        <a:lstStyle/>
        <a:p>
          <a:pPr algn="ctr">
            <a:defRPr/>
          </a:pPr>
          <a:endParaRPr lang="en-US"/>
        </a:p>
      </c:txPr>
    </c:legend>
    <c:plotVisOnly val="1"/>
    <c:dispBlanksAs val="gap"/>
    <c:showDLblsOverMax val="0"/>
  </c:chart>
  <c:txPr>
    <a:bodyPr/>
    <a:lstStyle/>
    <a:p>
      <a:pPr>
        <a:defRPr sz="800" baseline="0">
          <a:solidFill>
            <a:schemeClr val="tx1"/>
          </a:solidFill>
          <a:latin typeface="+mj-lt"/>
          <a:cs typeface="Arial" panose="020B0604020202020204" pitchFamily="34" charset="0"/>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73298749999254E-2"/>
          <c:y val="0.23245178203484457"/>
          <c:w val="0.93156935012298314"/>
          <c:h val="0.67182180601742658"/>
        </c:manualLayout>
      </c:layout>
      <c:barChart>
        <c:barDir val="col"/>
        <c:grouping val="clustered"/>
        <c:varyColors val="0"/>
        <c:ser>
          <c:idx val="1"/>
          <c:order val="0"/>
          <c:tx>
            <c:strRef>
              <c:f>Sheet1!$A$2</c:f>
              <c:strCache>
                <c:ptCount val="1"/>
                <c:pt idx="0">
                  <c:v>New agreements</c:v>
                </c:pt>
              </c:strCache>
            </c:strRef>
          </c:tx>
          <c:spPr>
            <a:solidFill>
              <a:schemeClr val="accent4"/>
            </a:solidFill>
            <a:ln w="12700">
              <a:noFill/>
            </a:ln>
            <a:effectLst>
              <a:softEdge rad="0"/>
            </a:effectLst>
          </c:spPr>
          <c:invertIfNegative val="0"/>
          <c:dLbls>
            <c:numFmt formatCode="#,##0" sourceLinked="0"/>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Sheet1!$B$2:$N$2</c:f>
              <c:numCache>
                <c:formatCode>#,##0</c:formatCode>
                <c:ptCount val="13"/>
                <c:pt idx="0">
                  <c:v>210</c:v>
                </c:pt>
                <c:pt idx="1">
                  <c:v>237</c:v>
                </c:pt>
                <c:pt idx="2">
                  <c:v>215</c:v>
                </c:pt>
                <c:pt idx="3">
                  <c:v>212</c:v>
                </c:pt>
                <c:pt idx="4">
                  <c:v>226</c:v>
                </c:pt>
                <c:pt idx="5">
                  <c:v>149</c:v>
                </c:pt>
                <c:pt idx="6">
                  <c:v>156</c:v>
                </c:pt>
                <c:pt idx="7">
                  <c:v>208</c:v>
                </c:pt>
                <c:pt idx="8">
                  <c:v>253</c:v>
                </c:pt>
                <c:pt idx="9">
                  <c:v>393</c:v>
                </c:pt>
                <c:pt idx="10">
                  <c:v>106</c:v>
                </c:pt>
                <c:pt idx="11" formatCode="General">
                  <c:v>206</c:v>
                </c:pt>
                <c:pt idx="12" formatCode="General">
                  <c:v>312</c:v>
                </c:pt>
              </c:numCache>
            </c:numRef>
          </c:val>
          <c:extLst>
            <c:ext xmlns:c16="http://schemas.microsoft.com/office/drawing/2014/chart" uri="{C3380CC4-5D6E-409C-BE32-E72D297353CC}">
              <c16:uniqueId val="{00000000-CF40-4569-B880-43DF862918AA}"/>
            </c:ext>
          </c:extLst>
        </c:ser>
        <c:dLbls>
          <c:showLegendKey val="0"/>
          <c:showVal val="0"/>
          <c:showCatName val="0"/>
          <c:showSerName val="0"/>
          <c:showPercent val="0"/>
          <c:showBubbleSize val="0"/>
        </c:dLbls>
        <c:gapWidth val="14"/>
        <c:overlap val="73"/>
        <c:axId val="451969368"/>
        <c:axId val="451969760"/>
      </c:barChart>
      <c:lineChart>
        <c:grouping val="stacked"/>
        <c:varyColors val="0"/>
        <c:ser>
          <c:idx val="2"/>
          <c:order val="1"/>
          <c:tx>
            <c:strRef>
              <c:f>Sheet1!$A$3</c:f>
              <c:strCache>
                <c:ptCount val="1"/>
                <c:pt idx="0">
                  <c:v>Interest rate</c:v>
                </c:pt>
              </c:strCache>
            </c:strRef>
          </c:tx>
          <c:spPr>
            <a:ln w="19050">
              <a:solidFill>
                <a:schemeClr val="accent3"/>
              </a:solidFill>
            </a:ln>
            <a:effectLst>
              <a:outerShdw dir="5400000" algn="ctr" rotWithShape="0">
                <a:schemeClr val="accent1">
                  <a:lumMod val="20000"/>
                  <a:lumOff val="80000"/>
                </a:schemeClr>
              </a:outerShdw>
            </a:effectLst>
          </c:spPr>
          <c:marker>
            <c:symbol val="circle"/>
            <c:size val="7"/>
            <c:spPr>
              <a:noFill/>
              <a:ln>
                <a:noFill/>
              </a:ln>
              <a:effectLst>
                <a:outerShdw dir="5400000" algn="ctr" rotWithShape="0">
                  <a:schemeClr val="accent1">
                    <a:lumMod val="20000"/>
                    <a:lumOff val="80000"/>
                  </a:schemeClr>
                </a:outerShdw>
              </a:effectLst>
            </c:spPr>
          </c:marker>
          <c:dLbls>
            <c:dLbl>
              <c:idx val="5"/>
              <c:layout>
                <c:manualLayout>
                  <c:x val="-4.3210428957727205E-2"/>
                  <c:y val="-3.1995046728743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F40-4569-B880-43DF862918AA}"/>
                </c:ext>
              </c:extLst>
            </c:dLbl>
            <c:dLbl>
              <c:idx val="7"/>
              <c:layout>
                <c:manualLayout>
                  <c:x val="-4.5644128374386521E-2"/>
                  <c:y val="-6.309584351319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F40-4569-B880-43DF862918AA}"/>
                </c:ext>
              </c:extLst>
            </c:dLbl>
            <c:numFmt formatCode="0.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Sheet1!$B$3:$N$3</c:f>
              <c:numCache>
                <c:formatCode>0.0%</c:formatCode>
                <c:ptCount val="13"/>
                <c:pt idx="0">
                  <c:v>3.7999999999999999E-2</c:v>
                </c:pt>
                <c:pt idx="1">
                  <c:v>4.5999999999999999E-2</c:v>
                </c:pt>
                <c:pt idx="2">
                  <c:v>5.3999999999999999E-2</c:v>
                </c:pt>
                <c:pt idx="3">
                  <c:v>6.2E-2</c:v>
                </c:pt>
                <c:pt idx="4">
                  <c:v>7.0000000000000007E-2</c:v>
                </c:pt>
                <c:pt idx="5">
                  <c:v>7.0999999999999994E-2</c:v>
                </c:pt>
                <c:pt idx="6">
                  <c:v>7.2999999999999995E-2</c:v>
                </c:pt>
                <c:pt idx="7">
                  <c:v>7.0999999999999994E-2</c:v>
                </c:pt>
                <c:pt idx="8">
                  <c:v>7.0000000000000007E-2</c:v>
                </c:pt>
                <c:pt idx="9">
                  <c:v>6.7000000000000004E-2</c:v>
                </c:pt>
                <c:pt idx="10">
                  <c:v>5.8000000000000003E-2</c:v>
                </c:pt>
                <c:pt idx="11" formatCode="0.00%">
                  <c:v>5.6000000000000001E-2</c:v>
                </c:pt>
                <c:pt idx="12" formatCode="0.00%">
                  <c:v>5.0999999999999997E-2</c:v>
                </c:pt>
              </c:numCache>
            </c:numRef>
          </c:val>
          <c:smooth val="0"/>
          <c:extLst>
            <c:ext xmlns:c16="http://schemas.microsoft.com/office/drawing/2014/chart" uri="{C3380CC4-5D6E-409C-BE32-E72D297353CC}">
              <c16:uniqueId val="{0000000A-CF40-4569-B880-43DF862918AA}"/>
            </c:ext>
          </c:extLst>
        </c:ser>
        <c:dLbls>
          <c:showLegendKey val="0"/>
          <c:showVal val="0"/>
          <c:showCatName val="0"/>
          <c:showSerName val="0"/>
          <c:showPercent val="0"/>
          <c:showBubbleSize val="0"/>
        </c:dLbls>
        <c:marker val="1"/>
        <c:smooth val="0"/>
        <c:axId val="971344624"/>
        <c:axId val="971342000"/>
      </c:lineChart>
      <c:catAx>
        <c:axId val="451969368"/>
        <c:scaling>
          <c:orientation val="minMax"/>
        </c:scaling>
        <c:delete val="0"/>
        <c:axPos val="b"/>
        <c:numFmt formatCode="General" sourceLinked="1"/>
        <c:majorTickMark val="none"/>
        <c:minorTickMark val="none"/>
        <c:tickLblPos val="nextTo"/>
        <c:spPr>
          <a:ln>
            <a:solidFill>
              <a:schemeClr val="accent1"/>
            </a:solidFill>
          </a:ln>
        </c:spPr>
        <c:txPr>
          <a:bodyPr rot="0" vert="horz"/>
          <a:lstStyle/>
          <a:p>
            <a:pPr algn="ctr">
              <a:defRPr sz="600"/>
            </a:pPr>
            <a:endParaRPr lang="en-US"/>
          </a:p>
        </c:txPr>
        <c:crossAx val="451969760"/>
        <c:crosses val="autoZero"/>
        <c:auto val="0"/>
        <c:lblAlgn val="ctr"/>
        <c:lblOffset val="100"/>
        <c:noMultiLvlLbl val="0"/>
      </c:catAx>
      <c:valAx>
        <c:axId val="451969760"/>
        <c:scaling>
          <c:orientation val="minMax"/>
          <c:max val="450"/>
          <c:min val="0"/>
        </c:scaling>
        <c:delete val="0"/>
        <c:axPos val="l"/>
        <c:title>
          <c:tx>
            <c:rich>
              <a:bodyPr rot="0" vert="horz"/>
              <a:lstStyle/>
              <a:p>
                <a:pPr algn="ctr">
                  <a:defRPr sz="600"/>
                </a:pPr>
                <a:r>
                  <a:rPr lang="en-US" sz="600"/>
                  <a:t> mEUR</a:t>
                </a:r>
              </a:p>
            </c:rich>
          </c:tx>
          <c:layout>
            <c:manualLayout>
              <c:xMode val="edge"/>
              <c:yMode val="edge"/>
              <c:x val="0"/>
              <c:y val="2.2766684369601088E-2"/>
            </c:manualLayout>
          </c:layout>
          <c:overlay val="0"/>
        </c:title>
        <c:numFmt formatCode="#,##0" sourceLinked="0"/>
        <c:majorTickMark val="out"/>
        <c:minorTickMark val="none"/>
        <c:tickLblPos val="nextTo"/>
        <c:txPr>
          <a:bodyPr/>
          <a:lstStyle/>
          <a:p>
            <a:pPr algn="ctr">
              <a:defRPr sz="600"/>
            </a:pPr>
            <a:endParaRPr lang="en-US"/>
          </a:p>
        </c:txPr>
        <c:crossAx val="451969368"/>
        <c:crosses val="autoZero"/>
        <c:crossBetween val="between"/>
        <c:majorUnit val="50"/>
        <c:minorUnit val="0.2"/>
      </c:valAx>
      <c:valAx>
        <c:axId val="971342000"/>
        <c:scaling>
          <c:orientation val="minMax"/>
          <c:max val="8.0000000000000016E-2"/>
          <c:min val="3.0000000000000006E-2"/>
        </c:scaling>
        <c:delete val="0"/>
        <c:axPos val="r"/>
        <c:numFmt formatCode="0.0%" sourceLinked="0"/>
        <c:majorTickMark val="out"/>
        <c:minorTickMark val="none"/>
        <c:tickLblPos val="nextTo"/>
        <c:txPr>
          <a:bodyPr/>
          <a:lstStyle/>
          <a:p>
            <a:pPr algn="ctr">
              <a:defRPr sz="600"/>
            </a:pPr>
            <a:endParaRPr lang="en-US"/>
          </a:p>
        </c:txPr>
        <c:crossAx val="971344624"/>
        <c:crosses val="max"/>
        <c:crossBetween val="between"/>
      </c:valAx>
      <c:catAx>
        <c:axId val="971344624"/>
        <c:scaling>
          <c:orientation val="minMax"/>
        </c:scaling>
        <c:delete val="1"/>
        <c:axPos val="b"/>
        <c:numFmt formatCode="General" sourceLinked="1"/>
        <c:majorTickMark val="out"/>
        <c:minorTickMark val="none"/>
        <c:tickLblPos val="nextTo"/>
        <c:crossAx val="971342000"/>
        <c:crosses val="autoZero"/>
        <c:auto val="1"/>
        <c:lblAlgn val="ctr"/>
        <c:lblOffset val="100"/>
        <c:noMultiLvlLbl val="0"/>
      </c:catAx>
    </c:plotArea>
    <c:legend>
      <c:legendPos val="t"/>
      <c:layout>
        <c:manualLayout>
          <c:xMode val="edge"/>
          <c:yMode val="edge"/>
          <c:x val="0.14612881882391682"/>
          <c:y val="1.0817534329957959E-3"/>
          <c:w val="0.70774205518138744"/>
          <c:h val="8.9101227830316418E-2"/>
        </c:manualLayout>
      </c:layout>
      <c:overlay val="0"/>
      <c:txPr>
        <a:bodyPr/>
        <a:lstStyle/>
        <a:p>
          <a:pPr algn="ctr">
            <a:defRPr/>
          </a:pPr>
          <a:endParaRPr lang="en-US"/>
        </a:p>
      </c:txPr>
    </c:legend>
    <c:plotVisOnly val="1"/>
    <c:dispBlanksAs val="gap"/>
    <c:showDLblsOverMax val="0"/>
  </c:chart>
  <c:txPr>
    <a:bodyPr/>
    <a:lstStyle/>
    <a:p>
      <a:pPr>
        <a:defRPr sz="800" baseline="0">
          <a:solidFill>
            <a:schemeClr val="tx1"/>
          </a:solidFill>
          <a:latin typeface="+mj-lt"/>
          <a:cs typeface="Arial" panose="020B0604020202020204" pitchFamily="34" charset="0"/>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8665627146105"/>
          <c:y val="0.24655735022980435"/>
          <c:w val="0.93156935012298314"/>
          <c:h val="0.66147722662021458"/>
        </c:manualLayout>
      </c:layout>
      <c:barChart>
        <c:barDir val="col"/>
        <c:grouping val="clustered"/>
        <c:varyColors val="0"/>
        <c:ser>
          <c:idx val="1"/>
          <c:order val="0"/>
          <c:tx>
            <c:strRef>
              <c:f>Sheet1!$A$2</c:f>
              <c:strCache>
                <c:ptCount val="1"/>
                <c:pt idx="0">
                  <c:v>Portfolio</c:v>
                </c:pt>
              </c:strCache>
            </c:strRef>
          </c:tx>
          <c:spPr>
            <a:solidFill>
              <a:schemeClr val="accent4"/>
            </a:solidFill>
            <a:ln w="12700">
              <a:noFill/>
            </a:ln>
          </c:spPr>
          <c:invertIfNegative val="0"/>
          <c:dPt>
            <c:idx val="0"/>
            <c:invertIfNegative val="0"/>
            <c:bubble3D val="0"/>
            <c:extLst>
              <c:ext xmlns:c16="http://schemas.microsoft.com/office/drawing/2014/chart" uri="{C3380CC4-5D6E-409C-BE32-E72D297353CC}">
                <c16:uniqueId val="{00000000-B75A-4B22-84C7-CA559345CAFE}"/>
              </c:ext>
            </c:extLst>
          </c:dPt>
          <c:dLbls>
            <c:spPr>
              <a:noFill/>
              <a:ln>
                <a:noFill/>
              </a:ln>
              <a:effectLst/>
            </c:spPr>
            <c:txPr>
              <a:bodyPr anchorCtr="0"/>
              <a:lstStyle/>
              <a:p>
                <a:pPr algn="ctr">
                  <a:defRPr lang="en-US" sz="700" b="0" i="0" u="none" strike="noStrike" kern="1200" baseline="0">
                    <a:solidFill>
                      <a:schemeClr val="tx1"/>
                    </a:solidFill>
                    <a:latin typeface="+mj-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Sheet1!$B$2:$N$2</c:f>
              <c:numCache>
                <c:formatCode>#,##0</c:formatCode>
                <c:ptCount val="13"/>
                <c:pt idx="0">
                  <c:v>552</c:v>
                </c:pt>
                <c:pt idx="1">
                  <c:v>611</c:v>
                </c:pt>
                <c:pt idx="2">
                  <c:v>664</c:v>
                </c:pt>
                <c:pt idx="3">
                  <c:v>697</c:v>
                </c:pt>
                <c:pt idx="4">
                  <c:v>732</c:v>
                </c:pt>
                <c:pt idx="5">
                  <c:v>754</c:v>
                </c:pt>
                <c:pt idx="6">
                  <c:v>780</c:v>
                </c:pt>
                <c:pt idx="7">
                  <c:v>803</c:v>
                </c:pt>
                <c:pt idx="8">
                  <c:v>849</c:v>
                </c:pt>
                <c:pt idx="9" formatCode="General">
                  <c:v>907</c:v>
                </c:pt>
                <c:pt idx="10" formatCode="General">
                  <c:v>916</c:v>
                </c:pt>
                <c:pt idx="11" formatCode="General">
                  <c:v>957</c:v>
                </c:pt>
                <c:pt idx="12" formatCode="General">
                  <c:v>1012</c:v>
                </c:pt>
              </c:numCache>
            </c:numRef>
          </c:val>
          <c:extLst>
            <c:ext xmlns:c16="http://schemas.microsoft.com/office/drawing/2014/chart" uri="{C3380CC4-5D6E-409C-BE32-E72D297353CC}">
              <c16:uniqueId val="{00000001-B75A-4B22-84C7-CA559345CAFE}"/>
            </c:ext>
          </c:extLst>
        </c:ser>
        <c:dLbls>
          <c:showLegendKey val="0"/>
          <c:showVal val="1"/>
          <c:showCatName val="0"/>
          <c:showSerName val="0"/>
          <c:showPercent val="0"/>
          <c:showBubbleSize val="0"/>
        </c:dLbls>
        <c:gapWidth val="10"/>
        <c:overlap val="69"/>
        <c:axId val="451969368"/>
        <c:axId val="451969760"/>
      </c:barChart>
      <c:lineChart>
        <c:grouping val="stacked"/>
        <c:varyColors val="0"/>
        <c:ser>
          <c:idx val="2"/>
          <c:order val="1"/>
          <c:tx>
            <c:strRef>
              <c:f>Sheet1!$A$3</c:f>
              <c:strCache>
                <c:ptCount val="1"/>
                <c:pt idx="0">
                  <c:v>Yield (ytd)</c:v>
                </c:pt>
              </c:strCache>
            </c:strRef>
          </c:tx>
          <c:spPr>
            <a:ln w="19050">
              <a:solidFill>
                <a:schemeClr val="accent3"/>
              </a:solidFill>
            </a:ln>
          </c:spPr>
          <c:marker>
            <c:symbol val="circle"/>
            <c:size val="7"/>
            <c:spPr>
              <a:noFill/>
              <a:ln>
                <a:noFill/>
              </a:ln>
            </c:spPr>
          </c:marker>
          <c:dLbls>
            <c:dLbl>
              <c:idx val="10"/>
              <c:layout>
                <c:manualLayout>
                  <c:x val="-5.0195428997056965E-2"/>
                  <c:y val="-9.60487574133598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5A-4B22-84C7-CA559345CAFE}"/>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Sheet1!$B$3:$N$3</c:f>
              <c:numCache>
                <c:formatCode>0.0%</c:formatCode>
                <c:ptCount val="13"/>
                <c:pt idx="0">
                  <c:v>2.5000000000000001E-2</c:v>
                </c:pt>
                <c:pt idx="1">
                  <c:v>2.5000000000000001E-2</c:v>
                </c:pt>
                <c:pt idx="2">
                  <c:v>2.8000000000000001E-2</c:v>
                </c:pt>
                <c:pt idx="3">
                  <c:v>4.4999999999999998E-2</c:v>
                </c:pt>
                <c:pt idx="4">
                  <c:v>5.2999999999999999E-2</c:v>
                </c:pt>
                <c:pt idx="5">
                  <c:v>5.8000000000000003E-2</c:v>
                </c:pt>
                <c:pt idx="6">
                  <c:v>0.06</c:v>
                </c:pt>
                <c:pt idx="7">
                  <c:v>5.8999999999999997E-2</c:v>
                </c:pt>
                <c:pt idx="8">
                  <c:v>5.8000000000000003E-2</c:v>
                </c:pt>
                <c:pt idx="9">
                  <c:v>5.6000000000000001E-2</c:v>
                </c:pt>
                <c:pt idx="10">
                  <c:v>5.1999999999999998E-2</c:v>
                </c:pt>
                <c:pt idx="11">
                  <c:v>4.5999999999999999E-2</c:v>
                </c:pt>
                <c:pt idx="12">
                  <c:v>4.2000000000000003E-2</c:v>
                </c:pt>
              </c:numCache>
            </c:numRef>
          </c:val>
          <c:smooth val="0"/>
          <c:extLst>
            <c:ext xmlns:c16="http://schemas.microsoft.com/office/drawing/2014/chart" uri="{C3380CC4-5D6E-409C-BE32-E72D297353CC}">
              <c16:uniqueId val="{00000006-B75A-4B22-84C7-CA559345CAFE}"/>
            </c:ext>
          </c:extLst>
        </c:ser>
        <c:dLbls>
          <c:showLegendKey val="0"/>
          <c:showVal val="1"/>
          <c:showCatName val="0"/>
          <c:showSerName val="0"/>
          <c:showPercent val="0"/>
          <c:showBubbleSize val="0"/>
        </c:dLbls>
        <c:marker val="1"/>
        <c:smooth val="0"/>
        <c:axId val="971344624"/>
        <c:axId val="971342000"/>
      </c:lineChart>
      <c:catAx>
        <c:axId val="451969368"/>
        <c:scaling>
          <c:orientation val="minMax"/>
        </c:scaling>
        <c:delete val="0"/>
        <c:axPos val="b"/>
        <c:numFmt formatCode="General" sourceLinked="1"/>
        <c:majorTickMark val="none"/>
        <c:minorTickMark val="none"/>
        <c:tickLblPos val="nextTo"/>
        <c:spPr>
          <a:ln>
            <a:solidFill>
              <a:schemeClr val="accent1"/>
            </a:solidFill>
          </a:ln>
        </c:spPr>
        <c:txPr>
          <a:bodyPr rot="0" vert="horz"/>
          <a:lstStyle/>
          <a:p>
            <a:pPr algn="ctr">
              <a:defRPr sz="600"/>
            </a:pPr>
            <a:endParaRPr lang="en-US"/>
          </a:p>
        </c:txPr>
        <c:crossAx val="451969760"/>
        <c:crosses val="autoZero"/>
        <c:auto val="1"/>
        <c:lblAlgn val="ctr"/>
        <c:lblOffset val="100"/>
        <c:noMultiLvlLbl val="0"/>
      </c:catAx>
      <c:valAx>
        <c:axId val="451969760"/>
        <c:scaling>
          <c:orientation val="minMax"/>
          <c:max val="1000"/>
          <c:min val="200"/>
        </c:scaling>
        <c:delete val="0"/>
        <c:axPos val="l"/>
        <c:title>
          <c:tx>
            <c:rich>
              <a:bodyPr rot="0" vert="horz"/>
              <a:lstStyle/>
              <a:p>
                <a:pPr algn="ctr">
                  <a:defRPr sz="600"/>
                </a:pPr>
                <a:r>
                  <a:rPr lang="en-US" sz="600"/>
                  <a:t> mEUR</a:t>
                </a:r>
              </a:p>
            </c:rich>
          </c:tx>
          <c:layout>
            <c:manualLayout>
              <c:xMode val="edge"/>
              <c:yMode val="edge"/>
              <c:x val="0"/>
              <c:y val="2.2766684369601088E-2"/>
            </c:manualLayout>
          </c:layout>
          <c:overlay val="0"/>
        </c:title>
        <c:numFmt formatCode="#,##0" sourceLinked="0"/>
        <c:majorTickMark val="out"/>
        <c:minorTickMark val="none"/>
        <c:tickLblPos val="nextTo"/>
        <c:txPr>
          <a:bodyPr/>
          <a:lstStyle/>
          <a:p>
            <a:pPr algn="ctr">
              <a:defRPr sz="600"/>
            </a:pPr>
            <a:endParaRPr lang="en-US"/>
          </a:p>
        </c:txPr>
        <c:crossAx val="451969368"/>
        <c:crosses val="autoZero"/>
        <c:crossBetween val="between"/>
        <c:majorUnit val="100"/>
        <c:minorUnit val="0.2"/>
      </c:valAx>
      <c:valAx>
        <c:axId val="971342000"/>
        <c:scaling>
          <c:orientation val="minMax"/>
          <c:max val="6.0000000000000012E-2"/>
          <c:min val="2.0000000000000004E-2"/>
        </c:scaling>
        <c:delete val="0"/>
        <c:axPos val="r"/>
        <c:numFmt formatCode="0%" sourceLinked="0"/>
        <c:majorTickMark val="out"/>
        <c:minorTickMark val="none"/>
        <c:tickLblPos val="nextTo"/>
        <c:txPr>
          <a:bodyPr/>
          <a:lstStyle/>
          <a:p>
            <a:pPr algn="ctr">
              <a:defRPr sz="600"/>
            </a:pPr>
            <a:endParaRPr lang="en-US"/>
          </a:p>
        </c:txPr>
        <c:crossAx val="971344624"/>
        <c:crosses val="max"/>
        <c:crossBetween val="between"/>
      </c:valAx>
      <c:catAx>
        <c:axId val="971344624"/>
        <c:scaling>
          <c:orientation val="minMax"/>
        </c:scaling>
        <c:delete val="1"/>
        <c:axPos val="b"/>
        <c:numFmt formatCode="General" sourceLinked="1"/>
        <c:majorTickMark val="out"/>
        <c:minorTickMark val="none"/>
        <c:tickLblPos val="nextTo"/>
        <c:crossAx val="971342000"/>
        <c:crosses val="autoZero"/>
        <c:auto val="1"/>
        <c:lblAlgn val="ctr"/>
        <c:lblOffset val="100"/>
        <c:noMultiLvlLbl val="0"/>
      </c:catAx>
    </c:plotArea>
    <c:legend>
      <c:legendPos val="t"/>
      <c:layout>
        <c:manualLayout>
          <c:xMode val="edge"/>
          <c:yMode val="edge"/>
          <c:x val="0.23691841032536282"/>
          <c:y val="1.1805096920310483E-2"/>
          <c:w val="0.52616287480223478"/>
          <c:h val="8.7626817647969216E-2"/>
        </c:manualLayout>
      </c:layout>
      <c:overlay val="0"/>
      <c:txPr>
        <a:bodyPr/>
        <a:lstStyle/>
        <a:p>
          <a:pPr algn="ctr">
            <a:defRPr/>
          </a:pPr>
          <a:endParaRPr lang="en-US"/>
        </a:p>
      </c:txPr>
    </c:legend>
    <c:plotVisOnly val="1"/>
    <c:dispBlanksAs val="gap"/>
    <c:showDLblsOverMax val="0"/>
  </c:chart>
  <c:txPr>
    <a:bodyPr/>
    <a:lstStyle/>
    <a:p>
      <a:pPr>
        <a:defRPr sz="800" baseline="0">
          <a:solidFill>
            <a:schemeClr val="tx1"/>
          </a:solidFill>
          <a:latin typeface="+mj-lt"/>
          <a:cs typeface="Arial" panose="020B0604020202020204" pitchFamily="34" charset="0"/>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6823719122735062E-2"/>
          <c:y val="0.19620168802745172"/>
          <c:w val="0.92012982472618354"/>
          <c:h val="0.61471983170664446"/>
        </c:manualLayout>
      </c:layout>
      <c:barChart>
        <c:barDir val="col"/>
        <c:grouping val="clustered"/>
        <c:varyColors val="0"/>
        <c:ser>
          <c:idx val="1"/>
          <c:order val="1"/>
          <c:tx>
            <c:strRef>
              <c:f>Sheet1!$C$1</c:f>
              <c:strCache>
                <c:ptCount val="1"/>
                <c:pt idx="0">
                  <c:v>New agreements, mEUR</c:v>
                </c:pt>
              </c:strCache>
            </c:strRef>
          </c:tx>
          <c:spPr>
            <a:solidFill>
              <a:schemeClr val="accent4"/>
            </a:solidFill>
          </c:spPr>
          <c:invertIfNegative val="0"/>
          <c:dLbls>
            <c:dLbl>
              <c:idx val="6"/>
              <c:layout>
                <c:manualLayout>
                  <c:x val="-4.316770975267799E-3"/>
                  <c:y val="0.3112217084774304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FE-4772-AC52-89BFB9D1F05A}"/>
                </c:ext>
              </c:extLst>
            </c:dLbl>
            <c:numFmt formatCode="#,##0.0" sourceLinked="0"/>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Sheet1!$C$2:$C$14</c:f>
              <c:numCache>
                <c:formatCode>#\ ##0.0</c:formatCode>
                <c:ptCount val="13"/>
                <c:pt idx="0">
                  <c:v>69.2</c:v>
                </c:pt>
                <c:pt idx="1">
                  <c:v>74.2</c:v>
                </c:pt>
                <c:pt idx="2">
                  <c:v>58.6</c:v>
                </c:pt>
                <c:pt idx="3">
                  <c:v>49.3</c:v>
                </c:pt>
                <c:pt idx="4">
                  <c:v>47</c:v>
                </c:pt>
                <c:pt idx="5">
                  <c:v>38</c:v>
                </c:pt>
                <c:pt idx="6">
                  <c:v>41</c:v>
                </c:pt>
                <c:pt idx="7">
                  <c:v>39</c:v>
                </c:pt>
                <c:pt idx="8">
                  <c:v>72</c:v>
                </c:pt>
                <c:pt idx="9">
                  <c:v>75.599999999999994</c:v>
                </c:pt>
                <c:pt idx="10" formatCode="0">
                  <c:v>25</c:v>
                </c:pt>
                <c:pt idx="11" formatCode="0">
                  <c:v>76</c:v>
                </c:pt>
                <c:pt idx="12" formatCode="0">
                  <c:v>86.2</c:v>
                </c:pt>
              </c:numCache>
            </c:numRef>
          </c:val>
          <c:extLst>
            <c:ext xmlns:c16="http://schemas.microsoft.com/office/drawing/2014/chart" uri="{C3380CC4-5D6E-409C-BE32-E72D297353CC}">
              <c16:uniqueId val="{00000001-34FE-4772-AC52-89BFB9D1F05A}"/>
            </c:ext>
          </c:extLst>
        </c:ser>
        <c:dLbls>
          <c:showLegendKey val="0"/>
          <c:showVal val="0"/>
          <c:showCatName val="0"/>
          <c:showSerName val="0"/>
          <c:showPercent val="0"/>
          <c:showBubbleSize val="0"/>
        </c:dLbls>
        <c:gapWidth val="35"/>
        <c:overlap val="48"/>
        <c:axId val="414490688"/>
        <c:axId val="414483632"/>
      </c:barChart>
      <c:lineChart>
        <c:grouping val="standard"/>
        <c:varyColors val="0"/>
        <c:ser>
          <c:idx val="0"/>
          <c:order val="0"/>
          <c:tx>
            <c:strRef>
              <c:f>Sheet1!$B$1</c:f>
              <c:strCache>
                <c:ptCount val="1"/>
                <c:pt idx="0">
                  <c:v>Interest rate, %</c:v>
                </c:pt>
              </c:strCache>
            </c:strRef>
          </c:tx>
          <c:spPr>
            <a:ln w="19050" cap="rnd">
              <a:solidFill>
                <a:schemeClr val="accent3"/>
              </a:solidFill>
              <a:round/>
            </a:ln>
            <a:effectLst/>
          </c:spPr>
          <c:marker>
            <c:symbol val="circle"/>
            <c:size val="7"/>
            <c:spPr>
              <a:noFill/>
              <a:ln w="9525">
                <a:noFill/>
              </a:ln>
              <a:effectLst/>
            </c:spPr>
          </c:marker>
          <c:dLbls>
            <c:dLbl>
              <c:idx val="0"/>
              <c:layout>
                <c:manualLayout>
                  <c:x val="-4.0157167532920757E-2"/>
                  <c:y val="-4.8754336408370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FE-4772-AC52-89BFB9D1F05A}"/>
                </c:ext>
              </c:extLst>
            </c:dLbl>
            <c:dLbl>
              <c:idx val="4"/>
              <c:layout>
                <c:manualLayout>
                  <c:x val="-5.3864293977856602E-2"/>
                  <c:y val="-6.5032612198052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FE-4772-AC52-89BFB9D1F05A}"/>
                </c:ext>
              </c:extLst>
            </c:dLbl>
            <c:dLbl>
              <c:idx val="5"/>
              <c:layout>
                <c:manualLayout>
                  <c:x val="-5.8827713247269924E-2"/>
                  <c:y val="4.64928215618556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FE-4772-AC52-89BFB9D1F05A}"/>
                </c:ext>
              </c:extLst>
            </c:dLbl>
            <c:dLbl>
              <c:idx val="7"/>
              <c:layout>
                <c:manualLayout>
                  <c:x val="-6.6075887724277416E-2"/>
                  <c:y val="4.9473130636333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FE-4772-AC52-89BFB9D1F05A}"/>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Sheet1!$B$2:$B$14</c:f>
              <c:numCache>
                <c:formatCode>0.00%</c:formatCode>
                <c:ptCount val="13"/>
                <c:pt idx="0">
                  <c:v>2.1999999999999999E-2</c:v>
                </c:pt>
                <c:pt idx="1">
                  <c:v>3.1E-2</c:v>
                </c:pt>
                <c:pt idx="2">
                  <c:v>4.2999999999999997E-2</c:v>
                </c:pt>
                <c:pt idx="3">
                  <c:v>5.2999999999999999E-2</c:v>
                </c:pt>
                <c:pt idx="4">
                  <c:v>5.7000000000000002E-2</c:v>
                </c:pt>
                <c:pt idx="5">
                  <c:v>5.8999999999999997E-2</c:v>
                </c:pt>
                <c:pt idx="6">
                  <c:v>5.8000000000000003E-2</c:v>
                </c:pt>
                <c:pt idx="7">
                  <c:v>5.6000000000000001E-2</c:v>
                </c:pt>
                <c:pt idx="8">
                  <c:v>5.3900000000000003E-2</c:v>
                </c:pt>
                <c:pt idx="9">
                  <c:v>4.9000000000000002E-2</c:v>
                </c:pt>
                <c:pt idx="10" formatCode="0.0%">
                  <c:v>4.2999999999999997E-2</c:v>
                </c:pt>
                <c:pt idx="11" formatCode="0.0%">
                  <c:v>3.7999999999999999E-2</c:v>
                </c:pt>
                <c:pt idx="12" formatCode="0.0%">
                  <c:v>3.5999999999999997E-2</c:v>
                </c:pt>
              </c:numCache>
            </c:numRef>
          </c:val>
          <c:smooth val="0"/>
          <c:extLst>
            <c:ext xmlns:c16="http://schemas.microsoft.com/office/drawing/2014/chart" uri="{C3380CC4-5D6E-409C-BE32-E72D297353CC}">
              <c16:uniqueId val="{0000000A-34FE-4772-AC52-89BFB9D1F05A}"/>
            </c:ext>
          </c:extLst>
        </c:ser>
        <c:dLbls>
          <c:showLegendKey val="0"/>
          <c:showVal val="0"/>
          <c:showCatName val="0"/>
          <c:showSerName val="0"/>
          <c:showPercent val="0"/>
          <c:showBubbleSize val="0"/>
        </c:dLbls>
        <c:marker val="1"/>
        <c:smooth val="0"/>
        <c:axId val="658813312"/>
        <c:axId val="658814952"/>
      </c:lineChart>
      <c:catAx>
        <c:axId val="414490688"/>
        <c:scaling>
          <c:orientation val="minMax"/>
        </c:scaling>
        <c:delete val="0"/>
        <c:axPos val="b"/>
        <c:minorGridlines>
          <c:spPr>
            <a:ln w="9525" cap="flat" cmpd="sng" algn="ctr">
              <a:noFill/>
              <a:round/>
            </a:ln>
            <a:effectLst/>
          </c:spPr>
        </c:minorGridlines>
        <c:numFmt formatCode="General" sourceLinked="1"/>
        <c:majorTickMark val="none"/>
        <c:minorTickMark val="none"/>
        <c:tickLblPos val="low"/>
        <c:spPr>
          <a:noFill/>
          <a:ln w="12700" cap="flat" cmpd="sng" algn="ctr">
            <a:solidFill>
              <a:schemeClr val="accent1"/>
            </a:solidFill>
            <a:round/>
          </a:ln>
          <a:effectLst/>
        </c:spPr>
        <c:txPr>
          <a:bodyPr rot="-60000000" vert="horz"/>
          <a:lstStyle/>
          <a:p>
            <a:pPr algn="ctr" rtl="0">
              <a:defRPr sz="600"/>
            </a:pPr>
            <a:endParaRPr lang="en-US"/>
          </a:p>
        </c:txPr>
        <c:crossAx val="414483632"/>
        <c:crosses val="autoZero"/>
        <c:auto val="1"/>
        <c:lblAlgn val="ctr"/>
        <c:lblOffset val="100"/>
        <c:noMultiLvlLbl val="0"/>
      </c:catAx>
      <c:valAx>
        <c:axId val="414483632"/>
        <c:scaling>
          <c:orientation val="minMax"/>
          <c:max val="80"/>
          <c:min val="0"/>
        </c:scaling>
        <c:delete val="0"/>
        <c:axPos val="l"/>
        <c:title>
          <c:tx>
            <c:rich>
              <a:bodyPr rot="0"/>
              <a:lstStyle/>
              <a:p>
                <a:pPr algn="ctr">
                  <a:defRPr sz="600"/>
                </a:pPr>
                <a:r>
                  <a:rPr lang="en-US" sz="600"/>
                  <a:t>m</a:t>
                </a:r>
                <a:r>
                  <a:rPr lang="lt-LT" sz="600"/>
                  <a:t>EUR</a:t>
                </a:r>
              </a:p>
            </c:rich>
          </c:tx>
          <c:layout>
            <c:manualLayout>
              <c:xMode val="edge"/>
              <c:yMode val="edge"/>
              <c:x val="1.6777410099696399E-3"/>
              <c:y val="1.6310566042455715E-2"/>
            </c:manualLayout>
          </c:layout>
          <c:overlay val="0"/>
          <c:spPr>
            <a:noFill/>
            <a:ln>
              <a:noFill/>
            </a:ln>
            <a:effectLst/>
          </c:spPr>
        </c:title>
        <c:numFmt formatCode="0" sourceLinked="0"/>
        <c:majorTickMark val="none"/>
        <c:minorTickMark val="none"/>
        <c:tickLblPos val="nextTo"/>
        <c:spPr>
          <a:noFill/>
          <a:ln>
            <a:solidFill>
              <a:srgbClr val="CBCBCB"/>
            </a:solidFill>
          </a:ln>
          <a:effectLst/>
        </c:spPr>
        <c:txPr>
          <a:bodyPr rot="-60000000" vert="horz"/>
          <a:lstStyle/>
          <a:p>
            <a:pPr algn="ctr" rtl="0">
              <a:defRPr sz="600"/>
            </a:pPr>
            <a:endParaRPr lang="en-US"/>
          </a:p>
        </c:txPr>
        <c:crossAx val="414490688"/>
        <c:crosses val="autoZero"/>
        <c:crossBetween val="between"/>
        <c:majorUnit val="10"/>
      </c:valAx>
      <c:valAx>
        <c:axId val="658814952"/>
        <c:scaling>
          <c:orientation val="minMax"/>
          <c:min val="1.0000000000000002E-2"/>
        </c:scaling>
        <c:delete val="0"/>
        <c:axPos val="r"/>
        <c:numFmt formatCode="0%" sourceLinked="0"/>
        <c:majorTickMark val="out"/>
        <c:minorTickMark val="none"/>
        <c:tickLblPos val="nextTo"/>
        <c:txPr>
          <a:bodyPr/>
          <a:lstStyle/>
          <a:p>
            <a:pPr algn="ctr" rtl="0">
              <a:defRPr sz="600"/>
            </a:pPr>
            <a:endParaRPr lang="en-US"/>
          </a:p>
        </c:txPr>
        <c:crossAx val="658813312"/>
        <c:crosses val="max"/>
        <c:crossBetween val="between"/>
      </c:valAx>
      <c:catAx>
        <c:axId val="658813312"/>
        <c:scaling>
          <c:orientation val="minMax"/>
        </c:scaling>
        <c:delete val="1"/>
        <c:axPos val="b"/>
        <c:numFmt formatCode="General" sourceLinked="1"/>
        <c:majorTickMark val="out"/>
        <c:minorTickMark val="none"/>
        <c:tickLblPos val="nextTo"/>
        <c:crossAx val="658814952"/>
        <c:crosses val="autoZero"/>
        <c:auto val="1"/>
        <c:lblAlgn val="ctr"/>
        <c:lblOffset val="100"/>
        <c:noMultiLvlLbl val="0"/>
      </c:catAx>
      <c:spPr>
        <a:noFill/>
        <a:ln>
          <a:noFill/>
        </a:ln>
        <a:effectLst/>
      </c:spPr>
    </c:plotArea>
    <c:legend>
      <c:legendPos val="t"/>
      <c:layout>
        <c:manualLayout>
          <c:xMode val="edge"/>
          <c:yMode val="edge"/>
          <c:x val="5.7427061800659082E-2"/>
          <c:y val="0"/>
          <c:w val="0.88514587639868181"/>
          <c:h val="8.2071714534832349E-2"/>
        </c:manualLayout>
      </c:layout>
      <c:overlay val="0"/>
      <c:spPr>
        <a:noFill/>
        <a:ln>
          <a:noFill/>
        </a:ln>
        <a:effectLst/>
      </c:spPr>
      <c:txPr>
        <a:bodyPr rot="0" vert="horz"/>
        <a:lstStyle/>
        <a:p>
          <a:pPr algn="ctr" rtl="0">
            <a:defRPr/>
          </a:pPr>
          <a:endParaRPr lang="en-US"/>
        </a:p>
      </c:txPr>
    </c:legend>
    <c:plotVisOnly val="1"/>
    <c:dispBlanksAs val="gap"/>
    <c:showDLblsOverMax val="0"/>
  </c:chart>
  <c:spPr>
    <a:noFill/>
    <a:ln w="9525" cap="flat" cmpd="sng" algn="ctr">
      <a:noFill/>
      <a:round/>
    </a:ln>
    <a:effectLst/>
  </c:spPr>
  <c:txPr>
    <a:bodyPr/>
    <a:lstStyle/>
    <a:p>
      <a:pPr>
        <a:defRPr sz="800" baseline="0">
          <a:solidFill>
            <a:schemeClr val="tx1"/>
          </a:solidFill>
          <a:latin typeface="+mj-lt"/>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726111844356874E-4"/>
          <c:y val="0.15906360065945893"/>
          <c:w val="0.99392064604116936"/>
          <c:h val="0.43967321697425521"/>
        </c:manualLayout>
      </c:layout>
      <c:barChart>
        <c:barDir val="col"/>
        <c:grouping val="stacked"/>
        <c:varyColors val="0"/>
        <c:ser>
          <c:idx val="0"/>
          <c:order val="0"/>
          <c:tx>
            <c:strRef>
              <c:f>Sheet1!$B$1</c:f>
              <c:strCache>
                <c:ptCount val="1"/>
                <c:pt idx="0">
                  <c:v>Base</c:v>
                </c:pt>
              </c:strCache>
            </c:strRef>
          </c:tx>
          <c:spPr>
            <a:noFill/>
            <a:ln>
              <a:noFill/>
            </a:ln>
            <a:effectLst/>
          </c:spPr>
          <c:invertIfNegative val="0"/>
          <c:dLbls>
            <c:delete val="1"/>
          </c:dLbls>
          <c:cat>
            <c:strRef>
              <c:f>Sheet1!$A$5:$A$11</c:f>
              <c:strCache>
                <c:ptCount val="7"/>
                <c:pt idx="0">
                  <c:v>Q2`24</c:v>
                </c:pt>
                <c:pt idx="1">
                  <c:v>Corporate</c:v>
                </c:pt>
                <c:pt idx="2">
                  <c:v>Mortgage</c:v>
                </c:pt>
                <c:pt idx="3">
                  <c:v>Consumer</c:v>
                </c:pt>
                <c:pt idx="4">
                  <c:v>Renovation</c:v>
                </c:pt>
                <c:pt idx="5">
                  <c:v>Other Loans</c:v>
                </c:pt>
                <c:pt idx="6">
                  <c:v>Q2`25</c:v>
                </c:pt>
              </c:strCache>
            </c:strRef>
          </c:cat>
          <c:val>
            <c:numRef>
              <c:f>Sheet1!$B$5:$B$11</c:f>
              <c:numCache>
                <c:formatCode>#\ ##0.0</c:formatCode>
                <c:ptCount val="7"/>
                <c:pt idx="1">
                  <c:v>3044.9</c:v>
                </c:pt>
                <c:pt idx="2">
                  <c:v>3306.5</c:v>
                </c:pt>
                <c:pt idx="3">
                  <c:v>3460.8</c:v>
                </c:pt>
                <c:pt idx="4">
                  <c:v>3506</c:v>
                </c:pt>
                <c:pt idx="5">
                  <c:v>3510.6</c:v>
                </c:pt>
              </c:numCache>
            </c:numRef>
          </c:val>
          <c:extLst>
            <c:ext xmlns:c16="http://schemas.microsoft.com/office/drawing/2014/chart" uri="{C3380CC4-5D6E-409C-BE32-E72D297353CC}">
              <c16:uniqueId val="{00000000-FF89-4924-8968-F6F71FCA6852}"/>
            </c:ext>
          </c:extLst>
        </c:ser>
        <c:ser>
          <c:idx val="1"/>
          <c:order val="1"/>
          <c:tx>
            <c:strRef>
              <c:f>Sheet1!$C$1</c:f>
              <c:strCache>
                <c:ptCount val="1"/>
                <c:pt idx="0">
                  <c:v>Decrease</c:v>
                </c:pt>
              </c:strCache>
            </c:strRef>
          </c:tx>
          <c:spPr>
            <a:solidFill>
              <a:schemeClr val="accent5"/>
            </a:solidFill>
            <a:ln>
              <a:noFill/>
            </a:ln>
            <a:effectLst/>
          </c:spPr>
          <c:invertIfNegative val="0"/>
          <c:dPt>
            <c:idx val="8"/>
            <c:invertIfNegative val="0"/>
            <c:bubble3D val="0"/>
            <c:spPr>
              <a:solidFill>
                <a:schemeClr val="accent5"/>
              </a:solidFill>
              <a:ln>
                <a:noFill/>
              </a:ln>
              <a:effectLst/>
            </c:spPr>
            <c:extLst>
              <c:ext xmlns:c16="http://schemas.microsoft.com/office/drawing/2014/chart" uri="{C3380CC4-5D6E-409C-BE32-E72D297353CC}">
                <c16:uniqueId val="{00000002-FF89-4924-8968-F6F71FCA6852}"/>
              </c:ext>
            </c:extLst>
          </c:dPt>
          <c:dLbls>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Sheet1!$A$5:$A$11</c:f>
              <c:strCache>
                <c:ptCount val="7"/>
                <c:pt idx="0">
                  <c:v>Q2`24</c:v>
                </c:pt>
                <c:pt idx="1">
                  <c:v>Corporate</c:v>
                </c:pt>
                <c:pt idx="2">
                  <c:v>Mortgage</c:v>
                </c:pt>
                <c:pt idx="3">
                  <c:v>Consumer</c:v>
                </c:pt>
                <c:pt idx="4">
                  <c:v>Renovation</c:v>
                </c:pt>
                <c:pt idx="5">
                  <c:v>Other Loans</c:v>
                </c:pt>
                <c:pt idx="6">
                  <c:v>Q2`25</c:v>
                </c:pt>
              </c:strCache>
            </c:strRef>
          </c:cat>
          <c:val>
            <c:numRef>
              <c:f>Sheet1!$C$5:$C$11</c:f>
              <c:numCache>
                <c:formatCode>General</c:formatCode>
                <c:ptCount val="7"/>
                <c:pt idx="5" formatCode="#\ ##0.0">
                  <c:v>8.718000000000302</c:v>
                </c:pt>
              </c:numCache>
            </c:numRef>
          </c:val>
          <c:extLst>
            <c:ext xmlns:c16="http://schemas.microsoft.com/office/drawing/2014/chart" uri="{C3380CC4-5D6E-409C-BE32-E72D297353CC}">
              <c16:uniqueId val="{00000005-FF89-4924-8968-F6F71FCA6852}"/>
            </c:ext>
          </c:extLst>
        </c:ser>
        <c:ser>
          <c:idx val="2"/>
          <c:order val="2"/>
          <c:tx>
            <c:strRef>
              <c:f>Sheet1!$D$1</c:f>
              <c:strCache>
                <c:ptCount val="1"/>
                <c:pt idx="0">
                  <c:v>Increase</c:v>
                </c:pt>
              </c:strCache>
            </c:strRef>
          </c:tx>
          <c:spPr>
            <a:solidFill>
              <a:schemeClr val="accent4"/>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6-FF89-4924-8968-F6F71FCA6852}"/>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7-FF89-4924-8968-F6F71FCA6852}"/>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8-FF89-4924-8968-F6F71FCA6852}"/>
              </c:ext>
            </c:extLst>
          </c:dPt>
          <c:dLbls>
            <c:dLbl>
              <c:idx val="1"/>
              <c:layout>
                <c:manualLayout>
                  <c:x val="1.1523165600501647E-3"/>
                  <c:y val="-0.1405948755679998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89-4924-8968-F6F71FCA6852}"/>
                </c:ext>
              </c:extLst>
            </c:dLbl>
            <c:dLbl>
              <c:idx val="2"/>
              <c:layout>
                <c:manualLayout>
                  <c:x val="4.6092662402006587E-3"/>
                  <c:y val="-9.463116624769223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89-4924-8968-F6F71FCA6852}"/>
                </c:ext>
              </c:extLst>
            </c:dLbl>
            <c:dLbl>
              <c:idx val="3"/>
              <c:layout>
                <c:manualLayout>
                  <c:x val="-5.7615828002508243E-3"/>
                  <c:y val="-7.02974377839999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F89-4924-8968-F6F71FCA6852}"/>
                </c:ext>
              </c:extLst>
            </c:dLbl>
            <c:dLbl>
              <c:idx val="4"/>
              <c:layout>
                <c:manualLayout>
                  <c:x val="4.2953280277776276E-3"/>
                  <c:y val="-4.938384359650378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89-4924-8968-F6F71FCA6852}"/>
                </c:ext>
              </c:extLst>
            </c:dLbl>
            <c:dLbl>
              <c:idx val="5"/>
              <c:layout>
                <c:manualLayout>
                  <c:x val="-1.2308009587454901E-3"/>
                  <c:y val="-6.384447276300370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89-4924-8968-F6F71FCA6852}"/>
                </c:ext>
              </c:extLst>
            </c:dLbl>
            <c:dLbl>
              <c:idx val="6"/>
              <c:layout>
                <c:manualLayout>
                  <c:x val="-3.6924028762365608E-3"/>
                  <c:y val="-5.40525997669157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89-4924-8968-F6F71FCA6852}"/>
                </c:ext>
              </c:extLst>
            </c:dLbl>
            <c:dLbl>
              <c:idx val="7"/>
              <c:layout>
                <c:manualLayout>
                  <c:x val="9.0257694310082622E-17"/>
                  <c:y val="-4.6982227550173512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7.7620414006553673E-2"/>
                      <c:h val="0.1846640088977855"/>
                    </c:manualLayout>
                  </c15:layout>
                </c:ext>
                <c:ext xmlns:c16="http://schemas.microsoft.com/office/drawing/2014/chart" uri="{C3380CC4-5D6E-409C-BE32-E72D297353CC}">
                  <c16:uniqueId val="{0000000C-FF89-4924-8968-F6F71FCA6852}"/>
                </c:ext>
              </c:extLst>
            </c:dLbl>
            <c:dLbl>
              <c:idx val="8"/>
              <c:layout>
                <c:manualLayout>
                  <c:x val="-2.3046331201003294E-3"/>
                  <c:y val="-4.59637093203076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F89-4924-8968-F6F71FCA685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Sheet1!$A$5:$A$11</c:f>
              <c:strCache>
                <c:ptCount val="7"/>
                <c:pt idx="0">
                  <c:v>Q2`24</c:v>
                </c:pt>
                <c:pt idx="1">
                  <c:v>Corporate</c:v>
                </c:pt>
                <c:pt idx="2">
                  <c:v>Mortgage</c:v>
                </c:pt>
                <c:pt idx="3">
                  <c:v>Consumer</c:v>
                </c:pt>
                <c:pt idx="4">
                  <c:v>Renovation</c:v>
                </c:pt>
                <c:pt idx="5">
                  <c:v>Other Loans</c:v>
                </c:pt>
                <c:pt idx="6">
                  <c:v>Q2`25</c:v>
                </c:pt>
              </c:strCache>
            </c:strRef>
          </c:cat>
          <c:val>
            <c:numRef>
              <c:f>Sheet1!$D$5:$D$11</c:f>
              <c:numCache>
                <c:formatCode>#,##0</c:formatCode>
                <c:ptCount val="7"/>
                <c:pt idx="1">
                  <c:v>282.65300000000002</c:v>
                </c:pt>
                <c:pt idx="2">
                  <c:v>162.82599999999999</c:v>
                </c:pt>
                <c:pt idx="3">
                  <c:v>31.728999999999999</c:v>
                </c:pt>
                <c:pt idx="4">
                  <c:v>12.51</c:v>
                </c:pt>
              </c:numCache>
            </c:numRef>
          </c:val>
          <c:extLst>
            <c:ext xmlns:c16="http://schemas.microsoft.com/office/drawing/2014/chart" uri="{C3380CC4-5D6E-409C-BE32-E72D297353CC}">
              <c16:uniqueId val="{0000000E-FF89-4924-8968-F6F71FCA6852}"/>
            </c:ext>
          </c:extLst>
        </c:ser>
        <c:ser>
          <c:idx val="3"/>
          <c:order val="3"/>
          <c:tx>
            <c:strRef>
              <c:f>Sheet1!$E$1</c:f>
              <c:strCache>
                <c:ptCount val="1"/>
                <c:pt idx="0">
                  <c:v>Quarters</c:v>
                </c:pt>
              </c:strCache>
            </c:strRef>
          </c:tx>
          <c:spPr>
            <a:solidFill>
              <a:schemeClr val="accent1"/>
            </a:solidFill>
            <a:ln>
              <a:noFill/>
            </a:ln>
            <a:effectLst/>
          </c:spPr>
          <c:invertIfNegative val="0"/>
          <c:dLbls>
            <c:dLbl>
              <c:idx val="0"/>
              <c:layout>
                <c:manualLayout>
                  <c:x val="-1.3386875894597489E-3"/>
                  <c:y val="-0.1765607638273047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F89-4924-8968-F6F71FCA6852}"/>
                </c:ext>
              </c:extLst>
            </c:dLbl>
            <c:dLbl>
              <c:idx val="1"/>
              <c:layout>
                <c:manualLayout>
                  <c:x val="-1.2308009587454901E-3"/>
                  <c:y val="-0.1471806333901744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F89-4924-8968-F6F71FCA6852}"/>
                </c:ext>
              </c:extLst>
            </c:dLbl>
            <c:dLbl>
              <c:idx val="2"/>
              <c:layout>
                <c:manualLayout>
                  <c:x val="-3.3785104938384605E-3"/>
                  <c:y val="-0.2154089556636487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10088255212684344"/>
                      <c:h val="0.10244494883643845"/>
                    </c:manualLayout>
                  </c15:layout>
                </c:ext>
                <c:ext xmlns:c16="http://schemas.microsoft.com/office/drawing/2014/chart" uri="{C3380CC4-5D6E-409C-BE32-E72D297353CC}">
                  <c16:uniqueId val="{00000011-FF89-4924-8968-F6F71FCA6852}"/>
                </c:ext>
              </c:extLst>
            </c:dLbl>
            <c:dLbl>
              <c:idx val="3"/>
              <c:layout>
                <c:manualLayout>
                  <c:x val="1.0738320069443436E-3"/>
                  <c:y val="-0.2906264689652353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F89-4924-8968-F6F71FCA6852}"/>
                </c:ext>
              </c:extLst>
            </c:dLbl>
            <c:dLbl>
              <c:idx val="6"/>
              <c:layout>
                <c:manualLayout>
                  <c:x val="-3.252815788634142E-3"/>
                  <c:y val="-0.2406335370298459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F89-4924-8968-F6F71FCA6852}"/>
                </c:ext>
              </c:extLst>
            </c:dLbl>
            <c:dLbl>
              <c:idx val="9"/>
              <c:layout>
                <c:manualLayout>
                  <c:x val="-2.4616022263118874E-3"/>
                  <c:y val="-0.2946465371592852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F89-4924-8968-F6F71FCA6852}"/>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Sheet1!$A$5:$A$11</c:f>
              <c:strCache>
                <c:ptCount val="7"/>
                <c:pt idx="0">
                  <c:v>Q2`24</c:v>
                </c:pt>
                <c:pt idx="1">
                  <c:v>Corporate</c:v>
                </c:pt>
                <c:pt idx="2">
                  <c:v>Mortgage</c:v>
                </c:pt>
                <c:pt idx="3">
                  <c:v>Consumer</c:v>
                </c:pt>
                <c:pt idx="4">
                  <c:v>Renovation</c:v>
                </c:pt>
                <c:pt idx="5">
                  <c:v>Other Loans</c:v>
                </c:pt>
                <c:pt idx="6">
                  <c:v>Q2`25</c:v>
                </c:pt>
              </c:strCache>
            </c:strRef>
          </c:cat>
          <c:val>
            <c:numRef>
              <c:f>Sheet1!$E$5:$E$11</c:f>
              <c:numCache>
                <c:formatCode>General</c:formatCode>
                <c:ptCount val="7"/>
                <c:pt idx="0" formatCode="#,##0">
                  <c:v>3188</c:v>
                </c:pt>
                <c:pt idx="6" formatCode="#,##0">
                  <c:v>3669</c:v>
                </c:pt>
              </c:numCache>
            </c:numRef>
          </c:val>
          <c:extLst>
            <c:ext xmlns:c16="http://schemas.microsoft.com/office/drawing/2014/chart" uri="{C3380CC4-5D6E-409C-BE32-E72D297353CC}">
              <c16:uniqueId val="{00000015-FF89-4924-8968-F6F71FCA6852}"/>
            </c:ext>
          </c:extLst>
        </c:ser>
        <c:dLbls>
          <c:dLblPos val="ctr"/>
          <c:showLegendKey val="0"/>
          <c:showVal val="1"/>
          <c:showCatName val="0"/>
          <c:showSerName val="0"/>
          <c:showPercent val="0"/>
          <c:showBubbleSize val="0"/>
        </c:dLbls>
        <c:gapWidth val="47"/>
        <c:overlap val="100"/>
        <c:axId val="784581616"/>
        <c:axId val="784602832"/>
      </c:barChart>
      <c:catAx>
        <c:axId val="784581616"/>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36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784602832"/>
        <c:crosses val="autoZero"/>
        <c:auto val="1"/>
        <c:lblAlgn val="ctr"/>
        <c:lblOffset val="100"/>
        <c:tickLblSkip val="1"/>
        <c:noMultiLvlLbl val="0"/>
      </c:catAx>
      <c:valAx>
        <c:axId val="784602832"/>
        <c:scaling>
          <c:orientation val="minMax"/>
          <c:max val="3600"/>
          <c:min val="2700"/>
        </c:scaling>
        <c:delete val="1"/>
        <c:axPos val="l"/>
        <c:numFmt formatCode="#\ ##0.0" sourceLinked="1"/>
        <c:majorTickMark val="out"/>
        <c:minorTickMark val="none"/>
        <c:tickLblPos val="nextTo"/>
        <c:crossAx val="78458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rot="240000"/>
    <a:lstStyle/>
    <a:p>
      <a:pPr>
        <a:defRPr sz="800">
          <a:solidFill>
            <a:schemeClr val="tx1"/>
          </a:solidFill>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208506071820788E-2"/>
          <c:y val="0.23542439992938319"/>
          <c:w val="0.93156935012298314"/>
          <c:h val="0.67087356158447531"/>
        </c:manualLayout>
      </c:layout>
      <c:barChart>
        <c:barDir val="col"/>
        <c:grouping val="clustered"/>
        <c:varyColors val="0"/>
        <c:ser>
          <c:idx val="1"/>
          <c:order val="0"/>
          <c:tx>
            <c:strRef>
              <c:f>Sheet1!$A$2</c:f>
              <c:strCache>
                <c:ptCount val="1"/>
                <c:pt idx="0">
                  <c:v>Portfolio</c:v>
                </c:pt>
              </c:strCache>
            </c:strRef>
          </c:tx>
          <c:spPr>
            <a:solidFill>
              <a:schemeClr val="accent4"/>
            </a:solidFill>
            <a:ln w="12700">
              <a:noFill/>
            </a:ln>
            <a:effectLst>
              <a:softEdge rad="0"/>
            </a:effectLst>
          </c:spPr>
          <c:invertIfNegative val="0"/>
          <c:dLbls>
            <c:numFmt formatCode="#,##0" sourceLinked="0"/>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Q3`242</c:v>
                </c:pt>
                <c:pt idx="10">
                  <c:v>Q4`24</c:v>
                </c:pt>
                <c:pt idx="11">
                  <c:v>Q1`25</c:v>
                </c:pt>
                <c:pt idx="12">
                  <c:v>Q2`25</c:v>
                </c:pt>
              </c:strCache>
            </c:strRef>
          </c:cat>
          <c:val>
            <c:numRef>
              <c:f>Sheet1!$B$2:$N$2</c:f>
              <c:numCache>
                <c:formatCode>#,##0</c:formatCode>
                <c:ptCount val="13"/>
                <c:pt idx="0">
                  <c:v>198</c:v>
                </c:pt>
                <c:pt idx="1">
                  <c:v>220</c:v>
                </c:pt>
                <c:pt idx="2">
                  <c:v>229</c:v>
                </c:pt>
                <c:pt idx="3">
                  <c:v>244</c:v>
                </c:pt>
                <c:pt idx="4">
                  <c:v>269</c:v>
                </c:pt>
                <c:pt idx="5">
                  <c:v>288</c:v>
                </c:pt>
                <c:pt idx="6">
                  <c:v>295</c:v>
                </c:pt>
                <c:pt idx="7">
                  <c:v>309</c:v>
                </c:pt>
                <c:pt idx="8">
                  <c:v>337</c:v>
                </c:pt>
                <c:pt idx="9">
                  <c:v>356</c:v>
                </c:pt>
                <c:pt idx="10">
                  <c:v>351</c:v>
                </c:pt>
                <c:pt idx="11" formatCode="General">
                  <c:v>354</c:v>
                </c:pt>
                <c:pt idx="12" formatCode="General">
                  <c:v>369</c:v>
                </c:pt>
              </c:numCache>
            </c:numRef>
          </c:val>
          <c:extLst>
            <c:ext xmlns:c16="http://schemas.microsoft.com/office/drawing/2014/chart" uri="{C3380CC4-5D6E-409C-BE32-E72D297353CC}">
              <c16:uniqueId val="{00000000-AAF3-439A-83CB-A0C7B75E1800}"/>
            </c:ext>
          </c:extLst>
        </c:ser>
        <c:dLbls>
          <c:showLegendKey val="0"/>
          <c:showVal val="0"/>
          <c:showCatName val="0"/>
          <c:showSerName val="0"/>
          <c:showPercent val="0"/>
          <c:showBubbleSize val="0"/>
        </c:dLbls>
        <c:gapWidth val="10"/>
        <c:overlap val="69"/>
        <c:axId val="451969368"/>
        <c:axId val="451969760"/>
      </c:barChart>
      <c:lineChart>
        <c:grouping val="stacked"/>
        <c:varyColors val="0"/>
        <c:ser>
          <c:idx val="2"/>
          <c:order val="1"/>
          <c:tx>
            <c:strRef>
              <c:f>Sheet1!$A$3</c:f>
              <c:strCache>
                <c:ptCount val="1"/>
                <c:pt idx="0">
                  <c:v>Yield (ytd)</c:v>
                </c:pt>
              </c:strCache>
            </c:strRef>
          </c:tx>
          <c:spPr>
            <a:ln w="19050">
              <a:solidFill>
                <a:schemeClr val="accent3"/>
              </a:solidFill>
            </a:ln>
          </c:spPr>
          <c:marker>
            <c:symbol val="circle"/>
            <c:size val="7"/>
            <c:spPr>
              <a:noFill/>
              <a:ln>
                <a:noFill/>
              </a:ln>
            </c:spPr>
          </c:marker>
          <c:dLbls>
            <c:dLbl>
              <c:idx val="4"/>
              <c:tx>
                <c:rich>
                  <a:bodyPr/>
                  <a:lstStyle/>
                  <a:p>
                    <a:fld id="{4F4FB91B-CD14-4316-A30F-23440B4285B4}" type="VALUE">
                      <a:rPr lang="en-US">
                        <a:solidFill>
                          <a:srgbClr val="000408"/>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F3-439A-83CB-A0C7B75E1800}"/>
                </c:ext>
              </c:extLst>
            </c:dLbl>
            <c:dLbl>
              <c:idx val="5"/>
              <c:tx>
                <c:rich>
                  <a:bodyPr/>
                  <a:lstStyle/>
                  <a:p>
                    <a:fld id="{5F33B67D-9A95-4199-9A7A-DD52D51716C4}" type="VALUE">
                      <a:rPr lang="en-US">
                        <a:solidFill>
                          <a:srgbClr val="000000"/>
                        </a:solidFill>
                      </a:rPr>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layout>
                    <c:manualLayout>
                      <c:w val="0.10637989988453743"/>
                      <c:h val="8.9191016960819297E-2"/>
                    </c:manualLayout>
                  </c15:layout>
                  <c15:dlblFieldTable/>
                  <c15:showDataLabelsRange val="0"/>
                </c:ext>
                <c:ext xmlns:c16="http://schemas.microsoft.com/office/drawing/2014/chart" uri="{C3380CC4-5D6E-409C-BE32-E72D297353CC}">
                  <c16:uniqueId val="{00000002-AAF3-439A-83CB-A0C7B75E1800}"/>
                </c:ext>
              </c:extLst>
            </c:dLbl>
            <c:dLbl>
              <c:idx val="7"/>
              <c:layout>
                <c:manualLayout>
                  <c:x val="-4.422668405410219E-2"/>
                  <c:y val="5.33978527129198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F3-439A-83CB-A0C7B75E1800}"/>
                </c:ext>
              </c:extLst>
            </c:dLbl>
            <c:numFmt formatCode="0.0%" sourceLinked="0"/>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Sheet1!$B$1:$N$1</c:f>
              <c:strCache>
                <c:ptCount val="13"/>
                <c:pt idx="0">
                  <c:v>Q2`22</c:v>
                </c:pt>
                <c:pt idx="1">
                  <c:v>Q3`22</c:v>
                </c:pt>
                <c:pt idx="2">
                  <c:v>Q4`22</c:v>
                </c:pt>
                <c:pt idx="3">
                  <c:v>Q1`23</c:v>
                </c:pt>
                <c:pt idx="4">
                  <c:v>Q2`23</c:v>
                </c:pt>
                <c:pt idx="5">
                  <c:v>Q3`23</c:v>
                </c:pt>
                <c:pt idx="6">
                  <c:v>Q4`23</c:v>
                </c:pt>
                <c:pt idx="7">
                  <c:v>Q1`24</c:v>
                </c:pt>
                <c:pt idx="8">
                  <c:v>Q2`24</c:v>
                </c:pt>
                <c:pt idx="9">
                  <c:v>Q3`242</c:v>
                </c:pt>
                <c:pt idx="10">
                  <c:v>Q4`24</c:v>
                </c:pt>
                <c:pt idx="11">
                  <c:v>Q1`25</c:v>
                </c:pt>
                <c:pt idx="12">
                  <c:v>Q2`25</c:v>
                </c:pt>
              </c:strCache>
            </c:strRef>
          </c:cat>
          <c:val>
            <c:numRef>
              <c:f>Sheet1!$B$3:$N$3</c:f>
              <c:numCache>
                <c:formatCode>0.0%</c:formatCode>
                <c:ptCount val="13"/>
                <c:pt idx="0">
                  <c:v>9.9000000000000005E-2</c:v>
                </c:pt>
                <c:pt idx="1">
                  <c:v>9.7000000000000003E-2</c:v>
                </c:pt>
                <c:pt idx="2">
                  <c:v>9.6000000000000002E-2</c:v>
                </c:pt>
                <c:pt idx="3">
                  <c:v>9.6000000000000002E-2</c:v>
                </c:pt>
                <c:pt idx="4">
                  <c:v>9.8000000000000004E-2</c:v>
                </c:pt>
                <c:pt idx="5">
                  <c:v>9.9000000000000005E-2</c:v>
                </c:pt>
                <c:pt idx="6">
                  <c:v>0.1</c:v>
                </c:pt>
                <c:pt idx="7">
                  <c:v>9.9000000000000005E-2</c:v>
                </c:pt>
                <c:pt idx="8">
                  <c:v>0.10100000000000001</c:v>
                </c:pt>
                <c:pt idx="9">
                  <c:v>0.10100000000000001</c:v>
                </c:pt>
                <c:pt idx="10">
                  <c:v>9.8000000000000004E-2</c:v>
                </c:pt>
                <c:pt idx="11" formatCode="0.00%">
                  <c:v>9.5000000000000001E-2</c:v>
                </c:pt>
                <c:pt idx="12" formatCode="0.00%">
                  <c:v>9.7000000000000003E-2</c:v>
                </c:pt>
              </c:numCache>
            </c:numRef>
          </c:val>
          <c:smooth val="0"/>
          <c:extLst>
            <c:ext xmlns:c16="http://schemas.microsoft.com/office/drawing/2014/chart" uri="{C3380CC4-5D6E-409C-BE32-E72D297353CC}">
              <c16:uniqueId val="{00000007-AAF3-439A-83CB-A0C7B75E1800}"/>
            </c:ext>
          </c:extLst>
        </c:ser>
        <c:dLbls>
          <c:showLegendKey val="0"/>
          <c:showVal val="0"/>
          <c:showCatName val="0"/>
          <c:showSerName val="0"/>
          <c:showPercent val="0"/>
          <c:showBubbleSize val="0"/>
        </c:dLbls>
        <c:marker val="1"/>
        <c:smooth val="0"/>
        <c:axId val="971344624"/>
        <c:axId val="971342000"/>
      </c:lineChart>
      <c:catAx>
        <c:axId val="451969368"/>
        <c:scaling>
          <c:orientation val="minMax"/>
        </c:scaling>
        <c:delete val="0"/>
        <c:axPos val="b"/>
        <c:numFmt formatCode="General" sourceLinked="1"/>
        <c:majorTickMark val="none"/>
        <c:minorTickMark val="none"/>
        <c:tickLblPos val="nextTo"/>
        <c:spPr>
          <a:ln>
            <a:solidFill>
              <a:schemeClr val="accent1"/>
            </a:solidFill>
          </a:ln>
        </c:spPr>
        <c:txPr>
          <a:bodyPr rot="0" vert="horz"/>
          <a:lstStyle/>
          <a:p>
            <a:pPr algn="ctr" rtl="0">
              <a:defRPr sz="600"/>
            </a:pPr>
            <a:endParaRPr lang="en-US"/>
          </a:p>
        </c:txPr>
        <c:crossAx val="451969760"/>
        <c:crosses val="autoZero"/>
        <c:auto val="1"/>
        <c:lblAlgn val="ctr"/>
        <c:lblOffset val="100"/>
        <c:noMultiLvlLbl val="0"/>
      </c:catAx>
      <c:valAx>
        <c:axId val="451969760"/>
        <c:scaling>
          <c:orientation val="minMax"/>
          <c:max val="400"/>
          <c:min val="100"/>
        </c:scaling>
        <c:delete val="0"/>
        <c:axPos val="l"/>
        <c:title>
          <c:tx>
            <c:rich>
              <a:bodyPr rot="0" vert="horz"/>
              <a:lstStyle/>
              <a:p>
                <a:pPr>
                  <a:defRPr sz="600"/>
                </a:pPr>
                <a:r>
                  <a:rPr lang="en-US" sz="600"/>
                  <a:t> mEUR</a:t>
                </a:r>
              </a:p>
            </c:rich>
          </c:tx>
          <c:layout>
            <c:manualLayout>
              <c:xMode val="edge"/>
              <c:yMode val="edge"/>
              <c:x val="0"/>
              <c:y val="2.2766684369601088E-2"/>
            </c:manualLayout>
          </c:layout>
          <c:overlay val="0"/>
        </c:title>
        <c:numFmt formatCode="#,##0" sourceLinked="0"/>
        <c:majorTickMark val="out"/>
        <c:minorTickMark val="none"/>
        <c:tickLblPos val="nextTo"/>
        <c:txPr>
          <a:bodyPr/>
          <a:lstStyle/>
          <a:p>
            <a:pPr>
              <a:defRPr sz="600"/>
            </a:pPr>
            <a:endParaRPr lang="lt-LT"/>
          </a:p>
        </c:txPr>
        <c:crossAx val="451969368"/>
        <c:crosses val="autoZero"/>
        <c:crossBetween val="between"/>
        <c:majorUnit val="40"/>
        <c:minorUnit val="0.5"/>
      </c:valAx>
      <c:valAx>
        <c:axId val="971342000"/>
        <c:scaling>
          <c:orientation val="minMax"/>
          <c:max val="0.10300000000000001"/>
          <c:min val="9.0000000000000024E-2"/>
        </c:scaling>
        <c:delete val="0"/>
        <c:axPos val="r"/>
        <c:numFmt formatCode="0%" sourceLinked="0"/>
        <c:majorTickMark val="out"/>
        <c:minorTickMark val="none"/>
        <c:tickLblPos val="nextTo"/>
        <c:txPr>
          <a:bodyPr/>
          <a:lstStyle/>
          <a:p>
            <a:pPr>
              <a:defRPr sz="600"/>
            </a:pPr>
            <a:endParaRPr lang="lt-LT"/>
          </a:p>
        </c:txPr>
        <c:crossAx val="971344624"/>
        <c:crosses val="max"/>
        <c:crossBetween val="between"/>
      </c:valAx>
      <c:catAx>
        <c:axId val="971344624"/>
        <c:scaling>
          <c:orientation val="minMax"/>
        </c:scaling>
        <c:delete val="1"/>
        <c:axPos val="b"/>
        <c:numFmt formatCode="General" sourceLinked="1"/>
        <c:majorTickMark val="out"/>
        <c:minorTickMark val="none"/>
        <c:tickLblPos val="nextTo"/>
        <c:crossAx val="971342000"/>
        <c:crosses val="autoZero"/>
        <c:auto val="1"/>
        <c:lblAlgn val="ctr"/>
        <c:lblOffset val="100"/>
        <c:noMultiLvlLbl val="0"/>
      </c:catAx>
    </c:plotArea>
    <c:legend>
      <c:legendPos val="t"/>
      <c:layout>
        <c:manualLayout>
          <c:xMode val="edge"/>
          <c:yMode val="edge"/>
          <c:x val="0.2364197570417346"/>
          <c:y val="5.8235910463434043E-3"/>
          <c:w val="0.52716018079224303"/>
          <c:h val="8.6454648211538504E-2"/>
        </c:manualLayout>
      </c:layout>
      <c:overlay val="0"/>
    </c:legend>
    <c:plotVisOnly val="1"/>
    <c:dispBlanksAs val="gap"/>
    <c:showDLblsOverMax val="0"/>
  </c:chart>
  <c:txPr>
    <a:bodyPr/>
    <a:lstStyle/>
    <a:p>
      <a:pPr algn="ctr" rtl="0">
        <a:defRPr lang="lt-LT" sz="800" b="0" i="0" u="none" strike="noStrike" kern="1200" baseline="0">
          <a:solidFill>
            <a:schemeClr val="tx1"/>
          </a:solidFill>
          <a:latin typeface="+mj-lt"/>
          <a:ea typeface="+mn-ea"/>
          <a:cs typeface="Arial" panose="020B060402020202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7059429970706227E-2"/>
          <c:y val="0.22406167033845295"/>
          <c:w val="0.92012982472618354"/>
          <c:h val="0.58887703411953529"/>
        </c:manualLayout>
      </c:layout>
      <c:barChart>
        <c:barDir val="col"/>
        <c:grouping val="clustered"/>
        <c:varyColors val="0"/>
        <c:ser>
          <c:idx val="2"/>
          <c:order val="1"/>
          <c:tx>
            <c:strRef>
              <c:f>Sheet1!$C$1</c:f>
              <c:strCache>
                <c:ptCount val="1"/>
                <c:pt idx="0">
                  <c:v>New agreements, mEUR</c:v>
                </c:pt>
              </c:strCache>
            </c:strRef>
          </c:tx>
          <c:spPr>
            <a:solidFill>
              <a:schemeClr val="accent4"/>
            </a:solidFill>
          </c:spPr>
          <c:invertIfNegative val="0"/>
          <c:dLbls>
            <c:numFmt formatCode="#,##0.0" sourceLinked="0"/>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Sheet1!$C$2:$C$14</c:f>
              <c:numCache>
                <c:formatCode>#\ ##0.0</c:formatCode>
                <c:ptCount val="13"/>
                <c:pt idx="0">
                  <c:v>52.1</c:v>
                </c:pt>
                <c:pt idx="1">
                  <c:v>55.4</c:v>
                </c:pt>
                <c:pt idx="2">
                  <c:v>43.7</c:v>
                </c:pt>
                <c:pt idx="3">
                  <c:v>50.2</c:v>
                </c:pt>
                <c:pt idx="4">
                  <c:v>62</c:v>
                </c:pt>
                <c:pt idx="5">
                  <c:v>58</c:v>
                </c:pt>
                <c:pt idx="6">
                  <c:v>50</c:v>
                </c:pt>
                <c:pt idx="7">
                  <c:v>53.7</c:v>
                </c:pt>
                <c:pt idx="8">
                  <c:v>72</c:v>
                </c:pt>
                <c:pt idx="9">
                  <c:v>64.8</c:v>
                </c:pt>
                <c:pt idx="10" formatCode="#,##0">
                  <c:v>43</c:v>
                </c:pt>
                <c:pt idx="11" formatCode="#,##0">
                  <c:v>50</c:v>
                </c:pt>
                <c:pt idx="12" formatCode="#,##0">
                  <c:v>65.400000000000006</c:v>
                </c:pt>
              </c:numCache>
            </c:numRef>
          </c:val>
          <c:extLst>
            <c:ext xmlns:c16="http://schemas.microsoft.com/office/drawing/2014/chart" uri="{C3380CC4-5D6E-409C-BE32-E72D297353CC}">
              <c16:uniqueId val="{00000000-0F5D-4E0A-BAC8-A090F7EDBD6D}"/>
            </c:ext>
          </c:extLst>
        </c:ser>
        <c:dLbls>
          <c:showLegendKey val="0"/>
          <c:showVal val="0"/>
          <c:showCatName val="0"/>
          <c:showSerName val="0"/>
          <c:showPercent val="0"/>
          <c:showBubbleSize val="0"/>
        </c:dLbls>
        <c:gapWidth val="27"/>
        <c:axId val="414490688"/>
        <c:axId val="414483632"/>
      </c:barChart>
      <c:lineChart>
        <c:grouping val="standard"/>
        <c:varyColors val="0"/>
        <c:ser>
          <c:idx val="0"/>
          <c:order val="0"/>
          <c:tx>
            <c:strRef>
              <c:f>Sheet1!$B$1</c:f>
              <c:strCache>
                <c:ptCount val="1"/>
                <c:pt idx="0">
                  <c:v>Interest rate, %</c:v>
                </c:pt>
              </c:strCache>
            </c:strRef>
          </c:tx>
          <c:spPr>
            <a:ln w="19050" cap="rnd">
              <a:solidFill>
                <a:schemeClr val="accent3"/>
              </a:solidFill>
              <a:round/>
            </a:ln>
            <a:effectLst/>
          </c:spPr>
          <c:marker>
            <c:symbol val="circle"/>
            <c:size val="7"/>
            <c:spPr>
              <a:noFill/>
              <a:ln w="9525">
                <a:noFill/>
              </a:ln>
              <a:effectLst/>
            </c:spPr>
          </c:marker>
          <c:dLbls>
            <c:dLbl>
              <c:idx val="0"/>
              <c:layout>
                <c:manualLayout>
                  <c:x val="-4.4294941305933304E-2"/>
                  <c:y val="4.7805769618803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5D-4E0A-BAC8-A090F7EDBD6D}"/>
                </c:ext>
              </c:extLst>
            </c:dLbl>
            <c:dLbl>
              <c:idx val="1"/>
              <c:layout>
                <c:manualLayout>
                  <c:x val="-4.4243807223673291E-2"/>
                  <c:y val="4.84025637663104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5D-4E0A-BAC8-A090F7EDBD6D}"/>
                </c:ext>
              </c:extLst>
            </c:dLbl>
            <c:dLbl>
              <c:idx val="2"/>
              <c:layout>
                <c:manualLayout>
                  <c:x val="-5.0795756449858551E-2"/>
                  <c:y val="-9.3664567044301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5D-4E0A-BAC8-A090F7EDBD6D}"/>
                </c:ext>
              </c:extLst>
            </c:dLbl>
            <c:dLbl>
              <c:idx val="4"/>
              <c:layout>
                <c:manualLayout>
                  <c:x val="-5.0795749956289334E-2"/>
                  <c:y val="-7.74360069215859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F5D-4E0A-BAC8-A090F7EDBD6D}"/>
                </c:ext>
              </c:extLst>
            </c:dLbl>
            <c:dLbl>
              <c:idx val="5"/>
              <c:layout>
                <c:manualLayout>
                  <c:x val="-4.8628892982029499E-2"/>
                  <c:y val="-7.8940122309070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F5D-4E0A-BAC8-A090F7EDBD6D}"/>
                </c:ext>
              </c:extLst>
            </c:dLbl>
            <c:dLbl>
              <c:idx val="8"/>
              <c:layout>
                <c:manualLayout>
                  <c:x val="-5.1811708126442181E-2"/>
                  <c:y val="3.4297110502834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5D-4E0A-BAC8-A090F7EDBD6D}"/>
                </c:ext>
              </c:extLst>
            </c:dLbl>
            <c:numFmt formatCode="0.0%" sourceLinked="0"/>
            <c:spPr>
              <a:noFill/>
              <a:ln>
                <a:noFill/>
              </a:ln>
              <a:effectLst/>
            </c:spPr>
            <c:txPr>
              <a:bodyPr/>
              <a:lstStyle/>
              <a:p>
                <a:pPr>
                  <a:defRPr>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Sheet1!$B$2:$B$14</c:f>
              <c:numCache>
                <c:formatCode>0.00%</c:formatCode>
                <c:ptCount val="13"/>
                <c:pt idx="0">
                  <c:v>9.2700000000000005E-2</c:v>
                </c:pt>
                <c:pt idx="1">
                  <c:v>8.6099999999999996E-2</c:v>
                </c:pt>
                <c:pt idx="2">
                  <c:v>9.3299999999999994E-2</c:v>
                </c:pt>
                <c:pt idx="3">
                  <c:v>9.4799999999999995E-2</c:v>
                </c:pt>
                <c:pt idx="4">
                  <c:v>0.1</c:v>
                </c:pt>
                <c:pt idx="5">
                  <c:v>0.105</c:v>
                </c:pt>
                <c:pt idx="6">
                  <c:v>0.10199999999999999</c:v>
                </c:pt>
                <c:pt idx="7">
                  <c:v>0.106</c:v>
                </c:pt>
                <c:pt idx="8">
                  <c:v>9.9000000000000005E-2</c:v>
                </c:pt>
                <c:pt idx="9">
                  <c:v>0.10539999999999999</c:v>
                </c:pt>
                <c:pt idx="10" formatCode="0.0%">
                  <c:v>9.2999999999999999E-2</c:v>
                </c:pt>
                <c:pt idx="11" formatCode="0.0%">
                  <c:v>0.111</c:v>
                </c:pt>
                <c:pt idx="12" formatCode="0.0%">
                  <c:v>0.10249999999999999</c:v>
                </c:pt>
              </c:numCache>
            </c:numRef>
          </c:val>
          <c:smooth val="0"/>
          <c:extLst>
            <c:ext xmlns:c16="http://schemas.microsoft.com/office/drawing/2014/chart" uri="{C3380CC4-5D6E-409C-BE32-E72D297353CC}">
              <c16:uniqueId val="{00000007-0F5D-4E0A-BAC8-A090F7EDBD6D}"/>
            </c:ext>
          </c:extLst>
        </c:ser>
        <c:dLbls>
          <c:showLegendKey val="0"/>
          <c:showVal val="0"/>
          <c:showCatName val="0"/>
          <c:showSerName val="0"/>
          <c:showPercent val="0"/>
          <c:showBubbleSize val="0"/>
        </c:dLbls>
        <c:marker val="1"/>
        <c:smooth val="0"/>
        <c:axId val="658813312"/>
        <c:axId val="658814952"/>
      </c:lineChart>
      <c:catAx>
        <c:axId val="414490688"/>
        <c:scaling>
          <c:orientation val="minMax"/>
        </c:scaling>
        <c:delete val="0"/>
        <c:axPos val="b"/>
        <c:minorGridlines>
          <c:spPr>
            <a:ln w="9525" cap="flat" cmpd="sng" algn="ctr">
              <a:noFill/>
              <a:round/>
            </a:ln>
            <a:effectLst/>
          </c:spPr>
        </c:minorGridlines>
        <c:numFmt formatCode="General" sourceLinked="1"/>
        <c:majorTickMark val="none"/>
        <c:minorTickMark val="none"/>
        <c:tickLblPos val="low"/>
        <c:spPr>
          <a:noFill/>
          <a:ln w="12700" cap="flat" cmpd="sng" algn="ctr">
            <a:solidFill>
              <a:schemeClr val="accent1"/>
            </a:solidFill>
            <a:round/>
          </a:ln>
          <a:effectLst/>
        </c:spPr>
        <c:txPr>
          <a:bodyPr rot="-60000000" vert="horz"/>
          <a:lstStyle/>
          <a:p>
            <a:pPr algn="ctr" rtl="0">
              <a:defRPr sz="600"/>
            </a:pPr>
            <a:endParaRPr lang="en-US"/>
          </a:p>
        </c:txPr>
        <c:crossAx val="414483632"/>
        <c:crosses val="autoZero"/>
        <c:auto val="1"/>
        <c:lblAlgn val="ctr"/>
        <c:lblOffset val="100"/>
        <c:noMultiLvlLbl val="0"/>
      </c:catAx>
      <c:valAx>
        <c:axId val="414483632"/>
        <c:scaling>
          <c:orientation val="minMax"/>
          <c:max val="80"/>
          <c:min val="0"/>
        </c:scaling>
        <c:delete val="0"/>
        <c:axPos val="l"/>
        <c:title>
          <c:tx>
            <c:rich>
              <a:bodyPr rot="0"/>
              <a:lstStyle/>
              <a:p>
                <a:pPr algn="ctr" rtl="0">
                  <a:defRPr sz="600"/>
                </a:pPr>
                <a:r>
                  <a:rPr lang="en-US" sz="600"/>
                  <a:t>m</a:t>
                </a:r>
                <a:r>
                  <a:rPr lang="lt-LT" sz="600"/>
                  <a:t>EUR</a:t>
                </a:r>
              </a:p>
            </c:rich>
          </c:tx>
          <c:layout>
            <c:manualLayout>
              <c:xMode val="edge"/>
              <c:yMode val="edge"/>
              <c:x val="9.990084823787691E-4"/>
              <c:y val="1.5809705349661526E-2"/>
            </c:manualLayout>
          </c:layout>
          <c:overlay val="0"/>
          <c:spPr>
            <a:noFill/>
            <a:ln>
              <a:noFill/>
            </a:ln>
            <a:effectLst/>
          </c:spPr>
        </c:title>
        <c:numFmt formatCode="0" sourceLinked="0"/>
        <c:majorTickMark val="none"/>
        <c:minorTickMark val="none"/>
        <c:tickLblPos val="nextTo"/>
        <c:spPr>
          <a:noFill/>
          <a:ln>
            <a:solidFill>
              <a:srgbClr val="817183"/>
            </a:solidFill>
          </a:ln>
          <a:effectLst/>
        </c:spPr>
        <c:txPr>
          <a:bodyPr rot="-60000000" vert="horz"/>
          <a:lstStyle/>
          <a:p>
            <a:pPr algn="ctr" rtl="0">
              <a:defRPr sz="600"/>
            </a:pPr>
            <a:endParaRPr lang="en-US"/>
          </a:p>
        </c:txPr>
        <c:crossAx val="414490688"/>
        <c:crosses val="autoZero"/>
        <c:crossBetween val="between"/>
        <c:majorUnit val="10"/>
      </c:valAx>
      <c:valAx>
        <c:axId val="658814952"/>
        <c:scaling>
          <c:orientation val="minMax"/>
          <c:min val="6.0000000000000012E-2"/>
        </c:scaling>
        <c:delete val="0"/>
        <c:axPos val="r"/>
        <c:numFmt formatCode="0%" sourceLinked="0"/>
        <c:majorTickMark val="out"/>
        <c:minorTickMark val="none"/>
        <c:tickLblPos val="nextTo"/>
        <c:txPr>
          <a:bodyPr/>
          <a:lstStyle/>
          <a:p>
            <a:pPr algn="ctr" rtl="0">
              <a:defRPr sz="600"/>
            </a:pPr>
            <a:endParaRPr lang="en-US"/>
          </a:p>
        </c:txPr>
        <c:crossAx val="658813312"/>
        <c:crosses val="max"/>
        <c:crossBetween val="between"/>
      </c:valAx>
      <c:catAx>
        <c:axId val="658813312"/>
        <c:scaling>
          <c:orientation val="minMax"/>
        </c:scaling>
        <c:delete val="1"/>
        <c:axPos val="b"/>
        <c:numFmt formatCode="General" sourceLinked="1"/>
        <c:majorTickMark val="out"/>
        <c:minorTickMark val="none"/>
        <c:tickLblPos val="nextTo"/>
        <c:crossAx val="658814952"/>
        <c:crosses val="autoZero"/>
        <c:auto val="1"/>
        <c:lblAlgn val="ctr"/>
        <c:lblOffset val="100"/>
        <c:noMultiLvlLbl val="0"/>
      </c:catAx>
      <c:spPr>
        <a:noFill/>
        <a:ln>
          <a:noFill/>
        </a:ln>
        <a:effectLst/>
      </c:spPr>
    </c:plotArea>
    <c:legend>
      <c:legendPos val="t"/>
      <c:layout>
        <c:manualLayout>
          <c:xMode val="edge"/>
          <c:yMode val="edge"/>
          <c:x val="8.561246475279452E-2"/>
          <c:y val="2.9757357393436577E-3"/>
          <c:w val="0.88826809838577159"/>
          <c:h val="8.2071714534832349E-2"/>
        </c:manualLayout>
      </c:layout>
      <c:overlay val="0"/>
      <c:spPr>
        <a:noFill/>
        <a:ln>
          <a:noFill/>
        </a:ln>
        <a:effectLst/>
      </c:spPr>
      <c:txPr>
        <a:bodyPr rot="0" vert="horz"/>
        <a:lstStyle/>
        <a:p>
          <a:pPr algn="ctr" rtl="0">
            <a:defRPr/>
          </a:pPr>
          <a:endParaRPr lang="en-US"/>
        </a:p>
      </c:txPr>
    </c:legend>
    <c:plotVisOnly val="1"/>
    <c:dispBlanksAs val="gap"/>
    <c:showDLblsOverMax val="0"/>
  </c:chart>
  <c:spPr>
    <a:noFill/>
    <a:ln w="9525" cap="flat" cmpd="sng" algn="ctr">
      <a:noFill/>
      <a:round/>
    </a:ln>
    <a:effectLst/>
  </c:spPr>
  <c:txPr>
    <a:bodyPr/>
    <a:lstStyle/>
    <a:p>
      <a:pPr>
        <a:defRPr sz="800" baseline="0">
          <a:solidFill>
            <a:schemeClr val="tx1"/>
          </a:solidFill>
          <a:latin typeface="+mj-lt"/>
          <a:cs typeface="Arial" panose="020B0604020202020204" pitchFamily="3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55087347255894E-2"/>
          <c:y val="0.20700738093579282"/>
          <c:w val="0.89373736111111113"/>
          <c:h val="0.57261574463027698"/>
        </c:manualLayout>
      </c:layout>
      <c:lineChart>
        <c:grouping val="standard"/>
        <c:varyColors val="0"/>
        <c:ser>
          <c:idx val="0"/>
          <c:order val="0"/>
          <c:tx>
            <c:strRef>
              <c:f>Sheet1!$B$1</c:f>
              <c:strCache>
                <c:ptCount val="1"/>
                <c:pt idx="0">
                  <c:v>% of Total Deposits</c:v>
                </c:pt>
              </c:strCache>
            </c:strRef>
          </c:tx>
          <c:spPr>
            <a:ln w="19050" cap="rnd">
              <a:solidFill>
                <a:schemeClr val="accent3"/>
              </a:solidFill>
              <a:round/>
            </a:ln>
            <a:effectLst/>
          </c:spPr>
          <c:marker>
            <c:symbol val="none"/>
          </c:marker>
          <c:cat>
            <c:strRef>
              <c:f>Sheet1!$A$3:$A$16</c:f>
              <c:strCache>
                <c:ptCount val="14"/>
                <c:pt idx="0">
                  <c:v>Q1'22</c:v>
                </c:pt>
                <c:pt idx="1">
                  <c:v>Q2'22</c:v>
                </c:pt>
                <c:pt idx="2">
                  <c:v>Q3'22</c:v>
                </c:pt>
                <c:pt idx="3">
                  <c:v>Q4'22</c:v>
                </c:pt>
                <c:pt idx="4">
                  <c:v>Q1'23</c:v>
                </c:pt>
                <c:pt idx="5">
                  <c:v>Q2'23</c:v>
                </c:pt>
                <c:pt idx="6">
                  <c:v>Q3'23</c:v>
                </c:pt>
                <c:pt idx="7">
                  <c:v>Q4'23</c:v>
                </c:pt>
                <c:pt idx="8">
                  <c:v>Q1'24</c:v>
                </c:pt>
                <c:pt idx="9">
                  <c:v>Q2'24</c:v>
                </c:pt>
                <c:pt idx="10">
                  <c:v>Q3'24</c:v>
                </c:pt>
                <c:pt idx="11">
                  <c:v>Q4'24</c:v>
                </c:pt>
                <c:pt idx="12">
                  <c:v>Q1'25</c:v>
                </c:pt>
                <c:pt idx="13">
                  <c:v>Q2'25</c:v>
                </c:pt>
              </c:strCache>
            </c:strRef>
          </c:cat>
          <c:val>
            <c:numRef>
              <c:f>Sheet1!$B$3:$B$16</c:f>
              <c:numCache>
                <c:formatCode>0%</c:formatCode>
                <c:ptCount val="14"/>
                <c:pt idx="0">
                  <c:v>0.63</c:v>
                </c:pt>
                <c:pt idx="1">
                  <c:v>0.63</c:v>
                </c:pt>
                <c:pt idx="2">
                  <c:v>0.62</c:v>
                </c:pt>
                <c:pt idx="3">
                  <c:v>0.63</c:v>
                </c:pt>
                <c:pt idx="4">
                  <c:v>0.64</c:v>
                </c:pt>
                <c:pt idx="5">
                  <c:v>0.66</c:v>
                </c:pt>
                <c:pt idx="6">
                  <c:v>0.65</c:v>
                </c:pt>
                <c:pt idx="7">
                  <c:v>0.64</c:v>
                </c:pt>
                <c:pt idx="8">
                  <c:v>0.63</c:v>
                </c:pt>
                <c:pt idx="9">
                  <c:v>0.64</c:v>
                </c:pt>
                <c:pt idx="10">
                  <c:v>0.64</c:v>
                </c:pt>
                <c:pt idx="11">
                  <c:v>0.65</c:v>
                </c:pt>
                <c:pt idx="12">
                  <c:v>0.65</c:v>
                </c:pt>
                <c:pt idx="13">
                  <c:v>0.63</c:v>
                </c:pt>
              </c:numCache>
            </c:numRef>
          </c:val>
          <c:smooth val="0"/>
          <c:extLst>
            <c:ext xmlns:c16="http://schemas.microsoft.com/office/drawing/2014/chart" uri="{C3380CC4-5D6E-409C-BE32-E72D297353CC}">
              <c16:uniqueId val="{00000000-0F17-4A5C-89B5-CA52010EA74C}"/>
            </c:ext>
          </c:extLst>
        </c:ser>
        <c:dLbls>
          <c:showLegendKey val="0"/>
          <c:showVal val="0"/>
          <c:showCatName val="0"/>
          <c:showSerName val="0"/>
          <c:showPercent val="0"/>
          <c:showBubbleSize val="0"/>
        </c:dLbls>
        <c:smooth val="0"/>
        <c:axId val="1419812495"/>
        <c:axId val="391626351"/>
      </c:lineChart>
      <c:catAx>
        <c:axId val="1419812495"/>
        <c:scaling>
          <c:orientation val="minMax"/>
        </c:scaling>
        <c:delete val="0"/>
        <c:axPos val="b"/>
        <c:numFmt formatCode="General" sourceLinked="1"/>
        <c:majorTickMark val="none"/>
        <c:minorTickMark val="out"/>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391626351"/>
        <c:crosses val="autoZero"/>
        <c:auto val="1"/>
        <c:lblAlgn val="ctr"/>
        <c:lblOffset val="100"/>
        <c:noMultiLvlLbl val="0"/>
      </c:catAx>
      <c:valAx>
        <c:axId val="391626351"/>
        <c:scaling>
          <c:orientation val="minMax"/>
          <c:min val="0.610000000000000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419812495"/>
        <c:crosses val="autoZero"/>
        <c:crossBetween val="between"/>
      </c:valAx>
      <c:spPr>
        <a:noFill/>
        <a:ln w="25400">
          <a:noFill/>
        </a:ln>
        <a:effectLst/>
      </c:spPr>
    </c:plotArea>
    <c:legend>
      <c:legendPos val="t"/>
      <c:layout>
        <c:manualLayout>
          <c:xMode val="edge"/>
          <c:yMode val="edge"/>
          <c:x val="0.29341733055265296"/>
          <c:y val="1.3730212142588794E-2"/>
          <c:w val="0.41316533889469409"/>
          <c:h val="0.1019165538248641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875038856782411E-2"/>
          <c:y val="0.21505354422450701"/>
          <c:w val="0.89991986111111111"/>
          <c:h val="0.57012889247475695"/>
        </c:manualLayout>
      </c:layout>
      <c:barChart>
        <c:barDir val="col"/>
        <c:grouping val="clustered"/>
        <c:varyColors val="0"/>
        <c:ser>
          <c:idx val="0"/>
          <c:order val="0"/>
          <c:tx>
            <c:strRef>
              <c:f>Sheet1!$B$1</c:f>
              <c:strCache>
                <c:ptCount val="1"/>
                <c:pt idx="0">
                  <c:v>% of Total Deposits</c:v>
                </c:pt>
              </c:strCache>
            </c:strRef>
          </c:tx>
          <c:spPr>
            <a:solidFill>
              <a:schemeClr val="accent1"/>
            </a:solidFill>
            <a:ln>
              <a:noFill/>
            </a:ln>
            <a:effectLst/>
          </c:spPr>
          <c:invertIfNegative val="0"/>
          <c:cat>
            <c:strRef>
              <c:f>Sheet1!$A$4:$A$16</c:f>
              <c:strCache>
                <c:ptCount val="13"/>
                <c:pt idx="0">
                  <c:v>Q2'22</c:v>
                </c:pt>
                <c:pt idx="1">
                  <c:v>Q3'22</c:v>
                </c:pt>
                <c:pt idx="2">
                  <c:v>Q4'22</c:v>
                </c:pt>
                <c:pt idx="3">
                  <c:v>Q1'23</c:v>
                </c:pt>
                <c:pt idx="4">
                  <c:v>Q2'23</c:v>
                </c:pt>
                <c:pt idx="5">
                  <c:v>Q3'23</c:v>
                </c:pt>
                <c:pt idx="6">
                  <c:v>Q4'23</c:v>
                </c:pt>
                <c:pt idx="7">
                  <c:v>Q1'24</c:v>
                </c:pt>
                <c:pt idx="8">
                  <c:v>Q2'24</c:v>
                </c:pt>
                <c:pt idx="9">
                  <c:v>Q3'24</c:v>
                </c:pt>
                <c:pt idx="10">
                  <c:v>Q4'24</c:v>
                </c:pt>
                <c:pt idx="11">
                  <c:v>Q1'25</c:v>
                </c:pt>
                <c:pt idx="12">
                  <c:v>Q2'25</c:v>
                </c:pt>
              </c:strCache>
            </c:strRef>
          </c:cat>
          <c:val>
            <c:numRef>
              <c:f>Sheet1!$B$4:$B$16</c:f>
              <c:numCache>
                <c:formatCode>0.00%</c:formatCode>
                <c:ptCount val="13"/>
                <c:pt idx="0">
                  <c:v>8.7300000000000003E-2</c:v>
                </c:pt>
                <c:pt idx="1">
                  <c:v>9.0399999999999994E-2</c:v>
                </c:pt>
                <c:pt idx="2">
                  <c:v>9.5600000000000004E-2</c:v>
                </c:pt>
                <c:pt idx="3">
                  <c:v>8.4400000000000003E-2</c:v>
                </c:pt>
                <c:pt idx="4">
                  <c:v>7.22E-2</c:v>
                </c:pt>
                <c:pt idx="5">
                  <c:v>8.3500000000000005E-2</c:v>
                </c:pt>
                <c:pt idx="6">
                  <c:v>9.7000000000000003E-2</c:v>
                </c:pt>
                <c:pt idx="7">
                  <c:v>9.8000000000000004E-2</c:v>
                </c:pt>
                <c:pt idx="8" formatCode="0%">
                  <c:v>0.1</c:v>
                </c:pt>
                <c:pt idx="9" formatCode="0%">
                  <c:v>0.09</c:v>
                </c:pt>
                <c:pt idx="10" formatCode="0%">
                  <c:v>0.08</c:v>
                </c:pt>
                <c:pt idx="11" formatCode="0%">
                  <c:v>0.08</c:v>
                </c:pt>
                <c:pt idx="12" formatCode="0%">
                  <c:v>8.4339999999999998E-2</c:v>
                </c:pt>
              </c:numCache>
            </c:numRef>
          </c:val>
          <c:extLst>
            <c:ext xmlns:c16="http://schemas.microsoft.com/office/drawing/2014/chart" uri="{C3380CC4-5D6E-409C-BE32-E72D297353CC}">
              <c16:uniqueId val="{00000000-0CA2-4938-9190-21D7A48C9A27}"/>
            </c:ext>
          </c:extLst>
        </c:ser>
        <c:dLbls>
          <c:showLegendKey val="0"/>
          <c:showVal val="0"/>
          <c:showCatName val="0"/>
          <c:showSerName val="0"/>
          <c:showPercent val="0"/>
          <c:showBubbleSize val="0"/>
        </c:dLbls>
        <c:gapWidth val="120"/>
        <c:axId val="1412110367"/>
        <c:axId val="1106933440"/>
      </c:barChart>
      <c:catAx>
        <c:axId val="1412110367"/>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106933440"/>
        <c:crosses val="autoZero"/>
        <c:auto val="1"/>
        <c:lblAlgn val="ctr"/>
        <c:lblOffset val="100"/>
        <c:noMultiLvlLbl val="0"/>
      </c:catAx>
      <c:valAx>
        <c:axId val="110693344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1412110367"/>
        <c:crosses val="autoZero"/>
        <c:crossBetween val="between"/>
      </c:valAx>
      <c:spPr>
        <a:noFill/>
        <a:ln>
          <a:noFill/>
        </a:ln>
        <a:effectLst/>
      </c:spPr>
    </c:plotArea>
    <c:legend>
      <c:legendPos val="t"/>
      <c:layout>
        <c:manualLayout>
          <c:xMode val="edge"/>
          <c:yMode val="edge"/>
          <c:x val="0.33268411307834206"/>
          <c:y val="2.7320920241736362E-2"/>
          <c:w val="0.33463177384331583"/>
          <c:h val="0.1013987988475734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15351239784932"/>
          <c:y val="9.4978820076614165E-2"/>
          <c:w val="0.35686175456543129"/>
          <c:h val="0.70062556130103915"/>
        </c:manualLayout>
      </c:layout>
      <c:doughnutChart>
        <c:varyColors val="1"/>
        <c:ser>
          <c:idx val="0"/>
          <c:order val="0"/>
          <c:tx>
            <c:strRef>
              <c:f>Sheet1!$B$1</c:f>
              <c:strCache>
                <c:ptCount val="1"/>
                <c:pt idx="0">
                  <c:v>Column1</c:v>
                </c:pt>
              </c:strCache>
            </c:strRef>
          </c:tx>
          <c:spPr>
            <a:solidFill>
              <a:schemeClr val="accent1"/>
            </a:solidFill>
            <a:ln>
              <a:solidFill>
                <a:schemeClr val="bg1"/>
              </a:solidFill>
            </a:ln>
          </c:spPr>
          <c:dPt>
            <c:idx val="0"/>
            <c:bubble3D val="0"/>
            <c:spPr>
              <a:solidFill>
                <a:schemeClr val="accent1"/>
              </a:solidFill>
              <a:ln>
                <a:solidFill>
                  <a:schemeClr val="bg1"/>
                </a:solidFill>
              </a:ln>
              <a:effectLst/>
            </c:spPr>
            <c:extLst>
              <c:ext xmlns:c16="http://schemas.microsoft.com/office/drawing/2014/chart" uri="{C3380CC4-5D6E-409C-BE32-E72D297353CC}">
                <c16:uniqueId val="{00000001-C82A-439B-9664-6067C6C3FB88}"/>
              </c:ext>
            </c:extLst>
          </c:dPt>
          <c:dPt>
            <c:idx val="1"/>
            <c:bubble3D val="0"/>
            <c:spPr>
              <a:solidFill>
                <a:schemeClr val="accent3"/>
              </a:solidFill>
              <a:ln>
                <a:solidFill>
                  <a:schemeClr val="bg1"/>
                </a:solidFill>
              </a:ln>
              <a:effectLst/>
            </c:spPr>
            <c:extLst>
              <c:ext xmlns:c16="http://schemas.microsoft.com/office/drawing/2014/chart" uri="{C3380CC4-5D6E-409C-BE32-E72D297353CC}">
                <c16:uniqueId val="{00000003-C82A-439B-9664-6067C6C3FB88}"/>
              </c:ext>
            </c:extLst>
          </c:dPt>
          <c:dLbls>
            <c:dLbl>
              <c:idx val="0"/>
              <c:layout>
                <c:manualLayout>
                  <c:x val="9.3996184262642224E-2"/>
                  <c:y val="-0.1221461421749674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82A-439B-9664-6067C6C3FB88}"/>
                </c:ext>
              </c:extLst>
            </c:dLbl>
            <c:dLbl>
              <c:idx val="1"/>
              <c:layout>
                <c:manualLayout>
                  <c:x val="-0.10054166666666674"/>
                  <c:y val="6.133206483813405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82A-439B-9664-6067C6C3FB88}"/>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Sheet1!$A$2:$A$3</c:f>
              <c:strCache>
                <c:ptCount val="2"/>
                <c:pt idx="0">
                  <c:v>Term deposit Auto-Rollover</c:v>
                </c:pt>
                <c:pt idx="1">
                  <c:v>Term deposit w/o Auto-Rollover</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C82A-439B-9664-6067C6C3FB88}"/>
            </c:ext>
          </c:extLst>
        </c:ser>
        <c:dLbls>
          <c:showLegendKey val="0"/>
          <c:showVal val="0"/>
          <c:showCatName val="0"/>
          <c:showSerName val="0"/>
          <c:showPercent val="0"/>
          <c:showBubbleSize val="0"/>
          <c:showLeaderLines val="0"/>
        </c:dLbls>
        <c:firstSliceAng val="0"/>
        <c:holeSize val="41"/>
      </c:doughnutChart>
      <c:spPr>
        <a:noFill/>
        <a:ln>
          <a:noFill/>
        </a:ln>
        <a:effectLst/>
      </c:spPr>
    </c:plotArea>
    <c:legend>
      <c:legendPos val="b"/>
      <c:layout>
        <c:manualLayout>
          <c:xMode val="edge"/>
          <c:yMode val="edge"/>
          <c:x val="0.5859182404659965"/>
          <c:y val="0.22870939012033592"/>
          <c:w val="0.30518628311218804"/>
          <c:h val="0.4547846702682226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791301605911272E-2"/>
          <c:y val="0.21745767388396214"/>
          <c:w val="0.90237875978472837"/>
          <c:h val="0.64563749899146439"/>
        </c:manualLayout>
      </c:layout>
      <c:barChart>
        <c:barDir val="col"/>
        <c:grouping val="stacked"/>
        <c:varyColors val="0"/>
        <c:ser>
          <c:idx val="0"/>
          <c:order val="0"/>
          <c:tx>
            <c:strRef>
              <c:f>Sheet1!$B$1</c:f>
              <c:strCache>
                <c:ptCount val="1"/>
                <c:pt idx="0">
                  <c:v>Term deposit</c:v>
                </c:pt>
              </c:strCache>
            </c:strRef>
          </c:tx>
          <c:spPr>
            <a:solidFill>
              <a:schemeClr val="accent1"/>
            </a:solidFill>
            <a:ln>
              <a:noFill/>
            </a:ln>
            <a:effectLst/>
          </c:spPr>
          <c:invertIfNegative val="0"/>
          <c:cat>
            <c:strRef>
              <c:f>Sheet1!$A$2:$A$7</c:f>
              <c:strCache>
                <c:ptCount val="6"/>
                <c:pt idx="0">
                  <c:v>&lt; 3 Months</c:v>
                </c:pt>
                <c:pt idx="1">
                  <c:v>3 Months</c:v>
                </c:pt>
                <c:pt idx="2">
                  <c:v>6 Months</c:v>
                </c:pt>
                <c:pt idx="3">
                  <c:v>1 Year</c:v>
                </c:pt>
                <c:pt idx="4">
                  <c:v>2 Years</c:v>
                </c:pt>
                <c:pt idx="5">
                  <c:v>2 Years+</c:v>
                </c:pt>
              </c:strCache>
            </c:strRef>
          </c:cat>
          <c:val>
            <c:numRef>
              <c:f>Sheet1!$B$2:$B$7</c:f>
              <c:numCache>
                <c:formatCode>General</c:formatCode>
                <c:ptCount val="6"/>
                <c:pt idx="0" formatCode="#,##0">
                  <c:v>1.3</c:v>
                </c:pt>
                <c:pt idx="1">
                  <c:v>96.8</c:v>
                </c:pt>
                <c:pt idx="2">
                  <c:v>164.5</c:v>
                </c:pt>
                <c:pt idx="3">
                  <c:v>547.5</c:v>
                </c:pt>
                <c:pt idx="4">
                  <c:v>176.9</c:v>
                </c:pt>
                <c:pt idx="5">
                  <c:v>12.9</c:v>
                </c:pt>
              </c:numCache>
            </c:numRef>
          </c:val>
          <c:extLst>
            <c:ext xmlns:c16="http://schemas.microsoft.com/office/drawing/2014/chart" uri="{C3380CC4-5D6E-409C-BE32-E72D297353CC}">
              <c16:uniqueId val="{00000000-2733-4E98-BFAA-7886CE950556}"/>
            </c:ext>
          </c:extLst>
        </c:ser>
        <c:ser>
          <c:idx val="1"/>
          <c:order val="1"/>
          <c:tx>
            <c:strRef>
              <c:f>Sheet1!$C$1</c:f>
              <c:strCache>
                <c:ptCount val="1"/>
                <c:pt idx="0">
                  <c:v>Irrevocable</c:v>
                </c:pt>
              </c:strCache>
            </c:strRef>
          </c:tx>
          <c:spPr>
            <a:solidFill>
              <a:schemeClr val="accent4"/>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33-4E98-BFAA-7886CE95055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&lt; 3 Months</c:v>
                </c:pt>
                <c:pt idx="1">
                  <c:v>3 Months</c:v>
                </c:pt>
                <c:pt idx="2">
                  <c:v>6 Months</c:v>
                </c:pt>
                <c:pt idx="3">
                  <c:v>1 Year</c:v>
                </c:pt>
                <c:pt idx="4">
                  <c:v>2 Years</c:v>
                </c:pt>
                <c:pt idx="5">
                  <c:v>2 Years+</c:v>
                </c:pt>
              </c:strCache>
            </c:strRef>
          </c:cat>
          <c:val>
            <c:numRef>
              <c:f>Sheet1!$C$2:$C$7</c:f>
              <c:numCache>
                <c:formatCode>General</c:formatCode>
                <c:ptCount val="6"/>
                <c:pt idx="2">
                  <c:v>115.3</c:v>
                </c:pt>
                <c:pt idx="3">
                  <c:v>427.3</c:v>
                </c:pt>
                <c:pt idx="4">
                  <c:v>105.2</c:v>
                </c:pt>
                <c:pt idx="5">
                  <c:v>42.6</c:v>
                </c:pt>
              </c:numCache>
            </c:numRef>
          </c:val>
          <c:extLst>
            <c:ext xmlns:c16="http://schemas.microsoft.com/office/drawing/2014/chart" uri="{C3380CC4-5D6E-409C-BE32-E72D297353CC}">
              <c16:uniqueId val="{00000002-2733-4E98-BFAA-7886CE950556}"/>
            </c:ext>
          </c:extLst>
        </c:ser>
        <c:dLbls>
          <c:showLegendKey val="0"/>
          <c:showVal val="0"/>
          <c:showCatName val="0"/>
          <c:showSerName val="0"/>
          <c:showPercent val="0"/>
          <c:showBubbleSize val="0"/>
        </c:dLbls>
        <c:gapWidth val="80"/>
        <c:overlap val="100"/>
        <c:axId val="562571248"/>
        <c:axId val="835008655"/>
      </c:barChart>
      <c:catAx>
        <c:axId val="562571248"/>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835008655"/>
        <c:crosses val="autoZero"/>
        <c:auto val="1"/>
        <c:lblAlgn val="ctr"/>
        <c:lblOffset val="100"/>
        <c:noMultiLvlLbl val="0"/>
      </c:catAx>
      <c:valAx>
        <c:axId val="8350086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562571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51015277777778"/>
          <c:y val="0.14391547567168558"/>
          <c:w val="0.35596652777777776"/>
          <c:h val="0.71230662080557805"/>
        </c:manualLayout>
      </c:layout>
      <c:doughnutChart>
        <c:varyColors val="1"/>
        <c:ser>
          <c:idx val="0"/>
          <c:order val="0"/>
          <c:tx>
            <c:strRef>
              <c:f>Chart!$B$1</c:f>
              <c:strCache>
                <c:ptCount val="1"/>
                <c:pt idx="0">
                  <c:v>1 118 465 471.76</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3704-4651-BF2F-AC85FBF538D7}"/>
              </c:ext>
            </c:extLst>
          </c:dPt>
          <c:dPt>
            <c:idx val="1"/>
            <c:bubble3D val="0"/>
            <c:spPr>
              <a:solidFill>
                <a:schemeClr val="accent3"/>
              </a:solidFill>
              <a:ln>
                <a:solidFill>
                  <a:schemeClr val="bg1"/>
                </a:solidFill>
              </a:ln>
            </c:spPr>
            <c:extLst>
              <c:ext xmlns:c16="http://schemas.microsoft.com/office/drawing/2014/chart" uri="{C3380CC4-5D6E-409C-BE32-E72D297353CC}">
                <c16:uniqueId val="{00000003-3704-4651-BF2F-AC85FBF538D7}"/>
              </c:ext>
            </c:extLst>
          </c:dPt>
          <c:dPt>
            <c:idx val="2"/>
            <c:bubble3D val="0"/>
            <c:spPr>
              <a:solidFill>
                <a:schemeClr val="accent4"/>
              </a:solidFill>
              <a:ln>
                <a:solidFill>
                  <a:schemeClr val="bg1"/>
                </a:solidFill>
              </a:ln>
            </c:spPr>
            <c:extLst>
              <c:ext xmlns:c16="http://schemas.microsoft.com/office/drawing/2014/chart" uri="{C3380CC4-5D6E-409C-BE32-E72D297353CC}">
                <c16:uniqueId val="{00000005-3704-4651-BF2F-AC85FBF538D7}"/>
              </c:ext>
            </c:extLst>
          </c:dPt>
          <c:dPt>
            <c:idx val="3"/>
            <c:bubble3D val="0"/>
            <c:spPr>
              <a:solidFill>
                <a:schemeClr val="accent4"/>
              </a:solidFill>
              <a:ln>
                <a:solidFill>
                  <a:schemeClr val="bg1"/>
                </a:solidFill>
              </a:ln>
            </c:spPr>
            <c:extLst>
              <c:ext xmlns:c16="http://schemas.microsoft.com/office/drawing/2014/chart" uri="{C3380CC4-5D6E-409C-BE32-E72D297353CC}">
                <c16:uniqueId val="{00000007-3704-4651-BF2F-AC85FBF538D7}"/>
              </c:ext>
            </c:extLst>
          </c:dPt>
          <c:dPt>
            <c:idx val="4"/>
            <c:bubble3D val="0"/>
            <c:spPr>
              <a:solidFill>
                <a:schemeClr val="accent5"/>
              </a:solidFill>
              <a:ln>
                <a:solidFill>
                  <a:schemeClr val="bg1"/>
                </a:solidFill>
              </a:ln>
            </c:spPr>
            <c:extLst>
              <c:ext xmlns:c16="http://schemas.microsoft.com/office/drawing/2014/chart" uri="{C3380CC4-5D6E-409C-BE32-E72D297353CC}">
                <c16:uniqueId val="{00000009-3704-4651-BF2F-AC85FBF538D7}"/>
              </c:ext>
            </c:extLst>
          </c:dPt>
          <c:dLbls>
            <c:dLbl>
              <c:idx val="0"/>
              <c:layout>
                <c:manualLayout>
                  <c:x val="0.16996474420707963"/>
                  <c:y val="-0.1115852429090598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383033078745679"/>
                      <c:h val="0.13002647125757663"/>
                    </c:manualLayout>
                  </c15:layout>
                </c:ext>
                <c:ext xmlns:c16="http://schemas.microsoft.com/office/drawing/2014/chart" uri="{C3380CC4-5D6E-409C-BE32-E72D297353CC}">
                  <c16:uniqueId val="{00000001-3704-4651-BF2F-AC85FBF538D7}"/>
                </c:ext>
              </c:extLst>
            </c:dLbl>
            <c:dLbl>
              <c:idx val="1"/>
              <c:layout>
                <c:manualLayout>
                  <c:x val="-0.17572342450422132"/>
                  <c:y val="1.5072724334042603E-2"/>
                </c:manualLayout>
              </c:layout>
              <c:spPr>
                <a:noFill/>
                <a:ln>
                  <a:noFill/>
                </a:ln>
                <a:effectLst/>
              </c:spPr>
              <c:txPr>
                <a:bodyPr/>
                <a:lstStyle/>
                <a:p>
                  <a:pPr algn="r">
                    <a:defRPr/>
                  </a:pPr>
                  <a:endParaRPr lang="en-US"/>
                </a:p>
              </c:txPr>
              <c:showLegendKey val="0"/>
              <c:showVal val="0"/>
              <c:showCatName val="1"/>
              <c:showSerName val="0"/>
              <c:showPercent val="1"/>
              <c:showBubbleSize val="0"/>
              <c:separator> </c:separator>
              <c:extLst>
                <c:ext xmlns:c15="http://schemas.microsoft.com/office/drawing/2012/chart" uri="{CE6537A1-D6FC-4f65-9D91-7224C49458BB}">
                  <c15:layout>
                    <c:manualLayout>
                      <c:w val="0.27307125000000004"/>
                      <c:h val="0.12582125603864733"/>
                    </c:manualLayout>
                  </c15:layout>
                </c:ext>
                <c:ext xmlns:c16="http://schemas.microsoft.com/office/drawing/2014/chart" uri="{C3380CC4-5D6E-409C-BE32-E72D297353CC}">
                  <c16:uniqueId val="{00000003-3704-4651-BF2F-AC85FBF538D7}"/>
                </c:ext>
              </c:extLst>
            </c:dLbl>
            <c:dLbl>
              <c:idx val="2"/>
              <c:layout>
                <c:manualLayout>
                  <c:x val="-0.12295604166666667"/>
                  <c:y val="-0.16088602053140097"/>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620597222222217"/>
                      <c:h val="0.12965579710144925"/>
                    </c:manualLayout>
                  </c15:layout>
                </c:ext>
                <c:ext xmlns:c16="http://schemas.microsoft.com/office/drawing/2014/chart" uri="{C3380CC4-5D6E-409C-BE32-E72D297353CC}">
                  <c16:uniqueId val="{00000005-3704-4651-BF2F-AC85FBF538D7}"/>
                </c:ext>
              </c:extLst>
            </c:dLbl>
            <c:dLbl>
              <c:idx val="3"/>
              <c:layout>
                <c:manualLayout>
                  <c:x val="-0.11912020143823489"/>
                  <c:y val="-0.13435340116681804"/>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431790538377822"/>
                      <c:h val="0.19867749756799724"/>
                    </c:manualLayout>
                  </c15:layout>
                </c:ext>
                <c:ext xmlns:c16="http://schemas.microsoft.com/office/drawing/2014/chart" uri="{C3380CC4-5D6E-409C-BE32-E72D297353CC}">
                  <c16:uniqueId val="{00000007-3704-4651-BF2F-AC85FBF538D7}"/>
                </c:ext>
              </c:extLst>
            </c:dLbl>
            <c:dLbl>
              <c:idx val="4"/>
              <c:layout>
                <c:manualLayout>
                  <c:x val="6.4708349351693284E-2"/>
                  <c:y val="-0.1585904253793939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3704-4651-BF2F-AC85FBF538D7}"/>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Chart!$A$2:$A$4</c:f>
              <c:strCache>
                <c:ptCount val="3"/>
                <c:pt idx="0">
                  <c:v>Corporate</c:v>
                </c:pt>
                <c:pt idx="1">
                  <c:v>Retail</c:v>
                </c:pt>
                <c:pt idx="2">
                  <c:v>Public Sector</c:v>
                </c:pt>
              </c:strCache>
            </c:strRef>
          </c:cat>
          <c:val>
            <c:numRef>
              <c:f>Chart!$B$2:$B$4</c:f>
              <c:numCache>
                <c:formatCode>#,##0</c:formatCode>
                <c:ptCount val="3"/>
                <c:pt idx="0">
                  <c:v>1137390678.29</c:v>
                </c:pt>
                <c:pt idx="1">
                  <c:v>2199479278.4499998</c:v>
                </c:pt>
                <c:pt idx="2">
                  <c:v>305401547.89999998</c:v>
                </c:pt>
              </c:numCache>
            </c:numRef>
          </c:val>
          <c:extLst>
            <c:ext xmlns:c16="http://schemas.microsoft.com/office/drawing/2014/chart" uri="{C3380CC4-5D6E-409C-BE32-E72D297353CC}">
              <c16:uniqueId val="{0000000A-3704-4651-BF2F-AC85FBF538D7}"/>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solidFill>
            <a:schemeClr val="tx1"/>
          </a:solidFill>
          <a:latin typeface="+mj-lt"/>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21941404119993"/>
          <c:y val="0.15635338755436184"/>
          <c:w val="0.35996459552302634"/>
          <c:h val="0.69388029055237854"/>
        </c:manualLayout>
      </c:layout>
      <c:doughnutChart>
        <c:varyColors val="1"/>
        <c:ser>
          <c:idx val="0"/>
          <c:order val="0"/>
          <c:tx>
            <c:strRef>
              <c:f>Chart!$B$1</c:f>
              <c:strCache>
                <c:ptCount val="1"/>
                <c:pt idx="0">
                  <c:v>Values</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FD27-4E1A-BE21-1D838CD7BEF1}"/>
              </c:ext>
            </c:extLst>
          </c:dPt>
          <c:dPt>
            <c:idx val="1"/>
            <c:bubble3D val="0"/>
            <c:spPr>
              <a:solidFill>
                <a:schemeClr val="accent3"/>
              </a:solidFill>
              <a:ln>
                <a:solidFill>
                  <a:schemeClr val="bg1"/>
                </a:solidFill>
              </a:ln>
            </c:spPr>
            <c:extLst>
              <c:ext xmlns:c16="http://schemas.microsoft.com/office/drawing/2014/chart" uri="{C3380CC4-5D6E-409C-BE32-E72D297353CC}">
                <c16:uniqueId val="{00000003-FD27-4E1A-BE21-1D838CD7BEF1}"/>
              </c:ext>
            </c:extLst>
          </c:dPt>
          <c:dPt>
            <c:idx val="2"/>
            <c:bubble3D val="0"/>
            <c:spPr>
              <a:solidFill>
                <a:schemeClr val="accent3"/>
              </a:solidFill>
              <a:ln>
                <a:solidFill>
                  <a:schemeClr val="bg1"/>
                </a:solidFill>
              </a:ln>
            </c:spPr>
            <c:extLst>
              <c:ext xmlns:c16="http://schemas.microsoft.com/office/drawing/2014/chart" uri="{C3380CC4-5D6E-409C-BE32-E72D297353CC}">
                <c16:uniqueId val="{00000005-FD27-4E1A-BE21-1D838CD7BEF1}"/>
              </c:ext>
            </c:extLst>
          </c:dPt>
          <c:dPt>
            <c:idx val="3"/>
            <c:bubble3D val="0"/>
            <c:spPr>
              <a:solidFill>
                <a:schemeClr val="accent4"/>
              </a:solidFill>
              <a:ln>
                <a:solidFill>
                  <a:schemeClr val="bg1"/>
                </a:solidFill>
              </a:ln>
            </c:spPr>
            <c:extLst>
              <c:ext xmlns:c16="http://schemas.microsoft.com/office/drawing/2014/chart" uri="{C3380CC4-5D6E-409C-BE32-E72D297353CC}">
                <c16:uniqueId val="{00000007-FD27-4E1A-BE21-1D838CD7BEF1}"/>
              </c:ext>
            </c:extLst>
          </c:dPt>
          <c:dPt>
            <c:idx val="4"/>
            <c:bubble3D val="0"/>
            <c:spPr>
              <a:solidFill>
                <a:schemeClr val="accent5"/>
              </a:solidFill>
              <a:ln>
                <a:solidFill>
                  <a:schemeClr val="bg1"/>
                </a:solidFill>
              </a:ln>
            </c:spPr>
            <c:extLst>
              <c:ext xmlns:c16="http://schemas.microsoft.com/office/drawing/2014/chart" uri="{C3380CC4-5D6E-409C-BE32-E72D297353CC}">
                <c16:uniqueId val="{00000009-FD27-4E1A-BE21-1D838CD7BEF1}"/>
              </c:ext>
            </c:extLst>
          </c:dPt>
          <c:dLbls>
            <c:dLbl>
              <c:idx val="0"/>
              <c:layout>
                <c:manualLayout>
                  <c:x val="2.7901111111111113E-2"/>
                  <c:y val="0.18374553098958551"/>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383027777777776"/>
                      <c:h val="9.2788662498554803E-2"/>
                    </c:manualLayout>
                  </c15:layout>
                </c:ext>
                <c:ext xmlns:c16="http://schemas.microsoft.com/office/drawing/2014/chart" uri="{C3380CC4-5D6E-409C-BE32-E72D297353CC}">
                  <c16:uniqueId val="{00000001-FD27-4E1A-BE21-1D838CD7BEF1}"/>
                </c:ext>
              </c:extLst>
            </c:dLbl>
            <c:dLbl>
              <c:idx val="1"/>
              <c:layout>
                <c:manualLayout>
                  <c:x val="1.8925000000000001E-3"/>
                  <c:y val="-0.17342178342419581"/>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7307125000000004"/>
                      <c:h val="9.9847920242616128E-2"/>
                    </c:manualLayout>
                  </c15:layout>
                </c:ext>
                <c:ext xmlns:c16="http://schemas.microsoft.com/office/drawing/2014/chart" uri="{C3380CC4-5D6E-409C-BE32-E72D297353CC}">
                  <c16:uniqueId val="{00000003-FD27-4E1A-BE21-1D838CD7BEF1}"/>
                </c:ext>
              </c:extLst>
            </c:dLbl>
            <c:dLbl>
              <c:idx val="2"/>
              <c:layout>
                <c:manualLayout>
                  <c:x val="-0.19216725456169659"/>
                  <c:y val="-2.0240958316924671E-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620596205962058"/>
                      <c:h val="0.19867749756799724"/>
                    </c:manualLayout>
                  </c15:layout>
                </c:ext>
                <c:ext xmlns:c16="http://schemas.microsoft.com/office/drawing/2014/chart" uri="{C3380CC4-5D6E-409C-BE32-E72D297353CC}">
                  <c16:uniqueId val="{00000005-FD27-4E1A-BE21-1D838CD7BEF1}"/>
                </c:ext>
              </c:extLst>
            </c:dLbl>
            <c:dLbl>
              <c:idx val="3"/>
              <c:layout>
                <c:manualLayout>
                  <c:x val="-0.11912020143823489"/>
                  <c:y val="-0.13435340116681804"/>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9431790538377822"/>
                      <c:h val="0.19867749756799724"/>
                    </c:manualLayout>
                  </c15:layout>
                </c:ext>
                <c:ext xmlns:c16="http://schemas.microsoft.com/office/drawing/2014/chart" uri="{C3380CC4-5D6E-409C-BE32-E72D297353CC}">
                  <c16:uniqueId val="{00000007-FD27-4E1A-BE21-1D838CD7BEF1}"/>
                </c:ext>
              </c:extLst>
            </c:dLbl>
            <c:dLbl>
              <c:idx val="4"/>
              <c:layout>
                <c:manualLayout>
                  <c:x val="6.4708349351693284E-2"/>
                  <c:y val="-0.1585904253793939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FD27-4E1A-BE21-1D838CD7BEF1}"/>
                </c:ext>
              </c:extLst>
            </c:dLbl>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Chart!$A$2:$A$3</c:f>
              <c:strCache>
                <c:ptCount val="2"/>
                <c:pt idx="0">
                  <c:v>Lithuania</c:v>
                </c:pt>
                <c:pt idx="1">
                  <c:v>Other</c:v>
                </c:pt>
              </c:strCache>
            </c:strRef>
          </c:cat>
          <c:val>
            <c:numRef>
              <c:f>Chart!$B$2:$B$3</c:f>
              <c:numCache>
                <c:formatCode>#,##0</c:formatCode>
                <c:ptCount val="2"/>
                <c:pt idx="0">
                  <c:v>3591970072.0700002</c:v>
                </c:pt>
                <c:pt idx="1">
                  <c:v>50301432.57</c:v>
                </c:pt>
              </c:numCache>
            </c:numRef>
          </c:val>
          <c:extLst>
            <c:ext xmlns:c16="http://schemas.microsoft.com/office/drawing/2014/chart" uri="{C3380CC4-5D6E-409C-BE32-E72D297353CC}">
              <c16:uniqueId val="{0000000A-FD27-4E1A-BE21-1D838CD7BEF1}"/>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solidFill>
            <a:schemeClr val="tx1"/>
          </a:solidFill>
          <a:latin typeface="+mj-lt"/>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01925107967082"/>
          <c:y val="9.5286082134589167E-2"/>
          <c:w val="0.45421351158232681"/>
          <c:h val="0.82127154013023607"/>
        </c:manualLayout>
      </c:layout>
      <c:doughnutChart>
        <c:varyColors val="1"/>
        <c:ser>
          <c:idx val="0"/>
          <c:order val="0"/>
          <c:tx>
            <c:strRef>
              <c:f>Chart!$B$1</c:f>
              <c:strCache>
                <c:ptCount val="1"/>
                <c:pt idx="0">
                  <c:v>Values</c:v>
                </c:pt>
              </c:strCache>
            </c:strRef>
          </c:tx>
          <c:spPr>
            <a:ln>
              <a:solidFill>
                <a:schemeClr val="bg1"/>
              </a:solidFill>
            </a:ln>
          </c:spPr>
          <c:dPt>
            <c:idx val="0"/>
            <c:bubble3D val="0"/>
            <c:spPr>
              <a:solidFill>
                <a:schemeClr val="accent1"/>
              </a:solidFill>
              <a:ln>
                <a:solidFill>
                  <a:schemeClr val="bg1"/>
                </a:solidFill>
              </a:ln>
            </c:spPr>
            <c:extLst>
              <c:ext xmlns:c16="http://schemas.microsoft.com/office/drawing/2014/chart" uri="{C3380CC4-5D6E-409C-BE32-E72D297353CC}">
                <c16:uniqueId val="{00000001-1618-4541-B9AD-6B7138A42B08}"/>
              </c:ext>
            </c:extLst>
          </c:dPt>
          <c:dPt>
            <c:idx val="1"/>
            <c:bubble3D val="0"/>
            <c:spPr>
              <a:solidFill>
                <a:schemeClr val="accent3"/>
              </a:solidFill>
              <a:ln>
                <a:solidFill>
                  <a:schemeClr val="bg1"/>
                </a:solidFill>
              </a:ln>
            </c:spPr>
            <c:extLst>
              <c:ext xmlns:c16="http://schemas.microsoft.com/office/drawing/2014/chart" uri="{C3380CC4-5D6E-409C-BE32-E72D297353CC}">
                <c16:uniqueId val="{00000006-1618-4541-B9AD-6B7138A42B08}"/>
              </c:ext>
            </c:extLst>
          </c:dPt>
          <c:dPt>
            <c:idx val="2"/>
            <c:bubble3D val="0"/>
            <c:spPr>
              <a:solidFill>
                <a:schemeClr val="tx1"/>
              </a:solidFill>
              <a:ln>
                <a:solidFill>
                  <a:schemeClr val="bg1"/>
                </a:solidFill>
              </a:ln>
            </c:spPr>
            <c:extLst>
              <c:ext xmlns:c16="http://schemas.microsoft.com/office/drawing/2014/chart" uri="{C3380CC4-5D6E-409C-BE32-E72D297353CC}">
                <c16:uniqueId val="{00000003-1618-4541-B9AD-6B7138A42B08}"/>
              </c:ext>
            </c:extLst>
          </c:dPt>
          <c:dPt>
            <c:idx val="6"/>
            <c:bubble3D val="0"/>
            <c:extLst>
              <c:ext xmlns:c16="http://schemas.microsoft.com/office/drawing/2014/chart" uri="{C3380CC4-5D6E-409C-BE32-E72D297353CC}">
                <c16:uniqueId val="{00000004-1618-4541-B9AD-6B7138A42B08}"/>
              </c:ext>
            </c:extLst>
          </c:dPt>
          <c:dPt>
            <c:idx val="7"/>
            <c:bubble3D val="0"/>
            <c:extLst>
              <c:ext xmlns:c16="http://schemas.microsoft.com/office/drawing/2014/chart" uri="{C3380CC4-5D6E-409C-BE32-E72D297353CC}">
                <c16:uniqueId val="{00000005-1618-4541-B9AD-6B7138A42B08}"/>
              </c:ext>
            </c:extLst>
          </c:dPt>
          <c:dLbls>
            <c:dLbl>
              <c:idx val="0"/>
              <c:layout>
                <c:manualLayout>
                  <c:x val="0.21874392194999528"/>
                  <c:y val="0.1308054183676772"/>
                </c:manualLayout>
              </c:layout>
              <c:showLegendKey val="0"/>
              <c:showVal val="0"/>
              <c:showCatName val="1"/>
              <c:showSerName val="0"/>
              <c:showPercent val="1"/>
              <c:showBubbleSize val="0"/>
              <c:extLst>
                <c:ext xmlns:c15="http://schemas.microsoft.com/office/drawing/2012/chart" uri="{CE6537A1-D6FC-4f65-9D91-7224C49458BB}">
                  <c15:layout>
                    <c:manualLayout>
                      <c:w val="0.30657432347702612"/>
                      <c:h val="0.15805110009302578"/>
                    </c:manualLayout>
                  </c15:layout>
                </c:ext>
                <c:ext xmlns:c16="http://schemas.microsoft.com/office/drawing/2014/chart" uri="{C3380CC4-5D6E-409C-BE32-E72D297353CC}">
                  <c16:uniqueId val="{00000001-1618-4541-B9AD-6B7138A42B08}"/>
                </c:ext>
              </c:extLst>
            </c:dLbl>
            <c:dLbl>
              <c:idx val="1"/>
              <c:layout>
                <c:manualLayout>
                  <c:x val="-8.305322019010572E-2"/>
                  <c:y val="-0.14182860561434962"/>
                </c:manualLayout>
              </c:layout>
              <c:showLegendKey val="0"/>
              <c:showVal val="0"/>
              <c:showCatName val="1"/>
              <c:showSerName val="0"/>
              <c:showPercent val="1"/>
              <c:showBubbleSize val="0"/>
              <c:extLst>
                <c:ext xmlns:c15="http://schemas.microsoft.com/office/drawing/2012/chart" uri="{CE6537A1-D6FC-4f65-9D91-7224C49458BB}">
                  <c15:layout>
                    <c:manualLayout>
                      <c:w val="0.2543356357370507"/>
                      <c:h val="0.18859084385456903"/>
                    </c:manualLayout>
                  </c15:layout>
                </c:ext>
                <c:ext xmlns:c16="http://schemas.microsoft.com/office/drawing/2014/chart" uri="{C3380CC4-5D6E-409C-BE32-E72D297353CC}">
                  <c16:uniqueId val="{00000006-1618-4541-B9AD-6B7138A42B08}"/>
                </c:ext>
              </c:extLst>
            </c:dLbl>
            <c:dLbl>
              <c:idx val="2"/>
              <c:delete val="1"/>
              <c:extLst>
                <c:ext xmlns:c15="http://schemas.microsoft.com/office/drawing/2012/chart" uri="{CE6537A1-D6FC-4f65-9D91-7224C49458BB}"/>
                <c:ext xmlns:c16="http://schemas.microsoft.com/office/drawing/2014/chart" uri="{C3380CC4-5D6E-409C-BE32-E72D297353CC}">
                  <c16:uniqueId val="{00000003-1618-4541-B9AD-6B7138A42B08}"/>
                </c:ext>
              </c:extLst>
            </c:dLbl>
            <c:dLbl>
              <c:idx val="3"/>
              <c:layout>
                <c:manualLayout>
                  <c:x val="-0.13545482295482295"/>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618-4541-B9AD-6B7138A42B08}"/>
                </c:ext>
              </c:extLst>
            </c:dLbl>
            <c:dLbl>
              <c:idx val="4"/>
              <c:layout>
                <c:manualLayout>
                  <c:x val="-0.10111416361416362"/>
                  <c:y val="-0.1202749140893470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1618-4541-B9AD-6B7138A42B08}"/>
                </c:ext>
              </c:extLst>
            </c:dLbl>
            <c:spPr>
              <a:noFill/>
              <a:ln>
                <a:noFill/>
              </a:ln>
              <a:effectLst/>
            </c:spPr>
            <c:txPr>
              <a:bodyPr/>
              <a:lstStyle/>
              <a:p>
                <a:pPr>
                  <a:defRPr sz="800">
                    <a:solidFill>
                      <a:schemeClr val="tx1"/>
                    </a:solidFill>
                    <a:latin typeface="+mj-lt"/>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Chart!$A$2:$A$4</c:f>
              <c:strCache>
                <c:ptCount val="3"/>
                <c:pt idx="0">
                  <c:v>Government Bonds</c:v>
                </c:pt>
                <c:pt idx="1">
                  <c:v>Corporate Bonds</c:v>
                </c:pt>
                <c:pt idx="2">
                  <c:v>Equity securities and derivatives</c:v>
                </c:pt>
              </c:strCache>
            </c:strRef>
          </c:cat>
          <c:val>
            <c:numRef>
              <c:f>Chart!$B$2:$B$4</c:f>
              <c:numCache>
                <c:formatCode>#,##0</c:formatCode>
                <c:ptCount val="3"/>
                <c:pt idx="0">
                  <c:v>94.1</c:v>
                </c:pt>
                <c:pt idx="1">
                  <c:v>5.5</c:v>
                </c:pt>
                <c:pt idx="2">
                  <c:v>0.4</c:v>
                </c:pt>
              </c:numCache>
            </c:numRef>
          </c:val>
          <c:extLst>
            <c:ext xmlns:c16="http://schemas.microsoft.com/office/drawing/2014/chart" uri="{C3380CC4-5D6E-409C-BE32-E72D297353CC}">
              <c16:uniqueId val="{00000009-1618-4541-B9AD-6B7138A42B08}"/>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312889794467249"/>
          <c:y val="0.10673305791907198"/>
          <c:w val="0.45959617387176099"/>
          <c:h val="0.78044923531503929"/>
        </c:manualLayout>
      </c:layout>
      <c:doughnutChart>
        <c:varyColors val="1"/>
        <c:ser>
          <c:idx val="0"/>
          <c:order val="0"/>
          <c:tx>
            <c:strRef>
              <c:f>Chart!$B$1</c:f>
              <c:strCache>
                <c:ptCount val="1"/>
                <c:pt idx="0">
                  <c:v>Values</c:v>
                </c:pt>
              </c:strCache>
            </c:strRef>
          </c:tx>
          <c:spPr>
            <a:ln w="12700">
              <a:solidFill>
                <a:schemeClr val="bg1"/>
              </a:solidFill>
            </a:ln>
          </c:spPr>
          <c:dPt>
            <c:idx val="1"/>
            <c:bubble3D val="0"/>
            <c:spPr>
              <a:solidFill>
                <a:schemeClr val="accent3"/>
              </a:solidFill>
              <a:ln w="12700">
                <a:solidFill>
                  <a:schemeClr val="bg1"/>
                </a:solidFill>
              </a:ln>
            </c:spPr>
            <c:extLst>
              <c:ext xmlns:c16="http://schemas.microsoft.com/office/drawing/2014/chart" uri="{C3380CC4-5D6E-409C-BE32-E72D297353CC}">
                <c16:uniqueId val="{00000005-DCC4-449A-8691-E7CBAF7D6E63}"/>
              </c:ext>
            </c:extLst>
          </c:dPt>
          <c:dPt>
            <c:idx val="2"/>
            <c:bubble3D val="0"/>
            <c:spPr>
              <a:solidFill>
                <a:schemeClr val="tx1"/>
              </a:solidFill>
              <a:ln w="12700">
                <a:solidFill>
                  <a:schemeClr val="bg1"/>
                </a:solidFill>
              </a:ln>
            </c:spPr>
            <c:extLst>
              <c:ext xmlns:c16="http://schemas.microsoft.com/office/drawing/2014/chart" uri="{C3380CC4-5D6E-409C-BE32-E72D297353CC}">
                <c16:uniqueId val="{00000001-DCC4-449A-8691-E7CBAF7D6E63}"/>
              </c:ext>
            </c:extLst>
          </c:dPt>
          <c:dPt>
            <c:idx val="6"/>
            <c:bubble3D val="0"/>
            <c:extLst>
              <c:ext xmlns:c16="http://schemas.microsoft.com/office/drawing/2014/chart" uri="{C3380CC4-5D6E-409C-BE32-E72D297353CC}">
                <c16:uniqueId val="{00000002-DCC4-449A-8691-E7CBAF7D6E63}"/>
              </c:ext>
            </c:extLst>
          </c:dPt>
          <c:dPt>
            <c:idx val="7"/>
            <c:bubble3D val="0"/>
            <c:extLst>
              <c:ext xmlns:c16="http://schemas.microsoft.com/office/drawing/2014/chart" uri="{C3380CC4-5D6E-409C-BE32-E72D297353CC}">
                <c16:uniqueId val="{00000003-DCC4-449A-8691-E7CBAF7D6E63}"/>
              </c:ext>
            </c:extLst>
          </c:dPt>
          <c:dLbls>
            <c:dLbl>
              <c:idx val="0"/>
              <c:layout>
                <c:manualLayout>
                  <c:x val="0.2013549190853835"/>
                  <c:y val="0.15489613456718709"/>
                </c:manualLayout>
              </c:layout>
              <c:showLegendKey val="0"/>
              <c:showVal val="0"/>
              <c:showCatName val="1"/>
              <c:showSerName val="0"/>
              <c:showPercent val="1"/>
              <c:showBubbleSize val="0"/>
              <c:extLst>
                <c:ext xmlns:c15="http://schemas.microsoft.com/office/drawing/2012/chart" uri="{CE6537A1-D6FC-4f65-9D91-7224C49458BB}">
                  <c15:layout>
                    <c:manualLayout>
                      <c:w val="0.30356238510578992"/>
                      <c:h val="0.17711781711398686"/>
                    </c:manualLayout>
                  </c15:layout>
                </c:ext>
                <c:ext xmlns:c16="http://schemas.microsoft.com/office/drawing/2014/chart" uri="{C3380CC4-5D6E-409C-BE32-E72D297353CC}">
                  <c16:uniqueId val="{00000004-DCC4-449A-8691-E7CBAF7D6E63}"/>
                </c:ext>
              </c:extLst>
            </c:dLbl>
            <c:dLbl>
              <c:idx val="1"/>
              <c:layout>
                <c:manualLayout>
                  <c:x val="-7.0209353996039753E-2"/>
                  <c:y val="-0.1629193186005384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CC4-449A-8691-E7CBAF7D6E63}"/>
                </c:ext>
              </c:extLst>
            </c:dLbl>
            <c:dLbl>
              <c:idx val="2"/>
              <c:layout>
                <c:manualLayout>
                  <c:x val="6.4886073125156873E-2"/>
                  <c:y val="-0.161147513725393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CC4-449A-8691-E7CBAF7D6E63}"/>
                </c:ext>
              </c:extLst>
            </c:dLbl>
            <c:dLbl>
              <c:idx val="3"/>
              <c:layout>
                <c:manualLayout>
                  <c:x val="-0.13545482295482295"/>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CC4-449A-8691-E7CBAF7D6E63}"/>
                </c:ext>
              </c:extLst>
            </c:dLbl>
            <c:dLbl>
              <c:idx val="4"/>
              <c:layout>
                <c:manualLayout>
                  <c:x val="-0.10111416361416362"/>
                  <c:y val="-0.1202749140893470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CC4-449A-8691-E7CBAF7D6E63}"/>
                </c:ext>
              </c:extLst>
            </c:dLbl>
            <c:spPr>
              <a:noFill/>
              <a:ln>
                <a:noFill/>
              </a:ln>
              <a:effectLst/>
            </c:spPr>
            <c:txPr>
              <a:bodyPr/>
              <a:lstStyle/>
              <a:p>
                <a:pPr>
                  <a:defRPr sz="800">
                    <a:solidFill>
                      <a:schemeClr val="tx1"/>
                    </a:solidFill>
                    <a:latin typeface="+mj-lt"/>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Chart!$A$2:$A$4</c:f>
              <c:strCache>
                <c:ptCount val="3"/>
                <c:pt idx="0">
                  <c:v>Amortised Cost</c:v>
                </c:pt>
                <c:pt idx="1">
                  <c:v>Fair Value</c:v>
                </c:pt>
                <c:pt idx="2">
                  <c:v>Trading Book</c:v>
                </c:pt>
              </c:strCache>
            </c:strRef>
          </c:cat>
          <c:val>
            <c:numRef>
              <c:f>Chart!$B$2:$B$4</c:f>
              <c:numCache>
                <c:formatCode>#,##0</c:formatCode>
                <c:ptCount val="3"/>
                <c:pt idx="0">
                  <c:v>92.8</c:v>
                </c:pt>
                <c:pt idx="1">
                  <c:v>5.6</c:v>
                </c:pt>
                <c:pt idx="2">
                  <c:v>1.7</c:v>
                </c:pt>
              </c:numCache>
            </c:numRef>
          </c:val>
          <c:extLst>
            <c:ext xmlns:c16="http://schemas.microsoft.com/office/drawing/2014/chart" uri="{C3380CC4-5D6E-409C-BE32-E72D297353CC}">
              <c16:uniqueId val="{00000008-DCC4-449A-8691-E7CBAF7D6E63}"/>
            </c:ext>
          </c:extLst>
        </c:ser>
        <c:dLbls>
          <c:showLegendKey val="0"/>
          <c:showVal val="1"/>
          <c:showCatName val="0"/>
          <c:showSerName val="0"/>
          <c:showPercent val="0"/>
          <c:showBubbleSize val="0"/>
          <c:showLeaderLines val="0"/>
        </c:dLbls>
        <c:firstSliceAng val="0"/>
        <c:holeSize val="41"/>
      </c:doughnutChart>
      <c:spPr>
        <a:noFill/>
      </c:spPr>
    </c:plotArea>
    <c:plotVisOnly val="1"/>
    <c:dispBlanksAs val="gap"/>
    <c:showDLblsOverMax val="0"/>
  </c:chart>
  <c:spPr>
    <a:noFill/>
    <a:ln>
      <a:noFill/>
    </a:ln>
  </c:spPr>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09181141439205E-2"/>
          <c:y val="0.10004051837270339"/>
          <c:w val="0.94789081885856075"/>
          <c:h val="0.79583333333333328"/>
        </c:manualLayout>
      </c:layout>
      <c:doughnutChart>
        <c:varyColors val="1"/>
        <c:ser>
          <c:idx val="0"/>
          <c:order val="0"/>
          <c:tx>
            <c:strRef>
              <c:f>Sheet1!$B$1</c:f>
              <c:strCache>
                <c:ptCount val="1"/>
                <c:pt idx="0">
                  <c:v>Values</c:v>
                </c:pt>
              </c:strCache>
            </c:strRef>
          </c:tx>
          <c:spPr>
            <a:ln w="12700"/>
          </c:spPr>
          <c:dPt>
            <c:idx val="0"/>
            <c:bubble3D val="0"/>
            <c:spPr>
              <a:solidFill>
                <a:schemeClr val="accent2"/>
              </a:solidFill>
              <a:ln w="12700">
                <a:solidFill>
                  <a:schemeClr val="lt1"/>
                </a:solidFill>
              </a:ln>
              <a:effectLst/>
            </c:spPr>
            <c:extLst>
              <c:ext xmlns:c16="http://schemas.microsoft.com/office/drawing/2014/chart" uri="{C3380CC4-5D6E-409C-BE32-E72D297353CC}">
                <c16:uniqueId val="{00000001-6F09-4617-8E05-6F02D1E84FD5}"/>
              </c:ext>
            </c:extLst>
          </c:dPt>
          <c:dPt>
            <c:idx val="1"/>
            <c:bubble3D val="0"/>
            <c:spPr>
              <a:solidFill>
                <a:schemeClr val="accent6"/>
              </a:solidFill>
              <a:ln w="12700">
                <a:solidFill>
                  <a:schemeClr val="lt1"/>
                </a:solidFill>
              </a:ln>
              <a:effectLst/>
            </c:spPr>
            <c:extLst>
              <c:ext xmlns:c16="http://schemas.microsoft.com/office/drawing/2014/chart" uri="{C3380CC4-5D6E-409C-BE32-E72D297353CC}">
                <c16:uniqueId val="{00000003-6F09-4617-8E05-6F02D1E84FD5}"/>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6F09-4617-8E05-6F02D1E84FD5}"/>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6F09-4617-8E05-6F02D1E84FD5}"/>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6F09-4617-8E05-6F02D1E84FD5}"/>
              </c:ext>
            </c:extLst>
          </c:dPt>
          <c:dLbls>
            <c:dLbl>
              <c:idx val="0"/>
              <c:layout>
                <c:manualLayout>
                  <c:x val="-7.4441687344914062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F09-4617-8E05-6F02D1E84FD5}"/>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5138449815361169"/>
                      <c:h val="0.18439745793197168"/>
                    </c:manualLayout>
                  </c15:layout>
                </c:ext>
                <c:ext xmlns:c16="http://schemas.microsoft.com/office/drawing/2014/chart" uri="{C3380CC4-5D6E-409C-BE32-E72D297353CC}">
                  <c16:uniqueId val="{00000003-6F09-4617-8E05-6F02D1E84FD5}"/>
                </c:ext>
              </c:extLst>
            </c:dLbl>
            <c:dLbl>
              <c:idx val="3"/>
              <c:layout>
                <c:manualLayout>
                  <c:x val="1.7243347430344637E-7"/>
                  <c:y val="0"/>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299980446044009"/>
                      <c:h val="0.18772087886859823"/>
                    </c:manualLayout>
                  </c15:layout>
                </c:ext>
                <c:ext xmlns:c16="http://schemas.microsoft.com/office/drawing/2014/chart" uri="{C3380CC4-5D6E-409C-BE32-E72D297353CC}">
                  <c16:uniqueId val="{00000007-6F09-4617-8E05-6F02D1E84FD5}"/>
                </c:ext>
              </c:extLst>
            </c:dLbl>
            <c:dLbl>
              <c:idx val="4"/>
              <c:layout>
                <c:manualLayout>
                  <c:x val="0"/>
                  <c:y val="-0.15969862848870964"/>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6F09-4617-8E05-6F02D1E84FD5}"/>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Corporate</c:v>
                </c:pt>
                <c:pt idx="1">
                  <c:v>Mortgage</c:v>
                </c:pt>
                <c:pt idx="2">
                  <c:v>Consumer</c:v>
                </c:pt>
                <c:pt idx="3">
                  <c:v>Renovation</c:v>
                </c:pt>
                <c:pt idx="4">
                  <c:v>Other</c:v>
                </c:pt>
              </c:strCache>
            </c:strRef>
          </c:cat>
          <c:val>
            <c:numRef>
              <c:f>Sheet1!$B$2:$B$6</c:f>
              <c:numCache>
                <c:formatCode>0%</c:formatCode>
                <c:ptCount val="5"/>
                <c:pt idx="0">
                  <c:v>0.53</c:v>
                </c:pt>
                <c:pt idx="1">
                  <c:v>0.28000000000000003</c:v>
                </c:pt>
                <c:pt idx="2">
                  <c:v>0.1</c:v>
                </c:pt>
                <c:pt idx="3">
                  <c:v>7.0000000000000007E-2</c:v>
                </c:pt>
                <c:pt idx="4">
                  <c:v>0.02</c:v>
                </c:pt>
              </c:numCache>
            </c:numRef>
          </c:val>
          <c:extLst>
            <c:ext xmlns:c16="http://schemas.microsoft.com/office/drawing/2014/chart" uri="{C3380CC4-5D6E-409C-BE32-E72D297353CC}">
              <c16:uniqueId val="{0000000A-6F09-4617-8E05-6F02D1E84FD5}"/>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bg1"/>
          </a:solidFill>
        </a:defRPr>
      </a:pPr>
      <a:endParaRPr lang="en-LT"/>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89286563599835667"/>
        </c:manualLayout>
      </c:layout>
      <c:barChart>
        <c:barDir val="col"/>
        <c:grouping val="stacked"/>
        <c:varyColors val="0"/>
        <c:ser>
          <c:idx val="0"/>
          <c:order val="0"/>
          <c:tx>
            <c:strRef>
              <c:f>Chart!$C$1</c:f>
              <c:strCache>
                <c:ptCount val="1"/>
                <c:pt idx="0">
                  <c:v>Unencumbered securities</c:v>
                </c:pt>
              </c:strCache>
            </c:strRef>
          </c:tx>
          <c:invertIfNegative val="0"/>
          <c:dLbls>
            <c:dLbl>
              <c:idx val="0"/>
              <c:layout>
                <c:manualLayout>
                  <c:x val="-6.1238719570264862E-3"/>
                  <c:y val="2.67127612539601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E5-45D9-A98A-DDF1208182A6}"/>
                </c:ext>
              </c:extLst>
            </c:dLbl>
            <c:numFmt formatCode="#,##0;\(#,##0\)" sourceLinked="0"/>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Chart!$A$3:$A$6</c:f>
              <c:strCache>
                <c:ptCount val="4"/>
                <c:pt idx="0">
                  <c:v>H1'24</c:v>
                </c:pt>
                <c:pt idx="1">
                  <c:v>Q4`24</c:v>
                </c:pt>
                <c:pt idx="2">
                  <c:v>Q1`25</c:v>
                </c:pt>
                <c:pt idx="3">
                  <c:v>Q2`25</c:v>
                </c:pt>
              </c:strCache>
            </c:strRef>
          </c:cat>
          <c:val>
            <c:numRef>
              <c:f>Chart!$C$2:$C$5</c:f>
              <c:numCache>
                <c:formatCode>#,##0</c:formatCode>
                <c:ptCount val="4"/>
                <c:pt idx="0">
                  <c:v>250</c:v>
                </c:pt>
                <c:pt idx="1">
                  <c:v>280</c:v>
                </c:pt>
                <c:pt idx="2">
                  <c:v>725</c:v>
                </c:pt>
                <c:pt idx="3">
                  <c:v>712</c:v>
                </c:pt>
              </c:numCache>
            </c:numRef>
          </c:val>
          <c:extLst>
            <c:ext xmlns:c16="http://schemas.microsoft.com/office/drawing/2014/chart" uri="{C3380CC4-5D6E-409C-BE32-E72D297353CC}">
              <c16:uniqueId val="{00000001-78E5-45D9-A98A-DDF1208182A6}"/>
            </c:ext>
          </c:extLst>
        </c:ser>
        <c:ser>
          <c:idx val="1"/>
          <c:order val="1"/>
          <c:tx>
            <c:strRef>
              <c:f>Chart!$B$1</c:f>
              <c:strCache>
                <c:ptCount val="1"/>
                <c:pt idx="0">
                  <c:v>Cash &amp; Cash Equivalents</c:v>
                </c:pt>
              </c:strCache>
            </c:strRef>
          </c:tx>
          <c:spPr>
            <a:solidFill>
              <a:schemeClr val="accent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H1'24</c:v>
                </c:pt>
                <c:pt idx="1">
                  <c:v>Q4`24</c:v>
                </c:pt>
                <c:pt idx="2">
                  <c:v>Q1`25</c:v>
                </c:pt>
                <c:pt idx="3">
                  <c:v>Q2`25</c:v>
                </c:pt>
              </c:strCache>
            </c:strRef>
          </c:cat>
          <c:val>
            <c:numRef>
              <c:f>Chart!$B$3:$B$6</c:f>
              <c:numCache>
                <c:formatCode>#,##0</c:formatCode>
                <c:ptCount val="4"/>
                <c:pt idx="0">
                  <c:v>676</c:v>
                </c:pt>
                <c:pt idx="1">
                  <c:v>395</c:v>
                </c:pt>
                <c:pt idx="2">
                  <c:v>645</c:v>
                </c:pt>
                <c:pt idx="3">
                  <c:v>399</c:v>
                </c:pt>
              </c:numCache>
            </c:numRef>
          </c:val>
          <c:extLst>
            <c:ext xmlns:c16="http://schemas.microsoft.com/office/drawing/2014/chart" uri="{C3380CC4-5D6E-409C-BE32-E72D297353CC}">
              <c16:uniqueId val="{00000002-78E5-45D9-A98A-DDF1208182A6}"/>
            </c:ext>
          </c:extLst>
        </c:ser>
        <c:ser>
          <c:idx val="2"/>
          <c:order val="2"/>
          <c:tx>
            <c:strRef>
              <c:f>Chart!$D$1</c:f>
              <c:strCache>
                <c:ptCount val="1"/>
              </c:strCache>
            </c:strRef>
          </c:tx>
          <c:spPr>
            <a:noFill/>
          </c:spPr>
          <c:invertIfNegative val="0"/>
          <c:dLbls>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Chart!$A$3:$A$6</c:f>
              <c:strCache>
                <c:ptCount val="4"/>
                <c:pt idx="0">
                  <c:v>H1'24</c:v>
                </c:pt>
                <c:pt idx="1">
                  <c:v>Q4`24</c:v>
                </c:pt>
                <c:pt idx="2">
                  <c:v>Q1`25</c:v>
                </c:pt>
                <c:pt idx="3">
                  <c:v>Q2`25</c:v>
                </c:pt>
              </c:strCache>
            </c:strRef>
          </c:cat>
          <c:val>
            <c:numRef>
              <c:f>Chart!$D$3:$D$6</c:f>
              <c:numCache>
                <c:formatCode>#,##0</c:formatCode>
                <c:ptCount val="4"/>
                <c:pt idx="0">
                  <c:v>956</c:v>
                </c:pt>
                <c:pt idx="1">
                  <c:v>1120</c:v>
                </c:pt>
                <c:pt idx="2">
                  <c:v>1357</c:v>
                </c:pt>
                <c:pt idx="3">
                  <c:v>1144</c:v>
                </c:pt>
              </c:numCache>
            </c:numRef>
          </c:val>
          <c:extLst>
            <c:ext xmlns:c16="http://schemas.microsoft.com/office/drawing/2014/chart" uri="{C3380CC4-5D6E-409C-BE32-E72D297353CC}">
              <c16:uniqueId val="{00000003-78E5-45D9-A98A-DDF1208182A6}"/>
            </c:ext>
          </c:extLst>
        </c:ser>
        <c:dLbls>
          <c:showLegendKey val="0"/>
          <c:showVal val="0"/>
          <c:showCatName val="0"/>
          <c:showSerName val="0"/>
          <c:showPercent val="0"/>
          <c:showBubbleSize val="0"/>
        </c:dLbls>
        <c:gapWidth val="60"/>
        <c:overlap val="100"/>
        <c:axId val="265388800"/>
        <c:axId val="372109312"/>
      </c:barChart>
      <c:catAx>
        <c:axId val="265388800"/>
        <c:scaling>
          <c:orientation val="minMax"/>
        </c:scaling>
        <c:delete val="0"/>
        <c:axPos val="b"/>
        <c:numFmt formatCode="General" sourceLinked="1"/>
        <c:majorTickMark val="none"/>
        <c:minorTickMark val="none"/>
        <c:tickLblPos val="low"/>
        <c:spPr>
          <a:ln>
            <a:solidFill>
              <a:schemeClr val="accent1"/>
            </a:solidFill>
          </a:ln>
        </c:spPr>
        <c:txPr>
          <a:bodyPr rot="0" vert="horz"/>
          <a:lstStyle/>
          <a:p>
            <a:pPr>
              <a:defRPr/>
            </a:pPr>
            <a:endParaRPr lang="en-US"/>
          </a:p>
        </c:txPr>
        <c:crossAx val="372109312"/>
        <c:crosses val="autoZero"/>
        <c:auto val="0"/>
        <c:lblAlgn val="ctr"/>
        <c:lblOffset val="100"/>
        <c:noMultiLvlLbl val="0"/>
      </c:catAx>
      <c:valAx>
        <c:axId val="372109312"/>
        <c:scaling>
          <c:orientation val="minMax"/>
          <c:max val="2100"/>
        </c:scaling>
        <c:delete val="1"/>
        <c:axPos val="l"/>
        <c:numFmt formatCode="#,##0_);\(#,##0\)" sourceLinked="0"/>
        <c:majorTickMark val="none"/>
        <c:minorTickMark val="none"/>
        <c:tickLblPos val="none"/>
        <c:crossAx val="265388800"/>
        <c:crosses val="autoZero"/>
        <c:crossBetween val="between"/>
        <c:majorUnit val="1"/>
      </c:valAx>
    </c:plotArea>
    <c:legend>
      <c:legendPos val="t"/>
      <c:layout>
        <c:manualLayout>
          <c:xMode val="edge"/>
          <c:yMode val="edge"/>
          <c:x val="0.23491121156068973"/>
          <c:y val="0.18046656332399516"/>
          <c:w val="0.58316345876594655"/>
          <c:h val="7.8798020802553784E-2"/>
        </c:manualLayout>
      </c:layout>
      <c:overlay val="0"/>
    </c:legend>
    <c:plotVisOnly val="1"/>
    <c:dispBlanksAs val="gap"/>
    <c:showDLblsOverMax val="0"/>
  </c:chart>
  <c:spPr>
    <a:ln>
      <a:noFill/>
    </a:ln>
  </c:spPr>
  <c:txPr>
    <a:bodyPr/>
    <a:lstStyle/>
    <a:p>
      <a:pPr>
        <a:defRPr sz="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81468625101"/>
          <c:y val="9.9173846159894927E-2"/>
          <c:w val="0.73292498747874857"/>
          <c:h val="0.73097264063068657"/>
        </c:manualLayout>
      </c:layout>
      <c:barChart>
        <c:barDir val="col"/>
        <c:grouping val="stacked"/>
        <c:varyColors val="0"/>
        <c:ser>
          <c:idx val="0"/>
          <c:order val="0"/>
          <c:tx>
            <c:strRef>
              <c:f>'Capital Liquidity Position'!$N$23</c:f>
              <c:strCache>
                <c:ptCount val="1"/>
                <c:pt idx="0">
                  <c:v>Regulatory requirement</c:v>
                </c:pt>
              </c:strCache>
            </c:strRef>
          </c:tx>
          <c:spPr>
            <a:solidFill>
              <a:schemeClr val="bg2"/>
            </a:solidFill>
            <a:ln>
              <a:solidFill>
                <a:schemeClr val="tx1"/>
              </a:solidFill>
            </a:ln>
            <a:effectLst/>
          </c:spPr>
          <c:invertIfNegative val="0"/>
          <c:dLbls>
            <c:dLbl>
              <c:idx val="0"/>
              <c:tx>
                <c:rich>
                  <a:bodyPr/>
                  <a:lstStyle/>
                  <a:p>
                    <a:fld id="{D9127DE4-BE95-4301-BB71-33F267E27FB6}" type="SERIESNAME">
                      <a:rPr lang="en-US" smtClean="0"/>
                      <a:pPr/>
                      <a:t>[SERIES NAME]</a:t>
                    </a:fld>
                    <a:r>
                      <a:rPr lang="en-US" baseline="0"/>
                      <a:t> </a:t>
                    </a:r>
                    <a:fld id="{E8905EB5-3162-444F-8BC3-2C0E644DC104}"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7660451270479997"/>
                      <c:h val="9.2453324347352164E-2"/>
                    </c:manualLayout>
                  </c15:layout>
                  <c15:dlblFieldTable/>
                  <c15:showDataLabelsRange val="0"/>
                </c:ext>
                <c:ext xmlns:c16="http://schemas.microsoft.com/office/drawing/2014/chart" uri="{C3380CC4-5D6E-409C-BE32-E72D297353CC}">
                  <c16:uniqueId val="{00000000-CA36-49AB-9D45-42165762E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Position'!$N$24:$N$25</c:f>
              <c:numCache>
                <c:formatCode>General</c:formatCode>
                <c:ptCount val="2"/>
                <c:pt idx="0" formatCode="0.00%">
                  <c:v>0.27450000000000002</c:v>
                </c:pt>
              </c:numCache>
              <c:extLst/>
            </c:numRef>
          </c:val>
          <c:extLst>
            <c:ext xmlns:c16="http://schemas.microsoft.com/office/drawing/2014/chart" uri="{C3380CC4-5D6E-409C-BE32-E72D297353CC}">
              <c16:uniqueId val="{00000001-CA36-49AB-9D45-42165762E313}"/>
            </c:ext>
          </c:extLst>
        </c:ser>
        <c:ser>
          <c:idx val="1"/>
          <c:order val="1"/>
          <c:tx>
            <c:strRef>
              <c:f>'Capital Liquidity Position'!$O$23</c:f>
              <c:strCache>
                <c:ptCount val="1"/>
                <c:pt idx="0">
                  <c:v>MB </c:v>
                </c:pt>
              </c:strCache>
            </c:strRef>
          </c:tx>
          <c:spPr>
            <a:solidFill>
              <a:schemeClr val="bg2"/>
            </a:solidFill>
            <a:ln>
              <a:solidFill>
                <a:schemeClr val="tx1"/>
              </a:solidFill>
            </a:ln>
            <a:effectLst/>
          </c:spPr>
          <c:invertIfNegative val="0"/>
          <c:dLbls>
            <c:dLbl>
              <c:idx val="0"/>
              <c:layout>
                <c:manualLayout>
                  <c:x val="-0.17633743207259181"/>
                  <c:y val="-7.1791399446039822E-2"/>
                </c:manualLayout>
              </c:layout>
              <c:tx>
                <c:rich>
                  <a:bodyPr/>
                  <a:lstStyle/>
                  <a:p>
                    <a:fld id="{54AD0933-5C71-4A02-BE20-49B9778B7FE0}" type="SERIESNAME">
                      <a:rPr lang="en-US" smtClean="0"/>
                      <a:pPr/>
                      <a:t>[SERIES NAME]</a:t>
                    </a:fld>
                    <a:r>
                      <a:rPr lang="en-US" baseline="0"/>
                      <a:t> </a:t>
                    </a:r>
                    <a:fld id="{EA17F0BE-3199-4C54-A2D3-2C375A761AC0}"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A36-49AB-9D45-42165762E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strRef>
              <c:f>'Capital Liquidity Position'!$M$24:$M$25</c:f>
              <c:strCache>
                <c:ptCount val="2"/>
                <c:pt idx="0">
                  <c:v>Risk Apetite</c:v>
                </c:pt>
                <c:pt idx="1">
                  <c:v>Actual</c:v>
                </c:pt>
              </c:strCache>
              <c:extLst/>
            </c:strRef>
          </c:cat>
          <c:val>
            <c:numRef>
              <c:f>'Capital Liquidity Position'!$O$24:$O$25</c:f>
              <c:numCache>
                <c:formatCode>General</c:formatCode>
                <c:ptCount val="2"/>
                <c:pt idx="0" formatCode="0.00%">
                  <c:v>3.8999999999999998E-3</c:v>
                </c:pt>
              </c:numCache>
              <c:extLst/>
            </c:numRef>
          </c:val>
          <c:extLst>
            <c:ext xmlns:c16="http://schemas.microsoft.com/office/drawing/2014/chart" uri="{C3380CC4-5D6E-409C-BE32-E72D297353CC}">
              <c16:uniqueId val="{00000003-CA36-49AB-9D45-42165762E313}"/>
            </c:ext>
          </c:extLst>
        </c:ser>
        <c:ser>
          <c:idx val="2"/>
          <c:order val="2"/>
          <c:tx>
            <c:strRef>
              <c:f>'Capital Liquidity Position'!$P$23</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8202788459543304"/>
                      <c:h val="5.5578877064304186E-2"/>
                    </c:manualLayout>
                  </c15:layout>
                </c:ext>
                <c:ext xmlns:c16="http://schemas.microsoft.com/office/drawing/2014/chart" uri="{C3380CC4-5D6E-409C-BE32-E72D297353CC}">
                  <c16:uniqueId val="{00000004-CA36-49AB-9D45-42165762E31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Position'!$P$24:$P$25</c:f>
              <c:numCache>
                <c:formatCode>General</c:formatCode>
                <c:ptCount val="2"/>
                <c:pt idx="0" formatCode="0.00%">
                  <c:v>0.27840000000000004</c:v>
                </c:pt>
              </c:numCache>
              <c:extLst/>
            </c:numRef>
          </c:val>
          <c:extLst>
            <c:ext xmlns:c16="http://schemas.microsoft.com/office/drawing/2014/chart" uri="{C3380CC4-5D6E-409C-BE32-E72D297353CC}">
              <c16:uniqueId val="{00000005-CA36-49AB-9D45-42165762E313}"/>
            </c:ext>
          </c:extLst>
        </c:ser>
        <c:ser>
          <c:idx val="3"/>
          <c:order val="3"/>
          <c:tx>
            <c:strRef>
              <c:f>'Capital Liquidity Position'!$Q$23</c:f>
              <c:strCache>
                <c:ptCount val="1"/>
                <c:pt idx="0">
                  <c:v>Own funds </c:v>
                </c:pt>
              </c:strCache>
            </c:strRef>
          </c:tx>
          <c:spPr>
            <a:solidFill>
              <a:schemeClr val="accent1"/>
            </a:solidFill>
            <a:ln>
              <a:noFill/>
            </a:ln>
            <a:effectLst/>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6980153228713422"/>
                      <c:h val="8.503568190838541E-2"/>
                    </c:manualLayout>
                  </c15:layout>
                </c:ext>
                <c:ext xmlns:c16="http://schemas.microsoft.com/office/drawing/2014/chart" uri="{C3380CC4-5D6E-409C-BE32-E72D297353CC}">
                  <c16:uniqueId val="{0000000D-CA36-49AB-9D45-42165762E313}"/>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Position'!$Q$24:$Q$25</c:f>
              <c:numCache>
                <c:formatCode>0.00%</c:formatCode>
                <c:ptCount val="2"/>
                <c:pt idx="1">
                  <c:v>0.22170000000000001</c:v>
                </c:pt>
              </c:numCache>
              <c:extLst/>
            </c:numRef>
          </c:val>
          <c:extLst>
            <c:ext xmlns:c16="http://schemas.microsoft.com/office/drawing/2014/chart" uri="{C3380CC4-5D6E-409C-BE32-E72D297353CC}">
              <c16:uniqueId val="{00000006-CA36-49AB-9D45-42165762E313}"/>
            </c:ext>
          </c:extLst>
        </c:ser>
        <c:ser>
          <c:idx val="4"/>
          <c:order val="4"/>
          <c:tx>
            <c:strRef>
              <c:f>'Capital Liquidity Position'!$R$23</c:f>
              <c:strCache>
                <c:ptCount val="1"/>
                <c:pt idx="0">
                  <c:v>Subordinated EL</c:v>
                </c:pt>
              </c:strCache>
            </c:strRef>
          </c:tx>
          <c:spPr>
            <a:solidFill>
              <a:schemeClr val="accent5"/>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CA36-49AB-9D45-42165762E31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Position'!$R$24:$R$25</c:f>
              <c:numCache>
                <c:formatCode>0.00%</c:formatCode>
                <c:ptCount val="2"/>
                <c:pt idx="1">
                  <c:v>0</c:v>
                </c:pt>
              </c:numCache>
              <c:extLst/>
            </c:numRef>
          </c:val>
          <c:extLst>
            <c:ext xmlns:c16="http://schemas.microsoft.com/office/drawing/2014/chart" uri="{C3380CC4-5D6E-409C-BE32-E72D297353CC}">
              <c16:uniqueId val="{00000008-CA36-49AB-9D45-42165762E313}"/>
            </c:ext>
          </c:extLst>
        </c:ser>
        <c:ser>
          <c:idx val="5"/>
          <c:order val="5"/>
          <c:tx>
            <c:strRef>
              <c:f>'Capital Liquidity Position'!$S$23</c:f>
              <c:strCache>
                <c:ptCount val="1"/>
                <c:pt idx="0">
                  <c:v>Other EL</c:v>
                </c:pt>
              </c:strCache>
            </c:strRef>
          </c:tx>
          <c:spPr>
            <a:solidFill>
              <a:schemeClr val="accent4"/>
            </a:solidFill>
            <a:ln>
              <a:noFill/>
            </a:ln>
            <a:effectLst/>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6980153228713422"/>
                      <c:h val="8.503568190838541E-2"/>
                    </c:manualLayout>
                  </c15:layout>
                </c:ext>
                <c:ext xmlns:c16="http://schemas.microsoft.com/office/drawing/2014/chart" uri="{C3380CC4-5D6E-409C-BE32-E72D297353CC}">
                  <c16:uniqueId val="{0000000C-CA36-49AB-9D45-42165762E313}"/>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Position'!$S$24:$S$25</c:f>
              <c:numCache>
                <c:formatCode>0.00%</c:formatCode>
                <c:ptCount val="2"/>
                <c:pt idx="1">
                  <c:v>0.2215</c:v>
                </c:pt>
              </c:numCache>
              <c:extLst/>
            </c:numRef>
          </c:val>
          <c:extLst>
            <c:ext xmlns:c16="http://schemas.microsoft.com/office/drawing/2014/chart" uri="{C3380CC4-5D6E-409C-BE32-E72D297353CC}">
              <c16:uniqueId val="{00000009-CA36-49AB-9D45-42165762E313}"/>
            </c:ext>
          </c:extLst>
        </c:ser>
        <c:ser>
          <c:idx val="6"/>
          <c:order val="6"/>
          <c:tx>
            <c:strRef>
              <c:f>'Capital Liquidity Position'!$T$23</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28202788459543304"/>
                      <c:h val="5.5578877064304186E-2"/>
                    </c:manualLayout>
                  </c15:layout>
                </c:ext>
                <c:ext xmlns:c16="http://schemas.microsoft.com/office/drawing/2014/chart" uri="{C3380CC4-5D6E-409C-BE32-E72D297353CC}">
                  <c16:uniqueId val="{0000000A-CA36-49AB-9D45-42165762E31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Position'!$M$24:$M$25</c:f>
              <c:strCache>
                <c:ptCount val="2"/>
                <c:pt idx="0">
                  <c:v>Risk Apetite</c:v>
                </c:pt>
                <c:pt idx="1">
                  <c:v>Actual</c:v>
                </c:pt>
              </c:strCache>
              <c:extLst/>
            </c:strRef>
          </c:cat>
          <c:val>
            <c:numRef>
              <c:f>'Capital Liquidity Position'!$T$24:$T$25</c:f>
              <c:numCache>
                <c:formatCode>0.00%</c:formatCode>
                <c:ptCount val="2"/>
                <c:pt idx="1">
                  <c:v>0.44320000000000004</c:v>
                </c:pt>
              </c:numCache>
              <c:extLst/>
            </c:numRef>
          </c:val>
          <c:extLst>
            <c:ext xmlns:c16="http://schemas.microsoft.com/office/drawing/2014/chart" uri="{C3380CC4-5D6E-409C-BE32-E72D297353CC}">
              <c16:uniqueId val="{0000000B-CA36-49AB-9D45-42165762E313}"/>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2139080416"/>
        <c:crosses val="autoZero"/>
        <c:auto val="1"/>
        <c:lblAlgn val="ctr"/>
        <c:lblOffset val="100"/>
        <c:noMultiLvlLbl val="0"/>
      </c:catAx>
      <c:valAx>
        <c:axId val="2139080416"/>
        <c:scaling>
          <c:orientation val="minMax"/>
          <c:max val="0.55000000000000004"/>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09197815938337E-2"/>
          <c:y val="0.14522288631100638"/>
          <c:w val="0.70322679849289649"/>
          <c:h val="0.68396345411243431"/>
        </c:manualLayout>
      </c:layout>
      <c:barChart>
        <c:barDir val="col"/>
        <c:grouping val="stacked"/>
        <c:varyColors val="0"/>
        <c:ser>
          <c:idx val="0"/>
          <c:order val="0"/>
          <c:tx>
            <c:strRef>
              <c:f>'Capital Liquidity Position'!$N$2</c:f>
              <c:strCache>
                <c:ptCount val="1"/>
                <c:pt idx="0">
                  <c:v>P1R</c:v>
                </c:pt>
              </c:strCache>
            </c:strRef>
          </c:tx>
          <c:spPr>
            <a:solidFill>
              <a:schemeClr val="bg2"/>
            </a:solidFill>
            <a:ln>
              <a:solidFill>
                <a:schemeClr val="tx1"/>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2972424050291079"/>
                      <c:h val="4.0829098151084993E-2"/>
                    </c:manualLayout>
                  </c15:layout>
                  <c15:dlblFieldTable/>
                  <c15:showDataLabelsRange val="0"/>
                </c:ext>
                <c:ext xmlns:c16="http://schemas.microsoft.com/office/drawing/2014/chart" uri="{C3380CC4-5D6E-409C-BE32-E72D297353CC}">
                  <c16:uniqueId val="{00000000-7DD9-4738-A4A8-ACC619B47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Position'!$N$3:$N$4</c:f>
              <c:numCache>
                <c:formatCode>General</c:formatCode>
                <c:ptCount val="2"/>
                <c:pt idx="0" formatCode="0.00%">
                  <c:v>4.4999999999999998E-2</c:v>
                </c:pt>
              </c:numCache>
              <c:extLst/>
            </c:numRef>
          </c:val>
          <c:extLst>
            <c:ext xmlns:c16="http://schemas.microsoft.com/office/drawing/2014/chart" uri="{C3380CC4-5D6E-409C-BE32-E72D297353CC}">
              <c16:uniqueId val="{00000001-7DD9-4738-A4A8-ACC619B47313}"/>
            </c:ext>
          </c:extLst>
        </c:ser>
        <c:ser>
          <c:idx val="1"/>
          <c:order val="1"/>
          <c:tx>
            <c:strRef>
              <c:f>'Capital Liquidity Position'!$O$2</c:f>
              <c:strCache>
                <c:ptCount val="1"/>
                <c:pt idx="0">
                  <c:v>P2R</c:v>
                </c:pt>
              </c:strCache>
            </c:strRef>
          </c:tx>
          <c:spPr>
            <a:solidFill>
              <a:schemeClr val="bg2"/>
            </a:solidFill>
            <a:ln>
              <a:solidFill>
                <a:schemeClr val="tx1"/>
              </a:solidFill>
            </a:ln>
            <a:effectLst/>
          </c:spPr>
          <c:invertIfNegative val="0"/>
          <c:dLbls>
            <c:dLbl>
              <c:idx val="0"/>
              <c:tx>
                <c:rich>
                  <a:bodyPr/>
                  <a:lstStyle/>
                  <a:p>
                    <a:fld id="{ED01DA0F-6170-4CC3-91B8-DD83CF13AB4A}" type="SERIESNAME">
                      <a:rPr lang="en-US" smtClean="0"/>
                      <a:pPr/>
                      <a:t>[SERIES NAME]</a:t>
                    </a:fld>
                    <a:r>
                      <a:rPr lang="en-US" baseline="0"/>
                      <a:t> </a:t>
                    </a:r>
                    <a:fld id="{41D0BC11-2EB0-464F-9D0A-CB71D253556A}"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8160019388807772"/>
                      <c:h val="4.0829098151084993E-2"/>
                    </c:manualLayout>
                  </c15:layout>
                  <c15:dlblFieldTable/>
                  <c15:showDataLabelsRange val="0"/>
                </c:ext>
                <c:ext xmlns:c16="http://schemas.microsoft.com/office/drawing/2014/chart" uri="{C3380CC4-5D6E-409C-BE32-E72D297353CC}">
                  <c16:uniqueId val="{00000002-7DD9-4738-A4A8-ACC619B47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Position'!$O$3:$O$4</c:f>
              <c:numCache>
                <c:formatCode>General</c:formatCode>
                <c:ptCount val="2"/>
                <c:pt idx="0" formatCode="0.00%">
                  <c:v>1.44E-2</c:v>
                </c:pt>
              </c:numCache>
              <c:extLst/>
            </c:numRef>
          </c:val>
          <c:extLst>
            <c:ext xmlns:c16="http://schemas.microsoft.com/office/drawing/2014/chart" uri="{C3380CC4-5D6E-409C-BE32-E72D297353CC}">
              <c16:uniqueId val="{00000003-7DD9-4738-A4A8-ACC619B47313}"/>
            </c:ext>
          </c:extLst>
        </c:ser>
        <c:ser>
          <c:idx val="2"/>
          <c:order val="2"/>
          <c:tx>
            <c:strRef>
              <c:f>'Capital Liquidity Position'!$P$2</c:f>
              <c:strCache>
                <c:ptCount val="1"/>
                <c:pt idx="0">
                  <c:v>CBR</c:v>
                </c:pt>
              </c:strCache>
            </c:strRef>
          </c:tx>
          <c:spPr>
            <a:solidFill>
              <a:schemeClr val="bg2"/>
            </a:solidFill>
            <a:ln>
              <a:solidFill>
                <a:schemeClr val="tx1"/>
              </a:solidFill>
            </a:ln>
            <a:effectLst/>
          </c:spPr>
          <c:invertIfNegative val="0"/>
          <c:dLbls>
            <c:dLbl>
              <c:idx val="0"/>
              <c:tx>
                <c:rich>
                  <a:bodyPr/>
                  <a:lstStyle/>
                  <a:p>
                    <a:fld id="{0ED3B486-42B4-4978-82F1-D2BF9E297634}" type="SERIESNAME">
                      <a:rPr lang="en-US" smtClean="0"/>
                      <a:pPr/>
                      <a:t>[SERIES NAME]</a:t>
                    </a:fld>
                    <a:r>
                      <a:rPr lang="en-US" baseline="0"/>
                      <a:t> </a:t>
                    </a:r>
                    <a:fld id="{6958EAAE-09FF-4914-9ECD-1358A47EDA28}" type="VALUE">
                      <a:rPr lang="en-US" baseline="0" smtClean="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3548823532348487"/>
                      <c:h val="4.0829098151084993E-2"/>
                    </c:manualLayout>
                  </c15:layout>
                  <c15:dlblFieldTable/>
                  <c15:showDataLabelsRange val="0"/>
                </c:ext>
                <c:ext xmlns:c16="http://schemas.microsoft.com/office/drawing/2014/chart" uri="{C3380CC4-5D6E-409C-BE32-E72D297353CC}">
                  <c16:uniqueId val="{00000004-7DD9-4738-A4A8-ACC619B47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Position'!$P$3:$P$4</c:f>
              <c:numCache>
                <c:formatCode>General</c:formatCode>
                <c:ptCount val="2"/>
                <c:pt idx="0" formatCode="0.00%">
                  <c:v>4.7199999999999999E-2</c:v>
                </c:pt>
              </c:numCache>
              <c:extLst/>
            </c:numRef>
          </c:val>
          <c:extLst>
            <c:ext xmlns:c16="http://schemas.microsoft.com/office/drawing/2014/chart" uri="{C3380CC4-5D6E-409C-BE32-E72D297353CC}">
              <c16:uniqueId val="{00000005-7DD9-4738-A4A8-ACC619B47313}"/>
            </c:ext>
          </c:extLst>
        </c:ser>
        <c:ser>
          <c:idx val="3"/>
          <c:order val="3"/>
          <c:tx>
            <c:strRef>
              <c:f>'Capital Liquidity Position'!$Q$2</c:f>
              <c:strCache>
                <c:ptCount val="1"/>
                <c:pt idx="0">
                  <c:v>MB (including P2G)</c:v>
                </c:pt>
              </c:strCache>
            </c:strRef>
          </c:tx>
          <c:spPr>
            <a:solidFill>
              <a:schemeClr val="bg2"/>
            </a:solidFill>
            <a:ln>
              <a:solidFill>
                <a:schemeClr val="tx1"/>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9439626238975225"/>
                      <c:h val="7.5245248948596424E-2"/>
                    </c:manualLayout>
                  </c15:layout>
                  <c15:dlblFieldTable/>
                  <c15:showDataLabelsRange val="0"/>
                </c:ext>
                <c:ext xmlns:c16="http://schemas.microsoft.com/office/drawing/2014/chart" uri="{C3380CC4-5D6E-409C-BE32-E72D297353CC}">
                  <c16:uniqueId val="{00000006-7DD9-4738-A4A8-ACC619B47313}"/>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Position'!$Q$3:$Q$4</c:f>
              <c:numCache>
                <c:formatCode>General</c:formatCode>
                <c:ptCount val="2"/>
                <c:pt idx="0" formatCode="0.00%">
                  <c:v>0.03</c:v>
                </c:pt>
              </c:numCache>
              <c:extLst/>
            </c:numRef>
          </c:val>
          <c:extLst>
            <c:ext xmlns:c16="http://schemas.microsoft.com/office/drawing/2014/chart" uri="{C3380CC4-5D6E-409C-BE32-E72D297353CC}">
              <c16:uniqueId val="{00000007-7DD9-4738-A4A8-ACC619B47313}"/>
            </c:ext>
          </c:extLst>
        </c:ser>
        <c:ser>
          <c:idx val="4"/>
          <c:order val="4"/>
          <c:tx>
            <c:strRef>
              <c:f>'Capital Liquidity Position'!$R$2</c:f>
              <c:strCache>
                <c:ptCount val="1"/>
                <c:pt idx="0">
                  <c:v>TOTAL</c:v>
                </c:pt>
              </c:strCache>
            </c:strRef>
          </c:tx>
          <c:spPr>
            <a:solidFill>
              <a:schemeClr val="bg1"/>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8-7DD9-4738-A4A8-ACC619B47313}"/>
              </c:ext>
            </c:extLst>
          </c:dPt>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6525904164282021"/>
                      <c:h val="5.5578877064304186E-2"/>
                    </c:manualLayout>
                  </c15:layout>
                </c:ext>
                <c:ext xmlns:c16="http://schemas.microsoft.com/office/drawing/2014/chart" uri="{C3380CC4-5D6E-409C-BE32-E72D297353CC}">
                  <c16:uniqueId val="{00000008-7DD9-4738-A4A8-ACC619B4731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Position'!$R$3:$R$4</c:f>
              <c:numCache>
                <c:formatCode>General</c:formatCode>
                <c:ptCount val="2"/>
                <c:pt idx="0" formatCode="0.00%">
                  <c:v>0.1366</c:v>
                </c:pt>
              </c:numCache>
              <c:extLst/>
            </c:numRef>
          </c:val>
          <c:extLst>
            <c:ext xmlns:c16="http://schemas.microsoft.com/office/drawing/2014/chart" uri="{C3380CC4-5D6E-409C-BE32-E72D297353CC}">
              <c16:uniqueId val="{00000009-7DD9-4738-A4A8-ACC619B47313}"/>
            </c:ext>
          </c:extLst>
        </c:ser>
        <c:ser>
          <c:idx val="5"/>
          <c:order val="5"/>
          <c:tx>
            <c:strRef>
              <c:f>'Capital Liquidity Position'!$S$2</c:f>
              <c:strCache>
                <c:ptCount val="1"/>
                <c:pt idx="0">
                  <c:v>CET 1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Position'!$S$3:$S$4</c:f>
              <c:numCache>
                <c:formatCode>0.00%</c:formatCode>
                <c:ptCount val="2"/>
                <c:pt idx="1">
                  <c:v>0.1759</c:v>
                </c:pt>
              </c:numCache>
              <c:extLst/>
            </c:numRef>
          </c:val>
          <c:extLst>
            <c:ext xmlns:c16="http://schemas.microsoft.com/office/drawing/2014/chart" uri="{C3380CC4-5D6E-409C-BE32-E72D297353CC}">
              <c16:uniqueId val="{0000000A-7DD9-4738-A4A8-ACC619B47313}"/>
            </c:ext>
          </c:extLst>
        </c:ser>
        <c:ser>
          <c:idx val="6"/>
          <c:order val="6"/>
          <c:tx>
            <c:strRef>
              <c:f>'Capital Liquidity Position'!$T$2</c:f>
              <c:strCache>
                <c:ptCount val="1"/>
                <c:pt idx="0">
                  <c:v>AT1 capital </c:v>
                </c:pt>
              </c:strCache>
            </c:strRef>
          </c:tx>
          <c:spPr>
            <a:solidFill>
              <a:schemeClr val="accent1">
                <a:lumMod val="60000"/>
              </a:schemeClr>
            </a:solidFill>
            <a:ln>
              <a:noFill/>
            </a:ln>
            <a:effectLst/>
          </c:spPr>
          <c:invertIfNegative val="0"/>
          <c:dLbls>
            <c:delete val="1"/>
          </c:dLbls>
          <c:cat>
            <c:strRef>
              <c:f>'Capital Liquidity Position'!$M$3:$M$4</c:f>
              <c:strCache>
                <c:ptCount val="2"/>
                <c:pt idx="0">
                  <c:v>Risk Apetite</c:v>
                </c:pt>
                <c:pt idx="1">
                  <c:v>Actual</c:v>
                </c:pt>
              </c:strCache>
              <c:extLst/>
            </c:strRef>
          </c:cat>
          <c:val>
            <c:numRef>
              <c:f>'Capital Liquidity Position'!$T$3:$T$4</c:f>
              <c:numCache>
                <c:formatCode>General</c:formatCode>
                <c:ptCount val="2"/>
              </c:numCache>
              <c:extLst/>
            </c:numRef>
          </c:val>
          <c:extLst>
            <c:ext xmlns:c16="http://schemas.microsoft.com/office/drawing/2014/chart" uri="{C3380CC4-5D6E-409C-BE32-E72D297353CC}">
              <c16:uniqueId val="{0000000B-7DD9-4738-A4A8-ACC619B47313}"/>
            </c:ext>
          </c:extLst>
        </c:ser>
        <c:ser>
          <c:idx val="7"/>
          <c:order val="7"/>
          <c:tx>
            <c:strRef>
              <c:f>'Capital Liquidity Position'!$U$2</c:f>
              <c:strCache>
                <c:ptCount val="1"/>
                <c:pt idx="0">
                  <c:v>T2 Capital </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'Capital Liquidity Position'!$M$3:$M$4</c:f>
              <c:strCache>
                <c:ptCount val="2"/>
                <c:pt idx="0">
                  <c:v>Risk Apetite</c:v>
                </c:pt>
                <c:pt idx="1">
                  <c:v>Actual</c:v>
                </c:pt>
              </c:strCache>
              <c:extLst/>
            </c:strRef>
          </c:cat>
          <c:val>
            <c:numRef>
              <c:f>'Capital Liquidity Position'!$U$3:$U$4</c:f>
              <c:numCache>
                <c:formatCode>General</c:formatCode>
                <c:ptCount val="2"/>
              </c:numCache>
              <c:extLst/>
            </c:numRef>
          </c:val>
          <c:extLst>
            <c:ext xmlns:c16="http://schemas.microsoft.com/office/drawing/2014/chart" uri="{C3380CC4-5D6E-409C-BE32-E72D297353CC}">
              <c16:uniqueId val="{0000000C-7DD9-4738-A4A8-ACC619B47313}"/>
            </c:ext>
          </c:extLst>
        </c:ser>
        <c:ser>
          <c:idx val="8"/>
          <c:order val="8"/>
          <c:tx>
            <c:strRef>
              <c:f>'Capital Liquidity Position'!$V$2</c:f>
              <c:strCache>
                <c:ptCount val="1"/>
                <c:pt idx="0">
                  <c:v>TOTAL</c:v>
                </c:pt>
              </c:strCache>
            </c:strRef>
          </c:tx>
          <c:spPr>
            <a:solidFill>
              <a:schemeClr val="bg1"/>
            </a:solid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27678703128396837"/>
                      <c:h val="5.5578877064304186E-2"/>
                    </c:manualLayout>
                  </c15:layout>
                </c:ext>
                <c:ext xmlns:c16="http://schemas.microsoft.com/office/drawing/2014/chart" uri="{C3380CC4-5D6E-409C-BE32-E72D297353CC}">
                  <c16:uniqueId val="{0000000D-7DD9-4738-A4A8-ACC619B47313}"/>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Position'!$V$3:$V$4</c:f>
              <c:numCache>
                <c:formatCode>0.00%</c:formatCode>
                <c:ptCount val="2"/>
                <c:pt idx="1">
                  <c:v>0.1759</c:v>
                </c:pt>
              </c:numCache>
              <c:extLst/>
            </c:numRef>
          </c:val>
          <c:extLst>
            <c:ext xmlns:c16="http://schemas.microsoft.com/office/drawing/2014/chart" uri="{C3380CC4-5D6E-409C-BE32-E72D297353CC}">
              <c16:uniqueId val="{0000000E-7DD9-4738-A4A8-ACC619B47313}"/>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2139080416"/>
        <c:crosses val="autoZero"/>
        <c:auto val="1"/>
        <c:lblAlgn val="ctr"/>
        <c:lblOffset val="100"/>
        <c:noMultiLvlLbl val="0"/>
      </c:catAx>
      <c:valAx>
        <c:axId val="2139080416"/>
        <c:scaling>
          <c:orientation val="minMax"/>
          <c:max val="0.45"/>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09197815938337E-2"/>
          <c:y val="0.14522288631100638"/>
          <c:w val="0.79633538277986449"/>
          <c:h val="0.68355546224107389"/>
        </c:manualLayout>
      </c:layout>
      <c:barChart>
        <c:barDir val="col"/>
        <c:grouping val="stacked"/>
        <c:varyColors val="0"/>
        <c:ser>
          <c:idx val="0"/>
          <c:order val="0"/>
          <c:tx>
            <c:strRef>
              <c:f>'Capital Liquidity Position'!$N$2</c:f>
              <c:strCache>
                <c:ptCount val="1"/>
                <c:pt idx="0">
                  <c:v>P1R</c:v>
                </c:pt>
              </c:strCache>
            </c:strRef>
          </c:tx>
          <c:spPr>
            <a:solidFill>
              <a:schemeClr val="bg2"/>
            </a:solidFill>
            <a:ln>
              <a:solidFill>
                <a:schemeClr val="tx1"/>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D9-488C-BC35-8C5B48B8698B}"/>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Position'!$N$3:$N$4</c:f>
              <c:numCache>
                <c:formatCode>General</c:formatCode>
                <c:ptCount val="2"/>
                <c:pt idx="0" formatCode="0.00%">
                  <c:v>0.08</c:v>
                </c:pt>
              </c:numCache>
              <c:extLst/>
            </c:numRef>
          </c:val>
          <c:extLst>
            <c:ext xmlns:c16="http://schemas.microsoft.com/office/drawing/2014/chart" uri="{C3380CC4-5D6E-409C-BE32-E72D297353CC}">
              <c16:uniqueId val="{00000001-86D9-488C-BC35-8C5B48B8698B}"/>
            </c:ext>
          </c:extLst>
        </c:ser>
        <c:ser>
          <c:idx val="1"/>
          <c:order val="1"/>
          <c:tx>
            <c:strRef>
              <c:f>'Capital Liquidity Position'!$O$2</c:f>
              <c:strCache>
                <c:ptCount val="1"/>
                <c:pt idx="0">
                  <c:v>P2R</c:v>
                </c:pt>
              </c:strCache>
            </c:strRef>
          </c:tx>
          <c:spPr>
            <a:solidFill>
              <a:schemeClr val="bg2"/>
            </a:solidFill>
            <a:ln>
              <a:solidFill>
                <a:schemeClr val="tx1"/>
              </a:solidFill>
            </a:ln>
            <a:effectLst/>
          </c:spPr>
          <c:invertIfNegative val="0"/>
          <c:dLbls>
            <c:dLbl>
              <c:idx val="0"/>
              <c:tx>
                <c:rich>
                  <a:bodyPr/>
                  <a:lstStyle/>
                  <a:p>
                    <a:fld id="{ED01DA0F-6170-4CC3-91B8-DD83CF13AB4A}" type="SERIESNAME">
                      <a:rPr lang="en-US" smtClean="0"/>
                      <a:pPr/>
                      <a:t>[SERIES NAME]</a:t>
                    </a:fld>
                    <a:r>
                      <a:rPr lang="en-US" baseline="0"/>
                      <a:t> </a:t>
                    </a:r>
                    <a:fld id="{41D0BC11-2EB0-464F-9D0A-CB71D253556A}"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565034379226831"/>
                      <c:h val="4.0829098151084993E-2"/>
                    </c:manualLayout>
                  </c15:layout>
                  <c15:dlblFieldTable/>
                  <c15:showDataLabelsRange val="0"/>
                </c:ext>
                <c:ext xmlns:c16="http://schemas.microsoft.com/office/drawing/2014/chart" uri="{C3380CC4-5D6E-409C-BE32-E72D297353CC}">
                  <c16:uniqueId val="{00000002-86D9-488C-BC35-8C5B48B8698B}"/>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Position'!$O$3:$O$4</c:f>
              <c:numCache>
                <c:formatCode>General</c:formatCode>
                <c:ptCount val="2"/>
                <c:pt idx="0" formatCode="0.00%">
                  <c:v>2.5600000000000001E-2</c:v>
                </c:pt>
              </c:numCache>
              <c:extLst/>
            </c:numRef>
          </c:val>
          <c:extLst>
            <c:ext xmlns:c16="http://schemas.microsoft.com/office/drawing/2014/chart" uri="{C3380CC4-5D6E-409C-BE32-E72D297353CC}">
              <c16:uniqueId val="{00000003-86D9-488C-BC35-8C5B48B8698B}"/>
            </c:ext>
          </c:extLst>
        </c:ser>
        <c:ser>
          <c:idx val="2"/>
          <c:order val="2"/>
          <c:tx>
            <c:strRef>
              <c:f>'Capital Liquidity Position'!$P$2</c:f>
              <c:strCache>
                <c:ptCount val="1"/>
                <c:pt idx="0">
                  <c:v>CBR</c:v>
                </c:pt>
              </c:strCache>
            </c:strRef>
          </c:tx>
          <c:spPr>
            <a:solidFill>
              <a:schemeClr val="bg2"/>
            </a:solidFill>
            <a:ln>
              <a:solidFill>
                <a:schemeClr val="tx1"/>
              </a:solidFill>
            </a:ln>
            <a:effectLst/>
          </c:spPr>
          <c:invertIfNegative val="0"/>
          <c:dLbls>
            <c:dLbl>
              <c:idx val="0"/>
              <c:tx>
                <c:rich>
                  <a:bodyPr/>
                  <a:lstStyle/>
                  <a:p>
                    <a:fld id="{0ED3B486-42B4-4978-82F1-D2BF9E297634}" type="SERIESNAME">
                      <a:rPr lang="en-US" smtClean="0"/>
                      <a:pPr/>
                      <a:t>[SERIES NAME]</a:t>
                    </a:fld>
                    <a:r>
                      <a:rPr lang="en-US" baseline="0"/>
                      <a:t> </a:t>
                    </a:r>
                    <a:fld id="{6958EAAE-09FF-4914-9ECD-1358A47EDA28}" type="VALUE">
                      <a:rPr lang="en-US" baseline="0" smtClean="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1165882604434531"/>
                      <c:h val="4.0829098151084993E-2"/>
                    </c:manualLayout>
                  </c15:layout>
                  <c15:dlblFieldTable/>
                  <c15:showDataLabelsRange val="0"/>
                </c:ext>
                <c:ext xmlns:c16="http://schemas.microsoft.com/office/drawing/2014/chart" uri="{C3380CC4-5D6E-409C-BE32-E72D297353CC}">
                  <c16:uniqueId val="{00000004-86D9-488C-BC35-8C5B48B8698B}"/>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Position'!$P$3:$P$4</c:f>
              <c:numCache>
                <c:formatCode>General</c:formatCode>
                <c:ptCount val="2"/>
                <c:pt idx="0" formatCode="0.00%">
                  <c:v>4.7199999999999999E-2</c:v>
                </c:pt>
              </c:numCache>
              <c:extLst/>
            </c:numRef>
          </c:val>
          <c:extLst>
            <c:ext xmlns:c16="http://schemas.microsoft.com/office/drawing/2014/chart" uri="{C3380CC4-5D6E-409C-BE32-E72D297353CC}">
              <c16:uniqueId val="{00000005-86D9-488C-BC35-8C5B48B8698B}"/>
            </c:ext>
          </c:extLst>
        </c:ser>
        <c:ser>
          <c:idx val="3"/>
          <c:order val="3"/>
          <c:tx>
            <c:strRef>
              <c:f>'Capital Liquidity Position'!$Q$2</c:f>
              <c:strCache>
                <c:ptCount val="1"/>
                <c:pt idx="0">
                  <c:v>MB (including P2G)</c:v>
                </c:pt>
              </c:strCache>
            </c:strRef>
          </c:tx>
          <c:spPr>
            <a:solidFill>
              <a:schemeClr val="bg2"/>
            </a:solidFill>
            <a:ln>
              <a:solidFill>
                <a:schemeClr val="tx1"/>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32526382178102203"/>
                      <c:h val="7.5245248948596424E-2"/>
                    </c:manualLayout>
                  </c15:layout>
                  <c15:dlblFieldTable/>
                  <c15:showDataLabelsRange val="0"/>
                </c:ext>
                <c:ext xmlns:c16="http://schemas.microsoft.com/office/drawing/2014/chart" uri="{C3380CC4-5D6E-409C-BE32-E72D297353CC}">
                  <c16:uniqueId val="{00000006-86D9-488C-BC35-8C5B48B8698B}"/>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Position'!$Q$3:$Q$4</c:f>
              <c:numCache>
                <c:formatCode>General</c:formatCode>
                <c:ptCount val="2"/>
                <c:pt idx="0" formatCode="0.00%">
                  <c:v>0.03</c:v>
                </c:pt>
              </c:numCache>
              <c:extLst/>
            </c:numRef>
          </c:val>
          <c:extLst>
            <c:ext xmlns:c16="http://schemas.microsoft.com/office/drawing/2014/chart" uri="{C3380CC4-5D6E-409C-BE32-E72D297353CC}">
              <c16:uniqueId val="{00000007-86D9-488C-BC35-8C5B48B8698B}"/>
            </c:ext>
          </c:extLst>
        </c:ser>
        <c:ser>
          <c:idx val="4"/>
          <c:order val="4"/>
          <c:tx>
            <c:strRef>
              <c:f>'Capital Liquidity Position'!$R$2</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8202788459543304"/>
                      <c:h val="5.5578877064304186E-2"/>
                    </c:manualLayout>
                  </c15:layout>
                </c:ext>
                <c:ext xmlns:c16="http://schemas.microsoft.com/office/drawing/2014/chart" uri="{C3380CC4-5D6E-409C-BE32-E72D297353CC}">
                  <c16:uniqueId val="{00000008-86D9-488C-BC35-8C5B48B8698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Position'!$R$3:$R$4</c:f>
              <c:numCache>
                <c:formatCode>General</c:formatCode>
                <c:ptCount val="2"/>
                <c:pt idx="0" formatCode="0.00%">
                  <c:v>0.18279999999999999</c:v>
                </c:pt>
              </c:numCache>
              <c:extLst/>
            </c:numRef>
          </c:val>
          <c:extLst>
            <c:ext xmlns:c16="http://schemas.microsoft.com/office/drawing/2014/chart" uri="{C3380CC4-5D6E-409C-BE32-E72D297353CC}">
              <c16:uniqueId val="{00000009-86D9-488C-BC35-8C5B48B8698B}"/>
            </c:ext>
          </c:extLst>
        </c:ser>
        <c:ser>
          <c:idx val="5"/>
          <c:order val="5"/>
          <c:tx>
            <c:strRef>
              <c:f>'Capital Liquidity Position'!$S$2</c:f>
              <c:strCache>
                <c:ptCount val="1"/>
                <c:pt idx="0">
                  <c:v>CET 1 </c:v>
                </c:pt>
              </c:strCache>
            </c:strRef>
          </c:tx>
          <c:spPr>
            <a:solidFill>
              <a:schemeClr val="accent1"/>
            </a:solidFill>
            <a:ln>
              <a:noFill/>
            </a:ln>
            <a:effectLst/>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4311269408737135"/>
                      <c:h val="6.5380082429096542E-2"/>
                    </c:manualLayout>
                  </c15:layout>
                </c:ext>
                <c:ext xmlns:c16="http://schemas.microsoft.com/office/drawing/2014/chart" uri="{C3380CC4-5D6E-409C-BE32-E72D297353CC}">
                  <c16:uniqueId val="{00000011-86D9-488C-BC35-8C5B48B8698B}"/>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Position'!$S$3:$S$4</c:f>
              <c:numCache>
                <c:formatCode>0.00%</c:formatCode>
                <c:ptCount val="2"/>
                <c:pt idx="1">
                  <c:v>0.1759</c:v>
                </c:pt>
              </c:numCache>
              <c:extLst/>
            </c:numRef>
          </c:val>
          <c:extLst>
            <c:ext xmlns:c16="http://schemas.microsoft.com/office/drawing/2014/chart" uri="{C3380CC4-5D6E-409C-BE32-E72D297353CC}">
              <c16:uniqueId val="{0000000A-86D9-488C-BC35-8C5B48B8698B}"/>
            </c:ext>
          </c:extLst>
        </c:ser>
        <c:ser>
          <c:idx val="6"/>
          <c:order val="6"/>
          <c:tx>
            <c:strRef>
              <c:f>'Capital Liquidity Position'!$T$2</c:f>
              <c:strCache>
                <c:ptCount val="1"/>
                <c:pt idx="0">
                  <c:v>AT1 capital </c:v>
                </c:pt>
              </c:strCache>
            </c:strRef>
          </c:tx>
          <c:spPr>
            <a:solidFill>
              <a:schemeClr val="accent4"/>
            </a:solidFill>
            <a:ln>
              <a:noFill/>
            </a:ln>
            <a:effectLst/>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35621164034440511"/>
                      <c:h val="6.5380082429096542E-2"/>
                    </c:manualLayout>
                  </c15:layout>
                </c:ext>
                <c:ext xmlns:c16="http://schemas.microsoft.com/office/drawing/2014/chart" uri="{C3380CC4-5D6E-409C-BE32-E72D297353CC}">
                  <c16:uniqueId val="{0000000B-86D9-488C-BC35-8C5B48B8698B}"/>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Position'!$T$3:$T$4</c:f>
              <c:numCache>
                <c:formatCode>0.00%</c:formatCode>
                <c:ptCount val="2"/>
                <c:pt idx="1">
                  <c:v>1.83E-2</c:v>
                </c:pt>
              </c:numCache>
              <c:extLst/>
            </c:numRef>
          </c:val>
          <c:extLst>
            <c:ext xmlns:c16="http://schemas.microsoft.com/office/drawing/2014/chart" uri="{C3380CC4-5D6E-409C-BE32-E72D297353CC}">
              <c16:uniqueId val="{0000000C-86D9-488C-BC35-8C5B48B8698B}"/>
            </c:ext>
          </c:extLst>
        </c:ser>
        <c:ser>
          <c:idx val="7"/>
          <c:order val="7"/>
          <c:tx>
            <c:strRef>
              <c:f>'Capital Liquidity Position'!$U$2</c:f>
              <c:strCache>
                <c:ptCount val="1"/>
                <c:pt idx="0">
                  <c:v>T2 Capital </c:v>
                </c:pt>
              </c:strCache>
            </c:strRef>
          </c:tx>
          <c:spPr>
            <a:solidFill>
              <a:schemeClr val="accent3"/>
            </a:solidFill>
            <a:ln>
              <a:noFill/>
            </a:ln>
            <a:effectLst/>
          </c:spPr>
          <c:invertIfNegative val="0"/>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690357265045526"/>
                      <c:h val="6.5380082429096542E-2"/>
                    </c:manualLayout>
                  </c15:layout>
                </c:ext>
                <c:ext xmlns:c16="http://schemas.microsoft.com/office/drawing/2014/chart" uri="{C3380CC4-5D6E-409C-BE32-E72D297353CC}">
                  <c16:uniqueId val="{0000000D-86D9-488C-BC35-8C5B48B8698B}"/>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Position'!$U$3:$U$4</c:f>
              <c:numCache>
                <c:formatCode>0.00%</c:formatCode>
                <c:ptCount val="2"/>
                <c:pt idx="1">
                  <c:v>2.75E-2</c:v>
                </c:pt>
              </c:numCache>
              <c:extLst/>
            </c:numRef>
          </c:val>
          <c:extLst>
            <c:ext xmlns:c16="http://schemas.microsoft.com/office/drawing/2014/chart" uri="{C3380CC4-5D6E-409C-BE32-E72D297353CC}">
              <c16:uniqueId val="{0000000E-86D9-488C-BC35-8C5B48B8698B}"/>
            </c:ext>
          </c:extLst>
        </c:ser>
        <c:ser>
          <c:idx val="8"/>
          <c:order val="8"/>
          <c:tx>
            <c:strRef>
              <c:f>'Capital Liquidity Position'!$V$2</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28202788459543304"/>
                      <c:h val="5.5578877064304186E-2"/>
                    </c:manualLayout>
                  </c15:layout>
                </c:ext>
                <c:ext xmlns:c16="http://schemas.microsoft.com/office/drawing/2014/chart" uri="{C3380CC4-5D6E-409C-BE32-E72D297353CC}">
                  <c16:uniqueId val="{0000000F-86D9-488C-BC35-8C5B48B8698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Position'!$M$3:$M$4</c:f>
              <c:strCache>
                <c:ptCount val="2"/>
                <c:pt idx="0">
                  <c:v>Risk Apetite</c:v>
                </c:pt>
                <c:pt idx="1">
                  <c:v>Actual</c:v>
                </c:pt>
              </c:strCache>
              <c:extLst/>
            </c:strRef>
          </c:cat>
          <c:val>
            <c:numRef>
              <c:f>'Capital Liquidity Position'!$V$3:$V$4</c:f>
              <c:numCache>
                <c:formatCode>0.00%</c:formatCode>
                <c:ptCount val="2"/>
                <c:pt idx="1">
                  <c:v>0.22170000000000001</c:v>
                </c:pt>
              </c:numCache>
              <c:extLst/>
            </c:numRef>
          </c:val>
          <c:extLst>
            <c:ext xmlns:c16="http://schemas.microsoft.com/office/drawing/2014/chart" uri="{C3380CC4-5D6E-409C-BE32-E72D297353CC}">
              <c16:uniqueId val="{00000010-86D9-488C-BC35-8C5B48B8698B}"/>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2139080416"/>
        <c:crosses val="autoZero"/>
        <c:auto val="1"/>
        <c:lblAlgn val="ctr"/>
        <c:lblOffset val="100"/>
        <c:noMultiLvlLbl val="0"/>
      </c:catAx>
      <c:valAx>
        <c:axId val="2139080416"/>
        <c:scaling>
          <c:orientation val="minMax"/>
          <c:max val="0.45"/>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96632612329055"/>
          <c:y val="5.9007172861029272E-2"/>
          <c:w val="0.74272590536943672"/>
          <c:h val="0.77092144339503688"/>
        </c:manualLayout>
      </c:layout>
      <c:barChart>
        <c:barDir val="col"/>
        <c:grouping val="stacked"/>
        <c:varyColors val="0"/>
        <c:ser>
          <c:idx val="0"/>
          <c:order val="0"/>
          <c:tx>
            <c:strRef>
              <c:f>'Capital Liquidity Position'!$N$14</c:f>
              <c:strCache>
                <c:ptCount val="1"/>
                <c:pt idx="0">
                  <c:v>Regulatory requirement</c:v>
                </c:pt>
              </c:strCache>
            </c:strRef>
          </c:tx>
          <c:spPr>
            <a:solidFill>
              <a:schemeClr val="bg2"/>
            </a:solidFill>
            <a:ln>
              <a:solidFill>
                <a:schemeClr val="tx1"/>
              </a:solidFill>
            </a:ln>
            <a:effectLst/>
          </c:spPr>
          <c:invertIfNegative val="0"/>
          <c:dLbls>
            <c:dLbl>
              <c:idx val="0"/>
              <c:tx>
                <c:rich>
                  <a:bodyPr/>
                  <a:lstStyle/>
                  <a:p>
                    <a:fld id="{882ADD21-279D-45EC-9121-02F8D5DAB9AE}" type="SERIESNAME">
                      <a:rPr lang="en-US" smtClean="0"/>
                      <a:pPr/>
                      <a:t>[SERIES NAME]</a:t>
                    </a:fld>
                    <a:r>
                      <a:rPr lang="en-US" baseline="0"/>
                      <a:t> </a:t>
                    </a:r>
                  </a:p>
                  <a:p>
                    <a:fld id="{414A70B4-95F8-45BF-9BE0-CF30B64E79FD}" type="VALUE">
                      <a:rPr lang="en-US" baseline="0" smtClean="0"/>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27047613624683742"/>
                      <c:h val="9.2618431957426972E-2"/>
                    </c:manualLayout>
                  </c15:layout>
                  <c15:dlblFieldTable/>
                  <c15:showDataLabelsRange val="0"/>
                </c:ext>
                <c:ext xmlns:c16="http://schemas.microsoft.com/office/drawing/2014/chart" uri="{C3380CC4-5D6E-409C-BE32-E72D297353CC}">
                  <c16:uniqueId val="{00000000-4D8C-427E-999B-617D128705EC}"/>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Position'!$M$15:$M$16</c:f>
              <c:strCache>
                <c:ptCount val="2"/>
                <c:pt idx="0">
                  <c:v>Risk Apetite</c:v>
                </c:pt>
                <c:pt idx="1">
                  <c:v>Actual</c:v>
                </c:pt>
              </c:strCache>
              <c:extLst/>
            </c:strRef>
          </c:cat>
          <c:val>
            <c:numRef>
              <c:f>'Capital Liquidity Position'!$N$15:$N$16</c:f>
              <c:numCache>
                <c:formatCode>General</c:formatCode>
                <c:ptCount val="2"/>
                <c:pt idx="0" formatCode="0.00%">
                  <c:v>0.1822</c:v>
                </c:pt>
              </c:numCache>
              <c:extLst/>
            </c:numRef>
          </c:val>
          <c:extLst>
            <c:ext xmlns:c16="http://schemas.microsoft.com/office/drawing/2014/chart" uri="{C3380CC4-5D6E-409C-BE32-E72D297353CC}">
              <c16:uniqueId val="{00000001-4D8C-427E-999B-617D128705EC}"/>
            </c:ext>
          </c:extLst>
        </c:ser>
        <c:ser>
          <c:idx val="1"/>
          <c:order val="1"/>
          <c:tx>
            <c:strRef>
              <c:f>'Capital Liquidity Position'!$O$14</c:f>
              <c:strCache>
                <c:ptCount val="1"/>
                <c:pt idx="0">
                  <c:v>MB </c:v>
                </c:pt>
              </c:strCache>
            </c:strRef>
          </c:tx>
          <c:spPr>
            <a:solidFill>
              <a:schemeClr val="bg2"/>
            </a:solidFill>
            <a:ln>
              <a:solidFill>
                <a:schemeClr val="tx1"/>
              </a:solidFill>
            </a:ln>
            <a:effectLst/>
          </c:spPr>
          <c:invertIfNegative val="0"/>
          <c:dLbls>
            <c:dLbl>
              <c:idx val="0"/>
              <c:layout>
                <c:manualLayout>
                  <c:x val="-1.2225387209644039E-3"/>
                  <c:y val="-4.6294461779457604E-4"/>
                </c:manualLayout>
              </c:layout>
              <c:tx>
                <c:rich>
                  <a:bodyPr/>
                  <a:lstStyle/>
                  <a:p>
                    <a:fld id="{23F64CE4-88D5-4743-BB72-F5CAC8BBBD88}" type="SERIESNAME">
                      <a:rPr lang="en-US"/>
                      <a:pPr/>
                      <a:t>[SERIES NAME]</a:t>
                    </a:fld>
                    <a:r>
                      <a:rPr lang="en-US"/>
                      <a:t> </a:t>
                    </a:r>
                    <a:fld id="{3C2A6965-4A2F-4D9E-A191-197D5E6AA063}" type="VALUE">
                      <a:rPr lang="en-US"/>
                      <a:pPr/>
                      <a:t>[VALUE]</a:t>
                    </a:fld>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30553044958638281"/>
                      <c:h val="4.090201272570762E-2"/>
                    </c:manualLayout>
                  </c15:layout>
                  <c15:dlblFieldTable/>
                  <c15:showDataLabelsRange val="0"/>
                </c:ext>
                <c:ext xmlns:c16="http://schemas.microsoft.com/office/drawing/2014/chart" uri="{C3380CC4-5D6E-409C-BE32-E72D297353CC}">
                  <c16:uniqueId val="{00000002-4D8C-427E-999B-617D128705EC}"/>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'Capital Liquidity Position'!$M$15:$M$16</c:f>
              <c:strCache>
                <c:ptCount val="2"/>
                <c:pt idx="0">
                  <c:v>Risk Apetite</c:v>
                </c:pt>
                <c:pt idx="1">
                  <c:v>Actual</c:v>
                </c:pt>
              </c:strCache>
              <c:extLst/>
            </c:strRef>
          </c:cat>
          <c:val>
            <c:numRef>
              <c:f>'Capital Liquidity Position'!$O$15:$O$16</c:f>
              <c:numCache>
                <c:formatCode>General</c:formatCode>
                <c:ptCount val="2"/>
                <c:pt idx="0" formatCode="0.00%">
                  <c:v>7.7999999999999996E-3</c:v>
                </c:pt>
              </c:numCache>
              <c:extLst/>
            </c:numRef>
          </c:val>
          <c:extLst>
            <c:ext xmlns:c16="http://schemas.microsoft.com/office/drawing/2014/chart" uri="{C3380CC4-5D6E-409C-BE32-E72D297353CC}">
              <c16:uniqueId val="{00000003-4D8C-427E-999B-617D128705EC}"/>
            </c:ext>
          </c:extLst>
        </c:ser>
        <c:ser>
          <c:idx val="2"/>
          <c:order val="2"/>
          <c:tx>
            <c:strRef>
              <c:f>'Capital Liquidity Position'!$P$14</c:f>
              <c:strCache>
                <c:ptCount val="1"/>
                <c:pt idx="0">
                  <c:v>TOTAL</c:v>
                </c:pt>
              </c:strCache>
            </c:strRef>
          </c:tx>
          <c:spPr>
            <a:noFill/>
            <a:ln>
              <a:noFill/>
            </a:ln>
            <a:effectLst/>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15:layout>
                    <c:manualLayout>
                      <c:w val="0.26977113167950811"/>
                      <c:h val="5.5678132506198873E-2"/>
                    </c:manualLayout>
                  </c15:layout>
                </c:ext>
                <c:ext xmlns:c16="http://schemas.microsoft.com/office/drawing/2014/chart" uri="{C3380CC4-5D6E-409C-BE32-E72D297353CC}">
                  <c16:uniqueId val="{00000004-4D8C-427E-999B-617D128705E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Position'!$M$15:$M$16</c:f>
              <c:strCache>
                <c:ptCount val="2"/>
                <c:pt idx="0">
                  <c:v>Risk Apetite</c:v>
                </c:pt>
                <c:pt idx="1">
                  <c:v>Actual</c:v>
                </c:pt>
              </c:strCache>
              <c:extLst/>
            </c:strRef>
          </c:cat>
          <c:val>
            <c:numRef>
              <c:f>'Capital Liquidity Position'!$P$15:$P$16</c:f>
              <c:numCache>
                <c:formatCode>General</c:formatCode>
                <c:ptCount val="2"/>
                <c:pt idx="0" formatCode="0.00%">
                  <c:v>0.19</c:v>
                </c:pt>
              </c:numCache>
              <c:extLst/>
            </c:numRef>
          </c:val>
          <c:extLst>
            <c:ext xmlns:c16="http://schemas.microsoft.com/office/drawing/2014/chart" uri="{C3380CC4-5D6E-409C-BE32-E72D297353CC}">
              <c16:uniqueId val="{00000005-4D8C-427E-999B-617D128705EC}"/>
            </c:ext>
          </c:extLst>
        </c:ser>
        <c:ser>
          <c:idx val="3"/>
          <c:order val="3"/>
          <c:tx>
            <c:strRef>
              <c:f>'Capital Liquidity Position'!$Q$14</c:f>
              <c:strCache>
                <c:ptCount val="1"/>
                <c:pt idx="0">
                  <c:v>Own funds </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7-4D8C-427E-999B-617D128705EC}"/>
              </c:ext>
            </c:extLst>
          </c:dPt>
          <c:dLbls>
            <c:dLbl>
              <c:idx val="1"/>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5141640291324679"/>
                      <c:h val="8.518754273448427E-2"/>
                    </c:manualLayout>
                  </c15:layout>
                </c:ext>
                <c:ext xmlns:c16="http://schemas.microsoft.com/office/drawing/2014/chart" uri="{C3380CC4-5D6E-409C-BE32-E72D297353CC}">
                  <c16:uniqueId val="{00000007-4D8C-427E-999B-617D128705E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Position'!$M$15:$M$16</c:f>
              <c:strCache>
                <c:ptCount val="2"/>
                <c:pt idx="0">
                  <c:v>Risk Apetite</c:v>
                </c:pt>
                <c:pt idx="1">
                  <c:v>Actual</c:v>
                </c:pt>
              </c:strCache>
              <c:extLst/>
            </c:strRef>
          </c:cat>
          <c:val>
            <c:numRef>
              <c:f>'Capital Liquidity Position'!$Q$15:$Q$16</c:f>
              <c:numCache>
                <c:formatCode>0.00%</c:formatCode>
                <c:ptCount val="2"/>
                <c:pt idx="1">
                  <c:v>0.22170000000000001</c:v>
                </c:pt>
              </c:numCache>
              <c:extLst/>
            </c:numRef>
          </c:val>
          <c:extLst>
            <c:ext xmlns:c16="http://schemas.microsoft.com/office/drawing/2014/chart" uri="{C3380CC4-5D6E-409C-BE32-E72D297353CC}">
              <c16:uniqueId val="{00000008-4D8C-427E-999B-617D128705EC}"/>
            </c:ext>
          </c:extLst>
        </c:ser>
        <c:ser>
          <c:idx val="4"/>
          <c:order val="4"/>
          <c:tx>
            <c:strRef>
              <c:f>'Capital Liquidity Position'!$R$14</c:f>
              <c:strCache>
                <c:ptCount val="1"/>
                <c:pt idx="0">
                  <c:v>Subordinated EL</c:v>
                </c:pt>
              </c:strCache>
            </c:strRef>
          </c:tx>
          <c:spPr>
            <a:solidFill>
              <a:schemeClr val="accent5"/>
            </a:solidFill>
            <a:ln>
              <a:noFill/>
            </a:ln>
            <a:effectLst/>
          </c:spPr>
          <c:invertIfNegative val="0"/>
          <c:dLbls>
            <c:delete val="1"/>
          </c:dLbls>
          <c:cat>
            <c:strRef>
              <c:f>'Capital Liquidity Position'!$M$15:$M$16</c:f>
              <c:strCache>
                <c:ptCount val="2"/>
                <c:pt idx="0">
                  <c:v>Risk Apetite</c:v>
                </c:pt>
                <c:pt idx="1">
                  <c:v>Actual</c:v>
                </c:pt>
              </c:strCache>
              <c:extLst/>
            </c:strRef>
          </c:cat>
          <c:val>
            <c:numRef>
              <c:f>'Capital Liquidity Position'!$R$15:$R$16</c:f>
              <c:numCache>
                <c:formatCode>0.00%</c:formatCode>
                <c:ptCount val="2"/>
                <c:pt idx="1">
                  <c:v>0</c:v>
                </c:pt>
              </c:numCache>
              <c:extLst/>
            </c:numRef>
          </c:val>
          <c:extLst>
            <c:ext xmlns:c16="http://schemas.microsoft.com/office/drawing/2014/chart" uri="{C3380CC4-5D6E-409C-BE32-E72D297353CC}">
              <c16:uniqueId val="{00000009-4D8C-427E-999B-617D128705EC}"/>
            </c:ext>
          </c:extLst>
        </c:ser>
        <c:ser>
          <c:idx val="5"/>
          <c:order val="5"/>
          <c:tx>
            <c:strRef>
              <c:f>'Capital Liquidity Position'!$S$14</c:f>
              <c:strCache>
                <c:ptCount val="1"/>
                <c:pt idx="0">
                  <c:v>TOTAL</c:v>
                </c:pt>
              </c:strCache>
            </c:strRef>
          </c:tx>
          <c:spPr>
            <a:noFill/>
            <a:ln>
              <a:noFill/>
            </a:ln>
            <a:effectLst/>
          </c:spPr>
          <c:invertIfNegative val="0"/>
          <c:dLbls>
            <c:dLbl>
              <c:idx val="1"/>
              <c:dLblPos val="inBase"/>
              <c:showLegendKey val="0"/>
              <c:showVal val="1"/>
              <c:showCatName val="0"/>
              <c:showSerName val="0"/>
              <c:showPercent val="0"/>
              <c:showBubbleSize val="0"/>
              <c:extLst>
                <c:ext xmlns:c15="http://schemas.microsoft.com/office/drawing/2012/chart" uri="{CE6537A1-D6FC-4f65-9D91-7224C49458BB}">
                  <c15:layout>
                    <c:manualLayout>
                      <c:w val="0.26364275522154557"/>
                      <c:h val="5.5678132506198873E-2"/>
                    </c:manualLayout>
                  </c15:layout>
                </c:ext>
                <c:ext xmlns:c16="http://schemas.microsoft.com/office/drawing/2014/chart" uri="{C3380CC4-5D6E-409C-BE32-E72D297353CC}">
                  <c16:uniqueId val="{0000000A-4D8C-427E-999B-617D128705E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Position'!$M$15:$M$16</c:f>
              <c:strCache>
                <c:ptCount val="2"/>
                <c:pt idx="0">
                  <c:v>Risk Apetite</c:v>
                </c:pt>
                <c:pt idx="1">
                  <c:v>Actual</c:v>
                </c:pt>
              </c:strCache>
              <c:extLst/>
            </c:strRef>
          </c:cat>
          <c:val>
            <c:numRef>
              <c:f>'Capital Liquidity Position'!$S$15:$S$16</c:f>
              <c:numCache>
                <c:formatCode>0.00%</c:formatCode>
                <c:ptCount val="2"/>
                <c:pt idx="1">
                  <c:v>0.22170000000000001</c:v>
                </c:pt>
              </c:numCache>
              <c:extLst/>
            </c:numRef>
          </c:val>
          <c:extLst>
            <c:ext xmlns:c16="http://schemas.microsoft.com/office/drawing/2014/chart" uri="{C3380CC4-5D6E-409C-BE32-E72D297353CC}">
              <c16:uniqueId val="{0000000B-4D8C-427E-999B-617D128705EC}"/>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2139080416"/>
        <c:crosses val="autoZero"/>
        <c:auto val="1"/>
        <c:lblAlgn val="ctr"/>
        <c:lblOffset val="100"/>
        <c:noMultiLvlLbl val="0"/>
      </c:catAx>
      <c:valAx>
        <c:axId val="2139080416"/>
        <c:scaling>
          <c:orientation val="minMax"/>
          <c:max val="0.45"/>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009197815938337E-2"/>
          <c:y val="0.14522288631100638"/>
          <c:w val="0.70322679849289649"/>
          <c:h val="0.68697108304943033"/>
        </c:manualLayout>
      </c:layout>
      <c:barChart>
        <c:barDir val="col"/>
        <c:grouping val="stacked"/>
        <c:varyColors val="0"/>
        <c:ser>
          <c:idx val="0"/>
          <c:order val="0"/>
          <c:tx>
            <c:strRef>
              <c:f>'Capital Liquidity Position'!$N$2</c:f>
              <c:strCache>
                <c:ptCount val="1"/>
                <c:pt idx="0">
                  <c:v>P1R</c:v>
                </c:pt>
              </c:strCache>
            </c:strRef>
          </c:tx>
          <c:spPr>
            <a:solidFill>
              <a:schemeClr val="bg2"/>
            </a:solidFill>
            <a:ln>
              <a:solidFill>
                <a:schemeClr val="tx1"/>
              </a:solidFill>
            </a:ln>
            <a:effectLst/>
          </c:spPr>
          <c:invertIfNegative val="0"/>
          <c:dLbls>
            <c:dLbl>
              <c:idx val="0"/>
              <c:tx>
                <c:rich>
                  <a:bodyPr/>
                  <a:lstStyle/>
                  <a:p>
                    <a:fld id="{A19AEA20-E03B-47F8-9346-D845B8229FE6}" type="SERIESNAME">
                      <a:rPr lang="en-US" smtClean="0"/>
                      <a:pPr/>
                      <a:t>[SERIES NAME]</a:t>
                    </a:fld>
                    <a:r>
                      <a:rPr lang="en-US" baseline="0"/>
                      <a:t> </a:t>
                    </a:r>
                    <a:fld id="{0F0E1E53-4D7A-4D3B-AEB7-D5E9627CBD98}"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1DD-45C1-9150-F896FA4E5CC6}"/>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Position'!$N$3:$N$4</c:f>
              <c:numCache>
                <c:formatCode>General</c:formatCode>
                <c:ptCount val="2"/>
                <c:pt idx="0" formatCode="0.00%">
                  <c:v>0.06</c:v>
                </c:pt>
              </c:numCache>
              <c:extLst/>
            </c:numRef>
          </c:val>
          <c:extLst>
            <c:ext xmlns:c16="http://schemas.microsoft.com/office/drawing/2014/chart" uri="{C3380CC4-5D6E-409C-BE32-E72D297353CC}">
              <c16:uniqueId val="{00000001-F1DD-45C1-9150-F896FA4E5CC6}"/>
            </c:ext>
          </c:extLst>
        </c:ser>
        <c:ser>
          <c:idx val="1"/>
          <c:order val="1"/>
          <c:tx>
            <c:strRef>
              <c:f>'Capital Liquidity Position'!$O$2</c:f>
              <c:strCache>
                <c:ptCount val="1"/>
                <c:pt idx="0">
                  <c:v>P2R</c:v>
                </c:pt>
              </c:strCache>
            </c:strRef>
          </c:tx>
          <c:spPr>
            <a:solidFill>
              <a:schemeClr val="bg2"/>
            </a:solidFill>
            <a:ln>
              <a:solidFill>
                <a:schemeClr val="tx1"/>
              </a:solidFill>
            </a:ln>
            <a:effectLst/>
          </c:spPr>
          <c:invertIfNegative val="0"/>
          <c:dLbls>
            <c:dLbl>
              <c:idx val="0"/>
              <c:tx>
                <c:rich>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fld id="{ED01DA0F-6170-4CC3-91B8-DD83CF13AB4A}" type="SERIESNAME">
                      <a:rPr lang="en-US" sz="700" smtClean="0"/>
                      <a:pPr>
                        <a:defRPr sz="700"/>
                      </a:pPr>
                      <a:t>[SERIES NAME]</a:t>
                    </a:fld>
                    <a:r>
                      <a:rPr lang="en-US" sz="700" baseline="0"/>
                      <a:t> </a:t>
                    </a:r>
                    <a:fld id="{41D0BC11-2EB0-464F-9D0A-CB71D253556A}" type="VALUE">
                      <a:rPr lang="en-US" sz="700" baseline="0"/>
                      <a:pPr>
                        <a:defRPr sz="700"/>
                      </a:pPr>
                      <a:t>[VALUE]</a:t>
                    </a:fld>
                    <a:endParaRPr lang="en-US" sz="700" baseline="0"/>
                  </a:p>
                </c:rich>
              </c:tx>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25137772702441719"/>
                      <c:h val="4.5724314630979493E-2"/>
                    </c:manualLayout>
                  </c15:layout>
                  <c15:dlblFieldTable/>
                  <c15:showDataLabelsRange val="0"/>
                </c:ext>
                <c:ext xmlns:c16="http://schemas.microsoft.com/office/drawing/2014/chart" uri="{C3380CC4-5D6E-409C-BE32-E72D297353CC}">
                  <c16:uniqueId val="{00000002-F1DD-45C1-9150-F896FA4E5CC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Position'!$O$3:$O$4</c:f>
              <c:numCache>
                <c:formatCode>General</c:formatCode>
                <c:ptCount val="2"/>
                <c:pt idx="0" formatCode="0.00%">
                  <c:v>1.9199999999999998E-2</c:v>
                </c:pt>
              </c:numCache>
              <c:extLst/>
            </c:numRef>
          </c:val>
          <c:extLst>
            <c:ext xmlns:c16="http://schemas.microsoft.com/office/drawing/2014/chart" uri="{C3380CC4-5D6E-409C-BE32-E72D297353CC}">
              <c16:uniqueId val="{00000003-F1DD-45C1-9150-F896FA4E5CC6}"/>
            </c:ext>
          </c:extLst>
        </c:ser>
        <c:ser>
          <c:idx val="2"/>
          <c:order val="2"/>
          <c:tx>
            <c:strRef>
              <c:f>'Capital Liquidity Position'!$P$2</c:f>
              <c:strCache>
                <c:ptCount val="1"/>
                <c:pt idx="0">
                  <c:v>CBR</c:v>
                </c:pt>
              </c:strCache>
            </c:strRef>
          </c:tx>
          <c:spPr>
            <a:solidFill>
              <a:schemeClr val="bg2"/>
            </a:solidFill>
            <a:ln>
              <a:solidFill>
                <a:schemeClr val="tx1"/>
              </a:solidFill>
            </a:ln>
            <a:effectLst/>
          </c:spPr>
          <c:invertIfNegative val="0"/>
          <c:dLbls>
            <c:dLbl>
              <c:idx val="0"/>
              <c:tx>
                <c:rich>
                  <a:bodyPr/>
                  <a:lstStyle/>
                  <a:p>
                    <a:fld id="{0ED3B486-42B4-4978-82F1-D2BF9E297634}" type="SERIESNAME">
                      <a:rPr lang="en-US" smtClean="0"/>
                      <a:pPr/>
                      <a:t>[SERIES NAME]</a:t>
                    </a:fld>
                    <a:r>
                      <a:rPr lang="en-US" baseline="0"/>
                      <a:t> </a:t>
                    </a:r>
                    <a:fld id="{6958EAAE-09FF-4914-9ECD-1358A47EDA28}" type="VALUE">
                      <a:rPr lang="en-US" baseline="0" smtClean="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1DD-45C1-9150-F896FA4E5CC6}"/>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Position'!$P$3:$P$4</c:f>
              <c:numCache>
                <c:formatCode>General</c:formatCode>
                <c:ptCount val="2"/>
                <c:pt idx="0" formatCode="0.00%">
                  <c:v>4.7199999999999999E-2</c:v>
                </c:pt>
              </c:numCache>
              <c:extLst/>
            </c:numRef>
          </c:val>
          <c:extLst>
            <c:ext xmlns:c16="http://schemas.microsoft.com/office/drawing/2014/chart" uri="{C3380CC4-5D6E-409C-BE32-E72D297353CC}">
              <c16:uniqueId val="{00000005-F1DD-45C1-9150-F896FA4E5CC6}"/>
            </c:ext>
          </c:extLst>
        </c:ser>
        <c:ser>
          <c:idx val="3"/>
          <c:order val="3"/>
          <c:tx>
            <c:strRef>
              <c:f>'Capital Liquidity Position'!$Q$2</c:f>
              <c:strCache>
                <c:ptCount val="1"/>
                <c:pt idx="0">
                  <c:v>MB (including P2G)</c:v>
                </c:pt>
              </c:strCache>
            </c:strRef>
          </c:tx>
          <c:spPr>
            <a:solidFill>
              <a:schemeClr val="bg2"/>
            </a:solidFill>
            <a:ln>
              <a:solidFill>
                <a:schemeClr val="tx1"/>
              </a:solidFill>
            </a:ln>
            <a:effectLst/>
          </c:spPr>
          <c:invertIfNegative val="0"/>
          <c:dLbls>
            <c:dLbl>
              <c:idx val="0"/>
              <c:tx>
                <c:rich>
                  <a:bodyPr/>
                  <a:lstStyle/>
                  <a:p>
                    <a:fld id="{08FFA88E-80CF-4E80-9447-79CFA60A20FB}" type="SERIESNAME">
                      <a:rPr lang="en-US" smtClean="0"/>
                      <a:pPr/>
                      <a:t>[SERIES NAME]</a:t>
                    </a:fld>
                    <a:r>
                      <a:rPr lang="en-US" baseline="0"/>
                      <a:t> </a:t>
                    </a:r>
                    <a:fld id="{67E85AA5-94D6-4F34-B85B-4F3899A8B001}" type="VALUE">
                      <a:rPr lang="en-US" baseline="0"/>
                      <a:pPr/>
                      <a:t>[VALUE]</a:t>
                    </a:fld>
                    <a:endParaRPr lang="en-US" baseline="0"/>
                  </a:p>
                </c:rich>
              </c:tx>
              <c:dLblPos val="ctr"/>
              <c:showLegendKey val="0"/>
              <c:showVal val="1"/>
              <c:showCatName val="0"/>
              <c:showSerName val="1"/>
              <c:showPercent val="0"/>
              <c:showBubbleSize val="0"/>
              <c:extLst>
                <c:ext xmlns:c15="http://schemas.microsoft.com/office/drawing/2012/chart" uri="{CE6537A1-D6FC-4f65-9D91-7224C49458BB}">
                  <c15:layout>
                    <c:manualLayout>
                      <c:w val="0.29693271892115985"/>
                      <c:h val="7.5245248948596424E-2"/>
                    </c:manualLayout>
                  </c15:layout>
                  <c15:dlblFieldTable/>
                  <c15:showDataLabelsRange val="0"/>
                </c:ext>
                <c:ext xmlns:c16="http://schemas.microsoft.com/office/drawing/2014/chart" uri="{C3380CC4-5D6E-409C-BE32-E72D297353CC}">
                  <c16:uniqueId val="{00000006-F1DD-45C1-9150-F896FA4E5CC6}"/>
                </c:ext>
              </c:extLst>
            </c:dLbl>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Position'!$Q$3:$Q$4</c:f>
              <c:numCache>
                <c:formatCode>General</c:formatCode>
                <c:ptCount val="2"/>
                <c:pt idx="0" formatCode="0.00%">
                  <c:v>0.03</c:v>
                </c:pt>
              </c:numCache>
              <c:extLst/>
            </c:numRef>
          </c:val>
          <c:extLst>
            <c:ext xmlns:c16="http://schemas.microsoft.com/office/drawing/2014/chart" uri="{C3380CC4-5D6E-409C-BE32-E72D297353CC}">
              <c16:uniqueId val="{00000007-F1DD-45C1-9150-F896FA4E5CC6}"/>
            </c:ext>
          </c:extLst>
        </c:ser>
        <c:ser>
          <c:idx val="4"/>
          <c:order val="4"/>
          <c:tx>
            <c:strRef>
              <c:f>'Capital Liquidity Position'!$R$2</c:f>
              <c:strCache>
                <c:ptCount val="1"/>
                <c:pt idx="0">
                  <c:v>TOTAL</c:v>
                </c:pt>
              </c:strCache>
            </c:strRef>
          </c:tx>
          <c:spPr>
            <a:solidFill>
              <a:schemeClr val="bg1"/>
            </a:solidFill>
            <a:ln>
              <a:noFill/>
            </a:ln>
            <a:effectLst/>
          </c:spPr>
          <c:invertIfNegative val="0"/>
          <c:dLbls>
            <c:dLbl>
              <c:idx val="0"/>
              <c:layout>
                <c:manualLayout>
                  <c:x val="0"/>
                  <c:y val="8.7107181726769317E-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8070237760529143"/>
                      <c:h val="5.5578877064304186E-2"/>
                    </c:manualLayout>
                  </c15:layout>
                </c:ext>
                <c:ext xmlns:c16="http://schemas.microsoft.com/office/drawing/2014/chart" uri="{C3380CC4-5D6E-409C-BE32-E72D297353CC}">
                  <c16:uniqueId val="{00000008-F1DD-45C1-9150-F896FA4E5CC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Position'!$R$3:$R$4</c:f>
              <c:numCache>
                <c:formatCode>General</c:formatCode>
                <c:ptCount val="2"/>
                <c:pt idx="0" formatCode="0.00%">
                  <c:v>0.15639999999999998</c:v>
                </c:pt>
              </c:numCache>
              <c:extLst/>
            </c:numRef>
          </c:val>
          <c:extLst>
            <c:ext xmlns:c16="http://schemas.microsoft.com/office/drawing/2014/chart" uri="{C3380CC4-5D6E-409C-BE32-E72D297353CC}">
              <c16:uniqueId val="{00000009-F1DD-45C1-9150-F896FA4E5CC6}"/>
            </c:ext>
          </c:extLst>
        </c:ser>
        <c:ser>
          <c:idx val="5"/>
          <c:order val="5"/>
          <c:tx>
            <c:strRef>
              <c:f>'Capital Liquidity Position'!$S$2</c:f>
              <c:strCache>
                <c:ptCount val="1"/>
                <c:pt idx="0">
                  <c:v>CET 1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Position'!$S$3:$S$4</c:f>
              <c:numCache>
                <c:formatCode>0.00%</c:formatCode>
                <c:ptCount val="2"/>
                <c:pt idx="1">
                  <c:v>0.1759</c:v>
                </c:pt>
              </c:numCache>
              <c:extLst/>
            </c:numRef>
          </c:val>
          <c:extLst>
            <c:ext xmlns:c16="http://schemas.microsoft.com/office/drawing/2014/chart" uri="{C3380CC4-5D6E-409C-BE32-E72D297353CC}">
              <c16:uniqueId val="{0000000A-F1DD-45C1-9150-F896FA4E5CC6}"/>
            </c:ext>
          </c:extLst>
        </c:ser>
        <c:ser>
          <c:idx val="6"/>
          <c:order val="6"/>
          <c:tx>
            <c:strRef>
              <c:f>'Capital Liquidity Position'!$T$2</c:f>
              <c:strCache>
                <c:ptCount val="1"/>
                <c:pt idx="0">
                  <c:v>AT1 capital </c:v>
                </c:pt>
              </c:strCache>
            </c:strRef>
          </c:tx>
          <c:spPr>
            <a:solidFill>
              <a:schemeClr val="accent4"/>
            </a:solidFill>
            <a:ln>
              <a:noFill/>
            </a:ln>
            <a:effectLst/>
          </c:spPr>
          <c:invertIfNegative val="0"/>
          <c:dLbls>
            <c:dLbl>
              <c:idx val="1"/>
              <c:layout>
                <c:manualLayout>
                  <c:x val="-1.0086536274644738E-16"/>
                  <c:y val="-8.5505964714314917E-3"/>
                </c:manualLayout>
              </c:layout>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6477485247999527"/>
                      <c:h val="5.8967135075522974E-2"/>
                    </c:manualLayout>
                  </c15:layout>
                </c:ext>
                <c:ext xmlns:c16="http://schemas.microsoft.com/office/drawing/2014/chart" uri="{C3380CC4-5D6E-409C-BE32-E72D297353CC}">
                  <c16:uniqueId val="{0000000B-F1DD-45C1-9150-F896FA4E5CC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Position'!$T$3:$T$4</c:f>
              <c:numCache>
                <c:formatCode>0.00%</c:formatCode>
                <c:ptCount val="2"/>
                <c:pt idx="1">
                  <c:v>1.83E-2</c:v>
                </c:pt>
              </c:numCache>
              <c:extLst/>
            </c:numRef>
          </c:val>
          <c:extLst>
            <c:ext xmlns:c16="http://schemas.microsoft.com/office/drawing/2014/chart" uri="{C3380CC4-5D6E-409C-BE32-E72D297353CC}">
              <c16:uniqueId val="{0000000C-F1DD-45C1-9150-F896FA4E5CC6}"/>
            </c:ext>
          </c:extLst>
        </c:ser>
        <c:ser>
          <c:idx val="7"/>
          <c:order val="7"/>
          <c:tx>
            <c:strRef>
              <c:f>'Capital Liquidity Position'!$U$2</c:f>
              <c:strCache>
                <c:ptCount val="1"/>
                <c:pt idx="0">
                  <c:v>T2 Capital </c:v>
                </c:pt>
              </c:strCache>
            </c:strRef>
          </c:tx>
          <c:spPr>
            <a:solidFill>
              <a:schemeClr val="accent2">
                <a:lumMod val="60000"/>
              </a:schemeClr>
            </a:solidFill>
            <a:ln>
              <a:noFill/>
            </a:ln>
            <a:effectLst/>
          </c:spPr>
          <c:invertIfNegative val="0"/>
          <c:dLbls>
            <c:delete val="1"/>
          </c:dLbls>
          <c:cat>
            <c:strRef>
              <c:f>'Capital Liquidity Position'!$L$3:$M$4</c:f>
              <c:strCache>
                <c:ptCount val="2"/>
                <c:pt idx="0">
                  <c:v>Risk Apetite</c:v>
                </c:pt>
                <c:pt idx="1">
                  <c:v>Actual</c:v>
                </c:pt>
              </c:strCache>
              <c:extLst/>
            </c:strRef>
          </c:cat>
          <c:val>
            <c:numRef>
              <c:f>'Capital Liquidity Position'!$U$3:$U$4</c:f>
              <c:numCache>
                <c:formatCode>0.00%</c:formatCode>
                <c:ptCount val="2"/>
                <c:pt idx="1">
                  <c:v>0</c:v>
                </c:pt>
              </c:numCache>
              <c:extLst/>
            </c:numRef>
          </c:val>
          <c:extLst>
            <c:ext xmlns:c16="http://schemas.microsoft.com/office/drawing/2014/chart" uri="{C3380CC4-5D6E-409C-BE32-E72D297353CC}">
              <c16:uniqueId val="{0000000D-F1DD-45C1-9150-F896FA4E5CC6}"/>
            </c:ext>
          </c:extLst>
        </c:ser>
        <c:ser>
          <c:idx val="8"/>
          <c:order val="8"/>
          <c:tx>
            <c:strRef>
              <c:f>'Capital Liquidity Position'!$V$2</c:f>
              <c:strCache>
                <c:ptCount val="1"/>
                <c:pt idx="0">
                  <c:v>TOTAL</c:v>
                </c:pt>
              </c:strCache>
            </c:strRef>
          </c:tx>
          <c:spPr>
            <a:solidFill>
              <a:schemeClr val="bg1"/>
            </a:solidFill>
            <a:ln>
              <a:noFill/>
            </a:ln>
            <a:effectLst/>
          </c:spPr>
          <c:invertIfNegative val="0"/>
          <c:dLbls>
            <c:dLbl>
              <c:idx val="1"/>
              <c:layout>
                <c:manualLayout>
                  <c:x val="5.5018106155486366E-3"/>
                  <c:y val="0.11527213956458612"/>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917059988363887"/>
                      <c:h val="5.5578877064304186E-2"/>
                    </c:manualLayout>
                  </c15:layout>
                </c:ext>
                <c:ext xmlns:c16="http://schemas.microsoft.com/office/drawing/2014/chart" uri="{C3380CC4-5D6E-409C-BE32-E72D297353CC}">
                  <c16:uniqueId val="{0000000E-F1DD-45C1-9150-F896FA4E5CC6}"/>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Position'!$L$3:$M$4</c:f>
              <c:strCache>
                <c:ptCount val="2"/>
                <c:pt idx="0">
                  <c:v>Risk Apetite</c:v>
                </c:pt>
                <c:pt idx="1">
                  <c:v>Actual</c:v>
                </c:pt>
              </c:strCache>
              <c:extLst/>
            </c:strRef>
          </c:cat>
          <c:val>
            <c:numRef>
              <c:f>'Capital Liquidity Position'!$V$3:$V$4</c:f>
              <c:numCache>
                <c:formatCode>0.00%</c:formatCode>
                <c:ptCount val="2"/>
                <c:pt idx="1">
                  <c:v>0.19420000000000001</c:v>
                </c:pt>
              </c:numCache>
              <c:extLst/>
            </c:numRef>
          </c:val>
          <c:extLst>
            <c:ext xmlns:c16="http://schemas.microsoft.com/office/drawing/2014/chart" uri="{C3380CC4-5D6E-409C-BE32-E72D297353CC}">
              <c16:uniqueId val="{0000000F-F1DD-45C1-9150-F896FA4E5CC6}"/>
            </c:ext>
          </c:extLst>
        </c:ser>
        <c:dLbls>
          <c:dLblPos val="ctr"/>
          <c:showLegendKey val="0"/>
          <c:showVal val="1"/>
          <c:showCatName val="0"/>
          <c:showSerName val="0"/>
          <c:showPercent val="0"/>
          <c:showBubbleSize val="0"/>
        </c:dLbls>
        <c:gapWidth val="20"/>
        <c:overlap val="100"/>
        <c:axId val="1777526672"/>
        <c:axId val="2139080416"/>
      </c:barChart>
      <c:catAx>
        <c:axId val="1777526672"/>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2700000" spcFirstLastPara="1" vertOverflow="ellipsis" wrap="square" anchor="ctr" anchorCtr="1"/>
          <a:lstStyle/>
          <a:p>
            <a:pPr>
              <a:defRPr sz="800" b="0" i="0" u="none" strike="noStrike" kern="1200" baseline="0">
                <a:solidFill>
                  <a:schemeClr val="tx1"/>
                </a:solidFill>
                <a:latin typeface="+mn-lt"/>
                <a:ea typeface="+mn-ea"/>
                <a:cs typeface="+mn-cs"/>
              </a:defRPr>
            </a:pPr>
            <a:endParaRPr lang="en-US"/>
          </a:p>
        </c:txPr>
        <c:crossAx val="2139080416"/>
        <c:crosses val="autoZero"/>
        <c:auto val="1"/>
        <c:lblAlgn val="ctr"/>
        <c:lblOffset val="100"/>
        <c:noMultiLvlLbl val="0"/>
      </c:catAx>
      <c:valAx>
        <c:axId val="2139080416"/>
        <c:scaling>
          <c:orientation val="minMax"/>
          <c:max val="0.45"/>
          <c:min val="0"/>
        </c:scaling>
        <c:delete val="1"/>
        <c:axPos val="l"/>
        <c:numFmt formatCode="0.00%" sourceLinked="1"/>
        <c:majorTickMark val="out"/>
        <c:minorTickMark val="none"/>
        <c:tickLblPos val="nextTo"/>
        <c:crossAx val="177752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352312660350899"/>
          <c:y val="0.10420427433616768"/>
          <c:w val="0.41331893834420408"/>
          <c:h val="0.78616289411103146"/>
        </c:manualLayout>
      </c:layout>
      <c:doughnutChart>
        <c:varyColors val="0"/>
        <c:ser>
          <c:idx val="0"/>
          <c:order val="0"/>
          <c:tx>
            <c:strRef>
              <c:f>Chart!$B$1</c:f>
              <c:strCache>
                <c:ptCount val="1"/>
                <c:pt idx="0">
                  <c:v>Values</c:v>
                </c:pt>
              </c:strCache>
            </c:strRef>
          </c:tx>
          <c:spPr>
            <a:solidFill>
              <a:schemeClr val="accent1"/>
            </a:solidFill>
            <a:ln>
              <a:noFill/>
            </a:ln>
          </c:spPr>
          <c:dPt>
            <c:idx val="0"/>
            <c:bubble3D val="0"/>
            <c:extLst>
              <c:ext xmlns:c16="http://schemas.microsoft.com/office/drawing/2014/chart" uri="{C3380CC4-5D6E-409C-BE32-E72D297353CC}">
                <c16:uniqueId val="{00000000-CD34-4AA2-909A-318AD5C850D8}"/>
              </c:ext>
            </c:extLst>
          </c:dPt>
          <c:dPt>
            <c:idx val="1"/>
            <c:bubble3D val="0"/>
            <c:spPr>
              <a:solidFill>
                <a:schemeClr val="accent3"/>
              </a:solidFill>
              <a:ln>
                <a:noFill/>
              </a:ln>
            </c:spPr>
            <c:extLst>
              <c:ext xmlns:c16="http://schemas.microsoft.com/office/drawing/2014/chart" uri="{C3380CC4-5D6E-409C-BE32-E72D297353CC}">
                <c16:uniqueId val="{00000002-CD34-4AA2-909A-318AD5C850D8}"/>
              </c:ext>
            </c:extLst>
          </c:dPt>
          <c:dPt>
            <c:idx val="2"/>
            <c:bubble3D val="0"/>
            <c:spPr>
              <a:solidFill>
                <a:schemeClr val="accent6"/>
              </a:solidFill>
              <a:ln>
                <a:noFill/>
              </a:ln>
            </c:spPr>
            <c:extLst>
              <c:ext xmlns:c16="http://schemas.microsoft.com/office/drawing/2014/chart" uri="{C3380CC4-5D6E-409C-BE32-E72D297353CC}">
                <c16:uniqueId val="{00000004-CD34-4AA2-909A-318AD5C850D8}"/>
              </c:ext>
            </c:extLst>
          </c:dPt>
          <c:dPt>
            <c:idx val="3"/>
            <c:bubble3D val="0"/>
            <c:spPr>
              <a:solidFill>
                <a:schemeClr val="tx1"/>
              </a:solidFill>
              <a:ln>
                <a:noFill/>
              </a:ln>
            </c:spPr>
            <c:extLst>
              <c:ext xmlns:c16="http://schemas.microsoft.com/office/drawing/2014/chart" uri="{C3380CC4-5D6E-409C-BE32-E72D297353CC}">
                <c16:uniqueId val="{00000006-CD34-4AA2-909A-318AD5C850D8}"/>
              </c:ext>
            </c:extLst>
          </c:dPt>
          <c:dPt>
            <c:idx val="4"/>
            <c:bubble3D val="0"/>
            <c:spPr>
              <a:solidFill>
                <a:schemeClr val="accent4"/>
              </a:solidFill>
              <a:ln>
                <a:noFill/>
              </a:ln>
            </c:spPr>
            <c:extLst>
              <c:ext xmlns:c16="http://schemas.microsoft.com/office/drawing/2014/chart" uri="{C3380CC4-5D6E-409C-BE32-E72D297353CC}">
                <c16:uniqueId val="{00000008-CD34-4AA2-909A-318AD5C850D8}"/>
              </c:ext>
            </c:extLst>
          </c:dPt>
          <c:dPt>
            <c:idx val="5"/>
            <c:bubble3D val="0"/>
            <c:spPr>
              <a:solidFill>
                <a:schemeClr val="accent5"/>
              </a:solidFill>
              <a:ln>
                <a:noFill/>
              </a:ln>
            </c:spPr>
            <c:extLst>
              <c:ext xmlns:c16="http://schemas.microsoft.com/office/drawing/2014/chart" uri="{C3380CC4-5D6E-409C-BE32-E72D297353CC}">
                <c16:uniqueId val="{0000000A-CD34-4AA2-909A-318AD5C850D8}"/>
              </c:ext>
            </c:extLst>
          </c:dPt>
          <c:dPt>
            <c:idx val="6"/>
            <c:bubble3D val="0"/>
            <c:spPr>
              <a:solidFill>
                <a:schemeClr val="accent6"/>
              </a:solidFill>
              <a:ln>
                <a:noFill/>
              </a:ln>
            </c:spPr>
            <c:extLst>
              <c:ext xmlns:c16="http://schemas.microsoft.com/office/drawing/2014/chart" uri="{C3380CC4-5D6E-409C-BE32-E72D297353CC}">
                <c16:uniqueId val="{0000000C-CD34-4AA2-909A-318AD5C850D8}"/>
              </c:ext>
            </c:extLst>
          </c:dPt>
          <c:dPt>
            <c:idx val="7"/>
            <c:bubble3D val="0"/>
            <c:spPr>
              <a:solidFill>
                <a:schemeClr val="accent1">
                  <a:lumMod val="75000"/>
                </a:schemeClr>
              </a:solidFill>
              <a:ln>
                <a:noFill/>
              </a:ln>
            </c:spPr>
            <c:extLst>
              <c:ext xmlns:c16="http://schemas.microsoft.com/office/drawing/2014/chart" uri="{C3380CC4-5D6E-409C-BE32-E72D297353CC}">
                <c16:uniqueId val="{0000000E-CD34-4AA2-909A-318AD5C850D8}"/>
              </c:ext>
            </c:extLst>
          </c:dPt>
          <c:dLbls>
            <c:dLbl>
              <c:idx val="3"/>
              <c:layout>
                <c:manualLayout>
                  <c:x val="-5.7726006690989621E-3"/>
                  <c:y val="2.2314973975067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34-4AA2-909A-318AD5C850D8}"/>
                </c:ext>
              </c:extLst>
            </c:dLbl>
            <c:dLbl>
              <c:idx val="4"/>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8-CD34-4AA2-909A-318AD5C850D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Chart!$A$2:$A$9</c:f>
              <c:strCache>
                <c:ptCount val="8"/>
                <c:pt idx="0">
                  <c:v>Other Domestic</c:v>
                </c:pt>
                <c:pt idx="1">
                  <c:v>Other Foreign</c:v>
                </c:pt>
                <c:pt idx="3">
                  <c:v>Butkus Algirdas</c:v>
                </c:pt>
                <c:pt idx="4">
                  <c:v>Tesonet Global, UAB</c:v>
                </c:pt>
                <c:pt idx="5">
                  <c:v>ERPB (EBRD,London)</c:v>
                </c:pt>
                <c:pt idx="6">
                  <c:v>UAB  Willgrow</c:v>
                </c:pt>
                <c:pt idx="7">
                  <c:v>AB "Invalda INVL"</c:v>
                </c:pt>
              </c:strCache>
            </c:strRef>
          </c:cat>
          <c:val>
            <c:numRef>
              <c:f>Chart!$B$2:$B$9</c:f>
              <c:numCache>
                <c:formatCode>0.0%</c:formatCode>
                <c:ptCount val="8"/>
                <c:pt idx="0">
                  <c:v>0.3377</c:v>
                </c:pt>
                <c:pt idx="1">
                  <c:v>0.19370000000000001</c:v>
                </c:pt>
                <c:pt idx="3">
                  <c:v>5.3900000000000003E-2</c:v>
                </c:pt>
                <c:pt idx="4">
                  <c:v>5.3199999999999997E-2</c:v>
                </c:pt>
                <c:pt idx="5">
                  <c:v>7.2499999999999995E-2</c:v>
                </c:pt>
                <c:pt idx="6">
                  <c:v>8.9700000000000002E-2</c:v>
                </c:pt>
                <c:pt idx="7">
                  <c:v>0.1963</c:v>
                </c:pt>
              </c:numCache>
            </c:numRef>
          </c:val>
          <c:extLst>
            <c:ext xmlns:c16="http://schemas.microsoft.com/office/drawing/2014/chart" uri="{C3380CC4-5D6E-409C-BE32-E72D297353CC}">
              <c16:uniqueId val="{0000000F-CD34-4AA2-909A-318AD5C850D8}"/>
            </c:ext>
          </c:extLst>
        </c:ser>
        <c:dLbls>
          <c:showLegendKey val="0"/>
          <c:showVal val="1"/>
          <c:showCatName val="0"/>
          <c:showSerName val="0"/>
          <c:showPercent val="0"/>
          <c:showBubbleSize val="0"/>
          <c:showLeaderLines val="1"/>
        </c:dLbls>
        <c:firstSliceAng val="0"/>
        <c:holeSize val="40"/>
      </c:doughnutChart>
      <c:spPr>
        <a:noFill/>
      </c:spPr>
    </c:plotArea>
    <c:plotVisOnly val="1"/>
    <c:dispBlanksAs val="gap"/>
    <c:showDLblsOverMax val="0"/>
  </c:chart>
  <c:spPr>
    <a:noFill/>
    <a:ln>
      <a:noFill/>
    </a:ln>
  </c:spPr>
  <c:txPr>
    <a:bodyPr/>
    <a:lstStyle/>
    <a:p>
      <a:pPr>
        <a:defRPr sz="800">
          <a:solidFill>
            <a:schemeClr val="bg1"/>
          </a:solidFill>
          <a:latin typeface="+mj-lt"/>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7956697540555648"/>
          <c:h val="0.90600202939529584"/>
        </c:manualLayout>
      </c:layout>
      <c:barChart>
        <c:barDir val="col"/>
        <c:grouping val="clustered"/>
        <c:varyColors val="0"/>
        <c:ser>
          <c:idx val="0"/>
          <c:order val="0"/>
          <c:tx>
            <c:strRef>
              <c:f>Sheet1!$B$1</c:f>
              <c:strCache>
                <c:ptCount val="1"/>
                <c:pt idx="0">
                  <c:v>Number of shareholders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2017</c:v>
                </c:pt>
                <c:pt idx="1">
                  <c:v>2018</c:v>
                </c:pt>
                <c:pt idx="2">
                  <c:v>2019</c:v>
                </c:pt>
                <c:pt idx="3">
                  <c:v>2020</c:v>
                </c:pt>
                <c:pt idx="4">
                  <c:v>2021</c:v>
                </c:pt>
                <c:pt idx="5">
                  <c:v>2022</c:v>
                </c:pt>
                <c:pt idx="6">
                  <c:v>2023</c:v>
                </c:pt>
                <c:pt idx="7">
                  <c:v>2024</c:v>
                </c:pt>
                <c:pt idx="8">
                  <c:v>2Q`25</c:v>
                </c:pt>
              </c:strCache>
            </c:strRef>
          </c:cat>
          <c:val>
            <c:numRef>
              <c:f>Sheet1!$B$2:$B$10</c:f>
              <c:numCache>
                <c:formatCode>_-* #\ ##0_-;\-* #\ ##0_-;_-* "-"??_-;_-@_-</c:formatCode>
                <c:ptCount val="9"/>
                <c:pt idx="0">
                  <c:v>4496</c:v>
                </c:pt>
                <c:pt idx="1">
                  <c:v>4992</c:v>
                </c:pt>
                <c:pt idx="2">
                  <c:v>5391</c:v>
                </c:pt>
                <c:pt idx="3">
                  <c:v>9053</c:v>
                </c:pt>
                <c:pt idx="4">
                  <c:v>16573</c:v>
                </c:pt>
                <c:pt idx="5">
                  <c:v>18524</c:v>
                </c:pt>
                <c:pt idx="6">
                  <c:v>19087</c:v>
                </c:pt>
                <c:pt idx="7">
                  <c:v>18774</c:v>
                </c:pt>
                <c:pt idx="8">
                  <c:v>20357</c:v>
                </c:pt>
              </c:numCache>
            </c:numRef>
          </c:val>
          <c:extLst>
            <c:ext xmlns:c16="http://schemas.microsoft.com/office/drawing/2014/chart" uri="{C3380CC4-5D6E-409C-BE32-E72D297353CC}">
              <c16:uniqueId val="{00000000-4965-4061-9930-3AE3D62D3335}"/>
            </c:ext>
          </c:extLst>
        </c:ser>
        <c:dLbls>
          <c:dLblPos val="outEnd"/>
          <c:showLegendKey val="0"/>
          <c:showVal val="1"/>
          <c:showCatName val="0"/>
          <c:showSerName val="0"/>
          <c:showPercent val="0"/>
          <c:showBubbleSize val="0"/>
        </c:dLbls>
        <c:gapWidth val="46"/>
        <c:overlap val="-27"/>
        <c:axId val="1418745504"/>
        <c:axId val="1418749664"/>
      </c:barChart>
      <c:catAx>
        <c:axId val="141874550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418749664"/>
        <c:crosses val="autoZero"/>
        <c:auto val="1"/>
        <c:lblAlgn val="ctr"/>
        <c:lblOffset val="100"/>
        <c:noMultiLvlLbl val="0"/>
      </c:catAx>
      <c:valAx>
        <c:axId val="1418749664"/>
        <c:scaling>
          <c:orientation val="minMax"/>
        </c:scaling>
        <c:delete val="1"/>
        <c:axPos val="l"/>
        <c:numFmt formatCode="_-* #\ ##0_-;\-* #\ ##0_-;_-* &quot;-&quot;??_-;_-@_-" sourceLinked="1"/>
        <c:majorTickMark val="none"/>
        <c:minorTickMark val="none"/>
        <c:tickLblPos val="nextTo"/>
        <c:crossAx val="1418745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11746785669092E-2"/>
          <c:y val="7.1419253792186041E-2"/>
          <c:w val="0.52282861942229664"/>
          <c:h val="0.87172734879529701"/>
        </c:manualLayout>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523B-4B93-B01D-0346A67F6FE9}"/>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523B-4B93-B01D-0346A67F6FE9}"/>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523B-4B93-B01D-0346A67F6FE9}"/>
              </c:ext>
            </c:extLst>
          </c:dPt>
          <c:dPt>
            <c:idx val="3"/>
            <c:bubble3D val="0"/>
            <c:explosion val="14"/>
            <c:spPr>
              <a:solidFill>
                <a:schemeClr val="accent4"/>
              </a:solidFill>
              <a:ln w="12700">
                <a:solidFill>
                  <a:schemeClr val="lt1"/>
                </a:solidFill>
              </a:ln>
              <a:effectLst/>
            </c:spPr>
            <c:extLst>
              <c:ext xmlns:c16="http://schemas.microsoft.com/office/drawing/2014/chart" uri="{C3380CC4-5D6E-409C-BE32-E72D297353CC}">
                <c16:uniqueId val="{00000007-523B-4B93-B01D-0346A67F6FE9}"/>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523B-4B93-B01D-0346A67F6FE9}"/>
              </c:ext>
            </c:extLst>
          </c:dPt>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LT"/>
                </a:p>
              </c:txPr>
              <c:showLegendKey val="0"/>
              <c:showVal val="1"/>
              <c:showCatName val="0"/>
              <c:showSerName val="0"/>
              <c:showPercent val="0"/>
              <c:showBubbleSize val="0"/>
              <c:extLst>
                <c:ext xmlns:c16="http://schemas.microsoft.com/office/drawing/2014/chart" uri="{C3380CC4-5D6E-409C-BE32-E72D297353CC}">
                  <c16:uniqueId val="{00000007-523B-4B93-B01D-0346A67F6F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SEB</c:v>
                </c:pt>
                <c:pt idx="1">
                  <c:v>Swedbank</c:v>
                </c:pt>
                <c:pt idx="2">
                  <c:v>Luminor</c:v>
                </c:pt>
                <c:pt idx="3">
                  <c:v>Artea</c:v>
                </c:pt>
                <c:pt idx="4">
                  <c:v>Others</c:v>
                </c:pt>
              </c:strCache>
            </c:strRef>
          </c:cat>
          <c:val>
            <c:numRef>
              <c:f>Sheet1!$B$2:$B$6</c:f>
              <c:numCache>
                <c:formatCode>0.0%</c:formatCode>
                <c:ptCount val="5"/>
                <c:pt idx="0">
                  <c:v>0.23599999999999999</c:v>
                </c:pt>
                <c:pt idx="1">
                  <c:v>0.30299999999999999</c:v>
                </c:pt>
                <c:pt idx="2">
                  <c:v>0.14399999999999999</c:v>
                </c:pt>
                <c:pt idx="3">
                  <c:v>0.108</c:v>
                </c:pt>
                <c:pt idx="4">
                  <c:v>0.20899999999999999</c:v>
                </c:pt>
              </c:numCache>
            </c:numRef>
          </c:val>
          <c:extLst>
            <c:ext xmlns:c16="http://schemas.microsoft.com/office/drawing/2014/chart" uri="{C3380CC4-5D6E-409C-BE32-E72D297353CC}">
              <c16:uniqueId val="{00000010-523B-4B93-B01D-0346A67F6FE9}"/>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66639541057337726"/>
          <c:y val="0.29972752043596729"/>
          <c:w val="0.22430364347669682"/>
          <c:h val="0.42779291553133508"/>
        </c:manualLayout>
      </c:layout>
      <c:overlay val="0"/>
      <c:spPr>
        <a:noFill/>
        <a:ln>
          <a:noFill/>
        </a:ln>
        <a:effectLst/>
      </c:spPr>
      <c:txPr>
        <a:bodyPr rot="0" spcFirstLastPara="1" vertOverflow="ellipsis" vert="horz" wrap="square" anchor="ctr" anchorCtr="1"/>
        <a:lstStyle/>
        <a:p>
          <a:pPr algn="just" defTabSz="914400">
            <a:defRPr sz="800" b="0" i="0" u="none" strike="noStrike" kern="1200" baseline="0">
              <a:solidFill>
                <a:schemeClr val="tx2"/>
              </a:solidFill>
              <a:latin typeface="+mn-lt"/>
              <a:ea typeface="+mn-ea"/>
              <a:cs typeface="+mn-cs"/>
            </a:defRPr>
          </a:pPr>
          <a:endParaRPr lang="en-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LT"/>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11746785669092E-2"/>
          <c:y val="7.1419253792186041E-2"/>
          <c:w val="0.52282861942229664"/>
          <c:h val="0.87172734879529701"/>
        </c:manualLayout>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523B-4B93-B01D-0346A67F6FE9}"/>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523B-4B93-B01D-0346A67F6FE9}"/>
              </c:ext>
            </c:extLst>
          </c:dPt>
          <c:dPt>
            <c:idx val="2"/>
            <c:bubble3D val="0"/>
            <c:explosion val="14"/>
            <c:spPr>
              <a:solidFill>
                <a:schemeClr val="accent4"/>
              </a:solidFill>
              <a:ln w="12700">
                <a:solidFill>
                  <a:schemeClr val="lt1"/>
                </a:solidFill>
              </a:ln>
              <a:effectLst/>
            </c:spPr>
            <c:extLst>
              <c:ext xmlns:c16="http://schemas.microsoft.com/office/drawing/2014/chart" uri="{C3380CC4-5D6E-409C-BE32-E72D297353CC}">
                <c16:uniqueId val="{00000005-523B-4B93-B01D-0346A67F6FE9}"/>
              </c:ext>
            </c:extLst>
          </c:dPt>
          <c:dPt>
            <c:idx val="3"/>
            <c:bubble3D val="0"/>
            <c:spPr>
              <a:solidFill>
                <a:schemeClr val="accent3"/>
              </a:solidFill>
              <a:ln w="12700">
                <a:solidFill>
                  <a:schemeClr val="lt1"/>
                </a:solidFill>
              </a:ln>
              <a:effectLst/>
            </c:spPr>
            <c:extLst>
              <c:ext xmlns:c16="http://schemas.microsoft.com/office/drawing/2014/chart" uri="{C3380CC4-5D6E-409C-BE32-E72D297353CC}">
                <c16:uniqueId val="{00000007-523B-4B93-B01D-0346A67F6FE9}"/>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523B-4B93-B01D-0346A67F6FE9}"/>
              </c:ext>
            </c:extLst>
          </c:dPt>
          <c:dLbls>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LT"/>
                </a:p>
              </c:txPr>
              <c:showLegendKey val="0"/>
              <c:showVal val="1"/>
              <c:showCatName val="0"/>
              <c:showSerName val="0"/>
              <c:showPercent val="0"/>
              <c:showBubbleSize val="0"/>
              <c:extLst>
                <c:ext xmlns:c16="http://schemas.microsoft.com/office/drawing/2014/chart" uri="{C3380CC4-5D6E-409C-BE32-E72D297353CC}">
                  <c16:uniqueId val="{00000005-523B-4B93-B01D-0346A67F6FE9}"/>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LT"/>
                </a:p>
              </c:txPr>
              <c:showLegendKey val="0"/>
              <c:showVal val="1"/>
              <c:showCatName val="0"/>
              <c:showSerName val="0"/>
              <c:showPercent val="0"/>
              <c:showBubbleSize val="0"/>
              <c:extLst>
                <c:ext xmlns:c16="http://schemas.microsoft.com/office/drawing/2014/chart" uri="{C3380CC4-5D6E-409C-BE32-E72D297353CC}">
                  <c16:uniqueId val="{00000007-523B-4B93-B01D-0346A67F6F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SEB</c:v>
                </c:pt>
                <c:pt idx="1">
                  <c:v>Swedbank</c:v>
                </c:pt>
                <c:pt idx="2">
                  <c:v>Artea</c:v>
                </c:pt>
                <c:pt idx="3">
                  <c:v>Luminor</c:v>
                </c:pt>
                <c:pt idx="4">
                  <c:v>Others</c:v>
                </c:pt>
              </c:strCache>
            </c:strRef>
          </c:cat>
          <c:val>
            <c:numRef>
              <c:f>Sheet1!$B$2:$B$6</c:f>
              <c:numCache>
                <c:formatCode>0.0%</c:formatCode>
                <c:ptCount val="5"/>
                <c:pt idx="0">
                  <c:v>0.26300000000000001</c:v>
                </c:pt>
                <c:pt idx="1">
                  <c:v>0.36799999999999999</c:v>
                </c:pt>
                <c:pt idx="2">
                  <c:v>7.0999999999999994E-2</c:v>
                </c:pt>
                <c:pt idx="4">
                  <c:v>0.29799999999999999</c:v>
                </c:pt>
              </c:numCache>
            </c:numRef>
          </c:val>
          <c:extLst>
            <c:ext xmlns:c16="http://schemas.microsoft.com/office/drawing/2014/chart" uri="{C3380CC4-5D6E-409C-BE32-E72D297353CC}">
              <c16:uniqueId val="{00000010-523B-4B93-B01D-0346A67F6FE9}"/>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66639541057337726"/>
          <c:y val="0.29972752043596729"/>
          <c:w val="0.22430364347669682"/>
          <c:h val="0.42779291553133508"/>
        </c:manualLayout>
      </c:layout>
      <c:overlay val="0"/>
      <c:spPr>
        <a:noFill/>
        <a:ln>
          <a:noFill/>
        </a:ln>
        <a:effectLst/>
      </c:spPr>
      <c:txPr>
        <a:bodyPr rot="0" spcFirstLastPara="1" vertOverflow="ellipsis" vert="horz" wrap="square" anchor="ctr" anchorCtr="1"/>
        <a:lstStyle/>
        <a:p>
          <a:pPr algn="just" defTabSz="914400">
            <a:defRPr sz="800" b="0" i="0" u="none" strike="noStrike" kern="1200" baseline="0">
              <a:solidFill>
                <a:schemeClr val="tx2"/>
              </a:solidFill>
              <a:latin typeface="+mn-lt"/>
              <a:ea typeface="+mn-ea"/>
              <a:cs typeface="+mn-cs"/>
            </a:defRPr>
          </a:pPr>
          <a:endParaRPr lang="en-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L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764223218624282E-3"/>
          <c:w val="1"/>
          <c:h val="0.82979507159255239"/>
        </c:manualLayout>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'Capital Liquidity Position'!$E$4:$H$4</c:f>
              <c:strCache>
                <c:ptCount val="4"/>
                <c:pt idx="0">
                  <c:v>2022</c:v>
                </c:pt>
                <c:pt idx="1">
                  <c:v>2023</c:v>
                </c:pt>
                <c:pt idx="2">
                  <c:v>2024</c:v>
                </c:pt>
                <c:pt idx="3">
                  <c:v>1H`25 LTM</c:v>
                </c:pt>
              </c:strCache>
            </c:strRef>
          </c:cat>
          <c:val>
            <c:numRef>
              <c:f>'Capital Liquidity Position'!$E$5:$H$5</c:f>
              <c:numCache>
                <c:formatCode>#,##0.00</c:formatCode>
                <c:ptCount val="4"/>
                <c:pt idx="0">
                  <c:v>18.748999999999999</c:v>
                </c:pt>
                <c:pt idx="1">
                  <c:v>20.251999999999999</c:v>
                </c:pt>
                <c:pt idx="2">
                  <c:v>29.08</c:v>
                </c:pt>
                <c:pt idx="3">
                  <c:v>30.457999999999998</c:v>
                </c:pt>
              </c:numCache>
            </c:numRef>
          </c:val>
          <c:extLst>
            <c:ext xmlns:c16="http://schemas.microsoft.com/office/drawing/2014/chart" uri="{C3380CC4-5D6E-409C-BE32-E72D297353CC}">
              <c16:uniqueId val="{00000000-C6D4-4492-B140-17170DB52CF2}"/>
            </c:ext>
          </c:extLst>
        </c:ser>
        <c:dLbls>
          <c:dLblPos val="outEnd"/>
          <c:showLegendKey val="0"/>
          <c:showVal val="1"/>
          <c:showCatName val="0"/>
          <c:showSerName val="0"/>
          <c:showPercent val="0"/>
          <c:showBubbleSize val="0"/>
        </c:dLbls>
        <c:gapWidth val="89"/>
        <c:overlap val="-12"/>
        <c:axId val="1136755744"/>
        <c:axId val="1276530304"/>
      </c:barChart>
      <c:catAx>
        <c:axId val="1136755744"/>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276530304"/>
        <c:crosses val="autoZero"/>
        <c:auto val="1"/>
        <c:lblAlgn val="ctr"/>
        <c:lblOffset val="100"/>
        <c:noMultiLvlLbl val="0"/>
      </c:catAx>
      <c:valAx>
        <c:axId val="1276530304"/>
        <c:scaling>
          <c:orientation val="minMax"/>
          <c:max val="35"/>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1136755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11746785669092E-2"/>
          <c:y val="7.1419253792186041E-2"/>
          <c:w val="0.52282861942229664"/>
          <c:h val="0.87172734879529701"/>
        </c:manualLayout>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523B-4B93-B01D-0346A67F6FE9}"/>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523B-4B93-B01D-0346A67F6FE9}"/>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523B-4B93-B01D-0346A67F6FE9}"/>
              </c:ext>
            </c:extLst>
          </c:dPt>
          <c:dPt>
            <c:idx val="3"/>
            <c:bubble3D val="0"/>
            <c:explosion val="14"/>
            <c:spPr>
              <a:solidFill>
                <a:schemeClr val="accent4"/>
              </a:solidFill>
              <a:ln w="12700">
                <a:solidFill>
                  <a:schemeClr val="lt1"/>
                </a:solidFill>
              </a:ln>
              <a:effectLst/>
            </c:spPr>
            <c:extLst>
              <c:ext xmlns:c16="http://schemas.microsoft.com/office/drawing/2014/chart" uri="{C3380CC4-5D6E-409C-BE32-E72D297353CC}">
                <c16:uniqueId val="{00000007-523B-4B93-B01D-0346A67F6FE9}"/>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523B-4B93-B01D-0346A67F6FE9}"/>
              </c:ext>
            </c:extLst>
          </c:dPt>
          <c:dLbls>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LT"/>
                </a:p>
              </c:txPr>
              <c:showLegendKey val="0"/>
              <c:showVal val="1"/>
              <c:showCatName val="0"/>
              <c:showSerName val="0"/>
              <c:showPercent val="0"/>
              <c:showBubbleSize val="0"/>
              <c:extLst>
                <c:ext xmlns:c16="http://schemas.microsoft.com/office/drawing/2014/chart" uri="{C3380CC4-5D6E-409C-BE32-E72D297353CC}">
                  <c16:uniqueId val="{00000007-523B-4B93-B01D-0346A67F6F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SEB</c:v>
                </c:pt>
                <c:pt idx="1">
                  <c:v>Swedbank</c:v>
                </c:pt>
                <c:pt idx="2">
                  <c:v>Luminor</c:v>
                </c:pt>
                <c:pt idx="3">
                  <c:v>Artea</c:v>
                </c:pt>
                <c:pt idx="4">
                  <c:v>Others</c:v>
                </c:pt>
              </c:strCache>
            </c:strRef>
          </c:cat>
          <c:val>
            <c:numRef>
              <c:f>Sheet1!$B$2:$B$6</c:f>
              <c:numCache>
                <c:formatCode>0.0%</c:formatCode>
                <c:ptCount val="5"/>
                <c:pt idx="0">
                  <c:v>0.248</c:v>
                </c:pt>
                <c:pt idx="1">
                  <c:v>0.27700000000000002</c:v>
                </c:pt>
                <c:pt idx="2">
                  <c:v>0.104</c:v>
                </c:pt>
                <c:pt idx="3">
                  <c:v>0.14399999999999999</c:v>
                </c:pt>
                <c:pt idx="4">
                  <c:v>0.22700000000000001</c:v>
                </c:pt>
              </c:numCache>
            </c:numRef>
          </c:val>
          <c:extLst>
            <c:ext xmlns:c16="http://schemas.microsoft.com/office/drawing/2014/chart" uri="{C3380CC4-5D6E-409C-BE32-E72D297353CC}">
              <c16:uniqueId val="{00000010-523B-4B93-B01D-0346A67F6FE9}"/>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66639541057337726"/>
          <c:y val="0.29972752043596729"/>
          <c:w val="0.22430364347669682"/>
          <c:h val="0.42779291553133508"/>
        </c:manualLayout>
      </c:layout>
      <c:overlay val="0"/>
      <c:spPr>
        <a:noFill/>
        <a:ln>
          <a:noFill/>
        </a:ln>
        <a:effectLst/>
      </c:spPr>
      <c:txPr>
        <a:bodyPr rot="0" spcFirstLastPara="1" vertOverflow="ellipsis" vert="horz" wrap="square" anchor="ctr" anchorCtr="1"/>
        <a:lstStyle/>
        <a:p>
          <a:pPr algn="just" defTabSz="914400">
            <a:defRPr sz="800" b="0" i="0" u="none" strike="noStrike" kern="1200" baseline="0">
              <a:solidFill>
                <a:schemeClr val="tx2"/>
              </a:solidFill>
              <a:latin typeface="+mn-lt"/>
              <a:ea typeface="+mn-ea"/>
              <a:cs typeface="+mn-cs"/>
            </a:defRPr>
          </a:pPr>
          <a:endParaRPr lang="en-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LT"/>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11746785669092E-2"/>
          <c:y val="7.1419253792186041E-2"/>
          <c:w val="0.52282861942229664"/>
          <c:h val="0.87172734879529701"/>
        </c:manualLayout>
      </c:layout>
      <c:doughnutChart>
        <c:varyColors val="1"/>
        <c:ser>
          <c:idx val="0"/>
          <c:order val="0"/>
          <c:tx>
            <c:strRef>
              <c:f>Sheet1!$B$1</c:f>
              <c:strCache>
                <c:ptCount val="1"/>
                <c:pt idx="0">
                  <c:v>Sales</c:v>
                </c:pt>
              </c:strCache>
            </c:strRef>
          </c:tx>
          <c:spPr>
            <a:ln w="12700"/>
          </c:spPr>
          <c:dPt>
            <c:idx val="0"/>
            <c:bubble3D val="0"/>
            <c:spPr>
              <a:solidFill>
                <a:schemeClr val="accent1"/>
              </a:solidFill>
              <a:ln w="12700">
                <a:solidFill>
                  <a:schemeClr val="lt1"/>
                </a:solidFill>
              </a:ln>
              <a:effectLst/>
            </c:spPr>
            <c:extLst>
              <c:ext xmlns:c16="http://schemas.microsoft.com/office/drawing/2014/chart" uri="{C3380CC4-5D6E-409C-BE32-E72D297353CC}">
                <c16:uniqueId val="{00000001-523B-4B93-B01D-0346A67F6FE9}"/>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523B-4B93-B01D-0346A67F6FE9}"/>
              </c:ext>
            </c:extLst>
          </c:dPt>
          <c:dPt>
            <c:idx val="2"/>
            <c:bubble3D val="0"/>
            <c:explosion val="15"/>
            <c:spPr>
              <a:solidFill>
                <a:schemeClr val="accent4"/>
              </a:solidFill>
              <a:ln w="12700">
                <a:solidFill>
                  <a:schemeClr val="lt1"/>
                </a:solidFill>
              </a:ln>
              <a:effectLst/>
            </c:spPr>
            <c:extLst>
              <c:ext xmlns:c16="http://schemas.microsoft.com/office/drawing/2014/chart" uri="{C3380CC4-5D6E-409C-BE32-E72D297353CC}">
                <c16:uniqueId val="{00000005-523B-4B93-B01D-0346A67F6FE9}"/>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523B-4B93-B01D-0346A67F6FE9}"/>
              </c:ext>
            </c:extLst>
          </c:dPt>
          <c:dLbls>
            <c:dLbl>
              <c:idx val="2"/>
              <c:layout>
                <c:manualLayout>
                  <c:x val="1.0137127936141885E-2"/>
                  <c:y val="1.7678017871965681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L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3B-4B93-B01D-0346A67F6FE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LT"/>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Non-banking lending</c:v>
                </c:pt>
                <c:pt idx="1">
                  <c:v>P2P and Credit Unions</c:v>
                </c:pt>
                <c:pt idx="2">
                  <c:v>Artea</c:v>
                </c:pt>
                <c:pt idx="3">
                  <c:v>Other banks</c:v>
                </c:pt>
              </c:strCache>
            </c:strRef>
          </c:cat>
          <c:val>
            <c:numRef>
              <c:f>Sheet1!$B$2:$B$5</c:f>
              <c:numCache>
                <c:formatCode>0.0%</c:formatCode>
                <c:ptCount val="4"/>
                <c:pt idx="0">
                  <c:v>0.185</c:v>
                </c:pt>
                <c:pt idx="1">
                  <c:v>0.19500000000000001</c:v>
                </c:pt>
                <c:pt idx="2">
                  <c:v>0.11899999999999999</c:v>
                </c:pt>
                <c:pt idx="3">
                  <c:v>0.502</c:v>
                </c:pt>
              </c:numCache>
            </c:numRef>
          </c:val>
          <c:extLst>
            <c:ext xmlns:c16="http://schemas.microsoft.com/office/drawing/2014/chart" uri="{C3380CC4-5D6E-409C-BE32-E72D297353CC}">
              <c16:uniqueId val="{00000010-523B-4B93-B01D-0346A67F6FE9}"/>
            </c:ext>
          </c:extLst>
        </c:ser>
        <c:dLbls>
          <c:showLegendKey val="0"/>
          <c:showVal val="0"/>
          <c:showCatName val="0"/>
          <c:showSerName val="0"/>
          <c:showPercent val="0"/>
          <c:showBubbleSize val="0"/>
          <c:showLeaderLines val="1"/>
        </c:dLbls>
        <c:firstSliceAng val="60"/>
        <c:holeSize val="40"/>
      </c:doughnutChart>
      <c:spPr>
        <a:noFill/>
        <a:ln>
          <a:noFill/>
        </a:ln>
        <a:effectLst/>
      </c:spPr>
    </c:plotArea>
    <c:legend>
      <c:legendPos val="r"/>
      <c:layout>
        <c:manualLayout>
          <c:xMode val="edge"/>
          <c:yMode val="edge"/>
          <c:x val="0.66639541057337726"/>
          <c:y val="0.29383464047041158"/>
          <c:w val="0.33243287611604855"/>
          <c:h val="0.43368539345653506"/>
        </c:manualLayout>
      </c:layout>
      <c:overlay val="0"/>
      <c:spPr>
        <a:noFill/>
        <a:ln>
          <a:noFill/>
        </a:ln>
        <a:effectLst/>
      </c:spPr>
      <c:txPr>
        <a:bodyPr rot="0" spcFirstLastPara="1" vertOverflow="ellipsis" vert="horz" wrap="square" anchor="ctr" anchorCtr="1"/>
        <a:lstStyle/>
        <a:p>
          <a:pPr algn="just" defTabSz="914400">
            <a:defRPr sz="800" b="0" i="0" u="none" strike="noStrike" kern="1200" baseline="0">
              <a:solidFill>
                <a:schemeClr val="tx2"/>
              </a:solidFill>
              <a:latin typeface="+mn-lt"/>
              <a:ea typeface="+mn-ea"/>
              <a:cs typeface="+mn-cs"/>
            </a:defRPr>
          </a:pPr>
          <a:endParaRPr lang="en-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LT"/>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99346308126579E-2"/>
          <c:y val="0.15708437789134355"/>
          <c:w val="0.97153139899442575"/>
          <c:h val="0.54596020251477784"/>
        </c:manualLayout>
      </c:layout>
      <c:barChart>
        <c:barDir val="col"/>
        <c:grouping val="clustered"/>
        <c:varyColors val="0"/>
        <c:ser>
          <c:idx val="3"/>
          <c:order val="0"/>
          <c:tx>
            <c:strRef>
              <c:f>Prognozės_2025.05!$I$4</c:f>
              <c:strCache>
                <c:ptCount val="1"/>
                <c:pt idx="0">
                  <c:v>2023</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Prognozės_2025.05!$B$5:$B$8</c:f>
              <c:strCache>
                <c:ptCount val="4"/>
                <c:pt idx="0">
                  <c:v>Real GDP, annual change, %</c:v>
                </c:pt>
                <c:pt idx="1">
                  <c:v>Average HICP inflation, %</c:v>
                </c:pt>
                <c:pt idx="2">
                  <c:v>Average gross monthly wages, annual change, %</c:v>
                </c:pt>
                <c:pt idx="3">
                  <c:v>Unemployment rate, %</c:v>
                </c:pt>
              </c:strCache>
            </c:strRef>
          </c:cat>
          <c:val>
            <c:numRef>
              <c:f>Prognozės_2025.05!$I$5:$I$8</c:f>
              <c:numCache>
                <c:formatCode>0.0</c:formatCode>
                <c:ptCount val="4"/>
                <c:pt idx="0">
                  <c:v>0.3</c:v>
                </c:pt>
                <c:pt idx="1">
                  <c:v>8.6999999999999993</c:v>
                </c:pt>
                <c:pt idx="2">
                  <c:v>12.6</c:v>
                </c:pt>
                <c:pt idx="3">
                  <c:v>6.9</c:v>
                </c:pt>
              </c:numCache>
            </c:numRef>
          </c:val>
          <c:extLst>
            <c:ext xmlns:c16="http://schemas.microsoft.com/office/drawing/2014/chart" uri="{C3380CC4-5D6E-409C-BE32-E72D297353CC}">
              <c16:uniqueId val="{00000000-B301-40D2-95F5-9D17DF091364}"/>
            </c:ext>
          </c:extLst>
        </c:ser>
        <c:ser>
          <c:idx val="0"/>
          <c:order val="1"/>
          <c:tx>
            <c:strRef>
              <c:f>Prognozės_2025.05!$J$4</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Prognozės_2025.05!$B$5:$B$8</c:f>
              <c:strCache>
                <c:ptCount val="4"/>
                <c:pt idx="0">
                  <c:v>Real GDP, annual change, %</c:v>
                </c:pt>
                <c:pt idx="1">
                  <c:v>Average HICP inflation, %</c:v>
                </c:pt>
                <c:pt idx="2">
                  <c:v>Average gross monthly wages, annual change, %</c:v>
                </c:pt>
                <c:pt idx="3">
                  <c:v>Unemployment rate, %</c:v>
                </c:pt>
              </c:strCache>
            </c:strRef>
          </c:cat>
          <c:val>
            <c:numRef>
              <c:f>Prognozės_2025.05!$J$5:$J$8</c:f>
              <c:numCache>
                <c:formatCode>0.0</c:formatCode>
                <c:ptCount val="4"/>
                <c:pt idx="0">
                  <c:v>2.8</c:v>
                </c:pt>
                <c:pt idx="1">
                  <c:v>0.9</c:v>
                </c:pt>
                <c:pt idx="2">
                  <c:v>10.199999999999999</c:v>
                </c:pt>
                <c:pt idx="3">
                  <c:v>7.1</c:v>
                </c:pt>
              </c:numCache>
            </c:numRef>
          </c:val>
          <c:extLst>
            <c:ext xmlns:c16="http://schemas.microsoft.com/office/drawing/2014/chart" uri="{C3380CC4-5D6E-409C-BE32-E72D297353CC}">
              <c16:uniqueId val="{00000001-B301-40D2-95F5-9D17DF091364}"/>
            </c:ext>
          </c:extLst>
        </c:ser>
        <c:ser>
          <c:idx val="1"/>
          <c:order val="2"/>
          <c:tx>
            <c:strRef>
              <c:f>Prognozės_2025.05!$K$4</c:f>
              <c:strCache>
                <c:ptCount val="1"/>
                <c:pt idx="0">
                  <c:v>2025P</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Prognozės_2025.05!$B$5:$B$8</c:f>
              <c:strCache>
                <c:ptCount val="4"/>
                <c:pt idx="0">
                  <c:v>Real GDP, annual change, %</c:v>
                </c:pt>
                <c:pt idx="1">
                  <c:v>Average HICP inflation, %</c:v>
                </c:pt>
                <c:pt idx="2">
                  <c:v>Average gross monthly wages, annual change, %</c:v>
                </c:pt>
                <c:pt idx="3">
                  <c:v>Unemployment rate, %</c:v>
                </c:pt>
              </c:strCache>
            </c:strRef>
          </c:cat>
          <c:val>
            <c:numRef>
              <c:f>Prognozės_2025.05!$K$5:$K$8</c:f>
              <c:numCache>
                <c:formatCode>0.0</c:formatCode>
                <c:ptCount val="4"/>
                <c:pt idx="0">
                  <c:v>2.7</c:v>
                </c:pt>
                <c:pt idx="1">
                  <c:v>3.6</c:v>
                </c:pt>
                <c:pt idx="2">
                  <c:v>8.6999999999999993</c:v>
                </c:pt>
                <c:pt idx="3">
                  <c:v>6.8</c:v>
                </c:pt>
              </c:numCache>
            </c:numRef>
          </c:val>
          <c:extLst>
            <c:ext xmlns:c16="http://schemas.microsoft.com/office/drawing/2014/chart" uri="{C3380CC4-5D6E-409C-BE32-E72D297353CC}">
              <c16:uniqueId val="{00000002-B301-40D2-95F5-9D17DF091364}"/>
            </c:ext>
          </c:extLst>
        </c:ser>
        <c:ser>
          <c:idx val="2"/>
          <c:order val="3"/>
          <c:tx>
            <c:strRef>
              <c:f>Prognozės_2025.05!$L$4</c:f>
              <c:strCache>
                <c:ptCount val="1"/>
                <c:pt idx="0">
                  <c:v>2026P</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Prognozės_2025.05!$B$5:$B$8</c:f>
              <c:strCache>
                <c:ptCount val="4"/>
                <c:pt idx="0">
                  <c:v>Real GDP, annual change, %</c:v>
                </c:pt>
                <c:pt idx="1">
                  <c:v>Average HICP inflation, %</c:v>
                </c:pt>
                <c:pt idx="2">
                  <c:v>Average gross monthly wages, annual change, %</c:v>
                </c:pt>
                <c:pt idx="3">
                  <c:v>Unemployment rate, %</c:v>
                </c:pt>
              </c:strCache>
            </c:strRef>
          </c:cat>
          <c:val>
            <c:numRef>
              <c:f>Prognozės_2025.05!$L$5:$L$8</c:f>
              <c:numCache>
                <c:formatCode>0.0</c:formatCode>
                <c:ptCount val="4"/>
                <c:pt idx="0">
                  <c:v>2.5</c:v>
                </c:pt>
                <c:pt idx="1">
                  <c:v>2.5</c:v>
                </c:pt>
                <c:pt idx="2">
                  <c:v>7.8</c:v>
                </c:pt>
                <c:pt idx="3">
                  <c:v>7.1</c:v>
                </c:pt>
              </c:numCache>
            </c:numRef>
          </c:val>
          <c:extLst>
            <c:ext xmlns:c16="http://schemas.microsoft.com/office/drawing/2014/chart" uri="{C3380CC4-5D6E-409C-BE32-E72D297353CC}">
              <c16:uniqueId val="{00000003-B301-40D2-95F5-9D17DF091364}"/>
            </c:ext>
          </c:extLst>
        </c:ser>
        <c:ser>
          <c:idx val="4"/>
          <c:order val="4"/>
          <c:tx>
            <c:strRef>
              <c:f>Prognozės_2025.05!$M$4</c:f>
              <c:strCache>
                <c:ptCount val="1"/>
                <c:pt idx="0">
                  <c:v>2027P</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Prognozės_2025.05!$B$5:$B$8</c:f>
              <c:strCache>
                <c:ptCount val="4"/>
                <c:pt idx="0">
                  <c:v>Real GDP, annual change, %</c:v>
                </c:pt>
                <c:pt idx="1">
                  <c:v>Average HICP inflation, %</c:v>
                </c:pt>
                <c:pt idx="2">
                  <c:v>Average gross monthly wages, annual change, %</c:v>
                </c:pt>
                <c:pt idx="3">
                  <c:v>Unemployment rate, %</c:v>
                </c:pt>
              </c:strCache>
            </c:strRef>
          </c:cat>
          <c:val>
            <c:numRef>
              <c:f>Prognozės_2025.05!$M$5:$M$8</c:f>
              <c:numCache>
                <c:formatCode>0.0</c:formatCode>
                <c:ptCount val="4"/>
                <c:pt idx="0">
                  <c:v>2.6</c:v>
                </c:pt>
                <c:pt idx="1">
                  <c:v>2.5</c:v>
                </c:pt>
                <c:pt idx="2">
                  <c:v>7</c:v>
                </c:pt>
                <c:pt idx="3">
                  <c:v>6.5</c:v>
                </c:pt>
              </c:numCache>
            </c:numRef>
          </c:val>
          <c:extLst>
            <c:ext xmlns:c16="http://schemas.microsoft.com/office/drawing/2014/chart" uri="{C3380CC4-5D6E-409C-BE32-E72D297353CC}">
              <c16:uniqueId val="{00000004-B301-40D2-95F5-9D17DF091364}"/>
            </c:ext>
          </c:extLst>
        </c:ser>
        <c:dLbls>
          <c:showLegendKey val="0"/>
          <c:showVal val="0"/>
          <c:showCatName val="0"/>
          <c:showSerName val="0"/>
          <c:showPercent val="0"/>
          <c:showBubbleSize val="0"/>
        </c:dLbls>
        <c:gapWidth val="111"/>
        <c:axId val="539315648"/>
        <c:axId val="539318272"/>
      </c:barChart>
      <c:catAx>
        <c:axId val="539315648"/>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lt-LT"/>
          </a:p>
        </c:txPr>
        <c:crossAx val="539318272"/>
        <c:crosses val="autoZero"/>
        <c:auto val="1"/>
        <c:lblAlgn val="ctr"/>
        <c:lblOffset val="100"/>
        <c:noMultiLvlLbl val="0"/>
      </c:catAx>
      <c:valAx>
        <c:axId val="539318272"/>
        <c:scaling>
          <c:orientation val="minMax"/>
        </c:scaling>
        <c:delete val="1"/>
        <c:axPos val="l"/>
        <c:numFmt formatCode="0.0" sourceLinked="1"/>
        <c:majorTickMark val="none"/>
        <c:minorTickMark val="none"/>
        <c:tickLblPos val="nextTo"/>
        <c:crossAx val="539315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lt-LT"/>
        </a:p>
      </c:txPr>
    </c:legend>
    <c:plotVisOnly val="1"/>
    <c:dispBlanksAs val="gap"/>
    <c:showDLblsOverMax val="0"/>
  </c:chart>
  <c:spPr>
    <a:noFill/>
    <a:ln w="9525" cap="flat" cmpd="sng" algn="ctr">
      <a:noFill/>
      <a:round/>
    </a:ln>
    <a:effectLst/>
  </c:spPr>
  <c:txPr>
    <a:bodyPr/>
    <a:lstStyle/>
    <a:p>
      <a:pPr>
        <a:defRPr sz="900">
          <a:solidFill>
            <a:schemeClr val="tx1"/>
          </a:solidFill>
        </a:defRPr>
      </a:pPr>
      <a:endParaRPr lang="lt-LT"/>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7.1942357558805778E-2"/>
          <c:w val="0.98281249999999998"/>
          <c:h val="0.8608519697862869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8B2-4F15-AC4B-BAB07AF29EF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98B2-4F15-AC4B-BAB07AF29EFB}"/>
              </c:ext>
            </c:extLst>
          </c:dPt>
          <c:dPt>
            <c:idx val="2"/>
            <c:invertIfNegative val="0"/>
            <c:bubble3D val="0"/>
            <c:extLst>
              <c:ext xmlns:c16="http://schemas.microsoft.com/office/drawing/2014/chart" uri="{C3380CC4-5D6E-409C-BE32-E72D297353CC}">
                <c16:uniqueId val="{00000005-98B2-4F15-AC4B-BAB07AF29EFB}"/>
              </c:ext>
            </c:extLst>
          </c:dPt>
          <c:dPt>
            <c:idx val="3"/>
            <c:invertIfNegative val="0"/>
            <c:bubble3D val="0"/>
            <c:extLst>
              <c:ext xmlns:c16="http://schemas.microsoft.com/office/drawing/2014/chart" uri="{C3380CC4-5D6E-409C-BE32-E72D297353CC}">
                <c16:uniqueId val="{00000007-98B2-4F15-AC4B-BAB07AF29EFB}"/>
              </c:ext>
            </c:extLst>
          </c:dPt>
          <c:dPt>
            <c:idx val="4"/>
            <c:invertIfNegative val="0"/>
            <c:bubble3D val="0"/>
            <c:extLst>
              <c:ext xmlns:c16="http://schemas.microsoft.com/office/drawing/2014/chart" uri="{C3380CC4-5D6E-409C-BE32-E72D297353CC}">
                <c16:uniqueId val="{00000009-98B2-4F15-AC4B-BAB07AF29EFB}"/>
              </c:ext>
            </c:extLst>
          </c:dPt>
          <c:dPt>
            <c:idx val="5"/>
            <c:invertIfNegative val="0"/>
            <c:bubble3D val="0"/>
            <c:extLst>
              <c:ext xmlns:c16="http://schemas.microsoft.com/office/drawing/2014/chart" uri="{C3380CC4-5D6E-409C-BE32-E72D297353CC}">
                <c16:uniqueId val="{0000000B-98B2-4F15-AC4B-BAB07AF29EFB}"/>
              </c:ext>
            </c:extLst>
          </c:dPt>
          <c:dPt>
            <c:idx val="6"/>
            <c:invertIfNegative val="0"/>
            <c:bubble3D val="0"/>
            <c:extLst>
              <c:ext xmlns:c16="http://schemas.microsoft.com/office/drawing/2014/chart" uri="{C3380CC4-5D6E-409C-BE32-E72D297353CC}">
                <c16:uniqueId val="{0000000D-98B2-4F15-AC4B-BAB07AF29EFB}"/>
              </c:ext>
            </c:extLst>
          </c:dPt>
          <c:dLbls>
            <c:numFmt formatCode="&quot;€&quot;_-* #,##0.00_-;\-* #,##0.00\ &quot;€&quot;_-;_-* &quot;-&quot;??\ &quot;€&quot;_-;_-@_-"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Signet</c:v>
                </c:pt>
                <c:pt idx="1">
                  <c:v>IPOPEMA</c:v>
                </c:pt>
                <c:pt idx="2">
                  <c:v>Enlight Research</c:v>
                </c:pt>
                <c:pt idx="3">
                  <c:v>Swedbank</c:v>
                </c:pt>
                <c:pt idx="4">
                  <c:v>Norne</c:v>
                </c:pt>
                <c:pt idx="5">
                  <c:v>Erste</c:v>
                </c:pt>
                <c:pt idx="6">
                  <c:v>Wood &amp; Co</c:v>
                </c:pt>
              </c:strCache>
            </c:strRef>
          </c:cat>
          <c:val>
            <c:numRef>
              <c:f>Sheet1!$B$2:$B$8</c:f>
              <c:numCache>
                <c:formatCode>[$€-2]\ #\ ##0.00;[Red]\-[$€-2]\ #\ ##0.00</c:formatCode>
                <c:ptCount val="7"/>
                <c:pt idx="0" formatCode="General">
                  <c:v>1.27</c:v>
                </c:pt>
                <c:pt idx="1">
                  <c:v>1.2</c:v>
                </c:pt>
                <c:pt idx="2">
                  <c:v>1.1100000000000001</c:v>
                </c:pt>
                <c:pt idx="3">
                  <c:v>1.1000000000000001</c:v>
                </c:pt>
                <c:pt idx="4" formatCode="General">
                  <c:v>0.97</c:v>
                </c:pt>
                <c:pt idx="5" formatCode="General">
                  <c:v>0.96</c:v>
                </c:pt>
                <c:pt idx="6">
                  <c:v>0.96</c:v>
                </c:pt>
              </c:numCache>
            </c:numRef>
          </c:val>
          <c:extLst>
            <c:ext xmlns:c16="http://schemas.microsoft.com/office/drawing/2014/chart" uri="{C3380CC4-5D6E-409C-BE32-E72D297353CC}">
              <c16:uniqueId val="{0000000E-98B2-4F15-AC4B-BAB07AF29EFB}"/>
            </c:ext>
          </c:extLst>
        </c:ser>
        <c:dLbls>
          <c:showLegendKey val="0"/>
          <c:showVal val="0"/>
          <c:showCatName val="0"/>
          <c:showSerName val="0"/>
          <c:showPercent val="0"/>
          <c:showBubbleSize val="0"/>
        </c:dLbls>
        <c:gapWidth val="125"/>
        <c:axId val="835098655"/>
        <c:axId val="1588476000"/>
      </c:barChart>
      <c:lineChart>
        <c:grouping val="standard"/>
        <c:varyColors val="0"/>
        <c:ser>
          <c:idx val="1"/>
          <c:order val="1"/>
          <c:tx>
            <c:strRef>
              <c:f>Sheet1!$C$1</c:f>
              <c:strCache>
                <c:ptCount val="1"/>
                <c:pt idx="0">
                  <c:v>Series 2</c:v>
                </c:pt>
              </c:strCache>
            </c:strRef>
          </c:tx>
          <c:spPr>
            <a:ln w="12700" cap="rnd">
              <a:solidFill>
                <a:schemeClr val="tx1"/>
              </a:solidFill>
              <a:prstDash val="dash"/>
              <a:round/>
            </a:ln>
            <a:effectLst/>
          </c:spPr>
          <c:marker>
            <c:symbol val="none"/>
          </c:marker>
          <c:cat>
            <c:strRef>
              <c:f>Sheet1!$A$2:$A$8</c:f>
              <c:strCache>
                <c:ptCount val="7"/>
                <c:pt idx="0">
                  <c:v>Signet</c:v>
                </c:pt>
                <c:pt idx="1">
                  <c:v>IPOPEMA</c:v>
                </c:pt>
                <c:pt idx="2">
                  <c:v>Enlight Research</c:v>
                </c:pt>
                <c:pt idx="3">
                  <c:v>Swedbank</c:v>
                </c:pt>
                <c:pt idx="4">
                  <c:v>Norne</c:v>
                </c:pt>
                <c:pt idx="5">
                  <c:v>Erste</c:v>
                </c:pt>
                <c:pt idx="6">
                  <c:v>Wood &amp; Co</c:v>
                </c:pt>
              </c:strCache>
            </c:strRef>
          </c:cat>
          <c:val>
            <c:numRef>
              <c:f>Sheet1!$C$2:$C$8</c:f>
              <c:numCache>
                <c:formatCode>General</c:formatCode>
                <c:ptCount val="7"/>
                <c:pt idx="0">
                  <c:v>0.82599999999999996</c:v>
                </c:pt>
                <c:pt idx="1">
                  <c:v>0.82599999999999996</c:v>
                </c:pt>
                <c:pt idx="2">
                  <c:v>0.82599999999999996</c:v>
                </c:pt>
                <c:pt idx="3">
                  <c:v>0.82599999999999996</c:v>
                </c:pt>
                <c:pt idx="4">
                  <c:v>0.82599999999999996</c:v>
                </c:pt>
                <c:pt idx="5">
                  <c:v>0.82599999999999996</c:v>
                </c:pt>
                <c:pt idx="6">
                  <c:v>0.82599999999999996</c:v>
                </c:pt>
              </c:numCache>
            </c:numRef>
          </c:val>
          <c:smooth val="0"/>
          <c:extLst>
            <c:ext xmlns:c16="http://schemas.microsoft.com/office/drawing/2014/chart" uri="{C3380CC4-5D6E-409C-BE32-E72D297353CC}">
              <c16:uniqueId val="{0000000F-98B2-4F15-AC4B-BAB07AF29EFB}"/>
            </c:ext>
          </c:extLst>
        </c:ser>
        <c:dLbls>
          <c:showLegendKey val="0"/>
          <c:showVal val="0"/>
          <c:showCatName val="0"/>
          <c:showSerName val="0"/>
          <c:showPercent val="0"/>
          <c:showBubbleSize val="0"/>
        </c:dLbls>
        <c:marker val="1"/>
        <c:smooth val="0"/>
        <c:axId val="253756256"/>
        <c:axId val="253755776"/>
      </c:lineChart>
      <c:catAx>
        <c:axId val="835098655"/>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1588476000"/>
        <c:crosses val="autoZero"/>
        <c:auto val="1"/>
        <c:lblAlgn val="ctr"/>
        <c:lblOffset val="100"/>
        <c:noMultiLvlLbl val="0"/>
      </c:catAx>
      <c:valAx>
        <c:axId val="1588476000"/>
        <c:scaling>
          <c:orientation val="minMax"/>
          <c:min val="0"/>
        </c:scaling>
        <c:delete val="1"/>
        <c:axPos val="l"/>
        <c:numFmt formatCode="General" sourceLinked="1"/>
        <c:majorTickMark val="out"/>
        <c:minorTickMark val="none"/>
        <c:tickLblPos val="nextTo"/>
        <c:crossAx val="835098655"/>
        <c:crosses val="autoZero"/>
        <c:crossBetween val="between"/>
      </c:valAx>
      <c:valAx>
        <c:axId val="25375577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253756256"/>
        <c:crosses val="max"/>
        <c:crossBetween val="between"/>
      </c:valAx>
      <c:catAx>
        <c:axId val="253756256"/>
        <c:scaling>
          <c:orientation val="minMax"/>
        </c:scaling>
        <c:delete val="1"/>
        <c:axPos val="b"/>
        <c:numFmt formatCode="General" sourceLinked="1"/>
        <c:majorTickMark val="out"/>
        <c:minorTickMark val="none"/>
        <c:tickLblPos val="nextTo"/>
        <c:crossAx val="253755776"/>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76241839819754"/>
          <c:y val="8.3424857727421212E-2"/>
          <c:w val="0.52089090392651505"/>
          <c:h val="0.88473844617189323"/>
        </c:manualLayout>
      </c:layout>
      <c:barChart>
        <c:barDir val="col"/>
        <c:grouping val="stacked"/>
        <c:varyColors val="0"/>
        <c:ser>
          <c:idx val="0"/>
          <c:order val="0"/>
          <c:tx>
            <c:strRef>
              <c:f>Sheet1!$A$2</c:f>
              <c:strCache>
                <c:ptCount val="1"/>
                <c:pt idx="0">
                  <c:v>Daily Banking</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8B0-4ABE-B961-96B4B37CA109}"/>
              </c:ext>
            </c:extLst>
          </c:dPt>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Sheet1!$B$2:$C$2</c:f>
              <c:numCache>
                <c:formatCode>_-* #,##0.0_-;\-* #,##0.0_-;_-* "-"??_-;_-@_-</c:formatCode>
                <c:ptCount val="2"/>
                <c:pt idx="0" formatCode="0.0">
                  <c:v>4.71</c:v>
                </c:pt>
                <c:pt idx="1">
                  <c:v>4.47</c:v>
                </c:pt>
              </c:numCache>
            </c:numRef>
          </c:val>
          <c:extLst>
            <c:ext xmlns:c16="http://schemas.microsoft.com/office/drawing/2014/chart" uri="{C3380CC4-5D6E-409C-BE32-E72D297353CC}">
              <c16:uniqueId val="{00000002-C8B0-4ABE-B961-96B4B37CA109}"/>
            </c:ext>
          </c:extLst>
        </c:ser>
        <c:ser>
          <c:idx val="4"/>
          <c:order val="1"/>
          <c:tx>
            <c:strRef>
              <c:f>Sheet1!$A$3</c:f>
              <c:strCache>
                <c:ptCount val="1"/>
                <c:pt idx="0">
                  <c:v>Renovation </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Sheet1!$B$3:$C$3</c:f>
              <c:numCache>
                <c:formatCode>_-* #,##0.0_-;\-* #,##0.0_-;_-* "-"??_-;_-@_-</c:formatCode>
                <c:ptCount val="2"/>
                <c:pt idx="0" formatCode="0.0">
                  <c:v>3.4</c:v>
                </c:pt>
                <c:pt idx="1">
                  <c:v>4.34</c:v>
                </c:pt>
              </c:numCache>
            </c:numRef>
          </c:val>
          <c:extLst>
            <c:ext xmlns:c16="http://schemas.microsoft.com/office/drawing/2014/chart" uri="{C3380CC4-5D6E-409C-BE32-E72D297353CC}">
              <c16:uniqueId val="{00000003-C8B0-4ABE-B961-96B4B37CA109}"/>
            </c:ext>
          </c:extLst>
        </c:ser>
        <c:ser>
          <c:idx val="3"/>
          <c:order val="2"/>
          <c:tx>
            <c:strRef>
              <c:f>Sheet1!$A$4</c:f>
              <c:strCache>
                <c:ptCount val="1"/>
                <c:pt idx="0">
                  <c:v>Capital Markets</c:v>
                </c:pt>
              </c:strCache>
            </c:strRef>
          </c:tx>
          <c:spPr>
            <a:solidFill>
              <a:schemeClr val="tx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Sheet1!$B$4:$C$4</c:f>
              <c:numCache>
                <c:formatCode>_-* #,##0.0_-;\-* #,##0.0_-;_-* "-"??_-;_-@_-</c:formatCode>
                <c:ptCount val="2"/>
                <c:pt idx="0" formatCode="0.0">
                  <c:v>1.84</c:v>
                </c:pt>
                <c:pt idx="1">
                  <c:v>1.89</c:v>
                </c:pt>
              </c:numCache>
            </c:numRef>
          </c:val>
          <c:extLst>
            <c:ext xmlns:c16="http://schemas.microsoft.com/office/drawing/2014/chart" uri="{C3380CC4-5D6E-409C-BE32-E72D297353CC}">
              <c16:uniqueId val="{00000004-C8B0-4ABE-B961-96B4B37CA109}"/>
            </c:ext>
          </c:extLst>
        </c:ser>
        <c:ser>
          <c:idx val="1"/>
          <c:order val="3"/>
          <c:tx>
            <c:strRef>
              <c:f>Sheet1!$A$5</c:f>
              <c:strCache>
                <c:ptCount val="1"/>
                <c:pt idx="0">
                  <c:v>Other Services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Sheet1!$B$5:$C$5</c:f>
              <c:numCache>
                <c:formatCode>_-* #,##0.0_-;\-* #,##0.0_-;_-* "-"??_-;_-@_-</c:formatCode>
                <c:ptCount val="2"/>
                <c:pt idx="0" formatCode="0.0">
                  <c:v>0.59</c:v>
                </c:pt>
                <c:pt idx="1">
                  <c:v>0.71</c:v>
                </c:pt>
              </c:numCache>
            </c:numRef>
          </c:val>
          <c:extLst>
            <c:ext xmlns:c16="http://schemas.microsoft.com/office/drawing/2014/chart" uri="{C3380CC4-5D6E-409C-BE32-E72D297353CC}">
              <c16:uniqueId val="{00000005-C8B0-4ABE-B961-96B4B37CA109}"/>
            </c:ext>
          </c:extLst>
        </c:ser>
        <c:ser>
          <c:idx val="2"/>
          <c:order val="4"/>
          <c:tx>
            <c:strRef>
              <c:f>Sheet1!$A$6</c:f>
              <c:strCache>
                <c:ptCount val="1"/>
                <c:pt idx="0">
                  <c:v>Asset Management</c:v>
                </c:pt>
              </c:strCache>
            </c:strRef>
          </c:tx>
          <c:spPr>
            <a:solidFill>
              <a:schemeClr val="accent6"/>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B0-4ABE-B961-96B4B37CA109}"/>
                </c:ext>
              </c:extLst>
            </c:dLbl>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j-lt"/>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Sheet1!$B$6:$C$6</c:f>
              <c:numCache>
                <c:formatCode>_-* #,##0.0_-;\-* #,##0.0_-;_-* "-"??_-;_-@_-</c:formatCode>
                <c:ptCount val="2"/>
                <c:pt idx="0" formatCode="0.0">
                  <c:v>3.2</c:v>
                </c:pt>
                <c:pt idx="1">
                  <c:v>3.7</c:v>
                </c:pt>
              </c:numCache>
            </c:numRef>
          </c:val>
          <c:extLst>
            <c:ext xmlns:c16="http://schemas.microsoft.com/office/drawing/2014/chart" uri="{C3380CC4-5D6E-409C-BE32-E72D297353CC}">
              <c16:uniqueId val="{00000007-C8B0-4ABE-B961-96B4B37CA109}"/>
            </c:ext>
          </c:extLst>
        </c:ser>
        <c:ser>
          <c:idx val="5"/>
          <c:order val="5"/>
          <c:tx>
            <c:strRef>
              <c:f>Sheet1!$A$7</c:f>
              <c:strCache>
                <c:ptCount val="1"/>
                <c:pt idx="0">
                  <c:v>Total</c:v>
                </c:pt>
              </c:strCache>
            </c:strRef>
          </c:tx>
          <c:spPr>
            <a:noFill/>
            <a:ln>
              <a:noFill/>
            </a:ln>
            <a:effectLst/>
          </c:spPr>
          <c:invertIfNegative val="0"/>
          <c:dLbls>
            <c:numFmt formatCode="#,##0.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1H`24</c:v>
                </c:pt>
                <c:pt idx="1">
                  <c:v>1H`25</c:v>
                </c:pt>
              </c:strCache>
            </c:strRef>
          </c:cat>
          <c:val>
            <c:numRef>
              <c:f>Sheet1!$B$7:$C$7</c:f>
              <c:numCache>
                <c:formatCode>_-* #,##0.0_-;\-* #,##0.0_-;_-* "-"??_-;_-@_-</c:formatCode>
                <c:ptCount val="2"/>
                <c:pt idx="0" formatCode="0.0">
                  <c:v>13.74</c:v>
                </c:pt>
                <c:pt idx="1">
                  <c:v>15.11</c:v>
                </c:pt>
              </c:numCache>
            </c:numRef>
          </c:val>
          <c:extLst>
            <c:ext xmlns:c16="http://schemas.microsoft.com/office/drawing/2014/chart" uri="{C3380CC4-5D6E-409C-BE32-E72D297353CC}">
              <c16:uniqueId val="{00000008-C8B0-4ABE-B961-96B4B37CA109}"/>
            </c:ext>
          </c:extLst>
        </c:ser>
        <c:dLbls>
          <c:dLblPos val="ctr"/>
          <c:showLegendKey val="0"/>
          <c:showVal val="1"/>
          <c:showCatName val="0"/>
          <c:showSerName val="0"/>
          <c:showPercent val="0"/>
          <c:showBubbleSize val="0"/>
        </c:dLbls>
        <c:gapWidth val="30"/>
        <c:overlap val="100"/>
        <c:axId val="1322069071"/>
        <c:axId val="1322071151"/>
      </c:barChart>
      <c:catAx>
        <c:axId val="1322069071"/>
        <c:scaling>
          <c:orientation val="minMax"/>
        </c:scaling>
        <c:delete val="0"/>
        <c:axPos val="b"/>
        <c:numFmt formatCode="General" sourceLinked="1"/>
        <c:majorTickMark val="none"/>
        <c:minorTickMark val="none"/>
        <c:tickLblPos val="nextTo"/>
        <c:spPr>
          <a:noFill/>
          <a:ln w="12700" cap="flat" cmpd="sng" algn="ctr">
            <a:solidFill>
              <a:schemeClr val="accent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Arial" panose="020B0604020202020204" pitchFamily="34" charset="0"/>
              </a:defRPr>
            </a:pPr>
            <a:endParaRPr lang="en-US"/>
          </a:p>
        </c:txPr>
        <c:crossAx val="1322071151"/>
        <c:crosses val="autoZero"/>
        <c:auto val="1"/>
        <c:lblAlgn val="ctr"/>
        <c:lblOffset val="100"/>
        <c:noMultiLvlLbl val="0"/>
      </c:catAx>
      <c:valAx>
        <c:axId val="1322071151"/>
        <c:scaling>
          <c:orientation val="minMax"/>
          <c:max val="20"/>
        </c:scaling>
        <c:delete val="1"/>
        <c:axPos val="l"/>
        <c:numFmt formatCode="0.0" sourceLinked="1"/>
        <c:majorTickMark val="out"/>
        <c:minorTickMark val="none"/>
        <c:tickLblPos val="nextTo"/>
        <c:crossAx val="1322069071"/>
        <c:crosses val="autoZero"/>
        <c:crossBetween val="between"/>
      </c:valAx>
      <c:spPr>
        <a:noFill/>
        <a:ln>
          <a:noFill/>
        </a:ln>
        <a:effectLst/>
      </c:spPr>
    </c:plotArea>
    <c:legend>
      <c:legendPos val="r"/>
      <c:legendEntry>
        <c:idx val="0"/>
        <c:delete val="1"/>
      </c:legendEntry>
      <c:layout>
        <c:manualLayout>
          <c:xMode val="edge"/>
          <c:yMode val="edge"/>
          <c:x val="0.6925978699338553"/>
          <c:y val="0.52281026589588486"/>
          <c:w val="0.23304544764798896"/>
          <c:h val="0.1942268122676233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j-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rgbClr val="000408"/>
          </a:solidFill>
          <a:latin typeface="+mj-lt"/>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109181141439205E-2"/>
          <c:y val="0.10004051837270339"/>
          <c:w val="0.94789081885856075"/>
          <c:h val="0.79583333333333328"/>
        </c:manualLayout>
      </c:layout>
      <c:doughnutChart>
        <c:varyColors val="1"/>
        <c:ser>
          <c:idx val="0"/>
          <c:order val="0"/>
          <c:tx>
            <c:strRef>
              <c:f>Sheet1!$B$1</c:f>
              <c:strCache>
                <c:ptCount val="1"/>
                <c:pt idx="0">
                  <c:v>Breakdown </c:v>
                </c:pt>
              </c:strCache>
            </c:strRef>
          </c:tx>
          <c:spPr>
            <a:ln w="12700"/>
          </c:spPr>
          <c:dPt>
            <c:idx val="0"/>
            <c:bubble3D val="0"/>
            <c:spPr>
              <a:solidFill>
                <a:schemeClr val="tx2"/>
              </a:solidFill>
              <a:ln w="12700">
                <a:solidFill>
                  <a:schemeClr val="lt1"/>
                </a:solidFill>
              </a:ln>
              <a:effectLst/>
            </c:spPr>
            <c:extLst>
              <c:ext xmlns:c16="http://schemas.microsoft.com/office/drawing/2014/chart" uri="{C3380CC4-5D6E-409C-BE32-E72D297353CC}">
                <c16:uniqueId val="{00000001-5AFB-450C-BC03-E4B585B12B29}"/>
              </c:ext>
            </c:extLst>
          </c:dPt>
          <c:dPt>
            <c:idx val="1"/>
            <c:bubble3D val="0"/>
            <c:spPr>
              <a:solidFill>
                <a:schemeClr val="accent6"/>
              </a:solidFill>
              <a:ln w="12700">
                <a:solidFill>
                  <a:schemeClr val="lt1"/>
                </a:solidFill>
              </a:ln>
              <a:effectLst/>
            </c:spPr>
            <c:extLst>
              <c:ext xmlns:c16="http://schemas.microsoft.com/office/drawing/2014/chart" uri="{C3380CC4-5D6E-409C-BE32-E72D297353CC}">
                <c16:uniqueId val="{00000003-5AFB-450C-BC03-E4B585B12B29}"/>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5AFB-450C-BC03-E4B585B12B29}"/>
              </c:ext>
            </c:extLst>
          </c:dPt>
          <c:dPt>
            <c:idx val="3"/>
            <c:bubble3D val="0"/>
            <c:spPr>
              <a:solidFill>
                <a:schemeClr val="accent4"/>
              </a:solidFill>
              <a:ln w="12700">
                <a:solidFill>
                  <a:schemeClr val="lt1"/>
                </a:solidFill>
              </a:ln>
              <a:effectLst/>
            </c:spPr>
            <c:extLst>
              <c:ext xmlns:c16="http://schemas.microsoft.com/office/drawing/2014/chart" uri="{C3380CC4-5D6E-409C-BE32-E72D297353CC}">
                <c16:uniqueId val="{00000007-5AFB-450C-BC03-E4B585B12B29}"/>
              </c:ext>
            </c:extLst>
          </c:dPt>
          <c:dPt>
            <c:idx val="4"/>
            <c:bubble3D val="0"/>
            <c:spPr>
              <a:solidFill>
                <a:schemeClr val="accent5"/>
              </a:solidFill>
              <a:ln w="12700">
                <a:solidFill>
                  <a:schemeClr val="lt1"/>
                </a:solidFill>
              </a:ln>
              <a:effectLst/>
            </c:spPr>
            <c:extLst>
              <c:ext xmlns:c16="http://schemas.microsoft.com/office/drawing/2014/chart" uri="{C3380CC4-5D6E-409C-BE32-E72D297353CC}">
                <c16:uniqueId val="{00000009-555E-422C-938E-97C7B7CB7F12}"/>
              </c:ext>
            </c:extLst>
          </c:dPt>
          <c:dLbls>
            <c:dLbl>
              <c:idx val="0"/>
              <c:layout>
                <c:manualLayout>
                  <c:x val="-7.4441687344914062E-3"/>
                  <c:y val="0"/>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AFB-450C-BC03-E4B585B12B29}"/>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5138449815361169"/>
                      <c:h val="0.18439745793197168"/>
                    </c:manualLayout>
                  </c15:layout>
                </c:ext>
                <c:ext xmlns:c16="http://schemas.microsoft.com/office/drawing/2014/chart" uri="{C3380CC4-5D6E-409C-BE32-E72D297353CC}">
                  <c16:uniqueId val="{00000003-5AFB-450C-BC03-E4B585B12B29}"/>
                </c:ext>
              </c:extLst>
            </c:dLbl>
            <c:dLbl>
              <c:idx val="2"/>
              <c:layout>
                <c:manualLayout>
                  <c:x val="0"/>
                  <c:y val="-1.87499054200145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AFB-450C-BC03-E4B585B12B29}"/>
                </c:ext>
              </c:extLst>
            </c:dLbl>
            <c:dLbl>
              <c:idx val="3"/>
              <c:layout>
                <c:manualLayout>
                  <c:x val="-0.17081242721151965"/>
                  <c:y val="-0.10312447981007972"/>
                </c:manualLayout>
              </c:layout>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299980446044009"/>
                      <c:h val="0.18772087886859823"/>
                    </c:manualLayout>
                  </c15:layout>
                </c:ext>
                <c:ext xmlns:c16="http://schemas.microsoft.com/office/drawing/2014/chart" uri="{C3380CC4-5D6E-409C-BE32-E72D297353CC}">
                  <c16:uniqueId val="{00000007-5AFB-450C-BC03-E4B585B12B29}"/>
                </c:ext>
              </c:extLst>
            </c:dLbl>
            <c:spPr>
              <a:noFill/>
              <a:ln>
                <a:noFill/>
              </a:ln>
              <a:effectLst/>
            </c:spPr>
            <c:txPr>
              <a:bodyPr rot="0" spcFirstLastPara="1" vertOverflow="clip" horzOverflow="clip" vert="horz" wrap="square" lIns="36576" tIns="18288" rIns="36576" bIns="18288"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Salaries</c:v>
                </c:pt>
                <c:pt idx="1">
                  <c:v>IT Expenses</c:v>
                </c:pt>
                <c:pt idx="2">
                  <c:v>Marketing</c:v>
                </c:pt>
                <c:pt idx="3">
                  <c:v>Buildings &amp; Premises</c:v>
                </c:pt>
                <c:pt idx="4">
                  <c:v>Other</c:v>
                </c:pt>
              </c:strCache>
            </c:strRef>
          </c:cat>
          <c:val>
            <c:numRef>
              <c:f>Sheet1!$B$2:$B$6</c:f>
              <c:numCache>
                <c:formatCode>General</c:formatCode>
                <c:ptCount val="5"/>
                <c:pt idx="0">
                  <c:v>13.7</c:v>
                </c:pt>
                <c:pt idx="1">
                  <c:v>6.3</c:v>
                </c:pt>
                <c:pt idx="2">
                  <c:v>2.6</c:v>
                </c:pt>
                <c:pt idx="3">
                  <c:v>1.1000000000000001</c:v>
                </c:pt>
                <c:pt idx="4">
                  <c:v>4.2</c:v>
                </c:pt>
              </c:numCache>
            </c:numRef>
          </c:val>
          <c:extLst>
            <c:ext xmlns:c16="http://schemas.microsoft.com/office/drawing/2014/chart" uri="{C3380CC4-5D6E-409C-BE32-E72D297353CC}">
              <c16:uniqueId val="{00000006-5AFB-450C-BC03-E4B585B12B29}"/>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solidFill>
            <a:schemeClr val="bg1"/>
          </a:solidFill>
        </a:defRPr>
      </a:pPr>
      <a:endParaRPr lang="en-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6F_DC91964B.xml><?xml version="1.0" encoding="utf-8"?>
<p188:cmLst xmlns:a="http://schemas.openxmlformats.org/drawingml/2006/main" xmlns:r="http://schemas.openxmlformats.org/officeDocument/2006/relationships" xmlns:p188="http://schemas.microsoft.com/office/powerpoint/2018/8/main">
  <p188:cm id="{42821157-DBD2-4ACA-96EE-79D93A89A075}" authorId="{9E6A22DE-7D48-D95B-D930-CB0FEE28B0CE}" created="2025-07-24T11:34:10.819">
    <ac:deMkLst xmlns:ac="http://schemas.microsoft.com/office/drawing/2013/main/command">
      <pc:docMk xmlns:pc="http://schemas.microsoft.com/office/powerpoint/2013/main/command"/>
      <pc:sldMk xmlns:pc="http://schemas.microsoft.com/office/powerpoint/2013/main/command" cId="3700528715" sldId="367"/>
      <ac:graphicFrameMk id="3" creationId="{FA38DC42-B4AB-C62F-7AE0-20A955760E84}"/>
    </ac:deMkLst>
    <p188:replyLst>
      <p188:reply id="{31581154-5F70-4E31-9A51-1F1CDB9AF216}" authorId="{9E6A22DE-7D48-D95B-D930-CB0FEE28B0CE}" created="2025-07-24T13:11:25.792">
        <p188:txBody>
          <a:bodyPr/>
          <a:lstStyle/>
          <a:p>
            <a:r>
              <a:rPr lang="en-US"/>
              <a:t>Salaries bridge 1.6 is including -1,6 one off. Real salary increase +3,2 YoY</a:t>
            </a:r>
          </a:p>
        </p188:txBody>
      </p188:reply>
    </p188:replyLst>
    <p188:txBody>
      <a:bodyPr/>
      <a:lstStyle/>
      <a:p>
        <a:r>
          <a:rPr lang="en-US"/>
          <a:t>Ar cia pakliuna 1.6m atstatymas payroll? Kur jis ikrito</a:t>
        </a:r>
      </a:p>
    </p188:txBody>
  </p188:cm>
</p188:cmLst>
</file>

<file path=ppt/comments/modernComment_171_5180FA83.xml><?xml version="1.0" encoding="utf-8"?>
<p188:cmLst xmlns:a="http://schemas.openxmlformats.org/drawingml/2006/main" xmlns:r="http://schemas.openxmlformats.org/officeDocument/2006/relationships" xmlns:p188="http://schemas.microsoft.com/office/powerpoint/2018/8/main">
  <p188:cm id="{50D134F5-7611-4966-BC4E-EFF2AFA2D9F4}" authorId="{9E6A22DE-7D48-D95B-D930-CB0FEE28B0CE}" created="2025-07-28T14:52:05.146">
    <ac:deMkLst xmlns:ac="http://schemas.microsoft.com/office/drawing/2013/main/command">
      <pc:docMk xmlns:pc="http://schemas.microsoft.com/office/powerpoint/2013/main/command"/>
      <pc:sldMk xmlns:pc="http://schemas.microsoft.com/office/powerpoint/2013/main/command" cId="1367407235" sldId="369"/>
      <ac:graphicFrameMk id="13" creationId="{2CD718BF-37CF-9694-E6AC-6C82AF52675A}"/>
    </ac:deMkLst>
    <p188:txBody>
      <a:bodyPr/>
      <a:lstStyle/>
      <a:p>
        <a:r>
          <a:rPr lang="en-US"/>
          <a:t>renovacijos paskolos. Jiems sudarėme modelį, leidžiantį tiksliau įvertinti atidėjinių poreikį, todėl turime grįžimą.</a:t>
        </a:r>
      </a:p>
    </p188:txBody>
  </p188:cm>
</p188:cmLst>
</file>

<file path=ppt/comments/modernComment_175_F5F1611C.xml><?xml version="1.0" encoding="utf-8"?>
<p188:cmLst xmlns:a="http://schemas.openxmlformats.org/drawingml/2006/main" xmlns:r="http://schemas.openxmlformats.org/officeDocument/2006/relationships" xmlns:p188="http://schemas.microsoft.com/office/powerpoint/2018/8/main">
  <p188:cm id="{4AE06FB1-EAAD-4BAA-9CEB-ECDF09163D48}" authorId="{9E6A22DE-7D48-D95B-D930-CB0FEE28B0CE}" created="2025-07-29T13:33:47.393">
    <ac:deMkLst xmlns:ac="http://schemas.microsoft.com/office/drawing/2013/main/command">
      <pc:docMk xmlns:pc="http://schemas.microsoft.com/office/powerpoint/2013/main/command"/>
      <pc:sldMk xmlns:pc="http://schemas.microsoft.com/office/powerpoint/2013/main/command" cId="4126236956" sldId="373"/>
      <ac:graphicFrameMk id="37" creationId="{FCCE8518-54F9-1D15-5376-2AC1616F68E6}"/>
    </ac:deMkLst>
    <p188:txBody>
      <a:bodyPr/>
      <a:lstStyle/>
      <a:p>
        <a:r>
          <a:rPr lang="en-US"/>
          <a:t>Zodziu priminti apie capital recognition for 1h at a later date</a:t>
        </a:r>
      </a:p>
    </p188:txBody>
  </p188:cm>
</p188:cmLst>
</file>

<file path=ppt/comments/modernComment_19C_53225D89.xml><?xml version="1.0" encoding="utf-8"?>
<p188:cmLst xmlns:a="http://schemas.openxmlformats.org/drawingml/2006/main" xmlns:r="http://schemas.openxmlformats.org/officeDocument/2006/relationships" xmlns:p188="http://schemas.microsoft.com/office/powerpoint/2018/8/main">
  <p188:cm id="{1D96A366-C4C6-4EC3-8F3E-C96F2CD75D69}" authorId="{9E6A22DE-7D48-D95B-D930-CB0FEE28B0CE}" created="2025-07-29T06:16:13.904">
    <ac:deMkLst xmlns:ac="http://schemas.microsoft.com/office/drawing/2013/main/command">
      <pc:docMk xmlns:pc="http://schemas.microsoft.com/office/powerpoint/2013/main/command"/>
      <pc:sldMk xmlns:pc="http://schemas.microsoft.com/office/powerpoint/2013/main/command" cId="1394761097" sldId="412"/>
      <ac:spMk id="4" creationId="{0C9D8F66-46DE-C95D-4CD7-FE34DF70FE18}"/>
    </ac:deMkLst>
    <p188:txBody>
      <a:bodyPr/>
      <a:lstStyle/>
      <a:p>
        <a:r>
          <a:rPr lang="en-US"/>
          <a:t>Artea is continuing to support renewable energy infrastructure by providing €22.5 million in financing for the development of a large-scale battery energy storage system, enhancing Lithuania’s energy flexibility and integration of renewables</a:t>
        </a:r>
      </a:p>
    </p188:txBody>
  </p188:cm>
</p188:cmLst>
</file>

<file path=ppt/comments/modernComment_19E_A9F12F61.xml><?xml version="1.0" encoding="utf-8"?>
<p188:cmLst xmlns:a="http://schemas.openxmlformats.org/drawingml/2006/main" xmlns:r="http://schemas.openxmlformats.org/officeDocument/2006/relationships" xmlns:p188="http://schemas.microsoft.com/office/powerpoint/2018/8/main">
  <p188:cm id="{996357E7-147E-4352-AE4D-E62BCAA40368}" authorId="{9E6A22DE-7D48-D95B-D930-CB0FEE28B0CE}" created="2025-07-24T10:40:09.569">
    <ac:deMkLst xmlns:ac="http://schemas.microsoft.com/office/drawing/2013/main/command">
      <pc:docMk xmlns:pc="http://schemas.microsoft.com/office/powerpoint/2013/main/command"/>
      <pc:sldMk xmlns:pc="http://schemas.microsoft.com/office/powerpoint/2013/main/command" cId="2851155809" sldId="414"/>
      <ac:spMk id="9" creationId="{3A439A32-F5CC-08FB-8D35-BFF5D9DCAEB1}"/>
    </ac:deMkLst>
    <p188:txBody>
      <a:bodyPr/>
      <a:lstStyle/>
      <a:p>
        <a:r>
          <a:rPr lang="en-US"/>
          <a:t>https://www.artea.lt/lt/privatiems/taupymas-investavimas/investavimas/obligacijos/platinimai/isplatintos-emisijos</a:t>
        </a:r>
      </a:p>
    </p188:txBody>
  </p188:cm>
</p188:cmLst>
</file>

<file path=ppt/comments/modernComment_7FFFCCBA_E9F147C8.xml><?xml version="1.0" encoding="utf-8"?>
<p188:cmLst xmlns:a="http://schemas.openxmlformats.org/drawingml/2006/main" xmlns:r="http://schemas.openxmlformats.org/officeDocument/2006/relationships" xmlns:p188="http://schemas.microsoft.com/office/powerpoint/2018/8/main">
  <p188:cm id="{12090E77-61FF-4D0F-BD5C-EBF9B443A3F9}" authorId="{9E6A22DE-7D48-D95B-D930-CB0FEE28B0CE}" created="2025-07-28T11:43:59.530">
    <ac:deMkLst xmlns:ac="http://schemas.microsoft.com/office/drawing/2013/main/command">
      <pc:docMk xmlns:pc="http://schemas.microsoft.com/office/powerpoint/2013/main/command"/>
      <pc:sldMk xmlns:pc="http://schemas.microsoft.com/office/powerpoint/2013/main/command" cId="3924903880" sldId="2147470522"/>
      <ac:graphicFrameMk id="6" creationId="{6ACB14B3-E993-0981-0394-EBE9CBBEC0C3}"/>
    </ac:deMkLst>
    <p188:txBody>
      <a:bodyPr/>
      <a:lstStyle/>
      <a:p>
        <a:r>
          <a:rPr lang="en-US"/>
          <a:t>Net gain from trading activities 3.5 vs 10.2</a:t>
        </a:r>
      </a:p>
    </p188:txBody>
  </p188:cm>
</p188:cmLst>
</file>

<file path=ppt/comments/modernComment_7FFFCCC8_2631F7D1.xml><?xml version="1.0" encoding="utf-8"?>
<p188:cmLst xmlns:a="http://schemas.openxmlformats.org/drawingml/2006/main" xmlns:r="http://schemas.openxmlformats.org/officeDocument/2006/relationships" xmlns:p188="http://schemas.microsoft.com/office/powerpoint/2018/8/main">
  <p188:cm id="{1224AD9D-FB5C-47EE-ADA6-30399CD39C13}" authorId="{9E6A22DE-7D48-D95B-D930-CB0FEE28B0CE}" created="2025-07-29T06:06:42.924">
    <ac:deMkLst xmlns:ac="http://schemas.microsoft.com/office/drawing/2013/main/command">
      <pc:docMk xmlns:pc="http://schemas.microsoft.com/office/powerpoint/2013/main/command"/>
      <pc:sldMk xmlns:pc="http://schemas.microsoft.com/office/powerpoint/2013/main/command" cId="640808913" sldId="2147470536"/>
      <ac:graphicFrameMk id="122" creationId="{FC97C514-59BD-19B3-D71C-24D3C65A3329}"/>
    </ac:deMkLst>
    <p188:txBody>
      <a:bodyPr/>
      <a:lstStyle/>
      <a:p>
        <a:r>
          <a:rPr lang="en-US"/>
          <a:t>More than 90 days is usual apples to apples NPL level, our internal valuation of NPL is stricter and therefore have higher NPL vs &gt;90 days number</a:t>
        </a:r>
      </a:p>
    </p188:txBody>
  </p188:cm>
</p188:cmLst>
</file>

<file path=ppt/drawings/drawing1.xml><?xml version="1.0" encoding="utf-8"?>
<c:userShapes xmlns:c="http://schemas.openxmlformats.org/drawingml/2006/chart">
  <cdr:relSizeAnchor xmlns:cdr="http://schemas.openxmlformats.org/drawingml/2006/chartDrawing">
    <cdr:from>
      <cdr:x>0.41387</cdr:x>
      <cdr:y>0.44784</cdr:y>
    </cdr:from>
    <cdr:to>
      <cdr:x>0.58612</cdr:x>
      <cdr:y>0.53451</cdr:y>
    </cdr:to>
    <cdr:sp macro="" textlink="">
      <cdr:nvSpPr>
        <cdr:cNvPr id="2" name="TextBox 6">
          <a:extLst xmlns:a="http://schemas.openxmlformats.org/drawingml/2006/main">
            <a:ext uri="{FF2B5EF4-FFF2-40B4-BE49-F238E27FC236}">
              <a16:creationId xmlns:a16="http://schemas.microsoft.com/office/drawing/2014/main" id="{8CE4251C-F010-68D9-ED15-5CF98E8F64D5}"/>
            </a:ext>
          </a:extLst>
        </cdr:cNvPr>
        <cdr:cNvSpPr txBox="1"/>
      </cdr:nvSpPr>
      <cdr:spPr>
        <a:xfrm xmlns:a="http://schemas.openxmlformats.org/drawingml/2006/main">
          <a:off x="1781754" y="1113351"/>
          <a:ext cx="741554"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ctr">
          <a:spAutoFit/>
        </a:bodyPr>
        <a:lstStyle xmlns:a="http://schemas.openxmlformats.org/drawingml/2006/main">
          <a:defPPr>
            <a:defRPr lang="en-US"/>
          </a:defPPr>
          <a:lvl1pPr marL="0" algn="l" defTabSz="2181404" rtl="0" eaLnBrk="1" latinLnBrk="0" hangingPunct="1">
            <a:defRPr sz="4282" kern="1200">
              <a:solidFill>
                <a:schemeClr val="tx1"/>
              </a:solidFill>
              <a:latin typeface="+mn-lt"/>
              <a:ea typeface="+mn-ea"/>
              <a:cs typeface="+mn-cs"/>
            </a:defRPr>
          </a:lvl1pPr>
          <a:lvl2pPr marL="1090702" algn="l" defTabSz="2181404" rtl="0" eaLnBrk="1" latinLnBrk="0" hangingPunct="1">
            <a:defRPr sz="4282" kern="1200">
              <a:solidFill>
                <a:schemeClr val="tx1"/>
              </a:solidFill>
              <a:latin typeface="+mn-lt"/>
              <a:ea typeface="+mn-ea"/>
              <a:cs typeface="+mn-cs"/>
            </a:defRPr>
          </a:lvl2pPr>
          <a:lvl3pPr marL="2181404" algn="l" defTabSz="2181404" rtl="0" eaLnBrk="1" latinLnBrk="0" hangingPunct="1">
            <a:defRPr sz="4282" kern="1200">
              <a:solidFill>
                <a:schemeClr val="tx1"/>
              </a:solidFill>
              <a:latin typeface="+mn-lt"/>
              <a:ea typeface="+mn-ea"/>
              <a:cs typeface="+mn-cs"/>
            </a:defRPr>
          </a:lvl3pPr>
          <a:lvl4pPr marL="3272108" algn="l" defTabSz="2181404" rtl="0" eaLnBrk="1" latinLnBrk="0" hangingPunct="1">
            <a:defRPr sz="4282" kern="1200">
              <a:solidFill>
                <a:schemeClr val="tx1"/>
              </a:solidFill>
              <a:latin typeface="+mn-lt"/>
              <a:ea typeface="+mn-ea"/>
              <a:cs typeface="+mn-cs"/>
            </a:defRPr>
          </a:lvl4pPr>
          <a:lvl5pPr marL="4362810" algn="l" defTabSz="2181404" rtl="0" eaLnBrk="1" latinLnBrk="0" hangingPunct="1">
            <a:defRPr sz="4282" kern="1200">
              <a:solidFill>
                <a:schemeClr val="tx1"/>
              </a:solidFill>
              <a:latin typeface="+mn-lt"/>
              <a:ea typeface="+mn-ea"/>
              <a:cs typeface="+mn-cs"/>
            </a:defRPr>
          </a:lvl5pPr>
          <a:lvl6pPr marL="5453512" algn="l" defTabSz="2181404" rtl="0" eaLnBrk="1" latinLnBrk="0" hangingPunct="1">
            <a:defRPr sz="4282" kern="1200">
              <a:solidFill>
                <a:schemeClr val="tx1"/>
              </a:solidFill>
              <a:latin typeface="+mn-lt"/>
              <a:ea typeface="+mn-ea"/>
              <a:cs typeface="+mn-cs"/>
            </a:defRPr>
          </a:lvl6pPr>
          <a:lvl7pPr marL="6544214" algn="l" defTabSz="2181404" rtl="0" eaLnBrk="1" latinLnBrk="0" hangingPunct="1">
            <a:defRPr sz="4282" kern="1200">
              <a:solidFill>
                <a:schemeClr val="tx1"/>
              </a:solidFill>
              <a:latin typeface="+mn-lt"/>
              <a:ea typeface="+mn-ea"/>
              <a:cs typeface="+mn-cs"/>
            </a:defRPr>
          </a:lvl7pPr>
          <a:lvl8pPr marL="7634919" algn="l" defTabSz="2181404" rtl="0" eaLnBrk="1" latinLnBrk="0" hangingPunct="1">
            <a:defRPr sz="4282" kern="1200">
              <a:solidFill>
                <a:schemeClr val="tx1"/>
              </a:solidFill>
              <a:latin typeface="+mn-lt"/>
              <a:ea typeface="+mn-ea"/>
              <a:cs typeface="+mn-cs"/>
            </a:defRPr>
          </a:lvl8pPr>
          <a:lvl9pPr marL="8725621" algn="l" defTabSz="2181404" rtl="0" eaLnBrk="1" latinLnBrk="0" hangingPunct="1">
            <a:defRPr sz="4282" kern="1200">
              <a:solidFill>
                <a:schemeClr val="tx1"/>
              </a:solidFill>
              <a:latin typeface="+mn-lt"/>
              <a:ea typeface="+mn-ea"/>
              <a:cs typeface="+mn-cs"/>
            </a:defRPr>
          </a:lvl9pPr>
        </a:lstStyle>
        <a:p xmlns:a="http://schemas.openxmlformats.org/drawingml/2006/main">
          <a:pPr algn="ctr">
            <a:spcBef>
              <a:spcPts val="400"/>
            </a:spcBef>
          </a:pPr>
          <a:r>
            <a:rPr lang="en-US" sz="1400" b="0" dirty="0">
              <a:solidFill>
                <a:schemeClr val="tx1"/>
              </a:solidFill>
            </a:rPr>
            <a:t>€2.</a:t>
          </a:r>
          <a:r>
            <a:rPr lang="lt-LT" sz="1400" b="0" dirty="0">
              <a:solidFill>
                <a:schemeClr val="tx1"/>
              </a:solidFill>
            </a:rPr>
            <a:t>0</a:t>
          </a:r>
          <a:r>
            <a:rPr lang="en-US" sz="1400" b="0" dirty="0">
              <a:solidFill>
                <a:schemeClr val="tx1"/>
              </a:solidFill>
            </a:rPr>
            <a:t>bn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33AFAE-CE48-0BA1-768E-5B0AD9E249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a:extLst>
              <a:ext uri="{FF2B5EF4-FFF2-40B4-BE49-F238E27FC236}">
                <a16:creationId xmlns:a16="http://schemas.microsoft.com/office/drawing/2014/main" id="{035E258B-8D93-5041-7FBD-C2A3165F48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E7E180-6674-1343-87E0-5AD2AAD6DD96}" type="datetimeFigureOut">
              <a:rPr lang="en-LT" smtClean="0"/>
              <a:t>07/30/2025</a:t>
            </a:fld>
            <a:endParaRPr lang="en-LT"/>
          </a:p>
        </p:txBody>
      </p:sp>
      <p:sp>
        <p:nvSpPr>
          <p:cNvPr id="4" name="Footer Placeholder 3">
            <a:extLst>
              <a:ext uri="{FF2B5EF4-FFF2-40B4-BE49-F238E27FC236}">
                <a16:creationId xmlns:a16="http://schemas.microsoft.com/office/drawing/2014/main" id="{57297EE6-6996-550F-1122-4786C3F09D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5" name="Slide Number Placeholder 4">
            <a:extLst>
              <a:ext uri="{FF2B5EF4-FFF2-40B4-BE49-F238E27FC236}">
                <a16:creationId xmlns:a16="http://schemas.microsoft.com/office/drawing/2014/main" id="{88C380FE-D511-849C-F6BF-F6058763B0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4AA273-9606-1C40-B77A-200619A08B26}" type="slidenum">
              <a:rPr lang="en-LT" smtClean="0"/>
              <a:t>‹#›</a:t>
            </a:fld>
            <a:endParaRPr lang="en-LT"/>
          </a:p>
        </p:txBody>
      </p:sp>
    </p:spTree>
    <p:extLst>
      <p:ext uri="{BB962C8B-B14F-4D97-AF65-F5344CB8AC3E}">
        <p14:creationId xmlns:p14="http://schemas.microsoft.com/office/powerpoint/2010/main" val="384087432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A8B3E-17FD-F041-A11D-971A8B9CF1BF}"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06178-D497-8F41-9845-FC712DFB1934}" type="slidenum">
              <a:rPr lang="en-US" smtClean="0"/>
              <a:t>‹#›</a:t>
            </a:fld>
            <a:endParaRPr lang="en-US"/>
          </a:p>
        </p:txBody>
      </p:sp>
    </p:spTree>
    <p:extLst>
      <p:ext uri="{BB962C8B-B14F-4D97-AF65-F5344CB8AC3E}">
        <p14:creationId xmlns:p14="http://schemas.microsoft.com/office/powerpoint/2010/main" val="171884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68F6-F6F9-D7FB-0244-E1E8B5DAC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30662-3C16-DCD3-ABA9-63FFD57B9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38C39-6555-75CC-C4F0-5B7FD51BB342}"/>
              </a:ext>
            </a:extLst>
          </p:cNvPr>
          <p:cNvSpPr>
            <a:spLocks noGrp="1"/>
          </p:cNvSpPr>
          <p:nvPr>
            <p:ph type="body" idx="1"/>
          </p:nvPr>
        </p:nvSpPr>
        <p:spPr/>
        <p:txBody>
          <a:bodyPr/>
          <a:lstStyle/>
          <a:p>
            <a:r>
              <a:rPr lang="en-US" sz="1200">
                <a:latin typeface="Calibri"/>
                <a:ea typeface="Calibri"/>
                <a:cs typeface="Calibri"/>
              </a:rPr>
              <a:t> </a:t>
            </a:r>
            <a:r>
              <a:rPr lang="en-US">
                <a:latin typeface="Calibri"/>
                <a:ea typeface="Calibri"/>
                <a:cs typeface="Calibri"/>
              </a:rPr>
              <a:t>First quarter for the group under </a:t>
            </a:r>
            <a:r>
              <a:rPr lang="en-US" err="1">
                <a:latin typeface="Calibri"/>
                <a:ea typeface="Calibri"/>
                <a:cs typeface="Calibri"/>
              </a:rPr>
              <a:t>Artea</a:t>
            </a:r>
            <a:r>
              <a:rPr lang="en-US">
                <a:latin typeface="Calibri"/>
                <a:ea typeface="Calibri"/>
                <a:cs typeface="Calibri"/>
              </a:rPr>
              <a:t> name, overall - smooth transition.</a:t>
            </a:r>
            <a:endParaRPr lang="en-US" sz="1200">
              <a:latin typeface="Calibri"/>
              <a:ea typeface="Calibri"/>
              <a:cs typeface="Calibri"/>
            </a:endParaRPr>
          </a:p>
        </p:txBody>
      </p:sp>
      <p:sp>
        <p:nvSpPr>
          <p:cNvPr id="4" name="Slide Number Placeholder 3">
            <a:extLst>
              <a:ext uri="{FF2B5EF4-FFF2-40B4-BE49-F238E27FC236}">
                <a16:creationId xmlns:a16="http://schemas.microsoft.com/office/drawing/2014/main" id="{CF354254-614A-4143-A0B0-8330897356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41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5984B-7FE2-3D2D-8499-26AAD646C1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ED3B-B92D-B932-4BFD-A3D7D6BB5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44C33-FB32-1134-C090-95F6A0664A10}"/>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85DEB445-A5CA-E954-1DAB-6FCA3F1247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830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18</a:t>
            </a:fld>
            <a:endParaRPr lang="en-US"/>
          </a:p>
        </p:txBody>
      </p:sp>
    </p:spTree>
    <p:extLst>
      <p:ext uri="{BB962C8B-B14F-4D97-AF65-F5344CB8AC3E}">
        <p14:creationId xmlns:p14="http://schemas.microsoft.com/office/powerpoint/2010/main" val="218019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19</a:t>
            </a:fld>
            <a:endParaRPr lang="en-US"/>
          </a:p>
        </p:txBody>
      </p:sp>
    </p:spTree>
    <p:extLst>
      <p:ext uri="{BB962C8B-B14F-4D97-AF65-F5344CB8AC3E}">
        <p14:creationId xmlns:p14="http://schemas.microsoft.com/office/powerpoint/2010/main" val="312584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22</a:t>
            </a:fld>
            <a:endParaRPr lang="en-US"/>
          </a:p>
        </p:txBody>
      </p:sp>
    </p:spTree>
    <p:extLst>
      <p:ext uri="{BB962C8B-B14F-4D97-AF65-F5344CB8AC3E}">
        <p14:creationId xmlns:p14="http://schemas.microsoft.com/office/powerpoint/2010/main" val="396084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23</a:t>
            </a:fld>
            <a:endParaRPr lang="en-US"/>
          </a:p>
        </p:txBody>
      </p:sp>
    </p:spTree>
    <p:extLst>
      <p:ext uri="{BB962C8B-B14F-4D97-AF65-F5344CB8AC3E}">
        <p14:creationId xmlns:p14="http://schemas.microsoft.com/office/powerpoint/2010/main" val="425123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693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25</a:t>
            </a:fld>
            <a:endParaRPr lang="en-US"/>
          </a:p>
        </p:txBody>
      </p:sp>
    </p:spTree>
    <p:extLst>
      <p:ext uri="{BB962C8B-B14F-4D97-AF65-F5344CB8AC3E}">
        <p14:creationId xmlns:p14="http://schemas.microsoft.com/office/powerpoint/2010/main" val="4204366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26</a:t>
            </a:fld>
            <a:endParaRPr lang="en-US"/>
          </a:p>
        </p:txBody>
      </p:sp>
    </p:spTree>
    <p:extLst>
      <p:ext uri="{BB962C8B-B14F-4D97-AF65-F5344CB8AC3E}">
        <p14:creationId xmlns:p14="http://schemas.microsoft.com/office/powerpoint/2010/main" val="337978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27</a:t>
            </a:fld>
            <a:endParaRPr lang="en-US"/>
          </a:p>
        </p:txBody>
      </p:sp>
    </p:spTree>
    <p:extLst>
      <p:ext uri="{BB962C8B-B14F-4D97-AF65-F5344CB8AC3E}">
        <p14:creationId xmlns:p14="http://schemas.microsoft.com/office/powerpoint/2010/main" val="3216143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0406-A73E-83A7-8EFA-1A6B76834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C2862-74D6-3D7F-C154-306079AA4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E4A7B-32CB-46F1-AE53-B85D07DD277B}"/>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5A98A330-5BAE-93C2-563E-EEB331A9F5C6}"/>
              </a:ext>
            </a:extLst>
          </p:cNvPr>
          <p:cNvSpPr>
            <a:spLocks noGrp="1"/>
          </p:cNvSpPr>
          <p:nvPr>
            <p:ph type="sldNum" sz="quarter" idx="5"/>
          </p:nvPr>
        </p:nvSpPr>
        <p:spPr/>
        <p:txBody>
          <a:bodyPr/>
          <a:lstStyle/>
          <a:p>
            <a:fld id="{72506178-D497-8F41-9845-FC712DFB1934}" type="slidenum">
              <a:rPr lang="en-US" smtClean="0"/>
              <a:t>28</a:t>
            </a:fld>
            <a:endParaRPr lang="en-US"/>
          </a:p>
        </p:txBody>
      </p:sp>
    </p:spTree>
    <p:extLst>
      <p:ext uri="{BB962C8B-B14F-4D97-AF65-F5344CB8AC3E}">
        <p14:creationId xmlns:p14="http://schemas.microsoft.com/office/powerpoint/2010/main" val="43507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2C659-C5DC-B9FF-234B-3DA6F0EF5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F4673-3001-D5D3-9A57-3BFFD131D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3D096-DD12-8536-40C8-546D026FDE40}"/>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ADA446FB-D167-DFEF-79EE-C85535D974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078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29</a:t>
            </a:fld>
            <a:endParaRPr lang="en-US"/>
          </a:p>
        </p:txBody>
      </p:sp>
    </p:spTree>
    <p:extLst>
      <p:ext uri="{BB962C8B-B14F-4D97-AF65-F5344CB8AC3E}">
        <p14:creationId xmlns:p14="http://schemas.microsoft.com/office/powerpoint/2010/main" val="400753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30</a:t>
            </a:fld>
            <a:endParaRPr lang="en-US"/>
          </a:p>
        </p:txBody>
      </p:sp>
    </p:spTree>
    <p:extLst>
      <p:ext uri="{BB962C8B-B14F-4D97-AF65-F5344CB8AC3E}">
        <p14:creationId xmlns:p14="http://schemas.microsoft.com/office/powerpoint/2010/main" val="393454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31</a:t>
            </a:fld>
            <a:endParaRPr lang="en-US"/>
          </a:p>
        </p:txBody>
      </p:sp>
    </p:spTree>
    <p:extLst>
      <p:ext uri="{BB962C8B-B14F-4D97-AF65-F5344CB8AC3E}">
        <p14:creationId xmlns:p14="http://schemas.microsoft.com/office/powerpoint/2010/main" val="2728642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32</a:t>
            </a:fld>
            <a:endParaRPr lang="en-US"/>
          </a:p>
        </p:txBody>
      </p:sp>
    </p:spTree>
    <p:extLst>
      <p:ext uri="{BB962C8B-B14F-4D97-AF65-F5344CB8AC3E}">
        <p14:creationId xmlns:p14="http://schemas.microsoft.com/office/powerpoint/2010/main" val="657528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33</a:t>
            </a:fld>
            <a:endParaRPr lang="en-US"/>
          </a:p>
        </p:txBody>
      </p:sp>
    </p:spTree>
    <p:extLst>
      <p:ext uri="{BB962C8B-B14F-4D97-AF65-F5344CB8AC3E}">
        <p14:creationId xmlns:p14="http://schemas.microsoft.com/office/powerpoint/2010/main" val="2401172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34</a:t>
            </a:fld>
            <a:endParaRPr lang="en-US"/>
          </a:p>
        </p:txBody>
      </p:sp>
    </p:spTree>
    <p:extLst>
      <p:ext uri="{BB962C8B-B14F-4D97-AF65-F5344CB8AC3E}">
        <p14:creationId xmlns:p14="http://schemas.microsoft.com/office/powerpoint/2010/main" val="3428429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35</a:t>
            </a:fld>
            <a:endParaRPr lang="en-US"/>
          </a:p>
        </p:txBody>
      </p:sp>
    </p:spTree>
    <p:extLst>
      <p:ext uri="{BB962C8B-B14F-4D97-AF65-F5344CB8AC3E}">
        <p14:creationId xmlns:p14="http://schemas.microsoft.com/office/powerpoint/2010/main" val="164527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36</a:t>
            </a:fld>
            <a:endParaRPr lang="en-US"/>
          </a:p>
        </p:txBody>
      </p:sp>
    </p:spTree>
    <p:extLst>
      <p:ext uri="{BB962C8B-B14F-4D97-AF65-F5344CB8AC3E}">
        <p14:creationId xmlns:p14="http://schemas.microsoft.com/office/powerpoint/2010/main" val="716414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F0CD3-987D-6495-7D7E-CAC4FB3C0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7C9B7-526A-5FB3-E45C-4C9956E8B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E9FEFF-3403-FAB4-26A7-0E62288732C3}"/>
              </a:ext>
            </a:extLst>
          </p:cNvPr>
          <p:cNvSpPr>
            <a:spLocks noGrp="1"/>
          </p:cNvSpPr>
          <p:nvPr>
            <p:ph type="body" idx="1"/>
          </p:nvPr>
        </p:nvSpPr>
        <p:spPr/>
        <p:txBody>
          <a:bodyPr/>
          <a:lstStyle/>
          <a:p>
            <a:endParaRPr lang="lt-LT"/>
          </a:p>
        </p:txBody>
      </p:sp>
      <p:sp>
        <p:nvSpPr>
          <p:cNvPr id="4" name="Slide Number Placeholder 3">
            <a:extLst>
              <a:ext uri="{FF2B5EF4-FFF2-40B4-BE49-F238E27FC236}">
                <a16:creationId xmlns:a16="http://schemas.microsoft.com/office/drawing/2014/main" id="{1B8FA696-5E6F-D826-09CF-C2475DD96608}"/>
              </a:ext>
            </a:extLst>
          </p:cNvPr>
          <p:cNvSpPr>
            <a:spLocks noGrp="1"/>
          </p:cNvSpPr>
          <p:nvPr>
            <p:ph type="sldNum" sz="quarter" idx="5"/>
          </p:nvPr>
        </p:nvSpPr>
        <p:spPr/>
        <p:txBody>
          <a:bodyPr/>
          <a:lstStyle/>
          <a:p>
            <a:fld id="{72506178-D497-8F41-9845-FC712DFB1934}" type="slidenum">
              <a:rPr lang="en-US" smtClean="0"/>
              <a:t>37</a:t>
            </a:fld>
            <a:endParaRPr lang="en-US"/>
          </a:p>
        </p:txBody>
      </p:sp>
    </p:spTree>
    <p:extLst>
      <p:ext uri="{BB962C8B-B14F-4D97-AF65-F5344CB8AC3E}">
        <p14:creationId xmlns:p14="http://schemas.microsoft.com/office/powerpoint/2010/main" val="51300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38</a:t>
            </a:fld>
            <a:endParaRPr lang="en-US"/>
          </a:p>
        </p:txBody>
      </p:sp>
    </p:spTree>
    <p:extLst>
      <p:ext uri="{BB962C8B-B14F-4D97-AF65-F5344CB8AC3E}">
        <p14:creationId xmlns:p14="http://schemas.microsoft.com/office/powerpoint/2010/main" val="162433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6</a:t>
            </a:fld>
            <a:endParaRPr lang="en-US"/>
          </a:p>
        </p:txBody>
      </p:sp>
    </p:spTree>
    <p:extLst>
      <p:ext uri="{BB962C8B-B14F-4D97-AF65-F5344CB8AC3E}">
        <p14:creationId xmlns:p14="http://schemas.microsoft.com/office/powerpoint/2010/main" val="192358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39</a:t>
            </a:fld>
            <a:endParaRPr lang="en-US"/>
          </a:p>
        </p:txBody>
      </p:sp>
    </p:spTree>
    <p:extLst>
      <p:ext uri="{BB962C8B-B14F-4D97-AF65-F5344CB8AC3E}">
        <p14:creationId xmlns:p14="http://schemas.microsoft.com/office/powerpoint/2010/main" val="3065353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9715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506178-D497-8F41-9845-FC712DFB193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385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7</a:t>
            </a:fld>
            <a:endParaRPr lang="en-US"/>
          </a:p>
        </p:txBody>
      </p:sp>
    </p:spTree>
    <p:extLst>
      <p:ext uri="{BB962C8B-B14F-4D97-AF65-F5344CB8AC3E}">
        <p14:creationId xmlns:p14="http://schemas.microsoft.com/office/powerpoint/2010/main" val="284307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9</a:t>
            </a:fld>
            <a:endParaRPr lang="en-US"/>
          </a:p>
        </p:txBody>
      </p:sp>
    </p:spTree>
    <p:extLst>
      <p:ext uri="{BB962C8B-B14F-4D97-AF65-F5344CB8AC3E}">
        <p14:creationId xmlns:p14="http://schemas.microsoft.com/office/powerpoint/2010/main" val="216628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10</a:t>
            </a:fld>
            <a:endParaRPr lang="en-US"/>
          </a:p>
        </p:txBody>
      </p:sp>
    </p:spTree>
    <p:extLst>
      <p:ext uri="{BB962C8B-B14F-4D97-AF65-F5344CB8AC3E}">
        <p14:creationId xmlns:p14="http://schemas.microsoft.com/office/powerpoint/2010/main" val="3655417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11</a:t>
            </a:fld>
            <a:endParaRPr lang="en-US"/>
          </a:p>
        </p:txBody>
      </p:sp>
    </p:spTree>
    <p:extLst>
      <p:ext uri="{BB962C8B-B14F-4D97-AF65-F5344CB8AC3E}">
        <p14:creationId xmlns:p14="http://schemas.microsoft.com/office/powerpoint/2010/main" val="61347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12</a:t>
            </a:fld>
            <a:endParaRPr lang="en-US"/>
          </a:p>
        </p:txBody>
      </p:sp>
    </p:spTree>
    <p:extLst>
      <p:ext uri="{BB962C8B-B14F-4D97-AF65-F5344CB8AC3E}">
        <p14:creationId xmlns:p14="http://schemas.microsoft.com/office/powerpoint/2010/main" val="108802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72506178-D497-8F41-9845-FC712DFB1934}" type="slidenum">
              <a:rPr lang="en-US" smtClean="0"/>
              <a:t>14</a:t>
            </a:fld>
            <a:endParaRPr lang="en-US"/>
          </a:p>
        </p:txBody>
      </p:sp>
    </p:spTree>
    <p:extLst>
      <p:ext uri="{BB962C8B-B14F-4D97-AF65-F5344CB8AC3E}">
        <p14:creationId xmlns:p14="http://schemas.microsoft.com/office/powerpoint/2010/main" val="2915837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6"/>
            <a:ext cx="6959600" cy="200055"/>
          </a:xfrm>
        </p:spPr>
        <p:txBody>
          <a:bodyPr wrap="square" anchor="b" anchorCtr="0">
            <a:spAutoFit/>
          </a:bodyPr>
          <a:lstStyle>
            <a:lvl1pPr marL="0" indent="0">
              <a:lnSpc>
                <a:spcPct val="100000"/>
              </a:lnSpc>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381000"/>
            <a:ext cx="1969200" cy="446352"/>
          </a:xfrm>
          <a:prstGeom prst="rect">
            <a:avLst/>
          </a:prstGeom>
        </p:spPr>
      </p:pic>
      <p:sp>
        <p:nvSpPr>
          <p:cNvPr id="5" name="Text Placeholder 6">
            <a:extLst>
              <a:ext uri="{FF2B5EF4-FFF2-40B4-BE49-F238E27FC236}">
                <a16:creationId xmlns:a16="http://schemas.microsoft.com/office/drawing/2014/main" id="{6907E51A-9AD2-4F4E-7790-9D4ACA5C29F8}"/>
              </a:ext>
            </a:extLst>
          </p:cNvPr>
          <p:cNvSpPr>
            <a:spLocks noGrp="1"/>
          </p:cNvSpPr>
          <p:nvPr>
            <p:ph type="body" sz="quarter" idx="11"/>
          </p:nvPr>
        </p:nvSpPr>
        <p:spPr>
          <a:xfrm>
            <a:off x="4051300" y="6276946"/>
            <a:ext cx="3289300"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9" name="Picture 8">
            <a:extLst>
              <a:ext uri="{FF2B5EF4-FFF2-40B4-BE49-F238E27FC236}">
                <a16:creationId xmlns:a16="http://schemas.microsoft.com/office/drawing/2014/main" id="{FF0546DA-5CDB-E037-39E2-EEF71DB769DE}"/>
              </a:ext>
            </a:extLst>
          </p:cNvPr>
          <p:cNvPicPr>
            <a:picLocks noChangeAspect="1"/>
          </p:cNvPicPr>
          <p:nvPr userDrawn="1"/>
        </p:nvPicPr>
        <p:blipFill>
          <a:blip r:embed="rId4"/>
          <a:srcRect t="13127" b="580"/>
          <a:stretch/>
        </p:blipFill>
        <p:spPr>
          <a:xfrm>
            <a:off x="7721600" y="0"/>
            <a:ext cx="4470400" cy="6858000"/>
          </a:xfrm>
          <a:prstGeom prst="rect">
            <a:avLst/>
          </a:prstGeom>
        </p:spPr>
      </p:pic>
      <p:sp>
        <p:nvSpPr>
          <p:cNvPr id="3" name="Date Placeholder 2">
            <a:extLst>
              <a:ext uri="{FF2B5EF4-FFF2-40B4-BE49-F238E27FC236}">
                <a16:creationId xmlns:a16="http://schemas.microsoft.com/office/drawing/2014/main" id="{8DAAAB50-5D1F-494C-C3A3-678170F7EFF4}"/>
              </a:ext>
            </a:extLst>
          </p:cNvPr>
          <p:cNvSpPr>
            <a:spLocks noGrp="1"/>
          </p:cNvSpPr>
          <p:nvPr>
            <p:ph type="dt" sz="half" idx="12"/>
          </p:nvPr>
        </p:nvSpPr>
        <p:spPr/>
        <p:txBody>
          <a:bodyPr/>
          <a:lstStyle/>
          <a:p>
            <a:endParaRPr lang="en-US"/>
          </a:p>
        </p:txBody>
      </p:sp>
      <p:sp>
        <p:nvSpPr>
          <p:cNvPr id="4" name="Footer Placeholder 3">
            <a:extLst>
              <a:ext uri="{FF2B5EF4-FFF2-40B4-BE49-F238E27FC236}">
                <a16:creationId xmlns:a16="http://schemas.microsoft.com/office/drawing/2014/main" id="{57E37A01-0E41-0AE7-74B4-743E0492AAF2}"/>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0DA69DBC-D509-B33D-338C-128F40DC0167}"/>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66750421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Imag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8636000" y="381000"/>
            <a:ext cx="2374900"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7868899"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8636000" y="3046200"/>
            <a:ext cx="23749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pic>
        <p:nvPicPr>
          <p:cNvPr id="5" name="Graphic 4">
            <a:extLst>
              <a:ext uri="{FF2B5EF4-FFF2-40B4-BE49-F238E27FC236}">
                <a16:creationId xmlns:a16="http://schemas.microsoft.com/office/drawing/2014/main" id="{802FCA9A-FD48-0AE9-2FA8-1E4D34EE8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Date Placeholder 3">
            <a:extLst>
              <a:ext uri="{FF2B5EF4-FFF2-40B4-BE49-F238E27FC236}">
                <a16:creationId xmlns:a16="http://schemas.microsoft.com/office/drawing/2014/main" id="{11660729-FF5B-CE33-C303-B4FCBEA11B25}"/>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EBE230AB-F3FC-DBAD-90BC-458E27A1FEF6}"/>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10CDA83B-881B-5C3F-774F-842425592B1B}"/>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305372590"/>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5126040"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5126037"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5126037"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5892800" y="3957638"/>
            <a:ext cx="5121278"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5892800" y="2689201"/>
            <a:ext cx="5121275"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5892800" y="2689201"/>
            <a:ext cx="5121275"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84506413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ards +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Picture Placeholder 7">
            <a:extLst>
              <a:ext uri="{FF2B5EF4-FFF2-40B4-BE49-F238E27FC236}">
                <a16:creationId xmlns:a16="http://schemas.microsoft.com/office/drawing/2014/main" id="{5FC5EC45-61F8-03A3-B5B4-2E69C6A46EDF}"/>
              </a:ext>
            </a:extLst>
          </p:cNvPr>
          <p:cNvSpPr>
            <a:spLocks noGrp="1"/>
          </p:cNvSpPr>
          <p:nvPr>
            <p:ph type="pic" sz="quarter" idx="11"/>
          </p:nvPr>
        </p:nvSpPr>
        <p:spPr>
          <a:xfrm>
            <a:off x="7721598" y="2689202"/>
            <a:ext cx="3289301" cy="3787798"/>
          </a:xfrm>
          <a:prstGeom prst="roundRect">
            <a:avLst>
              <a:gd name="adj" fmla="val 4633"/>
            </a:avLst>
          </a:prstGeom>
          <a:solidFill>
            <a:schemeClr val="accent5"/>
          </a:solidFill>
        </p:spPr>
        <p:txBody>
          <a:bodyPr/>
          <a:lstStyle/>
          <a:p>
            <a:endParaRPr lang="en-LT"/>
          </a:p>
        </p:txBody>
      </p:sp>
    </p:spTree>
    <p:extLst>
      <p:ext uri="{BB962C8B-B14F-4D97-AF65-F5344CB8AC3E}">
        <p14:creationId xmlns:p14="http://schemas.microsoft.com/office/powerpoint/2010/main" val="44670368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spcBef>
                <a:spcPts val="1000"/>
              </a:spcBef>
              <a:spcAft>
                <a:spcPts val="0"/>
              </a:spcAft>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Rounded Rectangle 13">
            <a:extLst>
              <a:ext uri="{FF2B5EF4-FFF2-40B4-BE49-F238E27FC236}">
                <a16:creationId xmlns:a16="http://schemas.microsoft.com/office/drawing/2014/main" id="{5FC749CB-ECED-1F88-0B02-DAA7F1CE08E5}"/>
              </a:ext>
            </a:extLst>
          </p:cNvPr>
          <p:cNvSpPr/>
          <p:nvPr userDrawn="1"/>
        </p:nvSpPr>
        <p:spPr>
          <a:xfrm>
            <a:off x="77216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136467198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Vertic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5999" y="3046200"/>
            <a:ext cx="2371725" cy="3430800"/>
          </a:xfrm>
        </p:spPr>
        <p:txBody>
          <a:bodyPr wrap="square" anchor="t" anchorCtr="0">
            <a:noAutofit/>
          </a:bodyPr>
          <a:lstStyle>
            <a:lvl1pPr marL="171450" indent="-171450">
              <a:lnSpc>
                <a:spcPct val="100000"/>
              </a:lnSpc>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5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ext Placeholder 15">
            <a:extLst>
              <a:ext uri="{FF2B5EF4-FFF2-40B4-BE49-F238E27FC236}">
                <a16:creationId xmlns:a16="http://schemas.microsoft.com/office/drawing/2014/main" id="{D9588138-313D-D6B4-B830-3C6A6C410C5C}"/>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F166F3AF-6FCE-8610-229F-31DE50FCAD75}"/>
              </a:ext>
            </a:extLst>
          </p:cNvPr>
          <p:cNvSpPr>
            <a:spLocks noGrp="1"/>
          </p:cNvSpPr>
          <p:nvPr>
            <p:ph type="body" sz="quarter" idx="22" hasCustomPrompt="1"/>
          </p:nvPr>
        </p:nvSpPr>
        <p:spPr>
          <a:xfrm>
            <a:off x="3136899" y="381000"/>
            <a:ext cx="2371725"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5" name="Text Placeholder 15">
            <a:extLst>
              <a:ext uri="{FF2B5EF4-FFF2-40B4-BE49-F238E27FC236}">
                <a16:creationId xmlns:a16="http://schemas.microsoft.com/office/drawing/2014/main" id="{69B9C1F3-4E51-1F40-7153-8508919F7899}"/>
              </a:ext>
            </a:extLst>
          </p:cNvPr>
          <p:cNvSpPr>
            <a:spLocks noGrp="1"/>
          </p:cNvSpPr>
          <p:nvPr>
            <p:ph type="body" sz="quarter" idx="23" hasCustomPrompt="1"/>
          </p:nvPr>
        </p:nvSpPr>
        <p:spPr>
          <a:xfrm>
            <a:off x="5892799" y="381000"/>
            <a:ext cx="2371725"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7" name="Text Placeholder 15">
            <a:extLst>
              <a:ext uri="{FF2B5EF4-FFF2-40B4-BE49-F238E27FC236}">
                <a16:creationId xmlns:a16="http://schemas.microsoft.com/office/drawing/2014/main" id="{9E2AAA64-7877-F641-F444-2C52D462FB19}"/>
              </a:ext>
            </a:extLst>
          </p:cNvPr>
          <p:cNvSpPr>
            <a:spLocks noGrp="1"/>
          </p:cNvSpPr>
          <p:nvPr>
            <p:ph type="body" sz="quarter" idx="24" hasCustomPrompt="1"/>
          </p:nvPr>
        </p:nvSpPr>
        <p:spPr>
          <a:xfrm>
            <a:off x="8635999" y="381000"/>
            <a:ext cx="2371725"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Tree>
    <p:extLst>
      <p:ext uri="{BB962C8B-B14F-4D97-AF65-F5344CB8AC3E}">
        <p14:creationId xmlns:p14="http://schemas.microsoft.com/office/powerpoint/2010/main" val="419725395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Horizont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1335000" y="3046200"/>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378DD6D-5675-519B-C17B-9BDE333D1E48}"/>
              </a:ext>
            </a:extLst>
          </p:cNvPr>
          <p:cNvSpPr>
            <a:spLocks noGrp="1"/>
          </p:cNvSpPr>
          <p:nvPr>
            <p:ph type="body" sz="quarter" idx="18"/>
          </p:nvPr>
        </p:nvSpPr>
        <p:spPr>
          <a:xfrm>
            <a:off x="133500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8" name="Text Placeholder 6">
            <a:extLst>
              <a:ext uri="{FF2B5EF4-FFF2-40B4-BE49-F238E27FC236}">
                <a16:creationId xmlns:a16="http://schemas.microsoft.com/office/drawing/2014/main" id="{39DCDFC1-7998-588F-C7C1-BE9917664E35}"/>
              </a:ext>
            </a:extLst>
          </p:cNvPr>
          <p:cNvSpPr>
            <a:spLocks noGrp="1"/>
          </p:cNvSpPr>
          <p:nvPr>
            <p:ph type="body" sz="quarter" idx="19"/>
          </p:nvPr>
        </p:nvSpPr>
        <p:spPr>
          <a:xfrm>
            <a:off x="6840451" y="3046200"/>
            <a:ext cx="4170449"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4EAEE40D-EEBD-5912-A7AB-891F9FB515E3}"/>
              </a:ext>
            </a:extLst>
          </p:cNvPr>
          <p:cNvSpPr>
            <a:spLocks noGrp="1"/>
          </p:cNvSpPr>
          <p:nvPr>
            <p:ph type="body" sz="quarter" idx="20"/>
          </p:nvPr>
        </p:nvSpPr>
        <p:spPr>
          <a:xfrm>
            <a:off x="684045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D155B858-E8ED-C883-8F35-F3EF723389E5}"/>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Text Placeholder 15">
            <a:extLst>
              <a:ext uri="{FF2B5EF4-FFF2-40B4-BE49-F238E27FC236}">
                <a16:creationId xmlns:a16="http://schemas.microsoft.com/office/drawing/2014/main" id="{C4F829CC-97AA-6B8B-5133-9985B39DAD95}"/>
              </a:ext>
            </a:extLst>
          </p:cNvPr>
          <p:cNvSpPr>
            <a:spLocks noGrp="1"/>
          </p:cNvSpPr>
          <p:nvPr>
            <p:ph type="body" sz="quarter" idx="21" hasCustomPrompt="1"/>
          </p:nvPr>
        </p:nvSpPr>
        <p:spPr>
          <a:xfrm>
            <a:off x="381000" y="3037056"/>
            <a:ext cx="952413"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32E1FCFB-ABCA-5E21-3129-E7B3CACF409D}"/>
              </a:ext>
            </a:extLst>
          </p:cNvPr>
          <p:cNvSpPr>
            <a:spLocks noGrp="1"/>
          </p:cNvSpPr>
          <p:nvPr>
            <p:ph type="body" sz="quarter" idx="22" hasCustomPrompt="1"/>
          </p:nvPr>
        </p:nvSpPr>
        <p:spPr>
          <a:xfrm>
            <a:off x="381000" y="4948301"/>
            <a:ext cx="952413"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5" name="Text Placeholder 15">
            <a:extLst>
              <a:ext uri="{FF2B5EF4-FFF2-40B4-BE49-F238E27FC236}">
                <a16:creationId xmlns:a16="http://schemas.microsoft.com/office/drawing/2014/main" id="{D378E1B6-6FA0-CAEC-2231-14DAEC293993}"/>
              </a:ext>
            </a:extLst>
          </p:cNvPr>
          <p:cNvSpPr>
            <a:spLocks noGrp="1"/>
          </p:cNvSpPr>
          <p:nvPr>
            <p:ph type="body" sz="quarter" idx="23" hasCustomPrompt="1"/>
          </p:nvPr>
        </p:nvSpPr>
        <p:spPr>
          <a:xfrm>
            <a:off x="5892800" y="3037056"/>
            <a:ext cx="952413"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6" name="Text Placeholder 15">
            <a:extLst>
              <a:ext uri="{FF2B5EF4-FFF2-40B4-BE49-F238E27FC236}">
                <a16:creationId xmlns:a16="http://schemas.microsoft.com/office/drawing/2014/main" id="{DDC2F602-D7B1-9EE6-216F-B59C030E61D7}"/>
              </a:ext>
            </a:extLst>
          </p:cNvPr>
          <p:cNvSpPr>
            <a:spLocks noGrp="1"/>
          </p:cNvSpPr>
          <p:nvPr>
            <p:ph type="body" sz="quarter" idx="24" hasCustomPrompt="1"/>
          </p:nvPr>
        </p:nvSpPr>
        <p:spPr>
          <a:xfrm>
            <a:off x="5892800" y="4948301"/>
            <a:ext cx="952413"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Tree>
    <p:extLst>
      <p:ext uri="{BB962C8B-B14F-4D97-AF65-F5344CB8AC3E}">
        <p14:creationId xmlns:p14="http://schemas.microsoft.com/office/powerpoint/2010/main" val="3813250007"/>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Wide Charts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8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36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4" name="Rounded Rectangle 3">
            <a:extLst>
              <a:ext uri="{FF2B5EF4-FFF2-40B4-BE49-F238E27FC236}">
                <a16:creationId xmlns:a16="http://schemas.microsoft.com/office/drawing/2014/main" id="{DBEC8168-F496-9765-CA94-B5E74F2BB95F}"/>
              </a:ext>
            </a:extLst>
          </p:cNvPr>
          <p:cNvSpPr/>
          <p:nvPr userDrawn="1"/>
        </p:nvSpPr>
        <p:spPr>
          <a:xfrm>
            <a:off x="187200" y="1278000"/>
            <a:ext cx="5511800" cy="2678104"/>
          </a:xfrm>
          <a:prstGeom prst="roundRect">
            <a:avLst>
              <a:gd name="adj" fmla="val 5691"/>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Text Placeholder 6">
            <a:extLst>
              <a:ext uri="{FF2B5EF4-FFF2-40B4-BE49-F238E27FC236}">
                <a16:creationId xmlns:a16="http://schemas.microsoft.com/office/drawing/2014/main" id="{A2770926-805D-58AF-5353-5B9EC0DB2401}"/>
              </a:ext>
            </a:extLst>
          </p:cNvPr>
          <p:cNvSpPr>
            <a:spLocks noGrp="1"/>
          </p:cNvSpPr>
          <p:nvPr>
            <p:ph type="body" sz="quarter" idx="18"/>
          </p:nvPr>
        </p:nvSpPr>
        <p:spPr>
          <a:xfrm>
            <a:off x="381000" y="1467528"/>
            <a:ext cx="5130800"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Text Placeholder 6">
            <a:extLst>
              <a:ext uri="{FF2B5EF4-FFF2-40B4-BE49-F238E27FC236}">
                <a16:creationId xmlns:a16="http://schemas.microsoft.com/office/drawing/2014/main" id="{75F1279E-9A9E-6608-71F7-2E183C4DEDBF}"/>
              </a:ext>
            </a:extLst>
          </p:cNvPr>
          <p:cNvSpPr>
            <a:spLocks noGrp="1"/>
          </p:cNvSpPr>
          <p:nvPr>
            <p:ph type="body" sz="quarter" idx="10"/>
          </p:nvPr>
        </p:nvSpPr>
        <p:spPr>
          <a:xfrm>
            <a:off x="380998" y="2086587"/>
            <a:ext cx="5130802" cy="1712660"/>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322773583"/>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Wide Charts (2)">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ACF44C3-D55F-E834-86C5-5E2A86E43BFC}"/>
              </a:ext>
            </a:extLst>
          </p:cNvPr>
          <p:cNvSpPr/>
          <p:nvPr userDrawn="1"/>
        </p:nvSpPr>
        <p:spPr>
          <a:xfrm>
            <a:off x="187200" y="187452"/>
            <a:ext cx="5513832" cy="6483096"/>
          </a:xfrm>
          <a:prstGeom prst="roundRect">
            <a:avLst>
              <a:gd name="adj" fmla="val 2764"/>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8" y="381000"/>
            <a:ext cx="5130000"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000" cy="2331719"/>
          </a:xfrm>
          <a:prstGeom prst="rect">
            <a:avLst/>
          </a:prstGeom>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5281"/>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1" name="Text Placeholder 6">
            <a:extLst>
              <a:ext uri="{FF2B5EF4-FFF2-40B4-BE49-F238E27FC236}">
                <a16:creationId xmlns:a16="http://schemas.microsoft.com/office/drawing/2014/main" id="{5076B193-8036-7FD5-E0CB-BDBA96D6E633}"/>
              </a:ext>
            </a:extLst>
          </p:cNvPr>
          <p:cNvSpPr>
            <a:spLocks noGrp="1"/>
          </p:cNvSpPr>
          <p:nvPr>
            <p:ph type="body" sz="quarter" idx="10"/>
          </p:nvPr>
        </p:nvSpPr>
        <p:spPr>
          <a:xfrm>
            <a:off x="381000" y="1473200"/>
            <a:ext cx="5130802" cy="2331719"/>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180712661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Chart Column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Content Placeholder 46">
            <a:extLst>
              <a:ext uri="{FF2B5EF4-FFF2-40B4-BE49-F238E27FC236}">
                <a16:creationId xmlns:a16="http://schemas.microsoft.com/office/drawing/2014/main" id="{661A9693-45FF-DDDC-5EB8-B259DA94582C}"/>
              </a:ext>
            </a:extLst>
          </p:cNvPr>
          <p:cNvSpPr>
            <a:spLocks noGrp="1"/>
          </p:cNvSpPr>
          <p:nvPr>
            <p:ph sz="quarter" idx="23"/>
          </p:nvPr>
        </p:nvSpPr>
        <p:spPr>
          <a:xfrm>
            <a:off x="3810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BEA114D0-448C-52CD-28CD-1EED29AC283B}"/>
              </a:ext>
            </a:extLst>
          </p:cNvPr>
          <p:cNvSpPr>
            <a:spLocks noGrp="1"/>
          </p:cNvSpPr>
          <p:nvPr>
            <p:ph sz="quarter" idx="24"/>
          </p:nvPr>
        </p:nvSpPr>
        <p:spPr>
          <a:xfrm>
            <a:off x="40513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2E607344-D672-AF26-BEAB-FE7962098154}"/>
              </a:ext>
            </a:extLst>
          </p:cNvPr>
          <p:cNvSpPr>
            <a:spLocks noGrp="1"/>
          </p:cNvSpPr>
          <p:nvPr>
            <p:ph sz="quarter" idx="26"/>
          </p:nvPr>
        </p:nvSpPr>
        <p:spPr>
          <a:xfrm>
            <a:off x="7721600" y="2002536"/>
            <a:ext cx="3289299"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Tree>
    <p:extLst>
      <p:ext uri="{BB962C8B-B14F-4D97-AF65-F5344CB8AC3E}">
        <p14:creationId xmlns:p14="http://schemas.microsoft.com/office/powerpoint/2010/main" val="1155409284"/>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Mixed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381000"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1000" y="2240278"/>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381000" y="4158737"/>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381000" y="4935977"/>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2">
            <a:extLst>
              <a:ext uri="{FF2B5EF4-FFF2-40B4-BE49-F238E27FC236}">
                <a16:creationId xmlns:a16="http://schemas.microsoft.com/office/drawing/2014/main" id="{90E4C7B2-C64F-7BA6-00BC-6202B908D2BF}"/>
              </a:ext>
            </a:extLst>
          </p:cNvPr>
          <p:cNvSpPr>
            <a:spLocks noGrp="1"/>
          </p:cNvSpPr>
          <p:nvPr>
            <p:ph type="body" sz="quarter" idx="31"/>
          </p:nvPr>
        </p:nvSpPr>
        <p:spPr>
          <a:xfrm>
            <a:off x="5888038"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6" name="Content Placeholder 46">
            <a:extLst>
              <a:ext uri="{FF2B5EF4-FFF2-40B4-BE49-F238E27FC236}">
                <a16:creationId xmlns:a16="http://schemas.microsoft.com/office/drawing/2014/main" id="{22D24E92-273F-BE82-0A5D-F1C4388F8016}"/>
              </a:ext>
            </a:extLst>
          </p:cNvPr>
          <p:cNvSpPr>
            <a:spLocks noGrp="1"/>
          </p:cNvSpPr>
          <p:nvPr>
            <p:ph sz="quarter" idx="32"/>
          </p:nvPr>
        </p:nvSpPr>
        <p:spPr>
          <a:xfrm>
            <a:off x="5888038" y="2240278"/>
            <a:ext cx="5126038" cy="4250181"/>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Tree>
    <p:extLst>
      <p:ext uri="{BB962C8B-B14F-4D97-AF65-F5344CB8AC3E}">
        <p14:creationId xmlns:p14="http://schemas.microsoft.com/office/powerpoint/2010/main" val="3635069632"/>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2" name="Rounded Rectangle 1">
            <a:extLst>
              <a:ext uri="{FF2B5EF4-FFF2-40B4-BE49-F238E27FC236}">
                <a16:creationId xmlns:a16="http://schemas.microsoft.com/office/drawing/2014/main" id="{B8E698BF-0DDA-AC82-FE38-93E838576D5B}"/>
              </a:ext>
            </a:extLst>
          </p:cNvPr>
          <p:cNvSpPr/>
          <p:nvPr userDrawn="1"/>
        </p:nvSpPr>
        <p:spPr>
          <a:xfrm>
            <a:off x="187200" y="1278000"/>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40513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4038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40513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4038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6" name="Text Placeholder 2">
            <a:extLst>
              <a:ext uri="{FF2B5EF4-FFF2-40B4-BE49-F238E27FC236}">
                <a16:creationId xmlns:a16="http://schemas.microsoft.com/office/drawing/2014/main" id="{8591AF02-89C7-A9ED-85B9-E2D5B89C50BC}"/>
              </a:ext>
            </a:extLst>
          </p:cNvPr>
          <p:cNvSpPr>
            <a:spLocks noGrp="1"/>
          </p:cNvSpPr>
          <p:nvPr>
            <p:ph type="body" sz="quarter" idx="31"/>
          </p:nvPr>
        </p:nvSpPr>
        <p:spPr>
          <a:xfrm>
            <a:off x="77216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7" name="Content Placeholder 46">
            <a:extLst>
              <a:ext uri="{FF2B5EF4-FFF2-40B4-BE49-F238E27FC236}">
                <a16:creationId xmlns:a16="http://schemas.microsoft.com/office/drawing/2014/main" id="{502A5B95-1CCF-3FC0-46F3-26D8A005C960}"/>
              </a:ext>
            </a:extLst>
          </p:cNvPr>
          <p:cNvSpPr>
            <a:spLocks noGrp="1"/>
          </p:cNvSpPr>
          <p:nvPr>
            <p:ph sz="quarter" idx="32"/>
          </p:nvPr>
        </p:nvSpPr>
        <p:spPr>
          <a:xfrm>
            <a:off x="7721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8" name="Text Placeholder 2">
            <a:extLst>
              <a:ext uri="{FF2B5EF4-FFF2-40B4-BE49-F238E27FC236}">
                <a16:creationId xmlns:a16="http://schemas.microsoft.com/office/drawing/2014/main" id="{FCACB40E-DE0F-35EB-716F-1E6A8EDF1E15}"/>
              </a:ext>
            </a:extLst>
          </p:cNvPr>
          <p:cNvSpPr>
            <a:spLocks noGrp="1"/>
          </p:cNvSpPr>
          <p:nvPr>
            <p:ph type="body" sz="quarter" idx="33"/>
          </p:nvPr>
        </p:nvSpPr>
        <p:spPr>
          <a:xfrm>
            <a:off x="77216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9" name="Content Placeholder 46">
            <a:extLst>
              <a:ext uri="{FF2B5EF4-FFF2-40B4-BE49-F238E27FC236}">
                <a16:creationId xmlns:a16="http://schemas.microsoft.com/office/drawing/2014/main" id="{F515062D-7270-1BF6-57C1-43D0A0274056}"/>
              </a:ext>
            </a:extLst>
          </p:cNvPr>
          <p:cNvSpPr>
            <a:spLocks noGrp="1"/>
          </p:cNvSpPr>
          <p:nvPr>
            <p:ph sz="quarter" idx="34"/>
          </p:nvPr>
        </p:nvSpPr>
        <p:spPr>
          <a:xfrm>
            <a:off x="7721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6">
            <a:extLst>
              <a:ext uri="{FF2B5EF4-FFF2-40B4-BE49-F238E27FC236}">
                <a16:creationId xmlns:a16="http://schemas.microsoft.com/office/drawing/2014/main" id="{8DF5F8EF-8728-68AC-E958-6FAE27322502}"/>
              </a:ext>
            </a:extLst>
          </p:cNvPr>
          <p:cNvSpPr>
            <a:spLocks noGrp="1"/>
          </p:cNvSpPr>
          <p:nvPr>
            <p:ph type="body" sz="quarter" idx="18"/>
          </p:nvPr>
        </p:nvSpPr>
        <p:spPr>
          <a:xfrm>
            <a:off x="3810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4B2EB556-6BF4-24E1-21F9-3BCDCBC07ED2}"/>
              </a:ext>
            </a:extLst>
          </p:cNvPr>
          <p:cNvSpPr>
            <a:spLocks noGrp="1"/>
          </p:cNvSpPr>
          <p:nvPr>
            <p:ph type="body" sz="quarter" idx="10"/>
          </p:nvPr>
        </p:nvSpPr>
        <p:spPr>
          <a:xfrm>
            <a:off x="3810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3607863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69596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Date Placeholder 3">
            <a:extLst>
              <a:ext uri="{FF2B5EF4-FFF2-40B4-BE49-F238E27FC236}">
                <a16:creationId xmlns:a16="http://schemas.microsoft.com/office/drawing/2014/main" id="{F2C2733A-E603-307B-D8C7-D90A47664DA8}"/>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C0B0565D-10B0-D436-BCEB-13653B05F70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2C0CEB5C-2556-5328-69C1-B26659950D50}"/>
              </a:ext>
            </a:extLst>
          </p:cNvPr>
          <p:cNvSpPr>
            <a:spLocks noGrp="1"/>
          </p:cNvSpPr>
          <p:nvPr>
            <p:ph type="sldNum" sz="quarter" idx="1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585735298"/>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rge Chart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0999" y="1467528"/>
            <a:ext cx="6946901" cy="50094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Rounded Rectangle 6">
            <a:extLst>
              <a:ext uri="{FF2B5EF4-FFF2-40B4-BE49-F238E27FC236}">
                <a16:creationId xmlns:a16="http://schemas.microsoft.com/office/drawing/2014/main" id="{7C9EDD94-7B0D-0E8A-4143-9F48480CAE6F}"/>
              </a:ext>
            </a:extLst>
          </p:cNvPr>
          <p:cNvSpPr/>
          <p:nvPr userDrawn="1"/>
        </p:nvSpPr>
        <p:spPr>
          <a:xfrm>
            <a:off x="7527299" y="1276526"/>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E9848B65-1951-34E9-6C5E-6F3204EDEF97}"/>
              </a:ext>
            </a:extLst>
          </p:cNvPr>
          <p:cNvSpPr>
            <a:spLocks noGrp="1"/>
          </p:cNvSpPr>
          <p:nvPr>
            <p:ph type="body" sz="quarter" idx="18"/>
          </p:nvPr>
        </p:nvSpPr>
        <p:spPr>
          <a:xfrm>
            <a:off x="77216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ED8BC6F2-0A9B-3172-7637-F7BA6ABCC84A}"/>
              </a:ext>
            </a:extLst>
          </p:cNvPr>
          <p:cNvSpPr>
            <a:spLocks noGrp="1"/>
          </p:cNvSpPr>
          <p:nvPr>
            <p:ph type="body" sz="quarter" idx="10"/>
          </p:nvPr>
        </p:nvSpPr>
        <p:spPr>
          <a:xfrm>
            <a:off x="77216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576645515"/>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rge Chart (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5A8F506-43FB-7013-FB75-DC3E45877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36">
            <a:extLst>
              <a:ext uri="{FF2B5EF4-FFF2-40B4-BE49-F238E27FC236}">
                <a16:creationId xmlns:a16="http://schemas.microsoft.com/office/drawing/2014/main" id="{DFCCE837-0B30-A40C-5B09-D65A14D07E10}"/>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5" name="Content Placeholder 46">
            <a:extLst>
              <a:ext uri="{FF2B5EF4-FFF2-40B4-BE49-F238E27FC236}">
                <a16:creationId xmlns:a16="http://schemas.microsoft.com/office/drawing/2014/main" id="{F2100ECD-47CB-E28E-54E7-1C73D17EF97F}"/>
              </a:ext>
            </a:extLst>
          </p:cNvPr>
          <p:cNvSpPr>
            <a:spLocks noGrp="1"/>
          </p:cNvSpPr>
          <p:nvPr>
            <p:ph sz="quarter" idx="24"/>
          </p:nvPr>
        </p:nvSpPr>
        <p:spPr>
          <a:xfrm>
            <a:off x="3136900" y="3046200"/>
            <a:ext cx="7874000" cy="34308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7" name="Title 1">
            <a:extLst>
              <a:ext uri="{FF2B5EF4-FFF2-40B4-BE49-F238E27FC236}">
                <a16:creationId xmlns:a16="http://schemas.microsoft.com/office/drawing/2014/main" id="{19734B04-92FD-BC6B-0EF9-2879BF8EA764}"/>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19" name="Text Placeholder 6">
            <a:extLst>
              <a:ext uri="{FF2B5EF4-FFF2-40B4-BE49-F238E27FC236}">
                <a16:creationId xmlns:a16="http://schemas.microsoft.com/office/drawing/2014/main" id="{1BFCCE3F-985F-9F43-AF10-7C38AE96A683}"/>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E2D8589F-F13A-A800-1868-2ADDBD19BFD2}"/>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8318644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arge Donut Chart">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5892800" y="381000"/>
            <a:ext cx="5118100" cy="60960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Title 1">
            <a:extLst>
              <a:ext uri="{FF2B5EF4-FFF2-40B4-BE49-F238E27FC236}">
                <a16:creationId xmlns:a16="http://schemas.microsoft.com/office/drawing/2014/main" id="{55A35ADD-E29C-1178-3C6D-D5440FBB85A3}"/>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5" name="Text Placeholder 6">
            <a:extLst>
              <a:ext uri="{FF2B5EF4-FFF2-40B4-BE49-F238E27FC236}">
                <a16:creationId xmlns:a16="http://schemas.microsoft.com/office/drawing/2014/main" id="{759C5298-0E10-04FC-5F3E-13CE33FA0E87}"/>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04EAFC7A-FA76-3D83-DD82-EF3407FB144A}"/>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EA7E894-11DC-7070-AFD1-E952F03D355D}"/>
              </a:ext>
            </a:extLst>
          </p:cNvPr>
          <p:cNvSpPr>
            <a:spLocks noGrp="1"/>
          </p:cNvSpPr>
          <p:nvPr>
            <p:ph type="body" sz="quarter" idx="31"/>
          </p:nvPr>
        </p:nvSpPr>
        <p:spPr>
          <a:xfrm>
            <a:off x="3136900"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198839861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Text Placeholder 6">
            <a:extLst>
              <a:ext uri="{FF2B5EF4-FFF2-40B4-BE49-F238E27FC236}">
                <a16:creationId xmlns:a16="http://schemas.microsoft.com/office/drawing/2014/main" id="{EF17C7DA-F345-2708-23DE-3D1545F89FC3}"/>
              </a:ext>
            </a:extLst>
          </p:cNvPr>
          <p:cNvSpPr>
            <a:spLocks noGrp="1"/>
          </p:cNvSpPr>
          <p:nvPr>
            <p:ph type="body" sz="quarter" idx="11"/>
          </p:nvPr>
        </p:nvSpPr>
        <p:spPr>
          <a:xfrm>
            <a:off x="58928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Date Placeholder 4">
            <a:extLst>
              <a:ext uri="{FF2B5EF4-FFF2-40B4-BE49-F238E27FC236}">
                <a16:creationId xmlns:a16="http://schemas.microsoft.com/office/drawing/2014/main" id="{99EBDF32-F9FB-37B1-30A7-FFD0ED364EA2}"/>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94DB2E2E-8E7E-5BE1-216E-6C03F9E5C281}"/>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8BF94536-74F7-F49C-8C46-1C58086D18E7}"/>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45137679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58927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86359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5892799" y="3046200"/>
            <a:ext cx="2365375" cy="332399"/>
          </a:xfrm>
        </p:spPr>
        <p:txBody>
          <a:bodyPr wrap="square" anchor="t" anchorCtr="0">
            <a:spAutoFit/>
          </a:bodyPr>
          <a:lstStyle>
            <a:lvl1pPr marL="0" indent="0">
              <a:lnSpc>
                <a:spcPct val="90000"/>
              </a:lnSpc>
              <a:spcBef>
                <a:spcPts val="1000"/>
              </a:spcBef>
              <a:spcAft>
                <a:spcPts val="0"/>
              </a:spcAft>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8635999" y="3046200"/>
            <a:ext cx="236537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86359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58927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Date Placeholder 1">
            <a:extLst>
              <a:ext uri="{FF2B5EF4-FFF2-40B4-BE49-F238E27FC236}">
                <a16:creationId xmlns:a16="http://schemas.microsoft.com/office/drawing/2014/main" id="{7DF85BE1-37A3-9E2B-F113-962A2219FA3F}"/>
              </a:ext>
            </a:extLst>
          </p:cNvPr>
          <p:cNvSpPr>
            <a:spLocks noGrp="1"/>
          </p:cNvSpPr>
          <p:nvPr>
            <p:ph type="dt" sz="half" idx="24"/>
          </p:nvPr>
        </p:nvSpPr>
        <p:spPr/>
        <p:txBody>
          <a:bodyPr/>
          <a:lstStyle/>
          <a:p>
            <a:endParaRPr lang="en-US"/>
          </a:p>
        </p:txBody>
      </p:sp>
      <p:sp>
        <p:nvSpPr>
          <p:cNvPr id="4" name="Footer Placeholder 3">
            <a:extLst>
              <a:ext uri="{FF2B5EF4-FFF2-40B4-BE49-F238E27FC236}">
                <a16:creationId xmlns:a16="http://schemas.microsoft.com/office/drawing/2014/main" id="{ABDA55C8-1167-58AD-B1CD-8A2AEB791C36}"/>
              </a:ext>
            </a:extLst>
          </p:cNvPr>
          <p:cNvSpPr>
            <a:spLocks noGrp="1"/>
          </p:cNvSpPr>
          <p:nvPr>
            <p:ph type="ftr" sz="quarter" idx="25"/>
          </p:nvPr>
        </p:nvSpPr>
        <p:spPr/>
        <p:txBody>
          <a:bodyPr/>
          <a:lstStyle/>
          <a:p>
            <a:endParaRPr lang="en-US"/>
          </a:p>
        </p:txBody>
      </p:sp>
      <p:sp>
        <p:nvSpPr>
          <p:cNvPr id="8" name="Slide Number Placeholder 7">
            <a:extLst>
              <a:ext uri="{FF2B5EF4-FFF2-40B4-BE49-F238E27FC236}">
                <a16:creationId xmlns:a16="http://schemas.microsoft.com/office/drawing/2014/main" id="{99689397-BC51-4D1E-E951-3ABD174732D4}"/>
              </a:ext>
            </a:extLst>
          </p:cNvPr>
          <p:cNvSpPr>
            <a:spLocks noGrp="1"/>
          </p:cNvSpPr>
          <p:nvPr>
            <p:ph type="sldNum" sz="quarter" idx="26"/>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51331216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136900" y="3957638"/>
            <a:ext cx="2368550"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58927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86359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136900" y="3046200"/>
            <a:ext cx="2368550"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58927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86359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58927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136900" y="2689201"/>
            <a:ext cx="2368550"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86359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132713756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6000" y="3957638"/>
            <a:ext cx="2371724"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6000" y="3046200"/>
            <a:ext cx="2371724"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31368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809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58927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0" name="Text Placeholder 6">
            <a:extLst>
              <a:ext uri="{FF2B5EF4-FFF2-40B4-BE49-F238E27FC236}">
                <a16:creationId xmlns:a16="http://schemas.microsoft.com/office/drawing/2014/main" id="{7DAC9550-42E1-A1C9-888C-A935E8513898}"/>
              </a:ext>
            </a:extLst>
          </p:cNvPr>
          <p:cNvSpPr>
            <a:spLocks noGrp="1"/>
          </p:cNvSpPr>
          <p:nvPr>
            <p:ph type="body" sz="quarter" idx="25" hasCustomPrompt="1"/>
          </p:nvPr>
        </p:nvSpPr>
        <p:spPr>
          <a:xfrm>
            <a:off x="8636000" y="2689201"/>
            <a:ext cx="2371724"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04</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Date Placeholder 1">
            <a:extLst>
              <a:ext uri="{FF2B5EF4-FFF2-40B4-BE49-F238E27FC236}">
                <a16:creationId xmlns:a16="http://schemas.microsoft.com/office/drawing/2014/main" id="{46375AA9-E76F-E668-1A6F-18417F74948F}"/>
              </a:ext>
            </a:extLst>
          </p:cNvPr>
          <p:cNvSpPr>
            <a:spLocks noGrp="1"/>
          </p:cNvSpPr>
          <p:nvPr>
            <p:ph type="dt" sz="half" idx="26"/>
          </p:nvPr>
        </p:nvSpPr>
        <p:spPr/>
        <p:txBody>
          <a:bodyPr/>
          <a:lstStyle/>
          <a:p>
            <a:endParaRPr lang="en-US"/>
          </a:p>
        </p:txBody>
      </p:sp>
      <p:sp>
        <p:nvSpPr>
          <p:cNvPr id="4" name="Footer Placeholder 3">
            <a:extLst>
              <a:ext uri="{FF2B5EF4-FFF2-40B4-BE49-F238E27FC236}">
                <a16:creationId xmlns:a16="http://schemas.microsoft.com/office/drawing/2014/main" id="{6AF84B93-FFE4-E206-2C8B-FDC01A8C8E00}"/>
              </a:ext>
            </a:extLst>
          </p:cNvPr>
          <p:cNvSpPr>
            <a:spLocks noGrp="1"/>
          </p:cNvSpPr>
          <p:nvPr>
            <p:ph type="ftr" sz="quarter" idx="27"/>
          </p:nvPr>
        </p:nvSpPr>
        <p:spPr/>
        <p:txBody>
          <a:bodyPr/>
          <a:lstStyle/>
          <a:p>
            <a:endParaRPr lang="en-US"/>
          </a:p>
        </p:txBody>
      </p:sp>
      <p:sp>
        <p:nvSpPr>
          <p:cNvPr id="9" name="Slide Number Placeholder 8">
            <a:extLst>
              <a:ext uri="{FF2B5EF4-FFF2-40B4-BE49-F238E27FC236}">
                <a16:creationId xmlns:a16="http://schemas.microsoft.com/office/drawing/2014/main" id="{9A9B478E-560E-E650-F68D-E4F3365BADEC}"/>
              </a:ext>
            </a:extLst>
          </p:cNvPr>
          <p:cNvSpPr>
            <a:spLocks noGrp="1"/>
          </p:cNvSpPr>
          <p:nvPr>
            <p:ph type="sldNum" sz="quarter" idx="28"/>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25210576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5126040"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5126037"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5126037"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5892800" y="3957638"/>
            <a:ext cx="5121278"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5892800" y="2689201"/>
            <a:ext cx="5121275"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5892800" y="2689201"/>
            <a:ext cx="5121275"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Date Placeholder 3">
            <a:extLst>
              <a:ext uri="{FF2B5EF4-FFF2-40B4-BE49-F238E27FC236}">
                <a16:creationId xmlns:a16="http://schemas.microsoft.com/office/drawing/2014/main" id="{E31E74B6-67EF-4C37-CDAD-8913B1EAD932}"/>
              </a:ext>
            </a:extLst>
          </p:cNvPr>
          <p:cNvSpPr>
            <a:spLocks noGrp="1"/>
          </p:cNvSpPr>
          <p:nvPr>
            <p:ph type="dt" sz="half" idx="21"/>
          </p:nvPr>
        </p:nvSpPr>
        <p:spPr/>
        <p:txBody>
          <a:bodyPr/>
          <a:lstStyle/>
          <a:p>
            <a:endParaRPr lang="en-US"/>
          </a:p>
        </p:txBody>
      </p:sp>
      <p:sp>
        <p:nvSpPr>
          <p:cNvPr id="5" name="Footer Placeholder 4">
            <a:extLst>
              <a:ext uri="{FF2B5EF4-FFF2-40B4-BE49-F238E27FC236}">
                <a16:creationId xmlns:a16="http://schemas.microsoft.com/office/drawing/2014/main" id="{E30EA6D9-DD22-90E6-7DCC-27F3B129F750}"/>
              </a:ext>
            </a:extLst>
          </p:cNvPr>
          <p:cNvSpPr>
            <a:spLocks noGrp="1"/>
          </p:cNvSpPr>
          <p:nvPr>
            <p:ph type="ftr" sz="quarter" idx="22"/>
          </p:nvPr>
        </p:nvSpPr>
        <p:spPr/>
        <p:txBody>
          <a:bodyPr/>
          <a:lstStyle/>
          <a:p>
            <a:endParaRPr lang="en-US"/>
          </a:p>
        </p:txBody>
      </p:sp>
      <p:sp>
        <p:nvSpPr>
          <p:cNvPr id="7" name="Slide Number Placeholder 6">
            <a:extLst>
              <a:ext uri="{FF2B5EF4-FFF2-40B4-BE49-F238E27FC236}">
                <a16:creationId xmlns:a16="http://schemas.microsoft.com/office/drawing/2014/main" id="{598A4023-E342-B315-FA3C-ACED3A735457}"/>
              </a:ext>
            </a:extLst>
          </p:cNvPr>
          <p:cNvSpPr>
            <a:spLocks noGrp="1"/>
          </p:cNvSpPr>
          <p:nvPr>
            <p:ph type="sldNum" sz="quarter" idx="2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75164260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ards +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Picture Placeholder 7">
            <a:extLst>
              <a:ext uri="{FF2B5EF4-FFF2-40B4-BE49-F238E27FC236}">
                <a16:creationId xmlns:a16="http://schemas.microsoft.com/office/drawing/2014/main" id="{5FC5EC45-61F8-03A3-B5B4-2E69C6A46EDF}"/>
              </a:ext>
            </a:extLst>
          </p:cNvPr>
          <p:cNvSpPr>
            <a:spLocks noGrp="1"/>
          </p:cNvSpPr>
          <p:nvPr>
            <p:ph type="pic" sz="quarter" idx="11"/>
          </p:nvPr>
        </p:nvSpPr>
        <p:spPr>
          <a:xfrm>
            <a:off x="7721598" y="2689202"/>
            <a:ext cx="3289301" cy="3787798"/>
          </a:xfrm>
          <a:prstGeom prst="roundRect">
            <a:avLst>
              <a:gd name="adj" fmla="val 4633"/>
            </a:avLst>
          </a:prstGeom>
          <a:solidFill>
            <a:schemeClr val="accent5"/>
          </a:solidFill>
        </p:spPr>
        <p:txBody>
          <a:bodyPr/>
          <a:lstStyle/>
          <a:p>
            <a:endParaRPr lang="en-LT"/>
          </a:p>
        </p:txBody>
      </p:sp>
      <p:sp>
        <p:nvSpPr>
          <p:cNvPr id="4" name="Date Placeholder 3">
            <a:extLst>
              <a:ext uri="{FF2B5EF4-FFF2-40B4-BE49-F238E27FC236}">
                <a16:creationId xmlns:a16="http://schemas.microsoft.com/office/drawing/2014/main" id="{835DF0F6-5FE0-0D33-1B98-B377AAEC25DB}"/>
              </a:ext>
            </a:extLst>
          </p:cNvPr>
          <p:cNvSpPr>
            <a:spLocks noGrp="1"/>
          </p:cNvSpPr>
          <p:nvPr>
            <p:ph type="dt" sz="half" idx="21"/>
          </p:nvPr>
        </p:nvSpPr>
        <p:spPr/>
        <p:txBody>
          <a:bodyPr/>
          <a:lstStyle/>
          <a:p>
            <a:endParaRPr lang="en-US"/>
          </a:p>
        </p:txBody>
      </p:sp>
      <p:sp>
        <p:nvSpPr>
          <p:cNvPr id="7" name="Footer Placeholder 6">
            <a:extLst>
              <a:ext uri="{FF2B5EF4-FFF2-40B4-BE49-F238E27FC236}">
                <a16:creationId xmlns:a16="http://schemas.microsoft.com/office/drawing/2014/main" id="{4A95FA5D-E6E3-264F-A448-3EBCA250FAAE}"/>
              </a:ext>
            </a:extLst>
          </p:cNvPr>
          <p:cNvSpPr>
            <a:spLocks noGrp="1"/>
          </p:cNvSpPr>
          <p:nvPr>
            <p:ph type="ftr" sz="quarter" idx="22"/>
          </p:nvPr>
        </p:nvSpPr>
        <p:spPr/>
        <p:txBody>
          <a:bodyPr/>
          <a:lstStyle/>
          <a:p>
            <a:endParaRPr lang="en-US"/>
          </a:p>
        </p:txBody>
      </p:sp>
      <p:sp>
        <p:nvSpPr>
          <p:cNvPr id="10" name="Slide Number Placeholder 9">
            <a:extLst>
              <a:ext uri="{FF2B5EF4-FFF2-40B4-BE49-F238E27FC236}">
                <a16:creationId xmlns:a16="http://schemas.microsoft.com/office/drawing/2014/main" id="{965E3562-2FF1-F319-937B-A3DF822EA778}"/>
              </a:ext>
            </a:extLst>
          </p:cNvPr>
          <p:cNvSpPr>
            <a:spLocks noGrp="1"/>
          </p:cNvSpPr>
          <p:nvPr>
            <p:ph type="sldNum" sz="quarter" idx="2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05296373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spcBef>
                <a:spcPts val="1000"/>
              </a:spcBef>
              <a:spcAft>
                <a:spcPts val="0"/>
              </a:spcAft>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Rounded Rectangle 13">
            <a:extLst>
              <a:ext uri="{FF2B5EF4-FFF2-40B4-BE49-F238E27FC236}">
                <a16:creationId xmlns:a16="http://schemas.microsoft.com/office/drawing/2014/main" id="{5FC749CB-ECED-1F88-0B02-DAA7F1CE08E5}"/>
              </a:ext>
            </a:extLst>
          </p:cNvPr>
          <p:cNvSpPr/>
          <p:nvPr userDrawn="1"/>
        </p:nvSpPr>
        <p:spPr>
          <a:xfrm>
            <a:off x="77216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Date Placeholder 3">
            <a:extLst>
              <a:ext uri="{FF2B5EF4-FFF2-40B4-BE49-F238E27FC236}">
                <a16:creationId xmlns:a16="http://schemas.microsoft.com/office/drawing/2014/main" id="{C4B6FF70-FCE6-770A-639F-85B1998F1D11}"/>
              </a:ext>
            </a:extLst>
          </p:cNvPr>
          <p:cNvSpPr>
            <a:spLocks noGrp="1"/>
          </p:cNvSpPr>
          <p:nvPr>
            <p:ph type="dt" sz="half" idx="23"/>
          </p:nvPr>
        </p:nvSpPr>
        <p:spPr/>
        <p:txBody>
          <a:bodyPr/>
          <a:lstStyle/>
          <a:p>
            <a:endParaRPr lang="en-US"/>
          </a:p>
        </p:txBody>
      </p:sp>
      <p:sp>
        <p:nvSpPr>
          <p:cNvPr id="5" name="Footer Placeholder 4">
            <a:extLst>
              <a:ext uri="{FF2B5EF4-FFF2-40B4-BE49-F238E27FC236}">
                <a16:creationId xmlns:a16="http://schemas.microsoft.com/office/drawing/2014/main" id="{702C97FA-28FC-6C2D-FF98-74091E0D29C8}"/>
              </a:ext>
            </a:extLst>
          </p:cNvPr>
          <p:cNvSpPr>
            <a:spLocks noGrp="1"/>
          </p:cNvSpPr>
          <p:nvPr>
            <p:ph type="ftr" sz="quarter" idx="24"/>
          </p:nvPr>
        </p:nvSpPr>
        <p:spPr/>
        <p:txBody>
          <a:bodyPr/>
          <a:lstStyle/>
          <a:p>
            <a:endParaRPr lang="en-US"/>
          </a:p>
        </p:txBody>
      </p:sp>
      <p:sp>
        <p:nvSpPr>
          <p:cNvPr id="7" name="Slide Number Placeholder 6">
            <a:extLst>
              <a:ext uri="{FF2B5EF4-FFF2-40B4-BE49-F238E27FC236}">
                <a16:creationId xmlns:a16="http://schemas.microsoft.com/office/drawing/2014/main" id="{17C727C0-B0F9-C856-D46B-F9EAEC34BBCC}"/>
              </a:ext>
            </a:extLst>
          </p:cNvPr>
          <p:cNvSpPr>
            <a:spLocks noGrp="1"/>
          </p:cNvSpPr>
          <p:nvPr>
            <p:ph type="sldNum" sz="quarter" idx="25"/>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5351815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Vertic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5999" y="3046200"/>
            <a:ext cx="2371725" cy="3430800"/>
          </a:xfrm>
        </p:spPr>
        <p:txBody>
          <a:bodyPr wrap="square" anchor="t" anchorCtr="0">
            <a:noAutofit/>
          </a:bodyPr>
          <a:lstStyle>
            <a:lvl1pPr marL="171450" indent="-171450">
              <a:lnSpc>
                <a:spcPct val="100000"/>
              </a:lnSpc>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5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ext Placeholder 15">
            <a:extLst>
              <a:ext uri="{FF2B5EF4-FFF2-40B4-BE49-F238E27FC236}">
                <a16:creationId xmlns:a16="http://schemas.microsoft.com/office/drawing/2014/main" id="{D9588138-313D-D6B4-B830-3C6A6C410C5C}"/>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F166F3AF-6FCE-8610-229F-31DE50FCAD75}"/>
              </a:ext>
            </a:extLst>
          </p:cNvPr>
          <p:cNvSpPr>
            <a:spLocks noGrp="1"/>
          </p:cNvSpPr>
          <p:nvPr>
            <p:ph type="body" sz="quarter" idx="22" hasCustomPrompt="1"/>
          </p:nvPr>
        </p:nvSpPr>
        <p:spPr>
          <a:xfrm>
            <a:off x="3136899" y="381000"/>
            <a:ext cx="2371725"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5" name="Text Placeholder 15">
            <a:extLst>
              <a:ext uri="{FF2B5EF4-FFF2-40B4-BE49-F238E27FC236}">
                <a16:creationId xmlns:a16="http://schemas.microsoft.com/office/drawing/2014/main" id="{69B9C1F3-4E51-1F40-7153-8508919F7899}"/>
              </a:ext>
            </a:extLst>
          </p:cNvPr>
          <p:cNvSpPr>
            <a:spLocks noGrp="1"/>
          </p:cNvSpPr>
          <p:nvPr>
            <p:ph type="body" sz="quarter" idx="23" hasCustomPrompt="1"/>
          </p:nvPr>
        </p:nvSpPr>
        <p:spPr>
          <a:xfrm>
            <a:off x="5892799" y="381000"/>
            <a:ext cx="2371725"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7" name="Text Placeholder 15">
            <a:extLst>
              <a:ext uri="{FF2B5EF4-FFF2-40B4-BE49-F238E27FC236}">
                <a16:creationId xmlns:a16="http://schemas.microsoft.com/office/drawing/2014/main" id="{9E2AAA64-7877-F641-F444-2C52D462FB19}"/>
              </a:ext>
            </a:extLst>
          </p:cNvPr>
          <p:cNvSpPr>
            <a:spLocks noGrp="1"/>
          </p:cNvSpPr>
          <p:nvPr>
            <p:ph type="body" sz="quarter" idx="24" hasCustomPrompt="1"/>
          </p:nvPr>
        </p:nvSpPr>
        <p:spPr>
          <a:xfrm>
            <a:off x="8635999" y="381000"/>
            <a:ext cx="2371725"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
        <p:nvSpPr>
          <p:cNvPr id="8" name="Date Placeholder 7">
            <a:extLst>
              <a:ext uri="{FF2B5EF4-FFF2-40B4-BE49-F238E27FC236}">
                <a16:creationId xmlns:a16="http://schemas.microsoft.com/office/drawing/2014/main" id="{89FB44C0-FF6D-0282-7BC4-C4CC3B335DD4}"/>
              </a:ext>
            </a:extLst>
          </p:cNvPr>
          <p:cNvSpPr>
            <a:spLocks noGrp="1"/>
          </p:cNvSpPr>
          <p:nvPr>
            <p:ph type="dt" sz="half" idx="25"/>
          </p:nvPr>
        </p:nvSpPr>
        <p:spPr/>
        <p:txBody>
          <a:bodyPr/>
          <a:lstStyle/>
          <a:p>
            <a:endParaRPr lang="en-US"/>
          </a:p>
        </p:txBody>
      </p:sp>
      <p:sp>
        <p:nvSpPr>
          <p:cNvPr id="9" name="Footer Placeholder 8">
            <a:extLst>
              <a:ext uri="{FF2B5EF4-FFF2-40B4-BE49-F238E27FC236}">
                <a16:creationId xmlns:a16="http://schemas.microsoft.com/office/drawing/2014/main" id="{20C5F08E-2919-FBF2-AB34-659CF6DF8929}"/>
              </a:ext>
            </a:extLst>
          </p:cNvPr>
          <p:cNvSpPr>
            <a:spLocks noGrp="1"/>
          </p:cNvSpPr>
          <p:nvPr>
            <p:ph type="ftr" sz="quarter" idx="26"/>
          </p:nvPr>
        </p:nvSpPr>
        <p:spPr/>
        <p:txBody>
          <a:bodyPr/>
          <a:lstStyle/>
          <a:p>
            <a:endParaRPr lang="en-US"/>
          </a:p>
        </p:txBody>
      </p:sp>
      <p:sp>
        <p:nvSpPr>
          <p:cNvPr id="11" name="Slide Number Placeholder 10">
            <a:extLst>
              <a:ext uri="{FF2B5EF4-FFF2-40B4-BE49-F238E27FC236}">
                <a16:creationId xmlns:a16="http://schemas.microsoft.com/office/drawing/2014/main" id="{AE551FD3-8BE3-9FA0-78BC-105BBC5BAED9}"/>
              </a:ext>
            </a:extLst>
          </p:cNvPr>
          <p:cNvSpPr>
            <a:spLocks noGrp="1"/>
          </p:cNvSpPr>
          <p:nvPr>
            <p:ph type="sldNum" sz="quarter" idx="27"/>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0398000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8514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400" y="6276946"/>
            <a:ext cx="61595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1400" y="381000"/>
            <a:ext cx="1969200" cy="446352"/>
          </a:xfrm>
          <a:prstGeom prst="rect">
            <a:avLst/>
          </a:prstGeom>
        </p:spPr>
      </p:pic>
      <p:sp>
        <p:nvSpPr>
          <p:cNvPr id="5" name="Text Placeholder 6">
            <a:extLst>
              <a:ext uri="{FF2B5EF4-FFF2-40B4-BE49-F238E27FC236}">
                <a16:creationId xmlns:a16="http://schemas.microsoft.com/office/drawing/2014/main" id="{F820FAA1-0F04-0B6F-355F-182467521382}"/>
              </a:ext>
            </a:extLst>
          </p:cNvPr>
          <p:cNvSpPr>
            <a:spLocks noGrp="1"/>
          </p:cNvSpPr>
          <p:nvPr>
            <p:ph type="body" sz="quarter" idx="11"/>
          </p:nvPr>
        </p:nvSpPr>
        <p:spPr>
          <a:xfrm>
            <a:off x="8639175" y="6276946"/>
            <a:ext cx="3171825"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Picture 2">
            <a:extLst>
              <a:ext uri="{FF2B5EF4-FFF2-40B4-BE49-F238E27FC236}">
                <a16:creationId xmlns:a16="http://schemas.microsoft.com/office/drawing/2014/main" id="{E4754E2F-ED26-4D13-3D92-668E7A6051C3}"/>
              </a:ext>
            </a:extLst>
          </p:cNvPr>
          <p:cNvPicPr>
            <a:picLocks noChangeAspect="1"/>
          </p:cNvPicPr>
          <p:nvPr userDrawn="1"/>
        </p:nvPicPr>
        <p:blipFill>
          <a:blip r:embed="rId4"/>
          <a:srcRect t="13127" b="580"/>
          <a:stretch/>
        </p:blipFill>
        <p:spPr>
          <a:xfrm>
            <a:off x="0" y="0"/>
            <a:ext cx="4470400" cy="6858000"/>
          </a:xfrm>
          <a:prstGeom prst="rect">
            <a:avLst/>
          </a:prstGeom>
        </p:spPr>
      </p:pic>
      <p:sp>
        <p:nvSpPr>
          <p:cNvPr id="4" name="Date Placeholder 3">
            <a:extLst>
              <a:ext uri="{FF2B5EF4-FFF2-40B4-BE49-F238E27FC236}">
                <a16:creationId xmlns:a16="http://schemas.microsoft.com/office/drawing/2014/main" id="{C7173B33-AB84-98D0-B389-4ADF91CB5697}"/>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71A93B9A-36EA-0F19-2E0B-48DB7BAC1E82}"/>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602420AE-8281-B143-570C-AB2D5C5B5537}"/>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45543086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Horizont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1335000" y="3046200"/>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378DD6D-5675-519B-C17B-9BDE333D1E48}"/>
              </a:ext>
            </a:extLst>
          </p:cNvPr>
          <p:cNvSpPr>
            <a:spLocks noGrp="1"/>
          </p:cNvSpPr>
          <p:nvPr>
            <p:ph type="body" sz="quarter" idx="18"/>
          </p:nvPr>
        </p:nvSpPr>
        <p:spPr>
          <a:xfrm>
            <a:off x="133500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8" name="Text Placeholder 6">
            <a:extLst>
              <a:ext uri="{FF2B5EF4-FFF2-40B4-BE49-F238E27FC236}">
                <a16:creationId xmlns:a16="http://schemas.microsoft.com/office/drawing/2014/main" id="{39DCDFC1-7998-588F-C7C1-BE9917664E35}"/>
              </a:ext>
            </a:extLst>
          </p:cNvPr>
          <p:cNvSpPr>
            <a:spLocks noGrp="1"/>
          </p:cNvSpPr>
          <p:nvPr>
            <p:ph type="body" sz="quarter" idx="19"/>
          </p:nvPr>
        </p:nvSpPr>
        <p:spPr>
          <a:xfrm>
            <a:off x="6840451" y="3046200"/>
            <a:ext cx="4170449"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4EAEE40D-EEBD-5912-A7AB-891F9FB515E3}"/>
              </a:ext>
            </a:extLst>
          </p:cNvPr>
          <p:cNvSpPr>
            <a:spLocks noGrp="1"/>
          </p:cNvSpPr>
          <p:nvPr>
            <p:ph type="body" sz="quarter" idx="20"/>
          </p:nvPr>
        </p:nvSpPr>
        <p:spPr>
          <a:xfrm>
            <a:off x="684045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D155B858-E8ED-C883-8F35-F3EF723389E5}"/>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Text Placeholder 15">
            <a:extLst>
              <a:ext uri="{FF2B5EF4-FFF2-40B4-BE49-F238E27FC236}">
                <a16:creationId xmlns:a16="http://schemas.microsoft.com/office/drawing/2014/main" id="{C4F829CC-97AA-6B8B-5133-9985B39DAD95}"/>
              </a:ext>
            </a:extLst>
          </p:cNvPr>
          <p:cNvSpPr>
            <a:spLocks noGrp="1"/>
          </p:cNvSpPr>
          <p:nvPr>
            <p:ph type="body" sz="quarter" idx="21" hasCustomPrompt="1"/>
          </p:nvPr>
        </p:nvSpPr>
        <p:spPr>
          <a:xfrm>
            <a:off x="381000" y="3037056"/>
            <a:ext cx="952413"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32E1FCFB-ABCA-5E21-3129-E7B3CACF409D}"/>
              </a:ext>
            </a:extLst>
          </p:cNvPr>
          <p:cNvSpPr>
            <a:spLocks noGrp="1"/>
          </p:cNvSpPr>
          <p:nvPr>
            <p:ph type="body" sz="quarter" idx="22" hasCustomPrompt="1"/>
          </p:nvPr>
        </p:nvSpPr>
        <p:spPr>
          <a:xfrm>
            <a:off x="381000" y="4948301"/>
            <a:ext cx="952413"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5" name="Text Placeholder 15">
            <a:extLst>
              <a:ext uri="{FF2B5EF4-FFF2-40B4-BE49-F238E27FC236}">
                <a16:creationId xmlns:a16="http://schemas.microsoft.com/office/drawing/2014/main" id="{D378E1B6-6FA0-CAEC-2231-14DAEC293993}"/>
              </a:ext>
            </a:extLst>
          </p:cNvPr>
          <p:cNvSpPr>
            <a:spLocks noGrp="1"/>
          </p:cNvSpPr>
          <p:nvPr>
            <p:ph type="body" sz="quarter" idx="23" hasCustomPrompt="1"/>
          </p:nvPr>
        </p:nvSpPr>
        <p:spPr>
          <a:xfrm>
            <a:off x="5892800" y="3037056"/>
            <a:ext cx="952413"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6" name="Text Placeholder 15">
            <a:extLst>
              <a:ext uri="{FF2B5EF4-FFF2-40B4-BE49-F238E27FC236}">
                <a16:creationId xmlns:a16="http://schemas.microsoft.com/office/drawing/2014/main" id="{DDC2F602-D7B1-9EE6-216F-B59C030E61D7}"/>
              </a:ext>
            </a:extLst>
          </p:cNvPr>
          <p:cNvSpPr>
            <a:spLocks noGrp="1"/>
          </p:cNvSpPr>
          <p:nvPr>
            <p:ph type="body" sz="quarter" idx="24" hasCustomPrompt="1"/>
          </p:nvPr>
        </p:nvSpPr>
        <p:spPr>
          <a:xfrm>
            <a:off x="5892800" y="4948301"/>
            <a:ext cx="952413"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
        <p:nvSpPr>
          <p:cNvPr id="9" name="Date Placeholder 8">
            <a:extLst>
              <a:ext uri="{FF2B5EF4-FFF2-40B4-BE49-F238E27FC236}">
                <a16:creationId xmlns:a16="http://schemas.microsoft.com/office/drawing/2014/main" id="{70C1D1A7-55BC-A701-4FD7-BC7117A09137}"/>
              </a:ext>
            </a:extLst>
          </p:cNvPr>
          <p:cNvSpPr>
            <a:spLocks noGrp="1"/>
          </p:cNvSpPr>
          <p:nvPr>
            <p:ph type="dt" sz="half" idx="25"/>
          </p:nvPr>
        </p:nvSpPr>
        <p:spPr/>
        <p:txBody>
          <a:bodyPr/>
          <a:lstStyle/>
          <a:p>
            <a:endParaRPr lang="en-US"/>
          </a:p>
        </p:txBody>
      </p:sp>
      <p:sp>
        <p:nvSpPr>
          <p:cNvPr id="10" name="Footer Placeholder 9">
            <a:extLst>
              <a:ext uri="{FF2B5EF4-FFF2-40B4-BE49-F238E27FC236}">
                <a16:creationId xmlns:a16="http://schemas.microsoft.com/office/drawing/2014/main" id="{80914D5B-8CBC-0C87-42ED-F499E3B4B3A0}"/>
              </a:ext>
            </a:extLst>
          </p:cNvPr>
          <p:cNvSpPr>
            <a:spLocks noGrp="1"/>
          </p:cNvSpPr>
          <p:nvPr>
            <p:ph type="ftr" sz="quarter" idx="26"/>
          </p:nvPr>
        </p:nvSpPr>
        <p:spPr/>
        <p:txBody>
          <a:bodyPr/>
          <a:lstStyle/>
          <a:p>
            <a:endParaRPr lang="en-US"/>
          </a:p>
        </p:txBody>
      </p:sp>
      <p:sp>
        <p:nvSpPr>
          <p:cNvPr id="11" name="Slide Number Placeholder 10">
            <a:extLst>
              <a:ext uri="{FF2B5EF4-FFF2-40B4-BE49-F238E27FC236}">
                <a16:creationId xmlns:a16="http://schemas.microsoft.com/office/drawing/2014/main" id="{29C33FE0-4A97-2AE0-6D71-1A7DE86C6BF6}"/>
              </a:ext>
            </a:extLst>
          </p:cNvPr>
          <p:cNvSpPr>
            <a:spLocks noGrp="1"/>
          </p:cNvSpPr>
          <p:nvPr>
            <p:ph type="sldNum" sz="quarter" idx="27"/>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423636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Wide Charts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8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36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4" name="Rounded Rectangle 3">
            <a:extLst>
              <a:ext uri="{FF2B5EF4-FFF2-40B4-BE49-F238E27FC236}">
                <a16:creationId xmlns:a16="http://schemas.microsoft.com/office/drawing/2014/main" id="{DBEC8168-F496-9765-CA94-B5E74F2BB95F}"/>
              </a:ext>
            </a:extLst>
          </p:cNvPr>
          <p:cNvSpPr/>
          <p:nvPr userDrawn="1"/>
        </p:nvSpPr>
        <p:spPr>
          <a:xfrm>
            <a:off x="187200" y="1278000"/>
            <a:ext cx="5511800" cy="2678104"/>
          </a:xfrm>
          <a:prstGeom prst="roundRect">
            <a:avLst>
              <a:gd name="adj" fmla="val 5691"/>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Text Placeholder 6">
            <a:extLst>
              <a:ext uri="{FF2B5EF4-FFF2-40B4-BE49-F238E27FC236}">
                <a16:creationId xmlns:a16="http://schemas.microsoft.com/office/drawing/2014/main" id="{A2770926-805D-58AF-5353-5B9EC0DB2401}"/>
              </a:ext>
            </a:extLst>
          </p:cNvPr>
          <p:cNvSpPr>
            <a:spLocks noGrp="1"/>
          </p:cNvSpPr>
          <p:nvPr>
            <p:ph type="body" sz="quarter" idx="18"/>
          </p:nvPr>
        </p:nvSpPr>
        <p:spPr>
          <a:xfrm>
            <a:off x="381000" y="1467528"/>
            <a:ext cx="5130800"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Text Placeholder 6">
            <a:extLst>
              <a:ext uri="{FF2B5EF4-FFF2-40B4-BE49-F238E27FC236}">
                <a16:creationId xmlns:a16="http://schemas.microsoft.com/office/drawing/2014/main" id="{75F1279E-9A9E-6608-71F7-2E183C4DEDBF}"/>
              </a:ext>
            </a:extLst>
          </p:cNvPr>
          <p:cNvSpPr>
            <a:spLocks noGrp="1"/>
          </p:cNvSpPr>
          <p:nvPr>
            <p:ph type="body" sz="quarter" idx="10"/>
          </p:nvPr>
        </p:nvSpPr>
        <p:spPr>
          <a:xfrm>
            <a:off x="380998" y="2086587"/>
            <a:ext cx="5130802" cy="1712660"/>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59596834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Wide Charts (2)">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ACF44C3-D55F-E834-86C5-5E2A86E43BFC}"/>
              </a:ext>
            </a:extLst>
          </p:cNvPr>
          <p:cNvSpPr/>
          <p:nvPr userDrawn="1"/>
        </p:nvSpPr>
        <p:spPr>
          <a:xfrm>
            <a:off x="187200" y="187452"/>
            <a:ext cx="5513832" cy="6483096"/>
          </a:xfrm>
          <a:prstGeom prst="roundRect">
            <a:avLst>
              <a:gd name="adj" fmla="val 2764"/>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8" y="381000"/>
            <a:ext cx="5130000"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000" cy="2331719"/>
          </a:xfrm>
          <a:prstGeom prst="rect">
            <a:avLst/>
          </a:prstGeom>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5281"/>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1" name="Text Placeholder 6">
            <a:extLst>
              <a:ext uri="{FF2B5EF4-FFF2-40B4-BE49-F238E27FC236}">
                <a16:creationId xmlns:a16="http://schemas.microsoft.com/office/drawing/2014/main" id="{5076B193-8036-7FD5-E0CB-BDBA96D6E633}"/>
              </a:ext>
            </a:extLst>
          </p:cNvPr>
          <p:cNvSpPr>
            <a:spLocks noGrp="1"/>
          </p:cNvSpPr>
          <p:nvPr>
            <p:ph type="body" sz="quarter" idx="10"/>
          </p:nvPr>
        </p:nvSpPr>
        <p:spPr>
          <a:xfrm>
            <a:off x="381000" y="1473200"/>
            <a:ext cx="5130802" cy="2331719"/>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83616361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hart Column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Content Placeholder 46">
            <a:extLst>
              <a:ext uri="{FF2B5EF4-FFF2-40B4-BE49-F238E27FC236}">
                <a16:creationId xmlns:a16="http://schemas.microsoft.com/office/drawing/2014/main" id="{661A9693-45FF-DDDC-5EB8-B259DA94582C}"/>
              </a:ext>
            </a:extLst>
          </p:cNvPr>
          <p:cNvSpPr>
            <a:spLocks noGrp="1"/>
          </p:cNvSpPr>
          <p:nvPr>
            <p:ph sz="quarter" idx="23"/>
          </p:nvPr>
        </p:nvSpPr>
        <p:spPr>
          <a:xfrm>
            <a:off x="3810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BEA114D0-448C-52CD-28CD-1EED29AC283B}"/>
              </a:ext>
            </a:extLst>
          </p:cNvPr>
          <p:cNvSpPr>
            <a:spLocks noGrp="1"/>
          </p:cNvSpPr>
          <p:nvPr>
            <p:ph sz="quarter" idx="24"/>
          </p:nvPr>
        </p:nvSpPr>
        <p:spPr>
          <a:xfrm>
            <a:off x="40513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2E607344-D672-AF26-BEAB-FE7962098154}"/>
              </a:ext>
            </a:extLst>
          </p:cNvPr>
          <p:cNvSpPr>
            <a:spLocks noGrp="1"/>
          </p:cNvSpPr>
          <p:nvPr>
            <p:ph sz="quarter" idx="26"/>
          </p:nvPr>
        </p:nvSpPr>
        <p:spPr>
          <a:xfrm>
            <a:off x="7721600" y="2002536"/>
            <a:ext cx="3289299"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 name="Date Placeholder 1">
            <a:extLst>
              <a:ext uri="{FF2B5EF4-FFF2-40B4-BE49-F238E27FC236}">
                <a16:creationId xmlns:a16="http://schemas.microsoft.com/office/drawing/2014/main" id="{94682147-9529-B20C-4B7A-71ED726ECD0B}"/>
              </a:ext>
            </a:extLst>
          </p:cNvPr>
          <p:cNvSpPr>
            <a:spLocks noGrp="1"/>
          </p:cNvSpPr>
          <p:nvPr>
            <p:ph type="dt" sz="half" idx="31"/>
          </p:nvPr>
        </p:nvSpPr>
        <p:spPr/>
        <p:txBody>
          <a:bodyPr/>
          <a:lstStyle/>
          <a:p>
            <a:endParaRPr lang="en-US"/>
          </a:p>
        </p:txBody>
      </p:sp>
      <p:sp>
        <p:nvSpPr>
          <p:cNvPr id="4" name="Footer Placeholder 3">
            <a:extLst>
              <a:ext uri="{FF2B5EF4-FFF2-40B4-BE49-F238E27FC236}">
                <a16:creationId xmlns:a16="http://schemas.microsoft.com/office/drawing/2014/main" id="{5657DD4C-84FC-BD41-58E5-34B39DBF2743}"/>
              </a:ext>
            </a:extLst>
          </p:cNvPr>
          <p:cNvSpPr>
            <a:spLocks noGrp="1"/>
          </p:cNvSpPr>
          <p:nvPr>
            <p:ph type="ftr" sz="quarter" idx="32"/>
          </p:nvPr>
        </p:nvSpPr>
        <p:spPr/>
        <p:txBody>
          <a:bodyPr/>
          <a:lstStyle/>
          <a:p>
            <a:endParaRPr lang="en-US"/>
          </a:p>
        </p:txBody>
      </p:sp>
      <p:sp>
        <p:nvSpPr>
          <p:cNvPr id="11" name="Slide Number Placeholder 10">
            <a:extLst>
              <a:ext uri="{FF2B5EF4-FFF2-40B4-BE49-F238E27FC236}">
                <a16:creationId xmlns:a16="http://schemas.microsoft.com/office/drawing/2014/main" id="{85C7F00F-5B40-D2B7-3A8C-742FBB1D5B92}"/>
              </a:ext>
            </a:extLst>
          </p:cNvPr>
          <p:cNvSpPr>
            <a:spLocks noGrp="1"/>
          </p:cNvSpPr>
          <p:nvPr>
            <p:ph type="sldNum" sz="quarter" idx="3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18570688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Mixed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381000"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1000" y="2240278"/>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381000" y="4158737"/>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381000" y="4935977"/>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2">
            <a:extLst>
              <a:ext uri="{FF2B5EF4-FFF2-40B4-BE49-F238E27FC236}">
                <a16:creationId xmlns:a16="http://schemas.microsoft.com/office/drawing/2014/main" id="{90E4C7B2-C64F-7BA6-00BC-6202B908D2BF}"/>
              </a:ext>
            </a:extLst>
          </p:cNvPr>
          <p:cNvSpPr>
            <a:spLocks noGrp="1"/>
          </p:cNvSpPr>
          <p:nvPr>
            <p:ph type="body" sz="quarter" idx="31"/>
          </p:nvPr>
        </p:nvSpPr>
        <p:spPr>
          <a:xfrm>
            <a:off x="5888038"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6" name="Content Placeholder 46">
            <a:extLst>
              <a:ext uri="{FF2B5EF4-FFF2-40B4-BE49-F238E27FC236}">
                <a16:creationId xmlns:a16="http://schemas.microsoft.com/office/drawing/2014/main" id="{22D24E92-273F-BE82-0A5D-F1C4388F8016}"/>
              </a:ext>
            </a:extLst>
          </p:cNvPr>
          <p:cNvSpPr>
            <a:spLocks noGrp="1"/>
          </p:cNvSpPr>
          <p:nvPr>
            <p:ph sz="quarter" idx="32"/>
          </p:nvPr>
        </p:nvSpPr>
        <p:spPr>
          <a:xfrm>
            <a:off x="5888038" y="2240278"/>
            <a:ext cx="5126038" cy="4250181"/>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Date Placeholder 1">
            <a:extLst>
              <a:ext uri="{FF2B5EF4-FFF2-40B4-BE49-F238E27FC236}">
                <a16:creationId xmlns:a16="http://schemas.microsoft.com/office/drawing/2014/main" id="{63A88310-2BD8-1EA3-3DBC-E219D2D64854}"/>
              </a:ext>
            </a:extLst>
          </p:cNvPr>
          <p:cNvSpPr>
            <a:spLocks noGrp="1"/>
          </p:cNvSpPr>
          <p:nvPr>
            <p:ph type="dt" sz="half" idx="33"/>
          </p:nvPr>
        </p:nvSpPr>
        <p:spPr/>
        <p:txBody>
          <a:bodyPr/>
          <a:lstStyle/>
          <a:p>
            <a:endParaRPr lang="en-US"/>
          </a:p>
        </p:txBody>
      </p:sp>
      <p:sp>
        <p:nvSpPr>
          <p:cNvPr id="4" name="Footer Placeholder 3">
            <a:extLst>
              <a:ext uri="{FF2B5EF4-FFF2-40B4-BE49-F238E27FC236}">
                <a16:creationId xmlns:a16="http://schemas.microsoft.com/office/drawing/2014/main" id="{F7004693-847C-C3AA-DE00-0AB83B344FEE}"/>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9A6E5700-0B76-3D52-A4F0-4F2EF9B37AA0}"/>
              </a:ext>
            </a:extLst>
          </p:cNvPr>
          <p:cNvSpPr>
            <a:spLocks noGrp="1"/>
          </p:cNvSpPr>
          <p:nvPr>
            <p:ph type="sldNum" sz="quarter" idx="35"/>
          </p:nvPr>
        </p:nvSpPr>
        <p:spPr>
          <a:xfrm>
            <a:off x="9054475" y="6477000"/>
            <a:ext cx="2752725" cy="381000"/>
          </a:xfrm>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84500192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2" name="Rounded Rectangle 1">
            <a:extLst>
              <a:ext uri="{FF2B5EF4-FFF2-40B4-BE49-F238E27FC236}">
                <a16:creationId xmlns:a16="http://schemas.microsoft.com/office/drawing/2014/main" id="{B8E698BF-0DDA-AC82-FE38-93E838576D5B}"/>
              </a:ext>
            </a:extLst>
          </p:cNvPr>
          <p:cNvSpPr/>
          <p:nvPr userDrawn="1"/>
        </p:nvSpPr>
        <p:spPr>
          <a:xfrm>
            <a:off x="187200" y="1278000"/>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40513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4038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40513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4038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6" name="Text Placeholder 2">
            <a:extLst>
              <a:ext uri="{FF2B5EF4-FFF2-40B4-BE49-F238E27FC236}">
                <a16:creationId xmlns:a16="http://schemas.microsoft.com/office/drawing/2014/main" id="{8591AF02-89C7-A9ED-85B9-E2D5B89C50BC}"/>
              </a:ext>
            </a:extLst>
          </p:cNvPr>
          <p:cNvSpPr>
            <a:spLocks noGrp="1"/>
          </p:cNvSpPr>
          <p:nvPr>
            <p:ph type="body" sz="quarter" idx="31"/>
          </p:nvPr>
        </p:nvSpPr>
        <p:spPr>
          <a:xfrm>
            <a:off x="77216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7" name="Content Placeholder 46">
            <a:extLst>
              <a:ext uri="{FF2B5EF4-FFF2-40B4-BE49-F238E27FC236}">
                <a16:creationId xmlns:a16="http://schemas.microsoft.com/office/drawing/2014/main" id="{502A5B95-1CCF-3FC0-46F3-26D8A005C960}"/>
              </a:ext>
            </a:extLst>
          </p:cNvPr>
          <p:cNvSpPr>
            <a:spLocks noGrp="1"/>
          </p:cNvSpPr>
          <p:nvPr>
            <p:ph sz="quarter" idx="32"/>
          </p:nvPr>
        </p:nvSpPr>
        <p:spPr>
          <a:xfrm>
            <a:off x="7721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8" name="Text Placeholder 2">
            <a:extLst>
              <a:ext uri="{FF2B5EF4-FFF2-40B4-BE49-F238E27FC236}">
                <a16:creationId xmlns:a16="http://schemas.microsoft.com/office/drawing/2014/main" id="{FCACB40E-DE0F-35EB-716F-1E6A8EDF1E15}"/>
              </a:ext>
            </a:extLst>
          </p:cNvPr>
          <p:cNvSpPr>
            <a:spLocks noGrp="1"/>
          </p:cNvSpPr>
          <p:nvPr>
            <p:ph type="body" sz="quarter" idx="33"/>
          </p:nvPr>
        </p:nvSpPr>
        <p:spPr>
          <a:xfrm>
            <a:off x="77216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9" name="Content Placeholder 46">
            <a:extLst>
              <a:ext uri="{FF2B5EF4-FFF2-40B4-BE49-F238E27FC236}">
                <a16:creationId xmlns:a16="http://schemas.microsoft.com/office/drawing/2014/main" id="{F515062D-7270-1BF6-57C1-43D0A0274056}"/>
              </a:ext>
            </a:extLst>
          </p:cNvPr>
          <p:cNvSpPr>
            <a:spLocks noGrp="1"/>
          </p:cNvSpPr>
          <p:nvPr>
            <p:ph sz="quarter" idx="34"/>
          </p:nvPr>
        </p:nvSpPr>
        <p:spPr>
          <a:xfrm>
            <a:off x="7721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6">
            <a:extLst>
              <a:ext uri="{FF2B5EF4-FFF2-40B4-BE49-F238E27FC236}">
                <a16:creationId xmlns:a16="http://schemas.microsoft.com/office/drawing/2014/main" id="{8DF5F8EF-8728-68AC-E958-6FAE27322502}"/>
              </a:ext>
            </a:extLst>
          </p:cNvPr>
          <p:cNvSpPr>
            <a:spLocks noGrp="1"/>
          </p:cNvSpPr>
          <p:nvPr>
            <p:ph type="body" sz="quarter" idx="18"/>
          </p:nvPr>
        </p:nvSpPr>
        <p:spPr>
          <a:xfrm>
            <a:off x="3810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4B2EB556-6BF4-24E1-21F9-3BCDCBC07ED2}"/>
              </a:ext>
            </a:extLst>
          </p:cNvPr>
          <p:cNvSpPr>
            <a:spLocks noGrp="1"/>
          </p:cNvSpPr>
          <p:nvPr>
            <p:ph type="body" sz="quarter" idx="10"/>
          </p:nvPr>
        </p:nvSpPr>
        <p:spPr>
          <a:xfrm>
            <a:off x="3810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EC29F4C0-4B02-E7AF-4BC6-1C8007E41425}"/>
              </a:ext>
            </a:extLst>
          </p:cNvPr>
          <p:cNvSpPr>
            <a:spLocks noGrp="1"/>
          </p:cNvSpPr>
          <p:nvPr>
            <p:ph type="dt" sz="half" idx="35"/>
          </p:nvPr>
        </p:nvSpPr>
        <p:spPr/>
        <p:txBody>
          <a:bodyPr/>
          <a:lstStyle/>
          <a:p>
            <a:endParaRPr lang="en-US"/>
          </a:p>
        </p:txBody>
      </p:sp>
      <p:sp>
        <p:nvSpPr>
          <p:cNvPr id="7" name="Footer Placeholder 6">
            <a:extLst>
              <a:ext uri="{FF2B5EF4-FFF2-40B4-BE49-F238E27FC236}">
                <a16:creationId xmlns:a16="http://schemas.microsoft.com/office/drawing/2014/main" id="{33FB9BBD-C783-F2E5-99F0-A6861DE32A3B}"/>
              </a:ext>
            </a:extLst>
          </p:cNvPr>
          <p:cNvSpPr>
            <a:spLocks noGrp="1"/>
          </p:cNvSpPr>
          <p:nvPr>
            <p:ph type="ftr" sz="quarter" idx="36"/>
          </p:nvPr>
        </p:nvSpPr>
        <p:spPr/>
        <p:txBody>
          <a:bodyPr/>
          <a:lstStyle/>
          <a:p>
            <a:endParaRPr lang="en-US"/>
          </a:p>
        </p:txBody>
      </p:sp>
      <p:sp>
        <p:nvSpPr>
          <p:cNvPr id="8" name="Slide Number Placeholder 7">
            <a:extLst>
              <a:ext uri="{FF2B5EF4-FFF2-40B4-BE49-F238E27FC236}">
                <a16:creationId xmlns:a16="http://schemas.microsoft.com/office/drawing/2014/main" id="{F3948B54-C79E-055A-7AB2-3151C2CF052D}"/>
              </a:ext>
            </a:extLst>
          </p:cNvPr>
          <p:cNvSpPr>
            <a:spLocks noGrp="1"/>
          </p:cNvSpPr>
          <p:nvPr>
            <p:ph type="sldNum" sz="quarter" idx="37"/>
          </p:nvPr>
        </p:nvSpPr>
        <p:spPr>
          <a:xfrm>
            <a:off x="9058275" y="6496898"/>
            <a:ext cx="2752725" cy="381000"/>
          </a:xfrm>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52522948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hart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0999" y="1467528"/>
            <a:ext cx="6946901" cy="50094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Rounded Rectangle 6">
            <a:extLst>
              <a:ext uri="{FF2B5EF4-FFF2-40B4-BE49-F238E27FC236}">
                <a16:creationId xmlns:a16="http://schemas.microsoft.com/office/drawing/2014/main" id="{7C9EDD94-7B0D-0E8A-4143-9F48480CAE6F}"/>
              </a:ext>
            </a:extLst>
          </p:cNvPr>
          <p:cNvSpPr/>
          <p:nvPr userDrawn="1"/>
        </p:nvSpPr>
        <p:spPr>
          <a:xfrm>
            <a:off x="7527299" y="1276526"/>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E9848B65-1951-34E9-6C5E-6F3204EDEF97}"/>
              </a:ext>
            </a:extLst>
          </p:cNvPr>
          <p:cNvSpPr>
            <a:spLocks noGrp="1"/>
          </p:cNvSpPr>
          <p:nvPr>
            <p:ph type="body" sz="quarter" idx="18"/>
          </p:nvPr>
        </p:nvSpPr>
        <p:spPr>
          <a:xfrm>
            <a:off x="77216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ED8BC6F2-0A9B-3172-7637-F7BA6ABCC84A}"/>
              </a:ext>
            </a:extLst>
          </p:cNvPr>
          <p:cNvSpPr>
            <a:spLocks noGrp="1"/>
          </p:cNvSpPr>
          <p:nvPr>
            <p:ph type="body" sz="quarter" idx="10"/>
          </p:nvPr>
        </p:nvSpPr>
        <p:spPr>
          <a:xfrm>
            <a:off x="77216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Date Placeholder 1">
            <a:extLst>
              <a:ext uri="{FF2B5EF4-FFF2-40B4-BE49-F238E27FC236}">
                <a16:creationId xmlns:a16="http://schemas.microsoft.com/office/drawing/2014/main" id="{24BD7DAF-FC8A-A568-DC0A-2BCBE77E8C59}"/>
              </a:ext>
            </a:extLst>
          </p:cNvPr>
          <p:cNvSpPr>
            <a:spLocks noGrp="1"/>
          </p:cNvSpPr>
          <p:nvPr>
            <p:ph type="dt" sz="half" idx="31"/>
          </p:nvPr>
        </p:nvSpPr>
        <p:spPr/>
        <p:txBody>
          <a:bodyPr/>
          <a:lstStyle/>
          <a:p>
            <a:endParaRPr lang="en-US"/>
          </a:p>
        </p:txBody>
      </p:sp>
      <p:sp>
        <p:nvSpPr>
          <p:cNvPr id="4" name="Footer Placeholder 3">
            <a:extLst>
              <a:ext uri="{FF2B5EF4-FFF2-40B4-BE49-F238E27FC236}">
                <a16:creationId xmlns:a16="http://schemas.microsoft.com/office/drawing/2014/main" id="{7C1102CD-5907-A84F-1404-34B3DF8315E0}"/>
              </a:ext>
            </a:extLst>
          </p:cNvPr>
          <p:cNvSpPr>
            <a:spLocks noGrp="1"/>
          </p:cNvSpPr>
          <p:nvPr>
            <p:ph type="ftr" sz="quarter" idx="32"/>
          </p:nvPr>
        </p:nvSpPr>
        <p:spPr/>
        <p:txBody>
          <a:bodyPr/>
          <a:lstStyle/>
          <a:p>
            <a:endParaRPr lang="en-US"/>
          </a:p>
        </p:txBody>
      </p:sp>
      <p:sp>
        <p:nvSpPr>
          <p:cNvPr id="5" name="Slide Number Placeholder 4">
            <a:extLst>
              <a:ext uri="{FF2B5EF4-FFF2-40B4-BE49-F238E27FC236}">
                <a16:creationId xmlns:a16="http://schemas.microsoft.com/office/drawing/2014/main" id="{C78F4EB4-34AB-DCEA-A441-52BA16621B29}"/>
              </a:ext>
            </a:extLst>
          </p:cNvPr>
          <p:cNvSpPr>
            <a:spLocks noGrp="1"/>
          </p:cNvSpPr>
          <p:nvPr>
            <p:ph type="sldNum" sz="quarter" idx="33"/>
          </p:nvPr>
        </p:nvSpPr>
        <p:spPr>
          <a:xfrm>
            <a:off x="9058275" y="6477000"/>
            <a:ext cx="2752725" cy="381000"/>
          </a:xfrm>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21163706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Chart (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5A8F506-43FB-7013-FB75-DC3E45877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36">
            <a:extLst>
              <a:ext uri="{FF2B5EF4-FFF2-40B4-BE49-F238E27FC236}">
                <a16:creationId xmlns:a16="http://schemas.microsoft.com/office/drawing/2014/main" id="{DFCCE837-0B30-A40C-5B09-D65A14D07E10}"/>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5" name="Content Placeholder 46">
            <a:extLst>
              <a:ext uri="{FF2B5EF4-FFF2-40B4-BE49-F238E27FC236}">
                <a16:creationId xmlns:a16="http://schemas.microsoft.com/office/drawing/2014/main" id="{F2100ECD-47CB-E28E-54E7-1C73D17EF97F}"/>
              </a:ext>
            </a:extLst>
          </p:cNvPr>
          <p:cNvSpPr>
            <a:spLocks noGrp="1"/>
          </p:cNvSpPr>
          <p:nvPr>
            <p:ph sz="quarter" idx="24"/>
          </p:nvPr>
        </p:nvSpPr>
        <p:spPr>
          <a:xfrm>
            <a:off x="3136900" y="3046200"/>
            <a:ext cx="7874000" cy="34308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7" name="Title 1">
            <a:extLst>
              <a:ext uri="{FF2B5EF4-FFF2-40B4-BE49-F238E27FC236}">
                <a16:creationId xmlns:a16="http://schemas.microsoft.com/office/drawing/2014/main" id="{19734B04-92FD-BC6B-0EF9-2879BF8EA764}"/>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19" name="Text Placeholder 6">
            <a:extLst>
              <a:ext uri="{FF2B5EF4-FFF2-40B4-BE49-F238E27FC236}">
                <a16:creationId xmlns:a16="http://schemas.microsoft.com/office/drawing/2014/main" id="{1BFCCE3F-985F-9F43-AF10-7C38AE96A683}"/>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E2D8589F-F13A-A800-1868-2ADDBD19BFD2}"/>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Date Placeholder 1">
            <a:extLst>
              <a:ext uri="{FF2B5EF4-FFF2-40B4-BE49-F238E27FC236}">
                <a16:creationId xmlns:a16="http://schemas.microsoft.com/office/drawing/2014/main" id="{C6A0E340-D442-E1C7-6140-FF2A55601946}"/>
              </a:ext>
            </a:extLst>
          </p:cNvPr>
          <p:cNvSpPr>
            <a:spLocks noGrp="1"/>
          </p:cNvSpPr>
          <p:nvPr>
            <p:ph type="dt" sz="half" idx="31"/>
          </p:nvPr>
        </p:nvSpPr>
        <p:spPr/>
        <p:txBody>
          <a:bodyPr/>
          <a:lstStyle/>
          <a:p>
            <a:endParaRPr lang="en-US"/>
          </a:p>
        </p:txBody>
      </p:sp>
      <p:sp>
        <p:nvSpPr>
          <p:cNvPr id="3" name="Footer Placeholder 2">
            <a:extLst>
              <a:ext uri="{FF2B5EF4-FFF2-40B4-BE49-F238E27FC236}">
                <a16:creationId xmlns:a16="http://schemas.microsoft.com/office/drawing/2014/main" id="{8E5B9298-74DC-7CDF-D1BC-07A8F7DE64DE}"/>
              </a:ext>
            </a:extLst>
          </p:cNvPr>
          <p:cNvSpPr>
            <a:spLocks noGrp="1"/>
          </p:cNvSpPr>
          <p:nvPr>
            <p:ph type="ftr" sz="quarter" idx="32"/>
          </p:nvPr>
        </p:nvSpPr>
        <p:spPr/>
        <p:txBody>
          <a:bodyPr/>
          <a:lstStyle/>
          <a:p>
            <a:endParaRPr lang="en-US"/>
          </a:p>
        </p:txBody>
      </p:sp>
      <p:sp>
        <p:nvSpPr>
          <p:cNvPr id="4" name="Slide Number Placeholder 3">
            <a:extLst>
              <a:ext uri="{FF2B5EF4-FFF2-40B4-BE49-F238E27FC236}">
                <a16:creationId xmlns:a16="http://schemas.microsoft.com/office/drawing/2014/main" id="{EF9CD348-764B-7022-6CC5-C3F5804F9679}"/>
              </a:ext>
            </a:extLst>
          </p:cNvPr>
          <p:cNvSpPr>
            <a:spLocks noGrp="1"/>
          </p:cNvSpPr>
          <p:nvPr>
            <p:ph type="sldNum" sz="quarter" idx="33"/>
          </p:nvPr>
        </p:nvSpPr>
        <p:spPr>
          <a:xfrm>
            <a:off x="9058275" y="6477000"/>
            <a:ext cx="2752725" cy="381000"/>
          </a:xfrm>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197194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Donut Chart">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5892800" y="381000"/>
            <a:ext cx="5118100" cy="60960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Title 1">
            <a:extLst>
              <a:ext uri="{FF2B5EF4-FFF2-40B4-BE49-F238E27FC236}">
                <a16:creationId xmlns:a16="http://schemas.microsoft.com/office/drawing/2014/main" id="{55A35ADD-E29C-1178-3C6D-D5440FBB85A3}"/>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5" name="Text Placeholder 6">
            <a:extLst>
              <a:ext uri="{FF2B5EF4-FFF2-40B4-BE49-F238E27FC236}">
                <a16:creationId xmlns:a16="http://schemas.microsoft.com/office/drawing/2014/main" id="{759C5298-0E10-04FC-5F3E-13CE33FA0E87}"/>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04EAFC7A-FA76-3D83-DD82-EF3407FB144A}"/>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EA7E894-11DC-7070-AFD1-E952F03D355D}"/>
              </a:ext>
            </a:extLst>
          </p:cNvPr>
          <p:cNvSpPr>
            <a:spLocks noGrp="1"/>
          </p:cNvSpPr>
          <p:nvPr>
            <p:ph type="body" sz="quarter" idx="31"/>
          </p:nvPr>
        </p:nvSpPr>
        <p:spPr>
          <a:xfrm>
            <a:off x="3136900"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23073A04-1D2E-DB78-AE5F-39E94B302C73}"/>
              </a:ext>
            </a:extLst>
          </p:cNvPr>
          <p:cNvSpPr>
            <a:spLocks noGrp="1"/>
          </p:cNvSpPr>
          <p:nvPr>
            <p:ph type="dt" sz="half" idx="32"/>
          </p:nvPr>
        </p:nvSpPr>
        <p:spPr/>
        <p:txBody>
          <a:bodyPr/>
          <a:lstStyle/>
          <a:p>
            <a:endParaRPr lang="en-US"/>
          </a:p>
        </p:txBody>
      </p:sp>
      <p:sp>
        <p:nvSpPr>
          <p:cNvPr id="8" name="Footer Placeholder 7">
            <a:extLst>
              <a:ext uri="{FF2B5EF4-FFF2-40B4-BE49-F238E27FC236}">
                <a16:creationId xmlns:a16="http://schemas.microsoft.com/office/drawing/2014/main" id="{D5A006ED-BB9A-0789-E0B1-62ABFB36B299}"/>
              </a:ext>
            </a:extLst>
          </p:cNvPr>
          <p:cNvSpPr>
            <a:spLocks noGrp="1"/>
          </p:cNvSpPr>
          <p:nvPr>
            <p:ph type="ftr" sz="quarter" idx="33"/>
          </p:nvPr>
        </p:nvSpPr>
        <p:spPr/>
        <p:txBody>
          <a:bodyPr/>
          <a:lstStyle/>
          <a:p>
            <a:endParaRPr lang="en-US"/>
          </a:p>
        </p:txBody>
      </p:sp>
      <p:sp>
        <p:nvSpPr>
          <p:cNvPr id="9" name="Slide Number Placeholder 8">
            <a:extLst>
              <a:ext uri="{FF2B5EF4-FFF2-40B4-BE49-F238E27FC236}">
                <a16:creationId xmlns:a16="http://schemas.microsoft.com/office/drawing/2014/main" id="{C641902B-79AE-2F77-5F23-972570357E7E}"/>
              </a:ext>
            </a:extLst>
          </p:cNvPr>
          <p:cNvSpPr>
            <a:spLocks noGrp="1"/>
          </p:cNvSpPr>
          <p:nvPr>
            <p:ph type="sldNum" sz="quarter" idx="34"/>
          </p:nvPr>
        </p:nvSpPr>
        <p:spPr>
          <a:xfrm>
            <a:off x="9058275" y="6477000"/>
            <a:ext cx="2752725" cy="381000"/>
          </a:xfrm>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5700879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6"/>
            <a:ext cx="6959600" cy="200055"/>
          </a:xfrm>
        </p:spPr>
        <p:txBody>
          <a:bodyPr wrap="square" anchor="b" anchorCtr="0">
            <a:spAutoFit/>
          </a:bodyPr>
          <a:lstStyle>
            <a:lvl1pPr marL="0" indent="0">
              <a:lnSpc>
                <a:spcPct val="100000"/>
              </a:lnSpc>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381000"/>
            <a:ext cx="1969200" cy="446352"/>
          </a:xfrm>
          <a:prstGeom prst="rect">
            <a:avLst/>
          </a:prstGeom>
        </p:spPr>
      </p:pic>
      <p:sp>
        <p:nvSpPr>
          <p:cNvPr id="5" name="Text Placeholder 6">
            <a:extLst>
              <a:ext uri="{FF2B5EF4-FFF2-40B4-BE49-F238E27FC236}">
                <a16:creationId xmlns:a16="http://schemas.microsoft.com/office/drawing/2014/main" id="{6907E51A-9AD2-4F4E-7790-9D4ACA5C29F8}"/>
              </a:ext>
            </a:extLst>
          </p:cNvPr>
          <p:cNvSpPr>
            <a:spLocks noGrp="1"/>
          </p:cNvSpPr>
          <p:nvPr>
            <p:ph type="body" sz="quarter" idx="11"/>
          </p:nvPr>
        </p:nvSpPr>
        <p:spPr>
          <a:xfrm>
            <a:off x="4051300" y="6276946"/>
            <a:ext cx="3289300"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9" name="Picture 8">
            <a:extLst>
              <a:ext uri="{FF2B5EF4-FFF2-40B4-BE49-F238E27FC236}">
                <a16:creationId xmlns:a16="http://schemas.microsoft.com/office/drawing/2014/main" id="{FF0546DA-5CDB-E037-39E2-EEF71DB769DE}"/>
              </a:ext>
            </a:extLst>
          </p:cNvPr>
          <p:cNvPicPr>
            <a:picLocks noChangeAspect="1"/>
          </p:cNvPicPr>
          <p:nvPr userDrawn="1"/>
        </p:nvPicPr>
        <p:blipFill>
          <a:blip r:embed="rId4"/>
          <a:srcRect t="13127" b="580"/>
          <a:stretch/>
        </p:blipFill>
        <p:spPr>
          <a:xfrm>
            <a:off x="7721600" y="0"/>
            <a:ext cx="4470400" cy="6858000"/>
          </a:xfrm>
          <a:prstGeom prst="rect">
            <a:avLst/>
          </a:prstGeom>
        </p:spPr>
      </p:pic>
    </p:spTree>
    <p:extLst>
      <p:ext uri="{BB962C8B-B14F-4D97-AF65-F5344CB8AC3E}">
        <p14:creationId xmlns:p14="http://schemas.microsoft.com/office/powerpoint/2010/main" val="31432577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1" y="2930402"/>
            <a:ext cx="10629900" cy="997196"/>
          </a:xfrm>
        </p:spPr>
        <p:txBody>
          <a:bodyPr anchor="ctr" anchorCtr="0"/>
          <a:lstStyle>
            <a:lvl1pPr>
              <a:lnSpc>
                <a:spcPct val="90000"/>
              </a:lnSpc>
              <a:defRPr sz="7200" spc="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1" y="6276945"/>
            <a:ext cx="106299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6" name="Text Placeholder 15">
            <a:extLst>
              <a:ext uri="{FF2B5EF4-FFF2-40B4-BE49-F238E27FC236}">
                <a16:creationId xmlns:a16="http://schemas.microsoft.com/office/drawing/2014/main" id="{BAA33CFA-5B12-CE1A-354B-EF7EE68FDF99}"/>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
        <p:nvSpPr>
          <p:cNvPr id="4" name="Date Placeholder 3">
            <a:extLst>
              <a:ext uri="{FF2B5EF4-FFF2-40B4-BE49-F238E27FC236}">
                <a16:creationId xmlns:a16="http://schemas.microsoft.com/office/drawing/2014/main" id="{84BD3C64-92B2-C132-6E13-0FFB5A8D0C25}"/>
              </a:ext>
            </a:extLst>
          </p:cNvPr>
          <p:cNvSpPr>
            <a:spLocks noGrp="1"/>
          </p:cNvSpPr>
          <p:nvPr>
            <p:ph type="dt" sz="half" idx="12"/>
          </p:nvPr>
        </p:nvSpPr>
        <p:spPr/>
        <p:txBody>
          <a:bodyPr/>
          <a:lstStyle/>
          <a:p>
            <a:endParaRPr lang="en-US"/>
          </a:p>
        </p:txBody>
      </p:sp>
      <p:sp>
        <p:nvSpPr>
          <p:cNvPr id="5" name="Footer Placeholder 4">
            <a:extLst>
              <a:ext uri="{FF2B5EF4-FFF2-40B4-BE49-F238E27FC236}">
                <a16:creationId xmlns:a16="http://schemas.microsoft.com/office/drawing/2014/main" id="{E584AA7C-B9BD-0F0D-58D6-5940C4B444A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8CEA6F4D-8A84-6675-E897-1D22259F5267}"/>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13113510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8514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400" y="6276946"/>
            <a:ext cx="61595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1400" y="381000"/>
            <a:ext cx="1969200" cy="446352"/>
          </a:xfrm>
          <a:prstGeom prst="rect">
            <a:avLst/>
          </a:prstGeom>
        </p:spPr>
      </p:pic>
      <p:sp>
        <p:nvSpPr>
          <p:cNvPr id="5" name="Text Placeholder 6">
            <a:extLst>
              <a:ext uri="{FF2B5EF4-FFF2-40B4-BE49-F238E27FC236}">
                <a16:creationId xmlns:a16="http://schemas.microsoft.com/office/drawing/2014/main" id="{F820FAA1-0F04-0B6F-355F-182467521382}"/>
              </a:ext>
            </a:extLst>
          </p:cNvPr>
          <p:cNvSpPr>
            <a:spLocks noGrp="1"/>
          </p:cNvSpPr>
          <p:nvPr>
            <p:ph type="body" sz="quarter" idx="11"/>
          </p:nvPr>
        </p:nvSpPr>
        <p:spPr>
          <a:xfrm>
            <a:off x="8639175" y="6276946"/>
            <a:ext cx="3171825"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Picture 2">
            <a:extLst>
              <a:ext uri="{FF2B5EF4-FFF2-40B4-BE49-F238E27FC236}">
                <a16:creationId xmlns:a16="http://schemas.microsoft.com/office/drawing/2014/main" id="{E4754E2F-ED26-4D13-3D92-668E7A6051C3}"/>
              </a:ext>
            </a:extLst>
          </p:cNvPr>
          <p:cNvPicPr>
            <a:picLocks noChangeAspect="1"/>
          </p:cNvPicPr>
          <p:nvPr userDrawn="1"/>
        </p:nvPicPr>
        <p:blipFill>
          <a:blip r:embed="rId4"/>
          <a:srcRect t="13127" b="580"/>
          <a:stretch/>
        </p:blipFill>
        <p:spPr>
          <a:xfrm>
            <a:off x="0" y="0"/>
            <a:ext cx="4470400" cy="6858000"/>
          </a:xfrm>
          <a:prstGeom prst="rect">
            <a:avLst/>
          </a:prstGeom>
        </p:spPr>
      </p:pic>
    </p:spTree>
    <p:extLst>
      <p:ext uri="{BB962C8B-B14F-4D97-AF65-F5344CB8AC3E}">
        <p14:creationId xmlns:p14="http://schemas.microsoft.com/office/powerpoint/2010/main" val="376058653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1" y="2930402"/>
            <a:ext cx="10629900" cy="997196"/>
          </a:xfrm>
        </p:spPr>
        <p:txBody>
          <a:bodyPr anchor="ctr" anchorCtr="0"/>
          <a:lstStyle>
            <a:lvl1pPr>
              <a:lnSpc>
                <a:spcPct val="90000"/>
              </a:lnSpc>
              <a:defRPr sz="7200" spc="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1" y="6276945"/>
            <a:ext cx="106299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6" name="Text Placeholder 15">
            <a:extLst>
              <a:ext uri="{FF2B5EF4-FFF2-40B4-BE49-F238E27FC236}">
                <a16:creationId xmlns:a16="http://schemas.microsoft.com/office/drawing/2014/main" id="{BAA33CFA-5B12-CE1A-354B-EF7EE68FDF99}"/>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Tree>
    <p:extLst>
      <p:ext uri="{BB962C8B-B14F-4D97-AF65-F5344CB8AC3E}">
        <p14:creationId xmlns:p14="http://schemas.microsoft.com/office/powerpoint/2010/main" val="355527073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051300" y="2930402"/>
            <a:ext cx="6959601"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051300" y="6276945"/>
            <a:ext cx="6959601"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pic>
        <p:nvPicPr>
          <p:cNvPr id="5" name="Picture 4">
            <a:extLst>
              <a:ext uri="{FF2B5EF4-FFF2-40B4-BE49-F238E27FC236}">
                <a16:creationId xmlns:a16="http://schemas.microsoft.com/office/drawing/2014/main" id="{6E4D0C0A-B720-7FB7-A71D-17F79C42D6E5}"/>
              </a:ext>
            </a:extLst>
          </p:cNvPr>
          <p:cNvPicPr>
            <a:picLocks noChangeAspect="1"/>
          </p:cNvPicPr>
          <p:nvPr userDrawn="1"/>
        </p:nvPicPr>
        <p:blipFill>
          <a:blip r:embed="rId4"/>
          <a:srcRect l="24326"/>
          <a:stretch/>
        </p:blipFill>
        <p:spPr>
          <a:xfrm>
            <a:off x="0" y="0"/>
            <a:ext cx="3670300" cy="6858000"/>
          </a:xfrm>
          <a:prstGeom prst="rect">
            <a:avLst/>
          </a:prstGeom>
        </p:spPr>
      </p:pic>
      <p:sp>
        <p:nvSpPr>
          <p:cNvPr id="8" name="Text Placeholder 15">
            <a:extLst>
              <a:ext uri="{FF2B5EF4-FFF2-40B4-BE49-F238E27FC236}">
                <a16:creationId xmlns:a16="http://schemas.microsoft.com/office/drawing/2014/main" id="{F1C8733B-9359-0FE4-2133-57D771D7CC5E}"/>
              </a:ext>
            </a:extLst>
          </p:cNvPr>
          <p:cNvSpPr>
            <a:spLocks noGrp="1"/>
          </p:cNvSpPr>
          <p:nvPr>
            <p:ph type="body" sz="quarter" idx="11" hasCustomPrompt="1"/>
          </p:nvPr>
        </p:nvSpPr>
        <p:spPr>
          <a:xfrm>
            <a:off x="4070252"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Tree>
    <p:extLst>
      <p:ext uri="{BB962C8B-B14F-4D97-AF65-F5344CB8AC3E}">
        <p14:creationId xmlns:p14="http://schemas.microsoft.com/office/powerpoint/2010/main" val="47246970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rgbClr val="4C47C0"/>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5"/>
            <a:ext cx="10633075"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sp>
        <p:nvSpPr>
          <p:cNvPr id="5" name="Text Placeholder 15">
            <a:extLst>
              <a:ext uri="{FF2B5EF4-FFF2-40B4-BE49-F238E27FC236}">
                <a16:creationId xmlns:a16="http://schemas.microsoft.com/office/drawing/2014/main" id="{444663D9-B945-CCD6-BA88-839E2F8A5DE6}"/>
              </a:ext>
            </a:extLst>
          </p:cNvPr>
          <p:cNvSpPr>
            <a:spLocks noGrp="1"/>
          </p:cNvSpPr>
          <p:nvPr>
            <p:ph type="body" sz="quarter" idx="11"/>
          </p:nvPr>
        </p:nvSpPr>
        <p:spPr>
          <a:xfrm>
            <a:off x="381000" y="381000"/>
            <a:ext cx="10633075" cy="664797"/>
          </a:xfrm>
        </p:spPr>
        <p:txBody>
          <a:bodyPr wrap="square">
            <a:spAutoFit/>
          </a:bodyPr>
          <a:lstStyle>
            <a:lvl1pPr marL="0" indent="0">
              <a:lnSpc>
                <a:spcPct val="90000"/>
              </a:lnSpc>
              <a:buNone/>
              <a:defRPr sz="4800">
                <a:solidFill>
                  <a:schemeClr val="bg1"/>
                </a:solidFill>
              </a:defRPr>
            </a:lvl1pPr>
          </a:lstStyle>
          <a:p>
            <a:pPr lvl="0"/>
            <a:endParaRPr lang="en-LT"/>
          </a:p>
        </p:txBody>
      </p:sp>
      <p:pic>
        <p:nvPicPr>
          <p:cNvPr id="8" name="Graphic 7">
            <a:extLst>
              <a:ext uri="{FF2B5EF4-FFF2-40B4-BE49-F238E27FC236}">
                <a16:creationId xmlns:a16="http://schemas.microsoft.com/office/drawing/2014/main" id="{F4519595-F629-A55C-0AEC-BA5F4ECC92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137042181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82B6BF-29B1-611A-7DB2-5EAAD6C49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7103882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Image (1)">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6985000"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7721600" y="381000"/>
            <a:ext cx="4089600" cy="6096000"/>
          </a:xfrm>
          <a:prstGeom prst="roundRect">
            <a:avLst>
              <a:gd name="adj" fmla="val 3727"/>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7DEDD3F9-8248-0F4D-947E-0EE55F9FAAF8}"/>
              </a:ext>
            </a:extLst>
          </p:cNvPr>
          <p:cNvSpPr>
            <a:spLocks noGrp="1"/>
          </p:cNvSpPr>
          <p:nvPr>
            <p:ph type="body" sz="quarter" idx="12"/>
          </p:nvPr>
        </p:nvSpPr>
        <p:spPr>
          <a:xfrm>
            <a:off x="40513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128798768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Image (2)">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600" y="3044952"/>
            <a:ext cx="51044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4851600" y="381000"/>
            <a:ext cx="61624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4089600" cy="6096000"/>
          </a:xfrm>
          <a:prstGeom prst="roundRect">
            <a:avLst>
              <a:gd name="adj" fmla="val 3727"/>
            </a:avLst>
          </a:prstGeom>
          <a:solidFill>
            <a:schemeClr val="accent5"/>
          </a:solidFill>
        </p:spPr>
        <p:txBody>
          <a:bodyPr/>
          <a:lstStyle/>
          <a:p>
            <a:endParaRPr lang="en-LT"/>
          </a:p>
        </p:txBody>
      </p:sp>
      <p:pic>
        <p:nvPicPr>
          <p:cNvPr id="9" name="Graphic 8">
            <a:extLst>
              <a:ext uri="{FF2B5EF4-FFF2-40B4-BE49-F238E27FC236}">
                <a16:creationId xmlns:a16="http://schemas.microsoft.com/office/drawing/2014/main" id="{D00027FC-12BE-802D-39E7-88FB5972B0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218964214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orizontal Imag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0999" y="381000"/>
            <a:ext cx="2371725"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133724" y="381000"/>
            <a:ext cx="8677275"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86859477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orizontal Imag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8636000" y="381000"/>
            <a:ext cx="2374900"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7868899"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8636000" y="3046200"/>
            <a:ext cx="23749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pic>
        <p:nvPicPr>
          <p:cNvPr id="5" name="Graphic 4">
            <a:extLst>
              <a:ext uri="{FF2B5EF4-FFF2-40B4-BE49-F238E27FC236}">
                <a16:creationId xmlns:a16="http://schemas.microsoft.com/office/drawing/2014/main" id="{802FCA9A-FD48-0AE9-2FA8-1E4D34EE8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4183337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69596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28957308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051300" y="2930402"/>
            <a:ext cx="6959601"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051300" y="6276945"/>
            <a:ext cx="6959601"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pic>
        <p:nvPicPr>
          <p:cNvPr id="5" name="Picture 4">
            <a:extLst>
              <a:ext uri="{FF2B5EF4-FFF2-40B4-BE49-F238E27FC236}">
                <a16:creationId xmlns:a16="http://schemas.microsoft.com/office/drawing/2014/main" id="{6E4D0C0A-B720-7FB7-A71D-17F79C42D6E5}"/>
              </a:ext>
            </a:extLst>
          </p:cNvPr>
          <p:cNvPicPr>
            <a:picLocks noChangeAspect="1"/>
          </p:cNvPicPr>
          <p:nvPr userDrawn="1"/>
        </p:nvPicPr>
        <p:blipFill>
          <a:blip r:embed="rId4"/>
          <a:srcRect l="24326"/>
          <a:stretch/>
        </p:blipFill>
        <p:spPr>
          <a:xfrm>
            <a:off x="0" y="0"/>
            <a:ext cx="3670300" cy="6858000"/>
          </a:xfrm>
          <a:prstGeom prst="rect">
            <a:avLst/>
          </a:prstGeom>
        </p:spPr>
      </p:pic>
      <p:sp>
        <p:nvSpPr>
          <p:cNvPr id="8" name="Text Placeholder 15">
            <a:extLst>
              <a:ext uri="{FF2B5EF4-FFF2-40B4-BE49-F238E27FC236}">
                <a16:creationId xmlns:a16="http://schemas.microsoft.com/office/drawing/2014/main" id="{F1C8733B-9359-0FE4-2133-57D771D7CC5E}"/>
              </a:ext>
            </a:extLst>
          </p:cNvPr>
          <p:cNvSpPr>
            <a:spLocks noGrp="1"/>
          </p:cNvSpPr>
          <p:nvPr>
            <p:ph type="body" sz="quarter" idx="11" hasCustomPrompt="1"/>
          </p:nvPr>
        </p:nvSpPr>
        <p:spPr>
          <a:xfrm>
            <a:off x="4070252"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
        <p:nvSpPr>
          <p:cNvPr id="4" name="Date Placeholder 3">
            <a:extLst>
              <a:ext uri="{FF2B5EF4-FFF2-40B4-BE49-F238E27FC236}">
                <a16:creationId xmlns:a16="http://schemas.microsoft.com/office/drawing/2014/main" id="{E0A25BE5-8C28-0D31-97A3-384D91BA0465}"/>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4441EF7C-E9F5-58A7-0420-9D4448324A17}"/>
              </a:ext>
            </a:extLst>
          </p:cNvPr>
          <p:cNvSpPr>
            <a:spLocks noGrp="1"/>
          </p:cNvSpPr>
          <p:nvPr>
            <p:ph type="ftr" sz="quarter" idx="13"/>
          </p:nvPr>
        </p:nvSpPr>
        <p:spPr/>
        <p:txBody>
          <a:bodyPr/>
          <a:lstStyle/>
          <a:p>
            <a:endParaRPr lang="en-US"/>
          </a:p>
        </p:txBody>
      </p:sp>
      <p:sp>
        <p:nvSpPr>
          <p:cNvPr id="9" name="Slide Number Placeholder 8">
            <a:extLst>
              <a:ext uri="{FF2B5EF4-FFF2-40B4-BE49-F238E27FC236}">
                <a16:creationId xmlns:a16="http://schemas.microsoft.com/office/drawing/2014/main" id="{95336802-3D49-F4D0-B40F-373F5538AACC}"/>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50165503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Text Placeholder 6">
            <a:extLst>
              <a:ext uri="{FF2B5EF4-FFF2-40B4-BE49-F238E27FC236}">
                <a16:creationId xmlns:a16="http://schemas.microsoft.com/office/drawing/2014/main" id="{EF17C7DA-F345-2708-23DE-3D1545F89FC3}"/>
              </a:ext>
            </a:extLst>
          </p:cNvPr>
          <p:cNvSpPr>
            <a:spLocks noGrp="1"/>
          </p:cNvSpPr>
          <p:nvPr>
            <p:ph type="body" sz="quarter" idx="11"/>
          </p:nvPr>
        </p:nvSpPr>
        <p:spPr>
          <a:xfrm>
            <a:off x="58928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37100614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58927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86359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5892799" y="3046200"/>
            <a:ext cx="2365375" cy="332399"/>
          </a:xfrm>
        </p:spPr>
        <p:txBody>
          <a:bodyPr wrap="square" anchor="t" anchorCtr="0">
            <a:spAutoFit/>
          </a:bodyPr>
          <a:lstStyle>
            <a:lvl1pPr marL="0" indent="0">
              <a:lnSpc>
                <a:spcPct val="90000"/>
              </a:lnSpc>
              <a:spcBef>
                <a:spcPts val="1000"/>
              </a:spcBef>
              <a:spcAft>
                <a:spcPts val="0"/>
              </a:spcAft>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8635999" y="3046200"/>
            <a:ext cx="236537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86359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58927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337778576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136900" y="3957638"/>
            <a:ext cx="2368550"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58927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86359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136900" y="3046200"/>
            <a:ext cx="2368550"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58927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86359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58927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136900" y="2689201"/>
            <a:ext cx="2368550"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86359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165047114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6000" y="3957638"/>
            <a:ext cx="2371724"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6000" y="3046200"/>
            <a:ext cx="2371724"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31368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809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58927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0" name="Text Placeholder 6">
            <a:extLst>
              <a:ext uri="{FF2B5EF4-FFF2-40B4-BE49-F238E27FC236}">
                <a16:creationId xmlns:a16="http://schemas.microsoft.com/office/drawing/2014/main" id="{7DAC9550-42E1-A1C9-888C-A935E8513898}"/>
              </a:ext>
            </a:extLst>
          </p:cNvPr>
          <p:cNvSpPr>
            <a:spLocks noGrp="1"/>
          </p:cNvSpPr>
          <p:nvPr>
            <p:ph type="body" sz="quarter" idx="25" hasCustomPrompt="1"/>
          </p:nvPr>
        </p:nvSpPr>
        <p:spPr>
          <a:xfrm>
            <a:off x="8636000" y="2689201"/>
            <a:ext cx="2371724"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04</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77751320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5126040"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5126037"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5126037"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5892800" y="3957638"/>
            <a:ext cx="5121278"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5892800" y="2689201"/>
            <a:ext cx="5121275"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5892800" y="2689201"/>
            <a:ext cx="5121275"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123576504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ards +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Picture Placeholder 7">
            <a:extLst>
              <a:ext uri="{FF2B5EF4-FFF2-40B4-BE49-F238E27FC236}">
                <a16:creationId xmlns:a16="http://schemas.microsoft.com/office/drawing/2014/main" id="{5FC5EC45-61F8-03A3-B5B4-2E69C6A46EDF}"/>
              </a:ext>
            </a:extLst>
          </p:cNvPr>
          <p:cNvSpPr>
            <a:spLocks noGrp="1"/>
          </p:cNvSpPr>
          <p:nvPr>
            <p:ph type="pic" sz="quarter" idx="11"/>
          </p:nvPr>
        </p:nvSpPr>
        <p:spPr>
          <a:xfrm>
            <a:off x="7721598" y="2689202"/>
            <a:ext cx="3289301" cy="3787798"/>
          </a:xfrm>
          <a:prstGeom prst="roundRect">
            <a:avLst>
              <a:gd name="adj" fmla="val 4633"/>
            </a:avLst>
          </a:prstGeom>
          <a:solidFill>
            <a:schemeClr val="accent5"/>
          </a:solidFill>
        </p:spPr>
        <p:txBody>
          <a:bodyPr/>
          <a:lstStyle/>
          <a:p>
            <a:endParaRPr lang="en-LT"/>
          </a:p>
        </p:txBody>
      </p:sp>
    </p:spTree>
    <p:extLst>
      <p:ext uri="{BB962C8B-B14F-4D97-AF65-F5344CB8AC3E}">
        <p14:creationId xmlns:p14="http://schemas.microsoft.com/office/powerpoint/2010/main" val="220803409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spcBef>
                <a:spcPts val="1000"/>
              </a:spcBef>
              <a:spcAft>
                <a:spcPts val="0"/>
              </a:spcAft>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Rounded Rectangle 13">
            <a:extLst>
              <a:ext uri="{FF2B5EF4-FFF2-40B4-BE49-F238E27FC236}">
                <a16:creationId xmlns:a16="http://schemas.microsoft.com/office/drawing/2014/main" id="{5FC749CB-ECED-1F88-0B02-DAA7F1CE08E5}"/>
              </a:ext>
            </a:extLst>
          </p:cNvPr>
          <p:cNvSpPr/>
          <p:nvPr userDrawn="1"/>
        </p:nvSpPr>
        <p:spPr>
          <a:xfrm>
            <a:off x="77216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21737895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Vertic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5999" y="3046200"/>
            <a:ext cx="2371725" cy="3430800"/>
          </a:xfrm>
        </p:spPr>
        <p:txBody>
          <a:bodyPr wrap="square" anchor="t" anchorCtr="0">
            <a:noAutofit/>
          </a:bodyPr>
          <a:lstStyle>
            <a:lvl1pPr marL="171450" indent="-171450">
              <a:lnSpc>
                <a:spcPct val="100000"/>
              </a:lnSpc>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5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ext Placeholder 15">
            <a:extLst>
              <a:ext uri="{FF2B5EF4-FFF2-40B4-BE49-F238E27FC236}">
                <a16:creationId xmlns:a16="http://schemas.microsoft.com/office/drawing/2014/main" id="{D9588138-313D-D6B4-B830-3C6A6C410C5C}"/>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F166F3AF-6FCE-8610-229F-31DE50FCAD75}"/>
              </a:ext>
            </a:extLst>
          </p:cNvPr>
          <p:cNvSpPr>
            <a:spLocks noGrp="1"/>
          </p:cNvSpPr>
          <p:nvPr>
            <p:ph type="body" sz="quarter" idx="22" hasCustomPrompt="1"/>
          </p:nvPr>
        </p:nvSpPr>
        <p:spPr>
          <a:xfrm>
            <a:off x="3136899" y="381000"/>
            <a:ext cx="2371725"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5" name="Text Placeholder 15">
            <a:extLst>
              <a:ext uri="{FF2B5EF4-FFF2-40B4-BE49-F238E27FC236}">
                <a16:creationId xmlns:a16="http://schemas.microsoft.com/office/drawing/2014/main" id="{69B9C1F3-4E51-1F40-7153-8508919F7899}"/>
              </a:ext>
            </a:extLst>
          </p:cNvPr>
          <p:cNvSpPr>
            <a:spLocks noGrp="1"/>
          </p:cNvSpPr>
          <p:nvPr>
            <p:ph type="body" sz="quarter" idx="23" hasCustomPrompt="1"/>
          </p:nvPr>
        </p:nvSpPr>
        <p:spPr>
          <a:xfrm>
            <a:off x="5892799" y="381000"/>
            <a:ext cx="2371725"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7" name="Text Placeholder 15">
            <a:extLst>
              <a:ext uri="{FF2B5EF4-FFF2-40B4-BE49-F238E27FC236}">
                <a16:creationId xmlns:a16="http://schemas.microsoft.com/office/drawing/2014/main" id="{9E2AAA64-7877-F641-F444-2C52D462FB19}"/>
              </a:ext>
            </a:extLst>
          </p:cNvPr>
          <p:cNvSpPr>
            <a:spLocks noGrp="1"/>
          </p:cNvSpPr>
          <p:nvPr>
            <p:ph type="body" sz="quarter" idx="24" hasCustomPrompt="1"/>
          </p:nvPr>
        </p:nvSpPr>
        <p:spPr>
          <a:xfrm>
            <a:off x="8635999" y="381000"/>
            <a:ext cx="2371725"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Tree>
    <p:extLst>
      <p:ext uri="{BB962C8B-B14F-4D97-AF65-F5344CB8AC3E}">
        <p14:creationId xmlns:p14="http://schemas.microsoft.com/office/powerpoint/2010/main" val="23461590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Horizont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1335000" y="3046200"/>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378DD6D-5675-519B-C17B-9BDE333D1E48}"/>
              </a:ext>
            </a:extLst>
          </p:cNvPr>
          <p:cNvSpPr>
            <a:spLocks noGrp="1"/>
          </p:cNvSpPr>
          <p:nvPr>
            <p:ph type="body" sz="quarter" idx="18"/>
          </p:nvPr>
        </p:nvSpPr>
        <p:spPr>
          <a:xfrm>
            <a:off x="133500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8" name="Text Placeholder 6">
            <a:extLst>
              <a:ext uri="{FF2B5EF4-FFF2-40B4-BE49-F238E27FC236}">
                <a16:creationId xmlns:a16="http://schemas.microsoft.com/office/drawing/2014/main" id="{39DCDFC1-7998-588F-C7C1-BE9917664E35}"/>
              </a:ext>
            </a:extLst>
          </p:cNvPr>
          <p:cNvSpPr>
            <a:spLocks noGrp="1"/>
          </p:cNvSpPr>
          <p:nvPr>
            <p:ph type="body" sz="quarter" idx="19"/>
          </p:nvPr>
        </p:nvSpPr>
        <p:spPr>
          <a:xfrm>
            <a:off x="6840451" y="3046200"/>
            <a:ext cx="4170449"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4EAEE40D-EEBD-5912-A7AB-891F9FB515E3}"/>
              </a:ext>
            </a:extLst>
          </p:cNvPr>
          <p:cNvSpPr>
            <a:spLocks noGrp="1"/>
          </p:cNvSpPr>
          <p:nvPr>
            <p:ph type="body" sz="quarter" idx="20"/>
          </p:nvPr>
        </p:nvSpPr>
        <p:spPr>
          <a:xfrm>
            <a:off x="684045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D155B858-E8ED-C883-8F35-F3EF723389E5}"/>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Text Placeholder 15">
            <a:extLst>
              <a:ext uri="{FF2B5EF4-FFF2-40B4-BE49-F238E27FC236}">
                <a16:creationId xmlns:a16="http://schemas.microsoft.com/office/drawing/2014/main" id="{C4F829CC-97AA-6B8B-5133-9985B39DAD95}"/>
              </a:ext>
            </a:extLst>
          </p:cNvPr>
          <p:cNvSpPr>
            <a:spLocks noGrp="1"/>
          </p:cNvSpPr>
          <p:nvPr>
            <p:ph type="body" sz="quarter" idx="21" hasCustomPrompt="1"/>
          </p:nvPr>
        </p:nvSpPr>
        <p:spPr>
          <a:xfrm>
            <a:off x="381000" y="3037056"/>
            <a:ext cx="952413"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32E1FCFB-ABCA-5E21-3129-E7B3CACF409D}"/>
              </a:ext>
            </a:extLst>
          </p:cNvPr>
          <p:cNvSpPr>
            <a:spLocks noGrp="1"/>
          </p:cNvSpPr>
          <p:nvPr>
            <p:ph type="body" sz="quarter" idx="22" hasCustomPrompt="1"/>
          </p:nvPr>
        </p:nvSpPr>
        <p:spPr>
          <a:xfrm>
            <a:off x="381000" y="4948301"/>
            <a:ext cx="952413"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5" name="Text Placeholder 15">
            <a:extLst>
              <a:ext uri="{FF2B5EF4-FFF2-40B4-BE49-F238E27FC236}">
                <a16:creationId xmlns:a16="http://schemas.microsoft.com/office/drawing/2014/main" id="{D378E1B6-6FA0-CAEC-2231-14DAEC293993}"/>
              </a:ext>
            </a:extLst>
          </p:cNvPr>
          <p:cNvSpPr>
            <a:spLocks noGrp="1"/>
          </p:cNvSpPr>
          <p:nvPr>
            <p:ph type="body" sz="quarter" idx="23" hasCustomPrompt="1"/>
          </p:nvPr>
        </p:nvSpPr>
        <p:spPr>
          <a:xfrm>
            <a:off x="5892800" y="3037056"/>
            <a:ext cx="952413"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6" name="Text Placeholder 15">
            <a:extLst>
              <a:ext uri="{FF2B5EF4-FFF2-40B4-BE49-F238E27FC236}">
                <a16:creationId xmlns:a16="http://schemas.microsoft.com/office/drawing/2014/main" id="{DDC2F602-D7B1-9EE6-216F-B59C030E61D7}"/>
              </a:ext>
            </a:extLst>
          </p:cNvPr>
          <p:cNvSpPr>
            <a:spLocks noGrp="1"/>
          </p:cNvSpPr>
          <p:nvPr>
            <p:ph type="body" sz="quarter" idx="24" hasCustomPrompt="1"/>
          </p:nvPr>
        </p:nvSpPr>
        <p:spPr>
          <a:xfrm>
            <a:off x="5892800" y="4948301"/>
            <a:ext cx="952413"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Tree>
    <p:extLst>
      <p:ext uri="{BB962C8B-B14F-4D97-AF65-F5344CB8AC3E}">
        <p14:creationId xmlns:p14="http://schemas.microsoft.com/office/powerpoint/2010/main" val="54170397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Wide Charts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8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36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4" name="Rounded Rectangle 3">
            <a:extLst>
              <a:ext uri="{FF2B5EF4-FFF2-40B4-BE49-F238E27FC236}">
                <a16:creationId xmlns:a16="http://schemas.microsoft.com/office/drawing/2014/main" id="{DBEC8168-F496-9765-CA94-B5E74F2BB95F}"/>
              </a:ext>
            </a:extLst>
          </p:cNvPr>
          <p:cNvSpPr/>
          <p:nvPr userDrawn="1"/>
        </p:nvSpPr>
        <p:spPr>
          <a:xfrm>
            <a:off x="187200" y="1278000"/>
            <a:ext cx="5511800" cy="2678104"/>
          </a:xfrm>
          <a:prstGeom prst="roundRect">
            <a:avLst>
              <a:gd name="adj" fmla="val 5691"/>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Text Placeholder 6">
            <a:extLst>
              <a:ext uri="{FF2B5EF4-FFF2-40B4-BE49-F238E27FC236}">
                <a16:creationId xmlns:a16="http://schemas.microsoft.com/office/drawing/2014/main" id="{A2770926-805D-58AF-5353-5B9EC0DB2401}"/>
              </a:ext>
            </a:extLst>
          </p:cNvPr>
          <p:cNvSpPr>
            <a:spLocks noGrp="1"/>
          </p:cNvSpPr>
          <p:nvPr>
            <p:ph type="body" sz="quarter" idx="18"/>
          </p:nvPr>
        </p:nvSpPr>
        <p:spPr>
          <a:xfrm>
            <a:off x="381000" y="1467528"/>
            <a:ext cx="5130800"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Text Placeholder 6">
            <a:extLst>
              <a:ext uri="{FF2B5EF4-FFF2-40B4-BE49-F238E27FC236}">
                <a16:creationId xmlns:a16="http://schemas.microsoft.com/office/drawing/2014/main" id="{75F1279E-9A9E-6608-71F7-2E183C4DEDBF}"/>
              </a:ext>
            </a:extLst>
          </p:cNvPr>
          <p:cNvSpPr>
            <a:spLocks noGrp="1"/>
          </p:cNvSpPr>
          <p:nvPr>
            <p:ph type="body" sz="quarter" idx="10"/>
          </p:nvPr>
        </p:nvSpPr>
        <p:spPr>
          <a:xfrm>
            <a:off x="380998" y="2086587"/>
            <a:ext cx="5130802" cy="1712660"/>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01987821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rgbClr val="4C47C0"/>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5"/>
            <a:ext cx="10633075"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sp>
        <p:nvSpPr>
          <p:cNvPr id="5" name="Text Placeholder 15">
            <a:extLst>
              <a:ext uri="{FF2B5EF4-FFF2-40B4-BE49-F238E27FC236}">
                <a16:creationId xmlns:a16="http://schemas.microsoft.com/office/drawing/2014/main" id="{444663D9-B945-CCD6-BA88-839E2F8A5DE6}"/>
              </a:ext>
            </a:extLst>
          </p:cNvPr>
          <p:cNvSpPr>
            <a:spLocks noGrp="1"/>
          </p:cNvSpPr>
          <p:nvPr>
            <p:ph type="body" sz="quarter" idx="11"/>
          </p:nvPr>
        </p:nvSpPr>
        <p:spPr>
          <a:xfrm>
            <a:off x="381000" y="381000"/>
            <a:ext cx="10633075" cy="664797"/>
          </a:xfrm>
        </p:spPr>
        <p:txBody>
          <a:bodyPr wrap="square">
            <a:spAutoFit/>
          </a:bodyPr>
          <a:lstStyle>
            <a:lvl1pPr marL="0" indent="0">
              <a:lnSpc>
                <a:spcPct val="90000"/>
              </a:lnSpc>
              <a:buNone/>
              <a:defRPr sz="4800">
                <a:solidFill>
                  <a:schemeClr val="bg1"/>
                </a:solidFill>
              </a:defRPr>
            </a:lvl1pPr>
          </a:lstStyle>
          <a:p>
            <a:pPr lvl="0"/>
            <a:endParaRPr lang="en-LT"/>
          </a:p>
        </p:txBody>
      </p:sp>
      <p:pic>
        <p:nvPicPr>
          <p:cNvPr id="8" name="Graphic 7">
            <a:extLst>
              <a:ext uri="{FF2B5EF4-FFF2-40B4-BE49-F238E27FC236}">
                <a16:creationId xmlns:a16="http://schemas.microsoft.com/office/drawing/2014/main" id="{F4519595-F629-A55C-0AEC-BA5F4ECC92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 name="Date Placeholder 1">
            <a:extLst>
              <a:ext uri="{FF2B5EF4-FFF2-40B4-BE49-F238E27FC236}">
                <a16:creationId xmlns:a16="http://schemas.microsoft.com/office/drawing/2014/main" id="{C2C7FC51-6BA5-28F6-5429-66A2E48A9F48}"/>
              </a:ext>
            </a:extLst>
          </p:cNvPr>
          <p:cNvSpPr>
            <a:spLocks noGrp="1"/>
          </p:cNvSpPr>
          <p:nvPr>
            <p:ph type="dt" sz="half" idx="12"/>
          </p:nvPr>
        </p:nvSpPr>
        <p:spPr/>
        <p:txBody>
          <a:bodyPr/>
          <a:lstStyle/>
          <a:p>
            <a:endParaRPr lang="en-US"/>
          </a:p>
        </p:txBody>
      </p:sp>
      <p:sp>
        <p:nvSpPr>
          <p:cNvPr id="3" name="Footer Placeholder 2">
            <a:extLst>
              <a:ext uri="{FF2B5EF4-FFF2-40B4-BE49-F238E27FC236}">
                <a16:creationId xmlns:a16="http://schemas.microsoft.com/office/drawing/2014/main" id="{5FDCE080-F727-9987-7145-0E1B2530D671}"/>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BCC24C4B-EF4C-D8F8-A719-B827BE0E92CB}"/>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779432918"/>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Wide Charts (2)">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ACF44C3-D55F-E834-86C5-5E2A86E43BFC}"/>
              </a:ext>
            </a:extLst>
          </p:cNvPr>
          <p:cNvSpPr/>
          <p:nvPr userDrawn="1"/>
        </p:nvSpPr>
        <p:spPr>
          <a:xfrm>
            <a:off x="187200" y="187452"/>
            <a:ext cx="5513832" cy="6483096"/>
          </a:xfrm>
          <a:prstGeom prst="roundRect">
            <a:avLst>
              <a:gd name="adj" fmla="val 2764"/>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8" y="381000"/>
            <a:ext cx="5130000"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000" cy="2331719"/>
          </a:xfrm>
          <a:prstGeom prst="rect">
            <a:avLst/>
          </a:prstGeom>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5281"/>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1" name="Text Placeholder 6">
            <a:extLst>
              <a:ext uri="{FF2B5EF4-FFF2-40B4-BE49-F238E27FC236}">
                <a16:creationId xmlns:a16="http://schemas.microsoft.com/office/drawing/2014/main" id="{5076B193-8036-7FD5-E0CB-BDBA96D6E633}"/>
              </a:ext>
            </a:extLst>
          </p:cNvPr>
          <p:cNvSpPr>
            <a:spLocks noGrp="1"/>
          </p:cNvSpPr>
          <p:nvPr>
            <p:ph type="body" sz="quarter" idx="10"/>
          </p:nvPr>
        </p:nvSpPr>
        <p:spPr>
          <a:xfrm>
            <a:off x="381000" y="1473200"/>
            <a:ext cx="5130802" cy="2331719"/>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23561021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hart Column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Content Placeholder 46">
            <a:extLst>
              <a:ext uri="{FF2B5EF4-FFF2-40B4-BE49-F238E27FC236}">
                <a16:creationId xmlns:a16="http://schemas.microsoft.com/office/drawing/2014/main" id="{661A9693-45FF-DDDC-5EB8-B259DA94582C}"/>
              </a:ext>
            </a:extLst>
          </p:cNvPr>
          <p:cNvSpPr>
            <a:spLocks noGrp="1"/>
          </p:cNvSpPr>
          <p:nvPr>
            <p:ph sz="quarter" idx="23"/>
          </p:nvPr>
        </p:nvSpPr>
        <p:spPr>
          <a:xfrm>
            <a:off x="3810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BEA114D0-448C-52CD-28CD-1EED29AC283B}"/>
              </a:ext>
            </a:extLst>
          </p:cNvPr>
          <p:cNvSpPr>
            <a:spLocks noGrp="1"/>
          </p:cNvSpPr>
          <p:nvPr>
            <p:ph sz="quarter" idx="24"/>
          </p:nvPr>
        </p:nvSpPr>
        <p:spPr>
          <a:xfrm>
            <a:off x="40513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2E607344-D672-AF26-BEAB-FE7962098154}"/>
              </a:ext>
            </a:extLst>
          </p:cNvPr>
          <p:cNvSpPr>
            <a:spLocks noGrp="1"/>
          </p:cNvSpPr>
          <p:nvPr>
            <p:ph sz="quarter" idx="26"/>
          </p:nvPr>
        </p:nvSpPr>
        <p:spPr>
          <a:xfrm>
            <a:off x="7721600" y="2002536"/>
            <a:ext cx="3289299"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Tree>
    <p:extLst>
      <p:ext uri="{BB962C8B-B14F-4D97-AF65-F5344CB8AC3E}">
        <p14:creationId xmlns:p14="http://schemas.microsoft.com/office/powerpoint/2010/main" val="98563264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Mixed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4275"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381000"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1000" y="2240278"/>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381000" y="4158737"/>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381000" y="4935977"/>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2">
            <a:extLst>
              <a:ext uri="{FF2B5EF4-FFF2-40B4-BE49-F238E27FC236}">
                <a16:creationId xmlns:a16="http://schemas.microsoft.com/office/drawing/2014/main" id="{90E4C7B2-C64F-7BA6-00BC-6202B908D2BF}"/>
              </a:ext>
            </a:extLst>
          </p:cNvPr>
          <p:cNvSpPr>
            <a:spLocks noGrp="1"/>
          </p:cNvSpPr>
          <p:nvPr>
            <p:ph type="body" sz="quarter" idx="31"/>
          </p:nvPr>
        </p:nvSpPr>
        <p:spPr>
          <a:xfrm>
            <a:off x="5888038"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6" name="Content Placeholder 46">
            <a:extLst>
              <a:ext uri="{FF2B5EF4-FFF2-40B4-BE49-F238E27FC236}">
                <a16:creationId xmlns:a16="http://schemas.microsoft.com/office/drawing/2014/main" id="{22D24E92-273F-BE82-0A5D-F1C4388F8016}"/>
              </a:ext>
            </a:extLst>
          </p:cNvPr>
          <p:cNvSpPr>
            <a:spLocks noGrp="1"/>
          </p:cNvSpPr>
          <p:nvPr>
            <p:ph sz="quarter" idx="32"/>
          </p:nvPr>
        </p:nvSpPr>
        <p:spPr>
          <a:xfrm>
            <a:off x="5888038" y="2240278"/>
            <a:ext cx="5126038" cy="4250181"/>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Tree>
    <p:extLst>
      <p:ext uri="{BB962C8B-B14F-4D97-AF65-F5344CB8AC3E}">
        <p14:creationId xmlns:p14="http://schemas.microsoft.com/office/powerpoint/2010/main" val="405789850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2" name="Rounded Rectangle 1">
            <a:extLst>
              <a:ext uri="{FF2B5EF4-FFF2-40B4-BE49-F238E27FC236}">
                <a16:creationId xmlns:a16="http://schemas.microsoft.com/office/drawing/2014/main" id="{B8E698BF-0DDA-AC82-FE38-93E838576D5B}"/>
              </a:ext>
            </a:extLst>
          </p:cNvPr>
          <p:cNvSpPr/>
          <p:nvPr userDrawn="1"/>
        </p:nvSpPr>
        <p:spPr>
          <a:xfrm>
            <a:off x="187200" y="1278000"/>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40513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4038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40513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4038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6" name="Text Placeholder 2">
            <a:extLst>
              <a:ext uri="{FF2B5EF4-FFF2-40B4-BE49-F238E27FC236}">
                <a16:creationId xmlns:a16="http://schemas.microsoft.com/office/drawing/2014/main" id="{8591AF02-89C7-A9ED-85B9-E2D5B89C50BC}"/>
              </a:ext>
            </a:extLst>
          </p:cNvPr>
          <p:cNvSpPr>
            <a:spLocks noGrp="1"/>
          </p:cNvSpPr>
          <p:nvPr>
            <p:ph type="body" sz="quarter" idx="31"/>
          </p:nvPr>
        </p:nvSpPr>
        <p:spPr>
          <a:xfrm>
            <a:off x="77216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7" name="Content Placeholder 46">
            <a:extLst>
              <a:ext uri="{FF2B5EF4-FFF2-40B4-BE49-F238E27FC236}">
                <a16:creationId xmlns:a16="http://schemas.microsoft.com/office/drawing/2014/main" id="{502A5B95-1CCF-3FC0-46F3-26D8A005C960}"/>
              </a:ext>
            </a:extLst>
          </p:cNvPr>
          <p:cNvSpPr>
            <a:spLocks noGrp="1"/>
          </p:cNvSpPr>
          <p:nvPr>
            <p:ph sz="quarter" idx="32"/>
          </p:nvPr>
        </p:nvSpPr>
        <p:spPr>
          <a:xfrm>
            <a:off x="7721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8" name="Text Placeholder 2">
            <a:extLst>
              <a:ext uri="{FF2B5EF4-FFF2-40B4-BE49-F238E27FC236}">
                <a16:creationId xmlns:a16="http://schemas.microsoft.com/office/drawing/2014/main" id="{FCACB40E-DE0F-35EB-716F-1E6A8EDF1E15}"/>
              </a:ext>
            </a:extLst>
          </p:cNvPr>
          <p:cNvSpPr>
            <a:spLocks noGrp="1"/>
          </p:cNvSpPr>
          <p:nvPr>
            <p:ph type="body" sz="quarter" idx="33"/>
          </p:nvPr>
        </p:nvSpPr>
        <p:spPr>
          <a:xfrm>
            <a:off x="77216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9" name="Content Placeholder 46">
            <a:extLst>
              <a:ext uri="{FF2B5EF4-FFF2-40B4-BE49-F238E27FC236}">
                <a16:creationId xmlns:a16="http://schemas.microsoft.com/office/drawing/2014/main" id="{F515062D-7270-1BF6-57C1-43D0A0274056}"/>
              </a:ext>
            </a:extLst>
          </p:cNvPr>
          <p:cNvSpPr>
            <a:spLocks noGrp="1"/>
          </p:cNvSpPr>
          <p:nvPr>
            <p:ph sz="quarter" idx="34"/>
          </p:nvPr>
        </p:nvSpPr>
        <p:spPr>
          <a:xfrm>
            <a:off x="7721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6">
            <a:extLst>
              <a:ext uri="{FF2B5EF4-FFF2-40B4-BE49-F238E27FC236}">
                <a16:creationId xmlns:a16="http://schemas.microsoft.com/office/drawing/2014/main" id="{8DF5F8EF-8728-68AC-E958-6FAE27322502}"/>
              </a:ext>
            </a:extLst>
          </p:cNvPr>
          <p:cNvSpPr>
            <a:spLocks noGrp="1"/>
          </p:cNvSpPr>
          <p:nvPr>
            <p:ph type="body" sz="quarter" idx="18"/>
          </p:nvPr>
        </p:nvSpPr>
        <p:spPr>
          <a:xfrm>
            <a:off x="3810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4B2EB556-6BF4-24E1-21F9-3BCDCBC07ED2}"/>
              </a:ext>
            </a:extLst>
          </p:cNvPr>
          <p:cNvSpPr>
            <a:spLocks noGrp="1"/>
          </p:cNvSpPr>
          <p:nvPr>
            <p:ph type="body" sz="quarter" idx="10"/>
          </p:nvPr>
        </p:nvSpPr>
        <p:spPr>
          <a:xfrm>
            <a:off x="3810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69907966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Chart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0999" y="1467528"/>
            <a:ext cx="6946901" cy="50094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Rounded Rectangle 6">
            <a:extLst>
              <a:ext uri="{FF2B5EF4-FFF2-40B4-BE49-F238E27FC236}">
                <a16:creationId xmlns:a16="http://schemas.microsoft.com/office/drawing/2014/main" id="{7C9EDD94-7B0D-0E8A-4143-9F48480CAE6F}"/>
              </a:ext>
            </a:extLst>
          </p:cNvPr>
          <p:cNvSpPr/>
          <p:nvPr userDrawn="1"/>
        </p:nvSpPr>
        <p:spPr>
          <a:xfrm>
            <a:off x="7527299" y="1276526"/>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E9848B65-1951-34E9-6C5E-6F3204EDEF97}"/>
              </a:ext>
            </a:extLst>
          </p:cNvPr>
          <p:cNvSpPr>
            <a:spLocks noGrp="1"/>
          </p:cNvSpPr>
          <p:nvPr>
            <p:ph type="body" sz="quarter" idx="18"/>
          </p:nvPr>
        </p:nvSpPr>
        <p:spPr>
          <a:xfrm>
            <a:off x="77216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ED8BC6F2-0A9B-3172-7637-F7BA6ABCC84A}"/>
              </a:ext>
            </a:extLst>
          </p:cNvPr>
          <p:cNvSpPr>
            <a:spLocks noGrp="1"/>
          </p:cNvSpPr>
          <p:nvPr>
            <p:ph type="body" sz="quarter" idx="10"/>
          </p:nvPr>
        </p:nvSpPr>
        <p:spPr>
          <a:xfrm>
            <a:off x="77216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153384011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Chart (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5A8F506-43FB-7013-FB75-DC3E45877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36">
            <a:extLst>
              <a:ext uri="{FF2B5EF4-FFF2-40B4-BE49-F238E27FC236}">
                <a16:creationId xmlns:a16="http://schemas.microsoft.com/office/drawing/2014/main" id="{DFCCE837-0B30-A40C-5B09-D65A14D07E10}"/>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5" name="Content Placeholder 46">
            <a:extLst>
              <a:ext uri="{FF2B5EF4-FFF2-40B4-BE49-F238E27FC236}">
                <a16:creationId xmlns:a16="http://schemas.microsoft.com/office/drawing/2014/main" id="{F2100ECD-47CB-E28E-54E7-1C73D17EF97F}"/>
              </a:ext>
            </a:extLst>
          </p:cNvPr>
          <p:cNvSpPr>
            <a:spLocks noGrp="1"/>
          </p:cNvSpPr>
          <p:nvPr>
            <p:ph sz="quarter" idx="24"/>
          </p:nvPr>
        </p:nvSpPr>
        <p:spPr>
          <a:xfrm>
            <a:off x="3136900" y="3046200"/>
            <a:ext cx="7874000" cy="34308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7" name="Title 1">
            <a:extLst>
              <a:ext uri="{FF2B5EF4-FFF2-40B4-BE49-F238E27FC236}">
                <a16:creationId xmlns:a16="http://schemas.microsoft.com/office/drawing/2014/main" id="{19734B04-92FD-BC6B-0EF9-2879BF8EA764}"/>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19" name="Text Placeholder 6">
            <a:extLst>
              <a:ext uri="{FF2B5EF4-FFF2-40B4-BE49-F238E27FC236}">
                <a16:creationId xmlns:a16="http://schemas.microsoft.com/office/drawing/2014/main" id="{1BFCCE3F-985F-9F43-AF10-7C38AE96A683}"/>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E2D8589F-F13A-A800-1868-2ADDBD19BFD2}"/>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488852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Donut Chart">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5892800" y="381000"/>
            <a:ext cx="5118100" cy="60960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Title 1">
            <a:extLst>
              <a:ext uri="{FF2B5EF4-FFF2-40B4-BE49-F238E27FC236}">
                <a16:creationId xmlns:a16="http://schemas.microsoft.com/office/drawing/2014/main" id="{55A35ADD-E29C-1178-3C6D-D5440FBB85A3}"/>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5" name="Text Placeholder 6">
            <a:extLst>
              <a:ext uri="{FF2B5EF4-FFF2-40B4-BE49-F238E27FC236}">
                <a16:creationId xmlns:a16="http://schemas.microsoft.com/office/drawing/2014/main" id="{759C5298-0E10-04FC-5F3E-13CE33FA0E87}"/>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04EAFC7A-FA76-3D83-DD82-EF3407FB144A}"/>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EA7E894-11DC-7070-AFD1-E952F03D355D}"/>
              </a:ext>
            </a:extLst>
          </p:cNvPr>
          <p:cNvSpPr>
            <a:spLocks noGrp="1"/>
          </p:cNvSpPr>
          <p:nvPr>
            <p:ph type="body" sz="quarter" idx="31"/>
          </p:nvPr>
        </p:nvSpPr>
        <p:spPr>
          <a:xfrm>
            <a:off x="3136900"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93500869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6"/>
            <a:ext cx="6959600" cy="200055"/>
          </a:xfrm>
        </p:spPr>
        <p:txBody>
          <a:bodyPr wrap="square" anchor="b" anchorCtr="0">
            <a:spAutoFit/>
          </a:bodyPr>
          <a:lstStyle>
            <a:lvl1pPr marL="0" indent="0">
              <a:lnSpc>
                <a:spcPct val="100000"/>
              </a:lnSpc>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381000"/>
            <a:ext cx="1969200" cy="446352"/>
          </a:xfrm>
          <a:prstGeom prst="rect">
            <a:avLst/>
          </a:prstGeom>
        </p:spPr>
      </p:pic>
      <p:sp>
        <p:nvSpPr>
          <p:cNvPr id="5" name="Text Placeholder 6">
            <a:extLst>
              <a:ext uri="{FF2B5EF4-FFF2-40B4-BE49-F238E27FC236}">
                <a16:creationId xmlns:a16="http://schemas.microsoft.com/office/drawing/2014/main" id="{6907E51A-9AD2-4F4E-7790-9D4ACA5C29F8}"/>
              </a:ext>
            </a:extLst>
          </p:cNvPr>
          <p:cNvSpPr>
            <a:spLocks noGrp="1"/>
          </p:cNvSpPr>
          <p:nvPr>
            <p:ph type="body" sz="quarter" idx="11"/>
          </p:nvPr>
        </p:nvSpPr>
        <p:spPr>
          <a:xfrm>
            <a:off x="4051300" y="6276946"/>
            <a:ext cx="3289300"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9" name="Picture 8">
            <a:extLst>
              <a:ext uri="{FF2B5EF4-FFF2-40B4-BE49-F238E27FC236}">
                <a16:creationId xmlns:a16="http://schemas.microsoft.com/office/drawing/2014/main" id="{FF0546DA-5CDB-E037-39E2-EEF71DB769DE}"/>
              </a:ext>
            </a:extLst>
          </p:cNvPr>
          <p:cNvPicPr>
            <a:picLocks noChangeAspect="1"/>
          </p:cNvPicPr>
          <p:nvPr userDrawn="1"/>
        </p:nvPicPr>
        <p:blipFill>
          <a:blip r:embed="rId4"/>
          <a:srcRect t="13127" b="580"/>
          <a:stretch/>
        </p:blipFill>
        <p:spPr>
          <a:xfrm>
            <a:off x="7721600" y="0"/>
            <a:ext cx="4470400" cy="6858000"/>
          </a:xfrm>
          <a:prstGeom prst="rect">
            <a:avLst/>
          </a:prstGeom>
        </p:spPr>
      </p:pic>
      <p:sp>
        <p:nvSpPr>
          <p:cNvPr id="3" name="Date Placeholder 2">
            <a:extLst>
              <a:ext uri="{FF2B5EF4-FFF2-40B4-BE49-F238E27FC236}">
                <a16:creationId xmlns:a16="http://schemas.microsoft.com/office/drawing/2014/main" id="{8AFC1D40-82C5-8D37-B5BE-0FA3B51CF85F}"/>
              </a:ext>
            </a:extLst>
          </p:cNvPr>
          <p:cNvSpPr>
            <a:spLocks noGrp="1"/>
          </p:cNvSpPr>
          <p:nvPr>
            <p:ph type="dt" sz="half" idx="12"/>
          </p:nvPr>
        </p:nvSpPr>
        <p:spPr/>
        <p:txBody>
          <a:bodyPr/>
          <a:lstStyle/>
          <a:p>
            <a:endParaRPr lang="en-US"/>
          </a:p>
        </p:txBody>
      </p:sp>
      <p:sp>
        <p:nvSpPr>
          <p:cNvPr id="4" name="Footer Placeholder 3">
            <a:extLst>
              <a:ext uri="{FF2B5EF4-FFF2-40B4-BE49-F238E27FC236}">
                <a16:creationId xmlns:a16="http://schemas.microsoft.com/office/drawing/2014/main" id="{AA333EC7-EC07-3613-7B23-22B18A73557F}"/>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6008C07C-C8A0-9988-8586-3D7F4F91F65C}"/>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81683167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8514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400" y="6276946"/>
            <a:ext cx="61595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1400" y="381000"/>
            <a:ext cx="1969200" cy="446352"/>
          </a:xfrm>
          <a:prstGeom prst="rect">
            <a:avLst/>
          </a:prstGeom>
        </p:spPr>
      </p:pic>
      <p:sp>
        <p:nvSpPr>
          <p:cNvPr id="5" name="Text Placeholder 6">
            <a:extLst>
              <a:ext uri="{FF2B5EF4-FFF2-40B4-BE49-F238E27FC236}">
                <a16:creationId xmlns:a16="http://schemas.microsoft.com/office/drawing/2014/main" id="{F820FAA1-0F04-0B6F-355F-182467521382}"/>
              </a:ext>
            </a:extLst>
          </p:cNvPr>
          <p:cNvSpPr>
            <a:spLocks noGrp="1"/>
          </p:cNvSpPr>
          <p:nvPr>
            <p:ph type="body" sz="quarter" idx="11"/>
          </p:nvPr>
        </p:nvSpPr>
        <p:spPr>
          <a:xfrm>
            <a:off x="8639175" y="6276946"/>
            <a:ext cx="3171825"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Picture 2">
            <a:extLst>
              <a:ext uri="{FF2B5EF4-FFF2-40B4-BE49-F238E27FC236}">
                <a16:creationId xmlns:a16="http://schemas.microsoft.com/office/drawing/2014/main" id="{E4754E2F-ED26-4D13-3D92-668E7A6051C3}"/>
              </a:ext>
            </a:extLst>
          </p:cNvPr>
          <p:cNvPicPr>
            <a:picLocks noChangeAspect="1"/>
          </p:cNvPicPr>
          <p:nvPr userDrawn="1"/>
        </p:nvPicPr>
        <p:blipFill>
          <a:blip r:embed="rId4"/>
          <a:srcRect t="13127" b="580"/>
          <a:stretch/>
        </p:blipFill>
        <p:spPr>
          <a:xfrm>
            <a:off x="0" y="0"/>
            <a:ext cx="4470400" cy="6858000"/>
          </a:xfrm>
          <a:prstGeom prst="rect">
            <a:avLst/>
          </a:prstGeom>
        </p:spPr>
      </p:pic>
      <p:sp>
        <p:nvSpPr>
          <p:cNvPr id="4" name="Date Placeholder 3">
            <a:extLst>
              <a:ext uri="{FF2B5EF4-FFF2-40B4-BE49-F238E27FC236}">
                <a16:creationId xmlns:a16="http://schemas.microsoft.com/office/drawing/2014/main" id="{20A9882F-FCBC-68BB-D511-9635594F05A7}"/>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ECB05F8E-BB95-E8D1-A228-3DE8860D50C8}"/>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92442AE5-62A6-F3F8-7710-DFBBC524F4E4}"/>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267190742"/>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1" y="2930402"/>
            <a:ext cx="10629900" cy="997196"/>
          </a:xfrm>
        </p:spPr>
        <p:txBody>
          <a:bodyPr anchor="ctr" anchorCtr="0"/>
          <a:lstStyle>
            <a:lvl1pPr>
              <a:lnSpc>
                <a:spcPct val="90000"/>
              </a:lnSpc>
              <a:defRPr sz="7200" spc="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1" y="6276945"/>
            <a:ext cx="106299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6" name="Text Placeholder 15">
            <a:extLst>
              <a:ext uri="{FF2B5EF4-FFF2-40B4-BE49-F238E27FC236}">
                <a16:creationId xmlns:a16="http://schemas.microsoft.com/office/drawing/2014/main" id="{BAA33CFA-5B12-CE1A-354B-EF7EE68FDF99}"/>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
        <p:nvSpPr>
          <p:cNvPr id="4" name="Date Placeholder 3">
            <a:extLst>
              <a:ext uri="{FF2B5EF4-FFF2-40B4-BE49-F238E27FC236}">
                <a16:creationId xmlns:a16="http://schemas.microsoft.com/office/drawing/2014/main" id="{F9784069-93AF-B634-A767-35947BD2DAC1}"/>
              </a:ext>
            </a:extLst>
          </p:cNvPr>
          <p:cNvSpPr>
            <a:spLocks noGrp="1"/>
          </p:cNvSpPr>
          <p:nvPr>
            <p:ph type="dt" sz="half" idx="12"/>
          </p:nvPr>
        </p:nvSpPr>
        <p:spPr/>
        <p:txBody>
          <a:bodyPr/>
          <a:lstStyle/>
          <a:p>
            <a:endParaRPr lang="en-US"/>
          </a:p>
        </p:txBody>
      </p:sp>
      <p:sp>
        <p:nvSpPr>
          <p:cNvPr id="5" name="Footer Placeholder 4">
            <a:extLst>
              <a:ext uri="{FF2B5EF4-FFF2-40B4-BE49-F238E27FC236}">
                <a16:creationId xmlns:a16="http://schemas.microsoft.com/office/drawing/2014/main" id="{E57B6B7F-FED5-D1AF-A69F-2650D45ACC1C}"/>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E488B6DD-22A7-3D20-52E8-C2B269D02EE0}"/>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2915738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82B6BF-29B1-611A-7DB2-5EAAD6C49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3" name="Date Placeholder 2">
            <a:extLst>
              <a:ext uri="{FF2B5EF4-FFF2-40B4-BE49-F238E27FC236}">
                <a16:creationId xmlns:a16="http://schemas.microsoft.com/office/drawing/2014/main" id="{7D8499F9-8D49-30E9-E874-204456C76B1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B8C8E61-6FC2-1317-4FD3-8F4EFEF0F5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47AF4F-8DAD-25E1-A067-A03B479CD3A8}"/>
              </a:ext>
            </a:extLst>
          </p:cNvPr>
          <p:cNvSpPr>
            <a:spLocks noGrp="1"/>
          </p:cNvSpPr>
          <p:nvPr>
            <p:ph type="sldNum" sz="quarter" idx="12"/>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9391888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051300" y="2930402"/>
            <a:ext cx="6959601"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051300" y="6276945"/>
            <a:ext cx="6959601"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pic>
        <p:nvPicPr>
          <p:cNvPr id="5" name="Picture 4">
            <a:extLst>
              <a:ext uri="{FF2B5EF4-FFF2-40B4-BE49-F238E27FC236}">
                <a16:creationId xmlns:a16="http://schemas.microsoft.com/office/drawing/2014/main" id="{6E4D0C0A-B720-7FB7-A71D-17F79C42D6E5}"/>
              </a:ext>
            </a:extLst>
          </p:cNvPr>
          <p:cNvPicPr>
            <a:picLocks noChangeAspect="1"/>
          </p:cNvPicPr>
          <p:nvPr userDrawn="1"/>
        </p:nvPicPr>
        <p:blipFill>
          <a:blip r:embed="rId4"/>
          <a:srcRect l="24326"/>
          <a:stretch/>
        </p:blipFill>
        <p:spPr>
          <a:xfrm>
            <a:off x="0" y="0"/>
            <a:ext cx="3670300" cy="6858000"/>
          </a:xfrm>
          <a:prstGeom prst="rect">
            <a:avLst/>
          </a:prstGeom>
        </p:spPr>
      </p:pic>
      <p:sp>
        <p:nvSpPr>
          <p:cNvPr id="8" name="Text Placeholder 15">
            <a:extLst>
              <a:ext uri="{FF2B5EF4-FFF2-40B4-BE49-F238E27FC236}">
                <a16:creationId xmlns:a16="http://schemas.microsoft.com/office/drawing/2014/main" id="{F1C8733B-9359-0FE4-2133-57D771D7CC5E}"/>
              </a:ext>
            </a:extLst>
          </p:cNvPr>
          <p:cNvSpPr>
            <a:spLocks noGrp="1"/>
          </p:cNvSpPr>
          <p:nvPr>
            <p:ph type="body" sz="quarter" idx="11" hasCustomPrompt="1"/>
          </p:nvPr>
        </p:nvSpPr>
        <p:spPr>
          <a:xfrm>
            <a:off x="4070252"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
        <p:nvSpPr>
          <p:cNvPr id="4" name="Date Placeholder 3">
            <a:extLst>
              <a:ext uri="{FF2B5EF4-FFF2-40B4-BE49-F238E27FC236}">
                <a16:creationId xmlns:a16="http://schemas.microsoft.com/office/drawing/2014/main" id="{DA078304-F56C-D1A3-164A-748D9770DD35}"/>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1FDBF187-EB1F-1BF4-89F4-1FE835E40D1B}"/>
              </a:ext>
            </a:extLst>
          </p:cNvPr>
          <p:cNvSpPr>
            <a:spLocks noGrp="1"/>
          </p:cNvSpPr>
          <p:nvPr>
            <p:ph type="ftr" sz="quarter" idx="13"/>
          </p:nvPr>
        </p:nvSpPr>
        <p:spPr/>
        <p:txBody>
          <a:bodyPr/>
          <a:lstStyle/>
          <a:p>
            <a:endParaRPr lang="en-US"/>
          </a:p>
        </p:txBody>
      </p:sp>
      <p:sp>
        <p:nvSpPr>
          <p:cNvPr id="9" name="Slide Number Placeholder 8">
            <a:extLst>
              <a:ext uri="{FF2B5EF4-FFF2-40B4-BE49-F238E27FC236}">
                <a16:creationId xmlns:a16="http://schemas.microsoft.com/office/drawing/2014/main" id="{846750B4-F866-0F52-8891-8C2D15B68612}"/>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0444641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rgbClr val="4C47C0"/>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5"/>
            <a:ext cx="10633075"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sp>
        <p:nvSpPr>
          <p:cNvPr id="5" name="Text Placeholder 15">
            <a:extLst>
              <a:ext uri="{FF2B5EF4-FFF2-40B4-BE49-F238E27FC236}">
                <a16:creationId xmlns:a16="http://schemas.microsoft.com/office/drawing/2014/main" id="{444663D9-B945-CCD6-BA88-839E2F8A5DE6}"/>
              </a:ext>
            </a:extLst>
          </p:cNvPr>
          <p:cNvSpPr>
            <a:spLocks noGrp="1"/>
          </p:cNvSpPr>
          <p:nvPr>
            <p:ph type="body" sz="quarter" idx="11"/>
          </p:nvPr>
        </p:nvSpPr>
        <p:spPr>
          <a:xfrm>
            <a:off x="381000" y="381000"/>
            <a:ext cx="10633075" cy="664797"/>
          </a:xfrm>
        </p:spPr>
        <p:txBody>
          <a:bodyPr wrap="square">
            <a:spAutoFit/>
          </a:bodyPr>
          <a:lstStyle>
            <a:lvl1pPr marL="0" indent="0">
              <a:lnSpc>
                <a:spcPct val="90000"/>
              </a:lnSpc>
              <a:buNone/>
              <a:defRPr sz="4800">
                <a:solidFill>
                  <a:schemeClr val="bg1"/>
                </a:solidFill>
              </a:defRPr>
            </a:lvl1pPr>
          </a:lstStyle>
          <a:p>
            <a:pPr lvl="0"/>
            <a:endParaRPr lang="en-LT"/>
          </a:p>
        </p:txBody>
      </p:sp>
      <p:pic>
        <p:nvPicPr>
          <p:cNvPr id="8" name="Graphic 7">
            <a:extLst>
              <a:ext uri="{FF2B5EF4-FFF2-40B4-BE49-F238E27FC236}">
                <a16:creationId xmlns:a16="http://schemas.microsoft.com/office/drawing/2014/main" id="{F4519595-F629-A55C-0AEC-BA5F4ECC92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 name="Date Placeholder 1">
            <a:extLst>
              <a:ext uri="{FF2B5EF4-FFF2-40B4-BE49-F238E27FC236}">
                <a16:creationId xmlns:a16="http://schemas.microsoft.com/office/drawing/2014/main" id="{1C57096E-6F29-41B1-E52B-91BE7E6B2BAF}"/>
              </a:ext>
            </a:extLst>
          </p:cNvPr>
          <p:cNvSpPr>
            <a:spLocks noGrp="1"/>
          </p:cNvSpPr>
          <p:nvPr>
            <p:ph type="dt" sz="half" idx="12"/>
          </p:nvPr>
        </p:nvSpPr>
        <p:spPr/>
        <p:txBody>
          <a:bodyPr/>
          <a:lstStyle/>
          <a:p>
            <a:endParaRPr lang="en-US"/>
          </a:p>
        </p:txBody>
      </p:sp>
      <p:sp>
        <p:nvSpPr>
          <p:cNvPr id="3" name="Footer Placeholder 2">
            <a:extLst>
              <a:ext uri="{FF2B5EF4-FFF2-40B4-BE49-F238E27FC236}">
                <a16:creationId xmlns:a16="http://schemas.microsoft.com/office/drawing/2014/main" id="{443BE710-FC57-A462-F186-6FA550DC68E3}"/>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B2CC299D-B175-B77D-7F72-C757E31CA202}"/>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2553321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82B6BF-29B1-611A-7DB2-5EAAD6C49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3" name="Date Placeholder 2">
            <a:extLst>
              <a:ext uri="{FF2B5EF4-FFF2-40B4-BE49-F238E27FC236}">
                <a16:creationId xmlns:a16="http://schemas.microsoft.com/office/drawing/2014/main" id="{391D4797-BA5D-D141-4A5A-FF77CAA2C08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75F4076-C0FE-A740-9DBC-26A517964B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B309B3-CB2C-3AC2-D05C-88D5DE3B8578}"/>
              </a:ext>
            </a:extLst>
          </p:cNvPr>
          <p:cNvSpPr>
            <a:spLocks noGrp="1"/>
          </p:cNvSpPr>
          <p:nvPr>
            <p:ph type="sldNum" sz="quarter" idx="12"/>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1505025114"/>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Image (1)">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6985000"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7721600" y="381000"/>
            <a:ext cx="4089600" cy="6096000"/>
          </a:xfrm>
          <a:prstGeom prst="roundRect">
            <a:avLst>
              <a:gd name="adj" fmla="val 3727"/>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7DEDD3F9-8248-0F4D-947E-0EE55F9FAAF8}"/>
              </a:ext>
            </a:extLst>
          </p:cNvPr>
          <p:cNvSpPr>
            <a:spLocks noGrp="1"/>
          </p:cNvSpPr>
          <p:nvPr>
            <p:ph type="body" sz="quarter" idx="12"/>
          </p:nvPr>
        </p:nvSpPr>
        <p:spPr>
          <a:xfrm>
            <a:off x="40513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9837B7DC-308D-D420-6BBE-A3F8F2671DC2}"/>
              </a:ext>
            </a:extLst>
          </p:cNvPr>
          <p:cNvSpPr>
            <a:spLocks noGrp="1"/>
          </p:cNvSpPr>
          <p:nvPr>
            <p:ph type="dt" sz="half" idx="13"/>
          </p:nvPr>
        </p:nvSpPr>
        <p:spPr/>
        <p:txBody>
          <a:bodyPr/>
          <a:lstStyle/>
          <a:p>
            <a:endParaRPr lang="en-US"/>
          </a:p>
        </p:txBody>
      </p:sp>
      <p:sp>
        <p:nvSpPr>
          <p:cNvPr id="5" name="Footer Placeholder 4">
            <a:extLst>
              <a:ext uri="{FF2B5EF4-FFF2-40B4-BE49-F238E27FC236}">
                <a16:creationId xmlns:a16="http://schemas.microsoft.com/office/drawing/2014/main" id="{C9F8A38F-06A4-D624-3963-33606664CBFF}"/>
              </a:ext>
            </a:extLst>
          </p:cNvPr>
          <p:cNvSpPr>
            <a:spLocks noGrp="1"/>
          </p:cNvSpPr>
          <p:nvPr>
            <p:ph type="ftr" sz="quarter" idx="14"/>
          </p:nvPr>
        </p:nvSpPr>
        <p:spPr/>
        <p:txBody>
          <a:bodyPr/>
          <a:lstStyle/>
          <a:p>
            <a:endParaRPr lang="en-US"/>
          </a:p>
        </p:txBody>
      </p:sp>
      <p:sp>
        <p:nvSpPr>
          <p:cNvPr id="6" name="Slide Number Placeholder 5">
            <a:extLst>
              <a:ext uri="{FF2B5EF4-FFF2-40B4-BE49-F238E27FC236}">
                <a16:creationId xmlns:a16="http://schemas.microsoft.com/office/drawing/2014/main" id="{1314BE9B-8D5A-BFB3-D04B-2AF06F63D7C3}"/>
              </a:ext>
            </a:extLst>
          </p:cNvPr>
          <p:cNvSpPr>
            <a:spLocks noGrp="1"/>
          </p:cNvSpPr>
          <p:nvPr>
            <p:ph type="sldNum" sz="quarter" idx="15"/>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24248776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rtical Image (2)">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600" y="3044952"/>
            <a:ext cx="51044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4851600" y="381000"/>
            <a:ext cx="61624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4089600" cy="6096000"/>
          </a:xfrm>
          <a:prstGeom prst="roundRect">
            <a:avLst>
              <a:gd name="adj" fmla="val 3727"/>
            </a:avLst>
          </a:prstGeom>
          <a:solidFill>
            <a:schemeClr val="accent5"/>
          </a:solidFill>
        </p:spPr>
        <p:txBody>
          <a:bodyPr/>
          <a:lstStyle/>
          <a:p>
            <a:endParaRPr lang="en-LT"/>
          </a:p>
        </p:txBody>
      </p:sp>
      <p:pic>
        <p:nvPicPr>
          <p:cNvPr id="9" name="Graphic 8">
            <a:extLst>
              <a:ext uri="{FF2B5EF4-FFF2-40B4-BE49-F238E27FC236}">
                <a16:creationId xmlns:a16="http://schemas.microsoft.com/office/drawing/2014/main" id="{D00027FC-12BE-802D-39E7-88FB5972B0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3" name="Date Placeholder 2">
            <a:extLst>
              <a:ext uri="{FF2B5EF4-FFF2-40B4-BE49-F238E27FC236}">
                <a16:creationId xmlns:a16="http://schemas.microsoft.com/office/drawing/2014/main" id="{7C815D03-293C-5B10-55D7-5D00D146FD6C}"/>
              </a:ext>
            </a:extLst>
          </p:cNvPr>
          <p:cNvSpPr>
            <a:spLocks noGrp="1"/>
          </p:cNvSpPr>
          <p:nvPr>
            <p:ph type="dt" sz="half" idx="12"/>
          </p:nvPr>
        </p:nvSpPr>
        <p:spPr/>
        <p:txBody>
          <a:bodyPr/>
          <a:lstStyle/>
          <a:p>
            <a:endParaRPr lang="en-US"/>
          </a:p>
        </p:txBody>
      </p:sp>
      <p:sp>
        <p:nvSpPr>
          <p:cNvPr id="4" name="Footer Placeholder 3">
            <a:extLst>
              <a:ext uri="{FF2B5EF4-FFF2-40B4-BE49-F238E27FC236}">
                <a16:creationId xmlns:a16="http://schemas.microsoft.com/office/drawing/2014/main" id="{AE11CDE4-278E-4809-C333-FEB3EA8CE4F4}"/>
              </a:ext>
            </a:extLst>
          </p:cNvPr>
          <p:cNvSpPr>
            <a:spLocks noGrp="1"/>
          </p:cNvSpPr>
          <p:nvPr>
            <p:ph type="ftr" sz="quarter" idx="13"/>
          </p:nvPr>
        </p:nvSpPr>
        <p:spPr/>
        <p:txBody>
          <a:bodyPr/>
          <a:lstStyle/>
          <a:p>
            <a:endParaRPr lang="en-US"/>
          </a:p>
        </p:txBody>
      </p:sp>
      <p:sp>
        <p:nvSpPr>
          <p:cNvPr id="5" name="Slide Number Placeholder 4">
            <a:extLst>
              <a:ext uri="{FF2B5EF4-FFF2-40B4-BE49-F238E27FC236}">
                <a16:creationId xmlns:a16="http://schemas.microsoft.com/office/drawing/2014/main" id="{3D615581-658C-93E0-B190-91C5FC2B60A2}"/>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6326818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rizontal Imag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0999" y="381000"/>
            <a:ext cx="2371725"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133724" y="381000"/>
            <a:ext cx="8677275"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FCCE2ACB-5CE6-1195-AEF4-36EDB6AF4D6E}"/>
              </a:ext>
            </a:extLst>
          </p:cNvPr>
          <p:cNvSpPr>
            <a:spLocks noGrp="1"/>
          </p:cNvSpPr>
          <p:nvPr>
            <p:ph type="dt" sz="half" idx="12"/>
          </p:nvPr>
        </p:nvSpPr>
        <p:spPr/>
        <p:txBody>
          <a:bodyPr/>
          <a:lstStyle/>
          <a:p>
            <a:endParaRPr lang="en-US"/>
          </a:p>
        </p:txBody>
      </p:sp>
      <p:sp>
        <p:nvSpPr>
          <p:cNvPr id="5" name="Footer Placeholder 4">
            <a:extLst>
              <a:ext uri="{FF2B5EF4-FFF2-40B4-BE49-F238E27FC236}">
                <a16:creationId xmlns:a16="http://schemas.microsoft.com/office/drawing/2014/main" id="{E90E0F35-7E0F-617C-F2EB-AB0166EF634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11EDABD8-3DBA-BA87-9682-EA36B8EA4153}"/>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076374826"/>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orizontal Imag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8636000" y="381000"/>
            <a:ext cx="2374900"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7868899"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8636000" y="3046200"/>
            <a:ext cx="23749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pic>
        <p:nvPicPr>
          <p:cNvPr id="5" name="Graphic 4">
            <a:extLst>
              <a:ext uri="{FF2B5EF4-FFF2-40B4-BE49-F238E27FC236}">
                <a16:creationId xmlns:a16="http://schemas.microsoft.com/office/drawing/2014/main" id="{802FCA9A-FD48-0AE9-2FA8-1E4D34EE8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Date Placeholder 3">
            <a:extLst>
              <a:ext uri="{FF2B5EF4-FFF2-40B4-BE49-F238E27FC236}">
                <a16:creationId xmlns:a16="http://schemas.microsoft.com/office/drawing/2014/main" id="{DA896E63-7ABC-14A5-6146-FC24FAA6ABCF}"/>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7F26255C-1C22-5E12-7DC4-77839241C303}"/>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E0F7504C-DA94-8325-F88E-11F845085CE1}"/>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18403878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69596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Date Placeholder 3">
            <a:extLst>
              <a:ext uri="{FF2B5EF4-FFF2-40B4-BE49-F238E27FC236}">
                <a16:creationId xmlns:a16="http://schemas.microsoft.com/office/drawing/2014/main" id="{23F8B5D0-911A-D2EA-4693-259ECB17DA3E}"/>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0A6E04DF-779C-9DA1-7905-8D29CED1F413}"/>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47A2CB09-2BF9-24F7-3193-CB87E4631993}"/>
              </a:ext>
            </a:extLst>
          </p:cNvPr>
          <p:cNvSpPr>
            <a:spLocks noGrp="1"/>
          </p:cNvSpPr>
          <p:nvPr>
            <p:ph type="sldNum" sz="quarter" idx="1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56944984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Text Placeholder 6">
            <a:extLst>
              <a:ext uri="{FF2B5EF4-FFF2-40B4-BE49-F238E27FC236}">
                <a16:creationId xmlns:a16="http://schemas.microsoft.com/office/drawing/2014/main" id="{EF17C7DA-F345-2708-23DE-3D1545F89FC3}"/>
              </a:ext>
            </a:extLst>
          </p:cNvPr>
          <p:cNvSpPr>
            <a:spLocks noGrp="1"/>
          </p:cNvSpPr>
          <p:nvPr>
            <p:ph type="body" sz="quarter" idx="11"/>
          </p:nvPr>
        </p:nvSpPr>
        <p:spPr>
          <a:xfrm>
            <a:off x="58928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Date Placeholder 4">
            <a:extLst>
              <a:ext uri="{FF2B5EF4-FFF2-40B4-BE49-F238E27FC236}">
                <a16:creationId xmlns:a16="http://schemas.microsoft.com/office/drawing/2014/main" id="{D86B5E3C-37C9-CBCB-4B9E-E86705600D23}"/>
              </a:ext>
            </a:extLst>
          </p:cNvPr>
          <p:cNvSpPr>
            <a:spLocks noGrp="1"/>
          </p:cNvSpPr>
          <p:nvPr>
            <p:ph type="dt" sz="half" idx="12"/>
          </p:nvPr>
        </p:nvSpPr>
        <p:spPr/>
        <p:txBody>
          <a:bodyPr/>
          <a:lstStyle/>
          <a:p>
            <a:endParaRPr lang="en-US"/>
          </a:p>
        </p:txBody>
      </p:sp>
      <p:sp>
        <p:nvSpPr>
          <p:cNvPr id="6" name="Footer Placeholder 5">
            <a:extLst>
              <a:ext uri="{FF2B5EF4-FFF2-40B4-BE49-F238E27FC236}">
                <a16:creationId xmlns:a16="http://schemas.microsoft.com/office/drawing/2014/main" id="{47FAE692-F15C-27A8-BBC8-E21E32A8CB10}"/>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6AEFF4B1-8D9E-71FB-A9CD-DC1A37C88F21}"/>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97697236"/>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58927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86359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5892799" y="3046200"/>
            <a:ext cx="2365375" cy="332399"/>
          </a:xfrm>
        </p:spPr>
        <p:txBody>
          <a:bodyPr wrap="square" anchor="t" anchorCtr="0">
            <a:spAutoFit/>
          </a:bodyPr>
          <a:lstStyle>
            <a:lvl1pPr marL="0" indent="0">
              <a:lnSpc>
                <a:spcPct val="90000"/>
              </a:lnSpc>
              <a:spcBef>
                <a:spcPts val="1000"/>
              </a:spcBef>
              <a:spcAft>
                <a:spcPts val="0"/>
              </a:spcAft>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8635999" y="3046200"/>
            <a:ext cx="236537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86359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58927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Date Placeholder 1">
            <a:extLst>
              <a:ext uri="{FF2B5EF4-FFF2-40B4-BE49-F238E27FC236}">
                <a16:creationId xmlns:a16="http://schemas.microsoft.com/office/drawing/2014/main" id="{2EC2556A-634C-E2A4-EF93-B1D3998A7400}"/>
              </a:ext>
            </a:extLst>
          </p:cNvPr>
          <p:cNvSpPr>
            <a:spLocks noGrp="1"/>
          </p:cNvSpPr>
          <p:nvPr>
            <p:ph type="dt" sz="half" idx="24"/>
          </p:nvPr>
        </p:nvSpPr>
        <p:spPr/>
        <p:txBody>
          <a:bodyPr/>
          <a:lstStyle/>
          <a:p>
            <a:endParaRPr lang="en-US"/>
          </a:p>
        </p:txBody>
      </p:sp>
      <p:sp>
        <p:nvSpPr>
          <p:cNvPr id="4" name="Footer Placeholder 3">
            <a:extLst>
              <a:ext uri="{FF2B5EF4-FFF2-40B4-BE49-F238E27FC236}">
                <a16:creationId xmlns:a16="http://schemas.microsoft.com/office/drawing/2014/main" id="{40BB3226-040D-BA7A-D30C-50F5714F9CF1}"/>
              </a:ext>
            </a:extLst>
          </p:cNvPr>
          <p:cNvSpPr>
            <a:spLocks noGrp="1"/>
          </p:cNvSpPr>
          <p:nvPr>
            <p:ph type="ftr" sz="quarter" idx="25"/>
          </p:nvPr>
        </p:nvSpPr>
        <p:spPr/>
        <p:txBody>
          <a:bodyPr/>
          <a:lstStyle/>
          <a:p>
            <a:endParaRPr lang="en-US"/>
          </a:p>
        </p:txBody>
      </p:sp>
      <p:sp>
        <p:nvSpPr>
          <p:cNvPr id="8" name="Slide Number Placeholder 7">
            <a:extLst>
              <a:ext uri="{FF2B5EF4-FFF2-40B4-BE49-F238E27FC236}">
                <a16:creationId xmlns:a16="http://schemas.microsoft.com/office/drawing/2014/main" id="{037D3731-E268-93E8-BB36-655C303E506D}"/>
              </a:ext>
            </a:extLst>
          </p:cNvPr>
          <p:cNvSpPr>
            <a:spLocks noGrp="1"/>
          </p:cNvSpPr>
          <p:nvPr>
            <p:ph type="sldNum" sz="quarter" idx="26"/>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0008114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Image (1)">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6985000"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7721600" y="381000"/>
            <a:ext cx="4089600" cy="6096000"/>
          </a:xfrm>
          <a:prstGeom prst="roundRect">
            <a:avLst>
              <a:gd name="adj" fmla="val 3727"/>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7DEDD3F9-8248-0F4D-947E-0EE55F9FAAF8}"/>
              </a:ext>
            </a:extLst>
          </p:cNvPr>
          <p:cNvSpPr>
            <a:spLocks noGrp="1"/>
          </p:cNvSpPr>
          <p:nvPr>
            <p:ph type="body" sz="quarter" idx="12"/>
          </p:nvPr>
        </p:nvSpPr>
        <p:spPr>
          <a:xfrm>
            <a:off x="40513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8FEA4AD6-9CF0-C5A7-4956-DB770D517951}"/>
              </a:ext>
            </a:extLst>
          </p:cNvPr>
          <p:cNvSpPr>
            <a:spLocks noGrp="1"/>
          </p:cNvSpPr>
          <p:nvPr>
            <p:ph type="dt" sz="half" idx="13"/>
          </p:nvPr>
        </p:nvSpPr>
        <p:spPr/>
        <p:txBody>
          <a:bodyPr/>
          <a:lstStyle/>
          <a:p>
            <a:endParaRPr lang="en-US"/>
          </a:p>
        </p:txBody>
      </p:sp>
      <p:sp>
        <p:nvSpPr>
          <p:cNvPr id="5" name="Footer Placeholder 4">
            <a:extLst>
              <a:ext uri="{FF2B5EF4-FFF2-40B4-BE49-F238E27FC236}">
                <a16:creationId xmlns:a16="http://schemas.microsoft.com/office/drawing/2014/main" id="{67854FEB-9A5D-E581-C90F-F2170FD6CE62}"/>
              </a:ext>
            </a:extLst>
          </p:cNvPr>
          <p:cNvSpPr>
            <a:spLocks noGrp="1"/>
          </p:cNvSpPr>
          <p:nvPr>
            <p:ph type="ftr" sz="quarter" idx="14"/>
          </p:nvPr>
        </p:nvSpPr>
        <p:spPr/>
        <p:txBody>
          <a:bodyPr/>
          <a:lstStyle/>
          <a:p>
            <a:endParaRPr lang="en-US"/>
          </a:p>
        </p:txBody>
      </p:sp>
      <p:sp>
        <p:nvSpPr>
          <p:cNvPr id="6" name="Slide Number Placeholder 5">
            <a:extLst>
              <a:ext uri="{FF2B5EF4-FFF2-40B4-BE49-F238E27FC236}">
                <a16:creationId xmlns:a16="http://schemas.microsoft.com/office/drawing/2014/main" id="{739E5348-5F50-45DD-75F3-871A2EA7D2B1}"/>
              </a:ext>
            </a:extLst>
          </p:cNvPr>
          <p:cNvSpPr>
            <a:spLocks noGrp="1"/>
          </p:cNvSpPr>
          <p:nvPr>
            <p:ph type="sldNum" sz="quarter" idx="15"/>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90700975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136900" y="3957638"/>
            <a:ext cx="2368550"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58927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86359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136900" y="3046200"/>
            <a:ext cx="2368550"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58927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86359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58927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136900" y="2689201"/>
            <a:ext cx="2368550"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86359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Date Placeholder 1">
            <a:extLst>
              <a:ext uri="{FF2B5EF4-FFF2-40B4-BE49-F238E27FC236}">
                <a16:creationId xmlns:a16="http://schemas.microsoft.com/office/drawing/2014/main" id="{0874B7B1-9C0B-7780-30D3-376EE5C43FAA}"/>
              </a:ext>
            </a:extLst>
          </p:cNvPr>
          <p:cNvSpPr>
            <a:spLocks noGrp="1"/>
          </p:cNvSpPr>
          <p:nvPr>
            <p:ph type="dt" sz="half" idx="25"/>
          </p:nvPr>
        </p:nvSpPr>
        <p:spPr/>
        <p:txBody>
          <a:bodyPr/>
          <a:lstStyle/>
          <a:p>
            <a:endParaRPr lang="en-US"/>
          </a:p>
        </p:txBody>
      </p:sp>
      <p:sp>
        <p:nvSpPr>
          <p:cNvPr id="4" name="Footer Placeholder 3">
            <a:extLst>
              <a:ext uri="{FF2B5EF4-FFF2-40B4-BE49-F238E27FC236}">
                <a16:creationId xmlns:a16="http://schemas.microsoft.com/office/drawing/2014/main" id="{3C46EEEC-7BD8-F49A-84F9-15855DED5C04}"/>
              </a:ext>
            </a:extLst>
          </p:cNvPr>
          <p:cNvSpPr>
            <a:spLocks noGrp="1"/>
          </p:cNvSpPr>
          <p:nvPr>
            <p:ph type="ftr" sz="quarter" idx="26"/>
          </p:nvPr>
        </p:nvSpPr>
        <p:spPr/>
        <p:txBody>
          <a:bodyPr/>
          <a:lstStyle/>
          <a:p>
            <a:endParaRPr lang="en-US"/>
          </a:p>
        </p:txBody>
      </p:sp>
      <p:sp>
        <p:nvSpPr>
          <p:cNvPr id="9" name="Slide Number Placeholder 8">
            <a:extLst>
              <a:ext uri="{FF2B5EF4-FFF2-40B4-BE49-F238E27FC236}">
                <a16:creationId xmlns:a16="http://schemas.microsoft.com/office/drawing/2014/main" id="{C60B703D-3ABA-B435-05BE-90A4D3262965}"/>
              </a:ext>
            </a:extLst>
          </p:cNvPr>
          <p:cNvSpPr>
            <a:spLocks noGrp="1"/>
          </p:cNvSpPr>
          <p:nvPr>
            <p:ph type="sldNum" sz="quarter" idx="27"/>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58036828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6000" y="3957638"/>
            <a:ext cx="2371724"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6000" y="3046200"/>
            <a:ext cx="2371724"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31368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809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58927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0" name="Text Placeholder 6">
            <a:extLst>
              <a:ext uri="{FF2B5EF4-FFF2-40B4-BE49-F238E27FC236}">
                <a16:creationId xmlns:a16="http://schemas.microsoft.com/office/drawing/2014/main" id="{7DAC9550-42E1-A1C9-888C-A935E8513898}"/>
              </a:ext>
            </a:extLst>
          </p:cNvPr>
          <p:cNvSpPr>
            <a:spLocks noGrp="1"/>
          </p:cNvSpPr>
          <p:nvPr>
            <p:ph type="body" sz="quarter" idx="25" hasCustomPrompt="1"/>
          </p:nvPr>
        </p:nvSpPr>
        <p:spPr>
          <a:xfrm>
            <a:off x="8636000" y="2689201"/>
            <a:ext cx="2371724"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04</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Date Placeholder 1">
            <a:extLst>
              <a:ext uri="{FF2B5EF4-FFF2-40B4-BE49-F238E27FC236}">
                <a16:creationId xmlns:a16="http://schemas.microsoft.com/office/drawing/2014/main" id="{815E2C91-FD40-9E2D-8EC1-4766FCCF6421}"/>
              </a:ext>
            </a:extLst>
          </p:cNvPr>
          <p:cNvSpPr>
            <a:spLocks noGrp="1"/>
          </p:cNvSpPr>
          <p:nvPr>
            <p:ph type="dt" sz="half" idx="26"/>
          </p:nvPr>
        </p:nvSpPr>
        <p:spPr/>
        <p:txBody>
          <a:bodyPr/>
          <a:lstStyle/>
          <a:p>
            <a:endParaRPr lang="en-US"/>
          </a:p>
        </p:txBody>
      </p:sp>
      <p:sp>
        <p:nvSpPr>
          <p:cNvPr id="4" name="Footer Placeholder 3">
            <a:extLst>
              <a:ext uri="{FF2B5EF4-FFF2-40B4-BE49-F238E27FC236}">
                <a16:creationId xmlns:a16="http://schemas.microsoft.com/office/drawing/2014/main" id="{50CCCFEC-DA21-CEA9-F841-1B40EA68E6E1}"/>
              </a:ext>
            </a:extLst>
          </p:cNvPr>
          <p:cNvSpPr>
            <a:spLocks noGrp="1"/>
          </p:cNvSpPr>
          <p:nvPr>
            <p:ph type="ftr" sz="quarter" idx="27"/>
          </p:nvPr>
        </p:nvSpPr>
        <p:spPr/>
        <p:txBody>
          <a:bodyPr/>
          <a:lstStyle/>
          <a:p>
            <a:endParaRPr lang="en-US"/>
          </a:p>
        </p:txBody>
      </p:sp>
      <p:sp>
        <p:nvSpPr>
          <p:cNvPr id="9" name="Slide Number Placeholder 8">
            <a:extLst>
              <a:ext uri="{FF2B5EF4-FFF2-40B4-BE49-F238E27FC236}">
                <a16:creationId xmlns:a16="http://schemas.microsoft.com/office/drawing/2014/main" id="{9D19ED1B-899D-0F04-0239-CB8372A1A918}"/>
              </a:ext>
            </a:extLst>
          </p:cNvPr>
          <p:cNvSpPr>
            <a:spLocks noGrp="1"/>
          </p:cNvSpPr>
          <p:nvPr>
            <p:ph type="sldNum" sz="quarter" idx="28"/>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03882925"/>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5126040"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5126037"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5126037"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5892800" y="3957638"/>
            <a:ext cx="5121278"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5892800" y="2689201"/>
            <a:ext cx="5121275"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5892800" y="2689201"/>
            <a:ext cx="5121275" cy="3787798"/>
          </a:xfrm>
          <a:prstGeom prst="roundRect">
            <a:avLst>
              <a:gd name="adj" fmla="val 402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Date Placeholder 3">
            <a:extLst>
              <a:ext uri="{FF2B5EF4-FFF2-40B4-BE49-F238E27FC236}">
                <a16:creationId xmlns:a16="http://schemas.microsoft.com/office/drawing/2014/main" id="{DF736078-7A23-581B-5ABD-557B43E1AAF7}"/>
              </a:ext>
            </a:extLst>
          </p:cNvPr>
          <p:cNvSpPr>
            <a:spLocks noGrp="1"/>
          </p:cNvSpPr>
          <p:nvPr>
            <p:ph type="dt" sz="half" idx="21"/>
          </p:nvPr>
        </p:nvSpPr>
        <p:spPr/>
        <p:txBody>
          <a:bodyPr/>
          <a:lstStyle/>
          <a:p>
            <a:endParaRPr lang="en-US"/>
          </a:p>
        </p:txBody>
      </p:sp>
      <p:sp>
        <p:nvSpPr>
          <p:cNvPr id="5" name="Footer Placeholder 4">
            <a:extLst>
              <a:ext uri="{FF2B5EF4-FFF2-40B4-BE49-F238E27FC236}">
                <a16:creationId xmlns:a16="http://schemas.microsoft.com/office/drawing/2014/main" id="{76545DD0-AD93-1EF9-7D94-B6A1191F861F}"/>
              </a:ext>
            </a:extLst>
          </p:cNvPr>
          <p:cNvSpPr>
            <a:spLocks noGrp="1"/>
          </p:cNvSpPr>
          <p:nvPr>
            <p:ph type="ftr" sz="quarter" idx="22"/>
          </p:nvPr>
        </p:nvSpPr>
        <p:spPr/>
        <p:txBody>
          <a:bodyPr/>
          <a:lstStyle/>
          <a:p>
            <a:endParaRPr lang="en-US"/>
          </a:p>
        </p:txBody>
      </p:sp>
      <p:sp>
        <p:nvSpPr>
          <p:cNvPr id="7" name="Slide Number Placeholder 6">
            <a:extLst>
              <a:ext uri="{FF2B5EF4-FFF2-40B4-BE49-F238E27FC236}">
                <a16:creationId xmlns:a16="http://schemas.microsoft.com/office/drawing/2014/main" id="{02554BE5-B832-72DE-0A9A-8239E66BE5FC}"/>
              </a:ext>
            </a:extLst>
          </p:cNvPr>
          <p:cNvSpPr>
            <a:spLocks noGrp="1"/>
          </p:cNvSpPr>
          <p:nvPr>
            <p:ph type="sldNum" sz="quarter" idx="2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94716872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ards +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Picture Placeholder 7">
            <a:extLst>
              <a:ext uri="{FF2B5EF4-FFF2-40B4-BE49-F238E27FC236}">
                <a16:creationId xmlns:a16="http://schemas.microsoft.com/office/drawing/2014/main" id="{5FC5EC45-61F8-03A3-B5B4-2E69C6A46EDF}"/>
              </a:ext>
            </a:extLst>
          </p:cNvPr>
          <p:cNvSpPr>
            <a:spLocks noGrp="1"/>
          </p:cNvSpPr>
          <p:nvPr>
            <p:ph type="pic" sz="quarter" idx="11"/>
          </p:nvPr>
        </p:nvSpPr>
        <p:spPr>
          <a:xfrm>
            <a:off x="7721598" y="2689202"/>
            <a:ext cx="3289301" cy="3787798"/>
          </a:xfrm>
          <a:prstGeom prst="roundRect">
            <a:avLst>
              <a:gd name="adj" fmla="val 4633"/>
            </a:avLst>
          </a:prstGeom>
          <a:solidFill>
            <a:schemeClr val="accent5"/>
          </a:solidFill>
        </p:spPr>
        <p:txBody>
          <a:bodyPr/>
          <a:lstStyle/>
          <a:p>
            <a:endParaRPr lang="en-LT"/>
          </a:p>
        </p:txBody>
      </p:sp>
      <p:sp>
        <p:nvSpPr>
          <p:cNvPr id="4" name="Date Placeholder 3">
            <a:extLst>
              <a:ext uri="{FF2B5EF4-FFF2-40B4-BE49-F238E27FC236}">
                <a16:creationId xmlns:a16="http://schemas.microsoft.com/office/drawing/2014/main" id="{18BD5378-5AF6-CFFE-C671-0897873FD7CB}"/>
              </a:ext>
            </a:extLst>
          </p:cNvPr>
          <p:cNvSpPr>
            <a:spLocks noGrp="1"/>
          </p:cNvSpPr>
          <p:nvPr>
            <p:ph type="dt" sz="half" idx="21"/>
          </p:nvPr>
        </p:nvSpPr>
        <p:spPr/>
        <p:txBody>
          <a:bodyPr/>
          <a:lstStyle/>
          <a:p>
            <a:endParaRPr lang="en-US"/>
          </a:p>
        </p:txBody>
      </p:sp>
      <p:sp>
        <p:nvSpPr>
          <p:cNvPr id="7" name="Footer Placeholder 6">
            <a:extLst>
              <a:ext uri="{FF2B5EF4-FFF2-40B4-BE49-F238E27FC236}">
                <a16:creationId xmlns:a16="http://schemas.microsoft.com/office/drawing/2014/main" id="{2C0433CE-E67D-E2B8-5D86-1E79CB72A0E6}"/>
              </a:ext>
            </a:extLst>
          </p:cNvPr>
          <p:cNvSpPr>
            <a:spLocks noGrp="1"/>
          </p:cNvSpPr>
          <p:nvPr>
            <p:ph type="ftr" sz="quarter" idx="22"/>
          </p:nvPr>
        </p:nvSpPr>
        <p:spPr/>
        <p:txBody>
          <a:bodyPr/>
          <a:lstStyle/>
          <a:p>
            <a:endParaRPr lang="en-US"/>
          </a:p>
        </p:txBody>
      </p:sp>
      <p:sp>
        <p:nvSpPr>
          <p:cNvPr id="10" name="Slide Number Placeholder 9">
            <a:extLst>
              <a:ext uri="{FF2B5EF4-FFF2-40B4-BE49-F238E27FC236}">
                <a16:creationId xmlns:a16="http://schemas.microsoft.com/office/drawing/2014/main" id="{1F61402C-540D-70AB-41DE-C8E38223D1A4}"/>
              </a:ext>
            </a:extLst>
          </p:cNvPr>
          <p:cNvSpPr>
            <a:spLocks noGrp="1"/>
          </p:cNvSpPr>
          <p:nvPr>
            <p:ph type="sldNum" sz="quarter" idx="2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65796542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ard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3957638"/>
            <a:ext cx="3289301" cy="2519362"/>
          </a:xfrm>
        </p:spPr>
        <p:txBody>
          <a:bodyPr wrap="square" lIns="190800" rIns="190800" anchor="t" anchorCtr="0">
            <a:noAutofit/>
          </a:bodyPr>
          <a:lstStyle>
            <a:lvl1pPr marL="171450" indent="-171450">
              <a:lnSpc>
                <a:spcPct val="100000"/>
              </a:lnSpc>
              <a:spcBef>
                <a:spcPts val="1000"/>
              </a:spcBef>
              <a:spcAft>
                <a:spcPts val="0"/>
              </a:spcAft>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2" name="Rounded Rectangle 1">
            <a:extLst>
              <a:ext uri="{FF2B5EF4-FFF2-40B4-BE49-F238E27FC236}">
                <a16:creationId xmlns:a16="http://schemas.microsoft.com/office/drawing/2014/main" id="{FACF44C3-D55F-E834-86C5-5E2A86E43BFC}"/>
              </a:ext>
            </a:extLst>
          </p:cNvPr>
          <p:cNvSpPr/>
          <p:nvPr userDrawn="1"/>
        </p:nvSpPr>
        <p:spPr>
          <a:xfrm>
            <a:off x="381001"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Rounded Rectangle 10">
            <a:extLst>
              <a:ext uri="{FF2B5EF4-FFF2-40B4-BE49-F238E27FC236}">
                <a16:creationId xmlns:a16="http://schemas.microsoft.com/office/drawing/2014/main" id="{A728EB14-51FC-ACA0-DAF0-7F1D056B34B1}"/>
              </a:ext>
            </a:extLst>
          </p:cNvPr>
          <p:cNvSpPr/>
          <p:nvPr userDrawn="1"/>
        </p:nvSpPr>
        <p:spPr>
          <a:xfrm>
            <a:off x="40513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3957638"/>
            <a:ext cx="3289301" cy="2519362"/>
          </a:xfrm>
        </p:spPr>
        <p:txBody>
          <a:bodyPr wrap="square" lIns="190800" rIns="190800"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2689201"/>
            <a:ext cx="3289299" cy="525062"/>
          </a:xfrm>
        </p:spPr>
        <p:txBody>
          <a:bodyPr wrap="square" lIns="190800" tIns="190800" rIns="190800"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Rounded Rectangle 13">
            <a:extLst>
              <a:ext uri="{FF2B5EF4-FFF2-40B4-BE49-F238E27FC236}">
                <a16:creationId xmlns:a16="http://schemas.microsoft.com/office/drawing/2014/main" id="{5FC749CB-ECED-1F88-0B02-DAA7F1CE08E5}"/>
              </a:ext>
            </a:extLst>
          </p:cNvPr>
          <p:cNvSpPr/>
          <p:nvPr userDrawn="1"/>
        </p:nvSpPr>
        <p:spPr>
          <a:xfrm>
            <a:off x="7721600" y="2689201"/>
            <a:ext cx="3289299" cy="3787798"/>
          </a:xfrm>
          <a:prstGeom prst="roundRect">
            <a:avLst>
              <a:gd name="adj" fmla="val 4633"/>
            </a:avLst>
          </a:prstGeom>
          <a:noFill/>
          <a:ln w="6350">
            <a:solidFill>
              <a:srgbClr val="4C47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Date Placeholder 3">
            <a:extLst>
              <a:ext uri="{FF2B5EF4-FFF2-40B4-BE49-F238E27FC236}">
                <a16:creationId xmlns:a16="http://schemas.microsoft.com/office/drawing/2014/main" id="{684F570A-97D1-FC9D-1CAE-38251DA9D5AE}"/>
              </a:ext>
            </a:extLst>
          </p:cNvPr>
          <p:cNvSpPr>
            <a:spLocks noGrp="1"/>
          </p:cNvSpPr>
          <p:nvPr>
            <p:ph type="dt" sz="half" idx="23"/>
          </p:nvPr>
        </p:nvSpPr>
        <p:spPr/>
        <p:txBody>
          <a:bodyPr/>
          <a:lstStyle/>
          <a:p>
            <a:endParaRPr lang="en-US"/>
          </a:p>
        </p:txBody>
      </p:sp>
      <p:sp>
        <p:nvSpPr>
          <p:cNvPr id="5" name="Footer Placeholder 4">
            <a:extLst>
              <a:ext uri="{FF2B5EF4-FFF2-40B4-BE49-F238E27FC236}">
                <a16:creationId xmlns:a16="http://schemas.microsoft.com/office/drawing/2014/main" id="{A1FB3A5D-8438-EF18-8AAC-26B0B45A3BB2}"/>
              </a:ext>
            </a:extLst>
          </p:cNvPr>
          <p:cNvSpPr>
            <a:spLocks noGrp="1"/>
          </p:cNvSpPr>
          <p:nvPr>
            <p:ph type="ftr" sz="quarter" idx="24"/>
          </p:nvPr>
        </p:nvSpPr>
        <p:spPr/>
        <p:txBody>
          <a:bodyPr/>
          <a:lstStyle/>
          <a:p>
            <a:endParaRPr lang="en-US"/>
          </a:p>
        </p:txBody>
      </p:sp>
      <p:sp>
        <p:nvSpPr>
          <p:cNvPr id="7" name="Slide Number Placeholder 6">
            <a:extLst>
              <a:ext uri="{FF2B5EF4-FFF2-40B4-BE49-F238E27FC236}">
                <a16:creationId xmlns:a16="http://schemas.microsoft.com/office/drawing/2014/main" id="{56455A4A-D476-AACB-3448-E2CF8404761A}"/>
              </a:ext>
            </a:extLst>
          </p:cNvPr>
          <p:cNvSpPr>
            <a:spLocks noGrp="1"/>
          </p:cNvSpPr>
          <p:nvPr>
            <p:ph type="sldNum" sz="quarter" idx="25"/>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90618829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Vertic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046200"/>
            <a:ext cx="2371725" cy="34308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5999" y="3046200"/>
            <a:ext cx="2371725" cy="3430800"/>
          </a:xfrm>
        </p:spPr>
        <p:txBody>
          <a:bodyPr wrap="square" anchor="t" anchorCtr="0">
            <a:noAutofit/>
          </a:bodyPr>
          <a:lstStyle>
            <a:lvl1pPr marL="171450" indent="-171450">
              <a:lnSpc>
                <a:spcPct val="100000"/>
              </a:lnSpc>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5999" y="1073497"/>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ext Placeholder 15">
            <a:extLst>
              <a:ext uri="{FF2B5EF4-FFF2-40B4-BE49-F238E27FC236}">
                <a16:creationId xmlns:a16="http://schemas.microsoft.com/office/drawing/2014/main" id="{D9588138-313D-D6B4-B830-3C6A6C410C5C}"/>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F166F3AF-6FCE-8610-229F-31DE50FCAD75}"/>
              </a:ext>
            </a:extLst>
          </p:cNvPr>
          <p:cNvSpPr>
            <a:spLocks noGrp="1"/>
          </p:cNvSpPr>
          <p:nvPr>
            <p:ph type="body" sz="quarter" idx="22" hasCustomPrompt="1"/>
          </p:nvPr>
        </p:nvSpPr>
        <p:spPr>
          <a:xfrm>
            <a:off x="3136899" y="381000"/>
            <a:ext cx="2371725"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5" name="Text Placeholder 15">
            <a:extLst>
              <a:ext uri="{FF2B5EF4-FFF2-40B4-BE49-F238E27FC236}">
                <a16:creationId xmlns:a16="http://schemas.microsoft.com/office/drawing/2014/main" id="{69B9C1F3-4E51-1F40-7153-8508919F7899}"/>
              </a:ext>
            </a:extLst>
          </p:cNvPr>
          <p:cNvSpPr>
            <a:spLocks noGrp="1"/>
          </p:cNvSpPr>
          <p:nvPr>
            <p:ph type="body" sz="quarter" idx="23" hasCustomPrompt="1"/>
          </p:nvPr>
        </p:nvSpPr>
        <p:spPr>
          <a:xfrm>
            <a:off x="5892799" y="381000"/>
            <a:ext cx="2371725"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7" name="Text Placeholder 15">
            <a:extLst>
              <a:ext uri="{FF2B5EF4-FFF2-40B4-BE49-F238E27FC236}">
                <a16:creationId xmlns:a16="http://schemas.microsoft.com/office/drawing/2014/main" id="{9E2AAA64-7877-F641-F444-2C52D462FB19}"/>
              </a:ext>
            </a:extLst>
          </p:cNvPr>
          <p:cNvSpPr>
            <a:spLocks noGrp="1"/>
          </p:cNvSpPr>
          <p:nvPr>
            <p:ph type="body" sz="quarter" idx="24" hasCustomPrompt="1"/>
          </p:nvPr>
        </p:nvSpPr>
        <p:spPr>
          <a:xfrm>
            <a:off x="8635999" y="381000"/>
            <a:ext cx="2371725"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
        <p:nvSpPr>
          <p:cNvPr id="8" name="Date Placeholder 7">
            <a:extLst>
              <a:ext uri="{FF2B5EF4-FFF2-40B4-BE49-F238E27FC236}">
                <a16:creationId xmlns:a16="http://schemas.microsoft.com/office/drawing/2014/main" id="{A1E40183-FB98-FD01-B242-EBA4634F67A8}"/>
              </a:ext>
            </a:extLst>
          </p:cNvPr>
          <p:cNvSpPr>
            <a:spLocks noGrp="1"/>
          </p:cNvSpPr>
          <p:nvPr>
            <p:ph type="dt" sz="half" idx="25"/>
          </p:nvPr>
        </p:nvSpPr>
        <p:spPr/>
        <p:txBody>
          <a:bodyPr/>
          <a:lstStyle/>
          <a:p>
            <a:endParaRPr lang="en-US"/>
          </a:p>
        </p:txBody>
      </p:sp>
      <p:sp>
        <p:nvSpPr>
          <p:cNvPr id="9" name="Footer Placeholder 8">
            <a:extLst>
              <a:ext uri="{FF2B5EF4-FFF2-40B4-BE49-F238E27FC236}">
                <a16:creationId xmlns:a16="http://schemas.microsoft.com/office/drawing/2014/main" id="{1A8BD563-AF48-7066-5453-37EF0E47760F}"/>
              </a:ext>
            </a:extLst>
          </p:cNvPr>
          <p:cNvSpPr>
            <a:spLocks noGrp="1"/>
          </p:cNvSpPr>
          <p:nvPr>
            <p:ph type="ftr" sz="quarter" idx="26"/>
          </p:nvPr>
        </p:nvSpPr>
        <p:spPr/>
        <p:txBody>
          <a:bodyPr/>
          <a:lstStyle/>
          <a:p>
            <a:endParaRPr lang="en-US"/>
          </a:p>
        </p:txBody>
      </p:sp>
      <p:sp>
        <p:nvSpPr>
          <p:cNvPr id="11" name="Slide Number Placeholder 10">
            <a:extLst>
              <a:ext uri="{FF2B5EF4-FFF2-40B4-BE49-F238E27FC236}">
                <a16:creationId xmlns:a16="http://schemas.microsoft.com/office/drawing/2014/main" id="{E49FEC2B-6616-B319-F9D1-42829C590A13}"/>
              </a:ext>
            </a:extLst>
          </p:cNvPr>
          <p:cNvSpPr>
            <a:spLocks noGrp="1"/>
          </p:cNvSpPr>
          <p:nvPr>
            <p:ph type="sldNum" sz="quarter" idx="27"/>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141877503"/>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Horizontal Poin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1335000" y="3046200"/>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378DD6D-5675-519B-C17B-9BDE333D1E48}"/>
              </a:ext>
            </a:extLst>
          </p:cNvPr>
          <p:cNvSpPr>
            <a:spLocks noGrp="1"/>
          </p:cNvSpPr>
          <p:nvPr>
            <p:ph type="body" sz="quarter" idx="18"/>
          </p:nvPr>
        </p:nvSpPr>
        <p:spPr>
          <a:xfrm>
            <a:off x="133500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8" name="Text Placeholder 6">
            <a:extLst>
              <a:ext uri="{FF2B5EF4-FFF2-40B4-BE49-F238E27FC236}">
                <a16:creationId xmlns:a16="http://schemas.microsoft.com/office/drawing/2014/main" id="{39DCDFC1-7998-588F-C7C1-BE9917664E35}"/>
              </a:ext>
            </a:extLst>
          </p:cNvPr>
          <p:cNvSpPr>
            <a:spLocks noGrp="1"/>
          </p:cNvSpPr>
          <p:nvPr>
            <p:ph type="body" sz="quarter" idx="19"/>
          </p:nvPr>
        </p:nvSpPr>
        <p:spPr>
          <a:xfrm>
            <a:off x="6840451" y="3046200"/>
            <a:ext cx="4170449"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4EAEE40D-EEBD-5912-A7AB-891F9FB515E3}"/>
              </a:ext>
            </a:extLst>
          </p:cNvPr>
          <p:cNvSpPr>
            <a:spLocks noGrp="1"/>
          </p:cNvSpPr>
          <p:nvPr>
            <p:ph type="body" sz="quarter" idx="20"/>
          </p:nvPr>
        </p:nvSpPr>
        <p:spPr>
          <a:xfrm>
            <a:off x="6840450" y="4952999"/>
            <a:ext cx="4170450" cy="1524000"/>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D155B858-E8ED-C883-8F35-F3EF723389E5}"/>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2" name="Text Placeholder 15">
            <a:extLst>
              <a:ext uri="{FF2B5EF4-FFF2-40B4-BE49-F238E27FC236}">
                <a16:creationId xmlns:a16="http://schemas.microsoft.com/office/drawing/2014/main" id="{C4F829CC-97AA-6B8B-5133-9985B39DAD95}"/>
              </a:ext>
            </a:extLst>
          </p:cNvPr>
          <p:cNvSpPr>
            <a:spLocks noGrp="1"/>
          </p:cNvSpPr>
          <p:nvPr>
            <p:ph type="body" sz="quarter" idx="21" hasCustomPrompt="1"/>
          </p:nvPr>
        </p:nvSpPr>
        <p:spPr>
          <a:xfrm>
            <a:off x="381000" y="3037056"/>
            <a:ext cx="952413" cy="599388"/>
          </a:xfrm>
        </p:spPr>
        <p:txBody>
          <a:bodyPr wrap="square" anchor="b" anchorCtr="0">
            <a:noAutofit/>
          </a:bodyPr>
          <a:lstStyle>
            <a:lvl1pPr marL="0" indent="0">
              <a:buNone/>
              <a:defRPr sz="4800">
                <a:solidFill>
                  <a:srgbClr val="4C47C0"/>
                </a:solidFill>
              </a:defRPr>
            </a:lvl1pPr>
          </a:lstStyle>
          <a:p>
            <a:pPr lvl="0"/>
            <a:r>
              <a:rPr lang="en-US"/>
              <a:t>01</a:t>
            </a:r>
            <a:endParaRPr lang="en-LT"/>
          </a:p>
        </p:txBody>
      </p:sp>
      <p:sp>
        <p:nvSpPr>
          <p:cNvPr id="4" name="Text Placeholder 15">
            <a:extLst>
              <a:ext uri="{FF2B5EF4-FFF2-40B4-BE49-F238E27FC236}">
                <a16:creationId xmlns:a16="http://schemas.microsoft.com/office/drawing/2014/main" id="{32E1FCFB-ABCA-5E21-3129-E7B3CACF409D}"/>
              </a:ext>
            </a:extLst>
          </p:cNvPr>
          <p:cNvSpPr>
            <a:spLocks noGrp="1"/>
          </p:cNvSpPr>
          <p:nvPr>
            <p:ph type="body" sz="quarter" idx="22" hasCustomPrompt="1"/>
          </p:nvPr>
        </p:nvSpPr>
        <p:spPr>
          <a:xfrm>
            <a:off x="381000" y="4948301"/>
            <a:ext cx="952413" cy="599388"/>
          </a:xfrm>
        </p:spPr>
        <p:txBody>
          <a:bodyPr wrap="square" anchor="b" anchorCtr="0">
            <a:noAutofit/>
          </a:bodyPr>
          <a:lstStyle>
            <a:lvl1pPr marL="0" indent="0">
              <a:buNone/>
              <a:defRPr sz="4800">
                <a:solidFill>
                  <a:srgbClr val="4C47C0"/>
                </a:solidFill>
              </a:defRPr>
            </a:lvl1pPr>
          </a:lstStyle>
          <a:p>
            <a:pPr lvl="0"/>
            <a:r>
              <a:rPr lang="en-US"/>
              <a:t>03</a:t>
            </a:r>
            <a:endParaRPr lang="en-LT"/>
          </a:p>
        </p:txBody>
      </p:sp>
      <p:sp>
        <p:nvSpPr>
          <p:cNvPr id="5" name="Text Placeholder 15">
            <a:extLst>
              <a:ext uri="{FF2B5EF4-FFF2-40B4-BE49-F238E27FC236}">
                <a16:creationId xmlns:a16="http://schemas.microsoft.com/office/drawing/2014/main" id="{D378E1B6-6FA0-CAEC-2231-14DAEC293993}"/>
              </a:ext>
            </a:extLst>
          </p:cNvPr>
          <p:cNvSpPr>
            <a:spLocks noGrp="1"/>
          </p:cNvSpPr>
          <p:nvPr>
            <p:ph type="body" sz="quarter" idx="23" hasCustomPrompt="1"/>
          </p:nvPr>
        </p:nvSpPr>
        <p:spPr>
          <a:xfrm>
            <a:off x="5892800" y="3037056"/>
            <a:ext cx="952413" cy="599388"/>
          </a:xfrm>
        </p:spPr>
        <p:txBody>
          <a:bodyPr wrap="square" anchor="b" anchorCtr="0">
            <a:noAutofit/>
          </a:bodyPr>
          <a:lstStyle>
            <a:lvl1pPr marL="0" indent="0">
              <a:buNone/>
              <a:defRPr sz="4800">
                <a:solidFill>
                  <a:srgbClr val="4C47C0"/>
                </a:solidFill>
              </a:defRPr>
            </a:lvl1pPr>
          </a:lstStyle>
          <a:p>
            <a:pPr lvl="0"/>
            <a:r>
              <a:rPr lang="en-US"/>
              <a:t>02</a:t>
            </a:r>
            <a:endParaRPr lang="en-LT"/>
          </a:p>
        </p:txBody>
      </p:sp>
      <p:sp>
        <p:nvSpPr>
          <p:cNvPr id="6" name="Text Placeholder 15">
            <a:extLst>
              <a:ext uri="{FF2B5EF4-FFF2-40B4-BE49-F238E27FC236}">
                <a16:creationId xmlns:a16="http://schemas.microsoft.com/office/drawing/2014/main" id="{DDC2F602-D7B1-9EE6-216F-B59C030E61D7}"/>
              </a:ext>
            </a:extLst>
          </p:cNvPr>
          <p:cNvSpPr>
            <a:spLocks noGrp="1"/>
          </p:cNvSpPr>
          <p:nvPr>
            <p:ph type="body" sz="quarter" idx="24" hasCustomPrompt="1"/>
          </p:nvPr>
        </p:nvSpPr>
        <p:spPr>
          <a:xfrm>
            <a:off x="5892800" y="4948301"/>
            <a:ext cx="952413" cy="599388"/>
          </a:xfrm>
        </p:spPr>
        <p:txBody>
          <a:bodyPr wrap="square" anchor="b" anchorCtr="0">
            <a:noAutofit/>
          </a:bodyPr>
          <a:lstStyle>
            <a:lvl1pPr marL="0" indent="0">
              <a:buNone/>
              <a:defRPr sz="4800">
                <a:solidFill>
                  <a:srgbClr val="4C47C0"/>
                </a:solidFill>
              </a:defRPr>
            </a:lvl1pPr>
          </a:lstStyle>
          <a:p>
            <a:pPr lvl="0"/>
            <a:r>
              <a:rPr lang="en-US"/>
              <a:t>04</a:t>
            </a:r>
            <a:endParaRPr lang="en-LT"/>
          </a:p>
        </p:txBody>
      </p:sp>
    </p:spTree>
    <p:extLst>
      <p:ext uri="{BB962C8B-B14F-4D97-AF65-F5344CB8AC3E}">
        <p14:creationId xmlns:p14="http://schemas.microsoft.com/office/powerpoint/2010/main" val="40168533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Wide Charts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8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36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4" name="Rounded Rectangle 3">
            <a:extLst>
              <a:ext uri="{FF2B5EF4-FFF2-40B4-BE49-F238E27FC236}">
                <a16:creationId xmlns:a16="http://schemas.microsoft.com/office/drawing/2014/main" id="{DBEC8168-F496-9765-CA94-B5E74F2BB95F}"/>
              </a:ext>
            </a:extLst>
          </p:cNvPr>
          <p:cNvSpPr/>
          <p:nvPr userDrawn="1"/>
        </p:nvSpPr>
        <p:spPr>
          <a:xfrm>
            <a:off x="187200" y="1278000"/>
            <a:ext cx="5511800" cy="2678104"/>
          </a:xfrm>
          <a:prstGeom prst="roundRect">
            <a:avLst>
              <a:gd name="adj" fmla="val 5691"/>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9" name="Text Placeholder 6">
            <a:extLst>
              <a:ext uri="{FF2B5EF4-FFF2-40B4-BE49-F238E27FC236}">
                <a16:creationId xmlns:a16="http://schemas.microsoft.com/office/drawing/2014/main" id="{A2770926-805D-58AF-5353-5B9EC0DB2401}"/>
              </a:ext>
            </a:extLst>
          </p:cNvPr>
          <p:cNvSpPr>
            <a:spLocks noGrp="1"/>
          </p:cNvSpPr>
          <p:nvPr>
            <p:ph type="body" sz="quarter" idx="18"/>
          </p:nvPr>
        </p:nvSpPr>
        <p:spPr>
          <a:xfrm>
            <a:off x="381000" y="1467528"/>
            <a:ext cx="5130800"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1" name="Text Placeholder 6">
            <a:extLst>
              <a:ext uri="{FF2B5EF4-FFF2-40B4-BE49-F238E27FC236}">
                <a16:creationId xmlns:a16="http://schemas.microsoft.com/office/drawing/2014/main" id="{75F1279E-9A9E-6608-71F7-2E183C4DEDBF}"/>
              </a:ext>
            </a:extLst>
          </p:cNvPr>
          <p:cNvSpPr>
            <a:spLocks noGrp="1"/>
          </p:cNvSpPr>
          <p:nvPr>
            <p:ph type="body" sz="quarter" idx="10"/>
          </p:nvPr>
        </p:nvSpPr>
        <p:spPr>
          <a:xfrm>
            <a:off x="380998" y="2086587"/>
            <a:ext cx="5130802" cy="1712660"/>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Date Placeholder 1">
            <a:extLst>
              <a:ext uri="{FF2B5EF4-FFF2-40B4-BE49-F238E27FC236}">
                <a16:creationId xmlns:a16="http://schemas.microsoft.com/office/drawing/2014/main" id="{4EDF1096-1CB7-BCE5-86F5-7129330D109C}"/>
              </a:ext>
            </a:extLst>
          </p:cNvPr>
          <p:cNvSpPr>
            <a:spLocks noGrp="1"/>
          </p:cNvSpPr>
          <p:nvPr>
            <p:ph type="dt" sz="half" idx="22"/>
          </p:nvPr>
        </p:nvSpPr>
        <p:spPr/>
        <p:txBody>
          <a:bodyPr/>
          <a:lstStyle/>
          <a:p>
            <a:endParaRPr lang="en-US"/>
          </a:p>
        </p:txBody>
      </p:sp>
      <p:sp>
        <p:nvSpPr>
          <p:cNvPr id="6" name="Footer Placeholder 5">
            <a:extLst>
              <a:ext uri="{FF2B5EF4-FFF2-40B4-BE49-F238E27FC236}">
                <a16:creationId xmlns:a16="http://schemas.microsoft.com/office/drawing/2014/main" id="{E73633D4-B419-2FD5-84BC-71448D749F50}"/>
              </a:ext>
            </a:extLst>
          </p:cNvPr>
          <p:cNvSpPr>
            <a:spLocks noGrp="1"/>
          </p:cNvSpPr>
          <p:nvPr>
            <p:ph type="ftr" sz="quarter" idx="23"/>
          </p:nvPr>
        </p:nvSpPr>
        <p:spPr/>
        <p:txBody>
          <a:bodyPr/>
          <a:lstStyle/>
          <a:p>
            <a:endParaRPr lang="en-US"/>
          </a:p>
        </p:txBody>
      </p:sp>
      <p:sp>
        <p:nvSpPr>
          <p:cNvPr id="12" name="Slide Number Placeholder 11">
            <a:extLst>
              <a:ext uri="{FF2B5EF4-FFF2-40B4-BE49-F238E27FC236}">
                <a16:creationId xmlns:a16="http://schemas.microsoft.com/office/drawing/2014/main" id="{091B76F9-22BB-519B-5DCE-ECACB16854C1}"/>
              </a:ext>
            </a:extLst>
          </p:cNvPr>
          <p:cNvSpPr>
            <a:spLocks noGrp="1"/>
          </p:cNvSpPr>
          <p:nvPr>
            <p:ph type="sldNum" sz="quarter" idx="2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61109734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Wide Charts (2)">
    <p:bg>
      <p:bgPr>
        <a:solidFill>
          <a:schemeClr val="bg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ACF44C3-D55F-E834-86C5-5E2A86E43BFC}"/>
              </a:ext>
            </a:extLst>
          </p:cNvPr>
          <p:cNvSpPr/>
          <p:nvPr userDrawn="1"/>
        </p:nvSpPr>
        <p:spPr>
          <a:xfrm>
            <a:off x="187200" y="187452"/>
            <a:ext cx="5513832" cy="6483096"/>
          </a:xfrm>
          <a:prstGeom prst="roundRect">
            <a:avLst>
              <a:gd name="adj" fmla="val 2764"/>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8" y="381000"/>
            <a:ext cx="5130000" cy="332399"/>
          </a:xfrm>
        </p:spPr>
        <p:txBody>
          <a:bodyPr wrap="square">
            <a:spAutoFit/>
          </a:bodyPr>
          <a:lstStyle>
            <a:lvl1pPr>
              <a:lnSpc>
                <a:spcPct val="90000"/>
              </a:lnSpc>
              <a:defRPr sz="2400">
                <a:solidFill>
                  <a:srgbClr val="071844"/>
                </a:solidFill>
              </a:defRPr>
            </a:lvl1pPr>
          </a:lstStyle>
          <a:p>
            <a:r>
              <a:rPr lang="en-GB"/>
              <a:t>Title</a:t>
            </a:r>
            <a:endParaRPr lang="en-LT"/>
          </a:p>
        </p:txBody>
      </p:sp>
      <p:sp>
        <p:nvSpPr>
          <p:cNvPr id="5" name="Content Placeholder 46">
            <a:extLst>
              <a:ext uri="{FF2B5EF4-FFF2-40B4-BE49-F238E27FC236}">
                <a16:creationId xmlns:a16="http://schemas.microsoft.com/office/drawing/2014/main" id="{9AEDFD88-3B19-42A7-06E6-AB9080C6DEE9}"/>
              </a:ext>
            </a:extLst>
          </p:cNvPr>
          <p:cNvSpPr>
            <a:spLocks noGrp="1"/>
          </p:cNvSpPr>
          <p:nvPr>
            <p:ph sz="quarter" idx="17"/>
          </p:nvPr>
        </p:nvSpPr>
        <p:spPr>
          <a:xfrm>
            <a:off x="381000" y="4145281"/>
            <a:ext cx="5130000" cy="2331719"/>
          </a:xfrm>
          <a:prstGeom prst="rect">
            <a:avLst/>
          </a:prstGeom>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ADEF4F80-A353-15AD-B44F-FC3D5353CFB5}"/>
              </a:ext>
            </a:extLst>
          </p:cNvPr>
          <p:cNvSpPr>
            <a:spLocks noGrp="1"/>
          </p:cNvSpPr>
          <p:nvPr>
            <p:ph sz="quarter" idx="19"/>
          </p:nvPr>
        </p:nvSpPr>
        <p:spPr>
          <a:xfrm>
            <a:off x="5892800" y="4145281"/>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798E6A45-D796-62D2-06A4-52FFE318686E}"/>
              </a:ext>
            </a:extLst>
          </p:cNvPr>
          <p:cNvSpPr>
            <a:spLocks noGrp="1"/>
          </p:cNvSpPr>
          <p:nvPr>
            <p:ph sz="quarter" idx="20"/>
          </p:nvPr>
        </p:nvSpPr>
        <p:spPr>
          <a:xfrm>
            <a:off x="5892800" y="1473200"/>
            <a:ext cx="5130000" cy="2331719"/>
          </a:xfrm>
          <a:prstGeom prst="rect">
            <a:avLst/>
          </a:prstGeom>
          <a:solidFill>
            <a:srgbClr val="EBFF3E"/>
          </a:solidFill>
        </p:spPr>
        <p:txBody>
          <a:bodyPr>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lvl2pPr>
            <a:lvl3pPr marL="914400" indent="-137160">
              <a:lnSpc>
                <a:spcPct val="90000"/>
              </a:lnSpc>
              <a:spcBef>
                <a:spcPts val="600"/>
              </a:spcBef>
              <a:buClr>
                <a:schemeClr val="accent1"/>
              </a:buClr>
              <a:buSzPct val="100000"/>
              <a:buFont typeface="Arial" panose="020B0604020202020204" pitchFamily="34" charset="0"/>
              <a:buChar char="•"/>
              <a:defRPr sz="1000"/>
            </a:lvl3pPr>
            <a:lvl4pPr marL="1371600" indent="-137160">
              <a:lnSpc>
                <a:spcPct val="90000"/>
              </a:lnSpc>
              <a:spcBef>
                <a:spcPts val="600"/>
              </a:spcBef>
              <a:buClr>
                <a:schemeClr val="accent1"/>
              </a:buClr>
              <a:buSzPct val="100000"/>
              <a:buFont typeface="Arial" panose="020B0604020202020204" pitchFamily="34" charset="0"/>
              <a:buChar char="•"/>
              <a:defRPr sz="1000"/>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8" name="Text Placeholder 36">
            <a:extLst>
              <a:ext uri="{FF2B5EF4-FFF2-40B4-BE49-F238E27FC236}">
                <a16:creationId xmlns:a16="http://schemas.microsoft.com/office/drawing/2014/main" id="{ECDDC910-C145-2BA8-5A08-E0523C966834}"/>
              </a:ext>
            </a:extLst>
          </p:cNvPr>
          <p:cNvSpPr>
            <a:spLocks noGrp="1"/>
          </p:cNvSpPr>
          <p:nvPr>
            <p:ph type="body" sz="quarter" idx="21"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1" name="Text Placeholder 6">
            <a:extLst>
              <a:ext uri="{FF2B5EF4-FFF2-40B4-BE49-F238E27FC236}">
                <a16:creationId xmlns:a16="http://schemas.microsoft.com/office/drawing/2014/main" id="{5076B193-8036-7FD5-E0CB-BDBA96D6E633}"/>
              </a:ext>
            </a:extLst>
          </p:cNvPr>
          <p:cNvSpPr>
            <a:spLocks noGrp="1"/>
          </p:cNvSpPr>
          <p:nvPr>
            <p:ph type="body" sz="quarter" idx="10"/>
          </p:nvPr>
        </p:nvSpPr>
        <p:spPr>
          <a:xfrm>
            <a:off x="381000" y="1473200"/>
            <a:ext cx="5130802" cy="2331719"/>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CDE72661-AA84-0626-7363-EFE226EF9F72}"/>
              </a:ext>
            </a:extLst>
          </p:cNvPr>
          <p:cNvSpPr>
            <a:spLocks noGrp="1"/>
          </p:cNvSpPr>
          <p:nvPr>
            <p:ph type="dt" sz="half" idx="22"/>
          </p:nvPr>
        </p:nvSpPr>
        <p:spPr/>
        <p:txBody>
          <a:bodyPr/>
          <a:lstStyle/>
          <a:p>
            <a:endParaRPr lang="en-US"/>
          </a:p>
        </p:txBody>
      </p:sp>
      <p:sp>
        <p:nvSpPr>
          <p:cNvPr id="6" name="Footer Placeholder 5">
            <a:extLst>
              <a:ext uri="{FF2B5EF4-FFF2-40B4-BE49-F238E27FC236}">
                <a16:creationId xmlns:a16="http://schemas.microsoft.com/office/drawing/2014/main" id="{2D41EB07-FEBA-D431-0151-41242BC24D97}"/>
              </a:ext>
            </a:extLst>
          </p:cNvPr>
          <p:cNvSpPr>
            <a:spLocks noGrp="1"/>
          </p:cNvSpPr>
          <p:nvPr>
            <p:ph type="ftr" sz="quarter" idx="23"/>
          </p:nvPr>
        </p:nvSpPr>
        <p:spPr/>
        <p:txBody>
          <a:bodyPr/>
          <a:lstStyle/>
          <a:p>
            <a:endParaRPr lang="en-US"/>
          </a:p>
        </p:txBody>
      </p:sp>
      <p:sp>
        <p:nvSpPr>
          <p:cNvPr id="9" name="Slide Number Placeholder 8">
            <a:extLst>
              <a:ext uri="{FF2B5EF4-FFF2-40B4-BE49-F238E27FC236}">
                <a16:creationId xmlns:a16="http://schemas.microsoft.com/office/drawing/2014/main" id="{B220DEF6-1D47-2D8B-1401-6A3082E94179}"/>
              </a:ext>
            </a:extLst>
          </p:cNvPr>
          <p:cNvSpPr>
            <a:spLocks noGrp="1"/>
          </p:cNvSpPr>
          <p:nvPr>
            <p:ph type="sldNum" sz="quarter" idx="2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67325233"/>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hart Column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8"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10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8" name="Text Placeholder 6">
            <a:extLst>
              <a:ext uri="{FF2B5EF4-FFF2-40B4-BE49-F238E27FC236}">
                <a16:creationId xmlns:a16="http://schemas.microsoft.com/office/drawing/2014/main" id="{C598533C-C4D8-379E-7ED4-EB8EA9B1A0C1}"/>
              </a:ext>
            </a:extLst>
          </p:cNvPr>
          <p:cNvSpPr>
            <a:spLocks noGrp="1"/>
          </p:cNvSpPr>
          <p:nvPr>
            <p:ph type="body" sz="quarter" idx="19"/>
          </p:nvPr>
        </p:nvSpPr>
        <p:spPr>
          <a:xfrm>
            <a:off x="40513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A486E507-61A4-9D20-B4B0-79D69576C68C}"/>
              </a:ext>
            </a:extLst>
          </p:cNvPr>
          <p:cNvSpPr>
            <a:spLocks noGrp="1"/>
          </p:cNvSpPr>
          <p:nvPr>
            <p:ph type="body" sz="quarter" idx="20"/>
          </p:nvPr>
        </p:nvSpPr>
        <p:spPr>
          <a:xfrm>
            <a:off x="40513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A678E2CE-D9E7-636B-791B-1C39945544B5}"/>
              </a:ext>
            </a:extLst>
          </p:cNvPr>
          <p:cNvSpPr>
            <a:spLocks noGrp="1"/>
          </p:cNvSpPr>
          <p:nvPr>
            <p:ph type="body" sz="quarter" idx="21"/>
          </p:nvPr>
        </p:nvSpPr>
        <p:spPr>
          <a:xfrm>
            <a:off x="7721600" y="5698692"/>
            <a:ext cx="3289301" cy="778307"/>
          </a:xfrm>
        </p:spPr>
        <p:txBody>
          <a:bodyPr wrap="square" l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3" name="Text Placeholder 6">
            <a:extLst>
              <a:ext uri="{FF2B5EF4-FFF2-40B4-BE49-F238E27FC236}">
                <a16:creationId xmlns:a16="http://schemas.microsoft.com/office/drawing/2014/main" id="{14366D78-6AF2-7712-6271-B54E215F6388}"/>
              </a:ext>
            </a:extLst>
          </p:cNvPr>
          <p:cNvSpPr>
            <a:spLocks noGrp="1"/>
          </p:cNvSpPr>
          <p:nvPr>
            <p:ph type="body" sz="quarter" idx="22"/>
          </p:nvPr>
        </p:nvSpPr>
        <p:spPr>
          <a:xfrm>
            <a:off x="7721600" y="1473200"/>
            <a:ext cx="3289299" cy="215444"/>
          </a:xfrm>
        </p:spPr>
        <p:txBody>
          <a:bodyPr wrap="square" lIns="0" tIns="0" rIns="0" anchor="t" anchorCtr="0">
            <a:no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Content Placeholder 46">
            <a:extLst>
              <a:ext uri="{FF2B5EF4-FFF2-40B4-BE49-F238E27FC236}">
                <a16:creationId xmlns:a16="http://schemas.microsoft.com/office/drawing/2014/main" id="{661A9693-45FF-DDDC-5EB8-B259DA94582C}"/>
              </a:ext>
            </a:extLst>
          </p:cNvPr>
          <p:cNvSpPr>
            <a:spLocks noGrp="1"/>
          </p:cNvSpPr>
          <p:nvPr>
            <p:ph sz="quarter" idx="23"/>
          </p:nvPr>
        </p:nvSpPr>
        <p:spPr>
          <a:xfrm>
            <a:off x="3810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Content Placeholder 46">
            <a:extLst>
              <a:ext uri="{FF2B5EF4-FFF2-40B4-BE49-F238E27FC236}">
                <a16:creationId xmlns:a16="http://schemas.microsoft.com/office/drawing/2014/main" id="{BEA114D0-448C-52CD-28CD-1EED29AC283B}"/>
              </a:ext>
            </a:extLst>
          </p:cNvPr>
          <p:cNvSpPr>
            <a:spLocks noGrp="1"/>
          </p:cNvSpPr>
          <p:nvPr>
            <p:ph sz="quarter" idx="24"/>
          </p:nvPr>
        </p:nvSpPr>
        <p:spPr>
          <a:xfrm>
            <a:off x="4051300" y="2002536"/>
            <a:ext cx="3289300"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0" name="Content Placeholder 46">
            <a:extLst>
              <a:ext uri="{FF2B5EF4-FFF2-40B4-BE49-F238E27FC236}">
                <a16:creationId xmlns:a16="http://schemas.microsoft.com/office/drawing/2014/main" id="{2E607344-D672-AF26-BEAB-FE7962098154}"/>
              </a:ext>
            </a:extLst>
          </p:cNvPr>
          <p:cNvSpPr>
            <a:spLocks noGrp="1"/>
          </p:cNvSpPr>
          <p:nvPr>
            <p:ph sz="quarter" idx="26"/>
          </p:nvPr>
        </p:nvSpPr>
        <p:spPr>
          <a:xfrm>
            <a:off x="7721600" y="2002536"/>
            <a:ext cx="3289299" cy="3382264"/>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 name="Date Placeholder 1">
            <a:extLst>
              <a:ext uri="{FF2B5EF4-FFF2-40B4-BE49-F238E27FC236}">
                <a16:creationId xmlns:a16="http://schemas.microsoft.com/office/drawing/2014/main" id="{655C8E65-73E3-803A-00F2-8C5DEBA22A82}"/>
              </a:ext>
            </a:extLst>
          </p:cNvPr>
          <p:cNvSpPr>
            <a:spLocks noGrp="1"/>
          </p:cNvSpPr>
          <p:nvPr>
            <p:ph type="dt" sz="half" idx="31"/>
          </p:nvPr>
        </p:nvSpPr>
        <p:spPr/>
        <p:txBody>
          <a:bodyPr/>
          <a:lstStyle/>
          <a:p>
            <a:endParaRPr lang="en-US"/>
          </a:p>
        </p:txBody>
      </p:sp>
      <p:sp>
        <p:nvSpPr>
          <p:cNvPr id="4" name="Footer Placeholder 3">
            <a:extLst>
              <a:ext uri="{FF2B5EF4-FFF2-40B4-BE49-F238E27FC236}">
                <a16:creationId xmlns:a16="http://schemas.microsoft.com/office/drawing/2014/main" id="{6DD4B89B-71FA-932E-A75F-78DB7B26B36E}"/>
              </a:ext>
            </a:extLst>
          </p:cNvPr>
          <p:cNvSpPr>
            <a:spLocks noGrp="1"/>
          </p:cNvSpPr>
          <p:nvPr>
            <p:ph type="ftr" sz="quarter" idx="32"/>
          </p:nvPr>
        </p:nvSpPr>
        <p:spPr/>
        <p:txBody>
          <a:bodyPr/>
          <a:lstStyle/>
          <a:p>
            <a:endParaRPr lang="en-US"/>
          </a:p>
        </p:txBody>
      </p:sp>
      <p:sp>
        <p:nvSpPr>
          <p:cNvPr id="11" name="Slide Number Placeholder 10">
            <a:extLst>
              <a:ext uri="{FF2B5EF4-FFF2-40B4-BE49-F238E27FC236}">
                <a16:creationId xmlns:a16="http://schemas.microsoft.com/office/drawing/2014/main" id="{F02276D0-D49C-8295-8A9C-26A4C1A90E86}"/>
              </a:ext>
            </a:extLst>
          </p:cNvPr>
          <p:cNvSpPr>
            <a:spLocks noGrp="1"/>
          </p:cNvSpPr>
          <p:nvPr>
            <p:ph type="sldNum" sz="quarter" idx="3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3884858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Image (2)">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600" y="3044952"/>
            <a:ext cx="51044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4851600" y="381000"/>
            <a:ext cx="61624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4089600" cy="6096000"/>
          </a:xfrm>
          <a:prstGeom prst="roundRect">
            <a:avLst>
              <a:gd name="adj" fmla="val 3727"/>
            </a:avLst>
          </a:prstGeom>
          <a:solidFill>
            <a:schemeClr val="accent5"/>
          </a:solidFill>
        </p:spPr>
        <p:txBody>
          <a:bodyPr/>
          <a:lstStyle/>
          <a:p>
            <a:endParaRPr lang="en-LT"/>
          </a:p>
        </p:txBody>
      </p:sp>
      <p:pic>
        <p:nvPicPr>
          <p:cNvPr id="9" name="Graphic 8">
            <a:extLst>
              <a:ext uri="{FF2B5EF4-FFF2-40B4-BE49-F238E27FC236}">
                <a16:creationId xmlns:a16="http://schemas.microsoft.com/office/drawing/2014/main" id="{D00027FC-12BE-802D-39E7-88FB5972B0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3" name="Date Placeholder 2">
            <a:extLst>
              <a:ext uri="{FF2B5EF4-FFF2-40B4-BE49-F238E27FC236}">
                <a16:creationId xmlns:a16="http://schemas.microsoft.com/office/drawing/2014/main" id="{25B87C7D-FC62-1AAF-BA43-F622A3FADBE3}"/>
              </a:ext>
            </a:extLst>
          </p:cNvPr>
          <p:cNvSpPr>
            <a:spLocks noGrp="1"/>
          </p:cNvSpPr>
          <p:nvPr>
            <p:ph type="dt" sz="half" idx="12"/>
          </p:nvPr>
        </p:nvSpPr>
        <p:spPr/>
        <p:txBody>
          <a:bodyPr/>
          <a:lstStyle/>
          <a:p>
            <a:endParaRPr lang="en-US"/>
          </a:p>
        </p:txBody>
      </p:sp>
      <p:sp>
        <p:nvSpPr>
          <p:cNvPr id="4" name="Footer Placeholder 3">
            <a:extLst>
              <a:ext uri="{FF2B5EF4-FFF2-40B4-BE49-F238E27FC236}">
                <a16:creationId xmlns:a16="http://schemas.microsoft.com/office/drawing/2014/main" id="{524ED70E-BA62-6576-1FCF-DA48025F842F}"/>
              </a:ext>
            </a:extLst>
          </p:cNvPr>
          <p:cNvSpPr>
            <a:spLocks noGrp="1"/>
          </p:cNvSpPr>
          <p:nvPr>
            <p:ph type="ftr" sz="quarter" idx="13"/>
          </p:nvPr>
        </p:nvSpPr>
        <p:spPr/>
        <p:txBody>
          <a:bodyPr/>
          <a:lstStyle/>
          <a:p>
            <a:endParaRPr lang="en-US"/>
          </a:p>
        </p:txBody>
      </p:sp>
      <p:sp>
        <p:nvSpPr>
          <p:cNvPr id="5" name="Slide Number Placeholder 4">
            <a:extLst>
              <a:ext uri="{FF2B5EF4-FFF2-40B4-BE49-F238E27FC236}">
                <a16:creationId xmlns:a16="http://schemas.microsoft.com/office/drawing/2014/main" id="{990DD213-9303-0BF8-DB53-55C11996ED9A}"/>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28665042"/>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Mixed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noAutofit/>
          </a:bodyPr>
          <a:lstStyle>
            <a:lvl1pPr marL="0" indent="0" algn="r">
              <a:spcBef>
                <a:spcPts val="0"/>
              </a:spcBef>
              <a:buFontTx/>
              <a:buNone/>
              <a:defRPr sz="600">
                <a:solidFill>
                  <a:schemeClr val="bg1">
                    <a:lumMod val="50000"/>
                  </a:schemeClr>
                </a:solidFill>
              </a:defRPr>
            </a:lvl1pPr>
          </a:lstStyle>
          <a:p>
            <a:pPr lvl="0"/>
            <a:r>
              <a:rPr lang="en-US" err="1"/>
              <a:t>Šaltiniai</a:t>
            </a:r>
            <a:endParaRPr lang="en-US"/>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381000"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1000" y="2240278"/>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381000" y="4158737"/>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381000" y="4935977"/>
            <a:ext cx="5126038" cy="1554482"/>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2">
            <a:extLst>
              <a:ext uri="{FF2B5EF4-FFF2-40B4-BE49-F238E27FC236}">
                <a16:creationId xmlns:a16="http://schemas.microsoft.com/office/drawing/2014/main" id="{90E4C7B2-C64F-7BA6-00BC-6202B908D2BF}"/>
              </a:ext>
            </a:extLst>
          </p:cNvPr>
          <p:cNvSpPr>
            <a:spLocks noGrp="1"/>
          </p:cNvSpPr>
          <p:nvPr>
            <p:ph type="body" sz="quarter" idx="31"/>
          </p:nvPr>
        </p:nvSpPr>
        <p:spPr>
          <a:xfrm>
            <a:off x="5888038" y="1473200"/>
            <a:ext cx="5126038" cy="777240"/>
          </a:xfrm>
          <a:prstGeom prst="rect">
            <a:avLst/>
          </a:prstGeom>
        </p:spPr>
        <p:txBody>
          <a:bodyPr lIns="0" tIns="0" rIns="0" bIns="182880">
            <a:noAutofit/>
          </a:bodyPr>
          <a:lstStyle>
            <a:lvl1pPr marL="0" indent="0">
              <a:lnSpc>
                <a:spcPct val="100000"/>
              </a:lnSpc>
              <a:buNone/>
              <a:defRPr sz="1400">
                <a:solidFill>
                  <a:schemeClr val="tx2"/>
                </a:solidFill>
              </a:defRPr>
            </a:lvl1pPr>
          </a:lstStyle>
          <a:p>
            <a:pPr lvl="0"/>
            <a:endParaRPr lang="en-US"/>
          </a:p>
        </p:txBody>
      </p:sp>
      <p:sp>
        <p:nvSpPr>
          <p:cNvPr id="6" name="Content Placeholder 46">
            <a:extLst>
              <a:ext uri="{FF2B5EF4-FFF2-40B4-BE49-F238E27FC236}">
                <a16:creationId xmlns:a16="http://schemas.microsoft.com/office/drawing/2014/main" id="{22D24E92-273F-BE82-0A5D-F1C4388F8016}"/>
              </a:ext>
            </a:extLst>
          </p:cNvPr>
          <p:cNvSpPr>
            <a:spLocks noGrp="1"/>
          </p:cNvSpPr>
          <p:nvPr>
            <p:ph sz="quarter" idx="32"/>
          </p:nvPr>
        </p:nvSpPr>
        <p:spPr>
          <a:xfrm>
            <a:off x="5888038" y="2240278"/>
            <a:ext cx="5126038" cy="4250181"/>
          </a:xfrm>
          <a:prstGeom prst="rect">
            <a:avLst/>
          </a:prstGeom>
          <a:solidFill>
            <a:srgbClr val="EBFF3E"/>
          </a:solidFill>
        </p:spPr>
        <p:txBody>
          <a:bodyPr lIns="0" rIns="0" bIns="182880">
            <a:no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Date Placeholder 1">
            <a:extLst>
              <a:ext uri="{FF2B5EF4-FFF2-40B4-BE49-F238E27FC236}">
                <a16:creationId xmlns:a16="http://schemas.microsoft.com/office/drawing/2014/main" id="{1305BC48-9F23-D609-8A42-6FF40C08AA66}"/>
              </a:ext>
            </a:extLst>
          </p:cNvPr>
          <p:cNvSpPr>
            <a:spLocks noGrp="1"/>
          </p:cNvSpPr>
          <p:nvPr>
            <p:ph type="dt" sz="half" idx="33"/>
          </p:nvPr>
        </p:nvSpPr>
        <p:spPr/>
        <p:txBody>
          <a:bodyPr/>
          <a:lstStyle/>
          <a:p>
            <a:endParaRPr lang="en-US"/>
          </a:p>
        </p:txBody>
      </p:sp>
      <p:sp>
        <p:nvSpPr>
          <p:cNvPr id="4" name="Footer Placeholder 3">
            <a:extLst>
              <a:ext uri="{FF2B5EF4-FFF2-40B4-BE49-F238E27FC236}">
                <a16:creationId xmlns:a16="http://schemas.microsoft.com/office/drawing/2014/main" id="{B0D1CC75-97BA-1C02-332C-F3812D5878A3}"/>
              </a:ext>
            </a:extLst>
          </p:cNvPr>
          <p:cNvSpPr>
            <a:spLocks noGrp="1"/>
          </p:cNvSpPr>
          <p:nvPr>
            <p:ph type="ftr" sz="quarter" idx="34"/>
          </p:nvPr>
        </p:nvSpPr>
        <p:spPr/>
        <p:txBody>
          <a:bodyPr/>
          <a:lstStyle/>
          <a:p>
            <a:endParaRPr lang="en-US"/>
          </a:p>
        </p:txBody>
      </p:sp>
      <p:sp>
        <p:nvSpPr>
          <p:cNvPr id="7" name="Slide Number Placeholder 6">
            <a:extLst>
              <a:ext uri="{FF2B5EF4-FFF2-40B4-BE49-F238E27FC236}">
                <a16:creationId xmlns:a16="http://schemas.microsoft.com/office/drawing/2014/main" id="{04A29F06-6592-427C-63D1-8757138E16DC}"/>
              </a:ext>
            </a:extLst>
          </p:cNvPr>
          <p:cNvSpPr>
            <a:spLocks noGrp="1"/>
          </p:cNvSpPr>
          <p:nvPr>
            <p:ph type="sldNum" sz="quarter" idx="35"/>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49780613"/>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hart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2" name="Rounded Rectangle 1">
            <a:extLst>
              <a:ext uri="{FF2B5EF4-FFF2-40B4-BE49-F238E27FC236}">
                <a16:creationId xmlns:a16="http://schemas.microsoft.com/office/drawing/2014/main" id="{B8E698BF-0DDA-AC82-FE38-93E838576D5B}"/>
              </a:ext>
            </a:extLst>
          </p:cNvPr>
          <p:cNvSpPr/>
          <p:nvPr userDrawn="1"/>
        </p:nvSpPr>
        <p:spPr>
          <a:xfrm>
            <a:off x="187200" y="1278000"/>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8" name="Text Placeholder 2">
            <a:extLst>
              <a:ext uri="{FF2B5EF4-FFF2-40B4-BE49-F238E27FC236}">
                <a16:creationId xmlns:a16="http://schemas.microsoft.com/office/drawing/2014/main" id="{A82E26D8-275A-A1CA-E44E-4CC49312BB5D}"/>
              </a:ext>
            </a:extLst>
          </p:cNvPr>
          <p:cNvSpPr>
            <a:spLocks noGrp="1"/>
          </p:cNvSpPr>
          <p:nvPr>
            <p:ph type="body" sz="quarter" idx="19"/>
          </p:nvPr>
        </p:nvSpPr>
        <p:spPr>
          <a:xfrm>
            <a:off x="40513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4038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2" name="Text Placeholder 2">
            <a:extLst>
              <a:ext uri="{FF2B5EF4-FFF2-40B4-BE49-F238E27FC236}">
                <a16:creationId xmlns:a16="http://schemas.microsoft.com/office/drawing/2014/main" id="{F99EE0E8-1D88-53B2-2704-24185FD26F14}"/>
              </a:ext>
            </a:extLst>
          </p:cNvPr>
          <p:cNvSpPr>
            <a:spLocks noGrp="1"/>
          </p:cNvSpPr>
          <p:nvPr>
            <p:ph type="body" sz="quarter" idx="27"/>
          </p:nvPr>
        </p:nvSpPr>
        <p:spPr>
          <a:xfrm>
            <a:off x="40513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4" name="Content Placeholder 46">
            <a:extLst>
              <a:ext uri="{FF2B5EF4-FFF2-40B4-BE49-F238E27FC236}">
                <a16:creationId xmlns:a16="http://schemas.microsoft.com/office/drawing/2014/main" id="{73A6AA65-6CF9-802E-E42C-AC95704AB031}"/>
              </a:ext>
            </a:extLst>
          </p:cNvPr>
          <p:cNvSpPr>
            <a:spLocks noGrp="1"/>
          </p:cNvSpPr>
          <p:nvPr>
            <p:ph sz="quarter" idx="29"/>
          </p:nvPr>
        </p:nvSpPr>
        <p:spPr>
          <a:xfrm>
            <a:off x="4038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6" name="Text Placeholder 2">
            <a:extLst>
              <a:ext uri="{FF2B5EF4-FFF2-40B4-BE49-F238E27FC236}">
                <a16:creationId xmlns:a16="http://schemas.microsoft.com/office/drawing/2014/main" id="{8591AF02-89C7-A9ED-85B9-E2D5B89C50BC}"/>
              </a:ext>
            </a:extLst>
          </p:cNvPr>
          <p:cNvSpPr>
            <a:spLocks noGrp="1"/>
          </p:cNvSpPr>
          <p:nvPr>
            <p:ph type="body" sz="quarter" idx="31"/>
          </p:nvPr>
        </p:nvSpPr>
        <p:spPr>
          <a:xfrm>
            <a:off x="7721600" y="1473200"/>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7" name="Content Placeholder 46">
            <a:extLst>
              <a:ext uri="{FF2B5EF4-FFF2-40B4-BE49-F238E27FC236}">
                <a16:creationId xmlns:a16="http://schemas.microsoft.com/office/drawing/2014/main" id="{502A5B95-1CCF-3FC0-46F3-26D8A005C960}"/>
              </a:ext>
            </a:extLst>
          </p:cNvPr>
          <p:cNvSpPr>
            <a:spLocks noGrp="1"/>
          </p:cNvSpPr>
          <p:nvPr>
            <p:ph sz="quarter" idx="32"/>
          </p:nvPr>
        </p:nvSpPr>
        <p:spPr>
          <a:xfrm>
            <a:off x="7721600" y="2086588"/>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38" name="Text Placeholder 2">
            <a:extLst>
              <a:ext uri="{FF2B5EF4-FFF2-40B4-BE49-F238E27FC236}">
                <a16:creationId xmlns:a16="http://schemas.microsoft.com/office/drawing/2014/main" id="{FCACB40E-DE0F-35EB-716F-1E6A8EDF1E15}"/>
              </a:ext>
            </a:extLst>
          </p:cNvPr>
          <p:cNvSpPr>
            <a:spLocks noGrp="1"/>
          </p:cNvSpPr>
          <p:nvPr>
            <p:ph type="body" sz="quarter" idx="33"/>
          </p:nvPr>
        </p:nvSpPr>
        <p:spPr>
          <a:xfrm>
            <a:off x="7721600" y="4158737"/>
            <a:ext cx="3289300" cy="623550"/>
          </a:xfrm>
          <a:prstGeom prst="rect">
            <a:avLst/>
          </a:prstGeom>
        </p:spPr>
        <p:txBody>
          <a:bodyPr lIns="0" tIns="0" rIns="0" bIns="190800">
            <a:normAutofit/>
          </a:bodyPr>
          <a:lstStyle>
            <a:lvl1pPr marL="0" indent="0">
              <a:lnSpc>
                <a:spcPct val="100000"/>
              </a:lnSpc>
              <a:buNone/>
              <a:defRPr sz="1400">
                <a:solidFill>
                  <a:schemeClr val="tx2"/>
                </a:solidFill>
              </a:defRPr>
            </a:lvl1pPr>
          </a:lstStyle>
          <a:p>
            <a:pPr lvl="0"/>
            <a:endParaRPr lang="en-US"/>
          </a:p>
        </p:txBody>
      </p:sp>
      <p:sp>
        <p:nvSpPr>
          <p:cNvPr id="39" name="Content Placeholder 46">
            <a:extLst>
              <a:ext uri="{FF2B5EF4-FFF2-40B4-BE49-F238E27FC236}">
                <a16:creationId xmlns:a16="http://schemas.microsoft.com/office/drawing/2014/main" id="{F515062D-7270-1BF6-57C1-43D0A0274056}"/>
              </a:ext>
            </a:extLst>
          </p:cNvPr>
          <p:cNvSpPr>
            <a:spLocks noGrp="1"/>
          </p:cNvSpPr>
          <p:nvPr>
            <p:ph sz="quarter" idx="34"/>
          </p:nvPr>
        </p:nvSpPr>
        <p:spPr>
          <a:xfrm>
            <a:off x="7721600" y="4782287"/>
            <a:ext cx="3289300" cy="17081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5" name="Text Placeholder 6">
            <a:extLst>
              <a:ext uri="{FF2B5EF4-FFF2-40B4-BE49-F238E27FC236}">
                <a16:creationId xmlns:a16="http://schemas.microsoft.com/office/drawing/2014/main" id="{8DF5F8EF-8728-68AC-E958-6FAE27322502}"/>
              </a:ext>
            </a:extLst>
          </p:cNvPr>
          <p:cNvSpPr>
            <a:spLocks noGrp="1"/>
          </p:cNvSpPr>
          <p:nvPr>
            <p:ph type="body" sz="quarter" idx="18"/>
          </p:nvPr>
        </p:nvSpPr>
        <p:spPr>
          <a:xfrm>
            <a:off x="3810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4B2EB556-6BF4-24E1-21F9-3BCDCBC07ED2}"/>
              </a:ext>
            </a:extLst>
          </p:cNvPr>
          <p:cNvSpPr>
            <a:spLocks noGrp="1"/>
          </p:cNvSpPr>
          <p:nvPr>
            <p:ph type="body" sz="quarter" idx="10"/>
          </p:nvPr>
        </p:nvSpPr>
        <p:spPr>
          <a:xfrm>
            <a:off x="3810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581E1F0E-709D-47EF-B78E-99010FC04A20}"/>
              </a:ext>
            </a:extLst>
          </p:cNvPr>
          <p:cNvSpPr>
            <a:spLocks noGrp="1"/>
          </p:cNvSpPr>
          <p:nvPr>
            <p:ph type="dt" sz="half" idx="35"/>
          </p:nvPr>
        </p:nvSpPr>
        <p:spPr/>
        <p:txBody>
          <a:bodyPr/>
          <a:lstStyle/>
          <a:p>
            <a:endParaRPr lang="en-US"/>
          </a:p>
        </p:txBody>
      </p:sp>
      <p:sp>
        <p:nvSpPr>
          <p:cNvPr id="7" name="Footer Placeholder 6">
            <a:extLst>
              <a:ext uri="{FF2B5EF4-FFF2-40B4-BE49-F238E27FC236}">
                <a16:creationId xmlns:a16="http://schemas.microsoft.com/office/drawing/2014/main" id="{11882AD7-D234-DCC2-2135-D56FD0C6C5F7}"/>
              </a:ext>
            </a:extLst>
          </p:cNvPr>
          <p:cNvSpPr>
            <a:spLocks noGrp="1"/>
          </p:cNvSpPr>
          <p:nvPr>
            <p:ph type="ftr" sz="quarter" idx="36"/>
          </p:nvPr>
        </p:nvSpPr>
        <p:spPr/>
        <p:txBody>
          <a:bodyPr/>
          <a:lstStyle/>
          <a:p>
            <a:endParaRPr lang="en-US"/>
          </a:p>
        </p:txBody>
      </p:sp>
      <p:sp>
        <p:nvSpPr>
          <p:cNvPr id="8" name="Slide Number Placeholder 7">
            <a:extLst>
              <a:ext uri="{FF2B5EF4-FFF2-40B4-BE49-F238E27FC236}">
                <a16:creationId xmlns:a16="http://schemas.microsoft.com/office/drawing/2014/main" id="{6BF90B02-BC55-2220-8DFD-ADC6FCBED692}"/>
              </a:ext>
            </a:extLst>
          </p:cNvPr>
          <p:cNvSpPr>
            <a:spLocks noGrp="1"/>
          </p:cNvSpPr>
          <p:nvPr>
            <p:ph type="sldNum" sz="quarter" idx="37"/>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4237842302"/>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rge Chart (1)">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8763001" cy="332399"/>
          </a:xfrm>
        </p:spPr>
        <p:txBody>
          <a:bodyPr/>
          <a:lstStyle>
            <a:lvl1pPr>
              <a:lnSpc>
                <a:spcPct val="90000"/>
              </a:lnSpc>
              <a:defRPr sz="2400">
                <a:solidFill>
                  <a:srgbClr val="071844"/>
                </a:solidFill>
              </a:defRPr>
            </a:lvl1pPr>
          </a:lstStyle>
          <a:p>
            <a:r>
              <a:rPr lang="en-GB"/>
              <a:t>Title</a:t>
            </a:r>
            <a:endParaRPr lang="en-LT"/>
          </a:p>
        </p:txBody>
      </p:sp>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380999" y="1467528"/>
            <a:ext cx="6946901" cy="5009472"/>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7" name="Rounded Rectangle 6">
            <a:extLst>
              <a:ext uri="{FF2B5EF4-FFF2-40B4-BE49-F238E27FC236}">
                <a16:creationId xmlns:a16="http://schemas.microsoft.com/office/drawing/2014/main" id="{7C9EDD94-7B0D-0E8A-4143-9F48480CAE6F}"/>
              </a:ext>
            </a:extLst>
          </p:cNvPr>
          <p:cNvSpPr/>
          <p:nvPr userDrawn="1"/>
        </p:nvSpPr>
        <p:spPr>
          <a:xfrm>
            <a:off x="7527299" y="1276526"/>
            <a:ext cx="3670302" cy="539047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8" name="Text Placeholder 6">
            <a:extLst>
              <a:ext uri="{FF2B5EF4-FFF2-40B4-BE49-F238E27FC236}">
                <a16:creationId xmlns:a16="http://schemas.microsoft.com/office/drawing/2014/main" id="{E9848B65-1951-34E9-6C5E-6F3204EDEF97}"/>
              </a:ext>
            </a:extLst>
          </p:cNvPr>
          <p:cNvSpPr>
            <a:spLocks noGrp="1"/>
          </p:cNvSpPr>
          <p:nvPr>
            <p:ph type="body" sz="quarter" idx="18"/>
          </p:nvPr>
        </p:nvSpPr>
        <p:spPr>
          <a:xfrm>
            <a:off x="7721600" y="1473200"/>
            <a:ext cx="3287713" cy="619059"/>
          </a:xfrm>
        </p:spPr>
        <p:txBody>
          <a:bodyPr wrap="square" lIns="0" tIns="0" rIns="0" anchor="t" anchorCtr="0">
            <a:normAutofit/>
          </a:bodyPr>
          <a:lstStyle>
            <a:lvl1pPr marL="0" indent="0">
              <a:lnSpc>
                <a:spcPct val="100000"/>
              </a:lnSpc>
              <a:buNone/>
              <a:defRPr sz="1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9" name="Text Placeholder 6">
            <a:extLst>
              <a:ext uri="{FF2B5EF4-FFF2-40B4-BE49-F238E27FC236}">
                <a16:creationId xmlns:a16="http://schemas.microsoft.com/office/drawing/2014/main" id="{ED8BC6F2-0A9B-3172-7637-F7BA6ABCC84A}"/>
              </a:ext>
            </a:extLst>
          </p:cNvPr>
          <p:cNvSpPr>
            <a:spLocks noGrp="1"/>
          </p:cNvSpPr>
          <p:nvPr>
            <p:ph type="body" sz="quarter" idx="10"/>
          </p:nvPr>
        </p:nvSpPr>
        <p:spPr>
          <a:xfrm>
            <a:off x="7721600" y="2086914"/>
            <a:ext cx="3286800" cy="4390086"/>
          </a:xfrm>
        </p:spPr>
        <p:txBody>
          <a:bodyPr wrap="square" lIns="0" tIns="0" rIns="0" anchor="t" anchorCtr="0">
            <a:noAutofit/>
          </a:bodyPr>
          <a:lstStyle>
            <a:lvl1pPr marL="171450" indent="-171450">
              <a:lnSpc>
                <a:spcPct val="100000"/>
              </a:lnSpc>
              <a:buClr>
                <a:srgbClr val="4C47C0"/>
              </a:buClr>
              <a:buFont typeface="Wingdings" pitchFamily="2" charset="2"/>
              <a:buChar char="§"/>
              <a:defRPr sz="10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Date Placeholder 1">
            <a:extLst>
              <a:ext uri="{FF2B5EF4-FFF2-40B4-BE49-F238E27FC236}">
                <a16:creationId xmlns:a16="http://schemas.microsoft.com/office/drawing/2014/main" id="{F51936A9-1F2F-68A6-88A3-EC5EA330327C}"/>
              </a:ext>
            </a:extLst>
          </p:cNvPr>
          <p:cNvSpPr>
            <a:spLocks noGrp="1"/>
          </p:cNvSpPr>
          <p:nvPr>
            <p:ph type="dt" sz="half" idx="31"/>
          </p:nvPr>
        </p:nvSpPr>
        <p:spPr/>
        <p:txBody>
          <a:bodyPr/>
          <a:lstStyle/>
          <a:p>
            <a:endParaRPr lang="en-US"/>
          </a:p>
        </p:txBody>
      </p:sp>
      <p:sp>
        <p:nvSpPr>
          <p:cNvPr id="4" name="Footer Placeholder 3">
            <a:extLst>
              <a:ext uri="{FF2B5EF4-FFF2-40B4-BE49-F238E27FC236}">
                <a16:creationId xmlns:a16="http://schemas.microsoft.com/office/drawing/2014/main" id="{BBBA2C4F-7F5E-60C1-A193-5CD78A01C272}"/>
              </a:ext>
            </a:extLst>
          </p:cNvPr>
          <p:cNvSpPr>
            <a:spLocks noGrp="1"/>
          </p:cNvSpPr>
          <p:nvPr>
            <p:ph type="ftr" sz="quarter" idx="32"/>
          </p:nvPr>
        </p:nvSpPr>
        <p:spPr/>
        <p:txBody>
          <a:bodyPr/>
          <a:lstStyle/>
          <a:p>
            <a:endParaRPr lang="en-US"/>
          </a:p>
        </p:txBody>
      </p:sp>
      <p:sp>
        <p:nvSpPr>
          <p:cNvPr id="5" name="Slide Number Placeholder 4">
            <a:extLst>
              <a:ext uri="{FF2B5EF4-FFF2-40B4-BE49-F238E27FC236}">
                <a16:creationId xmlns:a16="http://schemas.microsoft.com/office/drawing/2014/main" id="{C1A98B3E-8784-DB0E-21B2-BB3F7890E26A}"/>
              </a:ext>
            </a:extLst>
          </p:cNvPr>
          <p:cNvSpPr>
            <a:spLocks noGrp="1"/>
          </p:cNvSpPr>
          <p:nvPr>
            <p:ph type="sldNum" sz="quarter" idx="3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692983827"/>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Chart (2)">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5A8F506-43FB-7013-FB75-DC3E45877A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4" name="Text Placeholder 36">
            <a:extLst>
              <a:ext uri="{FF2B5EF4-FFF2-40B4-BE49-F238E27FC236}">
                <a16:creationId xmlns:a16="http://schemas.microsoft.com/office/drawing/2014/main" id="{DFCCE837-0B30-A40C-5B09-D65A14D07E10}"/>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15" name="Content Placeholder 46">
            <a:extLst>
              <a:ext uri="{FF2B5EF4-FFF2-40B4-BE49-F238E27FC236}">
                <a16:creationId xmlns:a16="http://schemas.microsoft.com/office/drawing/2014/main" id="{F2100ECD-47CB-E28E-54E7-1C73D17EF97F}"/>
              </a:ext>
            </a:extLst>
          </p:cNvPr>
          <p:cNvSpPr>
            <a:spLocks noGrp="1"/>
          </p:cNvSpPr>
          <p:nvPr>
            <p:ph sz="quarter" idx="24"/>
          </p:nvPr>
        </p:nvSpPr>
        <p:spPr>
          <a:xfrm>
            <a:off x="3136900" y="3046200"/>
            <a:ext cx="7874000" cy="34308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17" name="Title 1">
            <a:extLst>
              <a:ext uri="{FF2B5EF4-FFF2-40B4-BE49-F238E27FC236}">
                <a16:creationId xmlns:a16="http://schemas.microsoft.com/office/drawing/2014/main" id="{19734B04-92FD-BC6B-0EF9-2879BF8EA764}"/>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19" name="Text Placeholder 6">
            <a:extLst>
              <a:ext uri="{FF2B5EF4-FFF2-40B4-BE49-F238E27FC236}">
                <a16:creationId xmlns:a16="http://schemas.microsoft.com/office/drawing/2014/main" id="{1BFCCE3F-985F-9F43-AF10-7C38AE96A683}"/>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0" name="Text Placeholder 6">
            <a:extLst>
              <a:ext uri="{FF2B5EF4-FFF2-40B4-BE49-F238E27FC236}">
                <a16:creationId xmlns:a16="http://schemas.microsoft.com/office/drawing/2014/main" id="{E2D8589F-F13A-A800-1868-2ADDBD19BFD2}"/>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Date Placeholder 1">
            <a:extLst>
              <a:ext uri="{FF2B5EF4-FFF2-40B4-BE49-F238E27FC236}">
                <a16:creationId xmlns:a16="http://schemas.microsoft.com/office/drawing/2014/main" id="{73EECF32-AB64-4FBF-70E9-7C1DADE5243A}"/>
              </a:ext>
            </a:extLst>
          </p:cNvPr>
          <p:cNvSpPr>
            <a:spLocks noGrp="1"/>
          </p:cNvSpPr>
          <p:nvPr>
            <p:ph type="dt" sz="half" idx="31"/>
          </p:nvPr>
        </p:nvSpPr>
        <p:spPr/>
        <p:txBody>
          <a:bodyPr/>
          <a:lstStyle/>
          <a:p>
            <a:endParaRPr lang="en-US"/>
          </a:p>
        </p:txBody>
      </p:sp>
      <p:sp>
        <p:nvSpPr>
          <p:cNvPr id="3" name="Footer Placeholder 2">
            <a:extLst>
              <a:ext uri="{FF2B5EF4-FFF2-40B4-BE49-F238E27FC236}">
                <a16:creationId xmlns:a16="http://schemas.microsoft.com/office/drawing/2014/main" id="{57F72C44-9667-FA1E-B75A-554AA2954B1F}"/>
              </a:ext>
            </a:extLst>
          </p:cNvPr>
          <p:cNvSpPr>
            <a:spLocks noGrp="1"/>
          </p:cNvSpPr>
          <p:nvPr>
            <p:ph type="ftr" sz="quarter" idx="32"/>
          </p:nvPr>
        </p:nvSpPr>
        <p:spPr/>
        <p:txBody>
          <a:bodyPr/>
          <a:lstStyle/>
          <a:p>
            <a:endParaRPr lang="en-US"/>
          </a:p>
        </p:txBody>
      </p:sp>
      <p:sp>
        <p:nvSpPr>
          <p:cNvPr id="4" name="Slide Number Placeholder 3">
            <a:extLst>
              <a:ext uri="{FF2B5EF4-FFF2-40B4-BE49-F238E27FC236}">
                <a16:creationId xmlns:a16="http://schemas.microsoft.com/office/drawing/2014/main" id="{CBE94FDC-0406-17FE-3366-6FD09D42C295}"/>
              </a:ext>
            </a:extLst>
          </p:cNvPr>
          <p:cNvSpPr>
            <a:spLocks noGrp="1"/>
          </p:cNvSpPr>
          <p:nvPr>
            <p:ph type="sldNum" sz="quarter" idx="33"/>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16740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Donut Chart">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9" name="Text Placeholder 36">
            <a:extLst>
              <a:ext uri="{FF2B5EF4-FFF2-40B4-BE49-F238E27FC236}">
                <a16:creationId xmlns:a16="http://schemas.microsoft.com/office/drawing/2014/main" id="{06EF4961-936E-4757-C436-9604C2676694}"/>
              </a:ext>
            </a:extLst>
          </p:cNvPr>
          <p:cNvSpPr>
            <a:spLocks noGrp="1"/>
          </p:cNvSpPr>
          <p:nvPr>
            <p:ph type="body" sz="quarter" idx="30" hasCustomPrompt="1"/>
          </p:nvPr>
        </p:nvSpPr>
        <p:spPr>
          <a:xfrm>
            <a:off x="9144000" y="381000"/>
            <a:ext cx="2667000" cy="83100"/>
          </a:xfrm>
          <a:prstGeom prst="rect">
            <a:avLst/>
          </a:prstGeom>
        </p:spPr>
        <p:txBody>
          <a:bodyPr lIns="0" tIns="0" rIns="0" bIns="0">
            <a:spAutoFit/>
          </a:bodyPr>
          <a:lstStyle>
            <a:lvl1pPr marL="0" indent="0" algn="r">
              <a:buFontTx/>
              <a:buNone/>
              <a:defRPr sz="600">
                <a:solidFill>
                  <a:schemeClr val="bg1">
                    <a:lumMod val="50000"/>
                  </a:schemeClr>
                </a:solidFill>
              </a:defRPr>
            </a:lvl1pPr>
          </a:lstStyle>
          <a:p>
            <a:pPr lvl="0"/>
            <a:r>
              <a:rPr lang="en-US" err="1"/>
              <a:t>Šaltiniai</a:t>
            </a:r>
            <a:endParaRPr lang="en-US"/>
          </a:p>
        </p:txBody>
      </p:sp>
      <p:sp>
        <p:nvSpPr>
          <p:cNvPr id="30" name="Content Placeholder 46">
            <a:extLst>
              <a:ext uri="{FF2B5EF4-FFF2-40B4-BE49-F238E27FC236}">
                <a16:creationId xmlns:a16="http://schemas.microsoft.com/office/drawing/2014/main" id="{ED5A3200-5D18-6610-2112-D12074E5F8AC}"/>
              </a:ext>
            </a:extLst>
          </p:cNvPr>
          <p:cNvSpPr>
            <a:spLocks noGrp="1"/>
          </p:cNvSpPr>
          <p:nvPr>
            <p:ph sz="quarter" idx="24"/>
          </p:nvPr>
        </p:nvSpPr>
        <p:spPr>
          <a:xfrm>
            <a:off x="5892800" y="381000"/>
            <a:ext cx="5118100" cy="6096000"/>
          </a:xfrm>
          <a:prstGeom prst="rect">
            <a:avLst/>
          </a:prstGeom>
          <a:solidFill>
            <a:srgbClr val="EBFF3E"/>
          </a:solidFill>
        </p:spPr>
        <p:txBody>
          <a:bodyPr lIns="0" rIns="0" bIns="182880">
            <a:normAutofit/>
          </a:bodyPr>
          <a:lstStyle>
            <a:lvl1pPr marL="0" indent="0">
              <a:lnSpc>
                <a:spcPct val="90000"/>
              </a:lnSpc>
              <a:spcBef>
                <a:spcPts val="600"/>
              </a:spcBef>
              <a:buClr>
                <a:schemeClr val="accent1"/>
              </a:buClr>
              <a:buSzPct val="100000"/>
              <a:buFont typeface="Arial" panose="020B0604020202020204" pitchFamily="34" charset="0"/>
              <a:buNone/>
              <a:defRPr sz="1000">
                <a:solidFill>
                  <a:schemeClr val="tx2"/>
                </a:solidFill>
              </a:defRPr>
            </a:lvl1pPr>
            <a:lvl2pPr marL="457200" indent="-137160" defTabSz="457200">
              <a:lnSpc>
                <a:spcPct val="90000"/>
              </a:lnSpc>
              <a:spcBef>
                <a:spcPts val="600"/>
              </a:spcBef>
              <a:buClr>
                <a:schemeClr val="accent1"/>
              </a:buClr>
              <a:buSzPct val="100000"/>
              <a:buFont typeface="Arial" panose="020B0604020202020204" pitchFamily="34" charset="0"/>
              <a:buChar char="•"/>
              <a:defRPr sz="1000">
                <a:solidFill>
                  <a:schemeClr val="tx2"/>
                </a:solidFill>
              </a:defRPr>
            </a:lvl2pPr>
            <a:lvl3pPr marL="9144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3pPr>
            <a:lvl4pPr marL="1371600" indent="-137160">
              <a:lnSpc>
                <a:spcPct val="90000"/>
              </a:lnSpc>
              <a:spcBef>
                <a:spcPts val="600"/>
              </a:spcBef>
              <a:buClr>
                <a:schemeClr val="accent1"/>
              </a:buClr>
              <a:buSzPct val="100000"/>
              <a:buFont typeface="Arial" panose="020B0604020202020204" pitchFamily="34" charset="0"/>
              <a:buChar char="•"/>
              <a:defRPr sz="1000">
                <a:solidFill>
                  <a:schemeClr val="tx2"/>
                </a:solidFill>
              </a:defRPr>
            </a:lvl4pPr>
            <a:lvl5pPr marL="1828800" indent="-137160">
              <a:lnSpc>
                <a:spcPct val="90000"/>
              </a:lnSpc>
              <a:spcBef>
                <a:spcPts val="600"/>
              </a:spcBef>
              <a:buClr>
                <a:schemeClr val="accent1"/>
              </a:buClr>
              <a:buSzPct val="100000"/>
              <a:buFont typeface="Arial" panose="020B0604020202020204" pitchFamily="34" charset="0"/>
              <a:buChar char="•"/>
              <a:defRPr sz="1000"/>
            </a:lvl5pPr>
          </a:lstStyle>
          <a:p>
            <a:pPr lvl="0"/>
            <a:endParaRPr lang="en-US"/>
          </a:p>
        </p:txBody>
      </p:sp>
      <p:sp>
        <p:nvSpPr>
          <p:cNvPr id="2" name="Title 1">
            <a:extLst>
              <a:ext uri="{FF2B5EF4-FFF2-40B4-BE49-F238E27FC236}">
                <a16:creationId xmlns:a16="http://schemas.microsoft.com/office/drawing/2014/main" id="{55A35ADD-E29C-1178-3C6D-D5440FBB85A3}"/>
              </a:ext>
            </a:extLst>
          </p:cNvPr>
          <p:cNvSpPr>
            <a:spLocks noGrp="1"/>
          </p:cNvSpPr>
          <p:nvPr>
            <p:ph type="title" hasCustomPrompt="1"/>
          </p:nvPr>
        </p:nvSpPr>
        <p:spPr>
          <a:xfrm>
            <a:off x="380999" y="381000"/>
            <a:ext cx="10633075" cy="664797"/>
          </a:xfrm>
        </p:spPr>
        <p:txBody>
          <a:bodyPr/>
          <a:lstStyle>
            <a:lvl1pPr>
              <a:lnSpc>
                <a:spcPct val="90000"/>
              </a:lnSpc>
              <a:defRPr sz="4800">
                <a:solidFill>
                  <a:srgbClr val="071844"/>
                </a:solidFill>
              </a:defRPr>
            </a:lvl1pPr>
          </a:lstStyle>
          <a:p>
            <a:r>
              <a:rPr lang="en-GB"/>
              <a:t>Title</a:t>
            </a:r>
            <a:endParaRPr lang="en-LT"/>
          </a:p>
        </p:txBody>
      </p:sp>
      <p:sp>
        <p:nvSpPr>
          <p:cNvPr id="5" name="Text Placeholder 6">
            <a:extLst>
              <a:ext uri="{FF2B5EF4-FFF2-40B4-BE49-F238E27FC236}">
                <a16:creationId xmlns:a16="http://schemas.microsoft.com/office/drawing/2014/main" id="{759C5298-0E10-04FC-5F3E-13CE33FA0E87}"/>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6" name="Text Placeholder 6">
            <a:extLst>
              <a:ext uri="{FF2B5EF4-FFF2-40B4-BE49-F238E27FC236}">
                <a16:creationId xmlns:a16="http://schemas.microsoft.com/office/drawing/2014/main" id="{04EAFC7A-FA76-3D83-DD82-EF3407FB144A}"/>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7" name="Text Placeholder 6">
            <a:extLst>
              <a:ext uri="{FF2B5EF4-FFF2-40B4-BE49-F238E27FC236}">
                <a16:creationId xmlns:a16="http://schemas.microsoft.com/office/drawing/2014/main" id="{2EA7E894-11DC-7070-AFD1-E952F03D355D}"/>
              </a:ext>
            </a:extLst>
          </p:cNvPr>
          <p:cNvSpPr>
            <a:spLocks noGrp="1"/>
          </p:cNvSpPr>
          <p:nvPr>
            <p:ph type="body" sz="quarter" idx="31"/>
          </p:nvPr>
        </p:nvSpPr>
        <p:spPr>
          <a:xfrm>
            <a:off x="3136900"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Date Placeholder 9">
            <a:extLst>
              <a:ext uri="{FF2B5EF4-FFF2-40B4-BE49-F238E27FC236}">
                <a16:creationId xmlns:a16="http://schemas.microsoft.com/office/drawing/2014/main" id="{1D38728C-CFBA-A13F-0615-AEEDB1F40285}"/>
              </a:ext>
            </a:extLst>
          </p:cNvPr>
          <p:cNvSpPr>
            <a:spLocks noGrp="1"/>
          </p:cNvSpPr>
          <p:nvPr>
            <p:ph type="dt" sz="half" idx="32"/>
          </p:nvPr>
        </p:nvSpPr>
        <p:spPr/>
        <p:txBody>
          <a:bodyPr/>
          <a:lstStyle/>
          <a:p>
            <a:endParaRPr lang="en-US"/>
          </a:p>
        </p:txBody>
      </p:sp>
      <p:sp>
        <p:nvSpPr>
          <p:cNvPr id="11" name="Footer Placeholder 10">
            <a:extLst>
              <a:ext uri="{FF2B5EF4-FFF2-40B4-BE49-F238E27FC236}">
                <a16:creationId xmlns:a16="http://schemas.microsoft.com/office/drawing/2014/main" id="{699CE0A1-D8CA-E857-C853-50B0988AD6D8}"/>
              </a:ext>
            </a:extLst>
          </p:cNvPr>
          <p:cNvSpPr>
            <a:spLocks noGrp="1"/>
          </p:cNvSpPr>
          <p:nvPr>
            <p:ph type="ftr" sz="quarter" idx="33"/>
          </p:nvPr>
        </p:nvSpPr>
        <p:spPr/>
        <p:txBody>
          <a:bodyPr/>
          <a:lstStyle/>
          <a:p>
            <a:endParaRPr lang="en-US"/>
          </a:p>
        </p:txBody>
      </p:sp>
      <p:sp>
        <p:nvSpPr>
          <p:cNvPr id="12" name="Slide Number Placeholder 11">
            <a:extLst>
              <a:ext uri="{FF2B5EF4-FFF2-40B4-BE49-F238E27FC236}">
                <a16:creationId xmlns:a16="http://schemas.microsoft.com/office/drawing/2014/main" id="{A2A83245-E481-BE49-A4AC-FA7E49D04A9E}"/>
              </a:ext>
            </a:extLst>
          </p:cNvPr>
          <p:cNvSpPr>
            <a:spLocks noGrp="1"/>
          </p:cNvSpPr>
          <p:nvPr>
            <p:ph type="sldNum" sz="quarter" idx="3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812403147"/>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6"/>
            <a:ext cx="6959600" cy="200055"/>
          </a:xfrm>
        </p:spPr>
        <p:txBody>
          <a:bodyPr wrap="square" anchor="b" anchorCtr="0">
            <a:spAutoFit/>
          </a:bodyPr>
          <a:lstStyle>
            <a:lvl1pPr marL="0" indent="0">
              <a:lnSpc>
                <a:spcPct val="100000"/>
              </a:lnSpc>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381000"/>
            <a:ext cx="1969200" cy="446352"/>
          </a:xfrm>
          <a:prstGeom prst="rect">
            <a:avLst/>
          </a:prstGeom>
        </p:spPr>
      </p:pic>
      <p:sp>
        <p:nvSpPr>
          <p:cNvPr id="5" name="Text Placeholder 6">
            <a:extLst>
              <a:ext uri="{FF2B5EF4-FFF2-40B4-BE49-F238E27FC236}">
                <a16:creationId xmlns:a16="http://schemas.microsoft.com/office/drawing/2014/main" id="{6907E51A-9AD2-4F4E-7790-9D4ACA5C29F8}"/>
              </a:ext>
            </a:extLst>
          </p:cNvPr>
          <p:cNvSpPr>
            <a:spLocks noGrp="1"/>
          </p:cNvSpPr>
          <p:nvPr>
            <p:ph type="body" sz="quarter" idx="11"/>
          </p:nvPr>
        </p:nvSpPr>
        <p:spPr>
          <a:xfrm>
            <a:off x="4051300" y="6276946"/>
            <a:ext cx="3289300"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9" name="Picture 8">
            <a:extLst>
              <a:ext uri="{FF2B5EF4-FFF2-40B4-BE49-F238E27FC236}">
                <a16:creationId xmlns:a16="http://schemas.microsoft.com/office/drawing/2014/main" id="{FF0546DA-5CDB-E037-39E2-EEF71DB769DE}"/>
              </a:ext>
            </a:extLst>
          </p:cNvPr>
          <p:cNvPicPr>
            <a:picLocks noChangeAspect="1"/>
          </p:cNvPicPr>
          <p:nvPr userDrawn="1"/>
        </p:nvPicPr>
        <p:blipFill>
          <a:blip r:embed="rId4"/>
          <a:srcRect t="13127" b="580"/>
          <a:stretch/>
        </p:blipFill>
        <p:spPr>
          <a:xfrm>
            <a:off x="7721600" y="0"/>
            <a:ext cx="4470400" cy="6858000"/>
          </a:xfrm>
          <a:prstGeom prst="rect">
            <a:avLst/>
          </a:prstGeom>
        </p:spPr>
      </p:pic>
    </p:spTree>
    <p:extLst>
      <p:ext uri="{BB962C8B-B14F-4D97-AF65-F5344CB8AC3E}">
        <p14:creationId xmlns:p14="http://schemas.microsoft.com/office/powerpoint/2010/main" val="121320412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718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851400" y="2930402"/>
            <a:ext cx="6959600"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400" y="6276946"/>
            <a:ext cx="61595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10" name="Graphic 9">
            <a:extLst>
              <a:ext uri="{FF2B5EF4-FFF2-40B4-BE49-F238E27FC236}">
                <a16:creationId xmlns:a16="http://schemas.microsoft.com/office/drawing/2014/main" id="{ECD72925-E78B-5BB3-5D39-0EBEA9F1D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1400" y="381000"/>
            <a:ext cx="1969200" cy="446352"/>
          </a:xfrm>
          <a:prstGeom prst="rect">
            <a:avLst/>
          </a:prstGeom>
        </p:spPr>
      </p:pic>
      <p:sp>
        <p:nvSpPr>
          <p:cNvPr id="5" name="Text Placeholder 6">
            <a:extLst>
              <a:ext uri="{FF2B5EF4-FFF2-40B4-BE49-F238E27FC236}">
                <a16:creationId xmlns:a16="http://schemas.microsoft.com/office/drawing/2014/main" id="{F820FAA1-0F04-0B6F-355F-182467521382}"/>
              </a:ext>
            </a:extLst>
          </p:cNvPr>
          <p:cNvSpPr>
            <a:spLocks noGrp="1"/>
          </p:cNvSpPr>
          <p:nvPr>
            <p:ph type="body" sz="quarter" idx="11"/>
          </p:nvPr>
        </p:nvSpPr>
        <p:spPr>
          <a:xfrm>
            <a:off x="8639175" y="6276946"/>
            <a:ext cx="3171825" cy="200055"/>
          </a:xfrm>
        </p:spPr>
        <p:txBody>
          <a:bodyPr wrap="square" anchor="b" anchorCtr="0">
            <a:spAutoFit/>
          </a:bodyPr>
          <a:lstStyle>
            <a:lvl1pPr marL="0" indent="0" algn="r">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Picture 2">
            <a:extLst>
              <a:ext uri="{FF2B5EF4-FFF2-40B4-BE49-F238E27FC236}">
                <a16:creationId xmlns:a16="http://schemas.microsoft.com/office/drawing/2014/main" id="{E4754E2F-ED26-4D13-3D92-668E7A6051C3}"/>
              </a:ext>
            </a:extLst>
          </p:cNvPr>
          <p:cNvPicPr>
            <a:picLocks noChangeAspect="1"/>
          </p:cNvPicPr>
          <p:nvPr userDrawn="1"/>
        </p:nvPicPr>
        <p:blipFill>
          <a:blip r:embed="rId4"/>
          <a:srcRect t="13127" b="580"/>
          <a:stretch/>
        </p:blipFill>
        <p:spPr>
          <a:xfrm>
            <a:off x="0" y="0"/>
            <a:ext cx="4470400" cy="6858000"/>
          </a:xfrm>
          <a:prstGeom prst="rect">
            <a:avLst/>
          </a:prstGeom>
        </p:spPr>
      </p:pic>
    </p:spTree>
    <p:extLst>
      <p:ext uri="{BB962C8B-B14F-4D97-AF65-F5344CB8AC3E}">
        <p14:creationId xmlns:p14="http://schemas.microsoft.com/office/powerpoint/2010/main" val="1357434807"/>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381001" y="2930402"/>
            <a:ext cx="10629900" cy="997196"/>
          </a:xfrm>
        </p:spPr>
        <p:txBody>
          <a:bodyPr anchor="ctr" anchorCtr="0"/>
          <a:lstStyle>
            <a:lvl1pPr>
              <a:lnSpc>
                <a:spcPct val="90000"/>
              </a:lnSpc>
              <a:defRPr sz="7200" spc="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1" y="6276945"/>
            <a:ext cx="10629900"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16" name="Text Placeholder 15">
            <a:extLst>
              <a:ext uri="{FF2B5EF4-FFF2-40B4-BE49-F238E27FC236}">
                <a16:creationId xmlns:a16="http://schemas.microsoft.com/office/drawing/2014/main" id="{BAA33CFA-5B12-CE1A-354B-EF7EE68FDF99}"/>
              </a:ext>
            </a:extLst>
          </p:cNvPr>
          <p:cNvSpPr>
            <a:spLocks noGrp="1"/>
          </p:cNvSpPr>
          <p:nvPr>
            <p:ph type="body" sz="quarter" idx="11" hasCustomPrompt="1"/>
          </p:nvPr>
        </p:nvSpPr>
        <p:spPr>
          <a:xfrm>
            <a:off x="381000"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Tree>
    <p:extLst>
      <p:ext uri="{BB962C8B-B14F-4D97-AF65-F5344CB8AC3E}">
        <p14:creationId xmlns:p14="http://schemas.microsoft.com/office/powerpoint/2010/main" val="376254132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rgbClr val="4C47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8654-4A9D-4770-B01A-89C473611D2F}"/>
              </a:ext>
            </a:extLst>
          </p:cNvPr>
          <p:cNvSpPr>
            <a:spLocks noGrp="1"/>
          </p:cNvSpPr>
          <p:nvPr>
            <p:ph type="title" hasCustomPrompt="1"/>
          </p:nvPr>
        </p:nvSpPr>
        <p:spPr>
          <a:xfrm>
            <a:off x="4051300" y="2930402"/>
            <a:ext cx="6959601" cy="997196"/>
          </a:xfrm>
        </p:spPr>
        <p:txBody>
          <a:bodyPr anchor="ctr" anchorCtr="0"/>
          <a:lstStyle>
            <a:lvl1pPr>
              <a:lnSpc>
                <a:spcPct val="90000"/>
              </a:lnSpc>
              <a:defRPr sz="7200">
                <a:solidFill>
                  <a:schemeClr val="bg1"/>
                </a:solidFill>
              </a:defRPr>
            </a:lvl1pPr>
          </a:lstStyle>
          <a:p>
            <a:r>
              <a:rPr lang="en-GB"/>
              <a:t>Title</a:t>
            </a:r>
            <a:endParaRPr lang="en-LT"/>
          </a:p>
        </p:txBody>
      </p:sp>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051300" y="6276945"/>
            <a:ext cx="6959601"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pic>
        <p:nvPicPr>
          <p:cNvPr id="3" name="Graphic 2">
            <a:extLst>
              <a:ext uri="{FF2B5EF4-FFF2-40B4-BE49-F238E27FC236}">
                <a16:creationId xmlns:a16="http://schemas.microsoft.com/office/drawing/2014/main" id="{98050D45-E0F1-DC38-E1D0-601756ABB6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pic>
        <p:nvPicPr>
          <p:cNvPr id="5" name="Picture 4">
            <a:extLst>
              <a:ext uri="{FF2B5EF4-FFF2-40B4-BE49-F238E27FC236}">
                <a16:creationId xmlns:a16="http://schemas.microsoft.com/office/drawing/2014/main" id="{6E4D0C0A-B720-7FB7-A71D-17F79C42D6E5}"/>
              </a:ext>
            </a:extLst>
          </p:cNvPr>
          <p:cNvPicPr>
            <a:picLocks noChangeAspect="1"/>
          </p:cNvPicPr>
          <p:nvPr userDrawn="1"/>
        </p:nvPicPr>
        <p:blipFill>
          <a:blip r:embed="rId4"/>
          <a:srcRect l="24326"/>
          <a:stretch/>
        </p:blipFill>
        <p:spPr>
          <a:xfrm>
            <a:off x="0" y="0"/>
            <a:ext cx="3670300" cy="6858000"/>
          </a:xfrm>
          <a:prstGeom prst="rect">
            <a:avLst/>
          </a:prstGeom>
        </p:spPr>
      </p:pic>
      <p:sp>
        <p:nvSpPr>
          <p:cNvPr id="8" name="Text Placeholder 15">
            <a:extLst>
              <a:ext uri="{FF2B5EF4-FFF2-40B4-BE49-F238E27FC236}">
                <a16:creationId xmlns:a16="http://schemas.microsoft.com/office/drawing/2014/main" id="{F1C8733B-9359-0FE4-2133-57D771D7CC5E}"/>
              </a:ext>
            </a:extLst>
          </p:cNvPr>
          <p:cNvSpPr>
            <a:spLocks noGrp="1"/>
          </p:cNvSpPr>
          <p:nvPr>
            <p:ph type="body" sz="quarter" idx="11" hasCustomPrompt="1"/>
          </p:nvPr>
        </p:nvSpPr>
        <p:spPr>
          <a:xfrm>
            <a:off x="4070252" y="381000"/>
            <a:ext cx="2371725" cy="599388"/>
          </a:xfrm>
        </p:spPr>
        <p:txBody>
          <a:bodyPr wrap="square" anchor="b" anchorCtr="0">
            <a:noAutofit/>
          </a:bodyPr>
          <a:lstStyle>
            <a:lvl1pPr marL="0" indent="0">
              <a:buNone/>
              <a:defRPr sz="4800">
                <a:solidFill>
                  <a:schemeClr val="bg1"/>
                </a:solidFill>
              </a:defRPr>
            </a:lvl1pPr>
          </a:lstStyle>
          <a:p>
            <a:pPr lvl="0"/>
            <a:r>
              <a:rPr lang="en-US"/>
              <a:t>00</a:t>
            </a:r>
            <a:endParaRPr lang="en-LT"/>
          </a:p>
        </p:txBody>
      </p:sp>
    </p:spTree>
    <p:extLst>
      <p:ext uri="{BB962C8B-B14F-4D97-AF65-F5344CB8AC3E}">
        <p14:creationId xmlns:p14="http://schemas.microsoft.com/office/powerpoint/2010/main" val="130052483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ighlight">
    <p:bg>
      <p:bgPr>
        <a:solidFill>
          <a:srgbClr val="4C47C0"/>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6276945"/>
            <a:ext cx="10633075" cy="200055"/>
          </a:xfrm>
        </p:spPr>
        <p:txBody>
          <a:bodyPr wrap="square" anchor="b" anchorCtr="0">
            <a:spAutoFit/>
          </a:bodyPr>
          <a:lstStyle>
            <a:lvl1pPr marL="0" indent="0">
              <a:buNone/>
              <a:defRPr sz="13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Click to edit Master text styles</a:t>
            </a:r>
            <a:endParaRPr lang="en-LT"/>
          </a:p>
        </p:txBody>
      </p:sp>
      <p:sp>
        <p:nvSpPr>
          <p:cNvPr id="5" name="Text Placeholder 15">
            <a:extLst>
              <a:ext uri="{FF2B5EF4-FFF2-40B4-BE49-F238E27FC236}">
                <a16:creationId xmlns:a16="http://schemas.microsoft.com/office/drawing/2014/main" id="{444663D9-B945-CCD6-BA88-839E2F8A5DE6}"/>
              </a:ext>
            </a:extLst>
          </p:cNvPr>
          <p:cNvSpPr>
            <a:spLocks noGrp="1"/>
          </p:cNvSpPr>
          <p:nvPr>
            <p:ph type="body" sz="quarter" idx="11"/>
          </p:nvPr>
        </p:nvSpPr>
        <p:spPr>
          <a:xfrm>
            <a:off x="381000" y="381000"/>
            <a:ext cx="10633075" cy="664797"/>
          </a:xfrm>
        </p:spPr>
        <p:txBody>
          <a:bodyPr wrap="square">
            <a:spAutoFit/>
          </a:bodyPr>
          <a:lstStyle>
            <a:lvl1pPr marL="0" indent="0">
              <a:lnSpc>
                <a:spcPct val="90000"/>
              </a:lnSpc>
              <a:buNone/>
              <a:defRPr sz="4800">
                <a:solidFill>
                  <a:schemeClr val="bg1"/>
                </a:solidFill>
              </a:defRPr>
            </a:lvl1pPr>
          </a:lstStyle>
          <a:p>
            <a:pPr lvl="0"/>
            <a:endParaRPr lang="en-LT"/>
          </a:p>
        </p:txBody>
      </p:sp>
      <p:pic>
        <p:nvPicPr>
          <p:cNvPr id="8" name="Graphic 7">
            <a:extLst>
              <a:ext uri="{FF2B5EF4-FFF2-40B4-BE49-F238E27FC236}">
                <a16:creationId xmlns:a16="http://schemas.microsoft.com/office/drawing/2014/main" id="{F4519595-F629-A55C-0AEC-BA5F4ECC92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26361996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rizontal Imag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0999" y="381000"/>
            <a:ext cx="2371725"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133724" y="381000"/>
            <a:ext cx="8677275"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4" name="Date Placeholder 3">
            <a:extLst>
              <a:ext uri="{FF2B5EF4-FFF2-40B4-BE49-F238E27FC236}">
                <a16:creationId xmlns:a16="http://schemas.microsoft.com/office/drawing/2014/main" id="{2694FE0F-DFE9-A071-2237-F0FD3886B561}"/>
              </a:ext>
            </a:extLst>
          </p:cNvPr>
          <p:cNvSpPr>
            <a:spLocks noGrp="1"/>
          </p:cNvSpPr>
          <p:nvPr>
            <p:ph type="dt" sz="half" idx="12"/>
          </p:nvPr>
        </p:nvSpPr>
        <p:spPr/>
        <p:txBody>
          <a:bodyPr/>
          <a:lstStyle/>
          <a:p>
            <a:endParaRPr lang="en-US"/>
          </a:p>
        </p:txBody>
      </p:sp>
      <p:sp>
        <p:nvSpPr>
          <p:cNvPr id="5" name="Footer Placeholder 4">
            <a:extLst>
              <a:ext uri="{FF2B5EF4-FFF2-40B4-BE49-F238E27FC236}">
                <a16:creationId xmlns:a16="http://schemas.microsoft.com/office/drawing/2014/main" id="{7839B866-F4FF-79C1-A5E4-5BC2D049DD1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8A1FCEFF-5692-96F3-BF6B-5CB6486BEC24}"/>
              </a:ext>
            </a:extLst>
          </p:cNvPr>
          <p:cNvSpPr>
            <a:spLocks noGrp="1"/>
          </p:cNvSpPr>
          <p:nvPr>
            <p:ph type="sldNum" sz="quarter" idx="14"/>
          </p:nvPr>
        </p:nvSpPr>
        <p:spPr/>
        <p:txBody>
          <a:bodyPr/>
          <a:lstStyle/>
          <a:p>
            <a:fld id="{C3BB1ECD-3C15-6449-8A7A-6FD3C9A35B7B}" type="slidenum">
              <a:rPr lang="en-US" smtClean="0"/>
              <a:pPr/>
              <a:t>‹#›</a:t>
            </a:fld>
            <a:endParaRPr lang="en-US"/>
          </a:p>
        </p:txBody>
      </p:sp>
    </p:spTree>
    <p:extLst>
      <p:ext uri="{BB962C8B-B14F-4D97-AF65-F5344CB8AC3E}">
        <p14:creationId xmlns:p14="http://schemas.microsoft.com/office/powerpoint/2010/main" val="2502412689"/>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682B6BF-29B1-611A-7DB2-5EAAD6C49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3900815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tical Image (1)">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6985000"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7721600" y="381000"/>
            <a:ext cx="4089600" cy="6096000"/>
          </a:xfrm>
          <a:prstGeom prst="roundRect">
            <a:avLst>
              <a:gd name="adj" fmla="val 3727"/>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7DEDD3F9-8248-0F4D-947E-0EE55F9FAAF8}"/>
              </a:ext>
            </a:extLst>
          </p:cNvPr>
          <p:cNvSpPr>
            <a:spLocks noGrp="1"/>
          </p:cNvSpPr>
          <p:nvPr>
            <p:ph type="body" sz="quarter" idx="12"/>
          </p:nvPr>
        </p:nvSpPr>
        <p:spPr>
          <a:xfrm>
            <a:off x="4051300" y="3044952"/>
            <a:ext cx="32893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370810822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rtical Image (2)">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4851600" y="3044952"/>
            <a:ext cx="5104400" cy="3432048"/>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4851600" y="381000"/>
            <a:ext cx="61624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4089600" cy="6096000"/>
          </a:xfrm>
          <a:prstGeom prst="roundRect">
            <a:avLst>
              <a:gd name="adj" fmla="val 3727"/>
            </a:avLst>
          </a:prstGeom>
          <a:solidFill>
            <a:schemeClr val="accent5"/>
          </a:solidFill>
        </p:spPr>
        <p:txBody>
          <a:bodyPr/>
          <a:lstStyle/>
          <a:p>
            <a:endParaRPr lang="en-LT"/>
          </a:p>
        </p:txBody>
      </p:sp>
      <p:pic>
        <p:nvPicPr>
          <p:cNvPr id="9" name="Graphic 8">
            <a:extLst>
              <a:ext uri="{FF2B5EF4-FFF2-40B4-BE49-F238E27FC236}">
                <a16:creationId xmlns:a16="http://schemas.microsoft.com/office/drawing/2014/main" id="{D00027FC-12BE-802D-39E7-88FB5972B0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2989527342"/>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orizontal Imag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0999" y="381000"/>
            <a:ext cx="2371725"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133724" y="381000"/>
            <a:ext cx="8677275"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380999" y="3046200"/>
            <a:ext cx="2371725"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233101996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orizontal Imag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8636000" y="381000"/>
            <a:ext cx="2374900" cy="332399"/>
          </a:xfrm>
        </p:spPr>
        <p:txBody>
          <a:bodyPr wrap="square">
            <a:spAutoFit/>
          </a:bodyPr>
          <a:lstStyle>
            <a:lvl1pPr>
              <a:lnSpc>
                <a:spcPct val="90000"/>
              </a:lnSpc>
              <a:spcBef>
                <a:spcPct val="0"/>
              </a:spcBef>
              <a:spcAft>
                <a:spcPts val="0"/>
              </a:spcAft>
              <a:defRPr sz="2400">
                <a:solidFill>
                  <a:srgbClr val="071844"/>
                </a:solidFill>
              </a:defRPr>
            </a:lvl1pPr>
          </a:lstStyle>
          <a:p>
            <a:r>
              <a:rPr lang="en-GB"/>
              <a:t>Title</a:t>
            </a:r>
            <a:endParaRPr lang="en-LT"/>
          </a:p>
        </p:txBody>
      </p:sp>
      <p:sp>
        <p:nvSpPr>
          <p:cNvPr id="8" name="Picture Placeholder 7">
            <a:extLst>
              <a:ext uri="{FF2B5EF4-FFF2-40B4-BE49-F238E27FC236}">
                <a16:creationId xmlns:a16="http://schemas.microsoft.com/office/drawing/2014/main" id="{5B88D7FC-AC20-D36D-7A79-000935243EBA}"/>
              </a:ext>
            </a:extLst>
          </p:cNvPr>
          <p:cNvSpPr>
            <a:spLocks noGrp="1"/>
          </p:cNvSpPr>
          <p:nvPr>
            <p:ph type="pic" sz="quarter" idx="11"/>
          </p:nvPr>
        </p:nvSpPr>
        <p:spPr>
          <a:xfrm>
            <a:off x="381000" y="381000"/>
            <a:ext cx="7868899" cy="6096000"/>
          </a:xfrm>
          <a:prstGeom prst="roundRect">
            <a:avLst>
              <a:gd name="adj" fmla="val 2500"/>
            </a:avLst>
          </a:prstGeom>
          <a:solidFill>
            <a:schemeClr val="accent5"/>
          </a:solidFill>
        </p:spPr>
        <p:txBody>
          <a:bodyPr/>
          <a:lstStyle/>
          <a:p>
            <a:endParaRPr lang="en-LT"/>
          </a:p>
        </p:txBody>
      </p:sp>
      <p:sp>
        <p:nvSpPr>
          <p:cNvPr id="3" name="Text Placeholder 6">
            <a:extLst>
              <a:ext uri="{FF2B5EF4-FFF2-40B4-BE49-F238E27FC236}">
                <a16:creationId xmlns:a16="http://schemas.microsoft.com/office/drawing/2014/main" id="{A2176C6B-D51F-9B21-C35B-FB727A0FCF30}"/>
              </a:ext>
            </a:extLst>
          </p:cNvPr>
          <p:cNvSpPr>
            <a:spLocks noGrp="1"/>
          </p:cNvSpPr>
          <p:nvPr>
            <p:ph type="body" sz="quarter" idx="10"/>
          </p:nvPr>
        </p:nvSpPr>
        <p:spPr>
          <a:xfrm>
            <a:off x="8636000" y="3046200"/>
            <a:ext cx="23749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pic>
        <p:nvPicPr>
          <p:cNvPr id="5" name="Graphic 4">
            <a:extLst>
              <a:ext uri="{FF2B5EF4-FFF2-40B4-BE49-F238E27FC236}">
                <a16:creationId xmlns:a16="http://schemas.microsoft.com/office/drawing/2014/main" id="{802FCA9A-FD48-0AE9-2FA8-1E4D34EE84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331938404"/>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69596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Tree>
    <p:extLst>
      <p:ext uri="{BB962C8B-B14F-4D97-AF65-F5344CB8AC3E}">
        <p14:creationId xmlns:p14="http://schemas.microsoft.com/office/powerpoint/2010/main" val="3186446949"/>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Columns">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365AEB-A5EF-1F3D-27A9-F1D6D2B6BB81}"/>
              </a:ext>
            </a:extLst>
          </p:cNvPr>
          <p:cNvSpPr>
            <a:spLocks noGrp="1"/>
          </p:cNvSpPr>
          <p:nvPr>
            <p:ph type="body" sz="quarter" idx="10"/>
          </p:nvPr>
        </p:nvSpPr>
        <p:spPr>
          <a:xfrm>
            <a:off x="3810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2" name="Title 1">
            <a:extLst>
              <a:ext uri="{FF2B5EF4-FFF2-40B4-BE49-F238E27FC236}">
                <a16:creationId xmlns:a16="http://schemas.microsoft.com/office/drawing/2014/main" id="{2E6D6FCF-666E-323E-DB8B-C35DD95F5D31}"/>
              </a:ext>
            </a:extLst>
          </p:cNvPr>
          <p:cNvSpPr>
            <a:spLocks noGrp="1"/>
          </p:cNvSpPr>
          <p:nvPr>
            <p:ph type="title" hasCustomPrompt="1"/>
          </p:nvPr>
        </p:nvSpPr>
        <p:spPr>
          <a:xfrm>
            <a:off x="381000"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4" name="Text Placeholder 6">
            <a:extLst>
              <a:ext uri="{FF2B5EF4-FFF2-40B4-BE49-F238E27FC236}">
                <a16:creationId xmlns:a16="http://schemas.microsoft.com/office/drawing/2014/main" id="{EF17C7DA-F345-2708-23DE-3D1545F89FC3}"/>
              </a:ext>
            </a:extLst>
          </p:cNvPr>
          <p:cNvSpPr>
            <a:spLocks noGrp="1"/>
          </p:cNvSpPr>
          <p:nvPr>
            <p:ph type="body" sz="quarter" idx="11"/>
          </p:nvPr>
        </p:nvSpPr>
        <p:spPr>
          <a:xfrm>
            <a:off x="5892800" y="3044952"/>
            <a:ext cx="5130800" cy="3430800"/>
          </a:xfrm>
        </p:spPr>
        <p:txBody>
          <a:bodyPr wrap="square" anchor="t" anchorCtr="0">
            <a:noAutofit/>
          </a:bodyPr>
          <a:lstStyle>
            <a:lvl1pPr marL="171450" indent="-171450">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Tree>
    <p:extLst>
      <p:ext uri="{BB962C8B-B14F-4D97-AF65-F5344CB8AC3E}">
        <p14:creationId xmlns:p14="http://schemas.microsoft.com/office/powerpoint/2010/main" val="101389710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58927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8635999" y="3957638"/>
            <a:ext cx="236537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5892799" y="3046200"/>
            <a:ext cx="2365375" cy="332399"/>
          </a:xfrm>
        </p:spPr>
        <p:txBody>
          <a:bodyPr wrap="square" anchor="t" anchorCtr="0">
            <a:spAutoFit/>
          </a:bodyPr>
          <a:lstStyle>
            <a:lvl1pPr marL="0" indent="0">
              <a:lnSpc>
                <a:spcPct val="90000"/>
              </a:lnSpc>
              <a:spcBef>
                <a:spcPts val="1000"/>
              </a:spcBef>
              <a:spcAft>
                <a:spcPts val="0"/>
              </a:spcAft>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8635999" y="3046200"/>
            <a:ext cx="236537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86359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5892799" y="2689201"/>
            <a:ext cx="236537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3036928210"/>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136900" y="3957638"/>
            <a:ext cx="2368550"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58927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8635999" y="3957638"/>
            <a:ext cx="2368549"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136900" y="3046200"/>
            <a:ext cx="2368550"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58927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8635999" y="3046200"/>
            <a:ext cx="2368549"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58927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136900" y="2689201"/>
            <a:ext cx="2368550"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8635999" y="2689201"/>
            <a:ext cx="2368549"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lnSpc>
                <a:spcPct val="90000"/>
              </a:lnSpc>
              <a:spcBef>
                <a:spcPct val="0"/>
              </a:spcBef>
              <a:spcAft>
                <a:spcPts val="0"/>
              </a:spcAft>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606808321"/>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locks">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905C51-F8AA-8332-F8A0-1E6BE9CC4C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7001" y="6152425"/>
            <a:ext cx="413999" cy="324575"/>
          </a:xfrm>
          <a:prstGeom prst="rect">
            <a:avLst/>
          </a:prstGeom>
        </p:spPr>
      </p:pic>
      <p:sp>
        <p:nvSpPr>
          <p:cNvPr id="6" name="Text Placeholder 6">
            <a:extLst>
              <a:ext uri="{FF2B5EF4-FFF2-40B4-BE49-F238E27FC236}">
                <a16:creationId xmlns:a16="http://schemas.microsoft.com/office/drawing/2014/main" id="{7078BCBF-3D03-C8BE-02A7-0CFF074A4725}"/>
              </a:ext>
            </a:extLst>
          </p:cNvPr>
          <p:cNvSpPr>
            <a:spLocks noGrp="1"/>
          </p:cNvSpPr>
          <p:nvPr>
            <p:ph type="body" sz="quarter" idx="10"/>
          </p:nvPr>
        </p:nvSpPr>
        <p:spPr>
          <a:xfrm>
            <a:off x="3809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0" name="Text Placeholder 6">
            <a:extLst>
              <a:ext uri="{FF2B5EF4-FFF2-40B4-BE49-F238E27FC236}">
                <a16:creationId xmlns:a16="http://schemas.microsoft.com/office/drawing/2014/main" id="{DC8B67AF-80AB-A4AA-4DEF-427452405290}"/>
              </a:ext>
            </a:extLst>
          </p:cNvPr>
          <p:cNvSpPr>
            <a:spLocks noGrp="1"/>
          </p:cNvSpPr>
          <p:nvPr>
            <p:ph type="body" sz="quarter" idx="12"/>
          </p:nvPr>
        </p:nvSpPr>
        <p:spPr>
          <a:xfrm>
            <a:off x="31368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2" name="Text Placeholder 6">
            <a:extLst>
              <a:ext uri="{FF2B5EF4-FFF2-40B4-BE49-F238E27FC236}">
                <a16:creationId xmlns:a16="http://schemas.microsoft.com/office/drawing/2014/main" id="{96E6B23C-DC45-5B92-7F1D-A0CFE893E1D9}"/>
              </a:ext>
            </a:extLst>
          </p:cNvPr>
          <p:cNvSpPr>
            <a:spLocks noGrp="1"/>
          </p:cNvSpPr>
          <p:nvPr>
            <p:ph type="body" sz="quarter" idx="14"/>
          </p:nvPr>
        </p:nvSpPr>
        <p:spPr>
          <a:xfrm>
            <a:off x="5892799" y="3957638"/>
            <a:ext cx="2371725"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4" name="Text Placeholder 6">
            <a:extLst>
              <a:ext uri="{FF2B5EF4-FFF2-40B4-BE49-F238E27FC236}">
                <a16:creationId xmlns:a16="http://schemas.microsoft.com/office/drawing/2014/main" id="{48DDB9DF-C30F-4827-3A9D-DDEB0F80EBDD}"/>
              </a:ext>
            </a:extLst>
          </p:cNvPr>
          <p:cNvSpPr>
            <a:spLocks noGrp="1"/>
          </p:cNvSpPr>
          <p:nvPr>
            <p:ph type="body" sz="quarter" idx="16"/>
          </p:nvPr>
        </p:nvSpPr>
        <p:spPr>
          <a:xfrm>
            <a:off x="8636000" y="3957638"/>
            <a:ext cx="2371724" cy="2519362"/>
          </a:xfrm>
        </p:spPr>
        <p:txBody>
          <a:bodyPr wrap="square" anchor="t" anchorCtr="0">
            <a:noAutofit/>
          </a:bodyPr>
          <a:lstStyle>
            <a:lvl1pPr marL="171450" indent="-171450">
              <a:lnSpc>
                <a:spcPct val="100000"/>
              </a:lnSpc>
              <a:buClr>
                <a:srgbClr val="4C47C0"/>
              </a:buClr>
              <a:buFont typeface="Wingdings" pitchFamily="2" charset="2"/>
              <a:buChar char="§"/>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6" name="Text Placeholder 6">
            <a:extLst>
              <a:ext uri="{FF2B5EF4-FFF2-40B4-BE49-F238E27FC236}">
                <a16:creationId xmlns:a16="http://schemas.microsoft.com/office/drawing/2014/main" id="{277798F4-89C8-0BEA-4716-3BB9A541CD77}"/>
              </a:ext>
            </a:extLst>
          </p:cNvPr>
          <p:cNvSpPr>
            <a:spLocks noGrp="1"/>
          </p:cNvSpPr>
          <p:nvPr>
            <p:ph type="body" sz="quarter" idx="18"/>
          </p:nvPr>
        </p:nvSpPr>
        <p:spPr>
          <a:xfrm>
            <a:off x="3809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7" name="Text Placeholder 6">
            <a:extLst>
              <a:ext uri="{FF2B5EF4-FFF2-40B4-BE49-F238E27FC236}">
                <a16:creationId xmlns:a16="http://schemas.microsoft.com/office/drawing/2014/main" id="{4477AE7D-2124-DBE2-04EF-D1CDD61CF7E6}"/>
              </a:ext>
            </a:extLst>
          </p:cNvPr>
          <p:cNvSpPr>
            <a:spLocks noGrp="1"/>
          </p:cNvSpPr>
          <p:nvPr>
            <p:ph type="body" sz="quarter" idx="19"/>
          </p:nvPr>
        </p:nvSpPr>
        <p:spPr>
          <a:xfrm>
            <a:off x="31368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8" name="Text Placeholder 6">
            <a:extLst>
              <a:ext uri="{FF2B5EF4-FFF2-40B4-BE49-F238E27FC236}">
                <a16:creationId xmlns:a16="http://schemas.microsoft.com/office/drawing/2014/main" id="{B7EA5597-5992-B319-6087-612FDE6A2B12}"/>
              </a:ext>
            </a:extLst>
          </p:cNvPr>
          <p:cNvSpPr>
            <a:spLocks noGrp="1"/>
          </p:cNvSpPr>
          <p:nvPr>
            <p:ph type="body" sz="quarter" idx="20"/>
          </p:nvPr>
        </p:nvSpPr>
        <p:spPr>
          <a:xfrm>
            <a:off x="5892799" y="3046200"/>
            <a:ext cx="2371725"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19" name="Text Placeholder 6">
            <a:extLst>
              <a:ext uri="{FF2B5EF4-FFF2-40B4-BE49-F238E27FC236}">
                <a16:creationId xmlns:a16="http://schemas.microsoft.com/office/drawing/2014/main" id="{256C9FFC-DD76-0813-37E1-DB29C3D439F8}"/>
              </a:ext>
            </a:extLst>
          </p:cNvPr>
          <p:cNvSpPr>
            <a:spLocks noGrp="1"/>
          </p:cNvSpPr>
          <p:nvPr>
            <p:ph type="body" sz="quarter" idx="21"/>
          </p:nvPr>
        </p:nvSpPr>
        <p:spPr>
          <a:xfrm>
            <a:off x="8636000" y="3046200"/>
            <a:ext cx="2371724" cy="332399"/>
          </a:xfrm>
        </p:spPr>
        <p:txBody>
          <a:bodyPr wrap="square" anchor="t" anchorCtr="0">
            <a:spAutoFit/>
          </a:bodyPr>
          <a:lstStyle>
            <a:lvl1pPr marL="0" indent="0">
              <a:lnSpc>
                <a:spcPct val="90000"/>
              </a:lnSpc>
              <a:buNone/>
              <a:defRPr sz="24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endParaRPr lang="en-LT"/>
          </a:p>
        </p:txBody>
      </p:sp>
      <p:sp>
        <p:nvSpPr>
          <p:cNvPr id="5" name="Text Placeholder 6">
            <a:extLst>
              <a:ext uri="{FF2B5EF4-FFF2-40B4-BE49-F238E27FC236}">
                <a16:creationId xmlns:a16="http://schemas.microsoft.com/office/drawing/2014/main" id="{B3E57B39-62B8-9390-8DCC-0B12BB6E9972}"/>
              </a:ext>
            </a:extLst>
          </p:cNvPr>
          <p:cNvSpPr>
            <a:spLocks noGrp="1"/>
          </p:cNvSpPr>
          <p:nvPr>
            <p:ph type="body" sz="quarter" idx="22" hasCustomPrompt="1"/>
          </p:nvPr>
        </p:nvSpPr>
        <p:spPr>
          <a:xfrm>
            <a:off x="31368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02</a:t>
            </a:r>
            <a:endParaRPr lang="en-LT"/>
          </a:p>
        </p:txBody>
      </p:sp>
      <p:sp>
        <p:nvSpPr>
          <p:cNvPr id="7" name="Text Placeholder 6">
            <a:extLst>
              <a:ext uri="{FF2B5EF4-FFF2-40B4-BE49-F238E27FC236}">
                <a16:creationId xmlns:a16="http://schemas.microsoft.com/office/drawing/2014/main" id="{68261E12-FC33-B1D6-84C5-5DD90A2DE4EA}"/>
              </a:ext>
            </a:extLst>
          </p:cNvPr>
          <p:cNvSpPr>
            <a:spLocks noGrp="1"/>
          </p:cNvSpPr>
          <p:nvPr>
            <p:ph type="body" sz="quarter" idx="23" hasCustomPrompt="1"/>
          </p:nvPr>
        </p:nvSpPr>
        <p:spPr>
          <a:xfrm>
            <a:off x="3809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01</a:t>
            </a:r>
            <a:endParaRPr lang="en-LT"/>
          </a:p>
        </p:txBody>
      </p:sp>
      <p:sp>
        <p:nvSpPr>
          <p:cNvPr id="8" name="Text Placeholder 6">
            <a:extLst>
              <a:ext uri="{FF2B5EF4-FFF2-40B4-BE49-F238E27FC236}">
                <a16:creationId xmlns:a16="http://schemas.microsoft.com/office/drawing/2014/main" id="{0429F9D7-04C6-C6FF-D85F-E3721A97BE85}"/>
              </a:ext>
            </a:extLst>
          </p:cNvPr>
          <p:cNvSpPr>
            <a:spLocks noGrp="1"/>
          </p:cNvSpPr>
          <p:nvPr>
            <p:ph type="body" sz="quarter" idx="24" hasCustomPrompt="1"/>
          </p:nvPr>
        </p:nvSpPr>
        <p:spPr>
          <a:xfrm>
            <a:off x="5892799" y="2689201"/>
            <a:ext cx="2371725"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03</a:t>
            </a:r>
            <a:endParaRPr lang="en-LT"/>
          </a:p>
        </p:txBody>
      </p:sp>
      <p:sp>
        <p:nvSpPr>
          <p:cNvPr id="20" name="Text Placeholder 6">
            <a:extLst>
              <a:ext uri="{FF2B5EF4-FFF2-40B4-BE49-F238E27FC236}">
                <a16:creationId xmlns:a16="http://schemas.microsoft.com/office/drawing/2014/main" id="{7DAC9550-42E1-A1C9-888C-A935E8513898}"/>
              </a:ext>
            </a:extLst>
          </p:cNvPr>
          <p:cNvSpPr>
            <a:spLocks noGrp="1"/>
          </p:cNvSpPr>
          <p:nvPr>
            <p:ph type="body" sz="quarter" idx="25" hasCustomPrompt="1"/>
          </p:nvPr>
        </p:nvSpPr>
        <p:spPr>
          <a:xfrm>
            <a:off x="8636000" y="2689201"/>
            <a:ext cx="2371724" cy="166199"/>
          </a:xfrm>
        </p:spPr>
        <p:txBody>
          <a:bodyPr wrap="square" anchor="b" anchorCtr="0">
            <a:noAutofit/>
          </a:bodyPr>
          <a:lstStyle>
            <a:lvl1pPr marL="0" indent="0">
              <a:lnSpc>
                <a:spcPct val="100000"/>
              </a:lnSpc>
              <a:buNone/>
              <a:defRPr sz="1300">
                <a:solidFill>
                  <a:srgbClr val="071844"/>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04</a:t>
            </a:r>
            <a:endParaRPr lang="en-LT"/>
          </a:p>
        </p:txBody>
      </p:sp>
      <p:sp>
        <p:nvSpPr>
          <p:cNvPr id="21" name="Title 1">
            <a:extLst>
              <a:ext uri="{FF2B5EF4-FFF2-40B4-BE49-F238E27FC236}">
                <a16:creationId xmlns:a16="http://schemas.microsoft.com/office/drawing/2014/main" id="{ED983984-076C-BA6D-1BA9-D6BF3CB45D26}"/>
              </a:ext>
            </a:extLst>
          </p:cNvPr>
          <p:cNvSpPr>
            <a:spLocks noGrp="1"/>
          </p:cNvSpPr>
          <p:nvPr>
            <p:ph type="title" hasCustomPrompt="1"/>
          </p:nvPr>
        </p:nvSpPr>
        <p:spPr>
          <a:xfrm>
            <a:off x="380999" y="381000"/>
            <a:ext cx="10633075" cy="664797"/>
          </a:xfrm>
        </p:spPr>
        <p:txBody>
          <a:bodyPr/>
          <a:lstStyle>
            <a:lvl1pPr>
              <a:defRPr sz="4800">
                <a:solidFill>
                  <a:srgbClr val="071844"/>
                </a:solidFill>
              </a:defRPr>
            </a:lvl1pPr>
          </a:lstStyle>
          <a:p>
            <a:r>
              <a:rPr lang="en-GB"/>
              <a:t>Title</a:t>
            </a:r>
            <a:endParaRPr lang="en-LT"/>
          </a:p>
        </p:txBody>
      </p:sp>
    </p:spTree>
    <p:extLst>
      <p:ext uri="{BB962C8B-B14F-4D97-AF65-F5344CB8AC3E}">
        <p14:creationId xmlns:p14="http://schemas.microsoft.com/office/powerpoint/2010/main" val="34264045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theme" Target="../theme/theme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A3026-E517-48EE-52A0-F2131999835E}"/>
              </a:ext>
            </a:extLst>
          </p:cNvPr>
          <p:cNvSpPr>
            <a:spLocks noGrp="1"/>
          </p:cNvSpPr>
          <p:nvPr>
            <p:ph type="title"/>
          </p:nvPr>
        </p:nvSpPr>
        <p:spPr>
          <a:xfrm>
            <a:off x="381000" y="381000"/>
            <a:ext cx="10633075" cy="664797"/>
          </a:xfrm>
          <a:prstGeom prst="rect">
            <a:avLst/>
          </a:prstGeom>
        </p:spPr>
        <p:txBody>
          <a:bodyPr vert="horz" wrap="square" lIns="0" tIns="0" rIns="0" bIns="0" rtlCol="0" anchor="t" anchorCtr="0">
            <a:spAutoFit/>
          </a:bodyPr>
          <a:lstStyle/>
          <a:p>
            <a:r>
              <a:rPr lang="en-US"/>
              <a:t>Title</a:t>
            </a:r>
          </a:p>
        </p:txBody>
      </p:sp>
      <p:sp>
        <p:nvSpPr>
          <p:cNvPr id="3" name="Text Placeholder 2">
            <a:extLst>
              <a:ext uri="{FF2B5EF4-FFF2-40B4-BE49-F238E27FC236}">
                <a16:creationId xmlns:a16="http://schemas.microsoft.com/office/drawing/2014/main" id="{E71AB59E-2702-1BA9-13A6-1FC6999AD46C}"/>
              </a:ext>
            </a:extLst>
          </p:cNvPr>
          <p:cNvSpPr>
            <a:spLocks noGrp="1"/>
          </p:cNvSpPr>
          <p:nvPr>
            <p:ph type="body" idx="1"/>
          </p:nvPr>
        </p:nvSpPr>
        <p:spPr>
          <a:xfrm>
            <a:off x="381000" y="3044952"/>
            <a:ext cx="10629900" cy="3432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AFEB-AB16-FEEE-8320-F93BF9F0D6F2}"/>
              </a:ext>
            </a:extLst>
          </p:cNvPr>
          <p:cNvSpPr>
            <a:spLocks noGrp="1"/>
          </p:cNvSpPr>
          <p:nvPr>
            <p:ph type="dt" sz="half" idx="2"/>
          </p:nvPr>
        </p:nvSpPr>
        <p:spPr>
          <a:xfrm>
            <a:off x="380999" y="6477000"/>
            <a:ext cx="2752725" cy="381000"/>
          </a:xfrm>
          <a:prstGeom prst="rect">
            <a:avLst/>
          </a:prstGeom>
        </p:spPr>
        <p:txBody>
          <a:bodyPr vert="horz" wrap="square" lIns="0" tIns="0" rIns="0" bIns="0" rtlCol="0" anchor="ctr" anchorCtr="0">
            <a:noAutofit/>
          </a:bodyPr>
          <a:lstStyle>
            <a:lvl1pPr algn="l">
              <a:defRPr sz="1000">
                <a:solidFill>
                  <a:schemeClr val="bg1">
                    <a:lumMod val="50000"/>
                  </a:schemeClr>
                </a:solidFill>
              </a:defRPr>
            </a:lvl1pPr>
          </a:lstStyle>
          <a:p>
            <a:endParaRPr lang="en-US"/>
          </a:p>
        </p:txBody>
      </p:sp>
      <p:sp>
        <p:nvSpPr>
          <p:cNvPr id="5" name="Footer Placeholder 4">
            <a:extLst>
              <a:ext uri="{FF2B5EF4-FFF2-40B4-BE49-F238E27FC236}">
                <a16:creationId xmlns:a16="http://schemas.microsoft.com/office/drawing/2014/main" id="{E2FDDE54-B7A2-D5A8-9C62-4F9205CE377A}"/>
              </a:ext>
            </a:extLst>
          </p:cNvPr>
          <p:cNvSpPr>
            <a:spLocks noGrp="1"/>
          </p:cNvSpPr>
          <p:nvPr>
            <p:ph type="ftr" sz="quarter" idx="3"/>
          </p:nvPr>
        </p:nvSpPr>
        <p:spPr>
          <a:xfrm>
            <a:off x="3670300" y="6477000"/>
            <a:ext cx="4051300" cy="381000"/>
          </a:xfrm>
          <a:prstGeom prst="rect">
            <a:avLst/>
          </a:prstGeom>
        </p:spPr>
        <p:txBody>
          <a:bodyPr vert="horz" wrap="square" lIns="0" tIns="0" rIns="0" bIns="0" rtlCol="0" anchor="ctr" anchorCtr="0">
            <a:noAutofit/>
          </a:bodyPr>
          <a:lstStyle>
            <a:lvl1pPr algn="ctr">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8C32ACC-0E9C-C8FC-4417-F3085EDD7FDE}"/>
              </a:ext>
            </a:extLst>
          </p:cNvPr>
          <p:cNvSpPr>
            <a:spLocks noGrp="1"/>
          </p:cNvSpPr>
          <p:nvPr>
            <p:ph type="sldNum" sz="quarter" idx="4"/>
          </p:nvPr>
        </p:nvSpPr>
        <p:spPr>
          <a:xfrm>
            <a:off x="8258175" y="6477000"/>
            <a:ext cx="2752725" cy="381000"/>
          </a:xfrm>
          <a:prstGeom prst="rect">
            <a:avLst/>
          </a:prstGeom>
        </p:spPr>
        <p:txBody>
          <a:bodyPr vert="horz" wrap="square" lIns="0" tIns="0" rIns="0" bIns="0" rtlCol="0" anchor="ctr" anchorCtr="0">
            <a:noAutofit/>
          </a:bodyPr>
          <a:lstStyle>
            <a:lvl1pPr algn="r">
              <a:defRPr sz="1000">
                <a:solidFill>
                  <a:schemeClr val="bg1">
                    <a:lumMod val="50000"/>
                  </a:schemeClr>
                </a:solidFill>
              </a:defRPr>
            </a:lvl1pPr>
          </a:lstStyle>
          <a:p>
            <a:fld id="{C3BB1ECD-3C15-6449-8A7A-6FD3C9A35B7B}" type="slidenum">
              <a:rPr lang="en-US" smtClean="0"/>
              <a:pPr/>
              <a:t>‹#›</a:t>
            </a:fld>
            <a:endParaRPr lang="en-US"/>
          </a:p>
        </p:txBody>
      </p:sp>
    </p:spTree>
    <p:extLst>
      <p:ext uri="{BB962C8B-B14F-4D97-AF65-F5344CB8AC3E}">
        <p14:creationId xmlns:p14="http://schemas.microsoft.com/office/powerpoint/2010/main" val="719490279"/>
      </p:ext>
    </p:extLst>
  </p:cSld>
  <p:clrMap bg1="lt1" tx1="dk1" bg2="lt2" tx2="dk2" accent1="accent1" accent2="accent2" accent3="accent3" accent4="accent4" accent5="accent5" accent6="accent6" hlink="hlink" folHlink="folHlink"/>
  <p:sldLayoutIdLst>
    <p:sldLayoutId id="2147483713" r:id="rId1"/>
    <p:sldLayoutId id="2147483731" r:id="rId2"/>
    <p:sldLayoutId id="2147483714" r:id="rId3"/>
    <p:sldLayoutId id="2147483730" r:id="rId4"/>
    <p:sldLayoutId id="2147483715" r:id="rId5"/>
    <p:sldLayoutId id="2147483729" r:id="rId6"/>
    <p:sldLayoutId id="2147483717" r:id="rId7"/>
    <p:sldLayoutId id="2147483716" r:id="rId8"/>
    <p:sldLayoutId id="2147483724" r:id="rId9"/>
    <p:sldLayoutId id="2147483725" r:id="rId10"/>
    <p:sldLayoutId id="2147483718" r:id="rId11"/>
    <p:sldLayoutId id="2147483741" r:id="rId12"/>
    <p:sldLayoutId id="2147483723" r:id="rId13"/>
    <p:sldLayoutId id="2147483722" r:id="rId14"/>
    <p:sldLayoutId id="2147483721" r:id="rId15"/>
    <p:sldLayoutId id="2147483728" r:id="rId16"/>
    <p:sldLayoutId id="2147483727" r:id="rId17"/>
    <p:sldLayoutId id="2147483726" r:id="rId18"/>
    <p:sldLayoutId id="2147483719" r:id="rId19"/>
    <p:sldLayoutId id="2147483720" r:id="rId20"/>
    <p:sldLayoutId id="2147483740" r:id="rId21"/>
    <p:sldLayoutId id="2147483734" r:id="rId22"/>
    <p:sldLayoutId id="2147483735" r:id="rId23"/>
    <p:sldLayoutId id="2147483737" r:id="rId24"/>
    <p:sldLayoutId id="2147483736" r:id="rId25"/>
    <p:sldLayoutId id="2147483738" r:id="rId26"/>
    <p:sldLayoutId id="2147483743" r:id="rId27"/>
    <p:sldLayoutId id="2147483742" r:id="rId28"/>
  </p:sldLayoutIdLst>
  <p:hf hdr="0" ftr="0" dt="0"/>
  <p:txStyles>
    <p:titleStyle>
      <a:lvl1pPr algn="l" defTabSz="914400" rtl="0" eaLnBrk="1" latinLnBrk="0" hangingPunct="1">
        <a:lnSpc>
          <a:spcPct val="90000"/>
        </a:lnSpc>
        <a:spcBef>
          <a:spcPct val="0"/>
        </a:spcBef>
        <a:spcAft>
          <a:spcPts val="0"/>
        </a:spcAft>
        <a:buNone/>
        <a:defRPr sz="4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A3026-E517-48EE-52A0-F2131999835E}"/>
              </a:ext>
            </a:extLst>
          </p:cNvPr>
          <p:cNvSpPr>
            <a:spLocks noGrp="1"/>
          </p:cNvSpPr>
          <p:nvPr>
            <p:ph type="title"/>
          </p:nvPr>
        </p:nvSpPr>
        <p:spPr>
          <a:xfrm>
            <a:off x="381000" y="381000"/>
            <a:ext cx="10633075" cy="664797"/>
          </a:xfrm>
          <a:prstGeom prst="rect">
            <a:avLst/>
          </a:prstGeom>
        </p:spPr>
        <p:txBody>
          <a:bodyPr vert="horz" wrap="square" lIns="0" tIns="0" rIns="0" bIns="0" rtlCol="0" anchor="t" anchorCtr="0">
            <a:spAutoFit/>
          </a:bodyPr>
          <a:lstStyle/>
          <a:p>
            <a:r>
              <a:rPr lang="en-US"/>
              <a:t>Title</a:t>
            </a:r>
          </a:p>
        </p:txBody>
      </p:sp>
      <p:sp>
        <p:nvSpPr>
          <p:cNvPr id="3" name="Text Placeholder 2">
            <a:extLst>
              <a:ext uri="{FF2B5EF4-FFF2-40B4-BE49-F238E27FC236}">
                <a16:creationId xmlns:a16="http://schemas.microsoft.com/office/drawing/2014/main" id="{E71AB59E-2702-1BA9-13A6-1FC6999AD46C}"/>
              </a:ext>
            </a:extLst>
          </p:cNvPr>
          <p:cNvSpPr>
            <a:spLocks noGrp="1"/>
          </p:cNvSpPr>
          <p:nvPr>
            <p:ph type="body" idx="1"/>
          </p:nvPr>
        </p:nvSpPr>
        <p:spPr>
          <a:xfrm>
            <a:off x="381000" y="3044952"/>
            <a:ext cx="10629900" cy="3432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AFEB-AB16-FEEE-8320-F93BF9F0D6F2}"/>
              </a:ext>
            </a:extLst>
          </p:cNvPr>
          <p:cNvSpPr>
            <a:spLocks noGrp="1"/>
          </p:cNvSpPr>
          <p:nvPr>
            <p:ph type="dt" sz="half" idx="2"/>
          </p:nvPr>
        </p:nvSpPr>
        <p:spPr>
          <a:xfrm>
            <a:off x="380999" y="6477000"/>
            <a:ext cx="2752725" cy="381000"/>
          </a:xfrm>
          <a:prstGeom prst="rect">
            <a:avLst/>
          </a:prstGeom>
        </p:spPr>
        <p:txBody>
          <a:bodyPr vert="horz" wrap="square" lIns="0" tIns="0" rIns="0" bIns="0" rtlCol="0" anchor="ctr" anchorCtr="0">
            <a:noAutofit/>
          </a:bodyPr>
          <a:lstStyle>
            <a:lvl1pPr algn="l">
              <a:defRPr sz="1000">
                <a:solidFill>
                  <a:schemeClr val="bg1">
                    <a:lumMod val="50000"/>
                  </a:schemeClr>
                </a:solidFill>
              </a:defRPr>
            </a:lvl1pPr>
          </a:lstStyle>
          <a:p>
            <a:endParaRPr lang="en-US"/>
          </a:p>
        </p:txBody>
      </p:sp>
      <p:sp>
        <p:nvSpPr>
          <p:cNvPr id="5" name="Footer Placeholder 4">
            <a:extLst>
              <a:ext uri="{FF2B5EF4-FFF2-40B4-BE49-F238E27FC236}">
                <a16:creationId xmlns:a16="http://schemas.microsoft.com/office/drawing/2014/main" id="{E2FDDE54-B7A2-D5A8-9C62-4F9205CE377A}"/>
              </a:ext>
            </a:extLst>
          </p:cNvPr>
          <p:cNvSpPr>
            <a:spLocks noGrp="1"/>
          </p:cNvSpPr>
          <p:nvPr>
            <p:ph type="ftr" sz="quarter" idx="3"/>
          </p:nvPr>
        </p:nvSpPr>
        <p:spPr>
          <a:xfrm>
            <a:off x="3670300" y="6477000"/>
            <a:ext cx="4051300" cy="381000"/>
          </a:xfrm>
          <a:prstGeom prst="rect">
            <a:avLst/>
          </a:prstGeom>
        </p:spPr>
        <p:txBody>
          <a:bodyPr vert="horz" wrap="square" lIns="0" tIns="0" rIns="0" bIns="0" rtlCol="0" anchor="ctr" anchorCtr="0">
            <a:noAutofit/>
          </a:bodyPr>
          <a:lstStyle>
            <a:lvl1pPr algn="ctr">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8C32ACC-0E9C-C8FC-4417-F3085EDD7FDE}"/>
              </a:ext>
            </a:extLst>
          </p:cNvPr>
          <p:cNvSpPr>
            <a:spLocks noGrp="1"/>
          </p:cNvSpPr>
          <p:nvPr>
            <p:ph type="sldNum" sz="quarter" idx="4"/>
          </p:nvPr>
        </p:nvSpPr>
        <p:spPr>
          <a:xfrm>
            <a:off x="9114621" y="6477000"/>
            <a:ext cx="2752725" cy="381000"/>
          </a:xfrm>
          <a:prstGeom prst="rect">
            <a:avLst/>
          </a:prstGeom>
        </p:spPr>
        <p:txBody>
          <a:bodyPr vert="horz" wrap="square" lIns="0" tIns="0" rIns="0" bIns="0" rtlCol="0" anchor="ctr" anchorCtr="0">
            <a:noAutofit/>
          </a:bodyPr>
          <a:lstStyle>
            <a:lvl1pPr algn="r">
              <a:defRPr sz="1000">
                <a:solidFill>
                  <a:schemeClr val="bg1">
                    <a:lumMod val="50000"/>
                  </a:schemeClr>
                </a:solidFill>
              </a:defRPr>
            </a:lvl1pPr>
          </a:lstStyle>
          <a:p>
            <a:fld id="{C3BB1ECD-3C15-6449-8A7A-6FD3C9A35B7B}" type="slidenum">
              <a:rPr lang="en-US" smtClean="0"/>
              <a:pPr/>
              <a:t>‹#›</a:t>
            </a:fld>
            <a:endParaRPr lang="en-US"/>
          </a:p>
        </p:txBody>
      </p:sp>
    </p:spTree>
    <p:extLst>
      <p:ext uri="{BB962C8B-B14F-4D97-AF65-F5344CB8AC3E}">
        <p14:creationId xmlns:p14="http://schemas.microsoft.com/office/powerpoint/2010/main" val="13964803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Lst>
  <p:hf hdr="0" ftr="0" dt="0"/>
  <p:txStyles>
    <p:titleStyle>
      <a:lvl1pPr algn="l" defTabSz="914400" rtl="0" eaLnBrk="1" latinLnBrk="0" hangingPunct="1">
        <a:lnSpc>
          <a:spcPct val="90000"/>
        </a:lnSpc>
        <a:spcBef>
          <a:spcPct val="0"/>
        </a:spcBef>
        <a:spcAft>
          <a:spcPts val="0"/>
        </a:spcAft>
        <a:buNone/>
        <a:defRPr sz="4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A3026-E517-48EE-52A0-F2131999835E}"/>
              </a:ext>
            </a:extLst>
          </p:cNvPr>
          <p:cNvSpPr>
            <a:spLocks noGrp="1"/>
          </p:cNvSpPr>
          <p:nvPr>
            <p:ph type="title"/>
          </p:nvPr>
        </p:nvSpPr>
        <p:spPr>
          <a:xfrm>
            <a:off x="381000" y="381000"/>
            <a:ext cx="10633075" cy="664797"/>
          </a:xfrm>
          <a:prstGeom prst="rect">
            <a:avLst/>
          </a:prstGeom>
        </p:spPr>
        <p:txBody>
          <a:bodyPr vert="horz" wrap="square" lIns="0" tIns="0" rIns="0" bIns="0" rtlCol="0" anchor="t" anchorCtr="0">
            <a:spAutoFit/>
          </a:bodyPr>
          <a:lstStyle/>
          <a:p>
            <a:r>
              <a:rPr lang="en-US"/>
              <a:t>Title</a:t>
            </a:r>
          </a:p>
        </p:txBody>
      </p:sp>
      <p:sp>
        <p:nvSpPr>
          <p:cNvPr id="3" name="Text Placeholder 2">
            <a:extLst>
              <a:ext uri="{FF2B5EF4-FFF2-40B4-BE49-F238E27FC236}">
                <a16:creationId xmlns:a16="http://schemas.microsoft.com/office/drawing/2014/main" id="{E71AB59E-2702-1BA9-13A6-1FC6999AD46C}"/>
              </a:ext>
            </a:extLst>
          </p:cNvPr>
          <p:cNvSpPr>
            <a:spLocks noGrp="1"/>
          </p:cNvSpPr>
          <p:nvPr>
            <p:ph type="body" idx="1"/>
          </p:nvPr>
        </p:nvSpPr>
        <p:spPr>
          <a:xfrm>
            <a:off x="381000" y="3044952"/>
            <a:ext cx="10629900" cy="3432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AFEB-AB16-FEEE-8320-F93BF9F0D6F2}"/>
              </a:ext>
            </a:extLst>
          </p:cNvPr>
          <p:cNvSpPr>
            <a:spLocks noGrp="1"/>
          </p:cNvSpPr>
          <p:nvPr>
            <p:ph type="dt" sz="half" idx="2"/>
          </p:nvPr>
        </p:nvSpPr>
        <p:spPr>
          <a:xfrm>
            <a:off x="380999" y="6477000"/>
            <a:ext cx="2752725" cy="381000"/>
          </a:xfrm>
          <a:prstGeom prst="rect">
            <a:avLst/>
          </a:prstGeom>
        </p:spPr>
        <p:txBody>
          <a:bodyPr vert="horz" wrap="square" lIns="0" tIns="0" rIns="0" bIns="0" rtlCol="0" anchor="ctr" anchorCtr="0">
            <a:noAutofit/>
          </a:bodyPr>
          <a:lstStyle>
            <a:lvl1pPr algn="l">
              <a:defRPr sz="1000">
                <a:solidFill>
                  <a:schemeClr val="bg1">
                    <a:lumMod val="50000"/>
                  </a:schemeClr>
                </a:solidFill>
              </a:defRPr>
            </a:lvl1pPr>
          </a:lstStyle>
          <a:p>
            <a:endParaRPr lang="en-US"/>
          </a:p>
        </p:txBody>
      </p:sp>
      <p:sp>
        <p:nvSpPr>
          <p:cNvPr id="5" name="Footer Placeholder 4">
            <a:extLst>
              <a:ext uri="{FF2B5EF4-FFF2-40B4-BE49-F238E27FC236}">
                <a16:creationId xmlns:a16="http://schemas.microsoft.com/office/drawing/2014/main" id="{E2FDDE54-B7A2-D5A8-9C62-4F9205CE377A}"/>
              </a:ext>
            </a:extLst>
          </p:cNvPr>
          <p:cNvSpPr>
            <a:spLocks noGrp="1"/>
          </p:cNvSpPr>
          <p:nvPr>
            <p:ph type="ftr" sz="quarter" idx="3"/>
          </p:nvPr>
        </p:nvSpPr>
        <p:spPr>
          <a:xfrm>
            <a:off x="3670300" y="6477000"/>
            <a:ext cx="4051300" cy="381000"/>
          </a:xfrm>
          <a:prstGeom prst="rect">
            <a:avLst/>
          </a:prstGeom>
        </p:spPr>
        <p:txBody>
          <a:bodyPr vert="horz" wrap="square" lIns="0" tIns="0" rIns="0" bIns="0" rtlCol="0" anchor="ctr" anchorCtr="0">
            <a:noAutofit/>
          </a:bodyPr>
          <a:lstStyle>
            <a:lvl1pPr algn="ctr">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8C32ACC-0E9C-C8FC-4417-F3085EDD7FDE}"/>
              </a:ext>
            </a:extLst>
          </p:cNvPr>
          <p:cNvSpPr>
            <a:spLocks noGrp="1"/>
          </p:cNvSpPr>
          <p:nvPr>
            <p:ph type="sldNum" sz="quarter" idx="4"/>
          </p:nvPr>
        </p:nvSpPr>
        <p:spPr>
          <a:xfrm>
            <a:off x="9058275" y="6477000"/>
            <a:ext cx="2752725" cy="381000"/>
          </a:xfrm>
          <a:prstGeom prst="rect">
            <a:avLst/>
          </a:prstGeom>
        </p:spPr>
        <p:txBody>
          <a:bodyPr vert="horz" wrap="square" lIns="0" tIns="0" rIns="0" bIns="0" rtlCol="0" anchor="ctr" anchorCtr="0">
            <a:noAutofit/>
          </a:bodyPr>
          <a:lstStyle>
            <a:lvl1pPr algn="r">
              <a:defRPr sz="1000">
                <a:solidFill>
                  <a:schemeClr val="bg1">
                    <a:lumMod val="50000"/>
                  </a:schemeClr>
                </a:solidFill>
              </a:defRPr>
            </a:lvl1pPr>
          </a:lstStyle>
          <a:p>
            <a:fld id="{C3BB1ECD-3C15-6449-8A7A-6FD3C9A35B7B}" type="slidenum">
              <a:rPr lang="en-US" smtClean="0"/>
              <a:pPr/>
              <a:t>‹#›</a:t>
            </a:fld>
            <a:endParaRPr lang="en-US"/>
          </a:p>
        </p:txBody>
      </p:sp>
    </p:spTree>
    <p:extLst>
      <p:ext uri="{BB962C8B-B14F-4D97-AF65-F5344CB8AC3E}">
        <p14:creationId xmlns:p14="http://schemas.microsoft.com/office/powerpoint/2010/main" val="101079216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Lst>
  <p:hf hdr="0" ftr="0" dt="0"/>
  <p:txStyles>
    <p:titleStyle>
      <a:lvl1pPr algn="l" defTabSz="914400" rtl="0" eaLnBrk="1" latinLnBrk="0" hangingPunct="1">
        <a:lnSpc>
          <a:spcPct val="90000"/>
        </a:lnSpc>
        <a:spcBef>
          <a:spcPct val="0"/>
        </a:spcBef>
        <a:spcAft>
          <a:spcPts val="0"/>
        </a:spcAft>
        <a:buNone/>
        <a:defRPr sz="4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A3026-E517-48EE-52A0-F2131999835E}"/>
              </a:ext>
            </a:extLst>
          </p:cNvPr>
          <p:cNvSpPr>
            <a:spLocks noGrp="1"/>
          </p:cNvSpPr>
          <p:nvPr>
            <p:ph type="title"/>
          </p:nvPr>
        </p:nvSpPr>
        <p:spPr>
          <a:xfrm>
            <a:off x="381000" y="381000"/>
            <a:ext cx="10633075" cy="664797"/>
          </a:xfrm>
          <a:prstGeom prst="rect">
            <a:avLst/>
          </a:prstGeom>
        </p:spPr>
        <p:txBody>
          <a:bodyPr vert="horz" wrap="square" lIns="0" tIns="0" rIns="0" bIns="0" rtlCol="0" anchor="t" anchorCtr="0">
            <a:spAutoFit/>
          </a:bodyPr>
          <a:lstStyle/>
          <a:p>
            <a:r>
              <a:rPr lang="en-US"/>
              <a:t>Title</a:t>
            </a:r>
          </a:p>
        </p:txBody>
      </p:sp>
      <p:sp>
        <p:nvSpPr>
          <p:cNvPr id="3" name="Text Placeholder 2">
            <a:extLst>
              <a:ext uri="{FF2B5EF4-FFF2-40B4-BE49-F238E27FC236}">
                <a16:creationId xmlns:a16="http://schemas.microsoft.com/office/drawing/2014/main" id="{E71AB59E-2702-1BA9-13A6-1FC6999AD46C}"/>
              </a:ext>
            </a:extLst>
          </p:cNvPr>
          <p:cNvSpPr>
            <a:spLocks noGrp="1"/>
          </p:cNvSpPr>
          <p:nvPr>
            <p:ph type="body" idx="1"/>
          </p:nvPr>
        </p:nvSpPr>
        <p:spPr>
          <a:xfrm>
            <a:off x="381000" y="3044952"/>
            <a:ext cx="10629900" cy="3432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AFEB-AB16-FEEE-8320-F93BF9F0D6F2}"/>
              </a:ext>
            </a:extLst>
          </p:cNvPr>
          <p:cNvSpPr>
            <a:spLocks noGrp="1"/>
          </p:cNvSpPr>
          <p:nvPr>
            <p:ph type="dt" sz="half" idx="2"/>
          </p:nvPr>
        </p:nvSpPr>
        <p:spPr>
          <a:xfrm>
            <a:off x="380999" y="6477000"/>
            <a:ext cx="2752725" cy="381000"/>
          </a:xfrm>
          <a:prstGeom prst="rect">
            <a:avLst/>
          </a:prstGeom>
        </p:spPr>
        <p:txBody>
          <a:bodyPr vert="horz" wrap="square" lIns="0" tIns="0" rIns="0" bIns="0" rtlCol="0" anchor="ctr" anchorCtr="0">
            <a:noAutofit/>
          </a:bodyPr>
          <a:lstStyle>
            <a:lvl1pPr algn="l">
              <a:defRPr sz="1000">
                <a:solidFill>
                  <a:schemeClr val="bg1">
                    <a:lumMod val="50000"/>
                  </a:schemeClr>
                </a:solidFill>
              </a:defRPr>
            </a:lvl1pPr>
          </a:lstStyle>
          <a:p>
            <a:fld id="{1E312F8F-6C9C-6445-BB14-D736A064C90E}" type="datetimeFigureOut">
              <a:rPr lang="en-US" smtClean="0"/>
              <a:pPr/>
              <a:t>7/30/2025</a:t>
            </a:fld>
            <a:endParaRPr lang="en-US"/>
          </a:p>
        </p:txBody>
      </p:sp>
      <p:sp>
        <p:nvSpPr>
          <p:cNvPr id="5" name="Footer Placeholder 4">
            <a:extLst>
              <a:ext uri="{FF2B5EF4-FFF2-40B4-BE49-F238E27FC236}">
                <a16:creationId xmlns:a16="http://schemas.microsoft.com/office/drawing/2014/main" id="{E2FDDE54-B7A2-D5A8-9C62-4F9205CE377A}"/>
              </a:ext>
            </a:extLst>
          </p:cNvPr>
          <p:cNvSpPr>
            <a:spLocks noGrp="1"/>
          </p:cNvSpPr>
          <p:nvPr>
            <p:ph type="ftr" sz="quarter" idx="3"/>
          </p:nvPr>
        </p:nvSpPr>
        <p:spPr>
          <a:xfrm>
            <a:off x="3670300" y="6477000"/>
            <a:ext cx="4051300" cy="381000"/>
          </a:xfrm>
          <a:prstGeom prst="rect">
            <a:avLst/>
          </a:prstGeom>
        </p:spPr>
        <p:txBody>
          <a:bodyPr vert="horz" wrap="square" lIns="0" tIns="0" rIns="0" bIns="0" rtlCol="0" anchor="ctr" anchorCtr="0">
            <a:noAutofit/>
          </a:bodyPr>
          <a:lstStyle>
            <a:lvl1pPr algn="ctr">
              <a:defRPr sz="10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8C32ACC-0E9C-C8FC-4417-F3085EDD7FDE}"/>
              </a:ext>
            </a:extLst>
          </p:cNvPr>
          <p:cNvSpPr>
            <a:spLocks noGrp="1"/>
          </p:cNvSpPr>
          <p:nvPr>
            <p:ph type="sldNum" sz="quarter" idx="4"/>
          </p:nvPr>
        </p:nvSpPr>
        <p:spPr>
          <a:xfrm>
            <a:off x="9058275" y="6477000"/>
            <a:ext cx="2752725" cy="381000"/>
          </a:xfrm>
          <a:prstGeom prst="rect">
            <a:avLst/>
          </a:prstGeom>
        </p:spPr>
        <p:txBody>
          <a:bodyPr vert="horz" wrap="square" lIns="0" tIns="0" rIns="0" bIns="0" rtlCol="0" anchor="ctr" anchorCtr="0">
            <a:noAutofit/>
          </a:bodyPr>
          <a:lstStyle>
            <a:lvl1pPr algn="r">
              <a:defRPr sz="1000">
                <a:solidFill>
                  <a:schemeClr val="bg1">
                    <a:lumMod val="50000"/>
                  </a:schemeClr>
                </a:solidFill>
              </a:defRPr>
            </a:lvl1pPr>
          </a:lstStyle>
          <a:p>
            <a:fld id="{C3BB1ECD-3C15-6449-8A7A-6FD3C9A35B7B}" type="slidenum">
              <a:rPr lang="en-US" smtClean="0"/>
              <a:pPr/>
              <a:t>‹#›</a:t>
            </a:fld>
            <a:endParaRPr lang="en-US"/>
          </a:p>
        </p:txBody>
      </p:sp>
    </p:spTree>
    <p:extLst>
      <p:ext uri="{BB962C8B-B14F-4D97-AF65-F5344CB8AC3E}">
        <p14:creationId xmlns:p14="http://schemas.microsoft.com/office/powerpoint/2010/main" val="360303603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Lst>
  <p:txStyles>
    <p:titleStyle>
      <a:lvl1pPr algn="l" defTabSz="914400" rtl="0" eaLnBrk="1" latinLnBrk="0" hangingPunct="1">
        <a:lnSpc>
          <a:spcPct val="90000"/>
        </a:lnSpc>
        <a:spcBef>
          <a:spcPct val="0"/>
        </a:spcBef>
        <a:spcAft>
          <a:spcPts val="0"/>
        </a:spcAft>
        <a:buNone/>
        <a:defRPr sz="48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6F_DC91964B.xml"/><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chart" Target="../charts/chart10.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chart" Target="../charts/chart11.xml"/><Relationship Id="rId4" Type="http://schemas.microsoft.com/office/2018/10/relationships/comments" Target="../comments/modernComment_171_5180FA83.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3.xml"/><Relationship Id="rId5" Type="http://schemas.openxmlformats.org/officeDocument/2006/relationships/chart" Target="../charts/chart15.xml"/><Relationship Id="rId4" Type="http://schemas.openxmlformats.org/officeDocument/2006/relationships/chart" Target="../charts/chart1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75_F5F1611C.xml"/><Relationship Id="rId7"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hyperlink" Target="https://www.sb.lt/en/prenumeratos/kvieciame-uzsisakyti-siauliu-banko-naujienas-investuotojams?utm_campaign=2024-IQ-results&amp;utm_medium=presentation&amp;utm_source=slideshare" TargetMode="External"/><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hyperlink" Target="https://www.artea.lt/en/about/artea-the-new-name-of-siauliu-bankas" TargetMode="Externa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tags" Target="../tags/tag7.xml"/><Relationship Id="rId7" Type="http://schemas.openxmlformats.org/officeDocument/2006/relationships/chart" Target="../charts/chart22.xml"/><Relationship Id="rId2" Type="http://schemas.openxmlformats.org/officeDocument/2006/relationships/tags" Target="../tags/tag6.xml"/><Relationship Id="rId1" Type="http://schemas.openxmlformats.org/officeDocument/2006/relationships/tags" Target="../tags/tag5.xml"/><Relationship Id="rId6" Type="http://schemas.microsoft.com/office/2018/10/relationships/comments" Target="../comments/modernComment_19C_53225D89.xml"/><Relationship Id="rId5" Type="http://schemas.openxmlformats.org/officeDocument/2006/relationships/slideLayout" Target="../slideLayouts/slideLayout23.xml"/><Relationship Id="rId10" Type="http://schemas.openxmlformats.org/officeDocument/2006/relationships/chart" Target="../charts/chart25.xml"/><Relationship Id="rId4" Type="http://schemas.openxmlformats.org/officeDocument/2006/relationships/tags" Target="../tags/tag8.xml"/><Relationship Id="rId9" Type="http://schemas.openxmlformats.org/officeDocument/2006/relationships/chart" Target="../charts/chart2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chart" Target="../charts/chart2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2.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3.xml"/><Relationship Id="rId7" Type="http://schemas.openxmlformats.org/officeDocument/2006/relationships/chart" Target="../charts/chart3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chart" Target="../charts/chart30.xml"/><Relationship Id="rId5" Type="http://schemas.openxmlformats.org/officeDocument/2006/relationships/notesSlide" Target="../notesSlides/notesSlide13.xml"/><Relationship Id="rId4"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slideLayout" Target="../slideLayouts/slideLayout24.xml"/><Relationship Id="rId7" Type="http://schemas.openxmlformats.org/officeDocument/2006/relationships/image" Target="../media/image2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chart" Target="../charts/chart33.xml"/><Relationship Id="rId11" Type="http://schemas.openxmlformats.org/officeDocument/2006/relationships/image" Target="../media/image31.png"/><Relationship Id="rId5" Type="http://schemas.microsoft.com/office/2018/10/relationships/comments" Target="../comments/modernComment_19E_A9F12F61.xml"/><Relationship Id="rId10"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xml"/><Relationship Id="rId7" Type="http://schemas.openxmlformats.org/officeDocument/2006/relationships/chart" Target="../charts/chart35.xml"/><Relationship Id="rId2" Type="http://schemas.openxmlformats.org/officeDocument/2006/relationships/tags" Target="../tags/tag17.xml"/><Relationship Id="rId1" Type="http://schemas.openxmlformats.org/officeDocument/2006/relationships/tags" Target="../tags/tag16.xml"/><Relationship Id="rId6" Type="http://schemas.microsoft.com/office/2018/10/relationships/comments" Target="../comments/modernComment_7FFFCCC8_2631F7D1.xml"/><Relationship Id="rId5" Type="http://schemas.openxmlformats.org/officeDocument/2006/relationships/notesSlide" Target="../notesSlides/notesSlide15.xml"/><Relationship Id="rId4" Type="http://schemas.openxmlformats.org/officeDocument/2006/relationships/slideLayout" Target="../slideLayouts/slideLayout24.xml"/><Relationship Id="rId9" Type="http://schemas.openxmlformats.org/officeDocument/2006/relationships/chart" Target="../charts/char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FFFCCBA_E9F147C8.xm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chart" Target="../charts/chart40.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3.xml"/><Relationship Id="rId7" Type="http://schemas.openxmlformats.org/officeDocument/2006/relationships/chart" Target="../charts/chart4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21.xml"/><Relationship Id="rId11" Type="http://schemas.openxmlformats.org/officeDocument/2006/relationships/chart" Target="../charts/chart45.xml"/><Relationship Id="rId5" Type="http://schemas.openxmlformats.org/officeDocument/2006/relationships/slideLayout" Target="../slideLayouts/slideLayout24.xml"/><Relationship Id="rId10" Type="http://schemas.openxmlformats.org/officeDocument/2006/relationships/chart" Target="../charts/chart44.xml"/><Relationship Id="rId4" Type="http://schemas.openxmlformats.org/officeDocument/2006/relationships/tags" Target="../tags/tag24.xml"/><Relationship Id="rId9" Type="http://schemas.openxmlformats.org/officeDocument/2006/relationships/chart" Target="../charts/chart43.xml"/></Relationships>
</file>

<file path=ppt/slides/_rels/slide3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chart" Target="../charts/chart46.xml"/><Relationship Id="rId7" Type="http://schemas.openxmlformats.org/officeDocument/2006/relationships/chart" Target="../charts/chart50.xm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chart" Target="../charts/chart47.xml"/></Relationships>
</file>

<file path=ppt/slides/_rels/slide32.xml.rels><?xml version="1.0" encoding="UTF-8" standalone="yes"?>
<Relationships xmlns="http://schemas.openxmlformats.org/package/2006/relationships"><Relationship Id="rId8" Type="http://schemas.openxmlformats.org/officeDocument/2006/relationships/chart" Target="../charts/chart55.xml"/><Relationship Id="rId3" Type="http://schemas.openxmlformats.org/officeDocument/2006/relationships/slideLayout" Target="../slideLayouts/slideLayout24.xml"/><Relationship Id="rId7" Type="http://schemas.openxmlformats.org/officeDocument/2006/relationships/chart" Target="../charts/chart54.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chart" Target="../charts/chart53.xml"/><Relationship Id="rId5" Type="http://schemas.openxmlformats.org/officeDocument/2006/relationships/chart" Target="../charts/chart52.xml"/><Relationship Id="rId10" Type="http://schemas.openxmlformats.org/officeDocument/2006/relationships/chart" Target="../charts/chart57.xml"/><Relationship Id="rId4" Type="http://schemas.openxmlformats.org/officeDocument/2006/relationships/notesSlide" Target="../notesSlides/notesSlide23.xml"/><Relationship Id="rId9" Type="http://schemas.openxmlformats.org/officeDocument/2006/relationships/chart" Target="../charts/chart56.xml"/></Relationships>
</file>

<file path=ppt/slides/_rels/slide33.xml.rels><?xml version="1.0" encoding="UTF-8" standalone="yes"?>
<Relationships xmlns="http://schemas.openxmlformats.org/package/2006/relationships"><Relationship Id="rId8" Type="http://schemas.openxmlformats.org/officeDocument/2006/relationships/chart" Target="../charts/chart60.xml"/><Relationship Id="rId3" Type="http://schemas.openxmlformats.org/officeDocument/2006/relationships/tags" Target="../tags/tag29.xml"/><Relationship Id="rId7" Type="http://schemas.openxmlformats.org/officeDocument/2006/relationships/chart" Target="../charts/chart5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chart" Target="../charts/chart58.xml"/><Relationship Id="rId5" Type="http://schemas.openxmlformats.org/officeDocument/2006/relationships/notesSlide" Target="../notesSlides/notesSlide24.xml"/><Relationship Id="rId4"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chart" Target="../charts/chart65.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chart" Target="../charts/chart64.xml"/><Relationship Id="rId5" Type="http://schemas.openxmlformats.org/officeDocument/2006/relationships/chart" Target="../charts/chart63.xml"/><Relationship Id="rId4" Type="http://schemas.openxmlformats.org/officeDocument/2006/relationships/chart" Target="../charts/chart62.xml"/></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6.xml"/><Relationship Id="rId7" Type="http://schemas.openxmlformats.org/officeDocument/2006/relationships/image" Target="../media/image34.png"/><Relationship Id="rId2" Type="http://schemas.openxmlformats.org/officeDocument/2006/relationships/slideLayout" Target="../slideLayouts/slideLayout24.xml"/><Relationship Id="rId1" Type="http://schemas.openxmlformats.org/officeDocument/2006/relationships/tags" Target="../tags/tag30.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chart" Target="../charts/chart67.xml"/><Relationship Id="rId4" Type="http://schemas.openxmlformats.org/officeDocument/2006/relationships/chart" Target="../charts/chart66.xml"/><Relationship Id="rId9"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chart" Target="../charts/chart71.xml"/><Relationship Id="rId5" Type="http://schemas.openxmlformats.org/officeDocument/2006/relationships/chart" Target="../charts/chart70.xml"/><Relationship Id="rId4" Type="http://schemas.openxmlformats.org/officeDocument/2006/relationships/chart" Target="../charts/chart69.xml"/></Relationships>
</file>

<file path=ppt/slides/_rels/slide37.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hart" Target="../charts/chart73.xml"/><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0.xml"/><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0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50.jpeg"/></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08.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3.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0E2-95D1-6405-3B9A-138D99B97C4E}"/>
              </a:ext>
            </a:extLst>
          </p:cNvPr>
          <p:cNvSpPr>
            <a:spLocks noGrp="1"/>
          </p:cNvSpPr>
          <p:nvPr>
            <p:ph type="title"/>
          </p:nvPr>
        </p:nvSpPr>
        <p:spPr>
          <a:xfrm>
            <a:off x="381000" y="2930402"/>
            <a:ext cx="6959600" cy="997196"/>
          </a:xfrm>
        </p:spPr>
        <p:txBody>
          <a:bodyPr/>
          <a:lstStyle/>
          <a:p>
            <a:r>
              <a:rPr lang="en-US" err="1"/>
              <a:t>Artea</a:t>
            </a:r>
            <a:r>
              <a:rPr lang="lt-LT"/>
              <a:t> Bank</a:t>
            </a:r>
          </a:p>
        </p:txBody>
      </p:sp>
      <p:sp>
        <p:nvSpPr>
          <p:cNvPr id="6" name="Text Placeholder 5">
            <a:extLst>
              <a:ext uri="{FF2B5EF4-FFF2-40B4-BE49-F238E27FC236}">
                <a16:creationId xmlns:a16="http://schemas.microsoft.com/office/drawing/2014/main" id="{3E01A720-41D4-4A4C-6064-75600BD743F5}"/>
              </a:ext>
            </a:extLst>
          </p:cNvPr>
          <p:cNvSpPr>
            <a:spLocks noGrp="1"/>
          </p:cNvSpPr>
          <p:nvPr>
            <p:ph type="body" sz="quarter" idx="11"/>
          </p:nvPr>
        </p:nvSpPr>
        <p:spPr/>
        <p:txBody>
          <a:bodyPr/>
          <a:lstStyle/>
          <a:p>
            <a:r>
              <a:rPr lang="en-US"/>
              <a:t>July</a:t>
            </a:r>
            <a:r>
              <a:rPr lang="lt-LT"/>
              <a:t> </a:t>
            </a:r>
            <a:r>
              <a:rPr lang="en-US"/>
              <a:t>30</a:t>
            </a:r>
            <a:r>
              <a:rPr lang="lt-LT"/>
              <a:t>, 2025</a:t>
            </a:r>
          </a:p>
        </p:txBody>
      </p:sp>
      <p:sp>
        <p:nvSpPr>
          <p:cNvPr id="3" name="Title 1">
            <a:extLst>
              <a:ext uri="{FF2B5EF4-FFF2-40B4-BE49-F238E27FC236}">
                <a16:creationId xmlns:a16="http://schemas.microsoft.com/office/drawing/2014/main" id="{44001820-A069-D221-5EFC-F678F556903B}"/>
              </a:ext>
            </a:extLst>
          </p:cNvPr>
          <p:cNvSpPr txBox="1">
            <a:spLocks/>
          </p:cNvSpPr>
          <p:nvPr/>
        </p:nvSpPr>
        <p:spPr>
          <a:xfrm>
            <a:off x="381000" y="4178815"/>
            <a:ext cx="6959600" cy="332399"/>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spcAft>
                <a:spcPts val="0"/>
              </a:spcAft>
              <a:buNone/>
              <a:defRPr sz="7200" kern="1200">
                <a:solidFill>
                  <a:schemeClr val="bg1"/>
                </a:solidFill>
                <a:latin typeface="+mj-lt"/>
                <a:ea typeface="+mj-ea"/>
                <a:cs typeface="+mj-cs"/>
              </a:defRPr>
            </a:lvl1pPr>
          </a:lstStyle>
          <a:p>
            <a:r>
              <a:rPr lang="lt-LT" sz="2400"/>
              <a:t>Q2</a:t>
            </a:r>
            <a:r>
              <a:rPr lang="en-US" sz="2400"/>
              <a:t>’</a:t>
            </a:r>
            <a:r>
              <a:rPr lang="lt-LT" sz="2400"/>
              <a:t>25 and H1’25 Financial Results</a:t>
            </a:r>
          </a:p>
        </p:txBody>
      </p:sp>
    </p:spTree>
    <p:extLst>
      <p:ext uri="{BB962C8B-B14F-4D97-AF65-F5344CB8AC3E}">
        <p14:creationId xmlns:p14="http://schemas.microsoft.com/office/powerpoint/2010/main" val="357641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8C5B70C-6606-39B4-98A9-EBD1364DD76D}"/>
              </a:ext>
            </a:extLst>
          </p:cNvPr>
          <p:cNvGrpSpPr/>
          <p:nvPr/>
        </p:nvGrpSpPr>
        <p:grpSpPr>
          <a:xfrm>
            <a:off x="765534" y="3808563"/>
            <a:ext cx="4672344" cy="2404038"/>
            <a:chOff x="518027" y="3788743"/>
            <a:chExt cx="4672344" cy="2404038"/>
          </a:xfrm>
        </p:grpSpPr>
        <p:graphicFrame>
          <p:nvGraphicFramePr>
            <p:cNvPr id="9" name="Content Placeholder 19">
              <a:extLst>
                <a:ext uri="{FF2B5EF4-FFF2-40B4-BE49-F238E27FC236}">
                  <a16:creationId xmlns:a16="http://schemas.microsoft.com/office/drawing/2014/main" id="{5623298D-6843-8B34-3090-CC19A14F9CDF}"/>
                </a:ext>
              </a:extLst>
            </p:cNvPr>
            <p:cNvGraphicFramePr>
              <a:graphicFrameLocks/>
            </p:cNvGraphicFramePr>
            <p:nvPr>
              <p:extLst>
                <p:ext uri="{D42A27DB-BD31-4B8C-83A1-F6EECF244321}">
                  <p14:modId xmlns:p14="http://schemas.microsoft.com/office/powerpoint/2010/main" val="2289129816"/>
                </p:ext>
              </p:extLst>
            </p:nvPr>
          </p:nvGraphicFramePr>
          <p:xfrm>
            <a:off x="518027" y="4192550"/>
            <a:ext cx="4672344" cy="2000231"/>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097F196B-4713-78B5-8E5A-E5AF4564FF69}"/>
                </a:ext>
              </a:extLst>
            </p:cNvPr>
            <p:cNvGrpSpPr/>
            <p:nvPr/>
          </p:nvGrpSpPr>
          <p:grpSpPr>
            <a:xfrm>
              <a:off x="1116559" y="3788743"/>
              <a:ext cx="3766223" cy="305234"/>
              <a:chOff x="1115071" y="5585080"/>
              <a:chExt cx="3766223" cy="305234"/>
            </a:xfrm>
          </p:grpSpPr>
          <p:sp>
            <p:nvSpPr>
              <p:cNvPr id="11" name="Oval 10">
                <a:extLst>
                  <a:ext uri="{FF2B5EF4-FFF2-40B4-BE49-F238E27FC236}">
                    <a16:creationId xmlns:a16="http://schemas.microsoft.com/office/drawing/2014/main" id="{FA682B45-3AA3-8C43-A0D0-8298F9A00534}"/>
                  </a:ext>
                </a:extLst>
              </p:cNvPr>
              <p:cNvSpPr/>
              <p:nvPr/>
            </p:nvSpPr>
            <p:spPr>
              <a:xfrm>
                <a:off x="4338154" y="5585080"/>
                <a:ext cx="543140"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14</a:t>
                </a:r>
                <a:r>
                  <a:rPr lang="lt-LT" sz="900">
                    <a:solidFill>
                      <a:schemeClr val="tx1"/>
                    </a:solidFill>
                  </a:rPr>
                  <a:t>.</a:t>
                </a:r>
                <a:r>
                  <a:rPr lang="en-US" sz="900">
                    <a:solidFill>
                      <a:schemeClr val="tx1"/>
                    </a:solidFill>
                  </a:rPr>
                  <a:t>5</a:t>
                </a:r>
                <a:r>
                  <a:rPr lang="lt-LT" sz="900">
                    <a:solidFill>
                      <a:schemeClr val="tx1"/>
                    </a:solidFill>
                  </a:rPr>
                  <a:t>%</a:t>
                </a:r>
              </a:p>
            </p:txBody>
          </p:sp>
          <p:sp>
            <p:nvSpPr>
              <p:cNvPr id="12" name="Oval 11">
                <a:extLst>
                  <a:ext uri="{FF2B5EF4-FFF2-40B4-BE49-F238E27FC236}">
                    <a16:creationId xmlns:a16="http://schemas.microsoft.com/office/drawing/2014/main" id="{4042DDC6-4ABB-C03C-492B-D13B27325F89}"/>
                  </a:ext>
                </a:extLst>
              </p:cNvPr>
              <p:cNvSpPr/>
              <p:nvPr/>
            </p:nvSpPr>
            <p:spPr>
              <a:xfrm>
                <a:off x="3272416" y="5585080"/>
                <a:ext cx="543140"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13</a:t>
                </a:r>
                <a:r>
                  <a:rPr lang="lt-LT" sz="900">
                    <a:solidFill>
                      <a:schemeClr val="tx1"/>
                    </a:solidFill>
                  </a:rPr>
                  <a:t>.</a:t>
                </a:r>
                <a:r>
                  <a:rPr lang="en-US" sz="900">
                    <a:solidFill>
                      <a:schemeClr val="tx1"/>
                    </a:solidFill>
                  </a:rPr>
                  <a:t>0</a:t>
                </a:r>
                <a:r>
                  <a:rPr lang="lt-LT" sz="900">
                    <a:solidFill>
                      <a:schemeClr val="tx1"/>
                    </a:solidFill>
                  </a:rPr>
                  <a:t>%</a:t>
                </a:r>
              </a:p>
            </p:txBody>
          </p:sp>
          <p:sp>
            <p:nvSpPr>
              <p:cNvPr id="13" name="Oval 12">
                <a:extLst>
                  <a:ext uri="{FF2B5EF4-FFF2-40B4-BE49-F238E27FC236}">
                    <a16:creationId xmlns:a16="http://schemas.microsoft.com/office/drawing/2014/main" id="{3F3BE4EE-D338-FE7B-072E-C2CD477318FA}"/>
                  </a:ext>
                </a:extLst>
              </p:cNvPr>
              <p:cNvSpPr/>
              <p:nvPr/>
            </p:nvSpPr>
            <p:spPr>
              <a:xfrm>
                <a:off x="2206678" y="5585080"/>
                <a:ext cx="543140"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10</a:t>
                </a:r>
                <a:r>
                  <a:rPr lang="lt-LT" sz="900">
                    <a:solidFill>
                      <a:schemeClr val="tx1"/>
                    </a:solidFill>
                  </a:rPr>
                  <a:t>.</a:t>
                </a:r>
                <a:r>
                  <a:rPr lang="en-US" sz="900">
                    <a:solidFill>
                      <a:schemeClr val="tx1"/>
                    </a:solidFill>
                  </a:rPr>
                  <a:t>3</a:t>
                </a:r>
                <a:r>
                  <a:rPr lang="lt-LT" sz="900">
                    <a:solidFill>
                      <a:schemeClr val="tx1"/>
                    </a:solidFill>
                  </a:rPr>
                  <a:t>%</a:t>
                </a:r>
              </a:p>
            </p:txBody>
          </p:sp>
          <p:sp>
            <p:nvSpPr>
              <p:cNvPr id="18" name="Oval 17">
                <a:extLst>
                  <a:ext uri="{FF2B5EF4-FFF2-40B4-BE49-F238E27FC236}">
                    <a16:creationId xmlns:a16="http://schemas.microsoft.com/office/drawing/2014/main" id="{5D99937E-60A2-BC85-C781-6A954C69F07B}"/>
                  </a:ext>
                </a:extLst>
              </p:cNvPr>
              <p:cNvSpPr/>
              <p:nvPr/>
            </p:nvSpPr>
            <p:spPr>
              <a:xfrm>
                <a:off x="1115071" y="5585080"/>
                <a:ext cx="543140"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12</a:t>
                </a:r>
                <a:r>
                  <a:rPr lang="lt-LT" sz="900">
                    <a:solidFill>
                      <a:schemeClr val="tx1"/>
                    </a:solidFill>
                  </a:rPr>
                  <a:t>.</a:t>
                </a:r>
                <a:r>
                  <a:rPr lang="en-US" sz="900">
                    <a:solidFill>
                      <a:schemeClr val="tx1"/>
                    </a:solidFill>
                  </a:rPr>
                  <a:t>8</a:t>
                </a:r>
                <a:r>
                  <a:rPr lang="lt-LT" sz="900">
                    <a:solidFill>
                      <a:schemeClr val="tx1"/>
                    </a:solidFill>
                  </a:rPr>
                  <a:t>%</a:t>
                </a:r>
              </a:p>
            </p:txBody>
          </p:sp>
        </p:grpSp>
      </p:grpSp>
      <p:sp>
        <p:nvSpPr>
          <p:cNvPr id="26" name="Rounded Rectangle 1">
            <a:extLst>
              <a:ext uri="{FF2B5EF4-FFF2-40B4-BE49-F238E27FC236}">
                <a16:creationId xmlns:a16="http://schemas.microsoft.com/office/drawing/2014/main" id="{CB11E67D-7FE8-118F-5F0E-BBF51E75CEF9}"/>
              </a:ext>
            </a:extLst>
          </p:cNvPr>
          <p:cNvSpPr/>
          <p:nvPr/>
        </p:nvSpPr>
        <p:spPr>
          <a:xfrm>
            <a:off x="187199" y="858618"/>
            <a:ext cx="5546707" cy="2064936"/>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Net Fee &amp; Commission Income </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187199" y="6586430"/>
            <a:ext cx="2667000" cy="271570"/>
          </a:xfrm>
        </p:spPr>
        <p:txBody>
          <a:bodyPr/>
          <a:lstStyle/>
          <a:p>
            <a:pPr algn="l"/>
            <a:r>
              <a:rPr lang="en-US"/>
              <a:t>Source: Company disclosure</a:t>
            </a:r>
            <a:r>
              <a:rPr lang="lt-LT"/>
              <a:t>.</a:t>
            </a:r>
            <a:endParaRPr lang="en-US"/>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err="1"/>
              <a:t>Key</a:t>
            </a:r>
            <a:r>
              <a:rPr lang="lt-LT"/>
              <a:t> </a:t>
            </a:r>
            <a:r>
              <a:rPr lang="lt-LT" err="1"/>
              <a:t>Highlights</a:t>
            </a:r>
            <a:endParaRPr lang="en-US"/>
          </a:p>
          <a:p>
            <a:pPr marL="171450" indent="-171450">
              <a:buFont typeface="Wingdings" panose="05000000000000000000" pitchFamily="2" charset="2"/>
              <a:buChar char="§"/>
            </a:pPr>
            <a:r>
              <a:rPr lang="en-US" sz="1000"/>
              <a:t>Net fees &amp; commission income (NFCI) increased by 10% compared to the previous year</a:t>
            </a:r>
          </a:p>
          <a:p>
            <a:pPr marL="171450" indent="-171450">
              <a:buFont typeface="Wingdings" panose="05000000000000000000" pitchFamily="2" charset="2"/>
              <a:buChar char="§"/>
            </a:pPr>
            <a:r>
              <a:rPr lang="en-US" sz="1000"/>
              <a:t>Continued strong performance from the Asset Management and Renovation segments</a:t>
            </a:r>
          </a:p>
          <a:p>
            <a:pPr marL="171450" indent="-171450">
              <a:buFont typeface="Wingdings" panose="05000000000000000000" pitchFamily="2" charset="2"/>
              <a:buChar char="§"/>
            </a:pPr>
            <a:r>
              <a:rPr lang="en-US" sz="1000"/>
              <a:t>Asset Management fees were supported by strong capital inflows and solid investment results</a:t>
            </a:r>
          </a:p>
          <a:p>
            <a:pPr marL="171450" indent="-171450">
              <a:buFont typeface="Wingdings" panose="05000000000000000000" pitchFamily="2" charset="2"/>
              <a:buChar char="§"/>
            </a:pPr>
            <a:r>
              <a:rPr lang="en-US" sz="1000"/>
              <a:t>Renovation financing delivered strong results, driven by the distribution of additional funds from the new modernization fund launched in 1H24</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510912" y="1008097"/>
            <a:ext cx="5126038" cy="332399"/>
          </a:xfrm>
        </p:spPr>
        <p:txBody>
          <a:bodyPr>
            <a:noAutofit/>
          </a:bodyPr>
          <a:lstStyle/>
          <a:p>
            <a:r>
              <a:rPr lang="en-US"/>
              <a:t>Net Fee &amp; Commission Income YoY (€’m)</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414061"/>
            <a:ext cx="5280170"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buChar char="§"/>
            </a:pPr>
            <a:endParaRPr lang="en-US" sz="1000"/>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0999" y="3151003"/>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Net Fee &amp; Commission Income (€’m)</a:t>
            </a:r>
          </a:p>
        </p:txBody>
      </p:sp>
      <p:graphicFrame>
        <p:nvGraphicFramePr>
          <p:cNvPr id="3" name="Chart 2">
            <a:extLst>
              <a:ext uri="{FF2B5EF4-FFF2-40B4-BE49-F238E27FC236}">
                <a16:creationId xmlns:a16="http://schemas.microsoft.com/office/drawing/2014/main" id="{30A0F2AC-F193-7B27-A05C-2725E5034FE2}"/>
              </a:ext>
            </a:extLst>
          </p:cNvPr>
          <p:cNvGraphicFramePr/>
          <p:nvPr>
            <p:extLst>
              <p:ext uri="{D42A27DB-BD31-4B8C-83A1-F6EECF244321}">
                <p14:modId xmlns:p14="http://schemas.microsoft.com/office/powerpoint/2010/main" val="1995648527"/>
              </p:ext>
            </p:extLst>
          </p:nvPr>
        </p:nvGraphicFramePr>
        <p:xfrm>
          <a:off x="6628691" y="713399"/>
          <a:ext cx="5126038" cy="5367364"/>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a:extLst>
              <a:ext uri="{FF2B5EF4-FFF2-40B4-BE49-F238E27FC236}">
                <a16:creationId xmlns:a16="http://schemas.microsoft.com/office/drawing/2014/main" id="{1AEBA317-1399-2024-FC89-3AB7D7ED7C31}"/>
              </a:ext>
            </a:extLst>
          </p:cNvPr>
          <p:cNvCxnSpPr>
            <a:cxnSpLocks/>
          </p:cNvCxnSpPr>
          <p:nvPr/>
        </p:nvCxnSpPr>
        <p:spPr>
          <a:xfrm flipV="1">
            <a:off x="7761404" y="1454397"/>
            <a:ext cx="1912101" cy="762162"/>
          </a:xfrm>
          <a:prstGeom prst="line">
            <a:avLst/>
          </a:prstGeom>
          <a:ln w="12700">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95258A9-11B8-DEEC-D5E7-D4E87202FFEF}"/>
              </a:ext>
            </a:extLst>
          </p:cNvPr>
          <p:cNvSpPr/>
          <p:nvPr/>
        </p:nvSpPr>
        <p:spPr>
          <a:xfrm>
            <a:off x="8378649" y="1682861"/>
            <a:ext cx="763546" cy="305234"/>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+10%</a:t>
            </a:r>
          </a:p>
        </p:txBody>
      </p:sp>
      <p:sp>
        <p:nvSpPr>
          <p:cNvPr id="8" name="Slide Number Placeholder 7">
            <a:extLst>
              <a:ext uri="{FF2B5EF4-FFF2-40B4-BE49-F238E27FC236}">
                <a16:creationId xmlns:a16="http://schemas.microsoft.com/office/drawing/2014/main" id="{BFA70D38-24F8-EEF4-4CF1-3ABA45214F73}"/>
              </a:ext>
            </a:extLst>
          </p:cNvPr>
          <p:cNvSpPr>
            <a:spLocks noGrp="1"/>
          </p:cNvSpPr>
          <p:nvPr>
            <p:ph type="sldNum" sz="quarter" idx="35"/>
          </p:nvPr>
        </p:nvSpPr>
        <p:spPr/>
        <p:txBody>
          <a:bodyPr/>
          <a:lstStyle/>
          <a:p>
            <a:fld id="{C3BB1ECD-3C15-6449-8A7A-6FD3C9A35B7B}" type="slidenum">
              <a:rPr lang="en-US" smtClean="0"/>
              <a:pPr/>
              <a:t>10</a:t>
            </a:fld>
            <a:endParaRPr lang="en-US"/>
          </a:p>
        </p:txBody>
      </p:sp>
      <p:sp>
        <p:nvSpPr>
          <p:cNvPr id="23" name="Text Placeholder 16">
            <a:extLst>
              <a:ext uri="{FF2B5EF4-FFF2-40B4-BE49-F238E27FC236}">
                <a16:creationId xmlns:a16="http://schemas.microsoft.com/office/drawing/2014/main" id="{DC09E066-056B-B036-7FE7-07A363E511A0}"/>
              </a:ext>
            </a:extLst>
          </p:cNvPr>
          <p:cNvSpPr txBox="1">
            <a:spLocks/>
          </p:cNvSpPr>
          <p:nvPr/>
        </p:nvSpPr>
        <p:spPr>
          <a:xfrm>
            <a:off x="168962" y="3874953"/>
            <a:ext cx="1011924"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 of Total Revenue</a:t>
            </a:r>
          </a:p>
        </p:txBody>
      </p:sp>
    </p:spTree>
    <p:extLst>
      <p:ext uri="{BB962C8B-B14F-4D97-AF65-F5344CB8AC3E}">
        <p14:creationId xmlns:p14="http://schemas.microsoft.com/office/powerpoint/2010/main" val="3572353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7"/>
            <a:ext cx="4329799" cy="2064937"/>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Operating Expense</a:t>
            </a:r>
            <a:r>
              <a:rPr lang="lt-LT"/>
              <a:t>s</a:t>
            </a:r>
            <a:r>
              <a:rPr lang="en-US" baseline="30000"/>
              <a:t>(1)</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187198" y="6403826"/>
            <a:ext cx="6674345" cy="454174"/>
          </a:xfrm>
        </p:spPr>
        <p:txBody>
          <a:bodyPr/>
          <a:lstStyle/>
          <a:p>
            <a:pPr algn="l"/>
            <a:r>
              <a:rPr lang="en-US"/>
              <a:t>Notes: </a:t>
            </a:r>
          </a:p>
          <a:p>
            <a:pPr algn="l"/>
            <a:r>
              <a:rPr lang="en-US"/>
              <a:t>(1) Operating expenses analysis on this page excludes expenses related to insurance activities</a:t>
            </a:r>
          </a:p>
          <a:p>
            <a:pPr algn="l"/>
            <a:r>
              <a:rPr lang="en-US"/>
              <a:t>(2) Adjusted Cost-to-income ratio exclude costs related to the core banking system upgrade, rebranding, the new office building, windfall taxes, as these are considered non-recurring</a:t>
            </a:r>
            <a:br>
              <a:rPr lang="en-US"/>
            </a:br>
            <a:r>
              <a:rPr lang="en-US"/>
              <a:t>(3) Cost to income calculated excluding unit linked contracts impact</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a:t>Key Highlights</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4965312" y="1008097"/>
            <a:ext cx="5126038" cy="332399"/>
          </a:xfrm>
        </p:spPr>
        <p:txBody>
          <a:bodyPr>
            <a:noAutofit/>
          </a:bodyPr>
          <a:lstStyle/>
          <a:p>
            <a:r>
              <a:rPr lang="en-US"/>
              <a:t>Operating Expenses Development YoY (€’m)</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337861"/>
            <a:ext cx="3888491"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chemeClr val="accent1"/>
              </a:buClr>
              <a:buFont typeface="Wingdings" panose="05000000000000000000" pitchFamily="2" charset="2"/>
              <a:buChar char="§"/>
            </a:pPr>
            <a:r>
              <a:rPr lang="en-US" sz="1000"/>
              <a:t>Operating expenses increased in Q2’25, primarily due to higher salary costs and several one-off items, including the core banking system upgrade and rebranding efforts</a:t>
            </a:r>
          </a:p>
          <a:p>
            <a:pPr>
              <a:spcBef>
                <a:spcPts val="300"/>
              </a:spcBef>
              <a:buClr>
                <a:schemeClr val="accent1"/>
              </a:buClr>
              <a:buFont typeface="Wingdings" panose="05000000000000000000" pitchFamily="2" charset="2"/>
              <a:buChar char="§"/>
            </a:pPr>
            <a:r>
              <a:rPr lang="en-US" sz="1000"/>
              <a:t>We are currently undertaking a comprehensive review of our cost base, with cost-cutting initiatives underway</a:t>
            </a:r>
          </a:p>
          <a:p>
            <a:pPr>
              <a:spcBef>
                <a:spcPts val="300"/>
              </a:spcBef>
              <a:buClr>
                <a:schemeClr val="accent1"/>
              </a:buClr>
              <a:buFont typeface="Wingdings" panose="05000000000000000000" pitchFamily="2" charset="2"/>
              <a:buChar char="§"/>
            </a:pPr>
            <a:r>
              <a:rPr lang="en-US" sz="1000"/>
              <a:t>Last year‘s operating expenses included a €2.2 million solidarity tax, a charge we do not anticipate incurring in the current period or going forward</a:t>
            </a: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470128"/>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Operating Expenses Structure</a:t>
            </a:r>
            <a:r>
              <a:rPr lang="en-US" baseline="30000"/>
              <a:t>(1)</a:t>
            </a:r>
            <a:r>
              <a:rPr lang="en-US"/>
              <a:t> (Q2’25)</a:t>
            </a:r>
          </a:p>
        </p:txBody>
      </p:sp>
      <p:sp>
        <p:nvSpPr>
          <p:cNvPr id="16" name="Oval 15">
            <a:extLst>
              <a:ext uri="{FF2B5EF4-FFF2-40B4-BE49-F238E27FC236}">
                <a16:creationId xmlns:a16="http://schemas.microsoft.com/office/drawing/2014/main" id="{995258A9-11B8-DEEC-D5E7-D4E87202FFEF}"/>
              </a:ext>
            </a:extLst>
          </p:cNvPr>
          <p:cNvSpPr/>
          <p:nvPr/>
        </p:nvSpPr>
        <p:spPr>
          <a:xfrm>
            <a:off x="5125265" y="2358743"/>
            <a:ext cx="763546"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a:solidFill>
                  <a:schemeClr val="tx1"/>
                </a:solidFill>
              </a:rPr>
              <a:t>35</a:t>
            </a:r>
            <a:r>
              <a:rPr lang="lt-LT" sz="900" b="1">
                <a:solidFill>
                  <a:schemeClr val="tx1"/>
                </a:solidFill>
              </a:rPr>
              <a:t>.</a:t>
            </a:r>
            <a:r>
              <a:rPr lang="en-US" sz="900" b="1">
                <a:solidFill>
                  <a:schemeClr val="tx1"/>
                </a:solidFill>
              </a:rPr>
              <a:t>2</a:t>
            </a:r>
            <a:r>
              <a:rPr lang="lt-LT" sz="900" b="1">
                <a:solidFill>
                  <a:schemeClr val="tx1"/>
                </a:solidFill>
              </a:rPr>
              <a:t>%</a:t>
            </a:r>
            <a:r>
              <a:rPr lang="lt-LT" sz="900" b="1" baseline="30000">
                <a:solidFill>
                  <a:schemeClr val="tx1"/>
                </a:solidFill>
              </a:rPr>
              <a:t> 2</a:t>
            </a:r>
          </a:p>
        </p:txBody>
      </p:sp>
      <p:graphicFrame>
        <p:nvGraphicFramePr>
          <p:cNvPr id="8" name="Content Placeholder 8">
            <a:extLst>
              <a:ext uri="{FF2B5EF4-FFF2-40B4-BE49-F238E27FC236}">
                <a16:creationId xmlns:a16="http://schemas.microsoft.com/office/drawing/2014/main" id="{3C33D194-11F3-36ED-1ED4-36D8B7525BBC}"/>
              </a:ext>
            </a:extLst>
          </p:cNvPr>
          <p:cNvGraphicFramePr>
            <a:graphicFrameLocks/>
          </p:cNvGraphicFramePr>
          <p:nvPr>
            <p:extLst>
              <p:ext uri="{D42A27DB-BD31-4B8C-83A1-F6EECF244321}">
                <p14:modId xmlns:p14="http://schemas.microsoft.com/office/powerpoint/2010/main" val="2084087582"/>
              </p:ext>
            </p:extLst>
          </p:nvPr>
        </p:nvGraphicFramePr>
        <p:xfrm>
          <a:off x="866671" y="3713588"/>
          <a:ext cx="2899669" cy="270934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2">
            <a:extLst>
              <a:ext uri="{FF2B5EF4-FFF2-40B4-BE49-F238E27FC236}">
                <a16:creationId xmlns:a16="http://schemas.microsoft.com/office/drawing/2014/main" id="{6B4D5FAB-726D-8676-DAD5-D23A97BB3902}"/>
              </a:ext>
            </a:extLst>
          </p:cNvPr>
          <p:cNvSpPr txBox="1">
            <a:spLocks/>
          </p:cNvSpPr>
          <p:nvPr/>
        </p:nvSpPr>
        <p:spPr>
          <a:xfrm>
            <a:off x="2055134" y="4981774"/>
            <a:ext cx="647700" cy="275617"/>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t>
            </a:r>
            <a:r>
              <a:rPr lang="lt-LT"/>
              <a:t>2</a:t>
            </a:r>
            <a:r>
              <a:rPr lang="en-US"/>
              <a:t>7</a:t>
            </a:r>
            <a:r>
              <a:rPr lang="lt-LT"/>
              <a:t>.</a:t>
            </a:r>
            <a:r>
              <a:rPr lang="en-US"/>
              <a:t>8m</a:t>
            </a:r>
          </a:p>
        </p:txBody>
      </p:sp>
      <p:sp>
        <p:nvSpPr>
          <p:cNvPr id="14" name="Oval 13">
            <a:extLst>
              <a:ext uri="{FF2B5EF4-FFF2-40B4-BE49-F238E27FC236}">
                <a16:creationId xmlns:a16="http://schemas.microsoft.com/office/drawing/2014/main" id="{AAFDF0B6-9D75-B68D-D46D-65ADA02192CC}"/>
              </a:ext>
            </a:extLst>
          </p:cNvPr>
          <p:cNvSpPr/>
          <p:nvPr/>
        </p:nvSpPr>
        <p:spPr>
          <a:xfrm>
            <a:off x="5125265" y="1961436"/>
            <a:ext cx="763546"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4</a:t>
            </a:r>
            <a:r>
              <a:rPr lang="en-US" sz="900">
                <a:solidFill>
                  <a:schemeClr val="tx1"/>
                </a:solidFill>
              </a:rPr>
              <a:t>2</a:t>
            </a:r>
            <a:r>
              <a:rPr lang="lt-LT" sz="900">
                <a:solidFill>
                  <a:schemeClr val="tx1"/>
                </a:solidFill>
              </a:rPr>
              <a:t>.</a:t>
            </a:r>
            <a:r>
              <a:rPr lang="en-US" sz="900">
                <a:solidFill>
                  <a:schemeClr val="tx1"/>
                </a:solidFill>
              </a:rPr>
              <a:t>6</a:t>
            </a:r>
            <a:r>
              <a:rPr lang="lt-LT" sz="900">
                <a:solidFill>
                  <a:schemeClr val="tx1"/>
                </a:solidFill>
              </a:rPr>
              <a:t>%</a:t>
            </a:r>
          </a:p>
        </p:txBody>
      </p:sp>
      <p:sp>
        <p:nvSpPr>
          <p:cNvPr id="15" name="Oval 14">
            <a:extLst>
              <a:ext uri="{FF2B5EF4-FFF2-40B4-BE49-F238E27FC236}">
                <a16:creationId xmlns:a16="http://schemas.microsoft.com/office/drawing/2014/main" id="{E596CEE0-4C35-A912-A541-D0B79AB5E408}"/>
              </a:ext>
            </a:extLst>
          </p:cNvPr>
          <p:cNvSpPr/>
          <p:nvPr/>
        </p:nvSpPr>
        <p:spPr>
          <a:xfrm>
            <a:off x="10989800" y="2358743"/>
            <a:ext cx="763546"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b="1">
                <a:solidFill>
                  <a:schemeClr val="tx1"/>
                </a:solidFill>
              </a:rPr>
              <a:t>52</a:t>
            </a:r>
            <a:r>
              <a:rPr lang="lt-LT" sz="900" b="1">
                <a:solidFill>
                  <a:schemeClr val="tx1"/>
                </a:solidFill>
              </a:rPr>
              <a:t>.</a:t>
            </a:r>
            <a:r>
              <a:rPr lang="en-US" sz="900" b="1">
                <a:solidFill>
                  <a:schemeClr val="tx1"/>
                </a:solidFill>
              </a:rPr>
              <a:t>3</a:t>
            </a:r>
            <a:r>
              <a:rPr lang="lt-LT" sz="900" b="1">
                <a:solidFill>
                  <a:schemeClr val="tx1"/>
                </a:solidFill>
              </a:rPr>
              <a:t>%</a:t>
            </a:r>
            <a:r>
              <a:rPr lang="lt-LT" sz="900" b="1" baseline="30000">
                <a:solidFill>
                  <a:schemeClr val="tx1"/>
                </a:solidFill>
              </a:rPr>
              <a:t> 2</a:t>
            </a:r>
          </a:p>
        </p:txBody>
      </p:sp>
      <p:sp>
        <p:nvSpPr>
          <p:cNvPr id="18" name="Oval 17">
            <a:extLst>
              <a:ext uri="{FF2B5EF4-FFF2-40B4-BE49-F238E27FC236}">
                <a16:creationId xmlns:a16="http://schemas.microsoft.com/office/drawing/2014/main" id="{40880311-4A90-38D2-58AA-A4098D03B6DB}"/>
              </a:ext>
            </a:extLst>
          </p:cNvPr>
          <p:cNvSpPr/>
          <p:nvPr/>
        </p:nvSpPr>
        <p:spPr>
          <a:xfrm>
            <a:off x="10989800" y="1961436"/>
            <a:ext cx="763546" cy="305234"/>
          </a:xfrm>
          <a:prstGeom prst="ellipse">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64</a:t>
            </a:r>
            <a:r>
              <a:rPr lang="lt-LT" sz="900">
                <a:solidFill>
                  <a:schemeClr val="tx1"/>
                </a:solidFill>
              </a:rPr>
              <a:t>.</a:t>
            </a:r>
            <a:r>
              <a:rPr lang="en-US" sz="900">
                <a:solidFill>
                  <a:schemeClr val="tx1"/>
                </a:solidFill>
              </a:rPr>
              <a:t>4</a:t>
            </a:r>
            <a:r>
              <a:rPr lang="lt-LT" sz="900">
                <a:solidFill>
                  <a:schemeClr val="tx1"/>
                </a:solidFill>
              </a:rPr>
              <a:t>%</a:t>
            </a:r>
          </a:p>
        </p:txBody>
      </p:sp>
      <p:graphicFrame>
        <p:nvGraphicFramePr>
          <p:cNvPr id="3" name="Chart 2">
            <a:extLst>
              <a:ext uri="{FF2B5EF4-FFF2-40B4-BE49-F238E27FC236}">
                <a16:creationId xmlns:a16="http://schemas.microsoft.com/office/drawing/2014/main" id="{FA38DC42-B4AB-C62F-7AE0-20A955760E84}"/>
              </a:ext>
            </a:extLst>
          </p:cNvPr>
          <p:cNvGraphicFramePr/>
          <p:nvPr>
            <p:extLst>
              <p:ext uri="{D42A27DB-BD31-4B8C-83A1-F6EECF244321}">
                <p14:modId xmlns:p14="http://schemas.microsoft.com/office/powerpoint/2010/main" val="494533472"/>
              </p:ext>
            </p:extLst>
          </p:nvPr>
        </p:nvGraphicFramePr>
        <p:xfrm>
          <a:off x="5002818" y="2475880"/>
          <a:ext cx="6808182" cy="4243753"/>
        </p:xfrm>
        <a:graphic>
          <a:graphicData uri="http://schemas.openxmlformats.org/drawingml/2006/chart">
            <c:chart xmlns:c="http://schemas.openxmlformats.org/drawingml/2006/chart" xmlns:r="http://schemas.openxmlformats.org/officeDocument/2006/relationships" r:id="rId5"/>
          </a:graphicData>
        </a:graphic>
      </p:graphicFrame>
      <p:grpSp>
        <p:nvGrpSpPr>
          <p:cNvPr id="5" name="Group 4">
            <a:extLst>
              <a:ext uri="{FF2B5EF4-FFF2-40B4-BE49-F238E27FC236}">
                <a16:creationId xmlns:a16="http://schemas.microsoft.com/office/drawing/2014/main" id="{E8CFA046-57FF-ADFF-2FCB-DC3589F6C63B}"/>
              </a:ext>
            </a:extLst>
          </p:cNvPr>
          <p:cNvGrpSpPr/>
          <p:nvPr/>
        </p:nvGrpSpPr>
        <p:grpSpPr>
          <a:xfrm>
            <a:off x="8016187" y="1518991"/>
            <a:ext cx="2064968" cy="178587"/>
            <a:chOff x="8016187" y="1518991"/>
            <a:chExt cx="2064968" cy="178587"/>
          </a:xfrm>
        </p:grpSpPr>
        <p:sp>
          <p:nvSpPr>
            <p:cNvPr id="19" name="Oval 18">
              <a:extLst>
                <a:ext uri="{FF2B5EF4-FFF2-40B4-BE49-F238E27FC236}">
                  <a16:creationId xmlns:a16="http://schemas.microsoft.com/office/drawing/2014/main" id="{B9A74F96-8ABF-C99B-E5B8-2637C21D25AB}"/>
                </a:ext>
              </a:extLst>
            </p:cNvPr>
            <p:cNvSpPr/>
            <p:nvPr/>
          </p:nvSpPr>
          <p:spPr>
            <a:xfrm>
              <a:off x="8016187" y="1518991"/>
              <a:ext cx="286832" cy="114664"/>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lt-LT" sz="900">
                <a:solidFill>
                  <a:schemeClr val="tx1"/>
                </a:solidFill>
              </a:endParaRPr>
            </a:p>
          </p:txBody>
        </p:sp>
        <p:sp>
          <p:nvSpPr>
            <p:cNvPr id="20" name="Text Placeholder 24">
              <a:extLst>
                <a:ext uri="{FF2B5EF4-FFF2-40B4-BE49-F238E27FC236}">
                  <a16:creationId xmlns:a16="http://schemas.microsoft.com/office/drawing/2014/main" id="{C495E3E7-427A-FFFF-2447-326F2AE76E98}"/>
                </a:ext>
              </a:extLst>
            </p:cNvPr>
            <p:cNvSpPr txBox="1">
              <a:spLocks/>
            </p:cNvSpPr>
            <p:nvPr/>
          </p:nvSpPr>
          <p:spPr>
            <a:xfrm>
              <a:off x="8425661" y="1531378"/>
              <a:ext cx="1655494" cy="166200"/>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Cost to Income Ratio</a:t>
              </a:r>
              <a:r>
                <a:rPr lang="en-US" sz="800" baseline="30000"/>
                <a:t>3</a:t>
              </a:r>
            </a:p>
          </p:txBody>
        </p:sp>
      </p:grpSp>
      <p:sp>
        <p:nvSpPr>
          <p:cNvPr id="7" name="Slide Number Placeholder 6">
            <a:extLst>
              <a:ext uri="{FF2B5EF4-FFF2-40B4-BE49-F238E27FC236}">
                <a16:creationId xmlns:a16="http://schemas.microsoft.com/office/drawing/2014/main" id="{290214BF-5F0F-CC65-F2CC-6499E0F41552}"/>
              </a:ext>
            </a:extLst>
          </p:cNvPr>
          <p:cNvSpPr>
            <a:spLocks noGrp="1"/>
          </p:cNvSpPr>
          <p:nvPr>
            <p:ph type="sldNum" sz="quarter" idx="35"/>
          </p:nvPr>
        </p:nvSpPr>
        <p:spPr/>
        <p:txBody>
          <a:bodyPr/>
          <a:lstStyle/>
          <a:p>
            <a:fld id="{C3BB1ECD-3C15-6449-8A7A-6FD3C9A35B7B}" type="slidenum">
              <a:rPr lang="en-US" smtClean="0"/>
              <a:pPr/>
              <a:t>11</a:t>
            </a:fld>
            <a:endParaRPr lang="en-US"/>
          </a:p>
        </p:txBody>
      </p:sp>
    </p:spTree>
    <p:extLst>
      <p:ext uri="{BB962C8B-B14F-4D97-AF65-F5344CB8AC3E}">
        <p14:creationId xmlns:p14="http://schemas.microsoft.com/office/powerpoint/2010/main" val="370052871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8"/>
            <a:ext cx="5546707" cy="1808490"/>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Asset Quality</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280170" cy="332399"/>
          </a:xfrm>
        </p:spPr>
        <p:txBody>
          <a:bodyPr vert="horz" lIns="0" tIns="0" rIns="0" bIns="182880" rtlCol="0" anchor="t">
            <a:noAutofit/>
          </a:bodyPr>
          <a:lstStyle/>
          <a:p>
            <a:r>
              <a:rPr lang="lt-LT"/>
              <a:t>Key Highlights</a:t>
            </a:r>
            <a:endParaRPr lang="en-US"/>
          </a:p>
          <a:p>
            <a:pPr marL="171450" indent="-171450">
              <a:buFont typeface="Wingdings" panose="05000000000000000000" pitchFamily="2" charset="2"/>
              <a:buChar char="§"/>
            </a:pPr>
            <a:r>
              <a:rPr lang="en-US" sz="1000"/>
              <a:t>In Q2 2025, the increase in NPLs was primarily driven by the reclassification of a single loan (adequately collateralized) from Stage 2 to Stage 3</a:t>
            </a:r>
          </a:p>
          <a:p>
            <a:pPr marL="171450" indent="-171450">
              <a:buFont typeface="Wingdings" panose="05000000000000000000" pitchFamily="2" charset="2"/>
              <a:buChar char="§"/>
            </a:pPr>
            <a:r>
              <a:rPr lang="en-US" sz="1000"/>
              <a:t>Overall we remain comfortable with our NPL levels and no material changes are expected in the near term</a:t>
            </a:r>
          </a:p>
          <a:p>
            <a:pPr marL="171450" indent="-171450">
              <a:buFont typeface="Wingdings" panose="05000000000000000000" pitchFamily="2" charset="2"/>
              <a:buChar char="§"/>
            </a:pPr>
            <a:r>
              <a:rPr lang="en-US" sz="1000"/>
              <a:t>We anticipate our cost of risk to remain below us through the cycle target of 50 basis points in 2025</a:t>
            </a:r>
            <a:endParaRPr lang="lt-LT" sz="1000"/>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Stage 2 and Stage 3 Dynamics</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414061"/>
            <a:ext cx="5280170"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buChar char="§"/>
            </a:pPr>
            <a:endParaRPr lang="en-US" sz="1000"/>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453939"/>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Loan Impairment Losses Development (€’m) and Cost of Risk (%)</a:t>
            </a:r>
          </a:p>
        </p:txBody>
      </p:sp>
      <p:graphicFrame>
        <p:nvGraphicFramePr>
          <p:cNvPr id="3" name="Content Placeholder 15">
            <a:extLst>
              <a:ext uri="{FF2B5EF4-FFF2-40B4-BE49-F238E27FC236}">
                <a16:creationId xmlns:a16="http://schemas.microsoft.com/office/drawing/2014/main" id="{DF27BB01-710D-8C3B-57E0-861AFFBCDDA7}"/>
              </a:ext>
            </a:extLst>
          </p:cNvPr>
          <p:cNvGraphicFramePr>
            <a:graphicFrameLocks/>
          </p:cNvGraphicFramePr>
          <p:nvPr>
            <p:custDataLst>
              <p:tags r:id="rId1"/>
            </p:custDataLst>
            <p:extLst>
              <p:ext uri="{D42A27DB-BD31-4B8C-83A1-F6EECF244321}">
                <p14:modId xmlns:p14="http://schemas.microsoft.com/office/powerpoint/2010/main" val="1196069454"/>
              </p:ext>
            </p:extLst>
          </p:nvPr>
        </p:nvGraphicFramePr>
        <p:xfrm>
          <a:off x="6354113" y="1284902"/>
          <a:ext cx="5456886" cy="2319357"/>
        </p:xfrm>
        <a:graphic>
          <a:graphicData uri="http://schemas.openxmlformats.org/drawingml/2006/chart">
            <c:chart xmlns:c="http://schemas.openxmlformats.org/drawingml/2006/chart" xmlns:r="http://schemas.openxmlformats.org/officeDocument/2006/relationships" r:id="rId5"/>
          </a:graphicData>
        </a:graphic>
      </p:graphicFrame>
      <p:sp>
        <p:nvSpPr>
          <p:cNvPr id="5" name="Oval 4">
            <a:extLst>
              <a:ext uri="{FF2B5EF4-FFF2-40B4-BE49-F238E27FC236}">
                <a16:creationId xmlns:a16="http://schemas.microsoft.com/office/drawing/2014/main" id="{162A9B3F-5528-AB16-1A0F-3B21561C70C5}"/>
              </a:ext>
            </a:extLst>
          </p:cNvPr>
          <p:cNvSpPr/>
          <p:nvPr/>
        </p:nvSpPr>
        <p:spPr>
          <a:xfrm>
            <a:off x="6578457" y="1703691"/>
            <a:ext cx="573664" cy="25225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61%</a:t>
            </a:r>
          </a:p>
        </p:txBody>
      </p:sp>
      <p:sp>
        <p:nvSpPr>
          <p:cNvPr id="8" name="Oval 7">
            <a:extLst>
              <a:ext uri="{FF2B5EF4-FFF2-40B4-BE49-F238E27FC236}">
                <a16:creationId xmlns:a16="http://schemas.microsoft.com/office/drawing/2014/main" id="{1AEDA81F-4DB6-0842-444E-6C4DFE40EBAB}"/>
              </a:ext>
            </a:extLst>
          </p:cNvPr>
          <p:cNvSpPr/>
          <p:nvPr/>
        </p:nvSpPr>
        <p:spPr>
          <a:xfrm>
            <a:off x="7709840" y="1703691"/>
            <a:ext cx="573664" cy="25225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61%</a:t>
            </a:r>
          </a:p>
        </p:txBody>
      </p:sp>
      <p:sp>
        <p:nvSpPr>
          <p:cNvPr id="9" name="Oval 8">
            <a:extLst>
              <a:ext uri="{FF2B5EF4-FFF2-40B4-BE49-F238E27FC236}">
                <a16:creationId xmlns:a16="http://schemas.microsoft.com/office/drawing/2014/main" id="{BDB43FA8-D20D-357A-8C5F-1D8AF0A79205}"/>
              </a:ext>
            </a:extLst>
          </p:cNvPr>
          <p:cNvSpPr/>
          <p:nvPr/>
        </p:nvSpPr>
        <p:spPr>
          <a:xfrm>
            <a:off x="8795724" y="1703691"/>
            <a:ext cx="573664" cy="25225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59%</a:t>
            </a:r>
          </a:p>
        </p:txBody>
      </p:sp>
      <p:sp>
        <p:nvSpPr>
          <p:cNvPr id="10" name="Oval 9">
            <a:extLst>
              <a:ext uri="{FF2B5EF4-FFF2-40B4-BE49-F238E27FC236}">
                <a16:creationId xmlns:a16="http://schemas.microsoft.com/office/drawing/2014/main" id="{2E0F19DC-4BE2-FE6C-B973-4887F87F0969}"/>
              </a:ext>
            </a:extLst>
          </p:cNvPr>
          <p:cNvSpPr/>
          <p:nvPr/>
        </p:nvSpPr>
        <p:spPr>
          <a:xfrm>
            <a:off x="9903836" y="1703691"/>
            <a:ext cx="573664" cy="25225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60%</a:t>
            </a:r>
          </a:p>
        </p:txBody>
      </p:sp>
      <p:sp>
        <p:nvSpPr>
          <p:cNvPr id="12" name="Oval 11">
            <a:extLst>
              <a:ext uri="{FF2B5EF4-FFF2-40B4-BE49-F238E27FC236}">
                <a16:creationId xmlns:a16="http://schemas.microsoft.com/office/drawing/2014/main" id="{CCC3332E-CCC8-A4F0-A69A-94E7F339D578}"/>
              </a:ext>
            </a:extLst>
          </p:cNvPr>
          <p:cNvSpPr/>
          <p:nvPr/>
        </p:nvSpPr>
        <p:spPr>
          <a:xfrm>
            <a:off x="11011948" y="1703691"/>
            <a:ext cx="573664" cy="252259"/>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72%</a:t>
            </a:r>
          </a:p>
        </p:txBody>
      </p:sp>
      <p:graphicFrame>
        <p:nvGraphicFramePr>
          <p:cNvPr id="13" name="Table 12">
            <a:extLst>
              <a:ext uri="{FF2B5EF4-FFF2-40B4-BE49-F238E27FC236}">
                <a16:creationId xmlns:a16="http://schemas.microsoft.com/office/drawing/2014/main" id="{2CD718BF-37CF-9694-E6AC-6C82AF52675A}"/>
              </a:ext>
            </a:extLst>
          </p:cNvPr>
          <p:cNvGraphicFramePr>
            <a:graphicFrameLocks noGrp="1"/>
          </p:cNvGraphicFramePr>
          <p:nvPr>
            <p:extLst>
              <p:ext uri="{D42A27DB-BD31-4B8C-83A1-F6EECF244321}">
                <p14:modId xmlns:p14="http://schemas.microsoft.com/office/powerpoint/2010/main" val="1533596681"/>
              </p:ext>
            </p:extLst>
          </p:nvPr>
        </p:nvGraphicFramePr>
        <p:xfrm>
          <a:off x="4063237" y="3967454"/>
          <a:ext cx="7522374" cy="1838062"/>
        </p:xfrm>
        <a:graphic>
          <a:graphicData uri="http://schemas.openxmlformats.org/drawingml/2006/table">
            <a:tbl>
              <a:tblPr/>
              <a:tblGrid>
                <a:gridCol w="3304380">
                  <a:extLst>
                    <a:ext uri="{9D8B030D-6E8A-4147-A177-3AD203B41FA5}">
                      <a16:colId xmlns:a16="http://schemas.microsoft.com/office/drawing/2014/main" val="1629650553"/>
                    </a:ext>
                  </a:extLst>
                </a:gridCol>
                <a:gridCol w="702999">
                  <a:extLst>
                    <a:ext uri="{9D8B030D-6E8A-4147-A177-3AD203B41FA5}">
                      <a16:colId xmlns:a16="http://schemas.microsoft.com/office/drawing/2014/main" val="4073451874"/>
                    </a:ext>
                  </a:extLst>
                </a:gridCol>
                <a:gridCol w="702999">
                  <a:extLst>
                    <a:ext uri="{9D8B030D-6E8A-4147-A177-3AD203B41FA5}">
                      <a16:colId xmlns:a16="http://schemas.microsoft.com/office/drawing/2014/main" val="4001383492"/>
                    </a:ext>
                  </a:extLst>
                </a:gridCol>
                <a:gridCol w="702999">
                  <a:extLst>
                    <a:ext uri="{9D8B030D-6E8A-4147-A177-3AD203B41FA5}">
                      <a16:colId xmlns:a16="http://schemas.microsoft.com/office/drawing/2014/main" val="3513218997"/>
                    </a:ext>
                  </a:extLst>
                </a:gridCol>
                <a:gridCol w="702999">
                  <a:extLst>
                    <a:ext uri="{9D8B030D-6E8A-4147-A177-3AD203B41FA5}">
                      <a16:colId xmlns:a16="http://schemas.microsoft.com/office/drawing/2014/main" val="2376018987"/>
                    </a:ext>
                  </a:extLst>
                </a:gridCol>
                <a:gridCol w="702999">
                  <a:extLst>
                    <a:ext uri="{9D8B030D-6E8A-4147-A177-3AD203B41FA5}">
                      <a16:colId xmlns:a16="http://schemas.microsoft.com/office/drawing/2014/main" val="1909490559"/>
                    </a:ext>
                  </a:extLst>
                </a:gridCol>
                <a:gridCol w="702999">
                  <a:extLst>
                    <a:ext uri="{9D8B030D-6E8A-4147-A177-3AD203B41FA5}">
                      <a16:colId xmlns:a16="http://schemas.microsoft.com/office/drawing/2014/main" val="1998457786"/>
                    </a:ext>
                  </a:extLst>
                </a:gridCol>
              </a:tblGrid>
              <a:tr h="195623">
                <a:tc>
                  <a:txBody>
                    <a:bodyPr/>
                    <a:lstStyle/>
                    <a:p>
                      <a:pPr algn="l" fontAlgn="b"/>
                      <a:endParaRPr lang="lt-LT" sz="800" b="1" i="0" u="none" strike="noStrike">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lt-LT" sz="800" b="1" i="0" u="none" strike="noStrike">
                          <a:solidFill>
                            <a:schemeClr val="tx1"/>
                          </a:solidFill>
                          <a:effectLst/>
                          <a:latin typeface="Public Sans Light"/>
                        </a:rPr>
                        <a:t>Q1’24</a:t>
                      </a:r>
                    </a:p>
                  </a:txBody>
                  <a:tcPr marL="0" marR="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algn="ctr" fontAlgn="b"/>
                      <a:r>
                        <a:rPr lang="lt-LT" sz="800" b="1" i="0" u="none" strike="noStrike">
                          <a:solidFill>
                            <a:schemeClr val="tx1"/>
                          </a:solidFill>
                          <a:effectLst/>
                          <a:latin typeface="Public Sans Light"/>
                        </a:rPr>
                        <a:t>Q2’24</a:t>
                      </a:r>
                    </a:p>
                  </a:txBody>
                  <a:tcPr marL="0" marR="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t-LT" sz="800" b="1" i="0" u="none" strike="noStrike">
                          <a:solidFill>
                            <a:schemeClr val="tx1"/>
                          </a:solidFill>
                          <a:effectLst/>
                          <a:latin typeface="Public Sans Light"/>
                        </a:rPr>
                        <a:t>Q</a:t>
                      </a:r>
                      <a:r>
                        <a:rPr lang="en-US" sz="800" b="1" i="0" u="none" strike="noStrike">
                          <a:solidFill>
                            <a:schemeClr val="tx1"/>
                          </a:solidFill>
                          <a:effectLst/>
                          <a:latin typeface="Public Sans Light" pitchFamily="2" charset="-70"/>
                        </a:rPr>
                        <a:t>3</a:t>
                      </a:r>
                      <a:r>
                        <a:rPr lang="lt-LT" sz="800" b="1" i="0" u="none" strike="noStrike">
                          <a:solidFill>
                            <a:schemeClr val="tx1"/>
                          </a:solidFill>
                          <a:effectLst/>
                          <a:latin typeface="Public Sans Light"/>
                        </a:rPr>
                        <a:t>’24</a:t>
                      </a:r>
                    </a:p>
                  </a:txBody>
                  <a:tcPr marL="0" marR="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t-LT" sz="800" b="1" i="0" u="none" strike="noStrike">
                          <a:solidFill>
                            <a:schemeClr val="tx1"/>
                          </a:solidFill>
                          <a:effectLst/>
                          <a:latin typeface="Public Sans Light"/>
                        </a:rPr>
                        <a:t>Q</a:t>
                      </a:r>
                      <a:r>
                        <a:rPr lang="en-US" sz="800" b="1" i="0" u="none" strike="noStrike">
                          <a:solidFill>
                            <a:schemeClr val="tx1"/>
                          </a:solidFill>
                          <a:effectLst/>
                          <a:latin typeface="Public Sans Light"/>
                        </a:rPr>
                        <a:t>4</a:t>
                      </a:r>
                      <a:r>
                        <a:rPr lang="lt-LT" sz="800" b="1" i="0" u="none" strike="noStrike">
                          <a:solidFill>
                            <a:schemeClr val="tx1"/>
                          </a:solidFill>
                          <a:effectLst/>
                          <a:latin typeface="Public Sans Light"/>
                        </a:rPr>
                        <a:t>’24</a:t>
                      </a:r>
                    </a:p>
                  </a:txBody>
                  <a:tcPr marL="0" marR="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t-LT" sz="800" b="1" i="0" u="none" strike="noStrike">
                          <a:solidFill>
                            <a:schemeClr val="tx1"/>
                          </a:solidFill>
                          <a:effectLst/>
                          <a:latin typeface="Public Sans Light"/>
                        </a:rPr>
                        <a:t>Q1’2</a:t>
                      </a:r>
                      <a:r>
                        <a:rPr lang="en-US" sz="800" b="1" i="0" u="none" strike="noStrike">
                          <a:solidFill>
                            <a:schemeClr val="tx1"/>
                          </a:solidFill>
                          <a:effectLst/>
                          <a:latin typeface="Public Sans Light"/>
                        </a:rPr>
                        <a:t>5</a:t>
                      </a:r>
                      <a:endParaRPr lang="lt-LT" sz="800" b="1" i="0" u="none" strike="noStrike">
                        <a:solidFill>
                          <a:schemeClr val="tx1"/>
                        </a:solidFill>
                        <a:effectLst/>
                        <a:latin typeface="Public Sans Light"/>
                      </a:endParaRPr>
                    </a:p>
                  </a:txBody>
                  <a:tcPr marL="0" marR="7200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lt-LT" sz="800" b="1" i="0" u="none" strike="noStrike">
                          <a:solidFill>
                            <a:schemeClr val="tx1"/>
                          </a:solidFill>
                          <a:effectLst/>
                          <a:latin typeface="Public Sans Light"/>
                        </a:rPr>
                        <a:t>Q</a:t>
                      </a:r>
                      <a:r>
                        <a:rPr lang="en-US" sz="800" b="1" i="0" u="none" strike="noStrike">
                          <a:solidFill>
                            <a:schemeClr val="tx1"/>
                          </a:solidFill>
                          <a:effectLst/>
                          <a:latin typeface="Public Sans Light"/>
                        </a:rPr>
                        <a:t>2</a:t>
                      </a:r>
                      <a:r>
                        <a:rPr lang="lt-LT" sz="800" b="1" i="0" u="none" strike="noStrike">
                          <a:solidFill>
                            <a:schemeClr val="tx1"/>
                          </a:solidFill>
                          <a:effectLst/>
                          <a:latin typeface="Public Sans Light"/>
                        </a:rPr>
                        <a:t>’2</a:t>
                      </a:r>
                      <a:r>
                        <a:rPr lang="en-US" sz="800" b="1" i="0" u="none" strike="noStrike">
                          <a:solidFill>
                            <a:schemeClr val="tx1"/>
                          </a:solidFill>
                          <a:effectLst/>
                          <a:latin typeface="Public Sans Light"/>
                        </a:rPr>
                        <a:t>5</a:t>
                      </a:r>
                      <a:endParaRPr lang="lt-LT" sz="800" b="1" i="0" u="none" strike="noStrike">
                        <a:solidFill>
                          <a:schemeClr val="tx1"/>
                        </a:solidFill>
                        <a:effectLst/>
                        <a:latin typeface="Public Sans Light"/>
                      </a:endParaRPr>
                    </a:p>
                  </a:txBody>
                  <a:tcPr marL="0" marR="72000" marT="0" marB="0" anchor="ctr">
                    <a:lnL>
                      <a:noFill/>
                    </a:lnL>
                    <a:lnR>
                      <a:noFill/>
                    </a:lnR>
                    <a:lnT>
                      <a:noFill/>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859760016"/>
                  </a:ext>
                </a:extLst>
              </a:tr>
              <a:tr h="181650">
                <a:tc>
                  <a:txBody>
                    <a:bodyPr/>
                    <a:lstStyle/>
                    <a:p>
                      <a:pPr algn="l" rtl="0" fontAlgn="ctr"/>
                      <a:r>
                        <a:rPr lang="lt-LT" sz="800" b="0" i="0" u="none" strike="noStrike" err="1">
                          <a:solidFill>
                            <a:schemeClr val="tx1"/>
                          </a:solidFill>
                          <a:effectLst/>
                          <a:latin typeface="+mj-lt"/>
                        </a:rPr>
                        <a:t>Impact</a:t>
                      </a:r>
                      <a:r>
                        <a:rPr lang="lt-LT" sz="800" b="0" i="0" u="none" strike="noStrike">
                          <a:solidFill>
                            <a:schemeClr val="tx1"/>
                          </a:solidFill>
                          <a:effectLst/>
                          <a:latin typeface="+mj-lt"/>
                        </a:rPr>
                        <a:t> </a:t>
                      </a:r>
                      <a:r>
                        <a:rPr lang="lt-LT" sz="800" b="0" i="0" u="none" strike="noStrike" err="1">
                          <a:solidFill>
                            <a:schemeClr val="tx1"/>
                          </a:solidFill>
                          <a:effectLst/>
                          <a:latin typeface="+mj-lt"/>
                        </a:rPr>
                        <a:t>of</a:t>
                      </a:r>
                      <a:r>
                        <a:rPr lang="lt-LT" sz="800" b="0" i="0" u="none" strike="noStrike">
                          <a:solidFill>
                            <a:schemeClr val="tx1"/>
                          </a:solidFill>
                          <a:effectLst/>
                          <a:latin typeface="+mj-lt"/>
                        </a:rPr>
                        <a:t> </a:t>
                      </a:r>
                      <a:r>
                        <a:rPr lang="lt-LT" sz="800" b="0" i="0" u="none" strike="noStrike" err="1">
                          <a:solidFill>
                            <a:schemeClr val="tx1"/>
                          </a:solidFill>
                          <a:effectLst/>
                          <a:latin typeface="+mj-lt"/>
                        </a:rPr>
                        <a:t>Parameters</a:t>
                      </a:r>
                      <a:endParaRPr lang="lt-LT" sz="800" b="0" i="0" u="none" strike="noStrike">
                        <a:solidFill>
                          <a:schemeClr val="tx1"/>
                        </a:solidFill>
                        <a:effectLst/>
                        <a:latin typeface="+mj-lt"/>
                      </a:endParaRPr>
                    </a:p>
                  </a:txBody>
                  <a:tcPr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a:t>
                      </a:r>
                      <a:r>
                        <a:rPr lang="lt-LT" sz="800" b="0" i="0" u="none" strike="noStrike">
                          <a:solidFill>
                            <a:schemeClr val="tx1"/>
                          </a:solidFill>
                          <a:effectLst/>
                          <a:latin typeface="Public Sans Light"/>
                        </a:rPr>
                        <a:t>2.6</a:t>
                      </a:r>
                      <a:r>
                        <a:rPr lang="en-US" sz="800" b="0" i="0" u="none" strike="noStrike">
                          <a:solidFill>
                            <a:schemeClr val="tx1"/>
                          </a:solidFill>
                          <a:effectLst/>
                          <a:latin typeface="Public Sans Light" pitchFamily="2" charset="-70"/>
                        </a:rPr>
                        <a:t>)</a:t>
                      </a:r>
                      <a:endParaRPr lang="lt-LT" sz="800" b="0" i="0" u="none" strike="noStrike">
                        <a:solidFill>
                          <a:schemeClr val="tx1"/>
                        </a:solidFill>
                        <a:effectLst/>
                        <a:latin typeface="Public Sans Ligh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rtl="0" fontAlgn="ctr"/>
                      <a:r>
                        <a:rPr lang="lt-LT" sz="800" b="0" i="0" u="none" strike="noStrike">
                          <a:solidFill>
                            <a:schemeClr val="tx1"/>
                          </a:solidFill>
                          <a:effectLst/>
                          <a:latin typeface="Public Sans Light"/>
                        </a:rPr>
                        <a:t>1.8</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3.3</a:t>
                      </a:r>
                      <a:endParaRPr lang="lt-LT" sz="800" b="0" i="0" u="none" strike="noStrike">
                        <a:solidFill>
                          <a:schemeClr val="tx1"/>
                        </a:solidFill>
                        <a:effectLst/>
                        <a:latin typeface="Public Sans Ligh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a:solidFill>
                            <a:schemeClr val="tx1"/>
                          </a:solidFill>
                          <a:effectLst/>
                          <a:latin typeface="Public Sans Light" pitchFamily="2" charset="-70"/>
                        </a:rPr>
                        <a:t>(6</a:t>
                      </a:r>
                      <a:r>
                        <a:rPr lang="lt-LT" sz="800" b="0" i="0" u="none" strike="noStrike">
                          <a:solidFill>
                            <a:schemeClr val="tx1"/>
                          </a:solidFill>
                          <a:effectLst/>
                          <a:latin typeface="Public Sans Light"/>
                        </a:rPr>
                        <a:t>.</a:t>
                      </a:r>
                      <a:r>
                        <a:rPr lang="en-US" sz="800" b="0" i="0" u="none" strike="noStrike">
                          <a:solidFill>
                            <a:schemeClr val="tx1"/>
                          </a:solidFill>
                          <a:effectLst/>
                          <a:latin typeface="Public Sans Light"/>
                        </a:rPr>
                        <a:t>4</a:t>
                      </a:r>
                      <a:r>
                        <a:rPr lang="en-US" sz="800" b="0" i="0" u="none" strike="noStrike">
                          <a:solidFill>
                            <a:schemeClr val="tx1"/>
                          </a:solidFill>
                          <a:effectLst/>
                          <a:latin typeface="Public Sans Light" pitchFamily="2" charset="-70"/>
                        </a:rPr>
                        <a:t>)</a:t>
                      </a:r>
                      <a:endParaRPr lang="lt-LT" sz="800" b="0" i="0" u="none" strike="noStrike">
                        <a:solidFill>
                          <a:schemeClr val="tx1"/>
                        </a:solidFill>
                        <a:effectLst/>
                        <a:latin typeface="Public Sans Ligh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a:rPr>
                        <a:t>0.5</a:t>
                      </a:r>
                      <a:endParaRPr lang="lt-LT" sz="800" b="0" i="0" u="none" strike="noStrike">
                        <a:solidFill>
                          <a:schemeClr val="tx1"/>
                        </a:solidFill>
                        <a:effectLst/>
                        <a:latin typeface="Public Sans Light"/>
                      </a:endParaRPr>
                    </a:p>
                  </a:txBody>
                  <a:tcPr marL="0" marR="7200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rtl="0" fontAlgn="ctr"/>
                      <a:r>
                        <a:rPr lang="en-US" sz="800" b="0" i="0" u="none" strike="noStrike">
                          <a:solidFill>
                            <a:schemeClr val="tx1"/>
                          </a:solidFill>
                          <a:effectLst/>
                          <a:latin typeface="Public Sans Light"/>
                        </a:rPr>
                        <a:t>0.7</a:t>
                      </a:r>
                      <a:endParaRPr lang="lt-LT" sz="800" b="0" i="0" u="none" strike="noStrike">
                        <a:solidFill>
                          <a:schemeClr val="tx1"/>
                        </a:solidFill>
                        <a:effectLst/>
                        <a:latin typeface="Public Sans Light"/>
                      </a:endParaRPr>
                    </a:p>
                  </a:txBody>
                  <a:tcPr marL="0" marR="7200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53835192"/>
                  </a:ext>
                </a:extLst>
              </a:tr>
              <a:tr h="310801">
                <a:tc>
                  <a:txBody>
                    <a:bodyPr/>
                    <a:lstStyle/>
                    <a:p>
                      <a:pPr algn="l" rtl="0" fontAlgn="ctr"/>
                      <a:r>
                        <a:rPr lang="en-US" sz="800" b="0" i="0" u="none" strike="noStrike">
                          <a:solidFill>
                            <a:schemeClr val="tx1"/>
                          </a:solidFill>
                          <a:effectLst/>
                          <a:latin typeface="+mj-lt"/>
                        </a:rPr>
                        <a:t>New Lending, Impact of Individual Assessments and Model Adjustment</a:t>
                      </a:r>
                    </a:p>
                  </a:txBody>
                  <a:tcPr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a:t>
                      </a:r>
                      <a:r>
                        <a:rPr lang="lt-LT" sz="800" b="0" i="0" u="none" strike="noStrike">
                          <a:solidFill>
                            <a:schemeClr val="tx1"/>
                          </a:solidFill>
                          <a:effectLst/>
                          <a:latin typeface="Public Sans Light"/>
                        </a:rPr>
                        <a:t>0.1</a:t>
                      </a:r>
                      <a:r>
                        <a:rPr lang="en-US" sz="800" b="0" i="0" u="none" strike="noStrike">
                          <a:solidFill>
                            <a:schemeClr val="tx1"/>
                          </a:solidFill>
                          <a:effectLst/>
                          <a:latin typeface="Public Sans Light" pitchFamily="2" charset="-70"/>
                        </a:rPr>
                        <a:t>)</a:t>
                      </a:r>
                      <a:endParaRPr lang="lt-LT" sz="800" b="0" i="0" u="none" strike="noStrike">
                        <a:solidFill>
                          <a:schemeClr val="tx1"/>
                        </a:solidFill>
                        <a:effectLst/>
                        <a:latin typeface="Public Sans Ligh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a:t>
                      </a:r>
                      <a:r>
                        <a:rPr lang="lt-LT" sz="800" b="0" i="0" u="none" strike="noStrike">
                          <a:solidFill>
                            <a:schemeClr val="tx1"/>
                          </a:solidFill>
                          <a:effectLst/>
                          <a:latin typeface="Public Sans Light"/>
                        </a:rPr>
                        <a:t>3.4</a:t>
                      </a:r>
                      <a:r>
                        <a:rPr lang="en-US" sz="800" b="0" i="0" u="none" strike="noStrike">
                          <a:solidFill>
                            <a:schemeClr val="tx1"/>
                          </a:solidFill>
                          <a:effectLst/>
                          <a:latin typeface="Public Sans Light" pitchFamily="2" charset="-70"/>
                        </a:rPr>
                        <a:t>)</a:t>
                      </a:r>
                      <a:endParaRPr lang="lt-LT" sz="800" b="0" i="0" u="none" strike="noStrike">
                        <a:solidFill>
                          <a:schemeClr val="tx1"/>
                        </a:solidFill>
                        <a:effectLst/>
                        <a:latin typeface="Public Sans Ligh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(6</a:t>
                      </a:r>
                      <a:r>
                        <a:rPr lang="lt-LT" sz="800" b="0" i="0" u="none" strike="noStrike">
                          <a:solidFill>
                            <a:schemeClr val="tx1"/>
                          </a:solidFill>
                          <a:effectLst/>
                          <a:latin typeface="Public Sans Light"/>
                        </a:rPr>
                        <a:t>.</a:t>
                      </a:r>
                      <a:r>
                        <a:rPr lang="en-US" sz="800" b="0" i="0" u="none" strike="noStrike">
                          <a:solidFill>
                            <a:schemeClr val="tx1"/>
                          </a:solidFill>
                          <a:effectLst/>
                          <a:latin typeface="Public Sans Light" pitchFamily="2" charset="-70"/>
                        </a:rPr>
                        <a:t>3)</a:t>
                      </a:r>
                      <a:endParaRPr lang="lt-LT" sz="800" b="0" i="0" u="none" strike="noStrike">
                        <a:solidFill>
                          <a:schemeClr val="tx1"/>
                        </a:solidFill>
                        <a:effectLst/>
                        <a:latin typeface="Public Sans Ligh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pitchFamily="2" charset="-70"/>
                        </a:rPr>
                        <a:t>2.4</a:t>
                      </a:r>
                      <a:endParaRPr lang="lt-LT" sz="800" b="0" i="0" u="none" strike="noStrike">
                        <a:solidFill>
                          <a:schemeClr val="tx1"/>
                        </a:solidFill>
                        <a:effectLst/>
                        <a:latin typeface="Public Sans Ligh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rtl="0" fontAlgn="ctr"/>
                      <a:r>
                        <a:rPr lang="en-US" sz="800" b="0" i="0" u="none" strike="noStrike">
                          <a:solidFill>
                            <a:schemeClr val="tx1"/>
                          </a:solidFill>
                          <a:effectLst/>
                          <a:latin typeface="Public Sans Light"/>
                        </a:rPr>
                        <a:t>(2.4)</a:t>
                      </a:r>
                      <a:endParaRPr lang="lt-LT" sz="800" b="0" i="0" u="none" strike="noStrike">
                        <a:solidFill>
                          <a:schemeClr val="tx1"/>
                        </a:solidFill>
                        <a:effectLst/>
                        <a:latin typeface="Public Sans Light"/>
                      </a:endParaRPr>
                    </a:p>
                  </a:txBody>
                  <a:tcPr marL="0" marR="7200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rtl="0" fontAlgn="ctr"/>
                      <a:r>
                        <a:rPr lang="en-US" sz="800" b="0" i="0" u="none" strike="noStrike">
                          <a:solidFill>
                            <a:schemeClr val="tx1"/>
                          </a:solidFill>
                          <a:effectLst/>
                          <a:latin typeface="Public Sans Light"/>
                        </a:rPr>
                        <a:t>(3.0)</a:t>
                      </a:r>
                      <a:endParaRPr lang="lt-LT" sz="800" b="0" i="0" u="none" strike="noStrike">
                        <a:solidFill>
                          <a:schemeClr val="tx1"/>
                        </a:solidFill>
                        <a:effectLst/>
                        <a:latin typeface="Public Sans Light"/>
                      </a:endParaRPr>
                    </a:p>
                  </a:txBody>
                  <a:tcPr marL="0" marR="7200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93270901"/>
                  </a:ext>
                </a:extLst>
              </a:tr>
              <a:tr h="184202">
                <a:tc>
                  <a:txBody>
                    <a:bodyPr/>
                    <a:lstStyle/>
                    <a:p>
                      <a:pPr algn="l" rtl="0" fontAlgn="ctr"/>
                      <a:r>
                        <a:rPr lang="lt-LT" sz="800" b="0" i="0" u="none" strike="noStrike">
                          <a:solidFill>
                            <a:schemeClr val="tx1"/>
                          </a:solidFill>
                          <a:effectLst/>
                          <a:latin typeface="+mj-lt"/>
                        </a:rPr>
                        <a:t>  </a:t>
                      </a:r>
                      <a:r>
                        <a:rPr lang="lt-LT" sz="800" b="0" i="0" u="none" strike="noStrike" err="1">
                          <a:solidFill>
                            <a:schemeClr val="tx1"/>
                          </a:solidFill>
                          <a:effectLst/>
                          <a:latin typeface="+mj-lt"/>
                        </a:rPr>
                        <a:t>Total</a:t>
                      </a:r>
                      <a:endParaRPr lang="lt-LT" sz="800" b="0" i="0" u="none" strike="noStrike">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marL="0" algn="ctr" defTabSz="914400" rtl="0" eaLnBrk="1" fontAlgn="ctr" latinLnBrk="0" hangingPunct="1"/>
                      <a:r>
                        <a:rPr lang="en-US" sz="800" b="0" i="0" u="none" strike="noStrike" kern="1200">
                          <a:solidFill>
                            <a:schemeClr val="tx1"/>
                          </a:solidFill>
                          <a:effectLst/>
                          <a:latin typeface="Public Sans SemiBold" pitchFamily="2" charset="-70"/>
                          <a:ea typeface="+mn-ea"/>
                          <a:cs typeface="+mn-cs"/>
                        </a:rPr>
                        <a:t>(</a:t>
                      </a:r>
                      <a:r>
                        <a:rPr lang="lt-LT" sz="800" b="0" i="0" u="none" strike="noStrike" kern="1200">
                          <a:solidFill>
                            <a:schemeClr val="tx1"/>
                          </a:solidFill>
                          <a:effectLst/>
                          <a:latin typeface="Public Sans SemiBold"/>
                          <a:ea typeface="+mn-ea"/>
                          <a:cs typeface="+mn-cs"/>
                        </a:rPr>
                        <a:t>2.7</a:t>
                      </a:r>
                      <a:r>
                        <a:rPr lang="en-US" sz="800" b="0" i="0" u="none" strike="noStrike" kern="1200">
                          <a:solidFill>
                            <a:schemeClr val="tx1"/>
                          </a:solidFill>
                          <a:effectLst/>
                          <a:latin typeface="Public Sans SemiBold" pitchFamily="2" charset="-70"/>
                          <a:ea typeface="+mn-ea"/>
                          <a:cs typeface="+mn-cs"/>
                        </a:rPr>
                        <a:t>)</a:t>
                      </a:r>
                      <a:endParaRPr lang="lt-LT" sz="800" b="0" i="0" u="none" strike="noStrike" kern="1200">
                        <a:solidFill>
                          <a:schemeClr val="tx1"/>
                        </a:solidFill>
                        <a:effectLst/>
                        <a:latin typeface="Public Sans SemiBold"/>
                        <a:ea typeface="+mn-ea"/>
                        <a:cs typeface="+mn-cs"/>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algn="ctr" rtl="0" fontAlgn="ctr"/>
                      <a:r>
                        <a:rPr lang="en-US" sz="800" b="0" i="0" u="none" strike="noStrike">
                          <a:solidFill>
                            <a:schemeClr val="tx1"/>
                          </a:solidFill>
                          <a:effectLst/>
                          <a:latin typeface="Public Sans SemiBold" pitchFamily="2" charset="-70"/>
                        </a:rPr>
                        <a:t>(</a:t>
                      </a:r>
                      <a:r>
                        <a:rPr lang="lt-LT" sz="800" b="0" i="0" u="none" strike="noStrike">
                          <a:solidFill>
                            <a:schemeClr val="tx1"/>
                          </a:solidFill>
                          <a:effectLst/>
                          <a:latin typeface="Public Sans SemiBold"/>
                        </a:rPr>
                        <a:t>1.6</a:t>
                      </a:r>
                      <a:r>
                        <a:rPr lang="en-US" sz="800" b="0" i="0" u="none" strike="noStrike">
                          <a:solidFill>
                            <a:schemeClr val="tx1"/>
                          </a:solidFill>
                          <a:effectLst/>
                          <a:latin typeface="Public Sans SemiBold" pitchFamily="2" charset="-70"/>
                        </a:rPr>
                        <a:t>)</a:t>
                      </a:r>
                      <a:endParaRPr lang="lt-LT" sz="800" b="0" i="0" u="none" strike="noStrike">
                        <a:solidFill>
                          <a:schemeClr val="tx1"/>
                        </a:solidFill>
                        <a:effectLst/>
                        <a:latin typeface="Public Sans SemiBold"/>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a:solidFill>
                            <a:schemeClr val="tx1"/>
                          </a:solidFill>
                          <a:effectLst/>
                          <a:latin typeface="Public Sans SemiBold" pitchFamily="2" charset="-70"/>
                        </a:rPr>
                        <a:t>(3</a:t>
                      </a:r>
                      <a:r>
                        <a:rPr lang="lt-LT" sz="800" b="0" i="0" u="none" strike="noStrike">
                          <a:solidFill>
                            <a:schemeClr val="tx1"/>
                          </a:solidFill>
                          <a:effectLst/>
                          <a:latin typeface="Public Sans SemiBold"/>
                        </a:rPr>
                        <a:t>.</a:t>
                      </a:r>
                      <a:r>
                        <a:rPr lang="en-US" sz="800" b="0" i="0" u="none" strike="noStrike">
                          <a:solidFill>
                            <a:schemeClr val="tx1"/>
                          </a:solidFill>
                          <a:effectLst/>
                          <a:latin typeface="Public Sans SemiBold" pitchFamily="2" charset="-70"/>
                        </a:rPr>
                        <a:t>0)</a:t>
                      </a:r>
                      <a:endParaRPr lang="lt-LT" sz="800" b="0" i="0" u="none" strike="noStrike">
                        <a:solidFill>
                          <a:schemeClr val="tx1"/>
                        </a:solidFill>
                        <a:effectLst/>
                        <a:latin typeface="Public Sans SemiBold"/>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a:solidFill>
                            <a:schemeClr val="tx1"/>
                          </a:solidFill>
                          <a:effectLst/>
                          <a:latin typeface="Public Sans SemiBold"/>
                        </a:rPr>
                        <a:t>(4.0)</a:t>
                      </a:r>
                      <a:endParaRPr lang="lt-LT" sz="800" b="0" i="0" u="none" strike="noStrike">
                        <a:solidFill>
                          <a:schemeClr val="tx1"/>
                        </a:solidFill>
                        <a:effectLst/>
                        <a:latin typeface="Public Sans SemiBold"/>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algn="ctr" rtl="0" fontAlgn="ctr"/>
                      <a:r>
                        <a:rPr lang="en-US" sz="800" b="0" i="0" u="none" strike="noStrike">
                          <a:solidFill>
                            <a:schemeClr val="tx1"/>
                          </a:solidFill>
                          <a:effectLst/>
                          <a:latin typeface="Public Sans SemiBold"/>
                        </a:rPr>
                        <a:t>(1.9)</a:t>
                      </a:r>
                      <a:endParaRPr lang="lt-LT" sz="800" b="0" i="0" u="none" strike="noStrike">
                        <a:solidFill>
                          <a:schemeClr val="tx1"/>
                        </a:solidFill>
                        <a:effectLst/>
                        <a:latin typeface="Public Sans SemiBold"/>
                      </a:endParaRPr>
                    </a:p>
                  </a:txBody>
                  <a:tcPr marL="0" marR="7200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tc>
                  <a:txBody>
                    <a:bodyPr/>
                    <a:lstStyle/>
                    <a:p>
                      <a:pPr algn="ctr" rtl="0" fontAlgn="ctr"/>
                      <a:r>
                        <a:rPr lang="en-US" sz="800" b="0" i="0" u="none" strike="noStrike">
                          <a:solidFill>
                            <a:schemeClr val="tx1"/>
                          </a:solidFill>
                          <a:effectLst/>
                          <a:latin typeface="Public Sans SemiBold"/>
                        </a:rPr>
                        <a:t>(2.3)</a:t>
                      </a:r>
                      <a:endParaRPr lang="lt-LT" sz="800" b="0" i="0" u="none" strike="noStrike">
                        <a:solidFill>
                          <a:schemeClr val="tx1"/>
                        </a:solidFill>
                        <a:effectLst/>
                        <a:latin typeface="Public Sans SemiBold"/>
                      </a:endParaRPr>
                    </a:p>
                  </a:txBody>
                  <a:tcPr marL="0" marR="7200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alpha val="40000"/>
                      </a:srgbClr>
                    </a:solidFill>
                  </a:tcPr>
                </a:tc>
                <a:extLst>
                  <a:ext uri="{0D108BD9-81ED-4DB2-BD59-A6C34878D82A}">
                    <a16:rowId xmlns:a16="http://schemas.microsoft.com/office/drawing/2014/main" val="3788403915"/>
                  </a:ext>
                </a:extLst>
              </a:tr>
              <a:tr h="171984">
                <a:tc>
                  <a:txBody>
                    <a:bodyPr/>
                    <a:lstStyle/>
                    <a:p>
                      <a:pPr algn="l" fontAlgn="t"/>
                      <a:endParaRPr lang="lt-LT" sz="800" b="0" i="0" u="none" strike="noStrike">
                        <a:solidFill>
                          <a:schemeClr val="tx1"/>
                        </a:solidFill>
                        <a:effectLst/>
                        <a:latin typeface="+mj-lt"/>
                      </a:endParaRPr>
                    </a:p>
                  </a:txBody>
                  <a:tcPr marL="0" marR="0" marT="0" marB="0" anchor="ctr">
                    <a:lnL>
                      <a:noFill/>
                    </a:lnL>
                    <a:lnR>
                      <a:noFill/>
                    </a:lnR>
                    <a:lnT>
                      <a:noFill/>
                    </a:lnT>
                    <a:lnB>
                      <a:noFill/>
                    </a:lnB>
                  </a:tcPr>
                </a:tc>
                <a:tc>
                  <a:txBody>
                    <a:bodyPr/>
                    <a:lstStyle/>
                    <a:p>
                      <a:pPr algn="ctr" fontAlgn="t"/>
                      <a:endParaRPr lang="lt-LT" sz="800" b="0" i="0" u="none" strike="noStrike">
                        <a:solidFill>
                          <a:schemeClr val="tx1"/>
                        </a:solidFill>
                        <a:effectLst/>
                        <a:latin typeface="Public Sans Light" pitchFamily="2" charset="-70"/>
                      </a:endParaRPr>
                    </a:p>
                  </a:txBody>
                  <a:tcPr marL="0" marR="0" marT="0" marB="0" anchor="ctr">
                    <a:lnL>
                      <a:noFill/>
                    </a:lnL>
                    <a:lnR>
                      <a:noFill/>
                    </a:lnR>
                    <a:lnT>
                      <a:noFill/>
                    </a:lnT>
                    <a:lnB>
                      <a:noFill/>
                    </a:lnB>
                    <a:noFill/>
                  </a:tcPr>
                </a:tc>
                <a:tc>
                  <a:txBody>
                    <a:bodyPr/>
                    <a:lstStyle/>
                    <a:p>
                      <a:pPr algn="l" fontAlgn="b"/>
                      <a:endParaRPr lang="lt-LT" sz="800" b="0" i="0" u="none" strike="noStrike">
                        <a:solidFill>
                          <a:schemeClr val="tx1"/>
                        </a:solidFill>
                        <a:effectLst/>
                        <a:latin typeface="Public Sans Light" pitchFamily="2" charset="-70"/>
                      </a:endParaRPr>
                    </a:p>
                  </a:txBody>
                  <a:tcPr marL="0" marR="0" marT="0" marB="0" anchor="ctr">
                    <a:lnL>
                      <a:noFill/>
                    </a:lnL>
                    <a:lnR>
                      <a:noFill/>
                    </a:lnR>
                    <a:lnT>
                      <a:noFill/>
                    </a:lnT>
                    <a:lnB>
                      <a:noFill/>
                    </a:lnB>
                  </a:tcPr>
                </a:tc>
                <a:tc>
                  <a:txBody>
                    <a:bodyPr/>
                    <a:lstStyle/>
                    <a:p>
                      <a:pPr algn="l" fontAlgn="b"/>
                      <a:endParaRPr lang="lt-LT" sz="800" b="0" i="0" u="none" strike="noStrike">
                        <a:solidFill>
                          <a:schemeClr val="tx1"/>
                        </a:solidFill>
                        <a:effectLst/>
                        <a:latin typeface="Public Sans Light" pitchFamily="2" charset="-70"/>
                      </a:endParaRPr>
                    </a:p>
                  </a:txBody>
                  <a:tcPr marL="0" marR="0" marT="0" marB="0" anchor="ctr">
                    <a:lnL>
                      <a:noFill/>
                    </a:lnL>
                    <a:lnR>
                      <a:noFill/>
                    </a:lnR>
                    <a:lnT>
                      <a:noFill/>
                    </a:lnT>
                    <a:lnB>
                      <a:noFill/>
                    </a:lnB>
                  </a:tcPr>
                </a:tc>
                <a:tc>
                  <a:txBody>
                    <a:bodyPr/>
                    <a:lstStyle/>
                    <a:p>
                      <a:pPr algn="l" fontAlgn="b"/>
                      <a:endParaRPr lang="lt-LT" sz="800" b="0" i="0" u="none" strike="noStrike">
                        <a:solidFill>
                          <a:schemeClr val="tx1"/>
                        </a:solidFill>
                        <a:effectLst/>
                        <a:latin typeface="Public Sans Light" pitchFamily="2" charset="-70"/>
                      </a:endParaRPr>
                    </a:p>
                  </a:txBody>
                  <a:tcPr marL="0" marR="0" marT="0" marB="0" anchor="ctr">
                    <a:lnL>
                      <a:noFill/>
                    </a:lnL>
                    <a:lnR>
                      <a:noFill/>
                    </a:lnR>
                    <a:lnT>
                      <a:noFill/>
                    </a:lnT>
                    <a:lnB>
                      <a:noFill/>
                    </a:lnB>
                  </a:tcPr>
                </a:tc>
                <a:tc>
                  <a:txBody>
                    <a:bodyPr/>
                    <a:lstStyle/>
                    <a:p>
                      <a:pPr algn="ctr" fontAlgn="b"/>
                      <a:endParaRPr lang="lt-LT" sz="800" b="0" i="0" u="none" strike="noStrike">
                        <a:solidFill>
                          <a:schemeClr val="tx1"/>
                        </a:solidFill>
                        <a:effectLst/>
                        <a:latin typeface="Public Sans Light" pitchFamily="2" charset="-70"/>
                      </a:endParaRPr>
                    </a:p>
                  </a:txBody>
                  <a:tcPr marL="0" marR="72000" marT="0" marB="0" anchor="ctr">
                    <a:lnL>
                      <a:noFill/>
                    </a:lnL>
                    <a:lnR>
                      <a:noFill/>
                    </a:lnR>
                    <a:lnT>
                      <a:noFill/>
                    </a:lnT>
                    <a:lnB>
                      <a:noFill/>
                    </a:lnB>
                    <a:noFill/>
                  </a:tcPr>
                </a:tc>
                <a:tc>
                  <a:txBody>
                    <a:bodyPr/>
                    <a:lstStyle/>
                    <a:p>
                      <a:pPr algn="ctr" fontAlgn="b"/>
                      <a:endParaRPr lang="lt-LT" sz="800" b="0" i="0" u="none" strike="noStrike">
                        <a:solidFill>
                          <a:schemeClr val="tx1"/>
                        </a:solidFill>
                        <a:effectLst/>
                        <a:latin typeface="Public Sans Light" pitchFamily="2" charset="-70"/>
                      </a:endParaRPr>
                    </a:p>
                  </a:txBody>
                  <a:tcPr marL="0" marR="72000" marT="0" marB="0" anchor="ctr">
                    <a:lnL>
                      <a:noFill/>
                    </a:lnL>
                    <a:lnR>
                      <a:noFill/>
                    </a:lnR>
                    <a:lnT>
                      <a:noFill/>
                    </a:lnT>
                    <a:lnB>
                      <a:noFill/>
                    </a:lnB>
                    <a:noFill/>
                  </a:tcPr>
                </a:tc>
                <a:extLst>
                  <a:ext uri="{0D108BD9-81ED-4DB2-BD59-A6C34878D82A}">
                    <a16:rowId xmlns:a16="http://schemas.microsoft.com/office/drawing/2014/main" val="3890316593"/>
                  </a:ext>
                </a:extLst>
              </a:tr>
              <a:tr h="104798">
                <a:tc>
                  <a:txBody>
                    <a:bodyPr/>
                    <a:lstStyle/>
                    <a:p>
                      <a:pPr algn="l" rtl="0" fontAlgn="ctr"/>
                      <a:endParaRPr lang="lt-LT" sz="800" b="1" i="0" u="none" strike="noStrike">
                        <a:solidFill>
                          <a:schemeClr val="tx1"/>
                        </a:solidFill>
                        <a:effectLst/>
                        <a:latin typeface="+mj-lt"/>
                      </a:endParaRPr>
                    </a:p>
                  </a:txBody>
                  <a:tcPr marR="0" marT="0" marB="0" anchor="ctr">
                    <a:lnL>
                      <a:noFill/>
                    </a:lnL>
                    <a:lnR>
                      <a:noFill/>
                    </a:lnR>
                    <a:lnT>
                      <a:noFill/>
                    </a:lnT>
                    <a:lnB w="317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a:solidFill>
                            <a:schemeClr val="tx1"/>
                          </a:solidFill>
                          <a:effectLst/>
                          <a:latin typeface="Calibri" panose="020F0502020204030204" pitchFamily="34" charset="0"/>
                          <a:ea typeface="+mn-ea"/>
                          <a:cs typeface="+mn-cs"/>
                        </a:rPr>
                        <a:t>LTM Q1’24</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a:solidFill>
                            <a:schemeClr val="tx1"/>
                          </a:solidFill>
                          <a:effectLst/>
                          <a:latin typeface="Calibri" panose="020F0502020204030204" pitchFamily="34" charset="0"/>
                          <a:ea typeface="+mn-ea"/>
                          <a:cs typeface="+mn-cs"/>
                        </a:rPr>
                        <a:t>LTM Q2’24</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a:solidFill>
                            <a:schemeClr val="tx1"/>
                          </a:solidFill>
                          <a:effectLst/>
                          <a:latin typeface="Calibri" panose="020F0502020204030204" pitchFamily="34" charset="0"/>
                          <a:ea typeface="+mn-ea"/>
                          <a:cs typeface="+mn-cs"/>
                        </a:rPr>
                        <a:t>LTM Q3’24</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a:solidFill>
                            <a:schemeClr val="tx1"/>
                          </a:solidFill>
                          <a:effectLst/>
                          <a:latin typeface="Calibri" panose="020F0502020204030204" pitchFamily="34" charset="0"/>
                          <a:ea typeface="+mn-ea"/>
                          <a:cs typeface="+mn-cs"/>
                        </a:rPr>
                        <a:t>LTM Q4’24</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a:solidFill>
                            <a:schemeClr val="tx1"/>
                          </a:solidFill>
                          <a:effectLst/>
                          <a:latin typeface="Calibri" panose="020F0502020204030204" pitchFamily="34" charset="0"/>
                          <a:ea typeface="+mn-ea"/>
                          <a:cs typeface="+mn-cs"/>
                        </a:rPr>
                        <a:t>LTM Q1’25</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kern="1200">
                          <a:solidFill>
                            <a:schemeClr val="tx1"/>
                          </a:solidFill>
                          <a:effectLst/>
                          <a:latin typeface="Calibri" panose="020F0502020204030204" pitchFamily="34" charset="0"/>
                          <a:ea typeface="+mn-ea"/>
                          <a:cs typeface="+mn-cs"/>
                        </a:rPr>
                        <a:t>LTM Q2’25</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09997781"/>
                  </a:ext>
                </a:extLst>
              </a:tr>
              <a:tr h="0">
                <a:tc>
                  <a:txBody>
                    <a:bodyPr/>
                    <a:lstStyle/>
                    <a:p>
                      <a:pPr algn="l" rtl="0" fontAlgn="ctr"/>
                      <a:r>
                        <a:rPr lang="lt-LT" sz="800" b="0" i="0" u="none" strike="noStrike">
                          <a:solidFill>
                            <a:schemeClr val="tx1"/>
                          </a:solidFill>
                          <a:effectLst/>
                          <a:latin typeface="+mj-lt"/>
                        </a:rPr>
                        <a:t>Corporate</a:t>
                      </a:r>
                    </a:p>
                  </a:txBody>
                  <a:tcPr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a:solidFill>
                            <a:schemeClr val="tx1"/>
                          </a:solidFill>
                          <a:effectLst/>
                          <a:latin typeface="Calibri" panose="020F0502020204030204" pitchFamily="34" charset="0"/>
                          <a:ea typeface="+mn-ea"/>
                          <a:cs typeface="+mn-cs"/>
                        </a:rPr>
                        <a:t>0.04%</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0.00%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0.11%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0.22%</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0.22%</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39960898"/>
                  </a:ext>
                </a:extLst>
              </a:tr>
              <a:tr h="104798">
                <a:tc>
                  <a:txBody>
                    <a:bodyPr/>
                    <a:lstStyle/>
                    <a:p>
                      <a:pPr algn="l" rtl="0" fontAlgn="ctr"/>
                      <a:r>
                        <a:rPr lang="lt-LT" sz="800" b="0" i="0" u="none" strike="noStrike" err="1">
                          <a:solidFill>
                            <a:schemeClr val="tx1"/>
                          </a:solidFill>
                          <a:effectLst/>
                          <a:latin typeface="+mj-lt"/>
                        </a:rPr>
                        <a:t>Consumer</a:t>
                      </a:r>
                      <a:r>
                        <a:rPr lang="lt-LT" sz="800" b="0" i="0" u="none" strike="noStrike">
                          <a:solidFill>
                            <a:schemeClr val="tx1"/>
                          </a:solidFill>
                          <a:effectLst/>
                          <a:latin typeface="+mj-lt"/>
                        </a:rPr>
                        <a:t> </a:t>
                      </a:r>
                    </a:p>
                  </a:txBody>
                  <a:tcPr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a:solidFill>
                            <a:schemeClr val="tx1"/>
                          </a:solidFill>
                          <a:effectLst/>
                          <a:latin typeface="Calibri" panose="020F0502020204030204" pitchFamily="34" charset="0"/>
                          <a:ea typeface="+mn-ea"/>
                          <a:cs typeface="+mn-cs"/>
                        </a:rPr>
                        <a:t>3.32%</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3.44%</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3.26%</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1.94%</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1.30%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1.15%</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92376034"/>
                  </a:ext>
                </a:extLst>
              </a:tr>
              <a:tr h="0">
                <a:tc>
                  <a:txBody>
                    <a:bodyPr/>
                    <a:lstStyle/>
                    <a:p>
                      <a:pPr algn="l" rtl="0" fontAlgn="ctr"/>
                      <a:r>
                        <a:rPr lang="lt-LT" sz="800" b="0" i="0" u="none" strike="noStrike" err="1">
                          <a:solidFill>
                            <a:schemeClr val="tx1"/>
                          </a:solidFill>
                          <a:effectLst/>
                          <a:latin typeface="+mj-lt"/>
                        </a:rPr>
                        <a:t>Mortgage</a:t>
                      </a:r>
                      <a:endParaRPr lang="lt-LT" sz="800" b="0" i="0" u="none" strike="noStrike">
                        <a:solidFill>
                          <a:schemeClr val="tx1"/>
                        </a:solidFill>
                        <a:effectLst/>
                        <a:latin typeface="+mj-lt"/>
                      </a:endParaRPr>
                    </a:p>
                  </a:txBody>
                  <a:tcPr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a:solidFill>
                            <a:schemeClr val="tx1"/>
                          </a:solidFill>
                          <a:effectLst/>
                          <a:latin typeface="Calibri" panose="020F0502020204030204" pitchFamily="34" charset="0"/>
                          <a:ea typeface="+mn-ea"/>
                          <a:cs typeface="+mn-cs"/>
                        </a:rPr>
                        <a:t>0.10%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0.09%</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(0.07%)</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(0.03%)</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0.13%</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0.35%</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95539258"/>
                  </a:ext>
                </a:extLst>
              </a:tr>
              <a:tr h="0">
                <a:tc>
                  <a:txBody>
                    <a:bodyPr/>
                    <a:lstStyle/>
                    <a:p>
                      <a:pPr algn="l" rtl="0" fontAlgn="ctr"/>
                      <a:r>
                        <a:rPr lang="lt-LT" sz="800" b="0" i="0" u="none" strike="noStrike">
                          <a:solidFill>
                            <a:schemeClr val="tx1"/>
                          </a:solidFill>
                          <a:effectLst/>
                          <a:latin typeface="+mj-lt"/>
                        </a:rPr>
                        <a:t>Renovation and Other</a:t>
                      </a:r>
                    </a:p>
                  </a:txBody>
                  <a:tcPr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lt-LT" sz="800" b="0" i="0" u="none" strike="noStrike" kern="1200">
                          <a:solidFill>
                            <a:schemeClr val="tx1"/>
                          </a:solidFill>
                          <a:effectLst/>
                          <a:latin typeface="Calibri" panose="020F0502020204030204" pitchFamily="34" charset="0"/>
                          <a:ea typeface="+mn-ea"/>
                          <a:cs typeface="+mn-cs"/>
                        </a:rPr>
                        <a:t>1</a:t>
                      </a:r>
                      <a:r>
                        <a:rPr lang="en-US" sz="800" b="0" i="0" u="none" strike="noStrike" kern="1200">
                          <a:solidFill>
                            <a:schemeClr val="tx1"/>
                          </a:solidFill>
                          <a:effectLst/>
                          <a:latin typeface="Calibri" panose="020F0502020204030204" pitchFamily="34" charset="0"/>
                          <a:ea typeface="+mn-ea"/>
                          <a:cs typeface="+mn-cs"/>
                        </a:rPr>
                        <a:t>.</a:t>
                      </a:r>
                      <a:r>
                        <a:rPr lang="lt-LT" sz="800" b="0" i="0" u="none" strike="noStrike" kern="1200">
                          <a:solidFill>
                            <a:schemeClr val="tx1"/>
                          </a:solidFill>
                          <a:effectLst/>
                          <a:latin typeface="Calibri" panose="020F0502020204030204" pitchFamily="34" charset="0"/>
                          <a:ea typeface="+mn-ea"/>
                          <a:cs typeface="+mn-cs"/>
                        </a:rPr>
                        <a:t>39</a:t>
                      </a:r>
                      <a:r>
                        <a:rPr lang="en-US" sz="800" b="0" i="0" u="none" strike="noStrike" kern="1200">
                          <a:solidFill>
                            <a:schemeClr val="tx1"/>
                          </a:solidFill>
                          <a:effectLst/>
                          <a:latin typeface="Calibri" panose="020F0502020204030204" pitchFamily="34" charset="0"/>
                          <a:ea typeface="+mn-ea"/>
                          <a:cs typeface="+mn-cs"/>
                        </a:rPr>
                        <a:t>%</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1.05%</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0.79%</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0.43%</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0.31%</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(0.49%)</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05240645"/>
                  </a:ext>
                </a:extLst>
              </a:tr>
              <a:tr h="184202">
                <a:tc>
                  <a:txBody>
                    <a:bodyPr/>
                    <a:lstStyle/>
                    <a:p>
                      <a:pPr algn="l" rtl="0" fontAlgn="ctr"/>
                      <a:r>
                        <a:rPr lang="lt-LT" sz="800" b="0" i="0" u="none" strike="noStrike">
                          <a:solidFill>
                            <a:schemeClr val="tx1"/>
                          </a:solidFill>
                          <a:effectLst/>
                          <a:latin typeface="+mj-lt"/>
                        </a:rPr>
                        <a:t>  </a:t>
                      </a:r>
                      <a:r>
                        <a:rPr lang="lt-LT" sz="800" b="0" i="0" u="none" strike="noStrike" err="1">
                          <a:solidFill>
                            <a:schemeClr val="tx1"/>
                          </a:solidFill>
                          <a:effectLst/>
                          <a:latin typeface="+mj-lt"/>
                        </a:rPr>
                        <a:t>Total</a:t>
                      </a:r>
                      <a:r>
                        <a:rPr lang="lt-LT" sz="800" b="0" i="0" u="none" strike="noStrike">
                          <a:solidFill>
                            <a:schemeClr val="tx1"/>
                          </a:solidFill>
                          <a:effectLst/>
                          <a:latin typeface="+mj-lt"/>
                        </a:rPr>
                        <a:t> </a:t>
                      </a:r>
                      <a:r>
                        <a:rPr lang="lt-LT" sz="800" b="0" i="0" u="none" strike="noStrike" err="1">
                          <a:solidFill>
                            <a:schemeClr val="tx1"/>
                          </a:solidFill>
                          <a:effectLst/>
                          <a:latin typeface="+mj-lt"/>
                        </a:rPr>
                        <a:t>CoR</a:t>
                      </a:r>
                      <a:endParaRPr lang="lt-LT" sz="800" b="0" i="0" u="none" strike="noStrike">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algn="ctr" defTabSz="914400" rtl="0" eaLnBrk="1" fontAlgn="ctr" latinLnBrk="0" hangingPunct="1"/>
                      <a:r>
                        <a:rPr lang="en-US" sz="800" b="0" i="0" u="none" strike="noStrike" kern="1200">
                          <a:solidFill>
                            <a:schemeClr val="tx1"/>
                          </a:solidFill>
                          <a:effectLst/>
                          <a:latin typeface="Calibri" panose="020F0502020204030204" pitchFamily="34" charset="0"/>
                          <a:ea typeface="+mn-ea"/>
                          <a:cs typeface="+mn-cs"/>
                        </a:rPr>
                        <a:t>0.54%</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0.49%</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0.46%</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0.35%</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0.32%</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kern="1200">
                          <a:solidFill>
                            <a:schemeClr val="tx1"/>
                          </a:solidFill>
                          <a:effectLst/>
                          <a:latin typeface="Calibri" panose="020F0502020204030204" pitchFamily="34" charset="0"/>
                          <a:ea typeface="+mn-ea"/>
                          <a:cs typeface="+mn-cs"/>
                        </a:rPr>
                        <a:t>0.33%</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rgbClr val="EFF3FF">
                        <a:alpha val="40000"/>
                      </a:srgbClr>
                    </a:solidFill>
                  </a:tcPr>
                </a:tc>
                <a:extLst>
                  <a:ext uri="{0D108BD9-81ED-4DB2-BD59-A6C34878D82A}">
                    <a16:rowId xmlns:a16="http://schemas.microsoft.com/office/drawing/2014/main" val="2781976119"/>
                  </a:ext>
                </a:extLst>
              </a:tr>
            </a:tbl>
          </a:graphicData>
        </a:graphic>
      </p:graphicFrame>
      <p:sp>
        <p:nvSpPr>
          <p:cNvPr id="16" name="Rectangle: Rounded Corners 15">
            <a:extLst>
              <a:ext uri="{FF2B5EF4-FFF2-40B4-BE49-F238E27FC236}">
                <a16:creationId xmlns:a16="http://schemas.microsoft.com/office/drawing/2014/main" id="{3671DD24-25D5-2715-F1F0-391BDB752956}"/>
              </a:ext>
            </a:extLst>
          </p:cNvPr>
          <p:cNvSpPr>
            <a:spLocks noChangeAspect="1"/>
          </p:cNvSpPr>
          <p:nvPr/>
        </p:nvSpPr>
        <p:spPr>
          <a:xfrm>
            <a:off x="1702999" y="4346766"/>
            <a:ext cx="1583135" cy="339331"/>
          </a:xfrm>
          <a:prstGeom prst="roundRect">
            <a:avLst>
              <a:gd name="adj" fmla="val 50000"/>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kumimoji="0" lang="en-US" sz="900" b="0" i="0" u="none" strike="noStrike" kern="0" cap="none" spc="0" normalizeH="0" baseline="0" noProof="0">
                <a:ln>
                  <a:noFill/>
                </a:ln>
                <a:solidFill>
                  <a:schemeClr val="accent1"/>
                </a:solidFill>
                <a:effectLst/>
                <a:uLnTx/>
                <a:uFillTx/>
                <a:latin typeface="+mj-lt"/>
                <a:sym typeface="Helvetica Neue"/>
              </a:rPr>
              <a:t>Loan impairment Losses</a:t>
            </a:r>
          </a:p>
        </p:txBody>
      </p:sp>
      <p:sp>
        <p:nvSpPr>
          <p:cNvPr id="18" name="Rectangle: Rounded Corners 17">
            <a:extLst>
              <a:ext uri="{FF2B5EF4-FFF2-40B4-BE49-F238E27FC236}">
                <a16:creationId xmlns:a16="http://schemas.microsoft.com/office/drawing/2014/main" id="{0271F396-1815-D156-B10B-734591CA974A}"/>
              </a:ext>
            </a:extLst>
          </p:cNvPr>
          <p:cNvSpPr>
            <a:spLocks noChangeAspect="1"/>
          </p:cNvSpPr>
          <p:nvPr/>
        </p:nvSpPr>
        <p:spPr>
          <a:xfrm>
            <a:off x="1685587" y="5292121"/>
            <a:ext cx="1583135" cy="303636"/>
          </a:xfrm>
          <a:prstGeom prst="roundRect">
            <a:avLst>
              <a:gd name="adj" fmla="val 50000"/>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Aft>
                <a:spcPts val="0"/>
              </a:spcAft>
              <a:buClrTx/>
              <a:buSzTx/>
              <a:buFontTx/>
              <a:buNone/>
              <a:tabLst/>
              <a:defRPr/>
            </a:pPr>
            <a:r>
              <a:rPr kumimoji="0" lang="en-US" sz="900" b="0" i="0" u="none" strike="noStrike" kern="0" cap="none" spc="0" normalizeH="0" baseline="0" noProof="0">
                <a:ln>
                  <a:noFill/>
                </a:ln>
                <a:solidFill>
                  <a:schemeClr val="accent3"/>
                </a:solidFill>
                <a:effectLst/>
                <a:uLnTx/>
                <a:uFillTx/>
                <a:latin typeface="+mj-lt"/>
                <a:sym typeface="Helvetica Neue"/>
              </a:rPr>
              <a:t>Cost of Risk </a:t>
            </a:r>
          </a:p>
          <a:p>
            <a:pPr marL="0" marR="0" lvl="0" indent="0" algn="ctr" defTabSz="2438337" rtl="0" eaLnBrk="1" fontAlgn="auto" latinLnBrk="0" hangingPunct="0">
              <a:lnSpc>
                <a:spcPct val="90000"/>
              </a:lnSpc>
              <a:spcAft>
                <a:spcPts val="0"/>
              </a:spcAft>
              <a:buClrTx/>
              <a:buSzTx/>
              <a:buFontTx/>
              <a:buNone/>
              <a:tabLst/>
              <a:defRPr/>
            </a:pPr>
            <a:r>
              <a:rPr kumimoji="0" lang="en-US" sz="900" b="0" i="1" u="none" strike="noStrike" kern="0" cap="none" spc="0" normalizeH="0" baseline="0" noProof="0">
                <a:ln>
                  <a:noFill/>
                </a:ln>
                <a:solidFill>
                  <a:schemeClr val="accent3"/>
                </a:solidFill>
                <a:effectLst/>
                <a:uLnTx/>
                <a:uFillTx/>
                <a:latin typeface="+mj-lt"/>
                <a:sym typeface="Helvetica Neue"/>
              </a:rPr>
              <a:t>(Trailing 12 Months)</a:t>
            </a:r>
          </a:p>
        </p:txBody>
      </p:sp>
      <p:sp>
        <p:nvSpPr>
          <p:cNvPr id="19" name="Right Brace 18">
            <a:extLst>
              <a:ext uri="{FF2B5EF4-FFF2-40B4-BE49-F238E27FC236}">
                <a16:creationId xmlns:a16="http://schemas.microsoft.com/office/drawing/2014/main" id="{BA365925-C318-9B5D-77F6-894E013217EE}"/>
              </a:ext>
            </a:extLst>
          </p:cNvPr>
          <p:cNvSpPr/>
          <p:nvPr/>
        </p:nvSpPr>
        <p:spPr>
          <a:xfrm flipH="1">
            <a:off x="3418070" y="4145623"/>
            <a:ext cx="473286" cy="739720"/>
          </a:xfrm>
          <a:prstGeom prst="rightBrace">
            <a:avLst>
              <a:gd name="adj1" fmla="val 0"/>
              <a:gd name="adj2" fmla="val 50000"/>
            </a:avLst>
          </a:prstGeom>
          <a:ln w="63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endParaRPr kumimoji="0" lang="en-US" sz="900" b="0" i="0" u="none" strike="noStrike" kern="0" cap="none" spc="0" normalizeH="0" baseline="0" noProof="0">
              <a:ln>
                <a:noFill/>
              </a:ln>
              <a:solidFill>
                <a:srgbClr val="002C63"/>
              </a:solidFill>
              <a:effectLst/>
              <a:uLnTx/>
              <a:uFillTx/>
              <a:latin typeface="+mj-lt"/>
              <a:ea typeface="+mn-ea"/>
              <a:cs typeface="+mn-cs"/>
              <a:sym typeface="Helvetica Neue"/>
            </a:endParaRPr>
          </a:p>
        </p:txBody>
      </p:sp>
      <p:sp>
        <p:nvSpPr>
          <p:cNvPr id="20" name="Right Brace 19">
            <a:extLst>
              <a:ext uri="{FF2B5EF4-FFF2-40B4-BE49-F238E27FC236}">
                <a16:creationId xmlns:a16="http://schemas.microsoft.com/office/drawing/2014/main" id="{10B09724-8D33-3A52-EA79-4FB36A0751DC}"/>
              </a:ext>
            </a:extLst>
          </p:cNvPr>
          <p:cNvSpPr/>
          <p:nvPr/>
        </p:nvSpPr>
        <p:spPr>
          <a:xfrm flipH="1">
            <a:off x="3418070" y="5074079"/>
            <a:ext cx="473286" cy="739720"/>
          </a:xfrm>
          <a:prstGeom prst="rightBrace">
            <a:avLst>
              <a:gd name="adj1" fmla="val 0"/>
              <a:gd name="adj2" fmla="val 50000"/>
            </a:avLst>
          </a:prstGeom>
          <a:ln w="63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endParaRPr kumimoji="0" lang="en-US" sz="900" b="0" i="0" u="none" strike="noStrike" kern="0" cap="none" spc="0" normalizeH="0" baseline="0" noProof="0">
              <a:ln>
                <a:noFill/>
              </a:ln>
              <a:solidFill>
                <a:srgbClr val="002C63"/>
              </a:solidFill>
              <a:effectLst/>
              <a:uLnTx/>
              <a:uFillTx/>
              <a:latin typeface="+mj-lt"/>
              <a:ea typeface="+mn-ea"/>
              <a:cs typeface="+mn-cs"/>
              <a:sym typeface="Helvetica Neue"/>
            </a:endParaRPr>
          </a:p>
        </p:txBody>
      </p:sp>
      <p:sp>
        <p:nvSpPr>
          <p:cNvPr id="7" name="Slide Number Placeholder 6">
            <a:extLst>
              <a:ext uri="{FF2B5EF4-FFF2-40B4-BE49-F238E27FC236}">
                <a16:creationId xmlns:a16="http://schemas.microsoft.com/office/drawing/2014/main" id="{7A4907AE-04BB-B487-61B5-55FC3B77F5F3}"/>
              </a:ext>
            </a:extLst>
          </p:cNvPr>
          <p:cNvSpPr>
            <a:spLocks noGrp="1"/>
          </p:cNvSpPr>
          <p:nvPr>
            <p:ph type="sldNum" sz="quarter" idx="35"/>
          </p:nvPr>
        </p:nvSpPr>
        <p:spPr/>
        <p:txBody>
          <a:bodyPr/>
          <a:lstStyle/>
          <a:p>
            <a:fld id="{C3BB1ECD-3C15-6449-8A7A-6FD3C9A35B7B}" type="slidenum">
              <a:rPr lang="en-US" smtClean="0"/>
              <a:pPr/>
              <a:t>12</a:t>
            </a:fld>
            <a:endParaRPr lang="en-US"/>
          </a:p>
        </p:txBody>
      </p:sp>
    </p:spTree>
    <p:extLst>
      <p:ext uri="{BB962C8B-B14F-4D97-AF65-F5344CB8AC3E}">
        <p14:creationId xmlns:p14="http://schemas.microsoft.com/office/powerpoint/2010/main" val="1367407235"/>
      </p:ext>
    </p:extLst>
  </p:cSld>
  <p:clrMapOvr>
    <a:masterClrMapping/>
  </p:clrMapOvr>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82A5-E07A-61E6-AB9D-989D8582AEFE}"/>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FCA9210-CA39-A1ED-6DBA-E8D726808C0F}"/>
              </a:ext>
            </a:extLst>
          </p:cNvPr>
          <p:cNvGraphicFramePr/>
          <p:nvPr>
            <p:extLst>
              <p:ext uri="{D42A27DB-BD31-4B8C-83A1-F6EECF244321}">
                <p14:modId xmlns:p14="http://schemas.microsoft.com/office/powerpoint/2010/main" val="3297280446"/>
              </p:ext>
            </p:extLst>
          </p:nvPr>
        </p:nvGraphicFramePr>
        <p:xfrm>
          <a:off x="7297412" y="1255365"/>
          <a:ext cx="4513587" cy="2254409"/>
        </p:xfrm>
        <a:graphic>
          <a:graphicData uri="http://schemas.openxmlformats.org/drawingml/2006/chart">
            <c:chart xmlns:c="http://schemas.openxmlformats.org/drawingml/2006/chart" xmlns:r="http://schemas.openxmlformats.org/officeDocument/2006/relationships" r:id="rId2"/>
          </a:graphicData>
        </a:graphic>
      </p:graphicFrame>
      <p:sp>
        <p:nvSpPr>
          <p:cNvPr id="43" name="Rounded Rectangle 1">
            <a:extLst>
              <a:ext uri="{FF2B5EF4-FFF2-40B4-BE49-F238E27FC236}">
                <a16:creationId xmlns:a16="http://schemas.microsoft.com/office/drawing/2014/main" id="{AC1D2C44-16A7-24B4-35DD-315C39454BAB}"/>
              </a:ext>
            </a:extLst>
          </p:cNvPr>
          <p:cNvSpPr/>
          <p:nvPr/>
        </p:nvSpPr>
        <p:spPr>
          <a:xfrm>
            <a:off x="187200" y="914401"/>
            <a:ext cx="3089400" cy="2692400"/>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Text Placeholder 2">
            <a:extLst>
              <a:ext uri="{FF2B5EF4-FFF2-40B4-BE49-F238E27FC236}">
                <a16:creationId xmlns:a16="http://schemas.microsoft.com/office/drawing/2014/main" id="{FE8391AD-558D-7B3E-4857-3F383C989118}"/>
              </a:ext>
            </a:extLst>
          </p:cNvPr>
          <p:cNvSpPr>
            <a:spLocks noGrp="1"/>
          </p:cNvSpPr>
          <p:nvPr>
            <p:ph type="body" sz="quarter" idx="18"/>
          </p:nvPr>
        </p:nvSpPr>
        <p:spPr>
          <a:xfrm>
            <a:off x="381000" y="1018387"/>
            <a:ext cx="3289300" cy="369332"/>
          </a:xfrm>
        </p:spPr>
        <p:txBody>
          <a:bodyPr/>
          <a:lstStyle/>
          <a:p>
            <a:r>
              <a:rPr lang="en-US"/>
              <a:t>Key Highlights</a:t>
            </a:r>
          </a:p>
        </p:txBody>
      </p:sp>
      <p:sp>
        <p:nvSpPr>
          <p:cNvPr id="21" name="Title 20">
            <a:extLst>
              <a:ext uri="{FF2B5EF4-FFF2-40B4-BE49-F238E27FC236}">
                <a16:creationId xmlns:a16="http://schemas.microsoft.com/office/drawing/2014/main" id="{87664DAD-B55B-14D0-1573-19DD9396FDB8}"/>
              </a:ext>
            </a:extLst>
          </p:cNvPr>
          <p:cNvSpPr>
            <a:spLocks noGrp="1"/>
          </p:cNvSpPr>
          <p:nvPr>
            <p:ph type="title"/>
          </p:nvPr>
        </p:nvSpPr>
        <p:spPr>
          <a:xfrm>
            <a:off x="380999" y="381000"/>
            <a:ext cx="8763001" cy="332399"/>
          </a:xfrm>
        </p:spPr>
        <p:txBody>
          <a:bodyPr/>
          <a:lstStyle/>
          <a:p>
            <a:r>
              <a:rPr lang="en-US"/>
              <a:t>Funding</a:t>
            </a:r>
          </a:p>
        </p:txBody>
      </p:sp>
      <p:sp>
        <p:nvSpPr>
          <p:cNvPr id="6" name="Text Placeholder 5">
            <a:extLst>
              <a:ext uri="{FF2B5EF4-FFF2-40B4-BE49-F238E27FC236}">
                <a16:creationId xmlns:a16="http://schemas.microsoft.com/office/drawing/2014/main" id="{7C43C0FF-2DAA-1596-6ACE-AE60DC4F9A56}"/>
              </a:ext>
            </a:extLst>
          </p:cNvPr>
          <p:cNvSpPr>
            <a:spLocks noGrp="1"/>
          </p:cNvSpPr>
          <p:nvPr>
            <p:ph type="body" sz="quarter" idx="20"/>
          </p:nvPr>
        </p:nvSpPr>
        <p:spPr>
          <a:xfrm>
            <a:off x="3642356" y="1018387"/>
            <a:ext cx="3289300" cy="369332"/>
          </a:xfrm>
        </p:spPr>
        <p:txBody>
          <a:bodyPr/>
          <a:lstStyle/>
          <a:p>
            <a:r>
              <a:rPr lang="pl-PL"/>
              <a:t>Funding Portfolio Breakdown (Q</a:t>
            </a:r>
            <a:r>
              <a:rPr lang="en-US"/>
              <a:t>2</a:t>
            </a:r>
            <a:r>
              <a:rPr lang="pl-PL"/>
              <a:t>’25) </a:t>
            </a:r>
          </a:p>
        </p:txBody>
      </p:sp>
      <p:sp>
        <p:nvSpPr>
          <p:cNvPr id="8" name="Text Placeholder 7">
            <a:extLst>
              <a:ext uri="{FF2B5EF4-FFF2-40B4-BE49-F238E27FC236}">
                <a16:creationId xmlns:a16="http://schemas.microsoft.com/office/drawing/2014/main" id="{292BB30A-5173-33DE-A9A6-AE87E585EC22}"/>
              </a:ext>
            </a:extLst>
          </p:cNvPr>
          <p:cNvSpPr>
            <a:spLocks noGrp="1"/>
          </p:cNvSpPr>
          <p:nvPr>
            <p:ph type="body" sz="quarter" idx="22"/>
          </p:nvPr>
        </p:nvSpPr>
        <p:spPr>
          <a:xfrm>
            <a:off x="7297412" y="1018387"/>
            <a:ext cx="3289300" cy="369332"/>
          </a:xfrm>
        </p:spPr>
        <p:txBody>
          <a:bodyPr/>
          <a:lstStyle/>
          <a:p>
            <a:r>
              <a:rPr lang="en-US"/>
              <a:t>Cost of Funding</a:t>
            </a:r>
          </a:p>
        </p:txBody>
      </p:sp>
      <p:sp>
        <p:nvSpPr>
          <p:cNvPr id="4" name="Text Placeholder 3">
            <a:extLst>
              <a:ext uri="{FF2B5EF4-FFF2-40B4-BE49-F238E27FC236}">
                <a16:creationId xmlns:a16="http://schemas.microsoft.com/office/drawing/2014/main" id="{0C9D8F66-46DE-C95D-4CD7-FE34DF70FE18}"/>
              </a:ext>
            </a:extLst>
          </p:cNvPr>
          <p:cNvSpPr>
            <a:spLocks noGrp="1"/>
          </p:cNvSpPr>
          <p:nvPr>
            <p:ph type="body" sz="quarter" idx="10"/>
          </p:nvPr>
        </p:nvSpPr>
        <p:spPr>
          <a:xfrm>
            <a:off x="380999" y="1456572"/>
            <a:ext cx="2672878" cy="1991969"/>
          </a:xfrm>
        </p:spPr>
        <p:txBody>
          <a:bodyPr/>
          <a:lstStyle/>
          <a:p>
            <a:r>
              <a:rPr lang="en-US">
                <a:solidFill>
                  <a:schemeClr val="tx1"/>
                </a:solidFill>
              </a:rPr>
              <a:t>Cost of funding is decreasing in declining interest rate environment</a:t>
            </a:r>
          </a:p>
          <a:p>
            <a:r>
              <a:rPr lang="en-US">
                <a:solidFill>
                  <a:schemeClr val="tx1"/>
                </a:solidFill>
              </a:rPr>
              <a:t>We are seeing a rotation from term deposits to demand deposits in the lower interest rate environment</a:t>
            </a:r>
          </a:p>
          <a:p>
            <a:r>
              <a:rPr lang="en-US">
                <a:solidFill>
                  <a:schemeClr val="tx1"/>
                </a:solidFill>
              </a:rPr>
              <a:t>Going forward, we will place more focus on increasing the growth rate of term deposits</a:t>
            </a:r>
          </a:p>
          <a:p>
            <a:r>
              <a:rPr lang="en-US">
                <a:solidFill>
                  <a:schemeClr val="tx1"/>
                </a:solidFill>
              </a:rPr>
              <a:t>We aim to decrease our loan to deposit ratio over time</a:t>
            </a:r>
          </a:p>
        </p:txBody>
      </p:sp>
      <p:sp>
        <p:nvSpPr>
          <p:cNvPr id="11" name="Text Placeholder 2">
            <a:extLst>
              <a:ext uri="{FF2B5EF4-FFF2-40B4-BE49-F238E27FC236}">
                <a16:creationId xmlns:a16="http://schemas.microsoft.com/office/drawing/2014/main" id="{7D7323CB-71AD-9811-5C47-597AB42E45E4}"/>
              </a:ext>
            </a:extLst>
          </p:cNvPr>
          <p:cNvSpPr txBox="1">
            <a:spLocks/>
          </p:cNvSpPr>
          <p:nvPr/>
        </p:nvSpPr>
        <p:spPr>
          <a:xfrm>
            <a:off x="381000" y="4086803"/>
            <a:ext cx="3289300"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Deposit Portfolio Structure</a:t>
            </a:r>
          </a:p>
        </p:txBody>
      </p:sp>
      <p:sp>
        <p:nvSpPr>
          <p:cNvPr id="19" name="Text Placeholder 5">
            <a:extLst>
              <a:ext uri="{FF2B5EF4-FFF2-40B4-BE49-F238E27FC236}">
                <a16:creationId xmlns:a16="http://schemas.microsoft.com/office/drawing/2014/main" id="{3FF9B6F4-DC42-531B-DBFF-18A08F7AF662}"/>
              </a:ext>
            </a:extLst>
          </p:cNvPr>
          <p:cNvSpPr txBox="1">
            <a:spLocks/>
          </p:cNvSpPr>
          <p:nvPr/>
        </p:nvSpPr>
        <p:spPr>
          <a:xfrm>
            <a:off x="3642355" y="4086803"/>
            <a:ext cx="3539333"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a:t>Total </a:t>
            </a:r>
            <a:r>
              <a:rPr lang="en-US"/>
              <a:t>Funding Portfolio </a:t>
            </a:r>
            <a:r>
              <a:rPr lang="pl-PL"/>
              <a:t>Development (€’m)</a:t>
            </a:r>
          </a:p>
        </p:txBody>
      </p:sp>
      <p:graphicFrame>
        <p:nvGraphicFramePr>
          <p:cNvPr id="27" name="Content Placeholder 8">
            <a:extLst>
              <a:ext uri="{FF2B5EF4-FFF2-40B4-BE49-F238E27FC236}">
                <a16:creationId xmlns:a16="http://schemas.microsoft.com/office/drawing/2014/main" id="{383F6A75-7953-2B50-E540-BD197A95AF6D}"/>
              </a:ext>
            </a:extLst>
          </p:cNvPr>
          <p:cNvGraphicFramePr>
            <a:graphicFrameLocks/>
          </p:cNvGraphicFramePr>
          <p:nvPr>
            <p:extLst>
              <p:ext uri="{D42A27DB-BD31-4B8C-83A1-F6EECF244321}">
                <p14:modId xmlns:p14="http://schemas.microsoft.com/office/powerpoint/2010/main" val="332465021"/>
              </p:ext>
            </p:extLst>
          </p:nvPr>
        </p:nvGraphicFramePr>
        <p:xfrm>
          <a:off x="3873514" y="1388057"/>
          <a:ext cx="2707627" cy="2471634"/>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 Placeholder 2">
            <a:extLst>
              <a:ext uri="{FF2B5EF4-FFF2-40B4-BE49-F238E27FC236}">
                <a16:creationId xmlns:a16="http://schemas.microsoft.com/office/drawing/2014/main" id="{7C041F8E-FCA7-688C-CF08-66D22CCE72F9}"/>
              </a:ext>
            </a:extLst>
          </p:cNvPr>
          <p:cNvSpPr txBox="1">
            <a:spLocks/>
          </p:cNvSpPr>
          <p:nvPr/>
        </p:nvSpPr>
        <p:spPr>
          <a:xfrm>
            <a:off x="4963156" y="2473006"/>
            <a:ext cx="647700" cy="275617"/>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t>
            </a:r>
            <a:r>
              <a:rPr lang="lt-LT"/>
              <a:t>5.3bn</a:t>
            </a:r>
            <a:endParaRPr lang="en-US"/>
          </a:p>
        </p:txBody>
      </p:sp>
      <p:graphicFrame>
        <p:nvGraphicFramePr>
          <p:cNvPr id="2" name="Chart 1">
            <a:extLst>
              <a:ext uri="{FF2B5EF4-FFF2-40B4-BE49-F238E27FC236}">
                <a16:creationId xmlns:a16="http://schemas.microsoft.com/office/drawing/2014/main" id="{9FD07A21-9282-1718-B6C7-5F78BAF7C74A}"/>
              </a:ext>
            </a:extLst>
          </p:cNvPr>
          <p:cNvGraphicFramePr/>
          <p:nvPr>
            <p:extLst>
              <p:ext uri="{D42A27DB-BD31-4B8C-83A1-F6EECF244321}">
                <p14:modId xmlns:p14="http://schemas.microsoft.com/office/powerpoint/2010/main" val="2295494240"/>
              </p:ext>
            </p:extLst>
          </p:nvPr>
        </p:nvGraphicFramePr>
        <p:xfrm>
          <a:off x="380999" y="4528897"/>
          <a:ext cx="3200401" cy="17769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4E84F6A6-D6FA-8425-75C2-7EB1C29FCDC6}"/>
              </a:ext>
            </a:extLst>
          </p:cNvPr>
          <p:cNvGraphicFramePr/>
          <p:nvPr>
            <p:extLst>
              <p:ext uri="{D42A27DB-BD31-4B8C-83A1-F6EECF244321}">
                <p14:modId xmlns:p14="http://schemas.microsoft.com/office/powerpoint/2010/main" val="896271041"/>
              </p:ext>
            </p:extLst>
          </p:nvPr>
        </p:nvGraphicFramePr>
        <p:xfrm>
          <a:off x="3642356" y="4678543"/>
          <a:ext cx="8168643" cy="1953933"/>
        </p:xfrm>
        <a:graphic>
          <a:graphicData uri="http://schemas.openxmlformats.org/drawingml/2006/chart">
            <c:chart xmlns:c="http://schemas.openxmlformats.org/drawingml/2006/chart" xmlns:r="http://schemas.openxmlformats.org/officeDocument/2006/relationships" r:id="rId5"/>
          </a:graphicData>
        </a:graphic>
      </p:graphicFrame>
      <p:sp>
        <p:nvSpPr>
          <p:cNvPr id="12" name="Slide Number Placeholder 11">
            <a:extLst>
              <a:ext uri="{FF2B5EF4-FFF2-40B4-BE49-F238E27FC236}">
                <a16:creationId xmlns:a16="http://schemas.microsoft.com/office/drawing/2014/main" id="{BC92A1C7-9A73-93F2-CD63-EA3A782AFEBE}"/>
              </a:ext>
            </a:extLst>
          </p:cNvPr>
          <p:cNvSpPr>
            <a:spLocks noGrp="1"/>
          </p:cNvSpPr>
          <p:nvPr>
            <p:ph type="sldNum" sz="quarter" idx="33"/>
          </p:nvPr>
        </p:nvSpPr>
        <p:spPr>
          <a:xfrm>
            <a:off x="9058274" y="6473884"/>
            <a:ext cx="2752725" cy="381000"/>
          </a:xfrm>
        </p:spPr>
        <p:txBody>
          <a:bodyPr/>
          <a:lstStyle/>
          <a:p>
            <a:fld id="{C3BB1ECD-3C15-6449-8A7A-6FD3C9A35B7B}" type="slidenum">
              <a:rPr lang="en-US" smtClean="0"/>
              <a:pPr/>
              <a:t>13</a:t>
            </a:fld>
            <a:endParaRPr lang="en-US"/>
          </a:p>
        </p:txBody>
      </p:sp>
    </p:spTree>
    <p:extLst>
      <p:ext uri="{BB962C8B-B14F-4D97-AF65-F5344CB8AC3E}">
        <p14:creationId xmlns:p14="http://schemas.microsoft.com/office/powerpoint/2010/main" val="3238422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42">
            <a:extLst>
              <a:ext uri="{FF2B5EF4-FFF2-40B4-BE49-F238E27FC236}">
                <a16:creationId xmlns:a16="http://schemas.microsoft.com/office/drawing/2014/main" id="{4DDF1706-EB82-F564-973E-E65A8415382D}"/>
              </a:ext>
            </a:extLst>
          </p:cNvPr>
          <p:cNvGraphicFramePr>
            <a:graphicFrameLocks/>
          </p:cNvGraphicFramePr>
          <p:nvPr>
            <p:extLst>
              <p:ext uri="{D42A27DB-BD31-4B8C-83A1-F6EECF244321}">
                <p14:modId xmlns:p14="http://schemas.microsoft.com/office/powerpoint/2010/main" val="1953527794"/>
              </p:ext>
            </p:extLst>
          </p:nvPr>
        </p:nvGraphicFramePr>
        <p:xfrm>
          <a:off x="10221499" y="198042"/>
          <a:ext cx="1516767" cy="67631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ontent Placeholder 42">
            <a:extLst>
              <a:ext uri="{FF2B5EF4-FFF2-40B4-BE49-F238E27FC236}">
                <a16:creationId xmlns:a16="http://schemas.microsoft.com/office/drawing/2014/main" id="{B4C6E9B6-8E75-DF21-C916-2C722C27EADA}"/>
              </a:ext>
            </a:extLst>
          </p:cNvPr>
          <p:cNvGraphicFramePr>
            <a:graphicFrameLocks/>
          </p:cNvGraphicFramePr>
          <p:nvPr>
            <p:extLst>
              <p:ext uri="{D42A27DB-BD31-4B8C-83A1-F6EECF244321}">
                <p14:modId xmlns:p14="http://schemas.microsoft.com/office/powerpoint/2010/main" val="1091556697"/>
              </p:ext>
            </p:extLst>
          </p:nvPr>
        </p:nvGraphicFramePr>
        <p:xfrm>
          <a:off x="8339798" y="198043"/>
          <a:ext cx="1516767" cy="67631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ontent Placeholder 42">
            <a:extLst>
              <a:ext uri="{FF2B5EF4-FFF2-40B4-BE49-F238E27FC236}">
                <a16:creationId xmlns:a16="http://schemas.microsoft.com/office/drawing/2014/main" id="{FCCE8518-54F9-1D15-5376-2AC1616F68E6}"/>
              </a:ext>
            </a:extLst>
          </p:cNvPr>
          <p:cNvGraphicFramePr>
            <a:graphicFrameLocks/>
          </p:cNvGraphicFramePr>
          <p:nvPr>
            <p:extLst>
              <p:ext uri="{D42A27DB-BD31-4B8C-83A1-F6EECF244321}">
                <p14:modId xmlns:p14="http://schemas.microsoft.com/office/powerpoint/2010/main" val="1038804385"/>
              </p:ext>
            </p:extLst>
          </p:nvPr>
        </p:nvGraphicFramePr>
        <p:xfrm>
          <a:off x="6458096" y="198043"/>
          <a:ext cx="1516767" cy="6763160"/>
        </p:xfrm>
        <a:graphic>
          <a:graphicData uri="http://schemas.openxmlformats.org/drawingml/2006/chart">
            <c:chart xmlns:c="http://schemas.openxmlformats.org/drawingml/2006/chart" xmlns:r="http://schemas.openxmlformats.org/officeDocument/2006/relationships" r:id="rId6"/>
          </a:graphicData>
        </a:graphic>
      </p:graphicFrame>
      <p:sp>
        <p:nvSpPr>
          <p:cNvPr id="26" name="Rounded Rectangle 1">
            <a:extLst>
              <a:ext uri="{FF2B5EF4-FFF2-40B4-BE49-F238E27FC236}">
                <a16:creationId xmlns:a16="http://schemas.microsoft.com/office/drawing/2014/main" id="{CB11E67D-7FE8-118F-5F0E-BBF51E75CEF9}"/>
              </a:ext>
            </a:extLst>
          </p:cNvPr>
          <p:cNvSpPr/>
          <p:nvPr/>
        </p:nvSpPr>
        <p:spPr>
          <a:xfrm>
            <a:off x="187199" y="858616"/>
            <a:ext cx="5490951" cy="1541739"/>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ctr">
              <a:buFont typeface="Wingdings" panose="05000000000000000000" pitchFamily="2" charset="2"/>
              <a:buChar char="§"/>
            </a:pPr>
            <a:endParaRPr lang="en-LT" sz="1000">
              <a:solidFill>
                <a:schemeClr val="tx1"/>
              </a:solidFill>
            </a:endParaRPr>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Capital Ratios and Requirements</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187199" y="6601458"/>
            <a:ext cx="2667000" cy="256542"/>
          </a:xfrm>
        </p:spPr>
        <p:txBody>
          <a:bodyPr/>
          <a:lstStyle/>
          <a:p>
            <a:pPr algn="l"/>
            <a:r>
              <a:rPr lang="en-US"/>
              <a:t>Source: Company disclosure</a:t>
            </a:r>
            <a:r>
              <a:rPr lang="lt-LT"/>
              <a:t>.</a:t>
            </a:r>
            <a:endParaRPr lang="en-US"/>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Sufficient Capital to Support Growth Going Forward</a:t>
            </a: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482331"/>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Risk Weighted Assets (RWA)</a:t>
            </a:r>
          </a:p>
        </p:txBody>
      </p:sp>
      <p:sp>
        <p:nvSpPr>
          <p:cNvPr id="5" name="Oval 4">
            <a:extLst>
              <a:ext uri="{FF2B5EF4-FFF2-40B4-BE49-F238E27FC236}">
                <a16:creationId xmlns:a16="http://schemas.microsoft.com/office/drawing/2014/main" id="{162A9B3F-5528-AB16-1A0F-3B21561C70C5}"/>
              </a:ext>
            </a:extLst>
          </p:cNvPr>
          <p:cNvSpPr/>
          <p:nvPr/>
        </p:nvSpPr>
        <p:spPr>
          <a:xfrm>
            <a:off x="6869412" y="1605214"/>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3</a:t>
            </a:r>
            <a:r>
              <a:rPr lang="lt-LT" sz="900">
                <a:solidFill>
                  <a:schemeClr val="tx1"/>
                </a:solidFill>
              </a:rPr>
              <a:t>.</a:t>
            </a:r>
            <a:r>
              <a:rPr lang="en-US" sz="900">
                <a:solidFill>
                  <a:schemeClr val="tx1"/>
                </a:solidFill>
              </a:rPr>
              <a:t>93</a:t>
            </a:r>
            <a:r>
              <a:rPr lang="lt-LT" sz="900">
                <a:solidFill>
                  <a:schemeClr val="tx1"/>
                </a:solidFill>
              </a:rPr>
              <a:t>%</a:t>
            </a:r>
          </a:p>
        </p:txBody>
      </p:sp>
      <p:sp>
        <p:nvSpPr>
          <p:cNvPr id="9" name="Oval 8">
            <a:extLst>
              <a:ext uri="{FF2B5EF4-FFF2-40B4-BE49-F238E27FC236}">
                <a16:creationId xmlns:a16="http://schemas.microsoft.com/office/drawing/2014/main" id="{BDB43FA8-D20D-357A-8C5F-1D8AF0A79205}"/>
              </a:ext>
            </a:extLst>
          </p:cNvPr>
          <p:cNvSpPr/>
          <p:nvPr/>
        </p:nvSpPr>
        <p:spPr>
          <a:xfrm>
            <a:off x="8735490" y="1605214"/>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3</a:t>
            </a:r>
            <a:r>
              <a:rPr lang="lt-LT" sz="900">
                <a:solidFill>
                  <a:schemeClr val="tx1"/>
                </a:solidFill>
              </a:rPr>
              <a:t>.</a:t>
            </a:r>
            <a:r>
              <a:rPr lang="en-US" sz="900">
                <a:solidFill>
                  <a:schemeClr val="tx1"/>
                </a:solidFill>
              </a:rPr>
              <a:t>78</a:t>
            </a:r>
            <a:r>
              <a:rPr lang="lt-LT" sz="900">
                <a:solidFill>
                  <a:schemeClr val="tx1"/>
                </a:solidFill>
              </a:rPr>
              <a:t>%</a:t>
            </a:r>
          </a:p>
        </p:txBody>
      </p:sp>
      <p:sp>
        <p:nvSpPr>
          <p:cNvPr id="12" name="Oval 11">
            <a:extLst>
              <a:ext uri="{FF2B5EF4-FFF2-40B4-BE49-F238E27FC236}">
                <a16:creationId xmlns:a16="http://schemas.microsoft.com/office/drawing/2014/main" id="{CCC3332E-CCC8-A4F0-A69A-94E7F339D578}"/>
              </a:ext>
            </a:extLst>
          </p:cNvPr>
          <p:cNvSpPr/>
          <p:nvPr/>
        </p:nvSpPr>
        <p:spPr>
          <a:xfrm>
            <a:off x="10581748" y="1605214"/>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3.89%</a:t>
            </a:r>
          </a:p>
        </p:txBody>
      </p:sp>
      <p:graphicFrame>
        <p:nvGraphicFramePr>
          <p:cNvPr id="4" name="Content Placeholder 19">
            <a:extLst>
              <a:ext uri="{FF2B5EF4-FFF2-40B4-BE49-F238E27FC236}">
                <a16:creationId xmlns:a16="http://schemas.microsoft.com/office/drawing/2014/main" id="{A09CB1A2-8744-200A-CB68-865D02A3538B}"/>
              </a:ext>
            </a:extLst>
          </p:cNvPr>
          <p:cNvGraphicFramePr>
            <a:graphicFrameLocks/>
          </p:cNvGraphicFramePr>
          <p:nvPr>
            <p:extLst>
              <p:ext uri="{D42A27DB-BD31-4B8C-83A1-F6EECF244321}">
                <p14:modId xmlns:p14="http://schemas.microsoft.com/office/powerpoint/2010/main" val="2403668441"/>
              </p:ext>
            </p:extLst>
          </p:nvPr>
        </p:nvGraphicFramePr>
        <p:xfrm>
          <a:off x="762000" y="4453632"/>
          <a:ext cx="4971905" cy="1859280"/>
        </p:xfrm>
        <a:graphic>
          <a:graphicData uri="http://schemas.openxmlformats.org/drawingml/2006/chart">
            <c:chart xmlns:c="http://schemas.openxmlformats.org/drawingml/2006/chart" xmlns:r="http://schemas.openxmlformats.org/officeDocument/2006/relationships" r:id="rId7"/>
          </a:graphicData>
        </a:graphic>
      </p:graphicFrame>
      <p:grpSp>
        <p:nvGrpSpPr>
          <p:cNvPr id="28" name="Group 27">
            <a:extLst>
              <a:ext uri="{FF2B5EF4-FFF2-40B4-BE49-F238E27FC236}">
                <a16:creationId xmlns:a16="http://schemas.microsoft.com/office/drawing/2014/main" id="{5ACF0D15-FC49-61B6-B3CD-40C86F8A1E70}"/>
              </a:ext>
            </a:extLst>
          </p:cNvPr>
          <p:cNvGrpSpPr/>
          <p:nvPr/>
        </p:nvGrpSpPr>
        <p:grpSpPr>
          <a:xfrm>
            <a:off x="1285711" y="4331480"/>
            <a:ext cx="3843126" cy="593779"/>
            <a:chOff x="991208" y="4485295"/>
            <a:chExt cx="4137629" cy="593779"/>
          </a:xfrm>
        </p:grpSpPr>
        <p:cxnSp>
          <p:nvCxnSpPr>
            <p:cNvPr id="6" name="Connector: Elbow 5">
              <a:extLst>
                <a:ext uri="{FF2B5EF4-FFF2-40B4-BE49-F238E27FC236}">
                  <a16:creationId xmlns:a16="http://schemas.microsoft.com/office/drawing/2014/main" id="{35681C88-45D0-9016-6DDC-E630C73463F5}"/>
                </a:ext>
              </a:extLst>
            </p:cNvPr>
            <p:cNvCxnSpPr>
              <a:cxnSpLocks/>
            </p:cNvCxnSpPr>
            <p:nvPr/>
          </p:nvCxnSpPr>
          <p:spPr>
            <a:xfrm rot="10800000" flipV="1">
              <a:off x="991208" y="4636791"/>
              <a:ext cx="2164821" cy="442283"/>
            </a:xfrm>
            <a:prstGeom prst="bentConnector3">
              <a:avLst>
                <a:gd name="adj1" fmla="val 99773"/>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E77D09FD-CC66-A326-4F83-2854936FB4F2}"/>
                </a:ext>
              </a:extLst>
            </p:cNvPr>
            <p:cNvCxnSpPr>
              <a:cxnSpLocks/>
            </p:cNvCxnSpPr>
            <p:nvPr/>
          </p:nvCxnSpPr>
          <p:spPr>
            <a:xfrm>
              <a:off x="3344220" y="4631278"/>
              <a:ext cx="1784617" cy="283622"/>
            </a:xfrm>
            <a:prstGeom prst="bentConnector3">
              <a:avLst>
                <a:gd name="adj1" fmla="val 99957"/>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BCFFF32-3D9F-A378-884B-B8D8B7A31F95}"/>
                </a:ext>
              </a:extLst>
            </p:cNvPr>
            <p:cNvSpPr/>
            <p:nvPr/>
          </p:nvSpPr>
          <p:spPr>
            <a:xfrm>
              <a:off x="2774252" y="4485295"/>
              <a:ext cx="763546" cy="305234"/>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+4%</a:t>
              </a:r>
            </a:p>
          </p:txBody>
        </p:sp>
      </p:grpSp>
      <p:sp>
        <p:nvSpPr>
          <p:cNvPr id="23" name="Oval 22">
            <a:extLst>
              <a:ext uri="{FF2B5EF4-FFF2-40B4-BE49-F238E27FC236}">
                <a16:creationId xmlns:a16="http://schemas.microsoft.com/office/drawing/2014/main" id="{DDE3855D-89D4-8DFB-5B54-EB950DBC542E}"/>
              </a:ext>
            </a:extLst>
          </p:cNvPr>
          <p:cNvSpPr/>
          <p:nvPr/>
        </p:nvSpPr>
        <p:spPr>
          <a:xfrm>
            <a:off x="1096553" y="3887601"/>
            <a:ext cx="573664"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54.3%</a:t>
            </a:r>
          </a:p>
        </p:txBody>
      </p:sp>
      <p:sp>
        <p:nvSpPr>
          <p:cNvPr id="29" name="Text Placeholder 16">
            <a:extLst>
              <a:ext uri="{FF2B5EF4-FFF2-40B4-BE49-F238E27FC236}">
                <a16:creationId xmlns:a16="http://schemas.microsoft.com/office/drawing/2014/main" id="{C7ADDD34-3764-B786-B3E1-56A8AAEDEB7E}"/>
              </a:ext>
            </a:extLst>
          </p:cNvPr>
          <p:cNvSpPr txBox="1">
            <a:spLocks/>
          </p:cNvSpPr>
          <p:nvPr/>
        </p:nvSpPr>
        <p:spPr>
          <a:xfrm>
            <a:off x="380999" y="3952183"/>
            <a:ext cx="655320" cy="212903"/>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RWA Density</a:t>
            </a:r>
          </a:p>
        </p:txBody>
      </p:sp>
      <p:sp>
        <p:nvSpPr>
          <p:cNvPr id="31" name="Oval 30">
            <a:extLst>
              <a:ext uri="{FF2B5EF4-FFF2-40B4-BE49-F238E27FC236}">
                <a16:creationId xmlns:a16="http://schemas.microsoft.com/office/drawing/2014/main" id="{98C527C5-1A9E-B321-594C-1199CE8A3063}"/>
              </a:ext>
            </a:extLst>
          </p:cNvPr>
          <p:cNvSpPr/>
          <p:nvPr/>
        </p:nvSpPr>
        <p:spPr>
          <a:xfrm>
            <a:off x="2032916" y="3887601"/>
            <a:ext cx="573664"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56.7%</a:t>
            </a:r>
          </a:p>
        </p:txBody>
      </p:sp>
      <p:sp>
        <p:nvSpPr>
          <p:cNvPr id="32" name="Oval 31">
            <a:extLst>
              <a:ext uri="{FF2B5EF4-FFF2-40B4-BE49-F238E27FC236}">
                <a16:creationId xmlns:a16="http://schemas.microsoft.com/office/drawing/2014/main" id="{38AFA783-613A-1107-55EA-9015FD3655F8}"/>
              </a:ext>
            </a:extLst>
          </p:cNvPr>
          <p:cNvSpPr/>
          <p:nvPr/>
        </p:nvSpPr>
        <p:spPr>
          <a:xfrm>
            <a:off x="2969279" y="3887601"/>
            <a:ext cx="573664"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57.3%</a:t>
            </a:r>
          </a:p>
        </p:txBody>
      </p:sp>
      <p:sp>
        <p:nvSpPr>
          <p:cNvPr id="33" name="Oval 32">
            <a:extLst>
              <a:ext uri="{FF2B5EF4-FFF2-40B4-BE49-F238E27FC236}">
                <a16:creationId xmlns:a16="http://schemas.microsoft.com/office/drawing/2014/main" id="{CAA4D19D-109F-AD35-D31F-28AF9FD65E42}"/>
              </a:ext>
            </a:extLst>
          </p:cNvPr>
          <p:cNvSpPr/>
          <p:nvPr/>
        </p:nvSpPr>
        <p:spPr>
          <a:xfrm>
            <a:off x="3905642" y="3887601"/>
            <a:ext cx="573664"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53.4%</a:t>
            </a:r>
          </a:p>
        </p:txBody>
      </p:sp>
      <p:sp>
        <p:nvSpPr>
          <p:cNvPr id="34" name="Oval 33">
            <a:extLst>
              <a:ext uri="{FF2B5EF4-FFF2-40B4-BE49-F238E27FC236}">
                <a16:creationId xmlns:a16="http://schemas.microsoft.com/office/drawing/2014/main" id="{3493BE98-73A4-F7B1-6D82-C24BBF252550}"/>
              </a:ext>
            </a:extLst>
          </p:cNvPr>
          <p:cNvSpPr/>
          <p:nvPr/>
        </p:nvSpPr>
        <p:spPr>
          <a:xfrm>
            <a:off x="4842005" y="3887601"/>
            <a:ext cx="573664"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53.</a:t>
            </a:r>
            <a:r>
              <a:rPr lang="en-US" sz="900">
                <a:solidFill>
                  <a:schemeClr val="tx1"/>
                </a:solidFill>
              </a:rPr>
              <a:t>9</a:t>
            </a:r>
            <a:r>
              <a:rPr lang="lt-LT" sz="900">
                <a:solidFill>
                  <a:schemeClr val="tx1"/>
                </a:solidFill>
              </a:rPr>
              <a:t>%</a:t>
            </a:r>
          </a:p>
        </p:txBody>
      </p:sp>
      <p:sp>
        <p:nvSpPr>
          <p:cNvPr id="39" name="Text Placeholder 16">
            <a:extLst>
              <a:ext uri="{FF2B5EF4-FFF2-40B4-BE49-F238E27FC236}">
                <a16:creationId xmlns:a16="http://schemas.microsoft.com/office/drawing/2014/main" id="{F69BC01A-F5E9-61C8-8291-0CED79AA652F}"/>
              </a:ext>
            </a:extLst>
          </p:cNvPr>
          <p:cNvSpPr txBox="1">
            <a:spLocks/>
          </p:cNvSpPr>
          <p:nvPr/>
        </p:nvSpPr>
        <p:spPr>
          <a:xfrm>
            <a:off x="6354113" y="1661297"/>
            <a:ext cx="655320" cy="212903"/>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Surplus</a:t>
            </a:r>
          </a:p>
        </p:txBody>
      </p:sp>
      <p:sp>
        <p:nvSpPr>
          <p:cNvPr id="40" name="Text Placeholder 16">
            <a:extLst>
              <a:ext uri="{FF2B5EF4-FFF2-40B4-BE49-F238E27FC236}">
                <a16:creationId xmlns:a16="http://schemas.microsoft.com/office/drawing/2014/main" id="{65060396-B2AA-6CA8-4EAB-E0C67D7E1D73}"/>
              </a:ext>
            </a:extLst>
          </p:cNvPr>
          <p:cNvSpPr txBox="1">
            <a:spLocks/>
          </p:cNvSpPr>
          <p:nvPr/>
        </p:nvSpPr>
        <p:spPr>
          <a:xfrm>
            <a:off x="6888820" y="1396487"/>
            <a:ext cx="655320" cy="152735"/>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a:t>CET 1</a:t>
            </a:r>
          </a:p>
        </p:txBody>
      </p:sp>
      <p:sp>
        <p:nvSpPr>
          <p:cNvPr id="41" name="Text Placeholder 16">
            <a:extLst>
              <a:ext uri="{FF2B5EF4-FFF2-40B4-BE49-F238E27FC236}">
                <a16:creationId xmlns:a16="http://schemas.microsoft.com/office/drawing/2014/main" id="{AF4104C3-A219-9A36-F2B4-788F699EAC82}"/>
              </a:ext>
            </a:extLst>
          </p:cNvPr>
          <p:cNvSpPr txBox="1">
            <a:spLocks/>
          </p:cNvSpPr>
          <p:nvPr/>
        </p:nvSpPr>
        <p:spPr>
          <a:xfrm>
            <a:off x="8735490" y="1396487"/>
            <a:ext cx="655320" cy="152735"/>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a:t>Tier 1</a:t>
            </a:r>
          </a:p>
        </p:txBody>
      </p:sp>
      <p:sp>
        <p:nvSpPr>
          <p:cNvPr id="42" name="Text Placeholder 16">
            <a:extLst>
              <a:ext uri="{FF2B5EF4-FFF2-40B4-BE49-F238E27FC236}">
                <a16:creationId xmlns:a16="http://schemas.microsoft.com/office/drawing/2014/main" id="{BC91711A-4BCB-D426-1B23-12D7DE215BD6}"/>
              </a:ext>
            </a:extLst>
          </p:cNvPr>
          <p:cNvSpPr txBox="1">
            <a:spLocks/>
          </p:cNvSpPr>
          <p:nvPr/>
        </p:nvSpPr>
        <p:spPr>
          <a:xfrm>
            <a:off x="10492699" y="1396487"/>
            <a:ext cx="872231" cy="152735"/>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a:t>Total Capital</a:t>
            </a:r>
          </a:p>
        </p:txBody>
      </p:sp>
      <p:sp>
        <p:nvSpPr>
          <p:cNvPr id="3" name="Slide Number Placeholder 2">
            <a:extLst>
              <a:ext uri="{FF2B5EF4-FFF2-40B4-BE49-F238E27FC236}">
                <a16:creationId xmlns:a16="http://schemas.microsoft.com/office/drawing/2014/main" id="{7FC714F5-B5F8-0E01-D765-1B2E10151EDD}"/>
              </a:ext>
            </a:extLst>
          </p:cNvPr>
          <p:cNvSpPr>
            <a:spLocks noGrp="1"/>
          </p:cNvSpPr>
          <p:nvPr>
            <p:ph type="sldNum" sz="quarter" idx="35"/>
          </p:nvPr>
        </p:nvSpPr>
        <p:spPr/>
        <p:txBody>
          <a:bodyPr/>
          <a:lstStyle/>
          <a:p>
            <a:fld id="{C3BB1ECD-3C15-6449-8A7A-6FD3C9A35B7B}" type="slidenum">
              <a:rPr lang="en-US" smtClean="0"/>
              <a:pPr/>
              <a:t>14</a:t>
            </a:fld>
            <a:endParaRPr lang="en-US"/>
          </a:p>
        </p:txBody>
      </p:sp>
      <p:sp>
        <p:nvSpPr>
          <p:cNvPr id="10" name="Text Placeholder 16">
            <a:extLst>
              <a:ext uri="{FF2B5EF4-FFF2-40B4-BE49-F238E27FC236}">
                <a16:creationId xmlns:a16="http://schemas.microsoft.com/office/drawing/2014/main" id="{EBC56C60-1C49-8B84-1524-EBD9920D4DCF}"/>
              </a:ext>
            </a:extLst>
          </p:cNvPr>
          <p:cNvSpPr>
            <a:spLocks noGrp="1"/>
          </p:cNvSpPr>
          <p:nvPr>
            <p:ph type="body" sz="quarter" idx="19"/>
          </p:nvPr>
        </p:nvSpPr>
        <p:spPr>
          <a:xfrm>
            <a:off x="381000" y="1008097"/>
            <a:ext cx="5280170" cy="332399"/>
          </a:xfrm>
        </p:spPr>
        <p:txBody>
          <a:bodyPr vert="horz" lIns="0" tIns="0" rIns="0" bIns="182880" rtlCol="0" anchor="t">
            <a:noAutofit/>
          </a:bodyPr>
          <a:lstStyle/>
          <a:p>
            <a:r>
              <a:rPr lang="lt-LT"/>
              <a:t>Key Highlights</a:t>
            </a:r>
            <a:endParaRPr lang="en-US"/>
          </a:p>
          <a:p>
            <a:pPr marL="171450" indent="-171450">
              <a:buFont typeface="Wingdings" panose="05000000000000000000" pitchFamily="2" charset="2"/>
              <a:buChar char="§"/>
            </a:pPr>
            <a:r>
              <a:rPr lang="en-US" sz="1000"/>
              <a:t>The capital position remains strong, providing a solid foundation for future growth and capital distributions</a:t>
            </a:r>
          </a:p>
          <a:p>
            <a:pPr marL="171450" indent="-171450">
              <a:buFont typeface="Wingdings" panose="05000000000000000000" pitchFamily="2" charset="2"/>
              <a:buChar char="§"/>
            </a:pPr>
            <a:r>
              <a:rPr lang="en-US" sz="1000"/>
              <a:t>RWA density remained stable at a comfortable level, reflecting a balanced risk profile</a:t>
            </a:r>
          </a:p>
        </p:txBody>
      </p:sp>
    </p:spTree>
    <p:extLst>
      <p:ext uri="{BB962C8B-B14F-4D97-AF65-F5344CB8AC3E}">
        <p14:creationId xmlns:p14="http://schemas.microsoft.com/office/powerpoint/2010/main" val="412623695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1605-6222-9158-4246-90F32C8D2898}"/>
            </a:ext>
          </a:extLst>
        </p:cNvPr>
        <p:cNvGrpSpPr/>
        <p:nvPr/>
      </p:nvGrpSpPr>
      <p:grpSpPr>
        <a:xfrm>
          <a:off x="0" y="0"/>
          <a:ext cx="0" cy="0"/>
          <a:chOff x="0" y="0"/>
          <a:chExt cx="0" cy="0"/>
        </a:xfrm>
      </p:grpSpPr>
      <p:sp>
        <p:nvSpPr>
          <p:cNvPr id="26" name="Rounded Rectangle 1">
            <a:extLst>
              <a:ext uri="{FF2B5EF4-FFF2-40B4-BE49-F238E27FC236}">
                <a16:creationId xmlns:a16="http://schemas.microsoft.com/office/drawing/2014/main" id="{484415F1-523D-49BA-8EB5-2C46E2A985A1}"/>
              </a:ext>
            </a:extLst>
          </p:cNvPr>
          <p:cNvSpPr/>
          <p:nvPr/>
        </p:nvSpPr>
        <p:spPr>
          <a:xfrm>
            <a:off x="187199" y="858617"/>
            <a:ext cx="5546707" cy="2237013"/>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E0400C-C7AA-F3FA-B0AD-0938DAAEA1CA}"/>
              </a:ext>
            </a:extLst>
          </p:cNvPr>
          <p:cNvSpPr>
            <a:spLocks noGrp="1"/>
          </p:cNvSpPr>
          <p:nvPr>
            <p:ph type="title"/>
          </p:nvPr>
        </p:nvSpPr>
        <p:spPr/>
        <p:txBody>
          <a:bodyPr/>
          <a:lstStyle/>
          <a:p>
            <a:r>
              <a:rPr lang="en-US"/>
              <a:t>Shareholder Value Creation</a:t>
            </a:r>
          </a:p>
        </p:txBody>
      </p:sp>
      <p:sp>
        <p:nvSpPr>
          <p:cNvPr id="17" name="Text Placeholder 16">
            <a:extLst>
              <a:ext uri="{FF2B5EF4-FFF2-40B4-BE49-F238E27FC236}">
                <a16:creationId xmlns:a16="http://schemas.microsoft.com/office/drawing/2014/main" id="{29F5FA2C-44D2-FE3A-5F9C-0D43559189D4}"/>
              </a:ext>
            </a:extLst>
          </p:cNvPr>
          <p:cNvSpPr>
            <a:spLocks noGrp="1"/>
          </p:cNvSpPr>
          <p:nvPr>
            <p:ph type="body" sz="quarter" idx="19"/>
          </p:nvPr>
        </p:nvSpPr>
        <p:spPr>
          <a:xfrm>
            <a:off x="381000" y="1008097"/>
            <a:ext cx="5126038" cy="332399"/>
          </a:xfrm>
        </p:spPr>
        <p:txBody>
          <a:bodyPr>
            <a:noAutofit/>
          </a:bodyPr>
          <a:lstStyle/>
          <a:p>
            <a:r>
              <a:rPr lang="lt-LT"/>
              <a:t>Key Highlights</a:t>
            </a:r>
          </a:p>
        </p:txBody>
      </p:sp>
      <p:sp>
        <p:nvSpPr>
          <p:cNvPr id="25" name="Text Placeholder 24">
            <a:extLst>
              <a:ext uri="{FF2B5EF4-FFF2-40B4-BE49-F238E27FC236}">
                <a16:creationId xmlns:a16="http://schemas.microsoft.com/office/drawing/2014/main" id="{DDBF78EB-5B05-8967-25EB-1714457C8EEF}"/>
              </a:ext>
            </a:extLst>
          </p:cNvPr>
          <p:cNvSpPr>
            <a:spLocks noGrp="1"/>
          </p:cNvSpPr>
          <p:nvPr>
            <p:ph type="body" sz="quarter" idx="31"/>
          </p:nvPr>
        </p:nvSpPr>
        <p:spPr>
          <a:xfrm>
            <a:off x="299439" y="3525130"/>
            <a:ext cx="5313268" cy="332399"/>
          </a:xfrm>
        </p:spPr>
        <p:txBody>
          <a:bodyPr>
            <a:noAutofit/>
          </a:bodyPr>
          <a:lstStyle/>
          <a:p>
            <a:pPr lvl="0">
              <a:defRPr/>
            </a:pPr>
            <a:r>
              <a:rPr lang="en-US">
                <a:solidFill>
                  <a:srgbClr val="0E2841"/>
                </a:solidFill>
              </a:rPr>
              <a:t>Proven Track Record of Solid Value Creation</a:t>
            </a:r>
          </a:p>
        </p:txBody>
      </p:sp>
      <p:sp>
        <p:nvSpPr>
          <p:cNvPr id="27" name="Text Placeholder 11">
            <a:extLst>
              <a:ext uri="{FF2B5EF4-FFF2-40B4-BE49-F238E27FC236}">
                <a16:creationId xmlns:a16="http://schemas.microsoft.com/office/drawing/2014/main" id="{E0E028F6-C503-947D-1213-D9F20FEF4219}"/>
              </a:ext>
            </a:extLst>
          </p:cNvPr>
          <p:cNvSpPr txBox="1">
            <a:spLocks/>
          </p:cNvSpPr>
          <p:nvPr/>
        </p:nvSpPr>
        <p:spPr>
          <a:xfrm>
            <a:off x="381001" y="1319044"/>
            <a:ext cx="5280170" cy="185087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
                <a:srgbClr val="4C47C0"/>
              </a:buClr>
              <a:buSzTx/>
              <a:buFont typeface="Wingdings" panose="05000000000000000000" pitchFamily="2" charset="2"/>
              <a:buChar char="§"/>
              <a:tabLst/>
              <a:defRPr/>
            </a:pPr>
            <a:r>
              <a:rPr kumimoji="0" lang="en-US" sz="1000" b="0" i="0" u="none" strike="noStrike" kern="1200" cap="none" spc="0" normalizeH="0" baseline="0" noProof="0">
                <a:ln>
                  <a:noFill/>
                </a:ln>
                <a:solidFill>
                  <a:srgbClr val="0E2841"/>
                </a:solidFill>
                <a:effectLst/>
                <a:uLnTx/>
                <a:uFillTx/>
                <a:latin typeface="Arial" panose="020B0604020202020204"/>
                <a:ea typeface="+mn-ea"/>
                <a:cs typeface="+mn-cs"/>
              </a:rPr>
              <a:t>Steadily increasing BVPS as we continue to drive long-term shareholder value</a:t>
            </a:r>
          </a:p>
          <a:p>
            <a:pPr marL="228600" marR="0" lvl="0" indent="-228600" algn="l" defTabSz="914400" rtl="0" eaLnBrk="1" fontAlgn="auto" latinLnBrk="0" hangingPunct="1">
              <a:lnSpc>
                <a:spcPct val="100000"/>
              </a:lnSpc>
              <a:spcBef>
                <a:spcPts val="1200"/>
              </a:spcBef>
              <a:spcAft>
                <a:spcPts val="0"/>
              </a:spcAft>
              <a:buClr>
                <a:srgbClr val="4C47C0"/>
              </a:buClr>
              <a:buSzTx/>
              <a:buFont typeface="Wingdings" panose="05000000000000000000" pitchFamily="2" charset="2"/>
              <a:buChar char="§"/>
              <a:tabLst/>
              <a:defRPr/>
            </a:pPr>
            <a:r>
              <a:rPr kumimoji="0" lang="en-US" sz="1000" b="0" i="0" u="none" strike="noStrike" kern="1200" cap="none" spc="0" normalizeH="0" baseline="0" noProof="0">
                <a:ln>
                  <a:noFill/>
                </a:ln>
                <a:solidFill>
                  <a:srgbClr val="0E2841"/>
                </a:solidFill>
                <a:effectLst/>
                <a:uLnTx/>
                <a:uFillTx/>
                <a:latin typeface="Arial" panose="020B0604020202020204"/>
                <a:ea typeface="+mn-ea"/>
                <a:cs typeface="+mn-cs"/>
              </a:rPr>
              <a:t>Expecting to receive ECB buyback approval in August, after which we plan to resume open market buybacks</a:t>
            </a:r>
          </a:p>
          <a:p>
            <a:pPr>
              <a:spcBef>
                <a:spcPts val="1200"/>
              </a:spcBef>
              <a:buClr>
                <a:srgbClr val="4C47C0"/>
              </a:buClr>
              <a:buFont typeface="Wingdings" panose="05000000000000000000" pitchFamily="2" charset="2"/>
              <a:buChar char="§"/>
              <a:defRPr/>
            </a:pPr>
            <a:r>
              <a:rPr lang="en-US" sz="1000">
                <a:solidFill>
                  <a:srgbClr val="0E2841"/>
                </a:solidFill>
                <a:latin typeface="Arial" panose="020B0604020202020204"/>
              </a:rPr>
              <a:t>We continue to manage capital in alignment with our capital management strategy, ensuring sustainable long-term shareholder value creation</a:t>
            </a:r>
          </a:p>
        </p:txBody>
      </p:sp>
      <p:sp>
        <p:nvSpPr>
          <p:cNvPr id="4" name="Text Placeholder 16">
            <a:extLst>
              <a:ext uri="{FF2B5EF4-FFF2-40B4-BE49-F238E27FC236}">
                <a16:creationId xmlns:a16="http://schemas.microsoft.com/office/drawing/2014/main" id="{0C95EF9A-FF61-2E59-306F-4804C4BBD944}"/>
              </a:ext>
            </a:extLst>
          </p:cNvPr>
          <p:cNvSpPr txBox="1">
            <a:spLocks/>
          </p:cNvSpPr>
          <p:nvPr/>
        </p:nvSpPr>
        <p:spPr>
          <a:xfrm>
            <a:off x="6354113" y="3525130"/>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Capital Management Framework</a:t>
            </a:r>
          </a:p>
        </p:txBody>
      </p:sp>
      <p:grpSp>
        <p:nvGrpSpPr>
          <p:cNvPr id="52" name="Group 51">
            <a:extLst>
              <a:ext uri="{FF2B5EF4-FFF2-40B4-BE49-F238E27FC236}">
                <a16:creationId xmlns:a16="http://schemas.microsoft.com/office/drawing/2014/main" id="{6131EED8-4A13-CF7F-7AAC-9B0F2E4056AE}"/>
              </a:ext>
            </a:extLst>
          </p:cNvPr>
          <p:cNvGrpSpPr/>
          <p:nvPr/>
        </p:nvGrpSpPr>
        <p:grpSpPr>
          <a:xfrm>
            <a:off x="7920620" y="3931143"/>
            <a:ext cx="2545857" cy="2545857"/>
            <a:chOff x="7733716" y="3931143"/>
            <a:chExt cx="2545857" cy="2545857"/>
          </a:xfrm>
        </p:grpSpPr>
        <p:grpSp>
          <p:nvGrpSpPr>
            <p:cNvPr id="37" name="Group 36">
              <a:extLst>
                <a:ext uri="{FF2B5EF4-FFF2-40B4-BE49-F238E27FC236}">
                  <a16:creationId xmlns:a16="http://schemas.microsoft.com/office/drawing/2014/main" id="{2B9D22AE-BCE3-280A-C63C-7DBB13B6A411}"/>
                </a:ext>
              </a:extLst>
            </p:cNvPr>
            <p:cNvGrpSpPr/>
            <p:nvPr/>
          </p:nvGrpSpPr>
          <p:grpSpPr>
            <a:xfrm>
              <a:off x="9086695" y="4022354"/>
              <a:ext cx="1192878" cy="1147237"/>
              <a:chOff x="8587456" y="4144113"/>
              <a:chExt cx="1117442" cy="1074687"/>
            </a:xfrm>
          </p:grpSpPr>
          <p:sp>
            <p:nvSpPr>
              <p:cNvPr id="21" name="Freeform: Shape 20">
                <a:extLst>
                  <a:ext uri="{FF2B5EF4-FFF2-40B4-BE49-F238E27FC236}">
                    <a16:creationId xmlns:a16="http://schemas.microsoft.com/office/drawing/2014/main" id="{6A301CC2-9010-3BBE-A3B0-B5C7CDAD0071}"/>
                  </a:ext>
                </a:extLst>
              </p:cNvPr>
              <p:cNvSpPr/>
              <p:nvPr/>
            </p:nvSpPr>
            <p:spPr>
              <a:xfrm>
                <a:off x="8587456" y="4144113"/>
                <a:ext cx="1031998" cy="1031998"/>
              </a:xfrm>
              <a:custGeom>
                <a:avLst/>
                <a:gdLst>
                  <a:gd name="connsiteX0" fmla="*/ 1031999 w 1031998"/>
                  <a:gd name="connsiteY0" fmla="*/ 1031999 h 1031998"/>
                  <a:gd name="connsiteX1" fmla="*/ 0 w 1031998"/>
                  <a:gd name="connsiteY1" fmla="*/ 0 h 1031998"/>
                </a:gdLst>
                <a:ahLst/>
                <a:cxnLst>
                  <a:cxn ang="0">
                    <a:pos x="connsiteX0" y="connsiteY0"/>
                  </a:cxn>
                  <a:cxn ang="0">
                    <a:pos x="connsiteX1" y="connsiteY1"/>
                  </a:cxn>
                </a:cxnLst>
                <a:rect l="l" t="t" r="r" b="b"/>
                <a:pathLst>
                  <a:path w="1031998" h="1031998">
                    <a:moveTo>
                      <a:pt x="1031999" y="1031999"/>
                    </a:moveTo>
                    <a:cubicBezTo>
                      <a:pt x="995056" y="478990"/>
                      <a:pt x="553009" y="36943"/>
                      <a:pt x="0" y="0"/>
                    </a:cubicBezTo>
                  </a:path>
                </a:pathLst>
              </a:custGeom>
              <a:noFill/>
              <a:ln w="41275" cap="sq">
                <a:solidFill>
                  <a:schemeClr val="accent4"/>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3083070D-E1C3-50D1-ED7F-B474697BF1D5}"/>
                  </a:ext>
                </a:extLst>
              </p:cNvPr>
              <p:cNvSpPr/>
              <p:nvPr/>
            </p:nvSpPr>
            <p:spPr>
              <a:xfrm>
                <a:off x="9534012" y="5133357"/>
                <a:ext cx="170886" cy="85443"/>
              </a:xfrm>
              <a:custGeom>
                <a:avLst/>
                <a:gdLst>
                  <a:gd name="connsiteX0" fmla="*/ 170886 w 170886"/>
                  <a:gd name="connsiteY0" fmla="*/ 0 h 85443"/>
                  <a:gd name="connsiteX1" fmla="*/ 85443 w 170886"/>
                  <a:gd name="connsiteY1" fmla="*/ 85443 h 85443"/>
                  <a:gd name="connsiteX2" fmla="*/ 0 w 170886"/>
                  <a:gd name="connsiteY2" fmla="*/ 0 h 85443"/>
                </a:gdLst>
                <a:ahLst/>
                <a:cxnLst>
                  <a:cxn ang="0">
                    <a:pos x="connsiteX0" y="connsiteY0"/>
                  </a:cxn>
                  <a:cxn ang="0">
                    <a:pos x="connsiteX1" y="connsiteY1"/>
                  </a:cxn>
                  <a:cxn ang="0">
                    <a:pos x="connsiteX2" y="connsiteY2"/>
                  </a:cxn>
                </a:cxnLst>
                <a:rect l="l" t="t" r="r" b="b"/>
                <a:pathLst>
                  <a:path w="170886" h="85443">
                    <a:moveTo>
                      <a:pt x="170886" y="0"/>
                    </a:moveTo>
                    <a:lnTo>
                      <a:pt x="85443" y="85443"/>
                    </a:lnTo>
                    <a:lnTo>
                      <a:pt x="0" y="0"/>
                    </a:lnTo>
                  </a:path>
                </a:pathLst>
              </a:custGeom>
              <a:noFill/>
              <a:ln w="41275" cap="sq">
                <a:solidFill>
                  <a:schemeClr val="accent4"/>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grpSp>
        <p:grpSp>
          <p:nvGrpSpPr>
            <p:cNvPr id="38" name="Group 37">
              <a:extLst>
                <a:ext uri="{FF2B5EF4-FFF2-40B4-BE49-F238E27FC236}">
                  <a16:creationId xmlns:a16="http://schemas.microsoft.com/office/drawing/2014/main" id="{1162E286-FC3F-5E2E-5D19-EDA84942F826}"/>
                </a:ext>
              </a:extLst>
            </p:cNvPr>
            <p:cNvGrpSpPr/>
            <p:nvPr/>
          </p:nvGrpSpPr>
          <p:grpSpPr>
            <a:xfrm>
              <a:off x="7733716" y="5238480"/>
              <a:ext cx="1192877" cy="1147307"/>
              <a:chOff x="7320038" y="5283333"/>
              <a:chExt cx="1117441" cy="1074753"/>
            </a:xfrm>
          </p:grpSpPr>
          <p:sp>
            <p:nvSpPr>
              <p:cNvPr id="29" name="Freeform: Shape 28">
                <a:extLst>
                  <a:ext uri="{FF2B5EF4-FFF2-40B4-BE49-F238E27FC236}">
                    <a16:creationId xmlns:a16="http://schemas.microsoft.com/office/drawing/2014/main" id="{0D17F438-6D2E-1853-4EBC-17B11E254857}"/>
                  </a:ext>
                </a:extLst>
              </p:cNvPr>
              <p:cNvSpPr/>
              <p:nvPr/>
            </p:nvSpPr>
            <p:spPr>
              <a:xfrm>
                <a:off x="7405481" y="5326088"/>
                <a:ext cx="1031998" cy="1031998"/>
              </a:xfrm>
              <a:custGeom>
                <a:avLst/>
                <a:gdLst>
                  <a:gd name="connsiteX0" fmla="*/ 0 w 1031998"/>
                  <a:gd name="connsiteY0" fmla="*/ 0 h 1031998"/>
                  <a:gd name="connsiteX1" fmla="*/ 1031999 w 1031998"/>
                  <a:gd name="connsiteY1" fmla="*/ 1031999 h 1031998"/>
                </a:gdLst>
                <a:ahLst/>
                <a:cxnLst>
                  <a:cxn ang="0">
                    <a:pos x="connsiteX0" y="connsiteY0"/>
                  </a:cxn>
                  <a:cxn ang="0">
                    <a:pos x="connsiteX1" y="connsiteY1"/>
                  </a:cxn>
                </a:cxnLst>
                <a:rect l="l" t="t" r="r" b="b"/>
                <a:pathLst>
                  <a:path w="1031998" h="1031998">
                    <a:moveTo>
                      <a:pt x="0" y="0"/>
                    </a:moveTo>
                    <a:cubicBezTo>
                      <a:pt x="36943" y="553009"/>
                      <a:pt x="478990" y="995056"/>
                      <a:pt x="1031999" y="1031999"/>
                    </a:cubicBezTo>
                  </a:path>
                </a:pathLst>
              </a:custGeom>
              <a:noFill/>
              <a:ln w="41275" cap="sq">
                <a:solidFill>
                  <a:schemeClr val="accent3"/>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AB90B0CF-FD7E-9187-C01D-94052B4BB8C8}"/>
                  </a:ext>
                </a:extLst>
              </p:cNvPr>
              <p:cNvSpPr/>
              <p:nvPr/>
            </p:nvSpPr>
            <p:spPr>
              <a:xfrm>
                <a:off x="7320038" y="5283333"/>
                <a:ext cx="170886" cy="85443"/>
              </a:xfrm>
              <a:custGeom>
                <a:avLst/>
                <a:gdLst>
                  <a:gd name="connsiteX0" fmla="*/ 0 w 170886"/>
                  <a:gd name="connsiteY0" fmla="*/ 85443 h 85443"/>
                  <a:gd name="connsiteX1" fmla="*/ 85443 w 170886"/>
                  <a:gd name="connsiteY1" fmla="*/ 0 h 85443"/>
                  <a:gd name="connsiteX2" fmla="*/ 170886 w 170886"/>
                  <a:gd name="connsiteY2" fmla="*/ 85443 h 85443"/>
                </a:gdLst>
                <a:ahLst/>
                <a:cxnLst>
                  <a:cxn ang="0">
                    <a:pos x="connsiteX0" y="connsiteY0"/>
                  </a:cxn>
                  <a:cxn ang="0">
                    <a:pos x="connsiteX1" y="connsiteY1"/>
                  </a:cxn>
                  <a:cxn ang="0">
                    <a:pos x="connsiteX2" y="connsiteY2"/>
                  </a:cxn>
                </a:cxnLst>
                <a:rect l="l" t="t" r="r" b="b"/>
                <a:pathLst>
                  <a:path w="170886" h="85443">
                    <a:moveTo>
                      <a:pt x="0" y="85443"/>
                    </a:moveTo>
                    <a:lnTo>
                      <a:pt x="85443" y="0"/>
                    </a:lnTo>
                    <a:lnTo>
                      <a:pt x="170886" y="85443"/>
                    </a:lnTo>
                  </a:path>
                </a:pathLst>
              </a:custGeom>
              <a:noFill/>
              <a:ln w="41275" cap="sq">
                <a:solidFill>
                  <a:schemeClr val="accent3"/>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grpSp>
        <p:grpSp>
          <p:nvGrpSpPr>
            <p:cNvPr id="39" name="Group 38">
              <a:extLst>
                <a:ext uri="{FF2B5EF4-FFF2-40B4-BE49-F238E27FC236}">
                  <a16:creationId xmlns:a16="http://schemas.microsoft.com/office/drawing/2014/main" id="{353C2214-68CD-3E21-36F6-5037C3CB662D}"/>
                </a:ext>
              </a:extLst>
            </p:cNvPr>
            <p:cNvGrpSpPr/>
            <p:nvPr/>
          </p:nvGrpSpPr>
          <p:grpSpPr>
            <a:xfrm>
              <a:off x="9041053" y="5284122"/>
              <a:ext cx="1147307" cy="1192878"/>
              <a:chOff x="8544701" y="5326088"/>
              <a:chExt cx="1074753" cy="1117442"/>
            </a:xfrm>
          </p:grpSpPr>
          <p:sp>
            <p:nvSpPr>
              <p:cNvPr id="32" name="Freeform: Shape 31">
                <a:extLst>
                  <a:ext uri="{FF2B5EF4-FFF2-40B4-BE49-F238E27FC236}">
                    <a16:creationId xmlns:a16="http://schemas.microsoft.com/office/drawing/2014/main" id="{EB5CE826-E99F-D746-04F3-6DCB736652F8}"/>
                  </a:ext>
                </a:extLst>
              </p:cNvPr>
              <p:cNvSpPr/>
              <p:nvPr/>
            </p:nvSpPr>
            <p:spPr>
              <a:xfrm>
                <a:off x="8587456" y="5326088"/>
                <a:ext cx="1031998" cy="1031998"/>
              </a:xfrm>
              <a:custGeom>
                <a:avLst/>
                <a:gdLst>
                  <a:gd name="connsiteX0" fmla="*/ 0 w 1031998"/>
                  <a:gd name="connsiteY0" fmla="*/ 1031999 h 1031998"/>
                  <a:gd name="connsiteX1" fmla="*/ 1031999 w 1031998"/>
                  <a:gd name="connsiteY1" fmla="*/ 0 h 1031998"/>
                </a:gdLst>
                <a:ahLst/>
                <a:cxnLst>
                  <a:cxn ang="0">
                    <a:pos x="connsiteX0" y="connsiteY0"/>
                  </a:cxn>
                  <a:cxn ang="0">
                    <a:pos x="connsiteX1" y="connsiteY1"/>
                  </a:cxn>
                </a:cxnLst>
                <a:rect l="l" t="t" r="r" b="b"/>
                <a:pathLst>
                  <a:path w="1031998" h="1031998">
                    <a:moveTo>
                      <a:pt x="0" y="1031999"/>
                    </a:moveTo>
                    <a:cubicBezTo>
                      <a:pt x="553009" y="995056"/>
                      <a:pt x="995056" y="553009"/>
                      <a:pt x="1031999" y="0"/>
                    </a:cubicBezTo>
                  </a:path>
                </a:pathLst>
              </a:custGeom>
              <a:noFill/>
              <a:ln w="41275" cap="sq">
                <a:solidFill>
                  <a:schemeClr val="accent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33" name="Freeform: Shape 32">
                <a:extLst>
                  <a:ext uri="{FF2B5EF4-FFF2-40B4-BE49-F238E27FC236}">
                    <a16:creationId xmlns:a16="http://schemas.microsoft.com/office/drawing/2014/main" id="{00E66FBA-34BA-4ECC-F75C-70677117593E}"/>
                  </a:ext>
                </a:extLst>
              </p:cNvPr>
              <p:cNvSpPr/>
              <p:nvPr/>
            </p:nvSpPr>
            <p:spPr>
              <a:xfrm>
                <a:off x="8544701" y="6272644"/>
                <a:ext cx="85443" cy="170886"/>
              </a:xfrm>
              <a:custGeom>
                <a:avLst/>
                <a:gdLst>
                  <a:gd name="connsiteX0" fmla="*/ 85443 w 85443"/>
                  <a:gd name="connsiteY0" fmla="*/ 170886 h 170886"/>
                  <a:gd name="connsiteX1" fmla="*/ 0 w 85443"/>
                  <a:gd name="connsiteY1" fmla="*/ 85443 h 170886"/>
                  <a:gd name="connsiteX2" fmla="*/ 85443 w 85443"/>
                  <a:gd name="connsiteY2" fmla="*/ 0 h 170886"/>
                </a:gdLst>
                <a:ahLst/>
                <a:cxnLst>
                  <a:cxn ang="0">
                    <a:pos x="connsiteX0" y="connsiteY0"/>
                  </a:cxn>
                  <a:cxn ang="0">
                    <a:pos x="connsiteX1" y="connsiteY1"/>
                  </a:cxn>
                  <a:cxn ang="0">
                    <a:pos x="connsiteX2" y="connsiteY2"/>
                  </a:cxn>
                </a:cxnLst>
                <a:rect l="l" t="t" r="r" b="b"/>
                <a:pathLst>
                  <a:path w="85443" h="170886">
                    <a:moveTo>
                      <a:pt x="85443" y="170886"/>
                    </a:moveTo>
                    <a:lnTo>
                      <a:pt x="0" y="85443"/>
                    </a:lnTo>
                    <a:lnTo>
                      <a:pt x="85443" y="0"/>
                    </a:lnTo>
                  </a:path>
                </a:pathLst>
              </a:custGeom>
              <a:noFill/>
              <a:ln w="41275" cap="sq">
                <a:solidFill>
                  <a:schemeClr val="accent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grpSp>
        <p:grpSp>
          <p:nvGrpSpPr>
            <p:cNvPr id="36" name="Group 35">
              <a:extLst>
                <a:ext uri="{FF2B5EF4-FFF2-40B4-BE49-F238E27FC236}">
                  <a16:creationId xmlns:a16="http://schemas.microsoft.com/office/drawing/2014/main" id="{D327E2F7-CD2F-5A07-0091-3A1463A685A6}"/>
                </a:ext>
              </a:extLst>
            </p:cNvPr>
            <p:cNvGrpSpPr/>
            <p:nvPr/>
          </p:nvGrpSpPr>
          <p:grpSpPr>
            <a:xfrm>
              <a:off x="7824927" y="3931143"/>
              <a:ext cx="1147237" cy="1192877"/>
              <a:chOff x="7405481" y="4058670"/>
              <a:chExt cx="1074687" cy="1117441"/>
            </a:xfrm>
          </p:grpSpPr>
          <p:sp>
            <p:nvSpPr>
              <p:cNvPr id="34" name="Freeform: Shape 33">
                <a:extLst>
                  <a:ext uri="{FF2B5EF4-FFF2-40B4-BE49-F238E27FC236}">
                    <a16:creationId xmlns:a16="http://schemas.microsoft.com/office/drawing/2014/main" id="{FFFE0E9C-76AD-9801-238D-F5C0D782DE22}"/>
                  </a:ext>
                </a:extLst>
              </p:cNvPr>
              <p:cNvSpPr/>
              <p:nvPr/>
            </p:nvSpPr>
            <p:spPr>
              <a:xfrm>
                <a:off x="7405481" y="4144113"/>
                <a:ext cx="1031998" cy="1031998"/>
              </a:xfrm>
              <a:custGeom>
                <a:avLst/>
                <a:gdLst>
                  <a:gd name="connsiteX0" fmla="*/ 1031999 w 1031998"/>
                  <a:gd name="connsiteY0" fmla="*/ 0 h 1031998"/>
                  <a:gd name="connsiteX1" fmla="*/ 0 w 1031998"/>
                  <a:gd name="connsiteY1" fmla="*/ 1031999 h 1031998"/>
                </a:gdLst>
                <a:ahLst/>
                <a:cxnLst>
                  <a:cxn ang="0">
                    <a:pos x="connsiteX0" y="connsiteY0"/>
                  </a:cxn>
                  <a:cxn ang="0">
                    <a:pos x="connsiteX1" y="connsiteY1"/>
                  </a:cxn>
                </a:cxnLst>
                <a:rect l="l" t="t" r="r" b="b"/>
                <a:pathLst>
                  <a:path w="1031998" h="1031998">
                    <a:moveTo>
                      <a:pt x="1031999" y="0"/>
                    </a:moveTo>
                    <a:cubicBezTo>
                      <a:pt x="478990" y="36943"/>
                      <a:pt x="36943" y="478990"/>
                      <a:pt x="0" y="1031999"/>
                    </a:cubicBezTo>
                  </a:path>
                </a:pathLst>
              </a:custGeom>
              <a:noFill/>
              <a:ln w="41275" cap="sq">
                <a:solidFill>
                  <a:schemeClr val="tx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35" name="Freeform: Shape 34">
                <a:extLst>
                  <a:ext uri="{FF2B5EF4-FFF2-40B4-BE49-F238E27FC236}">
                    <a16:creationId xmlns:a16="http://schemas.microsoft.com/office/drawing/2014/main" id="{766E279A-071B-14FB-95BE-E6FCAFCF5D6D}"/>
                  </a:ext>
                </a:extLst>
              </p:cNvPr>
              <p:cNvSpPr/>
              <p:nvPr/>
            </p:nvSpPr>
            <p:spPr>
              <a:xfrm>
                <a:off x="8394725" y="4058670"/>
                <a:ext cx="85443" cy="170886"/>
              </a:xfrm>
              <a:custGeom>
                <a:avLst/>
                <a:gdLst>
                  <a:gd name="connsiteX0" fmla="*/ 0 w 85443"/>
                  <a:gd name="connsiteY0" fmla="*/ 170886 h 170886"/>
                  <a:gd name="connsiteX1" fmla="*/ 85443 w 85443"/>
                  <a:gd name="connsiteY1" fmla="*/ 85443 h 170886"/>
                  <a:gd name="connsiteX2" fmla="*/ 0 w 85443"/>
                  <a:gd name="connsiteY2" fmla="*/ 0 h 170886"/>
                </a:gdLst>
                <a:ahLst/>
                <a:cxnLst>
                  <a:cxn ang="0">
                    <a:pos x="connsiteX0" y="connsiteY0"/>
                  </a:cxn>
                  <a:cxn ang="0">
                    <a:pos x="connsiteX1" y="connsiteY1"/>
                  </a:cxn>
                  <a:cxn ang="0">
                    <a:pos x="connsiteX2" y="connsiteY2"/>
                  </a:cxn>
                </a:cxnLst>
                <a:rect l="l" t="t" r="r" b="b"/>
                <a:pathLst>
                  <a:path w="85443" h="170886">
                    <a:moveTo>
                      <a:pt x="0" y="170886"/>
                    </a:moveTo>
                    <a:lnTo>
                      <a:pt x="85443" y="85443"/>
                    </a:lnTo>
                    <a:lnTo>
                      <a:pt x="0" y="0"/>
                    </a:lnTo>
                  </a:path>
                </a:pathLst>
              </a:custGeom>
              <a:noFill/>
              <a:ln w="41275" cap="sq">
                <a:solidFill>
                  <a:schemeClr val="tx1"/>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226C2BDF-36E8-A7DA-4125-015F08751368}"/>
                </a:ext>
              </a:extLst>
            </p:cNvPr>
            <p:cNvSpPr txBox="1"/>
            <p:nvPr/>
          </p:nvSpPr>
          <p:spPr>
            <a:xfrm>
              <a:off x="9174185" y="4561331"/>
              <a:ext cx="692176" cy="407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2438337" rtl="0" eaLnBrk="1" fontAlgn="auto" latinLnBrk="0" hangingPunct="0">
                <a:lnSpc>
                  <a:spcPct val="90000"/>
                </a:lnSpc>
                <a:spcBef>
                  <a:spcPts val="400"/>
                </a:spcBef>
                <a:spcAft>
                  <a:spcPts val="400"/>
                </a:spcAft>
                <a:buClrTx/>
                <a:buSzTx/>
                <a:buFontTx/>
                <a:buNone/>
                <a:tabLst/>
                <a:defRPr/>
              </a:pP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Organic</a:t>
              </a:r>
              <a:br>
                <a:rPr kumimoji="0" lang="lt-LT"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b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Growth</a:t>
              </a:r>
            </a:p>
          </p:txBody>
        </p:sp>
        <p:sp>
          <p:nvSpPr>
            <p:cNvPr id="12" name="TextBox 11">
              <a:extLst>
                <a:ext uri="{FF2B5EF4-FFF2-40B4-BE49-F238E27FC236}">
                  <a16:creationId xmlns:a16="http://schemas.microsoft.com/office/drawing/2014/main" id="{030D7D3A-4B70-3507-B4D1-C307D4E32D7D}"/>
                </a:ext>
              </a:extLst>
            </p:cNvPr>
            <p:cNvSpPr txBox="1"/>
            <p:nvPr/>
          </p:nvSpPr>
          <p:spPr>
            <a:xfrm>
              <a:off x="8054234" y="4621299"/>
              <a:ext cx="865946" cy="254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2438337" rtl="0" eaLnBrk="1" fontAlgn="auto" latinLnBrk="0" hangingPunct="0">
                <a:lnSpc>
                  <a:spcPct val="90000"/>
                </a:lnSpc>
                <a:spcBef>
                  <a:spcPts val="400"/>
                </a:spcBef>
                <a:spcAft>
                  <a:spcPts val="400"/>
                </a:spcAft>
                <a:buClrTx/>
                <a:buSzTx/>
                <a:buFontTx/>
                <a:buNone/>
                <a:tabLst/>
                <a:defRPr/>
              </a:pP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Dividends</a:t>
              </a:r>
            </a:p>
          </p:txBody>
        </p:sp>
        <p:sp>
          <p:nvSpPr>
            <p:cNvPr id="13" name="TextBox 12">
              <a:extLst>
                <a:ext uri="{FF2B5EF4-FFF2-40B4-BE49-F238E27FC236}">
                  <a16:creationId xmlns:a16="http://schemas.microsoft.com/office/drawing/2014/main" id="{CA9C3990-6C5E-C59E-E200-91F567653488}"/>
                </a:ext>
              </a:extLst>
            </p:cNvPr>
            <p:cNvSpPr txBox="1"/>
            <p:nvPr/>
          </p:nvSpPr>
          <p:spPr>
            <a:xfrm>
              <a:off x="9239094" y="5564005"/>
              <a:ext cx="538722" cy="254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2438337" rtl="0" eaLnBrk="1" fontAlgn="auto" latinLnBrk="0" hangingPunct="0">
                <a:lnSpc>
                  <a:spcPct val="90000"/>
                </a:lnSpc>
                <a:spcBef>
                  <a:spcPts val="400"/>
                </a:spcBef>
                <a:spcAft>
                  <a:spcPts val="400"/>
                </a:spcAft>
                <a:buClrTx/>
                <a:buSzTx/>
                <a:buFontTx/>
                <a:buNone/>
                <a:tabLst/>
                <a:defRPr/>
              </a:pP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M&amp;A</a:t>
              </a:r>
            </a:p>
          </p:txBody>
        </p:sp>
        <p:sp>
          <p:nvSpPr>
            <p:cNvPr id="16" name="TextBox 15">
              <a:extLst>
                <a:ext uri="{FF2B5EF4-FFF2-40B4-BE49-F238E27FC236}">
                  <a16:creationId xmlns:a16="http://schemas.microsoft.com/office/drawing/2014/main" id="{AA71FD0B-45ED-594B-4AF6-51CA0BFE37FF}"/>
                </a:ext>
              </a:extLst>
            </p:cNvPr>
            <p:cNvSpPr txBox="1"/>
            <p:nvPr/>
          </p:nvSpPr>
          <p:spPr>
            <a:xfrm>
              <a:off x="8082000" y="5453754"/>
              <a:ext cx="904011"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2438337" rtl="0" eaLnBrk="1" fontAlgn="auto" latinLnBrk="0" hangingPunct="0">
                <a:lnSpc>
                  <a:spcPct val="100000"/>
                </a:lnSpc>
                <a:spcBef>
                  <a:spcPts val="400"/>
                </a:spcBef>
                <a:spcAft>
                  <a:spcPts val="400"/>
                </a:spcAft>
                <a:buClrTx/>
                <a:buSzTx/>
                <a:buFontTx/>
                <a:buNone/>
                <a:tabLst/>
                <a:defRPr/>
              </a:pP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Share</a:t>
              </a:r>
              <a:br>
                <a:rPr kumimoji="0" lang="lt-LT"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br>
              <a:r>
                <a:rPr kumimoji="0" lang="en-US" sz="1100" b="1" i="0" u="none" strike="noStrike" kern="0" cap="none" spc="0" normalizeH="0" baseline="0" noProof="0">
                  <a:ln>
                    <a:noFill/>
                  </a:ln>
                  <a:solidFill>
                    <a:srgbClr val="071844"/>
                  </a:solidFill>
                  <a:effectLst/>
                  <a:uLnTx/>
                  <a:uFillTx/>
                  <a:latin typeface="Arial" panose="020B0604020202020204"/>
                  <a:ea typeface="+mn-ea"/>
                  <a:cs typeface="+mn-cs"/>
                  <a:sym typeface="Helvetica Neue"/>
                </a:rPr>
                <a:t>Buybacks</a:t>
              </a:r>
            </a:p>
          </p:txBody>
        </p:sp>
        <p:sp>
          <p:nvSpPr>
            <p:cNvPr id="18" name="Straight Connector 13">
              <a:extLst>
                <a:ext uri="{FF2B5EF4-FFF2-40B4-BE49-F238E27FC236}">
                  <a16:creationId xmlns:a16="http://schemas.microsoft.com/office/drawing/2014/main" id="{8F1DB0E8-AF59-C786-7B26-2E5CD6EB058A}"/>
                </a:ext>
              </a:extLst>
            </p:cNvPr>
            <p:cNvSpPr/>
            <p:nvPr/>
          </p:nvSpPr>
          <p:spPr>
            <a:xfrm>
              <a:off x="7922853" y="5190539"/>
              <a:ext cx="2168910" cy="0"/>
            </a:xfrm>
            <a:prstGeom prst="line">
              <a:avLst/>
            </a:prstGeom>
            <a:solidFill>
              <a:srgbClr val="0F2C60"/>
            </a:solidFill>
            <a:ln w="9525">
              <a:solidFill>
                <a:schemeClr val="tx1"/>
              </a:solidFill>
              <a:prstDash val="dash"/>
              <a:miter lim="400000"/>
              <a:tailEnd type="none" w="lg" len="lg"/>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2800" b="1" i="0" u="none" strike="noStrike" kern="0" cap="none" spc="0" normalizeH="0" baseline="0" noProof="0">
                <a:ln>
                  <a:noFill/>
                </a:ln>
                <a:solidFill>
                  <a:srgbClr val="FFFFFF"/>
                </a:solidFill>
                <a:effectLst/>
                <a:uLnTx/>
                <a:uFillTx/>
                <a:latin typeface="Arial" panose="020B0604020202020204"/>
                <a:ea typeface="+mn-ea"/>
                <a:cs typeface="+mn-cs"/>
                <a:sym typeface="PublicSansRoman-Regular"/>
              </a:endParaRPr>
            </a:p>
          </p:txBody>
        </p:sp>
        <p:sp>
          <p:nvSpPr>
            <p:cNvPr id="19" name="Straight Connector 13">
              <a:extLst>
                <a:ext uri="{FF2B5EF4-FFF2-40B4-BE49-F238E27FC236}">
                  <a16:creationId xmlns:a16="http://schemas.microsoft.com/office/drawing/2014/main" id="{F3EE3E92-8C2F-1F52-45A5-E8E539CBA8A8}"/>
                </a:ext>
              </a:extLst>
            </p:cNvPr>
            <p:cNvSpPr/>
            <p:nvPr/>
          </p:nvSpPr>
          <p:spPr>
            <a:xfrm flipV="1">
              <a:off x="9021501" y="4092838"/>
              <a:ext cx="0" cy="2193741"/>
            </a:xfrm>
            <a:prstGeom prst="line">
              <a:avLst/>
            </a:prstGeom>
            <a:solidFill>
              <a:srgbClr val="0F2C60"/>
            </a:solidFill>
            <a:ln w="9525">
              <a:solidFill>
                <a:schemeClr val="tx1"/>
              </a:solidFill>
              <a:prstDash val="dash"/>
              <a:miter lim="400000"/>
              <a:tailEnd type="none" w="lg" len="lg"/>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2800" b="1" i="0" u="none" strike="noStrike" kern="0" cap="none" spc="0" normalizeH="0" baseline="0" noProof="0">
                <a:ln>
                  <a:noFill/>
                </a:ln>
                <a:solidFill>
                  <a:srgbClr val="FFFFFF"/>
                </a:solidFill>
                <a:effectLst/>
                <a:uLnTx/>
                <a:uFillTx/>
                <a:latin typeface="Arial" panose="020B0604020202020204"/>
                <a:ea typeface="+mn-ea"/>
                <a:cs typeface="+mn-cs"/>
                <a:sym typeface="PublicSansRoman-Regular"/>
              </a:endParaRPr>
            </a:p>
          </p:txBody>
        </p:sp>
      </p:grpSp>
      <p:sp>
        <p:nvSpPr>
          <p:cNvPr id="5" name="Slide Number Placeholder 4">
            <a:extLst>
              <a:ext uri="{FF2B5EF4-FFF2-40B4-BE49-F238E27FC236}">
                <a16:creationId xmlns:a16="http://schemas.microsoft.com/office/drawing/2014/main" id="{6CC2E5FF-F80A-813C-AF24-2E0FB456812D}"/>
              </a:ext>
            </a:extLst>
          </p:cNvPr>
          <p:cNvSpPr>
            <a:spLocks noGrp="1"/>
          </p:cNvSpPr>
          <p:nvPr>
            <p:ph type="sldNum" sz="quarter" idx="35"/>
          </p:nvPr>
        </p:nvSpPr>
        <p:spPr/>
        <p:txBody>
          <a:bodyPr/>
          <a:lstStyle/>
          <a:p>
            <a:fld id="{C3BB1ECD-3C15-6449-8A7A-6FD3C9A35B7B}" type="slidenum">
              <a:rPr lang="en-US" smtClean="0"/>
              <a:pPr/>
              <a:t>15</a:t>
            </a:fld>
            <a:endParaRPr lang="en-US"/>
          </a:p>
        </p:txBody>
      </p:sp>
      <p:graphicFrame>
        <p:nvGraphicFramePr>
          <p:cNvPr id="7" name="Content Placeholder 15">
            <a:extLst>
              <a:ext uri="{FF2B5EF4-FFF2-40B4-BE49-F238E27FC236}">
                <a16:creationId xmlns:a16="http://schemas.microsoft.com/office/drawing/2014/main" id="{F55E151A-CC79-3273-A7DF-9D4B7B02A179}"/>
              </a:ext>
            </a:extLst>
          </p:cNvPr>
          <p:cNvGraphicFramePr>
            <a:graphicFrameLocks/>
          </p:cNvGraphicFramePr>
          <p:nvPr>
            <p:custDataLst>
              <p:tags r:id="rId1"/>
            </p:custDataLst>
            <p:extLst>
              <p:ext uri="{D42A27DB-BD31-4B8C-83A1-F6EECF244321}">
                <p14:modId xmlns:p14="http://schemas.microsoft.com/office/powerpoint/2010/main" val="3552744212"/>
              </p:ext>
            </p:extLst>
          </p:nvPr>
        </p:nvGraphicFramePr>
        <p:xfrm>
          <a:off x="58412" y="3882477"/>
          <a:ext cx="5885157" cy="2450279"/>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Connector 5">
            <a:extLst>
              <a:ext uri="{FF2B5EF4-FFF2-40B4-BE49-F238E27FC236}">
                <a16:creationId xmlns:a16="http://schemas.microsoft.com/office/drawing/2014/main" id="{E7C66290-5B76-6858-F0FC-236D7FC033E1}"/>
              </a:ext>
            </a:extLst>
          </p:cNvPr>
          <p:cNvCxnSpPr>
            <a:cxnSpLocks/>
          </p:cNvCxnSpPr>
          <p:nvPr/>
        </p:nvCxnSpPr>
        <p:spPr>
          <a:xfrm flipV="1">
            <a:off x="897403" y="3931143"/>
            <a:ext cx="3868028" cy="1278161"/>
          </a:xfrm>
          <a:prstGeom prst="line">
            <a:avLst/>
          </a:prstGeom>
          <a:ln w="12700">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F1CB7EF-EC1D-02A0-D47B-D8ADD07A1C37}"/>
              </a:ext>
            </a:extLst>
          </p:cNvPr>
          <p:cNvSpPr/>
          <p:nvPr/>
        </p:nvSpPr>
        <p:spPr>
          <a:xfrm>
            <a:off x="2306481" y="4474570"/>
            <a:ext cx="982440" cy="305234"/>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CAGR </a:t>
            </a:r>
            <a:r>
              <a:rPr lang="lt-LT" sz="900">
                <a:solidFill>
                  <a:schemeClr val="tx1"/>
                </a:solidFill>
              </a:rPr>
              <a:t>+1</a:t>
            </a:r>
            <a:r>
              <a:rPr lang="en-US" sz="900">
                <a:solidFill>
                  <a:schemeClr val="tx1"/>
                </a:solidFill>
              </a:rPr>
              <a:t>4</a:t>
            </a:r>
            <a:r>
              <a:rPr lang="lt-LT" sz="900">
                <a:solidFill>
                  <a:schemeClr val="tx1"/>
                </a:solidFill>
              </a:rPr>
              <a:t>%</a:t>
            </a:r>
          </a:p>
        </p:txBody>
      </p:sp>
      <p:sp>
        <p:nvSpPr>
          <p:cNvPr id="3" name="Text Placeholder 16">
            <a:extLst>
              <a:ext uri="{FF2B5EF4-FFF2-40B4-BE49-F238E27FC236}">
                <a16:creationId xmlns:a16="http://schemas.microsoft.com/office/drawing/2014/main" id="{CE83E1F5-E364-1590-A504-C6BD65AE5694}"/>
              </a:ext>
            </a:extLst>
          </p:cNvPr>
          <p:cNvSpPr txBox="1">
            <a:spLocks/>
          </p:cNvSpPr>
          <p:nvPr/>
        </p:nvSpPr>
        <p:spPr>
          <a:xfrm>
            <a:off x="6174098" y="858617"/>
            <a:ext cx="580006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Consistent BVPS Growth With </a:t>
            </a:r>
            <a:r>
              <a:rPr lang="en-US">
                <a:solidFill>
                  <a:srgbClr val="0E2841"/>
                </a:solidFill>
                <a:latin typeface="Arial" panose="020B0604020202020204"/>
              </a:rPr>
              <a:t>S</a:t>
            </a: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hare </a:t>
            </a:r>
            <a:r>
              <a:rPr lang="en-US">
                <a:solidFill>
                  <a:srgbClr val="0E2841"/>
                </a:solidFill>
                <a:latin typeface="Arial" panose="020B0604020202020204"/>
              </a:rPr>
              <a:t>P</a:t>
            </a: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rice </a:t>
            </a:r>
            <a:r>
              <a:rPr lang="en-US">
                <a:solidFill>
                  <a:srgbClr val="0E2841"/>
                </a:solidFill>
                <a:latin typeface="Arial" panose="020B0604020202020204"/>
              </a:rPr>
              <a:t>Y</a:t>
            </a: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et to Reflect </a:t>
            </a:r>
            <a:r>
              <a:rPr lang="en-US">
                <a:solidFill>
                  <a:srgbClr val="0E2841"/>
                </a:solidFill>
                <a:latin typeface="Arial" panose="020B0604020202020204"/>
              </a:rPr>
              <a:t>F</a:t>
            </a: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air Valuation</a:t>
            </a:r>
          </a:p>
        </p:txBody>
      </p:sp>
      <p:graphicFrame>
        <p:nvGraphicFramePr>
          <p:cNvPr id="9" name="Content Placeholder 15">
            <a:extLst>
              <a:ext uri="{FF2B5EF4-FFF2-40B4-BE49-F238E27FC236}">
                <a16:creationId xmlns:a16="http://schemas.microsoft.com/office/drawing/2014/main" id="{349C54BC-0C4B-A708-BEB4-D46B9068E046}"/>
              </a:ext>
            </a:extLst>
          </p:cNvPr>
          <p:cNvGraphicFramePr>
            <a:graphicFrameLocks/>
          </p:cNvGraphicFramePr>
          <p:nvPr>
            <p:custDataLst>
              <p:tags r:id="rId2"/>
            </p:custDataLst>
            <p:extLst>
              <p:ext uri="{D42A27DB-BD31-4B8C-83A1-F6EECF244321}">
                <p14:modId xmlns:p14="http://schemas.microsoft.com/office/powerpoint/2010/main" val="4239277032"/>
              </p:ext>
            </p:extLst>
          </p:nvPr>
        </p:nvGraphicFramePr>
        <p:xfrm>
          <a:off x="5974553" y="811637"/>
          <a:ext cx="5885157" cy="24502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6651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55FD-954A-A2AA-F8E5-C6B4DE253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5A29E3-BC3C-80F6-0853-EDCDEF0A5546}"/>
              </a:ext>
            </a:extLst>
          </p:cNvPr>
          <p:cNvSpPr>
            <a:spLocks noGrp="1"/>
          </p:cNvSpPr>
          <p:nvPr>
            <p:ph type="title"/>
          </p:nvPr>
        </p:nvSpPr>
        <p:spPr>
          <a:xfrm>
            <a:off x="380999" y="381000"/>
            <a:ext cx="8763001" cy="332399"/>
          </a:xfrm>
        </p:spPr>
        <p:txBody>
          <a:bodyPr/>
          <a:lstStyle/>
          <a:p>
            <a:r>
              <a:rPr lang="en-US"/>
              <a:t>Concluding Remarks</a:t>
            </a:r>
            <a:endParaRPr lang="lt-LT"/>
          </a:p>
        </p:txBody>
      </p:sp>
      <p:sp>
        <p:nvSpPr>
          <p:cNvPr id="4" name="Text Placeholder 3">
            <a:extLst>
              <a:ext uri="{FF2B5EF4-FFF2-40B4-BE49-F238E27FC236}">
                <a16:creationId xmlns:a16="http://schemas.microsoft.com/office/drawing/2014/main" id="{C725C34A-D4D7-B4DD-46B1-6E294179988F}"/>
              </a:ext>
            </a:extLst>
          </p:cNvPr>
          <p:cNvSpPr>
            <a:spLocks noGrp="1"/>
          </p:cNvSpPr>
          <p:nvPr>
            <p:ph type="body" sz="quarter" idx="19"/>
          </p:nvPr>
        </p:nvSpPr>
        <p:spPr>
          <a:xfrm>
            <a:off x="380999" y="1278303"/>
            <a:ext cx="6970502" cy="4023685"/>
          </a:xfrm>
        </p:spPr>
        <p:txBody>
          <a:bodyPr/>
          <a:lstStyle/>
          <a:p>
            <a:pPr marL="285750" indent="-285750">
              <a:spcBef>
                <a:spcPts val="2000"/>
              </a:spcBef>
              <a:spcAft>
                <a:spcPts val="500"/>
              </a:spcAft>
              <a:buClr>
                <a:schemeClr val="accent1"/>
              </a:buClr>
              <a:buFont typeface="Wingdings" panose="05000000000000000000" pitchFamily="2" charset="2"/>
              <a:buChar char="§"/>
            </a:pPr>
            <a:r>
              <a:rPr lang="en-US" sz="1250" b="1"/>
              <a:t>Strategic initiatives: </a:t>
            </a:r>
            <a:r>
              <a:rPr lang="en-US" sz="1250"/>
              <a:t>Our key strategic and organic growth initiatives are progressing on schedule and within budget, providing a solid foundation for future value creation</a:t>
            </a:r>
          </a:p>
          <a:p>
            <a:pPr marL="285750" indent="-285750">
              <a:spcBef>
                <a:spcPts val="2000"/>
              </a:spcBef>
              <a:spcAft>
                <a:spcPts val="500"/>
              </a:spcAft>
              <a:buClr>
                <a:schemeClr val="accent1"/>
              </a:buClr>
              <a:buFont typeface="Wingdings" panose="05000000000000000000" pitchFamily="2" charset="2"/>
              <a:buChar char="§"/>
            </a:pPr>
            <a:r>
              <a:rPr lang="en-US" sz="1250" b="1"/>
              <a:t>Loan growth and NII: </a:t>
            </a:r>
            <a:r>
              <a:rPr lang="en-US" sz="1250"/>
              <a:t>Loan growth rebounded strongly in Q2 after a seasonally soft Q1. We expect the impact of declining interest rates to moderate going forward</a:t>
            </a:r>
          </a:p>
          <a:p>
            <a:pPr marL="285750" indent="-285750">
              <a:spcBef>
                <a:spcPts val="2000"/>
              </a:spcBef>
              <a:spcAft>
                <a:spcPts val="500"/>
              </a:spcAft>
              <a:buClr>
                <a:schemeClr val="accent1"/>
              </a:buClr>
              <a:buFont typeface="Wingdings" panose="05000000000000000000" pitchFamily="2" charset="2"/>
              <a:buChar char="§"/>
            </a:pPr>
            <a:r>
              <a:rPr lang="en-US" sz="1250" b="1"/>
              <a:t>Mortgage portfolio: </a:t>
            </a:r>
            <a:r>
              <a:rPr lang="en-US" sz="1250"/>
              <a:t>Our mortgage book surpassed the €1.0 billion milestone this quarter, continuing its robust growth trajectory with ample runway for future growth</a:t>
            </a:r>
          </a:p>
          <a:p>
            <a:pPr marL="285750" indent="-285750">
              <a:spcBef>
                <a:spcPts val="2000"/>
              </a:spcBef>
              <a:spcAft>
                <a:spcPts val="500"/>
              </a:spcAft>
              <a:buClr>
                <a:schemeClr val="accent1"/>
              </a:buClr>
              <a:buFont typeface="Wingdings" panose="05000000000000000000" pitchFamily="2" charset="2"/>
              <a:buChar char="§"/>
            </a:pPr>
            <a:r>
              <a:rPr lang="en-US" sz="1250" b="1"/>
              <a:t>Cost management: </a:t>
            </a:r>
            <a:r>
              <a:rPr lang="en-US" sz="1250"/>
              <a:t>Cost discipline remains a top priority. As we navigate current revenue headwinds, expect increasingly proactive cost management</a:t>
            </a:r>
          </a:p>
          <a:p>
            <a:pPr marL="285750" indent="-285750">
              <a:spcBef>
                <a:spcPts val="2000"/>
              </a:spcBef>
              <a:spcAft>
                <a:spcPts val="500"/>
              </a:spcAft>
              <a:buClr>
                <a:schemeClr val="accent1"/>
              </a:buClr>
              <a:buFont typeface="Wingdings" panose="05000000000000000000" pitchFamily="2" charset="2"/>
              <a:buChar char="§"/>
            </a:pPr>
            <a:r>
              <a:rPr lang="en-US" sz="1250" b="1"/>
              <a:t>Share buyback resumption: </a:t>
            </a:r>
            <a:r>
              <a:rPr lang="en-US" sz="1250"/>
              <a:t>We plan to resume our share buybacks in Q3, reinforcing our commitment to shareholder returns</a:t>
            </a:r>
          </a:p>
        </p:txBody>
      </p:sp>
      <p:grpSp>
        <p:nvGrpSpPr>
          <p:cNvPr id="5" name="Group 4">
            <a:extLst>
              <a:ext uri="{FF2B5EF4-FFF2-40B4-BE49-F238E27FC236}">
                <a16:creationId xmlns:a16="http://schemas.microsoft.com/office/drawing/2014/main" id="{51625B99-0821-F850-E88D-EE404166BC3B}"/>
              </a:ext>
            </a:extLst>
          </p:cNvPr>
          <p:cNvGrpSpPr/>
          <p:nvPr/>
        </p:nvGrpSpPr>
        <p:grpSpPr>
          <a:xfrm>
            <a:off x="8287606" y="951225"/>
            <a:ext cx="2756721" cy="4677842"/>
            <a:chOff x="8748149" y="1081031"/>
            <a:chExt cx="2756721" cy="4677842"/>
          </a:xfrm>
        </p:grpSpPr>
        <p:sp>
          <p:nvSpPr>
            <p:cNvPr id="6" name="Rounded Rectangle 1">
              <a:extLst>
                <a:ext uri="{FF2B5EF4-FFF2-40B4-BE49-F238E27FC236}">
                  <a16:creationId xmlns:a16="http://schemas.microsoft.com/office/drawing/2014/main" id="{E5A7F852-CD1B-DD23-B6F3-1295ACDE0146}"/>
                </a:ext>
              </a:extLst>
            </p:cNvPr>
            <p:cNvSpPr/>
            <p:nvPr/>
          </p:nvSpPr>
          <p:spPr>
            <a:xfrm>
              <a:off x="8748149" y="1081031"/>
              <a:ext cx="2756721" cy="4677842"/>
            </a:xfrm>
            <a:prstGeom prst="roundRect">
              <a:avLst>
                <a:gd name="adj" fmla="val 5086"/>
              </a:avLst>
            </a:prstGeom>
            <a:solidFill>
              <a:schemeClr val="accent1">
                <a:lumMod val="20000"/>
                <a:lumOff val="80000"/>
                <a:alpha val="5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18" name="Key messages">
              <a:extLst>
                <a:ext uri="{FF2B5EF4-FFF2-40B4-BE49-F238E27FC236}">
                  <a16:creationId xmlns:a16="http://schemas.microsoft.com/office/drawing/2014/main" id="{A4B905AE-96F6-77CC-C826-50A56A34411E}"/>
                </a:ext>
              </a:extLst>
            </p:cNvPr>
            <p:cNvSpPr txBox="1"/>
            <p:nvPr/>
          </p:nvSpPr>
          <p:spPr>
            <a:xfrm>
              <a:off x="8772741" y="2423700"/>
              <a:ext cx="2708824" cy="3190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err="1">
                  <a:ln>
                    <a:noFill/>
                  </a:ln>
                  <a:solidFill>
                    <a:schemeClr val="tx1"/>
                  </a:solidFill>
                  <a:effectLst/>
                  <a:uLnTx/>
                  <a:uFillTx/>
                  <a:latin typeface="+mj-lt"/>
                  <a:sym typeface="PublicSansRoman-Medium"/>
                </a:rPr>
                <a:t>Minimum</a:t>
              </a:r>
              <a:r>
                <a:rPr kumimoji="0" lang="lt-LT" sz="1000" b="0" i="0" u="none" strike="noStrike" kern="0" cap="none" spc="0" normalizeH="0" baseline="0" noProof="0">
                  <a:ln>
                    <a:noFill/>
                  </a:ln>
                  <a:solidFill>
                    <a:schemeClr val="tx1"/>
                  </a:solidFill>
                  <a:effectLst/>
                  <a:uLnTx/>
                  <a:uFillTx/>
                  <a:latin typeface="+mj-lt"/>
                  <a:sym typeface="PublicSansRoman-Medium"/>
                </a:rPr>
                <a:t> </a:t>
              </a:r>
              <a:r>
                <a:rPr kumimoji="0" lang="lt-LT" sz="1000" b="0" i="0" u="none" strike="noStrike" kern="0" cap="none" spc="0" normalizeH="0" baseline="0" noProof="0" err="1">
                  <a:ln>
                    <a:noFill/>
                  </a:ln>
                  <a:solidFill>
                    <a:schemeClr val="tx1"/>
                  </a:solidFill>
                  <a:effectLst/>
                  <a:uLnTx/>
                  <a:uFillTx/>
                  <a:latin typeface="+mj-lt"/>
                  <a:sym typeface="PublicSansRoman-Medium"/>
                </a:rPr>
                <a:t>Dividend</a:t>
              </a:r>
              <a:r>
                <a:rPr kumimoji="0" lang="lt-LT" sz="1000" b="0" i="0" u="none" strike="noStrike" kern="0" cap="none" spc="0" normalizeH="0" baseline="0" noProof="0">
                  <a:ln>
                    <a:noFill/>
                  </a:ln>
                  <a:solidFill>
                    <a:schemeClr val="tx1"/>
                  </a:solidFill>
                  <a:effectLst/>
                  <a:uLnTx/>
                  <a:uFillTx/>
                  <a:latin typeface="+mj-lt"/>
                  <a:sym typeface="PublicSansRoman-Medium"/>
                </a:rPr>
                <a:t> </a:t>
              </a:r>
              <a:r>
                <a:rPr kumimoji="0" lang="lt-LT" sz="1000" b="0" i="0" u="none" strike="noStrike" kern="0" cap="none" spc="0" normalizeH="0" baseline="0" noProof="0" err="1">
                  <a:ln>
                    <a:noFill/>
                  </a:ln>
                  <a:solidFill>
                    <a:schemeClr val="tx1"/>
                  </a:solidFill>
                  <a:effectLst/>
                  <a:uLnTx/>
                  <a:uFillTx/>
                  <a:latin typeface="+mj-lt"/>
                  <a:sym typeface="PublicSansRoman-Medium"/>
                </a:rPr>
                <a:t>Pay-out</a:t>
              </a:r>
              <a:endParaRPr kumimoji="0" lang="lt-LT" sz="1000" b="0" i="0" u="none" strike="noStrike" kern="0" cap="none" spc="0" normalizeH="0" baseline="0" noProof="0">
                <a:ln>
                  <a:noFill/>
                </a:ln>
                <a:solidFill>
                  <a:schemeClr val="tx1"/>
                </a:solidFill>
                <a:effectLst/>
                <a:uLnTx/>
                <a:uFillTx/>
                <a:latin typeface="+mj-lt"/>
                <a:sym typeface="PublicSansRoman-Medium"/>
              </a:endParaRPr>
            </a:p>
          </p:txBody>
        </p:sp>
        <p:sp>
          <p:nvSpPr>
            <p:cNvPr id="21" name="Key messages">
              <a:extLst>
                <a:ext uri="{FF2B5EF4-FFF2-40B4-BE49-F238E27FC236}">
                  <a16:creationId xmlns:a16="http://schemas.microsoft.com/office/drawing/2014/main" id="{063F5C5F-44DE-7454-70F2-00A9D5A7CD41}"/>
                </a:ext>
              </a:extLst>
            </p:cNvPr>
            <p:cNvSpPr txBox="1"/>
            <p:nvPr/>
          </p:nvSpPr>
          <p:spPr>
            <a:xfrm>
              <a:off x="8862117" y="2082900"/>
              <a:ext cx="2564445" cy="5330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91438" anchor="t">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3600" i="0" u="none" strike="noStrike" kern="0" cap="none" spc="0" normalizeH="0" baseline="0" noProof="0">
                  <a:ln>
                    <a:noFill/>
                  </a:ln>
                  <a:solidFill>
                    <a:schemeClr val="tx1"/>
                  </a:solidFill>
                  <a:effectLst/>
                  <a:uLnTx/>
                  <a:uFillTx/>
                  <a:latin typeface="+mj-lt"/>
                  <a:sym typeface="PublicSansRoman-Medium"/>
                </a:rPr>
                <a:t>50%</a:t>
              </a:r>
            </a:p>
          </p:txBody>
        </p:sp>
        <p:sp>
          <p:nvSpPr>
            <p:cNvPr id="24" name="Rectangle 23">
              <a:extLst>
                <a:ext uri="{FF2B5EF4-FFF2-40B4-BE49-F238E27FC236}">
                  <a16:creationId xmlns:a16="http://schemas.microsoft.com/office/drawing/2014/main" id="{3B422C60-CC47-DD24-1362-00F04F1DC962}"/>
                </a:ext>
              </a:extLst>
            </p:cNvPr>
            <p:cNvSpPr/>
            <p:nvPr/>
          </p:nvSpPr>
          <p:spPr>
            <a:xfrm>
              <a:off x="8953445" y="1248526"/>
              <a:ext cx="2342299" cy="5330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kumimoji="0" lang="lt-LT" sz="1400" b="1" i="0" u="none" strike="noStrike" kern="0" cap="none" spc="0" normalizeH="0" baseline="0" noProof="0">
                  <a:ln>
                    <a:noFill/>
                  </a:ln>
                  <a:solidFill>
                    <a:schemeClr val="accent1"/>
                  </a:solidFill>
                  <a:effectLst/>
                  <a:uLnTx/>
                  <a:uFillTx/>
                  <a:latin typeface="+mj-lt"/>
                  <a:ea typeface="Ebrima"/>
                  <a:cs typeface="Ebrima"/>
                  <a:sym typeface="Helvetica Neue"/>
                </a:rPr>
                <a:t>Commitment to </a:t>
              </a:r>
              <a:br>
                <a:rPr kumimoji="0" lang="lt-LT" sz="1400" b="1" i="0" u="none" strike="noStrike" kern="0" cap="none" spc="0" normalizeH="0" baseline="0" noProof="0">
                  <a:ln>
                    <a:noFill/>
                  </a:ln>
                  <a:solidFill>
                    <a:schemeClr val="accent1"/>
                  </a:solidFill>
                  <a:effectLst/>
                  <a:uLnTx/>
                  <a:uFillTx/>
                  <a:latin typeface="+mj-lt"/>
                  <a:ea typeface="Ebrima"/>
                  <a:cs typeface="Ebrima"/>
                  <a:sym typeface="Helvetica Neue"/>
                </a:rPr>
              </a:br>
              <a:r>
                <a:rPr kumimoji="0" lang="lt-LT" sz="1400" b="1" i="0" u="none" strike="noStrike" kern="0" cap="none" spc="0" normalizeH="0" baseline="0" noProof="0">
                  <a:ln>
                    <a:noFill/>
                  </a:ln>
                  <a:solidFill>
                    <a:schemeClr val="accent1"/>
                  </a:solidFill>
                  <a:effectLst/>
                  <a:uLnTx/>
                  <a:uFillTx/>
                  <a:latin typeface="+mj-lt"/>
                  <a:ea typeface="Ebrima"/>
                  <a:cs typeface="Ebrima"/>
                  <a:sym typeface="Helvetica Neue"/>
                </a:rPr>
                <a:t>Shareholder Value</a:t>
              </a:r>
            </a:p>
          </p:txBody>
        </p:sp>
        <p:sp>
          <p:nvSpPr>
            <p:cNvPr id="27" name="Key messages">
              <a:extLst>
                <a:ext uri="{FF2B5EF4-FFF2-40B4-BE49-F238E27FC236}">
                  <a16:creationId xmlns:a16="http://schemas.microsoft.com/office/drawing/2014/main" id="{25891D7B-14C8-D4A2-1158-13D5EB3C64C9}"/>
                </a:ext>
              </a:extLst>
            </p:cNvPr>
            <p:cNvSpPr txBox="1"/>
            <p:nvPr/>
          </p:nvSpPr>
          <p:spPr>
            <a:xfrm>
              <a:off x="8772741" y="3595498"/>
              <a:ext cx="2708824" cy="3190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err="1">
                  <a:ln>
                    <a:noFill/>
                  </a:ln>
                  <a:solidFill>
                    <a:schemeClr val="tx1"/>
                  </a:solidFill>
                  <a:effectLst/>
                  <a:uLnTx/>
                  <a:uFillTx/>
                  <a:latin typeface="+mj-lt"/>
                  <a:sym typeface="PublicSansRoman-Medium"/>
                </a:rPr>
                <a:t>Long-term</a:t>
              </a:r>
              <a:r>
                <a:rPr kumimoji="0" lang="lt-LT" sz="1000" b="0" i="0" u="none" strike="noStrike" kern="0" cap="none" spc="0" normalizeH="0" baseline="0" noProof="0">
                  <a:ln>
                    <a:noFill/>
                  </a:ln>
                  <a:solidFill>
                    <a:schemeClr val="tx1"/>
                  </a:solidFill>
                  <a:effectLst/>
                  <a:uLnTx/>
                  <a:uFillTx/>
                  <a:latin typeface="+mj-lt"/>
                  <a:sym typeface="PublicSansRoman-Medium"/>
                </a:rPr>
                <a:t> ROE </a:t>
              </a:r>
              <a:r>
                <a:rPr kumimoji="0" lang="lt-LT" sz="1000" b="0" i="0" u="none" strike="noStrike" kern="0" cap="none" spc="0" normalizeH="0" baseline="0" noProof="0" err="1">
                  <a:ln>
                    <a:noFill/>
                  </a:ln>
                  <a:solidFill>
                    <a:schemeClr val="tx1"/>
                  </a:solidFill>
                  <a:effectLst/>
                  <a:uLnTx/>
                  <a:uFillTx/>
                  <a:latin typeface="+mj-lt"/>
                  <a:sym typeface="PublicSansRoman-Medium"/>
                </a:rPr>
                <a:t>Target</a:t>
              </a:r>
              <a:endParaRPr kumimoji="0" lang="lt-LT" sz="1000" b="0" i="0" u="none" strike="noStrike" kern="0" cap="none" spc="0" normalizeH="0" baseline="0" noProof="0">
                <a:ln>
                  <a:noFill/>
                </a:ln>
                <a:solidFill>
                  <a:schemeClr val="tx1"/>
                </a:solidFill>
                <a:effectLst/>
                <a:uLnTx/>
                <a:uFillTx/>
                <a:latin typeface="+mj-lt"/>
                <a:sym typeface="PublicSansRoman-Medium"/>
              </a:endParaRPr>
            </a:p>
          </p:txBody>
        </p:sp>
        <p:sp>
          <p:nvSpPr>
            <p:cNvPr id="30" name="Key messages">
              <a:extLst>
                <a:ext uri="{FF2B5EF4-FFF2-40B4-BE49-F238E27FC236}">
                  <a16:creationId xmlns:a16="http://schemas.microsoft.com/office/drawing/2014/main" id="{AB36DB24-4848-4586-A0DD-7E975AD898BB}"/>
                </a:ext>
              </a:extLst>
            </p:cNvPr>
            <p:cNvSpPr txBox="1"/>
            <p:nvPr/>
          </p:nvSpPr>
          <p:spPr>
            <a:xfrm>
              <a:off x="8862117" y="3254698"/>
              <a:ext cx="2564445" cy="5330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91438" anchor="t">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3600" i="0" u="none" strike="noStrike" kern="0" cap="none" spc="0" normalizeH="0" baseline="0" noProof="0">
                  <a:ln>
                    <a:noFill/>
                  </a:ln>
                  <a:solidFill>
                    <a:schemeClr val="tx1"/>
                  </a:solidFill>
                  <a:effectLst/>
                  <a:uLnTx/>
                  <a:uFillTx/>
                  <a:latin typeface="+mj-lt"/>
                  <a:sym typeface="PublicSansRoman-Medium"/>
                </a:rPr>
                <a:t>&gt;17%</a:t>
              </a:r>
            </a:p>
          </p:txBody>
        </p:sp>
        <p:sp>
          <p:nvSpPr>
            <p:cNvPr id="33" name="Key messages">
              <a:extLst>
                <a:ext uri="{FF2B5EF4-FFF2-40B4-BE49-F238E27FC236}">
                  <a16:creationId xmlns:a16="http://schemas.microsoft.com/office/drawing/2014/main" id="{1091CEEF-7D8B-6D13-577E-34A1DAF21707}"/>
                </a:ext>
              </a:extLst>
            </p:cNvPr>
            <p:cNvSpPr txBox="1"/>
            <p:nvPr/>
          </p:nvSpPr>
          <p:spPr>
            <a:xfrm>
              <a:off x="8772741" y="4767296"/>
              <a:ext cx="2708824" cy="3190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err="1">
                  <a:ln>
                    <a:noFill/>
                  </a:ln>
                  <a:solidFill>
                    <a:schemeClr val="tx1"/>
                  </a:solidFill>
                  <a:effectLst/>
                  <a:uLnTx/>
                  <a:uFillTx/>
                  <a:latin typeface="+mj-lt"/>
                  <a:sym typeface="PublicSansRoman-Medium"/>
                </a:rPr>
                <a:t>Total</a:t>
              </a:r>
              <a:r>
                <a:rPr kumimoji="0" lang="lt-LT" sz="1000" b="0" i="0" u="none" strike="noStrike" kern="0" cap="none" spc="0" normalizeH="0" baseline="0" noProof="0">
                  <a:ln>
                    <a:noFill/>
                  </a:ln>
                  <a:solidFill>
                    <a:schemeClr val="tx1"/>
                  </a:solidFill>
                  <a:effectLst/>
                  <a:uLnTx/>
                  <a:uFillTx/>
                  <a:latin typeface="+mj-lt"/>
                  <a:sym typeface="PublicSansRoman-Medium"/>
                </a:rPr>
                <a:t> Shareholder </a:t>
              </a:r>
              <a:r>
                <a:rPr kumimoji="0" lang="lt-LT" sz="1000" b="0" i="0" u="none" strike="noStrike" kern="0" cap="none" spc="0" normalizeH="0" baseline="0" noProof="0" err="1">
                  <a:ln>
                    <a:noFill/>
                  </a:ln>
                  <a:solidFill>
                    <a:schemeClr val="tx1"/>
                  </a:solidFill>
                  <a:effectLst/>
                  <a:uLnTx/>
                  <a:uFillTx/>
                  <a:latin typeface="+mj-lt"/>
                  <a:sym typeface="PublicSansRoman-Medium"/>
                </a:rPr>
                <a:t>Return</a:t>
              </a:r>
              <a:r>
                <a:rPr kumimoji="0" lang="lt-LT" sz="1000" b="0" i="0" u="none" strike="noStrike" kern="0" cap="none" spc="0" normalizeH="0" baseline="0" noProof="0">
                  <a:ln>
                    <a:noFill/>
                  </a:ln>
                  <a:solidFill>
                    <a:schemeClr val="tx1"/>
                  </a:solidFill>
                  <a:effectLst/>
                  <a:uLnTx/>
                  <a:uFillTx/>
                  <a:latin typeface="+mj-lt"/>
                  <a:sym typeface="PublicSansRoman-Medium"/>
                </a:rPr>
                <a:t> </a:t>
              </a:r>
            </a:p>
          </p:txBody>
        </p:sp>
        <p:sp>
          <p:nvSpPr>
            <p:cNvPr id="37" name="Key messages">
              <a:extLst>
                <a:ext uri="{FF2B5EF4-FFF2-40B4-BE49-F238E27FC236}">
                  <a16:creationId xmlns:a16="http://schemas.microsoft.com/office/drawing/2014/main" id="{BF1DEFE8-6A78-5225-4EF0-F8CE90BFE0DA}"/>
                </a:ext>
              </a:extLst>
            </p:cNvPr>
            <p:cNvSpPr txBox="1"/>
            <p:nvPr/>
          </p:nvSpPr>
          <p:spPr>
            <a:xfrm>
              <a:off x="8862117" y="4426496"/>
              <a:ext cx="2564445" cy="5330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91438" anchor="t">
              <a:no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3600" i="0" u="none" strike="noStrike" kern="0" cap="none" spc="0" normalizeH="0" baseline="0" noProof="0">
                  <a:ln>
                    <a:noFill/>
                  </a:ln>
                  <a:solidFill>
                    <a:schemeClr val="tx1"/>
                  </a:solidFill>
                  <a:effectLst/>
                  <a:uLnTx/>
                  <a:uFillTx/>
                  <a:latin typeface="+mj-lt"/>
                  <a:sym typeface="PublicSansRoman-Medium"/>
                </a:rPr>
                <a:t>&gt;20%</a:t>
              </a:r>
            </a:p>
          </p:txBody>
        </p:sp>
      </p:grpSp>
      <p:sp>
        <p:nvSpPr>
          <p:cNvPr id="3" name="Slide Number Placeholder 2">
            <a:extLst>
              <a:ext uri="{FF2B5EF4-FFF2-40B4-BE49-F238E27FC236}">
                <a16:creationId xmlns:a16="http://schemas.microsoft.com/office/drawing/2014/main" id="{10F98479-194D-042D-A036-36C42D34A174}"/>
              </a:ext>
            </a:extLst>
          </p:cNvPr>
          <p:cNvSpPr>
            <a:spLocks noGrp="1"/>
          </p:cNvSpPr>
          <p:nvPr>
            <p:ph type="sldNum" sz="quarter" idx="35"/>
          </p:nvPr>
        </p:nvSpPr>
        <p:spPr/>
        <p:txBody>
          <a:bodyPr/>
          <a:lstStyle/>
          <a:p>
            <a:fld id="{C3BB1ECD-3C15-6449-8A7A-6FD3C9A35B7B}" type="slidenum">
              <a:rPr lang="en-US" smtClean="0"/>
              <a:pPr/>
              <a:t>16</a:t>
            </a:fld>
            <a:endParaRPr lang="en-US"/>
          </a:p>
        </p:txBody>
      </p:sp>
    </p:spTree>
    <p:extLst>
      <p:ext uri="{BB962C8B-B14F-4D97-AF65-F5344CB8AC3E}">
        <p14:creationId xmlns:p14="http://schemas.microsoft.com/office/powerpoint/2010/main" val="2637811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D10C3A9-960C-DB3A-3083-A2FB5F93864C}"/>
              </a:ext>
            </a:extLst>
          </p:cNvPr>
          <p:cNvCxnSpPr>
            <a:cxnSpLocks/>
          </p:cNvCxnSpPr>
          <p:nvPr/>
        </p:nvCxnSpPr>
        <p:spPr>
          <a:xfrm>
            <a:off x="2474642" y="5084710"/>
            <a:ext cx="35281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CE0D223-8814-C3BE-B5CD-BBDDD9094D90}"/>
              </a:ext>
            </a:extLst>
          </p:cNvPr>
          <p:cNvGrpSpPr/>
          <p:nvPr/>
        </p:nvGrpSpPr>
        <p:grpSpPr>
          <a:xfrm>
            <a:off x="2468151" y="1014978"/>
            <a:ext cx="359309" cy="4682003"/>
            <a:chOff x="1828451" y="3135283"/>
            <a:chExt cx="238759" cy="3111164"/>
          </a:xfrm>
        </p:grpSpPr>
        <p:cxnSp>
          <p:nvCxnSpPr>
            <p:cNvPr id="37" name="Straight Connector 36">
              <a:extLst>
                <a:ext uri="{FF2B5EF4-FFF2-40B4-BE49-F238E27FC236}">
                  <a16:creationId xmlns:a16="http://schemas.microsoft.com/office/drawing/2014/main" id="{170DC99F-2078-1B7D-D31D-42006382A7D8}"/>
                </a:ext>
              </a:extLst>
            </p:cNvPr>
            <p:cNvCxnSpPr>
              <a:cxnSpLocks/>
            </p:cNvCxnSpPr>
            <p:nvPr/>
          </p:nvCxnSpPr>
          <p:spPr>
            <a:xfrm>
              <a:off x="1832764" y="4211691"/>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97212FB-FEC2-95DF-AC4D-07B900568B06}"/>
                </a:ext>
              </a:extLst>
            </p:cNvPr>
            <p:cNvCxnSpPr>
              <a:cxnSpLocks/>
            </p:cNvCxnSpPr>
            <p:nvPr/>
          </p:nvCxnSpPr>
          <p:spPr>
            <a:xfrm>
              <a:off x="1828451" y="3135283"/>
              <a:ext cx="4313" cy="3111164"/>
            </a:xfrm>
            <a:prstGeom prst="straightConnector1">
              <a:avLst/>
            </a:prstGeom>
            <a:ln w="9525">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8766D-967D-76E7-11B8-0EBD72BEA700}"/>
                </a:ext>
              </a:extLst>
            </p:cNvPr>
            <p:cNvCxnSpPr>
              <a:cxnSpLocks/>
            </p:cNvCxnSpPr>
            <p:nvPr/>
          </p:nvCxnSpPr>
          <p:spPr>
            <a:xfrm>
              <a:off x="1828451" y="3808033"/>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ADB96C5-403A-9357-FF3F-1514E5AE9C33}"/>
                </a:ext>
              </a:extLst>
            </p:cNvPr>
            <p:cNvCxnSpPr>
              <a:cxnSpLocks/>
            </p:cNvCxnSpPr>
            <p:nvPr/>
          </p:nvCxnSpPr>
          <p:spPr>
            <a:xfrm>
              <a:off x="1828451" y="3404375"/>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C53F30-08D2-E250-9353-031549E8D7A1}"/>
                </a:ext>
              </a:extLst>
            </p:cNvPr>
            <p:cNvCxnSpPr>
              <a:cxnSpLocks/>
            </p:cNvCxnSpPr>
            <p:nvPr/>
          </p:nvCxnSpPr>
          <p:spPr>
            <a:xfrm>
              <a:off x="1828451" y="4615349"/>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01C59F-7E0D-938C-7DB9-DD5C65E3A2ED}"/>
                </a:ext>
              </a:extLst>
            </p:cNvPr>
            <p:cNvCxnSpPr>
              <a:cxnSpLocks/>
            </p:cNvCxnSpPr>
            <p:nvPr/>
          </p:nvCxnSpPr>
          <p:spPr>
            <a:xfrm>
              <a:off x="1828451" y="5019006"/>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47D0FD-F4E0-BD70-9DD4-CE4C6985F2F8}"/>
                </a:ext>
              </a:extLst>
            </p:cNvPr>
            <p:cNvCxnSpPr>
              <a:cxnSpLocks/>
            </p:cNvCxnSpPr>
            <p:nvPr/>
          </p:nvCxnSpPr>
          <p:spPr>
            <a:xfrm>
              <a:off x="1828451" y="5422664"/>
              <a:ext cx="2344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Oval 15">
            <a:extLst>
              <a:ext uri="{FF2B5EF4-FFF2-40B4-BE49-F238E27FC236}">
                <a16:creationId xmlns:a16="http://schemas.microsoft.com/office/drawing/2014/main" id="{D0404ADD-77AB-91A6-9C26-5C5531FA9666}"/>
              </a:ext>
            </a:extLst>
          </p:cNvPr>
          <p:cNvSpPr/>
          <p:nvPr/>
        </p:nvSpPr>
        <p:spPr>
          <a:xfrm>
            <a:off x="2396792" y="1337010"/>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pic>
        <p:nvPicPr>
          <p:cNvPr id="3" name="Picture 2">
            <a:extLst>
              <a:ext uri="{FF2B5EF4-FFF2-40B4-BE49-F238E27FC236}">
                <a16:creationId xmlns:a16="http://schemas.microsoft.com/office/drawing/2014/main" id="{6D008C8B-4062-B0FF-9EE2-CA07690CBD1F}"/>
              </a:ext>
            </a:extLst>
          </p:cNvPr>
          <p:cNvPicPr>
            <a:picLocks noChangeAspect="1"/>
          </p:cNvPicPr>
          <p:nvPr/>
        </p:nvPicPr>
        <p:blipFill>
          <a:blip r:embed="rId2"/>
          <a:stretch>
            <a:fillRect/>
          </a:stretch>
        </p:blipFill>
        <p:spPr>
          <a:xfrm>
            <a:off x="1446712" y="1759607"/>
            <a:ext cx="678777" cy="507554"/>
          </a:xfrm>
          <a:prstGeom prst="rect">
            <a:avLst/>
          </a:prstGeom>
        </p:spPr>
      </p:pic>
      <p:sp>
        <p:nvSpPr>
          <p:cNvPr id="2" name="Title 1">
            <a:extLst>
              <a:ext uri="{FF2B5EF4-FFF2-40B4-BE49-F238E27FC236}">
                <a16:creationId xmlns:a16="http://schemas.microsoft.com/office/drawing/2014/main" id="{366F2F15-2262-E402-AF9A-9F2D2960DD6F}"/>
              </a:ext>
            </a:extLst>
          </p:cNvPr>
          <p:cNvSpPr>
            <a:spLocks noGrp="1"/>
          </p:cNvSpPr>
          <p:nvPr>
            <p:ph type="title"/>
          </p:nvPr>
        </p:nvSpPr>
        <p:spPr>
          <a:xfrm>
            <a:off x="380999" y="381000"/>
            <a:ext cx="8763001" cy="332399"/>
          </a:xfrm>
        </p:spPr>
        <p:txBody>
          <a:bodyPr/>
          <a:lstStyle/>
          <a:p>
            <a:r>
              <a:rPr lang="en-US"/>
              <a:t>Investor Relations Calendar</a:t>
            </a:r>
          </a:p>
        </p:txBody>
      </p:sp>
      <p:sp>
        <p:nvSpPr>
          <p:cNvPr id="10" name="Rounded Rectangle 1">
            <a:extLst>
              <a:ext uri="{FF2B5EF4-FFF2-40B4-BE49-F238E27FC236}">
                <a16:creationId xmlns:a16="http://schemas.microsoft.com/office/drawing/2014/main" id="{D2992BE2-83EF-4E8B-CB46-1D29F4E374B1}"/>
              </a:ext>
            </a:extLst>
          </p:cNvPr>
          <p:cNvSpPr/>
          <p:nvPr/>
        </p:nvSpPr>
        <p:spPr>
          <a:xfrm>
            <a:off x="8748149" y="831898"/>
            <a:ext cx="2756721" cy="5108263"/>
          </a:xfrm>
          <a:prstGeom prst="roundRect">
            <a:avLst>
              <a:gd name="adj" fmla="val 5086"/>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36" name="Rectangle 35">
            <a:extLst>
              <a:ext uri="{FF2B5EF4-FFF2-40B4-BE49-F238E27FC236}">
                <a16:creationId xmlns:a16="http://schemas.microsoft.com/office/drawing/2014/main" id="{767A29F8-E281-809D-610F-EE106A63F80D}"/>
              </a:ext>
            </a:extLst>
          </p:cNvPr>
          <p:cNvSpPr/>
          <p:nvPr/>
        </p:nvSpPr>
        <p:spPr>
          <a:xfrm>
            <a:off x="8953445" y="1104281"/>
            <a:ext cx="2342299" cy="5330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kumimoji="0" lang="en-US" i="0" u="none" strike="noStrike" kern="0" cap="none" spc="0" normalizeH="0" baseline="0" noProof="0">
                <a:ln>
                  <a:noFill/>
                </a:ln>
                <a:solidFill>
                  <a:schemeClr val="bg1"/>
                </a:solidFill>
                <a:effectLst/>
                <a:uLnTx/>
                <a:uFillTx/>
                <a:latin typeface="+mj-lt"/>
                <a:ea typeface="Ebrima"/>
                <a:cs typeface="Ebrima"/>
                <a:sym typeface="Helvetica Neue"/>
              </a:rPr>
              <a:t>Subscribe to Investor Relations Newsletter</a:t>
            </a:r>
          </a:p>
        </p:txBody>
      </p:sp>
      <p:grpSp>
        <p:nvGrpSpPr>
          <p:cNvPr id="22" name="Group 21">
            <a:extLst>
              <a:ext uri="{FF2B5EF4-FFF2-40B4-BE49-F238E27FC236}">
                <a16:creationId xmlns:a16="http://schemas.microsoft.com/office/drawing/2014/main" id="{307032FA-1E63-CA6F-2E10-743737166231}"/>
              </a:ext>
            </a:extLst>
          </p:cNvPr>
          <p:cNvGrpSpPr/>
          <p:nvPr/>
        </p:nvGrpSpPr>
        <p:grpSpPr>
          <a:xfrm>
            <a:off x="9588651" y="3332422"/>
            <a:ext cx="1162116" cy="1176842"/>
            <a:chOff x="9845533" y="3353907"/>
            <a:chExt cx="1026333" cy="1039338"/>
          </a:xfrm>
        </p:grpSpPr>
        <p:sp>
          <p:nvSpPr>
            <p:cNvPr id="13" name="TextBox 28">
              <a:extLst>
                <a:ext uri="{FF2B5EF4-FFF2-40B4-BE49-F238E27FC236}">
                  <a16:creationId xmlns:a16="http://schemas.microsoft.com/office/drawing/2014/main" id="{9C1C704D-9884-43A7-95CA-6B898EB91FCB}"/>
                </a:ext>
              </a:extLst>
            </p:cNvPr>
            <p:cNvSpPr txBox="1"/>
            <p:nvPr/>
          </p:nvSpPr>
          <p:spPr>
            <a:xfrm>
              <a:off x="9845533" y="3353907"/>
              <a:ext cx="1026333" cy="1039338"/>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468000" rIns="432000" bIns="396000" anchor="t" anchorCtr="0">
              <a:noAutofit/>
            </a:bodyPr>
            <a:lstStyle/>
            <a:p>
              <a:pPr marL="342900" marR="0" lvl="0" indent="-342900" algn="l" defTabSz="914400" rtl="0" eaLnBrk="1" fontAlgn="auto" latinLnBrk="0" hangingPunct="0">
                <a:lnSpc>
                  <a:spcPct val="100000"/>
                </a:lnSpc>
                <a:spcBef>
                  <a:spcPts val="1200"/>
                </a:spcBef>
                <a:spcAft>
                  <a:spcPts val="1200"/>
                </a:spcAft>
                <a:buClrTx/>
                <a:buSzPct val="100000"/>
                <a:buFont typeface="Wingdings" pitchFamily="2" charset="2"/>
                <a:buChar char="§"/>
                <a:tabLst/>
                <a:defRPr sz="2000">
                  <a:solidFill>
                    <a:srgbClr val="1B150E"/>
                  </a:solidFill>
                  <a:latin typeface="PublicSansRoman-ExtraLight"/>
                  <a:ea typeface="PublicSansRoman-ExtraLight"/>
                  <a:cs typeface="PublicSansRoman-ExtraLight"/>
                  <a:sym typeface="PublicSansRoman-ExtraLight"/>
                </a:defRPr>
              </a:pPr>
              <a:endParaRPr kumimoji="0" lang="en-US" sz="2400" b="0" i="0" u="none" strike="noStrike" kern="0" cap="none" spc="0" normalizeH="0" baseline="0" noProof="0">
                <a:ln>
                  <a:noFill/>
                </a:ln>
                <a:solidFill>
                  <a:srgbClr val="002C63"/>
                </a:solidFill>
                <a:effectLst/>
                <a:uLnTx/>
                <a:uFillTx/>
                <a:latin typeface="Public Sans Thin" pitchFamily="2" charset="0"/>
                <a:sym typeface="PublicSansRoman-ExtraLight"/>
              </a:endParaRPr>
            </a:p>
          </p:txBody>
        </p:sp>
        <p:pic>
          <p:nvPicPr>
            <p:cNvPr id="14" name="Graphic 13">
              <a:extLst>
                <a:ext uri="{FF2B5EF4-FFF2-40B4-BE49-F238E27FC236}">
                  <a16:creationId xmlns:a16="http://schemas.microsoft.com/office/drawing/2014/main" id="{93F039F7-65F5-5A34-90E6-EF90D3DE18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5147" y="3450647"/>
              <a:ext cx="839391" cy="839391"/>
            </a:xfrm>
            <a:prstGeom prst="rect">
              <a:avLst/>
            </a:prstGeom>
          </p:spPr>
        </p:pic>
      </p:grpSp>
      <p:sp>
        <p:nvSpPr>
          <p:cNvPr id="17" name="Rectangle: Rounded Corners 16">
            <a:hlinkClick r:id="rId5"/>
            <a:extLst>
              <a:ext uri="{FF2B5EF4-FFF2-40B4-BE49-F238E27FC236}">
                <a16:creationId xmlns:a16="http://schemas.microsoft.com/office/drawing/2014/main" id="{F03DF4C0-CCE6-1964-9C79-85615A35EBC9}"/>
              </a:ext>
            </a:extLst>
          </p:cNvPr>
          <p:cNvSpPr/>
          <p:nvPr/>
        </p:nvSpPr>
        <p:spPr>
          <a:xfrm>
            <a:off x="9354440" y="2433615"/>
            <a:ext cx="1630538" cy="399914"/>
          </a:xfrm>
          <a:prstGeom prst="roundRect">
            <a:avLst>
              <a:gd name="adj" fmla="val 50000"/>
            </a:avLst>
          </a:prstGeom>
          <a:solidFill>
            <a:schemeClr val="accent3"/>
          </a:solidFill>
          <a:ln w="7613" cap="flat">
            <a:no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r>
              <a:rPr kumimoji="0" lang="lt-LT" sz="1600" b="0" i="0" u="none" strike="noStrike" kern="0" cap="none" spc="0" normalizeH="0" baseline="0" noProof="0">
                <a:ln>
                  <a:noFill/>
                </a:ln>
                <a:solidFill>
                  <a:schemeClr val="bg1"/>
                </a:solidFill>
                <a:effectLst/>
                <a:uLnTx/>
                <a:uFillTx/>
                <a:latin typeface="+mj-lt"/>
                <a:sym typeface="Helvetica Neue"/>
              </a:rPr>
              <a:t>Subscribe</a:t>
            </a:r>
          </a:p>
        </p:txBody>
      </p:sp>
      <p:sp>
        <p:nvSpPr>
          <p:cNvPr id="19" name="Rectangle 18">
            <a:extLst>
              <a:ext uri="{FF2B5EF4-FFF2-40B4-BE49-F238E27FC236}">
                <a16:creationId xmlns:a16="http://schemas.microsoft.com/office/drawing/2014/main" id="{36F363D4-FDEF-8FED-DA77-2E8088046BD4}"/>
              </a:ext>
            </a:extLst>
          </p:cNvPr>
          <p:cNvSpPr/>
          <p:nvPr/>
        </p:nvSpPr>
        <p:spPr>
          <a:xfrm>
            <a:off x="9369798" y="2109626"/>
            <a:ext cx="1599823" cy="2495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kumimoji="0" lang="en-US" sz="1200" i="0" u="none" strike="noStrike" kern="0" cap="none" spc="0" normalizeH="0" baseline="0" noProof="0">
                <a:ln>
                  <a:noFill/>
                </a:ln>
                <a:solidFill>
                  <a:schemeClr val="bg1"/>
                </a:solidFill>
                <a:effectLst/>
                <a:uLnTx/>
                <a:uFillTx/>
                <a:latin typeface="+mj-lt"/>
                <a:ea typeface="Ebrima"/>
                <a:cs typeface="Ebrima"/>
                <a:sym typeface="Helvetica Neue"/>
              </a:rPr>
              <a:t>Click</a:t>
            </a:r>
          </a:p>
        </p:txBody>
      </p:sp>
      <p:sp>
        <p:nvSpPr>
          <p:cNvPr id="20" name="Rectangle 19">
            <a:extLst>
              <a:ext uri="{FF2B5EF4-FFF2-40B4-BE49-F238E27FC236}">
                <a16:creationId xmlns:a16="http://schemas.microsoft.com/office/drawing/2014/main" id="{9C1611DE-7195-7D44-948B-DEB02D7D09A8}"/>
              </a:ext>
            </a:extLst>
          </p:cNvPr>
          <p:cNvSpPr/>
          <p:nvPr/>
        </p:nvSpPr>
        <p:spPr>
          <a:xfrm>
            <a:off x="9369798" y="2946732"/>
            <a:ext cx="1599823" cy="24957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kumimoji="0" lang="lt-LT" sz="1200" i="0" u="none" strike="noStrike" kern="0" cap="none" spc="0" normalizeH="0" baseline="0" noProof="0" err="1">
                <a:ln>
                  <a:noFill/>
                </a:ln>
                <a:solidFill>
                  <a:schemeClr val="bg1"/>
                </a:solidFill>
                <a:effectLst/>
                <a:uLnTx/>
                <a:uFillTx/>
                <a:latin typeface="+mj-lt"/>
                <a:ea typeface="Ebrima"/>
                <a:cs typeface="Ebrima"/>
                <a:sym typeface="Helvetica Neue"/>
              </a:rPr>
              <a:t>or</a:t>
            </a:r>
            <a:r>
              <a:rPr kumimoji="0" lang="lt-LT" sz="1200" i="0" u="none" strike="noStrike" kern="0" cap="none" spc="0" normalizeH="0" baseline="0" noProof="0">
                <a:ln>
                  <a:noFill/>
                </a:ln>
                <a:solidFill>
                  <a:schemeClr val="bg1"/>
                </a:solidFill>
                <a:effectLst/>
                <a:uLnTx/>
                <a:uFillTx/>
                <a:latin typeface="+mj-lt"/>
                <a:ea typeface="Ebrima"/>
                <a:cs typeface="Ebrima"/>
                <a:sym typeface="Helvetica Neue"/>
              </a:rPr>
              <a:t> </a:t>
            </a:r>
            <a:r>
              <a:rPr kumimoji="0" lang="lt-LT" sz="1200" i="0" u="none" strike="noStrike" kern="0" cap="none" spc="0" normalizeH="0" baseline="0" noProof="0" err="1">
                <a:ln>
                  <a:noFill/>
                </a:ln>
                <a:solidFill>
                  <a:schemeClr val="bg1"/>
                </a:solidFill>
                <a:effectLst/>
                <a:uLnTx/>
                <a:uFillTx/>
                <a:latin typeface="+mj-lt"/>
                <a:ea typeface="Ebrima"/>
                <a:cs typeface="Ebrima"/>
                <a:sym typeface="Helvetica Neue"/>
              </a:rPr>
              <a:t>Scan</a:t>
            </a:r>
            <a:endParaRPr kumimoji="0" lang="en-US" sz="1200" i="0" u="none" strike="noStrike" kern="0" cap="none" spc="0" normalizeH="0" baseline="0" noProof="0">
              <a:ln>
                <a:noFill/>
              </a:ln>
              <a:solidFill>
                <a:schemeClr val="bg1"/>
              </a:solidFill>
              <a:effectLst/>
              <a:uLnTx/>
              <a:uFillTx/>
              <a:latin typeface="+mj-lt"/>
              <a:ea typeface="Ebrima"/>
              <a:cs typeface="Ebrima"/>
              <a:sym typeface="Helvetica Neue"/>
            </a:endParaRPr>
          </a:p>
        </p:txBody>
      </p:sp>
      <p:sp>
        <p:nvSpPr>
          <p:cNvPr id="23" name="Rectangle 22">
            <a:extLst>
              <a:ext uri="{FF2B5EF4-FFF2-40B4-BE49-F238E27FC236}">
                <a16:creationId xmlns:a16="http://schemas.microsoft.com/office/drawing/2014/main" id="{F98F12E1-5C6A-EDF4-C3DD-1C55859AFF01}"/>
              </a:ext>
            </a:extLst>
          </p:cNvPr>
          <p:cNvSpPr/>
          <p:nvPr/>
        </p:nvSpPr>
        <p:spPr>
          <a:xfrm>
            <a:off x="8953442" y="5265831"/>
            <a:ext cx="2493745" cy="66168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b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br>
            <a: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t>Email: </a:t>
            </a:r>
            <a:r>
              <a:rPr kumimoji="0" lang="fr-FR" sz="1000" i="0" u="none" strike="noStrike" kern="0" cap="none" spc="0" normalizeH="0" baseline="0" noProof="0" err="1">
                <a:ln>
                  <a:noFill/>
                </a:ln>
                <a:solidFill>
                  <a:schemeClr val="bg1"/>
                </a:solidFill>
                <a:effectLst/>
                <a:uLnTx/>
                <a:uFillTx/>
                <a:latin typeface="+mj-lt"/>
                <a:ea typeface="Ebrima"/>
                <a:cs typeface="Ebrima"/>
                <a:sym typeface="Helvetica Neue"/>
              </a:rPr>
              <a:t>Investors@artea.lt</a:t>
            </a:r>
            <a:b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br>
            <a: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t>Internet: https://www.</a:t>
            </a:r>
            <a:r>
              <a:rPr lang="fr-FR" sz="1000" kern="0" err="1">
                <a:solidFill>
                  <a:schemeClr val="bg1"/>
                </a:solidFill>
                <a:latin typeface="+mj-lt"/>
                <a:ea typeface="Ebrima"/>
                <a:cs typeface="Ebrima"/>
                <a:sym typeface="Helvetica Neue"/>
              </a:rPr>
              <a:t>artea</a:t>
            </a:r>
            <a: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t>.lt/en/investors</a:t>
            </a:r>
            <a:b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br>
            <a: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t>Bloomberg: </a:t>
            </a:r>
            <a:r>
              <a:rPr lang="fr-FR" sz="1000" kern="0">
                <a:solidFill>
                  <a:schemeClr val="bg1"/>
                </a:solidFill>
                <a:latin typeface="+mj-lt"/>
                <a:ea typeface="Ebrima"/>
                <a:cs typeface="Ebrima"/>
                <a:sym typeface="Helvetica Neue"/>
              </a:rPr>
              <a:t>ROE</a:t>
            </a:r>
            <a:r>
              <a:rPr kumimoji="0" lang="fr-FR" sz="1000" i="0" u="none" strike="noStrike" kern="0" cap="none" spc="0" normalizeH="0" baseline="0" noProof="0">
                <a:ln>
                  <a:noFill/>
                </a:ln>
                <a:solidFill>
                  <a:schemeClr val="bg1"/>
                </a:solidFill>
                <a:effectLst/>
                <a:uLnTx/>
                <a:uFillTx/>
                <a:latin typeface="+mj-lt"/>
                <a:ea typeface="Ebrima"/>
                <a:cs typeface="Ebrima"/>
                <a:sym typeface="Helvetica Neue"/>
              </a:rPr>
              <a:t>1L</a:t>
            </a:r>
          </a:p>
          <a:p>
            <a:pPr marL="0" marR="0" lvl="0" indent="0" algn="ctr" defTabSz="2438337" rtl="0" eaLnBrk="1" fontAlgn="auto" latinLnBrk="0" hangingPunct="0">
              <a:lnSpc>
                <a:spcPct val="90000"/>
              </a:lnSpc>
              <a:spcBef>
                <a:spcPts val="400"/>
              </a:spcBef>
              <a:spcAft>
                <a:spcPts val="0"/>
              </a:spcAft>
              <a:buClrTx/>
              <a:buSzTx/>
              <a:buFontTx/>
              <a:buNone/>
              <a:tabLst/>
              <a:defRPr/>
            </a:pPr>
            <a:endParaRPr kumimoji="0" lang="fr-FR" sz="1000" i="0" u="none" strike="noStrike" kern="0" cap="none" spc="0" normalizeH="0" baseline="0" noProof="0">
              <a:ln>
                <a:noFill/>
              </a:ln>
              <a:solidFill>
                <a:schemeClr val="bg1"/>
              </a:solidFill>
              <a:effectLst/>
              <a:uLnTx/>
              <a:uFillTx/>
              <a:latin typeface="+mj-lt"/>
              <a:ea typeface="Ebrima"/>
              <a:cs typeface="Ebrima"/>
              <a:sym typeface="Helvetica Neue"/>
            </a:endParaRPr>
          </a:p>
          <a:p>
            <a:pPr marL="0" marR="0" lvl="0" indent="0" algn="ctr" defTabSz="2438337" rtl="0" eaLnBrk="1" fontAlgn="auto" latinLnBrk="0" hangingPunct="0">
              <a:lnSpc>
                <a:spcPct val="90000"/>
              </a:lnSpc>
              <a:spcBef>
                <a:spcPts val="400"/>
              </a:spcBef>
              <a:spcAft>
                <a:spcPts val="0"/>
              </a:spcAft>
              <a:buClrTx/>
              <a:buSzTx/>
              <a:buFontTx/>
              <a:buNone/>
              <a:tabLst/>
              <a:defRPr/>
            </a:pPr>
            <a:endParaRPr kumimoji="0" lang="fr-FR" sz="1000" i="0" u="none" strike="noStrike" kern="0" cap="none" spc="0" normalizeH="0" baseline="0" noProof="0" err="1">
              <a:ln>
                <a:noFill/>
              </a:ln>
              <a:solidFill>
                <a:schemeClr val="bg1"/>
              </a:solidFill>
              <a:effectLst/>
              <a:uLnTx/>
              <a:uFillTx/>
              <a:latin typeface="+mj-lt"/>
              <a:ea typeface="Ebrima"/>
              <a:cs typeface="Ebrima"/>
              <a:sym typeface="Helvetica Neue"/>
            </a:endParaRPr>
          </a:p>
        </p:txBody>
      </p:sp>
      <p:grpSp>
        <p:nvGrpSpPr>
          <p:cNvPr id="47" name="Group 46">
            <a:extLst>
              <a:ext uri="{FF2B5EF4-FFF2-40B4-BE49-F238E27FC236}">
                <a16:creationId xmlns:a16="http://schemas.microsoft.com/office/drawing/2014/main" id="{85D1F374-EBE8-0D40-D7FF-F2066ED6066B}"/>
              </a:ext>
            </a:extLst>
          </p:cNvPr>
          <p:cNvGrpSpPr/>
          <p:nvPr/>
        </p:nvGrpSpPr>
        <p:grpSpPr>
          <a:xfrm>
            <a:off x="2935643" y="1306799"/>
            <a:ext cx="1656439" cy="3279866"/>
            <a:chOff x="2062897" y="3345757"/>
            <a:chExt cx="1100694" cy="2179452"/>
          </a:xfrm>
        </p:grpSpPr>
        <p:sp>
          <p:nvSpPr>
            <p:cNvPr id="49" name="TextBox 48">
              <a:extLst>
                <a:ext uri="{FF2B5EF4-FFF2-40B4-BE49-F238E27FC236}">
                  <a16:creationId xmlns:a16="http://schemas.microsoft.com/office/drawing/2014/main" id="{B30E3A8A-382D-5B68-E5B7-4F8A94AE821B}"/>
                </a:ext>
              </a:extLst>
            </p:cNvPr>
            <p:cNvSpPr txBox="1"/>
            <p:nvPr/>
          </p:nvSpPr>
          <p:spPr>
            <a:xfrm>
              <a:off x="2062897" y="3345757"/>
              <a:ext cx="1100692"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September</a:t>
              </a:r>
              <a:r>
                <a:rPr lang="lt-LT" sz="1100" b="1" kern="0">
                  <a:sym typeface="Helvetica Neue"/>
                </a:rPr>
                <a:t> </a:t>
              </a:r>
              <a:r>
                <a:rPr lang="en-US" sz="1100" b="1" kern="0">
                  <a:sym typeface="Helvetica Neue"/>
                </a:rPr>
                <a:t>17</a:t>
              </a:r>
              <a:r>
                <a:rPr lang="lt-LT" sz="1100" b="1" kern="0">
                  <a:sym typeface="Helvetica Neue"/>
                </a:rPr>
                <a:t>, 2025</a:t>
              </a:r>
            </a:p>
          </p:txBody>
        </p:sp>
        <p:sp>
          <p:nvSpPr>
            <p:cNvPr id="50" name="TextBox 49">
              <a:extLst>
                <a:ext uri="{FF2B5EF4-FFF2-40B4-BE49-F238E27FC236}">
                  <a16:creationId xmlns:a16="http://schemas.microsoft.com/office/drawing/2014/main" id="{DD829B6A-8690-8A2C-41A7-6973C9A1786B}"/>
                </a:ext>
              </a:extLst>
            </p:cNvPr>
            <p:cNvSpPr txBox="1"/>
            <p:nvPr/>
          </p:nvSpPr>
          <p:spPr>
            <a:xfrm>
              <a:off x="2062897" y="3749945"/>
              <a:ext cx="1100694"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September</a:t>
              </a:r>
              <a:r>
                <a:rPr lang="lt-LT" sz="1100" b="1" kern="0">
                  <a:sym typeface="Helvetica Neue"/>
                </a:rPr>
                <a:t> </a:t>
              </a:r>
              <a:r>
                <a:rPr lang="en-US" sz="1100" b="1" kern="0">
                  <a:sym typeface="Helvetica Neue"/>
                </a:rPr>
                <a:t>17</a:t>
              </a:r>
              <a:r>
                <a:rPr lang="lt-LT" sz="1100" b="1" kern="0">
                  <a:sym typeface="Helvetica Neue"/>
                </a:rPr>
                <a:t>, 2025</a:t>
              </a:r>
            </a:p>
          </p:txBody>
        </p:sp>
        <p:sp>
          <p:nvSpPr>
            <p:cNvPr id="51" name="TextBox 50">
              <a:extLst>
                <a:ext uri="{FF2B5EF4-FFF2-40B4-BE49-F238E27FC236}">
                  <a16:creationId xmlns:a16="http://schemas.microsoft.com/office/drawing/2014/main" id="{6FC9F03A-3224-C582-24D2-85FFEEBEAB4A}"/>
                </a:ext>
              </a:extLst>
            </p:cNvPr>
            <p:cNvSpPr txBox="1"/>
            <p:nvPr/>
          </p:nvSpPr>
          <p:spPr>
            <a:xfrm>
              <a:off x="2062897" y="4558322"/>
              <a:ext cx="1100694"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November</a:t>
              </a:r>
              <a:r>
                <a:rPr lang="lt-LT" sz="1100" b="1" kern="0">
                  <a:sym typeface="Helvetica Neue"/>
                </a:rPr>
                <a:t> </a:t>
              </a:r>
              <a:r>
                <a:rPr lang="en-US" sz="1100" b="1" kern="0">
                  <a:sym typeface="Helvetica Neue"/>
                </a:rPr>
                <a:t>17-18</a:t>
              </a:r>
              <a:r>
                <a:rPr lang="lt-LT" sz="1100" b="1" kern="0">
                  <a:sym typeface="Helvetica Neue"/>
                </a:rPr>
                <a:t>, 2025</a:t>
              </a:r>
            </a:p>
          </p:txBody>
        </p:sp>
        <p:sp>
          <p:nvSpPr>
            <p:cNvPr id="52" name="TextBox 51">
              <a:extLst>
                <a:ext uri="{FF2B5EF4-FFF2-40B4-BE49-F238E27FC236}">
                  <a16:creationId xmlns:a16="http://schemas.microsoft.com/office/drawing/2014/main" id="{34C64C0E-1DA2-AD20-C39F-6D06B9801AB7}"/>
                </a:ext>
              </a:extLst>
            </p:cNvPr>
            <p:cNvSpPr txBox="1"/>
            <p:nvPr/>
          </p:nvSpPr>
          <p:spPr>
            <a:xfrm>
              <a:off x="2062897" y="4962510"/>
              <a:ext cx="1100694"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December</a:t>
              </a:r>
              <a:r>
                <a:rPr lang="lt-LT" sz="1100" b="1" kern="0">
                  <a:sym typeface="Helvetica Neue"/>
                </a:rPr>
                <a:t> </a:t>
              </a:r>
              <a:r>
                <a:rPr lang="en-US" sz="1100" b="1" kern="0">
                  <a:sym typeface="Helvetica Neue"/>
                </a:rPr>
                <a:t>2-5</a:t>
              </a:r>
              <a:r>
                <a:rPr lang="lt-LT" sz="1100" b="1" kern="0">
                  <a:sym typeface="Helvetica Neue"/>
                </a:rPr>
                <a:t>, 2025</a:t>
              </a:r>
            </a:p>
          </p:txBody>
        </p:sp>
        <p:sp>
          <p:nvSpPr>
            <p:cNvPr id="53" name="TextBox 52">
              <a:extLst>
                <a:ext uri="{FF2B5EF4-FFF2-40B4-BE49-F238E27FC236}">
                  <a16:creationId xmlns:a16="http://schemas.microsoft.com/office/drawing/2014/main" id="{73605E57-D12D-64E8-226E-B1603BDBFD83}"/>
                </a:ext>
              </a:extLst>
            </p:cNvPr>
            <p:cNvSpPr txBox="1"/>
            <p:nvPr/>
          </p:nvSpPr>
          <p:spPr>
            <a:xfrm>
              <a:off x="2062897" y="5366698"/>
              <a:ext cx="1100694"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January</a:t>
              </a:r>
              <a:r>
                <a:rPr lang="lt-LT" sz="1100" b="1" kern="0">
                  <a:sym typeface="Helvetica Neue"/>
                </a:rPr>
                <a:t> </a:t>
              </a:r>
              <a:r>
                <a:rPr lang="en-US" sz="1100" b="1" kern="0">
                  <a:sym typeface="Helvetica Neue"/>
                </a:rPr>
                <a:t>1</a:t>
              </a:r>
              <a:r>
                <a:rPr lang="lt-LT" sz="1100" b="1" kern="0">
                  <a:sym typeface="Helvetica Neue"/>
                </a:rPr>
                <a:t>4, 202</a:t>
              </a:r>
              <a:r>
                <a:rPr lang="en-US" sz="1100" b="1" kern="0">
                  <a:sym typeface="Helvetica Neue"/>
                </a:rPr>
                <a:t>6</a:t>
              </a:r>
              <a:endParaRPr lang="lt-LT" sz="1100" b="1" kern="0">
                <a:sym typeface="Helvetica Neue"/>
              </a:endParaRPr>
            </a:p>
          </p:txBody>
        </p:sp>
        <p:sp>
          <p:nvSpPr>
            <p:cNvPr id="55" name="TextBox 54">
              <a:extLst>
                <a:ext uri="{FF2B5EF4-FFF2-40B4-BE49-F238E27FC236}">
                  <a16:creationId xmlns:a16="http://schemas.microsoft.com/office/drawing/2014/main" id="{45031BD5-F90F-7FEB-AD7A-3E3C98D7E0E9}"/>
                </a:ext>
              </a:extLst>
            </p:cNvPr>
            <p:cNvSpPr txBox="1"/>
            <p:nvPr/>
          </p:nvSpPr>
          <p:spPr>
            <a:xfrm>
              <a:off x="2062897" y="4154133"/>
              <a:ext cx="1100694" cy="158511"/>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November</a:t>
              </a:r>
              <a:r>
                <a:rPr lang="lt-LT" sz="1100" b="1" kern="0">
                  <a:sym typeface="Helvetica Neue"/>
                </a:rPr>
                <a:t> </a:t>
              </a:r>
              <a:r>
                <a:rPr lang="en-US" sz="1100" b="1" kern="0">
                  <a:sym typeface="Helvetica Neue"/>
                </a:rPr>
                <a:t>7</a:t>
              </a:r>
              <a:r>
                <a:rPr lang="lt-LT" sz="1100" b="1" kern="0">
                  <a:sym typeface="Helvetica Neue"/>
                </a:rPr>
                <a:t>, 2025</a:t>
              </a:r>
            </a:p>
          </p:txBody>
        </p:sp>
      </p:grpSp>
      <p:grpSp>
        <p:nvGrpSpPr>
          <p:cNvPr id="56" name="Group 55">
            <a:extLst>
              <a:ext uri="{FF2B5EF4-FFF2-40B4-BE49-F238E27FC236}">
                <a16:creationId xmlns:a16="http://schemas.microsoft.com/office/drawing/2014/main" id="{4EE79936-DD5A-394D-C6B6-4E0968A81EAC}"/>
              </a:ext>
            </a:extLst>
          </p:cNvPr>
          <p:cNvGrpSpPr/>
          <p:nvPr/>
        </p:nvGrpSpPr>
        <p:grpSpPr>
          <a:xfrm>
            <a:off x="4592079" y="1317164"/>
            <a:ext cx="966819" cy="3279866"/>
            <a:chOff x="3137073" y="3345757"/>
            <a:chExt cx="563297" cy="2179452"/>
          </a:xfrm>
        </p:grpSpPr>
        <p:sp>
          <p:nvSpPr>
            <p:cNvPr id="58" name="TextBox 57">
              <a:extLst>
                <a:ext uri="{FF2B5EF4-FFF2-40B4-BE49-F238E27FC236}">
                  <a16:creationId xmlns:a16="http://schemas.microsoft.com/office/drawing/2014/main" id="{71E14C40-B510-B4AD-F967-964FCF7A4EAD}"/>
                </a:ext>
              </a:extLst>
            </p:cNvPr>
            <p:cNvSpPr txBox="1"/>
            <p:nvPr/>
          </p:nvSpPr>
          <p:spPr>
            <a:xfrm>
              <a:off x="3137073" y="3345757"/>
              <a:ext cx="563296" cy="158511"/>
            </a:xfrm>
            <a:prstGeom prst="rect">
              <a:avLst/>
            </a:prstGeom>
            <a:noFill/>
          </p:spPr>
          <p:txBody>
            <a:bodyPr wrap="square" lIns="72000" rtlCol="0" anchor="t">
              <a:noAutofit/>
            </a:bodyPr>
            <a:lstStyle/>
            <a:p>
              <a:pPr marL="0" marR="0" lvl="0" indent="0" algn="l" defTabSz="2438337" rtl="0" eaLnBrk="1" fontAlgn="auto" latinLnBrk="0" hangingPunct="0">
                <a:lnSpc>
                  <a:spcPct val="90000"/>
                </a:lnSpc>
                <a:spcBef>
                  <a:spcPts val="4500"/>
                </a:spcBef>
                <a:spcAft>
                  <a:spcPts val="0"/>
                </a:spcAft>
                <a:buClrTx/>
                <a:buSzTx/>
                <a:buFontTx/>
                <a:buNone/>
                <a:tabLst/>
                <a:defRPr/>
              </a:pPr>
              <a:r>
                <a:rPr kumimoji="0" lang="lt-LT" sz="1100" b="0" i="0" u="none" strike="noStrike" kern="0" cap="none" spc="0" normalizeH="0" baseline="0" noProof="0">
                  <a:ln>
                    <a:noFill/>
                  </a:ln>
                  <a:solidFill>
                    <a:schemeClr val="accent1"/>
                  </a:solidFill>
                  <a:effectLst/>
                  <a:uLnTx/>
                  <a:uFillTx/>
                  <a:latin typeface="+mj-lt"/>
                  <a:ea typeface="+mn-ea"/>
                  <a:cs typeface="+mn-cs"/>
                  <a:sym typeface="Helvetica Neue"/>
                </a:rPr>
                <a:t>Sevilla</a:t>
              </a:r>
            </a:p>
          </p:txBody>
        </p:sp>
        <p:sp>
          <p:nvSpPr>
            <p:cNvPr id="59" name="TextBox 58">
              <a:extLst>
                <a:ext uri="{FF2B5EF4-FFF2-40B4-BE49-F238E27FC236}">
                  <a16:creationId xmlns:a16="http://schemas.microsoft.com/office/drawing/2014/main" id="{7F4A8BAF-B65D-C1E2-4A8B-20C26CCDE9B4}"/>
                </a:ext>
              </a:extLst>
            </p:cNvPr>
            <p:cNvSpPr txBox="1"/>
            <p:nvPr/>
          </p:nvSpPr>
          <p:spPr>
            <a:xfrm>
              <a:off x="3137073" y="3749945"/>
              <a:ext cx="563297" cy="158511"/>
            </a:xfrm>
            <a:prstGeom prst="rect">
              <a:avLst/>
            </a:prstGeom>
            <a:noFill/>
          </p:spPr>
          <p:txBody>
            <a:bodyPr wrap="square" lIns="72000" rtlCol="0" anchor="t">
              <a:noAutofit/>
            </a:bodyPr>
            <a:lstStyle/>
            <a:p>
              <a:pPr lvl="0" defTabSz="2438337" hangingPunct="0">
                <a:lnSpc>
                  <a:spcPct val="90000"/>
                </a:lnSpc>
                <a:spcBef>
                  <a:spcPts val="4500"/>
                </a:spcBef>
                <a:defRPr/>
              </a:pPr>
              <a:r>
                <a:rPr lang="lt-LT" sz="1100" kern="0">
                  <a:solidFill>
                    <a:schemeClr val="accent1"/>
                  </a:solidFill>
                  <a:sym typeface="Helvetica Neue"/>
                </a:rPr>
                <a:t>Tallinn</a:t>
              </a:r>
            </a:p>
          </p:txBody>
        </p:sp>
        <p:sp>
          <p:nvSpPr>
            <p:cNvPr id="60" name="TextBox 59">
              <a:extLst>
                <a:ext uri="{FF2B5EF4-FFF2-40B4-BE49-F238E27FC236}">
                  <a16:creationId xmlns:a16="http://schemas.microsoft.com/office/drawing/2014/main" id="{169A72EF-7863-F0BC-5170-459609CF2058}"/>
                </a:ext>
              </a:extLst>
            </p:cNvPr>
            <p:cNvSpPr txBox="1"/>
            <p:nvPr/>
          </p:nvSpPr>
          <p:spPr>
            <a:xfrm>
              <a:off x="3137073" y="4558322"/>
              <a:ext cx="563297" cy="158511"/>
            </a:xfrm>
            <a:prstGeom prst="rect">
              <a:avLst/>
            </a:prstGeom>
            <a:noFill/>
          </p:spPr>
          <p:txBody>
            <a:bodyPr wrap="square" lIns="72000" rtlCol="0" anchor="t">
              <a:noAutofit/>
            </a:bodyPr>
            <a:lstStyle/>
            <a:p>
              <a:pPr lvl="0" defTabSz="2438337" hangingPunct="0">
                <a:lnSpc>
                  <a:spcPct val="90000"/>
                </a:lnSpc>
                <a:spcBef>
                  <a:spcPts val="4500"/>
                </a:spcBef>
                <a:defRPr/>
              </a:pPr>
              <a:r>
                <a:rPr lang="lt-LT" sz="1100" kern="0">
                  <a:solidFill>
                    <a:schemeClr val="accent1"/>
                  </a:solidFill>
                  <a:sym typeface="Helvetica Neue"/>
                </a:rPr>
                <a:t>London</a:t>
              </a:r>
            </a:p>
          </p:txBody>
        </p:sp>
        <p:sp>
          <p:nvSpPr>
            <p:cNvPr id="61" name="TextBox 60">
              <a:extLst>
                <a:ext uri="{FF2B5EF4-FFF2-40B4-BE49-F238E27FC236}">
                  <a16:creationId xmlns:a16="http://schemas.microsoft.com/office/drawing/2014/main" id="{5A7A1D68-7413-17CB-34DF-CD75E479E636}"/>
                </a:ext>
              </a:extLst>
            </p:cNvPr>
            <p:cNvSpPr txBox="1"/>
            <p:nvPr/>
          </p:nvSpPr>
          <p:spPr>
            <a:xfrm>
              <a:off x="3137073" y="4962510"/>
              <a:ext cx="563297" cy="158511"/>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olidFill>
                    <a:schemeClr val="accent1"/>
                  </a:solidFill>
                  <a:sym typeface="Helvetica Neue"/>
                </a:rPr>
                <a:t>Prague</a:t>
              </a:r>
              <a:endParaRPr kumimoji="0" lang="lt-LT" sz="1100" b="0" i="0" u="none" strike="noStrike" kern="0" cap="none" spc="0" normalizeH="0" baseline="0" noProof="0">
                <a:ln>
                  <a:noFill/>
                </a:ln>
                <a:solidFill>
                  <a:schemeClr val="accent1"/>
                </a:solidFill>
                <a:effectLst/>
                <a:uLnTx/>
                <a:uFillTx/>
                <a:latin typeface="+mj-lt"/>
                <a:ea typeface="+mn-ea"/>
                <a:cs typeface="+mn-cs"/>
                <a:sym typeface="Helvetica Neue"/>
              </a:endParaRPr>
            </a:p>
          </p:txBody>
        </p:sp>
        <p:sp>
          <p:nvSpPr>
            <p:cNvPr id="62" name="TextBox 61">
              <a:extLst>
                <a:ext uri="{FF2B5EF4-FFF2-40B4-BE49-F238E27FC236}">
                  <a16:creationId xmlns:a16="http://schemas.microsoft.com/office/drawing/2014/main" id="{A109F673-997B-965C-A11E-6B5800DCAA11}"/>
                </a:ext>
              </a:extLst>
            </p:cNvPr>
            <p:cNvSpPr txBox="1"/>
            <p:nvPr/>
          </p:nvSpPr>
          <p:spPr>
            <a:xfrm>
              <a:off x="3137073" y="5366698"/>
              <a:ext cx="563297" cy="158511"/>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olidFill>
                    <a:schemeClr val="accent1"/>
                  </a:solidFill>
                  <a:sym typeface="Helvetica Neue"/>
                </a:rPr>
                <a:t>Vienna</a:t>
              </a:r>
              <a:endParaRPr lang="lt-LT" sz="1100" kern="0">
                <a:solidFill>
                  <a:schemeClr val="accent1"/>
                </a:solidFill>
                <a:sym typeface="Helvetica Neue"/>
              </a:endParaRPr>
            </a:p>
          </p:txBody>
        </p:sp>
        <p:sp>
          <p:nvSpPr>
            <p:cNvPr id="64" name="TextBox 63">
              <a:extLst>
                <a:ext uri="{FF2B5EF4-FFF2-40B4-BE49-F238E27FC236}">
                  <a16:creationId xmlns:a16="http://schemas.microsoft.com/office/drawing/2014/main" id="{7EE89E22-397C-E969-FCEE-92184633E226}"/>
                </a:ext>
              </a:extLst>
            </p:cNvPr>
            <p:cNvSpPr txBox="1"/>
            <p:nvPr/>
          </p:nvSpPr>
          <p:spPr>
            <a:xfrm>
              <a:off x="3137073" y="4154133"/>
              <a:ext cx="563297" cy="158511"/>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olidFill>
                    <a:schemeClr val="accent1"/>
                  </a:solidFill>
                  <a:sym typeface="Helvetica Neue"/>
                </a:rPr>
                <a:t>Riga</a:t>
              </a:r>
              <a:endParaRPr lang="lt-LT" sz="1100" kern="0">
                <a:solidFill>
                  <a:schemeClr val="accent1"/>
                </a:solidFill>
                <a:sym typeface="Helvetica Neue"/>
              </a:endParaRPr>
            </a:p>
          </p:txBody>
        </p:sp>
      </p:grpSp>
      <p:sp>
        <p:nvSpPr>
          <p:cNvPr id="66" name="TextBox 65">
            <a:extLst>
              <a:ext uri="{FF2B5EF4-FFF2-40B4-BE49-F238E27FC236}">
                <a16:creationId xmlns:a16="http://schemas.microsoft.com/office/drawing/2014/main" id="{EC81747E-24FE-ABF0-72A2-3ECC0F74677B}"/>
              </a:ext>
            </a:extLst>
          </p:cNvPr>
          <p:cNvSpPr txBox="1"/>
          <p:nvPr/>
        </p:nvSpPr>
        <p:spPr>
          <a:xfrm>
            <a:off x="5432581" y="1317165"/>
            <a:ext cx="3183107" cy="238544"/>
          </a:xfrm>
          <a:prstGeom prst="rect">
            <a:avLst/>
          </a:prstGeom>
          <a:noFill/>
        </p:spPr>
        <p:txBody>
          <a:bodyPr wrap="square" lIns="72000" rtlCol="0" anchor="t">
            <a:noAutofit/>
          </a:bodyPr>
          <a:lstStyle/>
          <a:p>
            <a:pPr lvl="0" defTabSz="2438337" hangingPunct="0">
              <a:lnSpc>
                <a:spcPct val="90000"/>
              </a:lnSpc>
              <a:spcBef>
                <a:spcPts val="4500"/>
              </a:spcBef>
              <a:defRPr/>
            </a:pPr>
            <a:r>
              <a:rPr lang="lt-LT" sz="1100" kern="0">
                <a:sym typeface="Helvetica Neue"/>
              </a:rPr>
              <a:t>ECBC Covered Bond Conference</a:t>
            </a:r>
          </a:p>
        </p:txBody>
      </p:sp>
      <p:sp>
        <p:nvSpPr>
          <p:cNvPr id="67" name="TextBox 66">
            <a:extLst>
              <a:ext uri="{FF2B5EF4-FFF2-40B4-BE49-F238E27FC236}">
                <a16:creationId xmlns:a16="http://schemas.microsoft.com/office/drawing/2014/main" id="{AD044E01-E738-7A73-B59B-347C09948D64}"/>
              </a:ext>
            </a:extLst>
          </p:cNvPr>
          <p:cNvSpPr txBox="1"/>
          <p:nvPr/>
        </p:nvSpPr>
        <p:spPr>
          <a:xfrm>
            <a:off x="5432581" y="1925429"/>
            <a:ext cx="3183114" cy="238544"/>
          </a:xfrm>
          <a:prstGeom prst="rect">
            <a:avLst/>
          </a:prstGeom>
          <a:noFill/>
        </p:spPr>
        <p:txBody>
          <a:bodyPr wrap="square" lIns="72000" rtlCol="0" anchor="t">
            <a:noAutofit/>
          </a:bodyPr>
          <a:lstStyle/>
          <a:p>
            <a:pPr lvl="0" defTabSz="2438337" hangingPunct="0">
              <a:lnSpc>
                <a:spcPct val="90000"/>
              </a:lnSpc>
              <a:spcBef>
                <a:spcPts val="4500"/>
              </a:spcBef>
              <a:defRPr/>
            </a:pPr>
            <a:r>
              <a:rPr lang="lt-LT" sz="1100" kern="0">
                <a:sym typeface="Helvetica Neue"/>
              </a:rPr>
              <a:t>Enlight</a:t>
            </a:r>
            <a:r>
              <a:rPr lang="en-US" sz="1100" kern="0">
                <a:sym typeface="Helvetica Neue"/>
              </a:rPr>
              <a:t> Baltic Conference</a:t>
            </a:r>
            <a:endParaRPr lang="lt-LT" sz="1100" kern="0">
              <a:sym typeface="Helvetica Neue"/>
            </a:endParaRPr>
          </a:p>
        </p:txBody>
      </p:sp>
      <p:sp>
        <p:nvSpPr>
          <p:cNvPr id="68" name="TextBox 67">
            <a:extLst>
              <a:ext uri="{FF2B5EF4-FFF2-40B4-BE49-F238E27FC236}">
                <a16:creationId xmlns:a16="http://schemas.microsoft.com/office/drawing/2014/main" id="{8E17E9DE-242B-8155-6E31-1939DBB00A90}"/>
              </a:ext>
            </a:extLst>
          </p:cNvPr>
          <p:cNvSpPr txBox="1"/>
          <p:nvPr/>
        </p:nvSpPr>
        <p:spPr>
          <a:xfrm>
            <a:off x="5432581" y="3141958"/>
            <a:ext cx="3183114" cy="238544"/>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ym typeface="Helvetica Neue"/>
              </a:rPr>
              <a:t>GS Annual CEEMEA One-on-One Conference  </a:t>
            </a:r>
          </a:p>
        </p:txBody>
      </p:sp>
      <p:sp>
        <p:nvSpPr>
          <p:cNvPr id="69" name="TextBox 68">
            <a:extLst>
              <a:ext uri="{FF2B5EF4-FFF2-40B4-BE49-F238E27FC236}">
                <a16:creationId xmlns:a16="http://schemas.microsoft.com/office/drawing/2014/main" id="{7F0E478F-2820-98D0-8C36-85B6CD2FEDEF}"/>
              </a:ext>
            </a:extLst>
          </p:cNvPr>
          <p:cNvSpPr txBox="1"/>
          <p:nvPr/>
        </p:nvSpPr>
        <p:spPr>
          <a:xfrm>
            <a:off x="5432580" y="4368851"/>
            <a:ext cx="3376285" cy="238544"/>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ym typeface="Helvetica Neue"/>
              </a:rPr>
              <a:t>WOOD's Winter Wonderland EMEA Conference</a:t>
            </a:r>
          </a:p>
        </p:txBody>
      </p:sp>
      <p:sp>
        <p:nvSpPr>
          <p:cNvPr id="70" name="TextBox 69">
            <a:extLst>
              <a:ext uri="{FF2B5EF4-FFF2-40B4-BE49-F238E27FC236}">
                <a16:creationId xmlns:a16="http://schemas.microsoft.com/office/drawing/2014/main" id="{5E4293C5-04EB-79C9-45EA-949F586A74F9}"/>
              </a:ext>
            </a:extLst>
          </p:cNvPr>
          <p:cNvSpPr txBox="1"/>
          <p:nvPr/>
        </p:nvSpPr>
        <p:spPr>
          <a:xfrm>
            <a:off x="5432580" y="3739857"/>
            <a:ext cx="3183114" cy="238544"/>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ym typeface="Helvetica Neue"/>
              </a:rPr>
              <a:t>The Central &amp; Eastern European Forum - Euromoney</a:t>
            </a:r>
          </a:p>
        </p:txBody>
      </p:sp>
      <p:sp>
        <p:nvSpPr>
          <p:cNvPr id="72" name="TextBox 71">
            <a:extLst>
              <a:ext uri="{FF2B5EF4-FFF2-40B4-BE49-F238E27FC236}">
                <a16:creationId xmlns:a16="http://schemas.microsoft.com/office/drawing/2014/main" id="{316BA57E-C2F4-F970-59DB-ADF9CFA2C5FD}"/>
              </a:ext>
            </a:extLst>
          </p:cNvPr>
          <p:cNvSpPr txBox="1"/>
          <p:nvPr/>
        </p:nvSpPr>
        <p:spPr>
          <a:xfrm>
            <a:off x="5432581" y="2533693"/>
            <a:ext cx="3183114" cy="238544"/>
          </a:xfrm>
          <a:prstGeom prst="rect">
            <a:avLst/>
          </a:prstGeom>
          <a:noFill/>
        </p:spPr>
        <p:txBody>
          <a:bodyPr wrap="square" lIns="72000" rtlCol="0" anchor="t">
            <a:noAutofit/>
          </a:bodyPr>
          <a:lstStyle/>
          <a:p>
            <a:pPr lvl="0" defTabSz="2438337" hangingPunct="0">
              <a:lnSpc>
                <a:spcPct val="90000"/>
              </a:lnSpc>
              <a:spcBef>
                <a:spcPts val="4500"/>
              </a:spcBef>
              <a:defRPr/>
            </a:pPr>
            <a:r>
              <a:rPr lang="en-US" sz="1100" kern="0">
                <a:sym typeface="Helvetica Neue"/>
              </a:rPr>
              <a:t>Baltic Capital Markets Conference</a:t>
            </a:r>
          </a:p>
        </p:txBody>
      </p:sp>
      <p:sp>
        <p:nvSpPr>
          <p:cNvPr id="75" name="Oval 15">
            <a:extLst>
              <a:ext uri="{FF2B5EF4-FFF2-40B4-BE49-F238E27FC236}">
                <a16:creationId xmlns:a16="http://schemas.microsoft.com/office/drawing/2014/main" id="{F9643640-D520-A16F-5D16-09C531D3FFA4}"/>
              </a:ext>
            </a:extLst>
          </p:cNvPr>
          <p:cNvSpPr/>
          <p:nvPr/>
        </p:nvSpPr>
        <p:spPr>
          <a:xfrm>
            <a:off x="2396792" y="1946373"/>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sp>
        <p:nvSpPr>
          <p:cNvPr id="76" name="Oval 15">
            <a:extLst>
              <a:ext uri="{FF2B5EF4-FFF2-40B4-BE49-F238E27FC236}">
                <a16:creationId xmlns:a16="http://schemas.microsoft.com/office/drawing/2014/main" id="{964A2E29-FE73-F927-9656-72501577B9FD}"/>
              </a:ext>
            </a:extLst>
          </p:cNvPr>
          <p:cNvSpPr/>
          <p:nvPr/>
        </p:nvSpPr>
        <p:spPr>
          <a:xfrm>
            <a:off x="2396792" y="2555736"/>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sp>
        <p:nvSpPr>
          <p:cNvPr id="77" name="Oval 15">
            <a:extLst>
              <a:ext uri="{FF2B5EF4-FFF2-40B4-BE49-F238E27FC236}">
                <a16:creationId xmlns:a16="http://schemas.microsoft.com/office/drawing/2014/main" id="{599EFBEB-350B-C99D-A90A-BB0C36D248CA}"/>
              </a:ext>
            </a:extLst>
          </p:cNvPr>
          <p:cNvSpPr/>
          <p:nvPr/>
        </p:nvSpPr>
        <p:spPr>
          <a:xfrm>
            <a:off x="2396792" y="3165099"/>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sp>
        <p:nvSpPr>
          <p:cNvPr id="78" name="Oval 15">
            <a:extLst>
              <a:ext uri="{FF2B5EF4-FFF2-40B4-BE49-F238E27FC236}">
                <a16:creationId xmlns:a16="http://schemas.microsoft.com/office/drawing/2014/main" id="{AF4DCE2B-6479-1ADD-CD63-ECEF356E8C16}"/>
              </a:ext>
            </a:extLst>
          </p:cNvPr>
          <p:cNvSpPr/>
          <p:nvPr/>
        </p:nvSpPr>
        <p:spPr>
          <a:xfrm>
            <a:off x="2396792" y="3774462"/>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sp>
        <p:nvSpPr>
          <p:cNvPr id="79" name="Oval 15">
            <a:extLst>
              <a:ext uri="{FF2B5EF4-FFF2-40B4-BE49-F238E27FC236}">
                <a16:creationId xmlns:a16="http://schemas.microsoft.com/office/drawing/2014/main" id="{46C564E5-9D2C-675D-702F-9C41B4059D90}"/>
              </a:ext>
            </a:extLst>
          </p:cNvPr>
          <p:cNvSpPr/>
          <p:nvPr/>
        </p:nvSpPr>
        <p:spPr>
          <a:xfrm>
            <a:off x="2396792" y="4383825"/>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pic>
        <p:nvPicPr>
          <p:cNvPr id="5" name="Picture 4">
            <a:extLst>
              <a:ext uri="{FF2B5EF4-FFF2-40B4-BE49-F238E27FC236}">
                <a16:creationId xmlns:a16="http://schemas.microsoft.com/office/drawing/2014/main" id="{D774C24D-A8BF-8CEA-8AD5-644F49F50F3E}"/>
              </a:ext>
            </a:extLst>
          </p:cNvPr>
          <p:cNvPicPr>
            <a:picLocks noChangeAspect="1"/>
          </p:cNvPicPr>
          <p:nvPr/>
        </p:nvPicPr>
        <p:blipFill>
          <a:blip r:embed="rId6"/>
          <a:stretch>
            <a:fillRect/>
          </a:stretch>
        </p:blipFill>
        <p:spPr>
          <a:xfrm>
            <a:off x="1396910" y="2380574"/>
            <a:ext cx="718483" cy="507553"/>
          </a:xfrm>
          <a:prstGeom prst="rect">
            <a:avLst/>
          </a:prstGeom>
        </p:spPr>
      </p:pic>
      <p:pic>
        <p:nvPicPr>
          <p:cNvPr id="6" name="Picture 12" descr="Goldman Sachs Logo and symbol, meaning, history, PNG, brand">
            <a:extLst>
              <a:ext uri="{FF2B5EF4-FFF2-40B4-BE49-F238E27FC236}">
                <a16:creationId xmlns:a16="http://schemas.microsoft.com/office/drawing/2014/main" id="{9EF6AEF4-D0D9-EE11-2334-ECAF1AA617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7862" y="2988557"/>
            <a:ext cx="927627" cy="507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Login | WOOD &amp; Company">
            <a:extLst>
              <a:ext uri="{FF2B5EF4-FFF2-40B4-BE49-F238E27FC236}">
                <a16:creationId xmlns:a16="http://schemas.microsoft.com/office/drawing/2014/main" id="{21B6C0E5-81EC-302B-88C7-A1C7792B9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7862" y="3604013"/>
            <a:ext cx="927627" cy="499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EC7DDB-AFAE-4140-6516-829070F971E4}"/>
              </a:ext>
            </a:extLst>
          </p:cNvPr>
          <p:cNvPicPr>
            <a:picLocks noChangeAspect="1"/>
          </p:cNvPicPr>
          <p:nvPr/>
        </p:nvPicPr>
        <p:blipFill>
          <a:blip r:embed="rId9"/>
          <a:stretch>
            <a:fillRect/>
          </a:stretch>
        </p:blipFill>
        <p:spPr>
          <a:xfrm>
            <a:off x="879460" y="4294784"/>
            <a:ext cx="1235933" cy="291881"/>
          </a:xfrm>
          <a:prstGeom prst="rect">
            <a:avLst/>
          </a:prstGeom>
        </p:spPr>
      </p:pic>
      <p:pic>
        <p:nvPicPr>
          <p:cNvPr id="21" name="Picture 20">
            <a:extLst>
              <a:ext uri="{FF2B5EF4-FFF2-40B4-BE49-F238E27FC236}">
                <a16:creationId xmlns:a16="http://schemas.microsoft.com/office/drawing/2014/main" id="{58B51161-730C-3413-E482-988CAC2470F1}"/>
              </a:ext>
            </a:extLst>
          </p:cNvPr>
          <p:cNvPicPr>
            <a:picLocks noChangeAspect="1"/>
          </p:cNvPicPr>
          <p:nvPr/>
        </p:nvPicPr>
        <p:blipFill>
          <a:blip r:embed="rId10"/>
          <a:stretch>
            <a:fillRect/>
          </a:stretch>
        </p:blipFill>
        <p:spPr>
          <a:xfrm>
            <a:off x="1651579" y="4733891"/>
            <a:ext cx="461784" cy="613058"/>
          </a:xfrm>
          <a:prstGeom prst="rect">
            <a:avLst/>
          </a:prstGeom>
        </p:spPr>
      </p:pic>
      <p:sp>
        <p:nvSpPr>
          <p:cNvPr id="26" name="Oval 15">
            <a:extLst>
              <a:ext uri="{FF2B5EF4-FFF2-40B4-BE49-F238E27FC236}">
                <a16:creationId xmlns:a16="http://schemas.microsoft.com/office/drawing/2014/main" id="{0EB7B94C-4182-7B45-6BDB-26AD07F5E7AC}"/>
              </a:ext>
            </a:extLst>
          </p:cNvPr>
          <p:cNvSpPr/>
          <p:nvPr/>
        </p:nvSpPr>
        <p:spPr>
          <a:xfrm>
            <a:off x="2396792" y="4997604"/>
            <a:ext cx="162530" cy="162530"/>
          </a:xfrm>
          <a:prstGeom prst="ellipse">
            <a:avLst/>
          </a:prstGeom>
          <a:solidFill>
            <a:schemeClr val="accent3"/>
          </a:solidFill>
          <a:ln w="12700">
            <a:no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latin typeface="+mj-lt"/>
                <a:ea typeface="+mj-ea"/>
                <a:cs typeface="+mj-cs"/>
                <a:sym typeface="PublicSansRoman-Regular"/>
              </a:defRPr>
            </a:pPr>
            <a:endParaRPr kumimoji="0" sz="1050" b="0" i="0" u="none" strike="noStrike" kern="0" cap="none" spc="0" normalizeH="0" baseline="0" noProof="0">
              <a:ln>
                <a:noFill/>
              </a:ln>
              <a:solidFill>
                <a:srgbClr val="FFFFFF"/>
              </a:solidFill>
              <a:effectLst/>
              <a:uLnTx/>
              <a:uFillTx/>
              <a:latin typeface="PublicSansRoman-Regular"/>
              <a:ea typeface="+mn-ea"/>
              <a:cs typeface="+mn-cs"/>
              <a:sym typeface="PublicSansRoman-Regular"/>
            </a:endParaRPr>
          </a:p>
        </p:txBody>
      </p:sp>
      <p:sp>
        <p:nvSpPr>
          <p:cNvPr id="81" name="TextBox 80">
            <a:extLst>
              <a:ext uri="{FF2B5EF4-FFF2-40B4-BE49-F238E27FC236}">
                <a16:creationId xmlns:a16="http://schemas.microsoft.com/office/drawing/2014/main" id="{76BCC171-891E-EB60-4838-10DB344CA928}"/>
              </a:ext>
            </a:extLst>
          </p:cNvPr>
          <p:cNvSpPr txBox="1"/>
          <p:nvPr/>
        </p:nvSpPr>
        <p:spPr>
          <a:xfrm>
            <a:off x="2905310" y="4955822"/>
            <a:ext cx="1656439" cy="238544"/>
          </a:xfrm>
          <a:prstGeom prst="rect">
            <a:avLst/>
          </a:prstGeom>
          <a:noFill/>
        </p:spPr>
        <p:txBody>
          <a:bodyPr wrap="square" lIns="36000" rtlCol="0" anchor="t">
            <a:noAutofit/>
          </a:bodyPr>
          <a:lstStyle/>
          <a:p>
            <a:pPr lvl="0" defTabSz="2438337" hangingPunct="0">
              <a:lnSpc>
                <a:spcPct val="90000"/>
              </a:lnSpc>
              <a:spcBef>
                <a:spcPts val="4500"/>
              </a:spcBef>
              <a:defRPr/>
            </a:pPr>
            <a:r>
              <a:rPr lang="en-US" sz="1100" b="1" kern="0">
                <a:sym typeface="Helvetica Neue"/>
              </a:rPr>
              <a:t>January</a:t>
            </a:r>
            <a:r>
              <a:rPr lang="lt-LT" sz="1100" b="1" kern="0">
                <a:sym typeface="Helvetica Neue"/>
              </a:rPr>
              <a:t> </a:t>
            </a:r>
            <a:r>
              <a:rPr lang="en-US" sz="1100" b="1" kern="0">
                <a:sym typeface="Helvetica Neue"/>
              </a:rPr>
              <a:t>18</a:t>
            </a:r>
            <a:r>
              <a:rPr kumimoji="0" lang="lt-LT" sz="1100" b="1" i="0" u="none" strike="noStrike" kern="0" cap="none" spc="0" normalizeH="0" baseline="0" noProof="0">
                <a:ln>
                  <a:noFill/>
                </a:ln>
                <a:effectLst/>
                <a:uLnTx/>
                <a:uFillTx/>
                <a:latin typeface="+mj-lt"/>
                <a:ea typeface="+mn-ea"/>
                <a:cs typeface="+mn-cs"/>
                <a:sym typeface="Helvetica Neue"/>
              </a:rPr>
              <a:t>, 2025</a:t>
            </a:r>
          </a:p>
        </p:txBody>
      </p:sp>
      <p:sp>
        <p:nvSpPr>
          <p:cNvPr id="82" name="TextBox 81">
            <a:extLst>
              <a:ext uri="{FF2B5EF4-FFF2-40B4-BE49-F238E27FC236}">
                <a16:creationId xmlns:a16="http://schemas.microsoft.com/office/drawing/2014/main" id="{EEE7ADE6-13C4-E264-D833-EC32001B4C80}"/>
              </a:ext>
            </a:extLst>
          </p:cNvPr>
          <p:cNvSpPr txBox="1"/>
          <p:nvPr/>
        </p:nvSpPr>
        <p:spPr>
          <a:xfrm>
            <a:off x="4592079" y="4955822"/>
            <a:ext cx="966819" cy="238544"/>
          </a:xfrm>
          <a:prstGeom prst="rect">
            <a:avLst/>
          </a:prstGeom>
          <a:noFill/>
        </p:spPr>
        <p:txBody>
          <a:bodyPr wrap="square" lIns="72000" rtlCol="0" anchor="t">
            <a:noAutofit/>
          </a:bodyPr>
          <a:lstStyle/>
          <a:p>
            <a:pPr lvl="0" defTabSz="2438337" hangingPunct="0">
              <a:lnSpc>
                <a:spcPct val="90000"/>
              </a:lnSpc>
              <a:spcBef>
                <a:spcPts val="4500"/>
              </a:spcBef>
              <a:defRPr/>
            </a:pPr>
            <a:r>
              <a:rPr lang="lt-LT" sz="1100" kern="0">
                <a:solidFill>
                  <a:schemeClr val="accent1"/>
                </a:solidFill>
                <a:sym typeface="Helvetica Neue"/>
              </a:rPr>
              <a:t>Tallinn</a:t>
            </a:r>
          </a:p>
        </p:txBody>
      </p:sp>
      <p:sp>
        <p:nvSpPr>
          <p:cNvPr id="83" name="TextBox 82">
            <a:extLst>
              <a:ext uri="{FF2B5EF4-FFF2-40B4-BE49-F238E27FC236}">
                <a16:creationId xmlns:a16="http://schemas.microsoft.com/office/drawing/2014/main" id="{293624FC-4895-589E-1210-3E288B18303D}"/>
              </a:ext>
            </a:extLst>
          </p:cNvPr>
          <p:cNvSpPr txBox="1"/>
          <p:nvPr/>
        </p:nvSpPr>
        <p:spPr>
          <a:xfrm>
            <a:off x="5432580" y="4955822"/>
            <a:ext cx="3183114" cy="238544"/>
          </a:xfrm>
          <a:prstGeom prst="rect">
            <a:avLst/>
          </a:prstGeom>
          <a:noFill/>
        </p:spPr>
        <p:txBody>
          <a:bodyPr wrap="square" lIns="72000" rtlCol="0" anchor="t">
            <a:noAutofit/>
          </a:bodyPr>
          <a:lstStyle/>
          <a:p>
            <a:pPr marL="0" marR="0" lvl="0" indent="0" algn="l" defTabSz="2438337" rtl="0" eaLnBrk="1" fontAlgn="auto" latinLnBrk="0" hangingPunct="0">
              <a:lnSpc>
                <a:spcPct val="90000"/>
              </a:lnSpc>
              <a:spcBef>
                <a:spcPts val="4500"/>
              </a:spcBef>
              <a:spcAft>
                <a:spcPts val="0"/>
              </a:spcAft>
              <a:buClrTx/>
              <a:buSzTx/>
              <a:buFontTx/>
              <a:buNone/>
              <a:tabLst/>
              <a:defRPr/>
            </a:pPr>
            <a:r>
              <a:rPr kumimoji="0" lang="lt-LT" sz="1100" b="0" i="0" u="none" strike="noStrike" kern="0" cap="none" spc="0" normalizeH="0" baseline="0" noProof="0">
                <a:ln>
                  <a:noFill/>
                </a:ln>
                <a:effectLst/>
                <a:uLnTx/>
                <a:uFillTx/>
                <a:latin typeface="+mj-lt"/>
                <a:ea typeface="+mn-ea"/>
                <a:cs typeface="+mn-cs"/>
                <a:sym typeface="Helvetica Neue"/>
              </a:rPr>
              <a:t>Investor Toomas Conference</a:t>
            </a:r>
          </a:p>
        </p:txBody>
      </p:sp>
      <p:pic>
        <p:nvPicPr>
          <p:cNvPr id="85" name="Picture 84">
            <a:extLst>
              <a:ext uri="{FF2B5EF4-FFF2-40B4-BE49-F238E27FC236}">
                <a16:creationId xmlns:a16="http://schemas.microsoft.com/office/drawing/2014/main" id="{9B23E589-9A42-6A75-0E39-08333EAC5EDA}"/>
              </a:ext>
            </a:extLst>
          </p:cNvPr>
          <p:cNvPicPr>
            <a:picLocks noChangeAspect="1"/>
          </p:cNvPicPr>
          <p:nvPr/>
        </p:nvPicPr>
        <p:blipFill>
          <a:blip r:embed="rId11"/>
          <a:stretch>
            <a:fillRect/>
          </a:stretch>
        </p:blipFill>
        <p:spPr>
          <a:xfrm>
            <a:off x="768283" y="1158275"/>
            <a:ext cx="1366862" cy="449181"/>
          </a:xfrm>
          <a:prstGeom prst="rect">
            <a:avLst/>
          </a:prstGeom>
        </p:spPr>
      </p:pic>
      <p:sp>
        <p:nvSpPr>
          <p:cNvPr id="4" name="Slide Number Placeholder 3">
            <a:extLst>
              <a:ext uri="{FF2B5EF4-FFF2-40B4-BE49-F238E27FC236}">
                <a16:creationId xmlns:a16="http://schemas.microsoft.com/office/drawing/2014/main" id="{48791C20-B381-1144-462C-1B852E14C8A6}"/>
              </a:ext>
            </a:extLst>
          </p:cNvPr>
          <p:cNvSpPr>
            <a:spLocks noGrp="1"/>
          </p:cNvSpPr>
          <p:nvPr>
            <p:ph type="sldNum" sz="quarter" idx="35"/>
          </p:nvPr>
        </p:nvSpPr>
        <p:spPr/>
        <p:txBody>
          <a:bodyPr/>
          <a:lstStyle/>
          <a:p>
            <a:fld id="{C3BB1ECD-3C15-6449-8A7A-6FD3C9A35B7B}" type="slidenum">
              <a:rPr lang="en-US" smtClean="0"/>
              <a:pPr/>
              <a:t>17</a:t>
            </a:fld>
            <a:endParaRPr lang="en-US"/>
          </a:p>
        </p:txBody>
      </p:sp>
    </p:spTree>
    <p:extLst>
      <p:ext uri="{BB962C8B-B14F-4D97-AF65-F5344CB8AC3E}">
        <p14:creationId xmlns:p14="http://schemas.microsoft.com/office/powerpoint/2010/main" val="81842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236D-EF23-B8F9-AA3D-DEA9B258F131}"/>
              </a:ext>
            </a:extLst>
          </p:cNvPr>
          <p:cNvSpPr>
            <a:spLocks noGrp="1"/>
          </p:cNvSpPr>
          <p:nvPr>
            <p:ph type="title"/>
          </p:nvPr>
        </p:nvSpPr>
        <p:spPr>
          <a:xfrm>
            <a:off x="381001" y="3013501"/>
            <a:ext cx="7154205" cy="830997"/>
          </a:xfrm>
        </p:spPr>
        <p:txBody>
          <a:bodyPr/>
          <a:lstStyle/>
          <a:p>
            <a:r>
              <a:rPr lang="lt-LT" sz="6000" err="1"/>
              <a:t>Business</a:t>
            </a:r>
            <a:r>
              <a:rPr lang="lt-LT" sz="6000"/>
              <a:t> </a:t>
            </a:r>
            <a:r>
              <a:rPr lang="lt-LT" sz="6000" err="1"/>
              <a:t>Segment</a:t>
            </a:r>
            <a:r>
              <a:rPr lang="lt-LT" sz="6000"/>
              <a:t> </a:t>
            </a:r>
            <a:r>
              <a:rPr lang="lt-LT" sz="6000" err="1"/>
              <a:t>Results</a:t>
            </a:r>
            <a:endParaRPr lang="en-LT" sz="6000">
              <a:latin typeface="Georgia" panose="02040502050405020303" pitchFamily="18" charset="0"/>
            </a:endParaRPr>
          </a:p>
        </p:txBody>
      </p:sp>
    </p:spTree>
    <p:extLst>
      <p:ext uri="{BB962C8B-B14F-4D97-AF65-F5344CB8AC3E}">
        <p14:creationId xmlns:p14="http://schemas.microsoft.com/office/powerpoint/2010/main" val="160043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
            <a:extLst>
              <a:ext uri="{FF2B5EF4-FFF2-40B4-BE49-F238E27FC236}">
                <a16:creationId xmlns:a16="http://schemas.microsoft.com/office/drawing/2014/main" id="{2D6DEDDD-49DC-144B-7809-7BBEFA11C214}"/>
              </a:ext>
            </a:extLst>
          </p:cNvPr>
          <p:cNvSpPr/>
          <p:nvPr/>
        </p:nvSpPr>
        <p:spPr>
          <a:xfrm>
            <a:off x="4498185" y="1203158"/>
            <a:ext cx="3289299" cy="4571999"/>
          </a:xfrm>
          <a:prstGeom prst="roundRect">
            <a:avLst>
              <a:gd name="adj" fmla="val 4152"/>
            </a:avLst>
          </a:prstGeom>
          <a:solidFill>
            <a:schemeClr val="accent4">
              <a:lumMod val="40000"/>
              <a:lumOff val="6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15" name="Rounded Rectangle 1">
            <a:extLst>
              <a:ext uri="{FF2B5EF4-FFF2-40B4-BE49-F238E27FC236}">
                <a16:creationId xmlns:a16="http://schemas.microsoft.com/office/drawing/2014/main" id="{3D97C7A8-4FAE-CA5F-ABA5-86740629B56D}"/>
              </a:ext>
            </a:extLst>
          </p:cNvPr>
          <p:cNvSpPr/>
          <p:nvPr/>
        </p:nvSpPr>
        <p:spPr>
          <a:xfrm>
            <a:off x="8168482" y="1203158"/>
            <a:ext cx="3289299" cy="4571999"/>
          </a:xfrm>
          <a:prstGeom prst="roundRect">
            <a:avLst>
              <a:gd name="adj" fmla="val 4152"/>
            </a:avLst>
          </a:prstGeom>
          <a:solidFill>
            <a:schemeClr val="accent6">
              <a:alpha val="2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13" name="Rounded Rectangle 1">
            <a:extLst>
              <a:ext uri="{FF2B5EF4-FFF2-40B4-BE49-F238E27FC236}">
                <a16:creationId xmlns:a16="http://schemas.microsoft.com/office/drawing/2014/main" id="{D32B8484-3BE2-0890-7509-467386252CB1}"/>
              </a:ext>
            </a:extLst>
          </p:cNvPr>
          <p:cNvSpPr/>
          <p:nvPr/>
        </p:nvSpPr>
        <p:spPr>
          <a:xfrm>
            <a:off x="827886" y="1203158"/>
            <a:ext cx="3289299" cy="4571999"/>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3" name="Text Placeholder 2">
            <a:extLst>
              <a:ext uri="{FF2B5EF4-FFF2-40B4-BE49-F238E27FC236}">
                <a16:creationId xmlns:a16="http://schemas.microsoft.com/office/drawing/2014/main" id="{853CD3DC-AE11-9324-4978-DCFA02A7BC24}"/>
              </a:ext>
            </a:extLst>
          </p:cNvPr>
          <p:cNvSpPr>
            <a:spLocks noGrp="1"/>
          </p:cNvSpPr>
          <p:nvPr>
            <p:ph type="body" sz="quarter" idx="18"/>
          </p:nvPr>
        </p:nvSpPr>
        <p:spPr>
          <a:xfrm>
            <a:off x="827887" y="1447662"/>
            <a:ext cx="3289299" cy="286756"/>
          </a:xfrm>
        </p:spPr>
        <p:txBody>
          <a:bodyPr/>
          <a:lstStyle/>
          <a:p>
            <a:pPr algn="ctr"/>
            <a:r>
              <a:rPr lang="lt-LT" sz="1800" err="1"/>
              <a:t>Corporate</a:t>
            </a:r>
            <a:r>
              <a:rPr lang="lt-LT" sz="1800"/>
              <a:t> </a:t>
            </a:r>
            <a:r>
              <a:rPr lang="lt-LT" sz="1800" err="1"/>
              <a:t>Clients</a:t>
            </a:r>
            <a:endParaRPr lang="lt-LT" sz="1800"/>
          </a:p>
        </p:txBody>
      </p:sp>
      <p:sp>
        <p:nvSpPr>
          <p:cNvPr id="4" name="Title 3">
            <a:extLst>
              <a:ext uri="{FF2B5EF4-FFF2-40B4-BE49-F238E27FC236}">
                <a16:creationId xmlns:a16="http://schemas.microsoft.com/office/drawing/2014/main" id="{C6C9E4B9-DACD-AF90-89C4-49CF549D1B67}"/>
              </a:ext>
            </a:extLst>
          </p:cNvPr>
          <p:cNvSpPr>
            <a:spLocks noGrp="1"/>
          </p:cNvSpPr>
          <p:nvPr>
            <p:ph type="title"/>
          </p:nvPr>
        </p:nvSpPr>
        <p:spPr>
          <a:xfrm>
            <a:off x="380999" y="381000"/>
            <a:ext cx="8763001" cy="332399"/>
          </a:xfrm>
        </p:spPr>
        <p:txBody>
          <a:bodyPr/>
          <a:lstStyle/>
          <a:p>
            <a:r>
              <a:rPr lang="en-US" err="1"/>
              <a:t>Organisational</a:t>
            </a:r>
            <a:r>
              <a:rPr lang="en-US"/>
              <a:t> Structure and Reporting Segments</a:t>
            </a:r>
            <a:endParaRPr lang="lt-LT"/>
          </a:p>
        </p:txBody>
      </p:sp>
      <p:sp>
        <p:nvSpPr>
          <p:cNvPr id="6" name="Text Placeholder 5">
            <a:extLst>
              <a:ext uri="{FF2B5EF4-FFF2-40B4-BE49-F238E27FC236}">
                <a16:creationId xmlns:a16="http://schemas.microsoft.com/office/drawing/2014/main" id="{D90B962D-323D-2DD6-528B-8C7DA1D820AF}"/>
              </a:ext>
            </a:extLst>
          </p:cNvPr>
          <p:cNvSpPr>
            <a:spLocks noGrp="1"/>
          </p:cNvSpPr>
          <p:nvPr>
            <p:ph type="body" sz="quarter" idx="20"/>
          </p:nvPr>
        </p:nvSpPr>
        <p:spPr>
          <a:xfrm>
            <a:off x="4498187" y="1447662"/>
            <a:ext cx="3289299" cy="286756"/>
          </a:xfrm>
        </p:spPr>
        <p:txBody>
          <a:bodyPr/>
          <a:lstStyle/>
          <a:p>
            <a:pPr algn="ctr"/>
            <a:r>
              <a:rPr lang="lt-LT" sz="1800" err="1"/>
              <a:t>Private</a:t>
            </a:r>
            <a:r>
              <a:rPr lang="lt-LT" sz="1800"/>
              <a:t> </a:t>
            </a:r>
            <a:r>
              <a:rPr lang="lt-LT" sz="1800" err="1"/>
              <a:t>Clients</a:t>
            </a:r>
            <a:endParaRPr lang="lt-LT" sz="1800"/>
          </a:p>
        </p:txBody>
      </p:sp>
      <p:sp>
        <p:nvSpPr>
          <p:cNvPr id="8" name="Text Placeholder 7">
            <a:extLst>
              <a:ext uri="{FF2B5EF4-FFF2-40B4-BE49-F238E27FC236}">
                <a16:creationId xmlns:a16="http://schemas.microsoft.com/office/drawing/2014/main" id="{9E81C334-2EBC-E034-75A9-0AF200D94611}"/>
              </a:ext>
            </a:extLst>
          </p:cNvPr>
          <p:cNvSpPr>
            <a:spLocks noGrp="1"/>
          </p:cNvSpPr>
          <p:nvPr>
            <p:ph type="body" sz="quarter" idx="22"/>
          </p:nvPr>
        </p:nvSpPr>
        <p:spPr>
          <a:xfrm>
            <a:off x="8168487" y="1447662"/>
            <a:ext cx="3289299" cy="286756"/>
          </a:xfrm>
        </p:spPr>
        <p:txBody>
          <a:bodyPr/>
          <a:lstStyle/>
          <a:p>
            <a:pPr algn="ctr"/>
            <a:r>
              <a:rPr lang="lt-LT" sz="1800" err="1"/>
              <a:t>Investment</a:t>
            </a:r>
            <a:r>
              <a:rPr lang="lt-LT" sz="1800"/>
              <a:t> </a:t>
            </a:r>
            <a:r>
              <a:rPr lang="lt-LT" sz="1800" err="1"/>
              <a:t>Clients</a:t>
            </a:r>
            <a:endParaRPr lang="lt-LT" sz="1800"/>
          </a:p>
        </p:txBody>
      </p:sp>
      <p:sp>
        <p:nvSpPr>
          <p:cNvPr id="12" name="Text Placeholder 11">
            <a:extLst>
              <a:ext uri="{FF2B5EF4-FFF2-40B4-BE49-F238E27FC236}">
                <a16:creationId xmlns:a16="http://schemas.microsoft.com/office/drawing/2014/main" id="{54085C9D-C42B-B495-688B-AB9E08A7AC46}"/>
              </a:ext>
            </a:extLst>
          </p:cNvPr>
          <p:cNvSpPr>
            <a:spLocks noGrp="1"/>
          </p:cNvSpPr>
          <p:nvPr>
            <p:ph type="body" sz="quarter" idx="30"/>
          </p:nvPr>
        </p:nvSpPr>
        <p:spPr>
          <a:xfrm>
            <a:off x="630508" y="6614319"/>
            <a:ext cx="2667000" cy="235635"/>
          </a:xfrm>
        </p:spPr>
        <p:txBody>
          <a:bodyPr/>
          <a:lstStyle/>
          <a:p>
            <a:pPr algn="l"/>
            <a:r>
              <a:rPr lang="en-US"/>
              <a:t>Source: Company disclosure</a:t>
            </a:r>
          </a:p>
        </p:txBody>
      </p:sp>
      <p:sp>
        <p:nvSpPr>
          <p:cNvPr id="16" name="Text Placeholder 11">
            <a:extLst>
              <a:ext uri="{FF2B5EF4-FFF2-40B4-BE49-F238E27FC236}">
                <a16:creationId xmlns:a16="http://schemas.microsoft.com/office/drawing/2014/main" id="{525242A0-FC60-36E4-A34F-D8C07EAB17B9}"/>
              </a:ext>
            </a:extLst>
          </p:cNvPr>
          <p:cNvSpPr txBox="1">
            <a:spLocks/>
          </p:cNvSpPr>
          <p:nvPr/>
        </p:nvSpPr>
        <p:spPr>
          <a:xfrm>
            <a:off x="1006643" y="1841422"/>
            <a:ext cx="2781585" cy="242406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accent1"/>
              </a:buClr>
              <a:buFont typeface="Wingdings" panose="05000000000000000000" pitchFamily="2" charset="2"/>
              <a:buChar char="§"/>
            </a:pPr>
            <a:r>
              <a:rPr lang="en-US" sz="900"/>
              <a:t>Comprehensive daily banking solutions for corporate clients</a:t>
            </a:r>
          </a:p>
          <a:p>
            <a:pPr>
              <a:spcBef>
                <a:spcPts val="600"/>
              </a:spcBef>
              <a:buClr>
                <a:schemeClr val="accent1"/>
              </a:buClr>
              <a:buFont typeface="Wingdings" panose="05000000000000000000" pitchFamily="2" charset="2"/>
              <a:buChar char="§"/>
            </a:pPr>
            <a:r>
              <a:rPr lang="en-US" sz="900"/>
              <a:t>Leading provider of financing to Lithuanian SMEs and mid-cap corporations</a:t>
            </a:r>
          </a:p>
          <a:p>
            <a:pPr>
              <a:spcBef>
                <a:spcPts val="600"/>
              </a:spcBef>
              <a:buClr>
                <a:schemeClr val="accent1"/>
              </a:buClr>
              <a:buFont typeface="Wingdings" panose="05000000000000000000" pitchFamily="2" charset="2"/>
              <a:buChar char="§"/>
            </a:pPr>
            <a:r>
              <a:rPr lang="en-US" sz="900"/>
              <a:t>The market leader in renovation financing solutions</a:t>
            </a:r>
          </a:p>
          <a:p>
            <a:pPr>
              <a:spcBef>
                <a:spcPts val="600"/>
              </a:spcBef>
              <a:buClr>
                <a:schemeClr val="accent1"/>
              </a:buClr>
              <a:buFont typeface="Wingdings" panose="05000000000000000000" pitchFamily="2" charset="2"/>
              <a:buChar char="§"/>
            </a:pPr>
            <a:r>
              <a:rPr lang="en-US" sz="900"/>
              <a:t>Highly diversified loan book across different industries and regions</a:t>
            </a:r>
          </a:p>
          <a:p>
            <a:pPr>
              <a:spcBef>
                <a:spcPts val="600"/>
              </a:spcBef>
              <a:buClr>
                <a:schemeClr val="accent1"/>
              </a:buClr>
              <a:buFont typeface="Wingdings" panose="05000000000000000000" pitchFamily="2" charset="2"/>
              <a:buChar char="§"/>
            </a:pPr>
            <a:r>
              <a:rPr lang="en-US" sz="900"/>
              <a:t>Quick decision making and responsiveness</a:t>
            </a:r>
          </a:p>
          <a:p>
            <a:pPr>
              <a:spcBef>
                <a:spcPts val="600"/>
              </a:spcBef>
              <a:buClr>
                <a:schemeClr val="accent1"/>
              </a:buClr>
              <a:buFont typeface="Wingdings" panose="05000000000000000000" pitchFamily="2" charset="2"/>
              <a:buChar char="§"/>
            </a:pPr>
            <a:r>
              <a:rPr lang="en-US" sz="900"/>
              <a:t>Robust risk management framework and high asset quality</a:t>
            </a:r>
          </a:p>
        </p:txBody>
      </p:sp>
      <p:sp>
        <p:nvSpPr>
          <p:cNvPr id="17" name="Text Placeholder 11">
            <a:extLst>
              <a:ext uri="{FF2B5EF4-FFF2-40B4-BE49-F238E27FC236}">
                <a16:creationId xmlns:a16="http://schemas.microsoft.com/office/drawing/2014/main" id="{9A4D7B2E-3993-139A-0E99-66C7BDAA1661}"/>
              </a:ext>
            </a:extLst>
          </p:cNvPr>
          <p:cNvSpPr txBox="1">
            <a:spLocks/>
          </p:cNvSpPr>
          <p:nvPr/>
        </p:nvSpPr>
        <p:spPr>
          <a:xfrm>
            <a:off x="4762499" y="1841422"/>
            <a:ext cx="2781585" cy="242406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accent1"/>
              </a:buClr>
              <a:buFont typeface="Wingdings" panose="05000000000000000000" pitchFamily="2" charset="2"/>
              <a:buChar char="§"/>
            </a:pPr>
            <a:r>
              <a:rPr lang="en-US" sz="900" b="1"/>
              <a:t>Daily banking </a:t>
            </a:r>
            <a:r>
              <a:rPr lang="en-US" sz="900"/>
              <a:t>– Comprehensive financial solutions including current accounts, payments, and card services</a:t>
            </a:r>
          </a:p>
          <a:p>
            <a:pPr>
              <a:spcBef>
                <a:spcPts val="600"/>
              </a:spcBef>
              <a:buClr>
                <a:schemeClr val="accent1"/>
              </a:buClr>
              <a:buFont typeface="Wingdings" panose="05000000000000000000" pitchFamily="2" charset="2"/>
              <a:buChar char="§"/>
            </a:pPr>
            <a:r>
              <a:rPr lang="en-US" sz="900" b="1"/>
              <a:t>Mortgages</a:t>
            </a:r>
            <a:r>
              <a:rPr lang="en-US" sz="900"/>
              <a:t> – tailored mortgage solutions</a:t>
            </a:r>
          </a:p>
          <a:p>
            <a:pPr>
              <a:spcBef>
                <a:spcPts val="600"/>
              </a:spcBef>
              <a:buClr>
                <a:schemeClr val="accent1"/>
              </a:buClr>
              <a:buFont typeface="Wingdings" panose="05000000000000000000" pitchFamily="2" charset="2"/>
              <a:buChar char="§"/>
            </a:pPr>
            <a:r>
              <a:rPr lang="en-US" sz="900" b="1"/>
              <a:t>Consumer lending </a:t>
            </a:r>
            <a:r>
              <a:rPr lang="en-US" sz="900"/>
              <a:t>(SB </a:t>
            </a:r>
            <a:r>
              <a:rPr lang="en-US" sz="900" err="1"/>
              <a:t>Lizingas</a:t>
            </a:r>
            <a:r>
              <a:rPr lang="en-US" sz="900"/>
              <a:t>) – consumer financing products</a:t>
            </a:r>
          </a:p>
          <a:p>
            <a:pPr>
              <a:spcBef>
                <a:spcPts val="600"/>
              </a:spcBef>
              <a:buClr>
                <a:schemeClr val="accent1"/>
              </a:buClr>
              <a:buFont typeface="Wingdings" panose="05000000000000000000" pitchFamily="2" charset="2"/>
              <a:buChar char="§"/>
            </a:pPr>
            <a:r>
              <a:rPr lang="en-US" sz="900" b="1"/>
              <a:t>Private auto leasing </a:t>
            </a:r>
            <a:r>
              <a:rPr lang="en-US" sz="900"/>
              <a:t>– financing solutions for private car purchases</a:t>
            </a:r>
          </a:p>
          <a:p>
            <a:pPr>
              <a:spcBef>
                <a:spcPts val="600"/>
              </a:spcBef>
              <a:buClr>
                <a:schemeClr val="accent1"/>
              </a:buClr>
              <a:buFont typeface="Wingdings" panose="05000000000000000000" pitchFamily="2" charset="2"/>
              <a:buChar char="§"/>
            </a:pPr>
            <a:r>
              <a:rPr lang="en-US" sz="900"/>
              <a:t>Distribution of savings, investment and protection products</a:t>
            </a:r>
          </a:p>
          <a:p>
            <a:pPr>
              <a:spcBef>
                <a:spcPts val="600"/>
              </a:spcBef>
              <a:buClr>
                <a:schemeClr val="accent1"/>
              </a:buClr>
              <a:buFont typeface="Wingdings" panose="05000000000000000000" pitchFamily="2" charset="2"/>
              <a:buChar char="§"/>
            </a:pPr>
            <a:r>
              <a:rPr lang="en-US" sz="900"/>
              <a:t>Omnichannel reach with the largest branch network in LTU (51 branches in 36 cities) </a:t>
            </a:r>
          </a:p>
        </p:txBody>
      </p:sp>
      <p:sp>
        <p:nvSpPr>
          <p:cNvPr id="18" name="Text Placeholder 11">
            <a:extLst>
              <a:ext uri="{FF2B5EF4-FFF2-40B4-BE49-F238E27FC236}">
                <a16:creationId xmlns:a16="http://schemas.microsoft.com/office/drawing/2014/main" id="{6E00B570-9091-07F5-A004-AF7D9708A7C8}"/>
              </a:ext>
            </a:extLst>
          </p:cNvPr>
          <p:cNvSpPr txBox="1">
            <a:spLocks/>
          </p:cNvSpPr>
          <p:nvPr/>
        </p:nvSpPr>
        <p:spPr>
          <a:xfrm>
            <a:off x="8422338" y="1841422"/>
            <a:ext cx="2781585" cy="242406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chemeClr val="accent1"/>
              </a:buClr>
              <a:buFont typeface="Wingdings" panose="05000000000000000000" pitchFamily="2" charset="2"/>
              <a:buChar char="§"/>
            </a:pPr>
            <a:r>
              <a:rPr lang="en-US" sz="900" b="1"/>
              <a:t>Asset management business </a:t>
            </a:r>
            <a:r>
              <a:rPr lang="en-US" sz="900"/>
              <a:t>– among the strongest in the Baltic region with best risk and return profile of pension funds in LTU </a:t>
            </a:r>
          </a:p>
          <a:p>
            <a:pPr>
              <a:spcBef>
                <a:spcPts val="600"/>
              </a:spcBef>
              <a:buClr>
                <a:schemeClr val="accent1"/>
              </a:buClr>
              <a:buFont typeface="Wingdings" panose="05000000000000000000" pitchFamily="2" charset="2"/>
              <a:buChar char="§"/>
            </a:pPr>
            <a:r>
              <a:rPr lang="en-US" sz="900" b="1"/>
              <a:t>Life insurance business </a:t>
            </a:r>
            <a:r>
              <a:rPr lang="en-US" sz="900"/>
              <a:t>– comprehensive life insurance and protection solutions</a:t>
            </a:r>
          </a:p>
          <a:p>
            <a:pPr>
              <a:spcBef>
                <a:spcPts val="600"/>
              </a:spcBef>
              <a:buClr>
                <a:schemeClr val="accent1"/>
              </a:buClr>
              <a:buFont typeface="Wingdings" panose="05000000000000000000" pitchFamily="2" charset="2"/>
              <a:buChar char="§"/>
            </a:pPr>
            <a:r>
              <a:rPr lang="en-US" sz="900" b="1"/>
              <a:t>DCM franchise </a:t>
            </a:r>
            <a:r>
              <a:rPr lang="en-US" sz="900"/>
              <a:t>– dominant position in Lithuania’s debt capital markets</a:t>
            </a:r>
          </a:p>
          <a:p>
            <a:pPr>
              <a:spcBef>
                <a:spcPts val="600"/>
              </a:spcBef>
              <a:buClr>
                <a:schemeClr val="accent1"/>
              </a:buClr>
              <a:buFont typeface="Wingdings" panose="05000000000000000000" pitchFamily="2" charset="2"/>
              <a:buChar char="§"/>
            </a:pPr>
            <a:r>
              <a:rPr lang="en-US" sz="900" b="1"/>
              <a:t>Trading and brokerage platform </a:t>
            </a:r>
            <a:r>
              <a:rPr lang="en-US" sz="900"/>
              <a:t>- convenient online platform for retail investors and tailored brokerage services for corporates and HNWI, including FX, derivative and repo trading</a:t>
            </a:r>
          </a:p>
        </p:txBody>
      </p:sp>
      <p:sp>
        <p:nvSpPr>
          <p:cNvPr id="19" name="Text Placeholder 2">
            <a:extLst>
              <a:ext uri="{FF2B5EF4-FFF2-40B4-BE49-F238E27FC236}">
                <a16:creationId xmlns:a16="http://schemas.microsoft.com/office/drawing/2014/main" id="{E47C1EDB-406A-003F-DAC6-C0B594754690}"/>
              </a:ext>
            </a:extLst>
          </p:cNvPr>
          <p:cNvSpPr txBox="1">
            <a:spLocks/>
          </p:cNvSpPr>
          <p:nvPr/>
        </p:nvSpPr>
        <p:spPr>
          <a:xfrm>
            <a:off x="1072726"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€2.</a:t>
            </a:r>
            <a:r>
              <a:rPr lang="en-US" sz="1800"/>
              <a:t>0</a:t>
            </a:r>
            <a:r>
              <a:rPr lang="lt-LT" sz="1800"/>
              <a:t>bn</a:t>
            </a:r>
          </a:p>
          <a:p>
            <a:pPr algn="ctr">
              <a:spcBef>
                <a:spcPts val="300"/>
              </a:spcBef>
            </a:pPr>
            <a:r>
              <a:rPr lang="lt-LT" sz="800"/>
              <a:t>Loans</a:t>
            </a:r>
          </a:p>
        </p:txBody>
      </p:sp>
      <p:sp>
        <p:nvSpPr>
          <p:cNvPr id="20" name="Text Placeholder 2">
            <a:extLst>
              <a:ext uri="{FF2B5EF4-FFF2-40B4-BE49-F238E27FC236}">
                <a16:creationId xmlns:a16="http://schemas.microsoft.com/office/drawing/2014/main" id="{B39D8D7C-878F-4E51-F248-0246F27FF260}"/>
              </a:ext>
            </a:extLst>
          </p:cNvPr>
          <p:cNvSpPr txBox="1">
            <a:spLocks/>
          </p:cNvSpPr>
          <p:nvPr/>
        </p:nvSpPr>
        <p:spPr>
          <a:xfrm>
            <a:off x="2495105"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€1.</a:t>
            </a:r>
            <a:r>
              <a:rPr lang="en-US" sz="1800"/>
              <a:t>3</a:t>
            </a:r>
            <a:r>
              <a:rPr lang="lt-LT" sz="1800"/>
              <a:t>bn</a:t>
            </a:r>
          </a:p>
          <a:p>
            <a:pPr algn="ctr">
              <a:spcBef>
                <a:spcPts val="300"/>
              </a:spcBef>
            </a:pPr>
            <a:r>
              <a:rPr lang="lt-LT" sz="800" err="1"/>
              <a:t>Deposits</a:t>
            </a:r>
            <a:endParaRPr lang="lt-LT" sz="800"/>
          </a:p>
        </p:txBody>
      </p:sp>
      <p:sp>
        <p:nvSpPr>
          <p:cNvPr id="23" name="Text Placeholder 2">
            <a:extLst>
              <a:ext uri="{FF2B5EF4-FFF2-40B4-BE49-F238E27FC236}">
                <a16:creationId xmlns:a16="http://schemas.microsoft.com/office/drawing/2014/main" id="{80AA04B1-E46F-AB44-9BFD-DA3E433A7335}"/>
              </a:ext>
            </a:extLst>
          </p:cNvPr>
          <p:cNvSpPr txBox="1">
            <a:spLocks/>
          </p:cNvSpPr>
          <p:nvPr/>
        </p:nvSpPr>
        <p:spPr>
          <a:xfrm>
            <a:off x="4762494"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1.4</a:t>
            </a:r>
            <a:r>
              <a:rPr lang="lt-LT" sz="1800"/>
              <a:t>bn</a:t>
            </a:r>
          </a:p>
          <a:p>
            <a:pPr algn="ctr">
              <a:spcBef>
                <a:spcPts val="300"/>
              </a:spcBef>
            </a:pPr>
            <a:r>
              <a:rPr lang="lt-LT" sz="800" err="1"/>
              <a:t>Loans</a:t>
            </a:r>
            <a:endParaRPr lang="lt-LT" sz="800"/>
          </a:p>
        </p:txBody>
      </p:sp>
      <p:sp>
        <p:nvSpPr>
          <p:cNvPr id="24" name="Text Placeholder 2">
            <a:extLst>
              <a:ext uri="{FF2B5EF4-FFF2-40B4-BE49-F238E27FC236}">
                <a16:creationId xmlns:a16="http://schemas.microsoft.com/office/drawing/2014/main" id="{DC661482-C22A-3CA4-1C72-8E86E3DBE01C}"/>
              </a:ext>
            </a:extLst>
          </p:cNvPr>
          <p:cNvSpPr txBox="1">
            <a:spLocks/>
          </p:cNvSpPr>
          <p:nvPr/>
        </p:nvSpPr>
        <p:spPr>
          <a:xfrm>
            <a:off x="6184873"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2.2</a:t>
            </a:r>
            <a:r>
              <a:rPr lang="lt-LT" sz="1800"/>
              <a:t>bn</a:t>
            </a:r>
          </a:p>
          <a:p>
            <a:pPr algn="ctr">
              <a:spcBef>
                <a:spcPts val="300"/>
              </a:spcBef>
            </a:pPr>
            <a:r>
              <a:rPr lang="lt-LT" sz="800" err="1"/>
              <a:t>Deposits</a:t>
            </a:r>
            <a:endParaRPr lang="lt-LT" sz="800"/>
          </a:p>
        </p:txBody>
      </p:sp>
      <p:sp>
        <p:nvSpPr>
          <p:cNvPr id="26" name="Text Placeholder 2">
            <a:extLst>
              <a:ext uri="{FF2B5EF4-FFF2-40B4-BE49-F238E27FC236}">
                <a16:creationId xmlns:a16="http://schemas.microsoft.com/office/drawing/2014/main" id="{46FFF0DE-7058-CCCB-B9D8-79EC500BDBCC}"/>
              </a:ext>
            </a:extLst>
          </p:cNvPr>
          <p:cNvSpPr txBox="1">
            <a:spLocks/>
          </p:cNvSpPr>
          <p:nvPr/>
        </p:nvSpPr>
        <p:spPr>
          <a:xfrm>
            <a:off x="8469855"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1.5</a:t>
            </a:r>
            <a:r>
              <a:rPr lang="lt-LT" sz="1800" err="1"/>
              <a:t>bn</a:t>
            </a:r>
            <a:endParaRPr lang="lt-LT" sz="1800"/>
          </a:p>
          <a:p>
            <a:pPr algn="ctr">
              <a:spcBef>
                <a:spcPts val="300"/>
              </a:spcBef>
            </a:pPr>
            <a:r>
              <a:rPr lang="en-US" sz="800"/>
              <a:t>Assets</a:t>
            </a:r>
            <a:endParaRPr lang="lt-LT" sz="800"/>
          </a:p>
        </p:txBody>
      </p:sp>
      <p:sp>
        <p:nvSpPr>
          <p:cNvPr id="27" name="Text Placeholder 2">
            <a:extLst>
              <a:ext uri="{FF2B5EF4-FFF2-40B4-BE49-F238E27FC236}">
                <a16:creationId xmlns:a16="http://schemas.microsoft.com/office/drawing/2014/main" id="{6C4D5B76-0C2F-2A83-AAED-B77BE8C9D016}"/>
              </a:ext>
            </a:extLst>
          </p:cNvPr>
          <p:cNvSpPr txBox="1">
            <a:spLocks/>
          </p:cNvSpPr>
          <p:nvPr/>
        </p:nvSpPr>
        <p:spPr>
          <a:xfrm>
            <a:off x="9892234" y="4202310"/>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€1.</a:t>
            </a:r>
            <a:r>
              <a:rPr lang="en-US" sz="1800"/>
              <a:t>7</a:t>
            </a:r>
            <a:r>
              <a:rPr lang="lt-LT" sz="1800" err="1"/>
              <a:t>bn</a:t>
            </a:r>
            <a:endParaRPr lang="lt-LT" sz="1800"/>
          </a:p>
          <a:p>
            <a:pPr algn="ctr">
              <a:spcBef>
                <a:spcPts val="300"/>
              </a:spcBef>
            </a:pPr>
            <a:r>
              <a:rPr lang="en-US" sz="800"/>
              <a:t>RUM</a:t>
            </a:r>
            <a:endParaRPr lang="lt-LT" sz="800"/>
          </a:p>
        </p:txBody>
      </p:sp>
      <p:cxnSp>
        <p:nvCxnSpPr>
          <p:cNvPr id="22" name="Straight Connector 21">
            <a:extLst>
              <a:ext uri="{FF2B5EF4-FFF2-40B4-BE49-F238E27FC236}">
                <a16:creationId xmlns:a16="http://schemas.microsoft.com/office/drawing/2014/main" id="{5209F202-781E-53BA-3E27-0F69BA4534C6}"/>
              </a:ext>
            </a:extLst>
          </p:cNvPr>
          <p:cNvCxnSpPr/>
          <p:nvPr/>
        </p:nvCxnSpPr>
        <p:spPr>
          <a:xfrm>
            <a:off x="2433229" y="4153396"/>
            <a:ext cx="0" cy="139066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DFD9AA4-5A65-59A7-5123-2560870B7511}"/>
              </a:ext>
            </a:extLst>
          </p:cNvPr>
          <p:cNvCxnSpPr/>
          <p:nvPr/>
        </p:nvCxnSpPr>
        <p:spPr>
          <a:xfrm>
            <a:off x="6136747" y="4153396"/>
            <a:ext cx="0" cy="139066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56AE6A9-28BC-4609-117A-EF8F1ADFE7D8}"/>
              </a:ext>
            </a:extLst>
          </p:cNvPr>
          <p:cNvCxnSpPr/>
          <p:nvPr/>
        </p:nvCxnSpPr>
        <p:spPr>
          <a:xfrm>
            <a:off x="9844108" y="4153396"/>
            <a:ext cx="0" cy="139066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2">
            <a:extLst>
              <a:ext uri="{FF2B5EF4-FFF2-40B4-BE49-F238E27FC236}">
                <a16:creationId xmlns:a16="http://schemas.microsoft.com/office/drawing/2014/main" id="{CBDE4C96-E5D5-5C11-A09D-9699E38CEF32}"/>
              </a:ext>
            </a:extLst>
          </p:cNvPr>
          <p:cNvSpPr txBox="1">
            <a:spLocks/>
          </p:cNvSpPr>
          <p:nvPr/>
        </p:nvSpPr>
        <p:spPr>
          <a:xfrm>
            <a:off x="1072726"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78</a:t>
            </a:r>
            <a:r>
              <a:rPr lang="lt-LT" sz="1800"/>
              <a:t>m</a:t>
            </a:r>
          </a:p>
          <a:p>
            <a:pPr algn="ctr">
              <a:spcBef>
                <a:spcPts val="300"/>
              </a:spcBef>
            </a:pPr>
            <a:r>
              <a:rPr lang="lt-LT" sz="800" err="1"/>
              <a:t>Gross</a:t>
            </a:r>
            <a:r>
              <a:rPr lang="lt-LT" sz="800"/>
              <a:t> </a:t>
            </a:r>
            <a:r>
              <a:rPr lang="lt-LT" sz="800" err="1"/>
              <a:t>Revenue</a:t>
            </a:r>
            <a:r>
              <a:rPr lang="lt-LT" sz="800"/>
              <a:t> </a:t>
            </a:r>
          </a:p>
        </p:txBody>
      </p:sp>
      <p:sp>
        <p:nvSpPr>
          <p:cNvPr id="5" name="Text Placeholder 2">
            <a:extLst>
              <a:ext uri="{FF2B5EF4-FFF2-40B4-BE49-F238E27FC236}">
                <a16:creationId xmlns:a16="http://schemas.microsoft.com/office/drawing/2014/main" id="{8F95688D-0400-2320-1EB0-1D62262CAD58}"/>
              </a:ext>
            </a:extLst>
          </p:cNvPr>
          <p:cNvSpPr txBox="1">
            <a:spLocks/>
          </p:cNvSpPr>
          <p:nvPr/>
        </p:nvSpPr>
        <p:spPr>
          <a:xfrm>
            <a:off x="2495105"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&gt;22k</a:t>
            </a:r>
          </a:p>
          <a:p>
            <a:pPr algn="ctr">
              <a:spcBef>
                <a:spcPts val="300"/>
              </a:spcBef>
            </a:pPr>
            <a:r>
              <a:rPr lang="lt-LT" sz="800"/>
              <a:t># </a:t>
            </a:r>
            <a:r>
              <a:rPr lang="lt-LT" sz="800" err="1"/>
              <a:t>of</a:t>
            </a:r>
            <a:r>
              <a:rPr lang="lt-LT" sz="800"/>
              <a:t> </a:t>
            </a:r>
            <a:r>
              <a:rPr lang="lt-LT" sz="800" err="1"/>
              <a:t>clients</a:t>
            </a:r>
            <a:endParaRPr lang="lt-LT" sz="800"/>
          </a:p>
        </p:txBody>
      </p:sp>
      <p:sp>
        <p:nvSpPr>
          <p:cNvPr id="7" name="Text Placeholder 2">
            <a:extLst>
              <a:ext uri="{FF2B5EF4-FFF2-40B4-BE49-F238E27FC236}">
                <a16:creationId xmlns:a16="http://schemas.microsoft.com/office/drawing/2014/main" id="{FA041259-72EF-DE38-D53E-1A2051F911E8}"/>
              </a:ext>
            </a:extLst>
          </p:cNvPr>
          <p:cNvSpPr txBox="1">
            <a:spLocks/>
          </p:cNvSpPr>
          <p:nvPr/>
        </p:nvSpPr>
        <p:spPr>
          <a:xfrm>
            <a:off x="4762494"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45</a:t>
            </a:r>
            <a:r>
              <a:rPr lang="lt-LT" sz="1800"/>
              <a:t>m</a:t>
            </a:r>
          </a:p>
          <a:p>
            <a:pPr algn="ctr">
              <a:spcBef>
                <a:spcPts val="300"/>
              </a:spcBef>
            </a:pPr>
            <a:r>
              <a:rPr lang="lt-LT" sz="800" err="1"/>
              <a:t>Gross</a:t>
            </a:r>
            <a:r>
              <a:rPr lang="lt-LT" sz="800"/>
              <a:t> </a:t>
            </a:r>
            <a:r>
              <a:rPr lang="lt-LT" sz="800" err="1"/>
              <a:t>Revenue</a:t>
            </a:r>
            <a:r>
              <a:rPr lang="lt-LT" sz="800"/>
              <a:t> </a:t>
            </a:r>
          </a:p>
        </p:txBody>
      </p:sp>
      <p:sp>
        <p:nvSpPr>
          <p:cNvPr id="9" name="Text Placeholder 2">
            <a:extLst>
              <a:ext uri="{FF2B5EF4-FFF2-40B4-BE49-F238E27FC236}">
                <a16:creationId xmlns:a16="http://schemas.microsoft.com/office/drawing/2014/main" id="{1B412C0E-B833-1DC6-FFFC-E28A339185A8}"/>
              </a:ext>
            </a:extLst>
          </p:cNvPr>
          <p:cNvSpPr txBox="1">
            <a:spLocks/>
          </p:cNvSpPr>
          <p:nvPr/>
        </p:nvSpPr>
        <p:spPr>
          <a:xfrm>
            <a:off x="6184873"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&gt;5</a:t>
            </a:r>
            <a:r>
              <a:rPr lang="en-US" sz="1800"/>
              <a:t>10</a:t>
            </a:r>
            <a:r>
              <a:rPr lang="lt-LT" sz="1800"/>
              <a:t>k</a:t>
            </a:r>
          </a:p>
          <a:p>
            <a:pPr algn="ctr">
              <a:spcBef>
                <a:spcPts val="300"/>
              </a:spcBef>
            </a:pPr>
            <a:r>
              <a:rPr lang="lt-LT" sz="800"/>
              <a:t># of clients</a:t>
            </a:r>
          </a:p>
        </p:txBody>
      </p:sp>
      <p:sp>
        <p:nvSpPr>
          <p:cNvPr id="10" name="Text Placeholder 2">
            <a:extLst>
              <a:ext uri="{FF2B5EF4-FFF2-40B4-BE49-F238E27FC236}">
                <a16:creationId xmlns:a16="http://schemas.microsoft.com/office/drawing/2014/main" id="{F0166FD5-3496-9DBA-C1BA-453804427072}"/>
              </a:ext>
            </a:extLst>
          </p:cNvPr>
          <p:cNvSpPr txBox="1">
            <a:spLocks/>
          </p:cNvSpPr>
          <p:nvPr/>
        </p:nvSpPr>
        <p:spPr>
          <a:xfrm>
            <a:off x="8469855"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a:t>
            </a:r>
            <a:r>
              <a:rPr lang="en-US" sz="1800"/>
              <a:t>35</a:t>
            </a:r>
            <a:r>
              <a:rPr lang="lt-LT" sz="1800"/>
              <a:t>m</a:t>
            </a:r>
          </a:p>
          <a:p>
            <a:pPr algn="ctr">
              <a:spcBef>
                <a:spcPts val="300"/>
              </a:spcBef>
            </a:pPr>
            <a:r>
              <a:rPr lang="en-US" sz="800"/>
              <a:t>Gross Revenue </a:t>
            </a:r>
            <a:endParaRPr lang="lt-LT" sz="800"/>
          </a:p>
        </p:txBody>
      </p:sp>
      <p:sp>
        <p:nvSpPr>
          <p:cNvPr id="11" name="Text Placeholder 2">
            <a:extLst>
              <a:ext uri="{FF2B5EF4-FFF2-40B4-BE49-F238E27FC236}">
                <a16:creationId xmlns:a16="http://schemas.microsoft.com/office/drawing/2014/main" id="{0D753B4E-E2C2-6BBE-DD28-7B7FEEA090AA}"/>
              </a:ext>
            </a:extLst>
          </p:cNvPr>
          <p:cNvSpPr txBox="1">
            <a:spLocks/>
          </p:cNvSpPr>
          <p:nvPr/>
        </p:nvSpPr>
        <p:spPr>
          <a:xfrm>
            <a:off x="9892234" y="4955575"/>
            <a:ext cx="1293123"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300"/>
              </a:spcBef>
            </a:pPr>
            <a:r>
              <a:rPr lang="lt-LT" sz="1800"/>
              <a:t>€6</a:t>
            </a:r>
            <a:r>
              <a:rPr lang="en-US" sz="1800"/>
              <a:t>7</a:t>
            </a:r>
            <a:r>
              <a:rPr lang="lt-LT" sz="1800"/>
              <a:t>m</a:t>
            </a:r>
          </a:p>
          <a:p>
            <a:pPr algn="ctr">
              <a:spcBef>
                <a:spcPts val="300"/>
              </a:spcBef>
            </a:pPr>
            <a:r>
              <a:rPr lang="en-US" sz="800"/>
              <a:t>Bonds Issued</a:t>
            </a:r>
            <a:endParaRPr lang="lt-LT" sz="800"/>
          </a:p>
        </p:txBody>
      </p:sp>
      <p:cxnSp>
        <p:nvCxnSpPr>
          <p:cNvPr id="29" name="Straight Connector 28">
            <a:extLst>
              <a:ext uri="{FF2B5EF4-FFF2-40B4-BE49-F238E27FC236}">
                <a16:creationId xmlns:a16="http://schemas.microsoft.com/office/drawing/2014/main" id="{883BAB18-6C54-3D97-CB51-9E2622BA33E1}"/>
              </a:ext>
            </a:extLst>
          </p:cNvPr>
          <p:cNvCxnSpPr>
            <a:cxnSpLocks/>
          </p:cNvCxnSpPr>
          <p:nvPr/>
        </p:nvCxnSpPr>
        <p:spPr>
          <a:xfrm flipH="1">
            <a:off x="1162104" y="4798319"/>
            <a:ext cx="255049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C1206DD-08D3-7819-5791-2CA6FEC66F46}"/>
              </a:ext>
            </a:extLst>
          </p:cNvPr>
          <p:cNvCxnSpPr>
            <a:cxnSpLocks/>
          </p:cNvCxnSpPr>
          <p:nvPr/>
        </p:nvCxnSpPr>
        <p:spPr>
          <a:xfrm flipH="1">
            <a:off x="4861498" y="4798319"/>
            <a:ext cx="255049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624CEEC-83DB-572B-CCD4-92851939CDA0}"/>
              </a:ext>
            </a:extLst>
          </p:cNvPr>
          <p:cNvCxnSpPr>
            <a:cxnSpLocks/>
          </p:cNvCxnSpPr>
          <p:nvPr/>
        </p:nvCxnSpPr>
        <p:spPr>
          <a:xfrm flipH="1">
            <a:off x="8568859" y="4798319"/>
            <a:ext cx="2550498"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Text Placeholder 2">
            <a:extLst>
              <a:ext uri="{FF2B5EF4-FFF2-40B4-BE49-F238E27FC236}">
                <a16:creationId xmlns:a16="http://schemas.microsoft.com/office/drawing/2014/main" id="{3A9168B8-870F-D9F3-6644-633ACBB3B763}"/>
              </a:ext>
            </a:extLst>
          </p:cNvPr>
          <p:cNvSpPr txBox="1">
            <a:spLocks/>
          </p:cNvSpPr>
          <p:nvPr/>
        </p:nvSpPr>
        <p:spPr>
          <a:xfrm rot="16200000">
            <a:off x="-66983" y="2648287"/>
            <a:ext cx="1394984"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100" err="1"/>
              <a:t>Description</a:t>
            </a:r>
            <a:endParaRPr lang="lt-LT" sz="1100"/>
          </a:p>
        </p:txBody>
      </p:sp>
      <p:sp>
        <p:nvSpPr>
          <p:cNvPr id="36" name="Text Placeholder 2">
            <a:extLst>
              <a:ext uri="{FF2B5EF4-FFF2-40B4-BE49-F238E27FC236}">
                <a16:creationId xmlns:a16="http://schemas.microsoft.com/office/drawing/2014/main" id="{99A7C01A-4FFB-77DF-2CFF-67107CE8C04A}"/>
              </a:ext>
            </a:extLst>
          </p:cNvPr>
          <p:cNvSpPr txBox="1">
            <a:spLocks/>
          </p:cNvSpPr>
          <p:nvPr/>
        </p:nvSpPr>
        <p:spPr>
          <a:xfrm rot="16200000">
            <a:off x="-66983" y="4675566"/>
            <a:ext cx="1394984" cy="286756"/>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t-LT" sz="1100" err="1"/>
              <a:t>Key</a:t>
            </a:r>
            <a:r>
              <a:rPr lang="lt-LT" sz="1100"/>
              <a:t> </a:t>
            </a:r>
            <a:r>
              <a:rPr lang="lt-LT" sz="1100" err="1"/>
              <a:t>Figures</a:t>
            </a:r>
            <a:endParaRPr lang="lt-LT" sz="1100"/>
          </a:p>
          <a:p>
            <a:pPr algn="ctr"/>
            <a:endParaRPr lang="lt-LT" sz="1100"/>
          </a:p>
        </p:txBody>
      </p:sp>
      <p:sp>
        <p:nvSpPr>
          <p:cNvPr id="34" name="Slide Number Placeholder 33">
            <a:extLst>
              <a:ext uri="{FF2B5EF4-FFF2-40B4-BE49-F238E27FC236}">
                <a16:creationId xmlns:a16="http://schemas.microsoft.com/office/drawing/2014/main" id="{B6B3A053-66D7-D6C1-A682-3BF7592939E8}"/>
              </a:ext>
            </a:extLst>
          </p:cNvPr>
          <p:cNvSpPr>
            <a:spLocks noGrp="1"/>
          </p:cNvSpPr>
          <p:nvPr>
            <p:ph type="sldNum" sz="quarter" idx="33"/>
          </p:nvPr>
        </p:nvSpPr>
        <p:spPr>
          <a:xfrm>
            <a:off x="9062572" y="6477000"/>
            <a:ext cx="2752725" cy="381000"/>
          </a:xfrm>
        </p:spPr>
        <p:txBody>
          <a:bodyPr/>
          <a:lstStyle/>
          <a:p>
            <a:fld id="{C3BB1ECD-3C15-6449-8A7A-6FD3C9A35B7B}" type="slidenum">
              <a:rPr lang="en-US" smtClean="0"/>
              <a:pPr/>
              <a:t>19</a:t>
            </a:fld>
            <a:endParaRPr lang="en-US"/>
          </a:p>
        </p:txBody>
      </p:sp>
    </p:spTree>
    <p:extLst>
      <p:ext uri="{BB962C8B-B14F-4D97-AF65-F5344CB8AC3E}">
        <p14:creationId xmlns:p14="http://schemas.microsoft.com/office/powerpoint/2010/main" val="3110674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EDFD"/>
        </a:solidFill>
        <a:effectLst/>
      </p:bgPr>
    </p:bg>
    <p:spTree>
      <p:nvGrpSpPr>
        <p:cNvPr id="1" name="">
          <a:extLst>
            <a:ext uri="{FF2B5EF4-FFF2-40B4-BE49-F238E27FC236}">
              <a16:creationId xmlns:a16="http://schemas.microsoft.com/office/drawing/2014/main" id="{643744A1-5F7D-9910-0EB5-992865F20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AF48E-2C91-EB99-85DC-72B3181DF478}"/>
              </a:ext>
            </a:extLst>
          </p:cNvPr>
          <p:cNvSpPr>
            <a:spLocks noGrp="1"/>
          </p:cNvSpPr>
          <p:nvPr>
            <p:ph type="title"/>
          </p:nvPr>
        </p:nvSpPr>
        <p:spPr/>
        <p:txBody>
          <a:bodyPr/>
          <a:lstStyle/>
          <a:p>
            <a:r>
              <a:rPr lang="en-US" err="1"/>
              <a:t>Šiaulių</a:t>
            </a:r>
            <a:r>
              <a:rPr lang="en-US"/>
              <a:t> </a:t>
            </a:r>
            <a:r>
              <a:rPr lang="en-US" err="1"/>
              <a:t>Bankas</a:t>
            </a:r>
            <a:r>
              <a:rPr lang="en-US"/>
              <a:t> Rebranded as </a:t>
            </a:r>
            <a:r>
              <a:rPr lang="en-US" err="1"/>
              <a:t>Artea</a:t>
            </a:r>
            <a:endParaRPr lang="lt-LT"/>
          </a:p>
        </p:txBody>
      </p:sp>
      <p:sp>
        <p:nvSpPr>
          <p:cNvPr id="13" name="TextBox 12">
            <a:extLst>
              <a:ext uri="{FF2B5EF4-FFF2-40B4-BE49-F238E27FC236}">
                <a16:creationId xmlns:a16="http://schemas.microsoft.com/office/drawing/2014/main" id="{419B7464-85D3-2EA0-3329-67F85B3466E9}"/>
              </a:ext>
            </a:extLst>
          </p:cNvPr>
          <p:cNvSpPr txBox="1"/>
          <p:nvPr/>
        </p:nvSpPr>
        <p:spPr>
          <a:xfrm>
            <a:off x="4807052" y="5786907"/>
            <a:ext cx="4093225" cy="333842"/>
          </a:xfrm>
          <a:prstGeom prst="rect">
            <a:avLst/>
          </a:prstGeom>
          <a:noFill/>
        </p:spPr>
        <p:txBody>
          <a:bodyPr wrap="square">
            <a:noAutofit/>
          </a:bodyPr>
          <a:lstStyle/>
          <a:p>
            <a:pPr marL="0" marR="0" lvl="0" indent="0" algn="l" defTabSz="1828800" rtl="0" eaLnBrk="1" fontAlgn="auto" latinLnBrk="0" hangingPunct="0">
              <a:lnSpc>
                <a:spcPct val="100000"/>
              </a:lnSpc>
              <a:spcBef>
                <a:spcPts val="0"/>
              </a:spcBef>
              <a:spcAft>
                <a:spcPts val="0"/>
              </a:spcAft>
              <a:buClrTx/>
              <a:buSzTx/>
              <a:buFontTx/>
              <a:buNone/>
              <a:tabLst/>
              <a:defRPr sz="2800">
                <a:solidFill>
                  <a:srgbClr val="FFFFFF"/>
                </a:solidFill>
                <a:latin typeface="+mj-lt"/>
                <a:ea typeface="+mj-ea"/>
                <a:cs typeface="+mj-cs"/>
                <a:sym typeface="PublicSansRoman-Regular"/>
              </a:defRPr>
            </a:pPr>
            <a:r>
              <a:rPr kumimoji="0" lang="en-US" sz="1200" b="0" i="0" u="none" strike="noStrike" kern="0" cap="none" spc="0" normalizeH="0" baseline="0" noProof="0">
                <a:ln>
                  <a:noFill/>
                </a:ln>
                <a:solidFill>
                  <a:srgbClr val="071743"/>
                </a:solidFill>
                <a:effectLst/>
                <a:uLnTx/>
                <a:uFillTx/>
                <a:latin typeface="Arial" panose="020B0604020202020204"/>
                <a:ea typeface="+mn-ea"/>
                <a:cs typeface="+mn-cs"/>
                <a:sym typeface="PublicSansRoman-Regular"/>
              </a:rPr>
              <a:t>From 5</a:t>
            </a:r>
            <a:r>
              <a:rPr kumimoji="0" lang="en-US" sz="1200" b="0" i="0" u="none" strike="noStrike" kern="0" cap="none" spc="0" normalizeH="0" baseline="30000" noProof="0">
                <a:ln>
                  <a:noFill/>
                </a:ln>
                <a:solidFill>
                  <a:srgbClr val="071743"/>
                </a:solidFill>
                <a:effectLst/>
                <a:uLnTx/>
                <a:uFillTx/>
                <a:latin typeface="Arial" panose="020B0604020202020204"/>
                <a:ea typeface="+mn-ea"/>
                <a:cs typeface="+mn-cs"/>
                <a:sym typeface="PublicSansRoman-Regular"/>
              </a:rPr>
              <a:t>th</a:t>
            </a:r>
            <a:r>
              <a:rPr kumimoji="0" lang="en-US" sz="1200" b="0" i="0" u="none" strike="noStrike" kern="0" cap="none" spc="0" normalizeH="0" baseline="0" noProof="0">
                <a:ln>
                  <a:noFill/>
                </a:ln>
                <a:solidFill>
                  <a:srgbClr val="071743"/>
                </a:solidFill>
                <a:effectLst/>
                <a:uLnTx/>
                <a:uFillTx/>
                <a:latin typeface="Arial" panose="020B0604020202020204"/>
                <a:ea typeface="+mn-ea"/>
                <a:cs typeface="+mn-cs"/>
                <a:sym typeface="PublicSansRoman-Regular"/>
              </a:rPr>
              <a:t> of May we are </a:t>
            </a:r>
            <a:r>
              <a:rPr kumimoji="0" lang="en-US" sz="1200" b="0" i="0" u="none" strike="noStrike" kern="0" cap="none" spc="0" normalizeH="0" baseline="0" noProof="0" err="1">
                <a:ln>
                  <a:noFill/>
                </a:ln>
                <a:solidFill>
                  <a:srgbClr val="071743"/>
                </a:solidFill>
                <a:effectLst/>
                <a:uLnTx/>
                <a:uFillTx/>
                <a:latin typeface="Arial" panose="020B0604020202020204"/>
                <a:ea typeface="+mn-ea"/>
                <a:cs typeface="+mn-cs"/>
                <a:sym typeface="PublicSansRoman-Regular"/>
              </a:rPr>
              <a:t>Artea</a:t>
            </a:r>
            <a:r>
              <a:rPr kumimoji="0" lang="en-US" sz="1200" b="0" i="0" u="none" strike="noStrike" kern="0" cap="none" spc="0" normalizeH="0" baseline="0" noProof="0">
                <a:ln>
                  <a:noFill/>
                </a:ln>
                <a:solidFill>
                  <a:srgbClr val="071743"/>
                </a:solidFill>
                <a:effectLst/>
                <a:uLnTx/>
                <a:uFillTx/>
                <a:latin typeface="Arial" panose="020B0604020202020204"/>
                <a:ea typeface="+mn-ea"/>
                <a:cs typeface="+mn-cs"/>
                <a:sym typeface="PublicSansRoman-Regular"/>
              </a:rPr>
              <a:t>, find out more </a:t>
            </a:r>
            <a:r>
              <a:rPr kumimoji="0" lang="en-US" sz="1200" b="0" i="0" u="none" strike="noStrike" kern="0" cap="none" spc="0" normalizeH="0" baseline="0" noProof="0">
                <a:ln>
                  <a:noFill/>
                </a:ln>
                <a:solidFill>
                  <a:srgbClr val="071743"/>
                </a:solidFill>
                <a:effectLst/>
                <a:uLnTx/>
                <a:uFillTx/>
                <a:latin typeface="Arial" panose="020B0604020202020204"/>
                <a:ea typeface="+mn-ea"/>
                <a:cs typeface="+mn-cs"/>
                <a:sym typeface="PublicSansRoman-Regular"/>
                <a:hlinkClick r:id="rId3">
                  <a:extLst>
                    <a:ext uri="{A12FA001-AC4F-418D-AE19-62706E023703}">
                      <ahyp:hlinkClr xmlns:ahyp="http://schemas.microsoft.com/office/drawing/2018/hyperlinkcolor" val="tx"/>
                    </a:ext>
                  </a:extLst>
                </a:hlinkClick>
              </a:rPr>
              <a:t>here</a:t>
            </a:r>
            <a:endParaRPr kumimoji="0" lang="en-GB" sz="1200" b="0" i="0" u="none" strike="noStrike" kern="0" cap="none" spc="0" normalizeH="0" baseline="0" noProof="0">
              <a:ln>
                <a:noFill/>
              </a:ln>
              <a:solidFill>
                <a:srgbClr val="071743"/>
              </a:solidFill>
              <a:effectLst/>
              <a:uLnTx/>
              <a:uFillTx/>
              <a:latin typeface="Arial" panose="020B0604020202020204"/>
              <a:ea typeface="+mn-ea"/>
              <a:cs typeface="+mn-cs"/>
              <a:sym typeface="PublicSansRoman-Regular"/>
            </a:endParaRPr>
          </a:p>
        </p:txBody>
      </p:sp>
      <p:sp>
        <p:nvSpPr>
          <p:cNvPr id="15" name="Text Placeholder 14">
            <a:extLst>
              <a:ext uri="{FF2B5EF4-FFF2-40B4-BE49-F238E27FC236}">
                <a16:creationId xmlns:a16="http://schemas.microsoft.com/office/drawing/2014/main" id="{2D52B135-D6B7-0174-6605-B50BB877D834}"/>
              </a:ext>
            </a:extLst>
          </p:cNvPr>
          <p:cNvSpPr>
            <a:spLocks noGrp="1"/>
          </p:cNvSpPr>
          <p:nvPr>
            <p:ph type="body" sz="quarter" idx="19"/>
          </p:nvPr>
        </p:nvSpPr>
        <p:spPr>
          <a:xfrm>
            <a:off x="4882378" y="3958732"/>
            <a:ext cx="7012119" cy="1698702"/>
          </a:xfrm>
        </p:spPr>
        <p:txBody>
          <a:bodyPr/>
          <a:lstStyle/>
          <a:p>
            <a:pPr defTabSz="800100">
              <a:buClr>
                <a:schemeClr val="accent3"/>
              </a:buClr>
              <a:buSzPct val="50000"/>
            </a:pPr>
            <a:r>
              <a:rPr lang="en-US" sz="2800">
                <a:solidFill>
                  <a:srgbClr val="0B1841"/>
                </a:solidFill>
              </a:rPr>
              <a:t>The bank for </a:t>
            </a:r>
            <a:r>
              <a:rPr lang="en-US" sz="2800" b="1">
                <a:solidFill>
                  <a:srgbClr val="0B1841"/>
                </a:solidFill>
                <a:latin typeface="Georgia" panose="02040502050405020303" pitchFamily="18" charset="0"/>
              </a:rPr>
              <a:t>all of Lithuania</a:t>
            </a:r>
          </a:p>
          <a:p>
            <a:pPr>
              <a:buClr>
                <a:schemeClr val="accent3"/>
              </a:buClr>
              <a:buSzPct val="50000"/>
            </a:pPr>
            <a:r>
              <a:rPr lang="en-US" sz="2800">
                <a:latin typeface="Arial (Body)"/>
              </a:rPr>
              <a:t>Emphasis on </a:t>
            </a:r>
            <a:r>
              <a:rPr lang="en-US" sz="2800" b="1">
                <a:latin typeface="Georgia" panose="02040502050405020303" pitchFamily="18" charset="0"/>
              </a:rPr>
              <a:t>expertise and modernity</a:t>
            </a:r>
          </a:p>
          <a:p>
            <a:pPr>
              <a:buClr>
                <a:schemeClr val="accent3"/>
              </a:buClr>
              <a:buSzPct val="50000"/>
            </a:pPr>
            <a:r>
              <a:rPr lang="en-US" sz="2800"/>
              <a:t>Group unified under </a:t>
            </a:r>
            <a:r>
              <a:rPr lang="en-US" sz="2800" b="1">
                <a:latin typeface="Georgia" panose="02040502050405020303" pitchFamily="18" charset="0"/>
              </a:rPr>
              <a:t>single brand name</a:t>
            </a:r>
          </a:p>
        </p:txBody>
      </p:sp>
      <p:sp>
        <p:nvSpPr>
          <p:cNvPr id="18" name="Rounded Rectangle 1">
            <a:extLst>
              <a:ext uri="{FF2B5EF4-FFF2-40B4-BE49-F238E27FC236}">
                <a16:creationId xmlns:a16="http://schemas.microsoft.com/office/drawing/2014/main" id="{83ADDDAD-77AB-7024-085F-E4D7B8245170}"/>
              </a:ext>
            </a:extLst>
          </p:cNvPr>
          <p:cNvSpPr/>
          <p:nvPr/>
        </p:nvSpPr>
        <p:spPr>
          <a:xfrm>
            <a:off x="408728" y="3809253"/>
            <a:ext cx="4225149" cy="2311461"/>
          </a:xfrm>
          <a:prstGeom prst="roundRect">
            <a:avLst>
              <a:gd name="adj" fmla="val 4152"/>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LT" sz="10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19" name="Text Placeholder 16">
            <a:extLst>
              <a:ext uri="{FF2B5EF4-FFF2-40B4-BE49-F238E27FC236}">
                <a16:creationId xmlns:a16="http://schemas.microsoft.com/office/drawing/2014/main" id="{914F6C06-B87C-CC3B-0E79-3FAE4A31643B}"/>
              </a:ext>
            </a:extLst>
          </p:cNvPr>
          <p:cNvSpPr txBox="1">
            <a:spLocks/>
          </p:cNvSpPr>
          <p:nvPr/>
        </p:nvSpPr>
        <p:spPr>
          <a:xfrm>
            <a:off x="581903" y="3944335"/>
            <a:ext cx="3983222" cy="1995181"/>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lt-LT" sz="1400" b="0" i="0" u="none" strike="noStrike" kern="1200" cap="none" spc="0" normalizeH="0" baseline="0" noProof="0">
                <a:ln>
                  <a:noFill/>
                </a:ln>
                <a:solidFill>
                  <a:srgbClr val="0E2841"/>
                </a:solidFill>
                <a:effectLst/>
                <a:uLnTx/>
                <a:uFillTx/>
                <a:latin typeface="Arial" panose="020B0604020202020204"/>
                <a:ea typeface="+mn-ea"/>
                <a:cs typeface="+mn-cs"/>
              </a:rPr>
              <a:t>Key Highlights</a:t>
            </a:r>
            <a:endParaRPr kumimoji="0" lang="en-US" sz="1400" b="0" i="0" u="none" strike="noStrike" kern="1200" cap="none" spc="0" normalizeH="0" baseline="0" noProof="0">
              <a:ln>
                <a:noFill/>
              </a:ln>
              <a:solidFill>
                <a:srgbClr val="0E2841"/>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071844"/>
                </a:solidFill>
                <a:effectLst/>
                <a:uLnTx/>
                <a:uFillTx/>
                <a:latin typeface="Arial" panose="020B0604020202020204"/>
                <a:ea typeface="+mn-ea"/>
                <a:cs typeface="+mn-cs"/>
              </a:rPr>
              <a:t>The bank evolved from a regional bank to a national bank, prompting the need for rebranding</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071844"/>
                </a:solidFill>
                <a:effectLst/>
                <a:uLnTx/>
                <a:uFillTx/>
                <a:latin typeface="Arial" panose="020B0604020202020204"/>
                <a:ea typeface="+mn-ea"/>
                <a:cs typeface="+mn-cs"/>
              </a:rPr>
              <a:t>Branch network rebranding has been successfully completed</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071844"/>
                </a:solidFill>
                <a:effectLst/>
                <a:uLnTx/>
                <a:uFillTx/>
                <a:latin typeface="Arial" panose="020B0604020202020204"/>
                <a:ea typeface="+mn-ea"/>
                <a:cs typeface="+mn-cs"/>
              </a:rPr>
              <a:t>Website and mobile application rebranding were completed successfully</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071844"/>
                </a:solidFill>
                <a:effectLst/>
                <a:uLnTx/>
                <a:uFillTx/>
                <a:latin typeface="Arial" panose="020B0604020202020204"/>
                <a:ea typeface="+mn-ea"/>
                <a:cs typeface="+mn-cs"/>
              </a:rPr>
              <a:t>The rebranding project was delivered on time and within the budget</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000" b="0" i="0" u="none" strike="noStrike" kern="1200" cap="none" spc="0" normalizeH="0" baseline="0" noProof="0">
                <a:ln>
                  <a:noFill/>
                </a:ln>
                <a:solidFill>
                  <a:srgbClr val="071844"/>
                </a:solidFill>
                <a:effectLst/>
                <a:uLnTx/>
                <a:uFillTx/>
                <a:latin typeface="Arial" panose="020B0604020202020204"/>
                <a:ea typeface="+mn-ea"/>
                <a:cs typeface="+mn-cs"/>
              </a:rPr>
              <a:t>Following the rebranding, we successfully launched multiple new product campaigns under our new brand</a:t>
            </a:r>
          </a:p>
        </p:txBody>
      </p:sp>
      <p:pic>
        <p:nvPicPr>
          <p:cNvPr id="7" name="Picture 6" descr="A building with glass windows&#10;&#10;AI-generated content may be incorrect.">
            <a:extLst>
              <a:ext uri="{FF2B5EF4-FFF2-40B4-BE49-F238E27FC236}">
                <a16:creationId xmlns:a16="http://schemas.microsoft.com/office/drawing/2014/main" id="{D0BD207C-0D37-E156-5991-8F89856BB944}"/>
              </a:ext>
            </a:extLst>
          </p:cNvPr>
          <p:cNvPicPr>
            <a:picLocks noChangeAspect="1"/>
          </p:cNvPicPr>
          <p:nvPr/>
        </p:nvPicPr>
        <p:blipFill>
          <a:blip r:embed="rId4"/>
          <a:srcRect l="23747" t="4803" r="28560" b="37478"/>
          <a:stretch>
            <a:fillRect/>
          </a:stretch>
        </p:blipFill>
        <p:spPr>
          <a:xfrm>
            <a:off x="10279238" y="1030852"/>
            <a:ext cx="1912762" cy="2476722"/>
          </a:xfrm>
          <a:prstGeom prst="rect">
            <a:avLst/>
          </a:prstGeom>
        </p:spPr>
      </p:pic>
      <p:pic>
        <p:nvPicPr>
          <p:cNvPr id="14" name="Picture 13" descr="Several blue flags with white text&#10;&#10;AI-generated content may be incorrect.">
            <a:extLst>
              <a:ext uri="{FF2B5EF4-FFF2-40B4-BE49-F238E27FC236}">
                <a16:creationId xmlns:a16="http://schemas.microsoft.com/office/drawing/2014/main" id="{0F5946BC-1E31-72BB-9AB3-296F7DB863BE}"/>
              </a:ext>
            </a:extLst>
          </p:cNvPr>
          <p:cNvPicPr>
            <a:picLocks noChangeAspect="1"/>
          </p:cNvPicPr>
          <p:nvPr/>
        </p:nvPicPr>
        <p:blipFill>
          <a:blip r:embed="rId5"/>
          <a:srcRect l="5958" t="5853" r="4852" b="7336"/>
          <a:stretch/>
        </p:blipFill>
        <p:spPr>
          <a:xfrm>
            <a:off x="6497638" y="1030852"/>
            <a:ext cx="3781600" cy="2478877"/>
          </a:xfrm>
          <a:prstGeom prst="rect">
            <a:avLst/>
          </a:prstGeom>
        </p:spPr>
      </p:pic>
      <p:pic>
        <p:nvPicPr>
          <p:cNvPr id="16" name="Picture 15" descr="People in a building with people in front of it&#10;&#10;AI-generated content may be incorrect.">
            <a:extLst>
              <a:ext uri="{FF2B5EF4-FFF2-40B4-BE49-F238E27FC236}">
                <a16:creationId xmlns:a16="http://schemas.microsoft.com/office/drawing/2014/main" id="{12FFB9A8-C391-EE6F-4C47-23575128DDDD}"/>
              </a:ext>
            </a:extLst>
          </p:cNvPr>
          <p:cNvPicPr>
            <a:picLocks noChangeAspect="1"/>
          </p:cNvPicPr>
          <p:nvPr/>
        </p:nvPicPr>
        <p:blipFill>
          <a:blip r:embed="rId6"/>
          <a:srcRect l="10326" t="17374" r="18055" b="39001"/>
          <a:stretch>
            <a:fillRect/>
          </a:stretch>
        </p:blipFill>
        <p:spPr>
          <a:xfrm>
            <a:off x="3628615" y="1033007"/>
            <a:ext cx="3040317" cy="2476722"/>
          </a:xfrm>
          <a:prstGeom prst="rect">
            <a:avLst/>
          </a:prstGeom>
        </p:spPr>
      </p:pic>
      <p:pic>
        <p:nvPicPr>
          <p:cNvPr id="4" name="Picture 3" descr="A white sign on a green wall&#10;&#10;AI-generated content may be incorrect.">
            <a:extLst>
              <a:ext uri="{FF2B5EF4-FFF2-40B4-BE49-F238E27FC236}">
                <a16:creationId xmlns:a16="http://schemas.microsoft.com/office/drawing/2014/main" id="{1D43F647-DCB9-279D-18EF-8116D4C1010C}"/>
              </a:ext>
            </a:extLst>
          </p:cNvPr>
          <p:cNvPicPr>
            <a:picLocks noChangeAspect="1"/>
          </p:cNvPicPr>
          <p:nvPr/>
        </p:nvPicPr>
        <p:blipFill>
          <a:blip r:embed="rId7"/>
          <a:srcRect l="-172" t="502" r="-493" b="17073"/>
          <a:stretch>
            <a:fillRect/>
          </a:stretch>
        </p:blipFill>
        <p:spPr>
          <a:xfrm>
            <a:off x="0" y="1036024"/>
            <a:ext cx="3705726" cy="2475859"/>
          </a:xfrm>
          <a:prstGeom prst="rect">
            <a:avLst/>
          </a:prstGeom>
        </p:spPr>
      </p:pic>
      <p:sp>
        <p:nvSpPr>
          <p:cNvPr id="3" name="Slide Number Placeholder 2">
            <a:extLst>
              <a:ext uri="{FF2B5EF4-FFF2-40B4-BE49-F238E27FC236}">
                <a16:creationId xmlns:a16="http://schemas.microsoft.com/office/drawing/2014/main" id="{6944E172-0A67-0D89-82DB-B3A35DAC4449}"/>
              </a:ext>
            </a:extLst>
          </p:cNvPr>
          <p:cNvSpPr>
            <a:spLocks noGrp="1"/>
          </p:cNvSpPr>
          <p:nvPr>
            <p:ph type="sldNum" sz="quarter" idx="35"/>
          </p:nvPr>
        </p:nvSpPr>
        <p:spPr/>
        <p:txBody>
          <a:bodyPr/>
          <a:lstStyle/>
          <a:p>
            <a:fld id="{C3BB1ECD-3C15-6449-8A7A-6FD3C9A35B7B}" type="slidenum">
              <a:rPr lang="en-US" smtClean="0"/>
              <a:pPr/>
              <a:t>2</a:t>
            </a:fld>
            <a:endParaRPr lang="en-US"/>
          </a:p>
        </p:txBody>
      </p:sp>
    </p:spTree>
    <p:extLst>
      <p:ext uri="{BB962C8B-B14F-4D97-AF65-F5344CB8AC3E}">
        <p14:creationId xmlns:p14="http://schemas.microsoft.com/office/powerpoint/2010/main" val="171509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82A5-E07A-61E6-AB9D-989D8582AEFE}"/>
            </a:ext>
          </a:extLst>
        </p:cNvPr>
        <p:cNvGrpSpPr/>
        <p:nvPr/>
      </p:nvGrpSpPr>
      <p:grpSpPr>
        <a:xfrm>
          <a:off x="0" y="0"/>
          <a:ext cx="0" cy="0"/>
          <a:chOff x="0" y="0"/>
          <a:chExt cx="0" cy="0"/>
        </a:xfrm>
      </p:grpSpPr>
      <p:sp>
        <p:nvSpPr>
          <p:cNvPr id="43" name="Rounded Rectangle 1">
            <a:extLst>
              <a:ext uri="{FF2B5EF4-FFF2-40B4-BE49-F238E27FC236}">
                <a16:creationId xmlns:a16="http://schemas.microsoft.com/office/drawing/2014/main" id="{AC1D2C44-16A7-24B4-35DD-315C39454BAB}"/>
              </a:ext>
            </a:extLst>
          </p:cNvPr>
          <p:cNvSpPr/>
          <p:nvPr/>
        </p:nvSpPr>
        <p:spPr>
          <a:xfrm>
            <a:off x="187200" y="873149"/>
            <a:ext cx="2384120" cy="5225143"/>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Text Placeholder 2">
            <a:extLst>
              <a:ext uri="{FF2B5EF4-FFF2-40B4-BE49-F238E27FC236}">
                <a16:creationId xmlns:a16="http://schemas.microsoft.com/office/drawing/2014/main" id="{FE8391AD-558D-7B3E-4857-3F383C989118}"/>
              </a:ext>
            </a:extLst>
          </p:cNvPr>
          <p:cNvSpPr>
            <a:spLocks noGrp="1"/>
          </p:cNvSpPr>
          <p:nvPr>
            <p:ph type="body" sz="quarter" idx="18"/>
          </p:nvPr>
        </p:nvSpPr>
        <p:spPr>
          <a:xfrm>
            <a:off x="381000" y="1018387"/>
            <a:ext cx="3289300" cy="369332"/>
          </a:xfrm>
        </p:spPr>
        <p:txBody>
          <a:bodyPr/>
          <a:lstStyle/>
          <a:p>
            <a:r>
              <a:rPr lang="en-US"/>
              <a:t>Key Highlights</a:t>
            </a:r>
          </a:p>
        </p:txBody>
      </p:sp>
      <p:sp>
        <p:nvSpPr>
          <p:cNvPr id="21" name="Title 20">
            <a:extLst>
              <a:ext uri="{FF2B5EF4-FFF2-40B4-BE49-F238E27FC236}">
                <a16:creationId xmlns:a16="http://schemas.microsoft.com/office/drawing/2014/main" id="{87664DAD-B55B-14D0-1573-19DD9396FDB8}"/>
              </a:ext>
            </a:extLst>
          </p:cNvPr>
          <p:cNvSpPr>
            <a:spLocks noGrp="1"/>
          </p:cNvSpPr>
          <p:nvPr>
            <p:ph type="title"/>
          </p:nvPr>
        </p:nvSpPr>
        <p:spPr>
          <a:xfrm>
            <a:off x="380999" y="381000"/>
            <a:ext cx="8763001" cy="332399"/>
          </a:xfrm>
        </p:spPr>
        <p:txBody>
          <a:bodyPr/>
          <a:lstStyle/>
          <a:p>
            <a:r>
              <a:rPr lang="en-US"/>
              <a:t>Corporate Clients Segment Development</a:t>
            </a:r>
          </a:p>
        </p:txBody>
      </p:sp>
      <p:sp>
        <p:nvSpPr>
          <p:cNvPr id="6" name="Text Placeholder 5">
            <a:extLst>
              <a:ext uri="{FF2B5EF4-FFF2-40B4-BE49-F238E27FC236}">
                <a16:creationId xmlns:a16="http://schemas.microsoft.com/office/drawing/2014/main" id="{7C43C0FF-2DAA-1596-6ACE-AE60DC4F9A56}"/>
              </a:ext>
            </a:extLst>
          </p:cNvPr>
          <p:cNvSpPr>
            <a:spLocks noGrp="1"/>
          </p:cNvSpPr>
          <p:nvPr>
            <p:ph type="body" sz="quarter" idx="20"/>
          </p:nvPr>
        </p:nvSpPr>
        <p:spPr>
          <a:xfrm>
            <a:off x="3031764" y="1018387"/>
            <a:ext cx="3289300" cy="369332"/>
          </a:xfrm>
        </p:spPr>
        <p:txBody>
          <a:bodyPr/>
          <a:lstStyle/>
          <a:p>
            <a:r>
              <a:rPr lang="pl-PL"/>
              <a:t>Corporate Loans</a:t>
            </a:r>
            <a:r>
              <a:rPr lang="pl-PL" baseline="30000"/>
              <a:t>1</a:t>
            </a:r>
            <a:r>
              <a:rPr lang="pl-PL"/>
              <a:t> (Q</a:t>
            </a:r>
            <a:r>
              <a:rPr lang="en-US"/>
              <a:t>2</a:t>
            </a:r>
            <a:r>
              <a:rPr lang="pl-PL"/>
              <a:t>’25) (€’m)</a:t>
            </a:r>
          </a:p>
        </p:txBody>
      </p:sp>
      <p:sp>
        <p:nvSpPr>
          <p:cNvPr id="8" name="Text Placeholder 7">
            <a:extLst>
              <a:ext uri="{FF2B5EF4-FFF2-40B4-BE49-F238E27FC236}">
                <a16:creationId xmlns:a16="http://schemas.microsoft.com/office/drawing/2014/main" id="{292BB30A-5173-33DE-A9A6-AE87E585EC22}"/>
              </a:ext>
            </a:extLst>
          </p:cNvPr>
          <p:cNvSpPr>
            <a:spLocks noGrp="1"/>
          </p:cNvSpPr>
          <p:nvPr>
            <p:ph type="body" sz="quarter" idx="22"/>
          </p:nvPr>
        </p:nvSpPr>
        <p:spPr>
          <a:xfrm>
            <a:off x="7727711" y="1018387"/>
            <a:ext cx="3289300" cy="369332"/>
          </a:xfrm>
        </p:spPr>
        <p:txBody>
          <a:bodyPr/>
          <a:lstStyle/>
          <a:p>
            <a:r>
              <a:rPr lang="en-US"/>
              <a:t>Corporate Loans by Sectors</a:t>
            </a:r>
            <a:r>
              <a:rPr lang="en-US" baseline="30000"/>
              <a:t>1</a:t>
            </a:r>
            <a:r>
              <a:rPr lang="en-US"/>
              <a:t> (Q2’25)</a:t>
            </a:r>
          </a:p>
        </p:txBody>
      </p:sp>
      <p:sp>
        <p:nvSpPr>
          <p:cNvPr id="87" name="Text Placeholder 86">
            <a:extLst>
              <a:ext uri="{FF2B5EF4-FFF2-40B4-BE49-F238E27FC236}">
                <a16:creationId xmlns:a16="http://schemas.microsoft.com/office/drawing/2014/main" id="{5FFA754D-02A2-5CD1-EFAA-68204C73EAA6}"/>
              </a:ext>
            </a:extLst>
          </p:cNvPr>
          <p:cNvSpPr>
            <a:spLocks noGrp="1"/>
          </p:cNvSpPr>
          <p:nvPr>
            <p:ph type="body" sz="quarter" idx="30"/>
          </p:nvPr>
        </p:nvSpPr>
        <p:spPr>
          <a:xfrm>
            <a:off x="193079" y="6605236"/>
            <a:ext cx="2048233" cy="252764"/>
          </a:xfrm>
        </p:spPr>
        <p:txBody>
          <a:bodyPr/>
          <a:lstStyle/>
          <a:p>
            <a:pPr algn="l"/>
            <a:r>
              <a:rPr lang="en-US"/>
              <a:t>Notes: (1) </a:t>
            </a:r>
            <a:r>
              <a:rPr lang="lt-LT"/>
              <a:t>Excluding</a:t>
            </a:r>
            <a:r>
              <a:rPr lang="en-US"/>
              <a:t> Renovation loans </a:t>
            </a:r>
          </a:p>
        </p:txBody>
      </p:sp>
      <p:sp>
        <p:nvSpPr>
          <p:cNvPr id="4" name="Text Placeholder 3">
            <a:extLst>
              <a:ext uri="{FF2B5EF4-FFF2-40B4-BE49-F238E27FC236}">
                <a16:creationId xmlns:a16="http://schemas.microsoft.com/office/drawing/2014/main" id="{0C9D8F66-46DE-C95D-4CD7-FE34DF70FE18}"/>
              </a:ext>
            </a:extLst>
          </p:cNvPr>
          <p:cNvSpPr>
            <a:spLocks noGrp="1"/>
          </p:cNvSpPr>
          <p:nvPr>
            <p:ph type="body" sz="quarter" idx="10"/>
          </p:nvPr>
        </p:nvSpPr>
        <p:spPr>
          <a:xfrm>
            <a:off x="381000" y="1387473"/>
            <a:ext cx="1860312" cy="3307842"/>
          </a:xfrm>
        </p:spPr>
        <p:txBody>
          <a:bodyPr/>
          <a:lstStyle/>
          <a:p>
            <a:r>
              <a:rPr lang="en-US"/>
              <a:t>The corporate loan book expanded by 1</a:t>
            </a:r>
            <a:r>
              <a:rPr lang="lt-LT"/>
              <a:t>7</a:t>
            </a:r>
            <a:r>
              <a:rPr lang="en-US"/>
              <a:t>% YoY</a:t>
            </a:r>
          </a:p>
          <a:p>
            <a:r>
              <a:rPr lang="en-US"/>
              <a:t>We have seen particularly strong quarter in terms of new originations</a:t>
            </a:r>
          </a:p>
          <a:p>
            <a:r>
              <a:rPr lang="en-US"/>
              <a:t>The bank continues to diversify growth across strategic sectors such as manufacturing, retail and renewable energy</a:t>
            </a:r>
          </a:p>
          <a:p>
            <a:r>
              <a:rPr lang="en-US"/>
              <a:t>Deposits showed strong growth at +14% YoY</a:t>
            </a:r>
          </a:p>
          <a:p>
            <a:endParaRPr lang="en-US"/>
          </a:p>
        </p:txBody>
      </p:sp>
      <p:sp>
        <p:nvSpPr>
          <p:cNvPr id="19" name="Text Placeholder 5">
            <a:extLst>
              <a:ext uri="{FF2B5EF4-FFF2-40B4-BE49-F238E27FC236}">
                <a16:creationId xmlns:a16="http://schemas.microsoft.com/office/drawing/2014/main" id="{3FF9B6F4-DC42-531B-DBFF-18A08F7AF662}"/>
              </a:ext>
            </a:extLst>
          </p:cNvPr>
          <p:cNvSpPr txBox="1">
            <a:spLocks/>
          </p:cNvSpPr>
          <p:nvPr/>
        </p:nvSpPr>
        <p:spPr>
          <a:xfrm>
            <a:off x="2976762" y="3814905"/>
            <a:ext cx="4200934"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Deposits from Corporate Customers (Q2’25) (€’m)</a:t>
            </a:r>
          </a:p>
        </p:txBody>
      </p:sp>
      <p:sp>
        <p:nvSpPr>
          <p:cNvPr id="2" name="Text Placeholder 5">
            <a:extLst>
              <a:ext uri="{FF2B5EF4-FFF2-40B4-BE49-F238E27FC236}">
                <a16:creationId xmlns:a16="http://schemas.microsoft.com/office/drawing/2014/main" id="{4EE63DC8-BFC7-C86B-E28F-D5B8E922F508}"/>
              </a:ext>
            </a:extLst>
          </p:cNvPr>
          <p:cNvSpPr txBox="1">
            <a:spLocks/>
          </p:cNvSpPr>
          <p:nvPr/>
        </p:nvSpPr>
        <p:spPr>
          <a:xfrm>
            <a:off x="7727711" y="3814905"/>
            <a:ext cx="4200934"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Corporate Book by Client Type (Q2’25)</a:t>
            </a:r>
          </a:p>
        </p:txBody>
      </p:sp>
      <p:graphicFrame>
        <p:nvGraphicFramePr>
          <p:cNvPr id="7" name="Content Placeholder 8">
            <a:extLst>
              <a:ext uri="{FF2B5EF4-FFF2-40B4-BE49-F238E27FC236}">
                <a16:creationId xmlns:a16="http://schemas.microsoft.com/office/drawing/2014/main" id="{0592E175-2A92-AAFF-4D5B-3C0C0976DF22}"/>
              </a:ext>
            </a:extLst>
          </p:cNvPr>
          <p:cNvGraphicFramePr>
            <a:graphicFrameLocks/>
          </p:cNvGraphicFramePr>
          <p:nvPr>
            <p:custDataLst>
              <p:tags r:id="rId1"/>
            </p:custDataLst>
            <p:extLst>
              <p:ext uri="{D42A27DB-BD31-4B8C-83A1-F6EECF244321}">
                <p14:modId xmlns:p14="http://schemas.microsoft.com/office/powerpoint/2010/main" val="1467975619"/>
              </p:ext>
            </p:extLst>
          </p:nvPr>
        </p:nvGraphicFramePr>
        <p:xfrm>
          <a:off x="7605289" y="1122848"/>
          <a:ext cx="4305105" cy="24860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ontent Placeholder 15">
            <a:extLst>
              <a:ext uri="{FF2B5EF4-FFF2-40B4-BE49-F238E27FC236}">
                <a16:creationId xmlns:a16="http://schemas.microsoft.com/office/drawing/2014/main" id="{8C83FBBB-DAB2-2359-74F1-3E151B94C2CA}"/>
              </a:ext>
            </a:extLst>
          </p:cNvPr>
          <p:cNvGraphicFramePr>
            <a:graphicFrameLocks/>
          </p:cNvGraphicFramePr>
          <p:nvPr>
            <p:custDataLst>
              <p:tags r:id="rId2"/>
            </p:custDataLst>
            <p:extLst>
              <p:ext uri="{D42A27DB-BD31-4B8C-83A1-F6EECF244321}">
                <p14:modId xmlns:p14="http://schemas.microsoft.com/office/powerpoint/2010/main" val="1906253124"/>
              </p:ext>
            </p:extLst>
          </p:nvPr>
        </p:nvGraphicFramePr>
        <p:xfrm>
          <a:off x="2982472" y="4149862"/>
          <a:ext cx="4304176" cy="212273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ontent Placeholder 15">
            <a:extLst>
              <a:ext uri="{FF2B5EF4-FFF2-40B4-BE49-F238E27FC236}">
                <a16:creationId xmlns:a16="http://schemas.microsoft.com/office/drawing/2014/main" id="{139006FD-1D0A-4B4C-EE4D-A096A4F23F6A}"/>
              </a:ext>
            </a:extLst>
          </p:cNvPr>
          <p:cNvGraphicFramePr>
            <a:graphicFrameLocks/>
          </p:cNvGraphicFramePr>
          <p:nvPr>
            <p:custDataLst>
              <p:tags r:id="rId3"/>
            </p:custDataLst>
            <p:extLst>
              <p:ext uri="{D42A27DB-BD31-4B8C-83A1-F6EECF244321}">
                <p14:modId xmlns:p14="http://schemas.microsoft.com/office/powerpoint/2010/main" val="2441856049"/>
              </p:ext>
            </p:extLst>
          </p:nvPr>
        </p:nvGraphicFramePr>
        <p:xfrm>
          <a:off x="2976763" y="1414501"/>
          <a:ext cx="4304176" cy="2071400"/>
        </p:xfrm>
        <a:graphic>
          <a:graphicData uri="http://schemas.openxmlformats.org/drawingml/2006/chart">
            <c:chart xmlns:c="http://schemas.openxmlformats.org/drawingml/2006/chart" xmlns:r="http://schemas.openxmlformats.org/officeDocument/2006/relationships" r:id="rId9"/>
          </a:graphicData>
        </a:graphic>
      </p:graphicFrame>
      <p:grpSp>
        <p:nvGrpSpPr>
          <p:cNvPr id="22" name="Group 21">
            <a:extLst>
              <a:ext uri="{FF2B5EF4-FFF2-40B4-BE49-F238E27FC236}">
                <a16:creationId xmlns:a16="http://schemas.microsoft.com/office/drawing/2014/main" id="{51301695-AC78-7B29-A3B5-8C6939F7EB74}"/>
              </a:ext>
            </a:extLst>
          </p:cNvPr>
          <p:cNvGrpSpPr/>
          <p:nvPr/>
        </p:nvGrpSpPr>
        <p:grpSpPr>
          <a:xfrm>
            <a:off x="3420026" y="4461920"/>
            <a:ext cx="3431091" cy="389383"/>
            <a:chOff x="8073779" y="8584699"/>
            <a:chExt cx="5768325" cy="700064"/>
          </a:xfrm>
        </p:grpSpPr>
        <p:cxnSp>
          <p:nvCxnSpPr>
            <p:cNvPr id="23" name="Connector: Elbow 22">
              <a:extLst>
                <a:ext uri="{FF2B5EF4-FFF2-40B4-BE49-F238E27FC236}">
                  <a16:creationId xmlns:a16="http://schemas.microsoft.com/office/drawing/2014/main" id="{4E7C8162-F919-020D-2F26-919FF9CF6F4A}"/>
                </a:ext>
              </a:extLst>
            </p:cNvPr>
            <p:cNvCxnSpPr>
              <a:cxnSpLocks/>
            </p:cNvCxnSpPr>
            <p:nvPr/>
          </p:nvCxnSpPr>
          <p:spPr>
            <a:xfrm rot="10800000" flipV="1">
              <a:off x="8073779" y="8790107"/>
              <a:ext cx="2646848" cy="468001"/>
            </a:xfrm>
            <a:prstGeom prst="bentConnector3">
              <a:avLst>
                <a:gd name="adj1" fmla="val 99783"/>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97591E5-5801-C174-DA5B-CDB7C169FAB8}"/>
                </a:ext>
              </a:extLst>
            </p:cNvPr>
            <p:cNvCxnSpPr>
              <a:cxnSpLocks/>
            </p:cNvCxnSpPr>
            <p:nvPr/>
          </p:nvCxnSpPr>
          <p:spPr>
            <a:xfrm>
              <a:off x="11093803" y="8816763"/>
              <a:ext cx="2748301" cy="468000"/>
            </a:xfrm>
            <a:prstGeom prst="bentConnector3">
              <a:avLst>
                <a:gd name="adj1" fmla="val 99780"/>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EC9F1E2-ACC4-6CE7-35D9-5DF8E9763368}"/>
                </a:ext>
              </a:extLst>
            </p:cNvPr>
            <p:cNvSpPr/>
            <p:nvPr/>
          </p:nvSpPr>
          <p:spPr>
            <a:xfrm>
              <a:off x="10465235" y="8584699"/>
              <a:ext cx="1093770" cy="464126"/>
            </a:xfrm>
            <a:prstGeom prst="ellipse">
              <a:avLst/>
            </a:prstGeom>
            <a:solidFill>
              <a:srgbClr val="FFFFFF"/>
            </a:solidFill>
            <a:ln w="9525" cap="flat">
              <a:solidFill>
                <a:schemeClr val="accent1"/>
              </a:solidFill>
              <a:prstDash val="solid"/>
              <a:miter/>
            </a:ln>
          </p:spPr>
          <p:txBody>
            <a:bodyPr rtlCol="0" anchor="ctr"/>
            <a:lstStyle/>
            <a:p>
              <a:pPr marL="0" marR="0" lvl="0" indent="0" algn="l" defTabSz="2438337" rtl="0" eaLnBrk="1" fontAlgn="auto" latinLnBrk="0" hangingPunct="0">
                <a:lnSpc>
                  <a:spcPct val="90000"/>
                </a:lnSpc>
                <a:spcBef>
                  <a:spcPts val="4500"/>
                </a:spcBef>
                <a:spcAft>
                  <a:spcPts val="0"/>
                </a:spcAft>
                <a:buClrTx/>
                <a:buSzTx/>
                <a:buFontTx/>
                <a:buNone/>
                <a:tabLst/>
                <a:defRPr/>
              </a:pPr>
              <a:endParaRPr kumimoji="0" lang="lt-LT" sz="1000" b="0" i="0" u="none" strike="noStrike" kern="0" cap="none" spc="0" normalizeH="0" baseline="0" noProof="0">
                <a:ln>
                  <a:noFill/>
                </a:ln>
                <a:effectLst/>
                <a:uLnTx/>
                <a:uFillTx/>
                <a:latin typeface="+mj-lt"/>
                <a:sym typeface="Helvetica Neue"/>
              </a:endParaRPr>
            </a:p>
          </p:txBody>
        </p:sp>
        <p:sp>
          <p:nvSpPr>
            <p:cNvPr id="26" name="Rectangle 25">
              <a:extLst>
                <a:ext uri="{FF2B5EF4-FFF2-40B4-BE49-F238E27FC236}">
                  <a16:creationId xmlns:a16="http://schemas.microsoft.com/office/drawing/2014/main" id="{D9DB4CA6-C126-A0A6-4BA8-536CE398C65B}"/>
                </a:ext>
              </a:extLst>
            </p:cNvPr>
            <p:cNvSpPr/>
            <p:nvPr/>
          </p:nvSpPr>
          <p:spPr>
            <a:xfrm>
              <a:off x="10451549" y="8681356"/>
              <a:ext cx="1107174" cy="313731"/>
            </a:xfrm>
            <a:prstGeom prst="rect">
              <a:avLst/>
            </a:prstGeom>
            <a:noFill/>
            <a:ln w="7613" cap="flat">
              <a:no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r>
                <a:rPr kumimoji="0" lang="en-US" sz="1000" b="0" i="0" u="none" strike="noStrike" kern="0" cap="none" spc="0" normalizeH="0" baseline="0" noProof="0">
                  <a:ln>
                    <a:noFill/>
                  </a:ln>
                  <a:effectLst/>
                  <a:uLnTx/>
                  <a:uFillTx/>
                  <a:latin typeface="+mj-lt"/>
                  <a:sym typeface="Helvetica Neue"/>
                </a:rPr>
                <a:t>+14%</a:t>
              </a:r>
              <a:endParaRPr kumimoji="0" lang="lt-LT" sz="1000" b="0" i="0" u="none" strike="noStrike" kern="0" cap="none" spc="0" normalizeH="0" baseline="0" noProof="0">
                <a:ln>
                  <a:noFill/>
                </a:ln>
                <a:effectLst/>
                <a:uLnTx/>
                <a:uFillTx/>
                <a:latin typeface="+mj-lt"/>
                <a:sym typeface="Helvetica Neue"/>
              </a:endParaRPr>
            </a:p>
          </p:txBody>
        </p:sp>
      </p:grpSp>
      <p:graphicFrame>
        <p:nvGraphicFramePr>
          <p:cNvPr id="29" name="Content Placeholder 8">
            <a:extLst>
              <a:ext uri="{FF2B5EF4-FFF2-40B4-BE49-F238E27FC236}">
                <a16:creationId xmlns:a16="http://schemas.microsoft.com/office/drawing/2014/main" id="{A92456F9-5CFF-D3F5-A019-94347620844D}"/>
              </a:ext>
            </a:extLst>
          </p:cNvPr>
          <p:cNvGraphicFramePr>
            <a:graphicFrameLocks/>
          </p:cNvGraphicFramePr>
          <p:nvPr>
            <p:custDataLst>
              <p:tags r:id="rId4"/>
            </p:custDataLst>
            <p:extLst>
              <p:ext uri="{D42A27DB-BD31-4B8C-83A1-F6EECF244321}">
                <p14:modId xmlns:p14="http://schemas.microsoft.com/office/powerpoint/2010/main" val="3146864834"/>
              </p:ext>
            </p:extLst>
          </p:nvPr>
        </p:nvGraphicFramePr>
        <p:xfrm>
          <a:off x="7593548" y="4007364"/>
          <a:ext cx="4004715" cy="2710298"/>
        </p:xfrm>
        <a:graphic>
          <a:graphicData uri="http://schemas.openxmlformats.org/drawingml/2006/chart">
            <c:chart xmlns:c="http://schemas.openxmlformats.org/drawingml/2006/chart" xmlns:r="http://schemas.openxmlformats.org/officeDocument/2006/relationships" r:id="rId10"/>
          </a:graphicData>
        </a:graphic>
      </p:graphicFrame>
      <p:grpSp>
        <p:nvGrpSpPr>
          <p:cNvPr id="35" name="Group 34">
            <a:extLst>
              <a:ext uri="{FF2B5EF4-FFF2-40B4-BE49-F238E27FC236}">
                <a16:creationId xmlns:a16="http://schemas.microsoft.com/office/drawing/2014/main" id="{2B97ED9E-E0C9-DCB3-5A45-B16B9FAEA252}"/>
              </a:ext>
            </a:extLst>
          </p:cNvPr>
          <p:cNvGrpSpPr/>
          <p:nvPr/>
        </p:nvGrpSpPr>
        <p:grpSpPr>
          <a:xfrm>
            <a:off x="3420026" y="1765187"/>
            <a:ext cx="3431091" cy="457275"/>
            <a:chOff x="8073779" y="8584699"/>
            <a:chExt cx="5768325" cy="822125"/>
          </a:xfrm>
        </p:grpSpPr>
        <p:cxnSp>
          <p:nvCxnSpPr>
            <p:cNvPr id="36" name="Connector: Elbow 35">
              <a:extLst>
                <a:ext uri="{FF2B5EF4-FFF2-40B4-BE49-F238E27FC236}">
                  <a16:creationId xmlns:a16="http://schemas.microsoft.com/office/drawing/2014/main" id="{702CD015-F84E-979E-3A7C-21E0214C71BA}"/>
                </a:ext>
              </a:extLst>
            </p:cNvPr>
            <p:cNvCxnSpPr>
              <a:cxnSpLocks/>
            </p:cNvCxnSpPr>
            <p:nvPr/>
          </p:nvCxnSpPr>
          <p:spPr>
            <a:xfrm rot="10800000" flipV="1">
              <a:off x="8073779" y="8790103"/>
              <a:ext cx="2646851" cy="616721"/>
            </a:xfrm>
            <a:prstGeom prst="bentConnector3">
              <a:avLst>
                <a:gd name="adj1" fmla="val 99346"/>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23A30952-629D-C2AF-3261-914A067A490D}"/>
                </a:ext>
              </a:extLst>
            </p:cNvPr>
            <p:cNvCxnSpPr>
              <a:cxnSpLocks/>
            </p:cNvCxnSpPr>
            <p:nvPr/>
          </p:nvCxnSpPr>
          <p:spPr>
            <a:xfrm>
              <a:off x="11093803" y="8816764"/>
              <a:ext cx="2748301" cy="367467"/>
            </a:xfrm>
            <a:prstGeom prst="bentConnector3">
              <a:avLst>
                <a:gd name="adj1" fmla="val 99915"/>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FB9794F5-B8BB-0713-90D0-EA0998748617}"/>
                </a:ext>
              </a:extLst>
            </p:cNvPr>
            <p:cNvSpPr/>
            <p:nvPr/>
          </p:nvSpPr>
          <p:spPr>
            <a:xfrm>
              <a:off x="10465235" y="8584699"/>
              <a:ext cx="1093770" cy="464126"/>
            </a:xfrm>
            <a:prstGeom prst="ellipse">
              <a:avLst/>
            </a:prstGeom>
            <a:solidFill>
              <a:srgbClr val="FFFFFF"/>
            </a:solidFill>
            <a:ln w="9525" cap="flat">
              <a:solidFill>
                <a:schemeClr val="accent1"/>
              </a:solidFill>
              <a:prstDash val="solid"/>
              <a:miter/>
            </a:ln>
          </p:spPr>
          <p:txBody>
            <a:bodyPr rtlCol="0" anchor="ctr"/>
            <a:lstStyle/>
            <a:p>
              <a:pPr marL="0" marR="0" lvl="0" indent="0" algn="l" defTabSz="2438337" rtl="0" eaLnBrk="1" fontAlgn="auto" latinLnBrk="0" hangingPunct="0">
                <a:lnSpc>
                  <a:spcPct val="90000"/>
                </a:lnSpc>
                <a:spcBef>
                  <a:spcPts val="4500"/>
                </a:spcBef>
                <a:spcAft>
                  <a:spcPts val="0"/>
                </a:spcAft>
                <a:buClrTx/>
                <a:buSzTx/>
                <a:buFontTx/>
                <a:buNone/>
                <a:tabLst/>
                <a:defRPr/>
              </a:pPr>
              <a:endParaRPr kumimoji="0" lang="lt-LT" sz="1000" b="0" i="0" u="none" strike="noStrike" kern="0" cap="none" spc="0" normalizeH="0" baseline="0" noProof="0">
                <a:ln>
                  <a:noFill/>
                </a:ln>
                <a:effectLst/>
                <a:uLnTx/>
                <a:uFillTx/>
                <a:latin typeface="+mj-lt"/>
                <a:sym typeface="Helvetica Neue"/>
              </a:endParaRPr>
            </a:p>
          </p:txBody>
        </p:sp>
        <p:sp>
          <p:nvSpPr>
            <p:cNvPr id="39" name="Rectangle 38">
              <a:extLst>
                <a:ext uri="{FF2B5EF4-FFF2-40B4-BE49-F238E27FC236}">
                  <a16:creationId xmlns:a16="http://schemas.microsoft.com/office/drawing/2014/main" id="{EDE9EE80-7CBB-4D29-5D6F-C4CAFA485535}"/>
                </a:ext>
              </a:extLst>
            </p:cNvPr>
            <p:cNvSpPr/>
            <p:nvPr/>
          </p:nvSpPr>
          <p:spPr>
            <a:xfrm>
              <a:off x="10451549" y="8681356"/>
              <a:ext cx="1107174" cy="313731"/>
            </a:xfrm>
            <a:prstGeom prst="rect">
              <a:avLst/>
            </a:prstGeom>
            <a:noFill/>
            <a:ln w="7613" cap="flat">
              <a:no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r>
                <a:rPr kumimoji="0" lang="en-US" sz="1000" b="0" i="0" u="none" strike="noStrike" kern="0" cap="none" spc="0" normalizeH="0" baseline="0" noProof="0">
                  <a:ln>
                    <a:noFill/>
                  </a:ln>
                  <a:effectLst/>
                  <a:uLnTx/>
                  <a:uFillTx/>
                  <a:latin typeface="+mj-lt"/>
                  <a:sym typeface="Helvetica Neue"/>
                </a:rPr>
                <a:t>+</a:t>
              </a:r>
              <a:r>
                <a:rPr kumimoji="0" lang="lt-LT" sz="1000" b="0" i="0" u="none" strike="noStrike" kern="0" cap="none" spc="0" normalizeH="0" baseline="0" noProof="0">
                  <a:ln>
                    <a:noFill/>
                  </a:ln>
                  <a:effectLst/>
                  <a:uLnTx/>
                  <a:uFillTx/>
                  <a:latin typeface="+mj-lt"/>
                  <a:sym typeface="Helvetica Neue"/>
                </a:rPr>
                <a:t>17</a:t>
              </a:r>
              <a:r>
                <a:rPr kumimoji="0" lang="en-US" sz="1000" b="0" i="0" u="none" strike="noStrike" kern="0" cap="none" spc="0" normalizeH="0" baseline="0" noProof="0">
                  <a:ln>
                    <a:noFill/>
                  </a:ln>
                  <a:effectLst/>
                  <a:uLnTx/>
                  <a:uFillTx/>
                  <a:latin typeface="+mj-lt"/>
                  <a:sym typeface="Helvetica Neue"/>
                </a:rPr>
                <a:t>%</a:t>
              </a:r>
              <a:endParaRPr kumimoji="0" lang="lt-LT" sz="1000" b="0" i="0" u="none" strike="noStrike" kern="0" cap="none" spc="0" normalizeH="0" baseline="0" noProof="0">
                <a:ln>
                  <a:noFill/>
                </a:ln>
                <a:effectLst/>
                <a:uLnTx/>
                <a:uFillTx/>
                <a:latin typeface="+mj-lt"/>
                <a:sym typeface="Helvetica Neue"/>
              </a:endParaRPr>
            </a:p>
          </p:txBody>
        </p:sp>
      </p:grpSp>
      <p:sp>
        <p:nvSpPr>
          <p:cNvPr id="11" name="Slide Number Placeholder 10">
            <a:extLst>
              <a:ext uri="{FF2B5EF4-FFF2-40B4-BE49-F238E27FC236}">
                <a16:creationId xmlns:a16="http://schemas.microsoft.com/office/drawing/2014/main" id="{B186BF18-7D67-77A0-7FEF-5807A9C6AA71}"/>
              </a:ext>
            </a:extLst>
          </p:cNvPr>
          <p:cNvSpPr>
            <a:spLocks noGrp="1"/>
          </p:cNvSpPr>
          <p:nvPr>
            <p:ph type="sldNum" sz="quarter" idx="33"/>
          </p:nvPr>
        </p:nvSpPr>
        <p:spPr>
          <a:xfrm>
            <a:off x="9087515" y="6477000"/>
            <a:ext cx="2752725" cy="381000"/>
          </a:xfrm>
        </p:spPr>
        <p:txBody>
          <a:bodyPr/>
          <a:lstStyle/>
          <a:p>
            <a:fld id="{C3BB1ECD-3C15-6449-8A7A-6FD3C9A35B7B}" type="slidenum">
              <a:rPr lang="en-US" smtClean="0"/>
              <a:pPr/>
              <a:t>20</a:t>
            </a:fld>
            <a:endParaRPr lang="en-US"/>
          </a:p>
        </p:txBody>
      </p:sp>
    </p:spTree>
    <p:extLst>
      <p:ext uri="{BB962C8B-B14F-4D97-AF65-F5344CB8AC3E}">
        <p14:creationId xmlns:p14="http://schemas.microsoft.com/office/powerpoint/2010/main" val="1394761097"/>
      </p:ext>
    </p:extLst>
  </p:cSld>
  <p:clrMapOvr>
    <a:masterClrMapping/>
  </p:clrMapOvr>
  <p:extLst>
    <p:ext uri="{6950BFC3-D8DA-4A85-94F7-54DA5524770B}">
      <p188:commentRel xmlns:p188="http://schemas.microsoft.com/office/powerpoint/2018/8/main" r:id="rId6"/>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82A5-E07A-61E6-AB9D-989D8582AEFE}"/>
            </a:ext>
          </a:extLst>
        </p:cNvPr>
        <p:cNvGrpSpPr/>
        <p:nvPr/>
      </p:nvGrpSpPr>
      <p:grpSpPr>
        <a:xfrm>
          <a:off x="0" y="0"/>
          <a:ext cx="0" cy="0"/>
          <a:chOff x="0" y="0"/>
          <a:chExt cx="0" cy="0"/>
        </a:xfrm>
      </p:grpSpPr>
      <p:sp>
        <p:nvSpPr>
          <p:cNvPr id="43" name="Rounded Rectangle 1">
            <a:extLst>
              <a:ext uri="{FF2B5EF4-FFF2-40B4-BE49-F238E27FC236}">
                <a16:creationId xmlns:a16="http://schemas.microsoft.com/office/drawing/2014/main" id="{AC1D2C44-16A7-24B4-35DD-315C39454BAB}"/>
              </a:ext>
            </a:extLst>
          </p:cNvPr>
          <p:cNvSpPr/>
          <p:nvPr/>
        </p:nvSpPr>
        <p:spPr>
          <a:xfrm>
            <a:off x="187200" y="873149"/>
            <a:ext cx="2384120" cy="5225143"/>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Text Placeholder 2">
            <a:extLst>
              <a:ext uri="{FF2B5EF4-FFF2-40B4-BE49-F238E27FC236}">
                <a16:creationId xmlns:a16="http://schemas.microsoft.com/office/drawing/2014/main" id="{FE8391AD-558D-7B3E-4857-3F383C989118}"/>
              </a:ext>
            </a:extLst>
          </p:cNvPr>
          <p:cNvSpPr>
            <a:spLocks noGrp="1"/>
          </p:cNvSpPr>
          <p:nvPr>
            <p:ph type="body" sz="quarter" idx="18"/>
          </p:nvPr>
        </p:nvSpPr>
        <p:spPr>
          <a:xfrm>
            <a:off x="381000" y="1018387"/>
            <a:ext cx="3289300" cy="369332"/>
          </a:xfrm>
        </p:spPr>
        <p:txBody>
          <a:bodyPr/>
          <a:lstStyle/>
          <a:p>
            <a:r>
              <a:rPr lang="en-US"/>
              <a:t>Key Highlights</a:t>
            </a:r>
          </a:p>
        </p:txBody>
      </p:sp>
      <p:sp>
        <p:nvSpPr>
          <p:cNvPr id="21" name="Title 20">
            <a:extLst>
              <a:ext uri="{FF2B5EF4-FFF2-40B4-BE49-F238E27FC236}">
                <a16:creationId xmlns:a16="http://schemas.microsoft.com/office/drawing/2014/main" id="{87664DAD-B55B-14D0-1573-19DD9396FDB8}"/>
              </a:ext>
            </a:extLst>
          </p:cNvPr>
          <p:cNvSpPr>
            <a:spLocks noGrp="1"/>
          </p:cNvSpPr>
          <p:nvPr>
            <p:ph type="title"/>
          </p:nvPr>
        </p:nvSpPr>
        <p:spPr>
          <a:xfrm>
            <a:off x="380999" y="381000"/>
            <a:ext cx="8763001" cy="332399"/>
          </a:xfrm>
        </p:spPr>
        <p:txBody>
          <a:bodyPr/>
          <a:lstStyle/>
          <a:p>
            <a:r>
              <a:rPr lang="en-US"/>
              <a:t>Private Clients Segment Development</a:t>
            </a:r>
          </a:p>
        </p:txBody>
      </p:sp>
      <p:sp>
        <p:nvSpPr>
          <p:cNvPr id="6" name="Text Placeholder 5">
            <a:extLst>
              <a:ext uri="{FF2B5EF4-FFF2-40B4-BE49-F238E27FC236}">
                <a16:creationId xmlns:a16="http://schemas.microsoft.com/office/drawing/2014/main" id="{7C43C0FF-2DAA-1596-6ACE-AE60DC4F9A56}"/>
              </a:ext>
            </a:extLst>
          </p:cNvPr>
          <p:cNvSpPr>
            <a:spLocks noGrp="1"/>
          </p:cNvSpPr>
          <p:nvPr>
            <p:ph type="body" sz="quarter" idx="20"/>
          </p:nvPr>
        </p:nvSpPr>
        <p:spPr>
          <a:xfrm>
            <a:off x="3031764" y="1018387"/>
            <a:ext cx="3289300" cy="369332"/>
          </a:xfrm>
        </p:spPr>
        <p:txBody>
          <a:bodyPr/>
          <a:lstStyle/>
          <a:p>
            <a:r>
              <a:rPr lang="pl-PL"/>
              <a:t>Private Loans (Q</a:t>
            </a:r>
            <a:r>
              <a:rPr lang="en-US"/>
              <a:t>2</a:t>
            </a:r>
            <a:r>
              <a:rPr lang="pl-PL"/>
              <a:t>’25) (€’m)</a:t>
            </a:r>
          </a:p>
        </p:txBody>
      </p:sp>
      <p:sp>
        <p:nvSpPr>
          <p:cNvPr id="4" name="Text Placeholder 3">
            <a:extLst>
              <a:ext uri="{FF2B5EF4-FFF2-40B4-BE49-F238E27FC236}">
                <a16:creationId xmlns:a16="http://schemas.microsoft.com/office/drawing/2014/main" id="{0C9D8F66-46DE-C95D-4CD7-FE34DF70FE18}"/>
              </a:ext>
            </a:extLst>
          </p:cNvPr>
          <p:cNvSpPr>
            <a:spLocks noGrp="1"/>
          </p:cNvSpPr>
          <p:nvPr>
            <p:ph type="body" sz="quarter" idx="10"/>
          </p:nvPr>
        </p:nvSpPr>
        <p:spPr>
          <a:xfrm>
            <a:off x="381000" y="1387473"/>
            <a:ext cx="1860312" cy="3307842"/>
          </a:xfrm>
        </p:spPr>
        <p:txBody>
          <a:bodyPr/>
          <a:lstStyle/>
          <a:p>
            <a:r>
              <a:rPr lang="en-US"/>
              <a:t>The private clients loan book expanded by 16% YoY</a:t>
            </a:r>
          </a:p>
          <a:p>
            <a:r>
              <a:rPr lang="en-US"/>
              <a:t>Mortgage portfolio had an outstanding growth of €86 million this quarter and exceeded €1 billion overall</a:t>
            </a:r>
          </a:p>
          <a:p>
            <a:r>
              <a:rPr lang="en-US"/>
              <a:t>Consumer portfolio demonstrated stable growth of +4% QoQ and +10% YoY</a:t>
            </a:r>
          </a:p>
          <a:p>
            <a:r>
              <a:rPr lang="en-US"/>
              <a:t>Deposits showed strong growth at +10% YoY</a:t>
            </a:r>
          </a:p>
          <a:p>
            <a:endParaRPr lang="en-US"/>
          </a:p>
        </p:txBody>
      </p:sp>
      <p:sp>
        <p:nvSpPr>
          <p:cNvPr id="19" name="Text Placeholder 5">
            <a:extLst>
              <a:ext uri="{FF2B5EF4-FFF2-40B4-BE49-F238E27FC236}">
                <a16:creationId xmlns:a16="http://schemas.microsoft.com/office/drawing/2014/main" id="{3FF9B6F4-DC42-531B-DBFF-18A08F7AF662}"/>
              </a:ext>
            </a:extLst>
          </p:cNvPr>
          <p:cNvSpPr txBox="1">
            <a:spLocks/>
          </p:cNvSpPr>
          <p:nvPr/>
        </p:nvSpPr>
        <p:spPr>
          <a:xfrm>
            <a:off x="2976762" y="3814905"/>
            <a:ext cx="4200934"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t>Private</a:t>
            </a:r>
            <a:r>
              <a:rPr lang="fr-FR"/>
              <a:t> Client </a:t>
            </a:r>
            <a:r>
              <a:rPr lang="fr-FR" err="1"/>
              <a:t>Deposits</a:t>
            </a:r>
            <a:r>
              <a:rPr lang="fr-FR"/>
              <a:t> (Q2’25) (€’m)</a:t>
            </a:r>
          </a:p>
        </p:txBody>
      </p:sp>
      <p:sp>
        <p:nvSpPr>
          <p:cNvPr id="2" name="Text Placeholder 5">
            <a:extLst>
              <a:ext uri="{FF2B5EF4-FFF2-40B4-BE49-F238E27FC236}">
                <a16:creationId xmlns:a16="http://schemas.microsoft.com/office/drawing/2014/main" id="{4EE63DC8-BFC7-C86B-E28F-D5B8E922F508}"/>
              </a:ext>
            </a:extLst>
          </p:cNvPr>
          <p:cNvSpPr txBox="1">
            <a:spLocks/>
          </p:cNvSpPr>
          <p:nvPr/>
        </p:nvSpPr>
        <p:spPr>
          <a:xfrm>
            <a:off x="7727711" y="3814905"/>
            <a:ext cx="4200934"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New Consumer Financing Agreements (Q2’25) (€’m)</a:t>
            </a:r>
          </a:p>
        </p:txBody>
      </p:sp>
      <p:graphicFrame>
        <p:nvGraphicFramePr>
          <p:cNvPr id="12" name="Content Placeholder 15">
            <a:extLst>
              <a:ext uri="{FF2B5EF4-FFF2-40B4-BE49-F238E27FC236}">
                <a16:creationId xmlns:a16="http://schemas.microsoft.com/office/drawing/2014/main" id="{8C83FBBB-DAB2-2359-74F1-3E151B94C2CA}"/>
              </a:ext>
            </a:extLst>
          </p:cNvPr>
          <p:cNvGraphicFramePr>
            <a:graphicFrameLocks/>
          </p:cNvGraphicFramePr>
          <p:nvPr>
            <p:custDataLst>
              <p:tags r:id="rId1"/>
            </p:custDataLst>
            <p:extLst>
              <p:ext uri="{D42A27DB-BD31-4B8C-83A1-F6EECF244321}">
                <p14:modId xmlns:p14="http://schemas.microsoft.com/office/powerpoint/2010/main" val="601049782"/>
              </p:ext>
            </p:extLst>
          </p:nvPr>
        </p:nvGraphicFramePr>
        <p:xfrm>
          <a:off x="2982472" y="4149862"/>
          <a:ext cx="4304176" cy="2122737"/>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51301695-AC78-7B29-A3B5-8C6939F7EB74}"/>
              </a:ext>
            </a:extLst>
          </p:cNvPr>
          <p:cNvGrpSpPr/>
          <p:nvPr/>
        </p:nvGrpSpPr>
        <p:grpSpPr>
          <a:xfrm>
            <a:off x="3420026" y="4461920"/>
            <a:ext cx="3431091" cy="389383"/>
            <a:chOff x="8073779" y="8584699"/>
            <a:chExt cx="5768325" cy="700064"/>
          </a:xfrm>
        </p:grpSpPr>
        <p:cxnSp>
          <p:nvCxnSpPr>
            <p:cNvPr id="23" name="Connector: Elbow 22">
              <a:extLst>
                <a:ext uri="{FF2B5EF4-FFF2-40B4-BE49-F238E27FC236}">
                  <a16:creationId xmlns:a16="http://schemas.microsoft.com/office/drawing/2014/main" id="{4E7C8162-F919-020D-2F26-919FF9CF6F4A}"/>
                </a:ext>
              </a:extLst>
            </p:cNvPr>
            <p:cNvCxnSpPr>
              <a:cxnSpLocks/>
            </p:cNvCxnSpPr>
            <p:nvPr/>
          </p:nvCxnSpPr>
          <p:spPr>
            <a:xfrm rot="10800000" flipV="1">
              <a:off x="8073779" y="8790107"/>
              <a:ext cx="2646848" cy="468001"/>
            </a:xfrm>
            <a:prstGeom prst="bentConnector3">
              <a:avLst>
                <a:gd name="adj1" fmla="val 99783"/>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97591E5-5801-C174-DA5B-CDB7C169FAB8}"/>
                </a:ext>
              </a:extLst>
            </p:cNvPr>
            <p:cNvCxnSpPr>
              <a:cxnSpLocks/>
            </p:cNvCxnSpPr>
            <p:nvPr/>
          </p:nvCxnSpPr>
          <p:spPr>
            <a:xfrm>
              <a:off x="11093803" y="8816763"/>
              <a:ext cx="2748301" cy="468000"/>
            </a:xfrm>
            <a:prstGeom prst="bentConnector3">
              <a:avLst>
                <a:gd name="adj1" fmla="val 99780"/>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EC9F1E2-ACC4-6CE7-35D9-5DF8E9763368}"/>
                </a:ext>
              </a:extLst>
            </p:cNvPr>
            <p:cNvSpPr/>
            <p:nvPr/>
          </p:nvSpPr>
          <p:spPr>
            <a:xfrm>
              <a:off x="10465235" y="8584699"/>
              <a:ext cx="1093770" cy="464126"/>
            </a:xfrm>
            <a:prstGeom prst="ellipse">
              <a:avLst/>
            </a:prstGeom>
            <a:solidFill>
              <a:srgbClr val="FFFFFF"/>
            </a:solidFill>
            <a:ln w="9525" cap="flat">
              <a:solidFill>
                <a:schemeClr val="accent1"/>
              </a:solidFill>
              <a:prstDash val="solid"/>
              <a:miter/>
            </a:ln>
          </p:spPr>
          <p:txBody>
            <a:bodyPr rtlCol="0" anchor="ctr"/>
            <a:lstStyle/>
            <a:p>
              <a:pPr marL="0" marR="0" lvl="0" indent="0" algn="l" defTabSz="2438337" rtl="0" eaLnBrk="1" fontAlgn="auto" latinLnBrk="0" hangingPunct="0">
                <a:lnSpc>
                  <a:spcPct val="90000"/>
                </a:lnSpc>
                <a:spcBef>
                  <a:spcPts val="4500"/>
                </a:spcBef>
                <a:spcAft>
                  <a:spcPts val="0"/>
                </a:spcAft>
                <a:buClrTx/>
                <a:buSzTx/>
                <a:buFontTx/>
                <a:buNone/>
                <a:tabLst/>
                <a:defRPr/>
              </a:pPr>
              <a:endParaRPr kumimoji="0" lang="lt-LT" sz="1000" b="0" i="0" u="none" strike="noStrike" kern="0" cap="none" spc="0" normalizeH="0" baseline="0" noProof="0">
                <a:ln>
                  <a:noFill/>
                </a:ln>
                <a:effectLst/>
                <a:uLnTx/>
                <a:uFillTx/>
                <a:latin typeface="+mj-lt"/>
                <a:sym typeface="Helvetica Neue"/>
              </a:endParaRPr>
            </a:p>
          </p:txBody>
        </p:sp>
        <p:sp>
          <p:nvSpPr>
            <p:cNvPr id="26" name="Rectangle 25">
              <a:extLst>
                <a:ext uri="{FF2B5EF4-FFF2-40B4-BE49-F238E27FC236}">
                  <a16:creationId xmlns:a16="http://schemas.microsoft.com/office/drawing/2014/main" id="{D9DB4CA6-C126-A0A6-4BA8-536CE398C65B}"/>
                </a:ext>
              </a:extLst>
            </p:cNvPr>
            <p:cNvSpPr/>
            <p:nvPr/>
          </p:nvSpPr>
          <p:spPr>
            <a:xfrm>
              <a:off x="10451549" y="8681356"/>
              <a:ext cx="1107174" cy="313731"/>
            </a:xfrm>
            <a:prstGeom prst="rect">
              <a:avLst/>
            </a:prstGeom>
            <a:noFill/>
            <a:ln w="7613" cap="flat">
              <a:no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r>
                <a:rPr kumimoji="0" lang="en-US" sz="1000" b="0" i="0" u="none" strike="noStrike" kern="0" cap="none" spc="0" normalizeH="0" baseline="0" noProof="0">
                  <a:ln>
                    <a:noFill/>
                  </a:ln>
                  <a:effectLst/>
                  <a:uLnTx/>
                  <a:uFillTx/>
                  <a:latin typeface="+mj-lt"/>
                  <a:sym typeface="Helvetica Neue"/>
                </a:rPr>
                <a:t>+</a:t>
              </a:r>
              <a:r>
                <a:rPr kumimoji="0" lang="lt-LT" sz="1000" b="0" i="0" u="none" strike="noStrike" kern="0" cap="none" spc="0" normalizeH="0" baseline="0" noProof="0">
                  <a:ln>
                    <a:noFill/>
                  </a:ln>
                  <a:effectLst/>
                  <a:uLnTx/>
                  <a:uFillTx/>
                  <a:latin typeface="+mj-lt"/>
                  <a:sym typeface="Helvetica Neue"/>
                </a:rPr>
                <a:t>1</a:t>
              </a:r>
              <a:r>
                <a:rPr kumimoji="0" lang="en-US" sz="1000" b="0" i="0" u="none" strike="noStrike" kern="0" cap="none" spc="0" normalizeH="0" baseline="0" noProof="0">
                  <a:ln>
                    <a:noFill/>
                  </a:ln>
                  <a:effectLst/>
                  <a:uLnTx/>
                  <a:uFillTx/>
                  <a:latin typeface="+mj-lt"/>
                  <a:sym typeface="Helvetica Neue"/>
                </a:rPr>
                <a:t>0%</a:t>
              </a:r>
              <a:endParaRPr kumimoji="0" lang="lt-LT" sz="1000" b="0" i="0" u="none" strike="noStrike" kern="0" cap="none" spc="0" normalizeH="0" baseline="0" noProof="0">
                <a:ln>
                  <a:noFill/>
                </a:ln>
                <a:effectLst/>
                <a:uLnTx/>
                <a:uFillTx/>
                <a:latin typeface="+mj-lt"/>
                <a:sym typeface="Helvetica Neue"/>
              </a:endParaRPr>
            </a:p>
          </p:txBody>
        </p:sp>
      </p:grpSp>
      <p:sp>
        <p:nvSpPr>
          <p:cNvPr id="8" name="Text Placeholder 7">
            <a:extLst>
              <a:ext uri="{FF2B5EF4-FFF2-40B4-BE49-F238E27FC236}">
                <a16:creationId xmlns:a16="http://schemas.microsoft.com/office/drawing/2014/main" id="{292BB30A-5173-33DE-A9A6-AE87E585EC22}"/>
              </a:ext>
            </a:extLst>
          </p:cNvPr>
          <p:cNvSpPr>
            <a:spLocks noGrp="1"/>
          </p:cNvSpPr>
          <p:nvPr>
            <p:ph type="body" sz="quarter" idx="22"/>
          </p:nvPr>
        </p:nvSpPr>
        <p:spPr>
          <a:xfrm>
            <a:off x="7727711" y="1018387"/>
            <a:ext cx="3289300" cy="369332"/>
          </a:xfrm>
        </p:spPr>
        <p:txBody>
          <a:bodyPr/>
          <a:lstStyle/>
          <a:p>
            <a:r>
              <a:rPr lang="en-US"/>
              <a:t>New Mortgage Agreements (Q2’25) (€’m)</a:t>
            </a:r>
          </a:p>
        </p:txBody>
      </p:sp>
      <p:graphicFrame>
        <p:nvGraphicFramePr>
          <p:cNvPr id="10" name="Content Placeholder 15">
            <a:extLst>
              <a:ext uri="{FF2B5EF4-FFF2-40B4-BE49-F238E27FC236}">
                <a16:creationId xmlns:a16="http://schemas.microsoft.com/office/drawing/2014/main" id="{67518E04-5142-A6B8-D0E8-DAE6F0F939C2}"/>
              </a:ext>
            </a:extLst>
          </p:cNvPr>
          <p:cNvGraphicFramePr>
            <a:graphicFrameLocks/>
          </p:cNvGraphicFramePr>
          <p:nvPr>
            <p:custDataLst>
              <p:tags r:id="rId2"/>
            </p:custDataLst>
            <p:extLst>
              <p:ext uri="{D42A27DB-BD31-4B8C-83A1-F6EECF244321}">
                <p14:modId xmlns:p14="http://schemas.microsoft.com/office/powerpoint/2010/main" val="764766734"/>
              </p:ext>
            </p:extLst>
          </p:nvPr>
        </p:nvGraphicFramePr>
        <p:xfrm>
          <a:off x="2982472" y="1387473"/>
          <a:ext cx="4304176" cy="2122737"/>
        </p:xfrm>
        <a:graphic>
          <a:graphicData uri="http://schemas.openxmlformats.org/drawingml/2006/chart">
            <c:chart xmlns:c="http://schemas.openxmlformats.org/drawingml/2006/chart" xmlns:r="http://schemas.openxmlformats.org/officeDocument/2006/relationships" r:id="rId5"/>
          </a:graphicData>
        </a:graphic>
      </p:graphicFrame>
      <p:grpSp>
        <p:nvGrpSpPr>
          <p:cNvPr id="11" name="Group 10">
            <a:extLst>
              <a:ext uri="{FF2B5EF4-FFF2-40B4-BE49-F238E27FC236}">
                <a16:creationId xmlns:a16="http://schemas.microsoft.com/office/drawing/2014/main" id="{3875311B-D1B0-57D2-DBBB-AD5B093F4627}"/>
              </a:ext>
            </a:extLst>
          </p:cNvPr>
          <p:cNvGrpSpPr/>
          <p:nvPr/>
        </p:nvGrpSpPr>
        <p:grpSpPr>
          <a:xfrm>
            <a:off x="3420026" y="1699531"/>
            <a:ext cx="3431091" cy="389383"/>
            <a:chOff x="8073779" y="8584699"/>
            <a:chExt cx="5768325" cy="700064"/>
          </a:xfrm>
        </p:grpSpPr>
        <p:cxnSp>
          <p:nvCxnSpPr>
            <p:cNvPr id="14" name="Connector: Elbow 13">
              <a:extLst>
                <a:ext uri="{FF2B5EF4-FFF2-40B4-BE49-F238E27FC236}">
                  <a16:creationId xmlns:a16="http://schemas.microsoft.com/office/drawing/2014/main" id="{235087C9-E290-4C90-D1F0-70C61EFA6820}"/>
                </a:ext>
              </a:extLst>
            </p:cNvPr>
            <p:cNvCxnSpPr>
              <a:cxnSpLocks/>
            </p:cNvCxnSpPr>
            <p:nvPr/>
          </p:nvCxnSpPr>
          <p:spPr>
            <a:xfrm rot="10800000" flipV="1">
              <a:off x="8073779" y="8790107"/>
              <a:ext cx="2646848" cy="468001"/>
            </a:xfrm>
            <a:prstGeom prst="bentConnector3">
              <a:avLst>
                <a:gd name="adj1" fmla="val 99783"/>
              </a:avLst>
            </a:prstGeom>
            <a:ln>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91BEB2AE-B846-F004-2824-9F4DE9225B2B}"/>
                </a:ext>
              </a:extLst>
            </p:cNvPr>
            <p:cNvCxnSpPr>
              <a:cxnSpLocks/>
            </p:cNvCxnSpPr>
            <p:nvPr/>
          </p:nvCxnSpPr>
          <p:spPr>
            <a:xfrm>
              <a:off x="11093803" y="8816763"/>
              <a:ext cx="2748301" cy="468000"/>
            </a:xfrm>
            <a:prstGeom prst="bentConnector3">
              <a:avLst>
                <a:gd name="adj1" fmla="val 99780"/>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25132E-D4AF-E686-6F78-224BD88E4784}"/>
                </a:ext>
              </a:extLst>
            </p:cNvPr>
            <p:cNvSpPr/>
            <p:nvPr/>
          </p:nvSpPr>
          <p:spPr>
            <a:xfrm>
              <a:off x="10465235" y="8584699"/>
              <a:ext cx="1093770" cy="464126"/>
            </a:xfrm>
            <a:prstGeom prst="ellipse">
              <a:avLst/>
            </a:prstGeom>
            <a:solidFill>
              <a:srgbClr val="FFFFFF"/>
            </a:solidFill>
            <a:ln w="9525" cap="flat">
              <a:solidFill>
                <a:schemeClr val="accent1"/>
              </a:solidFill>
              <a:prstDash val="solid"/>
              <a:miter/>
            </a:ln>
          </p:spPr>
          <p:txBody>
            <a:bodyPr rtlCol="0" anchor="ctr"/>
            <a:lstStyle/>
            <a:p>
              <a:pPr marL="0" marR="0" lvl="0" indent="0" algn="l" defTabSz="2438337" rtl="0" eaLnBrk="1" fontAlgn="auto" latinLnBrk="0" hangingPunct="0">
                <a:lnSpc>
                  <a:spcPct val="90000"/>
                </a:lnSpc>
                <a:spcBef>
                  <a:spcPts val="4500"/>
                </a:spcBef>
                <a:spcAft>
                  <a:spcPts val="0"/>
                </a:spcAft>
                <a:buClrTx/>
                <a:buSzTx/>
                <a:buFontTx/>
                <a:buNone/>
                <a:tabLst/>
                <a:defRPr/>
              </a:pPr>
              <a:endParaRPr kumimoji="0" lang="lt-LT" sz="1000" b="0" i="0" u="none" strike="noStrike" kern="0" cap="none" spc="0" normalizeH="0" baseline="0" noProof="0">
                <a:ln>
                  <a:noFill/>
                </a:ln>
                <a:effectLst/>
                <a:uLnTx/>
                <a:uFillTx/>
                <a:latin typeface="+mj-lt"/>
                <a:sym typeface="Helvetica Neue"/>
              </a:endParaRPr>
            </a:p>
          </p:txBody>
        </p:sp>
        <p:sp>
          <p:nvSpPr>
            <p:cNvPr id="17" name="Rectangle 16">
              <a:extLst>
                <a:ext uri="{FF2B5EF4-FFF2-40B4-BE49-F238E27FC236}">
                  <a16:creationId xmlns:a16="http://schemas.microsoft.com/office/drawing/2014/main" id="{4CDC6359-5425-8856-3DC8-AF909068527C}"/>
                </a:ext>
              </a:extLst>
            </p:cNvPr>
            <p:cNvSpPr/>
            <p:nvPr/>
          </p:nvSpPr>
          <p:spPr>
            <a:xfrm>
              <a:off x="10451549" y="8681356"/>
              <a:ext cx="1107174" cy="313731"/>
            </a:xfrm>
            <a:prstGeom prst="rect">
              <a:avLst/>
            </a:prstGeom>
            <a:noFill/>
            <a:ln w="7613" cap="flat">
              <a:no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r>
                <a:rPr kumimoji="0" lang="en-US" sz="1000" b="0" i="0" u="none" strike="noStrike" kern="0" cap="none" spc="0" normalizeH="0" baseline="0" noProof="0">
                  <a:ln>
                    <a:noFill/>
                  </a:ln>
                  <a:effectLst/>
                  <a:uLnTx/>
                  <a:uFillTx/>
                  <a:latin typeface="+mj-lt"/>
                  <a:sym typeface="Helvetica Neue"/>
                </a:rPr>
                <a:t>+</a:t>
              </a:r>
              <a:r>
                <a:rPr kumimoji="0" lang="lt-LT" sz="1000" b="0" i="0" u="none" strike="noStrike" kern="0" cap="none" spc="0" normalizeH="0" baseline="0" noProof="0">
                  <a:ln>
                    <a:noFill/>
                  </a:ln>
                  <a:effectLst/>
                  <a:uLnTx/>
                  <a:uFillTx/>
                  <a:latin typeface="+mj-lt"/>
                  <a:sym typeface="Helvetica Neue"/>
                </a:rPr>
                <a:t>1</a:t>
              </a:r>
              <a:r>
                <a:rPr kumimoji="0" lang="en-US" sz="1000" b="0" i="0" u="none" strike="noStrike" kern="0" cap="none" spc="0" normalizeH="0" baseline="0" noProof="0">
                  <a:ln>
                    <a:noFill/>
                  </a:ln>
                  <a:effectLst/>
                  <a:uLnTx/>
                  <a:uFillTx/>
                  <a:latin typeface="+mj-lt"/>
                  <a:sym typeface="Helvetica Neue"/>
                </a:rPr>
                <a:t>6%</a:t>
              </a:r>
              <a:endParaRPr kumimoji="0" lang="lt-LT" sz="1000" b="0" i="0" u="none" strike="noStrike" kern="0" cap="none" spc="0" normalizeH="0" baseline="0" noProof="0">
                <a:ln>
                  <a:noFill/>
                </a:ln>
                <a:effectLst/>
                <a:uLnTx/>
                <a:uFillTx/>
                <a:latin typeface="+mj-lt"/>
                <a:sym typeface="Helvetica Neue"/>
              </a:endParaRPr>
            </a:p>
          </p:txBody>
        </p:sp>
      </p:grpSp>
      <p:graphicFrame>
        <p:nvGraphicFramePr>
          <p:cNvPr id="18" name="Content Placeholder 19">
            <a:extLst>
              <a:ext uri="{FF2B5EF4-FFF2-40B4-BE49-F238E27FC236}">
                <a16:creationId xmlns:a16="http://schemas.microsoft.com/office/drawing/2014/main" id="{2D285BB8-3DBD-E610-2171-1A291F54830A}"/>
              </a:ext>
            </a:extLst>
          </p:cNvPr>
          <p:cNvGraphicFramePr>
            <a:graphicFrameLocks/>
          </p:cNvGraphicFramePr>
          <p:nvPr>
            <p:extLst>
              <p:ext uri="{D42A27DB-BD31-4B8C-83A1-F6EECF244321}">
                <p14:modId xmlns:p14="http://schemas.microsoft.com/office/powerpoint/2010/main" val="2878680600"/>
              </p:ext>
            </p:extLst>
          </p:nvPr>
        </p:nvGraphicFramePr>
        <p:xfrm>
          <a:off x="7724203" y="1485402"/>
          <a:ext cx="4086797" cy="21227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ontent Placeholder 19">
            <a:extLst>
              <a:ext uri="{FF2B5EF4-FFF2-40B4-BE49-F238E27FC236}">
                <a16:creationId xmlns:a16="http://schemas.microsoft.com/office/drawing/2014/main" id="{CD8DD9C8-6D6D-F9A4-B3B5-1AFFFECA1ED4}"/>
              </a:ext>
            </a:extLst>
          </p:cNvPr>
          <p:cNvGraphicFramePr>
            <a:graphicFrameLocks/>
          </p:cNvGraphicFramePr>
          <p:nvPr>
            <p:extLst>
              <p:ext uri="{D42A27DB-BD31-4B8C-83A1-F6EECF244321}">
                <p14:modId xmlns:p14="http://schemas.microsoft.com/office/powerpoint/2010/main" val="1571260067"/>
              </p:ext>
            </p:extLst>
          </p:nvPr>
        </p:nvGraphicFramePr>
        <p:xfrm>
          <a:off x="7724203" y="4317303"/>
          <a:ext cx="4086797" cy="1920921"/>
        </p:xfrm>
        <a:graphic>
          <a:graphicData uri="http://schemas.openxmlformats.org/drawingml/2006/chart">
            <c:chart xmlns:c="http://schemas.openxmlformats.org/drawingml/2006/chart" xmlns:r="http://schemas.openxmlformats.org/officeDocument/2006/relationships" r:id="rId7"/>
          </a:graphicData>
        </a:graphic>
      </p:graphicFrame>
      <p:sp>
        <p:nvSpPr>
          <p:cNvPr id="20" name="Slide Number Placeholder 19">
            <a:extLst>
              <a:ext uri="{FF2B5EF4-FFF2-40B4-BE49-F238E27FC236}">
                <a16:creationId xmlns:a16="http://schemas.microsoft.com/office/drawing/2014/main" id="{B14B8FD1-A953-F2E5-C345-CC5C15BE65EF}"/>
              </a:ext>
            </a:extLst>
          </p:cNvPr>
          <p:cNvSpPr>
            <a:spLocks noGrp="1"/>
          </p:cNvSpPr>
          <p:nvPr>
            <p:ph type="sldNum" sz="quarter" idx="33"/>
          </p:nvPr>
        </p:nvSpPr>
        <p:spPr>
          <a:xfrm>
            <a:off x="9054360" y="6477000"/>
            <a:ext cx="2752725" cy="381000"/>
          </a:xfrm>
        </p:spPr>
        <p:txBody>
          <a:bodyPr/>
          <a:lstStyle/>
          <a:p>
            <a:fld id="{C3BB1ECD-3C15-6449-8A7A-6FD3C9A35B7B}" type="slidenum">
              <a:rPr lang="en-US" smtClean="0"/>
              <a:pPr/>
              <a:t>21</a:t>
            </a:fld>
            <a:endParaRPr lang="en-US"/>
          </a:p>
        </p:txBody>
      </p:sp>
    </p:spTree>
    <p:extLst>
      <p:ext uri="{BB962C8B-B14F-4D97-AF65-F5344CB8AC3E}">
        <p14:creationId xmlns:p14="http://schemas.microsoft.com/office/powerpoint/2010/main" val="370700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7"/>
            <a:ext cx="5546707" cy="2548387"/>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Investment Clients Segment Development</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a:t>Key Highlights</a:t>
            </a:r>
            <a:endParaRPr lang="en-US"/>
          </a:p>
          <a:p>
            <a:pPr marL="171450" indent="-171450">
              <a:buFont typeface="Wingdings" panose="05000000000000000000" pitchFamily="2" charset="2"/>
              <a:buChar char="§"/>
            </a:pPr>
            <a:r>
              <a:rPr lang="en-US" sz="1000"/>
              <a:t>Our Index Plus investment strategy allocating a portion of funds to private debt, real estate, and other private assets has helped reduce volatility during turbulent periods while maintaining strong returns</a:t>
            </a:r>
          </a:p>
          <a:p>
            <a:pPr marL="171450" indent="-171450">
              <a:buFont typeface="Wingdings" panose="05000000000000000000" pitchFamily="2" charset="2"/>
              <a:buChar char="§"/>
            </a:pPr>
            <a:r>
              <a:rPr lang="en-US" sz="1000"/>
              <a:t>This strategy enabled a swift recovery following the challenging first half of the year</a:t>
            </a:r>
          </a:p>
          <a:p>
            <a:pPr marL="171450" indent="-171450">
              <a:buFont typeface="Wingdings" panose="05000000000000000000" pitchFamily="2" charset="2"/>
              <a:buChar char="§"/>
            </a:pPr>
            <a:r>
              <a:rPr lang="en-US" sz="1000"/>
              <a:t>Total assets under management (AUM) are approaching €1.5 billion</a:t>
            </a:r>
          </a:p>
          <a:p>
            <a:pPr marL="171450" indent="-171450">
              <a:buFont typeface="Wingdings" panose="05000000000000000000" pitchFamily="2" charset="2"/>
              <a:buChar char="§"/>
            </a:pPr>
            <a:r>
              <a:rPr lang="en-US" sz="1000"/>
              <a:t>Pillar 3 pension funds recorded strong growth +5% QoQ and +22% YoY</a:t>
            </a:r>
          </a:p>
          <a:p>
            <a:pPr marL="171450" indent="-171450">
              <a:buFont typeface="Wingdings" panose="05000000000000000000" pitchFamily="2" charset="2"/>
              <a:buChar char="§"/>
            </a:pPr>
            <a:r>
              <a:rPr lang="en-US" sz="1000"/>
              <a:t>The life insurance business continued its steady expansion in reserves under management (</a:t>
            </a:r>
            <a:r>
              <a:rPr lang="en-US" sz="1000" err="1"/>
              <a:t>RuM</a:t>
            </a:r>
            <a:r>
              <a:rPr lang="en-US" sz="1000"/>
              <a:t>), reaching €1.75 billion in Q2 an increase of €179 million compared to the same period last year</a:t>
            </a:r>
            <a:endParaRPr lang="lt-LT" sz="1000"/>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Life Insurance (€’m)</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0998" y="1340496"/>
            <a:ext cx="5187903"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buChar char="§"/>
            </a:pPr>
            <a:endParaRPr lang="en-US" sz="1000"/>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588649"/>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Asset Management (€’m)</a:t>
            </a:r>
          </a:p>
        </p:txBody>
      </p:sp>
      <p:graphicFrame>
        <p:nvGraphicFramePr>
          <p:cNvPr id="4" name="Content Placeholder 15">
            <a:extLst>
              <a:ext uri="{FF2B5EF4-FFF2-40B4-BE49-F238E27FC236}">
                <a16:creationId xmlns:a16="http://schemas.microsoft.com/office/drawing/2014/main" id="{87F76082-99EE-1FB3-5438-B08D02C539D7}"/>
              </a:ext>
            </a:extLst>
          </p:cNvPr>
          <p:cNvGraphicFramePr>
            <a:graphicFrameLocks/>
          </p:cNvGraphicFramePr>
          <p:nvPr>
            <p:custDataLst>
              <p:tags r:id="rId1"/>
            </p:custDataLst>
            <p:extLst>
              <p:ext uri="{D42A27DB-BD31-4B8C-83A1-F6EECF244321}">
                <p14:modId xmlns:p14="http://schemas.microsoft.com/office/powerpoint/2010/main" val="386107987"/>
              </p:ext>
            </p:extLst>
          </p:nvPr>
        </p:nvGraphicFramePr>
        <p:xfrm>
          <a:off x="380998" y="4034102"/>
          <a:ext cx="5715001" cy="199007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ontent Placeholder 15">
            <a:extLst>
              <a:ext uri="{FF2B5EF4-FFF2-40B4-BE49-F238E27FC236}">
                <a16:creationId xmlns:a16="http://schemas.microsoft.com/office/drawing/2014/main" id="{F343641E-6C54-593B-2BDB-EA5B92037011}"/>
              </a:ext>
            </a:extLst>
          </p:cNvPr>
          <p:cNvGraphicFramePr>
            <a:graphicFrameLocks/>
          </p:cNvGraphicFramePr>
          <p:nvPr>
            <p:custDataLst>
              <p:tags r:id="rId2"/>
            </p:custDataLst>
            <p:extLst>
              <p:ext uri="{D42A27DB-BD31-4B8C-83A1-F6EECF244321}">
                <p14:modId xmlns:p14="http://schemas.microsoft.com/office/powerpoint/2010/main" val="409622492"/>
              </p:ext>
            </p:extLst>
          </p:nvPr>
        </p:nvGraphicFramePr>
        <p:xfrm>
          <a:off x="6351992" y="1414061"/>
          <a:ext cx="5459007" cy="21283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ontent Placeholder 15">
            <a:extLst>
              <a:ext uri="{FF2B5EF4-FFF2-40B4-BE49-F238E27FC236}">
                <a16:creationId xmlns:a16="http://schemas.microsoft.com/office/drawing/2014/main" id="{661796FF-5C5D-DACF-FFC8-9BC6E66FD13B}"/>
              </a:ext>
            </a:extLst>
          </p:cNvPr>
          <p:cNvGraphicFramePr>
            <a:graphicFrameLocks/>
          </p:cNvGraphicFramePr>
          <p:nvPr>
            <p:custDataLst>
              <p:tags r:id="rId3"/>
            </p:custDataLst>
            <p:extLst>
              <p:ext uri="{D42A27DB-BD31-4B8C-83A1-F6EECF244321}">
                <p14:modId xmlns:p14="http://schemas.microsoft.com/office/powerpoint/2010/main" val="3863605943"/>
              </p:ext>
            </p:extLst>
          </p:nvPr>
        </p:nvGraphicFramePr>
        <p:xfrm>
          <a:off x="6351991" y="4130509"/>
          <a:ext cx="5228677" cy="2128897"/>
        </p:xfrm>
        <a:graphic>
          <a:graphicData uri="http://schemas.openxmlformats.org/drawingml/2006/chart">
            <c:chart xmlns:c="http://schemas.openxmlformats.org/drawingml/2006/chart" xmlns:r="http://schemas.openxmlformats.org/officeDocument/2006/relationships" r:id="rId8"/>
          </a:graphicData>
        </a:graphic>
      </p:graphicFrame>
      <p:sp>
        <p:nvSpPr>
          <p:cNvPr id="9" name="Slide Number Placeholder 8">
            <a:extLst>
              <a:ext uri="{FF2B5EF4-FFF2-40B4-BE49-F238E27FC236}">
                <a16:creationId xmlns:a16="http://schemas.microsoft.com/office/drawing/2014/main" id="{9DFF4911-F4B8-EC7E-708E-0748F702F20A}"/>
              </a:ext>
            </a:extLst>
          </p:cNvPr>
          <p:cNvSpPr>
            <a:spLocks noGrp="1"/>
          </p:cNvSpPr>
          <p:nvPr>
            <p:ph type="sldNum" sz="quarter" idx="35"/>
          </p:nvPr>
        </p:nvSpPr>
        <p:spPr/>
        <p:txBody>
          <a:bodyPr/>
          <a:lstStyle/>
          <a:p>
            <a:fld id="{C3BB1ECD-3C15-6449-8A7A-6FD3C9A35B7B}" type="slidenum">
              <a:rPr lang="en-US" smtClean="0"/>
              <a:pPr/>
              <a:t>22</a:t>
            </a:fld>
            <a:endParaRPr lang="en-US"/>
          </a:p>
        </p:txBody>
      </p:sp>
    </p:spTree>
    <p:extLst>
      <p:ext uri="{BB962C8B-B14F-4D97-AF65-F5344CB8AC3E}">
        <p14:creationId xmlns:p14="http://schemas.microsoft.com/office/powerpoint/2010/main" val="3544347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8"/>
            <a:ext cx="5546707" cy="1692078"/>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en-US" sz="1000">
              <a:solidFill>
                <a:schemeClr val="tx1"/>
              </a:solidFill>
            </a:endParaRPr>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Investment Clients Segment Development</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err="1"/>
              <a:t>Key</a:t>
            </a:r>
            <a:r>
              <a:rPr lang="lt-LT"/>
              <a:t> </a:t>
            </a:r>
            <a:r>
              <a:rPr lang="lt-LT" err="1"/>
              <a:t>Highlights</a:t>
            </a:r>
            <a:endParaRPr lang="lt-LT"/>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1991" y="858715"/>
            <a:ext cx="5126038" cy="332399"/>
          </a:xfrm>
        </p:spPr>
        <p:txBody>
          <a:bodyPr>
            <a:noAutofit/>
          </a:bodyPr>
          <a:lstStyle/>
          <a:p>
            <a:r>
              <a:rPr lang="en-US"/>
              <a:t>Bonds Originated by the Bank in Primary Market (Q2’25) (€’m)</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0998" y="1340497"/>
            <a:ext cx="5187903" cy="1065820"/>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buChar char="§"/>
            </a:pPr>
            <a:r>
              <a:rPr lang="en-US" sz="1000"/>
              <a:t>Another strong quarter with 8 new bond issuances worth €67 million</a:t>
            </a:r>
          </a:p>
          <a:p>
            <a:pPr>
              <a:buClr>
                <a:schemeClr val="accent1"/>
              </a:buClr>
              <a:buFont typeface="Wingdings" panose="05000000000000000000" pitchFamily="2" charset="2"/>
              <a:buChar char="§"/>
            </a:pPr>
            <a:r>
              <a:rPr lang="en-US" sz="1000"/>
              <a:t>Asset under custody growing steadily and approaching €2 billion</a:t>
            </a:r>
          </a:p>
          <a:p>
            <a:pPr>
              <a:buClr>
                <a:schemeClr val="accent1"/>
              </a:buClr>
              <a:buFont typeface="Wingdings" panose="05000000000000000000" pitchFamily="2" charset="2"/>
              <a:buChar char="§"/>
            </a:pPr>
            <a:r>
              <a:rPr lang="en-US" sz="1000">
                <a:solidFill>
                  <a:schemeClr val="tx1"/>
                </a:solidFill>
              </a:rPr>
              <a:t>The bank worked with multiple well known local companies during the quarter helping them to access capital markets</a:t>
            </a:r>
            <a:endParaRPr lang="en-LT" sz="1000">
              <a:solidFill>
                <a:schemeClr val="tx1"/>
              </a:solidFill>
            </a:endParaRP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6351991" y="3513604"/>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Assets Under Custody (Q2’25) (€’m)</a:t>
            </a:r>
          </a:p>
        </p:txBody>
      </p:sp>
      <p:graphicFrame>
        <p:nvGraphicFramePr>
          <p:cNvPr id="7" name="Content Placeholder 15">
            <a:extLst>
              <a:ext uri="{FF2B5EF4-FFF2-40B4-BE49-F238E27FC236}">
                <a16:creationId xmlns:a16="http://schemas.microsoft.com/office/drawing/2014/main" id="{661796FF-5C5D-DACF-FFC8-9BC6E66FD13B}"/>
              </a:ext>
            </a:extLst>
          </p:cNvPr>
          <p:cNvGraphicFramePr>
            <a:graphicFrameLocks/>
          </p:cNvGraphicFramePr>
          <p:nvPr>
            <p:custDataLst>
              <p:tags r:id="rId1"/>
            </p:custDataLst>
            <p:extLst>
              <p:ext uri="{D42A27DB-BD31-4B8C-83A1-F6EECF244321}">
                <p14:modId xmlns:p14="http://schemas.microsoft.com/office/powerpoint/2010/main" val="1516505832"/>
              </p:ext>
            </p:extLst>
          </p:nvPr>
        </p:nvGraphicFramePr>
        <p:xfrm>
          <a:off x="6351991" y="4146506"/>
          <a:ext cx="5228677" cy="2128897"/>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 Placeholder 86">
            <a:extLst>
              <a:ext uri="{FF2B5EF4-FFF2-40B4-BE49-F238E27FC236}">
                <a16:creationId xmlns:a16="http://schemas.microsoft.com/office/drawing/2014/main" id="{8FAEC3BF-D778-DF6D-6D8B-DBDFA77D7D8B}"/>
              </a:ext>
            </a:extLst>
          </p:cNvPr>
          <p:cNvSpPr>
            <a:spLocks noGrp="1"/>
          </p:cNvSpPr>
          <p:nvPr>
            <p:ph type="body" sz="quarter" idx="30"/>
          </p:nvPr>
        </p:nvSpPr>
        <p:spPr>
          <a:xfrm>
            <a:off x="187199" y="6605236"/>
            <a:ext cx="2261363" cy="252764"/>
          </a:xfrm>
        </p:spPr>
        <p:txBody>
          <a:bodyPr/>
          <a:lstStyle/>
          <a:p>
            <a:r>
              <a:rPr lang="en-US"/>
              <a:t>Notes: (1) Market share by quantity of corporate bonds originated </a:t>
            </a:r>
          </a:p>
        </p:txBody>
      </p:sp>
      <p:sp>
        <p:nvSpPr>
          <p:cNvPr id="8" name="Rectangle 7">
            <a:extLst>
              <a:ext uri="{FF2B5EF4-FFF2-40B4-BE49-F238E27FC236}">
                <a16:creationId xmlns:a16="http://schemas.microsoft.com/office/drawing/2014/main" id="{63277C3A-C5BB-855C-ADB9-02A0418184DB}"/>
              </a:ext>
            </a:extLst>
          </p:cNvPr>
          <p:cNvSpPr/>
          <p:nvPr/>
        </p:nvSpPr>
        <p:spPr>
          <a:xfrm>
            <a:off x="380998" y="2843770"/>
            <a:ext cx="2583825" cy="1448644"/>
          </a:xfrm>
          <a:prstGeom prst="rect">
            <a:avLst/>
          </a:prstGeom>
          <a:solidFill>
            <a:srgbClr val="FFFFFF"/>
          </a:solidFill>
          <a:ln w="25400" cap="flat">
            <a:noFill/>
            <a:prstDash val="solid"/>
            <a:round/>
          </a:ln>
          <a:effectLst>
            <a:outerShdw blurRad="317500" dir="2700000" algn="tl" rotWithShape="0">
              <a:prstClr val="black">
                <a:alpha val="10000"/>
              </a:prstClr>
            </a:outerShdw>
          </a:effectLst>
          <a:sp3d/>
        </p:spPr>
        <p:txBody>
          <a:bodyPr rot="0" spcFirstLastPara="1" vertOverflow="overflow" horzOverflow="overflow" vert="horz" wrap="square" lIns="50800" tIns="50800" rIns="50800" bIns="50800" numCol="1" spcCol="381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t-LT" sz="800" b="0" i="0" u="none" strike="noStrike" kern="0" cap="none" spc="0" normalizeH="0" baseline="0" noProof="0">
              <a:ln>
                <a:noFill/>
              </a:ln>
              <a:effectLst/>
              <a:uLnTx/>
              <a:uFillTx/>
              <a:latin typeface="+mj-lt"/>
            </a:endParaRPr>
          </a:p>
        </p:txBody>
      </p:sp>
      <p:sp>
        <p:nvSpPr>
          <p:cNvPr id="9" name="Rectangle 8">
            <a:extLst>
              <a:ext uri="{FF2B5EF4-FFF2-40B4-BE49-F238E27FC236}">
                <a16:creationId xmlns:a16="http://schemas.microsoft.com/office/drawing/2014/main" id="{3A439A32-F5CC-08FB-8D35-BFF5D9DCAEB1}"/>
              </a:ext>
            </a:extLst>
          </p:cNvPr>
          <p:cNvSpPr/>
          <p:nvPr/>
        </p:nvSpPr>
        <p:spPr>
          <a:xfrm>
            <a:off x="3077343" y="2843770"/>
            <a:ext cx="2583825" cy="1448644"/>
          </a:xfrm>
          <a:prstGeom prst="rect">
            <a:avLst/>
          </a:prstGeom>
          <a:solidFill>
            <a:srgbClr val="FFFFFF"/>
          </a:solidFill>
          <a:ln w="25400" cap="flat">
            <a:noFill/>
            <a:prstDash val="solid"/>
            <a:round/>
          </a:ln>
          <a:effectLst>
            <a:outerShdw blurRad="317500" dir="2700000" algn="tl" rotWithShape="0">
              <a:prstClr val="black">
                <a:alpha val="10000"/>
              </a:prstClr>
            </a:outerShdw>
          </a:effectLst>
          <a:sp3d/>
        </p:spPr>
        <p:txBody>
          <a:bodyPr rot="0" spcFirstLastPara="1" vertOverflow="overflow" horzOverflow="overflow" vert="horz" wrap="square" lIns="50800" tIns="50800" rIns="50800" bIns="50800" numCol="1" spcCol="381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t-LT" sz="800" b="0" i="0" u="none" strike="noStrike" kern="0" cap="none" spc="0" normalizeH="0" baseline="0" noProof="0">
              <a:ln>
                <a:noFill/>
              </a:ln>
              <a:effectLst/>
              <a:uLnTx/>
              <a:uFillTx/>
              <a:latin typeface="+mj-lt"/>
            </a:endParaRPr>
          </a:p>
        </p:txBody>
      </p:sp>
      <p:sp>
        <p:nvSpPr>
          <p:cNvPr id="10" name="TextBox 9">
            <a:extLst>
              <a:ext uri="{FF2B5EF4-FFF2-40B4-BE49-F238E27FC236}">
                <a16:creationId xmlns:a16="http://schemas.microsoft.com/office/drawing/2014/main" id="{5F96E216-52A6-BDB9-3735-2DA7AE0B651C}"/>
              </a:ext>
            </a:extLst>
          </p:cNvPr>
          <p:cNvSpPr txBox="1"/>
          <p:nvPr/>
        </p:nvSpPr>
        <p:spPr>
          <a:xfrm>
            <a:off x="1639996" y="3720222"/>
            <a:ext cx="580349" cy="30704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lt-LT" sz="1400" i="0" u="none" strike="noStrike" kern="0" cap="none" spc="0" normalizeH="0" baseline="0" noProof="0">
                <a:ln>
                  <a:noFill/>
                </a:ln>
                <a:effectLst/>
                <a:uLnTx/>
                <a:uFillTx/>
                <a:latin typeface="+mj-lt"/>
              </a:rPr>
              <a:t>€2</a:t>
            </a:r>
            <a:r>
              <a:rPr kumimoji="0" lang="en-US" sz="1400" i="0" u="none" strike="noStrike" kern="0" cap="none" spc="0" normalizeH="0" baseline="0" noProof="0">
                <a:ln>
                  <a:noFill/>
                </a:ln>
                <a:effectLst/>
                <a:uLnTx/>
                <a:uFillTx/>
                <a:latin typeface="+mj-lt"/>
              </a:rPr>
              <a:t>1m</a:t>
            </a:r>
          </a:p>
        </p:txBody>
      </p:sp>
      <p:sp>
        <p:nvSpPr>
          <p:cNvPr id="11" name="TextBox 10">
            <a:extLst>
              <a:ext uri="{FF2B5EF4-FFF2-40B4-BE49-F238E27FC236}">
                <a16:creationId xmlns:a16="http://schemas.microsoft.com/office/drawing/2014/main" id="{B44420F9-17D5-2BED-D377-8D139CB1928F}"/>
              </a:ext>
            </a:extLst>
          </p:cNvPr>
          <p:cNvSpPr txBox="1"/>
          <p:nvPr/>
        </p:nvSpPr>
        <p:spPr>
          <a:xfrm>
            <a:off x="1639995" y="3094099"/>
            <a:ext cx="1261933" cy="585705"/>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defTabSz="914400" hangingPunct="1">
              <a:lnSpc>
                <a:spcPct val="100000"/>
              </a:lnSpc>
              <a:spcBef>
                <a:spcPts val="600"/>
              </a:spcBef>
              <a:defRPr/>
            </a:pPr>
            <a:r>
              <a:rPr lang="en-US" sz="800" b="1">
                <a:latin typeface="+mj-lt"/>
              </a:rPr>
              <a:t>AS „PN Project“</a:t>
            </a:r>
          </a:p>
          <a:p>
            <a:pPr defTabSz="914400" hangingPunct="1">
              <a:lnSpc>
                <a:spcPct val="100000"/>
              </a:lnSpc>
              <a:spcBef>
                <a:spcPts val="600"/>
              </a:spcBef>
              <a:defRPr/>
            </a:pPr>
            <a:r>
              <a:rPr lang="lt-LT" sz="800" err="1">
                <a:latin typeface="+mj-lt"/>
              </a:rPr>
              <a:t>Public</a:t>
            </a:r>
            <a:r>
              <a:rPr lang="en-US" sz="800">
                <a:latin typeface="+mj-lt"/>
              </a:rPr>
              <a:t> placement</a:t>
            </a:r>
            <a:endParaRPr lang="lt-LT" sz="800">
              <a:latin typeface="+mj-lt"/>
            </a:endParaRPr>
          </a:p>
          <a:p>
            <a:pPr defTabSz="914400" hangingPunct="1">
              <a:lnSpc>
                <a:spcPct val="100000"/>
              </a:lnSpc>
              <a:spcBef>
                <a:spcPts val="600"/>
              </a:spcBef>
              <a:defRPr/>
            </a:pPr>
            <a:r>
              <a:rPr lang="en-US" sz="800">
                <a:latin typeface="+mj-lt"/>
              </a:rPr>
              <a:t>Acted as Lead Manager</a:t>
            </a:r>
            <a:endParaRPr lang="lt-LT" sz="800">
              <a:latin typeface="+mj-lt"/>
            </a:endParaRPr>
          </a:p>
        </p:txBody>
      </p:sp>
      <p:sp>
        <p:nvSpPr>
          <p:cNvPr id="12" name="TextBox 11">
            <a:extLst>
              <a:ext uri="{FF2B5EF4-FFF2-40B4-BE49-F238E27FC236}">
                <a16:creationId xmlns:a16="http://schemas.microsoft.com/office/drawing/2014/main" id="{2893A37C-5D36-6008-D308-66B2F6CF5A0C}"/>
              </a:ext>
            </a:extLst>
          </p:cNvPr>
          <p:cNvSpPr txBox="1"/>
          <p:nvPr/>
        </p:nvSpPr>
        <p:spPr>
          <a:xfrm>
            <a:off x="4319866" y="3718729"/>
            <a:ext cx="379773" cy="307044"/>
          </a:xfrm>
          <a:prstGeom prst="rect">
            <a:avLst/>
          </a:prstGeom>
          <a:noFill/>
          <a:ln w="12700" cap="flat">
            <a:noFill/>
            <a:miter lim="400000"/>
          </a:ln>
          <a:effectLst/>
          <a:sp3d/>
        </p:spPr>
        <p:txBody>
          <a:bodyPr rot="0" spcFirstLastPara="1" vertOverflow="overflow" horzOverflow="overflow" vert="horz" wrap="non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lt-LT" sz="1400" i="0" u="none" strike="noStrike" kern="0" cap="none" spc="0" normalizeH="0" baseline="0" noProof="0">
                <a:ln>
                  <a:noFill/>
                </a:ln>
                <a:effectLst/>
                <a:uLnTx/>
                <a:uFillTx/>
                <a:latin typeface="+mj-lt"/>
              </a:rPr>
              <a:t>€8</a:t>
            </a:r>
            <a:r>
              <a:rPr kumimoji="0" lang="en-US" sz="1400" i="0" u="none" strike="noStrike" kern="0" cap="none" spc="0" normalizeH="0" baseline="0" noProof="0">
                <a:ln>
                  <a:noFill/>
                </a:ln>
                <a:effectLst/>
                <a:uLnTx/>
                <a:uFillTx/>
                <a:latin typeface="+mj-lt"/>
              </a:rPr>
              <a:t>m</a:t>
            </a:r>
            <a:endParaRPr kumimoji="0" lang="lt-LT" sz="1400" i="0" u="none" strike="noStrike" kern="0" cap="none" spc="0" normalizeH="0" baseline="0" noProof="0">
              <a:ln>
                <a:noFill/>
              </a:ln>
              <a:effectLst/>
              <a:uLnTx/>
              <a:uFillTx/>
              <a:latin typeface="+mj-lt"/>
            </a:endParaRPr>
          </a:p>
        </p:txBody>
      </p:sp>
      <p:sp>
        <p:nvSpPr>
          <p:cNvPr id="13" name="TextBox 12">
            <a:extLst>
              <a:ext uri="{FF2B5EF4-FFF2-40B4-BE49-F238E27FC236}">
                <a16:creationId xmlns:a16="http://schemas.microsoft.com/office/drawing/2014/main" id="{9135FE08-C382-A78C-01B5-C1A19CCD5D18}"/>
              </a:ext>
            </a:extLst>
          </p:cNvPr>
          <p:cNvSpPr txBox="1"/>
          <p:nvPr/>
        </p:nvSpPr>
        <p:spPr>
          <a:xfrm>
            <a:off x="4319865" y="3093751"/>
            <a:ext cx="1249035" cy="823177"/>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800" b="1" i="0" u="none" strike="noStrike" kern="0" cap="none" spc="0" normalizeH="0" baseline="0" noProof="0">
                <a:ln>
                  <a:noFill/>
                </a:ln>
                <a:effectLst/>
                <a:uLnTx/>
                <a:uFillTx/>
                <a:latin typeface="+mj-lt"/>
              </a:rPr>
              <a:t>AB „HISK“</a:t>
            </a:r>
          </a:p>
          <a:p>
            <a:pPr marL="0" marR="0" lvl="0" indent="0" defTabSz="914400" eaLnBrk="1" fontAlgn="auto" latinLnBrk="0" hangingPunct="1">
              <a:lnSpc>
                <a:spcPct val="100000"/>
              </a:lnSpc>
              <a:spcBef>
                <a:spcPts val="600"/>
              </a:spcBef>
              <a:spcAft>
                <a:spcPts val="0"/>
              </a:spcAft>
              <a:buClrTx/>
              <a:buSzTx/>
              <a:buFontTx/>
              <a:buNone/>
              <a:tabLst/>
              <a:defRPr/>
            </a:pPr>
            <a:r>
              <a:rPr kumimoji="0" lang="lt-LT" sz="800" i="0" u="none" strike="noStrike" kern="0" cap="none" spc="0" normalizeH="0" baseline="0" noProof="0" err="1">
                <a:ln>
                  <a:noFill/>
                </a:ln>
                <a:effectLst/>
                <a:uLnTx/>
                <a:uFillTx/>
                <a:latin typeface="+mj-lt"/>
              </a:rPr>
              <a:t>Public</a:t>
            </a:r>
            <a:r>
              <a:rPr kumimoji="0" lang="lt-LT" sz="800" i="0" u="none" strike="noStrike" kern="0" cap="none" spc="0" normalizeH="0" baseline="0" noProof="0">
                <a:ln>
                  <a:noFill/>
                </a:ln>
                <a:effectLst/>
                <a:uLnTx/>
                <a:uFillTx/>
                <a:latin typeface="+mj-lt"/>
              </a:rPr>
              <a:t> </a:t>
            </a:r>
            <a:r>
              <a:rPr kumimoji="0" lang="en-US" sz="800" i="0" u="none" strike="noStrike" kern="0" cap="none" spc="0" normalizeH="0" baseline="0" noProof="0">
                <a:ln>
                  <a:noFill/>
                </a:ln>
                <a:effectLst/>
                <a:uLnTx/>
                <a:uFillTx/>
                <a:latin typeface="+mj-lt"/>
              </a:rPr>
              <a:t>placement</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800" i="0" u="none" strike="noStrike" kern="0" cap="none" spc="0" normalizeH="0" baseline="0" noProof="0">
                <a:ln>
                  <a:noFill/>
                </a:ln>
                <a:effectLst/>
                <a:uLnTx/>
                <a:uFillTx/>
                <a:latin typeface="+mj-lt"/>
              </a:rPr>
              <a:t>Acted as Sole Manager</a:t>
            </a:r>
            <a:endParaRPr kumimoji="0" lang="lt-LT" sz="800" i="0" u="none" strike="noStrike" kern="0" cap="none" spc="0" normalizeH="0" baseline="0" noProof="0">
              <a:ln>
                <a:noFill/>
              </a:ln>
              <a:effectLst/>
              <a:uLnTx/>
              <a:uFillTx/>
              <a:latin typeface="+mj-lt"/>
            </a:endParaRPr>
          </a:p>
        </p:txBody>
      </p:sp>
      <p:sp>
        <p:nvSpPr>
          <p:cNvPr id="14" name="Rectangle 13">
            <a:extLst>
              <a:ext uri="{FF2B5EF4-FFF2-40B4-BE49-F238E27FC236}">
                <a16:creationId xmlns:a16="http://schemas.microsoft.com/office/drawing/2014/main" id="{F0AFABCA-028C-AA20-4989-43512ECC3844}"/>
              </a:ext>
            </a:extLst>
          </p:cNvPr>
          <p:cNvSpPr/>
          <p:nvPr/>
        </p:nvSpPr>
        <p:spPr>
          <a:xfrm>
            <a:off x="380998" y="4401259"/>
            <a:ext cx="2583825" cy="1448644"/>
          </a:xfrm>
          <a:prstGeom prst="rect">
            <a:avLst/>
          </a:prstGeom>
          <a:solidFill>
            <a:srgbClr val="FFFFFF"/>
          </a:solidFill>
          <a:ln w="25400" cap="flat">
            <a:noFill/>
            <a:prstDash val="solid"/>
            <a:round/>
          </a:ln>
          <a:effectLst>
            <a:outerShdw blurRad="317500" dir="2700000" algn="tl" rotWithShape="0">
              <a:prstClr val="black">
                <a:alpha val="10000"/>
              </a:prstClr>
            </a:outerShdw>
          </a:effectLst>
          <a:sp3d/>
        </p:spPr>
        <p:txBody>
          <a:bodyPr rot="0" spcFirstLastPara="1" vertOverflow="overflow" horzOverflow="overflow" vert="horz" wrap="square" lIns="50800" tIns="50800" rIns="50800" bIns="50800" numCol="1" spcCol="381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t-LT" sz="800" b="0" i="0" u="none" strike="noStrike" kern="0" cap="none" spc="0" normalizeH="0" baseline="0" noProof="0">
              <a:ln>
                <a:noFill/>
              </a:ln>
              <a:effectLst/>
              <a:uLnTx/>
              <a:uFillTx/>
              <a:latin typeface="+mj-lt"/>
            </a:endParaRPr>
          </a:p>
        </p:txBody>
      </p:sp>
      <p:sp>
        <p:nvSpPr>
          <p:cNvPr id="15" name="Rectangle 14">
            <a:extLst>
              <a:ext uri="{FF2B5EF4-FFF2-40B4-BE49-F238E27FC236}">
                <a16:creationId xmlns:a16="http://schemas.microsoft.com/office/drawing/2014/main" id="{647750C6-ACE6-CCF3-970A-ACA85F1B07B7}"/>
              </a:ext>
            </a:extLst>
          </p:cNvPr>
          <p:cNvSpPr/>
          <p:nvPr/>
        </p:nvSpPr>
        <p:spPr>
          <a:xfrm>
            <a:off x="3077343" y="4401259"/>
            <a:ext cx="2583825" cy="1448644"/>
          </a:xfrm>
          <a:prstGeom prst="rect">
            <a:avLst/>
          </a:prstGeom>
          <a:solidFill>
            <a:srgbClr val="FFFFFF"/>
          </a:solidFill>
          <a:ln w="25400" cap="flat">
            <a:noFill/>
            <a:prstDash val="solid"/>
            <a:round/>
          </a:ln>
          <a:effectLst>
            <a:outerShdw blurRad="317500" dir="2700000" algn="tl" rotWithShape="0">
              <a:prstClr val="black">
                <a:alpha val="10000"/>
              </a:prstClr>
            </a:outerShdw>
          </a:effectLst>
          <a:sp3d/>
        </p:spPr>
        <p:txBody>
          <a:bodyPr rot="0" spcFirstLastPara="1" vertOverflow="overflow" horzOverflow="overflow" vert="horz" wrap="square" lIns="50800" tIns="50800" rIns="50800" bIns="50800" numCol="1" spcCol="381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t-LT" sz="800" b="0" i="0" u="none" strike="noStrike" kern="0" cap="none" spc="0" normalizeH="0" baseline="0" noProof="0">
              <a:ln>
                <a:noFill/>
              </a:ln>
              <a:effectLst/>
              <a:uLnTx/>
              <a:uFillTx/>
              <a:latin typeface="+mj-lt"/>
            </a:endParaRPr>
          </a:p>
        </p:txBody>
      </p:sp>
      <p:sp>
        <p:nvSpPr>
          <p:cNvPr id="16" name="TextBox 15">
            <a:extLst>
              <a:ext uri="{FF2B5EF4-FFF2-40B4-BE49-F238E27FC236}">
                <a16:creationId xmlns:a16="http://schemas.microsoft.com/office/drawing/2014/main" id="{77D2DD31-0B8B-5DB0-386C-966F68D51B11}"/>
              </a:ext>
            </a:extLst>
          </p:cNvPr>
          <p:cNvSpPr txBox="1"/>
          <p:nvPr/>
        </p:nvSpPr>
        <p:spPr>
          <a:xfrm>
            <a:off x="1639996" y="5260256"/>
            <a:ext cx="913689" cy="30704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lt-LT" sz="1400" i="0" u="none" strike="noStrike" kern="0" cap="none" spc="0" normalizeH="0" baseline="0" noProof="0">
                <a:ln>
                  <a:noFill/>
                </a:ln>
                <a:effectLst/>
                <a:uLnTx/>
                <a:uFillTx/>
                <a:latin typeface="+mj-lt"/>
              </a:rPr>
              <a:t>€</a:t>
            </a:r>
            <a:r>
              <a:rPr kumimoji="0" lang="en-US" sz="1400" i="0" u="none" strike="noStrike" kern="0" cap="none" spc="0" normalizeH="0" baseline="0" noProof="0">
                <a:ln>
                  <a:noFill/>
                </a:ln>
                <a:effectLst/>
                <a:uLnTx/>
                <a:uFillTx/>
                <a:latin typeface="+mj-lt"/>
              </a:rPr>
              <a:t>10m</a:t>
            </a:r>
            <a:endParaRPr kumimoji="0" lang="lt-LT" sz="1400" i="0" u="none" strike="noStrike" kern="0" cap="none" spc="0" normalizeH="0" baseline="0" noProof="0">
              <a:ln>
                <a:noFill/>
              </a:ln>
              <a:effectLst/>
              <a:uLnTx/>
              <a:uFillTx/>
              <a:latin typeface="+mj-lt"/>
            </a:endParaRPr>
          </a:p>
        </p:txBody>
      </p:sp>
      <p:sp>
        <p:nvSpPr>
          <p:cNvPr id="18" name="TextBox 17">
            <a:extLst>
              <a:ext uri="{FF2B5EF4-FFF2-40B4-BE49-F238E27FC236}">
                <a16:creationId xmlns:a16="http://schemas.microsoft.com/office/drawing/2014/main" id="{EB3D3406-91B8-C267-9756-CF4630941046}"/>
              </a:ext>
            </a:extLst>
          </p:cNvPr>
          <p:cNvSpPr txBox="1"/>
          <p:nvPr/>
        </p:nvSpPr>
        <p:spPr>
          <a:xfrm>
            <a:off x="1639995" y="4642531"/>
            <a:ext cx="1324827" cy="783064"/>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lt-LT" sz="800" b="1" i="0" u="none" strike="noStrike" kern="0" cap="none" spc="0" normalizeH="0" baseline="0" noProof="0">
                <a:ln>
                  <a:noFill/>
                </a:ln>
                <a:effectLst/>
                <a:uLnTx/>
                <a:uFillTx/>
                <a:latin typeface="+mj-lt"/>
              </a:rPr>
              <a:t>UAB „Sostinės bokštai“</a:t>
            </a:r>
          </a:p>
          <a:p>
            <a:pPr marL="0" marR="0" lvl="0" indent="0" defTabSz="914400" eaLnBrk="1" fontAlgn="auto" latinLnBrk="0" hangingPunct="1">
              <a:lnSpc>
                <a:spcPct val="100000"/>
              </a:lnSpc>
              <a:spcBef>
                <a:spcPts val="600"/>
              </a:spcBef>
              <a:spcAft>
                <a:spcPts val="0"/>
              </a:spcAft>
              <a:buClrTx/>
              <a:buSzTx/>
              <a:buFontTx/>
              <a:buNone/>
              <a:tabLst/>
              <a:defRPr/>
            </a:pPr>
            <a:r>
              <a:rPr kumimoji="0" lang="lt-LT" sz="800" i="0" u="none" strike="noStrike" kern="0" cap="none" spc="0" normalizeH="0" baseline="0" noProof="0" err="1">
                <a:ln>
                  <a:noFill/>
                </a:ln>
                <a:effectLst/>
                <a:uLnTx/>
                <a:uFillTx/>
                <a:latin typeface="+mj-lt"/>
              </a:rPr>
              <a:t>Public</a:t>
            </a:r>
            <a:r>
              <a:rPr kumimoji="0" lang="lt-LT" sz="800" i="0" u="none" strike="noStrike" kern="0" cap="none" spc="0" normalizeH="0" baseline="0" noProof="0">
                <a:ln>
                  <a:noFill/>
                </a:ln>
                <a:effectLst/>
                <a:uLnTx/>
                <a:uFillTx/>
                <a:latin typeface="+mj-lt"/>
              </a:rPr>
              <a:t> </a:t>
            </a:r>
            <a:r>
              <a:rPr kumimoji="0" lang="en-US" sz="800" i="0" u="none" strike="noStrike" kern="0" cap="none" spc="0" normalizeH="0" baseline="0" noProof="0">
                <a:ln>
                  <a:noFill/>
                </a:ln>
                <a:effectLst/>
                <a:uLnTx/>
                <a:uFillTx/>
                <a:latin typeface="+mj-lt"/>
              </a:rPr>
              <a:t>placement</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800" i="0" u="none" strike="noStrike" kern="0" cap="none" spc="0" normalizeH="0" baseline="0" noProof="0">
                <a:ln>
                  <a:noFill/>
                </a:ln>
                <a:effectLst/>
                <a:uLnTx/>
                <a:uFillTx/>
                <a:latin typeface="+mj-lt"/>
              </a:rPr>
              <a:t>Acted as Joint Manager</a:t>
            </a:r>
          </a:p>
        </p:txBody>
      </p:sp>
      <p:sp>
        <p:nvSpPr>
          <p:cNvPr id="19" name="TextBox 18">
            <a:extLst>
              <a:ext uri="{FF2B5EF4-FFF2-40B4-BE49-F238E27FC236}">
                <a16:creationId xmlns:a16="http://schemas.microsoft.com/office/drawing/2014/main" id="{B11B74C3-41C0-3D9C-F4E1-7969861C874F}"/>
              </a:ext>
            </a:extLst>
          </p:cNvPr>
          <p:cNvSpPr txBox="1"/>
          <p:nvPr/>
        </p:nvSpPr>
        <p:spPr>
          <a:xfrm>
            <a:off x="4319866" y="5210955"/>
            <a:ext cx="471693" cy="307044"/>
          </a:xfrm>
          <a:prstGeom prst="rect">
            <a:avLst/>
          </a:prstGeom>
          <a:noFill/>
          <a:ln w="12700" cap="flat">
            <a:noFill/>
            <a:miter lim="400000"/>
          </a:ln>
          <a:effectLst/>
          <a:sp3d/>
        </p:spPr>
        <p:txBody>
          <a:bodyPr rot="0" spcFirstLastPara="1" vertOverflow="overflow" horzOverflow="overflow" vert="horz" wrap="none" lIns="50800" tIns="50800" rIns="50800" bIns="50800" numCol="1" spcCol="38100" rtlCol="0" anchor="t" anchorCtr="0">
            <a:no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lt-LT" sz="1400" i="0" u="none" strike="noStrike" kern="0" cap="none" spc="0" normalizeH="0" baseline="0" noProof="0">
                <a:ln>
                  <a:noFill/>
                </a:ln>
                <a:effectLst/>
                <a:uLnTx/>
                <a:uFillTx/>
                <a:latin typeface="+mj-lt"/>
              </a:rPr>
              <a:t>€</a:t>
            </a:r>
            <a:r>
              <a:rPr kumimoji="0" lang="en-US" sz="1400" i="0" u="none" strike="noStrike" kern="0" cap="none" spc="0" normalizeH="0" baseline="0" noProof="0">
                <a:ln>
                  <a:noFill/>
                </a:ln>
                <a:effectLst/>
                <a:uLnTx/>
                <a:uFillTx/>
                <a:latin typeface="+mj-lt"/>
              </a:rPr>
              <a:t>5m</a:t>
            </a:r>
            <a:endParaRPr kumimoji="0" lang="lt-LT" sz="1400" i="0" u="none" strike="noStrike" kern="0" cap="none" spc="0" normalizeH="0" baseline="0" noProof="0">
              <a:ln>
                <a:noFill/>
              </a:ln>
              <a:effectLst/>
              <a:uLnTx/>
              <a:uFillTx/>
              <a:latin typeface="+mj-lt"/>
            </a:endParaRPr>
          </a:p>
        </p:txBody>
      </p:sp>
      <p:sp>
        <p:nvSpPr>
          <p:cNvPr id="20" name="TextBox 19">
            <a:extLst>
              <a:ext uri="{FF2B5EF4-FFF2-40B4-BE49-F238E27FC236}">
                <a16:creationId xmlns:a16="http://schemas.microsoft.com/office/drawing/2014/main" id="{10A1EE7F-152E-CB97-E152-D70BED16DB3B}"/>
              </a:ext>
            </a:extLst>
          </p:cNvPr>
          <p:cNvSpPr txBox="1"/>
          <p:nvPr/>
        </p:nvSpPr>
        <p:spPr>
          <a:xfrm>
            <a:off x="4319866" y="4662989"/>
            <a:ext cx="1341302" cy="613318"/>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t" anchorCtr="0">
            <a:noAutofit/>
          </a:bodyPr>
          <a:lstStyle/>
          <a:p>
            <a:pPr lvl="0">
              <a:spcBef>
                <a:spcPts val="600"/>
              </a:spcBef>
              <a:defRPr/>
            </a:pPr>
            <a:r>
              <a:rPr lang="lt-LT" sz="800" b="1" kern="0"/>
              <a:t>UAB „</a:t>
            </a:r>
            <a:r>
              <a:rPr lang="en-US" sz="800" b="1" kern="0" err="1"/>
              <a:t>Hotrema</a:t>
            </a:r>
            <a:r>
              <a:rPr lang="lt-LT" sz="800" b="1" kern="0"/>
              <a:t>“</a:t>
            </a:r>
          </a:p>
          <a:p>
            <a:pPr>
              <a:spcBef>
                <a:spcPts val="600"/>
              </a:spcBef>
              <a:defRPr/>
            </a:pPr>
            <a:r>
              <a:rPr lang="lt-LT" sz="800" kern="0"/>
              <a:t>Public </a:t>
            </a:r>
            <a:r>
              <a:rPr lang="en-US" sz="800" kern="0"/>
              <a:t>placement</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800" i="0" u="none" strike="noStrike" kern="0" cap="none" spc="0" normalizeH="0" baseline="0" noProof="0">
                <a:ln>
                  <a:noFill/>
                </a:ln>
                <a:effectLst/>
                <a:uLnTx/>
                <a:uFillTx/>
                <a:latin typeface="+mj-lt"/>
              </a:rPr>
              <a:t>Acted as Sole Manager</a:t>
            </a:r>
            <a:endParaRPr kumimoji="0" lang="lt-LT" sz="800" i="0" u="none" strike="noStrike" kern="0" cap="none" spc="0" normalizeH="0" baseline="0" noProof="0">
              <a:ln>
                <a:noFill/>
              </a:ln>
              <a:effectLst/>
              <a:uLnTx/>
              <a:uFillTx/>
              <a:latin typeface="+mj-lt"/>
            </a:endParaRPr>
          </a:p>
        </p:txBody>
      </p:sp>
      <p:pic>
        <p:nvPicPr>
          <p:cNvPr id="22" name="Picture 21">
            <a:extLst>
              <a:ext uri="{FF2B5EF4-FFF2-40B4-BE49-F238E27FC236}">
                <a16:creationId xmlns:a16="http://schemas.microsoft.com/office/drawing/2014/main" id="{7A56B56B-417D-FA48-90CC-5A3B440B7271}"/>
              </a:ext>
            </a:extLst>
          </p:cNvPr>
          <p:cNvPicPr>
            <a:picLocks noChangeAspect="1"/>
          </p:cNvPicPr>
          <p:nvPr/>
        </p:nvPicPr>
        <p:blipFill>
          <a:blip r:embed="rId7"/>
          <a:stretch>
            <a:fillRect/>
          </a:stretch>
        </p:blipFill>
        <p:spPr>
          <a:xfrm>
            <a:off x="562621" y="4964843"/>
            <a:ext cx="862516" cy="311464"/>
          </a:xfrm>
          <a:prstGeom prst="rect">
            <a:avLst/>
          </a:prstGeom>
        </p:spPr>
      </p:pic>
      <p:graphicFrame>
        <p:nvGraphicFramePr>
          <p:cNvPr id="4" name="Content Placeholder 15">
            <a:extLst>
              <a:ext uri="{FF2B5EF4-FFF2-40B4-BE49-F238E27FC236}">
                <a16:creationId xmlns:a16="http://schemas.microsoft.com/office/drawing/2014/main" id="{878C2134-DDEC-A57D-EA8A-DE7B7DDBE531}"/>
              </a:ext>
            </a:extLst>
          </p:cNvPr>
          <p:cNvGraphicFramePr>
            <a:graphicFrameLocks/>
          </p:cNvGraphicFramePr>
          <p:nvPr>
            <p:custDataLst>
              <p:tags r:id="rId2"/>
            </p:custDataLst>
            <p:extLst>
              <p:ext uri="{D42A27DB-BD31-4B8C-83A1-F6EECF244321}">
                <p14:modId xmlns:p14="http://schemas.microsoft.com/office/powerpoint/2010/main" val="539134506"/>
              </p:ext>
            </p:extLst>
          </p:nvPr>
        </p:nvGraphicFramePr>
        <p:xfrm>
          <a:off x="6351991" y="1112894"/>
          <a:ext cx="5459007" cy="2128323"/>
        </p:xfrm>
        <a:graphic>
          <a:graphicData uri="http://schemas.openxmlformats.org/drawingml/2006/chart">
            <c:chart xmlns:c="http://schemas.openxmlformats.org/drawingml/2006/chart" xmlns:r="http://schemas.openxmlformats.org/officeDocument/2006/relationships" r:id="rId8"/>
          </a:graphicData>
        </a:graphic>
      </p:graphicFrame>
      <p:pic>
        <p:nvPicPr>
          <p:cNvPr id="29" name="Picture 28">
            <a:extLst>
              <a:ext uri="{FF2B5EF4-FFF2-40B4-BE49-F238E27FC236}">
                <a16:creationId xmlns:a16="http://schemas.microsoft.com/office/drawing/2014/main" id="{B839F47C-FB0E-6DE8-B261-D0DD65B44026}"/>
              </a:ext>
            </a:extLst>
          </p:cNvPr>
          <p:cNvPicPr>
            <a:picLocks noChangeAspect="1"/>
          </p:cNvPicPr>
          <p:nvPr/>
        </p:nvPicPr>
        <p:blipFill>
          <a:blip r:embed="rId9"/>
          <a:stretch>
            <a:fillRect/>
          </a:stretch>
        </p:blipFill>
        <p:spPr>
          <a:xfrm>
            <a:off x="3165937" y="4900585"/>
            <a:ext cx="1053323" cy="359671"/>
          </a:xfrm>
          <a:prstGeom prst="rect">
            <a:avLst/>
          </a:prstGeom>
        </p:spPr>
      </p:pic>
      <p:pic>
        <p:nvPicPr>
          <p:cNvPr id="32" name="Picture 31">
            <a:extLst>
              <a:ext uri="{FF2B5EF4-FFF2-40B4-BE49-F238E27FC236}">
                <a16:creationId xmlns:a16="http://schemas.microsoft.com/office/drawing/2014/main" id="{2008EB7E-E726-EF96-DCC0-87410E3EA96B}"/>
              </a:ext>
            </a:extLst>
          </p:cNvPr>
          <p:cNvPicPr>
            <a:picLocks noChangeAspect="1"/>
          </p:cNvPicPr>
          <p:nvPr/>
        </p:nvPicPr>
        <p:blipFill>
          <a:blip r:embed="rId10"/>
          <a:stretch>
            <a:fillRect/>
          </a:stretch>
        </p:blipFill>
        <p:spPr>
          <a:xfrm>
            <a:off x="559839" y="3170316"/>
            <a:ext cx="873546" cy="795551"/>
          </a:xfrm>
          <a:prstGeom prst="rect">
            <a:avLst/>
          </a:prstGeom>
        </p:spPr>
      </p:pic>
      <p:pic>
        <p:nvPicPr>
          <p:cNvPr id="34" name="Picture 33">
            <a:extLst>
              <a:ext uri="{FF2B5EF4-FFF2-40B4-BE49-F238E27FC236}">
                <a16:creationId xmlns:a16="http://schemas.microsoft.com/office/drawing/2014/main" id="{130B7786-78B3-AA5E-8402-3FF3E349DB06}"/>
              </a:ext>
            </a:extLst>
          </p:cNvPr>
          <p:cNvPicPr>
            <a:picLocks noChangeAspect="1"/>
          </p:cNvPicPr>
          <p:nvPr/>
        </p:nvPicPr>
        <p:blipFill>
          <a:blip r:embed="rId11"/>
          <a:stretch>
            <a:fillRect/>
          </a:stretch>
        </p:blipFill>
        <p:spPr>
          <a:xfrm>
            <a:off x="3207780" y="3241217"/>
            <a:ext cx="895734" cy="454175"/>
          </a:xfrm>
          <a:prstGeom prst="rect">
            <a:avLst/>
          </a:prstGeom>
        </p:spPr>
      </p:pic>
      <p:sp>
        <p:nvSpPr>
          <p:cNvPr id="21" name="Slide Number Placeholder 20">
            <a:extLst>
              <a:ext uri="{FF2B5EF4-FFF2-40B4-BE49-F238E27FC236}">
                <a16:creationId xmlns:a16="http://schemas.microsoft.com/office/drawing/2014/main" id="{483A7DC0-2897-5E70-39B8-DF4C77472299}"/>
              </a:ext>
            </a:extLst>
          </p:cNvPr>
          <p:cNvSpPr>
            <a:spLocks noGrp="1"/>
          </p:cNvSpPr>
          <p:nvPr>
            <p:ph type="sldNum" sz="quarter" idx="35"/>
          </p:nvPr>
        </p:nvSpPr>
        <p:spPr/>
        <p:txBody>
          <a:bodyPr/>
          <a:lstStyle/>
          <a:p>
            <a:fld id="{C3BB1ECD-3C15-6449-8A7A-6FD3C9A35B7B}" type="slidenum">
              <a:rPr lang="en-US" smtClean="0"/>
              <a:pPr/>
              <a:t>23</a:t>
            </a:fld>
            <a:endParaRPr lang="en-US"/>
          </a:p>
        </p:txBody>
      </p:sp>
    </p:spTree>
    <p:extLst>
      <p:ext uri="{BB962C8B-B14F-4D97-AF65-F5344CB8AC3E}">
        <p14:creationId xmlns:p14="http://schemas.microsoft.com/office/powerpoint/2010/main" val="2851155809"/>
      </p:ext>
    </p:extLst>
  </p:cSld>
  <p:clrMapOvr>
    <a:masterClrMapping/>
  </p:clrMapOvr>
  <p:extLst>
    <p:ext uri="{6950BFC3-D8DA-4A85-94F7-54DA5524770B}">
      <p188:commentRel xmlns:p188="http://schemas.microsoft.com/office/powerpoint/2018/8/main" r:id="rId5"/>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8"/>
            <a:ext cx="5546707" cy="222748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Renovation </a:t>
            </a:r>
            <a:r>
              <a:rPr lang="lt-LT"/>
              <a:t>Financing</a:t>
            </a:r>
            <a:endParaRPr lang="en-US"/>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err="1"/>
              <a:t>Key</a:t>
            </a:r>
            <a:r>
              <a:rPr lang="lt-LT"/>
              <a:t> </a:t>
            </a:r>
            <a:r>
              <a:rPr lang="lt-LT" err="1"/>
              <a:t>Highlights</a:t>
            </a:r>
            <a:endParaRPr lang="lt-LT"/>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0550" y="858618"/>
            <a:ext cx="5230118" cy="332399"/>
          </a:xfrm>
        </p:spPr>
        <p:txBody>
          <a:bodyPr>
            <a:noAutofit/>
          </a:bodyPr>
          <a:lstStyle/>
          <a:p>
            <a:r>
              <a:rPr lang="en-US"/>
              <a:t>Total Interest and Commission Income (€’m)</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414061"/>
            <a:ext cx="5126037"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We continue to experience steady growth in our contracted volumes</a:t>
            </a:r>
          </a:p>
          <a:p>
            <a:pPr marL="228600" marR="0" lvl="0" indent="-228600" algn="l" defTabSz="914400" rtl="0" eaLnBrk="1" fontAlgn="auto" latinLnBrk="0" hangingPunct="1">
              <a:lnSpc>
                <a:spcPct val="100000"/>
              </a:lnSpc>
              <a:spcBef>
                <a:spcPts val="10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Interest income has slowed due to declining interest rates; however, commission income continues to grow</a:t>
            </a:r>
          </a:p>
          <a:p>
            <a:pPr marL="228600" marR="0" lvl="0" indent="-228600" algn="l" defTabSz="914400" rtl="0" eaLnBrk="1" fontAlgn="auto" latinLnBrk="0" hangingPunct="1">
              <a:lnSpc>
                <a:spcPct val="100000"/>
              </a:lnSpc>
              <a:spcBef>
                <a:spcPts val="10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Asset quality remains strong, with loans delayed over 90 days performing better than the overall bank portfolio</a:t>
            </a: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649145"/>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Renovation Portfolio (€’m)</a:t>
            </a:r>
          </a:p>
        </p:txBody>
      </p:sp>
      <p:sp>
        <p:nvSpPr>
          <p:cNvPr id="8" name="Text Placeholder 16">
            <a:extLst>
              <a:ext uri="{FF2B5EF4-FFF2-40B4-BE49-F238E27FC236}">
                <a16:creationId xmlns:a16="http://schemas.microsoft.com/office/drawing/2014/main" id="{F89DB428-0FA3-0A5F-9141-8BB53683197E}"/>
              </a:ext>
            </a:extLst>
          </p:cNvPr>
          <p:cNvSpPr txBox="1">
            <a:spLocks/>
          </p:cNvSpPr>
          <p:nvPr/>
        </p:nvSpPr>
        <p:spPr>
          <a:xfrm>
            <a:off x="6351991" y="3649145"/>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E2841"/>
                </a:solidFill>
                <a:effectLst/>
                <a:uLnTx/>
                <a:uFillTx/>
                <a:latin typeface="Arial" panose="020B0604020202020204"/>
                <a:ea typeface="+mn-ea"/>
                <a:cs typeface="+mn-cs"/>
              </a:rPr>
              <a:t>Low Levels of NPL</a:t>
            </a:r>
          </a:p>
        </p:txBody>
      </p:sp>
      <p:graphicFrame>
        <p:nvGraphicFramePr>
          <p:cNvPr id="122" name="Content Placeholder 15">
            <a:extLst>
              <a:ext uri="{FF2B5EF4-FFF2-40B4-BE49-F238E27FC236}">
                <a16:creationId xmlns:a16="http://schemas.microsoft.com/office/drawing/2014/main" id="{FC97C514-59BD-19B3-D71C-24D3C65A3329}"/>
              </a:ext>
            </a:extLst>
          </p:cNvPr>
          <p:cNvGraphicFramePr>
            <a:graphicFrameLocks/>
          </p:cNvGraphicFramePr>
          <p:nvPr>
            <p:custDataLst>
              <p:tags r:id="rId1"/>
            </p:custDataLst>
            <p:extLst>
              <p:ext uri="{D42A27DB-BD31-4B8C-83A1-F6EECF244321}">
                <p14:modId xmlns:p14="http://schemas.microsoft.com/office/powerpoint/2010/main" val="2659399244"/>
              </p:ext>
            </p:extLst>
          </p:nvPr>
        </p:nvGraphicFramePr>
        <p:xfrm>
          <a:off x="6351991" y="4053886"/>
          <a:ext cx="5228677" cy="242311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ontent Placeholder 15">
            <a:extLst>
              <a:ext uri="{FF2B5EF4-FFF2-40B4-BE49-F238E27FC236}">
                <a16:creationId xmlns:a16="http://schemas.microsoft.com/office/drawing/2014/main" id="{ED99CF68-9344-2435-A62D-80A09981B296}"/>
              </a:ext>
            </a:extLst>
          </p:cNvPr>
          <p:cNvGraphicFramePr>
            <a:graphicFrameLocks/>
          </p:cNvGraphicFramePr>
          <p:nvPr>
            <p:custDataLst>
              <p:tags r:id="rId2"/>
            </p:custDataLst>
          </p:nvPr>
        </p:nvGraphicFramePr>
        <p:xfrm>
          <a:off x="380999" y="4053887"/>
          <a:ext cx="5126039" cy="205815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ontent Placeholder 15">
            <a:extLst>
              <a:ext uri="{FF2B5EF4-FFF2-40B4-BE49-F238E27FC236}">
                <a16:creationId xmlns:a16="http://schemas.microsoft.com/office/drawing/2014/main" id="{956EFE8E-CE7E-9974-8023-E967C49A2A71}"/>
              </a:ext>
            </a:extLst>
          </p:cNvPr>
          <p:cNvGraphicFramePr>
            <a:graphicFrameLocks/>
          </p:cNvGraphicFramePr>
          <p:nvPr>
            <p:custDataLst>
              <p:tags r:id="rId3"/>
            </p:custDataLst>
          </p:nvPr>
        </p:nvGraphicFramePr>
        <p:xfrm>
          <a:off x="6300497" y="1211642"/>
          <a:ext cx="5331663" cy="1895083"/>
        </p:xfrm>
        <a:graphic>
          <a:graphicData uri="http://schemas.openxmlformats.org/drawingml/2006/chart">
            <c:chart xmlns:c="http://schemas.openxmlformats.org/drawingml/2006/chart" xmlns:r="http://schemas.openxmlformats.org/officeDocument/2006/relationships" r:id="rId9"/>
          </a:graphicData>
        </a:graphic>
      </p:graphicFrame>
      <p:sp>
        <p:nvSpPr>
          <p:cNvPr id="9" name="Slide Number Placeholder 8">
            <a:extLst>
              <a:ext uri="{FF2B5EF4-FFF2-40B4-BE49-F238E27FC236}">
                <a16:creationId xmlns:a16="http://schemas.microsoft.com/office/drawing/2014/main" id="{070BF8F1-DA83-90F2-47E7-A1D19B0740F3}"/>
              </a:ext>
            </a:extLst>
          </p:cNvPr>
          <p:cNvSpPr>
            <a:spLocks noGrp="1"/>
          </p:cNvSpPr>
          <p:nvPr>
            <p:ph type="sldNum" sz="quarter" idx="35"/>
          </p:nvPr>
        </p:nvSpPr>
        <p:spPr/>
        <p:txBody>
          <a:bodyPr/>
          <a:lstStyle/>
          <a:p>
            <a:fld id="{C3BB1ECD-3C15-6449-8A7A-6FD3C9A35B7B}" type="slidenum">
              <a:rPr lang="en-US" smtClean="0"/>
              <a:pPr/>
              <a:t>24</a:t>
            </a:fld>
            <a:endParaRPr lang="en-US"/>
          </a:p>
        </p:txBody>
      </p:sp>
    </p:spTree>
    <p:extLst>
      <p:ext uri="{BB962C8B-B14F-4D97-AF65-F5344CB8AC3E}">
        <p14:creationId xmlns:p14="http://schemas.microsoft.com/office/powerpoint/2010/main" val="640808913"/>
      </p:ext>
    </p:extLst>
  </p:cSld>
  <p:clrMapOvr>
    <a:masterClrMapping/>
  </p:clrMapOvr>
  <p:extLst>
    <p:ext uri="{6950BFC3-D8DA-4A85-94F7-54DA5524770B}">
      <p188:commentRel xmlns:p188="http://schemas.microsoft.com/office/powerpoint/2018/8/main" r:id="rId6"/>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236D-EF23-B8F9-AA3D-DEA9B258F131}"/>
              </a:ext>
            </a:extLst>
          </p:cNvPr>
          <p:cNvSpPr>
            <a:spLocks noGrp="1"/>
          </p:cNvSpPr>
          <p:nvPr>
            <p:ph type="title"/>
          </p:nvPr>
        </p:nvSpPr>
        <p:spPr>
          <a:xfrm>
            <a:off x="381001" y="3013501"/>
            <a:ext cx="7154205" cy="830997"/>
          </a:xfrm>
        </p:spPr>
        <p:txBody>
          <a:bodyPr/>
          <a:lstStyle/>
          <a:p>
            <a:r>
              <a:rPr lang="lt-LT" sz="6000" err="1"/>
              <a:t>Appendix</a:t>
            </a:r>
            <a:endParaRPr lang="lt-LT" sz="6000"/>
          </a:p>
        </p:txBody>
      </p:sp>
    </p:spTree>
    <p:extLst>
      <p:ext uri="{BB962C8B-B14F-4D97-AF65-F5344CB8AC3E}">
        <p14:creationId xmlns:p14="http://schemas.microsoft.com/office/powerpoint/2010/main" val="2825333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C9E4B9-DACD-AF90-89C4-49CF549D1B67}"/>
              </a:ext>
            </a:extLst>
          </p:cNvPr>
          <p:cNvSpPr>
            <a:spLocks noGrp="1"/>
          </p:cNvSpPr>
          <p:nvPr>
            <p:ph type="title"/>
          </p:nvPr>
        </p:nvSpPr>
        <p:spPr>
          <a:xfrm>
            <a:off x="380999" y="381000"/>
            <a:ext cx="8763001" cy="332399"/>
          </a:xfrm>
        </p:spPr>
        <p:txBody>
          <a:bodyPr/>
          <a:lstStyle/>
          <a:p>
            <a:r>
              <a:rPr lang="en-US"/>
              <a:t>Income Statement</a:t>
            </a:r>
            <a:endParaRPr lang="lt-LT"/>
          </a:p>
        </p:txBody>
      </p:sp>
      <p:graphicFrame>
        <p:nvGraphicFramePr>
          <p:cNvPr id="41" name="Table 40">
            <a:extLst>
              <a:ext uri="{FF2B5EF4-FFF2-40B4-BE49-F238E27FC236}">
                <a16:creationId xmlns:a16="http://schemas.microsoft.com/office/drawing/2014/main" id="{AC31689D-E3BD-A1A9-8DBD-E58973AD27D1}"/>
              </a:ext>
            </a:extLst>
          </p:cNvPr>
          <p:cNvGraphicFramePr>
            <a:graphicFrameLocks noGrp="1"/>
          </p:cNvGraphicFramePr>
          <p:nvPr>
            <p:extLst>
              <p:ext uri="{D42A27DB-BD31-4B8C-83A1-F6EECF244321}">
                <p14:modId xmlns:p14="http://schemas.microsoft.com/office/powerpoint/2010/main" val="3119365581"/>
              </p:ext>
            </p:extLst>
          </p:nvPr>
        </p:nvGraphicFramePr>
        <p:xfrm>
          <a:off x="380999" y="1011382"/>
          <a:ext cx="10584182" cy="4730079"/>
        </p:xfrm>
        <a:graphic>
          <a:graphicData uri="http://schemas.openxmlformats.org/drawingml/2006/table">
            <a:tbl>
              <a:tblPr/>
              <a:tblGrid>
                <a:gridCol w="4579755">
                  <a:extLst>
                    <a:ext uri="{9D8B030D-6E8A-4147-A177-3AD203B41FA5}">
                      <a16:colId xmlns:a16="http://schemas.microsoft.com/office/drawing/2014/main" val="2751858026"/>
                    </a:ext>
                  </a:extLst>
                </a:gridCol>
                <a:gridCol w="2309907">
                  <a:extLst>
                    <a:ext uri="{9D8B030D-6E8A-4147-A177-3AD203B41FA5}">
                      <a16:colId xmlns:a16="http://schemas.microsoft.com/office/drawing/2014/main" val="2836774984"/>
                    </a:ext>
                  </a:extLst>
                </a:gridCol>
                <a:gridCol w="1798131">
                  <a:extLst>
                    <a:ext uri="{9D8B030D-6E8A-4147-A177-3AD203B41FA5}">
                      <a16:colId xmlns:a16="http://schemas.microsoft.com/office/drawing/2014/main" val="1630707532"/>
                    </a:ext>
                  </a:extLst>
                </a:gridCol>
                <a:gridCol w="1896389">
                  <a:extLst>
                    <a:ext uri="{9D8B030D-6E8A-4147-A177-3AD203B41FA5}">
                      <a16:colId xmlns:a16="http://schemas.microsoft.com/office/drawing/2014/main" val="966321299"/>
                    </a:ext>
                  </a:extLst>
                </a:gridCol>
              </a:tblGrid>
              <a:tr h="230678">
                <a:tc>
                  <a:txBody>
                    <a:bodyPr/>
                    <a:lstStyle/>
                    <a:p>
                      <a:pPr algn="l" fontAlgn="ctr"/>
                      <a:r>
                        <a:rPr lang="en-US" sz="900" b="1" i="0" u="none" strike="noStrike">
                          <a:solidFill>
                            <a:schemeClr val="tx1"/>
                          </a:solidFill>
                          <a:effectLst/>
                          <a:latin typeface="+mj-lt"/>
                        </a:rPr>
                        <a:t> </a:t>
                      </a:r>
                    </a:p>
                  </a:txBody>
                  <a:tcPr marL="0" marR="0" marT="0" marB="0" anchor="ctr">
                    <a:lnL w="190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1" i="0" u="none" strike="noStrike">
                          <a:solidFill>
                            <a:schemeClr val="tx1"/>
                          </a:solidFill>
                          <a:effectLst/>
                          <a:latin typeface="+mj-lt"/>
                        </a:rPr>
                        <a:t>Q2’25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1" i="0" u="none" strike="noStrike">
                          <a:solidFill>
                            <a:schemeClr val="tx1"/>
                          </a:solidFill>
                          <a:effectLst/>
                          <a:latin typeface="+mj-lt"/>
                        </a:rPr>
                        <a:t>Q2’24</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1" i="0" u="none" strike="noStrike">
                          <a:solidFill>
                            <a:schemeClr val="tx1"/>
                          </a:solidFill>
                          <a:effectLst/>
                          <a:latin typeface="+mj-lt"/>
                        </a:rPr>
                        <a:t>%∆ YoY</a:t>
                      </a:r>
                    </a:p>
                  </a:txBody>
                  <a:tcPr marL="0" marR="0" marT="0" marB="0" anchor="ctr">
                    <a:lnL>
                      <a:noFill/>
                    </a:lnL>
                    <a:lnR w="9525"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0265021"/>
                  </a:ext>
                </a:extLst>
              </a:tr>
              <a:tr h="202190">
                <a:tc>
                  <a:txBody>
                    <a:bodyPr/>
                    <a:lstStyle/>
                    <a:p>
                      <a:pPr algn="l" fontAlgn="b"/>
                      <a:r>
                        <a:rPr lang="en-US" sz="900" b="0" i="1" u="none" strike="noStrike">
                          <a:solidFill>
                            <a:srgbClr val="05164D"/>
                          </a:solidFill>
                          <a:effectLst/>
                          <a:latin typeface="+mj-lt"/>
                        </a:rPr>
                        <a:t>In </a:t>
                      </a:r>
                      <a:r>
                        <a:rPr lang="en-US" sz="900" b="0" i="0" u="none" strike="noStrike">
                          <a:solidFill>
                            <a:schemeClr val="tx1"/>
                          </a:solidFill>
                          <a:effectLst/>
                          <a:latin typeface="+mj-lt"/>
                        </a:rPr>
                        <a:t>€</a:t>
                      </a:r>
                      <a:r>
                        <a:rPr lang="en-US" sz="900" b="0" i="0" u="none" strike="noStrike">
                          <a:solidFill>
                            <a:srgbClr val="05164D"/>
                          </a:solidFill>
                          <a:effectLst/>
                          <a:latin typeface="+mj-lt"/>
                        </a:rPr>
                        <a:t>'000</a:t>
                      </a:r>
                      <a:endParaRPr lang="en-US" sz="900" b="0" i="1" u="none" strike="noStrike">
                        <a:solidFill>
                          <a:srgbClr val="05164D"/>
                        </a:solidFill>
                        <a:effectLst/>
                        <a:latin typeface="+mj-lt"/>
                      </a:endParaRPr>
                    </a:p>
                  </a:txBody>
                  <a:tcPr marL="14400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rgbClr val="05164D"/>
                          </a:solidFill>
                          <a:effectLst/>
                          <a:latin typeface="+mj-lt"/>
                        </a:rPr>
                        <a:t> </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rgbClr val="05164D"/>
                          </a:solidFill>
                          <a:effectLst/>
                          <a:latin typeface="+mj-lt"/>
                        </a:rPr>
                        <a:t> </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1" u="none" strike="noStrike">
                          <a:solidFill>
                            <a:srgbClr val="05164D"/>
                          </a:solidFill>
                          <a:effectLst/>
                          <a:latin typeface="+mj-lt"/>
                        </a:rPr>
                        <a:t> </a:t>
                      </a:r>
                    </a:p>
                  </a:txBody>
                  <a:tcPr marL="0" marR="0" marT="0" marB="0" anchor="ctr">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3210746421"/>
                  </a:ext>
                </a:extLst>
              </a:tr>
              <a:tr h="202190">
                <a:tc>
                  <a:txBody>
                    <a:bodyPr/>
                    <a:lstStyle/>
                    <a:p>
                      <a:pPr algn="l" fontAlgn="ctr"/>
                      <a:r>
                        <a:rPr lang="en-US" sz="900" b="0" i="0" u="none" strike="noStrike">
                          <a:solidFill>
                            <a:srgbClr val="05164D"/>
                          </a:solidFill>
                          <a:effectLst/>
                          <a:latin typeface="+mj-lt"/>
                        </a:rPr>
                        <a:t>Interest income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47,826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61,106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(22%)</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731483563"/>
                  </a:ext>
                </a:extLst>
              </a:tr>
              <a:tr h="212299">
                <a:tc>
                  <a:txBody>
                    <a:bodyPr/>
                    <a:lstStyle/>
                    <a:p>
                      <a:pPr algn="l" fontAlgn="ctr"/>
                      <a:r>
                        <a:rPr lang="en-US" sz="900" b="0" i="0" u="none" strike="noStrike">
                          <a:solidFill>
                            <a:srgbClr val="05164D"/>
                          </a:solidFill>
                          <a:effectLst/>
                          <a:latin typeface="+mj-lt"/>
                        </a:rPr>
                        <a:t>Other similar income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13,164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7,087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86%</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785769519"/>
                  </a:ext>
                </a:extLst>
              </a:tr>
              <a:tr h="202190">
                <a:tc>
                  <a:txBody>
                    <a:bodyPr/>
                    <a:lstStyle/>
                    <a:p>
                      <a:pPr algn="l" fontAlgn="ctr"/>
                      <a:r>
                        <a:rPr lang="en-US" sz="900" b="0" i="0" u="none" strike="noStrike">
                          <a:solidFill>
                            <a:srgbClr val="05164D"/>
                          </a:solidFill>
                          <a:effectLst/>
                          <a:latin typeface="+mj-lt"/>
                        </a:rPr>
                        <a:t>Interest expense </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(26,986)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(27,143)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(1%)</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08158621"/>
                  </a:ext>
                </a:extLst>
              </a:tr>
              <a:tr h="202190">
                <a:tc>
                  <a:txBody>
                    <a:bodyPr/>
                    <a:lstStyle/>
                    <a:p>
                      <a:pPr algn="l" fontAlgn="ctr"/>
                      <a:r>
                        <a:rPr lang="en-US" sz="900" b="1" i="0" u="none" strike="noStrike">
                          <a:solidFill>
                            <a:srgbClr val="05164D"/>
                          </a:solidFill>
                          <a:effectLst/>
                          <a:latin typeface="+mj-lt"/>
                        </a:rPr>
                        <a:t>Net interest income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34,003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41,050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(17%)</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00935214"/>
                  </a:ext>
                </a:extLst>
              </a:tr>
              <a:tr h="202190">
                <a:tc>
                  <a:txBody>
                    <a:bodyPr/>
                    <a:lstStyle/>
                    <a:p>
                      <a:pPr algn="l" fontAlgn="ctr"/>
                      <a:r>
                        <a:rPr lang="en-US" sz="900" b="0" i="0" u="none" strike="noStrike">
                          <a:solidFill>
                            <a:srgbClr val="05164D"/>
                          </a:solidFill>
                          <a:effectLst/>
                          <a:latin typeface="+mj-lt"/>
                        </a:rPr>
                        <a:t>Fee and commission income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9,973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9,430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6%</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689979368"/>
                  </a:ext>
                </a:extLst>
              </a:tr>
              <a:tr h="212299">
                <a:tc>
                  <a:txBody>
                    <a:bodyPr/>
                    <a:lstStyle/>
                    <a:p>
                      <a:pPr algn="l" fontAlgn="ctr"/>
                      <a:r>
                        <a:rPr lang="en-US" sz="900" b="0" i="0" u="none" strike="noStrike">
                          <a:solidFill>
                            <a:srgbClr val="05164D"/>
                          </a:solidFill>
                          <a:effectLst/>
                          <a:latin typeface="+mj-lt"/>
                        </a:rPr>
                        <a:t>Fee and commission expense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(2,419)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(2,176)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11%</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826880017"/>
                  </a:ext>
                </a:extLst>
              </a:tr>
              <a:tr h="202190">
                <a:tc>
                  <a:txBody>
                    <a:bodyPr/>
                    <a:lstStyle/>
                    <a:p>
                      <a:pPr algn="l" fontAlgn="ctr"/>
                      <a:r>
                        <a:rPr lang="en-US" sz="900" b="1" i="0" u="none" strike="noStrike">
                          <a:solidFill>
                            <a:srgbClr val="05164D"/>
                          </a:solidFill>
                          <a:effectLst/>
                          <a:latin typeface="+mj-lt"/>
                        </a:rPr>
                        <a:t>Net fee and commission income</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7,554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7,254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4%</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182337252"/>
                  </a:ext>
                </a:extLst>
              </a:tr>
              <a:tr h="202190">
                <a:tc>
                  <a:txBody>
                    <a:bodyPr/>
                    <a:lstStyle/>
                    <a:p>
                      <a:pPr algn="l" fontAlgn="ctr"/>
                      <a:r>
                        <a:rPr lang="en-US" sz="900" b="0" i="0" u="none" strike="noStrike">
                          <a:solidFill>
                            <a:srgbClr val="05164D"/>
                          </a:solidFill>
                          <a:effectLst/>
                          <a:latin typeface="+mj-lt"/>
                        </a:rPr>
                        <a:t>Net gain from trading activities</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5,879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3,706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59%</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793229714"/>
                  </a:ext>
                </a:extLst>
              </a:tr>
              <a:tr h="202190">
                <a:tc>
                  <a:txBody>
                    <a:bodyPr/>
                    <a:lstStyle/>
                    <a:p>
                      <a:pPr algn="l" fontAlgn="ctr"/>
                      <a:r>
                        <a:rPr lang="en-US" sz="900" b="0" i="0" u="none" strike="noStrike">
                          <a:solidFill>
                            <a:srgbClr val="05164D"/>
                          </a:solidFill>
                          <a:effectLst/>
                          <a:latin typeface="+mj-lt"/>
                        </a:rPr>
                        <a:t>Revenue related to insurance activities</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3,497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2,977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17%</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4058106262"/>
                  </a:ext>
                </a:extLst>
              </a:tr>
              <a:tr h="223084">
                <a:tc>
                  <a:txBody>
                    <a:bodyPr/>
                    <a:lstStyle/>
                    <a:p>
                      <a:pPr algn="l" fontAlgn="ctr"/>
                      <a:r>
                        <a:rPr lang="en-US" sz="900" b="0" i="0" u="none" strike="noStrike">
                          <a:solidFill>
                            <a:srgbClr val="05164D"/>
                          </a:solidFill>
                          <a:effectLst/>
                          <a:latin typeface="+mj-lt"/>
                        </a:rPr>
                        <a:t>Other operating income</a:t>
                      </a:r>
                    </a:p>
                  </a:txBody>
                  <a:tcPr marL="0" marR="0" marT="0" marB="0" anchor="ctr">
                    <a:lnL w="190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57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57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0%</a:t>
                      </a:r>
                    </a:p>
                  </a:txBody>
                  <a:tcPr marL="0" marR="0" marT="0" marB="0" anchor="b">
                    <a:lnL>
                      <a:noFill/>
                    </a:lnL>
                    <a:lnR w="1270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27910445"/>
                  </a:ext>
                </a:extLst>
              </a:tr>
              <a:tr h="202190">
                <a:tc>
                  <a:txBody>
                    <a:bodyPr/>
                    <a:lstStyle/>
                    <a:p>
                      <a:pPr algn="l" fontAlgn="ctr"/>
                      <a:r>
                        <a:rPr lang="en-US" sz="900" b="1" i="0" u="none" strike="noStrike">
                          <a:solidFill>
                            <a:srgbClr val="05164D"/>
                          </a:solidFill>
                          <a:effectLst/>
                          <a:latin typeface="+mj-lt"/>
                        </a:rPr>
                        <a:t>Total revenue</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50,990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55,044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(7%)</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30900968"/>
                  </a:ext>
                </a:extLst>
              </a:tr>
              <a:tr h="202190">
                <a:tc>
                  <a:txBody>
                    <a:bodyPr/>
                    <a:lstStyle/>
                    <a:p>
                      <a:pPr algn="l" fontAlgn="ctr"/>
                      <a:r>
                        <a:rPr lang="en-US" sz="900" b="0" i="0" u="none" strike="noStrike">
                          <a:solidFill>
                            <a:srgbClr val="05164D"/>
                          </a:solidFill>
                          <a:effectLst/>
                          <a:latin typeface="+mj-lt"/>
                        </a:rPr>
                        <a:t>Salaries and related expenses</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(13,655)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(11,885)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15%</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tcPr>
                </a:tc>
                <a:extLst>
                  <a:ext uri="{0D108BD9-81ED-4DB2-BD59-A6C34878D82A}">
                    <a16:rowId xmlns:a16="http://schemas.microsoft.com/office/drawing/2014/main" val="281316962"/>
                  </a:ext>
                </a:extLst>
              </a:tr>
              <a:tr h="202190">
                <a:tc>
                  <a:txBody>
                    <a:bodyPr/>
                    <a:lstStyle/>
                    <a:p>
                      <a:pPr algn="l" fontAlgn="ctr"/>
                      <a:r>
                        <a:rPr lang="en-US" sz="900" b="0" i="0" u="none" strike="noStrike">
                          <a:solidFill>
                            <a:srgbClr val="05164D"/>
                          </a:solidFill>
                          <a:effectLst/>
                          <a:latin typeface="+mj-lt"/>
                        </a:rPr>
                        <a:t>Depreciation and amortization expenses</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(2,050)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(1,874) </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9%</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663176836"/>
                  </a:ext>
                </a:extLst>
              </a:tr>
              <a:tr h="202190">
                <a:tc>
                  <a:txBody>
                    <a:bodyPr/>
                    <a:lstStyle/>
                    <a:p>
                      <a:pPr algn="l" fontAlgn="ctr"/>
                      <a:r>
                        <a:rPr lang="en-US" sz="900" b="0" i="0" u="none" strike="noStrike">
                          <a:solidFill>
                            <a:srgbClr val="05164D"/>
                          </a:solidFill>
                          <a:effectLst/>
                          <a:latin typeface="+mj-lt"/>
                        </a:rPr>
                        <a:t>Expenses related to insurance activities</a:t>
                      </a:r>
                    </a:p>
                  </a:txBody>
                  <a:tcPr marL="0" marR="0" marT="0" marB="0" anchor="ctr">
                    <a:lnL w="19050"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(4,786)</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(3,865)</a:t>
                      </a:r>
                    </a:p>
                  </a:txBody>
                  <a:tcPr marL="0" marR="0" marT="0" marB="0" anchor="b">
                    <a:lnL>
                      <a:noFill/>
                    </a:lnL>
                    <a:lnR>
                      <a:noFill/>
                    </a:lnR>
                    <a:lnT>
                      <a:noFill/>
                    </a:lnT>
                    <a:lnB>
                      <a:noFill/>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24%</a:t>
                      </a:r>
                    </a:p>
                  </a:txBody>
                  <a:tcPr marL="0" marR="0" marT="0" marB="0" anchor="b">
                    <a:lnL>
                      <a:noFill/>
                    </a:lnL>
                    <a:lnR w="1270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977955944"/>
                  </a:ext>
                </a:extLst>
              </a:tr>
              <a:tr h="202190">
                <a:tc>
                  <a:txBody>
                    <a:bodyPr/>
                    <a:lstStyle/>
                    <a:p>
                      <a:pPr algn="l" fontAlgn="ctr"/>
                      <a:r>
                        <a:rPr lang="en-US" sz="900" b="0" i="0" u="none" strike="noStrike">
                          <a:solidFill>
                            <a:srgbClr val="05164D"/>
                          </a:solidFill>
                          <a:effectLst/>
                          <a:latin typeface="+mj-lt"/>
                        </a:rPr>
                        <a:t>Other operating expenses</a:t>
                      </a:r>
                    </a:p>
                  </a:txBody>
                  <a:tcPr marL="0" marR="0" marT="0" marB="0" anchor="ctr">
                    <a:lnL w="190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(12,071)</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(10,375)</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16%</a:t>
                      </a:r>
                    </a:p>
                  </a:txBody>
                  <a:tcPr marL="0" marR="0" marT="0" marB="0" anchor="b">
                    <a:lnL>
                      <a:noFill/>
                    </a:lnL>
                    <a:lnR w="1270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4292815"/>
                  </a:ext>
                </a:extLst>
              </a:tr>
              <a:tr h="202190">
                <a:tc>
                  <a:txBody>
                    <a:bodyPr/>
                    <a:lstStyle/>
                    <a:p>
                      <a:pPr algn="l" fontAlgn="ctr"/>
                      <a:r>
                        <a:rPr lang="en-US" sz="900" b="1" i="0" u="none" strike="noStrike">
                          <a:solidFill>
                            <a:srgbClr val="05164D"/>
                          </a:solidFill>
                          <a:effectLst/>
                          <a:latin typeface="+mj-lt"/>
                        </a:rPr>
                        <a:t>Total operating expenses</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(32,561)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(27,999)</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16%</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tcPr>
                </a:tc>
                <a:extLst>
                  <a:ext uri="{0D108BD9-81ED-4DB2-BD59-A6C34878D82A}">
                    <a16:rowId xmlns:a16="http://schemas.microsoft.com/office/drawing/2014/main" val="30078459"/>
                  </a:ext>
                </a:extLst>
              </a:tr>
              <a:tr h="212299">
                <a:tc>
                  <a:txBody>
                    <a:bodyPr/>
                    <a:lstStyle/>
                    <a:p>
                      <a:pPr algn="l" fontAlgn="ctr"/>
                      <a:r>
                        <a:rPr lang="en-US" sz="900" b="1" i="0" u="none" strike="noStrike">
                          <a:solidFill>
                            <a:srgbClr val="05164D"/>
                          </a:solidFill>
                          <a:effectLst/>
                          <a:latin typeface="+mj-lt"/>
                        </a:rPr>
                        <a:t>Operating profit before impairment losses</a:t>
                      </a:r>
                    </a:p>
                  </a:txBody>
                  <a:tcPr marL="0" marR="0" marT="0" marB="0" anchor="ctr">
                    <a:lnL w="190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18,429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27,045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(32%)</a:t>
                      </a:r>
                    </a:p>
                  </a:txBody>
                  <a:tcPr marL="0" marR="0" marT="0" marB="0" anchor="b">
                    <a:lnL>
                      <a:noFill/>
                    </a:lnL>
                    <a:lnR w="1270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38283534"/>
                  </a:ext>
                </a:extLst>
              </a:tr>
              <a:tr h="202190">
                <a:tc>
                  <a:txBody>
                    <a:bodyPr/>
                    <a:lstStyle/>
                    <a:p>
                      <a:pPr algn="l" fontAlgn="ctr"/>
                      <a:r>
                        <a:rPr lang="en-US" sz="900" b="0" i="0" u="none" strike="noStrike">
                          <a:solidFill>
                            <a:srgbClr val="05164D"/>
                          </a:solidFill>
                          <a:effectLst/>
                          <a:latin typeface="+mj-lt"/>
                        </a:rPr>
                        <a:t>Allowance for impairment losses </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(1,562)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(1,723)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(9%)</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09573453"/>
                  </a:ext>
                </a:extLst>
              </a:tr>
              <a:tr h="202190">
                <a:tc>
                  <a:txBody>
                    <a:bodyPr/>
                    <a:lstStyle/>
                    <a:p>
                      <a:pPr algn="l" fontAlgn="ctr"/>
                      <a:r>
                        <a:rPr lang="en-US" sz="900" b="1" i="0" u="none" strike="noStrike">
                          <a:solidFill>
                            <a:srgbClr val="05164D"/>
                          </a:solidFill>
                          <a:effectLst/>
                          <a:latin typeface="+mj-lt"/>
                        </a:rPr>
                        <a:t>Profit before income tax</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16,866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25,322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(33%)</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4735213"/>
                  </a:ext>
                </a:extLst>
              </a:tr>
              <a:tr h="202190">
                <a:tc>
                  <a:txBody>
                    <a:bodyPr/>
                    <a:lstStyle/>
                    <a:p>
                      <a:pPr algn="l" fontAlgn="ctr"/>
                      <a:r>
                        <a:rPr lang="en-US" sz="900" b="0" i="0" u="none" strike="noStrike">
                          <a:solidFill>
                            <a:srgbClr val="05164D"/>
                          </a:solidFill>
                          <a:effectLst/>
                          <a:latin typeface="+mj-lt"/>
                        </a:rPr>
                        <a:t>Income tax expense</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(2,650)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       (4,795)</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900" b="0" i="0" u="none" strike="noStrike" kern="1200" baseline="0">
                          <a:solidFill>
                            <a:srgbClr val="05164D"/>
                          </a:solidFill>
                          <a:effectLst/>
                          <a:latin typeface="+mj-lt"/>
                          <a:ea typeface="+mn-ea"/>
                          <a:cs typeface="+mn-cs"/>
                        </a:rPr>
                        <a:t>(45%)</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7533403"/>
                  </a:ext>
                </a:extLst>
              </a:tr>
              <a:tr h="202190">
                <a:tc>
                  <a:txBody>
                    <a:bodyPr/>
                    <a:lstStyle/>
                    <a:p>
                      <a:pPr algn="l" fontAlgn="ctr"/>
                      <a:r>
                        <a:rPr lang="en-US" sz="900" b="1" i="0" u="none" strike="noStrike">
                          <a:solidFill>
                            <a:srgbClr val="05164D"/>
                          </a:solidFill>
                          <a:effectLst/>
                          <a:latin typeface="+mj-lt"/>
                        </a:rPr>
                        <a:t>Net profit</a:t>
                      </a:r>
                    </a:p>
                  </a:txBody>
                  <a:tcPr marL="0" marR="0" marT="0" marB="0" anchor="ctr">
                    <a:lnL w="190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14,216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      20,527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r>
                        <a:rPr lang="en-US" sz="900" b="1" i="0" u="none" strike="noStrike" kern="1200" baseline="0">
                          <a:solidFill>
                            <a:srgbClr val="05164D"/>
                          </a:solidFill>
                          <a:effectLst/>
                          <a:latin typeface="+mj-lt"/>
                          <a:ea typeface="+mn-ea"/>
                          <a:cs typeface="+mn-cs"/>
                        </a:rPr>
                        <a:t>(31%)</a:t>
                      </a:r>
                    </a:p>
                  </a:txBody>
                  <a:tcPr marL="0" marR="0" marT="0" marB="0" anchor="b">
                    <a:lnL>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34608430"/>
                  </a:ext>
                </a:extLst>
              </a:tr>
            </a:tbl>
          </a:graphicData>
        </a:graphic>
      </p:graphicFrame>
      <p:sp>
        <p:nvSpPr>
          <p:cNvPr id="3" name="Slide Number Placeholder 2">
            <a:extLst>
              <a:ext uri="{FF2B5EF4-FFF2-40B4-BE49-F238E27FC236}">
                <a16:creationId xmlns:a16="http://schemas.microsoft.com/office/drawing/2014/main" id="{AF577543-5191-9DB9-A4E7-77F0D9758A31}"/>
              </a:ext>
            </a:extLst>
          </p:cNvPr>
          <p:cNvSpPr>
            <a:spLocks noGrp="1"/>
          </p:cNvSpPr>
          <p:nvPr>
            <p:ph type="sldNum" sz="quarter" idx="33"/>
          </p:nvPr>
        </p:nvSpPr>
        <p:spPr>
          <a:xfrm>
            <a:off x="9069447" y="6477000"/>
            <a:ext cx="2752725" cy="381000"/>
          </a:xfrm>
        </p:spPr>
        <p:txBody>
          <a:bodyPr/>
          <a:lstStyle/>
          <a:p>
            <a:fld id="{C3BB1ECD-3C15-6449-8A7A-6FD3C9A35B7B}" type="slidenum">
              <a:rPr lang="en-US" smtClean="0"/>
              <a:pPr/>
              <a:t>26</a:t>
            </a:fld>
            <a:endParaRPr lang="en-US"/>
          </a:p>
        </p:txBody>
      </p:sp>
    </p:spTree>
    <p:extLst>
      <p:ext uri="{BB962C8B-B14F-4D97-AF65-F5344CB8AC3E}">
        <p14:creationId xmlns:p14="http://schemas.microsoft.com/office/powerpoint/2010/main" val="1704277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AD992C9-1C9A-1F62-59D9-5B01F15B59A5}"/>
              </a:ext>
            </a:extLst>
          </p:cNvPr>
          <p:cNvGraphicFramePr>
            <a:graphicFrameLocks noGrp="1"/>
          </p:cNvGraphicFramePr>
          <p:nvPr>
            <p:extLst>
              <p:ext uri="{D42A27DB-BD31-4B8C-83A1-F6EECF244321}">
                <p14:modId xmlns:p14="http://schemas.microsoft.com/office/powerpoint/2010/main" val="3348334504"/>
              </p:ext>
            </p:extLst>
          </p:nvPr>
        </p:nvGraphicFramePr>
        <p:xfrm>
          <a:off x="656006" y="713399"/>
          <a:ext cx="9636150" cy="5868779"/>
        </p:xfrm>
        <a:graphic>
          <a:graphicData uri="http://schemas.openxmlformats.org/drawingml/2006/table">
            <a:tbl>
              <a:tblPr/>
              <a:tblGrid>
                <a:gridCol w="4122319">
                  <a:extLst>
                    <a:ext uri="{9D8B030D-6E8A-4147-A177-3AD203B41FA5}">
                      <a16:colId xmlns:a16="http://schemas.microsoft.com/office/drawing/2014/main" val="3109594649"/>
                    </a:ext>
                  </a:extLst>
                </a:gridCol>
                <a:gridCol w="2391081">
                  <a:extLst>
                    <a:ext uri="{9D8B030D-6E8A-4147-A177-3AD203B41FA5}">
                      <a16:colId xmlns:a16="http://schemas.microsoft.com/office/drawing/2014/main" val="1950948293"/>
                    </a:ext>
                  </a:extLst>
                </a:gridCol>
                <a:gridCol w="1326987">
                  <a:extLst>
                    <a:ext uri="{9D8B030D-6E8A-4147-A177-3AD203B41FA5}">
                      <a16:colId xmlns:a16="http://schemas.microsoft.com/office/drawing/2014/main" val="3251950947"/>
                    </a:ext>
                  </a:extLst>
                </a:gridCol>
                <a:gridCol w="1795763">
                  <a:extLst>
                    <a:ext uri="{9D8B030D-6E8A-4147-A177-3AD203B41FA5}">
                      <a16:colId xmlns:a16="http://schemas.microsoft.com/office/drawing/2014/main" val="4028076485"/>
                    </a:ext>
                  </a:extLst>
                </a:gridCol>
              </a:tblGrid>
              <a:tr h="187123">
                <a:tc>
                  <a:txBody>
                    <a:bodyPr/>
                    <a:lstStyle/>
                    <a:p>
                      <a:pPr algn="l" fontAlgn="ctr"/>
                      <a:r>
                        <a:rPr lang="en-US" sz="800" b="1" i="0" u="none" strike="noStrike" baseline="0">
                          <a:solidFill>
                            <a:schemeClr val="tx1"/>
                          </a:solidFill>
                          <a:effectLst/>
                          <a:latin typeface="+mj-lt"/>
                        </a:rPr>
                        <a:t>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fontAlgn="ctr"/>
                      <a:r>
                        <a:rPr lang="en-US" sz="800" b="1" i="0" u="none" strike="noStrike" baseline="0">
                          <a:solidFill>
                            <a:schemeClr val="tx1"/>
                          </a:solidFill>
                          <a:effectLst/>
                          <a:latin typeface="+mj-lt"/>
                        </a:rPr>
                        <a:t>Jun’25</a:t>
                      </a:r>
                    </a:p>
                  </a:txBody>
                  <a:tcPr marL="0" marR="0"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fontAlgn="ctr"/>
                      <a:r>
                        <a:rPr lang="en-US" sz="800" b="1" i="0" u="none" strike="noStrike" baseline="0">
                          <a:solidFill>
                            <a:schemeClr val="tx1"/>
                          </a:solidFill>
                          <a:effectLst/>
                          <a:latin typeface="+mj-lt"/>
                        </a:rPr>
                        <a:t>Jun’24</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fontAlgn="ctr"/>
                      <a:r>
                        <a:rPr lang="en-US" sz="800" b="1" i="0" u="none" strike="noStrike" baseline="0">
                          <a:solidFill>
                            <a:schemeClr val="tx1"/>
                          </a:solidFill>
                          <a:effectLst/>
                          <a:latin typeface="+mj-lt"/>
                        </a:rPr>
                        <a:t>%∆ YoY</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1879292"/>
                  </a:ext>
                </a:extLst>
              </a:tr>
              <a:tr h="129903">
                <a:tc>
                  <a:txBody>
                    <a:bodyPr/>
                    <a:lstStyle/>
                    <a:p>
                      <a:pPr algn="l" fontAlgn="b"/>
                      <a:r>
                        <a:rPr lang="lt-LT" sz="800" b="0" i="1" u="none" strike="noStrike" baseline="0">
                          <a:solidFill>
                            <a:srgbClr val="05164D"/>
                          </a:solidFill>
                          <a:effectLst/>
                          <a:latin typeface="+mj-lt"/>
                        </a:rPr>
                        <a:t>  </a:t>
                      </a:r>
                      <a:r>
                        <a:rPr lang="en-US" sz="800" b="0" i="1" u="none" strike="noStrike" baseline="0">
                          <a:solidFill>
                            <a:srgbClr val="05164D"/>
                          </a:solidFill>
                          <a:effectLst/>
                          <a:latin typeface="+mj-lt"/>
                        </a:rPr>
                        <a:t>In </a:t>
                      </a:r>
                      <a:r>
                        <a:rPr lang="en-US" sz="800" b="0" i="0" u="none" strike="noStrike">
                          <a:solidFill>
                            <a:schemeClr val="tx1"/>
                          </a:solidFill>
                          <a:effectLst/>
                          <a:latin typeface="+mj-lt"/>
                        </a:rPr>
                        <a:t>€</a:t>
                      </a:r>
                      <a:r>
                        <a:rPr lang="en-US" sz="800" b="0" i="0" u="none" strike="noStrike">
                          <a:solidFill>
                            <a:srgbClr val="05164D"/>
                          </a:solidFill>
                          <a:effectLst/>
                          <a:latin typeface="+mj-lt"/>
                        </a:rPr>
                        <a:t>'</a:t>
                      </a:r>
                      <a:r>
                        <a:rPr lang="en-US" sz="800" b="0" i="0" u="none" strike="noStrike" baseline="0">
                          <a:solidFill>
                            <a:srgbClr val="05164D"/>
                          </a:solidFill>
                          <a:effectLst/>
                          <a:latin typeface="+mj-lt"/>
                        </a:rPr>
                        <a:t>000</a:t>
                      </a:r>
                      <a:endParaRPr lang="en-US" sz="800" b="0" i="1" u="none" strike="noStrike" baseline="0">
                        <a:solidFill>
                          <a:srgbClr val="05164D"/>
                        </a:solidFill>
                        <a:effectLst/>
                        <a:latin typeface="+mj-lt"/>
                      </a:endParaRPr>
                    </a:p>
                  </a:txBody>
                  <a:tcPr marL="0"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800" b="1" i="0" u="none" strike="noStrike" baseline="0">
                          <a:solidFill>
                            <a:srgbClr val="05164D"/>
                          </a:solidFill>
                          <a:effectLst/>
                          <a:latin typeface="+mj-lt"/>
                        </a:rPr>
                        <a:t> </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800" b="1" i="0" u="none" strike="noStrike" baseline="0">
                          <a:solidFill>
                            <a:srgbClr val="05164D"/>
                          </a:solidFill>
                          <a:effectLst/>
                          <a:latin typeface="+mj-lt"/>
                        </a:rPr>
                        <a:t> </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800" b="1" i="1" u="none" strike="noStrike" baseline="0">
                          <a:solidFill>
                            <a:srgbClr val="05164D"/>
                          </a:solidFill>
                          <a:effectLst/>
                          <a:latin typeface="+mj-lt"/>
                        </a:rPr>
                        <a:t> </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3252836589"/>
                  </a:ext>
                </a:extLst>
              </a:tr>
              <a:tr h="129903">
                <a:tc>
                  <a:txBody>
                    <a:bodyPr/>
                    <a:lstStyle/>
                    <a:p>
                      <a:pPr algn="l" fontAlgn="b"/>
                      <a:r>
                        <a:rPr lang="lt-LT" sz="800" b="1" i="1" u="none" strike="noStrike" baseline="0">
                          <a:solidFill>
                            <a:srgbClr val="05164D"/>
                          </a:solidFill>
                          <a:effectLst/>
                          <a:latin typeface="+mj-lt"/>
                        </a:rPr>
                        <a:t>  </a:t>
                      </a:r>
                      <a:r>
                        <a:rPr lang="en-US" sz="800" b="1" i="1" u="none" strike="noStrike" baseline="0">
                          <a:solidFill>
                            <a:srgbClr val="05164D"/>
                          </a:solidFill>
                          <a:effectLst/>
                          <a:latin typeface="+mj-lt"/>
                        </a:rPr>
                        <a:t>ASSETS</a:t>
                      </a:r>
                    </a:p>
                  </a:txBody>
                  <a:tcPr marL="0"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solidFill>
                      <a:srgbClr val="EFF3FF"/>
                    </a:solidFill>
                  </a:tcPr>
                </a:tc>
                <a:tc>
                  <a:txBody>
                    <a:bodyPr/>
                    <a:lstStyle/>
                    <a:p>
                      <a:pPr algn="r" fontAlgn="ctr"/>
                      <a:r>
                        <a:rPr lang="en-US" sz="800" b="1" i="0" u="none" strike="noStrike" baseline="0">
                          <a:solidFill>
                            <a:srgbClr val="05164D"/>
                          </a:solidFill>
                          <a:effectLst/>
                          <a:latin typeface="+mj-lt"/>
                        </a:rPr>
                        <a:t> </a:t>
                      </a:r>
                    </a:p>
                  </a:txBody>
                  <a:tcPr marL="0" marR="0" marT="0" marB="0" anchor="ctr">
                    <a:lnL w="9525" cap="flat" cmpd="sng" algn="ctr">
                      <a:noFill/>
                      <a:prstDash val="solid"/>
                      <a:round/>
                      <a:headEnd type="none" w="med" len="med"/>
                      <a:tailEnd type="none" w="med" len="med"/>
                    </a:lnL>
                    <a:lnR>
                      <a:noFill/>
                    </a:lnR>
                    <a:lnT>
                      <a:noFill/>
                    </a:lnT>
                    <a:lnB>
                      <a:noFill/>
                    </a:lnB>
                    <a:solidFill>
                      <a:srgbClr val="EFF3FF"/>
                    </a:solidFill>
                  </a:tcPr>
                </a:tc>
                <a:tc>
                  <a:txBody>
                    <a:bodyPr/>
                    <a:lstStyle/>
                    <a:p>
                      <a:pPr algn="r" fontAlgn="ctr"/>
                      <a:r>
                        <a:rPr lang="en-US" sz="800" b="1" i="0" u="none" strike="noStrike" baseline="0">
                          <a:solidFill>
                            <a:srgbClr val="05164D"/>
                          </a:solidFill>
                          <a:effectLst/>
                          <a:latin typeface="+mj-lt"/>
                        </a:rPr>
                        <a:t> </a:t>
                      </a:r>
                    </a:p>
                  </a:txBody>
                  <a:tcPr marL="0" marR="0" marT="0" marB="0" anchor="ctr">
                    <a:lnL>
                      <a:noFill/>
                    </a:lnL>
                    <a:lnR>
                      <a:noFill/>
                    </a:lnR>
                    <a:lnT>
                      <a:noFill/>
                    </a:lnT>
                    <a:lnB>
                      <a:noFill/>
                    </a:lnB>
                    <a:solidFill>
                      <a:srgbClr val="EFF3FF"/>
                    </a:solidFill>
                  </a:tcPr>
                </a:tc>
                <a:tc>
                  <a:txBody>
                    <a:bodyPr/>
                    <a:lstStyle/>
                    <a:p>
                      <a:pPr algn="r" fontAlgn="ctr"/>
                      <a:r>
                        <a:rPr lang="en-US" sz="800" b="1" i="1" u="none" strike="noStrike" baseline="0">
                          <a:solidFill>
                            <a:srgbClr val="05164D"/>
                          </a:solidFill>
                          <a:effectLst/>
                          <a:latin typeface="+mj-lt"/>
                        </a:rPr>
                        <a:t> </a:t>
                      </a:r>
                    </a:p>
                  </a:txBody>
                  <a:tcPr marL="0" marR="0" marT="0" marB="0" anchor="ctr">
                    <a:lnL>
                      <a:noFill/>
                    </a:lnL>
                    <a:lnR w="9525" cap="flat" cmpd="sng" algn="ctr">
                      <a:noFill/>
                      <a:prstDash val="solid"/>
                      <a:round/>
                      <a:headEnd type="none" w="med" len="med"/>
                      <a:tailEnd type="none" w="med" len="med"/>
                    </a:lnR>
                    <a:lnT>
                      <a:noFill/>
                    </a:lnT>
                    <a:lnB>
                      <a:noFill/>
                    </a:lnB>
                    <a:solidFill>
                      <a:srgbClr val="EFF3FF"/>
                    </a:solidFill>
                  </a:tcPr>
                </a:tc>
                <a:extLst>
                  <a:ext uri="{0D108BD9-81ED-4DB2-BD59-A6C34878D82A}">
                    <a16:rowId xmlns:a16="http://schemas.microsoft.com/office/drawing/2014/main" val="322564471"/>
                  </a:ext>
                </a:extLst>
              </a:tr>
              <a:tr h="154910">
                <a:tc>
                  <a:txBody>
                    <a:bodyPr/>
                    <a:lstStyle/>
                    <a:p>
                      <a:pPr algn="l" fontAlgn="ctr"/>
                      <a:r>
                        <a:rPr lang="en-US" sz="800" b="0" i="0" u="none" strike="noStrike" baseline="0">
                          <a:solidFill>
                            <a:srgbClr val="05164D"/>
                          </a:solidFill>
                          <a:effectLst/>
                          <a:latin typeface="+mj-lt"/>
                        </a:rPr>
                        <a:t>Cash and cash equivalents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575,315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675,846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(15%)</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596894195"/>
                  </a:ext>
                </a:extLst>
              </a:tr>
              <a:tr h="154910">
                <a:tc>
                  <a:txBody>
                    <a:bodyPr/>
                    <a:lstStyle/>
                    <a:p>
                      <a:pPr algn="l" fontAlgn="ctr"/>
                      <a:r>
                        <a:rPr lang="en-US" sz="800" b="0" i="0" u="none" strike="noStrike" baseline="0">
                          <a:solidFill>
                            <a:srgbClr val="05164D"/>
                          </a:solidFill>
                          <a:effectLst/>
                          <a:latin typeface="+mj-lt"/>
                        </a:rPr>
                        <a:t>Securities in the trading book</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230,588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218,793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5%</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430654564"/>
                  </a:ext>
                </a:extLst>
              </a:tr>
              <a:tr h="154910">
                <a:tc>
                  <a:txBody>
                    <a:bodyPr/>
                    <a:lstStyle/>
                    <a:p>
                      <a:pPr algn="l" fontAlgn="ctr"/>
                      <a:r>
                        <a:rPr lang="en-US" sz="800" b="0" i="0" u="none" strike="noStrike" baseline="0">
                          <a:solidFill>
                            <a:srgbClr val="05164D"/>
                          </a:solidFill>
                          <a:effectLst/>
                          <a:latin typeface="+mj-lt"/>
                        </a:rPr>
                        <a:t>Due from other banks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2,614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3,354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(22%)</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979764003"/>
                  </a:ext>
                </a:extLst>
              </a:tr>
              <a:tr h="154910">
                <a:tc>
                  <a:txBody>
                    <a:bodyPr/>
                    <a:lstStyle/>
                    <a:p>
                      <a:pPr algn="l" fontAlgn="ctr"/>
                      <a:r>
                        <a:rPr lang="en-US" sz="800" b="0" i="0" u="none" strike="noStrike" baseline="0">
                          <a:solidFill>
                            <a:srgbClr val="05164D"/>
                          </a:solidFill>
                          <a:effectLst/>
                          <a:latin typeface="+mj-lt"/>
                        </a:rPr>
                        <a:t>Derivative financial instruments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263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856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(69%)</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096176358"/>
                  </a:ext>
                </a:extLst>
              </a:tr>
              <a:tr h="154910">
                <a:tc>
                  <a:txBody>
                    <a:bodyPr/>
                    <a:lstStyle/>
                    <a:p>
                      <a:pPr algn="l" fontAlgn="ctr"/>
                      <a:r>
                        <a:rPr lang="en-US" sz="800" b="0" i="0" u="none" strike="noStrike" baseline="0">
                          <a:solidFill>
                            <a:srgbClr val="05164D"/>
                          </a:solidFill>
                          <a:effectLst/>
                          <a:latin typeface="+mj-lt"/>
                        </a:rPr>
                        <a:t>Loans to customers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3,329,700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2,874,480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16%</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4103776854"/>
                  </a:ext>
                </a:extLst>
              </a:tr>
              <a:tr h="154910">
                <a:tc>
                  <a:txBody>
                    <a:bodyPr/>
                    <a:lstStyle/>
                    <a:p>
                      <a:pPr algn="l" fontAlgn="ctr"/>
                      <a:r>
                        <a:rPr lang="en-US" sz="800" b="0" i="0" u="none" strike="noStrike" baseline="0">
                          <a:solidFill>
                            <a:srgbClr val="05164D"/>
                          </a:solidFill>
                          <a:effectLst/>
                          <a:latin typeface="+mj-lt"/>
                        </a:rPr>
                        <a:t>Finance lease receivables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339,672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313,542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8%</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221139352"/>
                  </a:ext>
                </a:extLst>
              </a:tr>
              <a:tr h="154910">
                <a:tc>
                  <a:txBody>
                    <a:bodyPr/>
                    <a:lstStyle/>
                    <a:p>
                      <a:pPr algn="l" fontAlgn="ctr"/>
                      <a:r>
                        <a:rPr lang="en-US" sz="800" b="0" i="0" u="none" strike="noStrike" baseline="0">
                          <a:solidFill>
                            <a:srgbClr val="05164D"/>
                          </a:solidFill>
                          <a:effectLst/>
                          <a:latin typeface="+mj-lt"/>
                        </a:rPr>
                        <a:t>Investment securities at fair value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43,840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59,455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(26%)</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151414516"/>
                  </a:ext>
                </a:extLst>
              </a:tr>
              <a:tr h="154910">
                <a:tc>
                  <a:txBody>
                    <a:bodyPr/>
                    <a:lstStyle/>
                    <a:p>
                      <a:pPr algn="l" fontAlgn="ctr"/>
                      <a:r>
                        <a:rPr lang="en-US" sz="800" b="0" i="0" u="none" strike="noStrike" baseline="0">
                          <a:solidFill>
                            <a:srgbClr val="05164D"/>
                          </a:solidFill>
                          <a:effectLst/>
                          <a:latin typeface="+mj-lt"/>
                        </a:rPr>
                        <a:t>Investment securities at amortized cost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666,050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797,902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(17%)</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124998195"/>
                  </a:ext>
                </a:extLst>
              </a:tr>
              <a:tr h="154910">
                <a:tc>
                  <a:txBody>
                    <a:bodyPr/>
                    <a:lstStyle/>
                    <a:p>
                      <a:pPr algn="l" fontAlgn="ctr"/>
                      <a:r>
                        <a:rPr lang="en-US" sz="800" b="0" i="0" u="none" strike="noStrike" baseline="0">
                          <a:solidFill>
                            <a:srgbClr val="05164D"/>
                          </a:solidFill>
                          <a:effectLst/>
                          <a:latin typeface="+mj-lt"/>
                        </a:rPr>
                        <a:t>Investments in subsidiaries and associates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270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200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35%</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61373367"/>
                  </a:ext>
                </a:extLst>
              </a:tr>
              <a:tr h="154910">
                <a:tc>
                  <a:txBody>
                    <a:bodyPr/>
                    <a:lstStyle/>
                    <a:p>
                      <a:pPr algn="l" fontAlgn="ctr"/>
                      <a:r>
                        <a:rPr lang="en-US" sz="800" b="0" i="0" u="none" strike="noStrike" baseline="0">
                          <a:solidFill>
                            <a:srgbClr val="05164D"/>
                          </a:solidFill>
                          <a:effectLst/>
                          <a:latin typeface="+mj-lt"/>
                        </a:rPr>
                        <a:t>Intangible assets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41,142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44,846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(8%)</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37677707"/>
                  </a:ext>
                </a:extLst>
              </a:tr>
              <a:tr h="154910">
                <a:tc>
                  <a:txBody>
                    <a:bodyPr/>
                    <a:lstStyle/>
                    <a:p>
                      <a:pPr algn="l" fontAlgn="ctr"/>
                      <a:r>
                        <a:rPr lang="en-US" sz="800" b="0" i="0" u="none" strike="noStrike" baseline="0">
                          <a:solidFill>
                            <a:srgbClr val="05164D"/>
                          </a:solidFill>
                          <a:effectLst/>
                          <a:latin typeface="+mj-lt"/>
                        </a:rPr>
                        <a:t>Property, plant and equipment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14,070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15,389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(9%)</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660900306"/>
                  </a:ext>
                </a:extLst>
              </a:tr>
              <a:tr h="154910">
                <a:tc>
                  <a:txBody>
                    <a:bodyPr/>
                    <a:lstStyle/>
                    <a:p>
                      <a:pPr algn="l" fontAlgn="ctr"/>
                      <a:r>
                        <a:rPr lang="en-US" sz="800" b="0" i="0" u="none" strike="noStrike" baseline="0">
                          <a:solidFill>
                            <a:srgbClr val="05164D"/>
                          </a:solidFill>
                          <a:effectLst/>
                          <a:latin typeface="+mj-lt"/>
                        </a:rPr>
                        <a:t>Other assets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33,963 </a:t>
                      </a:r>
                    </a:p>
                  </a:txBody>
                  <a:tcPr marL="0" marR="0" marT="0" marB="0" anchor="b">
                    <a:lnL w="9525"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31,563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8%</a:t>
                      </a:r>
                    </a:p>
                  </a:txBody>
                  <a:tcPr marL="0" marR="0" marT="0" marB="0" anchor="b">
                    <a:lnL>
                      <a:noFill/>
                    </a:lnL>
                    <a:lnR w="9525"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1937194"/>
                  </a:ext>
                </a:extLst>
              </a:tr>
              <a:tr h="154910">
                <a:tc>
                  <a:txBody>
                    <a:bodyPr/>
                    <a:lstStyle/>
                    <a:p>
                      <a:pPr algn="l" fontAlgn="ctr"/>
                      <a:r>
                        <a:rPr lang="en-US" sz="800" b="1" i="0" u="none" strike="noStrike" baseline="0">
                          <a:solidFill>
                            <a:srgbClr val="05164D"/>
                          </a:solidFill>
                          <a:effectLst/>
                          <a:latin typeface="+mj-lt"/>
                        </a:rPr>
                        <a:t>Total assets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5,277,487 </a:t>
                      </a:r>
                    </a:p>
                  </a:txBody>
                  <a:tcPr marL="0" marR="0" marT="0" marB="0" anchor="b">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5,036,226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5%</a:t>
                      </a:r>
                    </a:p>
                  </a:txBody>
                  <a:tcPr marL="0" marR="0" marT="0" marB="0" anchor="b">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57892475"/>
                  </a:ext>
                </a:extLst>
              </a:tr>
              <a:tr h="154910">
                <a:tc>
                  <a:txBody>
                    <a:bodyPr/>
                    <a:lstStyle/>
                    <a:p>
                      <a:pPr algn="l" fontAlgn="b"/>
                      <a:r>
                        <a:rPr lang="lt-LT" sz="800" b="1" i="1" u="none" strike="noStrike" baseline="0">
                          <a:solidFill>
                            <a:srgbClr val="05164D"/>
                          </a:solidFill>
                          <a:effectLst/>
                          <a:latin typeface="+mj-lt"/>
                        </a:rPr>
                        <a:t>  </a:t>
                      </a:r>
                      <a:r>
                        <a:rPr lang="en-US" sz="800" b="1" i="1" u="none" strike="noStrike" baseline="0">
                          <a:solidFill>
                            <a:srgbClr val="05164D"/>
                          </a:solidFill>
                          <a:effectLst/>
                          <a:latin typeface="+mj-lt"/>
                        </a:rPr>
                        <a:t>LIABILITIES</a:t>
                      </a:r>
                    </a:p>
                  </a:txBody>
                  <a:tcPr marL="0"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a:t>
                      </a:r>
                    </a:p>
                  </a:txBody>
                  <a:tcPr marL="0" marR="0" marT="0" marB="0" anchor="b">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endParaRPr lang="en-US" sz="800" b="0" i="0" u="none" strike="noStrike" kern="1200" baseline="0">
                        <a:solidFill>
                          <a:srgbClr val="05164D"/>
                        </a:solidFill>
                        <a:effectLst/>
                        <a:latin typeface="+mj-lt"/>
                        <a:ea typeface="+mn-ea"/>
                        <a:cs typeface="+mn-cs"/>
                      </a:endParaRPr>
                    </a:p>
                  </a:txBody>
                  <a:tcPr marL="0" marR="0" marT="0" marB="0" anchor="b">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3142030500"/>
                  </a:ext>
                </a:extLst>
              </a:tr>
              <a:tr h="154910">
                <a:tc>
                  <a:txBody>
                    <a:bodyPr/>
                    <a:lstStyle/>
                    <a:p>
                      <a:pPr algn="l" fontAlgn="ctr"/>
                      <a:r>
                        <a:rPr lang="en-US" sz="800" b="0" i="0" u="none" strike="noStrike" baseline="0">
                          <a:solidFill>
                            <a:srgbClr val="05164D"/>
                          </a:solidFill>
                          <a:effectLst/>
                          <a:latin typeface="+mj-lt"/>
                        </a:rPr>
                        <a:t>Due to other banks and financial institutions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182,593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576,629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(68%)</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46161517"/>
                  </a:ext>
                </a:extLst>
              </a:tr>
              <a:tr h="154910">
                <a:tc>
                  <a:txBody>
                    <a:bodyPr/>
                    <a:lstStyle/>
                    <a:p>
                      <a:pPr algn="l" fontAlgn="ctr"/>
                      <a:r>
                        <a:rPr lang="en-US" sz="800" b="0" i="0" u="none" strike="noStrike" baseline="0">
                          <a:solidFill>
                            <a:srgbClr val="05164D"/>
                          </a:solidFill>
                          <a:effectLst/>
                          <a:latin typeface="+mj-lt"/>
                        </a:rPr>
                        <a:t>Derivative financial instruments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1,017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213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377%</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70476963"/>
                  </a:ext>
                </a:extLst>
              </a:tr>
              <a:tr h="154910">
                <a:tc>
                  <a:txBody>
                    <a:bodyPr/>
                    <a:lstStyle/>
                    <a:p>
                      <a:pPr algn="l" fontAlgn="ctr"/>
                      <a:r>
                        <a:rPr lang="en-US" sz="800" b="0" i="0" u="none" strike="noStrike" baseline="0">
                          <a:solidFill>
                            <a:srgbClr val="05164D"/>
                          </a:solidFill>
                          <a:effectLst/>
                          <a:latin typeface="+mj-lt"/>
                        </a:rPr>
                        <a:t>Due to customers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3,529,632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3,340,229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6%</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218626981"/>
                  </a:ext>
                </a:extLst>
              </a:tr>
              <a:tr h="154910">
                <a:tc>
                  <a:txBody>
                    <a:bodyPr/>
                    <a:lstStyle/>
                    <a:p>
                      <a:pPr algn="l" fontAlgn="ctr"/>
                      <a:r>
                        <a:rPr lang="en-US" sz="800" b="0" i="0" u="none" strike="noStrike" baseline="0">
                          <a:solidFill>
                            <a:srgbClr val="05164D"/>
                          </a:solidFill>
                          <a:effectLst/>
                          <a:latin typeface="+mj-lt"/>
                        </a:rPr>
                        <a:t>Debt securities in issue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731,907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305,169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140%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710090536"/>
                  </a:ext>
                </a:extLst>
              </a:tr>
              <a:tr h="154910">
                <a:tc>
                  <a:txBody>
                    <a:bodyPr/>
                    <a:lstStyle/>
                    <a:p>
                      <a:pPr algn="l" fontAlgn="ctr"/>
                      <a:r>
                        <a:rPr lang="en-US" sz="800" b="0" i="0" u="none" strike="noStrike" baseline="0">
                          <a:solidFill>
                            <a:srgbClr val="05164D"/>
                          </a:solidFill>
                          <a:effectLst/>
                          <a:latin typeface="+mj-lt"/>
                        </a:rPr>
                        <a:t>Liabilities related to insurance activities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196,064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189,053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4%</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724729848"/>
                  </a:ext>
                </a:extLst>
              </a:tr>
              <a:tr h="154910">
                <a:tc>
                  <a:txBody>
                    <a:bodyPr/>
                    <a:lstStyle/>
                    <a:p>
                      <a:pPr algn="l" fontAlgn="ctr"/>
                      <a:r>
                        <a:rPr lang="en-US" sz="800" b="0" i="0" u="none" strike="noStrike" baseline="0">
                          <a:solidFill>
                            <a:srgbClr val="05164D"/>
                          </a:solidFill>
                          <a:effectLst/>
                          <a:latin typeface="+mj-lt"/>
                        </a:rPr>
                        <a:t>Other liabilities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54,488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60,516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890416670"/>
                  </a:ext>
                </a:extLst>
              </a:tr>
              <a:tr h="154910">
                <a:tc>
                  <a:txBody>
                    <a:bodyPr/>
                    <a:lstStyle/>
                    <a:p>
                      <a:pPr algn="l" fontAlgn="ctr"/>
                      <a:r>
                        <a:rPr lang="en-US" sz="800" b="0" i="0" u="none" strike="noStrike" baseline="0">
                          <a:solidFill>
                            <a:srgbClr val="05164D"/>
                          </a:solidFill>
                          <a:effectLst/>
                          <a:latin typeface="+mj-lt"/>
                        </a:rPr>
                        <a:t>Current income tax liabilities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216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2,702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(92%)</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556705017"/>
                  </a:ext>
                </a:extLst>
              </a:tr>
              <a:tr h="154910">
                <a:tc>
                  <a:txBody>
                    <a:bodyPr/>
                    <a:lstStyle/>
                    <a:p>
                      <a:pPr algn="l" fontAlgn="ctr"/>
                      <a:r>
                        <a:rPr lang="en-US" sz="800" b="0" i="0" u="none" strike="noStrike" baseline="0">
                          <a:solidFill>
                            <a:srgbClr val="05164D"/>
                          </a:solidFill>
                          <a:effectLst/>
                          <a:latin typeface="+mj-lt"/>
                        </a:rPr>
                        <a:t>Deferred income tax liabilities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6,241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6,149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68615329"/>
                  </a:ext>
                </a:extLst>
              </a:tr>
              <a:tr h="154910">
                <a:tc>
                  <a:txBody>
                    <a:bodyPr/>
                    <a:lstStyle/>
                    <a:p>
                      <a:pPr algn="l" fontAlgn="ctr"/>
                      <a:r>
                        <a:rPr lang="en-US" sz="800" b="1" i="0" u="none" strike="noStrike" baseline="0">
                          <a:solidFill>
                            <a:srgbClr val="05164D"/>
                          </a:solidFill>
                          <a:effectLst/>
                          <a:latin typeface="+mj-lt"/>
                        </a:rPr>
                        <a:t>Total liabilities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4,702,158 </a:t>
                      </a:r>
                    </a:p>
                  </a:txBody>
                  <a:tcPr marL="0" marR="0" marT="0" marB="0" anchor="b">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4,480,660 </a:t>
                      </a:r>
                    </a:p>
                  </a:txBody>
                  <a:tcPr marL="0" marR="0" marT="0" marB="0" anchor="b">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5%</a:t>
                      </a:r>
                    </a:p>
                  </a:txBody>
                  <a:tcPr marL="0" marR="0" marT="0" marB="0" anchor="b">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23347889"/>
                  </a:ext>
                </a:extLst>
              </a:tr>
              <a:tr h="154910">
                <a:tc>
                  <a:txBody>
                    <a:bodyPr/>
                    <a:lstStyle/>
                    <a:p>
                      <a:pPr algn="l" fontAlgn="b"/>
                      <a:r>
                        <a:rPr lang="lt-LT" sz="800" b="1" i="1" u="none" strike="noStrike" baseline="0">
                          <a:solidFill>
                            <a:srgbClr val="05164D"/>
                          </a:solidFill>
                          <a:effectLst/>
                          <a:latin typeface="+mj-lt"/>
                        </a:rPr>
                        <a:t>  </a:t>
                      </a:r>
                      <a:r>
                        <a:rPr lang="en-US" sz="800" b="1" i="1" u="none" strike="noStrike" baseline="0">
                          <a:solidFill>
                            <a:srgbClr val="05164D"/>
                          </a:solidFill>
                          <a:effectLst/>
                          <a:latin typeface="+mj-lt"/>
                        </a:rPr>
                        <a:t>EQUITY</a:t>
                      </a:r>
                    </a:p>
                  </a:txBody>
                  <a:tcPr marL="0" marR="0" marT="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a:t>
                      </a:r>
                    </a:p>
                  </a:txBody>
                  <a:tcPr marL="0" marR="0" marT="0" marB="0" anchor="b">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endParaRPr lang="en-US" sz="800" b="0" i="0" u="none" strike="noStrike" kern="1200" baseline="0">
                        <a:solidFill>
                          <a:srgbClr val="05164D"/>
                        </a:solidFill>
                        <a:effectLst/>
                        <a:latin typeface="+mj-lt"/>
                        <a:ea typeface="+mn-ea"/>
                        <a:cs typeface="+mn-cs"/>
                      </a:endParaRPr>
                    </a:p>
                  </a:txBody>
                  <a:tcPr marL="0" marR="0" marT="0" marB="0" anchor="b">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2505114949"/>
                  </a:ext>
                </a:extLst>
              </a:tr>
              <a:tr h="154910">
                <a:tc>
                  <a:txBody>
                    <a:bodyPr/>
                    <a:lstStyle/>
                    <a:p>
                      <a:pPr algn="l" fontAlgn="ctr"/>
                      <a:r>
                        <a:rPr lang="en-US" sz="800" b="0" i="0" u="none" strike="noStrike" baseline="0">
                          <a:solidFill>
                            <a:srgbClr val="05164D"/>
                          </a:solidFill>
                          <a:effectLst/>
                          <a:latin typeface="+mj-lt"/>
                        </a:rPr>
                        <a:t>Share capital</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192,269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192,269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4126217291"/>
                  </a:ext>
                </a:extLst>
              </a:tr>
              <a:tr h="154910">
                <a:tc>
                  <a:txBody>
                    <a:bodyPr/>
                    <a:lstStyle/>
                    <a:p>
                      <a:pPr algn="l" fontAlgn="ctr"/>
                      <a:r>
                        <a:rPr lang="en-US" sz="800" b="0" i="0" u="none" strike="noStrike" baseline="0">
                          <a:solidFill>
                            <a:srgbClr val="05164D"/>
                          </a:solidFill>
                          <a:effectLst/>
                          <a:latin typeface="+mj-lt"/>
                        </a:rPr>
                        <a:t>Share premium</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25,534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25,534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045207765"/>
                  </a:ext>
                </a:extLst>
              </a:tr>
              <a:tr h="154910">
                <a:tc>
                  <a:txBody>
                    <a:bodyPr/>
                    <a:lstStyle/>
                    <a:p>
                      <a:pPr algn="l" fontAlgn="ctr"/>
                      <a:r>
                        <a:rPr lang="en-US" sz="800" b="0" i="0" u="none" strike="noStrike" baseline="0">
                          <a:solidFill>
                            <a:srgbClr val="05164D"/>
                          </a:solidFill>
                          <a:effectLst/>
                          <a:latin typeface="+mj-lt"/>
                        </a:rPr>
                        <a:t>Treasury shares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(11,085)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(900)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1132%</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560261927"/>
                  </a:ext>
                </a:extLst>
              </a:tr>
              <a:tr h="154910">
                <a:tc>
                  <a:txBody>
                    <a:bodyPr/>
                    <a:lstStyle/>
                    <a:p>
                      <a:pPr algn="l" fontAlgn="ctr"/>
                      <a:r>
                        <a:rPr lang="en-US" sz="800" b="0" i="0" u="none" strike="noStrike" baseline="0">
                          <a:solidFill>
                            <a:srgbClr val="05164D"/>
                          </a:solidFill>
                          <a:effectLst/>
                          <a:latin typeface="+mj-lt"/>
                        </a:rPr>
                        <a:t>Reserve capital</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756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756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56039137"/>
                  </a:ext>
                </a:extLst>
              </a:tr>
              <a:tr h="154910">
                <a:tc>
                  <a:txBody>
                    <a:bodyPr/>
                    <a:lstStyle/>
                    <a:p>
                      <a:pPr algn="l" fontAlgn="ctr"/>
                      <a:r>
                        <a:rPr lang="en-US" sz="800" b="0" i="0" u="none" strike="noStrike" baseline="0">
                          <a:solidFill>
                            <a:srgbClr val="05164D"/>
                          </a:solidFill>
                          <a:effectLst/>
                          <a:latin typeface="+mj-lt"/>
                        </a:rPr>
                        <a:t>Statutory reserve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76,516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61,027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25%</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452928382"/>
                  </a:ext>
                </a:extLst>
              </a:tr>
              <a:tr h="154910">
                <a:tc>
                  <a:txBody>
                    <a:bodyPr/>
                    <a:lstStyle/>
                    <a:p>
                      <a:pPr algn="l" fontAlgn="ctr"/>
                      <a:r>
                        <a:rPr lang="en-US" sz="800" b="0" i="0" u="none" strike="noStrike" baseline="0">
                          <a:solidFill>
                            <a:srgbClr val="05164D"/>
                          </a:solidFill>
                          <a:effectLst/>
                          <a:latin typeface="+mj-lt"/>
                        </a:rPr>
                        <a:t>Reserve for acquisition of own shares</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20,000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20,000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1256861118"/>
                  </a:ext>
                </a:extLst>
              </a:tr>
              <a:tr h="154910">
                <a:tc>
                  <a:txBody>
                    <a:bodyPr/>
                    <a:lstStyle/>
                    <a:p>
                      <a:pPr algn="l" fontAlgn="ctr"/>
                      <a:r>
                        <a:rPr lang="en-US" sz="800" b="0" i="0" u="none" strike="noStrike" baseline="0">
                          <a:solidFill>
                            <a:srgbClr val="05164D"/>
                          </a:solidFill>
                          <a:effectLst/>
                          <a:latin typeface="+mj-lt"/>
                        </a:rPr>
                        <a:t>Financial assets revaluation reserve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(2,372)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(4,368)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(46%)</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011327040"/>
                  </a:ext>
                </a:extLst>
              </a:tr>
              <a:tr h="154910">
                <a:tc>
                  <a:txBody>
                    <a:bodyPr/>
                    <a:lstStyle/>
                    <a:p>
                      <a:pPr algn="l" fontAlgn="ctr"/>
                      <a:r>
                        <a:rPr lang="en-US" sz="800" b="0" i="0" u="none" strike="noStrike" baseline="0">
                          <a:solidFill>
                            <a:srgbClr val="05164D"/>
                          </a:solidFill>
                          <a:effectLst/>
                          <a:latin typeface="+mj-lt"/>
                        </a:rPr>
                        <a:t>Other equity</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1,627 </a:t>
                      </a:r>
                    </a:p>
                  </a:txBody>
                  <a:tcPr marL="0" marR="0" marT="0" marB="0" anchor="b">
                    <a:lnL w="9525" cap="flat" cmpd="sng" algn="ctr">
                      <a:no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1,480 </a:t>
                      </a:r>
                    </a:p>
                  </a:txBody>
                  <a:tcPr marL="0" marR="0" marT="0" marB="0" anchor="b">
                    <a:lnL>
                      <a:noFill/>
                    </a:lnL>
                    <a:lnR>
                      <a:noFill/>
                    </a:lnR>
                    <a:lnT>
                      <a:noFill/>
                    </a:lnT>
                    <a:lnB>
                      <a:noFill/>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10%</a:t>
                      </a:r>
                    </a:p>
                  </a:txBody>
                  <a:tcPr marL="0" marR="0" marT="0" marB="0" anchor="b">
                    <a:lnL>
                      <a:noFill/>
                    </a:lnL>
                    <a:lnR w="9525"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46132004"/>
                  </a:ext>
                </a:extLst>
              </a:tr>
              <a:tr h="154910">
                <a:tc>
                  <a:txBody>
                    <a:bodyPr/>
                    <a:lstStyle/>
                    <a:p>
                      <a:pPr algn="l" fontAlgn="ctr"/>
                      <a:r>
                        <a:rPr lang="en-US" sz="800" b="0" i="0" u="none" strike="noStrike" baseline="0">
                          <a:solidFill>
                            <a:srgbClr val="05164D"/>
                          </a:solidFill>
                          <a:effectLst/>
                          <a:latin typeface="+mj-lt"/>
                        </a:rPr>
                        <a:t>Retained earnings </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272,084 </a:t>
                      </a:r>
                    </a:p>
                  </a:txBody>
                  <a:tcPr marL="0" marR="0" marT="0" marB="0" anchor="b">
                    <a:lnL w="9525"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      259,674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baseline="0">
                          <a:solidFill>
                            <a:srgbClr val="05164D"/>
                          </a:solidFill>
                          <a:effectLst/>
                          <a:latin typeface="+mj-lt"/>
                          <a:ea typeface="+mn-ea"/>
                          <a:cs typeface="+mn-cs"/>
                        </a:rPr>
                        <a:t>5%</a:t>
                      </a:r>
                    </a:p>
                  </a:txBody>
                  <a:tcPr marL="0" marR="0" marT="0" marB="0" anchor="b">
                    <a:lnL>
                      <a:noFill/>
                    </a:lnL>
                    <a:lnR w="9525"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7151737"/>
                  </a:ext>
                </a:extLst>
              </a:tr>
              <a:tr h="154910">
                <a:tc>
                  <a:txBody>
                    <a:bodyPr/>
                    <a:lstStyle/>
                    <a:p>
                      <a:pPr algn="l" fontAlgn="ctr"/>
                      <a:r>
                        <a:rPr lang="en-US" sz="800" b="1" i="0" u="none" strike="noStrike" baseline="0">
                          <a:solidFill>
                            <a:srgbClr val="05164D"/>
                          </a:solidFill>
                          <a:effectLst/>
                          <a:latin typeface="+mj-lt"/>
                        </a:rPr>
                        <a:t>Total equity</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575,329 </a:t>
                      </a:r>
                    </a:p>
                  </a:txBody>
                  <a:tcPr marL="0" marR="0" marT="0" marB="0" anchor="b">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555,472 </a:t>
                      </a:r>
                    </a:p>
                  </a:txBody>
                  <a:tcPr marL="0" marR="0" marT="0" marB="0" anchor="b">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4%</a:t>
                      </a:r>
                    </a:p>
                  </a:txBody>
                  <a:tcPr marL="0" marR="0" marT="0" marB="0" anchor="b">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76629852"/>
                  </a:ext>
                </a:extLst>
              </a:tr>
              <a:tr h="154910">
                <a:tc>
                  <a:txBody>
                    <a:bodyPr/>
                    <a:lstStyle/>
                    <a:p>
                      <a:pPr algn="l" fontAlgn="ctr"/>
                      <a:r>
                        <a:rPr lang="en-US" sz="800" b="1" i="0" u="none" strike="noStrike" baseline="0">
                          <a:solidFill>
                            <a:srgbClr val="05164D"/>
                          </a:solidFill>
                          <a:effectLst/>
                          <a:latin typeface="+mj-lt"/>
                        </a:rPr>
                        <a:t>Total liabilities and equity</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5,277,487 </a:t>
                      </a:r>
                    </a:p>
                  </a:txBody>
                  <a:tcPr marL="0" marR="0" marT="0" marB="0" anchor="b">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   5,036,132 </a:t>
                      </a:r>
                    </a:p>
                  </a:txBody>
                  <a:tcPr marL="0" marR="0" marT="0" marB="0" anchor="b">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n-US" sz="800" b="1" i="0" u="none" strike="noStrike" kern="1200" baseline="0">
                          <a:solidFill>
                            <a:srgbClr val="05164D"/>
                          </a:solidFill>
                          <a:effectLst/>
                          <a:latin typeface="+mj-lt"/>
                          <a:ea typeface="+mn-ea"/>
                          <a:cs typeface="+mn-cs"/>
                        </a:rPr>
                        <a:t>5%</a:t>
                      </a:r>
                    </a:p>
                  </a:txBody>
                  <a:tcPr marL="0" marR="0" marT="0" marB="0" anchor="b">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4252741"/>
                  </a:ext>
                </a:extLst>
              </a:tr>
            </a:tbl>
          </a:graphicData>
        </a:graphic>
      </p:graphicFrame>
      <p:sp>
        <p:nvSpPr>
          <p:cNvPr id="4" name="Title 3">
            <a:extLst>
              <a:ext uri="{FF2B5EF4-FFF2-40B4-BE49-F238E27FC236}">
                <a16:creationId xmlns:a16="http://schemas.microsoft.com/office/drawing/2014/main" id="{C6C9E4B9-DACD-AF90-89C4-49CF549D1B67}"/>
              </a:ext>
            </a:extLst>
          </p:cNvPr>
          <p:cNvSpPr>
            <a:spLocks noGrp="1"/>
          </p:cNvSpPr>
          <p:nvPr>
            <p:ph type="title"/>
          </p:nvPr>
        </p:nvSpPr>
        <p:spPr>
          <a:xfrm>
            <a:off x="380999" y="381000"/>
            <a:ext cx="8763001" cy="332399"/>
          </a:xfrm>
        </p:spPr>
        <p:txBody>
          <a:bodyPr/>
          <a:lstStyle/>
          <a:p>
            <a:r>
              <a:rPr lang="en-US"/>
              <a:t>Statement of Financial Position</a:t>
            </a:r>
            <a:endParaRPr lang="lt-LT"/>
          </a:p>
        </p:txBody>
      </p:sp>
      <p:sp>
        <p:nvSpPr>
          <p:cNvPr id="5" name="Slide Number Placeholder 4">
            <a:extLst>
              <a:ext uri="{FF2B5EF4-FFF2-40B4-BE49-F238E27FC236}">
                <a16:creationId xmlns:a16="http://schemas.microsoft.com/office/drawing/2014/main" id="{1E7D1B8D-EA5E-ED30-EEB0-DD117C7733CF}"/>
              </a:ext>
            </a:extLst>
          </p:cNvPr>
          <p:cNvSpPr>
            <a:spLocks noGrp="1"/>
          </p:cNvSpPr>
          <p:nvPr>
            <p:ph type="sldNum" sz="quarter" idx="33"/>
          </p:nvPr>
        </p:nvSpPr>
        <p:spPr>
          <a:xfrm>
            <a:off x="9062572" y="6477000"/>
            <a:ext cx="2752725" cy="381000"/>
          </a:xfrm>
        </p:spPr>
        <p:txBody>
          <a:bodyPr/>
          <a:lstStyle/>
          <a:p>
            <a:fld id="{C3BB1ECD-3C15-6449-8A7A-6FD3C9A35B7B}" type="slidenum">
              <a:rPr lang="en-US" smtClean="0"/>
              <a:pPr/>
              <a:t>27</a:t>
            </a:fld>
            <a:endParaRPr lang="en-US"/>
          </a:p>
        </p:txBody>
      </p:sp>
    </p:spTree>
    <p:extLst>
      <p:ext uri="{BB962C8B-B14F-4D97-AF65-F5344CB8AC3E}">
        <p14:creationId xmlns:p14="http://schemas.microsoft.com/office/powerpoint/2010/main" val="69985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0EF1-F3ED-8F3B-0C5E-DD05EF5C1A26}"/>
            </a:ext>
          </a:extLst>
        </p:cNvPr>
        <p:cNvGrpSpPr/>
        <p:nvPr/>
      </p:nvGrpSpPr>
      <p:grpSpPr>
        <a:xfrm>
          <a:off x="0" y="0"/>
          <a:ext cx="0" cy="0"/>
          <a:chOff x="0" y="0"/>
          <a:chExt cx="0" cy="0"/>
        </a:xfrm>
      </p:grpSpPr>
      <p:sp>
        <p:nvSpPr>
          <p:cNvPr id="26" name="Rounded Rectangle 1">
            <a:extLst>
              <a:ext uri="{FF2B5EF4-FFF2-40B4-BE49-F238E27FC236}">
                <a16:creationId xmlns:a16="http://schemas.microsoft.com/office/drawing/2014/main" id="{33ADAF06-8DFF-A9F0-0771-778AA22CD838}"/>
              </a:ext>
            </a:extLst>
          </p:cNvPr>
          <p:cNvSpPr/>
          <p:nvPr/>
        </p:nvSpPr>
        <p:spPr>
          <a:xfrm>
            <a:off x="7535207" y="1078231"/>
            <a:ext cx="4275794" cy="2997438"/>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DE2C5892-F777-B51D-8F8A-49E09BAF4B12}"/>
              </a:ext>
            </a:extLst>
          </p:cNvPr>
          <p:cNvSpPr>
            <a:spLocks noGrp="1"/>
          </p:cNvSpPr>
          <p:nvPr>
            <p:ph type="title"/>
          </p:nvPr>
        </p:nvSpPr>
        <p:spPr>
          <a:xfrm>
            <a:off x="380999" y="381000"/>
            <a:ext cx="8763001" cy="332399"/>
          </a:xfrm>
        </p:spPr>
        <p:txBody>
          <a:bodyPr/>
          <a:lstStyle/>
          <a:p>
            <a:r>
              <a:rPr lang="en-US"/>
              <a:t>Life Insurance Income Reconciliation</a:t>
            </a:r>
          </a:p>
        </p:txBody>
      </p:sp>
      <p:sp>
        <p:nvSpPr>
          <p:cNvPr id="27" name="Text Placeholder 11">
            <a:extLst>
              <a:ext uri="{FF2B5EF4-FFF2-40B4-BE49-F238E27FC236}">
                <a16:creationId xmlns:a16="http://schemas.microsoft.com/office/drawing/2014/main" id="{3DBFCBF3-BCF4-0B9E-B8EF-7E331FD8E8D1}"/>
              </a:ext>
            </a:extLst>
          </p:cNvPr>
          <p:cNvSpPr txBox="1">
            <a:spLocks/>
          </p:cNvSpPr>
          <p:nvPr/>
        </p:nvSpPr>
        <p:spPr>
          <a:xfrm>
            <a:off x="7789588" y="1306368"/>
            <a:ext cx="3939483" cy="266617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7588">
              <a:spcBef>
                <a:spcPts val="600"/>
              </a:spcBef>
              <a:buClr>
                <a:schemeClr val="accent1"/>
              </a:buClr>
              <a:buNone/>
            </a:pPr>
            <a:r>
              <a:rPr lang="en-US" sz="1000"/>
              <a:t>Revenue related to insurance activities	€3.</a:t>
            </a:r>
            <a:r>
              <a:rPr lang="lt-LT" sz="1000"/>
              <a:t>5</a:t>
            </a:r>
            <a:r>
              <a:rPr lang="en-US" sz="1000"/>
              <a:t>m</a:t>
            </a:r>
          </a:p>
          <a:p>
            <a:pPr marL="0" indent="0" defTabSz="1017588">
              <a:spcBef>
                <a:spcPts val="600"/>
              </a:spcBef>
              <a:buClr>
                <a:schemeClr val="accent1"/>
              </a:buClr>
              <a:buNone/>
            </a:pPr>
            <a:r>
              <a:rPr lang="en-US" sz="1000"/>
              <a:t>Net gain from trading activities (unit-linked contacts)	€</a:t>
            </a:r>
            <a:r>
              <a:rPr lang="lt-LT" sz="1000"/>
              <a:t>2</a:t>
            </a:r>
            <a:r>
              <a:rPr lang="en-US" sz="1000"/>
              <a:t>.</a:t>
            </a:r>
            <a:r>
              <a:rPr lang="lt-LT" sz="1000"/>
              <a:t>3</a:t>
            </a:r>
            <a:r>
              <a:rPr lang="en-US" sz="1000"/>
              <a:t>m</a:t>
            </a:r>
          </a:p>
          <a:p>
            <a:pPr marL="0" indent="0" defTabSz="1017588">
              <a:spcBef>
                <a:spcPts val="600"/>
              </a:spcBef>
              <a:buClr>
                <a:schemeClr val="accent1"/>
              </a:buClr>
              <a:buNone/>
            </a:pPr>
            <a:r>
              <a:rPr lang="en-US" sz="1000"/>
              <a:t>Interest income (unit-linked contacts) 	€0.3m</a:t>
            </a:r>
          </a:p>
          <a:p>
            <a:pPr marL="0" indent="0" defTabSz="1017588">
              <a:spcBef>
                <a:spcPts val="600"/>
              </a:spcBef>
              <a:buClr>
                <a:schemeClr val="accent1"/>
              </a:buClr>
              <a:buNone/>
            </a:pPr>
            <a:r>
              <a:rPr lang="en-US" sz="1000" b="1"/>
              <a:t>Life insurance revenues	</a:t>
            </a:r>
            <a:r>
              <a:rPr lang="lt-LT" sz="1000" b="1"/>
              <a:t>	</a:t>
            </a:r>
            <a:r>
              <a:rPr lang="en-US" sz="1000" b="1"/>
              <a:t>€</a:t>
            </a:r>
            <a:r>
              <a:rPr lang="lt-LT" sz="1000" b="1"/>
              <a:t>6</a:t>
            </a:r>
            <a:r>
              <a:rPr lang="en-US" sz="1000" b="1"/>
              <a:t>.</a:t>
            </a:r>
            <a:r>
              <a:rPr lang="lt-LT" sz="1000" b="1"/>
              <a:t>1</a:t>
            </a:r>
            <a:r>
              <a:rPr lang="en-US" sz="1000" b="1"/>
              <a:t>m</a:t>
            </a:r>
          </a:p>
          <a:p>
            <a:pPr marL="0" indent="0" defTabSz="1017588">
              <a:spcBef>
                <a:spcPts val="600"/>
              </a:spcBef>
              <a:buClr>
                <a:schemeClr val="accent1"/>
              </a:buClr>
              <a:buNone/>
            </a:pPr>
            <a:endParaRPr lang="en-US" sz="1000"/>
          </a:p>
          <a:p>
            <a:pPr marL="0" indent="0" defTabSz="1017588">
              <a:spcBef>
                <a:spcPts val="600"/>
              </a:spcBef>
              <a:buClr>
                <a:schemeClr val="accent1"/>
              </a:buClr>
              <a:buNone/>
            </a:pPr>
            <a:r>
              <a:rPr lang="en-US" sz="1000"/>
              <a:t>Expenses related to insurance activities </a:t>
            </a:r>
            <a:br>
              <a:rPr lang="lt-LT" sz="1000"/>
            </a:br>
            <a:r>
              <a:rPr lang="en-US" sz="1000"/>
              <a:t>(unit-linked contracts)	</a:t>
            </a:r>
            <a:r>
              <a:rPr lang="lt-LT" sz="1000"/>
              <a:t>	</a:t>
            </a:r>
            <a:r>
              <a:rPr lang="en-US" sz="1000"/>
              <a:t>€</a:t>
            </a:r>
            <a:r>
              <a:rPr lang="lt-LT" sz="1000"/>
              <a:t>(2</a:t>
            </a:r>
            <a:r>
              <a:rPr lang="en-US" sz="1000"/>
              <a:t>.</a:t>
            </a:r>
            <a:r>
              <a:rPr lang="lt-LT" sz="1000"/>
              <a:t>6</a:t>
            </a:r>
            <a:r>
              <a:rPr lang="en-US" sz="1000"/>
              <a:t>m</a:t>
            </a:r>
            <a:r>
              <a:rPr lang="lt-LT" sz="1000"/>
              <a:t>)</a:t>
            </a:r>
            <a:endParaRPr lang="en-US" sz="1000"/>
          </a:p>
          <a:p>
            <a:pPr marL="0" indent="0" defTabSz="1017588">
              <a:spcBef>
                <a:spcPts val="600"/>
              </a:spcBef>
              <a:buClr>
                <a:schemeClr val="accent1"/>
              </a:buClr>
              <a:buNone/>
            </a:pPr>
            <a:r>
              <a:rPr lang="en-US" sz="1000" b="1"/>
              <a:t>Life insurance revenues (excl. unit linked impact)	€</a:t>
            </a:r>
            <a:r>
              <a:rPr lang="lt-LT" sz="1000" b="1"/>
              <a:t>3</a:t>
            </a:r>
            <a:r>
              <a:rPr lang="en-US" sz="1000" b="1"/>
              <a:t>.</a:t>
            </a:r>
            <a:r>
              <a:rPr lang="lt-LT" sz="1000" b="1"/>
              <a:t>5</a:t>
            </a:r>
            <a:r>
              <a:rPr lang="en-US" sz="1000" b="1"/>
              <a:t>m</a:t>
            </a:r>
          </a:p>
          <a:p>
            <a:pPr marL="0" indent="0" defTabSz="1017588">
              <a:spcBef>
                <a:spcPts val="600"/>
              </a:spcBef>
              <a:buClr>
                <a:schemeClr val="accent1"/>
              </a:buClr>
              <a:buNone/>
            </a:pPr>
            <a:endParaRPr lang="en-US" sz="1000"/>
          </a:p>
          <a:p>
            <a:pPr marL="0" indent="0" defTabSz="1017588">
              <a:spcBef>
                <a:spcPts val="600"/>
              </a:spcBef>
              <a:buClr>
                <a:schemeClr val="accent1"/>
              </a:buClr>
              <a:buNone/>
            </a:pPr>
            <a:r>
              <a:rPr lang="en-US" sz="1000"/>
              <a:t>Expenses related to insurance activities	€(2.</a:t>
            </a:r>
            <a:r>
              <a:rPr lang="lt-LT" sz="1000"/>
              <a:t>2</a:t>
            </a:r>
            <a:r>
              <a:rPr lang="en-US" sz="1000"/>
              <a:t>m)</a:t>
            </a:r>
          </a:p>
          <a:p>
            <a:pPr marL="0" indent="0" defTabSz="1017588">
              <a:spcBef>
                <a:spcPts val="600"/>
              </a:spcBef>
              <a:buClr>
                <a:schemeClr val="accent1"/>
              </a:buClr>
              <a:buNone/>
            </a:pPr>
            <a:r>
              <a:rPr lang="en-US" sz="1000" b="1"/>
              <a:t>Life insurance net revenue	</a:t>
            </a:r>
            <a:r>
              <a:rPr lang="lt-LT" sz="1000" b="1"/>
              <a:t>	</a:t>
            </a:r>
            <a:r>
              <a:rPr lang="en-US" sz="1000" b="1"/>
              <a:t>€</a:t>
            </a:r>
            <a:r>
              <a:rPr lang="lt-LT" sz="1000" b="1"/>
              <a:t>1</a:t>
            </a:r>
            <a:r>
              <a:rPr lang="en-US" sz="1000" b="1"/>
              <a:t>.</a:t>
            </a:r>
            <a:r>
              <a:rPr lang="lt-LT" sz="1000" b="1"/>
              <a:t>3</a:t>
            </a:r>
            <a:r>
              <a:rPr lang="en-US" sz="1000" b="1"/>
              <a:t>m</a:t>
            </a:r>
          </a:p>
        </p:txBody>
      </p:sp>
      <p:graphicFrame>
        <p:nvGraphicFramePr>
          <p:cNvPr id="6" name="Table 5">
            <a:extLst>
              <a:ext uri="{FF2B5EF4-FFF2-40B4-BE49-F238E27FC236}">
                <a16:creationId xmlns:a16="http://schemas.microsoft.com/office/drawing/2014/main" id="{6ACB14B3-E993-0981-0394-EBE9CBBEC0C3}"/>
              </a:ext>
            </a:extLst>
          </p:cNvPr>
          <p:cNvGraphicFramePr>
            <a:graphicFrameLocks noGrp="1"/>
          </p:cNvGraphicFramePr>
          <p:nvPr>
            <p:extLst>
              <p:ext uri="{D42A27DB-BD31-4B8C-83A1-F6EECF244321}">
                <p14:modId xmlns:p14="http://schemas.microsoft.com/office/powerpoint/2010/main" val="1325369611"/>
              </p:ext>
            </p:extLst>
          </p:nvPr>
        </p:nvGraphicFramePr>
        <p:xfrm>
          <a:off x="380999" y="1078231"/>
          <a:ext cx="6382659" cy="5050060"/>
        </p:xfrm>
        <a:graphic>
          <a:graphicData uri="http://schemas.openxmlformats.org/drawingml/2006/table">
            <a:tbl>
              <a:tblPr/>
              <a:tblGrid>
                <a:gridCol w="4059560">
                  <a:extLst>
                    <a:ext uri="{9D8B030D-6E8A-4147-A177-3AD203B41FA5}">
                      <a16:colId xmlns:a16="http://schemas.microsoft.com/office/drawing/2014/main" val="1847154958"/>
                    </a:ext>
                  </a:extLst>
                </a:gridCol>
                <a:gridCol w="856496">
                  <a:extLst>
                    <a:ext uri="{9D8B030D-6E8A-4147-A177-3AD203B41FA5}">
                      <a16:colId xmlns:a16="http://schemas.microsoft.com/office/drawing/2014/main" val="2164777230"/>
                    </a:ext>
                  </a:extLst>
                </a:gridCol>
                <a:gridCol w="856496">
                  <a:extLst>
                    <a:ext uri="{9D8B030D-6E8A-4147-A177-3AD203B41FA5}">
                      <a16:colId xmlns:a16="http://schemas.microsoft.com/office/drawing/2014/main" val="617271312"/>
                    </a:ext>
                  </a:extLst>
                </a:gridCol>
                <a:gridCol w="610107">
                  <a:extLst>
                    <a:ext uri="{9D8B030D-6E8A-4147-A177-3AD203B41FA5}">
                      <a16:colId xmlns:a16="http://schemas.microsoft.com/office/drawing/2014/main" val="3104172817"/>
                    </a:ext>
                  </a:extLst>
                </a:gridCol>
              </a:tblGrid>
              <a:tr h="201029">
                <a:tc>
                  <a:txBody>
                    <a:bodyPr/>
                    <a:lstStyle/>
                    <a:p>
                      <a:pPr algn="l" rtl="0" fontAlgn="ctr"/>
                      <a:r>
                        <a:rPr lang="en-US" sz="900" b="1" i="0" u="none" strike="noStrike">
                          <a:solidFill>
                            <a:schemeClr val="tx1"/>
                          </a:solidFill>
                          <a:effectLst/>
                          <a:latin typeface="+mn-lt"/>
                        </a:rPr>
                        <a:t>Net Interest Income</a:t>
                      </a:r>
                    </a:p>
                  </a:txBody>
                  <a:tcPr marL="72000" marR="0" marT="0"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011962342"/>
                  </a:ext>
                </a:extLst>
              </a:tr>
              <a:tr h="201029">
                <a:tc>
                  <a:txBody>
                    <a:bodyPr/>
                    <a:lstStyle/>
                    <a:p>
                      <a:pPr algn="l" rtl="0" fontAlgn="b"/>
                      <a:r>
                        <a:rPr lang="en-US" sz="900" b="0" i="1" u="none" strike="noStrike">
                          <a:solidFill>
                            <a:schemeClr val="tx1"/>
                          </a:solidFill>
                          <a:effectLst/>
                          <a:latin typeface="+mn-lt"/>
                        </a:rPr>
                        <a:t>In </a:t>
                      </a:r>
                      <a:r>
                        <a:rPr lang="en-US" sz="900" b="0" i="0" u="none" strike="noStrike">
                          <a:solidFill>
                            <a:schemeClr val="tx1"/>
                          </a:solidFill>
                          <a:effectLst/>
                          <a:latin typeface="+mn-lt"/>
                        </a:rPr>
                        <a:t>€</a:t>
                      </a:r>
                      <a:r>
                        <a:rPr lang="en-US" sz="900" b="0" i="1" u="none" strike="noStrike">
                          <a:solidFill>
                            <a:schemeClr val="tx1"/>
                          </a:solidFill>
                          <a:effectLst/>
                          <a:latin typeface="+mn-lt"/>
                        </a:rPr>
                        <a:t>'m</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5</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4</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1" u="none" strike="noStrike">
                          <a:solidFill>
                            <a:schemeClr val="tx1"/>
                          </a:solidFill>
                          <a:effectLst/>
                          <a:latin typeface="+mn-lt"/>
                        </a:rPr>
                        <a:t>%∆</a:t>
                      </a:r>
                    </a:p>
                  </a:txBody>
                  <a:tcPr marL="0" marR="72000" marT="0" marB="0" anchor="ctr">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2406774328"/>
                  </a:ext>
                </a:extLst>
              </a:tr>
              <a:tr h="175787">
                <a:tc>
                  <a:txBody>
                    <a:bodyPr/>
                    <a:lstStyle/>
                    <a:p>
                      <a:pPr algn="l" rtl="0" fontAlgn="b"/>
                      <a:r>
                        <a:rPr lang="en-US" sz="900" b="0" i="0" u="none" strike="noStrike">
                          <a:solidFill>
                            <a:schemeClr val="tx1"/>
                          </a:solidFill>
                          <a:effectLst/>
                          <a:latin typeface="+mn-lt"/>
                        </a:rPr>
                        <a:t> </a:t>
                      </a:r>
                    </a:p>
                  </a:txBody>
                  <a:tcPr marL="72000" marR="0" marT="0" marB="0" anchor="ctr">
                    <a:lnL w="6350" cap="flat" cmpd="sng" algn="ctr">
                      <a:noFill/>
                      <a:prstDash val="solid"/>
                      <a:round/>
                      <a:headEnd type="none" w="med" len="med"/>
                      <a:tailEnd type="none" w="med" len="med"/>
                    </a:lnL>
                    <a:lnR>
                      <a:noFill/>
                    </a:lnR>
                    <a:lnT>
                      <a:noFill/>
                    </a:lnT>
                    <a:lnB>
                      <a:noFill/>
                    </a:lnB>
                  </a:tcPr>
                </a:tc>
                <a:tc>
                  <a:txBody>
                    <a:bodyPr/>
                    <a:lstStyle/>
                    <a:p>
                      <a:pPr algn="r" fontAlgn="b"/>
                      <a:endParaRPr lang="en-US" sz="9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r" fontAlgn="b"/>
                      <a:endParaRPr lang="en-US" sz="9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r" rtl="0" fontAlgn="b"/>
                      <a:r>
                        <a:rPr lang="en-US" sz="900" b="1" i="1"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974249834"/>
                  </a:ext>
                </a:extLst>
              </a:tr>
              <a:tr h="175787">
                <a:tc>
                  <a:txBody>
                    <a:bodyPr/>
                    <a:lstStyle/>
                    <a:p>
                      <a:pPr algn="l" rtl="0" fontAlgn="ctr"/>
                      <a:r>
                        <a:rPr lang="en-US" sz="900" b="0" i="0" u="none" strike="noStrike">
                          <a:solidFill>
                            <a:schemeClr val="tx1"/>
                          </a:solidFill>
                          <a:effectLst/>
                          <a:latin typeface="+mn-lt"/>
                        </a:rPr>
                        <a:t>Interest income</a:t>
                      </a:r>
                    </a:p>
                  </a:txBody>
                  <a:tcPr marL="72000" marR="0" marT="0" marB="0" anchor="ctr">
                    <a:lnL w="6350" cap="flat" cmpd="sng" algn="ctr">
                      <a:noFill/>
                      <a:prstDash val="solid"/>
                      <a:round/>
                      <a:headEnd type="none" w="med" len="med"/>
                      <a:tailEnd type="none" w="med" len="med"/>
                    </a:lnL>
                    <a:lnR>
                      <a:noFill/>
                    </a:lnR>
                    <a:lnT>
                      <a:noFill/>
                    </a:lnT>
                    <a:lnB>
                      <a:noFill/>
                    </a:lnB>
                  </a:tcPr>
                </a:tc>
                <a:tc>
                  <a:txBody>
                    <a:bodyPr/>
                    <a:lstStyle/>
                    <a:p>
                      <a:pPr algn="r" fontAlgn="b"/>
                      <a:r>
                        <a:rPr lang="en-US" sz="900" b="0" i="0" u="none" strike="noStrike" kern="1200">
                          <a:solidFill>
                            <a:schemeClr val="tx1"/>
                          </a:solidFill>
                          <a:effectLst/>
                          <a:latin typeface="+mn-lt"/>
                          <a:ea typeface="+mn-ea"/>
                          <a:cs typeface="+mn-cs"/>
                        </a:rPr>
                        <a:t>         47.6 </a:t>
                      </a:r>
                    </a:p>
                  </a:txBody>
                  <a:tcPr marL="0" marR="0" marT="0" marB="0" anchor="b">
                    <a:lnL>
                      <a:noFill/>
                    </a:lnL>
                    <a:lnR>
                      <a:noFill/>
                    </a:lnR>
                    <a:lnT>
                      <a:noFill/>
                    </a:lnT>
                    <a:lnB>
                      <a:noFill/>
                    </a:lnB>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60.6 </a:t>
                      </a:r>
                    </a:p>
                  </a:txBody>
                  <a:tcPr marL="0" marR="0" marT="0" marB="0" anchor="b">
                    <a:lnL>
                      <a:noFill/>
                    </a:lnL>
                    <a:lnR>
                      <a:noFill/>
                    </a:lnR>
                    <a:lnT>
                      <a:noFill/>
                    </a:lnT>
                    <a:lnB>
                      <a:noFill/>
                    </a:lnB>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22%</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973639726"/>
                  </a:ext>
                </a:extLst>
              </a:tr>
              <a:tr h="201029">
                <a:tc>
                  <a:txBody>
                    <a:bodyPr/>
                    <a:lstStyle/>
                    <a:p>
                      <a:pPr algn="l" rtl="0" fontAlgn="ctr"/>
                      <a:r>
                        <a:rPr lang="en-US" sz="900" b="0" i="0" u="none" strike="noStrike">
                          <a:solidFill>
                            <a:schemeClr val="tx1"/>
                          </a:solidFill>
                          <a:effectLst/>
                          <a:latin typeface="+mn-lt"/>
                        </a:rPr>
                        <a:t>Interest income (unit-linked contracts)</a:t>
                      </a:r>
                    </a:p>
                  </a:txBody>
                  <a:tcPr marL="72000" marR="0" marT="0" marB="0" anchor="ctr">
                    <a:lnL w="6350" cap="flat" cmpd="sng" algn="ctr">
                      <a:no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algn="r" fontAlgn="b"/>
                      <a:r>
                        <a:rPr lang="en-US" sz="900" b="0" i="0" u="none" strike="noStrike" kern="1200">
                          <a:solidFill>
                            <a:schemeClr val="tx1"/>
                          </a:solidFill>
                          <a:effectLst/>
                          <a:latin typeface="+mn-lt"/>
                          <a:ea typeface="+mn-ea"/>
                          <a:cs typeface="+mn-cs"/>
                        </a:rPr>
                        <a:t>           0.3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0.5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41%</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val="560135612"/>
                  </a:ext>
                </a:extLst>
              </a:tr>
              <a:tr h="201029">
                <a:tc>
                  <a:txBody>
                    <a:bodyPr/>
                    <a:lstStyle/>
                    <a:p>
                      <a:pPr algn="l" rtl="0" fontAlgn="ctr"/>
                      <a:r>
                        <a:rPr lang="en-US" sz="900" b="0" i="0" u="none" strike="noStrike">
                          <a:solidFill>
                            <a:schemeClr val="tx1"/>
                          </a:solidFill>
                          <a:effectLst/>
                          <a:latin typeface="+mn-lt"/>
                        </a:rPr>
                        <a:t>Other similar income</a:t>
                      </a:r>
                    </a:p>
                  </a:txBody>
                  <a:tcPr marL="72000" marR="0" marT="0" marB="0" anchor="ctr">
                    <a:lnL w="6350" cap="flat" cmpd="sng" algn="ctr">
                      <a:noFill/>
                      <a:prstDash val="solid"/>
                      <a:round/>
                      <a:headEnd type="none" w="med" len="med"/>
                      <a:tailEnd type="none" w="med" len="med"/>
                    </a:lnL>
                    <a:lnR>
                      <a:noFill/>
                    </a:lnR>
                    <a:lnT>
                      <a:noFill/>
                    </a:lnT>
                    <a:lnB>
                      <a:noFill/>
                    </a:lnB>
                  </a:tcPr>
                </a:tc>
                <a:tc>
                  <a:txBody>
                    <a:bodyPr/>
                    <a:lstStyle/>
                    <a:p>
                      <a:pPr algn="r" fontAlgn="b"/>
                      <a:r>
                        <a:rPr lang="en-US" sz="900" b="0" i="0" u="none" strike="noStrike" kern="1200">
                          <a:solidFill>
                            <a:schemeClr val="tx1"/>
                          </a:solidFill>
                          <a:effectLst/>
                          <a:latin typeface="+mn-lt"/>
                          <a:ea typeface="+mn-ea"/>
                          <a:cs typeface="+mn-cs"/>
                        </a:rPr>
                        <a:t>         13.2 </a:t>
                      </a:r>
                    </a:p>
                  </a:txBody>
                  <a:tcPr marL="0" marR="0" marT="0" marB="0" anchor="b">
                    <a:lnL>
                      <a:noFill/>
                    </a:lnL>
                    <a:lnR>
                      <a:noFill/>
                    </a:lnR>
                    <a:lnT>
                      <a:noFill/>
                    </a:lnT>
                    <a:lnB>
                      <a:noFill/>
                    </a:lnB>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7.1 </a:t>
                      </a:r>
                    </a:p>
                  </a:txBody>
                  <a:tcPr marL="0" marR="0" marT="0" marB="0" anchor="b">
                    <a:lnL>
                      <a:noFill/>
                    </a:lnL>
                    <a:lnR>
                      <a:noFill/>
                    </a:lnR>
                    <a:lnT>
                      <a:noFill/>
                    </a:lnT>
                    <a:lnB>
                      <a:noFill/>
                    </a:lnB>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86%</a:t>
                      </a:r>
                    </a:p>
                  </a:txBody>
                  <a:tcPr marL="0" marR="0" marT="0" marB="0" anchor="b">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222138610"/>
                  </a:ext>
                </a:extLst>
              </a:tr>
              <a:tr h="201029">
                <a:tc>
                  <a:txBody>
                    <a:bodyPr/>
                    <a:lstStyle/>
                    <a:p>
                      <a:pPr algn="l" rtl="0" fontAlgn="ctr"/>
                      <a:r>
                        <a:rPr lang="en-US" sz="900" b="0" i="0" u="none" strike="noStrike">
                          <a:solidFill>
                            <a:schemeClr val="tx1"/>
                          </a:solidFill>
                          <a:effectLst/>
                          <a:latin typeface="+mn-lt"/>
                        </a:rPr>
                        <a:t>Interest expense </a:t>
                      </a:r>
                    </a:p>
                  </a:txBody>
                  <a:tcPr marL="72000" marR="0" marT="0" marB="0" anchor="ctr">
                    <a:lnL w="63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tcPr>
                </a:tc>
                <a:tc>
                  <a:txBody>
                    <a:bodyPr/>
                    <a:lstStyle/>
                    <a:p>
                      <a:pPr algn="r" fontAlgn="b"/>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27.0</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r" defTabSz="914400" rtl="0" eaLnBrk="1" fontAlgn="b" latinLnBrk="0" hangingPunct="1"/>
                      <a:r>
                        <a:rPr lang="lt-LT" sz="900" b="0" i="0" u="none" strike="noStrike" kern="1200">
                          <a:solidFill>
                            <a:schemeClr val="tx1"/>
                          </a:solidFill>
                          <a:effectLst/>
                          <a:latin typeface="+mn-lt"/>
                          <a:ea typeface="+mn-ea"/>
                          <a:cs typeface="+mn-cs"/>
                        </a:rPr>
                        <a:t>  </a:t>
                      </a:r>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27.1</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1%</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69627056"/>
                  </a:ext>
                </a:extLst>
              </a:tr>
              <a:tr h="201029">
                <a:tc>
                  <a:txBody>
                    <a:bodyPr/>
                    <a:lstStyle/>
                    <a:p>
                      <a:pPr algn="l" rtl="0" fontAlgn="ctr"/>
                      <a:r>
                        <a:rPr lang="en-US" sz="900" b="1" i="0" u="none" strike="noStrike">
                          <a:solidFill>
                            <a:schemeClr val="tx1"/>
                          </a:solidFill>
                          <a:effectLst/>
                          <a:latin typeface="+mn-lt"/>
                        </a:rPr>
                        <a:t>Net Interest Income</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tcPr>
                </a:tc>
                <a:tc>
                  <a:txBody>
                    <a:bodyPr/>
                    <a:lstStyle/>
                    <a:p>
                      <a:pPr algn="r" fontAlgn="b"/>
                      <a:r>
                        <a:rPr lang="en-US" sz="900" b="1" i="0" u="none" strike="noStrike" kern="1200">
                          <a:solidFill>
                            <a:schemeClr val="tx1"/>
                          </a:solidFill>
                          <a:effectLst/>
                          <a:latin typeface="+mn-lt"/>
                          <a:ea typeface="+mn-ea"/>
                          <a:cs typeface="+mn-cs"/>
                        </a:rPr>
                        <a:t>         34.0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r" defTabSz="914400" rtl="0" eaLnBrk="1" fontAlgn="b" latinLnBrk="0" hangingPunct="1"/>
                      <a:r>
                        <a:rPr lang="en-US" sz="900" b="1" i="0" u="none" strike="noStrike" kern="1200">
                          <a:solidFill>
                            <a:schemeClr val="tx1"/>
                          </a:solidFill>
                          <a:effectLst/>
                          <a:latin typeface="+mn-lt"/>
                          <a:ea typeface="+mn-ea"/>
                          <a:cs typeface="+mn-cs"/>
                        </a:rPr>
                        <a:t>          41.1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17%</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tcPr>
                </a:tc>
                <a:extLst>
                  <a:ext uri="{0D108BD9-81ED-4DB2-BD59-A6C34878D82A}">
                    <a16:rowId xmlns:a16="http://schemas.microsoft.com/office/drawing/2014/main" val="2541236929"/>
                  </a:ext>
                </a:extLst>
              </a:tr>
              <a:tr h="175787">
                <a:tc>
                  <a:txBody>
                    <a:bodyPr/>
                    <a:lstStyle/>
                    <a:p>
                      <a:pPr algn="l" fontAlgn="b"/>
                      <a:endParaRPr lang="en-US" sz="900" b="0" i="0" u="none" strike="noStrike">
                        <a:solidFill>
                          <a:schemeClr val="tx1"/>
                        </a:solidFill>
                        <a:effectLst/>
                        <a:latin typeface="+mn-lt"/>
                      </a:endParaRPr>
                    </a:p>
                  </a:txBody>
                  <a:tcPr marL="72000" marR="0" marT="0" marB="0"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algn="l" fontAlgn="b"/>
                      <a:endParaRPr lang="en-US" sz="900" b="0" i="0" u="none" strike="noStrike">
                        <a:solidFill>
                          <a:schemeClr val="tx1"/>
                        </a:solidFill>
                        <a:effectLst/>
                        <a:latin typeface="+mn-lt"/>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l" fontAlgn="b"/>
                      <a:endParaRPr lang="en-US" sz="900" b="0" i="0" u="none" strike="noStrike">
                        <a:solidFill>
                          <a:schemeClr val="tx1"/>
                        </a:solidFill>
                        <a:effectLst/>
                        <a:latin typeface="+mn-lt"/>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l" fontAlgn="b"/>
                      <a:endParaRPr lang="en-US" sz="900" b="0" i="0" u="none" strike="noStrike">
                        <a:solidFill>
                          <a:schemeClr val="tx1"/>
                        </a:solidFill>
                        <a:effectLst/>
                        <a:latin typeface="+mn-lt"/>
                      </a:endParaRPr>
                    </a:p>
                  </a:txBody>
                  <a:tcPr marL="0" marR="0" marT="0" marB="0"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415251809"/>
                  </a:ext>
                </a:extLst>
              </a:tr>
              <a:tr h="201029">
                <a:tc>
                  <a:txBody>
                    <a:bodyPr/>
                    <a:lstStyle/>
                    <a:p>
                      <a:pPr algn="l" rtl="0" fontAlgn="ctr"/>
                      <a:r>
                        <a:rPr lang="en-US" sz="900" b="1" i="0" u="none" strike="noStrike">
                          <a:solidFill>
                            <a:schemeClr val="tx1"/>
                          </a:solidFill>
                          <a:effectLst/>
                          <a:latin typeface="+mn-lt"/>
                        </a:rPr>
                        <a:t>Other income</a:t>
                      </a:r>
                    </a:p>
                  </a:txBody>
                  <a:tcPr marL="72000" marR="0" marT="0"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212817841"/>
                  </a:ext>
                </a:extLst>
              </a:tr>
              <a:tr h="201029">
                <a:tc>
                  <a:txBody>
                    <a:bodyPr/>
                    <a:lstStyle/>
                    <a:p>
                      <a:pPr algn="l" rtl="0" fontAlgn="b"/>
                      <a:r>
                        <a:rPr lang="en-US" sz="900" b="0" i="1" u="none" strike="noStrike">
                          <a:solidFill>
                            <a:schemeClr val="tx1"/>
                          </a:solidFill>
                          <a:effectLst/>
                          <a:latin typeface="+mn-lt"/>
                        </a:rPr>
                        <a:t>In </a:t>
                      </a:r>
                      <a:r>
                        <a:rPr lang="en-US" sz="900" b="0" i="0" u="none" strike="noStrike">
                          <a:solidFill>
                            <a:schemeClr val="tx1"/>
                          </a:solidFill>
                          <a:effectLst/>
                          <a:latin typeface="+mn-lt"/>
                        </a:rPr>
                        <a:t>€</a:t>
                      </a:r>
                      <a:r>
                        <a:rPr lang="en-US" sz="900" b="0" i="1" u="none" strike="noStrike">
                          <a:solidFill>
                            <a:schemeClr val="tx1"/>
                          </a:solidFill>
                          <a:effectLst/>
                          <a:latin typeface="+mn-lt"/>
                        </a:rPr>
                        <a:t>'m</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5</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4</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1" u="none" strike="noStrike">
                          <a:solidFill>
                            <a:schemeClr val="tx1"/>
                          </a:solidFill>
                          <a:effectLst/>
                          <a:latin typeface="+mn-lt"/>
                        </a:rPr>
                        <a:t>%∆</a:t>
                      </a:r>
                    </a:p>
                  </a:txBody>
                  <a:tcPr marL="0" marR="72000" marT="0" marB="0" anchor="ctr">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2867982739"/>
                  </a:ext>
                </a:extLst>
              </a:tr>
              <a:tr h="175787">
                <a:tc>
                  <a:txBody>
                    <a:bodyPr/>
                    <a:lstStyle/>
                    <a:p>
                      <a:pPr algn="l" rtl="0" fontAlgn="b"/>
                      <a:r>
                        <a:rPr lang="en-US" sz="900" b="0" i="0" u="none" strike="noStrike">
                          <a:solidFill>
                            <a:schemeClr val="tx1"/>
                          </a:solidFill>
                          <a:effectLst/>
                          <a:latin typeface="+mn-lt"/>
                        </a:rPr>
                        <a:t> </a:t>
                      </a:r>
                    </a:p>
                  </a:txBody>
                  <a:tcPr marL="72000" marR="0" marT="0" marB="0" anchor="ctr">
                    <a:lnL w="6350" cap="flat" cmpd="sng" algn="ctr">
                      <a:noFill/>
                      <a:prstDash val="solid"/>
                      <a:round/>
                      <a:headEnd type="none" w="med" len="med"/>
                      <a:tailEnd type="none" w="med" len="med"/>
                    </a:lnL>
                    <a:lnR>
                      <a:noFill/>
                    </a:lnR>
                    <a:lnT>
                      <a:noFill/>
                    </a:lnT>
                    <a:lnB>
                      <a:noFill/>
                    </a:lnB>
                  </a:tcPr>
                </a:tc>
                <a:tc>
                  <a:txBody>
                    <a:bodyPr/>
                    <a:lstStyle/>
                    <a:p>
                      <a:pPr algn="r" fontAlgn="b"/>
                      <a:endParaRPr lang="en-US" sz="9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r" fontAlgn="b"/>
                      <a:endParaRPr lang="en-US" sz="900" b="0" i="0" u="none" strike="noStrike" kern="1200">
                        <a:solidFill>
                          <a:schemeClr val="tx1"/>
                        </a:solidFill>
                        <a:effectLst/>
                        <a:latin typeface="+mn-lt"/>
                        <a:ea typeface="+mn-ea"/>
                        <a:cs typeface="+mn-cs"/>
                      </a:endParaRPr>
                    </a:p>
                  </a:txBody>
                  <a:tcPr marL="0" marR="0" marT="0" marB="0" anchor="ctr">
                    <a:lnL>
                      <a:noFill/>
                    </a:lnL>
                    <a:lnR>
                      <a:noFill/>
                    </a:lnR>
                    <a:lnT>
                      <a:noFill/>
                    </a:lnT>
                    <a:lnB>
                      <a:noFill/>
                    </a:lnB>
                  </a:tcPr>
                </a:tc>
                <a:tc>
                  <a:txBody>
                    <a:bodyPr/>
                    <a:lstStyle/>
                    <a:p>
                      <a:pPr algn="r" rtl="0" fontAlgn="b"/>
                      <a:r>
                        <a:rPr lang="en-US" sz="900" b="1" i="1"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3127520009"/>
                  </a:ext>
                </a:extLst>
              </a:tr>
              <a:tr h="175787">
                <a:tc>
                  <a:txBody>
                    <a:bodyPr/>
                    <a:lstStyle/>
                    <a:p>
                      <a:pPr algn="l" rtl="0" fontAlgn="ctr"/>
                      <a:r>
                        <a:rPr lang="en-US" sz="900" b="0" i="0" u="none" strike="noStrike">
                          <a:solidFill>
                            <a:schemeClr val="tx1"/>
                          </a:solidFill>
                          <a:effectLst/>
                          <a:latin typeface="+mn-lt"/>
                        </a:rPr>
                        <a:t>Net gain from trading activities</a:t>
                      </a:r>
                    </a:p>
                  </a:txBody>
                  <a:tcPr marL="72000" marR="0" marT="0" marB="0" anchor="ctr">
                    <a:lnL w="6350" cap="flat" cmpd="sng" algn="ctr">
                      <a:noFill/>
                      <a:prstDash val="solid"/>
                      <a:round/>
                      <a:headEnd type="none" w="med" len="med"/>
                      <a:tailEnd type="none" w="med" len="med"/>
                    </a:lnL>
                    <a:lnR>
                      <a:noFill/>
                    </a:lnR>
                    <a:lnT>
                      <a:noFill/>
                    </a:lnT>
                    <a:lnB>
                      <a:noFill/>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3.5 </a:t>
                      </a:r>
                    </a:p>
                  </a:txBody>
                  <a:tcPr marL="0" marR="0" marT="0" marB="0" anchor="b">
                    <a:lnL>
                      <a:noFill/>
                    </a:lnL>
                    <a:lnR>
                      <a:noFill/>
                    </a:lnR>
                    <a:lnT>
                      <a:noFill/>
                    </a:lnT>
                    <a:lnB>
                      <a:noFill/>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10.2 </a:t>
                      </a:r>
                    </a:p>
                  </a:txBody>
                  <a:tcPr marL="0" marR="0" marT="0" marB="0" anchor="b">
                    <a:lnL>
                      <a:noFill/>
                    </a:lnL>
                    <a:lnR>
                      <a:noFill/>
                    </a:lnR>
                    <a:lnT>
                      <a:noFill/>
                    </a:lnT>
                    <a:lnB>
                      <a:noFill/>
                    </a:lnB>
                    <a:noFill/>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65%</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noFill/>
                  </a:tcPr>
                </a:tc>
                <a:extLst>
                  <a:ext uri="{0D108BD9-81ED-4DB2-BD59-A6C34878D82A}">
                    <a16:rowId xmlns:a16="http://schemas.microsoft.com/office/drawing/2014/main" val="2072110334"/>
                  </a:ext>
                </a:extLst>
              </a:tr>
              <a:tr h="201029">
                <a:tc>
                  <a:txBody>
                    <a:bodyPr/>
                    <a:lstStyle/>
                    <a:p>
                      <a:pPr algn="l" rtl="0" fontAlgn="ctr"/>
                      <a:r>
                        <a:rPr lang="en-US" sz="900" b="0" i="0" u="none" strike="noStrike">
                          <a:solidFill>
                            <a:schemeClr val="tx1"/>
                          </a:solidFill>
                          <a:effectLst/>
                          <a:latin typeface="+mn-lt"/>
                        </a:rPr>
                        <a:t>Net gain from trading activities (unit-linked contracts)</a:t>
                      </a:r>
                    </a:p>
                  </a:txBody>
                  <a:tcPr marL="72000" marR="0" marT="0" marB="0" anchor="ctr">
                    <a:lnL w="6350" cap="flat" cmpd="sng" algn="ctr">
                      <a:no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2.3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lt-LT" sz="900" b="0" i="0" u="none" strike="noStrike" kern="1200">
                          <a:solidFill>
                            <a:schemeClr val="tx1"/>
                          </a:solidFill>
                          <a:effectLst/>
                          <a:latin typeface="+mn-lt"/>
                          <a:ea typeface="+mn-ea"/>
                          <a:cs typeface="+mn-cs"/>
                        </a:rPr>
                        <a:t> </a:t>
                      </a:r>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6.5</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136%</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val="1999706223"/>
                  </a:ext>
                </a:extLst>
              </a:tr>
              <a:tr h="201029">
                <a:tc>
                  <a:txBody>
                    <a:bodyPr/>
                    <a:lstStyle/>
                    <a:p>
                      <a:pPr algn="l" rtl="0" fontAlgn="ctr"/>
                      <a:r>
                        <a:rPr lang="en-US" sz="900" b="0" i="0" u="none" strike="noStrike">
                          <a:solidFill>
                            <a:schemeClr val="tx1"/>
                          </a:solidFill>
                          <a:effectLst/>
                          <a:latin typeface="+mn-lt"/>
                        </a:rPr>
                        <a:t>Revenue related to insurance activities</a:t>
                      </a:r>
                    </a:p>
                  </a:txBody>
                  <a:tcPr marL="72000" marR="0" marT="0" marB="0" anchor="ctr">
                    <a:lnL w="6350" cap="flat" cmpd="sng" algn="ctr">
                      <a:no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3.5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3.0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17%</a:t>
                      </a:r>
                    </a:p>
                  </a:txBody>
                  <a:tcPr marL="0" marR="0" marT="0" marB="0" anchor="b">
                    <a:lnL>
                      <a:noFill/>
                    </a:lnL>
                    <a:lnR w="6350" cap="flat" cmpd="sng" algn="ctr">
                      <a:no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val="4021666243"/>
                  </a:ext>
                </a:extLst>
              </a:tr>
              <a:tr h="201029">
                <a:tc>
                  <a:txBody>
                    <a:bodyPr/>
                    <a:lstStyle/>
                    <a:p>
                      <a:pPr algn="l" rtl="0" fontAlgn="ctr"/>
                      <a:r>
                        <a:rPr lang="en-US" sz="900" b="0" i="0" u="none" strike="noStrike">
                          <a:solidFill>
                            <a:schemeClr val="tx1"/>
                          </a:solidFill>
                          <a:effectLst/>
                          <a:latin typeface="+mn-lt"/>
                        </a:rPr>
                        <a:t>Other income</a:t>
                      </a:r>
                    </a:p>
                  </a:txBody>
                  <a:tcPr marL="72000" marR="0" marT="0" marB="0" anchor="ctr">
                    <a:lnL w="63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0.1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0.1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0%</a:t>
                      </a:r>
                    </a:p>
                  </a:txBody>
                  <a:tcPr marL="0" marR="0" marT="0" marB="0" anchor="b">
                    <a:lnL>
                      <a:noFill/>
                    </a:lnL>
                    <a:lnR w="635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02115940"/>
                  </a:ext>
                </a:extLst>
              </a:tr>
              <a:tr h="201029">
                <a:tc>
                  <a:txBody>
                    <a:bodyPr/>
                    <a:lstStyle/>
                    <a:p>
                      <a:pPr algn="l" rtl="0" fontAlgn="ctr"/>
                      <a:r>
                        <a:rPr lang="en-US" sz="900" b="1" i="0" u="none" strike="noStrike">
                          <a:solidFill>
                            <a:schemeClr val="tx1"/>
                          </a:solidFill>
                          <a:effectLst/>
                          <a:latin typeface="+mn-lt"/>
                        </a:rPr>
                        <a:t>Total other income</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noFill/>
                  </a:tcPr>
                </a:tc>
                <a:tc>
                  <a:txBody>
                    <a:bodyPr/>
                    <a:lstStyle/>
                    <a:p>
                      <a:pPr marL="0" algn="r" defTabSz="914400" rtl="0" eaLnBrk="1" fontAlgn="b" latinLnBrk="0" hangingPunct="1"/>
                      <a:r>
                        <a:rPr lang="en-US" sz="900" b="1" i="0" u="none" strike="noStrike" kern="1200">
                          <a:solidFill>
                            <a:schemeClr val="tx1"/>
                          </a:solidFill>
                          <a:effectLst/>
                          <a:latin typeface="+mn-lt"/>
                          <a:ea typeface="+mn-ea"/>
                          <a:cs typeface="+mn-cs"/>
                        </a:rPr>
                        <a:t>           9.4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noFill/>
                  </a:tcPr>
                </a:tc>
                <a:tc>
                  <a:txBody>
                    <a:bodyPr/>
                    <a:lstStyle/>
                    <a:p>
                      <a:pPr marL="0" algn="r" defTabSz="914400" rtl="0" eaLnBrk="1" fontAlgn="b" latinLnBrk="0" hangingPunct="1"/>
                      <a:r>
                        <a:rPr lang="en-US" sz="900" b="1" i="0" u="none" strike="noStrike" kern="1200">
                          <a:solidFill>
                            <a:schemeClr val="tx1"/>
                          </a:solidFill>
                          <a:effectLst/>
                          <a:latin typeface="+mn-lt"/>
                          <a:ea typeface="+mn-ea"/>
                          <a:cs typeface="+mn-cs"/>
                        </a:rPr>
                        <a:t>            6.7 </a:t>
                      </a:r>
                    </a:p>
                  </a:txBody>
                  <a:tcPr marL="0" marR="0" marT="0" marB="0" anchor="b">
                    <a:lnL>
                      <a:noFill/>
                    </a:lnL>
                    <a:lnR>
                      <a:noFill/>
                    </a:lnR>
                    <a:lnT w="12700" cap="flat" cmpd="sng" algn="ctr">
                      <a:solidFill>
                        <a:schemeClr val="accent1"/>
                      </a:solidFill>
                      <a:prstDash val="solid"/>
                      <a:round/>
                      <a:headEnd type="none" w="med" len="med"/>
                      <a:tailEnd type="none" w="med" len="med"/>
                    </a:lnT>
                    <a:lnB>
                      <a:noFill/>
                    </a:lnB>
                    <a:noFill/>
                  </a:tcPr>
                </a:tc>
                <a:tc>
                  <a:txBody>
                    <a:bodyPr/>
                    <a:lstStyle/>
                    <a:p>
                      <a:pPr marL="0" algn="r" defTabSz="914400" rtl="0" eaLnBrk="1" fontAlgn="ctr" latinLnBrk="0" hangingPunct="1"/>
                      <a:r>
                        <a:rPr lang="en-US" sz="900" b="1" i="1" u="none" strike="noStrike" kern="1200">
                          <a:solidFill>
                            <a:schemeClr val="tx1"/>
                          </a:solidFill>
                          <a:effectLst/>
                          <a:latin typeface="+mn-lt"/>
                          <a:ea typeface="+mn-ea"/>
                          <a:cs typeface="+mn-cs"/>
                        </a:rPr>
                        <a:t>40%</a:t>
                      </a:r>
                    </a:p>
                  </a:txBody>
                  <a:tcPr marL="0" marR="0" marT="0" marB="0" anchor="b">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noFill/>
                  </a:tcPr>
                </a:tc>
                <a:extLst>
                  <a:ext uri="{0D108BD9-81ED-4DB2-BD59-A6C34878D82A}">
                    <a16:rowId xmlns:a16="http://schemas.microsoft.com/office/drawing/2014/main" val="2061718291"/>
                  </a:ext>
                </a:extLst>
              </a:tr>
              <a:tr h="175787">
                <a:tc>
                  <a:txBody>
                    <a:bodyPr/>
                    <a:lstStyle/>
                    <a:p>
                      <a:pPr algn="l" rtl="0" fontAlgn="ctr"/>
                      <a:r>
                        <a:rPr lang="en-US" sz="900" b="0" i="0" u="none" strike="noStrike">
                          <a:solidFill>
                            <a:schemeClr val="tx1"/>
                          </a:solidFill>
                          <a:effectLst/>
                          <a:latin typeface="+mn-lt"/>
                        </a:rPr>
                        <a:t> </a:t>
                      </a:r>
                    </a:p>
                  </a:txBody>
                  <a:tcPr marL="72000" marR="0" marT="0" marB="0" anchor="ctr">
                    <a:lnL w="635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tcPr>
                </a:tc>
                <a:tc>
                  <a:txBody>
                    <a:bodyPr/>
                    <a:lstStyle/>
                    <a:p>
                      <a:pPr algn="r" fontAlgn="ctr"/>
                      <a:endParaRPr lang="en-US" sz="900" b="0" i="0" u="none" strike="noStrike">
                        <a:solidFill>
                          <a:schemeClr val="tx1"/>
                        </a:solidFill>
                        <a:effectLst/>
                        <a:latin typeface="+mn-lt"/>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fontAlgn="ctr"/>
                      <a:endParaRPr lang="en-US" sz="900" b="0" i="0" u="none" strike="noStrike">
                        <a:solidFill>
                          <a:schemeClr val="tx1"/>
                        </a:solidFill>
                        <a:effectLst/>
                        <a:latin typeface="+mn-lt"/>
                      </a:endParaRPr>
                    </a:p>
                  </a:txBody>
                  <a:tcPr marL="0" marR="0" marT="0" marB="0" anchor="ctr">
                    <a:lnL>
                      <a:noFill/>
                    </a:lnL>
                    <a:lnR>
                      <a:noFill/>
                    </a:lnR>
                    <a:lnT>
                      <a:noFill/>
                    </a:lnT>
                    <a:lnB w="12700" cap="flat" cmpd="sng" algn="ctr">
                      <a:noFill/>
                      <a:prstDash val="solid"/>
                      <a:round/>
                      <a:headEnd type="none" w="med" len="med"/>
                      <a:tailEnd type="none" w="med" len="med"/>
                    </a:lnB>
                  </a:tcPr>
                </a:tc>
                <a:tc>
                  <a:txBody>
                    <a:bodyPr/>
                    <a:lstStyle/>
                    <a:p>
                      <a:pPr algn="r" fontAlgn="ctr"/>
                      <a:r>
                        <a:rPr lang="en-US" sz="900" b="0" i="1"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281834699"/>
                  </a:ext>
                </a:extLst>
              </a:tr>
              <a:tr h="201029">
                <a:tc>
                  <a:txBody>
                    <a:bodyPr/>
                    <a:lstStyle/>
                    <a:p>
                      <a:pPr algn="l" rtl="0" fontAlgn="ctr"/>
                      <a:r>
                        <a:rPr lang="en-US" sz="900" b="1" i="0" u="none" strike="noStrike">
                          <a:solidFill>
                            <a:schemeClr val="tx1"/>
                          </a:solidFill>
                          <a:effectLst/>
                          <a:latin typeface="+mn-lt"/>
                        </a:rPr>
                        <a:t>Other operating expense</a:t>
                      </a:r>
                    </a:p>
                  </a:txBody>
                  <a:tcPr marL="72000" marR="0" marT="0" marB="0" anchor="ctr">
                    <a:lnL w="635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rtl="0" fontAlgn="ctr"/>
                      <a:r>
                        <a:rPr lang="en-US" sz="900" b="1" i="0"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675838741"/>
                  </a:ext>
                </a:extLst>
              </a:tr>
              <a:tr h="201029">
                <a:tc>
                  <a:txBody>
                    <a:bodyPr/>
                    <a:lstStyle/>
                    <a:p>
                      <a:pPr algn="l" rtl="0" fontAlgn="b"/>
                      <a:r>
                        <a:rPr lang="en-US" sz="900" b="0" i="1" u="none" strike="noStrike">
                          <a:solidFill>
                            <a:schemeClr val="tx1"/>
                          </a:solidFill>
                          <a:effectLst/>
                          <a:latin typeface="+mn-lt"/>
                        </a:rPr>
                        <a:t>In </a:t>
                      </a:r>
                      <a:r>
                        <a:rPr lang="en-US" sz="900" b="0" i="0" u="none" strike="noStrike">
                          <a:solidFill>
                            <a:schemeClr val="tx1"/>
                          </a:solidFill>
                          <a:effectLst/>
                          <a:latin typeface="+mn-lt"/>
                        </a:rPr>
                        <a:t>€</a:t>
                      </a:r>
                      <a:r>
                        <a:rPr lang="en-US" sz="900" b="0" i="1" u="none" strike="noStrike">
                          <a:solidFill>
                            <a:schemeClr val="tx1"/>
                          </a:solidFill>
                          <a:effectLst/>
                          <a:latin typeface="+mn-lt"/>
                        </a:rPr>
                        <a:t>'m</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5</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0" u="none" strike="noStrike">
                          <a:solidFill>
                            <a:schemeClr val="tx1"/>
                          </a:solidFill>
                          <a:effectLst/>
                          <a:latin typeface="+mn-lt"/>
                        </a:rPr>
                        <a:t>Q</a:t>
                      </a:r>
                      <a:r>
                        <a:rPr lang="lt-LT" sz="900" b="1" i="0" u="none" strike="noStrike">
                          <a:solidFill>
                            <a:schemeClr val="tx1"/>
                          </a:solidFill>
                          <a:effectLst/>
                          <a:latin typeface="+mn-lt"/>
                        </a:rPr>
                        <a:t>2</a:t>
                      </a:r>
                      <a:r>
                        <a:rPr lang="en-US" sz="900" b="1" i="0" u="none" strike="noStrike">
                          <a:solidFill>
                            <a:schemeClr val="tx1"/>
                          </a:solidFill>
                          <a:effectLst/>
                          <a:latin typeface="+mn-lt"/>
                        </a:rPr>
                        <a:t>’2</a:t>
                      </a:r>
                      <a:r>
                        <a:rPr lang="lt-LT" sz="900" b="1" i="0" u="none" strike="noStrike">
                          <a:solidFill>
                            <a:schemeClr val="tx1"/>
                          </a:solidFill>
                          <a:effectLst/>
                          <a:latin typeface="+mn-lt"/>
                        </a:rPr>
                        <a:t>4</a:t>
                      </a:r>
                      <a:endParaRPr lang="en-US" sz="900" b="1" i="0" u="none" strike="noStrike">
                        <a:solidFill>
                          <a:schemeClr val="tx1"/>
                        </a:solidFill>
                        <a:effectLst/>
                        <a:latin typeface="+mn-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r" fontAlgn="ctr"/>
                      <a:r>
                        <a:rPr lang="en-US" sz="900" b="1" i="1" u="none" strike="noStrike">
                          <a:solidFill>
                            <a:schemeClr val="tx1"/>
                          </a:solidFill>
                          <a:effectLst/>
                          <a:latin typeface="+mn-lt"/>
                        </a:rPr>
                        <a:t>%∆</a:t>
                      </a:r>
                    </a:p>
                  </a:txBody>
                  <a:tcPr marL="0" marR="72000" marT="0" marB="0" anchor="ctr">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2596543594"/>
                  </a:ext>
                </a:extLst>
              </a:tr>
              <a:tr h="175787">
                <a:tc>
                  <a:txBody>
                    <a:bodyPr/>
                    <a:lstStyle/>
                    <a:p>
                      <a:pPr algn="l" rtl="0" fontAlgn="b"/>
                      <a:r>
                        <a:rPr lang="en-US" sz="900" b="0" i="0" u="none" strike="noStrike">
                          <a:solidFill>
                            <a:schemeClr val="tx1"/>
                          </a:solidFill>
                          <a:effectLst/>
                          <a:latin typeface="+mn-lt"/>
                        </a:rPr>
                        <a:t> </a:t>
                      </a:r>
                    </a:p>
                  </a:txBody>
                  <a:tcPr marL="72000" marR="0" marT="0" marB="0" anchor="ctr">
                    <a:lnL w="6350" cap="flat" cmpd="sng" algn="ctr">
                      <a:noFill/>
                      <a:prstDash val="solid"/>
                      <a:round/>
                      <a:headEnd type="none" w="med" len="med"/>
                      <a:tailEnd type="none" w="med" len="med"/>
                    </a:lnL>
                    <a:lnR>
                      <a:noFill/>
                    </a:lnR>
                    <a:lnT>
                      <a:noFill/>
                    </a:lnT>
                    <a:lnB>
                      <a:noFill/>
                    </a:lnB>
                  </a:tcPr>
                </a:tc>
                <a:tc>
                  <a:txBody>
                    <a:bodyPr/>
                    <a:lstStyle/>
                    <a:p>
                      <a:pPr algn="r" fontAlgn="b"/>
                      <a:endParaRPr lang="en-US" sz="9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r" fontAlgn="b"/>
                      <a:endParaRPr lang="en-US" sz="900" b="0" i="0" u="none" strike="noStrike">
                        <a:solidFill>
                          <a:schemeClr val="tx1"/>
                        </a:solidFill>
                        <a:effectLst/>
                        <a:latin typeface="+mn-lt"/>
                      </a:endParaRPr>
                    </a:p>
                  </a:txBody>
                  <a:tcPr marL="0" marR="0" marT="0" marB="0" anchor="ctr">
                    <a:lnL>
                      <a:noFill/>
                    </a:lnL>
                    <a:lnR>
                      <a:noFill/>
                    </a:lnR>
                    <a:lnT>
                      <a:noFill/>
                    </a:lnT>
                    <a:lnB>
                      <a:noFill/>
                    </a:lnB>
                  </a:tcPr>
                </a:tc>
                <a:tc>
                  <a:txBody>
                    <a:bodyPr/>
                    <a:lstStyle/>
                    <a:p>
                      <a:pPr algn="r" rtl="0" fontAlgn="b"/>
                      <a:r>
                        <a:rPr lang="en-US" sz="900" b="1" i="1" u="none" strike="noStrike">
                          <a:solidFill>
                            <a:schemeClr val="tx1"/>
                          </a:solidFill>
                          <a:effectLst/>
                          <a:latin typeface="+mn-lt"/>
                        </a:rPr>
                        <a:t> </a:t>
                      </a:r>
                    </a:p>
                  </a:txBody>
                  <a:tcPr marL="0" marR="0" marT="0" marB="0" anchor="ctr">
                    <a:lnL>
                      <a:noFill/>
                    </a:lnL>
                    <a:lnR w="6350" cap="flat" cmpd="sng" algn="ctr">
                      <a:noFill/>
                      <a:prstDash val="solid"/>
                      <a:round/>
                      <a:headEnd type="none" w="med" len="med"/>
                      <a:tailEnd type="none" w="med" len="med"/>
                    </a:lnR>
                    <a:lnT>
                      <a:noFill/>
                    </a:lnT>
                    <a:lnB>
                      <a:noFill/>
                    </a:lnB>
                  </a:tcPr>
                </a:tc>
                <a:extLst>
                  <a:ext uri="{0D108BD9-81ED-4DB2-BD59-A6C34878D82A}">
                    <a16:rowId xmlns:a16="http://schemas.microsoft.com/office/drawing/2014/main" val="2202381213"/>
                  </a:ext>
                </a:extLst>
              </a:tr>
              <a:tr h="201029">
                <a:tc>
                  <a:txBody>
                    <a:bodyPr/>
                    <a:lstStyle/>
                    <a:p>
                      <a:pPr algn="l" rtl="0" fontAlgn="ctr"/>
                      <a:r>
                        <a:rPr lang="en-US" sz="900" b="0" i="0" u="none" strike="noStrike">
                          <a:solidFill>
                            <a:schemeClr val="tx1"/>
                          </a:solidFill>
                          <a:effectLst/>
                          <a:latin typeface="+mn-lt"/>
                        </a:rPr>
                        <a:t>Expenses related to insurance activities</a:t>
                      </a:r>
                    </a:p>
                  </a:txBody>
                  <a:tcPr marL="72000" marR="0" marT="0" marB="0" anchor="ctr">
                    <a:lnL w="6350" cap="flat" cmpd="sng" algn="ctr">
                      <a:no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2.2</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lt-LT" sz="900" b="0" i="0" u="none" strike="noStrike" kern="1200">
                          <a:solidFill>
                            <a:schemeClr val="tx1"/>
                          </a:solidFill>
                          <a:effectLst/>
                          <a:latin typeface="+mn-lt"/>
                          <a:ea typeface="+mn-ea"/>
                          <a:cs typeface="+mn-cs"/>
                        </a:rPr>
                        <a:t> </a:t>
                      </a:r>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12.2</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82%</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val="4122979591"/>
                  </a:ext>
                </a:extLst>
              </a:tr>
              <a:tr h="201029">
                <a:tc>
                  <a:txBody>
                    <a:bodyPr/>
                    <a:lstStyle/>
                    <a:p>
                      <a:pPr algn="l" rtl="0" fontAlgn="ctr"/>
                      <a:r>
                        <a:rPr lang="en-US" sz="900" b="0" i="0" u="none" strike="noStrike">
                          <a:solidFill>
                            <a:schemeClr val="tx1"/>
                          </a:solidFill>
                          <a:effectLst/>
                          <a:latin typeface="+mn-lt"/>
                        </a:rPr>
                        <a:t>Expenses related to insurance activities (unit-linked contracts)</a:t>
                      </a:r>
                    </a:p>
                  </a:txBody>
                  <a:tcPr marL="72000" marR="0" marT="0" marB="0" anchor="ctr">
                    <a:lnL w="6350" cap="flat" cmpd="sng" algn="ctr">
                      <a:noFill/>
                      <a:prstDash val="solid"/>
                      <a:round/>
                      <a:headEnd type="none" w="med" len="med"/>
                      <a:tailEnd type="none" w="med" len="med"/>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2.6</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8.4 </a:t>
                      </a:r>
                    </a:p>
                  </a:txBody>
                  <a:tcPr marL="0" marR="0" marT="0" marB="0" anchor="b">
                    <a:lnL>
                      <a:noFill/>
                    </a:lnL>
                    <a:lnR>
                      <a:noFill/>
                    </a:lnR>
                    <a:lnT>
                      <a:noFill/>
                    </a:lnT>
                    <a:lnB>
                      <a:noFill/>
                    </a:lnB>
                    <a:solidFill>
                      <a:schemeClr val="accent4">
                        <a:lumMod val="40000"/>
                        <a:lumOff val="60000"/>
                      </a:schemeClr>
                    </a:solidFill>
                  </a:tcPr>
                </a:tc>
                <a:tc>
                  <a:txBody>
                    <a:bodyPr/>
                    <a:lstStyle/>
                    <a:p>
                      <a:pPr marL="0" algn="r" defTabSz="914400" rtl="0" eaLnBrk="1" fontAlgn="ctr" latinLnBrk="0" hangingPunct="1"/>
                      <a:r>
                        <a:rPr lang="lt-LT" sz="900" b="0" i="1" u="none" strike="noStrike" kern="1200">
                          <a:solidFill>
                            <a:schemeClr val="tx1"/>
                          </a:solidFill>
                          <a:effectLst/>
                          <a:latin typeface="+mn-lt"/>
                          <a:ea typeface="+mn-ea"/>
                          <a:cs typeface="+mn-cs"/>
                        </a:rPr>
                        <a:t>(</a:t>
                      </a:r>
                      <a:r>
                        <a:rPr lang="en-US" sz="900" b="0" i="1" u="none" strike="noStrike" kern="1200">
                          <a:solidFill>
                            <a:schemeClr val="tx1"/>
                          </a:solidFill>
                          <a:effectLst/>
                          <a:latin typeface="+mn-lt"/>
                          <a:ea typeface="+mn-ea"/>
                          <a:cs typeface="+mn-cs"/>
                        </a:rPr>
                        <a:t>131%</a:t>
                      </a:r>
                      <a:r>
                        <a:rPr lang="lt-LT" sz="900" b="0" i="1" u="none" strike="noStrike" kern="1200">
                          <a:solidFill>
                            <a:schemeClr val="tx1"/>
                          </a:solidFill>
                          <a:effectLst/>
                          <a:latin typeface="+mn-lt"/>
                          <a:ea typeface="+mn-ea"/>
                          <a:cs typeface="+mn-cs"/>
                        </a:rPr>
                        <a:t>)</a:t>
                      </a:r>
                      <a:endParaRPr lang="en-US" sz="900" b="0" i="1" u="none" strike="noStrike" kern="1200">
                        <a:solidFill>
                          <a:schemeClr val="tx1"/>
                        </a:solidFill>
                        <a:effectLst/>
                        <a:latin typeface="+mn-lt"/>
                        <a:ea typeface="+mn-ea"/>
                        <a:cs typeface="+mn-cs"/>
                      </a:endParaRPr>
                    </a:p>
                  </a:txBody>
                  <a:tcPr marL="0" marR="0" marT="0" marB="0" anchor="b">
                    <a:lnL>
                      <a:noFill/>
                    </a:lnL>
                    <a:lnR w="6350" cap="flat" cmpd="sng" algn="ctr">
                      <a:noFill/>
                      <a:prstDash val="solid"/>
                      <a:round/>
                      <a:headEnd type="none" w="med" len="med"/>
                      <a:tailEnd type="none" w="med" len="med"/>
                    </a:lnR>
                    <a:lnT>
                      <a:noFill/>
                    </a:lnT>
                    <a:lnB>
                      <a:noFill/>
                    </a:lnB>
                    <a:solidFill>
                      <a:schemeClr val="accent4">
                        <a:lumMod val="40000"/>
                        <a:lumOff val="60000"/>
                      </a:schemeClr>
                    </a:solidFill>
                  </a:tcPr>
                </a:tc>
                <a:extLst>
                  <a:ext uri="{0D108BD9-81ED-4DB2-BD59-A6C34878D82A}">
                    <a16:rowId xmlns:a16="http://schemas.microsoft.com/office/drawing/2014/main" val="3533401512"/>
                  </a:ext>
                </a:extLst>
              </a:tr>
              <a:tr h="201029">
                <a:tc>
                  <a:txBody>
                    <a:bodyPr/>
                    <a:lstStyle/>
                    <a:p>
                      <a:pPr algn="l" rtl="0" fontAlgn="ctr"/>
                      <a:r>
                        <a:rPr lang="en-US" sz="900" b="0" i="0" u="none" strike="noStrike">
                          <a:solidFill>
                            <a:schemeClr val="tx1"/>
                          </a:solidFill>
                          <a:effectLst/>
                          <a:latin typeface="+mn-lt"/>
                        </a:rPr>
                        <a:t>Other operating expenses</a:t>
                      </a:r>
                    </a:p>
                  </a:txBody>
                  <a:tcPr marL="72000" marR="0" marT="0" marB="0" anchor="ctr">
                    <a:lnL w="6350" cap="flat" cmpd="sng" algn="ctr">
                      <a:noFill/>
                      <a:prstDash val="solid"/>
                      <a:round/>
                      <a:headEnd type="none" w="med" len="med"/>
                      <a:tailEnd type="none" w="med" len="med"/>
                    </a:lnL>
                    <a:lnR>
                      <a:noFill/>
                    </a:lnR>
                    <a:lnT>
                      <a:noFill/>
                    </a:lnT>
                    <a:lnB>
                      <a:noFill/>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12.1</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10.4</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a:noFill/>
                    </a:lnB>
                    <a:noFill/>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16%</a:t>
                      </a:r>
                    </a:p>
                  </a:txBody>
                  <a:tcPr marL="0" marR="0" marT="0" marB="0" anchor="b">
                    <a:lnL>
                      <a:noFill/>
                    </a:lnL>
                    <a:lnR w="6350" cap="flat" cmpd="sng" algn="ctr">
                      <a:noFill/>
                      <a:prstDash val="solid"/>
                      <a:round/>
                      <a:headEnd type="none" w="med" len="med"/>
                      <a:tailEnd type="none" w="med" len="med"/>
                    </a:lnR>
                    <a:lnT>
                      <a:noFill/>
                    </a:lnT>
                    <a:lnB>
                      <a:noFill/>
                    </a:lnB>
                    <a:noFill/>
                  </a:tcPr>
                </a:tc>
                <a:extLst>
                  <a:ext uri="{0D108BD9-81ED-4DB2-BD59-A6C34878D82A}">
                    <a16:rowId xmlns:a16="http://schemas.microsoft.com/office/drawing/2014/main" val="3344893955"/>
                  </a:ext>
                </a:extLst>
              </a:tr>
              <a:tr h="201029">
                <a:tc>
                  <a:txBody>
                    <a:bodyPr/>
                    <a:lstStyle/>
                    <a:p>
                      <a:pPr algn="l" rtl="0" fontAlgn="ctr"/>
                      <a:r>
                        <a:rPr lang="en-US" sz="900" b="0" i="0" u="none" strike="noStrike">
                          <a:solidFill>
                            <a:schemeClr val="tx1"/>
                          </a:solidFill>
                          <a:effectLst/>
                          <a:latin typeface="+mn-lt"/>
                        </a:rPr>
                        <a:t>Depreciation and amortization expenses</a:t>
                      </a:r>
                    </a:p>
                  </a:txBody>
                  <a:tcPr marL="72000" marR="0" marT="0" marB="0" anchor="ctr">
                    <a:lnL w="6350" cap="flat" cmpd="sng" algn="ctr">
                      <a:noFill/>
                      <a:prstDash val="solid"/>
                      <a:round/>
                      <a:headEnd type="none" w="med" len="med"/>
                      <a:tailEnd type="none" w="med" len="med"/>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2.0</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1.9</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9%</a:t>
                      </a:r>
                    </a:p>
                  </a:txBody>
                  <a:tcPr marL="0" marR="0" marT="0" marB="0" anchor="b">
                    <a:lnL>
                      <a:noFill/>
                    </a:lnL>
                    <a:lnR w="6350" cap="flat" cmpd="sng" algn="ctr">
                      <a:noFill/>
                      <a:prstDash val="solid"/>
                      <a:round/>
                      <a:headEnd type="none" w="med" len="med"/>
                      <a:tailEnd type="none" w="med" len="med"/>
                    </a:lnR>
                    <a:lnT>
                      <a:noFill/>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045703316"/>
                  </a:ext>
                </a:extLst>
              </a:tr>
              <a:tr h="201029">
                <a:tc>
                  <a:txBody>
                    <a:bodyPr/>
                    <a:lstStyle/>
                    <a:p>
                      <a:pPr algn="l" rtl="0" fontAlgn="ctr"/>
                      <a:r>
                        <a:rPr lang="en-US" sz="900" b="1" i="0" u="none" strike="noStrike">
                          <a:solidFill>
                            <a:schemeClr val="tx1"/>
                          </a:solidFill>
                          <a:effectLst/>
                          <a:latin typeface="+mn-lt"/>
                        </a:rPr>
                        <a:t>Other Operating Expenses</a:t>
                      </a:r>
                    </a:p>
                  </a:txBody>
                  <a:tcPr marL="72000" marR="0" marT="0" marB="0" anchor="ctr">
                    <a:lnL w="635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18.9</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algn="r" defTabSz="914400" rtl="0" eaLnBrk="1" fontAlgn="b" latinLnBrk="0" hangingPunct="1"/>
                      <a:r>
                        <a:rPr lang="en-US" sz="900" b="0" i="0" u="none" strike="noStrike" kern="1200">
                          <a:solidFill>
                            <a:schemeClr val="tx1"/>
                          </a:solidFill>
                          <a:effectLst/>
                          <a:latin typeface="+mn-lt"/>
                          <a:ea typeface="+mn-ea"/>
                          <a:cs typeface="+mn-cs"/>
                        </a:rPr>
                        <a:t>         </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16.1</a:t>
                      </a:r>
                      <a:r>
                        <a:rPr lang="lt-LT" sz="900" b="0" i="0" u="none" strike="noStrike" kern="1200">
                          <a:solidFill>
                            <a:schemeClr val="tx1"/>
                          </a:solidFill>
                          <a:effectLst/>
                          <a:latin typeface="+mn-lt"/>
                          <a:ea typeface="+mn-ea"/>
                          <a:cs typeface="+mn-cs"/>
                        </a:rPr>
                        <a:t>)</a:t>
                      </a:r>
                      <a:r>
                        <a:rPr lang="en-US" sz="900" b="0" i="0" u="none" strike="noStrike" kern="1200">
                          <a:solidFill>
                            <a:schemeClr val="tx1"/>
                          </a:solidFill>
                          <a:effectLst/>
                          <a:latin typeface="+mn-lt"/>
                          <a:ea typeface="+mn-ea"/>
                          <a:cs typeface="+mn-cs"/>
                        </a:rPr>
                        <a:t> </a:t>
                      </a:r>
                    </a:p>
                  </a:txBody>
                  <a:tcPr marL="0" marR="0" marT="0" marB="0" anchor="b">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algn="r" defTabSz="914400" rtl="0" eaLnBrk="1" fontAlgn="ctr" latinLnBrk="0" hangingPunct="1"/>
                      <a:r>
                        <a:rPr lang="en-US" sz="900" b="0" i="1" u="none" strike="noStrike" kern="1200">
                          <a:solidFill>
                            <a:schemeClr val="tx1"/>
                          </a:solidFill>
                          <a:effectLst/>
                          <a:latin typeface="+mn-lt"/>
                          <a:ea typeface="+mn-ea"/>
                          <a:cs typeface="+mn-cs"/>
                        </a:rPr>
                        <a:t>17%</a:t>
                      </a:r>
                    </a:p>
                  </a:txBody>
                  <a:tcPr marL="0" marR="0" marT="0" marB="0" anchor="b">
                    <a:lnL>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093465360"/>
                  </a:ext>
                </a:extLst>
              </a:tr>
            </a:tbl>
          </a:graphicData>
        </a:graphic>
      </p:graphicFrame>
      <p:grpSp>
        <p:nvGrpSpPr>
          <p:cNvPr id="4" name="Group 3">
            <a:extLst>
              <a:ext uri="{FF2B5EF4-FFF2-40B4-BE49-F238E27FC236}">
                <a16:creationId xmlns:a16="http://schemas.microsoft.com/office/drawing/2014/main" id="{FD073443-9D3F-E88C-211F-B6028A466FA2}"/>
              </a:ext>
            </a:extLst>
          </p:cNvPr>
          <p:cNvGrpSpPr/>
          <p:nvPr/>
        </p:nvGrpSpPr>
        <p:grpSpPr>
          <a:xfrm>
            <a:off x="4762499" y="1841455"/>
            <a:ext cx="6147053" cy="4262172"/>
            <a:chOff x="4795266" y="1821180"/>
            <a:chExt cx="6147053" cy="4262172"/>
          </a:xfrm>
        </p:grpSpPr>
        <p:cxnSp>
          <p:nvCxnSpPr>
            <p:cNvPr id="14" name="Straight Connector 13">
              <a:extLst>
                <a:ext uri="{FF2B5EF4-FFF2-40B4-BE49-F238E27FC236}">
                  <a16:creationId xmlns:a16="http://schemas.microsoft.com/office/drawing/2014/main" id="{25AA6753-20D6-36A7-CE40-521E70EC1C22}"/>
                </a:ext>
              </a:extLst>
            </p:cNvPr>
            <p:cNvCxnSpPr>
              <a:cxnSpLocks/>
            </p:cNvCxnSpPr>
            <p:nvPr/>
          </p:nvCxnSpPr>
          <p:spPr>
            <a:xfrm flipH="1">
              <a:off x="6865620" y="1935480"/>
              <a:ext cx="365760" cy="0"/>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15B91991-6C1E-56C9-D527-8AA16DC8EB73}"/>
                </a:ext>
              </a:extLst>
            </p:cNvPr>
            <p:cNvGrpSpPr/>
            <p:nvPr/>
          </p:nvGrpSpPr>
          <p:grpSpPr>
            <a:xfrm>
              <a:off x="4795266" y="1821180"/>
              <a:ext cx="6147053" cy="4262172"/>
              <a:chOff x="4795266" y="1821180"/>
              <a:chExt cx="6147053" cy="4262172"/>
            </a:xfrm>
          </p:grpSpPr>
          <p:sp>
            <p:nvSpPr>
              <p:cNvPr id="7" name="TextBox 28">
                <a:extLst>
                  <a:ext uri="{FF2B5EF4-FFF2-40B4-BE49-F238E27FC236}">
                    <a16:creationId xmlns:a16="http://schemas.microsoft.com/office/drawing/2014/main" id="{F6825A6C-08CA-6D62-630A-76B4984174EC}"/>
                  </a:ext>
                </a:extLst>
              </p:cNvPr>
              <p:cNvSpPr txBox="1"/>
              <p:nvPr/>
            </p:nvSpPr>
            <p:spPr>
              <a:xfrm>
                <a:off x="7596167" y="4750289"/>
                <a:ext cx="3346152" cy="1333063"/>
              </a:xfrm>
              <a:prstGeom prst="rect">
                <a:avLst/>
              </a:prstGeom>
              <a:solidFill>
                <a:schemeClr val="accent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88000" tIns="72000" rIns="144000" bIns="72000" anchor="ctr" anchorCtr="0">
                <a:noAutofit/>
              </a:bodyPr>
              <a:lstStyle/>
              <a:p>
                <a:pPr marL="0" marR="0" lvl="0" indent="0" algn="l" defTabSz="914400" rtl="0" eaLnBrk="1" fontAlgn="auto" latinLnBrk="0" hangingPunct="0">
                  <a:lnSpc>
                    <a:spcPct val="100000"/>
                  </a:lnSpc>
                  <a:spcBef>
                    <a:spcPts val="1200"/>
                  </a:spcBef>
                  <a:spcAft>
                    <a:spcPts val="600"/>
                  </a:spcAft>
                  <a:buClrTx/>
                  <a:buSzPct val="100000"/>
                  <a:buFontTx/>
                  <a:buNone/>
                  <a:tabLst/>
                  <a:defRPr sz="2000">
                    <a:solidFill>
                      <a:srgbClr val="1B150E"/>
                    </a:solidFill>
                    <a:latin typeface="PublicSansRoman-ExtraLight"/>
                    <a:ea typeface="PublicSansRoman-ExtraLight"/>
                    <a:cs typeface="PublicSansRoman-ExtraLight"/>
                    <a:sym typeface="PublicSansRoman-ExtraLight"/>
                  </a:defRPr>
                </a:pPr>
                <a:r>
                  <a:rPr kumimoji="0" lang="en-US" sz="1100" b="0" i="0" u="none" strike="noStrike" kern="0" cap="none" spc="0" normalizeH="0" baseline="0" noProof="0">
                    <a:ln>
                      <a:noFill/>
                    </a:ln>
                    <a:solidFill>
                      <a:schemeClr val="bg1"/>
                    </a:solidFill>
                    <a:effectLst/>
                    <a:uLnTx/>
                    <a:uFillTx/>
                    <a:latin typeface="+mj-lt"/>
                    <a:sym typeface="Helvetica Neue"/>
                  </a:rPr>
                  <a:t>While investment returns and expenses on unit-linked contracts are passed through to policyholders, insurance companies under IFRS 17 are required to </a:t>
                </a:r>
                <a:r>
                  <a:rPr kumimoji="0" lang="en-US" sz="1100" b="0" i="0" u="none" strike="noStrike" kern="0" cap="none" spc="0" normalizeH="0" baseline="0" noProof="0" err="1">
                    <a:ln>
                      <a:noFill/>
                    </a:ln>
                    <a:solidFill>
                      <a:schemeClr val="bg1"/>
                    </a:solidFill>
                    <a:effectLst/>
                    <a:uLnTx/>
                    <a:uFillTx/>
                    <a:latin typeface="+mj-lt"/>
                    <a:sym typeface="Helvetica Neue"/>
                  </a:rPr>
                  <a:t>recognise</a:t>
                </a:r>
                <a:r>
                  <a:rPr kumimoji="0" lang="en-US" sz="1100" b="0" i="0" u="none" strike="noStrike" kern="0" cap="none" spc="0" normalizeH="0" baseline="0" noProof="0">
                    <a:ln>
                      <a:noFill/>
                    </a:ln>
                    <a:solidFill>
                      <a:schemeClr val="bg1"/>
                    </a:solidFill>
                    <a:effectLst/>
                    <a:uLnTx/>
                    <a:uFillTx/>
                    <a:latin typeface="+mj-lt"/>
                    <a:sym typeface="Helvetica Neue"/>
                  </a:rPr>
                  <a:t> this income and expenses on gross basis in its financial statements (net impact is zero)</a:t>
                </a:r>
              </a:p>
            </p:txBody>
          </p:sp>
          <p:sp>
            <p:nvSpPr>
              <p:cNvPr id="8" name="Rectangle 7">
                <a:extLst>
                  <a:ext uri="{FF2B5EF4-FFF2-40B4-BE49-F238E27FC236}">
                    <a16:creationId xmlns:a16="http://schemas.microsoft.com/office/drawing/2014/main" id="{24623750-AF77-328E-B033-1E1DA3B54716}"/>
                  </a:ext>
                </a:extLst>
              </p:cNvPr>
              <p:cNvSpPr/>
              <p:nvPr/>
            </p:nvSpPr>
            <p:spPr>
              <a:xfrm>
                <a:off x="4795266" y="1821180"/>
                <a:ext cx="2070354" cy="228600"/>
              </a:xfrm>
              <a:prstGeom prst="rect">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Rectangle 8">
                <a:extLst>
                  <a:ext uri="{FF2B5EF4-FFF2-40B4-BE49-F238E27FC236}">
                    <a16:creationId xmlns:a16="http://schemas.microsoft.com/office/drawing/2014/main" id="{BCD71D64-6915-55F4-CCAC-108AB0B3072C}"/>
                  </a:ext>
                </a:extLst>
              </p:cNvPr>
              <p:cNvSpPr/>
              <p:nvPr/>
            </p:nvSpPr>
            <p:spPr>
              <a:xfrm>
                <a:off x="4795266" y="3542301"/>
                <a:ext cx="2070354" cy="228600"/>
              </a:xfrm>
              <a:prstGeom prst="rect">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Rectangle 10">
                <a:extLst>
                  <a:ext uri="{FF2B5EF4-FFF2-40B4-BE49-F238E27FC236}">
                    <a16:creationId xmlns:a16="http://schemas.microsoft.com/office/drawing/2014/main" id="{2ED1F9C1-27CA-8A2D-4B47-964C0A311AE0}"/>
                  </a:ext>
                </a:extLst>
              </p:cNvPr>
              <p:cNvSpPr/>
              <p:nvPr/>
            </p:nvSpPr>
            <p:spPr>
              <a:xfrm>
                <a:off x="4795266" y="5302521"/>
                <a:ext cx="2070354" cy="228600"/>
              </a:xfrm>
              <a:prstGeom prst="rect">
                <a:avLst/>
              </a:prstGeom>
              <a:noFill/>
              <a:ln w="317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3" name="Straight Connector 12">
                <a:extLst>
                  <a:ext uri="{FF2B5EF4-FFF2-40B4-BE49-F238E27FC236}">
                    <a16:creationId xmlns:a16="http://schemas.microsoft.com/office/drawing/2014/main" id="{790246AA-8EB8-AE0D-D6A2-DCA0888BE810}"/>
                  </a:ext>
                </a:extLst>
              </p:cNvPr>
              <p:cNvCxnSpPr/>
              <p:nvPr/>
            </p:nvCxnSpPr>
            <p:spPr>
              <a:xfrm>
                <a:off x="7231380" y="1935480"/>
                <a:ext cx="0" cy="3481341"/>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F7830DF-C3C5-BB98-8C6D-0217B520FDEF}"/>
                  </a:ext>
                </a:extLst>
              </p:cNvPr>
              <p:cNvCxnSpPr>
                <a:cxnSpLocks/>
              </p:cNvCxnSpPr>
              <p:nvPr/>
            </p:nvCxnSpPr>
            <p:spPr>
              <a:xfrm flipH="1">
                <a:off x="6865620" y="3648981"/>
                <a:ext cx="365760" cy="0"/>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81B52D8-9A42-BBE5-02D6-1A0257CB18A6}"/>
                  </a:ext>
                </a:extLst>
              </p:cNvPr>
              <p:cNvCxnSpPr>
                <a:cxnSpLocks/>
              </p:cNvCxnSpPr>
              <p:nvPr/>
            </p:nvCxnSpPr>
            <p:spPr>
              <a:xfrm flipH="1">
                <a:off x="6865620" y="5416821"/>
                <a:ext cx="730547" cy="0"/>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grpSp>
      </p:grpSp>
      <p:sp>
        <p:nvSpPr>
          <p:cNvPr id="10" name="Slide Number Placeholder 9">
            <a:extLst>
              <a:ext uri="{FF2B5EF4-FFF2-40B4-BE49-F238E27FC236}">
                <a16:creationId xmlns:a16="http://schemas.microsoft.com/office/drawing/2014/main" id="{80111C30-6D4E-E904-8A30-0FAB8D4EEC7E}"/>
              </a:ext>
            </a:extLst>
          </p:cNvPr>
          <p:cNvSpPr>
            <a:spLocks noGrp="1"/>
          </p:cNvSpPr>
          <p:nvPr>
            <p:ph type="sldNum" sz="quarter" idx="35"/>
          </p:nvPr>
        </p:nvSpPr>
        <p:spPr/>
        <p:txBody>
          <a:bodyPr/>
          <a:lstStyle/>
          <a:p>
            <a:fld id="{C3BB1ECD-3C15-6449-8A7A-6FD3C9A35B7B}" type="slidenum">
              <a:rPr lang="en-US" smtClean="0"/>
              <a:pPr/>
              <a:t>28</a:t>
            </a:fld>
            <a:endParaRPr lang="en-US"/>
          </a:p>
        </p:txBody>
      </p:sp>
    </p:spTree>
    <p:extLst>
      <p:ext uri="{BB962C8B-B14F-4D97-AF65-F5344CB8AC3E}">
        <p14:creationId xmlns:p14="http://schemas.microsoft.com/office/powerpoint/2010/main" val="3924903880"/>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87F98EE-793F-6505-477E-8F9F79C9735E}"/>
              </a:ext>
            </a:extLst>
          </p:cNvPr>
          <p:cNvGraphicFramePr>
            <a:graphicFrameLocks/>
          </p:cNvGraphicFramePr>
          <p:nvPr>
            <p:extLst>
              <p:ext uri="{D42A27DB-BD31-4B8C-83A1-F6EECF244321}">
                <p14:modId xmlns:p14="http://schemas.microsoft.com/office/powerpoint/2010/main" val="4181623826"/>
              </p:ext>
            </p:extLst>
          </p:nvPr>
        </p:nvGraphicFramePr>
        <p:xfrm>
          <a:off x="380999" y="1333931"/>
          <a:ext cx="5718969" cy="2271586"/>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380999" y="6613931"/>
            <a:ext cx="2667000" cy="244069"/>
          </a:xfrm>
        </p:spPr>
        <p:txBody>
          <a:bodyPr/>
          <a:lstStyle/>
          <a:p>
            <a:pPr algn="l"/>
            <a:r>
              <a:rPr lang="en-US" noProof="0"/>
              <a:t>Notes: (1) Top Loans excluding loans to government as % of total loan book</a:t>
            </a:r>
            <a:r>
              <a:rPr lang="en-US"/>
              <a:t> </a:t>
            </a:r>
            <a:endParaRPr lang="en-US" noProof="0"/>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0999" y="3725260"/>
            <a:ext cx="3754327" cy="332399"/>
          </a:xfrm>
        </p:spPr>
        <p:txBody>
          <a:bodyPr>
            <a:noAutofit/>
          </a:bodyPr>
          <a:lstStyle/>
          <a:p>
            <a:r>
              <a:rPr lang="en-US" noProof="0"/>
              <a:t>Loan Portfolio Rate Type</a:t>
            </a:r>
          </a:p>
        </p:txBody>
      </p:sp>
      <p:sp>
        <p:nvSpPr>
          <p:cNvPr id="9" name="Title 8">
            <a:extLst>
              <a:ext uri="{FF2B5EF4-FFF2-40B4-BE49-F238E27FC236}">
                <a16:creationId xmlns:a16="http://schemas.microsoft.com/office/drawing/2014/main" id="{683AC039-7370-117B-18E4-FA5E1817A1E7}"/>
              </a:ext>
            </a:extLst>
          </p:cNvPr>
          <p:cNvSpPr>
            <a:spLocks noGrp="1"/>
          </p:cNvSpPr>
          <p:nvPr>
            <p:ph type="title"/>
          </p:nvPr>
        </p:nvSpPr>
        <p:spPr>
          <a:xfrm>
            <a:off x="380999" y="381000"/>
            <a:ext cx="7793599" cy="332399"/>
          </a:xfrm>
        </p:spPr>
        <p:txBody>
          <a:bodyPr/>
          <a:lstStyle/>
          <a:p>
            <a:r>
              <a:rPr lang="en-US"/>
              <a:t>Robust Loan Portfolio</a:t>
            </a:r>
          </a:p>
        </p:txBody>
      </p:sp>
      <p:sp>
        <p:nvSpPr>
          <p:cNvPr id="14" name="Text Placeholder 16">
            <a:extLst>
              <a:ext uri="{FF2B5EF4-FFF2-40B4-BE49-F238E27FC236}">
                <a16:creationId xmlns:a16="http://schemas.microsoft.com/office/drawing/2014/main" id="{CADFC8D0-386B-B196-A6D2-B252C907BC66}"/>
              </a:ext>
            </a:extLst>
          </p:cNvPr>
          <p:cNvSpPr txBox="1">
            <a:spLocks/>
          </p:cNvSpPr>
          <p:nvPr/>
        </p:nvSpPr>
        <p:spPr>
          <a:xfrm>
            <a:off x="6369997" y="1001532"/>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 Loans Concentration</a:t>
            </a:r>
            <a:r>
              <a:rPr lang="en-US" baseline="30000"/>
              <a:t>1</a:t>
            </a:r>
          </a:p>
        </p:txBody>
      </p:sp>
      <p:sp>
        <p:nvSpPr>
          <p:cNvPr id="2" name="Text Placeholder 16">
            <a:extLst>
              <a:ext uri="{FF2B5EF4-FFF2-40B4-BE49-F238E27FC236}">
                <a16:creationId xmlns:a16="http://schemas.microsoft.com/office/drawing/2014/main" id="{98D98BD2-90D0-FE87-495A-0C46BC4BDA11}"/>
              </a:ext>
            </a:extLst>
          </p:cNvPr>
          <p:cNvSpPr txBox="1">
            <a:spLocks/>
          </p:cNvSpPr>
          <p:nvPr/>
        </p:nvSpPr>
        <p:spPr>
          <a:xfrm>
            <a:off x="384968" y="1001532"/>
            <a:ext cx="467868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Low LTV Ratios Remains Relatively Stable</a:t>
            </a:r>
          </a:p>
        </p:txBody>
      </p:sp>
      <p:sp>
        <p:nvSpPr>
          <p:cNvPr id="4" name="Text Placeholder 16">
            <a:extLst>
              <a:ext uri="{FF2B5EF4-FFF2-40B4-BE49-F238E27FC236}">
                <a16:creationId xmlns:a16="http://schemas.microsoft.com/office/drawing/2014/main" id="{21ACFA82-7DC1-CF5B-2A71-EA2EACFDB478}"/>
              </a:ext>
            </a:extLst>
          </p:cNvPr>
          <p:cNvSpPr txBox="1">
            <a:spLocks/>
          </p:cNvSpPr>
          <p:nvPr/>
        </p:nvSpPr>
        <p:spPr>
          <a:xfrm>
            <a:off x="6369997" y="3725260"/>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Loan Book Collateralization</a:t>
            </a:r>
          </a:p>
        </p:txBody>
      </p:sp>
      <p:graphicFrame>
        <p:nvGraphicFramePr>
          <p:cNvPr id="16" name="Content Placeholder 8">
            <a:extLst>
              <a:ext uri="{FF2B5EF4-FFF2-40B4-BE49-F238E27FC236}">
                <a16:creationId xmlns:a16="http://schemas.microsoft.com/office/drawing/2014/main" id="{33BDCA80-CB90-9B01-51F2-EBF8600956FD}"/>
              </a:ext>
            </a:extLst>
          </p:cNvPr>
          <p:cNvGraphicFramePr>
            <a:graphicFrameLocks/>
          </p:cNvGraphicFramePr>
          <p:nvPr>
            <p:custDataLst>
              <p:tags r:id="rId1"/>
            </p:custDataLst>
            <p:extLst>
              <p:ext uri="{D42A27DB-BD31-4B8C-83A1-F6EECF244321}">
                <p14:modId xmlns:p14="http://schemas.microsoft.com/office/powerpoint/2010/main" val="2555803589"/>
              </p:ext>
            </p:extLst>
          </p:nvPr>
        </p:nvGraphicFramePr>
        <p:xfrm>
          <a:off x="928623" y="3935884"/>
          <a:ext cx="3639423" cy="21745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Table 19">
            <a:extLst>
              <a:ext uri="{FF2B5EF4-FFF2-40B4-BE49-F238E27FC236}">
                <a16:creationId xmlns:a16="http://schemas.microsoft.com/office/drawing/2014/main" id="{92822C74-0815-8799-147F-FE59BF85B7A2}"/>
              </a:ext>
            </a:extLst>
          </p:cNvPr>
          <p:cNvGraphicFramePr>
            <a:graphicFrameLocks noGrp="1"/>
          </p:cNvGraphicFramePr>
          <p:nvPr>
            <p:extLst>
              <p:ext uri="{D42A27DB-BD31-4B8C-83A1-F6EECF244321}">
                <p14:modId xmlns:p14="http://schemas.microsoft.com/office/powerpoint/2010/main" val="1882787458"/>
              </p:ext>
            </p:extLst>
          </p:nvPr>
        </p:nvGraphicFramePr>
        <p:xfrm>
          <a:off x="6369997" y="4025827"/>
          <a:ext cx="5264675" cy="2024961"/>
        </p:xfrm>
        <a:graphic>
          <a:graphicData uri="http://schemas.openxmlformats.org/drawingml/2006/table">
            <a:tbl>
              <a:tblPr firstRow="1"/>
              <a:tblGrid>
                <a:gridCol w="2183860">
                  <a:extLst>
                    <a:ext uri="{9D8B030D-6E8A-4147-A177-3AD203B41FA5}">
                      <a16:colId xmlns:a16="http://schemas.microsoft.com/office/drawing/2014/main" val="3318520865"/>
                    </a:ext>
                  </a:extLst>
                </a:gridCol>
                <a:gridCol w="616163">
                  <a:extLst>
                    <a:ext uri="{9D8B030D-6E8A-4147-A177-3AD203B41FA5}">
                      <a16:colId xmlns:a16="http://schemas.microsoft.com/office/drawing/2014/main" val="1119871129"/>
                    </a:ext>
                  </a:extLst>
                </a:gridCol>
                <a:gridCol w="616163">
                  <a:extLst>
                    <a:ext uri="{9D8B030D-6E8A-4147-A177-3AD203B41FA5}">
                      <a16:colId xmlns:a16="http://schemas.microsoft.com/office/drawing/2014/main" val="1550611766"/>
                    </a:ext>
                  </a:extLst>
                </a:gridCol>
                <a:gridCol w="616163">
                  <a:extLst>
                    <a:ext uri="{9D8B030D-6E8A-4147-A177-3AD203B41FA5}">
                      <a16:colId xmlns:a16="http://schemas.microsoft.com/office/drawing/2014/main" val="3537699326"/>
                    </a:ext>
                  </a:extLst>
                </a:gridCol>
                <a:gridCol w="616163">
                  <a:extLst>
                    <a:ext uri="{9D8B030D-6E8A-4147-A177-3AD203B41FA5}">
                      <a16:colId xmlns:a16="http://schemas.microsoft.com/office/drawing/2014/main" val="574268872"/>
                    </a:ext>
                  </a:extLst>
                </a:gridCol>
                <a:gridCol w="616163">
                  <a:extLst>
                    <a:ext uri="{9D8B030D-6E8A-4147-A177-3AD203B41FA5}">
                      <a16:colId xmlns:a16="http://schemas.microsoft.com/office/drawing/2014/main" val="4110286314"/>
                    </a:ext>
                  </a:extLst>
                </a:gridCol>
              </a:tblGrid>
              <a:tr h="203693">
                <a:tc>
                  <a:txBody>
                    <a:bodyPr/>
                    <a:lstStyle>
                      <a:lvl1pPr marL="0" algn="l" defTabSz="914400" rtl="0" eaLnBrk="1" latinLnBrk="0" hangingPunct="1">
                        <a:defRPr sz="1800" b="1" kern="1200">
                          <a:solidFill>
                            <a:schemeClr val="bg1"/>
                          </a:solidFill>
                          <a:latin typeface="Public Sans Light"/>
                        </a:defRPr>
                      </a:lvl1pPr>
                      <a:lvl2pPr marL="457200" algn="l" defTabSz="914400" rtl="0" eaLnBrk="1" latinLnBrk="0" hangingPunct="1">
                        <a:defRPr sz="1800" b="1" kern="1200">
                          <a:solidFill>
                            <a:schemeClr val="bg1"/>
                          </a:solidFill>
                          <a:latin typeface="Public Sans Light"/>
                        </a:defRPr>
                      </a:lvl2pPr>
                      <a:lvl3pPr marL="914400" algn="l" defTabSz="914400" rtl="0" eaLnBrk="1" latinLnBrk="0" hangingPunct="1">
                        <a:defRPr sz="1800" b="1" kern="1200">
                          <a:solidFill>
                            <a:schemeClr val="bg1"/>
                          </a:solidFill>
                          <a:latin typeface="Public Sans Light"/>
                        </a:defRPr>
                      </a:lvl3pPr>
                      <a:lvl4pPr marL="1371600" algn="l" defTabSz="914400" rtl="0" eaLnBrk="1" latinLnBrk="0" hangingPunct="1">
                        <a:defRPr sz="1800" b="1" kern="1200">
                          <a:solidFill>
                            <a:schemeClr val="bg1"/>
                          </a:solidFill>
                          <a:latin typeface="Public Sans Light"/>
                        </a:defRPr>
                      </a:lvl4pPr>
                      <a:lvl5pPr marL="1828800" algn="l" defTabSz="914400" rtl="0" eaLnBrk="1" latinLnBrk="0" hangingPunct="1">
                        <a:defRPr sz="1800" b="1" kern="1200">
                          <a:solidFill>
                            <a:schemeClr val="bg1"/>
                          </a:solidFill>
                          <a:latin typeface="Public Sans Light"/>
                        </a:defRPr>
                      </a:lvl5pPr>
                      <a:lvl6pPr marL="2286000" algn="l" defTabSz="914400" rtl="0" eaLnBrk="1" latinLnBrk="0" hangingPunct="1">
                        <a:defRPr sz="1800" b="1" kern="1200">
                          <a:solidFill>
                            <a:schemeClr val="bg1"/>
                          </a:solidFill>
                          <a:latin typeface="Public Sans Light"/>
                        </a:defRPr>
                      </a:lvl6pPr>
                      <a:lvl7pPr marL="2743200" algn="l" defTabSz="914400" rtl="0" eaLnBrk="1" latinLnBrk="0" hangingPunct="1">
                        <a:defRPr sz="1800" b="1" kern="1200">
                          <a:solidFill>
                            <a:schemeClr val="bg1"/>
                          </a:solidFill>
                          <a:latin typeface="Public Sans Light"/>
                        </a:defRPr>
                      </a:lvl7pPr>
                      <a:lvl8pPr marL="3200400" algn="l" defTabSz="914400" rtl="0" eaLnBrk="1" latinLnBrk="0" hangingPunct="1">
                        <a:defRPr sz="1800" b="1" kern="1200">
                          <a:solidFill>
                            <a:schemeClr val="bg1"/>
                          </a:solidFill>
                          <a:latin typeface="Public Sans Light"/>
                        </a:defRPr>
                      </a:lvl8pPr>
                      <a:lvl9pPr marL="3657600" algn="l" defTabSz="914400" rtl="0" eaLnBrk="1" latinLnBrk="0" hangingPunct="1">
                        <a:defRPr sz="1800" b="1" kern="1200">
                          <a:solidFill>
                            <a:schemeClr val="bg1"/>
                          </a:solidFill>
                          <a:latin typeface="Public Sans Light"/>
                        </a:defRPr>
                      </a:lvl9pPr>
                    </a:lstStyle>
                    <a:p>
                      <a:pPr algn="ctr" fontAlgn="b"/>
                      <a:endParaRPr lang="lt-LT" sz="800" b="0" i="0" u="none" strike="noStrike">
                        <a:solidFill>
                          <a:schemeClr val="tx1"/>
                        </a:solidFill>
                        <a:effectLst/>
                        <a:latin typeface="+mj-lt"/>
                      </a:endParaRPr>
                    </a:p>
                  </a:txBody>
                  <a:tcPr marL="36000" marR="360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bg1"/>
                          </a:solidFill>
                          <a:latin typeface="Public Sans Light"/>
                        </a:defRPr>
                      </a:lvl1pPr>
                      <a:lvl2pPr marL="457200" algn="l" defTabSz="914400" rtl="0" eaLnBrk="1" latinLnBrk="0" hangingPunct="1">
                        <a:defRPr sz="1800" b="1" kern="1200">
                          <a:solidFill>
                            <a:schemeClr val="bg1"/>
                          </a:solidFill>
                          <a:latin typeface="Public Sans Light"/>
                        </a:defRPr>
                      </a:lvl2pPr>
                      <a:lvl3pPr marL="914400" algn="l" defTabSz="914400" rtl="0" eaLnBrk="1" latinLnBrk="0" hangingPunct="1">
                        <a:defRPr sz="1800" b="1" kern="1200">
                          <a:solidFill>
                            <a:schemeClr val="bg1"/>
                          </a:solidFill>
                          <a:latin typeface="Public Sans Light"/>
                        </a:defRPr>
                      </a:lvl3pPr>
                      <a:lvl4pPr marL="1371600" algn="l" defTabSz="914400" rtl="0" eaLnBrk="1" latinLnBrk="0" hangingPunct="1">
                        <a:defRPr sz="1800" b="1" kern="1200">
                          <a:solidFill>
                            <a:schemeClr val="bg1"/>
                          </a:solidFill>
                          <a:latin typeface="Public Sans Light"/>
                        </a:defRPr>
                      </a:lvl4pPr>
                      <a:lvl5pPr marL="1828800" algn="l" defTabSz="914400" rtl="0" eaLnBrk="1" latinLnBrk="0" hangingPunct="1">
                        <a:defRPr sz="1800" b="1" kern="1200">
                          <a:solidFill>
                            <a:schemeClr val="bg1"/>
                          </a:solidFill>
                          <a:latin typeface="Public Sans Light"/>
                        </a:defRPr>
                      </a:lvl5pPr>
                      <a:lvl6pPr marL="2286000" algn="l" defTabSz="914400" rtl="0" eaLnBrk="1" latinLnBrk="0" hangingPunct="1">
                        <a:defRPr sz="1800" b="1" kern="1200">
                          <a:solidFill>
                            <a:schemeClr val="bg1"/>
                          </a:solidFill>
                          <a:latin typeface="Public Sans Light"/>
                        </a:defRPr>
                      </a:lvl6pPr>
                      <a:lvl7pPr marL="2743200" algn="l" defTabSz="914400" rtl="0" eaLnBrk="1" latinLnBrk="0" hangingPunct="1">
                        <a:defRPr sz="1800" b="1" kern="1200">
                          <a:solidFill>
                            <a:schemeClr val="bg1"/>
                          </a:solidFill>
                          <a:latin typeface="Public Sans Light"/>
                        </a:defRPr>
                      </a:lvl7pPr>
                      <a:lvl8pPr marL="3200400" algn="l" defTabSz="914400" rtl="0" eaLnBrk="1" latinLnBrk="0" hangingPunct="1">
                        <a:defRPr sz="1800" b="1" kern="1200">
                          <a:solidFill>
                            <a:schemeClr val="bg1"/>
                          </a:solidFill>
                          <a:latin typeface="Public Sans Light"/>
                        </a:defRPr>
                      </a:lvl8pPr>
                      <a:lvl9pPr marL="3657600" algn="l" defTabSz="914400" rtl="0" eaLnBrk="1" latinLnBrk="0" hangingPunct="1">
                        <a:defRPr sz="1800" b="1" kern="1200">
                          <a:solidFill>
                            <a:schemeClr val="bg1"/>
                          </a:solidFill>
                          <a:latin typeface="Public Sans Light"/>
                        </a:defRPr>
                      </a:lvl9pPr>
                    </a:lstStyle>
                    <a:p>
                      <a:pPr marL="0" lvl="0" indent="0" algn="ctr" defTabSz="914400">
                        <a:lnSpc>
                          <a:spcPct val="100000"/>
                        </a:lnSpc>
                        <a:spcBef>
                          <a:spcPts val="0"/>
                        </a:spcBef>
                        <a:spcAft>
                          <a:spcPts val="0"/>
                        </a:spcAft>
                        <a:buNone/>
                        <a:tabLst/>
                        <a:defRPr/>
                      </a:pPr>
                      <a:r>
                        <a:rPr lang="en-US" sz="800" b="1" u="none" strike="noStrike" kern="1200">
                          <a:solidFill>
                            <a:schemeClr val="tx1"/>
                          </a:solidFill>
                          <a:effectLst/>
                          <a:latin typeface="+mj-lt"/>
                          <a:ea typeface="+mn-ea"/>
                          <a:cs typeface="+mn-cs"/>
                        </a:rPr>
                        <a:t>Q2’24</a:t>
                      </a:r>
                      <a:endParaRPr lang="lt-LT" sz="800" b="1"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bg1"/>
                          </a:solidFill>
                          <a:latin typeface="Public Sans Light"/>
                        </a:defRPr>
                      </a:lvl1pPr>
                      <a:lvl2pPr marL="457200" algn="l" defTabSz="914400" rtl="0" eaLnBrk="1" latinLnBrk="0" hangingPunct="1">
                        <a:defRPr sz="1800" b="1" kern="1200">
                          <a:solidFill>
                            <a:schemeClr val="bg1"/>
                          </a:solidFill>
                          <a:latin typeface="Public Sans Light"/>
                        </a:defRPr>
                      </a:lvl2pPr>
                      <a:lvl3pPr marL="914400" algn="l" defTabSz="914400" rtl="0" eaLnBrk="1" latinLnBrk="0" hangingPunct="1">
                        <a:defRPr sz="1800" b="1" kern="1200">
                          <a:solidFill>
                            <a:schemeClr val="bg1"/>
                          </a:solidFill>
                          <a:latin typeface="Public Sans Light"/>
                        </a:defRPr>
                      </a:lvl3pPr>
                      <a:lvl4pPr marL="1371600" algn="l" defTabSz="914400" rtl="0" eaLnBrk="1" latinLnBrk="0" hangingPunct="1">
                        <a:defRPr sz="1800" b="1" kern="1200">
                          <a:solidFill>
                            <a:schemeClr val="bg1"/>
                          </a:solidFill>
                          <a:latin typeface="Public Sans Light"/>
                        </a:defRPr>
                      </a:lvl4pPr>
                      <a:lvl5pPr marL="1828800" algn="l" defTabSz="914400" rtl="0" eaLnBrk="1" latinLnBrk="0" hangingPunct="1">
                        <a:defRPr sz="1800" b="1" kern="1200">
                          <a:solidFill>
                            <a:schemeClr val="bg1"/>
                          </a:solidFill>
                          <a:latin typeface="Public Sans Light"/>
                        </a:defRPr>
                      </a:lvl5pPr>
                      <a:lvl6pPr marL="2286000" algn="l" defTabSz="914400" rtl="0" eaLnBrk="1" latinLnBrk="0" hangingPunct="1">
                        <a:defRPr sz="1800" b="1" kern="1200">
                          <a:solidFill>
                            <a:schemeClr val="bg1"/>
                          </a:solidFill>
                          <a:latin typeface="Public Sans Light"/>
                        </a:defRPr>
                      </a:lvl6pPr>
                      <a:lvl7pPr marL="2743200" algn="l" defTabSz="914400" rtl="0" eaLnBrk="1" latinLnBrk="0" hangingPunct="1">
                        <a:defRPr sz="1800" b="1" kern="1200">
                          <a:solidFill>
                            <a:schemeClr val="bg1"/>
                          </a:solidFill>
                          <a:latin typeface="Public Sans Light"/>
                        </a:defRPr>
                      </a:lvl7pPr>
                      <a:lvl8pPr marL="3200400" algn="l" defTabSz="914400" rtl="0" eaLnBrk="1" latinLnBrk="0" hangingPunct="1">
                        <a:defRPr sz="1800" b="1" kern="1200">
                          <a:solidFill>
                            <a:schemeClr val="bg1"/>
                          </a:solidFill>
                          <a:latin typeface="Public Sans Light"/>
                        </a:defRPr>
                      </a:lvl8pPr>
                      <a:lvl9pPr marL="3657600" algn="l" defTabSz="914400" rtl="0" eaLnBrk="1" latinLnBrk="0" hangingPunct="1">
                        <a:defRPr sz="1800" b="1" kern="1200">
                          <a:solidFill>
                            <a:schemeClr val="bg1"/>
                          </a:solidFill>
                          <a:latin typeface="Public Sans Light"/>
                        </a:defRPr>
                      </a:lvl9pPr>
                    </a:lstStyle>
                    <a:p>
                      <a:pPr marL="0" lvl="0" indent="0" algn="ctr" defTabSz="914400">
                        <a:lnSpc>
                          <a:spcPct val="100000"/>
                        </a:lnSpc>
                        <a:spcBef>
                          <a:spcPts val="0"/>
                        </a:spcBef>
                        <a:spcAft>
                          <a:spcPts val="0"/>
                        </a:spcAft>
                        <a:buNone/>
                        <a:tabLst/>
                        <a:defRPr/>
                      </a:pPr>
                      <a:r>
                        <a:rPr lang="en-US" sz="800" b="1" u="none" strike="noStrike" kern="1200">
                          <a:solidFill>
                            <a:schemeClr val="tx1"/>
                          </a:solidFill>
                          <a:effectLst/>
                          <a:latin typeface="+mj-lt"/>
                          <a:ea typeface="+mn-ea"/>
                          <a:cs typeface="+mn-cs"/>
                        </a:rPr>
                        <a:t>Q3’24</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14400">
                        <a:lnSpc>
                          <a:spcPct val="100000"/>
                        </a:lnSpc>
                        <a:spcBef>
                          <a:spcPts val="0"/>
                        </a:spcBef>
                        <a:spcAft>
                          <a:spcPts val="0"/>
                        </a:spcAft>
                        <a:buNone/>
                        <a:tabLst/>
                        <a:defRPr/>
                      </a:pPr>
                      <a:r>
                        <a:rPr lang="en-US" sz="800" b="1" u="none" strike="noStrike" kern="1200">
                          <a:solidFill>
                            <a:schemeClr val="tx1"/>
                          </a:solidFill>
                          <a:effectLst/>
                          <a:latin typeface="+mj-lt"/>
                          <a:ea typeface="+mn-ea"/>
                          <a:cs typeface="+mn-cs"/>
                        </a:rPr>
                        <a:t>Q4’24</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lgn="ctr" defTabSz="914400">
                        <a:lnSpc>
                          <a:spcPct val="100000"/>
                        </a:lnSpc>
                        <a:spcBef>
                          <a:spcPts val="0"/>
                        </a:spcBef>
                        <a:spcAft>
                          <a:spcPts val="0"/>
                        </a:spcAft>
                        <a:buNone/>
                        <a:tabLst/>
                        <a:defRPr/>
                      </a:pPr>
                      <a:r>
                        <a:rPr lang="en-US" sz="800" b="1" u="none" strike="noStrike" kern="1200">
                          <a:solidFill>
                            <a:schemeClr val="tx1"/>
                          </a:solidFill>
                          <a:effectLst/>
                          <a:latin typeface="+mj-lt"/>
                          <a:ea typeface="+mn-ea"/>
                          <a:cs typeface="+mn-cs"/>
                        </a:rPr>
                        <a:t>Q1’2</a:t>
                      </a:r>
                      <a:r>
                        <a:rPr lang="lt-LT" sz="800" b="1" u="none" strike="noStrike" kern="1200">
                          <a:solidFill>
                            <a:schemeClr val="tx1"/>
                          </a:solidFill>
                          <a:effectLst/>
                          <a:latin typeface="+mj-lt"/>
                          <a:ea typeface="+mn-ea"/>
                          <a:cs typeface="+mn-cs"/>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u="none" strike="noStrike" kern="1200">
                          <a:solidFill>
                            <a:schemeClr val="tx1"/>
                          </a:solidFill>
                          <a:effectLst/>
                          <a:latin typeface="+mn-lt"/>
                          <a:ea typeface="+mn-ea"/>
                          <a:cs typeface="+mn-cs"/>
                        </a:rPr>
                        <a:t>Q2’2</a:t>
                      </a:r>
                      <a:r>
                        <a:rPr lang="lt-LT" sz="800" b="1" u="none" strike="noStrike" kern="1200">
                          <a:solidFill>
                            <a:schemeClr val="tx1"/>
                          </a:solidFill>
                          <a:effectLst/>
                          <a:latin typeface="+mn-lt"/>
                          <a:ea typeface="+mn-ea"/>
                          <a:cs typeface="+mn-cs"/>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0185720"/>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algn="l" rtl="0" fontAlgn="ctr"/>
                      <a:r>
                        <a:rPr lang="en-US" sz="800" b="1" u="none" strike="noStrike">
                          <a:solidFill>
                            <a:schemeClr val="tx1"/>
                          </a:solidFill>
                          <a:effectLst/>
                          <a:latin typeface="+mj-lt"/>
                        </a:rPr>
                        <a:t>Loan volume covered by collateral</a:t>
                      </a:r>
                      <a:endParaRPr lang="lt-LT" sz="800" b="1" i="0" u="none" strike="noStrike">
                        <a:solidFill>
                          <a:schemeClr val="tx1"/>
                        </a:solidFill>
                        <a:effectLst/>
                        <a:latin typeface="+mj-lt"/>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86%</a:t>
                      </a:r>
                      <a:endParaRPr lang="lt-LT" sz="800" b="1"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86%</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87%</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87%</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85%</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56021"/>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algn="l" rtl="0" fontAlgn="ctr"/>
                      <a:r>
                        <a:rPr lang="lt-LT" sz="800" b="0" i="1" u="none" strike="noStrike" err="1">
                          <a:solidFill>
                            <a:schemeClr val="tx1"/>
                          </a:solidFill>
                          <a:effectLst/>
                          <a:latin typeface="+mj-lt"/>
                        </a:rPr>
                        <a:t>Of</a:t>
                      </a:r>
                      <a:r>
                        <a:rPr lang="lt-LT" sz="800" b="0" i="1" u="none" strike="noStrike">
                          <a:solidFill>
                            <a:schemeClr val="tx1"/>
                          </a:solidFill>
                          <a:effectLst/>
                          <a:latin typeface="+mj-lt"/>
                        </a:rPr>
                        <a:t> </a:t>
                      </a:r>
                      <a:r>
                        <a:rPr lang="lt-LT" sz="800" b="0" i="1" u="none" strike="noStrike" err="1">
                          <a:solidFill>
                            <a:schemeClr val="tx1"/>
                          </a:solidFill>
                          <a:effectLst/>
                          <a:latin typeface="+mj-lt"/>
                        </a:rPr>
                        <a:t>which</a:t>
                      </a:r>
                      <a:r>
                        <a:rPr lang="lt-LT" sz="800" b="0" i="1" u="none" strike="noStrike">
                          <a:solidFill>
                            <a:schemeClr val="tx1"/>
                          </a:solidFill>
                          <a:effectLst/>
                          <a:latin typeface="+mj-lt"/>
                        </a:rPr>
                        <a:t>: LTV </a:t>
                      </a:r>
                      <a:r>
                        <a:rPr lang="lt-LT" sz="800" b="0" i="1" u="none" strike="noStrike" err="1">
                          <a:solidFill>
                            <a:schemeClr val="tx1"/>
                          </a:solidFill>
                          <a:effectLst/>
                          <a:latin typeface="+mj-lt"/>
                        </a:rPr>
                        <a:t>from</a:t>
                      </a:r>
                      <a:r>
                        <a:rPr lang="lt-LT" sz="800" b="0" i="1" u="none" strike="noStrike">
                          <a:solidFill>
                            <a:schemeClr val="tx1"/>
                          </a:solidFill>
                          <a:effectLst/>
                          <a:latin typeface="+mj-lt"/>
                        </a:rPr>
                        <a:t> 0 to 30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14%</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14%</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15%</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a:t>
                      </a:r>
                      <a:r>
                        <a:rPr lang="lt-LT" sz="800" b="0" u="none" strike="noStrike" kern="1200">
                          <a:solidFill>
                            <a:schemeClr val="tx1"/>
                          </a:solidFill>
                          <a:effectLst/>
                          <a:latin typeface="+mj-lt"/>
                          <a:ea typeface="+mn-ea"/>
                          <a:cs typeface="+mn-cs"/>
                        </a:rPr>
                        <a:t>6</a:t>
                      </a:r>
                      <a:r>
                        <a:rPr lang="en-US" sz="800" b="0" u="none" strike="noStrike" kern="1200">
                          <a:solidFill>
                            <a:schemeClr val="tx1"/>
                          </a:solidFill>
                          <a:effectLst/>
                          <a:latin typeface="+mj-lt"/>
                          <a:ea typeface="+mn-ea"/>
                          <a:cs typeface="+mn-cs"/>
                        </a:rPr>
                        <a:t>%</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15%</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575896"/>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lt-LT" sz="800" b="0" i="1" u="none" strike="noStrike" err="1">
                          <a:solidFill>
                            <a:schemeClr val="tx1"/>
                          </a:solidFill>
                          <a:effectLst/>
                          <a:latin typeface="+mj-lt"/>
                        </a:rPr>
                        <a:t>Of</a:t>
                      </a:r>
                      <a:r>
                        <a:rPr lang="lt-LT" sz="800" b="0" i="1" u="none" strike="noStrike">
                          <a:solidFill>
                            <a:schemeClr val="tx1"/>
                          </a:solidFill>
                          <a:effectLst/>
                          <a:latin typeface="+mj-lt"/>
                        </a:rPr>
                        <a:t> </a:t>
                      </a:r>
                      <a:r>
                        <a:rPr lang="lt-LT" sz="800" b="0" i="1" u="none" strike="noStrike" err="1">
                          <a:solidFill>
                            <a:schemeClr val="tx1"/>
                          </a:solidFill>
                          <a:effectLst/>
                          <a:latin typeface="+mj-lt"/>
                        </a:rPr>
                        <a:t>which</a:t>
                      </a:r>
                      <a:r>
                        <a:rPr lang="lt-LT" sz="800" b="0" i="1" u="none" strike="noStrike">
                          <a:solidFill>
                            <a:schemeClr val="tx1"/>
                          </a:solidFill>
                          <a:effectLst/>
                          <a:latin typeface="+mj-lt"/>
                        </a:rPr>
                        <a:t>: LTV </a:t>
                      </a:r>
                      <a:r>
                        <a:rPr lang="lt-LT" sz="800" b="0" i="1" u="none" strike="noStrike" err="1">
                          <a:solidFill>
                            <a:schemeClr val="tx1"/>
                          </a:solidFill>
                          <a:effectLst/>
                          <a:latin typeface="+mj-lt"/>
                        </a:rPr>
                        <a:t>from</a:t>
                      </a:r>
                      <a:r>
                        <a:rPr lang="lt-LT" sz="800" b="0" i="1" u="none" strike="noStrike">
                          <a:solidFill>
                            <a:schemeClr val="tx1"/>
                          </a:solidFill>
                          <a:effectLst/>
                          <a:latin typeface="+mj-lt"/>
                        </a:rPr>
                        <a:t> 30 to 70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50%</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49%</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50%</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5</a:t>
                      </a:r>
                      <a:r>
                        <a:rPr lang="lt-LT" sz="800" b="0" u="none" strike="noStrike" kern="1200">
                          <a:solidFill>
                            <a:schemeClr val="tx1"/>
                          </a:solidFill>
                          <a:effectLst/>
                          <a:latin typeface="+mj-lt"/>
                          <a:ea typeface="+mn-ea"/>
                          <a:cs typeface="+mn-cs"/>
                        </a:rPr>
                        <a:t>1</a:t>
                      </a:r>
                      <a:r>
                        <a:rPr lang="en-US" sz="800" b="0" u="none" strike="noStrike" kern="1200">
                          <a:solidFill>
                            <a:schemeClr val="tx1"/>
                          </a:solidFill>
                          <a:effectLst/>
                          <a:latin typeface="+mj-lt"/>
                          <a:ea typeface="+mn-ea"/>
                          <a:cs typeface="+mn-cs"/>
                        </a:rPr>
                        <a:t>%</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49%</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629323"/>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lt-LT" sz="800" b="0" i="1" u="none" strike="noStrike" err="1">
                          <a:solidFill>
                            <a:schemeClr val="tx1"/>
                          </a:solidFill>
                          <a:effectLst/>
                          <a:latin typeface="+mj-lt"/>
                        </a:rPr>
                        <a:t>Of</a:t>
                      </a:r>
                      <a:r>
                        <a:rPr lang="lt-LT" sz="800" b="0" i="1" u="none" strike="noStrike">
                          <a:solidFill>
                            <a:schemeClr val="tx1"/>
                          </a:solidFill>
                          <a:effectLst/>
                          <a:latin typeface="+mj-lt"/>
                        </a:rPr>
                        <a:t> </a:t>
                      </a:r>
                      <a:r>
                        <a:rPr lang="lt-LT" sz="800" b="0" i="1" u="none" strike="noStrike" err="1">
                          <a:solidFill>
                            <a:schemeClr val="tx1"/>
                          </a:solidFill>
                          <a:effectLst/>
                          <a:latin typeface="+mj-lt"/>
                        </a:rPr>
                        <a:t>which</a:t>
                      </a:r>
                      <a:r>
                        <a:rPr lang="lt-LT" sz="800" b="0" i="1" u="none" strike="noStrike">
                          <a:solidFill>
                            <a:schemeClr val="tx1"/>
                          </a:solidFill>
                          <a:effectLst/>
                          <a:latin typeface="+mj-lt"/>
                        </a:rPr>
                        <a:t>: LTV </a:t>
                      </a:r>
                      <a:r>
                        <a:rPr lang="lt-LT" sz="800" b="0" i="1" u="none" strike="noStrike" err="1">
                          <a:solidFill>
                            <a:schemeClr val="tx1"/>
                          </a:solidFill>
                          <a:effectLst/>
                          <a:latin typeface="+mj-lt"/>
                        </a:rPr>
                        <a:t>more</a:t>
                      </a:r>
                      <a:r>
                        <a:rPr lang="lt-LT" sz="800" b="0" i="1" u="none" strike="noStrike">
                          <a:solidFill>
                            <a:schemeClr val="tx1"/>
                          </a:solidFill>
                          <a:effectLst/>
                          <a:latin typeface="+mj-lt"/>
                        </a:rPr>
                        <a:t> </a:t>
                      </a:r>
                      <a:r>
                        <a:rPr lang="lt-LT" sz="800" b="0" i="1" u="none" strike="noStrike" err="1">
                          <a:solidFill>
                            <a:schemeClr val="tx1"/>
                          </a:solidFill>
                          <a:effectLst/>
                          <a:latin typeface="+mj-lt"/>
                        </a:rPr>
                        <a:t>than</a:t>
                      </a:r>
                      <a:r>
                        <a:rPr lang="lt-LT" sz="800" b="0" i="1" u="none" strike="noStrike">
                          <a:solidFill>
                            <a:schemeClr val="tx1"/>
                          </a:solidFill>
                          <a:effectLst/>
                          <a:latin typeface="+mj-lt"/>
                        </a:rPr>
                        <a:t> 70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22%</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23%</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21%</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2</a:t>
                      </a:r>
                      <a:r>
                        <a:rPr lang="lt-LT" sz="800" b="0" u="none" strike="noStrike" kern="1200">
                          <a:solidFill>
                            <a:schemeClr val="tx1"/>
                          </a:solidFill>
                          <a:effectLst/>
                          <a:latin typeface="+mj-lt"/>
                          <a:ea typeface="+mn-ea"/>
                          <a:cs typeface="+mn-cs"/>
                        </a:rPr>
                        <a:t>0</a:t>
                      </a:r>
                      <a:r>
                        <a:rPr lang="en-US" sz="800" b="0" u="none" strike="noStrike" kern="1200">
                          <a:solidFill>
                            <a:schemeClr val="tx1"/>
                          </a:solidFill>
                          <a:effectLst/>
                          <a:latin typeface="+mj-lt"/>
                          <a:ea typeface="+mn-ea"/>
                          <a:cs typeface="+mn-cs"/>
                        </a:rPr>
                        <a:t>%</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21%</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7576938"/>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800" b="1" u="none" strike="noStrike">
                          <a:solidFill>
                            <a:schemeClr val="tx1"/>
                          </a:solidFill>
                          <a:effectLst/>
                          <a:latin typeface="+mj-lt"/>
                        </a:rPr>
                        <a:t>Mortgage loans covered by collateral</a:t>
                      </a:r>
                      <a:endParaRPr lang="lt-LT" sz="800" b="1" i="0" u="none" strike="noStrike">
                        <a:solidFill>
                          <a:schemeClr val="tx1"/>
                        </a:solidFill>
                        <a:effectLst/>
                        <a:latin typeface="+mj-lt"/>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100%</a:t>
                      </a:r>
                      <a:endParaRPr lang="lt-LT" sz="800" b="1"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100%</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100%</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100%</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100%</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5706240"/>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algn="l" rtl="0" fontAlgn="ctr"/>
                      <a:r>
                        <a:rPr lang="lt-LT" sz="800" b="0" i="1" u="none" strike="noStrike" err="1">
                          <a:solidFill>
                            <a:schemeClr val="tx1"/>
                          </a:solidFill>
                          <a:effectLst/>
                          <a:latin typeface="+mj-lt"/>
                        </a:rPr>
                        <a:t>Of</a:t>
                      </a:r>
                      <a:r>
                        <a:rPr lang="lt-LT" sz="800" b="0" i="1" u="none" strike="noStrike">
                          <a:solidFill>
                            <a:schemeClr val="tx1"/>
                          </a:solidFill>
                          <a:effectLst/>
                          <a:latin typeface="+mj-lt"/>
                        </a:rPr>
                        <a:t> </a:t>
                      </a:r>
                      <a:r>
                        <a:rPr lang="lt-LT" sz="800" b="0" i="1" u="none" strike="noStrike" err="1">
                          <a:solidFill>
                            <a:schemeClr val="tx1"/>
                          </a:solidFill>
                          <a:effectLst/>
                          <a:latin typeface="+mj-lt"/>
                        </a:rPr>
                        <a:t>which</a:t>
                      </a:r>
                      <a:r>
                        <a:rPr lang="lt-LT" sz="800" b="0" i="1" u="none" strike="noStrike">
                          <a:solidFill>
                            <a:schemeClr val="tx1"/>
                          </a:solidFill>
                          <a:effectLst/>
                          <a:latin typeface="+mj-lt"/>
                        </a:rPr>
                        <a:t>: LTV </a:t>
                      </a:r>
                      <a:r>
                        <a:rPr lang="lt-LT" sz="800" b="0" i="1" u="none" strike="noStrike" err="1">
                          <a:solidFill>
                            <a:schemeClr val="tx1"/>
                          </a:solidFill>
                          <a:effectLst/>
                          <a:latin typeface="+mj-lt"/>
                        </a:rPr>
                        <a:t>from</a:t>
                      </a:r>
                      <a:r>
                        <a:rPr lang="lt-LT" sz="800" b="0" i="1" u="none" strike="noStrike">
                          <a:solidFill>
                            <a:schemeClr val="tx1"/>
                          </a:solidFill>
                          <a:effectLst/>
                          <a:latin typeface="+mj-lt"/>
                        </a:rPr>
                        <a:t> 0 to 30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10%</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13%</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13%</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13%</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12%</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4932409"/>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lt-LT" sz="800" b="0" i="1" u="none" strike="noStrike" err="1">
                          <a:solidFill>
                            <a:schemeClr val="tx1"/>
                          </a:solidFill>
                          <a:effectLst/>
                          <a:latin typeface="+mj-lt"/>
                        </a:rPr>
                        <a:t>Of</a:t>
                      </a:r>
                      <a:r>
                        <a:rPr lang="lt-LT" sz="800" b="0" i="1" u="none" strike="noStrike">
                          <a:solidFill>
                            <a:schemeClr val="tx1"/>
                          </a:solidFill>
                          <a:effectLst/>
                          <a:latin typeface="+mj-lt"/>
                        </a:rPr>
                        <a:t> </a:t>
                      </a:r>
                      <a:r>
                        <a:rPr lang="lt-LT" sz="800" b="0" i="1" u="none" strike="noStrike" err="1">
                          <a:solidFill>
                            <a:schemeClr val="tx1"/>
                          </a:solidFill>
                          <a:effectLst/>
                          <a:latin typeface="+mj-lt"/>
                        </a:rPr>
                        <a:t>which</a:t>
                      </a:r>
                      <a:r>
                        <a:rPr lang="lt-LT" sz="800" b="0" i="1" u="none" strike="noStrike">
                          <a:solidFill>
                            <a:schemeClr val="tx1"/>
                          </a:solidFill>
                          <a:effectLst/>
                          <a:latin typeface="+mj-lt"/>
                        </a:rPr>
                        <a:t>: LTV </a:t>
                      </a:r>
                      <a:r>
                        <a:rPr lang="lt-LT" sz="800" b="0" i="1" u="none" strike="noStrike" err="1">
                          <a:solidFill>
                            <a:schemeClr val="tx1"/>
                          </a:solidFill>
                          <a:effectLst/>
                          <a:latin typeface="+mj-lt"/>
                        </a:rPr>
                        <a:t>from</a:t>
                      </a:r>
                      <a:r>
                        <a:rPr lang="lt-LT" sz="800" b="0" i="1" u="none" strike="noStrike">
                          <a:solidFill>
                            <a:schemeClr val="tx1"/>
                          </a:solidFill>
                          <a:effectLst/>
                          <a:latin typeface="+mj-lt"/>
                        </a:rPr>
                        <a:t> 30 to 70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50%</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50%</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49%</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lt-LT" sz="800" b="0" u="none" strike="noStrike" kern="1200">
                          <a:solidFill>
                            <a:schemeClr val="tx1"/>
                          </a:solidFill>
                          <a:effectLst/>
                          <a:latin typeface="+mj-lt"/>
                          <a:ea typeface="+mn-ea"/>
                          <a:cs typeface="+mn-cs"/>
                        </a:rPr>
                        <a:t>52</a:t>
                      </a:r>
                      <a:r>
                        <a:rPr lang="en-US" sz="800" b="0" u="none" strike="noStrike" kern="1200">
                          <a:solidFill>
                            <a:schemeClr val="tx1"/>
                          </a:solidFill>
                          <a:effectLst/>
                          <a:latin typeface="+mj-lt"/>
                          <a:ea typeface="+mn-ea"/>
                          <a:cs typeface="+mn-cs"/>
                        </a:rPr>
                        <a:t>%</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lt-LT" sz="800" b="0" u="none" strike="noStrike" kern="1200">
                          <a:solidFill>
                            <a:schemeClr val="tx1"/>
                          </a:solidFill>
                          <a:effectLst/>
                          <a:latin typeface="+mj-lt"/>
                          <a:ea typeface="+mn-ea"/>
                          <a:cs typeface="+mn-cs"/>
                        </a:rPr>
                        <a:t>5</a:t>
                      </a:r>
                      <a:r>
                        <a:rPr lang="en-US" sz="800" b="0" u="none" strike="noStrike" kern="1200">
                          <a:solidFill>
                            <a:schemeClr val="tx1"/>
                          </a:solidFill>
                          <a:effectLst/>
                          <a:latin typeface="+mj-lt"/>
                          <a:ea typeface="+mn-ea"/>
                          <a:cs typeface="+mn-cs"/>
                        </a:rPr>
                        <a:t>0%</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837759"/>
                  </a:ext>
                </a:extLst>
              </a:tr>
              <a:tr h="195136">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lt-LT" sz="800" b="0" i="1" u="none" strike="noStrike">
                          <a:solidFill>
                            <a:schemeClr val="tx1"/>
                          </a:solidFill>
                          <a:effectLst/>
                          <a:latin typeface="+mj-lt"/>
                        </a:rPr>
                        <a:t>Of which: LTV more than 70</a:t>
                      </a: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40%</a:t>
                      </a:r>
                      <a:endParaRPr lang="lt-LT" sz="800" b="0"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0" u="none" strike="noStrike" kern="1200">
                          <a:solidFill>
                            <a:schemeClr val="tx1"/>
                          </a:solidFill>
                          <a:effectLst/>
                          <a:latin typeface="+mj-lt"/>
                          <a:ea typeface="+mn-ea"/>
                          <a:cs typeface="+mn-cs"/>
                        </a:rPr>
                        <a:t>37%</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38%</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3</a:t>
                      </a:r>
                      <a:r>
                        <a:rPr lang="lt-LT" sz="800" b="0" u="none" strike="noStrike" kern="1200">
                          <a:solidFill>
                            <a:schemeClr val="tx1"/>
                          </a:solidFill>
                          <a:effectLst/>
                          <a:latin typeface="+mj-lt"/>
                          <a:ea typeface="+mn-ea"/>
                          <a:cs typeface="+mn-cs"/>
                        </a:rPr>
                        <a:t>5</a:t>
                      </a:r>
                      <a:r>
                        <a:rPr lang="en-US" sz="800" b="0" u="none" strike="noStrike" kern="1200">
                          <a:solidFill>
                            <a:schemeClr val="tx1"/>
                          </a:solidFill>
                          <a:effectLst/>
                          <a:latin typeface="+mj-lt"/>
                          <a:ea typeface="+mn-ea"/>
                          <a:cs typeface="+mn-cs"/>
                        </a:rPr>
                        <a:t>%</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0" u="none" strike="noStrike" kern="1200">
                          <a:solidFill>
                            <a:schemeClr val="tx1"/>
                          </a:solidFill>
                          <a:effectLst/>
                          <a:latin typeface="+mj-lt"/>
                          <a:ea typeface="+mn-ea"/>
                          <a:cs typeface="+mn-cs"/>
                        </a:rPr>
                        <a:t>37%</a:t>
                      </a:r>
                      <a:endParaRPr lang="lt-LT" sz="800" b="0"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5108183"/>
                  </a:ext>
                </a:extLst>
              </a:tr>
              <a:tr h="2601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800" b="1" u="none" strike="noStrike" kern="1200">
                          <a:solidFill>
                            <a:schemeClr val="tx1"/>
                          </a:solidFill>
                          <a:effectLst/>
                          <a:latin typeface="+mj-lt"/>
                          <a:ea typeface="+mn-ea"/>
                          <a:cs typeface="+mn-cs"/>
                        </a:rPr>
                        <a:t>Loans not covered by collateral (excluding consumer)</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14%</a:t>
                      </a:r>
                      <a:endParaRPr lang="lt-LT" sz="800" b="1" u="none" strike="noStrike" kern="1200">
                        <a:solidFill>
                          <a:schemeClr val="tx1"/>
                        </a:solidFill>
                        <a:effectLst/>
                        <a:latin typeface="+mj-lt"/>
                        <a:ea typeface="+mn-ea"/>
                        <a:cs typeface="+mn-cs"/>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Public Sans Light"/>
                        </a:defRPr>
                      </a:lvl1pPr>
                      <a:lvl2pPr marL="457200" algn="l" defTabSz="914400" rtl="0" eaLnBrk="1" latinLnBrk="0" hangingPunct="1">
                        <a:defRPr sz="1800" kern="1200">
                          <a:solidFill>
                            <a:schemeClr val="tx1"/>
                          </a:solidFill>
                          <a:latin typeface="Public Sans Light"/>
                        </a:defRPr>
                      </a:lvl2pPr>
                      <a:lvl3pPr marL="914400" algn="l" defTabSz="914400" rtl="0" eaLnBrk="1" latinLnBrk="0" hangingPunct="1">
                        <a:defRPr sz="1800" kern="1200">
                          <a:solidFill>
                            <a:schemeClr val="tx1"/>
                          </a:solidFill>
                          <a:latin typeface="Public Sans Light"/>
                        </a:defRPr>
                      </a:lvl3pPr>
                      <a:lvl4pPr marL="1371600" algn="l" defTabSz="914400" rtl="0" eaLnBrk="1" latinLnBrk="0" hangingPunct="1">
                        <a:defRPr sz="1800" kern="1200">
                          <a:solidFill>
                            <a:schemeClr val="tx1"/>
                          </a:solidFill>
                          <a:latin typeface="Public Sans Light"/>
                        </a:defRPr>
                      </a:lvl4pPr>
                      <a:lvl5pPr marL="1828800" algn="l" defTabSz="914400" rtl="0" eaLnBrk="1" latinLnBrk="0" hangingPunct="1">
                        <a:defRPr sz="1800" kern="1200">
                          <a:solidFill>
                            <a:schemeClr val="tx1"/>
                          </a:solidFill>
                          <a:latin typeface="Public Sans Light"/>
                        </a:defRPr>
                      </a:lvl5pPr>
                      <a:lvl6pPr marL="2286000" algn="l" defTabSz="914400" rtl="0" eaLnBrk="1" latinLnBrk="0" hangingPunct="1">
                        <a:defRPr sz="1800" kern="1200">
                          <a:solidFill>
                            <a:schemeClr val="tx1"/>
                          </a:solidFill>
                          <a:latin typeface="Public Sans Light"/>
                        </a:defRPr>
                      </a:lvl6pPr>
                      <a:lvl7pPr marL="2743200" algn="l" defTabSz="914400" rtl="0" eaLnBrk="1" latinLnBrk="0" hangingPunct="1">
                        <a:defRPr sz="1800" kern="1200">
                          <a:solidFill>
                            <a:schemeClr val="tx1"/>
                          </a:solidFill>
                          <a:latin typeface="Public Sans Light"/>
                        </a:defRPr>
                      </a:lvl7pPr>
                      <a:lvl8pPr marL="3200400" algn="l" defTabSz="914400" rtl="0" eaLnBrk="1" latinLnBrk="0" hangingPunct="1">
                        <a:defRPr sz="1800" kern="1200">
                          <a:solidFill>
                            <a:schemeClr val="tx1"/>
                          </a:solidFill>
                          <a:latin typeface="Public Sans Light"/>
                        </a:defRPr>
                      </a:lvl8pPr>
                      <a:lvl9pPr marL="3657600" algn="l" defTabSz="914400" rtl="0" eaLnBrk="1" latinLnBrk="0" hangingPunct="1">
                        <a:defRPr sz="1800" kern="1200">
                          <a:solidFill>
                            <a:schemeClr val="tx1"/>
                          </a:solidFill>
                          <a:latin typeface="Public Sans Light"/>
                        </a:defRPr>
                      </a:lvl9pPr>
                    </a:lstStyle>
                    <a:p>
                      <a:pPr marL="0" algn="ctr" defTabSz="914400" rtl="0" eaLnBrk="1" fontAlgn="ctr" latinLnBrk="0" hangingPunct="1"/>
                      <a:r>
                        <a:rPr lang="en-US" sz="800" b="1" u="none" strike="noStrike" kern="1200">
                          <a:solidFill>
                            <a:schemeClr val="tx1"/>
                          </a:solidFill>
                          <a:effectLst/>
                          <a:latin typeface="+mj-lt"/>
                          <a:ea typeface="+mn-ea"/>
                          <a:cs typeface="+mn-cs"/>
                        </a:rPr>
                        <a:t>14%</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13%</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13%</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US" sz="800" b="1" u="none" strike="noStrike" kern="1200">
                          <a:solidFill>
                            <a:schemeClr val="tx1"/>
                          </a:solidFill>
                          <a:effectLst/>
                          <a:latin typeface="+mj-lt"/>
                          <a:ea typeface="+mn-ea"/>
                          <a:cs typeface="+mn-cs"/>
                        </a:rPr>
                        <a:t>15%</a:t>
                      </a:r>
                      <a:endParaRPr lang="lt-LT" sz="800" b="1" u="none" strike="noStrike"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2652023"/>
                  </a:ext>
                </a:extLst>
              </a:tr>
            </a:tbl>
          </a:graphicData>
        </a:graphic>
      </p:graphicFrame>
      <p:graphicFrame>
        <p:nvGraphicFramePr>
          <p:cNvPr id="3" name="Content Placeholder 15">
            <a:extLst>
              <a:ext uri="{FF2B5EF4-FFF2-40B4-BE49-F238E27FC236}">
                <a16:creationId xmlns:a16="http://schemas.microsoft.com/office/drawing/2014/main" id="{B867833E-55F6-8BE1-E357-521A3A10777D}"/>
              </a:ext>
            </a:extLst>
          </p:cNvPr>
          <p:cNvGraphicFramePr>
            <a:graphicFrameLocks/>
          </p:cNvGraphicFramePr>
          <p:nvPr>
            <p:custDataLst>
              <p:tags r:id="rId2"/>
            </p:custDataLst>
            <p:extLst>
              <p:ext uri="{D42A27DB-BD31-4B8C-83A1-F6EECF244321}">
                <p14:modId xmlns:p14="http://schemas.microsoft.com/office/powerpoint/2010/main" val="1143044480"/>
              </p:ext>
            </p:extLst>
          </p:nvPr>
        </p:nvGraphicFramePr>
        <p:xfrm>
          <a:off x="6369996" y="1544555"/>
          <a:ext cx="5264675" cy="2119660"/>
        </p:xfrm>
        <a:graphic>
          <a:graphicData uri="http://schemas.openxmlformats.org/drawingml/2006/chart">
            <c:chart xmlns:c="http://schemas.openxmlformats.org/drawingml/2006/chart" xmlns:r="http://schemas.openxmlformats.org/officeDocument/2006/relationships" r:id="rId7"/>
          </a:graphicData>
        </a:graphic>
      </p:graphicFrame>
      <p:sp>
        <p:nvSpPr>
          <p:cNvPr id="10" name="Slide Number Placeholder 9">
            <a:extLst>
              <a:ext uri="{FF2B5EF4-FFF2-40B4-BE49-F238E27FC236}">
                <a16:creationId xmlns:a16="http://schemas.microsoft.com/office/drawing/2014/main" id="{77CD50C3-AE31-7F56-C22C-234B8991AF04}"/>
              </a:ext>
            </a:extLst>
          </p:cNvPr>
          <p:cNvSpPr>
            <a:spLocks noGrp="1"/>
          </p:cNvSpPr>
          <p:nvPr>
            <p:ph type="sldNum" sz="quarter" idx="35"/>
          </p:nvPr>
        </p:nvSpPr>
        <p:spPr/>
        <p:txBody>
          <a:bodyPr/>
          <a:lstStyle/>
          <a:p>
            <a:fld id="{C3BB1ECD-3C15-6449-8A7A-6FD3C9A35B7B}" type="slidenum">
              <a:rPr lang="en-US" smtClean="0"/>
              <a:pPr/>
              <a:t>29</a:t>
            </a:fld>
            <a:endParaRPr lang="en-US"/>
          </a:p>
        </p:txBody>
      </p:sp>
    </p:spTree>
    <p:extLst>
      <p:ext uri="{BB962C8B-B14F-4D97-AF65-F5344CB8AC3E}">
        <p14:creationId xmlns:p14="http://schemas.microsoft.com/office/powerpoint/2010/main" val="34606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2F15-2262-E402-AF9A-9F2D2960DD6F}"/>
              </a:ext>
            </a:extLst>
          </p:cNvPr>
          <p:cNvSpPr>
            <a:spLocks noGrp="1"/>
          </p:cNvSpPr>
          <p:nvPr>
            <p:ph type="title"/>
          </p:nvPr>
        </p:nvSpPr>
        <p:spPr>
          <a:xfrm>
            <a:off x="380999" y="381000"/>
            <a:ext cx="8763001" cy="332399"/>
          </a:xfrm>
        </p:spPr>
        <p:txBody>
          <a:bodyPr/>
          <a:lstStyle/>
          <a:p>
            <a:r>
              <a:rPr lang="en-US"/>
              <a:t>Key Financial and Strategic Highlights</a:t>
            </a:r>
            <a:endParaRPr lang="lt-LT"/>
          </a:p>
        </p:txBody>
      </p:sp>
      <p:sp>
        <p:nvSpPr>
          <p:cNvPr id="4" name="Text Placeholder 3">
            <a:extLst>
              <a:ext uri="{FF2B5EF4-FFF2-40B4-BE49-F238E27FC236}">
                <a16:creationId xmlns:a16="http://schemas.microsoft.com/office/drawing/2014/main" id="{CE0FDE30-1945-843F-C69A-28B499E91EC7}"/>
              </a:ext>
            </a:extLst>
          </p:cNvPr>
          <p:cNvSpPr>
            <a:spLocks noGrp="1"/>
          </p:cNvSpPr>
          <p:nvPr>
            <p:ph type="body" sz="quarter" idx="19"/>
          </p:nvPr>
        </p:nvSpPr>
        <p:spPr>
          <a:xfrm>
            <a:off x="381000" y="1058203"/>
            <a:ext cx="6970502" cy="4855583"/>
          </a:xfrm>
        </p:spPr>
        <p:txBody>
          <a:bodyPr vert="horz" lIns="0" tIns="0" rIns="0" bIns="182880" rtlCol="0" anchor="t">
            <a:noAutofit/>
          </a:bodyPr>
          <a:lstStyle/>
          <a:p>
            <a:pPr marL="285750" indent="-285750">
              <a:spcBef>
                <a:spcPts val="1500"/>
              </a:spcBef>
              <a:buClr>
                <a:schemeClr val="accent1"/>
              </a:buClr>
              <a:buFont typeface="Wingdings" panose="05000000000000000000" pitchFamily="2" charset="2"/>
              <a:buChar char="§"/>
            </a:pPr>
            <a:r>
              <a:rPr lang="en-US" sz="1250" b="1"/>
              <a:t>Rebranding: </a:t>
            </a:r>
            <a:r>
              <a:rPr lang="en-US" sz="1250"/>
              <a:t>Our new brand, </a:t>
            </a:r>
            <a:r>
              <a:rPr lang="en-US" sz="1250" err="1"/>
              <a:t>Artea</a:t>
            </a:r>
            <a:r>
              <a:rPr lang="en-US" sz="1250"/>
              <a:t>, has been very well received by clients and</a:t>
            </a:r>
            <a:r>
              <a:rPr lang="lt-LT" sz="1250"/>
              <a:t> investors, </a:t>
            </a:r>
            <a:r>
              <a:rPr lang="en-US" sz="1250"/>
              <a:t>strengthening brand loyalty and market position</a:t>
            </a:r>
            <a:endParaRPr lang="lt-LT" sz="1250"/>
          </a:p>
          <a:p>
            <a:pPr marL="285750" indent="-285750">
              <a:spcBef>
                <a:spcPts val="1500"/>
              </a:spcBef>
              <a:buClr>
                <a:schemeClr val="accent1"/>
              </a:buClr>
              <a:buFont typeface="Wingdings" panose="05000000000000000000" pitchFamily="2" charset="2"/>
              <a:buChar char="§"/>
            </a:pPr>
            <a:r>
              <a:rPr lang="en-US" sz="1250" b="1"/>
              <a:t>Core banking system: </a:t>
            </a:r>
            <a:r>
              <a:rPr lang="en-US" sz="1250"/>
              <a:t>Cloud-based upgrade</a:t>
            </a:r>
            <a:r>
              <a:rPr lang="lt-LT" sz="1250"/>
              <a:t> </a:t>
            </a:r>
            <a:r>
              <a:rPr lang="lt-LT" sz="1250" err="1"/>
              <a:t>is</a:t>
            </a:r>
            <a:r>
              <a:rPr lang="lt-LT" sz="1250"/>
              <a:t> </a:t>
            </a:r>
            <a:r>
              <a:rPr lang="lt-LT" sz="1250" err="1"/>
              <a:t>tracking</a:t>
            </a:r>
            <a:r>
              <a:rPr lang="en-US" sz="1250"/>
              <a:t> on </a:t>
            </a:r>
            <a:r>
              <a:rPr lang="lt-LT" sz="1250" err="1"/>
              <a:t>schedule</a:t>
            </a:r>
            <a:r>
              <a:rPr lang="en-US" sz="1250"/>
              <a:t> and </a:t>
            </a:r>
            <a:r>
              <a:rPr lang="lt-LT" sz="1250" err="1"/>
              <a:t>within</a:t>
            </a:r>
            <a:r>
              <a:rPr lang="lt-LT" sz="1250"/>
              <a:t> </a:t>
            </a:r>
            <a:r>
              <a:rPr lang="en-US" sz="1250"/>
              <a:t>budget</a:t>
            </a:r>
            <a:r>
              <a:rPr lang="lt-LT" sz="1250"/>
              <a:t>, </a:t>
            </a:r>
            <a:r>
              <a:rPr lang="en-US" sz="1250"/>
              <a:t>poised to significantly enhance client experience and support future growth</a:t>
            </a:r>
            <a:endParaRPr lang="en-US" sz="1250">
              <a:cs typeface="Arial"/>
            </a:endParaRPr>
          </a:p>
          <a:p>
            <a:pPr marL="285750" indent="-285750">
              <a:spcBef>
                <a:spcPts val="1500"/>
              </a:spcBef>
              <a:buClr>
                <a:schemeClr val="accent1"/>
              </a:buClr>
              <a:buFont typeface="Wingdings" panose="05000000000000000000" pitchFamily="2" charset="2"/>
              <a:buChar char="§"/>
            </a:pPr>
            <a:r>
              <a:rPr lang="en-US" sz="1250" b="1"/>
              <a:t>Loan book growth: </a:t>
            </a:r>
            <a:r>
              <a:rPr lang="lt-LT" sz="1250" err="1"/>
              <a:t>Loan</a:t>
            </a:r>
            <a:r>
              <a:rPr lang="lt-LT" sz="1250"/>
              <a:t> </a:t>
            </a:r>
            <a:r>
              <a:rPr lang="en-US" sz="1250"/>
              <a:t>book growth rebounded in Q2,</a:t>
            </a:r>
            <a:r>
              <a:rPr lang="lt-LT" sz="1250"/>
              <a:t> f</a:t>
            </a:r>
            <a:r>
              <a:rPr lang="en-US" sz="1250" err="1"/>
              <a:t>ollowing</a:t>
            </a:r>
            <a:r>
              <a:rPr lang="en-US" sz="1250"/>
              <a:t> a slower Q1, with our mortgage portfolio reaching a significant €1 billion milestone</a:t>
            </a:r>
            <a:endParaRPr lang="en-US" sz="1250">
              <a:cs typeface="Arial"/>
            </a:endParaRPr>
          </a:p>
          <a:p>
            <a:pPr marL="285750" indent="-285750">
              <a:spcBef>
                <a:spcPts val="1500"/>
              </a:spcBef>
              <a:buClr>
                <a:schemeClr val="accent1"/>
              </a:buClr>
              <a:buFont typeface="Wingdings" panose="05000000000000000000" pitchFamily="2" charset="2"/>
              <a:buChar char="§"/>
            </a:pPr>
            <a:r>
              <a:rPr lang="lt-LT" sz="1250" b="1" err="1"/>
              <a:t>Strong</a:t>
            </a:r>
            <a:r>
              <a:rPr lang="lt-LT" sz="1250" b="1"/>
              <a:t> </a:t>
            </a:r>
            <a:r>
              <a:rPr lang="en-US" sz="1250" b="1"/>
              <a:t>NFCI growth: </a:t>
            </a:r>
            <a:r>
              <a:rPr lang="en-US" sz="1250"/>
              <a:t>Net fees &amp; commission income (NFCI) grew by 10% YoY, reflecting strong momentum in renovation financing, asset management and capital markets businesses</a:t>
            </a:r>
            <a:endParaRPr lang="en-US" sz="1250">
              <a:cs typeface="Arial"/>
            </a:endParaRPr>
          </a:p>
          <a:p>
            <a:pPr marL="285750" indent="-285750">
              <a:spcBef>
                <a:spcPts val="1500"/>
              </a:spcBef>
              <a:buClr>
                <a:schemeClr val="accent1"/>
              </a:buClr>
              <a:buFont typeface="Wingdings" panose="05000000000000000000" pitchFamily="2" charset="2"/>
              <a:buChar char="§"/>
            </a:pPr>
            <a:r>
              <a:rPr lang="en-US" sz="1250" b="1"/>
              <a:t>Asset management: </a:t>
            </a:r>
            <a:r>
              <a:rPr lang="en-US" sz="1250"/>
              <a:t>Achieved strong results in a tough market, driven by the Index Plus strategy, which reduced volatility and supported a swift recovery through allocation to private assets</a:t>
            </a:r>
          </a:p>
          <a:p>
            <a:pPr marL="285750" indent="-285750">
              <a:spcBef>
                <a:spcPts val="1500"/>
              </a:spcBef>
              <a:buClr>
                <a:schemeClr val="accent1"/>
              </a:buClr>
              <a:buFont typeface="Wingdings" panose="05000000000000000000" pitchFamily="2" charset="2"/>
              <a:buChar char="§"/>
            </a:pPr>
            <a:r>
              <a:rPr lang="en-US" sz="1250" b="1"/>
              <a:t>Robust asset quality: </a:t>
            </a:r>
            <a:r>
              <a:rPr lang="en-US" sz="1250"/>
              <a:t>Strong asset quality maintained, with stable NPLs and cost of risk expected to remain well below our target level</a:t>
            </a:r>
            <a:endParaRPr lang="en-US" sz="1250">
              <a:cs typeface="Arial"/>
            </a:endParaRPr>
          </a:p>
          <a:p>
            <a:pPr marL="285750" indent="-285750">
              <a:spcBef>
                <a:spcPts val="1500"/>
              </a:spcBef>
              <a:buClr>
                <a:schemeClr val="accent1"/>
              </a:buClr>
              <a:buFont typeface="Wingdings" panose="05000000000000000000" pitchFamily="2" charset="2"/>
              <a:buChar char="§"/>
            </a:pPr>
            <a:r>
              <a:rPr lang="en-US" sz="1250" b="1"/>
              <a:t>Share buyback: </a:t>
            </a:r>
            <a:r>
              <a:rPr lang="en-US" sz="1250"/>
              <a:t>Successfully completed the second phase of our open market share buyback program, reinforcing our commitment to shareholder returns</a:t>
            </a:r>
            <a:endParaRPr lang="en-US" sz="1250">
              <a:cs typeface="Arial"/>
            </a:endParaRPr>
          </a:p>
          <a:p>
            <a:pPr marL="285750" indent="-285750">
              <a:spcBef>
                <a:spcPts val="1500"/>
              </a:spcBef>
              <a:buClr>
                <a:schemeClr val="accent1"/>
              </a:buClr>
              <a:buFont typeface="Wingdings" panose="05000000000000000000" pitchFamily="2" charset="2"/>
              <a:buChar char="§"/>
            </a:pPr>
            <a:r>
              <a:rPr lang="en-US" sz="1250" b="1"/>
              <a:t>Consistent BVPS growth: </a:t>
            </a:r>
            <a:r>
              <a:rPr lang="en-US" sz="1250"/>
              <a:t>Book value per share (BVPS) continued its consistent growth reflecting our ongoing drive for long-term shareholder value creation, even amidst a strategic investment period</a:t>
            </a:r>
          </a:p>
          <a:p>
            <a:pPr marL="285750" indent="-285750">
              <a:spcBef>
                <a:spcPts val="1800"/>
              </a:spcBef>
              <a:buClr>
                <a:schemeClr val="accent1"/>
              </a:buClr>
              <a:buFont typeface="Wingdings" panose="05000000000000000000" pitchFamily="2" charset="2"/>
              <a:buChar char="§"/>
            </a:pPr>
            <a:endParaRPr lang="en-US" sz="1200"/>
          </a:p>
        </p:txBody>
      </p:sp>
      <p:sp>
        <p:nvSpPr>
          <p:cNvPr id="10" name="Rounded Rectangle 1">
            <a:extLst>
              <a:ext uri="{FF2B5EF4-FFF2-40B4-BE49-F238E27FC236}">
                <a16:creationId xmlns:a16="http://schemas.microsoft.com/office/drawing/2014/main" id="{D2992BE2-83EF-4E8B-CB46-1D29F4E374B1}"/>
              </a:ext>
            </a:extLst>
          </p:cNvPr>
          <p:cNvSpPr/>
          <p:nvPr/>
        </p:nvSpPr>
        <p:spPr>
          <a:xfrm>
            <a:off x="7961467" y="495015"/>
            <a:ext cx="3681239" cy="5445147"/>
          </a:xfrm>
          <a:prstGeom prst="roundRect">
            <a:avLst>
              <a:gd name="adj" fmla="val 5086"/>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a:t> </a:t>
            </a:r>
            <a:endParaRPr lang="en-LT"/>
          </a:p>
        </p:txBody>
      </p:sp>
      <p:sp>
        <p:nvSpPr>
          <p:cNvPr id="13" name="Key messages">
            <a:extLst>
              <a:ext uri="{FF2B5EF4-FFF2-40B4-BE49-F238E27FC236}">
                <a16:creationId xmlns:a16="http://schemas.microsoft.com/office/drawing/2014/main" id="{9319F53E-7D73-34A2-D7D5-2368DE09A0E7}"/>
              </a:ext>
            </a:extLst>
          </p:cNvPr>
          <p:cNvSpPr txBox="1"/>
          <p:nvPr/>
        </p:nvSpPr>
        <p:spPr>
          <a:xfrm>
            <a:off x="8490936" y="3624045"/>
            <a:ext cx="103965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mj-lt"/>
                <a:sym typeface="PublicSansRoman-Medium"/>
              </a:rPr>
              <a:t>Loan Book</a:t>
            </a:r>
          </a:p>
        </p:txBody>
      </p:sp>
      <p:sp>
        <p:nvSpPr>
          <p:cNvPr id="14" name="Key messages">
            <a:extLst>
              <a:ext uri="{FF2B5EF4-FFF2-40B4-BE49-F238E27FC236}">
                <a16:creationId xmlns:a16="http://schemas.microsoft.com/office/drawing/2014/main" id="{6D51187C-89AF-C851-B6AF-9CE25E9A828B}"/>
              </a:ext>
            </a:extLst>
          </p:cNvPr>
          <p:cNvSpPr txBox="1"/>
          <p:nvPr/>
        </p:nvSpPr>
        <p:spPr>
          <a:xfrm>
            <a:off x="8472028" y="3824281"/>
            <a:ext cx="1077472"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€3.7bn</a:t>
            </a:r>
          </a:p>
        </p:txBody>
      </p:sp>
      <p:sp>
        <p:nvSpPr>
          <p:cNvPr id="16" name="Key messages">
            <a:extLst>
              <a:ext uri="{FF2B5EF4-FFF2-40B4-BE49-F238E27FC236}">
                <a16:creationId xmlns:a16="http://schemas.microsoft.com/office/drawing/2014/main" id="{D13BF22E-0688-BBB0-8FFA-D42E1E5B9A9B}"/>
              </a:ext>
            </a:extLst>
          </p:cNvPr>
          <p:cNvSpPr txBox="1"/>
          <p:nvPr/>
        </p:nvSpPr>
        <p:spPr>
          <a:xfrm>
            <a:off x="10177243" y="1708403"/>
            <a:ext cx="99162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mj-lt"/>
                <a:sym typeface="PublicSansRoman-Medium"/>
              </a:rPr>
              <a:t>Adj</a:t>
            </a:r>
            <a:r>
              <a:rPr kumimoji="0" lang="lt-LT" sz="1000" b="0" i="0" u="none" strike="noStrike" kern="0" cap="none" spc="0" normalizeH="0" baseline="0" noProof="0">
                <a:ln>
                  <a:noFill/>
                </a:ln>
                <a:solidFill>
                  <a:schemeClr val="tx1"/>
                </a:solidFill>
                <a:effectLst/>
                <a:uLnTx/>
                <a:uFillTx/>
                <a:latin typeface="+mj-lt"/>
                <a:sym typeface="PublicSansRoman-Medium"/>
              </a:rPr>
              <a:t>.</a:t>
            </a:r>
            <a:r>
              <a:rPr kumimoji="0" lang="en-US" sz="1000" b="0" i="0" u="none" strike="noStrike" kern="0" cap="none" spc="0" normalizeH="0" baseline="0" noProof="0">
                <a:ln>
                  <a:noFill/>
                </a:ln>
                <a:solidFill>
                  <a:schemeClr val="tx1"/>
                </a:solidFill>
                <a:effectLst/>
                <a:uLnTx/>
                <a:uFillTx/>
                <a:latin typeface="+mj-lt"/>
                <a:sym typeface="PublicSansRoman-Medium"/>
              </a:rPr>
              <a:t> </a:t>
            </a:r>
            <a:r>
              <a:rPr kumimoji="0" lang="lt-LT" sz="1000" b="0" i="0" u="none" strike="noStrike" kern="0" cap="none" spc="0" normalizeH="0" baseline="0" noProof="0">
                <a:ln>
                  <a:noFill/>
                </a:ln>
                <a:solidFill>
                  <a:schemeClr val="tx1"/>
                </a:solidFill>
                <a:effectLst/>
                <a:uLnTx/>
                <a:uFillTx/>
                <a:latin typeface="+mj-lt"/>
                <a:sym typeface="PublicSansRoman-Medium"/>
              </a:rPr>
              <a:t>Net </a:t>
            </a:r>
            <a:r>
              <a:rPr kumimoji="0" lang="lt-LT" sz="1000" b="0" i="0" u="none" strike="noStrike" kern="0" cap="none" spc="0" normalizeH="0" baseline="0" noProof="0" err="1">
                <a:ln>
                  <a:noFill/>
                </a:ln>
                <a:solidFill>
                  <a:schemeClr val="tx1"/>
                </a:solidFill>
                <a:effectLst/>
                <a:uLnTx/>
                <a:uFillTx/>
                <a:latin typeface="+mj-lt"/>
                <a:sym typeface="PublicSansRoman-Medium"/>
              </a:rPr>
              <a:t>Profit</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17" name="Key messages">
            <a:extLst>
              <a:ext uri="{FF2B5EF4-FFF2-40B4-BE49-F238E27FC236}">
                <a16:creationId xmlns:a16="http://schemas.microsoft.com/office/drawing/2014/main" id="{95E5D40C-7574-DB03-1EB7-01193085ECBA}"/>
              </a:ext>
            </a:extLst>
          </p:cNvPr>
          <p:cNvSpPr txBox="1"/>
          <p:nvPr/>
        </p:nvSpPr>
        <p:spPr>
          <a:xfrm>
            <a:off x="10062306" y="1920389"/>
            <a:ext cx="1221500"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a:t>
            </a:r>
            <a:r>
              <a:rPr lang="en-US" sz="2000" b="1" kern="0">
                <a:solidFill>
                  <a:schemeClr val="tx1"/>
                </a:solidFill>
                <a:latin typeface="+mj-lt"/>
              </a:rPr>
              <a:t>36</a:t>
            </a:r>
            <a:r>
              <a:rPr kumimoji="0" lang="en-US" sz="2000" b="1" i="0" u="none" strike="noStrike" kern="0" cap="none" spc="0" normalizeH="0" baseline="0" noProof="0">
                <a:ln>
                  <a:noFill/>
                </a:ln>
                <a:solidFill>
                  <a:schemeClr val="tx1"/>
                </a:solidFill>
                <a:effectLst/>
                <a:uLnTx/>
                <a:uFillTx/>
                <a:latin typeface="+mj-lt"/>
                <a:sym typeface="PublicSansRoman-Medium"/>
              </a:rPr>
              <a:t>.9m </a:t>
            </a:r>
          </a:p>
        </p:txBody>
      </p:sp>
      <p:sp>
        <p:nvSpPr>
          <p:cNvPr id="19" name="Key messages">
            <a:extLst>
              <a:ext uri="{FF2B5EF4-FFF2-40B4-BE49-F238E27FC236}">
                <a16:creationId xmlns:a16="http://schemas.microsoft.com/office/drawing/2014/main" id="{47A5F4E4-C30C-F7DC-968A-95A6D78077FE}"/>
              </a:ext>
            </a:extLst>
          </p:cNvPr>
          <p:cNvSpPr txBox="1"/>
          <p:nvPr/>
        </p:nvSpPr>
        <p:spPr>
          <a:xfrm>
            <a:off x="10177243" y="2608568"/>
            <a:ext cx="99162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mj-lt"/>
                <a:sym typeface="PublicSansRoman-Medium"/>
              </a:rPr>
              <a:t>Adj</a:t>
            </a:r>
            <a:r>
              <a:rPr kumimoji="0" lang="lt-LT" sz="1000" b="0" i="0" u="none" strike="noStrike" kern="0" cap="none" spc="0" normalizeH="0" baseline="0" noProof="0">
                <a:ln>
                  <a:noFill/>
                </a:ln>
                <a:solidFill>
                  <a:schemeClr val="tx1"/>
                </a:solidFill>
                <a:effectLst/>
                <a:uLnTx/>
                <a:uFillTx/>
                <a:latin typeface="+mj-lt"/>
                <a:sym typeface="PublicSansRoman-Medium"/>
              </a:rPr>
              <a:t>.</a:t>
            </a:r>
            <a:r>
              <a:rPr kumimoji="0" lang="en-US" sz="1000" b="0" i="0" u="none" strike="noStrike" kern="0" cap="none" spc="0" normalizeH="0" baseline="0" noProof="0">
                <a:ln>
                  <a:noFill/>
                </a:ln>
                <a:solidFill>
                  <a:schemeClr val="tx1"/>
                </a:solidFill>
                <a:effectLst/>
                <a:uLnTx/>
                <a:uFillTx/>
                <a:latin typeface="+mj-lt"/>
                <a:sym typeface="PublicSansRoman-Medium"/>
              </a:rPr>
              <a:t> </a:t>
            </a:r>
            <a:r>
              <a:rPr kumimoji="0" lang="lt-LT" sz="1000" b="0" i="0" u="none" strike="noStrike" kern="0" cap="none" spc="0" normalizeH="0" baseline="0" noProof="0" err="1">
                <a:ln>
                  <a:noFill/>
                </a:ln>
                <a:solidFill>
                  <a:schemeClr val="tx1"/>
                </a:solidFill>
                <a:effectLst/>
                <a:uLnTx/>
                <a:uFillTx/>
                <a:latin typeface="+mj-lt"/>
                <a:sym typeface="PublicSansRoman-Medium"/>
              </a:rPr>
              <a:t>RoE</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20" name="Key messages">
            <a:extLst>
              <a:ext uri="{FF2B5EF4-FFF2-40B4-BE49-F238E27FC236}">
                <a16:creationId xmlns:a16="http://schemas.microsoft.com/office/drawing/2014/main" id="{F1623465-AA20-3DDB-D55A-C685165235EE}"/>
              </a:ext>
            </a:extLst>
          </p:cNvPr>
          <p:cNvSpPr txBox="1"/>
          <p:nvPr/>
        </p:nvSpPr>
        <p:spPr>
          <a:xfrm>
            <a:off x="10062306" y="2814412"/>
            <a:ext cx="1221500"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12.8%  </a:t>
            </a:r>
          </a:p>
        </p:txBody>
      </p:sp>
      <p:sp>
        <p:nvSpPr>
          <p:cNvPr id="22" name="Key messages">
            <a:extLst>
              <a:ext uri="{FF2B5EF4-FFF2-40B4-BE49-F238E27FC236}">
                <a16:creationId xmlns:a16="http://schemas.microsoft.com/office/drawing/2014/main" id="{24423109-5BB6-83A0-88F4-F84D0F76BF3C}"/>
              </a:ext>
            </a:extLst>
          </p:cNvPr>
          <p:cNvSpPr txBox="1"/>
          <p:nvPr/>
        </p:nvSpPr>
        <p:spPr>
          <a:xfrm>
            <a:off x="10177243" y="3624045"/>
            <a:ext cx="99162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a:ln>
                  <a:noFill/>
                </a:ln>
                <a:solidFill>
                  <a:schemeClr val="tx1"/>
                </a:solidFill>
                <a:effectLst/>
                <a:uLnTx/>
                <a:uFillTx/>
                <a:latin typeface="+mj-lt"/>
                <a:sym typeface="PublicSansRoman-Medium"/>
              </a:rPr>
              <a:t>Cost </a:t>
            </a:r>
            <a:r>
              <a:rPr kumimoji="0" lang="lt-LT" sz="1000" b="0" i="0" u="none" strike="noStrike" kern="0" cap="none" spc="0" normalizeH="0" baseline="0" noProof="0" err="1">
                <a:ln>
                  <a:noFill/>
                </a:ln>
                <a:solidFill>
                  <a:schemeClr val="tx1"/>
                </a:solidFill>
                <a:effectLst/>
                <a:uLnTx/>
                <a:uFillTx/>
                <a:latin typeface="+mj-lt"/>
                <a:sym typeface="PublicSansRoman-Medium"/>
              </a:rPr>
              <a:t>of</a:t>
            </a:r>
            <a:r>
              <a:rPr kumimoji="0" lang="lt-LT" sz="1000" b="0" i="0" u="none" strike="noStrike" kern="0" cap="none" spc="0" normalizeH="0" baseline="0" noProof="0">
                <a:ln>
                  <a:noFill/>
                </a:ln>
                <a:solidFill>
                  <a:schemeClr val="tx1"/>
                </a:solidFill>
                <a:effectLst/>
                <a:uLnTx/>
                <a:uFillTx/>
                <a:latin typeface="+mj-lt"/>
                <a:sym typeface="PublicSansRoman-Medium"/>
              </a:rPr>
              <a:t> Risk</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23" name="Key messages">
            <a:extLst>
              <a:ext uri="{FF2B5EF4-FFF2-40B4-BE49-F238E27FC236}">
                <a16:creationId xmlns:a16="http://schemas.microsoft.com/office/drawing/2014/main" id="{49890247-727B-D260-3936-6009D88AACCE}"/>
              </a:ext>
            </a:extLst>
          </p:cNvPr>
          <p:cNvSpPr txBox="1"/>
          <p:nvPr/>
        </p:nvSpPr>
        <p:spPr>
          <a:xfrm>
            <a:off x="10078185" y="3823349"/>
            <a:ext cx="1189742"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0.</a:t>
            </a:r>
            <a:r>
              <a:rPr kumimoji="0" lang="lt-LT" sz="2000" b="1" i="0" u="none" strike="noStrike" kern="0" cap="none" spc="0" normalizeH="0" baseline="0" noProof="0">
                <a:ln>
                  <a:noFill/>
                </a:ln>
                <a:solidFill>
                  <a:schemeClr val="tx1"/>
                </a:solidFill>
                <a:effectLst/>
                <a:uLnTx/>
                <a:uFillTx/>
                <a:latin typeface="+mj-lt"/>
                <a:sym typeface="PublicSansRoman-Medium"/>
              </a:rPr>
              <a:t>2</a:t>
            </a:r>
            <a:r>
              <a:rPr lang="en-US" sz="2000" b="1" kern="0">
                <a:solidFill>
                  <a:schemeClr val="tx1"/>
                </a:solidFill>
                <a:latin typeface="+mj-lt"/>
              </a:rPr>
              <a:t>4</a:t>
            </a:r>
            <a:r>
              <a:rPr kumimoji="0" lang="en-US" sz="2000" b="1" i="0" u="none" strike="noStrike" kern="0" cap="none" spc="0" normalizeH="0" baseline="0" noProof="0">
                <a:ln>
                  <a:noFill/>
                </a:ln>
                <a:solidFill>
                  <a:schemeClr val="tx1"/>
                </a:solidFill>
                <a:effectLst/>
                <a:uLnTx/>
                <a:uFillTx/>
                <a:latin typeface="+mj-lt"/>
                <a:sym typeface="PublicSansRoman-Medium"/>
              </a:rPr>
              <a:t>%</a:t>
            </a:r>
          </a:p>
        </p:txBody>
      </p:sp>
      <p:sp>
        <p:nvSpPr>
          <p:cNvPr id="25" name="Key messages">
            <a:extLst>
              <a:ext uri="{FF2B5EF4-FFF2-40B4-BE49-F238E27FC236}">
                <a16:creationId xmlns:a16="http://schemas.microsoft.com/office/drawing/2014/main" id="{7D01457A-68EA-29A7-9F3A-32624D9324AD}"/>
              </a:ext>
            </a:extLst>
          </p:cNvPr>
          <p:cNvSpPr txBox="1"/>
          <p:nvPr/>
        </p:nvSpPr>
        <p:spPr>
          <a:xfrm>
            <a:off x="8490936" y="1708403"/>
            <a:ext cx="103965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a:ln>
                  <a:noFill/>
                </a:ln>
                <a:solidFill>
                  <a:schemeClr val="tx1"/>
                </a:solidFill>
                <a:effectLst/>
                <a:uLnTx/>
                <a:uFillTx/>
                <a:latin typeface="+mj-lt"/>
                <a:sym typeface="PublicSansRoman-Medium"/>
              </a:rPr>
              <a:t>Net </a:t>
            </a:r>
            <a:r>
              <a:rPr kumimoji="0" lang="lt-LT" sz="1000" b="0" i="0" u="none" strike="noStrike" kern="0" cap="none" spc="0" normalizeH="0" baseline="0" noProof="0" err="1">
                <a:ln>
                  <a:noFill/>
                </a:ln>
                <a:solidFill>
                  <a:schemeClr val="tx1"/>
                </a:solidFill>
                <a:effectLst/>
                <a:uLnTx/>
                <a:uFillTx/>
                <a:latin typeface="+mj-lt"/>
                <a:sym typeface="PublicSansRoman-Medium"/>
              </a:rPr>
              <a:t>Profit</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26" name="Key messages">
            <a:extLst>
              <a:ext uri="{FF2B5EF4-FFF2-40B4-BE49-F238E27FC236}">
                <a16:creationId xmlns:a16="http://schemas.microsoft.com/office/drawing/2014/main" id="{0C03F005-932D-4BF8-B615-E59E6BFC7AFC}"/>
              </a:ext>
            </a:extLst>
          </p:cNvPr>
          <p:cNvSpPr txBox="1"/>
          <p:nvPr/>
        </p:nvSpPr>
        <p:spPr>
          <a:xfrm>
            <a:off x="8475083" y="1920389"/>
            <a:ext cx="1071362"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a:t>
            </a:r>
            <a:r>
              <a:rPr lang="en-US" sz="2000" b="1" kern="0">
                <a:solidFill>
                  <a:schemeClr val="tx1"/>
                </a:solidFill>
                <a:latin typeface="+mj-lt"/>
              </a:rPr>
              <a:t>31</a:t>
            </a:r>
            <a:r>
              <a:rPr kumimoji="0" lang="en-US" sz="2000" b="1" i="0" u="none" strike="noStrike" kern="0" cap="none" spc="0" normalizeH="0" baseline="0" noProof="0">
                <a:ln>
                  <a:noFill/>
                </a:ln>
                <a:solidFill>
                  <a:schemeClr val="tx1"/>
                </a:solidFill>
                <a:effectLst/>
                <a:uLnTx/>
                <a:uFillTx/>
                <a:latin typeface="+mj-lt"/>
                <a:sym typeface="PublicSansRoman-Medium"/>
              </a:rPr>
              <a:t>.9m </a:t>
            </a:r>
          </a:p>
        </p:txBody>
      </p:sp>
      <p:sp>
        <p:nvSpPr>
          <p:cNvPr id="28" name="Key messages">
            <a:extLst>
              <a:ext uri="{FF2B5EF4-FFF2-40B4-BE49-F238E27FC236}">
                <a16:creationId xmlns:a16="http://schemas.microsoft.com/office/drawing/2014/main" id="{A67C683E-C08B-204C-726A-0DF660D82F5F}"/>
              </a:ext>
            </a:extLst>
          </p:cNvPr>
          <p:cNvSpPr txBox="1"/>
          <p:nvPr/>
        </p:nvSpPr>
        <p:spPr>
          <a:xfrm>
            <a:off x="8490936" y="2608568"/>
            <a:ext cx="103965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err="1">
                <a:ln>
                  <a:noFill/>
                </a:ln>
                <a:solidFill>
                  <a:schemeClr val="tx1"/>
                </a:solidFill>
                <a:effectLst/>
                <a:uLnTx/>
                <a:uFillTx/>
                <a:latin typeface="+mj-lt"/>
                <a:sym typeface="PublicSansRoman-Medium"/>
              </a:rPr>
              <a:t>RoE</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29" name="Key messages">
            <a:extLst>
              <a:ext uri="{FF2B5EF4-FFF2-40B4-BE49-F238E27FC236}">
                <a16:creationId xmlns:a16="http://schemas.microsoft.com/office/drawing/2014/main" id="{6500E2C6-989E-2BF4-2F5E-D72100756A45}"/>
              </a:ext>
            </a:extLst>
          </p:cNvPr>
          <p:cNvSpPr txBox="1"/>
          <p:nvPr/>
        </p:nvSpPr>
        <p:spPr>
          <a:xfrm>
            <a:off x="8475083" y="2814412"/>
            <a:ext cx="1071363"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11.1%  </a:t>
            </a:r>
          </a:p>
        </p:txBody>
      </p:sp>
      <p:sp>
        <p:nvSpPr>
          <p:cNvPr id="31" name="Key messages">
            <a:extLst>
              <a:ext uri="{FF2B5EF4-FFF2-40B4-BE49-F238E27FC236}">
                <a16:creationId xmlns:a16="http://schemas.microsoft.com/office/drawing/2014/main" id="{D2DF3DC6-1C80-6CA2-28F4-7FFD0980B15B}"/>
              </a:ext>
            </a:extLst>
          </p:cNvPr>
          <p:cNvSpPr txBox="1"/>
          <p:nvPr/>
        </p:nvSpPr>
        <p:spPr>
          <a:xfrm>
            <a:off x="8490936" y="4554091"/>
            <a:ext cx="103965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lt-LT" sz="1000" b="0" i="0" u="none" strike="noStrike" kern="0" cap="none" spc="0" normalizeH="0" baseline="0" noProof="0">
                <a:ln>
                  <a:noFill/>
                </a:ln>
                <a:solidFill>
                  <a:schemeClr val="tx1"/>
                </a:solidFill>
                <a:effectLst/>
                <a:uLnTx/>
                <a:uFillTx/>
                <a:latin typeface="+mj-lt"/>
                <a:sym typeface="PublicSansRoman-Medium"/>
              </a:rPr>
              <a:t>CET1 </a:t>
            </a:r>
            <a:r>
              <a:rPr kumimoji="0" lang="lt-LT" sz="1000" b="0" i="0" u="none" strike="noStrike" kern="0" cap="none" spc="0" normalizeH="0" baseline="0" noProof="0" err="1">
                <a:ln>
                  <a:noFill/>
                </a:ln>
                <a:solidFill>
                  <a:schemeClr val="tx1"/>
                </a:solidFill>
                <a:effectLst/>
                <a:uLnTx/>
                <a:uFillTx/>
                <a:latin typeface="+mj-lt"/>
                <a:sym typeface="PublicSansRoman-Medium"/>
              </a:rPr>
              <a:t>Ratio</a:t>
            </a:r>
            <a:endParaRPr kumimoji="0" lang="en-US" sz="1000" b="0" i="0" u="none" strike="noStrike" kern="0" cap="none" spc="0" normalizeH="0" baseline="0" noProof="0">
              <a:ln>
                <a:noFill/>
              </a:ln>
              <a:solidFill>
                <a:schemeClr val="tx1"/>
              </a:solidFill>
              <a:effectLst/>
              <a:uLnTx/>
              <a:uFillTx/>
              <a:latin typeface="+mj-lt"/>
              <a:sym typeface="PublicSansRoman-Medium"/>
            </a:endParaRPr>
          </a:p>
        </p:txBody>
      </p:sp>
      <p:sp>
        <p:nvSpPr>
          <p:cNvPr id="32" name="Key messages">
            <a:extLst>
              <a:ext uri="{FF2B5EF4-FFF2-40B4-BE49-F238E27FC236}">
                <a16:creationId xmlns:a16="http://schemas.microsoft.com/office/drawing/2014/main" id="{7B024935-C72A-9F54-49BB-30F384F65BBD}"/>
              </a:ext>
            </a:extLst>
          </p:cNvPr>
          <p:cNvSpPr txBox="1"/>
          <p:nvPr/>
        </p:nvSpPr>
        <p:spPr>
          <a:xfrm>
            <a:off x="8472028" y="4754327"/>
            <a:ext cx="1077472"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en-US" sz="2000" b="1" i="0" u="none" strike="noStrike" kern="0" cap="none" spc="0" normalizeH="0" baseline="0" noProof="0">
                <a:ln>
                  <a:noFill/>
                </a:ln>
                <a:solidFill>
                  <a:schemeClr val="tx1"/>
                </a:solidFill>
                <a:effectLst/>
                <a:uLnTx/>
                <a:uFillTx/>
                <a:latin typeface="+mj-lt"/>
                <a:sym typeface="PublicSansRoman-Medium"/>
              </a:rPr>
              <a:t>17.6%  </a:t>
            </a:r>
          </a:p>
        </p:txBody>
      </p:sp>
      <p:sp>
        <p:nvSpPr>
          <p:cNvPr id="34" name="Key messages">
            <a:extLst>
              <a:ext uri="{FF2B5EF4-FFF2-40B4-BE49-F238E27FC236}">
                <a16:creationId xmlns:a16="http://schemas.microsoft.com/office/drawing/2014/main" id="{D8D1582F-1557-6688-36AA-3C741D7E7E48}"/>
              </a:ext>
            </a:extLst>
          </p:cNvPr>
          <p:cNvSpPr txBox="1"/>
          <p:nvPr/>
        </p:nvSpPr>
        <p:spPr>
          <a:xfrm>
            <a:off x="10177243" y="4554091"/>
            <a:ext cx="991627" cy="2308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91438" rIns="91438" bIns="0" anchor="b">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chemeClr val="tx1"/>
                </a:solidFill>
                <a:effectLst/>
                <a:uLnTx/>
                <a:uFillTx/>
                <a:latin typeface="+mj-lt"/>
                <a:sym typeface="PublicSansRoman-Medium"/>
              </a:rPr>
              <a:t>BVPS</a:t>
            </a:r>
          </a:p>
        </p:txBody>
      </p:sp>
      <p:sp>
        <p:nvSpPr>
          <p:cNvPr id="35" name="Key messages">
            <a:extLst>
              <a:ext uri="{FF2B5EF4-FFF2-40B4-BE49-F238E27FC236}">
                <a16:creationId xmlns:a16="http://schemas.microsoft.com/office/drawing/2014/main" id="{5817BDB7-BBD0-0B72-79EC-1F0BD1FAFC35}"/>
              </a:ext>
            </a:extLst>
          </p:cNvPr>
          <p:cNvSpPr txBox="1"/>
          <p:nvPr/>
        </p:nvSpPr>
        <p:spPr>
          <a:xfrm>
            <a:off x="10078185" y="4753395"/>
            <a:ext cx="1189742" cy="4420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72000" rIns="91438" bIns="91438" anchor="t">
            <a:spAutoFit/>
          </a:bodyPr>
          <a:lstStyle>
            <a:lvl1pPr defTabSz="1828800">
              <a:spcBef>
                <a:spcPts val="0"/>
              </a:spcBef>
              <a:defRPr sz="5500">
                <a:solidFill>
                  <a:srgbClr val="FFFFFF"/>
                </a:solidFill>
                <a:latin typeface="PublicSansRoman-Medium"/>
                <a:ea typeface="PublicSansRoman-Medium"/>
                <a:cs typeface="PublicSansRoman-Medium"/>
                <a:sym typeface="PublicSansRoman-Medium"/>
              </a:defRPr>
            </a:lvl1pPr>
          </a:lstStyle>
          <a:p>
            <a:pPr marL="0" marR="0" lvl="0" indent="0" algn="ctr" defTabSz="1828800" rtl="0" eaLnBrk="1" fontAlgn="auto" latinLnBrk="0" hangingPunct="0">
              <a:lnSpc>
                <a:spcPct val="90000"/>
              </a:lnSpc>
              <a:spcBef>
                <a:spcPts val="1000"/>
              </a:spcBef>
              <a:spcAft>
                <a:spcPts val="1000"/>
              </a:spcAft>
              <a:buClrTx/>
              <a:buSzTx/>
              <a:buFontTx/>
              <a:buNone/>
              <a:tabLst/>
              <a:defRPr/>
            </a:pPr>
            <a:r>
              <a:rPr kumimoji="0" lang="lt-LT" sz="2000" b="1" i="0" u="none" strike="noStrike" kern="0" cap="none" spc="0" normalizeH="0" baseline="0" noProof="0">
                <a:ln>
                  <a:noFill/>
                </a:ln>
                <a:solidFill>
                  <a:schemeClr val="tx1"/>
                </a:solidFill>
                <a:effectLst/>
                <a:uLnTx/>
                <a:uFillTx/>
                <a:latin typeface="+mj-lt"/>
                <a:sym typeface="PublicSansRoman-Medium"/>
              </a:rPr>
              <a:t>€0.8</a:t>
            </a:r>
            <a:r>
              <a:rPr kumimoji="0" lang="en-US" sz="2000" b="1" i="0" u="none" strike="noStrike" kern="0" cap="none" spc="0" normalizeH="0" baseline="0" noProof="0">
                <a:ln>
                  <a:noFill/>
                </a:ln>
                <a:solidFill>
                  <a:schemeClr val="tx1"/>
                </a:solidFill>
                <a:effectLst/>
                <a:uLnTx/>
                <a:uFillTx/>
                <a:latin typeface="+mj-lt"/>
                <a:sym typeface="PublicSansRoman-Medium"/>
              </a:rPr>
              <a:t>7</a:t>
            </a:r>
            <a:endParaRPr kumimoji="0" lang="lt-LT" sz="2000" b="1" i="0" u="none" strike="noStrike" kern="0" cap="none" spc="0" normalizeH="0" baseline="0" noProof="0">
              <a:ln>
                <a:noFill/>
              </a:ln>
              <a:solidFill>
                <a:schemeClr val="tx1"/>
              </a:solidFill>
              <a:effectLst/>
              <a:uLnTx/>
              <a:uFillTx/>
              <a:latin typeface="+mj-lt"/>
              <a:sym typeface="PublicSansRoman-Medium"/>
            </a:endParaRPr>
          </a:p>
        </p:txBody>
      </p:sp>
      <p:sp>
        <p:nvSpPr>
          <p:cNvPr id="36" name="Rectangle 35">
            <a:extLst>
              <a:ext uri="{FF2B5EF4-FFF2-40B4-BE49-F238E27FC236}">
                <a16:creationId xmlns:a16="http://schemas.microsoft.com/office/drawing/2014/main" id="{767A29F8-E281-809D-610F-EE106A63F80D}"/>
              </a:ext>
            </a:extLst>
          </p:cNvPr>
          <p:cNvSpPr/>
          <p:nvPr/>
        </p:nvSpPr>
        <p:spPr>
          <a:xfrm>
            <a:off x="8610313" y="891041"/>
            <a:ext cx="2342299" cy="32419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marL="0" marR="0" lvl="0" indent="0" algn="ctr" defTabSz="2438337" rtl="0" eaLnBrk="1" fontAlgn="auto" latinLnBrk="0" hangingPunct="0">
              <a:lnSpc>
                <a:spcPct val="90000"/>
              </a:lnSpc>
              <a:spcBef>
                <a:spcPts val="400"/>
              </a:spcBef>
              <a:spcAft>
                <a:spcPts val="0"/>
              </a:spcAft>
              <a:buClrTx/>
              <a:buSzTx/>
              <a:buFontTx/>
              <a:buNone/>
              <a:tabLst/>
              <a:defRPr/>
            </a:pPr>
            <a:r>
              <a:rPr lang="en-US" sz="1600" b="1" kern="0">
                <a:solidFill>
                  <a:schemeClr val="accent1"/>
                </a:solidFill>
                <a:latin typeface="+mj-lt"/>
                <a:ea typeface="Ebrima"/>
                <a:cs typeface="Ebrima"/>
                <a:sym typeface="Helvetica Neue"/>
              </a:rPr>
              <a:t>H1</a:t>
            </a:r>
            <a:r>
              <a:rPr kumimoji="0" lang="lt-LT" sz="1600" b="1" i="0" u="none" strike="noStrike" kern="0" cap="none" spc="0" normalizeH="0" baseline="0" noProof="0">
                <a:ln>
                  <a:noFill/>
                </a:ln>
                <a:solidFill>
                  <a:schemeClr val="accent1"/>
                </a:solidFill>
                <a:effectLst/>
                <a:uLnTx/>
                <a:uFillTx/>
                <a:latin typeface="+mj-lt"/>
                <a:ea typeface="Ebrima"/>
                <a:cs typeface="Ebrima"/>
                <a:sym typeface="Helvetica Neue"/>
              </a:rPr>
              <a:t> 2025 </a:t>
            </a:r>
            <a:endParaRPr kumimoji="0" lang="en-US" sz="1600" b="1" i="0" u="none" strike="noStrike" kern="0" cap="none" spc="0" normalizeH="0" baseline="0" noProof="0">
              <a:ln>
                <a:noFill/>
              </a:ln>
              <a:solidFill>
                <a:schemeClr val="accent1"/>
              </a:solidFill>
              <a:effectLst/>
              <a:uLnTx/>
              <a:uFillTx/>
              <a:latin typeface="+mj-lt"/>
              <a:ea typeface="Ebrima"/>
              <a:cs typeface="Ebrima"/>
              <a:sym typeface="Helvetica Neue"/>
            </a:endParaRPr>
          </a:p>
        </p:txBody>
      </p:sp>
      <p:cxnSp>
        <p:nvCxnSpPr>
          <p:cNvPr id="40" name="Straight Connector 39">
            <a:extLst>
              <a:ext uri="{FF2B5EF4-FFF2-40B4-BE49-F238E27FC236}">
                <a16:creationId xmlns:a16="http://schemas.microsoft.com/office/drawing/2014/main" id="{106EDA1E-E23A-FC60-5F7B-A01931A4F186}"/>
              </a:ext>
            </a:extLst>
          </p:cNvPr>
          <p:cNvCxnSpPr/>
          <p:nvPr/>
        </p:nvCxnSpPr>
        <p:spPr>
          <a:xfrm>
            <a:off x="9779462" y="1680703"/>
            <a:ext cx="0" cy="3514725"/>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992E73D-271E-7B9A-30F1-46223A63537F}"/>
              </a:ext>
            </a:extLst>
          </p:cNvPr>
          <p:cNvCxnSpPr>
            <a:cxnSpLocks/>
          </p:cNvCxnSpPr>
          <p:nvPr/>
        </p:nvCxnSpPr>
        <p:spPr>
          <a:xfrm flipH="1">
            <a:off x="8385311" y="1435128"/>
            <a:ext cx="2849183"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8CD4D0B0-14E2-0619-E196-72DE38E8474E}"/>
              </a:ext>
            </a:extLst>
          </p:cNvPr>
          <p:cNvSpPr>
            <a:spLocks noGrp="1"/>
          </p:cNvSpPr>
          <p:nvPr>
            <p:ph type="sldNum" sz="quarter" idx="35"/>
          </p:nvPr>
        </p:nvSpPr>
        <p:spPr/>
        <p:txBody>
          <a:bodyPr/>
          <a:lstStyle/>
          <a:p>
            <a:fld id="{C3BB1ECD-3C15-6449-8A7A-6FD3C9A35B7B}" type="slidenum">
              <a:rPr lang="en-US" smtClean="0"/>
              <a:pPr/>
              <a:t>3</a:t>
            </a:fld>
            <a:endParaRPr lang="en-US"/>
          </a:p>
        </p:txBody>
      </p:sp>
    </p:spTree>
    <p:extLst>
      <p:ext uri="{BB962C8B-B14F-4D97-AF65-F5344CB8AC3E}">
        <p14:creationId xmlns:p14="http://schemas.microsoft.com/office/powerpoint/2010/main" val="199875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Conservative and Diversified CRE Portfolio</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a:t>CRE: </a:t>
            </a:r>
            <a:r>
              <a:rPr lang="lt-LT" err="1"/>
              <a:t>Underlying</a:t>
            </a:r>
            <a:r>
              <a:rPr lang="lt-LT"/>
              <a:t> </a:t>
            </a:r>
            <a:r>
              <a:rPr lang="lt-LT" err="1"/>
              <a:t>Property</a:t>
            </a:r>
            <a:r>
              <a:rPr lang="lt-LT"/>
              <a:t> </a:t>
            </a:r>
            <a:r>
              <a:rPr lang="lt-LT" err="1"/>
              <a:t>Types</a:t>
            </a:r>
            <a:endParaRPr lang="lt-LT"/>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CRE: High Geographic Diversification</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224481"/>
            <a:ext cx="41224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Top 20 Corporate Real Estate Client Breakdown by Asset Class (Q2’25)</a:t>
            </a: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0999" y="4003560"/>
            <a:ext cx="3502487"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CRE Portfolio Defined by Low LTV Ratios (Q2’25)</a:t>
            </a:r>
          </a:p>
        </p:txBody>
      </p:sp>
      <p:sp>
        <p:nvSpPr>
          <p:cNvPr id="4" name="Text Placeholder 16">
            <a:extLst>
              <a:ext uri="{FF2B5EF4-FFF2-40B4-BE49-F238E27FC236}">
                <a16:creationId xmlns:a16="http://schemas.microsoft.com/office/drawing/2014/main" id="{BE2D9DCA-C230-A32D-76D4-878E03869D02}"/>
              </a:ext>
            </a:extLst>
          </p:cNvPr>
          <p:cNvSpPr txBox="1">
            <a:spLocks/>
          </p:cNvSpPr>
          <p:nvPr/>
        </p:nvSpPr>
        <p:spPr>
          <a:xfrm>
            <a:off x="4067348" y="4003560"/>
            <a:ext cx="324000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Low NPL Levels Across CRE Loans (Q2’25)</a:t>
            </a:r>
          </a:p>
        </p:txBody>
      </p:sp>
      <p:sp>
        <p:nvSpPr>
          <p:cNvPr id="6" name="Text Placeholder 11">
            <a:extLst>
              <a:ext uri="{FF2B5EF4-FFF2-40B4-BE49-F238E27FC236}">
                <a16:creationId xmlns:a16="http://schemas.microsoft.com/office/drawing/2014/main" id="{1963A93D-D716-B4B9-B1E5-1B9BB3FE7093}"/>
              </a:ext>
            </a:extLst>
          </p:cNvPr>
          <p:cNvSpPr txBox="1">
            <a:spLocks/>
          </p:cNvSpPr>
          <p:nvPr/>
        </p:nvSpPr>
        <p:spPr>
          <a:xfrm>
            <a:off x="6354113" y="1224481"/>
            <a:ext cx="24079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CRE Split by Region (Q2’25)</a:t>
            </a:r>
          </a:p>
        </p:txBody>
      </p:sp>
      <p:graphicFrame>
        <p:nvGraphicFramePr>
          <p:cNvPr id="3" name="Content Placeholder 8">
            <a:extLst>
              <a:ext uri="{FF2B5EF4-FFF2-40B4-BE49-F238E27FC236}">
                <a16:creationId xmlns:a16="http://schemas.microsoft.com/office/drawing/2014/main" id="{77F1AA06-FFFE-41C1-331F-2FA6D9A20CAD}"/>
              </a:ext>
            </a:extLst>
          </p:cNvPr>
          <p:cNvGraphicFramePr>
            <a:graphicFrameLocks/>
          </p:cNvGraphicFramePr>
          <p:nvPr>
            <p:custDataLst>
              <p:tags r:id="rId1"/>
            </p:custDataLst>
            <p:extLst>
              <p:ext uri="{D42A27DB-BD31-4B8C-83A1-F6EECF244321}">
                <p14:modId xmlns:p14="http://schemas.microsoft.com/office/powerpoint/2010/main" val="423334005"/>
              </p:ext>
            </p:extLst>
          </p:nvPr>
        </p:nvGraphicFramePr>
        <p:xfrm>
          <a:off x="5687348" y="1365892"/>
          <a:ext cx="5946935" cy="287481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ontent Placeholder 8">
            <a:extLst>
              <a:ext uri="{FF2B5EF4-FFF2-40B4-BE49-F238E27FC236}">
                <a16:creationId xmlns:a16="http://schemas.microsoft.com/office/drawing/2014/main" id="{5136E7DC-27B3-1009-880E-8F57DFFA0F75}"/>
              </a:ext>
            </a:extLst>
          </p:cNvPr>
          <p:cNvGraphicFramePr>
            <a:graphicFrameLocks/>
          </p:cNvGraphicFramePr>
          <p:nvPr>
            <p:custDataLst>
              <p:tags r:id="rId2"/>
            </p:custDataLst>
            <p:extLst>
              <p:ext uri="{D42A27DB-BD31-4B8C-83A1-F6EECF244321}">
                <p14:modId xmlns:p14="http://schemas.microsoft.com/office/powerpoint/2010/main" val="1006376614"/>
              </p:ext>
            </p:extLst>
          </p:nvPr>
        </p:nvGraphicFramePr>
        <p:xfrm>
          <a:off x="-328202" y="1516019"/>
          <a:ext cx="5946935" cy="25456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 name="Content Placeholder 15">
            <a:extLst>
              <a:ext uri="{FF2B5EF4-FFF2-40B4-BE49-F238E27FC236}">
                <a16:creationId xmlns:a16="http://schemas.microsoft.com/office/drawing/2014/main" id="{31C4E57A-B11F-6285-47B3-834324438580}"/>
              </a:ext>
            </a:extLst>
          </p:cNvPr>
          <p:cNvGraphicFramePr>
            <a:graphicFrameLocks/>
          </p:cNvGraphicFramePr>
          <p:nvPr>
            <p:custDataLst>
              <p:tags r:id="rId3"/>
            </p:custDataLst>
            <p:extLst>
              <p:ext uri="{D42A27DB-BD31-4B8C-83A1-F6EECF244321}">
                <p14:modId xmlns:p14="http://schemas.microsoft.com/office/powerpoint/2010/main" val="3880644023"/>
              </p:ext>
            </p:extLst>
          </p:nvPr>
        </p:nvGraphicFramePr>
        <p:xfrm>
          <a:off x="380999" y="4732993"/>
          <a:ext cx="3240000" cy="159462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Content Placeholder 15">
            <a:extLst>
              <a:ext uri="{FF2B5EF4-FFF2-40B4-BE49-F238E27FC236}">
                <a16:creationId xmlns:a16="http://schemas.microsoft.com/office/drawing/2014/main" id="{7590FC48-05ED-6D57-163F-5A4BAA867310}"/>
              </a:ext>
            </a:extLst>
          </p:cNvPr>
          <p:cNvGraphicFramePr>
            <a:graphicFrameLocks/>
          </p:cNvGraphicFramePr>
          <p:nvPr>
            <p:custDataLst>
              <p:tags r:id="rId4"/>
            </p:custDataLst>
            <p:extLst>
              <p:ext uri="{D42A27DB-BD31-4B8C-83A1-F6EECF244321}">
                <p14:modId xmlns:p14="http://schemas.microsoft.com/office/powerpoint/2010/main" val="44841096"/>
              </p:ext>
            </p:extLst>
          </p:nvPr>
        </p:nvGraphicFramePr>
        <p:xfrm>
          <a:off x="4067348" y="4851735"/>
          <a:ext cx="3240000" cy="1501140"/>
        </p:xfrm>
        <a:graphic>
          <a:graphicData uri="http://schemas.openxmlformats.org/drawingml/2006/chart">
            <c:chart xmlns:c="http://schemas.openxmlformats.org/drawingml/2006/chart" xmlns:r="http://schemas.openxmlformats.org/officeDocument/2006/relationships" r:id="rId10"/>
          </a:graphicData>
        </a:graphic>
      </p:graphicFrame>
      <p:sp>
        <p:nvSpPr>
          <p:cNvPr id="15" name="Text Placeholder 16">
            <a:extLst>
              <a:ext uri="{FF2B5EF4-FFF2-40B4-BE49-F238E27FC236}">
                <a16:creationId xmlns:a16="http://schemas.microsoft.com/office/drawing/2014/main" id="{45392C64-A957-8E83-1D39-4F3DF1376CD5}"/>
              </a:ext>
            </a:extLst>
          </p:cNvPr>
          <p:cNvSpPr txBox="1">
            <a:spLocks/>
          </p:cNvSpPr>
          <p:nvPr/>
        </p:nvSpPr>
        <p:spPr>
          <a:xfrm>
            <a:off x="7982886" y="4003560"/>
            <a:ext cx="324000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CRE Loan Book Split by Risk Groups</a:t>
            </a:r>
            <a:r>
              <a:rPr lang="en-US" baseline="30000"/>
              <a:t>1</a:t>
            </a:r>
            <a:endParaRPr lang="en-US"/>
          </a:p>
        </p:txBody>
      </p:sp>
      <p:graphicFrame>
        <p:nvGraphicFramePr>
          <p:cNvPr id="13" name="Chart 12">
            <a:extLst>
              <a:ext uri="{FF2B5EF4-FFF2-40B4-BE49-F238E27FC236}">
                <a16:creationId xmlns:a16="http://schemas.microsoft.com/office/drawing/2014/main" id="{8E6EBD0E-9665-0C31-1B6A-02609474285D}"/>
              </a:ext>
            </a:extLst>
          </p:cNvPr>
          <p:cNvGraphicFramePr>
            <a:graphicFrameLocks/>
          </p:cNvGraphicFramePr>
          <p:nvPr>
            <p:extLst>
              <p:ext uri="{D42A27DB-BD31-4B8C-83A1-F6EECF244321}">
                <p14:modId xmlns:p14="http://schemas.microsoft.com/office/powerpoint/2010/main" val="987092908"/>
              </p:ext>
            </p:extLst>
          </p:nvPr>
        </p:nvGraphicFramePr>
        <p:xfrm>
          <a:off x="7753697" y="4504933"/>
          <a:ext cx="3726454" cy="1623581"/>
        </p:xfrm>
        <a:graphic>
          <a:graphicData uri="http://schemas.openxmlformats.org/drawingml/2006/chart">
            <c:chart xmlns:c="http://schemas.openxmlformats.org/drawingml/2006/chart" xmlns:r="http://schemas.openxmlformats.org/officeDocument/2006/relationships" r:id="rId11"/>
          </a:graphicData>
        </a:graphic>
      </p:graphicFrame>
      <p:sp>
        <p:nvSpPr>
          <p:cNvPr id="14" name="Text Placeholder 23">
            <a:extLst>
              <a:ext uri="{FF2B5EF4-FFF2-40B4-BE49-F238E27FC236}">
                <a16:creationId xmlns:a16="http://schemas.microsoft.com/office/drawing/2014/main" id="{7EFBB9A6-B868-0026-3201-B642E358D7AC}"/>
              </a:ext>
            </a:extLst>
          </p:cNvPr>
          <p:cNvSpPr>
            <a:spLocks noGrp="1"/>
          </p:cNvSpPr>
          <p:nvPr>
            <p:ph type="body" sz="quarter" idx="30"/>
          </p:nvPr>
        </p:nvSpPr>
        <p:spPr>
          <a:xfrm>
            <a:off x="380999" y="6588186"/>
            <a:ext cx="2667000" cy="272936"/>
          </a:xfrm>
        </p:spPr>
        <p:txBody>
          <a:bodyPr/>
          <a:lstStyle/>
          <a:p>
            <a:pPr algn="l"/>
            <a:r>
              <a:rPr lang="en-US" noProof="0"/>
              <a:t>Notes: (1)</a:t>
            </a:r>
            <a:r>
              <a:rPr lang="en-US"/>
              <a:t> Excluding Renovation loans</a:t>
            </a:r>
            <a:endParaRPr lang="en-US" noProof="0"/>
          </a:p>
        </p:txBody>
      </p:sp>
      <p:sp>
        <p:nvSpPr>
          <p:cNvPr id="18" name="Slide Number Placeholder 17">
            <a:extLst>
              <a:ext uri="{FF2B5EF4-FFF2-40B4-BE49-F238E27FC236}">
                <a16:creationId xmlns:a16="http://schemas.microsoft.com/office/drawing/2014/main" id="{0FC65714-65E9-FA8F-C44D-43BFBC5FF0D5}"/>
              </a:ext>
            </a:extLst>
          </p:cNvPr>
          <p:cNvSpPr>
            <a:spLocks noGrp="1"/>
          </p:cNvSpPr>
          <p:nvPr>
            <p:ph type="sldNum" sz="quarter" idx="35"/>
          </p:nvPr>
        </p:nvSpPr>
        <p:spPr/>
        <p:txBody>
          <a:bodyPr/>
          <a:lstStyle/>
          <a:p>
            <a:fld id="{C3BB1ECD-3C15-6449-8A7A-6FD3C9A35B7B}" type="slidenum">
              <a:rPr lang="en-US" smtClean="0"/>
              <a:pPr/>
              <a:t>30</a:t>
            </a:fld>
            <a:endParaRPr lang="en-US"/>
          </a:p>
        </p:txBody>
      </p:sp>
    </p:spTree>
    <p:extLst>
      <p:ext uri="{BB962C8B-B14F-4D97-AF65-F5344CB8AC3E}">
        <p14:creationId xmlns:p14="http://schemas.microsoft.com/office/powerpoint/2010/main" val="889290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380999" y="6525601"/>
            <a:ext cx="2834640" cy="332399"/>
          </a:xfrm>
        </p:spPr>
        <p:txBody>
          <a:bodyPr/>
          <a:lstStyle/>
          <a:p>
            <a:pPr algn="l"/>
            <a:r>
              <a:rPr lang="en-US" noProof="0"/>
              <a:t>Notes:  (1) Includes Financial Institutions (previously allocated to Other segment).</a:t>
            </a:r>
            <a:br>
              <a:rPr lang="en-US" noProof="0"/>
            </a:br>
            <a:r>
              <a:rPr lang="en-US" noProof="0"/>
              <a:t>(2) Excluding renovation financing</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16900"/>
            <a:ext cx="3736092" cy="332399"/>
          </a:xfrm>
        </p:spPr>
        <p:txBody>
          <a:bodyPr>
            <a:noAutofit/>
          </a:bodyPr>
          <a:lstStyle/>
          <a:p>
            <a:r>
              <a:rPr lang="en-US" noProof="0"/>
              <a:t>Corporate Lending – Portfolio</a:t>
            </a:r>
            <a:r>
              <a:rPr lang="en-US" baseline="30000" noProof="0"/>
              <a:t>1</a:t>
            </a:r>
          </a:p>
        </p:txBody>
      </p:sp>
      <p:sp>
        <p:nvSpPr>
          <p:cNvPr id="9" name="Title 8">
            <a:extLst>
              <a:ext uri="{FF2B5EF4-FFF2-40B4-BE49-F238E27FC236}">
                <a16:creationId xmlns:a16="http://schemas.microsoft.com/office/drawing/2014/main" id="{683AC039-7370-117B-18E4-FA5E1817A1E7}"/>
              </a:ext>
            </a:extLst>
          </p:cNvPr>
          <p:cNvSpPr>
            <a:spLocks noGrp="1"/>
          </p:cNvSpPr>
          <p:nvPr>
            <p:ph type="title"/>
          </p:nvPr>
        </p:nvSpPr>
        <p:spPr>
          <a:xfrm>
            <a:off x="380999" y="381000"/>
            <a:ext cx="7793599" cy="332399"/>
          </a:xfrm>
        </p:spPr>
        <p:txBody>
          <a:bodyPr/>
          <a:lstStyle/>
          <a:p>
            <a:r>
              <a:rPr lang="en-US"/>
              <a:t>Loan Portfolio Segments Performance</a:t>
            </a:r>
          </a:p>
        </p:txBody>
      </p:sp>
      <p:sp>
        <p:nvSpPr>
          <p:cNvPr id="14" name="Text Placeholder 16">
            <a:extLst>
              <a:ext uri="{FF2B5EF4-FFF2-40B4-BE49-F238E27FC236}">
                <a16:creationId xmlns:a16="http://schemas.microsoft.com/office/drawing/2014/main" id="{CADFC8D0-386B-B196-A6D2-B252C907BC66}"/>
              </a:ext>
            </a:extLst>
          </p:cNvPr>
          <p:cNvSpPr txBox="1">
            <a:spLocks/>
          </p:cNvSpPr>
          <p:nvPr/>
        </p:nvSpPr>
        <p:spPr>
          <a:xfrm>
            <a:off x="4117092" y="1016900"/>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Mortgage – Portfolio</a:t>
            </a:r>
          </a:p>
        </p:txBody>
      </p:sp>
      <p:sp>
        <p:nvSpPr>
          <p:cNvPr id="15" name="Text Placeholder 16">
            <a:extLst>
              <a:ext uri="{FF2B5EF4-FFF2-40B4-BE49-F238E27FC236}">
                <a16:creationId xmlns:a16="http://schemas.microsoft.com/office/drawing/2014/main" id="{45392C64-A957-8E83-1D39-4F3DF1376CD5}"/>
              </a:ext>
            </a:extLst>
          </p:cNvPr>
          <p:cNvSpPr txBox="1">
            <a:spLocks/>
          </p:cNvSpPr>
          <p:nvPr/>
        </p:nvSpPr>
        <p:spPr>
          <a:xfrm>
            <a:off x="7853184" y="1016900"/>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Consumer Financing – Portfolio</a:t>
            </a:r>
          </a:p>
        </p:txBody>
      </p:sp>
      <p:sp>
        <p:nvSpPr>
          <p:cNvPr id="2" name="Text Placeholder 16">
            <a:extLst>
              <a:ext uri="{FF2B5EF4-FFF2-40B4-BE49-F238E27FC236}">
                <a16:creationId xmlns:a16="http://schemas.microsoft.com/office/drawing/2014/main" id="{98D98BD2-90D0-FE87-495A-0C46BC4BDA11}"/>
              </a:ext>
            </a:extLst>
          </p:cNvPr>
          <p:cNvSpPr txBox="1">
            <a:spLocks/>
          </p:cNvSpPr>
          <p:nvPr/>
        </p:nvSpPr>
        <p:spPr>
          <a:xfrm>
            <a:off x="381000"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Corporate Lending – New Agreements Signed</a:t>
            </a:r>
            <a:r>
              <a:rPr lang="en-US" sz="1200" baseline="30000"/>
              <a:t>1/2</a:t>
            </a:r>
          </a:p>
        </p:txBody>
      </p:sp>
      <p:sp>
        <p:nvSpPr>
          <p:cNvPr id="3" name="Text Placeholder 16">
            <a:extLst>
              <a:ext uri="{FF2B5EF4-FFF2-40B4-BE49-F238E27FC236}">
                <a16:creationId xmlns:a16="http://schemas.microsoft.com/office/drawing/2014/main" id="{C45EABB8-3B0A-A63C-C8E7-3B58DC737520}"/>
              </a:ext>
            </a:extLst>
          </p:cNvPr>
          <p:cNvSpPr txBox="1">
            <a:spLocks/>
          </p:cNvSpPr>
          <p:nvPr/>
        </p:nvSpPr>
        <p:spPr>
          <a:xfrm>
            <a:off x="4117092"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Mortgage – New Agreements Signed</a:t>
            </a:r>
          </a:p>
        </p:txBody>
      </p:sp>
      <p:sp>
        <p:nvSpPr>
          <p:cNvPr id="4" name="Text Placeholder 16">
            <a:extLst>
              <a:ext uri="{FF2B5EF4-FFF2-40B4-BE49-F238E27FC236}">
                <a16:creationId xmlns:a16="http://schemas.microsoft.com/office/drawing/2014/main" id="{21ACFA82-7DC1-CF5B-2A71-EA2EACFDB478}"/>
              </a:ext>
            </a:extLst>
          </p:cNvPr>
          <p:cNvSpPr txBox="1">
            <a:spLocks/>
          </p:cNvSpPr>
          <p:nvPr/>
        </p:nvSpPr>
        <p:spPr>
          <a:xfrm>
            <a:off x="7853184"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Consumer Financing – New Agreements Signed</a:t>
            </a:r>
          </a:p>
        </p:txBody>
      </p:sp>
      <p:graphicFrame>
        <p:nvGraphicFramePr>
          <p:cNvPr id="12" name="Chart 11">
            <a:extLst>
              <a:ext uri="{FF2B5EF4-FFF2-40B4-BE49-F238E27FC236}">
                <a16:creationId xmlns:a16="http://schemas.microsoft.com/office/drawing/2014/main" id="{0D0B5473-5B42-7524-CD83-A7E8247730BE}"/>
              </a:ext>
            </a:extLst>
          </p:cNvPr>
          <p:cNvGraphicFramePr/>
          <p:nvPr>
            <p:extLst>
              <p:ext uri="{D42A27DB-BD31-4B8C-83A1-F6EECF244321}">
                <p14:modId xmlns:p14="http://schemas.microsoft.com/office/powerpoint/2010/main" val="4064944147"/>
              </p:ext>
            </p:extLst>
          </p:nvPr>
        </p:nvGraphicFramePr>
        <p:xfrm>
          <a:off x="381000" y="1337931"/>
          <a:ext cx="3420366" cy="21355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D058EE10-B0F0-9374-298B-658AEDEBED6C}"/>
              </a:ext>
            </a:extLst>
          </p:cNvPr>
          <p:cNvGraphicFramePr/>
          <p:nvPr>
            <p:extLst>
              <p:ext uri="{D42A27DB-BD31-4B8C-83A1-F6EECF244321}">
                <p14:modId xmlns:p14="http://schemas.microsoft.com/office/powerpoint/2010/main" val="2435281992"/>
              </p:ext>
            </p:extLst>
          </p:nvPr>
        </p:nvGraphicFramePr>
        <p:xfrm>
          <a:off x="398065" y="4179755"/>
          <a:ext cx="3404074" cy="21160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22CC68E0-CF94-7064-E599-9B1384AB0A4F}"/>
              </a:ext>
            </a:extLst>
          </p:cNvPr>
          <p:cNvGraphicFramePr/>
          <p:nvPr>
            <p:extLst>
              <p:ext uri="{D42A27DB-BD31-4B8C-83A1-F6EECF244321}">
                <p14:modId xmlns:p14="http://schemas.microsoft.com/office/powerpoint/2010/main" val="512465303"/>
              </p:ext>
            </p:extLst>
          </p:nvPr>
        </p:nvGraphicFramePr>
        <p:xfrm>
          <a:off x="4117846" y="1315485"/>
          <a:ext cx="3419612" cy="21516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5E074997-CDF9-C843-DE7A-CA5E824EBA1D}"/>
              </a:ext>
            </a:extLst>
          </p:cNvPr>
          <p:cNvGraphicFramePr/>
          <p:nvPr>
            <p:extLst>
              <p:ext uri="{D42A27DB-BD31-4B8C-83A1-F6EECF244321}">
                <p14:modId xmlns:p14="http://schemas.microsoft.com/office/powerpoint/2010/main" val="3729495046"/>
              </p:ext>
            </p:extLst>
          </p:nvPr>
        </p:nvGraphicFramePr>
        <p:xfrm>
          <a:off x="4117092" y="4179753"/>
          <a:ext cx="3420329" cy="229724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a16="http://schemas.microsoft.com/office/drawing/2014/main" id="{64B9E2CA-5188-F189-9C34-468D6B438BAB}"/>
              </a:ext>
            </a:extLst>
          </p:cNvPr>
          <p:cNvGraphicFramePr/>
          <p:nvPr>
            <p:extLst>
              <p:ext uri="{D42A27DB-BD31-4B8C-83A1-F6EECF244321}">
                <p14:modId xmlns:p14="http://schemas.microsoft.com/office/powerpoint/2010/main" val="2483408926"/>
              </p:ext>
            </p:extLst>
          </p:nvPr>
        </p:nvGraphicFramePr>
        <p:xfrm>
          <a:off x="7864854" y="1286315"/>
          <a:ext cx="3511806" cy="21807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hart 19">
            <a:extLst>
              <a:ext uri="{FF2B5EF4-FFF2-40B4-BE49-F238E27FC236}">
                <a16:creationId xmlns:a16="http://schemas.microsoft.com/office/drawing/2014/main" id="{2E013CD8-0517-8BF7-2A1A-086559900F12}"/>
              </a:ext>
            </a:extLst>
          </p:cNvPr>
          <p:cNvGraphicFramePr/>
          <p:nvPr>
            <p:extLst>
              <p:ext uri="{D42A27DB-BD31-4B8C-83A1-F6EECF244321}">
                <p14:modId xmlns:p14="http://schemas.microsoft.com/office/powerpoint/2010/main" val="1281310036"/>
              </p:ext>
            </p:extLst>
          </p:nvPr>
        </p:nvGraphicFramePr>
        <p:xfrm>
          <a:off x="7864854" y="4179752"/>
          <a:ext cx="3506829" cy="2297247"/>
        </p:xfrm>
        <a:graphic>
          <a:graphicData uri="http://schemas.openxmlformats.org/drawingml/2006/chart">
            <c:chart xmlns:c="http://schemas.openxmlformats.org/drawingml/2006/chart" xmlns:r="http://schemas.openxmlformats.org/officeDocument/2006/relationships" r:id="rId8"/>
          </a:graphicData>
        </a:graphic>
      </p:graphicFrame>
      <p:sp>
        <p:nvSpPr>
          <p:cNvPr id="21" name="Slide Number Placeholder 20">
            <a:extLst>
              <a:ext uri="{FF2B5EF4-FFF2-40B4-BE49-F238E27FC236}">
                <a16:creationId xmlns:a16="http://schemas.microsoft.com/office/drawing/2014/main" id="{171942BC-8322-745A-70C9-FA9D93CA751A}"/>
              </a:ext>
            </a:extLst>
          </p:cNvPr>
          <p:cNvSpPr>
            <a:spLocks noGrp="1"/>
          </p:cNvSpPr>
          <p:nvPr>
            <p:ph type="sldNum" sz="quarter" idx="35"/>
          </p:nvPr>
        </p:nvSpPr>
        <p:spPr/>
        <p:txBody>
          <a:bodyPr/>
          <a:lstStyle/>
          <a:p>
            <a:fld id="{C3BB1ECD-3C15-6449-8A7A-6FD3C9A35B7B}" type="slidenum">
              <a:rPr lang="en-US" smtClean="0"/>
              <a:pPr/>
              <a:t>31</a:t>
            </a:fld>
            <a:endParaRPr lang="en-US"/>
          </a:p>
        </p:txBody>
      </p:sp>
    </p:spTree>
    <p:extLst>
      <p:ext uri="{BB962C8B-B14F-4D97-AF65-F5344CB8AC3E}">
        <p14:creationId xmlns:p14="http://schemas.microsoft.com/office/powerpoint/2010/main" val="1786214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380999" y="6593305"/>
            <a:ext cx="2667000" cy="264695"/>
          </a:xfrm>
        </p:spPr>
        <p:txBody>
          <a:bodyPr/>
          <a:lstStyle/>
          <a:p>
            <a:pPr algn="l"/>
            <a:r>
              <a:rPr lang="en-US" noProof="0"/>
              <a:t>Source: Company disclosure</a:t>
            </a:r>
          </a:p>
          <a:p>
            <a:pPr algn="l"/>
            <a:r>
              <a:rPr lang="en-US" noProof="0"/>
              <a:t>(1) Out Of Top 10 Depositors 31% is public sector, 69% Corporate Clients</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16900"/>
            <a:ext cx="3736092" cy="332399"/>
          </a:xfrm>
        </p:spPr>
        <p:txBody>
          <a:bodyPr>
            <a:noAutofit/>
          </a:bodyPr>
          <a:lstStyle/>
          <a:p>
            <a:r>
              <a:rPr lang="en-US" noProof="0"/>
              <a:t>Share of Insured Deposits</a:t>
            </a:r>
          </a:p>
        </p:txBody>
      </p:sp>
      <p:sp>
        <p:nvSpPr>
          <p:cNvPr id="9" name="Title 8">
            <a:extLst>
              <a:ext uri="{FF2B5EF4-FFF2-40B4-BE49-F238E27FC236}">
                <a16:creationId xmlns:a16="http://schemas.microsoft.com/office/drawing/2014/main" id="{683AC039-7370-117B-18E4-FA5E1817A1E7}"/>
              </a:ext>
            </a:extLst>
          </p:cNvPr>
          <p:cNvSpPr>
            <a:spLocks noGrp="1"/>
          </p:cNvSpPr>
          <p:nvPr>
            <p:ph type="title"/>
          </p:nvPr>
        </p:nvSpPr>
        <p:spPr>
          <a:xfrm>
            <a:off x="380999" y="381000"/>
            <a:ext cx="7793599" cy="332399"/>
          </a:xfrm>
        </p:spPr>
        <p:txBody>
          <a:bodyPr/>
          <a:lstStyle/>
          <a:p>
            <a:r>
              <a:rPr lang="en-US"/>
              <a:t>Sticky Local Deposits</a:t>
            </a:r>
          </a:p>
        </p:txBody>
      </p:sp>
      <p:sp>
        <p:nvSpPr>
          <p:cNvPr id="14" name="Text Placeholder 16">
            <a:extLst>
              <a:ext uri="{FF2B5EF4-FFF2-40B4-BE49-F238E27FC236}">
                <a16:creationId xmlns:a16="http://schemas.microsoft.com/office/drawing/2014/main" id="{CADFC8D0-386B-B196-A6D2-B252C907BC66}"/>
              </a:ext>
            </a:extLst>
          </p:cNvPr>
          <p:cNvSpPr txBox="1">
            <a:spLocks/>
          </p:cNvSpPr>
          <p:nvPr/>
        </p:nvSpPr>
        <p:spPr>
          <a:xfrm>
            <a:off x="4117092" y="1016900"/>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 10 Depositors</a:t>
            </a:r>
            <a:r>
              <a:rPr lang="lt-LT" baseline="30000"/>
              <a:t>1</a:t>
            </a:r>
            <a:endParaRPr lang="en-US" baseline="30000"/>
          </a:p>
        </p:txBody>
      </p:sp>
      <p:sp>
        <p:nvSpPr>
          <p:cNvPr id="15" name="Text Placeholder 16">
            <a:extLst>
              <a:ext uri="{FF2B5EF4-FFF2-40B4-BE49-F238E27FC236}">
                <a16:creationId xmlns:a16="http://schemas.microsoft.com/office/drawing/2014/main" id="{45392C64-A957-8E83-1D39-4F3DF1376CD5}"/>
              </a:ext>
            </a:extLst>
          </p:cNvPr>
          <p:cNvSpPr txBox="1">
            <a:spLocks/>
          </p:cNvSpPr>
          <p:nvPr/>
        </p:nvSpPr>
        <p:spPr>
          <a:xfrm>
            <a:off x="7853184" y="1016900"/>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Term Deposits with Auto-Rollover (Jun-25)</a:t>
            </a:r>
          </a:p>
        </p:txBody>
      </p:sp>
      <p:sp>
        <p:nvSpPr>
          <p:cNvPr id="2" name="Text Placeholder 16">
            <a:extLst>
              <a:ext uri="{FF2B5EF4-FFF2-40B4-BE49-F238E27FC236}">
                <a16:creationId xmlns:a16="http://schemas.microsoft.com/office/drawing/2014/main" id="{98D98BD2-90D0-FE87-495A-0C46BC4BDA11}"/>
              </a:ext>
            </a:extLst>
          </p:cNvPr>
          <p:cNvSpPr txBox="1">
            <a:spLocks/>
          </p:cNvSpPr>
          <p:nvPr/>
        </p:nvSpPr>
        <p:spPr>
          <a:xfrm>
            <a:off x="381000"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Term Deposits by Maturity (€’m) (Jun-25)</a:t>
            </a:r>
          </a:p>
        </p:txBody>
      </p:sp>
      <p:sp>
        <p:nvSpPr>
          <p:cNvPr id="3" name="Text Placeholder 16">
            <a:extLst>
              <a:ext uri="{FF2B5EF4-FFF2-40B4-BE49-F238E27FC236}">
                <a16:creationId xmlns:a16="http://schemas.microsoft.com/office/drawing/2014/main" id="{C45EABB8-3B0A-A63C-C8E7-3B58DC737520}"/>
              </a:ext>
            </a:extLst>
          </p:cNvPr>
          <p:cNvSpPr txBox="1">
            <a:spLocks/>
          </p:cNvSpPr>
          <p:nvPr/>
        </p:nvSpPr>
        <p:spPr>
          <a:xfrm>
            <a:off x="4117092"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Deposits by Client Type (Jun-25)</a:t>
            </a:r>
          </a:p>
        </p:txBody>
      </p:sp>
      <p:sp>
        <p:nvSpPr>
          <p:cNvPr id="4" name="Text Placeholder 16">
            <a:extLst>
              <a:ext uri="{FF2B5EF4-FFF2-40B4-BE49-F238E27FC236}">
                <a16:creationId xmlns:a16="http://schemas.microsoft.com/office/drawing/2014/main" id="{21ACFA82-7DC1-CF5B-2A71-EA2EACFDB478}"/>
              </a:ext>
            </a:extLst>
          </p:cNvPr>
          <p:cNvSpPr txBox="1">
            <a:spLocks/>
          </p:cNvSpPr>
          <p:nvPr/>
        </p:nvSpPr>
        <p:spPr>
          <a:xfrm>
            <a:off x="7853184" y="3883853"/>
            <a:ext cx="3736092"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Deposits by Client Location (Jun-25)</a:t>
            </a:r>
          </a:p>
        </p:txBody>
      </p:sp>
      <p:graphicFrame>
        <p:nvGraphicFramePr>
          <p:cNvPr id="5" name="Content Placeholder 57">
            <a:extLst>
              <a:ext uri="{FF2B5EF4-FFF2-40B4-BE49-F238E27FC236}">
                <a16:creationId xmlns:a16="http://schemas.microsoft.com/office/drawing/2014/main" id="{5AA9C3C6-FE19-C0EC-30FD-40183675AD66}"/>
              </a:ext>
            </a:extLst>
          </p:cNvPr>
          <p:cNvGraphicFramePr>
            <a:graphicFrameLocks/>
          </p:cNvGraphicFramePr>
          <p:nvPr>
            <p:extLst>
              <p:ext uri="{D42A27DB-BD31-4B8C-83A1-F6EECF244321}">
                <p14:modId xmlns:p14="http://schemas.microsoft.com/office/powerpoint/2010/main" val="429517320"/>
              </p:ext>
            </p:extLst>
          </p:nvPr>
        </p:nvGraphicFramePr>
        <p:xfrm>
          <a:off x="380999" y="1354545"/>
          <a:ext cx="3444241" cy="19520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ontent Placeholder 63">
            <a:extLst>
              <a:ext uri="{FF2B5EF4-FFF2-40B4-BE49-F238E27FC236}">
                <a16:creationId xmlns:a16="http://schemas.microsoft.com/office/drawing/2014/main" id="{03BF758D-EC0B-B0EF-ECF0-D09DD5E36673}"/>
              </a:ext>
            </a:extLst>
          </p:cNvPr>
          <p:cNvGraphicFramePr>
            <a:graphicFrameLocks/>
          </p:cNvGraphicFramePr>
          <p:nvPr>
            <p:extLst>
              <p:ext uri="{D42A27DB-BD31-4B8C-83A1-F6EECF244321}">
                <p14:modId xmlns:p14="http://schemas.microsoft.com/office/powerpoint/2010/main" val="3963082858"/>
              </p:ext>
            </p:extLst>
          </p:nvPr>
        </p:nvGraphicFramePr>
        <p:xfrm>
          <a:off x="4117093" y="1349299"/>
          <a:ext cx="3525768" cy="19620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ontent Placeholder 71">
            <a:extLst>
              <a:ext uri="{FF2B5EF4-FFF2-40B4-BE49-F238E27FC236}">
                <a16:creationId xmlns:a16="http://schemas.microsoft.com/office/drawing/2014/main" id="{363F8641-C196-408F-5B77-DDA956EA5E38}"/>
              </a:ext>
            </a:extLst>
          </p:cNvPr>
          <p:cNvGraphicFramePr>
            <a:graphicFrameLocks/>
          </p:cNvGraphicFramePr>
          <p:nvPr>
            <p:extLst>
              <p:ext uri="{D42A27DB-BD31-4B8C-83A1-F6EECF244321}">
                <p14:modId xmlns:p14="http://schemas.microsoft.com/office/powerpoint/2010/main" val="634827667"/>
              </p:ext>
            </p:extLst>
          </p:nvPr>
        </p:nvGraphicFramePr>
        <p:xfrm>
          <a:off x="8479185" y="1549105"/>
          <a:ext cx="3586557" cy="18268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ontent Placeholder 71">
            <a:extLst>
              <a:ext uri="{FF2B5EF4-FFF2-40B4-BE49-F238E27FC236}">
                <a16:creationId xmlns:a16="http://schemas.microsoft.com/office/drawing/2014/main" id="{3A42FF19-89C0-BBDF-EAF2-9613349DDDC9}"/>
              </a:ext>
            </a:extLst>
          </p:cNvPr>
          <p:cNvGraphicFramePr>
            <a:graphicFrameLocks/>
          </p:cNvGraphicFramePr>
          <p:nvPr>
            <p:extLst>
              <p:ext uri="{D42A27DB-BD31-4B8C-83A1-F6EECF244321}">
                <p14:modId xmlns:p14="http://schemas.microsoft.com/office/powerpoint/2010/main" val="1251147379"/>
              </p:ext>
            </p:extLst>
          </p:nvPr>
        </p:nvGraphicFramePr>
        <p:xfrm>
          <a:off x="405963" y="4204436"/>
          <a:ext cx="3510717" cy="200786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Content Placeholder 8">
            <a:extLst>
              <a:ext uri="{FF2B5EF4-FFF2-40B4-BE49-F238E27FC236}">
                <a16:creationId xmlns:a16="http://schemas.microsoft.com/office/drawing/2014/main" id="{FF47DC9B-0AA2-0147-7870-E06934EA677C}"/>
              </a:ext>
            </a:extLst>
          </p:cNvPr>
          <p:cNvGraphicFramePr>
            <a:graphicFrameLocks/>
          </p:cNvGraphicFramePr>
          <p:nvPr>
            <p:custDataLst>
              <p:tags r:id="rId1"/>
            </p:custDataLst>
            <p:extLst>
              <p:ext uri="{D42A27DB-BD31-4B8C-83A1-F6EECF244321}">
                <p14:modId xmlns:p14="http://schemas.microsoft.com/office/powerpoint/2010/main" val="2361073179"/>
              </p:ext>
            </p:extLst>
          </p:nvPr>
        </p:nvGraphicFramePr>
        <p:xfrm>
          <a:off x="4117092" y="4411495"/>
          <a:ext cx="3701803" cy="184993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1" name="Content Placeholder 8">
            <a:extLst>
              <a:ext uri="{FF2B5EF4-FFF2-40B4-BE49-F238E27FC236}">
                <a16:creationId xmlns:a16="http://schemas.microsoft.com/office/drawing/2014/main" id="{6F7CC98E-C4E8-CE8D-91FD-188D19949AAA}"/>
              </a:ext>
            </a:extLst>
          </p:cNvPr>
          <p:cNvGraphicFramePr>
            <a:graphicFrameLocks/>
          </p:cNvGraphicFramePr>
          <p:nvPr>
            <p:custDataLst>
              <p:tags r:id="rId2"/>
            </p:custDataLst>
            <p:extLst>
              <p:ext uri="{D42A27DB-BD31-4B8C-83A1-F6EECF244321}">
                <p14:modId xmlns:p14="http://schemas.microsoft.com/office/powerpoint/2010/main" val="3863799540"/>
              </p:ext>
            </p:extLst>
          </p:nvPr>
        </p:nvGraphicFramePr>
        <p:xfrm>
          <a:off x="7853184" y="4362367"/>
          <a:ext cx="3565991" cy="1849931"/>
        </p:xfrm>
        <a:graphic>
          <a:graphicData uri="http://schemas.openxmlformats.org/drawingml/2006/chart">
            <c:chart xmlns:c="http://schemas.openxmlformats.org/drawingml/2006/chart" xmlns:r="http://schemas.openxmlformats.org/officeDocument/2006/relationships" r:id="rId10"/>
          </a:graphicData>
        </a:graphic>
      </p:graphicFrame>
      <p:sp>
        <p:nvSpPr>
          <p:cNvPr id="21" name="Slide Number Placeholder 20">
            <a:extLst>
              <a:ext uri="{FF2B5EF4-FFF2-40B4-BE49-F238E27FC236}">
                <a16:creationId xmlns:a16="http://schemas.microsoft.com/office/drawing/2014/main" id="{5579F5C2-2BC3-1E69-9BA4-E4C11F0D1E4E}"/>
              </a:ext>
            </a:extLst>
          </p:cNvPr>
          <p:cNvSpPr>
            <a:spLocks noGrp="1"/>
          </p:cNvSpPr>
          <p:nvPr>
            <p:ph type="sldNum" sz="quarter" idx="35"/>
          </p:nvPr>
        </p:nvSpPr>
        <p:spPr/>
        <p:txBody>
          <a:bodyPr/>
          <a:lstStyle/>
          <a:p>
            <a:fld id="{C3BB1ECD-3C15-6449-8A7A-6FD3C9A35B7B}" type="slidenum">
              <a:rPr lang="en-US" smtClean="0"/>
              <a:pPr/>
              <a:t>32</a:t>
            </a:fld>
            <a:endParaRPr lang="en-US"/>
          </a:p>
        </p:txBody>
      </p:sp>
    </p:spTree>
    <p:extLst>
      <p:ext uri="{BB962C8B-B14F-4D97-AF65-F5344CB8AC3E}">
        <p14:creationId xmlns:p14="http://schemas.microsoft.com/office/powerpoint/2010/main" val="2732754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Solid Liquidity Position</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a:t>Securities Portfolio (Q</a:t>
            </a:r>
            <a:r>
              <a:rPr lang="en-US"/>
              <a:t>2</a:t>
            </a:r>
            <a:r>
              <a:rPr lang="lt-LT"/>
              <a:t>’25)</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Securities Portfolio (Q2’25)</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224481"/>
            <a:ext cx="24079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By Security Type, Bank-only</a:t>
            </a:r>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904291"/>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Liquid Assets (€’m)</a:t>
            </a:r>
          </a:p>
        </p:txBody>
      </p:sp>
      <p:sp>
        <p:nvSpPr>
          <p:cNvPr id="4" name="Text Placeholder 16">
            <a:extLst>
              <a:ext uri="{FF2B5EF4-FFF2-40B4-BE49-F238E27FC236}">
                <a16:creationId xmlns:a16="http://schemas.microsoft.com/office/drawing/2014/main" id="{BE2D9DCA-C230-A32D-76D4-878E03869D02}"/>
              </a:ext>
            </a:extLst>
          </p:cNvPr>
          <p:cNvSpPr txBox="1">
            <a:spLocks/>
          </p:cNvSpPr>
          <p:nvPr/>
        </p:nvSpPr>
        <p:spPr>
          <a:xfrm>
            <a:off x="6354113" y="3904291"/>
            <a:ext cx="5280170"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Strong Liquidity Position (Q2’25)</a:t>
            </a:r>
          </a:p>
        </p:txBody>
      </p:sp>
      <p:sp>
        <p:nvSpPr>
          <p:cNvPr id="6" name="Text Placeholder 11">
            <a:extLst>
              <a:ext uri="{FF2B5EF4-FFF2-40B4-BE49-F238E27FC236}">
                <a16:creationId xmlns:a16="http://schemas.microsoft.com/office/drawing/2014/main" id="{1963A93D-D716-B4B9-B1E5-1B9BB3FE7093}"/>
              </a:ext>
            </a:extLst>
          </p:cNvPr>
          <p:cNvSpPr txBox="1">
            <a:spLocks/>
          </p:cNvSpPr>
          <p:nvPr/>
        </p:nvSpPr>
        <p:spPr>
          <a:xfrm>
            <a:off x="6354113" y="1224481"/>
            <a:ext cx="24079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By Accounting Method, Bank-only</a:t>
            </a:r>
          </a:p>
        </p:txBody>
      </p:sp>
      <p:sp>
        <p:nvSpPr>
          <p:cNvPr id="7" name="Text Placeholder 11">
            <a:extLst>
              <a:ext uri="{FF2B5EF4-FFF2-40B4-BE49-F238E27FC236}">
                <a16:creationId xmlns:a16="http://schemas.microsoft.com/office/drawing/2014/main" id="{58162511-726E-E903-FA26-4659686BB9B8}"/>
              </a:ext>
            </a:extLst>
          </p:cNvPr>
          <p:cNvSpPr txBox="1">
            <a:spLocks/>
          </p:cNvSpPr>
          <p:nvPr/>
        </p:nvSpPr>
        <p:spPr>
          <a:xfrm>
            <a:off x="381001" y="4154737"/>
            <a:ext cx="24079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Group Figures</a:t>
            </a:r>
          </a:p>
        </p:txBody>
      </p:sp>
      <p:sp>
        <p:nvSpPr>
          <p:cNvPr id="11" name="Text Placeholder 11">
            <a:extLst>
              <a:ext uri="{FF2B5EF4-FFF2-40B4-BE49-F238E27FC236}">
                <a16:creationId xmlns:a16="http://schemas.microsoft.com/office/drawing/2014/main" id="{8AEAB310-FECC-F662-E32D-DB16D1E116E7}"/>
              </a:ext>
            </a:extLst>
          </p:cNvPr>
          <p:cNvSpPr txBox="1">
            <a:spLocks/>
          </p:cNvSpPr>
          <p:nvPr/>
        </p:nvSpPr>
        <p:spPr>
          <a:xfrm>
            <a:off x="6354113" y="4154737"/>
            <a:ext cx="2407919" cy="287123"/>
          </a:xfrm>
          <a:prstGeom prst="rect">
            <a:avLst/>
          </a:prstGeom>
        </p:spPr>
        <p:txBody>
          <a:bodyPr lIns="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1"/>
              </a:buClr>
              <a:buNone/>
            </a:pPr>
            <a:r>
              <a:rPr lang="en-US" sz="900"/>
              <a:t>Group Figures</a:t>
            </a:r>
          </a:p>
        </p:txBody>
      </p:sp>
      <p:graphicFrame>
        <p:nvGraphicFramePr>
          <p:cNvPr id="14" name="Content Placeholder 8">
            <a:extLst>
              <a:ext uri="{FF2B5EF4-FFF2-40B4-BE49-F238E27FC236}">
                <a16:creationId xmlns:a16="http://schemas.microsoft.com/office/drawing/2014/main" id="{A95F8B97-15EF-476C-8A2A-DADE187F114F}"/>
              </a:ext>
            </a:extLst>
          </p:cNvPr>
          <p:cNvGraphicFramePr>
            <a:graphicFrameLocks/>
          </p:cNvGraphicFramePr>
          <p:nvPr>
            <p:custDataLst>
              <p:tags r:id="rId1"/>
            </p:custDataLst>
            <p:extLst>
              <p:ext uri="{D42A27DB-BD31-4B8C-83A1-F6EECF244321}">
                <p14:modId xmlns:p14="http://schemas.microsoft.com/office/powerpoint/2010/main" val="3541133473"/>
              </p:ext>
            </p:extLst>
          </p:nvPr>
        </p:nvGraphicFramePr>
        <p:xfrm>
          <a:off x="951841" y="1511604"/>
          <a:ext cx="3674158" cy="20629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ontent Placeholder 8">
            <a:extLst>
              <a:ext uri="{FF2B5EF4-FFF2-40B4-BE49-F238E27FC236}">
                <a16:creationId xmlns:a16="http://schemas.microsoft.com/office/drawing/2014/main" id="{F9135FBE-0EBB-E058-0067-EE6D923F30D9}"/>
              </a:ext>
            </a:extLst>
          </p:cNvPr>
          <p:cNvGraphicFramePr>
            <a:graphicFrameLocks/>
          </p:cNvGraphicFramePr>
          <p:nvPr>
            <p:custDataLst>
              <p:tags r:id="rId2"/>
            </p:custDataLst>
            <p:extLst>
              <p:ext uri="{D42A27DB-BD31-4B8C-83A1-F6EECF244321}">
                <p14:modId xmlns:p14="http://schemas.microsoft.com/office/powerpoint/2010/main" val="2921078349"/>
              </p:ext>
            </p:extLst>
          </p:nvPr>
        </p:nvGraphicFramePr>
        <p:xfrm>
          <a:off x="7119182" y="1562421"/>
          <a:ext cx="3576991" cy="20629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ontent Placeholder 39">
            <a:extLst>
              <a:ext uri="{FF2B5EF4-FFF2-40B4-BE49-F238E27FC236}">
                <a16:creationId xmlns:a16="http://schemas.microsoft.com/office/drawing/2014/main" id="{82D8ED94-A3F5-D657-6515-C91E14489E1E}"/>
              </a:ext>
            </a:extLst>
          </p:cNvPr>
          <p:cNvGraphicFramePr>
            <a:graphicFrameLocks/>
          </p:cNvGraphicFramePr>
          <p:nvPr>
            <p:custDataLst>
              <p:tags r:id="rId3"/>
            </p:custDataLst>
            <p:extLst>
              <p:ext uri="{D42A27DB-BD31-4B8C-83A1-F6EECF244321}">
                <p14:modId xmlns:p14="http://schemas.microsoft.com/office/powerpoint/2010/main" val="1891165454"/>
              </p:ext>
            </p:extLst>
          </p:nvPr>
        </p:nvGraphicFramePr>
        <p:xfrm>
          <a:off x="380999" y="3904291"/>
          <a:ext cx="5372101" cy="2392687"/>
        </p:xfrm>
        <a:graphic>
          <a:graphicData uri="http://schemas.openxmlformats.org/drawingml/2006/chart">
            <c:chart xmlns:c="http://schemas.openxmlformats.org/drawingml/2006/chart" xmlns:r="http://schemas.openxmlformats.org/officeDocument/2006/relationships" r:id="rId8"/>
          </a:graphicData>
        </a:graphic>
      </p:graphicFrame>
      <p:sp>
        <p:nvSpPr>
          <p:cNvPr id="23" name="Rounded Rectangle 1">
            <a:extLst>
              <a:ext uri="{FF2B5EF4-FFF2-40B4-BE49-F238E27FC236}">
                <a16:creationId xmlns:a16="http://schemas.microsoft.com/office/drawing/2014/main" id="{BBE28A79-0CE3-95BE-C35C-1A512A267DCD}"/>
              </a:ext>
            </a:extLst>
          </p:cNvPr>
          <p:cNvSpPr/>
          <p:nvPr/>
        </p:nvSpPr>
        <p:spPr>
          <a:xfrm>
            <a:off x="6354113" y="4692306"/>
            <a:ext cx="2659469" cy="1228434"/>
          </a:xfrm>
          <a:prstGeom prst="roundRect">
            <a:avLst>
              <a:gd name="adj" fmla="val 10355"/>
            </a:avLst>
          </a:prstGeom>
          <a:solidFill>
            <a:schemeClr val="accent6">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r>
              <a:rPr lang="en-US" sz="2400">
                <a:solidFill>
                  <a:schemeClr val="tx1"/>
                </a:solidFill>
              </a:rPr>
              <a:t>167</a:t>
            </a:r>
            <a:r>
              <a:rPr lang="lt-LT" sz="2400">
                <a:solidFill>
                  <a:schemeClr val="tx1"/>
                </a:solidFill>
              </a:rPr>
              <a:t>%</a:t>
            </a:r>
          </a:p>
          <a:p>
            <a:pPr algn="ctr"/>
            <a:r>
              <a:rPr lang="lt-LT" sz="1000">
                <a:solidFill>
                  <a:schemeClr val="tx1"/>
                </a:solidFill>
              </a:rPr>
              <a:t>Liquidity Coverage Ratio</a:t>
            </a:r>
          </a:p>
        </p:txBody>
      </p:sp>
      <p:sp>
        <p:nvSpPr>
          <p:cNvPr id="31" name="Rounded Rectangle 1">
            <a:extLst>
              <a:ext uri="{FF2B5EF4-FFF2-40B4-BE49-F238E27FC236}">
                <a16:creationId xmlns:a16="http://schemas.microsoft.com/office/drawing/2014/main" id="{2EE3515F-7984-D1B0-1DFE-EBDA1ED5693C}"/>
              </a:ext>
            </a:extLst>
          </p:cNvPr>
          <p:cNvSpPr/>
          <p:nvPr/>
        </p:nvSpPr>
        <p:spPr>
          <a:xfrm>
            <a:off x="9151531" y="4692306"/>
            <a:ext cx="2659469" cy="1228434"/>
          </a:xfrm>
          <a:prstGeom prst="roundRect">
            <a:avLst>
              <a:gd name="adj" fmla="val 9114"/>
            </a:avLst>
          </a:prstGeom>
          <a:solidFill>
            <a:schemeClr val="accent6">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p>
            <a:pPr algn="ctr"/>
            <a:r>
              <a:rPr lang="lt-LT" sz="2400">
                <a:solidFill>
                  <a:schemeClr val="tx1"/>
                </a:solidFill>
              </a:rPr>
              <a:t>1</a:t>
            </a:r>
            <a:r>
              <a:rPr lang="en-US" sz="2400">
                <a:solidFill>
                  <a:schemeClr val="tx1"/>
                </a:solidFill>
              </a:rPr>
              <a:t>43</a:t>
            </a:r>
            <a:r>
              <a:rPr lang="lt-LT" sz="2400">
                <a:solidFill>
                  <a:schemeClr val="tx1"/>
                </a:solidFill>
              </a:rPr>
              <a:t>%</a:t>
            </a:r>
          </a:p>
          <a:p>
            <a:pPr algn="ctr"/>
            <a:r>
              <a:rPr lang="lt-LT" sz="1000">
                <a:solidFill>
                  <a:schemeClr val="tx1"/>
                </a:solidFill>
              </a:rPr>
              <a:t>Net Stable Funding Ratio</a:t>
            </a:r>
          </a:p>
        </p:txBody>
      </p:sp>
      <p:sp>
        <p:nvSpPr>
          <p:cNvPr id="9" name="Slide Number Placeholder 8">
            <a:extLst>
              <a:ext uri="{FF2B5EF4-FFF2-40B4-BE49-F238E27FC236}">
                <a16:creationId xmlns:a16="http://schemas.microsoft.com/office/drawing/2014/main" id="{43D58C54-B905-F5BC-1665-CA091B81348B}"/>
              </a:ext>
            </a:extLst>
          </p:cNvPr>
          <p:cNvSpPr>
            <a:spLocks noGrp="1"/>
          </p:cNvSpPr>
          <p:nvPr>
            <p:ph type="sldNum" sz="quarter" idx="35"/>
          </p:nvPr>
        </p:nvSpPr>
        <p:spPr/>
        <p:txBody>
          <a:bodyPr/>
          <a:lstStyle/>
          <a:p>
            <a:fld id="{C3BB1ECD-3C15-6449-8A7A-6FD3C9A35B7B}" type="slidenum">
              <a:rPr lang="en-US" smtClean="0"/>
              <a:pPr/>
              <a:t>33</a:t>
            </a:fld>
            <a:endParaRPr lang="en-US"/>
          </a:p>
        </p:txBody>
      </p:sp>
    </p:spTree>
    <p:extLst>
      <p:ext uri="{BB962C8B-B14F-4D97-AF65-F5344CB8AC3E}">
        <p14:creationId xmlns:p14="http://schemas.microsoft.com/office/powerpoint/2010/main" val="4041747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44">
            <a:extLst>
              <a:ext uri="{FF2B5EF4-FFF2-40B4-BE49-F238E27FC236}">
                <a16:creationId xmlns:a16="http://schemas.microsoft.com/office/drawing/2014/main" id="{83C6C850-C611-617B-0F43-893208DB93B9}"/>
              </a:ext>
            </a:extLst>
          </p:cNvPr>
          <p:cNvGraphicFramePr>
            <a:graphicFrameLocks/>
          </p:cNvGraphicFramePr>
          <p:nvPr>
            <p:extLst>
              <p:ext uri="{D42A27DB-BD31-4B8C-83A1-F6EECF244321}">
                <p14:modId xmlns:p14="http://schemas.microsoft.com/office/powerpoint/2010/main" val="3553841386"/>
              </p:ext>
            </p:extLst>
          </p:nvPr>
        </p:nvGraphicFramePr>
        <p:xfrm>
          <a:off x="9738674" y="562169"/>
          <a:ext cx="2072327" cy="594110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noProof="0"/>
              <a:t>Capital Ratios and Requirements</a:t>
            </a:r>
          </a:p>
        </p:txBody>
      </p:sp>
      <p:graphicFrame>
        <p:nvGraphicFramePr>
          <p:cNvPr id="14" name="Content Placeholder 42">
            <a:extLst>
              <a:ext uri="{FF2B5EF4-FFF2-40B4-BE49-F238E27FC236}">
                <a16:creationId xmlns:a16="http://schemas.microsoft.com/office/drawing/2014/main" id="{2F462BE8-7B37-93AC-BC71-27A2E8C3AAE7}"/>
              </a:ext>
            </a:extLst>
          </p:cNvPr>
          <p:cNvGraphicFramePr>
            <a:graphicFrameLocks/>
          </p:cNvGraphicFramePr>
          <p:nvPr>
            <p:extLst>
              <p:ext uri="{D42A27DB-BD31-4B8C-83A1-F6EECF244321}">
                <p14:modId xmlns:p14="http://schemas.microsoft.com/office/powerpoint/2010/main" val="1811284436"/>
              </p:ext>
            </p:extLst>
          </p:nvPr>
        </p:nvGraphicFramePr>
        <p:xfrm>
          <a:off x="401826" y="573411"/>
          <a:ext cx="2203333" cy="59411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ontent Placeholder 42">
            <a:extLst>
              <a:ext uri="{FF2B5EF4-FFF2-40B4-BE49-F238E27FC236}">
                <a16:creationId xmlns:a16="http://schemas.microsoft.com/office/drawing/2014/main" id="{7021C035-C5AA-3AD7-341F-4F9FB735DFFC}"/>
              </a:ext>
            </a:extLst>
          </p:cNvPr>
          <p:cNvGraphicFramePr>
            <a:graphicFrameLocks/>
          </p:cNvGraphicFramePr>
          <p:nvPr>
            <p:extLst>
              <p:ext uri="{D42A27DB-BD31-4B8C-83A1-F6EECF244321}">
                <p14:modId xmlns:p14="http://schemas.microsoft.com/office/powerpoint/2010/main" val="3687286191"/>
              </p:ext>
            </p:extLst>
          </p:nvPr>
        </p:nvGraphicFramePr>
        <p:xfrm>
          <a:off x="5108530" y="550928"/>
          <a:ext cx="2072327" cy="594110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43">
            <a:extLst>
              <a:ext uri="{FF2B5EF4-FFF2-40B4-BE49-F238E27FC236}">
                <a16:creationId xmlns:a16="http://schemas.microsoft.com/office/drawing/2014/main" id="{FB0F6669-0344-0BC5-20D5-0B9BFB524103}"/>
              </a:ext>
            </a:extLst>
          </p:cNvPr>
          <p:cNvGraphicFramePr>
            <a:graphicFrameLocks/>
          </p:cNvGraphicFramePr>
          <p:nvPr>
            <p:extLst>
              <p:ext uri="{D42A27DB-BD31-4B8C-83A1-F6EECF244321}">
                <p14:modId xmlns:p14="http://schemas.microsoft.com/office/powerpoint/2010/main" val="2997544888"/>
              </p:ext>
            </p:extLst>
          </p:nvPr>
        </p:nvGraphicFramePr>
        <p:xfrm>
          <a:off x="7338213" y="561518"/>
          <a:ext cx="2072327" cy="5930515"/>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a:extLst>
              <a:ext uri="{FF2B5EF4-FFF2-40B4-BE49-F238E27FC236}">
                <a16:creationId xmlns:a16="http://schemas.microsoft.com/office/drawing/2014/main" id="{81B9DA33-3CFA-1A77-99E5-80D87104F1A4}"/>
              </a:ext>
            </a:extLst>
          </p:cNvPr>
          <p:cNvSpPr txBox="1"/>
          <p:nvPr/>
        </p:nvSpPr>
        <p:spPr>
          <a:xfrm>
            <a:off x="202894" y="1438961"/>
            <a:ext cx="885855" cy="12311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defTabSz="2438338">
              <a:spcBef>
                <a:spcPts val="400"/>
              </a:spcBef>
              <a:defRPr/>
            </a:pPr>
            <a:r>
              <a:rPr lang="en-US" sz="800">
                <a:latin typeface="+mj-lt"/>
              </a:rPr>
              <a:t>Surplus</a:t>
            </a:r>
            <a:endParaRPr lang="lt-LT" sz="800">
              <a:latin typeface="+mj-lt"/>
            </a:endParaRPr>
          </a:p>
        </p:txBody>
      </p:sp>
      <p:sp>
        <p:nvSpPr>
          <p:cNvPr id="21" name="Oval 20">
            <a:extLst>
              <a:ext uri="{FF2B5EF4-FFF2-40B4-BE49-F238E27FC236}">
                <a16:creationId xmlns:a16="http://schemas.microsoft.com/office/drawing/2014/main" id="{C25296BF-D665-4695-0181-10AA2C8C90C7}"/>
              </a:ext>
            </a:extLst>
          </p:cNvPr>
          <p:cNvSpPr/>
          <p:nvPr/>
        </p:nvSpPr>
        <p:spPr>
          <a:xfrm>
            <a:off x="5516829" y="1334350"/>
            <a:ext cx="974440" cy="34987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6800" tIns="45720" rIns="46800" bIns="45720" numCol="1" spcCol="0" rtlCol="0" fromWordArt="0" anchor="ctr" anchorCtr="0" forceAA="0" compatLnSpc="1">
            <a:prstTxWarp prst="textNoShape">
              <a:avLst/>
            </a:prstTxWarp>
            <a:noAutofit/>
          </a:bodyPr>
          <a:lstStyle/>
          <a:p>
            <a:pPr algn="ctr" defTabSz="2181404" hangingPunct="1">
              <a:lnSpc>
                <a:spcPct val="100000"/>
              </a:lnSpc>
              <a:spcBef>
                <a:spcPts val="400"/>
              </a:spcBef>
              <a:defRPr/>
            </a:pPr>
            <a:r>
              <a:rPr lang="en-US" sz="1000">
                <a:solidFill>
                  <a:schemeClr val="tx1"/>
                </a:solidFill>
                <a:latin typeface="+mj-lt"/>
              </a:rPr>
              <a:t>3.89%</a:t>
            </a:r>
            <a:endParaRPr lang="lt-LT" sz="1000">
              <a:solidFill>
                <a:schemeClr val="tx1"/>
              </a:solidFill>
              <a:latin typeface="+mj-lt"/>
            </a:endParaRPr>
          </a:p>
        </p:txBody>
      </p:sp>
      <p:sp>
        <p:nvSpPr>
          <p:cNvPr id="22" name="Corporate">
            <a:extLst>
              <a:ext uri="{FF2B5EF4-FFF2-40B4-BE49-F238E27FC236}">
                <a16:creationId xmlns:a16="http://schemas.microsoft.com/office/drawing/2014/main" id="{7AC51BEA-E681-F06B-4973-90F09A27ABD1}"/>
              </a:ext>
            </a:extLst>
          </p:cNvPr>
          <p:cNvSpPr/>
          <p:nvPr/>
        </p:nvSpPr>
        <p:spPr>
          <a:xfrm>
            <a:off x="5043183" y="875547"/>
            <a:ext cx="1950149" cy="405281"/>
          </a:xfrm>
          <a:prstGeom prst="roundRect">
            <a:avLst>
              <a:gd name="adj" fmla="val 50000"/>
            </a:avLst>
          </a:prstGeom>
          <a:no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defTabSz="3657600">
              <a:lnSpc>
                <a:spcPct val="110000"/>
              </a:lnSpc>
              <a:spcBef>
                <a:spcPts val="0"/>
              </a:spcBef>
              <a:defRPr sz="3000">
                <a:solidFill>
                  <a:srgbClr val="002D64"/>
                </a:solidFill>
                <a:latin typeface="PublicSansRoman-Medium"/>
                <a:ea typeface="PublicSansRoman-Medium"/>
                <a:cs typeface="PublicSansRoman-Medium"/>
                <a:sym typeface="PublicSansRoman-Medium"/>
              </a:defRPr>
            </a:lvl1pPr>
          </a:lstStyle>
          <a:p>
            <a:pPr hangingPunct="1">
              <a:defRPr/>
            </a:pPr>
            <a:r>
              <a:rPr lang="en-US" sz="1200" kern="1200">
                <a:solidFill>
                  <a:schemeClr val="tx1"/>
                </a:solidFill>
                <a:latin typeface="+mj-lt"/>
              </a:rPr>
              <a:t>Total Capital Ratio</a:t>
            </a:r>
          </a:p>
        </p:txBody>
      </p:sp>
      <p:sp>
        <p:nvSpPr>
          <p:cNvPr id="23" name="Corporate">
            <a:extLst>
              <a:ext uri="{FF2B5EF4-FFF2-40B4-BE49-F238E27FC236}">
                <a16:creationId xmlns:a16="http://schemas.microsoft.com/office/drawing/2014/main" id="{417ED74A-C88C-4E85-367C-50B18D71D595}"/>
              </a:ext>
            </a:extLst>
          </p:cNvPr>
          <p:cNvSpPr/>
          <p:nvPr/>
        </p:nvSpPr>
        <p:spPr>
          <a:xfrm>
            <a:off x="7431746" y="875547"/>
            <a:ext cx="2056334" cy="405281"/>
          </a:xfrm>
          <a:prstGeom prst="roundRect">
            <a:avLst>
              <a:gd name="adj" fmla="val 50000"/>
            </a:avLst>
          </a:prstGeom>
          <a:no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defTabSz="3657600">
              <a:lnSpc>
                <a:spcPct val="110000"/>
              </a:lnSpc>
              <a:spcBef>
                <a:spcPts val="0"/>
              </a:spcBef>
              <a:defRPr sz="3000">
                <a:solidFill>
                  <a:srgbClr val="002D64"/>
                </a:solidFill>
                <a:latin typeface="PublicSansRoman-Medium"/>
                <a:ea typeface="PublicSansRoman-Medium"/>
                <a:cs typeface="PublicSansRoman-Medium"/>
                <a:sym typeface="PublicSansRoman-Medium"/>
              </a:defRPr>
            </a:lvl1pPr>
          </a:lstStyle>
          <a:p>
            <a:pPr hangingPunct="1">
              <a:defRPr/>
            </a:pPr>
            <a:r>
              <a:rPr lang="en-US" sz="1200" kern="1200">
                <a:solidFill>
                  <a:schemeClr val="tx1"/>
                </a:solidFill>
                <a:latin typeface="+mj-lt"/>
              </a:rPr>
              <a:t>MREL Subordinated</a:t>
            </a:r>
          </a:p>
        </p:txBody>
      </p:sp>
      <p:sp>
        <p:nvSpPr>
          <p:cNvPr id="26" name="Corporate">
            <a:extLst>
              <a:ext uri="{FF2B5EF4-FFF2-40B4-BE49-F238E27FC236}">
                <a16:creationId xmlns:a16="http://schemas.microsoft.com/office/drawing/2014/main" id="{EA62B48A-BF35-33FE-78F8-33D2FFE9507A}"/>
              </a:ext>
            </a:extLst>
          </p:cNvPr>
          <p:cNvSpPr/>
          <p:nvPr/>
        </p:nvSpPr>
        <p:spPr>
          <a:xfrm>
            <a:off x="10244608" y="865451"/>
            <a:ext cx="1055224" cy="405281"/>
          </a:xfrm>
          <a:prstGeom prst="roundRect">
            <a:avLst>
              <a:gd name="adj" fmla="val 50000"/>
            </a:avLst>
          </a:prstGeom>
          <a:no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defTabSz="3657600">
              <a:lnSpc>
                <a:spcPct val="110000"/>
              </a:lnSpc>
              <a:spcBef>
                <a:spcPts val="0"/>
              </a:spcBef>
              <a:defRPr sz="3000">
                <a:solidFill>
                  <a:srgbClr val="002D64"/>
                </a:solidFill>
                <a:latin typeface="PublicSansRoman-Medium"/>
                <a:ea typeface="PublicSansRoman-Medium"/>
                <a:cs typeface="PublicSansRoman-Medium"/>
                <a:sym typeface="PublicSansRoman-Medium"/>
              </a:defRPr>
            </a:lvl1pPr>
          </a:lstStyle>
          <a:p>
            <a:pPr hangingPunct="1">
              <a:defRPr/>
            </a:pPr>
            <a:r>
              <a:rPr lang="en-US" sz="1200" kern="1200">
                <a:solidFill>
                  <a:schemeClr val="tx1"/>
                </a:solidFill>
                <a:latin typeface="+mj-lt"/>
              </a:rPr>
              <a:t>MREL</a:t>
            </a:r>
          </a:p>
        </p:txBody>
      </p:sp>
      <p:sp>
        <p:nvSpPr>
          <p:cNvPr id="27" name="Oval 26">
            <a:extLst>
              <a:ext uri="{FF2B5EF4-FFF2-40B4-BE49-F238E27FC236}">
                <a16:creationId xmlns:a16="http://schemas.microsoft.com/office/drawing/2014/main" id="{ED476B9B-A4EE-DCBD-C970-FC65B4BB8EA7}"/>
              </a:ext>
            </a:extLst>
          </p:cNvPr>
          <p:cNvSpPr/>
          <p:nvPr/>
        </p:nvSpPr>
        <p:spPr>
          <a:xfrm>
            <a:off x="7972693" y="1334350"/>
            <a:ext cx="974440" cy="34987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6800" tIns="45720" rIns="46800" bIns="45720" numCol="1" spcCol="0" rtlCol="0" fromWordArt="0" anchor="ctr" anchorCtr="0" forceAA="0" compatLnSpc="1">
            <a:prstTxWarp prst="textNoShape">
              <a:avLst/>
            </a:prstTxWarp>
            <a:noAutofit/>
          </a:bodyPr>
          <a:lstStyle/>
          <a:p>
            <a:pPr algn="ctr" defTabSz="2181404" hangingPunct="1">
              <a:lnSpc>
                <a:spcPct val="100000"/>
              </a:lnSpc>
              <a:spcBef>
                <a:spcPts val="400"/>
              </a:spcBef>
              <a:defRPr/>
            </a:pPr>
            <a:r>
              <a:rPr lang="en-US" sz="1000">
                <a:solidFill>
                  <a:schemeClr val="tx1"/>
                </a:solidFill>
                <a:latin typeface="+mj-lt"/>
              </a:rPr>
              <a:t>3.17%</a:t>
            </a:r>
            <a:endParaRPr lang="lt-LT" sz="1000">
              <a:solidFill>
                <a:schemeClr val="tx1"/>
              </a:solidFill>
              <a:latin typeface="+mj-lt"/>
            </a:endParaRPr>
          </a:p>
        </p:txBody>
      </p:sp>
      <p:sp>
        <p:nvSpPr>
          <p:cNvPr id="28" name="Oval 27">
            <a:extLst>
              <a:ext uri="{FF2B5EF4-FFF2-40B4-BE49-F238E27FC236}">
                <a16:creationId xmlns:a16="http://schemas.microsoft.com/office/drawing/2014/main" id="{918052E7-2122-8BA6-F1A9-75EA5AB71E57}"/>
              </a:ext>
            </a:extLst>
          </p:cNvPr>
          <p:cNvSpPr/>
          <p:nvPr/>
        </p:nvSpPr>
        <p:spPr>
          <a:xfrm>
            <a:off x="10295396" y="1287470"/>
            <a:ext cx="974440" cy="34987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6800" tIns="45720" rIns="46800" bIns="45720" numCol="1" spcCol="0" rtlCol="0" fromWordArt="0" anchor="ctr" anchorCtr="0" forceAA="0" compatLnSpc="1">
            <a:prstTxWarp prst="textNoShape">
              <a:avLst/>
            </a:prstTxWarp>
            <a:noAutofit/>
          </a:bodyPr>
          <a:lstStyle/>
          <a:p>
            <a:pPr algn="ctr" defTabSz="2181404" hangingPunct="1">
              <a:lnSpc>
                <a:spcPct val="100000"/>
              </a:lnSpc>
              <a:spcBef>
                <a:spcPts val="400"/>
              </a:spcBef>
              <a:defRPr/>
            </a:pPr>
            <a:r>
              <a:rPr lang="en-US" sz="1000">
                <a:solidFill>
                  <a:schemeClr val="tx1"/>
                </a:solidFill>
                <a:latin typeface="+mj-lt"/>
              </a:rPr>
              <a:t>16.48%</a:t>
            </a:r>
            <a:endParaRPr lang="lt-LT" sz="1000">
              <a:solidFill>
                <a:schemeClr val="tx1"/>
              </a:solidFill>
              <a:latin typeface="+mj-lt"/>
            </a:endParaRPr>
          </a:p>
        </p:txBody>
      </p:sp>
      <p:graphicFrame>
        <p:nvGraphicFramePr>
          <p:cNvPr id="29" name="Content Placeholder 42">
            <a:extLst>
              <a:ext uri="{FF2B5EF4-FFF2-40B4-BE49-F238E27FC236}">
                <a16:creationId xmlns:a16="http://schemas.microsoft.com/office/drawing/2014/main" id="{1B866D38-0163-F3F6-ADC4-940001C8AD74}"/>
              </a:ext>
            </a:extLst>
          </p:cNvPr>
          <p:cNvGraphicFramePr>
            <a:graphicFrameLocks/>
          </p:cNvGraphicFramePr>
          <p:nvPr>
            <p:extLst>
              <p:ext uri="{D42A27DB-BD31-4B8C-83A1-F6EECF244321}">
                <p14:modId xmlns:p14="http://schemas.microsoft.com/office/powerpoint/2010/main" val="1963106753"/>
              </p:ext>
            </p:extLst>
          </p:nvPr>
        </p:nvGraphicFramePr>
        <p:xfrm>
          <a:off x="2685639" y="547199"/>
          <a:ext cx="2308331" cy="5941106"/>
        </p:xfrm>
        <a:graphic>
          <a:graphicData uri="http://schemas.openxmlformats.org/drawingml/2006/chart">
            <c:chart xmlns:c="http://schemas.openxmlformats.org/drawingml/2006/chart" xmlns:r="http://schemas.openxmlformats.org/officeDocument/2006/relationships" r:id="rId7"/>
          </a:graphicData>
        </a:graphic>
      </p:graphicFrame>
      <p:sp>
        <p:nvSpPr>
          <p:cNvPr id="31" name="Oval 30">
            <a:extLst>
              <a:ext uri="{FF2B5EF4-FFF2-40B4-BE49-F238E27FC236}">
                <a16:creationId xmlns:a16="http://schemas.microsoft.com/office/drawing/2014/main" id="{7A5C4446-DEEA-5901-9FA9-6F6C2DE75713}"/>
              </a:ext>
            </a:extLst>
          </p:cNvPr>
          <p:cNvSpPr/>
          <p:nvPr/>
        </p:nvSpPr>
        <p:spPr>
          <a:xfrm>
            <a:off x="3311167" y="1334350"/>
            <a:ext cx="974440" cy="34987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6800" tIns="45720" rIns="46800" bIns="45720" numCol="1" spcCol="0" rtlCol="0" fromWordArt="0" anchor="ctr" anchorCtr="0" forceAA="0" compatLnSpc="1">
            <a:prstTxWarp prst="textNoShape">
              <a:avLst/>
            </a:prstTxWarp>
            <a:noAutofit/>
          </a:bodyPr>
          <a:lstStyle/>
          <a:p>
            <a:pPr algn="ctr" defTabSz="2181404" hangingPunct="1">
              <a:lnSpc>
                <a:spcPct val="100000"/>
              </a:lnSpc>
              <a:spcBef>
                <a:spcPts val="400"/>
              </a:spcBef>
              <a:defRPr/>
            </a:pPr>
            <a:r>
              <a:rPr lang="en-US" sz="1000">
                <a:solidFill>
                  <a:schemeClr val="tx1"/>
                </a:solidFill>
                <a:latin typeface="+mj-lt"/>
              </a:rPr>
              <a:t>3.78%</a:t>
            </a:r>
            <a:endParaRPr lang="lt-LT" sz="1000">
              <a:solidFill>
                <a:schemeClr val="tx1"/>
              </a:solidFill>
              <a:latin typeface="+mj-lt"/>
            </a:endParaRPr>
          </a:p>
        </p:txBody>
      </p:sp>
      <p:sp>
        <p:nvSpPr>
          <p:cNvPr id="32" name="Corporate">
            <a:extLst>
              <a:ext uri="{FF2B5EF4-FFF2-40B4-BE49-F238E27FC236}">
                <a16:creationId xmlns:a16="http://schemas.microsoft.com/office/drawing/2014/main" id="{62348336-492A-17A0-E466-BB7334DDD632}"/>
              </a:ext>
            </a:extLst>
          </p:cNvPr>
          <p:cNvSpPr/>
          <p:nvPr/>
        </p:nvSpPr>
        <p:spPr>
          <a:xfrm>
            <a:off x="2837522" y="875547"/>
            <a:ext cx="1950149" cy="405281"/>
          </a:xfrm>
          <a:prstGeom prst="roundRect">
            <a:avLst>
              <a:gd name="adj" fmla="val 50000"/>
            </a:avLst>
          </a:prstGeom>
          <a:no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defTabSz="3657600">
              <a:lnSpc>
                <a:spcPct val="110000"/>
              </a:lnSpc>
              <a:spcBef>
                <a:spcPts val="0"/>
              </a:spcBef>
              <a:defRPr sz="3000">
                <a:solidFill>
                  <a:srgbClr val="002D64"/>
                </a:solidFill>
                <a:latin typeface="PublicSansRoman-Medium"/>
                <a:ea typeface="PublicSansRoman-Medium"/>
                <a:cs typeface="PublicSansRoman-Medium"/>
                <a:sym typeface="PublicSansRoman-Medium"/>
              </a:defRPr>
            </a:lvl1pPr>
          </a:lstStyle>
          <a:p>
            <a:pPr hangingPunct="1">
              <a:defRPr/>
            </a:pPr>
            <a:r>
              <a:rPr lang="lt-LT" sz="1200" kern="1200">
                <a:solidFill>
                  <a:schemeClr val="tx1"/>
                </a:solidFill>
                <a:latin typeface="+mj-lt"/>
              </a:rPr>
              <a:t>T1 </a:t>
            </a:r>
            <a:r>
              <a:rPr lang="en-US" sz="1200" kern="1200">
                <a:solidFill>
                  <a:schemeClr val="tx1"/>
                </a:solidFill>
                <a:latin typeface="+mj-lt"/>
              </a:rPr>
              <a:t>Ratio</a:t>
            </a:r>
          </a:p>
        </p:txBody>
      </p:sp>
      <p:sp>
        <p:nvSpPr>
          <p:cNvPr id="33" name="Oval 32">
            <a:extLst>
              <a:ext uri="{FF2B5EF4-FFF2-40B4-BE49-F238E27FC236}">
                <a16:creationId xmlns:a16="http://schemas.microsoft.com/office/drawing/2014/main" id="{CC49377B-58D1-F685-71B7-C5267DB98BC2}"/>
              </a:ext>
            </a:extLst>
          </p:cNvPr>
          <p:cNvSpPr/>
          <p:nvPr/>
        </p:nvSpPr>
        <p:spPr>
          <a:xfrm>
            <a:off x="947787" y="1334350"/>
            <a:ext cx="974440" cy="34987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6800" tIns="45720" rIns="46800" bIns="45720" numCol="1" spcCol="0" rtlCol="0" fromWordArt="0" anchor="ctr" anchorCtr="0" forceAA="0" compatLnSpc="1">
            <a:prstTxWarp prst="textNoShape">
              <a:avLst/>
            </a:prstTxWarp>
            <a:noAutofit/>
          </a:bodyPr>
          <a:lstStyle/>
          <a:p>
            <a:pPr algn="ctr" defTabSz="2181404" hangingPunct="1">
              <a:lnSpc>
                <a:spcPct val="100000"/>
              </a:lnSpc>
              <a:spcBef>
                <a:spcPts val="400"/>
              </a:spcBef>
              <a:defRPr/>
            </a:pPr>
            <a:r>
              <a:rPr lang="en-US" sz="1000">
                <a:solidFill>
                  <a:schemeClr val="tx1"/>
                </a:solidFill>
                <a:latin typeface="+mj-lt"/>
              </a:rPr>
              <a:t>3</a:t>
            </a:r>
            <a:r>
              <a:rPr lang="lt-LT" sz="1000">
                <a:solidFill>
                  <a:schemeClr val="tx1"/>
                </a:solidFill>
                <a:latin typeface="+mj-lt"/>
              </a:rPr>
              <a:t>.</a:t>
            </a:r>
            <a:r>
              <a:rPr lang="en-US" sz="1000">
                <a:solidFill>
                  <a:schemeClr val="tx1"/>
                </a:solidFill>
                <a:latin typeface="+mj-lt"/>
              </a:rPr>
              <a:t>93%</a:t>
            </a:r>
            <a:endParaRPr lang="lt-LT" sz="1000">
              <a:solidFill>
                <a:schemeClr val="tx1"/>
              </a:solidFill>
              <a:latin typeface="+mj-lt"/>
            </a:endParaRPr>
          </a:p>
        </p:txBody>
      </p:sp>
      <p:sp>
        <p:nvSpPr>
          <p:cNvPr id="34" name="Corporate">
            <a:extLst>
              <a:ext uri="{FF2B5EF4-FFF2-40B4-BE49-F238E27FC236}">
                <a16:creationId xmlns:a16="http://schemas.microsoft.com/office/drawing/2014/main" id="{34682BFF-20D6-7FB9-2674-DD28D88F29B0}"/>
              </a:ext>
            </a:extLst>
          </p:cNvPr>
          <p:cNvSpPr/>
          <p:nvPr/>
        </p:nvSpPr>
        <p:spPr>
          <a:xfrm>
            <a:off x="474142" y="875547"/>
            <a:ext cx="1950149" cy="405281"/>
          </a:xfrm>
          <a:prstGeom prst="roundRect">
            <a:avLst>
              <a:gd name="adj" fmla="val 50000"/>
            </a:avLst>
          </a:prstGeom>
          <a:noFill/>
          <a:ln w="381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1600" tIns="101600" rIns="101600" bIns="101600" anchor="ctr"/>
          <a:lstStyle>
            <a:lvl1pPr algn="ctr" defTabSz="3657600">
              <a:lnSpc>
                <a:spcPct val="110000"/>
              </a:lnSpc>
              <a:spcBef>
                <a:spcPts val="0"/>
              </a:spcBef>
              <a:defRPr sz="3000">
                <a:solidFill>
                  <a:srgbClr val="002D64"/>
                </a:solidFill>
                <a:latin typeface="PublicSansRoman-Medium"/>
                <a:ea typeface="PublicSansRoman-Medium"/>
                <a:cs typeface="PublicSansRoman-Medium"/>
                <a:sym typeface="PublicSansRoman-Medium"/>
              </a:defRPr>
            </a:lvl1pPr>
          </a:lstStyle>
          <a:p>
            <a:pPr hangingPunct="1">
              <a:defRPr/>
            </a:pPr>
            <a:r>
              <a:rPr lang="lt-LT" sz="1200" kern="1200">
                <a:solidFill>
                  <a:schemeClr val="tx1"/>
                </a:solidFill>
                <a:latin typeface="+mj-lt"/>
              </a:rPr>
              <a:t>CET1 </a:t>
            </a:r>
            <a:r>
              <a:rPr lang="en-US" sz="1200" kern="1200">
                <a:solidFill>
                  <a:schemeClr val="tx1"/>
                </a:solidFill>
                <a:latin typeface="+mj-lt"/>
              </a:rPr>
              <a:t>Ratio</a:t>
            </a:r>
          </a:p>
        </p:txBody>
      </p:sp>
      <p:cxnSp>
        <p:nvCxnSpPr>
          <p:cNvPr id="35" name="Straight Connector 34">
            <a:extLst>
              <a:ext uri="{FF2B5EF4-FFF2-40B4-BE49-F238E27FC236}">
                <a16:creationId xmlns:a16="http://schemas.microsoft.com/office/drawing/2014/main" id="{8ADF447D-1CEC-E048-FDF3-0EB8120F152D}"/>
              </a:ext>
            </a:extLst>
          </p:cNvPr>
          <p:cNvCxnSpPr>
            <a:cxnSpLocks/>
          </p:cNvCxnSpPr>
          <p:nvPr/>
        </p:nvCxnSpPr>
        <p:spPr>
          <a:xfrm>
            <a:off x="2550607" y="999946"/>
            <a:ext cx="0" cy="5356374"/>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DABF6D-45B9-4935-9624-CCDCD07383B2}"/>
              </a:ext>
            </a:extLst>
          </p:cNvPr>
          <p:cNvCxnSpPr>
            <a:cxnSpLocks/>
          </p:cNvCxnSpPr>
          <p:nvPr/>
        </p:nvCxnSpPr>
        <p:spPr>
          <a:xfrm>
            <a:off x="4958792" y="999946"/>
            <a:ext cx="0" cy="5356374"/>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C7E1851-575F-4D57-8A1D-503D0CD7730E}"/>
              </a:ext>
            </a:extLst>
          </p:cNvPr>
          <p:cNvCxnSpPr>
            <a:cxnSpLocks/>
          </p:cNvCxnSpPr>
          <p:nvPr/>
        </p:nvCxnSpPr>
        <p:spPr>
          <a:xfrm>
            <a:off x="7338213" y="999946"/>
            <a:ext cx="0" cy="5356374"/>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AEEDFB-D5AC-07E7-391B-C5807F3E517A}"/>
              </a:ext>
            </a:extLst>
          </p:cNvPr>
          <p:cNvCxnSpPr>
            <a:cxnSpLocks/>
          </p:cNvCxnSpPr>
          <p:nvPr/>
        </p:nvCxnSpPr>
        <p:spPr>
          <a:xfrm>
            <a:off x="9628791" y="999946"/>
            <a:ext cx="0" cy="5356374"/>
          </a:xfrm>
          <a:prstGeom prst="line">
            <a:avLst/>
          </a:prstGeom>
          <a:ln w="9525">
            <a:solidFill>
              <a:srgbClr val="000000"/>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E8EBA38-3CDB-577A-3A77-CF92A8CDAEA8}"/>
              </a:ext>
            </a:extLst>
          </p:cNvPr>
          <p:cNvSpPr>
            <a:spLocks noGrp="1"/>
          </p:cNvSpPr>
          <p:nvPr>
            <p:ph type="sldNum" sz="quarter" idx="35"/>
          </p:nvPr>
        </p:nvSpPr>
        <p:spPr/>
        <p:txBody>
          <a:bodyPr/>
          <a:lstStyle/>
          <a:p>
            <a:fld id="{C3BB1ECD-3C15-6449-8A7A-6FD3C9A35B7B}" type="slidenum">
              <a:rPr lang="en-US" smtClean="0"/>
              <a:pPr/>
              <a:t>34</a:t>
            </a:fld>
            <a:endParaRPr lang="en-US"/>
          </a:p>
        </p:txBody>
      </p:sp>
    </p:spTree>
    <p:extLst>
      <p:ext uri="{BB962C8B-B14F-4D97-AF65-F5344CB8AC3E}">
        <p14:creationId xmlns:p14="http://schemas.microsoft.com/office/powerpoint/2010/main" val="834168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noProof="0"/>
              <a:t>Group Shareholder Structure</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en-US" noProof="0"/>
              <a:t>Shareholder Structure (</a:t>
            </a:r>
            <a:r>
              <a:rPr lang="en-US"/>
              <a:t>Jun</a:t>
            </a:r>
            <a:r>
              <a:rPr lang="en-US" noProof="0"/>
              <a:t>’25)</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684962" y="1008097"/>
            <a:ext cx="4537076" cy="332399"/>
          </a:xfrm>
        </p:spPr>
        <p:txBody>
          <a:bodyPr>
            <a:noAutofit/>
          </a:bodyPr>
          <a:lstStyle/>
          <a:p>
            <a:r>
              <a:rPr lang="en-US" noProof="0"/>
              <a:t>Number of Shareholders</a:t>
            </a:r>
          </a:p>
        </p:txBody>
      </p:sp>
      <p:grpSp>
        <p:nvGrpSpPr>
          <p:cNvPr id="14" name="Group 13">
            <a:extLst>
              <a:ext uri="{FF2B5EF4-FFF2-40B4-BE49-F238E27FC236}">
                <a16:creationId xmlns:a16="http://schemas.microsoft.com/office/drawing/2014/main" id="{7102E4C5-3AE4-02D1-48B4-EEE3B68835B3}"/>
              </a:ext>
            </a:extLst>
          </p:cNvPr>
          <p:cNvGrpSpPr/>
          <p:nvPr/>
        </p:nvGrpSpPr>
        <p:grpSpPr>
          <a:xfrm>
            <a:off x="922540" y="1256493"/>
            <a:ext cx="4998200" cy="2349935"/>
            <a:chOff x="1781017" y="2837676"/>
            <a:chExt cx="9918731" cy="4663354"/>
          </a:xfrm>
        </p:grpSpPr>
        <p:grpSp>
          <p:nvGrpSpPr>
            <p:cNvPr id="15" name="Group 14">
              <a:extLst>
                <a:ext uri="{FF2B5EF4-FFF2-40B4-BE49-F238E27FC236}">
                  <a16:creationId xmlns:a16="http://schemas.microsoft.com/office/drawing/2014/main" id="{2C597D2C-1ED7-AF88-E2E1-612038844454}"/>
                </a:ext>
              </a:extLst>
            </p:cNvPr>
            <p:cNvGrpSpPr/>
            <p:nvPr/>
          </p:nvGrpSpPr>
          <p:grpSpPr>
            <a:xfrm>
              <a:off x="1781017" y="2837676"/>
              <a:ext cx="9918731" cy="4663354"/>
              <a:chOff x="1781017" y="2910246"/>
              <a:chExt cx="9918731" cy="4663354"/>
            </a:xfrm>
          </p:grpSpPr>
          <p:graphicFrame>
            <p:nvGraphicFramePr>
              <p:cNvPr id="20" name="Content Placeholder 8">
                <a:extLst>
                  <a:ext uri="{FF2B5EF4-FFF2-40B4-BE49-F238E27FC236}">
                    <a16:creationId xmlns:a16="http://schemas.microsoft.com/office/drawing/2014/main" id="{BEDEABAD-B23E-DA73-C72B-97510093D74B}"/>
                  </a:ext>
                </a:extLst>
              </p:cNvPr>
              <p:cNvGraphicFramePr>
                <a:graphicFrameLocks noChangeAspect="1"/>
              </p:cNvGraphicFramePr>
              <p:nvPr>
                <p:custDataLst>
                  <p:tags r:id="rId1"/>
                </p:custDataLst>
                <p:extLst>
                  <p:ext uri="{D42A27DB-BD31-4B8C-83A1-F6EECF244321}">
                    <p14:modId xmlns:p14="http://schemas.microsoft.com/office/powerpoint/2010/main" val="763196102"/>
                  </p:ext>
                </p:extLst>
              </p:nvPr>
            </p:nvGraphicFramePr>
            <p:xfrm>
              <a:off x="1781017" y="2910246"/>
              <a:ext cx="9918731" cy="4490236"/>
            </p:xfrm>
            <a:graphic>
              <a:graphicData uri="http://schemas.openxmlformats.org/drawingml/2006/chart">
                <c:chart xmlns:c="http://schemas.openxmlformats.org/drawingml/2006/chart" xmlns:r="http://schemas.openxmlformats.org/officeDocument/2006/relationships" r:id="rId4"/>
              </a:graphicData>
            </a:graphic>
          </p:graphicFrame>
          <p:pic>
            <p:nvPicPr>
              <p:cNvPr id="21" name="object 43">
                <a:extLst>
                  <a:ext uri="{FF2B5EF4-FFF2-40B4-BE49-F238E27FC236}">
                    <a16:creationId xmlns:a16="http://schemas.microsoft.com/office/drawing/2014/main" id="{6A97CF37-3553-536B-578D-D3F783091041}"/>
                  </a:ext>
                </a:extLst>
              </p:cNvPr>
              <p:cNvPicPr>
                <a:picLocks noChangeAspect="1"/>
              </p:cNvPicPr>
              <p:nvPr/>
            </p:nvPicPr>
            <p:blipFill>
              <a:blip r:embed="rId5" cstate="print"/>
              <a:stretch>
                <a:fillRect/>
              </a:stretch>
            </p:blipFill>
            <p:spPr>
              <a:xfrm>
                <a:off x="2953963" y="4918883"/>
                <a:ext cx="1680486" cy="362220"/>
              </a:xfrm>
              <a:prstGeom prst="rect">
                <a:avLst/>
              </a:prstGeom>
            </p:spPr>
          </p:pic>
          <p:sp>
            <p:nvSpPr>
              <p:cNvPr id="22" name="TextBox 21">
                <a:extLst>
                  <a:ext uri="{FF2B5EF4-FFF2-40B4-BE49-F238E27FC236}">
                    <a16:creationId xmlns:a16="http://schemas.microsoft.com/office/drawing/2014/main" id="{F0DB37D6-ACC5-EA6A-E59C-2F027BD4ECFD}"/>
                  </a:ext>
                </a:extLst>
              </p:cNvPr>
              <p:cNvSpPr txBox="1"/>
              <p:nvPr/>
            </p:nvSpPr>
            <p:spPr>
              <a:xfrm>
                <a:off x="3794205" y="7023906"/>
                <a:ext cx="2306296" cy="549694"/>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p>
                <a:pPr marL="0" marR="0" lvl="0" indent="0" algn="r" defTabSz="2181404"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0" normalizeH="0" baseline="0" noProof="0">
                    <a:ln>
                      <a:noFill/>
                    </a:ln>
                    <a:solidFill>
                      <a:srgbClr val="05164D"/>
                    </a:solidFill>
                    <a:effectLst/>
                    <a:uLnTx/>
                    <a:uFillTx/>
                    <a:latin typeface="+mj-lt"/>
                    <a:sym typeface="Helvetica Neue"/>
                  </a:rPr>
                  <a:t>Algirdas Butkus</a:t>
                </a:r>
                <a:br>
                  <a:rPr kumimoji="0" lang="en-US" sz="900" b="0" i="0" u="none" strike="noStrike" kern="1200" cap="none" spc="0" normalizeH="0" baseline="0" noProof="0">
                    <a:ln>
                      <a:noFill/>
                    </a:ln>
                    <a:solidFill>
                      <a:srgbClr val="05164D"/>
                    </a:solidFill>
                    <a:effectLst/>
                    <a:uLnTx/>
                    <a:uFillTx/>
                    <a:latin typeface="+mj-lt"/>
                    <a:sym typeface="Helvetica Neue"/>
                  </a:rPr>
                </a:br>
                <a:r>
                  <a:rPr kumimoji="0" lang="en-US" sz="900" b="0" i="0" u="none" strike="noStrike" kern="1200" cap="none" spc="0" normalizeH="0" baseline="0" noProof="0">
                    <a:ln>
                      <a:noFill/>
                    </a:ln>
                    <a:solidFill>
                      <a:srgbClr val="05164D"/>
                    </a:solidFill>
                    <a:effectLst/>
                    <a:uLnTx/>
                    <a:uFillTx/>
                    <a:latin typeface="+mj-lt"/>
                    <a:sym typeface="Helvetica Neue"/>
                  </a:rPr>
                  <a:t>(One of the Founders)</a:t>
                </a:r>
              </a:p>
            </p:txBody>
          </p:sp>
          <p:sp>
            <p:nvSpPr>
              <p:cNvPr id="23" name="TextBox 22">
                <a:extLst>
                  <a:ext uri="{FF2B5EF4-FFF2-40B4-BE49-F238E27FC236}">
                    <a16:creationId xmlns:a16="http://schemas.microsoft.com/office/drawing/2014/main" id="{4BD37314-C46F-AE04-825F-415FAFA27AE5}"/>
                  </a:ext>
                </a:extLst>
              </p:cNvPr>
              <p:cNvSpPr txBox="1"/>
              <p:nvPr/>
            </p:nvSpPr>
            <p:spPr>
              <a:xfrm>
                <a:off x="8583295" y="3683783"/>
                <a:ext cx="2222128" cy="54969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marL="0" marR="0" lvl="0" indent="0" algn="l" defTabSz="2181404"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0" normalizeH="0" baseline="0" noProof="0">
                    <a:ln>
                      <a:noFill/>
                    </a:ln>
                    <a:solidFill>
                      <a:srgbClr val="05164D"/>
                    </a:solidFill>
                    <a:effectLst/>
                    <a:uLnTx/>
                    <a:uFillTx/>
                    <a:latin typeface="+mj-lt"/>
                    <a:sym typeface="Helvetica Neue"/>
                  </a:rPr>
                  <a:t>Other Domestic Investors</a:t>
                </a:r>
              </a:p>
            </p:txBody>
          </p:sp>
          <p:sp>
            <p:nvSpPr>
              <p:cNvPr id="26" name="TextBox 25">
                <a:extLst>
                  <a:ext uri="{FF2B5EF4-FFF2-40B4-BE49-F238E27FC236}">
                    <a16:creationId xmlns:a16="http://schemas.microsoft.com/office/drawing/2014/main" id="{757A77AB-8BDC-2C60-47D4-D4117E07310B}"/>
                  </a:ext>
                </a:extLst>
              </p:cNvPr>
              <p:cNvSpPr txBox="1"/>
              <p:nvPr/>
            </p:nvSpPr>
            <p:spPr>
              <a:xfrm>
                <a:off x="7548806" y="6846483"/>
                <a:ext cx="2363054" cy="54969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marL="0" marR="0" lvl="0" indent="0" algn="l" defTabSz="2181404"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0" normalizeH="0" baseline="0" noProof="0">
                    <a:ln>
                      <a:noFill/>
                    </a:ln>
                    <a:solidFill>
                      <a:srgbClr val="05164D"/>
                    </a:solidFill>
                    <a:effectLst/>
                    <a:uLnTx/>
                    <a:uFillTx/>
                    <a:latin typeface="+mj-lt"/>
                    <a:sym typeface="Helvetica Neue"/>
                  </a:rPr>
                  <a:t>Other Foreign Investors</a:t>
                </a:r>
              </a:p>
            </p:txBody>
          </p:sp>
        </p:grpSp>
        <p:pic>
          <p:nvPicPr>
            <p:cNvPr id="16" name="Picture 2" descr="Attachment">
              <a:extLst>
                <a:ext uri="{FF2B5EF4-FFF2-40B4-BE49-F238E27FC236}">
                  <a16:creationId xmlns:a16="http://schemas.microsoft.com/office/drawing/2014/main" id="{1E5C3F25-FD58-732F-63DF-5CB2E30E86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0867" y="6377576"/>
              <a:ext cx="1967231" cy="4918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9625E3-BBE7-AF20-E60D-C4F40801831B}"/>
                </a:ext>
              </a:extLst>
            </p:cNvPr>
            <p:cNvPicPr>
              <a:picLocks noChangeAspect="1"/>
            </p:cNvPicPr>
            <p:nvPr/>
          </p:nvPicPr>
          <p:blipFill>
            <a:blip r:embed="rId7"/>
            <a:stretch>
              <a:fillRect/>
            </a:stretch>
          </p:blipFill>
          <p:spPr>
            <a:xfrm>
              <a:off x="3303078" y="3403446"/>
              <a:ext cx="1885984" cy="546935"/>
            </a:xfrm>
            <a:prstGeom prst="rect">
              <a:avLst/>
            </a:prstGeom>
          </p:spPr>
        </p:pic>
        <p:pic>
          <p:nvPicPr>
            <p:cNvPr id="19" name="Picture 4" descr="EBRD Logo, symbol, meaning, history, PNG, brand">
              <a:extLst>
                <a:ext uri="{FF2B5EF4-FFF2-40B4-BE49-F238E27FC236}">
                  <a16:creationId xmlns:a16="http://schemas.microsoft.com/office/drawing/2014/main" id="{B4D4F498-990D-C5AE-FCD9-0B721517831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7469" b="29366"/>
            <a:stretch/>
          </p:blipFill>
          <p:spPr bwMode="auto">
            <a:xfrm>
              <a:off x="2229635" y="5581352"/>
              <a:ext cx="2799997" cy="679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D5CF732D-0F69-6ADB-6DB7-4D3456F59DFF}"/>
              </a:ext>
            </a:extLst>
          </p:cNvPr>
          <p:cNvGrpSpPr/>
          <p:nvPr/>
        </p:nvGrpSpPr>
        <p:grpSpPr>
          <a:xfrm>
            <a:off x="380999" y="3822816"/>
            <a:ext cx="5768342" cy="2391164"/>
            <a:chOff x="380998" y="3971536"/>
            <a:chExt cx="5768342" cy="2391164"/>
          </a:xfrm>
        </p:grpSpPr>
        <p:sp>
          <p:nvSpPr>
            <p:cNvPr id="27" name="Rounded Rectangle 1">
              <a:extLst>
                <a:ext uri="{FF2B5EF4-FFF2-40B4-BE49-F238E27FC236}">
                  <a16:creationId xmlns:a16="http://schemas.microsoft.com/office/drawing/2014/main" id="{CB43BD19-1C6C-54A8-9577-80A1FBC43260}"/>
                </a:ext>
              </a:extLst>
            </p:cNvPr>
            <p:cNvSpPr/>
            <p:nvPr/>
          </p:nvSpPr>
          <p:spPr>
            <a:xfrm>
              <a:off x="380998" y="3971536"/>
              <a:ext cx="5768342" cy="2391164"/>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8" name="Text Placeholder 11">
              <a:extLst>
                <a:ext uri="{FF2B5EF4-FFF2-40B4-BE49-F238E27FC236}">
                  <a16:creationId xmlns:a16="http://schemas.microsoft.com/office/drawing/2014/main" id="{798000A6-F6BD-B2D6-D9F5-5E991D3F047F}"/>
                </a:ext>
              </a:extLst>
            </p:cNvPr>
            <p:cNvSpPr txBox="1">
              <a:spLocks/>
            </p:cNvSpPr>
            <p:nvPr/>
          </p:nvSpPr>
          <p:spPr>
            <a:xfrm>
              <a:off x="1854278" y="4166657"/>
              <a:ext cx="3676193" cy="33078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7588">
                <a:spcBef>
                  <a:spcPts val="600"/>
                </a:spcBef>
                <a:buClr>
                  <a:schemeClr val="accent1"/>
                </a:buClr>
                <a:buNone/>
              </a:pPr>
              <a:r>
                <a:rPr lang="en-US" sz="900"/>
                <a:t>Listed Baltic asset management group established in 1991 and currently managing around €1bn AUM</a:t>
              </a:r>
            </a:p>
          </p:txBody>
        </p:sp>
        <p:pic>
          <p:nvPicPr>
            <p:cNvPr id="29" name="object 43">
              <a:extLst>
                <a:ext uri="{FF2B5EF4-FFF2-40B4-BE49-F238E27FC236}">
                  <a16:creationId xmlns:a16="http://schemas.microsoft.com/office/drawing/2014/main" id="{521197F4-AC20-8FD4-AC36-A10562CFB02D}"/>
                </a:ext>
              </a:extLst>
            </p:cNvPr>
            <p:cNvPicPr>
              <a:picLocks noChangeAspect="1"/>
            </p:cNvPicPr>
            <p:nvPr/>
          </p:nvPicPr>
          <p:blipFill>
            <a:blip r:embed="rId5" cstate="print"/>
            <a:stretch>
              <a:fillRect/>
            </a:stretch>
          </p:blipFill>
          <p:spPr>
            <a:xfrm>
              <a:off x="968238" y="4710067"/>
              <a:ext cx="736258" cy="158696"/>
            </a:xfrm>
            <a:prstGeom prst="rect">
              <a:avLst/>
            </a:prstGeom>
          </p:spPr>
        </p:pic>
        <p:pic>
          <p:nvPicPr>
            <p:cNvPr id="31" name="Picture 30">
              <a:extLst>
                <a:ext uri="{FF2B5EF4-FFF2-40B4-BE49-F238E27FC236}">
                  <a16:creationId xmlns:a16="http://schemas.microsoft.com/office/drawing/2014/main" id="{B78B1FCE-6FBF-7DAD-BE61-E9A517544912}"/>
                </a:ext>
              </a:extLst>
            </p:cNvPr>
            <p:cNvPicPr>
              <a:picLocks noChangeAspect="1"/>
            </p:cNvPicPr>
            <p:nvPr/>
          </p:nvPicPr>
          <p:blipFill>
            <a:blip r:embed="rId7"/>
            <a:stretch>
              <a:fillRect/>
            </a:stretch>
          </p:blipFill>
          <p:spPr>
            <a:xfrm>
              <a:off x="807718" y="4186212"/>
              <a:ext cx="883924" cy="256338"/>
            </a:xfrm>
            <a:prstGeom prst="rect">
              <a:avLst/>
            </a:prstGeom>
          </p:spPr>
        </p:pic>
        <p:pic>
          <p:nvPicPr>
            <p:cNvPr id="32" name="Picture 2" descr="Attachment">
              <a:extLst>
                <a:ext uri="{FF2B5EF4-FFF2-40B4-BE49-F238E27FC236}">
                  <a16:creationId xmlns:a16="http://schemas.microsoft.com/office/drawing/2014/main" id="{9203D817-2272-80BB-62FD-54AD5F918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488" y="5719765"/>
              <a:ext cx="881733" cy="2204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EBRD Logo, symbol, meaning, history, PNG, brand">
              <a:extLst>
                <a:ext uri="{FF2B5EF4-FFF2-40B4-BE49-F238E27FC236}">
                  <a16:creationId xmlns:a16="http://schemas.microsoft.com/office/drawing/2014/main" id="{19F34E1C-8594-448B-7BB6-70F91CC33D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7469" b="29366"/>
            <a:stretch/>
          </p:blipFill>
          <p:spPr bwMode="auto">
            <a:xfrm>
              <a:off x="599222" y="5169813"/>
              <a:ext cx="1097792" cy="266546"/>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11">
              <a:extLst>
                <a:ext uri="{FF2B5EF4-FFF2-40B4-BE49-F238E27FC236}">
                  <a16:creationId xmlns:a16="http://schemas.microsoft.com/office/drawing/2014/main" id="{1214095D-EB6C-283D-7BD7-A3728CBA01A5}"/>
                </a:ext>
              </a:extLst>
            </p:cNvPr>
            <p:cNvSpPr txBox="1">
              <a:spLocks/>
            </p:cNvSpPr>
            <p:nvPr/>
          </p:nvSpPr>
          <p:spPr>
            <a:xfrm>
              <a:off x="1854278" y="4643689"/>
              <a:ext cx="4150282" cy="38998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7588">
                <a:spcBef>
                  <a:spcPts val="600"/>
                </a:spcBef>
                <a:buClr>
                  <a:schemeClr val="accent1"/>
                </a:buClr>
                <a:buNone/>
              </a:pPr>
              <a:r>
                <a:rPr lang="en-US" sz="900"/>
                <a:t>Family office investing surplus capital of </a:t>
              </a:r>
              <a:r>
                <a:rPr lang="en-US" sz="900" err="1"/>
                <a:t>Girteka</a:t>
              </a:r>
              <a:r>
                <a:rPr lang="en-US" sz="900"/>
                <a:t> (Europe’s leading asset-based road transportation company with &gt;€2bn yearly turnover)</a:t>
              </a:r>
            </a:p>
          </p:txBody>
        </p:sp>
        <p:sp>
          <p:nvSpPr>
            <p:cNvPr id="36" name="Text Placeholder 11">
              <a:extLst>
                <a:ext uri="{FF2B5EF4-FFF2-40B4-BE49-F238E27FC236}">
                  <a16:creationId xmlns:a16="http://schemas.microsoft.com/office/drawing/2014/main" id="{47E6B840-C541-33C5-151D-A0E1680D5147}"/>
                </a:ext>
              </a:extLst>
            </p:cNvPr>
            <p:cNvSpPr txBox="1">
              <a:spLocks/>
            </p:cNvSpPr>
            <p:nvPr/>
          </p:nvSpPr>
          <p:spPr>
            <a:xfrm>
              <a:off x="1854278" y="5121004"/>
              <a:ext cx="4066462" cy="34852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7588">
                <a:spcBef>
                  <a:spcPts val="600"/>
                </a:spcBef>
                <a:buClr>
                  <a:schemeClr val="accent1"/>
                </a:buClr>
                <a:buNone/>
              </a:pPr>
              <a:r>
                <a:rPr lang="en-US" sz="900"/>
                <a:t>Multilateral developmental investment bank with &gt;€70bn AUM using investment as a tool to build market economies</a:t>
              </a:r>
            </a:p>
          </p:txBody>
        </p:sp>
        <p:sp>
          <p:nvSpPr>
            <p:cNvPr id="37" name="Text Placeholder 11">
              <a:extLst>
                <a:ext uri="{FF2B5EF4-FFF2-40B4-BE49-F238E27FC236}">
                  <a16:creationId xmlns:a16="http://schemas.microsoft.com/office/drawing/2014/main" id="{30746F3E-82FC-FB79-B92A-AFFD29262F82}"/>
                </a:ext>
              </a:extLst>
            </p:cNvPr>
            <p:cNvSpPr txBox="1">
              <a:spLocks/>
            </p:cNvSpPr>
            <p:nvPr/>
          </p:nvSpPr>
          <p:spPr>
            <a:xfrm>
              <a:off x="1854278" y="5549632"/>
              <a:ext cx="4198089" cy="636529"/>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17588">
                <a:spcBef>
                  <a:spcPts val="600"/>
                </a:spcBef>
                <a:buClr>
                  <a:schemeClr val="accent1"/>
                </a:buClr>
                <a:buNone/>
              </a:pPr>
              <a:r>
                <a:rPr lang="en-US" sz="900"/>
                <a:t>Business accelerator and investor that, among other companies, kickstarted cybersecurity powerhouse Nord Security and </a:t>
              </a:r>
              <a:r>
                <a:rPr lang="en-US" sz="900" err="1"/>
                <a:t>Surfshark</a:t>
              </a:r>
              <a:r>
                <a:rPr lang="en-US" sz="900"/>
                <a:t>, web intelligence collection platform </a:t>
              </a:r>
              <a:r>
                <a:rPr lang="en-US" sz="900" err="1"/>
                <a:t>Oxylabs</a:t>
              </a:r>
              <a:r>
                <a:rPr lang="en-US" sz="900"/>
                <a:t>, Cyber Care, and more. Implied valuation post latest funding of &gt;€3bn</a:t>
              </a:r>
            </a:p>
          </p:txBody>
        </p:sp>
      </p:grpSp>
      <p:graphicFrame>
        <p:nvGraphicFramePr>
          <p:cNvPr id="38" name="Chart 37">
            <a:extLst>
              <a:ext uri="{FF2B5EF4-FFF2-40B4-BE49-F238E27FC236}">
                <a16:creationId xmlns:a16="http://schemas.microsoft.com/office/drawing/2014/main" id="{E4145E3B-8F1F-D874-22AD-2BD2A05974CC}"/>
              </a:ext>
            </a:extLst>
          </p:cNvPr>
          <p:cNvGraphicFramePr/>
          <p:nvPr>
            <p:extLst>
              <p:ext uri="{D42A27DB-BD31-4B8C-83A1-F6EECF244321}">
                <p14:modId xmlns:p14="http://schemas.microsoft.com/office/powerpoint/2010/main" val="1514224223"/>
              </p:ext>
            </p:extLst>
          </p:nvPr>
        </p:nvGraphicFramePr>
        <p:xfrm>
          <a:off x="6684962" y="655320"/>
          <a:ext cx="5057458" cy="5194583"/>
        </p:xfrm>
        <a:graphic>
          <a:graphicData uri="http://schemas.openxmlformats.org/drawingml/2006/chart">
            <c:chart xmlns:c="http://schemas.openxmlformats.org/drawingml/2006/chart" xmlns:r="http://schemas.openxmlformats.org/officeDocument/2006/relationships" r:id="rId10"/>
          </a:graphicData>
        </a:graphic>
      </p:graphicFrame>
      <p:sp>
        <p:nvSpPr>
          <p:cNvPr id="6" name="Slide Number Placeholder 5">
            <a:extLst>
              <a:ext uri="{FF2B5EF4-FFF2-40B4-BE49-F238E27FC236}">
                <a16:creationId xmlns:a16="http://schemas.microsoft.com/office/drawing/2014/main" id="{6DB60C04-A56D-6799-C72D-77BA5A42B056}"/>
              </a:ext>
            </a:extLst>
          </p:cNvPr>
          <p:cNvSpPr>
            <a:spLocks noGrp="1"/>
          </p:cNvSpPr>
          <p:nvPr>
            <p:ph type="sldNum" sz="quarter" idx="35"/>
          </p:nvPr>
        </p:nvSpPr>
        <p:spPr/>
        <p:txBody>
          <a:bodyPr/>
          <a:lstStyle/>
          <a:p>
            <a:fld id="{C3BB1ECD-3C15-6449-8A7A-6FD3C9A35B7B}" type="slidenum">
              <a:rPr lang="en-US" smtClean="0"/>
              <a:pPr/>
              <a:t>35</a:t>
            </a:fld>
            <a:endParaRPr lang="en-US"/>
          </a:p>
        </p:txBody>
      </p:sp>
    </p:spTree>
    <p:extLst>
      <p:ext uri="{BB962C8B-B14F-4D97-AF65-F5344CB8AC3E}">
        <p14:creationId xmlns:p14="http://schemas.microsoft.com/office/powerpoint/2010/main" val="1998808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lt-LT" noProof="0"/>
              <a:t>Artea </a:t>
            </a:r>
            <a:r>
              <a:rPr lang="en-US" noProof="0"/>
              <a:t>Market Share in Lithuania</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380999" y="6525601"/>
            <a:ext cx="2667000" cy="332399"/>
          </a:xfrm>
        </p:spPr>
        <p:txBody>
          <a:bodyPr/>
          <a:lstStyle/>
          <a:p>
            <a:pPr algn="l"/>
            <a:r>
              <a:rPr lang="en-US" noProof="0"/>
              <a:t>Notes: (1) Market share statistics as of 1Q’25</a:t>
            </a:r>
            <a:br>
              <a:rPr lang="en-US" noProof="0"/>
            </a:br>
            <a:r>
              <a:rPr lang="en-US" noProof="0"/>
              <a:t>Source: Bank of Lithuania (</a:t>
            </a:r>
            <a:r>
              <a:rPr lang="en-US" noProof="0" err="1"/>
              <a:t>BoL</a:t>
            </a:r>
            <a:r>
              <a:rPr lang="en-US" noProof="0"/>
              <a:t>) and Lithuanian Banking Association (LBA)</a:t>
            </a:r>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en-US" noProof="0"/>
              <a:t>Loan Portfolio Market</a:t>
            </a:r>
            <a:r>
              <a:rPr lang="en-US" baseline="30000" noProof="0"/>
              <a:t>(1)</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096000" y="1008097"/>
            <a:ext cx="5126038" cy="332399"/>
          </a:xfrm>
        </p:spPr>
        <p:txBody>
          <a:bodyPr>
            <a:noAutofit/>
          </a:bodyPr>
          <a:lstStyle/>
          <a:p>
            <a:r>
              <a:rPr lang="en-US" noProof="0"/>
              <a:t>Corporate Lending</a:t>
            </a:r>
            <a:r>
              <a:rPr lang="en-US" baseline="30000" noProof="0"/>
              <a:t>(1)</a:t>
            </a:r>
            <a:endParaRPr lang="en-US" noProof="0"/>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844430"/>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Mortgage</a:t>
            </a:r>
            <a:r>
              <a:rPr lang="en-US" baseline="30000" noProof="0"/>
              <a:t>(1)</a:t>
            </a:r>
            <a:endParaRPr lang="en-US" noProof="0"/>
          </a:p>
        </p:txBody>
      </p:sp>
      <p:sp>
        <p:nvSpPr>
          <p:cNvPr id="3" name="Text Placeholder 24">
            <a:extLst>
              <a:ext uri="{FF2B5EF4-FFF2-40B4-BE49-F238E27FC236}">
                <a16:creationId xmlns:a16="http://schemas.microsoft.com/office/drawing/2014/main" id="{297D80FE-89F0-C4F4-D7B5-0C4340964A87}"/>
              </a:ext>
            </a:extLst>
          </p:cNvPr>
          <p:cNvSpPr txBox="1">
            <a:spLocks/>
          </p:cNvSpPr>
          <p:nvPr/>
        </p:nvSpPr>
        <p:spPr>
          <a:xfrm>
            <a:off x="6096000" y="3848750"/>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a:t>Consumer Financing</a:t>
            </a:r>
            <a:r>
              <a:rPr lang="en-US" baseline="30000" noProof="0"/>
              <a:t>(1)</a:t>
            </a:r>
            <a:endParaRPr lang="en-US" noProof="0"/>
          </a:p>
        </p:txBody>
      </p:sp>
      <p:graphicFrame>
        <p:nvGraphicFramePr>
          <p:cNvPr id="4" name="Content Placeholder 8">
            <a:extLst>
              <a:ext uri="{FF2B5EF4-FFF2-40B4-BE49-F238E27FC236}">
                <a16:creationId xmlns:a16="http://schemas.microsoft.com/office/drawing/2014/main" id="{68A24B65-35A4-A7B5-5EBB-549D425224C1}"/>
              </a:ext>
            </a:extLst>
          </p:cNvPr>
          <p:cNvGraphicFramePr>
            <a:graphicFrameLocks noGrp="1"/>
          </p:cNvGraphicFramePr>
          <p:nvPr>
            <p:ph sz="quarter" idx="24"/>
            <p:extLst>
              <p:ext uri="{D42A27DB-BD31-4B8C-83A1-F6EECF244321}">
                <p14:modId xmlns:p14="http://schemas.microsoft.com/office/powerpoint/2010/main" val="2357318801"/>
              </p:ext>
            </p:extLst>
          </p:nvPr>
        </p:nvGraphicFramePr>
        <p:xfrm>
          <a:off x="1820184" y="1252703"/>
          <a:ext cx="3758461" cy="2155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a:extLst>
              <a:ext uri="{FF2B5EF4-FFF2-40B4-BE49-F238E27FC236}">
                <a16:creationId xmlns:a16="http://schemas.microsoft.com/office/drawing/2014/main" id="{7D5E67F3-71EE-FE37-1E7C-4474B0C4847B}"/>
              </a:ext>
            </a:extLst>
          </p:cNvPr>
          <p:cNvGraphicFramePr>
            <a:graphicFrameLocks/>
          </p:cNvGraphicFramePr>
          <p:nvPr>
            <p:extLst>
              <p:ext uri="{D42A27DB-BD31-4B8C-83A1-F6EECF244321}">
                <p14:modId xmlns:p14="http://schemas.microsoft.com/office/powerpoint/2010/main" val="2176454261"/>
              </p:ext>
            </p:extLst>
          </p:nvPr>
        </p:nvGraphicFramePr>
        <p:xfrm>
          <a:off x="1820184" y="4042915"/>
          <a:ext cx="3758461" cy="21552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8">
            <a:extLst>
              <a:ext uri="{FF2B5EF4-FFF2-40B4-BE49-F238E27FC236}">
                <a16:creationId xmlns:a16="http://schemas.microsoft.com/office/drawing/2014/main" id="{D7346191-F870-84C4-270E-E81B766BAB8E}"/>
              </a:ext>
            </a:extLst>
          </p:cNvPr>
          <p:cNvGraphicFramePr>
            <a:graphicFrameLocks/>
          </p:cNvGraphicFramePr>
          <p:nvPr>
            <p:extLst>
              <p:ext uri="{D42A27DB-BD31-4B8C-83A1-F6EECF244321}">
                <p14:modId xmlns:p14="http://schemas.microsoft.com/office/powerpoint/2010/main" val="781880227"/>
              </p:ext>
            </p:extLst>
          </p:nvPr>
        </p:nvGraphicFramePr>
        <p:xfrm>
          <a:off x="7264769" y="1252703"/>
          <a:ext cx="3758461" cy="21552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ontent Placeholder 8">
            <a:extLst>
              <a:ext uri="{FF2B5EF4-FFF2-40B4-BE49-F238E27FC236}">
                <a16:creationId xmlns:a16="http://schemas.microsoft.com/office/drawing/2014/main" id="{D140B797-41A4-A6CC-A086-9CA786376108}"/>
              </a:ext>
            </a:extLst>
          </p:cNvPr>
          <p:cNvGraphicFramePr>
            <a:graphicFrameLocks/>
          </p:cNvGraphicFramePr>
          <p:nvPr>
            <p:extLst>
              <p:ext uri="{D42A27DB-BD31-4B8C-83A1-F6EECF244321}">
                <p14:modId xmlns:p14="http://schemas.microsoft.com/office/powerpoint/2010/main" val="236959383"/>
              </p:ext>
            </p:extLst>
          </p:nvPr>
        </p:nvGraphicFramePr>
        <p:xfrm>
          <a:off x="7264769" y="4042915"/>
          <a:ext cx="3758461" cy="2155219"/>
        </p:xfrm>
        <a:graphic>
          <a:graphicData uri="http://schemas.openxmlformats.org/drawingml/2006/chart">
            <c:chart xmlns:c="http://schemas.openxmlformats.org/drawingml/2006/chart" xmlns:r="http://schemas.openxmlformats.org/officeDocument/2006/relationships" r:id="rId6"/>
          </a:graphicData>
        </a:graphic>
      </p:graphicFrame>
      <p:sp>
        <p:nvSpPr>
          <p:cNvPr id="12" name="Slide Number Placeholder 11">
            <a:extLst>
              <a:ext uri="{FF2B5EF4-FFF2-40B4-BE49-F238E27FC236}">
                <a16:creationId xmlns:a16="http://schemas.microsoft.com/office/drawing/2014/main" id="{75DAE378-3DDC-E581-30BB-9DB9A7AAD6DF}"/>
              </a:ext>
            </a:extLst>
          </p:cNvPr>
          <p:cNvSpPr>
            <a:spLocks noGrp="1"/>
          </p:cNvSpPr>
          <p:nvPr>
            <p:ph type="sldNum" sz="quarter" idx="35"/>
          </p:nvPr>
        </p:nvSpPr>
        <p:spPr/>
        <p:txBody>
          <a:bodyPr/>
          <a:lstStyle/>
          <a:p>
            <a:fld id="{C3BB1ECD-3C15-6449-8A7A-6FD3C9A35B7B}" type="slidenum">
              <a:rPr lang="en-US" smtClean="0"/>
              <a:pPr/>
              <a:t>36</a:t>
            </a:fld>
            <a:endParaRPr lang="en-US"/>
          </a:p>
        </p:txBody>
      </p:sp>
    </p:spTree>
    <p:extLst>
      <p:ext uri="{BB962C8B-B14F-4D97-AF65-F5344CB8AC3E}">
        <p14:creationId xmlns:p14="http://schemas.microsoft.com/office/powerpoint/2010/main" val="285011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C1217-335E-42D9-1594-A2E3D16D0654}"/>
            </a:ext>
          </a:extLst>
        </p:cNvPr>
        <p:cNvGrpSpPr/>
        <p:nvPr/>
      </p:nvGrpSpPr>
      <p:grpSpPr>
        <a:xfrm>
          <a:off x="0" y="0"/>
          <a:ext cx="0" cy="0"/>
          <a:chOff x="0" y="0"/>
          <a:chExt cx="0" cy="0"/>
        </a:xfrm>
      </p:grpSpPr>
      <p:sp>
        <p:nvSpPr>
          <p:cNvPr id="26" name="Rounded Rectangle 1">
            <a:extLst>
              <a:ext uri="{FF2B5EF4-FFF2-40B4-BE49-F238E27FC236}">
                <a16:creationId xmlns:a16="http://schemas.microsoft.com/office/drawing/2014/main" id="{1686FFF9-D45F-5584-26A4-8C2048634954}"/>
              </a:ext>
            </a:extLst>
          </p:cNvPr>
          <p:cNvSpPr/>
          <p:nvPr/>
        </p:nvSpPr>
        <p:spPr>
          <a:xfrm>
            <a:off x="264478" y="1236078"/>
            <a:ext cx="5435818" cy="4876012"/>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 name="Title 1">
            <a:extLst>
              <a:ext uri="{FF2B5EF4-FFF2-40B4-BE49-F238E27FC236}">
                <a16:creationId xmlns:a16="http://schemas.microsoft.com/office/drawing/2014/main" id="{048E86CC-246B-75E5-6A65-95C8A4689D91}"/>
              </a:ext>
            </a:extLst>
          </p:cNvPr>
          <p:cNvSpPr>
            <a:spLocks noGrp="1"/>
          </p:cNvSpPr>
          <p:nvPr>
            <p:ph type="title"/>
          </p:nvPr>
        </p:nvSpPr>
        <p:spPr>
          <a:xfrm>
            <a:off x="380999" y="381000"/>
            <a:ext cx="8763001" cy="332399"/>
          </a:xfrm>
        </p:spPr>
        <p:txBody>
          <a:bodyPr/>
          <a:lstStyle/>
          <a:p>
            <a:r>
              <a:rPr lang="en-US"/>
              <a:t>Recent Trends and Macroeconomic Outlook</a:t>
            </a:r>
          </a:p>
        </p:txBody>
      </p:sp>
      <p:sp>
        <p:nvSpPr>
          <p:cNvPr id="17" name="Text Placeholder 16">
            <a:extLst>
              <a:ext uri="{FF2B5EF4-FFF2-40B4-BE49-F238E27FC236}">
                <a16:creationId xmlns:a16="http://schemas.microsoft.com/office/drawing/2014/main" id="{0B916F25-8F35-A3D5-939A-E8B27F037521}"/>
              </a:ext>
            </a:extLst>
          </p:cNvPr>
          <p:cNvSpPr>
            <a:spLocks noGrp="1"/>
          </p:cNvSpPr>
          <p:nvPr>
            <p:ph type="body" sz="quarter" idx="19"/>
          </p:nvPr>
        </p:nvSpPr>
        <p:spPr>
          <a:xfrm>
            <a:off x="380999" y="791578"/>
            <a:ext cx="5973113" cy="332399"/>
          </a:xfrm>
        </p:spPr>
        <p:txBody>
          <a:bodyPr>
            <a:noAutofit/>
          </a:bodyPr>
          <a:lstStyle/>
          <a:p>
            <a:r>
              <a:rPr lang="en-US"/>
              <a:t>GDP to Grow 2.7% in 2025, Though Political Risks Persist</a:t>
            </a:r>
          </a:p>
        </p:txBody>
      </p:sp>
      <p:sp>
        <p:nvSpPr>
          <p:cNvPr id="25" name="Text Placeholder 24">
            <a:extLst>
              <a:ext uri="{FF2B5EF4-FFF2-40B4-BE49-F238E27FC236}">
                <a16:creationId xmlns:a16="http://schemas.microsoft.com/office/drawing/2014/main" id="{FAE8F190-1CB6-5616-12AA-C2465C942CD9}"/>
              </a:ext>
            </a:extLst>
          </p:cNvPr>
          <p:cNvSpPr>
            <a:spLocks noGrp="1"/>
          </p:cNvSpPr>
          <p:nvPr>
            <p:ph type="body" sz="quarter" idx="31"/>
          </p:nvPr>
        </p:nvSpPr>
        <p:spPr>
          <a:xfrm>
            <a:off x="6096000" y="1182206"/>
            <a:ext cx="3886735" cy="332399"/>
          </a:xfrm>
        </p:spPr>
        <p:txBody>
          <a:bodyPr>
            <a:noAutofit/>
          </a:bodyPr>
          <a:lstStyle/>
          <a:p>
            <a:r>
              <a:rPr lang="en-US" sz="1100"/>
              <a:t>Lithuania's macroeconomic forecasts, %</a:t>
            </a:r>
          </a:p>
        </p:txBody>
      </p:sp>
      <p:sp>
        <p:nvSpPr>
          <p:cNvPr id="27" name="Text Placeholder 11">
            <a:extLst>
              <a:ext uri="{FF2B5EF4-FFF2-40B4-BE49-F238E27FC236}">
                <a16:creationId xmlns:a16="http://schemas.microsoft.com/office/drawing/2014/main" id="{DA6A8E34-719F-51C9-B692-C7A8C5A99C86}"/>
              </a:ext>
            </a:extLst>
          </p:cNvPr>
          <p:cNvSpPr txBox="1">
            <a:spLocks/>
          </p:cNvSpPr>
          <p:nvPr/>
        </p:nvSpPr>
        <p:spPr>
          <a:xfrm>
            <a:off x="380999" y="1427032"/>
            <a:ext cx="4930141" cy="428034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Clr>
                <a:schemeClr val="accent1"/>
              </a:buClr>
              <a:buFont typeface="Wingdings" panose="05000000000000000000" pitchFamily="2" charset="2"/>
              <a:buChar char="§"/>
            </a:pPr>
            <a:r>
              <a:rPr lang="en-US" sz="1000" b="1"/>
              <a:t>Lithuania’s economy began 2025 on a high note, recording the most robust GDP performance in the EU</a:t>
            </a:r>
          </a:p>
          <a:p>
            <a:pPr>
              <a:spcBef>
                <a:spcPts val="1800"/>
              </a:spcBef>
              <a:buClr>
                <a:schemeClr val="accent1"/>
              </a:buClr>
              <a:buFont typeface="Wingdings" panose="05000000000000000000" pitchFamily="2" charset="2"/>
              <a:buChar char="§"/>
            </a:pPr>
            <a:r>
              <a:rPr lang="en-US" sz="1000" b="1"/>
              <a:t>Overall economic activity is being stimulated by decreasing interest rates and accelerating credit growth</a:t>
            </a:r>
          </a:p>
          <a:p>
            <a:pPr>
              <a:spcBef>
                <a:spcPts val="1800"/>
              </a:spcBef>
              <a:buClr>
                <a:schemeClr val="accent1"/>
              </a:buClr>
              <a:buFont typeface="Wingdings" panose="05000000000000000000" pitchFamily="2" charset="2"/>
              <a:buChar char="§"/>
            </a:pPr>
            <a:r>
              <a:rPr lang="en-US" sz="1000"/>
              <a:t>Higher-frequency data suggests that, despite external headwinds, the country’s economic </a:t>
            </a:r>
            <a:r>
              <a:rPr lang="en-US" sz="1000" b="1"/>
              <a:t>growth has remained broad-based and is likely to maintain momentum</a:t>
            </a:r>
            <a:r>
              <a:rPr lang="en-US" sz="1000"/>
              <a:t> </a:t>
            </a:r>
          </a:p>
          <a:p>
            <a:pPr>
              <a:spcBef>
                <a:spcPts val="1800"/>
              </a:spcBef>
              <a:buClr>
                <a:schemeClr val="accent1"/>
              </a:buClr>
              <a:buFont typeface="Wingdings" panose="05000000000000000000" pitchFamily="2" charset="2"/>
              <a:buChar char="§"/>
            </a:pPr>
            <a:r>
              <a:rPr lang="en-US" sz="1000" b="1"/>
              <a:t>Investment is expected to accelerate</a:t>
            </a:r>
            <a:r>
              <a:rPr lang="en-US" sz="1000"/>
              <a:t> due to the cyclical recovery, projected increases in EU structural and RRF funding, and both EU and local fiscal expansion in line with the pledge to raise </a:t>
            </a:r>
            <a:r>
              <a:rPr lang="en-US" sz="1000" err="1"/>
              <a:t>defence</a:t>
            </a:r>
            <a:r>
              <a:rPr lang="en-US" sz="1000"/>
              <a:t> spending to 5–6% of GDP</a:t>
            </a:r>
          </a:p>
          <a:p>
            <a:pPr>
              <a:spcBef>
                <a:spcPts val="1800"/>
              </a:spcBef>
              <a:buClr>
                <a:schemeClr val="accent1"/>
              </a:buClr>
              <a:buFont typeface="Wingdings" panose="05000000000000000000" pitchFamily="2" charset="2"/>
              <a:buChar char="§"/>
            </a:pPr>
            <a:r>
              <a:rPr lang="en-US" sz="1000"/>
              <a:t>After a respite in 2024, </a:t>
            </a:r>
            <a:r>
              <a:rPr lang="en-US" sz="1000" b="1"/>
              <a:t>inflation is expected to rebound </a:t>
            </a:r>
            <a:r>
              <a:rPr lang="en-US" sz="1000"/>
              <a:t>again this year driven by the increase in the food prices, increased excise duties and the CO2 component for fuel and the wage-inflation spiral, evident in services sectors</a:t>
            </a:r>
          </a:p>
          <a:p>
            <a:pPr>
              <a:spcBef>
                <a:spcPts val="1800"/>
              </a:spcBef>
              <a:buClr>
                <a:schemeClr val="accent1"/>
              </a:buClr>
              <a:buFont typeface="Wingdings" panose="05000000000000000000" pitchFamily="2" charset="2"/>
              <a:buChar char="§"/>
            </a:pPr>
            <a:r>
              <a:rPr lang="en-US" sz="1000"/>
              <a:t>Official simulation results from the Ministry of the Economy and Innovation and the Bank of Lithuania indicate </a:t>
            </a:r>
            <a:r>
              <a:rPr lang="en-US" sz="1000" b="1"/>
              <a:t>that the impact of the tariff war on Lithuania’s economic performance would be limited</a:t>
            </a:r>
            <a:r>
              <a:rPr lang="en-US" sz="1000"/>
              <a:t>, reducing the country’s GDP by 0.65–1.35% over the next four years</a:t>
            </a:r>
          </a:p>
        </p:txBody>
      </p:sp>
      <p:sp>
        <p:nvSpPr>
          <p:cNvPr id="3" name="Text Placeholder 2">
            <a:extLst>
              <a:ext uri="{FF2B5EF4-FFF2-40B4-BE49-F238E27FC236}">
                <a16:creationId xmlns:a16="http://schemas.microsoft.com/office/drawing/2014/main" id="{60FF5D47-3BAC-032C-68E6-73F220ED62DE}"/>
              </a:ext>
            </a:extLst>
          </p:cNvPr>
          <p:cNvSpPr>
            <a:spLocks noGrp="1"/>
          </p:cNvSpPr>
          <p:nvPr>
            <p:ph type="body" sz="quarter" idx="30"/>
          </p:nvPr>
        </p:nvSpPr>
        <p:spPr>
          <a:xfrm>
            <a:off x="264478" y="6565805"/>
            <a:ext cx="2804160" cy="292195"/>
          </a:xfrm>
        </p:spPr>
        <p:txBody>
          <a:bodyPr/>
          <a:lstStyle/>
          <a:p>
            <a:pPr algn="l"/>
            <a:r>
              <a:rPr lang="en-US"/>
              <a:t>Note: F - forecast</a:t>
            </a:r>
          </a:p>
          <a:p>
            <a:pPr algn="l"/>
            <a:r>
              <a:rPr lang="en-US"/>
              <a:t>Source: State Data Agency, Eurostat, </a:t>
            </a:r>
            <a:r>
              <a:rPr lang="en-US" err="1"/>
              <a:t>Artea</a:t>
            </a:r>
            <a:endParaRPr lang="en-US"/>
          </a:p>
        </p:txBody>
      </p:sp>
      <p:sp>
        <p:nvSpPr>
          <p:cNvPr id="8" name="Arrow: Down 7">
            <a:extLst>
              <a:ext uri="{FF2B5EF4-FFF2-40B4-BE49-F238E27FC236}">
                <a16:creationId xmlns:a16="http://schemas.microsoft.com/office/drawing/2014/main" id="{7DAE9799-0A36-BC24-18B2-ED744DDDA737}"/>
              </a:ext>
            </a:extLst>
          </p:cNvPr>
          <p:cNvSpPr/>
          <p:nvPr/>
        </p:nvSpPr>
        <p:spPr>
          <a:xfrm>
            <a:off x="9101795" y="4406190"/>
            <a:ext cx="2509035" cy="1705900"/>
          </a:xfrm>
          <a:prstGeom prst="downArrow">
            <a:avLst>
              <a:gd name="adj1" fmla="val 100000"/>
              <a:gd name="adj2" fmla="val 16993"/>
            </a:avLst>
          </a:prstGeom>
          <a:solidFill>
            <a:schemeClr val="accent6">
              <a:lumMod val="20000"/>
              <a:lumOff val="80000"/>
            </a:schemeClr>
          </a:solidFill>
          <a:ln w="7613" cap="flat">
            <a:noFill/>
            <a:prstDash val="solid"/>
            <a:miter/>
          </a:ln>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4500"/>
              </a:spcBef>
              <a:spcAft>
                <a:spcPts val="0"/>
              </a:spcAft>
              <a:buClrTx/>
              <a:buSzTx/>
              <a:buFontTx/>
              <a:buNone/>
              <a:tabLst/>
              <a:defRPr/>
            </a:pPr>
            <a:endParaRPr kumimoji="0" lang="lt-LT" b="0" i="0" u="none" strike="noStrike" kern="1200" cap="none" spc="0" normalizeH="0" baseline="0" noProof="0">
              <a:ln>
                <a:noFill/>
              </a:ln>
              <a:effectLst/>
              <a:uLnTx/>
              <a:uFillTx/>
              <a:latin typeface="Calibri" panose="020F0502020204030204"/>
              <a:ea typeface="+mn-ea"/>
              <a:cs typeface="+mn-cs"/>
              <a:sym typeface="Helvetica Neue"/>
            </a:endParaRPr>
          </a:p>
        </p:txBody>
      </p:sp>
      <p:sp>
        <p:nvSpPr>
          <p:cNvPr id="9" name="TextBox 8">
            <a:extLst>
              <a:ext uri="{FF2B5EF4-FFF2-40B4-BE49-F238E27FC236}">
                <a16:creationId xmlns:a16="http://schemas.microsoft.com/office/drawing/2014/main" id="{F681DF42-CFC6-88F0-48F8-0491B7504EBF}"/>
              </a:ext>
            </a:extLst>
          </p:cNvPr>
          <p:cNvSpPr txBox="1"/>
          <p:nvPr/>
        </p:nvSpPr>
        <p:spPr>
          <a:xfrm>
            <a:off x="9319686" y="4703981"/>
            <a:ext cx="2164456" cy="1195712"/>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Escalation of tariff wars</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Tax / pension reform ripple effects on competitiveness</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Geopolitical risks: capital flight, emigration</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Surging </a:t>
            </a:r>
            <a:r>
              <a:rPr kumimoji="0" lang="en-US" sz="900" b="0" i="0" u="none" strike="noStrike" kern="1200" cap="none" spc="0" normalizeH="0" baseline="0" noProof="0" err="1">
                <a:ln>
                  <a:noFill/>
                </a:ln>
                <a:effectLst/>
                <a:uLnTx/>
                <a:uFillTx/>
                <a:latin typeface="+mj-lt"/>
                <a:ea typeface="+mn-ea"/>
                <a:cs typeface="Arial" panose="020B0604020202020204" pitchFamily="34" charset="0"/>
                <a:sym typeface="Helvetica Neue"/>
              </a:rPr>
              <a:t>labour</a:t>
            </a: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 costs pressuring </a:t>
            </a:r>
            <a:r>
              <a:rPr kumimoji="0" lang="en-US" sz="900" b="0" i="0" u="none" strike="noStrike" kern="1200" cap="none" spc="0" normalizeH="0" baseline="0" noProof="0" err="1">
                <a:ln>
                  <a:noFill/>
                </a:ln>
                <a:effectLst/>
                <a:uLnTx/>
                <a:uFillTx/>
                <a:latin typeface="+mj-lt"/>
                <a:ea typeface="+mn-ea"/>
                <a:cs typeface="Arial" panose="020B0604020202020204" pitchFamily="34" charset="0"/>
                <a:sym typeface="Helvetica Neue"/>
              </a:rPr>
              <a:t>labour-intensive</a:t>
            </a: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 industries</a:t>
            </a:r>
          </a:p>
        </p:txBody>
      </p:sp>
      <p:sp>
        <p:nvSpPr>
          <p:cNvPr id="10" name="TextBox 9">
            <a:extLst>
              <a:ext uri="{FF2B5EF4-FFF2-40B4-BE49-F238E27FC236}">
                <a16:creationId xmlns:a16="http://schemas.microsoft.com/office/drawing/2014/main" id="{CDDF3A52-F752-502B-EC7C-7D0B73988027}"/>
              </a:ext>
            </a:extLst>
          </p:cNvPr>
          <p:cNvSpPr txBox="1"/>
          <p:nvPr/>
        </p:nvSpPr>
        <p:spPr>
          <a:xfrm>
            <a:off x="9383309" y="4479054"/>
            <a:ext cx="2037211" cy="244682"/>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4500"/>
              </a:spcBef>
              <a:spcAft>
                <a:spcPts val="0"/>
              </a:spcAft>
              <a:buClrTx/>
              <a:buSzTx/>
              <a:buFontTx/>
              <a:buNone/>
              <a:tabLst/>
              <a:defRPr/>
            </a:pPr>
            <a:r>
              <a:rPr kumimoji="0" lang="lt-LT" sz="1100" i="0" u="none" strike="noStrike" kern="1200" cap="none" spc="0" normalizeH="0" baseline="0" noProof="0">
                <a:ln>
                  <a:noFill/>
                </a:ln>
                <a:effectLst/>
                <a:uLnTx/>
                <a:uFillTx/>
                <a:latin typeface="+mj-lt"/>
                <a:ea typeface="+mn-ea"/>
                <a:cs typeface="Arial" panose="020B0604020202020204" pitchFamily="34" charset="0"/>
                <a:sym typeface="Helvetica Neue"/>
              </a:rPr>
              <a:t>DOWNSIDE RISKS</a:t>
            </a:r>
          </a:p>
        </p:txBody>
      </p:sp>
      <p:sp>
        <p:nvSpPr>
          <p:cNvPr id="12" name="Arrow: Down 11">
            <a:extLst>
              <a:ext uri="{FF2B5EF4-FFF2-40B4-BE49-F238E27FC236}">
                <a16:creationId xmlns:a16="http://schemas.microsoft.com/office/drawing/2014/main" id="{ECE99D92-CC6A-24B5-A4D8-805CD44EA4B0}"/>
              </a:ext>
            </a:extLst>
          </p:cNvPr>
          <p:cNvSpPr/>
          <p:nvPr/>
        </p:nvSpPr>
        <p:spPr>
          <a:xfrm rot="10800000">
            <a:off x="6354112" y="4330298"/>
            <a:ext cx="2509035" cy="1715349"/>
          </a:xfrm>
          <a:prstGeom prst="downArrow">
            <a:avLst>
              <a:gd name="adj1" fmla="val 100000"/>
              <a:gd name="adj2" fmla="val 16993"/>
            </a:avLst>
          </a:prstGeom>
          <a:solidFill>
            <a:schemeClr val="accent6">
              <a:lumMod val="20000"/>
              <a:lumOff val="80000"/>
            </a:schemeClr>
          </a:solidFill>
          <a:ln w="7613" cap="flat">
            <a:noFill/>
            <a:prstDash val="solid"/>
            <a:miter/>
          </a:ln>
        </p:spPr>
        <p:txBody>
          <a:bodyPr rtlCol="0" anchor="ct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4500"/>
              </a:spcBef>
              <a:spcAft>
                <a:spcPts val="0"/>
              </a:spcAft>
              <a:buClrTx/>
              <a:buSzTx/>
              <a:buFontTx/>
              <a:buNone/>
              <a:tabLst/>
              <a:defRPr/>
            </a:pPr>
            <a:endParaRPr kumimoji="0" lang="lt-LT" b="0" i="0" u="none" strike="noStrike" kern="1200" cap="none" spc="0" normalizeH="0" baseline="0" noProof="0">
              <a:ln>
                <a:noFill/>
              </a:ln>
              <a:effectLst/>
              <a:uLnTx/>
              <a:uFillTx/>
              <a:latin typeface="Calibri" panose="020F0502020204030204"/>
              <a:ea typeface="+mn-ea"/>
              <a:cs typeface="+mn-cs"/>
              <a:sym typeface="Helvetica Neue"/>
            </a:endParaRPr>
          </a:p>
        </p:txBody>
      </p:sp>
      <p:sp>
        <p:nvSpPr>
          <p:cNvPr id="13" name="TextBox 12">
            <a:extLst>
              <a:ext uri="{FF2B5EF4-FFF2-40B4-BE49-F238E27FC236}">
                <a16:creationId xmlns:a16="http://schemas.microsoft.com/office/drawing/2014/main" id="{786C89CC-54E7-1DF1-7E98-4957A7DF43EB}"/>
              </a:ext>
            </a:extLst>
          </p:cNvPr>
          <p:cNvSpPr txBox="1"/>
          <p:nvPr/>
        </p:nvSpPr>
        <p:spPr>
          <a:xfrm>
            <a:off x="6590023" y="4479054"/>
            <a:ext cx="2037211" cy="244682"/>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0" marR="0" lvl="0" indent="0" algn="ctr" defTabSz="1828800" rtl="0" eaLnBrk="1" fontAlgn="auto" latinLnBrk="0" hangingPunct="1">
              <a:lnSpc>
                <a:spcPct val="90000"/>
              </a:lnSpc>
              <a:spcBef>
                <a:spcPts val="4500"/>
              </a:spcBef>
              <a:spcAft>
                <a:spcPts val="0"/>
              </a:spcAft>
              <a:buClrTx/>
              <a:buSzTx/>
              <a:buFontTx/>
              <a:buNone/>
              <a:tabLst/>
              <a:defRPr/>
            </a:pPr>
            <a:r>
              <a:rPr kumimoji="0" lang="lt-LT" sz="1100" i="0" u="none" strike="noStrike" kern="1200" cap="none" spc="0" normalizeH="0" baseline="0" noProof="0">
                <a:ln>
                  <a:noFill/>
                </a:ln>
                <a:effectLst/>
                <a:uLnTx/>
                <a:uFillTx/>
                <a:latin typeface="+mj-lt"/>
                <a:ea typeface="+mn-ea"/>
                <a:cs typeface="Arial" panose="020B0604020202020204" pitchFamily="34" charset="0"/>
                <a:sym typeface="Helvetica Neue"/>
              </a:rPr>
              <a:t>UPSIDE RISKS</a:t>
            </a:r>
          </a:p>
        </p:txBody>
      </p:sp>
      <p:sp>
        <p:nvSpPr>
          <p:cNvPr id="14" name="TextBox 13">
            <a:extLst>
              <a:ext uri="{FF2B5EF4-FFF2-40B4-BE49-F238E27FC236}">
                <a16:creationId xmlns:a16="http://schemas.microsoft.com/office/drawing/2014/main" id="{A3BBF035-764A-D688-BDA7-4B1CB570AFEF}"/>
              </a:ext>
            </a:extLst>
          </p:cNvPr>
          <p:cNvSpPr txBox="1"/>
          <p:nvPr/>
        </p:nvSpPr>
        <p:spPr>
          <a:xfrm>
            <a:off x="6492025" y="4703981"/>
            <a:ext cx="2233205" cy="1071062"/>
          </a:xfrm>
          <a:prstGeom prst="rect">
            <a:avLst/>
          </a:prstGeom>
          <a:noFill/>
        </p:spPr>
        <p:txBody>
          <a:bodyPr wrap="square" rtlCol="0">
            <a:spAutoFit/>
          </a:bodyPr>
          <a:ls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Pension reform and short-term consumption boom</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Sharp increase in </a:t>
            </a:r>
            <a:r>
              <a:rPr kumimoji="0" lang="en-US" sz="900" b="0" i="0" u="none" strike="noStrike" kern="1200" cap="none" spc="0" normalizeH="0" baseline="0" noProof="0" err="1">
                <a:ln>
                  <a:noFill/>
                </a:ln>
                <a:effectLst/>
                <a:uLnTx/>
                <a:uFillTx/>
                <a:latin typeface="+mj-lt"/>
                <a:ea typeface="+mn-ea"/>
                <a:cs typeface="Arial" panose="020B0604020202020204" pitchFamily="34" charset="0"/>
                <a:sym typeface="Helvetica Neue"/>
              </a:rPr>
              <a:t>defence</a:t>
            </a: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 spending</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End of the Ukraine-</a:t>
            </a:r>
            <a:r>
              <a:rPr kumimoji="0" lang="en-US" sz="900" b="0" i="0" u="none" strike="noStrike" kern="1200" cap="none" spc="0" normalizeH="0" baseline="0" noProof="0" err="1">
                <a:ln>
                  <a:noFill/>
                </a:ln>
                <a:effectLst/>
                <a:uLnTx/>
                <a:uFillTx/>
                <a:latin typeface="+mj-lt"/>
                <a:ea typeface="+mn-ea"/>
                <a:cs typeface="Arial" panose="020B0604020202020204" pitchFamily="34" charset="0"/>
                <a:sym typeface="Helvetica Neue"/>
              </a:rPr>
              <a:t>russia</a:t>
            </a: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 war</a:t>
            </a:r>
          </a:p>
          <a:p>
            <a:pPr marL="182563" marR="0" lvl="0" indent="-182563" algn="l" defTabSz="1828800" rtl="0" eaLnBrk="1" fontAlgn="auto" latinLnBrk="0" hangingPunct="1">
              <a:lnSpc>
                <a:spcPct val="90000"/>
              </a:lnSpc>
              <a:spcBef>
                <a:spcPts val="600"/>
              </a:spcBef>
              <a:spcAft>
                <a:spcPts val="0"/>
              </a:spcAft>
              <a:buClr>
                <a:schemeClr val="accent1"/>
              </a:buClr>
              <a:buSzTx/>
              <a:buFont typeface="Wingdings" panose="05000000000000000000" pitchFamily="2" charset="2"/>
              <a:buChar char="§"/>
              <a:tabLst/>
              <a:defRPr/>
            </a:pPr>
            <a:r>
              <a:rPr kumimoji="0" lang="en-US" sz="900" b="0" i="0" u="none" strike="noStrike" kern="1200" cap="none" spc="0" normalizeH="0" baseline="0" noProof="0">
                <a:ln>
                  <a:noFill/>
                </a:ln>
                <a:effectLst/>
                <a:uLnTx/>
                <a:uFillTx/>
                <a:latin typeface="+mj-lt"/>
                <a:ea typeface="+mn-ea"/>
                <a:cs typeface="Arial" panose="020B0604020202020204" pitchFamily="34" charset="0"/>
                <a:sym typeface="Helvetica Neue"/>
              </a:rPr>
              <a:t>Stronger-than-expected appetite for LT exports</a:t>
            </a:r>
          </a:p>
        </p:txBody>
      </p:sp>
      <p:graphicFrame>
        <p:nvGraphicFramePr>
          <p:cNvPr id="5" name="Chart 4">
            <a:extLst>
              <a:ext uri="{FF2B5EF4-FFF2-40B4-BE49-F238E27FC236}">
                <a16:creationId xmlns:a16="http://schemas.microsoft.com/office/drawing/2014/main" id="{86BE012D-D8CB-B457-2213-2B93F531C5A0}"/>
              </a:ext>
            </a:extLst>
          </p:cNvPr>
          <p:cNvGraphicFramePr>
            <a:graphicFrameLocks/>
          </p:cNvGraphicFramePr>
          <p:nvPr>
            <p:extLst>
              <p:ext uri="{D42A27DB-BD31-4B8C-83A1-F6EECF244321}">
                <p14:modId xmlns:p14="http://schemas.microsoft.com/office/powerpoint/2010/main" val="1831527283"/>
              </p:ext>
            </p:extLst>
          </p:nvPr>
        </p:nvGraphicFramePr>
        <p:xfrm>
          <a:off x="6096000" y="1425246"/>
          <a:ext cx="5593413" cy="285766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a:extLst>
              <a:ext uri="{FF2B5EF4-FFF2-40B4-BE49-F238E27FC236}">
                <a16:creationId xmlns:a16="http://schemas.microsoft.com/office/drawing/2014/main" id="{8634AA45-69E8-A7D0-1551-438B09F55E00}"/>
              </a:ext>
            </a:extLst>
          </p:cNvPr>
          <p:cNvSpPr>
            <a:spLocks noGrp="1"/>
          </p:cNvSpPr>
          <p:nvPr>
            <p:ph type="sldNum" sz="quarter" idx="35"/>
          </p:nvPr>
        </p:nvSpPr>
        <p:spPr/>
        <p:txBody>
          <a:bodyPr/>
          <a:lstStyle/>
          <a:p>
            <a:fld id="{C3BB1ECD-3C15-6449-8A7A-6FD3C9A35B7B}" type="slidenum">
              <a:rPr lang="en-US" smtClean="0"/>
              <a:pPr/>
              <a:t>37</a:t>
            </a:fld>
            <a:endParaRPr lang="en-US"/>
          </a:p>
        </p:txBody>
      </p:sp>
      <p:sp>
        <p:nvSpPr>
          <p:cNvPr id="7" name="Rectangle 6">
            <a:extLst>
              <a:ext uri="{FF2B5EF4-FFF2-40B4-BE49-F238E27FC236}">
                <a16:creationId xmlns:a16="http://schemas.microsoft.com/office/drawing/2014/main" id="{005ED60F-AD72-E048-B423-FCA872A31FFB}"/>
              </a:ext>
            </a:extLst>
          </p:cNvPr>
          <p:cNvSpPr/>
          <p:nvPr/>
        </p:nvSpPr>
        <p:spPr>
          <a:xfrm>
            <a:off x="8985585" y="1514605"/>
            <a:ext cx="95585" cy="178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a:t>
            </a:r>
          </a:p>
        </p:txBody>
      </p:sp>
      <p:sp>
        <p:nvSpPr>
          <p:cNvPr id="11" name="Rectangle 10">
            <a:extLst>
              <a:ext uri="{FF2B5EF4-FFF2-40B4-BE49-F238E27FC236}">
                <a16:creationId xmlns:a16="http://schemas.microsoft.com/office/drawing/2014/main" id="{449DC1F8-8460-92A7-8EA4-152CD3994055}"/>
              </a:ext>
            </a:extLst>
          </p:cNvPr>
          <p:cNvSpPr/>
          <p:nvPr/>
        </p:nvSpPr>
        <p:spPr>
          <a:xfrm>
            <a:off x="9613912" y="1514605"/>
            <a:ext cx="95585" cy="178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a:t>
            </a:r>
          </a:p>
        </p:txBody>
      </p:sp>
      <p:sp>
        <p:nvSpPr>
          <p:cNvPr id="15" name="Rectangle 14">
            <a:extLst>
              <a:ext uri="{FF2B5EF4-FFF2-40B4-BE49-F238E27FC236}">
                <a16:creationId xmlns:a16="http://schemas.microsoft.com/office/drawing/2014/main" id="{72750B41-2737-C5D8-C2AA-3D75BA34AF5A}"/>
              </a:ext>
            </a:extLst>
          </p:cNvPr>
          <p:cNvSpPr/>
          <p:nvPr/>
        </p:nvSpPr>
        <p:spPr>
          <a:xfrm>
            <a:off x="10234131" y="1514605"/>
            <a:ext cx="95585" cy="178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a:t>
            </a:r>
          </a:p>
        </p:txBody>
      </p:sp>
    </p:spTree>
    <p:extLst>
      <p:ext uri="{BB962C8B-B14F-4D97-AF65-F5344CB8AC3E}">
        <p14:creationId xmlns:p14="http://schemas.microsoft.com/office/powerpoint/2010/main" val="412174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4354DF78-D082-A52C-8FA4-6AF27DF53A13}"/>
              </a:ext>
            </a:extLst>
          </p:cNvPr>
          <p:cNvGraphicFramePr/>
          <p:nvPr>
            <p:extLst>
              <p:ext uri="{D42A27DB-BD31-4B8C-83A1-F6EECF244321}">
                <p14:modId xmlns:p14="http://schemas.microsoft.com/office/powerpoint/2010/main" val="359745544"/>
              </p:ext>
            </p:extLst>
          </p:nvPr>
        </p:nvGraphicFramePr>
        <p:xfrm>
          <a:off x="380998" y="2003510"/>
          <a:ext cx="10997437" cy="334523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a:t>Broker Coverage Highlights Strong Upside Potential</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187199" y="6593304"/>
            <a:ext cx="2803507" cy="264695"/>
          </a:xfrm>
        </p:spPr>
        <p:txBody>
          <a:bodyPr/>
          <a:lstStyle/>
          <a:p>
            <a:pPr algn="l"/>
            <a:r>
              <a:rPr lang="en-US"/>
              <a:t>Note: (1) Based on ROE1L share price of €0.826 as of 2025.07.24</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380998" y="858488"/>
            <a:ext cx="5126038" cy="332399"/>
          </a:xfrm>
        </p:spPr>
        <p:txBody>
          <a:bodyPr>
            <a:noAutofit/>
          </a:bodyPr>
          <a:lstStyle/>
          <a:p>
            <a:r>
              <a:rPr lang="en-US"/>
              <a:t>Analyst Assessments Imply Average Upside of 31% </a:t>
            </a:r>
          </a:p>
        </p:txBody>
      </p:sp>
      <p:grpSp>
        <p:nvGrpSpPr>
          <p:cNvPr id="52" name="Group 51">
            <a:extLst>
              <a:ext uri="{FF2B5EF4-FFF2-40B4-BE49-F238E27FC236}">
                <a16:creationId xmlns:a16="http://schemas.microsoft.com/office/drawing/2014/main" id="{EFE5DEE1-CC90-5357-E5B3-0CBEB25A1749}"/>
              </a:ext>
            </a:extLst>
          </p:cNvPr>
          <p:cNvGrpSpPr/>
          <p:nvPr/>
        </p:nvGrpSpPr>
        <p:grpSpPr>
          <a:xfrm>
            <a:off x="3632493" y="1633633"/>
            <a:ext cx="1519847" cy="203133"/>
            <a:chOff x="5491874" y="1518229"/>
            <a:chExt cx="1519847" cy="203133"/>
          </a:xfrm>
        </p:grpSpPr>
        <p:sp>
          <p:nvSpPr>
            <p:cNvPr id="10" name="Rectangle 9">
              <a:extLst>
                <a:ext uri="{FF2B5EF4-FFF2-40B4-BE49-F238E27FC236}">
                  <a16:creationId xmlns:a16="http://schemas.microsoft.com/office/drawing/2014/main" id="{204983D4-62D3-6789-5B7F-8F5A8B6F866F}"/>
                </a:ext>
              </a:extLst>
            </p:cNvPr>
            <p:cNvSpPr/>
            <p:nvPr/>
          </p:nvSpPr>
          <p:spPr>
            <a:xfrm>
              <a:off x="5491874" y="1584646"/>
              <a:ext cx="83127" cy="75486"/>
            </a:xfrm>
            <a:prstGeom prst="rect">
              <a:avLst/>
            </a:prstGeom>
            <a:solidFill>
              <a:schemeClr val="accent1"/>
            </a:solidFill>
            <a:ln w="7613" cap="flat">
              <a:noFill/>
              <a:prstDash val="solid"/>
              <a:miter/>
            </a:ln>
          </p:spPr>
          <p:txBody>
            <a:bodyPr rtlCol="0" anchor="ctr"/>
            <a:lstStyle/>
            <a:p>
              <a:pPr marL="0" marR="0" lvl="0" indent="0" algn="l" defTabSz="2438337" rtl="0" eaLnBrk="1" fontAlgn="auto" latinLnBrk="0" hangingPunct="0">
                <a:lnSpc>
                  <a:spcPct val="90000"/>
                </a:lnSpc>
                <a:spcBef>
                  <a:spcPts val="4500"/>
                </a:spcBef>
                <a:spcAft>
                  <a:spcPts val="0"/>
                </a:spcAft>
                <a:buClrTx/>
                <a:buSzTx/>
                <a:buFontTx/>
                <a:buNone/>
                <a:tabLst/>
                <a:defRPr/>
              </a:pPr>
              <a:endParaRPr kumimoji="0" lang="lt-LT" sz="800" b="0" i="0" u="none" strike="noStrike" kern="0" cap="none" spc="0" normalizeH="0" baseline="0" noProof="0">
                <a:ln>
                  <a:noFill/>
                </a:ln>
                <a:effectLst/>
                <a:uLnTx/>
                <a:uFillTx/>
                <a:latin typeface="Helvetica Neue"/>
                <a:sym typeface="Helvetica Neue"/>
              </a:endParaRPr>
            </a:p>
          </p:txBody>
        </p:sp>
        <p:sp>
          <p:nvSpPr>
            <p:cNvPr id="13" name="TextBox 3">
              <a:extLst>
                <a:ext uri="{FF2B5EF4-FFF2-40B4-BE49-F238E27FC236}">
                  <a16:creationId xmlns:a16="http://schemas.microsoft.com/office/drawing/2014/main" id="{ED43621A-D03E-8298-5DE0-124CF7379853}"/>
                </a:ext>
              </a:extLst>
            </p:cNvPr>
            <p:cNvSpPr txBox="1"/>
            <p:nvPr/>
          </p:nvSpPr>
          <p:spPr>
            <a:xfrm>
              <a:off x="5575542" y="1518229"/>
              <a:ext cx="1436179" cy="203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indent="9525" defTabSz="685800">
                <a:spcBef>
                  <a:spcPts val="0"/>
                </a:spcBef>
                <a:defRPr sz="1400">
                  <a:solidFill>
                    <a:srgbClr val="05164D"/>
                  </a:solidFill>
                  <a:latin typeface="Public Sans Thin ExtraLight"/>
                  <a:ea typeface="Public Sans Thin ExtraLight"/>
                  <a:cs typeface="Public Sans Thin ExtraLight"/>
                  <a:sym typeface="Public Sans Thin ExtraLight"/>
                </a:defRPr>
              </a:lvl1pPr>
            </a:lstStyle>
            <a:p>
              <a:pPr marL="0" marR="0" lvl="0" indent="9525" algn="l" defTabSz="685800" rtl="0" eaLnBrk="1" fontAlgn="auto" latinLnBrk="0" hangingPunct="0">
                <a:lnSpc>
                  <a:spcPct val="90000"/>
                </a:lnSpc>
                <a:spcBef>
                  <a:spcPts val="0"/>
                </a:spcBef>
                <a:spcAft>
                  <a:spcPts val="0"/>
                </a:spcAft>
                <a:buClrTx/>
                <a:buSzTx/>
                <a:buFontTx/>
                <a:buNone/>
                <a:tabLst/>
                <a:defRPr sz="1400">
                  <a:solidFill>
                    <a:srgbClr val="05164D"/>
                  </a:solidFill>
                  <a:latin typeface="PublicSansRoman-ExtraLight"/>
                  <a:ea typeface="PublicSansRoman-ExtraLight"/>
                  <a:cs typeface="PublicSansRoman-ExtraLight"/>
                  <a:sym typeface="PublicSansRoman-ExtraLight"/>
                </a:defRPr>
              </a:pPr>
              <a:r>
                <a:rPr kumimoji="0" lang="en-GB" sz="800" b="0" i="0" u="none" strike="noStrike" kern="0" cap="none" spc="0" normalizeH="0" baseline="0" noProof="0">
                  <a:ln>
                    <a:noFill/>
                  </a:ln>
                  <a:solidFill>
                    <a:schemeClr val="tx1"/>
                  </a:solidFill>
                  <a:effectLst/>
                  <a:uLnTx/>
                  <a:uFillTx/>
                  <a:latin typeface="+mj-lt"/>
                  <a:sym typeface="Helvetica Neue"/>
                </a:rPr>
                <a:t>12M Target Price</a:t>
              </a:r>
            </a:p>
          </p:txBody>
        </p:sp>
      </p:grpSp>
      <p:grpSp>
        <p:nvGrpSpPr>
          <p:cNvPr id="53" name="Group 52">
            <a:extLst>
              <a:ext uri="{FF2B5EF4-FFF2-40B4-BE49-F238E27FC236}">
                <a16:creationId xmlns:a16="http://schemas.microsoft.com/office/drawing/2014/main" id="{7DF24C20-E670-B208-B24A-6EFC4A4A755B}"/>
              </a:ext>
            </a:extLst>
          </p:cNvPr>
          <p:cNvGrpSpPr/>
          <p:nvPr/>
        </p:nvGrpSpPr>
        <p:grpSpPr>
          <a:xfrm>
            <a:off x="5201906" y="1620326"/>
            <a:ext cx="1700306" cy="203133"/>
            <a:chOff x="7061287" y="1504922"/>
            <a:chExt cx="1700306" cy="203133"/>
          </a:xfrm>
        </p:grpSpPr>
        <p:sp>
          <p:nvSpPr>
            <p:cNvPr id="14" name="Oval 13">
              <a:extLst>
                <a:ext uri="{FF2B5EF4-FFF2-40B4-BE49-F238E27FC236}">
                  <a16:creationId xmlns:a16="http://schemas.microsoft.com/office/drawing/2014/main" id="{FD2071AE-C6FF-FAB8-CD6F-4CC348E50959}"/>
                </a:ext>
              </a:extLst>
            </p:cNvPr>
            <p:cNvSpPr/>
            <p:nvPr/>
          </p:nvSpPr>
          <p:spPr>
            <a:xfrm>
              <a:off x="7061287" y="1553421"/>
              <a:ext cx="215612" cy="97195"/>
            </a:xfrm>
            <a:prstGeom prst="ellipse">
              <a:avLst/>
            </a:prstGeom>
            <a:solidFill>
              <a:schemeClr val="bg1"/>
            </a:solidFill>
            <a:ln w="7613" cap="flat">
              <a:solidFill>
                <a:srgbClr val="002D64"/>
              </a:solidFill>
              <a:prstDash val="solid"/>
              <a:miter/>
            </a:ln>
          </p:spPr>
          <p:txBody>
            <a:bodyPr rtlCol="0" anchor="ctr"/>
            <a:lstStyle/>
            <a:p>
              <a:pPr marL="0" marR="0" lvl="0" indent="0" algn="ctr" defTabSz="2438337" rtl="0" eaLnBrk="1" fontAlgn="auto" latinLnBrk="0" hangingPunct="0">
                <a:lnSpc>
                  <a:spcPct val="90000"/>
                </a:lnSpc>
                <a:spcBef>
                  <a:spcPts val="4500"/>
                </a:spcBef>
                <a:spcAft>
                  <a:spcPts val="0"/>
                </a:spcAft>
                <a:buClrTx/>
                <a:buSzTx/>
                <a:buFontTx/>
                <a:buNone/>
                <a:tabLst/>
                <a:defRPr/>
              </a:pPr>
              <a:endParaRPr kumimoji="0" lang="lt-LT" sz="800" b="1" i="0" u="none" strike="noStrike" kern="0" cap="none" spc="0" normalizeH="0" baseline="0" noProof="0">
                <a:ln>
                  <a:noFill/>
                </a:ln>
                <a:effectLst/>
                <a:uLnTx/>
                <a:uFillTx/>
                <a:latin typeface="Public Sans" pitchFamily="2" charset="-70"/>
                <a:sym typeface="Helvetica Neue"/>
              </a:endParaRPr>
            </a:p>
          </p:txBody>
        </p:sp>
        <p:sp>
          <p:nvSpPr>
            <p:cNvPr id="15" name="TextBox 3">
              <a:extLst>
                <a:ext uri="{FF2B5EF4-FFF2-40B4-BE49-F238E27FC236}">
                  <a16:creationId xmlns:a16="http://schemas.microsoft.com/office/drawing/2014/main" id="{E05D16A6-1E86-D751-580A-A422DFE2FCB4}"/>
                </a:ext>
              </a:extLst>
            </p:cNvPr>
            <p:cNvSpPr txBox="1"/>
            <p:nvPr/>
          </p:nvSpPr>
          <p:spPr>
            <a:xfrm>
              <a:off x="7325414" y="1504922"/>
              <a:ext cx="1436179" cy="203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indent="9525" defTabSz="685800">
                <a:spcBef>
                  <a:spcPts val="0"/>
                </a:spcBef>
                <a:defRPr sz="1400">
                  <a:solidFill>
                    <a:srgbClr val="05164D"/>
                  </a:solidFill>
                  <a:latin typeface="Public Sans Thin ExtraLight"/>
                  <a:ea typeface="Public Sans Thin ExtraLight"/>
                  <a:cs typeface="Public Sans Thin ExtraLight"/>
                  <a:sym typeface="Public Sans Thin ExtraLight"/>
                </a:defRPr>
              </a:lvl1pPr>
            </a:lstStyle>
            <a:p>
              <a:pPr marL="0" marR="0" lvl="0" indent="9525" algn="l" defTabSz="685800" rtl="0" eaLnBrk="1" fontAlgn="auto" latinLnBrk="0" hangingPunct="0">
                <a:lnSpc>
                  <a:spcPct val="90000"/>
                </a:lnSpc>
                <a:spcBef>
                  <a:spcPts val="0"/>
                </a:spcBef>
                <a:spcAft>
                  <a:spcPts val="0"/>
                </a:spcAft>
                <a:buClrTx/>
                <a:buSzTx/>
                <a:buFontTx/>
                <a:buNone/>
                <a:tabLst/>
                <a:defRPr sz="1400">
                  <a:solidFill>
                    <a:srgbClr val="05164D"/>
                  </a:solidFill>
                  <a:latin typeface="PublicSansRoman-ExtraLight"/>
                  <a:ea typeface="PublicSansRoman-ExtraLight"/>
                  <a:cs typeface="PublicSansRoman-ExtraLight"/>
                  <a:sym typeface="PublicSansRoman-ExtraLight"/>
                </a:defRPr>
              </a:pPr>
              <a:r>
                <a:rPr kumimoji="0" lang="en-GB" sz="800" b="0" i="0" u="none" strike="noStrike" kern="0" cap="none" spc="0" normalizeH="0" baseline="0" noProof="0">
                  <a:ln>
                    <a:noFill/>
                  </a:ln>
                  <a:solidFill>
                    <a:schemeClr val="tx1"/>
                  </a:solidFill>
                  <a:effectLst/>
                  <a:uLnTx/>
                  <a:uFillTx/>
                  <a:latin typeface="+mj-lt"/>
                  <a:sym typeface="Helvetica Neue"/>
                </a:rPr>
                <a:t>Implied Upside</a:t>
              </a:r>
              <a:r>
                <a:rPr kumimoji="0" lang="en-GB" sz="800" b="0" i="0" u="none" strike="noStrike" kern="0" cap="none" spc="0" normalizeH="0" baseline="30000" noProof="0">
                  <a:ln>
                    <a:noFill/>
                  </a:ln>
                  <a:solidFill>
                    <a:schemeClr val="tx1"/>
                  </a:solidFill>
                  <a:effectLst/>
                  <a:uLnTx/>
                  <a:uFillTx/>
                  <a:latin typeface="+mj-lt"/>
                  <a:sym typeface="Helvetica Neue"/>
                </a:rPr>
                <a:t>(1)</a:t>
              </a:r>
            </a:p>
          </p:txBody>
        </p:sp>
      </p:grpSp>
      <p:pic>
        <p:nvPicPr>
          <p:cNvPr id="16" name="Picture 15">
            <a:extLst>
              <a:ext uri="{FF2B5EF4-FFF2-40B4-BE49-F238E27FC236}">
                <a16:creationId xmlns:a16="http://schemas.microsoft.com/office/drawing/2014/main" id="{D0B1A171-FB86-F598-C0E0-4092FDB8A69D}"/>
              </a:ext>
            </a:extLst>
          </p:cNvPr>
          <p:cNvPicPr>
            <a:picLocks noChangeAspect="1"/>
          </p:cNvPicPr>
          <p:nvPr/>
        </p:nvPicPr>
        <p:blipFill rotWithShape="1">
          <a:blip r:embed="rId4"/>
          <a:srcRect r="4159"/>
          <a:stretch/>
        </p:blipFill>
        <p:spPr>
          <a:xfrm>
            <a:off x="3875373" y="5265995"/>
            <a:ext cx="569881" cy="371433"/>
          </a:xfrm>
          <a:prstGeom prst="rect">
            <a:avLst/>
          </a:prstGeom>
        </p:spPr>
      </p:pic>
      <p:pic>
        <p:nvPicPr>
          <p:cNvPr id="18" name="Picture 2" descr="NORNE SECURITIES AS filialas - Siūlo darbą | cv.lt">
            <a:extLst>
              <a:ext uri="{FF2B5EF4-FFF2-40B4-BE49-F238E27FC236}">
                <a16:creationId xmlns:a16="http://schemas.microsoft.com/office/drawing/2014/main" id="{85FD5B84-4615-330C-E4C8-F922918B03C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55" t="34749" r="19102" b="30189"/>
          <a:stretch/>
        </p:blipFill>
        <p:spPr bwMode="auto">
          <a:xfrm>
            <a:off x="6973201" y="5336034"/>
            <a:ext cx="704251" cy="252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wedbank's logotype | Swedbank">
            <a:extLst>
              <a:ext uri="{FF2B5EF4-FFF2-40B4-BE49-F238E27FC236}">
                <a16:creationId xmlns:a16="http://schemas.microsoft.com/office/drawing/2014/main" id="{17FBB4E7-493D-CAEF-ECE1-B3DADFF207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0957" y="5282210"/>
            <a:ext cx="836541" cy="24379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1A6109AD-E105-7857-A778-982062A805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3155" y="5282210"/>
            <a:ext cx="650179" cy="269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F1E47C9-C891-75B4-2E8B-8B3483989E4D}"/>
              </a:ext>
            </a:extLst>
          </p:cNvPr>
          <p:cNvPicPr>
            <a:picLocks noChangeAspect="1"/>
          </p:cNvPicPr>
          <p:nvPr/>
        </p:nvPicPr>
        <p:blipFill>
          <a:blip r:embed="rId8"/>
          <a:stretch>
            <a:fillRect/>
          </a:stretch>
        </p:blipFill>
        <p:spPr>
          <a:xfrm>
            <a:off x="875690" y="5210104"/>
            <a:ext cx="569882" cy="388005"/>
          </a:xfrm>
          <a:prstGeom prst="rect">
            <a:avLst/>
          </a:prstGeom>
        </p:spPr>
      </p:pic>
      <p:pic>
        <p:nvPicPr>
          <p:cNvPr id="22" name="Picture 21">
            <a:extLst>
              <a:ext uri="{FF2B5EF4-FFF2-40B4-BE49-F238E27FC236}">
                <a16:creationId xmlns:a16="http://schemas.microsoft.com/office/drawing/2014/main" id="{C315EF1A-B543-02B7-4A9B-420C8D272D8C}"/>
              </a:ext>
            </a:extLst>
          </p:cNvPr>
          <p:cNvPicPr>
            <a:picLocks noChangeAspect="1"/>
          </p:cNvPicPr>
          <p:nvPr/>
        </p:nvPicPr>
        <p:blipFill>
          <a:blip r:embed="rId9"/>
          <a:stretch>
            <a:fillRect/>
          </a:stretch>
        </p:blipFill>
        <p:spPr>
          <a:xfrm>
            <a:off x="2291275" y="5351866"/>
            <a:ext cx="738395" cy="199692"/>
          </a:xfrm>
          <a:prstGeom prst="rect">
            <a:avLst/>
          </a:prstGeom>
        </p:spPr>
      </p:pic>
      <p:pic>
        <p:nvPicPr>
          <p:cNvPr id="38" name="Picture 37">
            <a:extLst>
              <a:ext uri="{FF2B5EF4-FFF2-40B4-BE49-F238E27FC236}">
                <a16:creationId xmlns:a16="http://schemas.microsoft.com/office/drawing/2014/main" id="{FFFB0EF4-0352-D910-A650-ACC0B20A9FFC}"/>
              </a:ext>
            </a:extLst>
          </p:cNvPr>
          <p:cNvPicPr>
            <a:picLocks noChangeAspect="1"/>
          </p:cNvPicPr>
          <p:nvPr/>
        </p:nvPicPr>
        <p:blipFill>
          <a:blip r:embed="rId10"/>
          <a:stretch>
            <a:fillRect/>
          </a:stretch>
        </p:blipFill>
        <p:spPr>
          <a:xfrm>
            <a:off x="10019037" y="5290351"/>
            <a:ext cx="744559" cy="319698"/>
          </a:xfrm>
          <a:prstGeom prst="rect">
            <a:avLst/>
          </a:prstGeom>
        </p:spPr>
      </p:pic>
      <p:grpSp>
        <p:nvGrpSpPr>
          <p:cNvPr id="7" name="Group 6">
            <a:extLst>
              <a:ext uri="{FF2B5EF4-FFF2-40B4-BE49-F238E27FC236}">
                <a16:creationId xmlns:a16="http://schemas.microsoft.com/office/drawing/2014/main" id="{FA03FA2F-8A4A-FDD2-E2BF-ED03A6BF6041}"/>
              </a:ext>
            </a:extLst>
          </p:cNvPr>
          <p:cNvGrpSpPr/>
          <p:nvPr/>
        </p:nvGrpSpPr>
        <p:grpSpPr>
          <a:xfrm>
            <a:off x="813565" y="2202531"/>
            <a:ext cx="9924819" cy="277487"/>
            <a:chOff x="797002" y="4020980"/>
            <a:chExt cx="9924819" cy="277487"/>
          </a:xfrm>
        </p:grpSpPr>
        <p:sp>
          <p:nvSpPr>
            <p:cNvPr id="5" name="Oval 4">
              <a:extLst>
                <a:ext uri="{FF2B5EF4-FFF2-40B4-BE49-F238E27FC236}">
                  <a16:creationId xmlns:a16="http://schemas.microsoft.com/office/drawing/2014/main" id="{162A9B3F-5528-AB16-1A0F-3B21561C70C5}"/>
                </a:ext>
              </a:extLst>
            </p:cNvPr>
            <p:cNvSpPr/>
            <p:nvPr/>
          </p:nvSpPr>
          <p:spPr>
            <a:xfrm>
              <a:off x="797002" y="4020980"/>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+5</a:t>
              </a:r>
              <a:r>
                <a:rPr lang="en-US" sz="900">
                  <a:solidFill>
                    <a:schemeClr val="tx1"/>
                  </a:solidFill>
                </a:rPr>
                <a:t>4</a:t>
              </a:r>
              <a:r>
                <a:rPr lang="lt-LT" sz="900">
                  <a:solidFill>
                    <a:schemeClr val="tx1"/>
                  </a:solidFill>
                </a:rPr>
                <a:t>%</a:t>
              </a:r>
            </a:p>
          </p:txBody>
        </p:sp>
        <p:sp>
          <p:nvSpPr>
            <p:cNvPr id="9" name="Oval 8">
              <a:extLst>
                <a:ext uri="{FF2B5EF4-FFF2-40B4-BE49-F238E27FC236}">
                  <a16:creationId xmlns:a16="http://schemas.microsoft.com/office/drawing/2014/main" id="{BDB43FA8-D20D-357A-8C5F-1D8AF0A79205}"/>
                </a:ext>
              </a:extLst>
            </p:cNvPr>
            <p:cNvSpPr/>
            <p:nvPr/>
          </p:nvSpPr>
          <p:spPr>
            <a:xfrm>
              <a:off x="2332862" y="4020980"/>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+4</a:t>
              </a:r>
              <a:r>
                <a:rPr lang="en-US" sz="900">
                  <a:solidFill>
                    <a:schemeClr val="tx1"/>
                  </a:solidFill>
                </a:rPr>
                <a:t>5</a:t>
              </a:r>
              <a:r>
                <a:rPr lang="lt-LT" sz="900">
                  <a:solidFill>
                    <a:schemeClr val="tx1"/>
                  </a:solidFill>
                </a:rPr>
                <a:t>%</a:t>
              </a:r>
            </a:p>
          </p:txBody>
        </p:sp>
        <p:sp>
          <p:nvSpPr>
            <p:cNvPr id="12" name="Oval 11">
              <a:extLst>
                <a:ext uri="{FF2B5EF4-FFF2-40B4-BE49-F238E27FC236}">
                  <a16:creationId xmlns:a16="http://schemas.microsoft.com/office/drawing/2014/main" id="{CCC3332E-CCC8-A4F0-A69A-94E7F339D578}"/>
                </a:ext>
              </a:extLst>
            </p:cNvPr>
            <p:cNvSpPr/>
            <p:nvPr/>
          </p:nvSpPr>
          <p:spPr>
            <a:xfrm>
              <a:off x="10027688" y="4020982"/>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+1</a:t>
              </a:r>
              <a:r>
                <a:rPr lang="en-US" sz="900">
                  <a:solidFill>
                    <a:schemeClr val="tx1"/>
                  </a:solidFill>
                </a:rPr>
                <a:t>6</a:t>
              </a:r>
              <a:r>
                <a:rPr lang="lt-LT" sz="900">
                  <a:solidFill>
                    <a:schemeClr val="tx1"/>
                  </a:solidFill>
                </a:rPr>
                <a:t>%</a:t>
              </a:r>
            </a:p>
          </p:txBody>
        </p:sp>
        <p:sp>
          <p:nvSpPr>
            <p:cNvPr id="45" name="Oval 44">
              <a:extLst>
                <a:ext uri="{FF2B5EF4-FFF2-40B4-BE49-F238E27FC236}">
                  <a16:creationId xmlns:a16="http://schemas.microsoft.com/office/drawing/2014/main" id="{1E8E3298-8A42-48FC-A46F-1F11F8DCE827}"/>
                </a:ext>
              </a:extLst>
            </p:cNvPr>
            <p:cNvSpPr/>
            <p:nvPr/>
          </p:nvSpPr>
          <p:spPr>
            <a:xfrm>
              <a:off x="3862202" y="4020980"/>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a:t>
              </a:r>
              <a:r>
                <a:rPr lang="en-US" sz="900">
                  <a:solidFill>
                    <a:schemeClr val="tx1"/>
                  </a:solidFill>
                </a:rPr>
                <a:t>34</a:t>
              </a:r>
              <a:r>
                <a:rPr lang="lt-LT" sz="900">
                  <a:solidFill>
                    <a:schemeClr val="tx1"/>
                  </a:solidFill>
                </a:rPr>
                <a:t>%</a:t>
              </a:r>
            </a:p>
          </p:txBody>
        </p:sp>
        <p:sp>
          <p:nvSpPr>
            <p:cNvPr id="46" name="Oval 45">
              <a:extLst>
                <a:ext uri="{FF2B5EF4-FFF2-40B4-BE49-F238E27FC236}">
                  <a16:creationId xmlns:a16="http://schemas.microsoft.com/office/drawing/2014/main" id="{85DFE43F-AC99-8482-B91A-E166A481F291}"/>
                </a:ext>
              </a:extLst>
            </p:cNvPr>
            <p:cNvSpPr/>
            <p:nvPr/>
          </p:nvSpPr>
          <p:spPr>
            <a:xfrm>
              <a:off x="5405292" y="4020980"/>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+3</a:t>
              </a:r>
              <a:r>
                <a:rPr lang="en-US" sz="900">
                  <a:solidFill>
                    <a:schemeClr val="tx1"/>
                  </a:solidFill>
                </a:rPr>
                <a:t>3</a:t>
              </a:r>
              <a:r>
                <a:rPr lang="lt-LT" sz="900">
                  <a:solidFill>
                    <a:schemeClr val="tx1"/>
                  </a:solidFill>
                </a:rPr>
                <a:t>%</a:t>
              </a:r>
            </a:p>
          </p:txBody>
        </p:sp>
        <p:sp>
          <p:nvSpPr>
            <p:cNvPr id="47" name="Oval 46">
              <a:extLst>
                <a:ext uri="{FF2B5EF4-FFF2-40B4-BE49-F238E27FC236}">
                  <a16:creationId xmlns:a16="http://schemas.microsoft.com/office/drawing/2014/main" id="{3FBECE4D-28FA-AB43-1965-644BB0DE80C7}"/>
                </a:ext>
              </a:extLst>
            </p:cNvPr>
            <p:cNvSpPr/>
            <p:nvPr/>
          </p:nvSpPr>
          <p:spPr>
            <a:xfrm>
              <a:off x="6934632" y="4020981"/>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a:t>
              </a:r>
              <a:r>
                <a:rPr lang="en-US" sz="900">
                  <a:solidFill>
                    <a:schemeClr val="tx1"/>
                  </a:solidFill>
                </a:rPr>
                <a:t>17</a:t>
              </a:r>
              <a:r>
                <a:rPr lang="lt-LT" sz="900">
                  <a:solidFill>
                    <a:schemeClr val="tx1"/>
                  </a:solidFill>
                </a:rPr>
                <a:t>%</a:t>
              </a:r>
            </a:p>
          </p:txBody>
        </p:sp>
        <p:sp>
          <p:nvSpPr>
            <p:cNvPr id="48" name="Oval 47">
              <a:extLst>
                <a:ext uri="{FF2B5EF4-FFF2-40B4-BE49-F238E27FC236}">
                  <a16:creationId xmlns:a16="http://schemas.microsoft.com/office/drawing/2014/main" id="{F156B2D2-55A9-94F2-3596-22B2168D444C}"/>
                </a:ext>
              </a:extLst>
            </p:cNvPr>
            <p:cNvSpPr/>
            <p:nvPr/>
          </p:nvSpPr>
          <p:spPr>
            <a:xfrm>
              <a:off x="8477367" y="4020981"/>
              <a:ext cx="694133" cy="27748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+1</a:t>
              </a:r>
              <a:r>
                <a:rPr lang="en-US" sz="900">
                  <a:solidFill>
                    <a:schemeClr val="tx1"/>
                  </a:solidFill>
                </a:rPr>
                <a:t>6</a:t>
              </a:r>
              <a:r>
                <a:rPr lang="lt-LT" sz="900">
                  <a:solidFill>
                    <a:schemeClr val="tx1"/>
                  </a:solidFill>
                </a:rPr>
                <a:t>%</a:t>
              </a:r>
            </a:p>
          </p:txBody>
        </p:sp>
      </p:grpSp>
      <p:grpSp>
        <p:nvGrpSpPr>
          <p:cNvPr id="54" name="Group 53">
            <a:extLst>
              <a:ext uri="{FF2B5EF4-FFF2-40B4-BE49-F238E27FC236}">
                <a16:creationId xmlns:a16="http://schemas.microsoft.com/office/drawing/2014/main" id="{0C40CB61-622B-E7AC-229B-4F7DED891993}"/>
              </a:ext>
            </a:extLst>
          </p:cNvPr>
          <p:cNvGrpSpPr/>
          <p:nvPr/>
        </p:nvGrpSpPr>
        <p:grpSpPr>
          <a:xfrm>
            <a:off x="6798643" y="1623119"/>
            <a:ext cx="1695287" cy="203133"/>
            <a:chOff x="8658024" y="1507715"/>
            <a:chExt cx="1695287" cy="203133"/>
          </a:xfrm>
        </p:grpSpPr>
        <p:sp>
          <p:nvSpPr>
            <p:cNvPr id="44" name="TextBox 3">
              <a:extLst>
                <a:ext uri="{FF2B5EF4-FFF2-40B4-BE49-F238E27FC236}">
                  <a16:creationId xmlns:a16="http://schemas.microsoft.com/office/drawing/2014/main" id="{04E1E5B5-4980-2F6E-156F-67527794468F}"/>
                </a:ext>
              </a:extLst>
            </p:cNvPr>
            <p:cNvSpPr txBox="1"/>
            <p:nvPr/>
          </p:nvSpPr>
          <p:spPr>
            <a:xfrm>
              <a:off x="8917132" y="1507715"/>
              <a:ext cx="1436179" cy="2031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indent="9525" defTabSz="685800">
                <a:spcBef>
                  <a:spcPts val="0"/>
                </a:spcBef>
                <a:defRPr sz="1400">
                  <a:solidFill>
                    <a:srgbClr val="05164D"/>
                  </a:solidFill>
                  <a:latin typeface="Public Sans Thin ExtraLight"/>
                  <a:ea typeface="Public Sans Thin ExtraLight"/>
                  <a:cs typeface="Public Sans Thin ExtraLight"/>
                  <a:sym typeface="Public Sans Thin ExtraLight"/>
                </a:defRPr>
              </a:lvl1pPr>
            </a:lstStyle>
            <a:p>
              <a:pPr marL="0" marR="0" lvl="0" indent="9525" algn="l" defTabSz="685800" rtl="0" eaLnBrk="1" fontAlgn="auto" latinLnBrk="0" hangingPunct="0">
                <a:lnSpc>
                  <a:spcPct val="90000"/>
                </a:lnSpc>
                <a:spcBef>
                  <a:spcPts val="0"/>
                </a:spcBef>
                <a:spcAft>
                  <a:spcPts val="0"/>
                </a:spcAft>
                <a:buClrTx/>
                <a:buSzTx/>
                <a:buFontTx/>
                <a:buNone/>
                <a:tabLst/>
                <a:defRPr sz="1400">
                  <a:solidFill>
                    <a:srgbClr val="05164D"/>
                  </a:solidFill>
                  <a:latin typeface="PublicSansRoman-ExtraLight"/>
                  <a:ea typeface="PublicSansRoman-ExtraLight"/>
                  <a:cs typeface="PublicSansRoman-ExtraLight"/>
                  <a:sym typeface="PublicSansRoman-ExtraLight"/>
                </a:defRPr>
              </a:pPr>
              <a:r>
                <a:rPr kumimoji="0" lang="en-GB" sz="800" b="0" i="0" u="none" strike="noStrike" kern="0" cap="none" spc="0" normalizeH="0" baseline="0" noProof="0">
                  <a:ln>
                    <a:noFill/>
                  </a:ln>
                  <a:solidFill>
                    <a:schemeClr val="tx1"/>
                  </a:solidFill>
                  <a:effectLst/>
                  <a:uLnTx/>
                  <a:uFillTx/>
                  <a:latin typeface="+mj-lt"/>
                  <a:sym typeface="Helvetica Neue"/>
                </a:rPr>
                <a:t>Current Share Price</a:t>
              </a:r>
            </a:p>
          </p:txBody>
        </p:sp>
        <p:cxnSp>
          <p:nvCxnSpPr>
            <p:cNvPr id="50" name="Straight Connector 49">
              <a:extLst>
                <a:ext uri="{FF2B5EF4-FFF2-40B4-BE49-F238E27FC236}">
                  <a16:creationId xmlns:a16="http://schemas.microsoft.com/office/drawing/2014/main" id="{CC612104-B56B-1238-2367-695F7E31162E}"/>
                </a:ext>
              </a:extLst>
            </p:cNvPr>
            <p:cNvCxnSpPr>
              <a:cxnSpLocks/>
            </p:cNvCxnSpPr>
            <p:nvPr/>
          </p:nvCxnSpPr>
          <p:spPr>
            <a:xfrm>
              <a:off x="8658024" y="1606488"/>
              <a:ext cx="259108"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sp>
        <p:nvSpPr>
          <p:cNvPr id="4" name="Slide Number Placeholder 3">
            <a:extLst>
              <a:ext uri="{FF2B5EF4-FFF2-40B4-BE49-F238E27FC236}">
                <a16:creationId xmlns:a16="http://schemas.microsoft.com/office/drawing/2014/main" id="{3144F023-5F3B-E1A8-40BA-AE546C5D3079}"/>
              </a:ext>
            </a:extLst>
          </p:cNvPr>
          <p:cNvSpPr>
            <a:spLocks noGrp="1"/>
          </p:cNvSpPr>
          <p:nvPr>
            <p:ph type="sldNum" sz="quarter" idx="35"/>
          </p:nvPr>
        </p:nvSpPr>
        <p:spPr/>
        <p:txBody>
          <a:bodyPr/>
          <a:lstStyle/>
          <a:p>
            <a:fld id="{C3BB1ECD-3C15-6449-8A7A-6FD3C9A35B7B}" type="slidenum">
              <a:rPr lang="en-US" smtClean="0"/>
              <a:pPr/>
              <a:t>38</a:t>
            </a:fld>
            <a:endParaRPr lang="en-US"/>
          </a:p>
        </p:txBody>
      </p:sp>
    </p:spTree>
    <p:extLst>
      <p:ext uri="{BB962C8B-B14F-4D97-AF65-F5344CB8AC3E}">
        <p14:creationId xmlns:p14="http://schemas.microsoft.com/office/powerpoint/2010/main" val="116543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p:txBody>
          <a:bodyPr/>
          <a:lstStyle/>
          <a:p>
            <a:r>
              <a:rPr lang="en-US" noProof="0"/>
              <a:t>Debt Securities in Issue</a:t>
            </a:r>
          </a:p>
        </p:txBody>
      </p:sp>
      <p:graphicFrame>
        <p:nvGraphicFramePr>
          <p:cNvPr id="16" name="Table 15">
            <a:extLst>
              <a:ext uri="{FF2B5EF4-FFF2-40B4-BE49-F238E27FC236}">
                <a16:creationId xmlns:a16="http://schemas.microsoft.com/office/drawing/2014/main" id="{A034800B-BC10-85ED-173F-3E9977729D6F}"/>
              </a:ext>
            </a:extLst>
          </p:cNvPr>
          <p:cNvGraphicFramePr>
            <a:graphicFrameLocks noGrp="1"/>
          </p:cNvGraphicFramePr>
          <p:nvPr>
            <p:extLst>
              <p:ext uri="{D42A27DB-BD31-4B8C-83A1-F6EECF244321}">
                <p14:modId xmlns:p14="http://schemas.microsoft.com/office/powerpoint/2010/main" val="2783003853"/>
              </p:ext>
            </p:extLst>
          </p:nvPr>
        </p:nvGraphicFramePr>
        <p:xfrm>
          <a:off x="380999" y="1180067"/>
          <a:ext cx="11414760" cy="2524507"/>
        </p:xfrm>
        <a:graphic>
          <a:graphicData uri="http://schemas.openxmlformats.org/drawingml/2006/table">
            <a:tbl>
              <a:tblPr bandRow="1">
                <a:tableStyleId>{5940675A-B579-460E-94D1-54222C63F5DA}</a:tableStyleId>
              </a:tblPr>
              <a:tblGrid>
                <a:gridCol w="1581156">
                  <a:extLst>
                    <a:ext uri="{9D8B030D-6E8A-4147-A177-3AD203B41FA5}">
                      <a16:colId xmlns:a16="http://schemas.microsoft.com/office/drawing/2014/main" val="1964924665"/>
                    </a:ext>
                  </a:extLst>
                </a:gridCol>
                <a:gridCol w="2521961">
                  <a:extLst>
                    <a:ext uri="{9D8B030D-6E8A-4147-A177-3AD203B41FA5}">
                      <a16:colId xmlns:a16="http://schemas.microsoft.com/office/drawing/2014/main" val="831093565"/>
                    </a:ext>
                  </a:extLst>
                </a:gridCol>
                <a:gridCol w="2150815">
                  <a:extLst>
                    <a:ext uri="{9D8B030D-6E8A-4147-A177-3AD203B41FA5}">
                      <a16:colId xmlns:a16="http://schemas.microsoft.com/office/drawing/2014/main" val="953761072"/>
                    </a:ext>
                  </a:extLst>
                </a:gridCol>
                <a:gridCol w="1681679">
                  <a:extLst>
                    <a:ext uri="{9D8B030D-6E8A-4147-A177-3AD203B41FA5}">
                      <a16:colId xmlns:a16="http://schemas.microsoft.com/office/drawing/2014/main" val="994964651"/>
                    </a:ext>
                  </a:extLst>
                </a:gridCol>
                <a:gridCol w="1097060">
                  <a:extLst>
                    <a:ext uri="{9D8B030D-6E8A-4147-A177-3AD203B41FA5}">
                      <a16:colId xmlns:a16="http://schemas.microsoft.com/office/drawing/2014/main" val="3140649019"/>
                    </a:ext>
                  </a:extLst>
                </a:gridCol>
                <a:gridCol w="1595739">
                  <a:extLst>
                    <a:ext uri="{9D8B030D-6E8A-4147-A177-3AD203B41FA5}">
                      <a16:colId xmlns:a16="http://schemas.microsoft.com/office/drawing/2014/main" val="579255747"/>
                    </a:ext>
                  </a:extLst>
                </a:gridCol>
                <a:gridCol w="786350">
                  <a:extLst>
                    <a:ext uri="{9D8B030D-6E8A-4147-A177-3AD203B41FA5}">
                      <a16:colId xmlns:a16="http://schemas.microsoft.com/office/drawing/2014/main" val="949025851"/>
                    </a:ext>
                  </a:extLst>
                </a:gridCol>
              </a:tblGrid>
              <a:tr h="343933">
                <a:tc>
                  <a:txBody>
                    <a:bodyPr/>
                    <a:lstStyle/>
                    <a:p>
                      <a:pPr marL="0" algn="ctr" rtl="0" eaLnBrk="1" fontAlgn="b" latinLnBrk="0" hangingPunct="1"/>
                      <a:r>
                        <a:rPr lang="en-US" sz="900" b="1" i="0" kern="1200">
                          <a:solidFill>
                            <a:schemeClr val="tx1"/>
                          </a:solidFill>
                          <a:effectLst/>
                          <a:latin typeface="+mj-lt"/>
                        </a:rPr>
                        <a:t>Type</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ISIN Code</a:t>
                      </a: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Volume of Issue</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Interest rate</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Maturity</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Issue date</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1" i="0" kern="1200">
                          <a:solidFill>
                            <a:schemeClr val="tx1"/>
                          </a:solidFill>
                          <a:effectLst/>
                          <a:latin typeface="+mj-lt"/>
                        </a:rPr>
                        <a:t>Currency</a:t>
                      </a:r>
                      <a:endParaRPr lang="en-US" sz="900">
                        <a:solidFill>
                          <a:schemeClr val="tx1"/>
                        </a:solidFill>
                        <a:effectLst/>
                        <a:latin typeface="+mj-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89190220"/>
                  </a:ext>
                </a:extLst>
              </a:tr>
              <a:tr h="363429">
                <a:tc>
                  <a:txBody>
                    <a:bodyPr/>
                    <a:lstStyle/>
                    <a:p>
                      <a:pPr marL="0" algn="ctr" rtl="0" eaLnBrk="1" fontAlgn="b" latinLnBrk="0" hangingPunct="1"/>
                      <a:r>
                        <a:rPr lang="en-US" sz="900" b="0" i="0" kern="1200">
                          <a:solidFill>
                            <a:schemeClr val="tx1"/>
                          </a:solidFill>
                          <a:effectLst/>
                          <a:latin typeface="+mj-lt"/>
                        </a:rPr>
                        <a:t>Senior Preferred</a:t>
                      </a:r>
                      <a:endParaRPr lang="en-US" sz="900">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XS3025213102</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300,000,000 </a:t>
                      </a:r>
                      <a:endParaRPr lang="en-US" sz="900">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4.60%</a:t>
                      </a:r>
                      <a:endParaRPr lang="en-US" sz="900">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kern="1200">
                          <a:solidFill>
                            <a:schemeClr val="tx1"/>
                          </a:solidFill>
                          <a:effectLst/>
                          <a:latin typeface="+mj-lt"/>
                        </a:rPr>
                        <a:t>Jun 25, 2030</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kern="1200">
                          <a:solidFill>
                            <a:schemeClr val="tx1"/>
                          </a:solidFill>
                          <a:effectLst/>
                          <a:latin typeface="+mj-lt"/>
                        </a:rPr>
                        <a:t>Mar 25, 2025</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EUR</a:t>
                      </a:r>
                      <a:endParaRPr lang="en-US" sz="900">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24914051"/>
                  </a:ext>
                </a:extLst>
              </a:tr>
              <a:tr h="363429">
                <a:tc>
                  <a:txBody>
                    <a:bodyPr/>
                    <a:lstStyle/>
                    <a:p>
                      <a:pPr marL="0" lvl="0" algn="ctr">
                        <a:buNone/>
                      </a:pPr>
                      <a:r>
                        <a:rPr lang="en-US" sz="900" b="0" i="0" kern="1200">
                          <a:solidFill>
                            <a:schemeClr val="tx1"/>
                          </a:solidFill>
                          <a:effectLst/>
                          <a:latin typeface="+mj-lt"/>
                        </a:rPr>
                        <a:t>AT1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XS2922133363</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50,000,000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8,75%</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Oct 17, 2029</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Oct 17, 2024</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lvl="0" algn="ctr">
                        <a:buNone/>
                      </a:pPr>
                      <a:r>
                        <a:rPr lang="en-US" sz="900" b="0" i="0" kern="1200">
                          <a:solidFill>
                            <a:schemeClr val="tx1"/>
                          </a:solidFill>
                          <a:effectLst/>
                          <a:latin typeface="+mj-lt"/>
                        </a:rPr>
                        <a:t>EUR</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828501455"/>
                  </a:ext>
                </a:extLst>
              </a:tr>
              <a:tr h="363429">
                <a:tc>
                  <a:txBody>
                    <a:bodyPr/>
                    <a:lstStyle/>
                    <a:p>
                      <a:pPr marL="0" algn="ctr" rtl="0" eaLnBrk="1" fontAlgn="b" latinLnBrk="0" hangingPunct="1"/>
                      <a:r>
                        <a:rPr lang="en-US" sz="900" b="0" i="0" kern="1200">
                          <a:solidFill>
                            <a:schemeClr val="tx1"/>
                          </a:solidFill>
                          <a:effectLst/>
                          <a:latin typeface="+mj-lt"/>
                        </a:rPr>
                        <a:t>Senior Preferred</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XS2887816564</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300,000,000 </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4.85%</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Dec 5, 2028</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Sep 5, 2024</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EUR</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65241739"/>
                  </a:ext>
                </a:extLst>
              </a:tr>
              <a:tr h="363429">
                <a:tc>
                  <a:txBody>
                    <a:bodyPr/>
                    <a:lstStyle/>
                    <a:p>
                      <a:pPr marL="0" algn="ctr" rtl="0" eaLnBrk="1" fontAlgn="b" latinLnBrk="0" hangingPunct="1"/>
                      <a:r>
                        <a:rPr lang="en-US" sz="900" b="0" i="0" kern="1200">
                          <a:solidFill>
                            <a:schemeClr val="tx1"/>
                          </a:solidFill>
                          <a:effectLst/>
                          <a:latin typeface="+mj-lt"/>
                        </a:rPr>
                        <a:t>Subordinated</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LT0000409013</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 25,000,000 </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7.70%</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May 22, 2034</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May 22, 2024</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EUR</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72057787"/>
                  </a:ext>
                </a:extLst>
              </a:tr>
              <a:tr h="363429">
                <a:tc>
                  <a:txBody>
                    <a:bodyPr/>
                    <a:lstStyle/>
                    <a:p>
                      <a:pPr marL="0" algn="ctr" rtl="0" eaLnBrk="1" fontAlgn="b" latinLnBrk="0" hangingPunct="1"/>
                      <a:r>
                        <a:rPr lang="en-US" sz="900" b="0" i="0" kern="1200">
                          <a:solidFill>
                            <a:schemeClr val="tx1"/>
                          </a:solidFill>
                          <a:effectLst/>
                          <a:latin typeface="+mj-lt"/>
                        </a:rPr>
                        <a:t>Subordinated</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LT0000407751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 50,000,000 </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10.75%</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Jun 22, 2033</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Jun 12, 2023</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EUR</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25818054"/>
                  </a:ext>
                </a:extLst>
              </a:tr>
              <a:tr h="363429">
                <a:tc>
                  <a:txBody>
                    <a:bodyPr/>
                    <a:lstStyle/>
                    <a:p>
                      <a:pPr marL="0" algn="ctr" rtl="0" eaLnBrk="1" fontAlgn="b" latinLnBrk="0" hangingPunct="1"/>
                      <a:r>
                        <a:rPr lang="en-US" sz="900" b="0" i="0" kern="1200">
                          <a:solidFill>
                            <a:schemeClr val="tx1"/>
                          </a:solidFill>
                          <a:effectLst/>
                          <a:latin typeface="+mj-lt"/>
                        </a:rPr>
                        <a:t>Subordinated</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LT0000404287 </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 20,000,000 </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6.15%</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Dec 23, 2029</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Dec 20, 2019</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algn="ctr" rtl="0" eaLnBrk="1" fontAlgn="b" latinLnBrk="0" hangingPunct="1"/>
                      <a:r>
                        <a:rPr lang="en-US" sz="900" b="0" i="0" kern="1200">
                          <a:solidFill>
                            <a:schemeClr val="tx1"/>
                          </a:solidFill>
                          <a:effectLst/>
                          <a:latin typeface="+mj-lt"/>
                        </a:rPr>
                        <a:t>EUR</a:t>
                      </a:r>
                      <a:endParaRPr lang="en-US" sz="900">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03271035"/>
                  </a:ext>
                </a:extLst>
              </a:tr>
            </a:tbl>
          </a:graphicData>
        </a:graphic>
      </p:graphicFrame>
      <p:sp>
        <p:nvSpPr>
          <p:cNvPr id="3" name="Slide Number Placeholder 2">
            <a:extLst>
              <a:ext uri="{FF2B5EF4-FFF2-40B4-BE49-F238E27FC236}">
                <a16:creationId xmlns:a16="http://schemas.microsoft.com/office/drawing/2014/main" id="{6D75DF32-E8DB-8422-5BE0-314ACA7874EC}"/>
              </a:ext>
            </a:extLst>
          </p:cNvPr>
          <p:cNvSpPr>
            <a:spLocks noGrp="1"/>
          </p:cNvSpPr>
          <p:nvPr>
            <p:ph type="sldNum" sz="quarter" idx="35"/>
          </p:nvPr>
        </p:nvSpPr>
        <p:spPr/>
        <p:txBody>
          <a:bodyPr/>
          <a:lstStyle/>
          <a:p>
            <a:fld id="{C3BB1ECD-3C15-6449-8A7A-6FD3C9A35B7B}" type="slidenum">
              <a:rPr lang="en-US" smtClean="0"/>
              <a:pPr/>
              <a:t>39</a:t>
            </a:fld>
            <a:endParaRPr lang="en-US"/>
          </a:p>
        </p:txBody>
      </p:sp>
    </p:spTree>
    <p:extLst>
      <p:ext uri="{BB962C8B-B14F-4D97-AF65-F5344CB8AC3E}">
        <p14:creationId xmlns:p14="http://schemas.microsoft.com/office/powerpoint/2010/main" val="310545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B09E-3167-E03C-6735-A3E11F30BDEC}"/>
            </a:ext>
          </a:extLst>
        </p:cNvPr>
        <p:cNvGrpSpPr/>
        <p:nvPr/>
      </p:nvGrpSpPr>
      <p:grpSpPr>
        <a:xfrm>
          <a:off x="0" y="0"/>
          <a:ext cx="0" cy="0"/>
          <a:chOff x="0" y="0"/>
          <a:chExt cx="0" cy="0"/>
        </a:xfrm>
      </p:grpSpPr>
      <p:sp>
        <p:nvSpPr>
          <p:cNvPr id="26" name="Rounded Rectangle 1">
            <a:extLst>
              <a:ext uri="{FF2B5EF4-FFF2-40B4-BE49-F238E27FC236}">
                <a16:creationId xmlns:a16="http://schemas.microsoft.com/office/drawing/2014/main" id="{2D4860B8-6940-A99C-FBA7-5420F66D3A01}"/>
              </a:ext>
            </a:extLst>
          </p:cNvPr>
          <p:cNvSpPr/>
          <p:nvPr/>
        </p:nvSpPr>
        <p:spPr>
          <a:xfrm>
            <a:off x="214699" y="980073"/>
            <a:ext cx="5815987" cy="2871759"/>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FE93965-C792-C48D-45E0-14908DD6E54C}"/>
              </a:ext>
            </a:extLst>
          </p:cNvPr>
          <p:cNvSpPr>
            <a:spLocks noGrp="1"/>
          </p:cNvSpPr>
          <p:nvPr>
            <p:ph type="title"/>
          </p:nvPr>
        </p:nvSpPr>
        <p:spPr>
          <a:xfrm>
            <a:off x="380999" y="381000"/>
            <a:ext cx="11022624" cy="664797"/>
          </a:xfrm>
        </p:spPr>
        <p:txBody>
          <a:bodyPr/>
          <a:lstStyle/>
          <a:p>
            <a:r>
              <a:rPr lang="en-US"/>
              <a:t>Core Banking System Change Project is On Track and Within Budget</a:t>
            </a:r>
          </a:p>
        </p:txBody>
      </p:sp>
      <p:sp>
        <p:nvSpPr>
          <p:cNvPr id="27" name="Text Placeholder 11">
            <a:extLst>
              <a:ext uri="{FF2B5EF4-FFF2-40B4-BE49-F238E27FC236}">
                <a16:creationId xmlns:a16="http://schemas.microsoft.com/office/drawing/2014/main" id="{D8F629F4-16E1-1EF3-6AC8-3A28CFE3350F}"/>
              </a:ext>
            </a:extLst>
          </p:cNvPr>
          <p:cNvSpPr txBox="1">
            <a:spLocks/>
          </p:cNvSpPr>
          <p:nvPr/>
        </p:nvSpPr>
        <p:spPr>
          <a:xfrm>
            <a:off x="408500" y="1167253"/>
            <a:ext cx="5266760" cy="2089289"/>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lt-LT" sz="1400" b="0" i="0" u="none" strike="noStrike" kern="1200" cap="none" spc="0" normalizeH="0" baseline="0" noProof="0" err="1">
                <a:ln>
                  <a:noFill/>
                </a:ln>
                <a:solidFill>
                  <a:srgbClr val="0E2841"/>
                </a:solidFill>
                <a:effectLst/>
                <a:uLnTx/>
                <a:uFillTx/>
                <a:latin typeface="Arial" panose="020B0604020202020204"/>
                <a:ea typeface="+mn-ea"/>
                <a:cs typeface="+mn-cs"/>
              </a:rPr>
              <a:t>Key</a:t>
            </a:r>
            <a:r>
              <a:rPr kumimoji="0" lang="lt-LT" sz="14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lt-LT" sz="1400" b="0" i="0" u="none" strike="noStrike" kern="1200" cap="none" spc="0" normalizeH="0" baseline="0" noProof="0" err="1">
                <a:ln>
                  <a:noFill/>
                </a:ln>
                <a:solidFill>
                  <a:srgbClr val="0E2841"/>
                </a:solidFill>
                <a:effectLst/>
                <a:uLnTx/>
                <a:uFillTx/>
                <a:latin typeface="Arial" panose="020B0604020202020204"/>
                <a:ea typeface="+mn-ea"/>
                <a:cs typeface="+mn-cs"/>
              </a:rPr>
              <a:t>Highlights</a:t>
            </a:r>
            <a:endParaRPr kumimoji="0" lang="en-US" sz="1400" b="0" i="0" u="none" strike="noStrike" kern="1200" cap="none" spc="0" normalizeH="0" baseline="0" noProof="0">
              <a:ln>
                <a:noFill/>
              </a:ln>
              <a:solidFill>
                <a:srgbClr val="0E2841"/>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71844"/>
                </a:solidFill>
                <a:effectLst/>
                <a:uLnTx/>
                <a:uFillTx/>
                <a:latin typeface="Arial" panose="020B0604020202020204"/>
                <a:ea typeface="+mn-ea"/>
                <a:cs typeface="+mn-cs"/>
              </a:rPr>
              <a:t>Discovery phase was completed on time with limited scope expansion</a:t>
            </a:r>
          </a:p>
          <a:p>
            <a:pPr marL="171450" marR="0" lvl="0" indent="-1714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71844"/>
                </a:solidFill>
                <a:effectLst/>
                <a:uLnTx/>
                <a:uFillTx/>
                <a:latin typeface="Arial" panose="020B0604020202020204"/>
                <a:ea typeface="+mn-ea"/>
                <a:cs typeface="+mn-cs"/>
              </a:rPr>
              <a:t>Core banking system testing has begun, validating functionality and integrations with other systems</a:t>
            </a:r>
          </a:p>
          <a:p>
            <a:pPr marL="171450" marR="0" lvl="0" indent="-1714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71844"/>
                </a:solidFill>
                <a:effectLst/>
                <a:uLnTx/>
                <a:uFillTx/>
                <a:latin typeface="Arial" panose="020B0604020202020204"/>
                <a:ea typeface="+mn-ea"/>
                <a:cs typeface="+mn-cs"/>
              </a:rPr>
              <a:t>Data migration testing is underway to ensure data quality and consistency</a:t>
            </a:r>
          </a:p>
          <a:p>
            <a:pPr marL="171450" marR="0" lvl="0" indent="-1714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lang="en-US" sz="1100">
                <a:solidFill>
                  <a:srgbClr val="071844"/>
                </a:solidFill>
                <a:latin typeface="Arial" panose="020B0604020202020204"/>
              </a:rPr>
              <a:t>Currently project is within scope on track and on budget</a:t>
            </a:r>
            <a:endParaRPr kumimoji="0" lang="en-US" sz="1100" b="0" i="0" u="none" strike="noStrike" kern="1200" cap="none" spc="0" normalizeH="0" baseline="0" noProof="0">
              <a:ln>
                <a:noFill/>
              </a:ln>
              <a:solidFill>
                <a:srgbClr val="071844"/>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12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a:ln>
                  <a:noFill/>
                </a:ln>
                <a:solidFill>
                  <a:srgbClr val="071844"/>
                </a:solidFill>
                <a:effectLst/>
                <a:uLnTx/>
                <a:uFillTx/>
                <a:latin typeface="Arial" panose="020B0604020202020204"/>
                <a:ea typeface="+mn-ea"/>
                <a:cs typeface="+mn-cs"/>
              </a:rPr>
              <a:t>Launch is expected in the second half of 2026</a:t>
            </a:r>
          </a:p>
        </p:txBody>
      </p:sp>
      <p:grpSp>
        <p:nvGrpSpPr>
          <p:cNvPr id="6" name="Group 5">
            <a:extLst>
              <a:ext uri="{FF2B5EF4-FFF2-40B4-BE49-F238E27FC236}">
                <a16:creationId xmlns:a16="http://schemas.microsoft.com/office/drawing/2014/main" id="{DA519961-FFB9-08E1-0D19-449AB2EA641D}"/>
              </a:ext>
            </a:extLst>
          </p:cNvPr>
          <p:cNvGrpSpPr/>
          <p:nvPr/>
        </p:nvGrpSpPr>
        <p:grpSpPr>
          <a:xfrm>
            <a:off x="6863147" y="1022280"/>
            <a:ext cx="4291416" cy="2792138"/>
            <a:chOff x="5029933" y="767475"/>
            <a:chExt cx="7506648" cy="5309803"/>
          </a:xfrm>
        </p:grpSpPr>
        <p:pic>
          <p:nvPicPr>
            <p:cNvPr id="30" name="Picture 29">
              <a:extLst>
                <a:ext uri="{FF2B5EF4-FFF2-40B4-BE49-F238E27FC236}">
                  <a16:creationId xmlns:a16="http://schemas.microsoft.com/office/drawing/2014/main" id="{4F1E2B4C-A393-D4EC-9493-73E5F029A4A9}"/>
                </a:ext>
              </a:extLst>
            </p:cNvPr>
            <p:cNvPicPr>
              <a:picLocks noChangeAspect="1"/>
            </p:cNvPicPr>
            <p:nvPr/>
          </p:nvPicPr>
          <p:blipFill>
            <a:blip r:embed="rId3"/>
            <a:srcRect/>
            <a:stretch/>
          </p:blipFill>
          <p:spPr>
            <a:xfrm>
              <a:off x="6255553" y="767475"/>
              <a:ext cx="5196874" cy="5288020"/>
            </a:xfrm>
            <a:prstGeom prst="rect">
              <a:avLst/>
            </a:prstGeom>
          </p:spPr>
        </p:pic>
        <p:sp>
          <p:nvSpPr>
            <p:cNvPr id="31" name="Rectangle 30">
              <a:extLst>
                <a:ext uri="{FF2B5EF4-FFF2-40B4-BE49-F238E27FC236}">
                  <a16:creationId xmlns:a16="http://schemas.microsoft.com/office/drawing/2014/main" id="{1F2A74DB-A640-5BAA-06E1-0CD888BDF856}"/>
                </a:ext>
              </a:extLst>
            </p:cNvPr>
            <p:cNvSpPr/>
            <p:nvPr/>
          </p:nvSpPr>
          <p:spPr>
            <a:xfrm>
              <a:off x="5029933" y="3369021"/>
              <a:ext cx="1633410" cy="550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Improved Payment Processing</a:t>
              </a:r>
            </a:p>
          </p:txBody>
        </p:sp>
        <p:sp>
          <p:nvSpPr>
            <p:cNvPr id="32" name="Rectangle 31">
              <a:extLst>
                <a:ext uri="{FF2B5EF4-FFF2-40B4-BE49-F238E27FC236}">
                  <a16:creationId xmlns:a16="http://schemas.microsoft.com/office/drawing/2014/main" id="{40E821E5-8B32-FDDB-DD99-9E89A0E23669}"/>
                </a:ext>
              </a:extLst>
            </p:cNvPr>
            <p:cNvSpPr/>
            <p:nvPr/>
          </p:nvSpPr>
          <p:spPr>
            <a:xfrm>
              <a:off x="5633833" y="1548229"/>
              <a:ext cx="1671467" cy="6660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Improved Customer Experience</a:t>
              </a:r>
            </a:p>
          </p:txBody>
        </p:sp>
        <p:sp>
          <p:nvSpPr>
            <p:cNvPr id="33" name="Rectangle 32">
              <a:extLst>
                <a:ext uri="{FF2B5EF4-FFF2-40B4-BE49-F238E27FC236}">
                  <a16:creationId xmlns:a16="http://schemas.microsoft.com/office/drawing/2014/main" id="{8CFAC629-9EA7-D2F3-6DC5-D8FCE5991BA6}"/>
                </a:ext>
              </a:extLst>
            </p:cNvPr>
            <p:cNvSpPr/>
            <p:nvPr/>
          </p:nvSpPr>
          <p:spPr>
            <a:xfrm>
              <a:off x="5768940" y="4809281"/>
              <a:ext cx="1477943" cy="303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Product Innovation</a:t>
              </a:r>
            </a:p>
          </p:txBody>
        </p:sp>
        <p:sp>
          <p:nvSpPr>
            <p:cNvPr id="34" name="Rectangle 33">
              <a:extLst>
                <a:ext uri="{FF2B5EF4-FFF2-40B4-BE49-F238E27FC236}">
                  <a16:creationId xmlns:a16="http://schemas.microsoft.com/office/drawing/2014/main" id="{BF58FBCF-20C9-8FB3-EE38-92413B0DA161}"/>
                </a:ext>
              </a:extLst>
            </p:cNvPr>
            <p:cNvSpPr/>
            <p:nvPr/>
          </p:nvSpPr>
          <p:spPr>
            <a:xfrm>
              <a:off x="10748076" y="3162805"/>
              <a:ext cx="1788505" cy="405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Improved Data Management</a:t>
              </a:r>
            </a:p>
          </p:txBody>
        </p:sp>
        <p:sp>
          <p:nvSpPr>
            <p:cNvPr id="35" name="Rectangle 34">
              <a:extLst>
                <a:ext uri="{FF2B5EF4-FFF2-40B4-BE49-F238E27FC236}">
                  <a16:creationId xmlns:a16="http://schemas.microsoft.com/office/drawing/2014/main" id="{5A9F9380-6CC5-94B0-C5BA-0D66578CD8E9}"/>
                </a:ext>
              </a:extLst>
            </p:cNvPr>
            <p:cNvSpPr/>
            <p:nvPr/>
          </p:nvSpPr>
          <p:spPr>
            <a:xfrm>
              <a:off x="7442410" y="5735509"/>
              <a:ext cx="2823160" cy="3417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Robust Cloud Based Infrastructure</a:t>
              </a:r>
            </a:p>
          </p:txBody>
        </p:sp>
        <p:sp>
          <p:nvSpPr>
            <p:cNvPr id="36" name="Rectangle 35">
              <a:extLst>
                <a:ext uri="{FF2B5EF4-FFF2-40B4-BE49-F238E27FC236}">
                  <a16:creationId xmlns:a16="http://schemas.microsoft.com/office/drawing/2014/main" id="{8EB4FDCB-38CB-6203-3787-A9DD0B3DEFF6}"/>
                </a:ext>
              </a:extLst>
            </p:cNvPr>
            <p:cNvSpPr/>
            <p:nvPr/>
          </p:nvSpPr>
          <p:spPr>
            <a:xfrm>
              <a:off x="10268532" y="1596657"/>
              <a:ext cx="2268049" cy="3246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Data Driven Decision Making</a:t>
              </a:r>
            </a:p>
          </p:txBody>
        </p:sp>
        <p:sp>
          <p:nvSpPr>
            <p:cNvPr id="37" name="Rectangle 36">
              <a:extLst>
                <a:ext uri="{FF2B5EF4-FFF2-40B4-BE49-F238E27FC236}">
                  <a16:creationId xmlns:a16="http://schemas.microsoft.com/office/drawing/2014/main" id="{6C272AF8-B6CF-A1F8-993A-8327659C6992}"/>
                </a:ext>
              </a:extLst>
            </p:cNvPr>
            <p:cNvSpPr/>
            <p:nvPr/>
          </p:nvSpPr>
          <p:spPr>
            <a:xfrm>
              <a:off x="10663872" y="4795291"/>
              <a:ext cx="1872707" cy="3171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Faster Time-to-Market</a:t>
              </a:r>
            </a:p>
          </p:txBody>
        </p:sp>
        <p:sp>
          <p:nvSpPr>
            <p:cNvPr id="39" name="Rectangle 38">
              <a:extLst>
                <a:ext uri="{FF2B5EF4-FFF2-40B4-BE49-F238E27FC236}">
                  <a16:creationId xmlns:a16="http://schemas.microsoft.com/office/drawing/2014/main" id="{39CAAED1-7F79-FEB7-6A75-453AC68BC765}"/>
                </a:ext>
              </a:extLst>
            </p:cNvPr>
            <p:cNvSpPr/>
            <p:nvPr/>
          </p:nvSpPr>
          <p:spPr>
            <a:xfrm>
              <a:off x="7525283" y="857743"/>
              <a:ext cx="2336036" cy="327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71844"/>
                  </a:solidFill>
                  <a:effectLst/>
                  <a:uLnTx/>
                  <a:uFillTx/>
                  <a:latin typeface="Arial" panose="020B0604020202020204"/>
                  <a:ea typeface="+mn-ea"/>
                  <a:cs typeface="+mn-cs"/>
                </a:rPr>
                <a:t>Partner Integration</a:t>
              </a:r>
            </a:p>
          </p:txBody>
        </p:sp>
        <p:pic>
          <p:nvPicPr>
            <p:cNvPr id="5" name="Graphic 4">
              <a:extLst>
                <a:ext uri="{FF2B5EF4-FFF2-40B4-BE49-F238E27FC236}">
                  <a16:creationId xmlns:a16="http://schemas.microsoft.com/office/drawing/2014/main" id="{5A63A544-9E76-6424-7467-99448B739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1508" y="3279021"/>
              <a:ext cx="1788505" cy="405396"/>
            </a:xfrm>
            <a:prstGeom prst="rect">
              <a:avLst/>
            </a:prstGeom>
          </p:spPr>
        </p:pic>
      </p:grpSp>
      <p:grpSp>
        <p:nvGrpSpPr>
          <p:cNvPr id="3" name="Group 2">
            <a:extLst>
              <a:ext uri="{FF2B5EF4-FFF2-40B4-BE49-F238E27FC236}">
                <a16:creationId xmlns:a16="http://schemas.microsoft.com/office/drawing/2014/main" id="{401C3181-1BDD-AAAD-0A2D-BA7D48D93072}"/>
              </a:ext>
            </a:extLst>
          </p:cNvPr>
          <p:cNvGrpSpPr/>
          <p:nvPr/>
        </p:nvGrpSpPr>
        <p:grpSpPr>
          <a:xfrm>
            <a:off x="1116530" y="4198339"/>
            <a:ext cx="10040567" cy="1527486"/>
            <a:chOff x="514135" y="4492437"/>
            <a:chExt cx="5516551" cy="1527486"/>
          </a:xfrm>
        </p:grpSpPr>
        <p:grpSp>
          <p:nvGrpSpPr>
            <p:cNvPr id="54" name="Group 53">
              <a:extLst>
                <a:ext uri="{FF2B5EF4-FFF2-40B4-BE49-F238E27FC236}">
                  <a16:creationId xmlns:a16="http://schemas.microsoft.com/office/drawing/2014/main" id="{B24CFEEB-A15F-9164-28B9-EDF25B312C95}"/>
                </a:ext>
              </a:extLst>
            </p:cNvPr>
            <p:cNvGrpSpPr/>
            <p:nvPr/>
          </p:nvGrpSpPr>
          <p:grpSpPr>
            <a:xfrm>
              <a:off x="695702" y="4492437"/>
              <a:ext cx="988967" cy="1177527"/>
              <a:chOff x="695702" y="4492437"/>
              <a:chExt cx="988967" cy="1177527"/>
            </a:xfrm>
          </p:grpSpPr>
          <p:cxnSp>
            <p:nvCxnSpPr>
              <p:cNvPr id="20" name="Straight Connector 19">
                <a:extLst>
                  <a:ext uri="{FF2B5EF4-FFF2-40B4-BE49-F238E27FC236}">
                    <a16:creationId xmlns:a16="http://schemas.microsoft.com/office/drawing/2014/main" id="{15074D86-BAD9-E560-3CF9-0A45B6E98264}"/>
                  </a:ext>
                </a:extLst>
              </p:cNvPr>
              <p:cNvCxnSpPr>
                <a:cxnSpLocks/>
              </p:cNvCxnSpPr>
              <p:nvPr/>
            </p:nvCxnSpPr>
            <p:spPr>
              <a:xfrm>
                <a:off x="1194252" y="5116541"/>
                <a:ext cx="0" cy="553423"/>
              </a:xfrm>
              <a:prstGeom prst="line">
                <a:avLst/>
              </a:prstGeom>
              <a:ln w="63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09E59203-E604-46F2-6698-64BB6FBB9093}"/>
                  </a:ext>
                </a:extLst>
              </p:cNvPr>
              <p:cNvSpPr/>
              <p:nvPr/>
            </p:nvSpPr>
            <p:spPr>
              <a:xfrm>
                <a:off x="695702" y="4492437"/>
                <a:ext cx="988967" cy="981247"/>
              </a:xfrm>
              <a:prstGeom prst="roundRect">
                <a:avLst>
                  <a:gd name="adj" fmla="val 0"/>
                </a:avLst>
              </a:prstGeom>
              <a:solidFill>
                <a:schemeClr val="bg1"/>
              </a:solidFill>
              <a:ln w="63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6" name="Group 55">
              <a:extLst>
                <a:ext uri="{FF2B5EF4-FFF2-40B4-BE49-F238E27FC236}">
                  <a16:creationId xmlns:a16="http://schemas.microsoft.com/office/drawing/2014/main" id="{85809FA9-81F2-EFC6-308F-F2609FAE6CEB}"/>
                </a:ext>
              </a:extLst>
            </p:cNvPr>
            <p:cNvGrpSpPr/>
            <p:nvPr/>
          </p:nvGrpSpPr>
          <p:grpSpPr>
            <a:xfrm>
              <a:off x="4566871" y="4497631"/>
              <a:ext cx="988967" cy="1186083"/>
              <a:chOff x="4566871" y="4497631"/>
              <a:chExt cx="988967" cy="1186083"/>
            </a:xfrm>
          </p:grpSpPr>
          <p:cxnSp>
            <p:nvCxnSpPr>
              <p:cNvPr id="45" name="Straight Connector 44">
                <a:extLst>
                  <a:ext uri="{FF2B5EF4-FFF2-40B4-BE49-F238E27FC236}">
                    <a16:creationId xmlns:a16="http://schemas.microsoft.com/office/drawing/2014/main" id="{583A1771-66F5-DB9F-B897-669343A8CA5D}"/>
                  </a:ext>
                </a:extLst>
              </p:cNvPr>
              <p:cNvCxnSpPr>
                <a:cxnSpLocks/>
              </p:cNvCxnSpPr>
              <p:nvPr/>
            </p:nvCxnSpPr>
            <p:spPr>
              <a:xfrm>
                <a:off x="5054396" y="5130291"/>
                <a:ext cx="0" cy="553423"/>
              </a:xfrm>
              <a:prstGeom prst="line">
                <a:avLst/>
              </a:prstGeom>
              <a:ln w="6350">
                <a:solidFill>
                  <a:schemeClr val="accent3"/>
                </a:solidFill>
              </a:ln>
            </p:spPr>
            <p:style>
              <a:lnRef idx="2">
                <a:schemeClr val="accent1"/>
              </a:lnRef>
              <a:fillRef idx="0">
                <a:schemeClr val="accent1"/>
              </a:fillRef>
              <a:effectRef idx="1">
                <a:schemeClr val="accent1"/>
              </a:effectRef>
              <a:fontRef idx="minor">
                <a:schemeClr val="tx1"/>
              </a:fontRef>
            </p:style>
          </p:cxnSp>
          <p:sp>
            <p:nvSpPr>
              <p:cNvPr id="47" name="Rectangle: Rounded Corners 46">
                <a:extLst>
                  <a:ext uri="{FF2B5EF4-FFF2-40B4-BE49-F238E27FC236}">
                    <a16:creationId xmlns:a16="http://schemas.microsoft.com/office/drawing/2014/main" id="{F15752D0-FE90-ABA0-0406-DDFF8FDA2985}"/>
                  </a:ext>
                </a:extLst>
              </p:cNvPr>
              <p:cNvSpPr/>
              <p:nvPr/>
            </p:nvSpPr>
            <p:spPr>
              <a:xfrm>
                <a:off x="4566871" y="4497631"/>
                <a:ext cx="988967" cy="981247"/>
              </a:xfrm>
              <a:prstGeom prst="roundRect">
                <a:avLst>
                  <a:gd name="adj" fmla="val 0"/>
                </a:avLst>
              </a:prstGeom>
              <a:solidFill>
                <a:schemeClr val="bg1"/>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5" name="Group 54">
              <a:extLst>
                <a:ext uri="{FF2B5EF4-FFF2-40B4-BE49-F238E27FC236}">
                  <a16:creationId xmlns:a16="http://schemas.microsoft.com/office/drawing/2014/main" id="{CCD3E184-FA05-CF1E-4DF0-F7A9A6894A0F}"/>
                </a:ext>
              </a:extLst>
            </p:cNvPr>
            <p:cNvGrpSpPr/>
            <p:nvPr/>
          </p:nvGrpSpPr>
          <p:grpSpPr>
            <a:xfrm>
              <a:off x="2645667" y="4497632"/>
              <a:ext cx="988967" cy="1186082"/>
              <a:chOff x="2645667" y="4497632"/>
              <a:chExt cx="988967" cy="1186082"/>
            </a:xfrm>
          </p:grpSpPr>
          <p:cxnSp>
            <p:nvCxnSpPr>
              <p:cNvPr id="48" name="Straight Connector 47">
                <a:extLst>
                  <a:ext uri="{FF2B5EF4-FFF2-40B4-BE49-F238E27FC236}">
                    <a16:creationId xmlns:a16="http://schemas.microsoft.com/office/drawing/2014/main" id="{50BA6970-0A3A-C317-83B0-90E6017D2339}"/>
                  </a:ext>
                </a:extLst>
              </p:cNvPr>
              <p:cNvCxnSpPr>
                <a:cxnSpLocks/>
              </p:cNvCxnSpPr>
              <p:nvPr/>
            </p:nvCxnSpPr>
            <p:spPr>
              <a:xfrm>
                <a:off x="3134316" y="5130291"/>
                <a:ext cx="0" cy="553423"/>
              </a:xfrm>
              <a:prstGeom prst="line">
                <a:avLst/>
              </a:prstGeom>
              <a:ln w="6350">
                <a:solidFill>
                  <a:schemeClr val="accent1"/>
                </a:solidFill>
              </a:ln>
            </p:spPr>
            <p:style>
              <a:lnRef idx="2">
                <a:schemeClr val="accent1"/>
              </a:lnRef>
              <a:fillRef idx="0">
                <a:schemeClr val="accent1"/>
              </a:fillRef>
              <a:effectRef idx="1">
                <a:schemeClr val="accent1"/>
              </a:effectRef>
              <a:fontRef idx="minor">
                <a:schemeClr val="tx1"/>
              </a:fontRef>
            </p:style>
          </p:cxnSp>
          <p:sp>
            <p:nvSpPr>
              <p:cNvPr id="49" name="Rectangle: Rounded Corners 48">
                <a:extLst>
                  <a:ext uri="{FF2B5EF4-FFF2-40B4-BE49-F238E27FC236}">
                    <a16:creationId xmlns:a16="http://schemas.microsoft.com/office/drawing/2014/main" id="{22FB205A-020B-73CE-4D68-3B21BBC0524E}"/>
                  </a:ext>
                </a:extLst>
              </p:cNvPr>
              <p:cNvSpPr/>
              <p:nvPr/>
            </p:nvSpPr>
            <p:spPr>
              <a:xfrm>
                <a:off x="2645667" y="4497632"/>
                <a:ext cx="988967" cy="981247"/>
              </a:xfrm>
              <a:prstGeom prst="roundRect">
                <a:avLst>
                  <a:gd name="adj" fmla="val 0"/>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3" name="Rectangle 12">
              <a:extLst>
                <a:ext uri="{FF2B5EF4-FFF2-40B4-BE49-F238E27FC236}">
                  <a16:creationId xmlns:a16="http://schemas.microsoft.com/office/drawing/2014/main" id="{74AF1CCD-5D13-9210-787D-8ECAD76DAE3E}"/>
                </a:ext>
              </a:extLst>
            </p:cNvPr>
            <p:cNvSpPr/>
            <p:nvPr/>
          </p:nvSpPr>
          <p:spPr>
            <a:xfrm>
              <a:off x="791366" y="4571413"/>
              <a:ext cx="797638" cy="8118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4D800">
                      <a:lumMod val="75000"/>
                    </a:srgbClr>
                  </a:solidFill>
                  <a:effectLst/>
                  <a:uLnTx/>
                  <a:uFillTx/>
                  <a:latin typeface="Arial" panose="020B0604020202020204"/>
                  <a:ea typeface="+mn-ea"/>
                  <a:cs typeface="+mn-cs"/>
                </a:rPr>
                <a:t>Discovery Phase</a:t>
              </a:r>
            </a:p>
          </p:txBody>
        </p:sp>
        <p:sp>
          <p:nvSpPr>
            <p:cNvPr id="14" name="Rectangle 13">
              <a:extLst>
                <a:ext uri="{FF2B5EF4-FFF2-40B4-BE49-F238E27FC236}">
                  <a16:creationId xmlns:a16="http://schemas.microsoft.com/office/drawing/2014/main" id="{6541417C-F152-1524-9B02-5ED277620574}"/>
                </a:ext>
              </a:extLst>
            </p:cNvPr>
            <p:cNvSpPr/>
            <p:nvPr/>
          </p:nvSpPr>
          <p:spPr>
            <a:xfrm>
              <a:off x="2614014" y="4560088"/>
              <a:ext cx="1057463" cy="8118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C47C0"/>
                  </a:solidFill>
                  <a:effectLst/>
                  <a:uLnTx/>
                  <a:uFillTx/>
                  <a:latin typeface="Arial" panose="020B0604020202020204"/>
                  <a:ea typeface="+mn-ea"/>
                  <a:cs typeface="+mn-cs"/>
                </a:rPr>
                <a:t>Implementation Phase</a:t>
              </a:r>
            </a:p>
          </p:txBody>
        </p:sp>
        <p:sp>
          <p:nvSpPr>
            <p:cNvPr id="46" name="Rectangle 45">
              <a:extLst>
                <a:ext uri="{FF2B5EF4-FFF2-40B4-BE49-F238E27FC236}">
                  <a16:creationId xmlns:a16="http://schemas.microsoft.com/office/drawing/2014/main" id="{F600530E-86FA-4468-4FBB-2B179CFEA1BF}"/>
                </a:ext>
              </a:extLst>
            </p:cNvPr>
            <p:cNvSpPr/>
            <p:nvPr/>
          </p:nvSpPr>
          <p:spPr>
            <a:xfrm>
              <a:off x="4479750" y="4582777"/>
              <a:ext cx="1163209" cy="8118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548EC"/>
                  </a:solidFill>
                  <a:effectLst/>
                  <a:uLnTx/>
                  <a:uFillTx/>
                  <a:latin typeface="Arial" panose="020B0604020202020204"/>
                  <a:ea typeface="+mn-ea"/>
                  <a:cs typeface="+mn-cs"/>
                </a:rPr>
                <a:t>Launch 2H26</a:t>
              </a:r>
            </a:p>
          </p:txBody>
        </p:sp>
        <p:grpSp>
          <p:nvGrpSpPr>
            <p:cNvPr id="57" name="Group 56">
              <a:extLst>
                <a:ext uri="{FF2B5EF4-FFF2-40B4-BE49-F238E27FC236}">
                  <a16:creationId xmlns:a16="http://schemas.microsoft.com/office/drawing/2014/main" id="{DBAAAC33-0877-B6CC-30F2-5F8B3E58B1D6}"/>
                </a:ext>
              </a:extLst>
            </p:cNvPr>
            <p:cNvGrpSpPr/>
            <p:nvPr/>
          </p:nvGrpSpPr>
          <p:grpSpPr>
            <a:xfrm>
              <a:off x="514135" y="5651736"/>
              <a:ext cx="5516551" cy="368187"/>
              <a:chOff x="514135" y="5651736"/>
              <a:chExt cx="5516551" cy="368187"/>
            </a:xfrm>
          </p:grpSpPr>
          <p:grpSp>
            <p:nvGrpSpPr>
              <p:cNvPr id="44" name="Group 43">
                <a:extLst>
                  <a:ext uri="{FF2B5EF4-FFF2-40B4-BE49-F238E27FC236}">
                    <a16:creationId xmlns:a16="http://schemas.microsoft.com/office/drawing/2014/main" id="{760ADBA5-B869-87AA-74A4-9520CDA8468D}"/>
                  </a:ext>
                </a:extLst>
              </p:cNvPr>
              <p:cNvGrpSpPr/>
              <p:nvPr/>
            </p:nvGrpSpPr>
            <p:grpSpPr>
              <a:xfrm>
                <a:off x="514135" y="5848016"/>
                <a:ext cx="5516551" cy="148998"/>
                <a:chOff x="687897" y="5897346"/>
                <a:chExt cx="5147363" cy="123139"/>
              </a:xfrm>
            </p:grpSpPr>
            <p:sp>
              <p:nvSpPr>
                <p:cNvPr id="38" name="Arrow: Chevron 37">
                  <a:extLst>
                    <a:ext uri="{FF2B5EF4-FFF2-40B4-BE49-F238E27FC236}">
                      <a16:creationId xmlns:a16="http://schemas.microsoft.com/office/drawing/2014/main" id="{56D5FE1A-A631-453C-ED53-D77133694959}"/>
                    </a:ext>
                  </a:extLst>
                </p:cNvPr>
                <p:cNvSpPr/>
                <p:nvPr/>
              </p:nvSpPr>
              <p:spPr>
                <a:xfrm>
                  <a:off x="687897" y="5897346"/>
                  <a:ext cx="1529523" cy="113082"/>
                </a:xfrm>
                <a:prstGeom prst="chevron">
                  <a:avLst>
                    <a:gd name="adj" fmla="val 2675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41" name="Arrow: Chevron 40">
                  <a:extLst>
                    <a:ext uri="{FF2B5EF4-FFF2-40B4-BE49-F238E27FC236}">
                      <a16:creationId xmlns:a16="http://schemas.microsoft.com/office/drawing/2014/main" id="{BE390AEA-6069-22F6-26C1-7F5C438A9D6B}"/>
                    </a:ext>
                  </a:extLst>
                </p:cNvPr>
                <p:cNvSpPr/>
                <p:nvPr/>
              </p:nvSpPr>
              <p:spPr>
                <a:xfrm>
                  <a:off x="2217420" y="5897346"/>
                  <a:ext cx="1808920" cy="123139"/>
                </a:xfrm>
                <a:prstGeom prst="chevron">
                  <a:avLst>
                    <a:gd name="adj" fmla="val 2675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sp>
              <p:nvSpPr>
                <p:cNvPr id="42" name="Arrow: Chevron 41">
                  <a:extLst>
                    <a:ext uri="{FF2B5EF4-FFF2-40B4-BE49-F238E27FC236}">
                      <a16:creationId xmlns:a16="http://schemas.microsoft.com/office/drawing/2014/main" id="{B2CBE1F0-1C76-0939-A759-755BC33809FD}"/>
                    </a:ext>
                  </a:extLst>
                </p:cNvPr>
                <p:cNvSpPr/>
                <p:nvPr/>
              </p:nvSpPr>
              <p:spPr>
                <a:xfrm>
                  <a:off x="4026340" y="5897346"/>
                  <a:ext cx="1808920" cy="123139"/>
                </a:xfrm>
                <a:prstGeom prst="chevron">
                  <a:avLst>
                    <a:gd name="adj" fmla="val 267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071844"/>
                    </a:solidFill>
                    <a:effectLst/>
                    <a:uLnTx/>
                    <a:uFillTx/>
                    <a:latin typeface="Arial" panose="020B0604020202020204"/>
                    <a:ea typeface="+mn-ea"/>
                    <a:cs typeface="+mn-cs"/>
                  </a:endParaRPr>
                </a:p>
              </p:txBody>
            </p:sp>
          </p:grpSp>
          <p:sp>
            <p:nvSpPr>
              <p:cNvPr id="50" name="Isosceles Triangle 49">
                <a:extLst>
                  <a:ext uri="{FF2B5EF4-FFF2-40B4-BE49-F238E27FC236}">
                    <a16:creationId xmlns:a16="http://schemas.microsoft.com/office/drawing/2014/main" id="{175F1E77-5B84-753C-8290-CBBCA5D33381}"/>
                  </a:ext>
                </a:extLst>
              </p:cNvPr>
              <p:cNvSpPr/>
              <p:nvPr/>
            </p:nvSpPr>
            <p:spPr>
              <a:xfrm>
                <a:off x="4863038" y="5651736"/>
                <a:ext cx="388268" cy="368187"/>
              </a:xfrm>
              <a:prstGeom prst="triangl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Isosceles Triangle 51">
                <a:extLst>
                  <a:ext uri="{FF2B5EF4-FFF2-40B4-BE49-F238E27FC236}">
                    <a16:creationId xmlns:a16="http://schemas.microsoft.com/office/drawing/2014/main" id="{1F9E5AC1-70ED-883A-08D0-ABAE5C6D5CF8}"/>
                  </a:ext>
                </a:extLst>
              </p:cNvPr>
              <p:cNvSpPr/>
              <p:nvPr/>
            </p:nvSpPr>
            <p:spPr>
              <a:xfrm>
                <a:off x="2946017" y="5651736"/>
                <a:ext cx="388268" cy="368187"/>
              </a:xfrm>
              <a:prstGeom prst="triangl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Isosceles Triangle 52">
                <a:extLst>
                  <a:ext uri="{FF2B5EF4-FFF2-40B4-BE49-F238E27FC236}">
                    <a16:creationId xmlns:a16="http://schemas.microsoft.com/office/drawing/2014/main" id="{6096A0BC-E080-50D1-4EF6-4571F196FE12}"/>
                  </a:ext>
                </a:extLst>
              </p:cNvPr>
              <p:cNvSpPr/>
              <p:nvPr/>
            </p:nvSpPr>
            <p:spPr>
              <a:xfrm>
                <a:off x="1000717" y="5651736"/>
                <a:ext cx="388268" cy="368187"/>
              </a:xfrm>
              <a:prstGeom prst="triangl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cxnSp>
        <p:nvCxnSpPr>
          <p:cNvPr id="4" name="Straight Connector 3">
            <a:extLst>
              <a:ext uri="{FF2B5EF4-FFF2-40B4-BE49-F238E27FC236}">
                <a16:creationId xmlns:a16="http://schemas.microsoft.com/office/drawing/2014/main" id="{77AA9BFF-B73D-2901-9AF4-05A3E3799A0F}"/>
              </a:ext>
            </a:extLst>
          </p:cNvPr>
          <p:cNvCxnSpPr>
            <a:cxnSpLocks/>
          </p:cNvCxnSpPr>
          <p:nvPr/>
        </p:nvCxnSpPr>
        <p:spPr>
          <a:xfrm>
            <a:off x="5885471" y="5725825"/>
            <a:ext cx="0" cy="29517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887EF90-A666-792A-24CB-5F289F89C364}"/>
              </a:ext>
            </a:extLst>
          </p:cNvPr>
          <p:cNvSpPr/>
          <p:nvPr/>
        </p:nvSpPr>
        <p:spPr>
          <a:xfrm>
            <a:off x="5159588" y="5999161"/>
            <a:ext cx="1451765" cy="3527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Arial" panose="020B0604020202020204"/>
                <a:ea typeface="+mn-ea"/>
                <a:cs typeface="+mn-cs"/>
              </a:rPr>
              <a:t>Currently Here</a:t>
            </a:r>
          </a:p>
        </p:txBody>
      </p:sp>
      <p:sp>
        <p:nvSpPr>
          <p:cNvPr id="18" name="Slide Number Placeholder 17">
            <a:extLst>
              <a:ext uri="{FF2B5EF4-FFF2-40B4-BE49-F238E27FC236}">
                <a16:creationId xmlns:a16="http://schemas.microsoft.com/office/drawing/2014/main" id="{05545A68-0901-1822-00FD-51311B984D2D}"/>
              </a:ext>
            </a:extLst>
          </p:cNvPr>
          <p:cNvSpPr>
            <a:spLocks noGrp="1"/>
          </p:cNvSpPr>
          <p:nvPr>
            <p:ph type="sldNum" sz="quarter" idx="35"/>
          </p:nvPr>
        </p:nvSpPr>
        <p:spPr/>
        <p:txBody>
          <a:bodyPr/>
          <a:lstStyle/>
          <a:p>
            <a:fld id="{C3BB1ECD-3C15-6449-8A7A-6FD3C9A35B7B}" type="slidenum">
              <a:rPr lang="en-US" smtClean="0"/>
              <a:pPr/>
              <a:t>4</a:t>
            </a:fld>
            <a:endParaRPr lang="en-US"/>
          </a:p>
        </p:txBody>
      </p:sp>
      <p:sp>
        <p:nvSpPr>
          <p:cNvPr id="22" name="Rectangle 21">
            <a:extLst>
              <a:ext uri="{FF2B5EF4-FFF2-40B4-BE49-F238E27FC236}">
                <a16:creationId xmlns:a16="http://schemas.microsoft.com/office/drawing/2014/main" id="{919353FE-4A18-AEE3-008A-D01D1A8E0B36}"/>
              </a:ext>
            </a:extLst>
          </p:cNvPr>
          <p:cNvSpPr/>
          <p:nvPr/>
        </p:nvSpPr>
        <p:spPr>
          <a:xfrm>
            <a:off x="-83059" y="5209201"/>
            <a:ext cx="1451765" cy="8118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4">
                    <a:lumMod val="75000"/>
                  </a:schemeClr>
                </a:solidFill>
                <a:effectLst/>
                <a:uLnTx/>
                <a:uFillTx/>
                <a:latin typeface="Arial" panose="020B0604020202020204"/>
                <a:ea typeface="+mn-ea"/>
                <a:cs typeface="+mn-cs"/>
              </a:rPr>
              <a:t>Start 4Q’23 </a:t>
            </a:r>
          </a:p>
        </p:txBody>
      </p:sp>
    </p:spTree>
    <p:extLst>
      <p:ext uri="{BB962C8B-B14F-4D97-AF65-F5344CB8AC3E}">
        <p14:creationId xmlns:p14="http://schemas.microsoft.com/office/powerpoint/2010/main" val="2379824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
            <a:extLst>
              <a:ext uri="{FF2B5EF4-FFF2-40B4-BE49-F238E27FC236}">
                <a16:creationId xmlns:a16="http://schemas.microsoft.com/office/drawing/2014/main" id="{558B8C83-E20F-BC31-9C3D-C6A6B3FE9482}"/>
              </a:ext>
            </a:extLst>
          </p:cNvPr>
          <p:cNvSpPr/>
          <p:nvPr/>
        </p:nvSpPr>
        <p:spPr>
          <a:xfrm>
            <a:off x="482833" y="1027088"/>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39349C6-D37D-F7CC-6BA2-BE12DC5CFD73}"/>
              </a:ext>
            </a:extLst>
          </p:cNvPr>
          <p:cNvSpPr>
            <a:spLocks noGrp="1"/>
          </p:cNvSpPr>
          <p:nvPr>
            <p:ph type="title"/>
          </p:nvPr>
        </p:nvSpPr>
        <p:spPr/>
        <p:txBody>
          <a:bodyPr/>
          <a:lstStyle/>
          <a:p>
            <a:r>
              <a:rPr lang="lt-LT" err="1"/>
              <a:t>Management</a:t>
            </a:r>
            <a:r>
              <a:rPr lang="lt-LT"/>
              <a:t> </a:t>
            </a:r>
            <a:r>
              <a:rPr lang="lt-LT" err="1"/>
              <a:t>Board</a:t>
            </a:r>
            <a:endParaRPr lang="lt-LT"/>
          </a:p>
        </p:txBody>
      </p:sp>
      <p:sp>
        <p:nvSpPr>
          <p:cNvPr id="4" name="Text Placeholder 3">
            <a:extLst>
              <a:ext uri="{FF2B5EF4-FFF2-40B4-BE49-F238E27FC236}">
                <a16:creationId xmlns:a16="http://schemas.microsoft.com/office/drawing/2014/main" id="{F46C118E-B504-A8B1-C78C-58E0D5E92538}"/>
              </a:ext>
            </a:extLst>
          </p:cNvPr>
          <p:cNvSpPr>
            <a:spLocks noGrp="1"/>
          </p:cNvSpPr>
          <p:nvPr>
            <p:ph type="body" sz="quarter" idx="19"/>
          </p:nvPr>
        </p:nvSpPr>
        <p:spPr>
          <a:xfrm>
            <a:off x="1316027" y="1312320"/>
            <a:ext cx="1702182" cy="224974"/>
          </a:xfrm>
        </p:spPr>
        <p:txBody>
          <a:bodyPr lIns="90000"/>
          <a:lstStyle/>
          <a:p>
            <a:r>
              <a:rPr lang="lt-LT" sz="1100">
                <a:latin typeface="+mj-lt"/>
              </a:rPr>
              <a:t>Vytautas </a:t>
            </a:r>
            <a:r>
              <a:rPr lang="lt-LT" sz="1100" err="1">
                <a:latin typeface="+mj-lt"/>
              </a:rPr>
              <a:t>Sinius</a:t>
            </a:r>
            <a:endParaRPr lang="lt-LT" sz="1100">
              <a:latin typeface="+mj-lt"/>
            </a:endParaRPr>
          </a:p>
        </p:txBody>
      </p:sp>
      <p:sp>
        <p:nvSpPr>
          <p:cNvPr id="10" name="Text Placeholder 11">
            <a:extLst>
              <a:ext uri="{FF2B5EF4-FFF2-40B4-BE49-F238E27FC236}">
                <a16:creationId xmlns:a16="http://schemas.microsoft.com/office/drawing/2014/main" id="{0BE64B34-242A-945D-EC69-ABDE727FE9C8}"/>
              </a:ext>
            </a:extLst>
          </p:cNvPr>
          <p:cNvSpPr txBox="1">
            <a:spLocks/>
          </p:cNvSpPr>
          <p:nvPr/>
        </p:nvSpPr>
        <p:spPr>
          <a:xfrm>
            <a:off x="1316027" y="1537293"/>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Chief Executive Officer</a:t>
            </a:r>
            <a:endParaRPr kumimoji="0" lang="lt-LT"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of the Management Board</a:t>
            </a:r>
          </a:p>
        </p:txBody>
      </p:sp>
      <p:sp>
        <p:nvSpPr>
          <p:cNvPr id="11" name="Text Placeholder 3">
            <a:extLst>
              <a:ext uri="{FF2B5EF4-FFF2-40B4-BE49-F238E27FC236}">
                <a16:creationId xmlns:a16="http://schemas.microsoft.com/office/drawing/2014/main" id="{7AF4B772-24D6-9EA8-F603-D1CF09C6DDCD}"/>
              </a:ext>
            </a:extLst>
          </p:cNvPr>
          <p:cNvSpPr txBox="1">
            <a:spLocks/>
          </p:cNvSpPr>
          <p:nvPr/>
        </p:nvSpPr>
        <p:spPr>
          <a:xfrm>
            <a:off x="4715086" y="1025471"/>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12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25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pic>
        <p:nvPicPr>
          <p:cNvPr id="12" name="object 19">
            <a:extLst>
              <a:ext uri="{FF2B5EF4-FFF2-40B4-BE49-F238E27FC236}">
                <a16:creationId xmlns:a16="http://schemas.microsoft.com/office/drawing/2014/main" id="{511195CC-71C9-E343-1A96-2527189E08D9}"/>
              </a:ext>
            </a:extLst>
          </p:cNvPr>
          <p:cNvPicPr/>
          <p:nvPr/>
        </p:nvPicPr>
        <p:blipFill>
          <a:blip r:embed="rId3" cstate="print"/>
          <a:stretch>
            <a:fillRect/>
          </a:stretch>
        </p:blipFill>
        <p:spPr>
          <a:xfrm>
            <a:off x="380999" y="1025471"/>
            <a:ext cx="822159" cy="1153026"/>
          </a:xfrm>
          <a:prstGeom prst="roundRect">
            <a:avLst>
              <a:gd name="adj" fmla="val 6301"/>
            </a:avLst>
          </a:prstGeom>
        </p:spPr>
      </p:pic>
      <p:cxnSp>
        <p:nvCxnSpPr>
          <p:cNvPr id="22" name="Straight Connector 21">
            <a:extLst>
              <a:ext uri="{FF2B5EF4-FFF2-40B4-BE49-F238E27FC236}">
                <a16:creationId xmlns:a16="http://schemas.microsoft.com/office/drawing/2014/main" id="{059665BB-357D-87AC-EF5C-36D4CEE888A1}"/>
              </a:ext>
            </a:extLst>
          </p:cNvPr>
          <p:cNvCxnSpPr/>
          <p:nvPr/>
        </p:nvCxnSpPr>
        <p:spPr>
          <a:xfrm>
            <a:off x="4585752" y="1025471"/>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3" name="Rounded Rectangle 1">
            <a:extLst>
              <a:ext uri="{FF2B5EF4-FFF2-40B4-BE49-F238E27FC236}">
                <a16:creationId xmlns:a16="http://schemas.microsoft.com/office/drawing/2014/main" id="{8C147A4B-12BF-33C7-7AFB-4550294B727D}"/>
              </a:ext>
            </a:extLst>
          </p:cNvPr>
          <p:cNvSpPr/>
          <p:nvPr/>
        </p:nvSpPr>
        <p:spPr>
          <a:xfrm>
            <a:off x="482833" y="2319449"/>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 Placeholder 3">
            <a:extLst>
              <a:ext uri="{FF2B5EF4-FFF2-40B4-BE49-F238E27FC236}">
                <a16:creationId xmlns:a16="http://schemas.microsoft.com/office/drawing/2014/main" id="{5D62796A-CC43-1664-5462-EB47287E2112}"/>
              </a:ext>
            </a:extLst>
          </p:cNvPr>
          <p:cNvSpPr txBox="1">
            <a:spLocks/>
          </p:cNvSpPr>
          <p:nvPr/>
        </p:nvSpPr>
        <p:spPr>
          <a:xfrm>
            <a:off x="1316027" y="260468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Donatas Savickas</a:t>
            </a:r>
          </a:p>
        </p:txBody>
      </p:sp>
      <p:sp>
        <p:nvSpPr>
          <p:cNvPr id="25" name="Text Placeholder 11">
            <a:extLst>
              <a:ext uri="{FF2B5EF4-FFF2-40B4-BE49-F238E27FC236}">
                <a16:creationId xmlns:a16="http://schemas.microsoft.com/office/drawing/2014/main" id="{9AF51C2F-30F5-1DCA-176C-895BD33EDD13}"/>
              </a:ext>
            </a:extLst>
          </p:cNvPr>
          <p:cNvSpPr txBox="1">
            <a:spLocks/>
          </p:cNvSpPr>
          <p:nvPr/>
        </p:nvSpPr>
        <p:spPr>
          <a:xfrm>
            <a:off x="1316027" y="2829654"/>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300"/>
              </a:spcBef>
              <a:buClr>
                <a:srgbClr val="4C47C0"/>
              </a:buClr>
              <a:buFont typeface="Wingdings" panose="05000000000000000000" pitchFamily="2" charset="2"/>
              <a:buChar char="§"/>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Chief Financial Officer</a:t>
            </a:r>
            <a:endParaRPr kumimoji="0" lang="lt-LT"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Deputy Chief Executive Officer</a:t>
            </a:r>
          </a:p>
        </p:txBody>
      </p:sp>
      <p:sp>
        <p:nvSpPr>
          <p:cNvPr id="26" name="Text Placeholder 3">
            <a:extLst>
              <a:ext uri="{FF2B5EF4-FFF2-40B4-BE49-F238E27FC236}">
                <a16:creationId xmlns:a16="http://schemas.microsoft.com/office/drawing/2014/main" id="{BF80F61F-F44D-1A30-4A11-79FE351B6A6E}"/>
              </a:ext>
            </a:extLst>
          </p:cNvPr>
          <p:cNvSpPr txBox="1">
            <a:spLocks/>
          </p:cNvSpPr>
          <p:nvPr/>
        </p:nvSpPr>
        <p:spPr>
          <a:xfrm>
            <a:off x="4715086" y="2317832"/>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25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25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cxnSp>
        <p:nvCxnSpPr>
          <p:cNvPr id="27" name="Straight Connector 26">
            <a:extLst>
              <a:ext uri="{FF2B5EF4-FFF2-40B4-BE49-F238E27FC236}">
                <a16:creationId xmlns:a16="http://schemas.microsoft.com/office/drawing/2014/main" id="{C0B8BC93-BBE4-CABB-827E-D4C7945493AE}"/>
              </a:ext>
            </a:extLst>
          </p:cNvPr>
          <p:cNvCxnSpPr/>
          <p:nvPr/>
        </p:nvCxnSpPr>
        <p:spPr>
          <a:xfrm>
            <a:off x="4585752" y="2317832"/>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8" name="Rounded Rectangle 1">
            <a:extLst>
              <a:ext uri="{FF2B5EF4-FFF2-40B4-BE49-F238E27FC236}">
                <a16:creationId xmlns:a16="http://schemas.microsoft.com/office/drawing/2014/main" id="{3957E532-9B6B-AD11-3B2A-706F5C940B11}"/>
              </a:ext>
            </a:extLst>
          </p:cNvPr>
          <p:cNvSpPr/>
          <p:nvPr/>
        </p:nvSpPr>
        <p:spPr>
          <a:xfrm>
            <a:off x="482833" y="3615451"/>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 Placeholder 3">
            <a:extLst>
              <a:ext uri="{FF2B5EF4-FFF2-40B4-BE49-F238E27FC236}">
                <a16:creationId xmlns:a16="http://schemas.microsoft.com/office/drawing/2014/main" id="{4A46C0EE-0D1F-19AB-0A42-435686F9AA1E}"/>
              </a:ext>
            </a:extLst>
          </p:cNvPr>
          <p:cNvSpPr txBox="1">
            <a:spLocks/>
          </p:cNvSpPr>
          <p:nvPr/>
        </p:nvSpPr>
        <p:spPr>
          <a:xfrm>
            <a:off x="1316027" y="3900683"/>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Laura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Križinauskienė</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30" name="Text Placeholder 11">
            <a:extLst>
              <a:ext uri="{FF2B5EF4-FFF2-40B4-BE49-F238E27FC236}">
                <a16:creationId xmlns:a16="http://schemas.microsoft.com/office/drawing/2014/main" id="{968B11F1-6129-B2E9-3D07-DFC10D995EB3}"/>
              </a:ext>
            </a:extLst>
          </p:cNvPr>
          <p:cNvSpPr txBox="1">
            <a:spLocks/>
          </p:cNvSpPr>
          <p:nvPr/>
        </p:nvSpPr>
        <p:spPr>
          <a:xfrm>
            <a:off x="1316027" y="4125656"/>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Head of Private Clients</a:t>
            </a:r>
            <a:endParaRPr kumimoji="0" lang="lt-LT"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Former CEO of INVL Asset Management</a:t>
            </a:r>
          </a:p>
          <a:p>
            <a:pPr marL="0" marR="0" lvl="0" indent="0" algn="l" defTabSz="914400" rtl="0" eaLnBrk="1" fontAlgn="auto" latinLnBrk="0" hangingPunct="1">
              <a:lnSpc>
                <a:spcPct val="100000"/>
              </a:lnSpc>
              <a:spcBef>
                <a:spcPts val="300"/>
              </a:spcBef>
              <a:spcAft>
                <a:spcPts val="0"/>
              </a:spcAft>
              <a:buClr>
                <a:srgbClr val="4C47C0"/>
              </a:buClr>
              <a:buSzTx/>
              <a:buFont typeface="Arial" panose="020B0604020202020204" pitchFamily="34" charset="0"/>
              <a:buNone/>
              <a:tabLst/>
              <a:defRPr/>
            </a:pPr>
            <a:endParaRPr kumimoji="0" lang="en-US" sz="9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31" name="Text Placeholder 3">
            <a:extLst>
              <a:ext uri="{FF2B5EF4-FFF2-40B4-BE49-F238E27FC236}">
                <a16:creationId xmlns:a16="http://schemas.microsoft.com/office/drawing/2014/main" id="{33C9D6F6-7EC3-849A-AAE6-6744BEF7088F}"/>
              </a:ext>
            </a:extLst>
          </p:cNvPr>
          <p:cNvSpPr txBox="1">
            <a:spLocks/>
          </p:cNvSpPr>
          <p:nvPr/>
        </p:nvSpPr>
        <p:spPr>
          <a:xfrm>
            <a:off x="4715086" y="3613834"/>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1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20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cxnSp>
        <p:nvCxnSpPr>
          <p:cNvPr id="32" name="Straight Connector 31">
            <a:extLst>
              <a:ext uri="{FF2B5EF4-FFF2-40B4-BE49-F238E27FC236}">
                <a16:creationId xmlns:a16="http://schemas.microsoft.com/office/drawing/2014/main" id="{7E82A42D-ABE4-DE94-246B-E055617028C7}"/>
              </a:ext>
            </a:extLst>
          </p:cNvPr>
          <p:cNvCxnSpPr/>
          <p:nvPr/>
        </p:nvCxnSpPr>
        <p:spPr>
          <a:xfrm>
            <a:off x="4585752" y="3613834"/>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33" name="Rounded Rectangle 1">
            <a:extLst>
              <a:ext uri="{FF2B5EF4-FFF2-40B4-BE49-F238E27FC236}">
                <a16:creationId xmlns:a16="http://schemas.microsoft.com/office/drawing/2014/main" id="{0821AC90-7318-9FCD-8EFB-BA6F99666728}"/>
              </a:ext>
            </a:extLst>
          </p:cNvPr>
          <p:cNvSpPr/>
          <p:nvPr/>
        </p:nvSpPr>
        <p:spPr>
          <a:xfrm>
            <a:off x="482833" y="4907812"/>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 Placeholder 3">
            <a:extLst>
              <a:ext uri="{FF2B5EF4-FFF2-40B4-BE49-F238E27FC236}">
                <a16:creationId xmlns:a16="http://schemas.microsoft.com/office/drawing/2014/main" id="{7251C99F-ED06-7CA0-B662-EA4611B62B4D}"/>
              </a:ext>
            </a:extLst>
          </p:cNvPr>
          <p:cNvSpPr txBox="1">
            <a:spLocks/>
          </p:cNvSpPr>
          <p:nvPr/>
        </p:nvSpPr>
        <p:spPr>
          <a:xfrm>
            <a:off x="1316027" y="511054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Tomas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Varenbergas</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35" name="Text Placeholder 11">
            <a:extLst>
              <a:ext uri="{FF2B5EF4-FFF2-40B4-BE49-F238E27FC236}">
                <a16:creationId xmlns:a16="http://schemas.microsoft.com/office/drawing/2014/main" id="{F411D0CC-A994-27B1-3E10-5D245CD7254A}"/>
              </a:ext>
            </a:extLst>
          </p:cNvPr>
          <p:cNvSpPr txBox="1">
            <a:spLocks/>
          </p:cNvSpPr>
          <p:nvPr/>
        </p:nvSpPr>
        <p:spPr>
          <a:xfrm>
            <a:off x="1316027" y="5335514"/>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Head of Investment Clients</a:t>
            </a:r>
            <a:endParaRPr kumimoji="0" lang="lt-LT"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of the Board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Asset Management</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of the Board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Insurance</a:t>
            </a:r>
          </a:p>
        </p:txBody>
      </p:sp>
      <p:sp>
        <p:nvSpPr>
          <p:cNvPr id="36" name="Text Placeholder 3">
            <a:extLst>
              <a:ext uri="{FF2B5EF4-FFF2-40B4-BE49-F238E27FC236}">
                <a16:creationId xmlns:a16="http://schemas.microsoft.com/office/drawing/2014/main" id="{4436BBCA-2DE6-6A61-61FF-D81C00A205FC}"/>
              </a:ext>
            </a:extLst>
          </p:cNvPr>
          <p:cNvSpPr txBox="1">
            <a:spLocks/>
          </p:cNvSpPr>
          <p:nvPr/>
        </p:nvSpPr>
        <p:spPr>
          <a:xfrm>
            <a:off x="4715086" y="4906195"/>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8</a:t>
            </a: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16</a:t>
            </a: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cxnSp>
        <p:nvCxnSpPr>
          <p:cNvPr id="37" name="Straight Connector 36">
            <a:extLst>
              <a:ext uri="{FF2B5EF4-FFF2-40B4-BE49-F238E27FC236}">
                <a16:creationId xmlns:a16="http://schemas.microsoft.com/office/drawing/2014/main" id="{9A532F27-2345-22C4-52DC-9F4EF81C5CD9}"/>
              </a:ext>
            </a:extLst>
          </p:cNvPr>
          <p:cNvCxnSpPr/>
          <p:nvPr/>
        </p:nvCxnSpPr>
        <p:spPr>
          <a:xfrm>
            <a:off x="4585752" y="4906195"/>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13" name="object 19">
            <a:extLst>
              <a:ext uri="{FF2B5EF4-FFF2-40B4-BE49-F238E27FC236}">
                <a16:creationId xmlns:a16="http://schemas.microsoft.com/office/drawing/2014/main" id="{8F6D77C6-3293-DFEC-F170-14FC97B3B0C0}"/>
              </a:ext>
            </a:extLst>
          </p:cNvPr>
          <p:cNvPicPr/>
          <p:nvPr/>
        </p:nvPicPr>
        <p:blipFill>
          <a:blip r:embed="rId4"/>
          <a:srcRect l="381" r="381"/>
          <a:stretch/>
        </p:blipFill>
        <p:spPr>
          <a:xfrm>
            <a:off x="380999" y="2321067"/>
            <a:ext cx="822159" cy="1153026"/>
          </a:xfrm>
          <a:prstGeom prst="roundRect">
            <a:avLst>
              <a:gd name="adj" fmla="val 6301"/>
            </a:avLst>
          </a:prstGeom>
        </p:spPr>
      </p:pic>
      <p:pic>
        <p:nvPicPr>
          <p:cNvPr id="14" name="object 19">
            <a:extLst>
              <a:ext uri="{FF2B5EF4-FFF2-40B4-BE49-F238E27FC236}">
                <a16:creationId xmlns:a16="http://schemas.microsoft.com/office/drawing/2014/main" id="{560EF2AF-3686-4AB5-7F2F-0BA2A61F4C05}"/>
              </a:ext>
            </a:extLst>
          </p:cNvPr>
          <p:cNvPicPr/>
          <p:nvPr/>
        </p:nvPicPr>
        <p:blipFill>
          <a:blip r:embed="rId5"/>
          <a:srcRect l="263" r="263"/>
          <a:stretch/>
        </p:blipFill>
        <p:spPr>
          <a:xfrm>
            <a:off x="380999" y="3616663"/>
            <a:ext cx="822159" cy="1153026"/>
          </a:xfrm>
          <a:prstGeom prst="roundRect">
            <a:avLst>
              <a:gd name="adj" fmla="val 6301"/>
            </a:avLst>
          </a:prstGeom>
        </p:spPr>
      </p:pic>
      <p:pic>
        <p:nvPicPr>
          <p:cNvPr id="15" name="object 19">
            <a:extLst>
              <a:ext uri="{FF2B5EF4-FFF2-40B4-BE49-F238E27FC236}">
                <a16:creationId xmlns:a16="http://schemas.microsoft.com/office/drawing/2014/main" id="{C4900438-78FF-382C-F7A9-48F6F27CC8CA}"/>
              </a:ext>
            </a:extLst>
          </p:cNvPr>
          <p:cNvPicPr/>
          <p:nvPr/>
        </p:nvPicPr>
        <p:blipFill>
          <a:blip r:embed="rId6"/>
          <a:srcRect l="352" r="352"/>
          <a:stretch/>
        </p:blipFill>
        <p:spPr>
          <a:xfrm>
            <a:off x="380999" y="4912258"/>
            <a:ext cx="822159" cy="1153026"/>
          </a:xfrm>
          <a:prstGeom prst="roundRect">
            <a:avLst>
              <a:gd name="adj" fmla="val 6301"/>
            </a:avLst>
          </a:prstGeom>
        </p:spPr>
      </p:pic>
      <p:sp>
        <p:nvSpPr>
          <p:cNvPr id="38" name="Rounded Rectangle 1">
            <a:extLst>
              <a:ext uri="{FF2B5EF4-FFF2-40B4-BE49-F238E27FC236}">
                <a16:creationId xmlns:a16="http://schemas.microsoft.com/office/drawing/2014/main" id="{F24A4BAF-2BF6-7DE9-1738-C3B7D431F655}"/>
              </a:ext>
            </a:extLst>
          </p:cNvPr>
          <p:cNvSpPr/>
          <p:nvPr/>
        </p:nvSpPr>
        <p:spPr>
          <a:xfrm>
            <a:off x="6251838" y="1027088"/>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 Placeholder 3">
            <a:extLst>
              <a:ext uri="{FF2B5EF4-FFF2-40B4-BE49-F238E27FC236}">
                <a16:creationId xmlns:a16="http://schemas.microsoft.com/office/drawing/2014/main" id="{5B7CFBD4-73C1-934B-A166-F49CD726179A}"/>
              </a:ext>
            </a:extLst>
          </p:cNvPr>
          <p:cNvSpPr txBox="1">
            <a:spLocks/>
          </p:cNvSpPr>
          <p:nvPr/>
        </p:nvSpPr>
        <p:spPr>
          <a:xfrm>
            <a:off x="7085032" y="1312320"/>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Daiva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Šorienė</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40" name="Text Placeholder 11">
            <a:extLst>
              <a:ext uri="{FF2B5EF4-FFF2-40B4-BE49-F238E27FC236}">
                <a16:creationId xmlns:a16="http://schemas.microsoft.com/office/drawing/2014/main" id="{8BFF8C84-6ACB-1F8E-906A-E991B5283C53}"/>
              </a:ext>
            </a:extLst>
          </p:cNvPr>
          <p:cNvSpPr txBox="1">
            <a:spLocks/>
          </p:cNvSpPr>
          <p:nvPr/>
        </p:nvSpPr>
        <p:spPr>
          <a:xfrm>
            <a:off x="7085032" y="1537293"/>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Head of Corporate Clients</a:t>
            </a:r>
            <a:endParaRPr kumimoji="0" lang="lt-LT"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Deputy Chief Executive Officer</a:t>
            </a:r>
          </a:p>
        </p:txBody>
      </p:sp>
      <p:sp>
        <p:nvSpPr>
          <p:cNvPr id="41" name="Text Placeholder 3">
            <a:extLst>
              <a:ext uri="{FF2B5EF4-FFF2-40B4-BE49-F238E27FC236}">
                <a16:creationId xmlns:a16="http://schemas.microsoft.com/office/drawing/2014/main" id="{6B620EA4-11F3-E24D-9DE9-CA2554486137}"/>
              </a:ext>
            </a:extLst>
          </p:cNvPr>
          <p:cNvSpPr txBox="1">
            <a:spLocks/>
          </p:cNvSpPr>
          <p:nvPr/>
        </p:nvSpPr>
        <p:spPr>
          <a:xfrm>
            <a:off x="10484091" y="1025471"/>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25</a:t>
            </a: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30</a:t>
            </a: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pic>
        <p:nvPicPr>
          <p:cNvPr id="42" name="object 19">
            <a:extLst>
              <a:ext uri="{FF2B5EF4-FFF2-40B4-BE49-F238E27FC236}">
                <a16:creationId xmlns:a16="http://schemas.microsoft.com/office/drawing/2014/main" id="{1B1D6EFA-6924-16B3-D45A-A0DEB788505B}"/>
              </a:ext>
            </a:extLst>
          </p:cNvPr>
          <p:cNvPicPr/>
          <p:nvPr/>
        </p:nvPicPr>
        <p:blipFill>
          <a:blip r:embed="rId7"/>
          <a:srcRect l="2695" r="2695"/>
          <a:stretch/>
        </p:blipFill>
        <p:spPr>
          <a:xfrm>
            <a:off x="6150004" y="1025471"/>
            <a:ext cx="822159" cy="1153026"/>
          </a:xfrm>
          <a:prstGeom prst="roundRect">
            <a:avLst>
              <a:gd name="adj" fmla="val 6301"/>
            </a:avLst>
          </a:prstGeom>
        </p:spPr>
      </p:pic>
      <p:cxnSp>
        <p:nvCxnSpPr>
          <p:cNvPr id="43" name="Straight Connector 42">
            <a:extLst>
              <a:ext uri="{FF2B5EF4-FFF2-40B4-BE49-F238E27FC236}">
                <a16:creationId xmlns:a16="http://schemas.microsoft.com/office/drawing/2014/main" id="{2579728E-8C9A-C372-E2A3-CABDBC59A631}"/>
              </a:ext>
            </a:extLst>
          </p:cNvPr>
          <p:cNvCxnSpPr/>
          <p:nvPr/>
        </p:nvCxnSpPr>
        <p:spPr>
          <a:xfrm>
            <a:off x="10354757" y="1025471"/>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44" name="Rounded Rectangle 1">
            <a:extLst>
              <a:ext uri="{FF2B5EF4-FFF2-40B4-BE49-F238E27FC236}">
                <a16:creationId xmlns:a16="http://schemas.microsoft.com/office/drawing/2014/main" id="{742A5F8E-B0D3-3282-ABDC-573F56000B3A}"/>
              </a:ext>
            </a:extLst>
          </p:cNvPr>
          <p:cNvSpPr/>
          <p:nvPr/>
        </p:nvSpPr>
        <p:spPr>
          <a:xfrm>
            <a:off x="6251838" y="2319449"/>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 Placeholder 3">
            <a:extLst>
              <a:ext uri="{FF2B5EF4-FFF2-40B4-BE49-F238E27FC236}">
                <a16:creationId xmlns:a16="http://schemas.microsoft.com/office/drawing/2014/main" id="{621343A0-F42B-1B51-19CC-CF5E10E42F8D}"/>
              </a:ext>
            </a:extLst>
          </p:cNvPr>
          <p:cNvSpPr txBox="1">
            <a:spLocks/>
          </p:cNvSpPr>
          <p:nvPr/>
        </p:nvSpPr>
        <p:spPr>
          <a:xfrm>
            <a:off x="7085032" y="260468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Mindaugas Rudys</a:t>
            </a:r>
          </a:p>
        </p:txBody>
      </p:sp>
      <p:sp>
        <p:nvSpPr>
          <p:cNvPr id="46" name="Text Placeholder 11">
            <a:extLst>
              <a:ext uri="{FF2B5EF4-FFF2-40B4-BE49-F238E27FC236}">
                <a16:creationId xmlns:a16="http://schemas.microsoft.com/office/drawing/2014/main" id="{05449223-CF1B-6C37-4DA9-9996AA3717D3}"/>
              </a:ext>
            </a:extLst>
          </p:cNvPr>
          <p:cNvSpPr txBox="1">
            <a:spLocks/>
          </p:cNvSpPr>
          <p:nvPr/>
        </p:nvSpPr>
        <p:spPr>
          <a:xfrm>
            <a:off x="7085032" y="2829654"/>
            <a:ext cx="2780863"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Head of Service Development Division</a:t>
            </a:r>
          </a:p>
        </p:txBody>
      </p:sp>
      <p:sp>
        <p:nvSpPr>
          <p:cNvPr id="47" name="Text Placeholder 3">
            <a:extLst>
              <a:ext uri="{FF2B5EF4-FFF2-40B4-BE49-F238E27FC236}">
                <a16:creationId xmlns:a16="http://schemas.microsoft.com/office/drawing/2014/main" id="{546E527D-226A-C12A-3596-6A5E9357FC7C}"/>
              </a:ext>
            </a:extLst>
          </p:cNvPr>
          <p:cNvSpPr txBox="1">
            <a:spLocks/>
          </p:cNvSpPr>
          <p:nvPr/>
        </p:nvSpPr>
        <p:spPr>
          <a:xfrm>
            <a:off x="10484091" y="2317832"/>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13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23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cxnSp>
        <p:nvCxnSpPr>
          <p:cNvPr id="48" name="Straight Connector 47">
            <a:extLst>
              <a:ext uri="{FF2B5EF4-FFF2-40B4-BE49-F238E27FC236}">
                <a16:creationId xmlns:a16="http://schemas.microsoft.com/office/drawing/2014/main" id="{6009C2E0-D66C-1D99-73E2-3898D8914BDF}"/>
              </a:ext>
            </a:extLst>
          </p:cNvPr>
          <p:cNvCxnSpPr/>
          <p:nvPr/>
        </p:nvCxnSpPr>
        <p:spPr>
          <a:xfrm>
            <a:off x="10354757" y="2317832"/>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49" name="Rounded Rectangle 1">
            <a:extLst>
              <a:ext uri="{FF2B5EF4-FFF2-40B4-BE49-F238E27FC236}">
                <a16:creationId xmlns:a16="http://schemas.microsoft.com/office/drawing/2014/main" id="{42E51A83-E98F-3303-04F8-C5F27ABC0247}"/>
              </a:ext>
            </a:extLst>
          </p:cNvPr>
          <p:cNvSpPr/>
          <p:nvPr/>
        </p:nvSpPr>
        <p:spPr>
          <a:xfrm>
            <a:off x="6251838" y="3615451"/>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 Placeholder 3">
            <a:extLst>
              <a:ext uri="{FF2B5EF4-FFF2-40B4-BE49-F238E27FC236}">
                <a16:creationId xmlns:a16="http://schemas.microsoft.com/office/drawing/2014/main" id="{FFDD7F35-105A-0AEE-F15D-B469B8C302C9}"/>
              </a:ext>
            </a:extLst>
          </p:cNvPr>
          <p:cNvSpPr txBox="1">
            <a:spLocks/>
          </p:cNvSpPr>
          <p:nvPr/>
        </p:nvSpPr>
        <p:spPr>
          <a:xfrm>
            <a:off x="7085032" y="3900683"/>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Algimantas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Gaulia</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51" name="Text Placeholder 11">
            <a:extLst>
              <a:ext uri="{FF2B5EF4-FFF2-40B4-BE49-F238E27FC236}">
                <a16:creationId xmlns:a16="http://schemas.microsoft.com/office/drawing/2014/main" id="{CFC4CEE6-DC95-1C28-AA48-6D2CD25EC9DD}"/>
              </a:ext>
            </a:extLst>
          </p:cNvPr>
          <p:cNvSpPr txBox="1">
            <a:spLocks/>
          </p:cNvSpPr>
          <p:nvPr/>
        </p:nvSpPr>
        <p:spPr>
          <a:xfrm>
            <a:off x="7085032" y="4125656"/>
            <a:ext cx="3242225"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Chief Risk Officer</a:t>
            </a:r>
          </a:p>
        </p:txBody>
      </p:sp>
      <p:sp>
        <p:nvSpPr>
          <p:cNvPr id="52" name="Text Placeholder 3">
            <a:extLst>
              <a:ext uri="{FF2B5EF4-FFF2-40B4-BE49-F238E27FC236}">
                <a16:creationId xmlns:a16="http://schemas.microsoft.com/office/drawing/2014/main" id="{34EB5229-0EA5-1A2E-9CAE-9935B3DC3759}"/>
              </a:ext>
            </a:extLst>
          </p:cNvPr>
          <p:cNvSpPr txBox="1">
            <a:spLocks/>
          </p:cNvSpPr>
          <p:nvPr/>
        </p:nvSpPr>
        <p:spPr>
          <a:xfrm>
            <a:off x="10484091" y="3613834"/>
            <a:ext cx="1156322" cy="115140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lt-LT" sz="900" b="0" i="0" u="none" strike="noStrike" kern="1200" cap="none" spc="30"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Bankas:</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11 </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a:p>
            <a:pPr marL="0" marR="0" lvl="0" indent="0" algn="l" defTabSz="914400" rtl="0" eaLnBrk="1" fontAlgn="t" latinLnBrk="0" hangingPunct="1">
              <a:lnSpc>
                <a:spcPct val="100000"/>
              </a:lnSpc>
              <a:spcBef>
                <a:spcPts val="0"/>
              </a:spcBef>
              <a:spcAft>
                <a:spcPts val="800"/>
              </a:spcAft>
              <a:buClrTx/>
              <a:buSzTx/>
              <a:buFont typeface="Arial" panose="020B0604020202020204" pitchFamily="34" charset="0"/>
              <a:buNone/>
              <a:tabLst/>
              <a:defRPr/>
            </a:pP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Financial</a:t>
            </a:r>
            <a:r>
              <a:rPr kumimoji="0" lang="lt-LT" sz="900" b="0" i="0" u="none" strike="noStrike" kern="1200" cap="none" spc="55" normalizeH="0" baseline="0" noProof="0">
                <a:ln>
                  <a:noFill/>
                </a:ln>
                <a:solidFill>
                  <a:srgbClr val="071844"/>
                </a:solidFill>
                <a:effectLst/>
                <a:uLnTx/>
                <a:uFillTx/>
                <a:latin typeface="Arial" panose="020B0604020202020204"/>
                <a:ea typeface="+mn-ea"/>
                <a:cs typeface="Calibri" panose="020F0502020204030204" pitchFamily="34" charset="0"/>
              </a:rPr>
              <a:t>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Industry</a:t>
            </a:r>
            <a: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t>:</a:t>
            </a:r>
            <a:br>
              <a:rPr kumimoji="0" lang="lt-LT" sz="900" b="0" i="0" u="none" strike="noStrike" kern="1200" cap="none" spc="-10" normalizeH="0" baseline="0" noProof="0">
                <a:ln>
                  <a:noFill/>
                </a:ln>
                <a:solidFill>
                  <a:srgbClr val="071844"/>
                </a:solidFill>
                <a:effectLst/>
                <a:uLnTx/>
                <a:uFillTx/>
                <a:latin typeface="Arial" panose="020B0604020202020204"/>
                <a:ea typeface="+mn-ea"/>
                <a:cs typeface="Calibri" panose="020F0502020204030204" pitchFamily="34" charset="0"/>
              </a:rPr>
            </a:br>
            <a:r>
              <a:rPr kumimoji="0" lang="lt-LT" sz="900" b="0" i="0" u="none" strike="noStrike" kern="1200" cap="none" spc="0" normalizeH="0" baseline="0" noProof="0">
                <a:ln>
                  <a:noFill/>
                </a:ln>
                <a:solidFill>
                  <a:srgbClr val="071844"/>
                </a:solidFill>
                <a:effectLst/>
                <a:uLnTx/>
                <a:uFillTx/>
                <a:latin typeface="Arial" panose="020B0604020202020204"/>
                <a:ea typeface="+mn-ea"/>
                <a:cs typeface="Calibri" panose="020F0502020204030204" pitchFamily="34" charset="0"/>
              </a:rPr>
              <a:t>22 </a:t>
            </a:r>
            <a:r>
              <a:rPr kumimoji="0" lang="lt-LT" sz="900" b="0" i="0" u="none" strike="noStrike" kern="1200" cap="none" spc="-10" normalizeH="0" baseline="0" noProof="0" err="1">
                <a:ln>
                  <a:noFill/>
                </a:ln>
                <a:solidFill>
                  <a:srgbClr val="071844"/>
                </a:solidFill>
                <a:effectLst/>
                <a:uLnTx/>
                <a:uFillTx/>
                <a:latin typeface="Arial" panose="020B0604020202020204"/>
                <a:ea typeface="+mn-ea"/>
                <a:cs typeface="Calibri" panose="020F0502020204030204" pitchFamily="34" charset="0"/>
              </a:rPr>
              <a:t>years</a:t>
            </a:r>
            <a:endParaRPr kumimoji="0" lang="lt-LT" sz="900" b="0" i="0" u="none" strike="noStrike" kern="1200" cap="none" spc="0" normalizeH="0" baseline="0" noProof="0">
              <a:ln>
                <a:noFill/>
              </a:ln>
              <a:solidFill>
                <a:srgbClr val="071844"/>
              </a:solidFill>
              <a:effectLst/>
              <a:uLnTx/>
              <a:uFillTx/>
              <a:latin typeface="Arial" panose="020B0604020202020204"/>
              <a:ea typeface="+mn-ea"/>
              <a:cs typeface="+mn-cs"/>
            </a:endParaRPr>
          </a:p>
        </p:txBody>
      </p:sp>
      <p:cxnSp>
        <p:nvCxnSpPr>
          <p:cNvPr id="53" name="Straight Connector 52">
            <a:extLst>
              <a:ext uri="{FF2B5EF4-FFF2-40B4-BE49-F238E27FC236}">
                <a16:creationId xmlns:a16="http://schemas.microsoft.com/office/drawing/2014/main" id="{FF3D93C6-3571-F3FB-640A-85A9F7956686}"/>
              </a:ext>
            </a:extLst>
          </p:cNvPr>
          <p:cNvCxnSpPr/>
          <p:nvPr/>
        </p:nvCxnSpPr>
        <p:spPr>
          <a:xfrm>
            <a:off x="10354757" y="3613834"/>
            <a:ext cx="0" cy="1153026"/>
          </a:xfrm>
          <a:prstGeom prst="line">
            <a:avLst/>
          </a:prstGeom>
          <a:ln w="6350"/>
        </p:spPr>
        <p:style>
          <a:lnRef idx="2">
            <a:schemeClr val="accent1"/>
          </a:lnRef>
          <a:fillRef idx="0">
            <a:schemeClr val="accent1"/>
          </a:fillRef>
          <a:effectRef idx="1">
            <a:schemeClr val="accent1"/>
          </a:effectRef>
          <a:fontRef idx="minor">
            <a:schemeClr val="tx1"/>
          </a:fontRef>
        </p:style>
      </p:cxnSp>
      <p:pic>
        <p:nvPicPr>
          <p:cNvPr id="59" name="object 19">
            <a:extLst>
              <a:ext uri="{FF2B5EF4-FFF2-40B4-BE49-F238E27FC236}">
                <a16:creationId xmlns:a16="http://schemas.microsoft.com/office/drawing/2014/main" id="{BBEEAD57-B016-2A2A-6CA8-4AEAF6E90813}"/>
              </a:ext>
            </a:extLst>
          </p:cNvPr>
          <p:cNvPicPr/>
          <p:nvPr/>
        </p:nvPicPr>
        <p:blipFill>
          <a:blip r:embed="rId8"/>
          <a:srcRect l="3043" r="3043"/>
          <a:stretch/>
        </p:blipFill>
        <p:spPr>
          <a:xfrm>
            <a:off x="6150004" y="2321067"/>
            <a:ext cx="822159" cy="1153026"/>
          </a:xfrm>
          <a:prstGeom prst="roundRect">
            <a:avLst>
              <a:gd name="adj" fmla="val 6301"/>
            </a:avLst>
          </a:prstGeom>
        </p:spPr>
      </p:pic>
      <p:pic>
        <p:nvPicPr>
          <p:cNvPr id="60" name="object 19">
            <a:extLst>
              <a:ext uri="{FF2B5EF4-FFF2-40B4-BE49-F238E27FC236}">
                <a16:creationId xmlns:a16="http://schemas.microsoft.com/office/drawing/2014/main" id="{8D75FAD1-918B-754B-BEC3-E592BF788D58}"/>
              </a:ext>
            </a:extLst>
          </p:cNvPr>
          <p:cNvPicPr/>
          <p:nvPr/>
        </p:nvPicPr>
        <p:blipFill>
          <a:blip r:embed="rId9"/>
          <a:srcRect l="2813" r="2813"/>
          <a:stretch/>
        </p:blipFill>
        <p:spPr>
          <a:xfrm>
            <a:off x="6150004" y="3616663"/>
            <a:ext cx="822159" cy="1153026"/>
          </a:xfrm>
          <a:prstGeom prst="roundRect">
            <a:avLst>
              <a:gd name="adj" fmla="val 6301"/>
            </a:avLst>
          </a:prstGeom>
        </p:spPr>
      </p:pic>
      <p:sp>
        <p:nvSpPr>
          <p:cNvPr id="3" name="Slide Number Placeholder 2">
            <a:extLst>
              <a:ext uri="{FF2B5EF4-FFF2-40B4-BE49-F238E27FC236}">
                <a16:creationId xmlns:a16="http://schemas.microsoft.com/office/drawing/2014/main" id="{BDEF3427-9105-7413-8136-2D315B8F95C5}"/>
              </a:ext>
            </a:extLst>
          </p:cNvPr>
          <p:cNvSpPr txBox="1">
            <a:spLocks/>
          </p:cNvSpPr>
          <p:nvPr/>
        </p:nvSpPr>
        <p:spPr>
          <a:xfrm>
            <a:off x="9144000" y="6477000"/>
            <a:ext cx="2752725" cy="3810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3BB1ECD-3C15-6449-8A7A-6FD3C9A35B7B}" type="slidenum">
              <a:rPr lang="en-US" sz="1000" smtClean="0">
                <a:solidFill>
                  <a:schemeClr val="bg1">
                    <a:lumMod val="50000"/>
                  </a:schemeClr>
                </a:solidFill>
              </a:rPr>
              <a:pPr algn="r"/>
              <a:t>40</a:t>
            </a:fld>
            <a:endParaRPr lang="en-US" sz="1000">
              <a:solidFill>
                <a:schemeClr val="bg1">
                  <a:lumMod val="50000"/>
                </a:schemeClr>
              </a:solidFill>
            </a:endParaRPr>
          </a:p>
        </p:txBody>
      </p:sp>
    </p:spTree>
    <p:extLst>
      <p:ext uri="{BB962C8B-B14F-4D97-AF65-F5344CB8AC3E}">
        <p14:creationId xmlns:p14="http://schemas.microsoft.com/office/powerpoint/2010/main" val="728898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
            <a:extLst>
              <a:ext uri="{FF2B5EF4-FFF2-40B4-BE49-F238E27FC236}">
                <a16:creationId xmlns:a16="http://schemas.microsoft.com/office/drawing/2014/main" id="{558B8C83-E20F-BC31-9C3D-C6A6B3FE9482}"/>
              </a:ext>
            </a:extLst>
          </p:cNvPr>
          <p:cNvSpPr/>
          <p:nvPr/>
        </p:nvSpPr>
        <p:spPr>
          <a:xfrm>
            <a:off x="482833" y="1027088"/>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39349C6-D37D-F7CC-6BA2-BE12DC5CFD73}"/>
              </a:ext>
            </a:extLst>
          </p:cNvPr>
          <p:cNvSpPr>
            <a:spLocks noGrp="1"/>
          </p:cNvSpPr>
          <p:nvPr>
            <p:ph type="title"/>
          </p:nvPr>
        </p:nvSpPr>
        <p:spPr/>
        <p:txBody>
          <a:bodyPr/>
          <a:lstStyle/>
          <a:p>
            <a:r>
              <a:rPr lang="en-US"/>
              <a:t>Board of Directors (Supervisory Council)</a:t>
            </a:r>
            <a:endParaRPr lang="lt-LT"/>
          </a:p>
        </p:txBody>
      </p:sp>
      <p:sp>
        <p:nvSpPr>
          <p:cNvPr id="3" name="Text Placeholder 2">
            <a:extLst>
              <a:ext uri="{FF2B5EF4-FFF2-40B4-BE49-F238E27FC236}">
                <a16:creationId xmlns:a16="http://schemas.microsoft.com/office/drawing/2014/main" id="{6B9500C8-8514-E3C4-632A-E059E6A2F42A}"/>
              </a:ext>
            </a:extLst>
          </p:cNvPr>
          <p:cNvSpPr>
            <a:spLocks noGrp="1"/>
          </p:cNvSpPr>
          <p:nvPr>
            <p:ph type="body" sz="quarter" idx="30"/>
          </p:nvPr>
        </p:nvSpPr>
        <p:spPr/>
        <p:txBody>
          <a:bodyPr/>
          <a:lstStyle/>
          <a:p>
            <a:r>
              <a:rPr lang="lt-LT" err="1"/>
              <a:t>Source</a:t>
            </a:r>
            <a:r>
              <a:rPr lang="lt-LT"/>
              <a:t>: Company </a:t>
            </a:r>
            <a:r>
              <a:rPr lang="lt-LT" err="1"/>
              <a:t>disclosure</a:t>
            </a:r>
            <a:endParaRPr lang="lt-LT"/>
          </a:p>
          <a:p>
            <a:endParaRPr lang="lt-LT"/>
          </a:p>
        </p:txBody>
      </p:sp>
      <p:sp>
        <p:nvSpPr>
          <p:cNvPr id="4" name="Text Placeholder 3">
            <a:extLst>
              <a:ext uri="{FF2B5EF4-FFF2-40B4-BE49-F238E27FC236}">
                <a16:creationId xmlns:a16="http://schemas.microsoft.com/office/drawing/2014/main" id="{F46C118E-B504-A8B1-C78C-58E0D5E92538}"/>
              </a:ext>
            </a:extLst>
          </p:cNvPr>
          <p:cNvSpPr>
            <a:spLocks noGrp="1"/>
          </p:cNvSpPr>
          <p:nvPr>
            <p:ph type="body" sz="quarter" idx="19"/>
          </p:nvPr>
        </p:nvSpPr>
        <p:spPr>
          <a:xfrm>
            <a:off x="1316027" y="1229820"/>
            <a:ext cx="1702182" cy="224974"/>
          </a:xfrm>
        </p:spPr>
        <p:txBody>
          <a:bodyPr lIns="90000"/>
          <a:lstStyle/>
          <a:p>
            <a:r>
              <a:rPr lang="lt-LT" sz="1100">
                <a:latin typeface="+mj-lt"/>
              </a:rPr>
              <a:t>Valdas Vitkauskas</a:t>
            </a:r>
          </a:p>
        </p:txBody>
      </p:sp>
      <p:sp>
        <p:nvSpPr>
          <p:cNvPr id="10" name="Text Placeholder 11">
            <a:extLst>
              <a:ext uri="{FF2B5EF4-FFF2-40B4-BE49-F238E27FC236}">
                <a16:creationId xmlns:a16="http://schemas.microsoft.com/office/drawing/2014/main" id="{0BE64B34-242A-945D-EC69-ABDE727FE9C8}"/>
              </a:ext>
            </a:extLst>
          </p:cNvPr>
          <p:cNvSpPr txBox="1">
            <a:spLocks/>
          </p:cNvSpPr>
          <p:nvPr/>
        </p:nvSpPr>
        <p:spPr>
          <a:xfrm>
            <a:off x="1316027" y="1454793"/>
            <a:ext cx="4314752"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August 2022</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June 2022</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Previously Senior Banker at EBRD</a:t>
            </a:r>
          </a:p>
        </p:txBody>
      </p:sp>
      <p:pic>
        <p:nvPicPr>
          <p:cNvPr id="12" name="object 19">
            <a:extLst>
              <a:ext uri="{FF2B5EF4-FFF2-40B4-BE49-F238E27FC236}">
                <a16:creationId xmlns:a16="http://schemas.microsoft.com/office/drawing/2014/main" id="{511195CC-71C9-E343-1A96-2527189E08D9}"/>
              </a:ext>
            </a:extLst>
          </p:cNvPr>
          <p:cNvPicPr/>
          <p:nvPr/>
        </p:nvPicPr>
        <p:blipFill>
          <a:blip r:embed="rId3"/>
          <a:srcRect l="50" r="50"/>
          <a:stretch/>
        </p:blipFill>
        <p:spPr>
          <a:xfrm>
            <a:off x="380999" y="1025471"/>
            <a:ext cx="822159" cy="1153026"/>
          </a:xfrm>
          <a:prstGeom prst="roundRect">
            <a:avLst>
              <a:gd name="adj" fmla="val 6301"/>
            </a:avLst>
          </a:prstGeom>
        </p:spPr>
      </p:pic>
      <p:sp>
        <p:nvSpPr>
          <p:cNvPr id="23" name="Rounded Rectangle 1">
            <a:extLst>
              <a:ext uri="{FF2B5EF4-FFF2-40B4-BE49-F238E27FC236}">
                <a16:creationId xmlns:a16="http://schemas.microsoft.com/office/drawing/2014/main" id="{8C147A4B-12BF-33C7-7AFB-4550294B727D}"/>
              </a:ext>
            </a:extLst>
          </p:cNvPr>
          <p:cNvSpPr/>
          <p:nvPr/>
        </p:nvSpPr>
        <p:spPr>
          <a:xfrm>
            <a:off x="482833" y="2319449"/>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 Placeholder 3">
            <a:extLst>
              <a:ext uri="{FF2B5EF4-FFF2-40B4-BE49-F238E27FC236}">
                <a16:creationId xmlns:a16="http://schemas.microsoft.com/office/drawing/2014/main" id="{5D62796A-CC43-1664-5462-EB47287E2112}"/>
              </a:ext>
            </a:extLst>
          </p:cNvPr>
          <p:cNvSpPr txBox="1">
            <a:spLocks/>
          </p:cNvSpPr>
          <p:nvPr/>
        </p:nvSpPr>
        <p:spPr>
          <a:xfrm>
            <a:off x="1316027" y="260468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Gintaras Kateiva</a:t>
            </a:r>
          </a:p>
        </p:txBody>
      </p:sp>
      <p:sp>
        <p:nvSpPr>
          <p:cNvPr id="25" name="Text Placeholder 11">
            <a:extLst>
              <a:ext uri="{FF2B5EF4-FFF2-40B4-BE49-F238E27FC236}">
                <a16:creationId xmlns:a16="http://schemas.microsoft.com/office/drawing/2014/main" id="{9AF51C2F-30F5-1DCA-176C-895BD33EDD13}"/>
              </a:ext>
            </a:extLst>
          </p:cNvPr>
          <p:cNvSpPr txBox="1">
            <a:spLocks/>
          </p:cNvSpPr>
          <p:nvPr/>
        </p:nvSpPr>
        <p:spPr>
          <a:xfrm>
            <a:off x="1316027" y="2829654"/>
            <a:ext cx="4314752"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of the Board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Litagra</a:t>
            </a:r>
            <a:endParaRPr kumimoji="0" lang="en-US"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2008</a:t>
            </a:r>
          </a:p>
        </p:txBody>
      </p:sp>
      <p:sp>
        <p:nvSpPr>
          <p:cNvPr id="28" name="Rounded Rectangle 1">
            <a:extLst>
              <a:ext uri="{FF2B5EF4-FFF2-40B4-BE49-F238E27FC236}">
                <a16:creationId xmlns:a16="http://schemas.microsoft.com/office/drawing/2014/main" id="{3957E532-9B6B-AD11-3B2A-706F5C940B11}"/>
              </a:ext>
            </a:extLst>
          </p:cNvPr>
          <p:cNvSpPr/>
          <p:nvPr/>
        </p:nvSpPr>
        <p:spPr>
          <a:xfrm>
            <a:off x="482833" y="3615451"/>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 Placeholder 3">
            <a:extLst>
              <a:ext uri="{FF2B5EF4-FFF2-40B4-BE49-F238E27FC236}">
                <a16:creationId xmlns:a16="http://schemas.microsoft.com/office/drawing/2014/main" id="{4A46C0EE-0D1F-19AB-0A42-435686F9AA1E}"/>
              </a:ext>
            </a:extLst>
          </p:cNvPr>
          <p:cNvSpPr txBox="1">
            <a:spLocks/>
          </p:cNvSpPr>
          <p:nvPr/>
        </p:nvSpPr>
        <p:spPr>
          <a:xfrm>
            <a:off x="1316027" y="3811308"/>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Darius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Šulnis</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30" name="Text Placeholder 11">
            <a:extLst>
              <a:ext uri="{FF2B5EF4-FFF2-40B4-BE49-F238E27FC236}">
                <a16:creationId xmlns:a16="http://schemas.microsoft.com/office/drawing/2014/main" id="{968B11F1-6129-B2E9-3D07-DFC10D995EB3}"/>
              </a:ext>
            </a:extLst>
          </p:cNvPr>
          <p:cNvSpPr txBox="1">
            <a:spLocks/>
          </p:cNvSpPr>
          <p:nvPr/>
        </p:nvSpPr>
        <p:spPr>
          <a:xfrm>
            <a:off x="1316027" y="4036281"/>
            <a:ext cx="4314752"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Chief Executive Officer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Invalda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INVL</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Board member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Litagra</a:t>
            </a:r>
            <a:endParaRPr kumimoji="0" lang="en-US"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May 2016</a:t>
            </a:r>
          </a:p>
        </p:txBody>
      </p:sp>
      <p:sp>
        <p:nvSpPr>
          <p:cNvPr id="33" name="Rounded Rectangle 1">
            <a:extLst>
              <a:ext uri="{FF2B5EF4-FFF2-40B4-BE49-F238E27FC236}">
                <a16:creationId xmlns:a16="http://schemas.microsoft.com/office/drawing/2014/main" id="{0821AC90-7318-9FCD-8EFB-BA6F99666728}"/>
              </a:ext>
            </a:extLst>
          </p:cNvPr>
          <p:cNvSpPr/>
          <p:nvPr/>
        </p:nvSpPr>
        <p:spPr>
          <a:xfrm>
            <a:off x="482833" y="4907812"/>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 Placeholder 3">
            <a:extLst>
              <a:ext uri="{FF2B5EF4-FFF2-40B4-BE49-F238E27FC236}">
                <a16:creationId xmlns:a16="http://schemas.microsoft.com/office/drawing/2014/main" id="{7251C99F-ED06-7CA0-B662-EA4611B62B4D}"/>
              </a:ext>
            </a:extLst>
          </p:cNvPr>
          <p:cNvSpPr txBox="1">
            <a:spLocks/>
          </p:cNvSpPr>
          <p:nvPr/>
        </p:nvSpPr>
        <p:spPr>
          <a:xfrm>
            <a:off x="1316027" y="511054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Susan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Gail</a:t>
            </a: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Buyske</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35" name="Text Placeholder 11">
            <a:extLst>
              <a:ext uri="{FF2B5EF4-FFF2-40B4-BE49-F238E27FC236}">
                <a16:creationId xmlns:a16="http://schemas.microsoft.com/office/drawing/2014/main" id="{F411D0CC-A994-27B1-3E10-5D245CD7254A}"/>
              </a:ext>
            </a:extLst>
          </p:cNvPr>
          <p:cNvSpPr txBox="1">
            <a:spLocks/>
          </p:cNvSpPr>
          <p:nvPr/>
        </p:nvSpPr>
        <p:spPr>
          <a:xfrm>
            <a:off x="1316027" y="5335514"/>
            <a:ext cx="4314752"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Non-executive Director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Advans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SICAR, Non-executive Director and Chair of Risk Committee of First Ukrainian International Bank</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July 2020</a:t>
            </a:r>
          </a:p>
        </p:txBody>
      </p:sp>
      <p:pic>
        <p:nvPicPr>
          <p:cNvPr id="13" name="object 19">
            <a:extLst>
              <a:ext uri="{FF2B5EF4-FFF2-40B4-BE49-F238E27FC236}">
                <a16:creationId xmlns:a16="http://schemas.microsoft.com/office/drawing/2014/main" id="{8F6D77C6-3293-DFEC-F170-14FC97B3B0C0}"/>
              </a:ext>
            </a:extLst>
          </p:cNvPr>
          <p:cNvPicPr/>
          <p:nvPr/>
        </p:nvPicPr>
        <p:blipFill>
          <a:blip r:embed="rId4"/>
          <a:srcRect t="655" b="655"/>
          <a:stretch/>
        </p:blipFill>
        <p:spPr>
          <a:xfrm>
            <a:off x="380999" y="2321067"/>
            <a:ext cx="822159" cy="1153026"/>
          </a:xfrm>
          <a:prstGeom prst="roundRect">
            <a:avLst>
              <a:gd name="adj" fmla="val 6301"/>
            </a:avLst>
          </a:prstGeom>
        </p:spPr>
      </p:pic>
      <p:pic>
        <p:nvPicPr>
          <p:cNvPr id="14" name="object 19">
            <a:extLst>
              <a:ext uri="{FF2B5EF4-FFF2-40B4-BE49-F238E27FC236}">
                <a16:creationId xmlns:a16="http://schemas.microsoft.com/office/drawing/2014/main" id="{560EF2AF-3686-4AB5-7F2F-0BA2A61F4C05}"/>
              </a:ext>
            </a:extLst>
          </p:cNvPr>
          <p:cNvPicPr/>
          <p:nvPr/>
        </p:nvPicPr>
        <p:blipFill>
          <a:blip r:embed="rId5"/>
          <a:srcRect t="25" b="25"/>
          <a:stretch/>
        </p:blipFill>
        <p:spPr>
          <a:xfrm>
            <a:off x="380999" y="3616663"/>
            <a:ext cx="822159" cy="1153026"/>
          </a:xfrm>
          <a:prstGeom prst="roundRect">
            <a:avLst>
              <a:gd name="adj" fmla="val 6301"/>
            </a:avLst>
          </a:prstGeom>
        </p:spPr>
      </p:pic>
      <p:pic>
        <p:nvPicPr>
          <p:cNvPr id="15" name="object 19">
            <a:extLst>
              <a:ext uri="{FF2B5EF4-FFF2-40B4-BE49-F238E27FC236}">
                <a16:creationId xmlns:a16="http://schemas.microsoft.com/office/drawing/2014/main" id="{C4900438-78FF-382C-F7A9-48F6F27CC8CA}"/>
              </a:ext>
            </a:extLst>
          </p:cNvPr>
          <p:cNvPicPr/>
          <p:nvPr/>
        </p:nvPicPr>
        <p:blipFill>
          <a:blip r:embed="rId6"/>
          <a:srcRect l="2988" r="2988"/>
          <a:stretch/>
        </p:blipFill>
        <p:spPr>
          <a:xfrm>
            <a:off x="380999" y="4912258"/>
            <a:ext cx="822159" cy="1153026"/>
          </a:xfrm>
          <a:prstGeom prst="roundRect">
            <a:avLst>
              <a:gd name="adj" fmla="val 6301"/>
            </a:avLst>
          </a:prstGeom>
        </p:spPr>
      </p:pic>
      <p:sp>
        <p:nvSpPr>
          <p:cNvPr id="38" name="Rounded Rectangle 1">
            <a:extLst>
              <a:ext uri="{FF2B5EF4-FFF2-40B4-BE49-F238E27FC236}">
                <a16:creationId xmlns:a16="http://schemas.microsoft.com/office/drawing/2014/main" id="{F24A4BAF-2BF6-7DE9-1738-C3B7D431F655}"/>
              </a:ext>
            </a:extLst>
          </p:cNvPr>
          <p:cNvSpPr/>
          <p:nvPr/>
        </p:nvSpPr>
        <p:spPr>
          <a:xfrm>
            <a:off x="6251838" y="1027088"/>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 Placeholder 3">
            <a:extLst>
              <a:ext uri="{FF2B5EF4-FFF2-40B4-BE49-F238E27FC236}">
                <a16:creationId xmlns:a16="http://schemas.microsoft.com/office/drawing/2014/main" id="{5B7CFBD4-73C1-934B-A166-F49CD726179A}"/>
              </a:ext>
            </a:extLst>
          </p:cNvPr>
          <p:cNvSpPr txBox="1">
            <a:spLocks/>
          </p:cNvSpPr>
          <p:nvPr/>
        </p:nvSpPr>
        <p:spPr>
          <a:xfrm>
            <a:off x="7085032" y="1312320"/>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Mindaugas Raila</a:t>
            </a:r>
          </a:p>
        </p:txBody>
      </p:sp>
      <p:sp>
        <p:nvSpPr>
          <p:cNvPr id="40" name="Text Placeholder 11">
            <a:extLst>
              <a:ext uri="{FF2B5EF4-FFF2-40B4-BE49-F238E27FC236}">
                <a16:creationId xmlns:a16="http://schemas.microsoft.com/office/drawing/2014/main" id="{8BFF8C84-6ACB-1F8E-906A-E991B5283C53}"/>
              </a:ext>
            </a:extLst>
          </p:cNvPr>
          <p:cNvSpPr txBox="1">
            <a:spLocks/>
          </p:cNvSpPr>
          <p:nvPr/>
        </p:nvSpPr>
        <p:spPr>
          <a:xfrm>
            <a:off x="7085032" y="1537293"/>
            <a:ext cx="4176526"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Chairman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Willgrow</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Girteka Logistics and SIRIN Development</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January 2022</a:t>
            </a:r>
          </a:p>
        </p:txBody>
      </p:sp>
      <p:pic>
        <p:nvPicPr>
          <p:cNvPr id="42" name="object 19">
            <a:extLst>
              <a:ext uri="{FF2B5EF4-FFF2-40B4-BE49-F238E27FC236}">
                <a16:creationId xmlns:a16="http://schemas.microsoft.com/office/drawing/2014/main" id="{1B1D6EFA-6924-16B3-D45A-A0DEB788505B}"/>
              </a:ext>
            </a:extLst>
          </p:cNvPr>
          <p:cNvPicPr/>
          <p:nvPr/>
        </p:nvPicPr>
        <p:blipFill>
          <a:blip r:embed="rId7"/>
          <a:srcRect l="2581" r="2581"/>
          <a:stretch/>
        </p:blipFill>
        <p:spPr>
          <a:xfrm>
            <a:off x="6150004" y="1025471"/>
            <a:ext cx="822159" cy="1153026"/>
          </a:xfrm>
          <a:prstGeom prst="roundRect">
            <a:avLst>
              <a:gd name="adj" fmla="val 6301"/>
            </a:avLst>
          </a:prstGeom>
        </p:spPr>
      </p:pic>
      <p:sp>
        <p:nvSpPr>
          <p:cNvPr id="44" name="Rounded Rectangle 1">
            <a:extLst>
              <a:ext uri="{FF2B5EF4-FFF2-40B4-BE49-F238E27FC236}">
                <a16:creationId xmlns:a16="http://schemas.microsoft.com/office/drawing/2014/main" id="{742A5F8E-B0D3-3282-ABDC-573F56000B3A}"/>
              </a:ext>
            </a:extLst>
          </p:cNvPr>
          <p:cNvSpPr/>
          <p:nvPr/>
        </p:nvSpPr>
        <p:spPr>
          <a:xfrm>
            <a:off x="6251838" y="2319449"/>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 Placeholder 3">
            <a:extLst>
              <a:ext uri="{FF2B5EF4-FFF2-40B4-BE49-F238E27FC236}">
                <a16:creationId xmlns:a16="http://schemas.microsoft.com/office/drawing/2014/main" id="{621343A0-F42B-1B51-19CC-CF5E10E42F8D}"/>
              </a:ext>
            </a:extLst>
          </p:cNvPr>
          <p:cNvSpPr txBox="1">
            <a:spLocks/>
          </p:cNvSpPr>
          <p:nvPr/>
        </p:nvSpPr>
        <p:spPr>
          <a:xfrm>
            <a:off x="7085032" y="2522181"/>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Tomas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Okmanas</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46" name="Text Placeholder 11">
            <a:extLst>
              <a:ext uri="{FF2B5EF4-FFF2-40B4-BE49-F238E27FC236}">
                <a16:creationId xmlns:a16="http://schemas.microsoft.com/office/drawing/2014/main" id="{05449223-CF1B-6C37-4DA9-9996AA3717D3}"/>
              </a:ext>
            </a:extLst>
          </p:cNvPr>
          <p:cNvSpPr txBox="1">
            <a:spLocks/>
          </p:cNvSpPr>
          <p:nvPr/>
        </p:nvSpPr>
        <p:spPr>
          <a:xfrm>
            <a:off x="7085031" y="2747154"/>
            <a:ext cx="4389657"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Co-founder and CEO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Tesonet</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and Nord Security</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Investor, advisor and board member in multiple technology companies</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February 2022</a:t>
            </a:r>
          </a:p>
        </p:txBody>
      </p:sp>
      <p:sp>
        <p:nvSpPr>
          <p:cNvPr id="49" name="Rounded Rectangle 1">
            <a:extLst>
              <a:ext uri="{FF2B5EF4-FFF2-40B4-BE49-F238E27FC236}">
                <a16:creationId xmlns:a16="http://schemas.microsoft.com/office/drawing/2014/main" id="{42E51A83-E98F-3303-04F8-C5F27ABC0247}"/>
              </a:ext>
            </a:extLst>
          </p:cNvPr>
          <p:cNvSpPr/>
          <p:nvPr/>
        </p:nvSpPr>
        <p:spPr>
          <a:xfrm>
            <a:off x="6251838" y="3615451"/>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 Placeholder 3">
            <a:extLst>
              <a:ext uri="{FF2B5EF4-FFF2-40B4-BE49-F238E27FC236}">
                <a16:creationId xmlns:a16="http://schemas.microsoft.com/office/drawing/2014/main" id="{FFDD7F35-105A-0AEE-F15D-B469B8C302C9}"/>
              </a:ext>
            </a:extLst>
          </p:cNvPr>
          <p:cNvSpPr txBox="1">
            <a:spLocks/>
          </p:cNvSpPr>
          <p:nvPr/>
        </p:nvSpPr>
        <p:spPr>
          <a:xfrm>
            <a:off x="7085032" y="3818183"/>
            <a:ext cx="1702182"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Monika </a:t>
            </a:r>
            <a:r>
              <a:rPr kumimoji="0" lang="lt-LT" sz="1100" b="0" i="0" u="none" strike="noStrike" kern="1200" cap="none" spc="0" normalizeH="0" baseline="0" noProof="0" err="1">
                <a:ln>
                  <a:noFill/>
                </a:ln>
                <a:solidFill>
                  <a:srgbClr val="0E2841"/>
                </a:solidFill>
                <a:effectLst/>
                <a:uLnTx/>
                <a:uFillTx/>
                <a:latin typeface="Arial" panose="020B0604020202020204"/>
                <a:ea typeface="+mn-ea"/>
                <a:cs typeface="+mn-cs"/>
              </a:rPr>
              <a:t>Nachyła</a:t>
            </a: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51" name="Text Placeholder 11">
            <a:extLst>
              <a:ext uri="{FF2B5EF4-FFF2-40B4-BE49-F238E27FC236}">
                <a16:creationId xmlns:a16="http://schemas.microsoft.com/office/drawing/2014/main" id="{CFC4CEE6-DC95-1C28-AA48-6D2CD25EC9DD}"/>
              </a:ext>
            </a:extLst>
          </p:cNvPr>
          <p:cNvSpPr txBox="1">
            <a:spLocks/>
          </p:cNvSpPr>
          <p:nvPr/>
        </p:nvSpPr>
        <p:spPr>
          <a:xfrm>
            <a:off x="7085032" y="4043156"/>
            <a:ext cx="4176526"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Partner at Abris Capital responsible for IR, communication, and ESG</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Over 25 years of international C-suite experience in banking and finance</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Member of the Supervisory Council of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Artea</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0E2841"/>
                </a:solidFill>
                <a:effectLst/>
                <a:uLnTx/>
                <a:uFillTx/>
                <a:latin typeface="Arial" panose="020B0604020202020204"/>
                <a:ea typeface="+mn-ea"/>
                <a:cs typeface="+mn-cs"/>
              </a:rPr>
              <a:t>Bankas</a:t>
            </a: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 since June 2024</a:t>
            </a:r>
          </a:p>
        </p:txBody>
      </p:sp>
      <p:pic>
        <p:nvPicPr>
          <p:cNvPr id="59" name="object 19">
            <a:extLst>
              <a:ext uri="{FF2B5EF4-FFF2-40B4-BE49-F238E27FC236}">
                <a16:creationId xmlns:a16="http://schemas.microsoft.com/office/drawing/2014/main" id="{BBEEAD57-B016-2A2A-6CA8-4AEAF6E90813}"/>
              </a:ext>
            </a:extLst>
          </p:cNvPr>
          <p:cNvPicPr/>
          <p:nvPr/>
        </p:nvPicPr>
        <p:blipFill>
          <a:blip r:embed="rId8"/>
          <a:srcRect l="2813" r="2813"/>
          <a:stretch/>
        </p:blipFill>
        <p:spPr>
          <a:xfrm>
            <a:off x="6150004" y="2321067"/>
            <a:ext cx="822159" cy="1153026"/>
          </a:xfrm>
          <a:prstGeom prst="roundRect">
            <a:avLst>
              <a:gd name="adj" fmla="val 6301"/>
            </a:avLst>
          </a:prstGeom>
        </p:spPr>
      </p:pic>
      <p:pic>
        <p:nvPicPr>
          <p:cNvPr id="60" name="object 19">
            <a:extLst>
              <a:ext uri="{FF2B5EF4-FFF2-40B4-BE49-F238E27FC236}">
                <a16:creationId xmlns:a16="http://schemas.microsoft.com/office/drawing/2014/main" id="{8D75FAD1-918B-754B-BEC3-E592BF788D58}"/>
              </a:ext>
            </a:extLst>
          </p:cNvPr>
          <p:cNvPicPr/>
          <p:nvPr/>
        </p:nvPicPr>
        <p:blipFill>
          <a:blip r:embed="rId9"/>
          <a:srcRect l="2988" r="2988"/>
          <a:stretch/>
        </p:blipFill>
        <p:spPr>
          <a:xfrm>
            <a:off x="6150004" y="3616663"/>
            <a:ext cx="822159" cy="1153026"/>
          </a:xfrm>
          <a:prstGeom prst="roundRect">
            <a:avLst>
              <a:gd name="adj" fmla="val 6301"/>
            </a:avLst>
          </a:prstGeom>
        </p:spPr>
      </p:pic>
      <p:sp>
        <p:nvSpPr>
          <p:cNvPr id="5" name="Rounded Rectangle 1">
            <a:extLst>
              <a:ext uri="{FF2B5EF4-FFF2-40B4-BE49-F238E27FC236}">
                <a16:creationId xmlns:a16="http://schemas.microsoft.com/office/drawing/2014/main" id="{821BA542-DCD7-B167-14AE-1AB8E34046E2}"/>
              </a:ext>
            </a:extLst>
          </p:cNvPr>
          <p:cNvSpPr/>
          <p:nvPr/>
        </p:nvSpPr>
        <p:spPr>
          <a:xfrm>
            <a:off x="6251838" y="4907812"/>
            <a:ext cx="5457329" cy="1151409"/>
          </a:xfrm>
          <a:prstGeom prst="roundRect">
            <a:avLst>
              <a:gd name="adj" fmla="val 8929"/>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 Placeholder 3">
            <a:extLst>
              <a:ext uri="{FF2B5EF4-FFF2-40B4-BE49-F238E27FC236}">
                <a16:creationId xmlns:a16="http://schemas.microsoft.com/office/drawing/2014/main" id="{B5E7B69C-5183-D2A7-40C5-253D2A47F798}"/>
              </a:ext>
            </a:extLst>
          </p:cNvPr>
          <p:cNvSpPr txBox="1">
            <a:spLocks/>
          </p:cNvSpPr>
          <p:nvPr/>
        </p:nvSpPr>
        <p:spPr>
          <a:xfrm>
            <a:off x="7085032" y="5110544"/>
            <a:ext cx="4389656" cy="224974"/>
          </a:xfrm>
          <a:prstGeom prst="rect">
            <a:avLst/>
          </a:prstGeom>
        </p:spPr>
        <p:txBody>
          <a:bodyPr vert="horz" lIns="9000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lt-LT" sz="1100" b="0" i="0" u="none" strike="noStrike" kern="1200" cap="none" spc="0" normalizeH="0" baseline="0" noProof="0">
                <a:ln>
                  <a:noFill/>
                </a:ln>
                <a:solidFill>
                  <a:srgbClr val="0E2841"/>
                </a:solidFill>
                <a:effectLst/>
                <a:uLnTx/>
                <a:uFillTx/>
                <a:latin typeface="Arial" panose="020B0604020202020204"/>
                <a:ea typeface="+mn-ea"/>
                <a:cs typeface="+mn-cs"/>
              </a:rPr>
              <a:t>John Michael Denhof</a:t>
            </a:r>
            <a:endParaRPr kumimoji="0" lang="en-US" sz="900" b="0" i="0" u="none" strike="noStrike" kern="1200" cap="none" spc="0" normalizeH="0" baseline="0" noProof="0">
              <a:ln>
                <a:noFill/>
              </a:ln>
              <a:solidFill>
                <a:srgbClr val="0E284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lt-LT" sz="1100" b="0" i="0" u="none" strike="noStrike" kern="1200" cap="none" spc="0" normalizeH="0" baseline="0" noProof="0">
              <a:ln>
                <a:noFill/>
              </a:ln>
              <a:solidFill>
                <a:srgbClr val="0E2841"/>
              </a:solidFill>
              <a:effectLst/>
              <a:uLnTx/>
              <a:uFillTx/>
              <a:latin typeface="Arial" panose="020B0604020202020204"/>
              <a:ea typeface="+mn-ea"/>
              <a:cs typeface="+mn-cs"/>
            </a:endParaRPr>
          </a:p>
        </p:txBody>
      </p:sp>
      <p:sp>
        <p:nvSpPr>
          <p:cNvPr id="7" name="Text Placeholder 11">
            <a:extLst>
              <a:ext uri="{FF2B5EF4-FFF2-40B4-BE49-F238E27FC236}">
                <a16:creationId xmlns:a16="http://schemas.microsoft.com/office/drawing/2014/main" id="{6ADB4856-DA75-80B6-6CB8-4D8F0A36C504}"/>
              </a:ext>
            </a:extLst>
          </p:cNvPr>
          <p:cNvSpPr txBox="1">
            <a:spLocks/>
          </p:cNvSpPr>
          <p:nvPr/>
        </p:nvSpPr>
        <p:spPr>
          <a:xfrm>
            <a:off x="7085032" y="5335517"/>
            <a:ext cx="4389656" cy="51563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Director at Subtle Insights - strategic consulting services</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Over 27 years of international C-suite experience in banking and finance</a:t>
            </a:r>
          </a:p>
          <a:p>
            <a:pPr marL="228600" marR="0" lvl="0" indent="-228600" algn="l" defTabSz="914400" rtl="0" eaLnBrk="1" fontAlgn="auto" latinLnBrk="0" hangingPunct="1">
              <a:lnSpc>
                <a:spcPct val="100000"/>
              </a:lnSpc>
              <a:spcBef>
                <a:spcPts val="300"/>
              </a:spcBef>
              <a:spcAft>
                <a:spcPts val="0"/>
              </a:spcAft>
              <a:buClr>
                <a:srgbClr val="4C47C0"/>
              </a:buClr>
              <a:buSzTx/>
              <a:buFont typeface="Wingdings" panose="05000000000000000000" pitchFamily="2" charset="2"/>
              <a:buChar char="§"/>
              <a:tabLst/>
              <a:defRPr/>
            </a:pPr>
            <a:r>
              <a:rPr kumimoji="0" lang="en-US" sz="900" b="0" i="0" u="none" strike="noStrike" kern="1200" cap="none" spc="0" normalizeH="0" baseline="0" noProof="0">
                <a:ln>
                  <a:noFill/>
                </a:ln>
                <a:solidFill>
                  <a:srgbClr val="0E2841"/>
                </a:solidFill>
                <a:effectLst/>
                <a:uLnTx/>
                <a:uFillTx/>
                <a:latin typeface="Arial" panose="020B0604020202020204"/>
                <a:ea typeface="+mn-ea"/>
                <a:cs typeface="+mn-cs"/>
              </a:rPr>
              <a:t>Former CEO of OTP Bank Slovenia with 25 years of experience at Citigroup</a:t>
            </a:r>
          </a:p>
        </p:txBody>
      </p:sp>
      <p:pic>
        <p:nvPicPr>
          <p:cNvPr id="8" name="object 19">
            <a:extLst>
              <a:ext uri="{FF2B5EF4-FFF2-40B4-BE49-F238E27FC236}">
                <a16:creationId xmlns:a16="http://schemas.microsoft.com/office/drawing/2014/main" id="{031EFD63-85B3-68A1-017F-C46D04D4DB71}"/>
              </a:ext>
            </a:extLst>
          </p:cNvPr>
          <p:cNvPicPr/>
          <p:nvPr/>
        </p:nvPicPr>
        <p:blipFill>
          <a:blip r:embed="rId10"/>
          <a:srcRect l="1953" r="1953"/>
          <a:stretch/>
        </p:blipFill>
        <p:spPr>
          <a:xfrm>
            <a:off x="6150004" y="4909024"/>
            <a:ext cx="822159" cy="1153026"/>
          </a:xfrm>
          <a:prstGeom prst="roundRect">
            <a:avLst>
              <a:gd name="adj" fmla="val 6301"/>
            </a:avLst>
          </a:prstGeom>
        </p:spPr>
      </p:pic>
      <p:sp>
        <p:nvSpPr>
          <p:cNvPr id="9" name="Slide Number Placeholder 2">
            <a:extLst>
              <a:ext uri="{FF2B5EF4-FFF2-40B4-BE49-F238E27FC236}">
                <a16:creationId xmlns:a16="http://schemas.microsoft.com/office/drawing/2014/main" id="{4AEA4B73-8250-44D5-7AFE-641FA62A81C0}"/>
              </a:ext>
            </a:extLst>
          </p:cNvPr>
          <p:cNvSpPr txBox="1">
            <a:spLocks/>
          </p:cNvSpPr>
          <p:nvPr/>
        </p:nvSpPr>
        <p:spPr>
          <a:xfrm>
            <a:off x="9144000" y="6477000"/>
            <a:ext cx="2752725" cy="3810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3BB1ECD-3C15-6449-8A7A-6FD3C9A35B7B}" type="slidenum">
              <a:rPr lang="en-US" sz="1000" smtClean="0">
                <a:solidFill>
                  <a:schemeClr val="bg1">
                    <a:lumMod val="50000"/>
                  </a:schemeClr>
                </a:solidFill>
              </a:rPr>
              <a:pPr algn="r"/>
              <a:t>41</a:t>
            </a:fld>
            <a:endParaRPr lang="en-US" sz="1000">
              <a:solidFill>
                <a:schemeClr val="bg1">
                  <a:lumMod val="50000"/>
                </a:schemeClr>
              </a:solidFill>
            </a:endParaRPr>
          </a:p>
        </p:txBody>
      </p:sp>
    </p:spTree>
    <p:extLst>
      <p:ext uri="{BB962C8B-B14F-4D97-AF65-F5344CB8AC3E}">
        <p14:creationId xmlns:p14="http://schemas.microsoft.com/office/powerpoint/2010/main" val="2449588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63E6C8-60C6-E562-2D8D-919009AA9449}"/>
              </a:ext>
            </a:extLst>
          </p:cNvPr>
          <p:cNvSpPr>
            <a:spLocks noGrp="1"/>
          </p:cNvSpPr>
          <p:nvPr>
            <p:ph type="body" sz="quarter" idx="11"/>
          </p:nvPr>
        </p:nvSpPr>
        <p:spPr>
          <a:xfrm>
            <a:off x="381000" y="381000"/>
            <a:ext cx="10633075" cy="332399"/>
          </a:xfrm>
        </p:spPr>
        <p:txBody>
          <a:bodyPr/>
          <a:lstStyle/>
          <a:p>
            <a:r>
              <a:rPr lang="lt-LT" sz="2400" err="1"/>
              <a:t>Disclaimer</a:t>
            </a:r>
            <a:endParaRPr lang="lt-LT" sz="2400"/>
          </a:p>
        </p:txBody>
      </p:sp>
      <p:sp>
        <p:nvSpPr>
          <p:cNvPr id="2" name="Text Placeholder 1">
            <a:extLst>
              <a:ext uri="{FF2B5EF4-FFF2-40B4-BE49-F238E27FC236}">
                <a16:creationId xmlns:a16="http://schemas.microsoft.com/office/drawing/2014/main" id="{12C08C41-BDEF-87CE-5B00-7B8B5B5072A0}"/>
              </a:ext>
            </a:extLst>
          </p:cNvPr>
          <p:cNvSpPr txBox="1">
            <a:spLocks/>
          </p:cNvSpPr>
          <p:nvPr>
            <p:custDataLst>
              <p:tags r:id="rId1"/>
            </p:custDataLst>
          </p:nvPr>
        </p:nvSpPr>
        <p:spPr>
          <a:xfrm>
            <a:off x="381000" y="1539649"/>
            <a:ext cx="11430000" cy="4129631"/>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Bef>
                <a:spcPts val="0"/>
              </a:spcBef>
              <a:spcAft>
                <a:spcPts val="800"/>
              </a:spcAft>
              <a:buNone/>
            </a:pPr>
            <a:r>
              <a:rPr lang="en-US" sz="1200">
                <a:solidFill>
                  <a:schemeClr val="bg1"/>
                </a:solidFill>
                <a:latin typeface="+mj-lt"/>
                <a:ea typeface="Times New Roman" panose="02020603050405020304" pitchFamily="18" charset="0"/>
                <a:cs typeface="Times New Roman" panose="02020603050405020304" pitchFamily="18" charset="0"/>
              </a:rPr>
              <a:t>General</a:t>
            </a:r>
          </a:p>
          <a:p>
            <a:pPr marL="0" indent="0" algn="just">
              <a:lnSpc>
                <a:spcPct val="107000"/>
              </a:lnSpc>
              <a:spcBef>
                <a:spcPts val="0"/>
              </a:spcBef>
              <a:spcAft>
                <a:spcPts val="800"/>
              </a:spcAft>
              <a:buNone/>
            </a:pPr>
            <a:r>
              <a:rPr lang="en-US" sz="1000">
                <a:solidFill>
                  <a:schemeClr val="bg1"/>
                </a:solidFill>
                <a:latin typeface="+mj-lt"/>
                <a:ea typeface="Times New Roman" panose="02020603050405020304" pitchFamily="18" charset="0"/>
                <a:cs typeface="Times New Roman" panose="02020603050405020304" pitchFamily="18" charset="0"/>
              </a:rPr>
              <a:t>The material in this presentation has been prepared by AB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Bank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and solely for use at this presentation. The information provided in this presentation pertaining to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its business assets, strategy and operations is for general informational purposes only. No part of this presentation, nor the fact of its distribution, should form the basis of, or be relied on in connection with any contract or commitment or investment decision whatsoever. The sole purpose of this presentation is to provide background information. The information contained in this presentation is intended only for the persons to whom it is provided. The information contained in this presentation supersedes any prior presentation or conversation concerning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Any information, representations or statements not contained herein shall not be relied upon for any purpose. Neither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nor any of its representatives shall have any liability whatsoever, under contract, tort, trust or otherwise, to you or any person resulting from the use of the information in this presentation by you or any of your representatives or for omissions from the information in this presentation.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makes no representation nor gives any warranty as to the results to be obtained from any investment, strategy or transaction. Please note that investors must consider the possible risks and circumstances beyond the control of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that may affect the decline in the value of their investments. The document should not be treated as a recommendation, offer or invitation to invest in the securities of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Investments in securities of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are associated with investment risk. Past results only show the changes in the value of the securities over a past period and do not guarantee future performance. The value of the securities can both rise and fall.</a:t>
            </a:r>
          </a:p>
          <a:p>
            <a:pPr marL="0" indent="0" algn="just">
              <a:lnSpc>
                <a:spcPct val="107000"/>
              </a:lnSpc>
              <a:spcBef>
                <a:spcPts val="0"/>
              </a:spcBef>
              <a:spcAft>
                <a:spcPts val="800"/>
              </a:spcAft>
              <a:buNone/>
            </a:pPr>
            <a:endParaRPr lang="en-US" sz="1000">
              <a:solidFill>
                <a:schemeClr val="bg1"/>
              </a:solidFill>
              <a:latin typeface="+mj-lt"/>
              <a:ea typeface="Times New Roman" panose="02020603050405020304" pitchFamily="18" charset="0"/>
              <a:cs typeface="Times New Roman" panose="02020603050405020304" pitchFamily="18" charset="0"/>
            </a:endParaRPr>
          </a:p>
          <a:p>
            <a:pPr marL="0" indent="0" algn="just">
              <a:lnSpc>
                <a:spcPct val="107000"/>
              </a:lnSpc>
              <a:spcBef>
                <a:spcPts val="0"/>
              </a:spcBef>
              <a:spcAft>
                <a:spcPts val="800"/>
              </a:spcAft>
              <a:buNone/>
            </a:pPr>
            <a:r>
              <a:rPr lang="en-US" sz="1200">
                <a:solidFill>
                  <a:schemeClr val="bg1"/>
                </a:solidFill>
                <a:latin typeface="+mj-lt"/>
                <a:ea typeface="Times New Roman" panose="02020603050405020304" pitchFamily="18" charset="0"/>
                <a:cs typeface="Times New Roman" panose="02020603050405020304" pitchFamily="18" charset="0"/>
              </a:rPr>
              <a:t>Confidentiality</a:t>
            </a:r>
          </a:p>
          <a:p>
            <a:pPr marL="0" indent="0" algn="just">
              <a:lnSpc>
                <a:spcPct val="107000"/>
              </a:lnSpc>
              <a:spcBef>
                <a:spcPts val="0"/>
              </a:spcBef>
              <a:spcAft>
                <a:spcPts val="800"/>
              </a:spcAft>
              <a:buNone/>
            </a:pPr>
            <a:r>
              <a:rPr lang="en-US" sz="1000">
                <a:solidFill>
                  <a:schemeClr val="bg1"/>
                </a:solidFill>
                <a:latin typeface="+mj-lt"/>
                <a:ea typeface="Times New Roman" panose="02020603050405020304" pitchFamily="18" charset="0"/>
                <a:cs typeface="Times New Roman" panose="02020603050405020304" pitchFamily="18" charset="0"/>
              </a:rPr>
              <a:t>This presentation is confidential and is intended, among other things, to present a general outline of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The contents are not to be reproduced or distributed in any manner, including to the public or press. Each person who has received a copy of this presentation (whether or not such person purchases any securities) is deemed to have agreed not to reproduce or distribute this presentation, in whole or in part, without the prior written consent of </a:t>
            </a:r>
            <a:r>
              <a:rPr lang="en-US" sz="1000" err="1">
                <a:solidFill>
                  <a:schemeClr val="bg1"/>
                </a:solidFill>
                <a:latin typeface="+mj-lt"/>
                <a:ea typeface="Times New Roman" panose="02020603050405020304" pitchFamily="18" charset="0"/>
                <a:cs typeface="Times New Roman" panose="02020603050405020304" pitchFamily="18" charset="0"/>
              </a:rPr>
              <a:t>Artea</a:t>
            </a:r>
            <a:r>
              <a:rPr lang="en-US" sz="1000">
                <a:solidFill>
                  <a:schemeClr val="bg1"/>
                </a:solidFill>
                <a:latin typeface="+mj-lt"/>
                <a:ea typeface="Times New Roman" panose="02020603050405020304" pitchFamily="18" charset="0"/>
                <a:cs typeface="Times New Roman" panose="02020603050405020304" pitchFamily="18" charset="0"/>
              </a:rPr>
              <a:t>, other than to legal, tax, financial and other advisors on a need-to-know basis.</a:t>
            </a:r>
          </a:p>
        </p:txBody>
      </p:sp>
    </p:spTree>
    <p:extLst>
      <p:ext uri="{BB962C8B-B14F-4D97-AF65-F5344CB8AC3E}">
        <p14:creationId xmlns:p14="http://schemas.microsoft.com/office/powerpoint/2010/main" val="1434654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F7ADB-3922-10EE-4C65-C9BFA84EEF26}"/>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F4B54DF9-B6DC-1CBB-829B-211AA0DEF4B9}"/>
              </a:ext>
            </a:extLst>
          </p:cNvPr>
          <p:cNvGrpSpPr/>
          <p:nvPr/>
        </p:nvGrpSpPr>
        <p:grpSpPr>
          <a:xfrm>
            <a:off x="218734" y="975496"/>
            <a:ext cx="11708444" cy="5562805"/>
            <a:chOff x="218734" y="975496"/>
            <a:chExt cx="11337188" cy="4978409"/>
          </a:xfrm>
        </p:grpSpPr>
        <p:sp>
          <p:nvSpPr>
            <p:cNvPr id="26" name="Rounded Rectangle 1">
              <a:extLst>
                <a:ext uri="{FF2B5EF4-FFF2-40B4-BE49-F238E27FC236}">
                  <a16:creationId xmlns:a16="http://schemas.microsoft.com/office/drawing/2014/main" id="{FFBC11A9-1678-CD59-499E-F6D15EEBCE22}"/>
                </a:ext>
              </a:extLst>
            </p:cNvPr>
            <p:cNvSpPr/>
            <p:nvPr/>
          </p:nvSpPr>
          <p:spPr>
            <a:xfrm>
              <a:off x="5965381" y="975496"/>
              <a:ext cx="5590541" cy="4978409"/>
            </a:xfrm>
            <a:prstGeom prst="roundRect">
              <a:avLst>
                <a:gd name="adj" fmla="val 2167"/>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ounded Rectangle 1">
              <a:extLst>
                <a:ext uri="{FF2B5EF4-FFF2-40B4-BE49-F238E27FC236}">
                  <a16:creationId xmlns:a16="http://schemas.microsoft.com/office/drawing/2014/main" id="{A91723EC-84F3-6112-CF4C-E403389510F3}"/>
                </a:ext>
              </a:extLst>
            </p:cNvPr>
            <p:cNvSpPr/>
            <p:nvPr/>
          </p:nvSpPr>
          <p:spPr>
            <a:xfrm>
              <a:off x="218734" y="975496"/>
              <a:ext cx="5590541" cy="4978409"/>
            </a:xfrm>
            <a:prstGeom prst="roundRect">
              <a:avLst>
                <a:gd name="adj" fmla="val 1920"/>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450CE2F0-3D6F-893F-AAF7-2874E28C9285}"/>
              </a:ext>
            </a:extLst>
          </p:cNvPr>
          <p:cNvSpPr>
            <a:spLocks noGrp="1"/>
          </p:cNvSpPr>
          <p:nvPr>
            <p:ph type="title"/>
          </p:nvPr>
        </p:nvSpPr>
        <p:spPr>
          <a:xfrm>
            <a:off x="380999" y="381000"/>
            <a:ext cx="10429241" cy="332399"/>
          </a:xfrm>
        </p:spPr>
        <p:txBody>
          <a:bodyPr/>
          <a:lstStyle/>
          <a:p>
            <a:r>
              <a:rPr lang="en-US"/>
              <a:t>Regulatory Changes in Lithuania (2025–2026)</a:t>
            </a:r>
            <a:endParaRPr lang="lt-LT"/>
          </a:p>
        </p:txBody>
      </p:sp>
      <p:sp>
        <p:nvSpPr>
          <p:cNvPr id="7" name="Rectangle 2">
            <a:extLst>
              <a:ext uri="{FF2B5EF4-FFF2-40B4-BE49-F238E27FC236}">
                <a16:creationId xmlns:a16="http://schemas.microsoft.com/office/drawing/2014/main" id="{83BC78A0-BABA-774E-17C9-391939DA6F91}"/>
              </a:ext>
            </a:extLst>
          </p:cNvPr>
          <p:cNvSpPr>
            <a:spLocks noChangeArrowheads="1"/>
          </p:cNvSpPr>
          <p:nvPr/>
        </p:nvSpPr>
        <p:spPr bwMode="auto">
          <a:xfrm>
            <a:off x="1530738" y="1761997"/>
            <a:ext cx="4188219" cy="187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E2841"/>
                </a:solidFill>
                <a:effectLst/>
                <a:uLnTx/>
                <a:uFillTx/>
                <a:latin typeface="Arial" panose="020B0604020202020204"/>
              </a:rPr>
              <a:t>Lithuanian ISA (Individual Investment Account)</a:t>
            </a: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i="0" u="none" strike="noStrike" kern="1200" cap="none" spc="0" normalizeH="0" baseline="0" noProof="0">
                <a:ln>
                  <a:noFill/>
                </a:ln>
                <a:solidFill>
                  <a:srgbClr val="0E2841"/>
                </a:solidFill>
                <a:effectLst/>
                <a:uLnTx/>
                <a:uFillTx/>
                <a:latin typeface="Arial" panose="020B0604020202020204"/>
              </a:rPr>
              <a:t>Effective: </a:t>
            </a:r>
            <a:r>
              <a:rPr kumimoji="0" lang="en-US" sz="1050" b="0" i="0" u="none" strike="noStrike" kern="1200" cap="none" spc="0" normalizeH="0" baseline="0" noProof="0">
                <a:ln>
                  <a:noFill/>
                </a:ln>
                <a:solidFill>
                  <a:srgbClr val="0E2841"/>
                </a:solidFill>
                <a:effectLst/>
                <a:uLnTx/>
                <a:uFillTx/>
                <a:latin typeface="Arial" panose="020B0604020202020204"/>
              </a:rPr>
              <a:t>From January 1, 2025</a:t>
            </a: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Details:</a:t>
            </a:r>
          </a:p>
          <a:p>
            <a:pPr marL="4476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Residents can invest via a tax-deferred account</a:t>
            </a:r>
          </a:p>
          <a:p>
            <a:pPr marL="4476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Taxes on capital gains apply only to funds withdrawn above the original contribution</a:t>
            </a:r>
          </a:p>
          <a:p>
            <a:pPr marL="4476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Applies to stocks, bonds, and ETFs</a:t>
            </a:r>
            <a:r>
              <a:rPr lang="en-US" sz="1050">
                <a:solidFill>
                  <a:srgbClr val="0E2841"/>
                </a:solidFill>
                <a:latin typeface="Arial" panose="020B0604020202020204"/>
              </a:rPr>
              <a:t> - </a:t>
            </a:r>
            <a:r>
              <a:rPr kumimoji="0" lang="en-US" sz="1050" b="0" i="0" u="none" strike="noStrike" kern="1200" cap="none" spc="0" normalizeH="0" baseline="0" noProof="0">
                <a:ln>
                  <a:noFill/>
                </a:ln>
                <a:solidFill>
                  <a:srgbClr val="0E2841"/>
                </a:solidFill>
                <a:effectLst/>
                <a:uLnTx/>
                <a:uFillTx/>
                <a:latin typeface="Arial" panose="020B0604020202020204"/>
              </a:rPr>
              <a:t>stimulates long-term investing among retail investors</a:t>
            </a:r>
          </a:p>
          <a:p>
            <a:pPr marL="4476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Designed to increase participation in capital markets and improve savings culture</a:t>
            </a:r>
          </a:p>
          <a:p>
            <a:pPr marL="447675"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050" b="0" i="0" u="none" strike="noStrike" kern="1200" cap="none" spc="0" normalizeH="0" baseline="0" noProof="0">
                <a:ln>
                  <a:noFill/>
                </a:ln>
                <a:solidFill>
                  <a:srgbClr val="0E2841"/>
                </a:solidFill>
                <a:effectLst/>
                <a:uLnTx/>
                <a:uFillTx/>
                <a:latin typeface="Arial" panose="020B0604020202020204"/>
              </a:rPr>
              <a:t>Expected to increase local market liquidity </a:t>
            </a:r>
          </a:p>
        </p:txBody>
      </p:sp>
      <p:sp>
        <p:nvSpPr>
          <p:cNvPr id="2" name="Rectangle 2">
            <a:extLst>
              <a:ext uri="{FF2B5EF4-FFF2-40B4-BE49-F238E27FC236}">
                <a16:creationId xmlns:a16="http://schemas.microsoft.com/office/drawing/2014/main" id="{90DE9657-92F0-64C9-D4F6-5F7CA0856FED}"/>
              </a:ext>
            </a:extLst>
          </p:cNvPr>
          <p:cNvSpPr>
            <a:spLocks noChangeArrowheads="1"/>
          </p:cNvSpPr>
          <p:nvPr/>
        </p:nvSpPr>
        <p:spPr bwMode="auto">
          <a:xfrm>
            <a:off x="1530740" y="4256961"/>
            <a:ext cx="4032773" cy="204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050" b="1" i="0" u="none" strike="noStrike" kern="1200" cap="none" spc="0" normalizeH="0" baseline="0" noProof="0">
                <a:ln>
                  <a:noFill/>
                </a:ln>
                <a:solidFill>
                  <a:srgbClr val="0E2841"/>
                </a:solidFill>
                <a:effectLst/>
                <a:uLnTx/>
                <a:uFillTx/>
                <a:latin typeface="Arial" panose="020B0604020202020204"/>
              </a:rPr>
              <a:t>Pillar II Pension Reform</a:t>
            </a:r>
            <a:endParaRPr kumimoji="0" lang="lt-LT" sz="1050" b="1" i="0" u="none" strike="noStrike" kern="1200" cap="none" spc="0" normalizeH="0" baseline="0" noProof="0">
              <a:ln>
                <a:noFill/>
              </a:ln>
              <a:solidFill>
                <a:srgbClr val="0E2841"/>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Effective: From January 1, 2026</a:t>
            </a: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Details:</a:t>
            </a:r>
          </a:p>
          <a:p>
            <a:pPr marL="447675" lvl="1" indent="-228600">
              <a:buFont typeface="Arial" panose="020B0604020202020204" pitchFamily="34" charset="0"/>
              <a:buChar char="•"/>
              <a:defRPr/>
            </a:pPr>
            <a:r>
              <a:rPr lang="en-US" sz="1050">
                <a:solidFill>
                  <a:srgbClr val="0E2841"/>
                </a:solidFill>
                <a:latin typeface="Arial" panose="020B0604020202020204"/>
              </a:rPr>
              <a:t>Allows participants to opt out of Pillar II system</a:t>
            </a:r>
            <a:endParaRPr lang="lt-LT" sz="1050">
              <a:solidFill>
                <a:srgbClr val="0E2841"/>
              </a:solidFill>
              <a:latin typeface="Arial" panose="020B0604020202020204"/>
            </a:endParaRPr>
          </a:p>
          <a:p>
            <a:pPr marL="447675" lvl="1" indent="-228600">
              <a:buFont typeface="Arial" panose="020B0604020202020204" pitchFamily="34" charset="0"/>
              <a:buChar char="•"/>
              <a:defRPr/>
            </a:pPr>
            <a:r>
              <a:rPr lang="en-US" sz="1050">
                <a:solidFill>
                  <a:srgbClr val="0E2841"/>
                </a:solidFill>
                <a:latin typeface="Arial" panose="020B0604020202020204"/>
              </a:rPr>
              <a:t>Participants can withdraw their accumulated funds or transfer them to a private investment account</a:t>
            </a:r>
            <a:endParaRPr lang="lt-LT" sz="1050">
              <a:solidFill>
                <a:srgbClr val="0E2841"/>
              </a:solidFill>
              <a:latin typeface="Arial" panose="020B0604020202020204"/>
            </a:endParaRPr>
          </a:p>
          <a:p>
            <a:pPr marL="447675" lvl="1" indent="-228600">
              <a:buFont typeface="Arial" panose="020B0604020202020204" pitchFamily="34" charset="0"/>
              <a:buChar char="•"/>
              <a:defRPr/>
            </a:pPr>
            <a:r>
              <a:rPr lang="en-US" sz="1050">
                <a:solidFill>
                  <a:srgbClr val="0E2841"/>
                </a:solidFill>
                <a:latin typeface="Arial" panose="020B0604020202020204"/>
              </a:rPr>
              <a:t>Reform may trigger sizable outflows from pension funds, with potential reinvestment into equities, real estate or other higher margin investment products</a:t>
            </a:r>
            <a:endParaRPr lang="lt-LT" sz="1050">
              <a:solidFill>
                <a:srgbClr val="0E2841"/>
              </a:solidFill>
              <a:latin typeface="Arial" panose="020B0604020202020204"/>
            </a:endParaRPr>
          </a:p>
        </p:txBody>
      </p:sp>
      <p:sp>
        <p:nvSpPr>
          <p:cNvPr id="6" name="Rectangle 2">
            <a:extLst>
              <a:ext uri="{FF2B5EF4-FFF2-40B4-BE49-F238E27FC236}">
                <a16:creationId xmlns:a16="http://schemas.microsoft.com/office/drawing/2014/main" id="{A7A91693-A399-B245-4283-3EFDD18BD3E4}"/>
              </a:ext>
            </a:extLst>
          </p:cNvPr>
          <p:cNvSpPr>
            <a:spLocks noChangeArrowheads="1"/>
          </p:cNvSpPr>
          <p:nvPr/>
        </p:nvSpPr>
        <p:spPr bwMode="auto">
          <a:xfrm>
            <a:off x="7470192" y="1795566"/>
            <a:ext cx="39563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E2841"/>
                </a:solidFill>
                <a:effectLst/>
                <a:uLnTx/>
                <a:uFillTx/>
                <a:latin typeface="Arial" panose="020B0604020202020204"/>
              </a:rPr>
              <a:t>Mortgage Refinancing Reform </a:t>
            </a:r>
            <a:endParaRPr kumimoji="0" lang="lt-LT" sz="1050" b="1" i="0" u="none" strike="noStrike" kern="1200" cap="none" spc="0" normalizeH="0" baseline="0" noProof="0">
              <a:ln>
                <a:noFill/>
              </a:ln>
              <a:solidFill>
                <a:srgbClr val="0E2841"/>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Effective: February 2025</a:t>
            </a: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Details:</a:t>
            </a:r>
          </a:p>
          <a:p>
            <a:pPr marL="447675" lvl="1" indent="-228600">
              <a:buFont typeface="Arial" panose="020B0604020202020204" pitchFamily="34" charset="0"/>
              <a:buChar char="•"/>
              <a:defRPr/>
            </a:pPr>
            <a:r>
              <a:rPr lang="en-US" sz="1050">
                <a:solidFill>
                  <a:srgbClr val="0E2841"/>
                </a:solidFill>
                <a:latin typeface="Arial" panose="020B0604020202020204"/>
              </a:rPr>
              <a:t>Make mortgage refinancing free of charge for consumers</a:t>
            </a:r>
          </a:p>
          <a:p>
            <a:pPr marL="447675" lvl="1" indent="-228600">
              <a:buFont typeface="Arial" panose="020B0604020202020204" pitchFamily="34" charset="0"/>
              <a:buChar char="•"/>
              <a:defRPr/>
            </a:pPr>
            <a:r>
              <a:rPr lang="en-US" sz="1050">
                <a:solidFill>
                  <a:srgbClr val="0E2841"/>
                </a:solidFill>
                <a:latin typeface="Arial" panose="020B0604020202020204"/>
              </a:rPr>
              <a:t>Would eliminate fees such as notary, property valuation, and early repayment penalties</a:t>
            </a:r>
          </a:p>
          <a:p>
            <a:pPr marL="447675" lvl="1" indent="-228600">
              <a:buFont typeface="Arial" panose="020B0604020202020204" pitchFamily="34" charset="0"/>
              <a:buChar char="•"/>
              <a:defRPr/>
            </a:pPr>
            <a:r>
              <a:rPr lang="en-US" sz="1050">
                <a:solidFill>
                  <a:srgbClr val="0E2841"/>
                </a:solidFill>
                <a:latin typeface="Arial" panose="020B0604020202020204"/>
              </a:rPr>
              <a:t>Aims to boost competition among banks and help borrowers access better terms</a:t>
            </a:r>
          </a:p>
        </p:txBody>
      </p:sp>
      <p:sp>
        <p:nvSpPr>
          <p:cNvPr id="8" name="Rectangle 2">
            <a:extLst>
              <a:ext uri="{FF2B5EF4-FFF2-40B4-BE49-F238E27FC236}">
                <a16:creationId xmlns:a16="http://schemas.microsoft.com/office/drawing/2014/main" id="{0DE735FD-A1C0-9A19-9EC9-461BD32FF363}"/>
              </a:ext>
            </a:extLst>
          </p:cNvPr>
          <p:cNvSpPr>
            <a:spLocks noChangeArrowheads="1"/>
          </p:cNvSpPr>
          <p:nvPr/>
        </p:nvSpPr>
        <p:spPr bwMode="auto">
          <a:xfrm>
            <a:off x="7470192" y="4276663"/>
            <a:ext cx="3729488" cy="1923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E2841"/>
                </a:solidFill>
                <a:effectLst/>
                <a:uLnTx/>
                <a:uFillTx/>
                <a:latin typeface="Arial" panose="020B0604020202020204"/>
              </a:rPr>
              <a:t>Down Payment Rules Revision </a:t>
            </a:r>
            <a:r>
              <a:rPr kumimoji="0" lang="en-US" sz="1050" i="1" u="none" strike="noStrike" kern="1200" cap="none" spc="0" normalizeH="0" baseline="0" noProof="0">
                <a:ln>
                  <a:noFill/>
                </a:ln>
                <a:solidFill>
                  <a:srgbClr val="0E2841"/>
                </a:solidFill>
                <a:effectLst/>
                <a:uLnTx/>
                <a:uFillTx/>
                <a:latin typeface="Arial" panose="020B0604020202020204"/>
              </a:rPr>
              <a:t>(In Discussion)</a:t>
            </a:r>
            <a:endParaRPr kumimoji="0" lang="lt-LT" sz="1050" i="1" u="none" strike="noStrike" kern="1200" cap="none" spc="0" normalizeH="0" baseline="0" noProof="0">
              <a:ln>
                <a:noFill/>
              </a:ln>
              <a:solidFill>
                <a:srgbClr val="0E2841"/>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Status: Under review in mid-2025, not yet approved</a:t>
            </a:r>
            <a:endParaRPr kumimoji="0" lang="lt-LT" sz="1050" b="0" i="0" u="none" strike="noStrike" kern="1200" cap="none" spc="0" normalizeH="0" baseline="0" noProof="0">
              <a:ln>
                <a:noFill/>
              </a:ln>
              <a:solidFill>
                <a:srgbClr val="0E2841"/>
              </a:solidFill>
              <a:effectLst/>
              <a:uLnTx/>
              <a:uFillTx/>
              <a:latin typeface="Arial" panose="020B0604020202020204"/>
            </a:endParaRPr>
          </a:p>
          <a:p>
            <a:pPr marL="171450" marR="0" lvl="0" indent="-171450" algn="l" defTabSz="914400" rtl="0" eaLnBrk="1" fontAlgn="auto" latinLnBrk="0" hangingPunct="1">
              <a:lnSpc>
                <a:spcPct val="100000"/>
              </a:lnSpc>
              <a:spcBef>
                <a:spcPts val="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Current Rule:</a:t>
            </a:r>
          </a:p>
          <a:p>
            <a:pPr marL="447675" marR="0" lvl="1" indent="-228600" fontAlgn="auto">
              <a:lnSpc>
                <a:spcPct val="100000"/>
              </a:lnSpc>
              <a:spcBef>
                <a:spcPts val="0"/>
              </a:spcBef>
              <a:spcAft>
                <a:spcPts val="0"/>
              </a:spcAft>
              <a:buClrTx/>
              <a:buSzTx/>
              <a:buFont typeface="Arial" panose="020B0604020202020204" pitchFamily="34" charset="0"/>
              <a:buChar char="•"/>
              <a:tabLst/>
              <a:defRPr/>
            </a:pPr>
            <a:r>
              <a:rPr lang="en-US" sz="1050">
                <a:solidFill>
                  <a:srgbClr val="0E2841"/>
                </a:solidFill>
                <a:latin typeface="Arial" panose="020B0604020202020204"/>
              </a:rPr>
              <a:t>15% minimum down payment for first-time buyers</a:t>
            </a:r>
          </a:p>
          <a:p>
            <a:pPr marL="447675" marR="0" lvl="1" indent="-228600" fontAlgn="auto">
              <a:lnSpc>
                <a:spcPct val="100000"/>
              </a:lnSpc>
              <a:spcBef>
                <a:spcPts val="0"/>
              </a:spcBef>
              <a:spcAft>
                <a:spcPts val="0"/>
              </a:spcAft>
              <a:buClrTx/>
              <a:buSzTx/>
              <a:buFont typeface="Arial" panose="020B0604020202020204" pitchFamily="34" charset="0"/>
              <a:buChar char="•"/>
              <a:tabLst/>
              <a:defRPr/>
            </a:pPr>
            <a:r>
              <a:rPr lang="en-US" sz="1050"/>
              <a:t>30% down payment on second property purchases</a:t>
            </a:r>
            <a:endParaRPr lang="en-US" sz="1050">
              <a:solidFill>
                <a:srgbClr val="0E2841"/>
              </a:solidFill>
              <a:latin typeface="Arial" panose="020B0604020202020204"/>
            </a:endParaRPr>
          </a:p>
          <a:p>
            <a:pPr marL="171450" marR="0" lvl="0" indent="-171450" algn="l" defTabSz="914400" rtl="0" eaLnBrk="1" fontAlgn="auto" latinLnBrk="0" hangingPunct="1">
              <a:lnSpc>
                <a:spcPct val="100000"/>
              </a:lnSpc>
              <a:spcBef>
                <a:spcPts val="600"/>
              </a:spcBef>
              <a:spcAft>
                <a:spcPts val="0"/>
              </a:spcAft>
              <a:buClr>
                <a:srgbClr val="4C47C0"/>
              </a:buClr>
              <a:buSzTx/>
              <a:buFont typeface="Wingdings" panose="05000000000000000000" pitchFamily="2" charset="2"/>
              <a:buChar char="§"/>
              <a:tabLst/>
              <a:defRPr/>
            </a:pPr>
            <a:r>
              <a:rPr kumimoji="0" lang="en-US" sz="1050" b="0" i="0" u="none" strike="noStrike" kern="1200" cap="none" spc="0" normalizeH="0" baseline="0" noProof="0">
                <a:ln>
                  <a:noFill/>
                </a:ln>
                <a:solidFill>
                  <a:srgbClr val="0E2841"/>
                </a:solidFill>
                <a:effectLst/>
                <a:uLnTx/>
                <a:uFillTx/>
                <a:latin typeface="Arial" panose="020B0604020202020204"/>
              </a:rPr>
              <a:t>Proposal:</a:t>
            </a:r>
          </a:p>
          <a:p>
            <a:pPr marL="447675" lvl="1" indent="-228600">
              <a:buFont typeface="Arial" panose="020B0604020202020204" pitchFamily="34" charset="0"/>
              <a:buChar char="•"/>
              <a:defRPr/>
            </a:pPr>
            <a:r>
              <a:rPr lang="en-US" sz="1050">
                <a:solidFill>
                  <a:srgbClr val="0E2841"/>
                </a:solidFill>
                <a:latin typeface="Arial" panose="020B0604020202020204"/>
              </a:rPr>
              <a:t>Reduce down payment for</a:t>
            </a:r>
            <a:r>
              <a:rPr lang="lt-LT" sz="1050">
                <a:solidFill>
                  <a:srgbClr val="0E2841"/>
                </a:solidFill>
                <a:latin typeface="Arial" panose="020B0604020202020204"/>
              </a:rPr>
              <a:t> </a:t>
            </a:r>
            <a:r>
              <a:rPr lang="lt-LT" sz="1050" err="1">
                <a:solidFill>
                  <a:srgbClr val="0E2841"/>
                </a:solidFill>
                <a:latin typeface="Arial" panose="020B0604020202020204"/>
              </a:rPr>
              <a:t>first-time</a:t>
            </a:r>
            <a:r>
              <a:rPr lang="lt-LT" sz="1050">
                <a:solidFill>
                  <a:srgbClr val="0E2841"/>
                </a:solidFill>
                <a:latin typeface="Arial" panose="020B0604020202020204"/>
              </a:rPr>
              <a:t> </a:t>
            </a:r>
            <a:r>
              <a:rPr lang="lt-LT" sz="1050" err="1">
                <a:solidFill>
                  <a:srgbClr val="0E2841"/>
                </a:solidFill>
                <a:latin typeface="Arial" panose="020B0604020202020204"/>
              </a:rPr>
              <a:t>buyers</a:t>
            </a:r>
            <a:r>
              <a:rPr lang="lt-LT" sz="1050">
                <a:solidFill>
                  <a:srgbClr val="0E2841"/>
                </a:solidFill>
                <a:latin typeface="Arial" panose="020B0604020202020204"/>
              </a:rPr>
              <a:t> to 10</a:t>
            </a:r>
            <a:r>
              <a:rPr lang="en-US" sz="1050">
                <a:solidFill>
                  <a:srgbClr val="0E2841"/>
                </a:solidFill>
                <a:latin typeface="Arial" panose="020B0604020202020204"/>
              </a:rPr>
              <a:t>%</a:t>
            </a:r>
          </a:p>
          <a:p>
            <a:pPr marL="447675" lvl="1" indent="-228600">
              <a:buFont typeface="Arial" panose="020B0604020202020204" pitchFamily="34" charset="0"/>
              <a:buChar char="•"/>
              <a:defRPr/>
            </a:pPr>
            <a:r>
              <a:rPr lang="en-US" sz="1050">
                <a:solidFill>
                  <a:srgbClr val="0E2841"/>
                </a:solidFill>
                <a:latin typeface="Arial" panose="020B0604020202020204"/>
              </a:rPr>
              <a:t>Aims to improve affordability amid rising housing prices and increased market activity</a:t>
            </a:r>
          </a:p>
        </p:txBody>
      </p:sp>
      <p:cxnSp>
        <p:nvCxnSpPr>
          <p:cNvPr id="16" name="Straight Connector 15">
            <a:extLst>
              <a:ext uri="{FF2B5EF4-FFF2-40B4-BE49-F238E27FC236}">
                <a16:creationId xmlns:a16="http://schemas.microsoft.com/office/drawing/2014/main" id="{DFDA9B4D-0400-D35D-70C9-B7813E8D9E80}"/>
              </a:ext>
            </a:extLst>
          </p:cNvPr>
          <p:cNvCxnSpPr>
            <a:cxnSpLocks/>
          </p:cNvCxnSpPr>
          <p:nvPr/>
        </p:nvCxnSpPr>
        <p:spPr>
          <a:xfrm>
            <a:off x="185628" y="3874719"/>
            <a:ext cx="118184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CD94DD5-CFF2-27AD-9BF2-7A49493F39AB}"/>
              </a:ext>
            </a:extLst>
          </p:cNvPr>
          <p:cNvSpPr/>
          <p:nvPr/>
        </p:nvSpPr>
        <p:spPr>
          <a:xfrm>
            <a:off x="1121308" y="1134730"/>
            <a:ext cx="3721037" cy="448583"/>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anose="020B0604020202020204"/>
                <a:ea typeface="+mn-ea"/>
                <a:cs typeface="+mn-cs"/>
                <a:sym typeface="PublicSansRoman-Regular"/>
              </a:rPr>
              <a:t>Investment Environment</a:t>
            </a:r>
          </a:p>
        </p:txBody>
      </p:sp>
      <p:sp>
        <p:nvSpPr>
          <p:cNvPr id="28" name="Rectangle: Rounded Corners 27">
            <a:extLst>
              <a:ext uri="{FF2B5EF4-FFF2-40B4-BE49-F238E27FC236}">
                <a16:creationId xmlns:a16="http://schemas.microsoft.com/office/drawing/2014/main" id="{A2B621E0-3C09-3FD4-24DF-865C63C52A29}"/>
              </a:ext>
            </a:extLst>
          </p:cNvPr>
          <p:cNvSpPr/>
          <p:nvPr/>
        </p:nvSpPr>
        <p:spPr>
          <a:xfrm>
            <a:off x="7179852" y="1130010"/>
            <a:ext cx="3721037" cy="448583"/>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Arial" panose="020B0604020202020204"/>
                <a:ea typeface="+mn-ea"/>
                <a:cs typeface="+mn-cs"/>
                <a:sym typeface="PublicSansRoman-Regular"/>
              </a:rPr>
              <a:t>Mortgage Market</a:t>
            </a:r>
          </a:p>
        </p:txBody>
      </p:sp>
      <p:grpSp>
        <p:nvGrpSpPr>
          <p:cNvPr id="30" name="Group 29">
            <a:extLst>
              <a:ext uri="{FF2B5EF4-FFF2-40B4-BE49-F238E27FC236}">
                <a16:creationId xmlns:a16="http://schemas.microsoft.com/office/drawing/2014/main" id="{F6A4067E-A39A-FCE9-4374-16B59E4B5132}"/>
              </a:ext>
            </a:extLst>
          </p:cNvPr>
          <p:cNvGrpSpPr/>
          <p:nvPr/>
        </p:nvGrpSpPr>
        <p:grpSpPr>
          <a:xfrm>
            <a:off x="534876" y="2250553"/>
            <a:ext cx="841316" cy="849130"/>
            <a:chOff x="545618" y="2227275"/>
            <a:chExt cx="764833" cy="771936"/>
          </a:xfrm>
        </p:grpSpPr>
        <p:sp>
          <p:nvSpPr>
            <p:cNvPr id="15" name="Oval 14">
              <a:extLst>
                <a:ext uri="{FF2B5EF4-FFF2-40B4-BE49-F238E27FC236}">
                  <a16:creationId xmlns:a16="http://schemas.microsoft.com/office/drawing/2014/main" id="{5A92C215-8231-7E67-C2AC-219E8EF0C2A2}"/>
                </a:ext>
              </a:extLst>
            </p:cNvPr>
            <p:cNvSpPr/>
            <p:nvPr/>
          </p:nvSpPr>
          <p:spPr>
            <a:xfrm>
              <a:off x="545618" y="2227275"/>
              <a:ext cx="764833" cy="77193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Arrow: Up 2">
              <a:extLst>
                <a:ext uri="{FF2B5EF4-FFF2-40B4-BE49-F238E27FC236}">
                  <a16:creationId xmlns:a16="http://schemas.microsoft.com/office/drawing/2014/main" id="{2D83BDBD-8C9B-A4A1-5FE8-88F4DFFA609B}"/>
                </a:ext>
              </a:extLst>
            </p:cNvPr>
            <p:cNvSpPr/>
            <p:nvPr/>
          </p:nvSpPr>
          <p:spPr>
            <a:xfrm>
              <a:off x="708242" y="2349316"/>
              <a:ext cx="446887" cy="474386"/>
            </a:xfrm>
            <a:prstGeom prst="upArrow">
              <a:avLst/>
            </a:prstGeom>
            <a:solidFill>
              <a:srgbClr val="EFF3FF"/>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F6F763C6-B362-6793-C1E2-8B9A501DD2FF}"/>
              </a:ext>
            </a:extLst>
          </p:cNvPr>
          <p:cNvGrpSpPr/>
          <p:nvPr/>
        </p:nvGrpSpPr>
        <p:grpSpPr>
          <a:xfrm>
            <a:off x="534876" y="4716631"/>
            <a:ext cx="841316" cy="849130"/>
            <a:chOff x="545618" y="2227275"/>
            <a:chExt cx="764833" cy="771936"/>
          </a:xfrm>
        </p:grpSpPr>
        <p:sp>
          <p:nvSpPr>
            <p:cNvPr id="32" name="Oval 31">
              <a:extLst>
                <a:ext uri="{FF2B5EF4-FFF2-40B4-BE49-F238E27FC236}">
                  <a16:creationId xmlns:a16="http://schemas.microsoft.com/office/drawing/2014/main" id="{125603A3-FDF3-7F5D-35B8-0AEBD67A2901}"/>
                </a:ext>
              </a:extLst>
            </p:cNvPr>
            <p:cNvSpPr/>
            <p:nvPr/>
          </p:nvSpPr>
          <p:spPr>
            <a:xfrm>
              <a:off x="545618" y="2227275"/>
              <a:ext cx="764833" cy="77193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Arrow: Up 32">
              <a:extLst>
                <a:ext uri="{FF2B5EF4-FFF2-40B4-BE49-F238E27FC236}">
                  <a16:creationId xmlns:a16="http://schemas.microsoft.com/office/drawing/2014/main" id="{25630ED0-6AA2-C61E-D00D-46BAAD6032AB}"/>
                </a:ext>
              </a:extLst>
            </p:cNvPr>
            <p:cNvSpPr/>
            <p:nvPr/>
          </p:nvSpPr>
          <p:spPr>
            <a:xfrm rot="5400000">
              <a:off x="720742" y="2374316"/>
              <a:ext cx="446887" cy="474387"/>
            </a:xfrm>
            <a:prstGeom prst="upArrow">
              <a:avLst/>
            </a:prstGeom>
            <a:solidFill>
              <a:srgbClr val="EFF3FF"/>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4" name="Group 33">
            <a:extLst>
              <a:ext uri="{FF2B5EF4-FFF2-40B4-BE49-F238E27FC236}">
                <a16:creationId xmlns:a16="http://schemas.microsoft.com/office/drawing/2014/main" id="{4E0C42DA-B41C-C2A0-A719-1CDE4F6E039C}"/>
              </a:ext>
            </a:extLst>
          </p:cNvPr>
          <p:cNvGrpSpPr/>
          <p:nvPr/>
        </p:nvGrpSpPr>
        <p:grpSpPr>
          <a:xfrm>
            <a:off x="6471214" y="4716631"/>
            <a:ext cx="841316" cy="849130"/>
            <a:chOff x="545618" y="2227275"/>
            <a:chExt cx="764833" cy="771936"/>
          </a:xfrm>
        </p:grpSpPr>
        <p:sp>
          <p:nvSpPr>
            <p:cNvPr id="35" name="Oval 34">
              <a:extLst>
                <a:ext uri="{FF2B5EF4-FFF2-40B4-BE49-F238E27FC236}">
                  <a16:creationId xmlns:a16="http://schemas.microsoft.com/office/drawing/2014/main" id="{DB7D0657-6007-1038-0BF0-4F1BC74363D8}"/>
                </a:ext>
              </a:extLst>
            </p:cNvPr>
            <p:cNvSpPr/>
            <p:nvPr/>
          </p:nvSpPr>
          <p:spPr>
            <a:xfrm>
              <a:off x="545618" y="2227275"/>
              <a:ext cx="764833" cy="77193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Arrow: Up 35">
              <a:extLst>
                <a:ext uri="{FF2B5EF4-FFF2-40B4-BE49-F238E27FC236}">
                  <a16:creationId xmlns:a16="http://schemas.microsoft.com/office/drawing/2014/main" id="{C1611792-F245-93EB-9A1E-A622A553675A}"/>
                </a:ext>
              </a:extLst>
            </p:cNvPr>
            <p:cNvSpPr/>
            <p:nvPr/>
          </p:nvSpPr>
          <p:spPr>
            <a:xfrm>
              <a:off x="708242" y="2349316"/>
              <a:ext cx="446887" cy="474386"/>
            </a:xfrm>
            <a:prstGeom prst="upArrow">
              <a:avLst/>
            </a:prstGeom>
            <a:solidFill>
              <a:srgbClr val="EFF3FF"/>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055D381F-0790-EAB3-FCB0-5ADDAD89E7FE}"/>
              </a:ext>
            </a:extLst>
          </p:cNvPr>
          <p:cNvGrpSpPr/>
          <p:nvPr/>
        </p:nvGrpSpPr>
        <p:grpSpPr>
          <a:xfrm>
            <a:off x="6471214" y="2250553"/>
            <a:ext cx="841316" cy="849130"/>
            <a:chOff x="545618" y="2227275"/>
            <a:chExt cx="764833" cy="771936"/>
          </a:xfrm>
        </p:grpSpPr>
        <p:sp>
          <p:nvSpPr>
            <p:cNvPr id="38" name="Oval 37">
              <a:extLst>
                <a:ext uri="{FF2B5EF4-FFF2-40B4-BE49-F238E27FC236}">
                  <a16:creationId xmlns:a16="http://schemas.microsoft.com/office/drawing/2014/main" id="{1C1DBE13-085A-B261-5D75-AC5B038C6227}"/>
                </a:ext>
              </a:extLst>
            </p:cNvPr>
            <p:cNvSpPr/>
            <p:nvPr/>
          </p:nvSpPr>
          <p:spPr>
            <a:xfrm>
              <a:off x="545618" y="2227275"/>
              <a:ext cx="764833" cy="77193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Arrow: Up 38">
              <a:extLst>
                <a:ext uri="{FF2B5EF4-FFF2-40B4-BE49-F238E27FC236}">
                  <a16:creationId xmlns:a16="http://schemas.microsoft.com/office/drawing/2014/main" id="{0359EC74-F08A-7FFD-2C3F-CD56C53180D4}"/>
                </a:ext>
              </a:extLst>
            </p:cNvPr>
            <p:cNvSpPr/>
            <p:nvPr/>
          </p:nvSpPr>
          <p:spPr>
            <a:xfrm rot="5400000">
              <a:off x="720742" y="2374316"/>
              <a:ext cx="446887" cy="474387"/>
            </a:xfrm>
            <a:prstGeom prst="upArrow">
              <a:avLst/>
            </a:prstGeom>
            <a:solidFill>
              <a:srgbClr val="EFF3FF"/>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Slide Number Placeholder 4">
            <a:extLst>
              <a:ext uri="{FF2B5EF4-FFF2-40B4-BE49-F238E27FC236}">
                <a16:creationId xmlns:a16="http://schemas.microsoft.com/office/drawing/2014/main" id="{9FC143E8-29C5-CB53-3C96-6FD6EADFC018}"/>
              </a:ext>
            </a:extLst>
          </p:cNvPr>
          <p:cNvSpPr>
            <a:spLocks noGrp="1"/>
          </p:cNvSpPr>
          <p:nvPr>
            <p:ph type="sldNum" sz="quarter" idx="33"/>
          </p:nvPr>
        </p:nvSpPr>
        <p:spPr>
          <a:xfrm>
            <a:off x="9045972" y="6493281"/>
            <a:ext cx="2752725" cy="381000"/>
          </a:xfrm>
        </p:spPr>
        <p:txBody>
          <a:bodyPr/>
          <a:lstStyle/>
          <a:p>
            <a:fld id="{C3BB1ECD-3C15-6449-8A7A-6FD3C9A35B7B}" type="slidenum">
              <a:rPr lang="en-US" smtClean="0"/>
              <a:pPr/>
              <a:t>5</a:t>
            </a:fld>
            <a:endParaRPr lang="en-US"/>
          </a:p>
        </p:txBody>
      </p:sp>
    </p:spTree>
    <p:extLst>
      <p:ext uri="{BB962C8B-B14F-4D97-AF65-F5344CB8AC3E}">
        <p14:creationId xmlns:p14="http://schemas.microsoft.com/office/powerpoint/2010/main" val="1093748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236D-EF23-B8F9-AA3D-DEA9B258F131}"/>
              </a:ext>
            </a:extLst>
          </p:cNvPr>
          <p:cNvSpPr>
            <a:spLocks noGrp="1"/>
          </p:cNvSpPr>
          <p:nvPr>
            <p:ph type="title"/>
          </p:nvPr>
        </p:nvSpPr>
        <p:spPr>
          <a:xfrm>
            <a:off x="381001" y="2598003"/>
            <a:ext cx="10629900" cy="1661993"/>
          </a:xfrm>
        </p:spPr>
        <p:txBody>
          <a:bodyPr/>
          <a:lstStyle/>
          <a:p>
            <a:r>
              <a:rPr lang="lt-LT" sz="6000"/>
              <a:t>Q2’25 and H1’25 </a:t>
            </a:r>
            <a:br>
              <a:rPr lang="en-US" sz="6000"/>
            </a:br>
            <a:r>
              <a:rPr lang="lt-LT" sz="6000"/>
              <a:t>Financial Results</a:t>
            </a:r>
            <a:endParaRPr lang="en-LT" sz="6000">
              <a:latin typeface="Georgia" panose="02040502050405020303" pitchFamily="18" charset="0"/>
            </a:endParaRPr>
          </a:p>
        </p:txBody>
      </p:sp>
    </p:spTree>
    <p:extLst>
      <p:ext uri="{BB962C8B-B14F-4D97-AF65-F5344CB8AC3E}">
        <p14:creationId xmlns:p14="http://schemas.microsoft.com/office/powerpoint/2010/main" val="2422058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8618220" y="1162050"/>
            <a:ext cx="3192780" cy="4764190"/>
          </a:xfrm>
          <a:prstGeom prst="roundRect">
            <a:avLst>
              <a:gd name="adj" fmla="val 4152"/>
            </a:avLst>
          </a:prstGeom>
          <a:solidFill>
            <a:schemeClr val="accent6">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spcBef>
                <a:spcPts val="600"/>
              </a:spcBef>
              <a:buFont typeface="Wingdings" panose="05000000000000000000" pitchFamily="2" charset="2"/>
              <a:buChar char="§"/>
            </a:pPr>
            <a:r>
              <a:rPr lang="en-US" sz="1000">
                <a:solidFill>
                  <a:schemeClr val="tx2"/>
                </a:solidFill>
              </a:rPr>
              <a:t>Despite pressure on net interest income from a declining rate environment, proactive funding cost management enabled us to maintain flat NII QoQ</a:t>
            </a:r>
          </a:p>
          <a:p>
            <a:pPr marL="171450" indent="-171450">
              <a:spcBef>
                <a:spcPts val="600"/>
              </a:spcBef>
              <a:buFont typeface="Wingdings" panose="05000000000000000000" pitchFamily="2" charset="2"/>
              <a:buChar char="§"/>
            </a:pPr>
            <a:r>
              <a:rPr lang="en-US" sz="1000">
                <a:solidFill>
                  <a:schemeClr val="tx2"/>
                </a:solidFill>
              </a:rPr>
              <a:t>Net fees &amp; commission income (NFCI) increased by 10% compared to the previous year due to continued strong performance from Asset Management and Renovation segments</a:t>
            </a:r>
            <a:endParaRPr lang="en-US" sz="1000">
              <a:solidFill>
                <a:schemeClr val="tx2"/>
              </a:solidFill>
              <a:cs typeface="Arial"/>
            </a:endParaRPr>
          </a:p>
          <a:p>
            <a:pPr marL="171450" indent="-171450">
              <a:spcBef>
                <a:spcPts val="600"/>
              </a:spcBef>
              <a:buFont typeface="Wingdings" panose="05000000000000000000" pitchFamily="2" charset="2"/>
              <a:buChar char="§"/>
            </a:pPr>
            <a:r>
              <a:rPr lang="en-US" sz="1000">
                <a:solidFill>
                  <a:schemeClr val="tx2"/>
                </a:solidFill>
              </a:rPr>
              <a:t>Operating expenses increased in Q2’25, primarily due to higher salary costs and one-off items, including the core banking system upgrade and rebranding efforts</a:t>
            </a:r>
            <a:endParaRPr lang="en-US" sz="1000">
              <a:solidFill>
                <a:schemeClr val="tx2"/>
              </a:solidFill>
              <a:cs typeface="Arial"/>
            </a:endParaRPr>
          </a:p>
          <a:p>
            <a:pPr marL="171450" indent="-171450">
              <a:spcBef>
                <a:spcPts val="600"/>
              </a:spcBef>
              <a:buFont typeface="Wingdings" panose="05000000000000000000" pitchFamily="2" charset="2"/>
              <a:buChar char="§"/>
            </a:pPr>
            <a:r>
              <a:rPr lang="en-US" sz="1000">
                <a:solidFill>
                  <a:schemeClr val="tx2"/>
                </a:solidFill>
              </a:rPr>
              <a:t>We are currently undertaking a comprehensive review of our cost base, with cost-cutting initiatives underway</a:t>
            </a:r>
            <a:endParaRPr lang="en-US" sz="1000">
              <a:solidFill>
                <a:schemeClr val="tx2"/>
              </a:solidFill>
              <a:cs typeface="Arial"/>
            </a:endParaRPr>
          </a:p>
          <a:p>
            <a:pPr marL="171450" indent="-171450">
              <a:spcBef>
                <a:spcPts val="600"/>
              </a:spcBef>
              <a:buFont typeface="Wingdings" panose="05000000000000000000" pitchFamily="2" charset="2"/>
              <a:buChar char="§"/>
            </a:pPr>
            <a:r>
              <a:rPr lang="en-US" sz="1000">
                <a:solidFill>
                  <a:schemeClr val="tx2"/>
                </a:solidFill>
              </a:rPr>
              <a:t>Achieved a strong net profit figure of € 14.2 million</a:t>
            </a:r>
            <a:endParaRPr lang="en-US" sz="1000">
              <a:solidFill>
                <a:schemeClr val="tx2"/>
              </a:solidFill>
              <a:cs typeface="Arial"/>
            </a:endParaRPr>
          </a:p>
          <a:p>
            <a:pPr marL="628650" lvl="1" indent="-171450">
              <a:spcBef>
                <a:spcPts val="600"/>
              </a:spcBef>
              <a:buFont typeface="Wingdings" panose="05000000000000000000" pitchFamily="2" charset="2"/>
              <a:buChar char="§"/>
            </a:pPr>
            <a:r>
              <a:rPr lang="en-US" sz="1000">
                <a:solidFill>
                  <a:schemeClr val="tx2"/>
                </a:solidFill>
              </a:rPr>
              <a:t>Excluding one-off items, the profit would have been € 17.5 million and </a:t>
            </a:r>
            <a:r>
              <a:rPr lang="en-US" sz="1000" err="1">
                <a:solidFill>
                  <a:schemeClr val="tx2"/>
                </a:solidFill>
              </a:rPr>
              <a:t>RoE</a:t>
            </a:r>
            <a:r>
              <a:rPr lang="en-US" sz="1000">
                <a:solidFill>
                  <a:schemeClr val="tx2"/>
                </a:solidFill>
              </a:rPr>
              <a:t> 12.2%</a:t>
            </a:r>
            <a:endParaRPr lang="en-US" sz="1000">
              <a:solidFill>
                <a:schemeClr val="tx2"/>
              </a:solidFill>
              <a:cs typeface="Arial"/>
            </a:endParaRPr>
          </a:p>
          <a:p>
            <a:pPr marL="171450" indent="-171450">
              <a:spcBef>
                <a:spcPts val="600"/>
              </a:spcBef>
              <a:buFont typeface="Wingdings" panose="05000000000000000000" pitchFamily="2" charset="2"/>
              <a:buChar char="§"/>
            </a:pPr>
            <a:r>
              <a:rPr lang="en-US" sz="1000">
                <a:solidFill>
                  <a:schemeClr val="tx2"/>
                </a:solidFill>
              </a:rPr>
              <a:t>Loan book +15% YoY with main growth areas being corporate and mortgage segments</a:t>
            </a:r>
            <a:endParaRPr lang="lt-LT" sz="1000">
              <a:solidFill>
                <a:schemeClr val="tx2"/>
              </a:solidFill>
            </a:endParaRPr>
          </a:p>
          <a:p>
            <a:pPr marL="171450" indent="-171450">
              <a:spcBef>
                <a:spcPts val="600"/>
              </a:spcBef>
              <a:buFont typeface="Wingdings" panose="05000000000000000000" pitchFamily="2" charset="2"/>
              <a:buChar char="§"/>
            </a:pPr>
            <a:r>
              <a:rPr lang="lt-LT" sz="1000">
                <a:solidFill>
                  <a:schemeClr val="tx2"/>
                </a:solidFill>
              </a:rPr>
              <a:t>W</a:t>
            </a:r>
            <a:r>
              <a:rPr lang="en-US" sz="1000">
                <a:solidFill>
                  <a:schemeClr val="tx2"/>
                </a:solidFill>
              </a:rPr>
              <a:t>e remain committed to delivering on our bottom-line </a:t>
            </a:r>
            <a:r>
              <a:rPr lang="lt-LT" sz="1000">
                <a:solidFill>
                  <a:schemeClr val="tx2"/>
                </a:solidFill>
              </a:rPr>
              <a:t>guidance</a:t>
            </a:r>
            <a:r>
              <a:rPr lang="en-US" sz="1000">
                <a:solidFill>
                  <a:schemeClr val="tx2"/>
                </a:solidFill>
              </a:rPr>
              <a:t> and will focus on ensuring profitability targets are met</a:t>
            </a:r>
            <a:endParaRPr lang="en-US" sz="1000">
              <a:solidFill>
                <a:schemeClr val="tx2"/>
              </a:solidFill>
              <a:cs typeface="Arial"/>
            </a:endParaRPr>
          </a:p>
          <a:p>
            <a:pPr marL="171450" indent="-171450">
              <a:spcBef>
                <a:spcPts val="600"/>
              </a:spcBef>
              <a:buFont typeface="Wingdings" panose="05000000000000000000" pitchFamily="2" charset="2"/>
              <a:buChar char="§"/>
            </a:pPr>
            <a:endParaRPr lang="en-US" sz="1000">
              <a:solidFill>
                <a:schemeClr val="tx2"/>
              </a:solidFill>
            </a:endParaRPr>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a:xfrm>
            <a:off x="380999" y="381000"/>
            <a:ext cx="8763001" cy="332399"/>
          </a:xfrm>
        </p:spPr>
        <p:txBody>
          <a:bodyPr/>
          <a:lstStyle/>
          <a:p>
            <a:r>
              <a:rPr lang="en-US"/>
              <a:t>Financial Performance Highlights</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8784285" y="1452065"/>
            <a:ext cx="2819400" cy="430484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buClr>
                <a:schemeClr val="accent1"/>
              </a:buClr>
              <a:buFont typeface="Wingdings" panose="05000000000000000000" pitchFamily="2" charset="2"/>
              <a:buChar char="§"/>
            </a:pPr>
            <a:endParaRPr lang="en-US" sz="1000"/>
          </a:p>
        </p:txBody>
      </p:sp>
      <p:sp>
        <p:nvSpPr>
          <p:cNvPr id="3" name="Text Placeholder 2">
            <a:extLst>
              <a:ext uri="{FF2B5EF4-FFF2-40B4-BE49-F238E27FC236}">
                <a16:creationId xmlns:a16="http://schemas.microsoft.com/office/drawing/2014/main" id="{36030AE2-7D9A-454F-A839-518F367D3C6B}"/>
              </a:ext>
            </a:extLst>
          </p:cNvPr>
          <p:cNvSpPr>
            <a:spLocks noGrp="1"/>
          </p:cNvSpPr>
          <p:nvPr>
            <p:ph type="body" sz="quarter" idx="30"/>
          </p:nvPr>
        </p:nvSpPr>
        <p:spPr>
          <a:xfrm>
            <a:off x="380999" y="6331923"/>
            <a:ext cx="5599814" cy="542260"/>
          </a:xfrm>
        </p:spPr>
        <p:txBody>
          <a:bodyPr/>
          <a:lstStyle/>
          <a:p>
            <a:pPr algn="l"/>
            <a:r>
              <a:rPr lang="en-US"/>
              <a:t>Notes: </a:t>
            </a:r>
            <a:br>
              <a:rPr lang="en-US"/>
            </a:br>
            <a:r>
              <a:rPr lang="en-US"/>
              <a:t>(1) Includes Asset Management and Modernization Funds </a:t>
            </a:r>
            <a:r>
              <a:rPr lang="en-US" err="1"/>
              <a:t>AuM</a:t>
            </a:r>
            <a:endParaRPr lang="en-US"/>
          </a:p>
          <a:p>
            <a:pPr algn="l"/>
            <a:r>
              <a:rPr lang="en-US"/>
              <a:t>(2) ROE calculated taking annualized YTD result divided by trailing 4 quarters equity</a:t>
            </a:r>
          </a:p>
          <a:p>
            <a:pPr algn="l"/>
            <a:r>
              <a:rPr lang="en-US"/>
              <a:t>(3) Adjustments exclude costs related to the core banking system upgrade, rebranding, the new office building, windfall taxes, as these are considered non-recurring</a:t>
            </a:r>
          </a:p>
        </p:txBody>
      </p:sp>
      <p:graphicFrame>
        <p:nvGraphicFramePr>
          <p:cNvPr id="10" name="Table 9">
            <a:extLst>
              <a:ext uri="{FF2B5EF4-FFF2-40B4-BE49-F238E27FC236}">
                <a16:creationId xmlns:a16="http://schemas.microsoft.com/office/drawing/2014/main" id="{3FC15CDC-7D67-102B-F47D-D9FD348F6F75}"/>
              </a:ext>
            </a:extLst>
          </p:cNvPr>
          <p:cNvGraphicFramePr>
            <a:graphicFrameLocks noGrp="1"/>
          </p:cNvGraphicFramePr>
          <p:nvPr>
            <p:extLst>
              <p:ext uri="{D42A27DB-BD31-4B8C-83A1-F6EECF244321}">
                <p14:modId xmlns:p14="http://schemas.microsoft.com/office/powerpoint/2010/main" val="2672319409"/>
              </p:ext>
            </p:extLst>
          </p:nvPr>
        </p:nvGraphicFramePr>
        <p:xfrm>
          <a:off x="380999" y="982980"/>
          <a:ext cx="7874000" cy="5254801"/>
        </p:xfrm>
        <a:graphic>
          <a:graphicData uri="http://schemas.openxmlformats.org/drawingml/2006/table">
            <a:tbl>
              <a:tblPr/>
              <a:tblGrid>
                <a:gridCol w="2628827">
                  <a:extLst>
                    <a:ext uri="{9D8B030D-6E8A-4147-A177-3AD203B41FA5}">
                      <a16:colId xmlns:a16="http://schemas.microsoft.com/office/drawing/2014/main" val="3893207043"/>
                    </a:ext>
                  </a:extLst>
                </a:gridCol>
                <a:gridCol w="829398">
                  <a:extLst>
                    <a:ext uri="{9D8B030D-6E8A-4147-A177-3AD203B41FA5}">
                      <a16:colId xmlns:a16="http://schemas.microsoft.com/office/drawing/2014/main" val="2883305416"/>
                    </a:ext>
                  </a:extLst>
                </a:gridCol>
                <a:gridCol w="944592">
                  <a:extLst>
                    <a:ext uri="{9D8B030D-6E8A-4147-A177-3AD203B41FA5}">
                      <a16:colId xmlns:a16="http://schemas.microsoft.com/office/drawing/2014/main" val="1179548490"/>
                    </a:ext>
                  </a:extLst>
                </a:gridCol>
                <a:gridCol w="860116">
                  <a:extLst>
                    <a:ext uri="{9D8B030D-6E8A-4147-A177-3AD203B41FA5}">
                      <a16:colId xmlns:a16="http://schemas.microsoft.com/office/drawing/2014/main" val="3975770757"/>
                    </a:ext>
                  </a:extLst>
                </a:gridCol>
                <a:gridCol w="852437">
                  <a:extLst>
                    <a:ext uri="{9D8B030D-6E8A-4147-A177-3AD203B41FA5}">
                      <a16:colId xmlns:a16="http://schemas.microsoft.com/office/drawing/2014/main" val="574634567"/>
                    </a:ext>
                  </a:extLst>
                </a:gridCol>
                <a:gridCol w="821718">
                  <a:extLst>
                    <a:ext uri="{9D8B030D-6E8A-4147-A177-3AD203B41FA5}">
                      <a16:colId xmlns:a16="http://schemas.microsoft.com/office/drawing/2014/main" val="1933810970"/>
                    </a:ext>
                  </a:extLst>
                </a:gridCol>
                <a:gridCol w="936912">
                  <a:extLst>
                    <a:ext uri="{9D8B030D-6E8A-4147-A177-3AD203B41FA5}">
                      <a16:colId xmlns:a16="http://schemas.microsoft.com/office/drawing/2014/main" val="1653894944"/>
                    </a:ext>
                  </a:extLst>
                </a:gridCol>
              </a:tblGrid>
              <a:tr h="211240">
                <a:tc>
                  <a:txBody>
                    <a:bodyPr/>
                    <a:lstStyle/>
                    <a:p>
                      <a:pPr algn="l" fontAlgn="ctr"/>
                      <a:r>
                        <a:rPr lang="lt-LT" sz="900" b="1" i="0" u="none" strike="noStrike">
                          <a:solidFill>
                            <a:schemeClr val="tx1"/>
                          </a:solidFill>
                          <a:effectLst/>
                          <a:latin typeface="+mj-lt"/>
                        </a:rPr>
                        <a:t>  </a:t>
                      </a:r>
                      <a:r>
                        <a:rPr lang="en-US" sz="900" b="1" i="0" u="none" strike="noStrike">
                          <a:solidFill>
                            <a:schemeClr val="tx1"/>
                          </a:solidFill>
                          <a:effectLst/>
                          <a:latin typeface="+mj-lt"/>
                        </a:rPr>
                        <a:t>Income Statement </a:t>
                      </a:r>
                    </a:p>
                  </a:txBody>
                  <a:tcPr marL="0" marR="0" marT="0" marB="0" anchor="ctr">
                    <a:lnL w="952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1" i="0" u="none" strike="noStrike">
                          <a:solidFill>
                            <a:schemeClr val="tx1"/>
                          </a:solidFill>
                          <a:effectLst/>
                          <a:latin typeface="+mj-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1" i="0" u="none" strike="noStrike">
                          <a:solidFill>
                            <a:schemeClr val="tx1"/>
                          </a:solidFill>
                          <a:effectLst/>
                          <a:latin typeface="+mj-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7486511"/>
                  </a:ext>
                </a:extLst>
              </a:tr>
              <a:tr h="168573">
                <a:tc>
                  <a:txBody>
                    <a:bodyPr/>
                    <a:lstStyle/>
                    <a:p>
                      <a:pPr algn="l" fontAlgn="b"/>
                      <a:r>
                        <a:rPr lang="lt-LT" sz="900" b="0" i="1" u="none" strike="noStrike">
                          <a:solidFill>
                            <a:schemeClr val="tx1"/>
                          </a:solidFill>
                          <a:effectLst/>
                          <a:latin typeface="+mj-lt"/>
                        </a:rPr>
                        <a:t>  </a:t>
                      </a:r>
                      <a:r>
                        <a:rPr lang="en-US" sz="900" b="0" i="1" u="none" strike="noStrike">
                          <a:solidFill>
                            <a:schemeClr val="tx1"/>
                          </a:solidFill>
                          <a:effectLst/>
                          <a:latin typeface="+mj-lt"/>
                        </a:rPr>
                        <a:t>In </a:t>
                      </a:r>
                      <a:r>
                        <a:rPr lang="en-US" sz="900" b="0" i="0" u="none" strike="noStrike">
                          <a:solidFill>
                            <a:schemeClr val="tx1"/>
                          </a:solidFill>
                          <a:effectLst/>
                          <a:latin typeface="+mj-lt"/>
                        </a:rPr>
                        <a:t>€</a:t>
                      </a:r>
                      <a:r>
                        <a:rPr lang="lt-LT" sz="900"/>
                        <a:t>’</a:t>
                      </a:r>
                      <a:r>
                        <a:rPr lang="en-US" sz="900" b="0" i="1" u="none" strike="noStrike">
                          <a:solidFill>
                            <a:schemeClr val="tx1"/>
                          </a:solidFill>
                          <a:effectLst/>
                          <a:latin typeface="+mj-lt"/>
                        </a:rPr>
                        <a:t>m</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algn="ctr" defTabSz="914400" rtl="0" eaLnBrk="1" fontAlgn="ctr" latinLnBrk="0" hangingPunct="1"/>
                      <a:r>
                        <a:rPr lang="en-US" sz="900" b="0" i="0" u="none" strike="noStrike">
                          <a:solidFill>
                            <a:schemeClr val="tx1"/>
                          </a:solidFill>
                          <a:effectLst/>
                          <a:latin typeface="+mj-lt"/>
                        </a:rPr>
                        <a:t>Q2</a:t>
                      </a:r>
                      <a:r>
                        <a:rPr lang="lt-LT" sz="900"/>
                        <a:t>’</a:t>
                      </a:r>
                      <a:r>
                        <a:rPr lang="en-US" sz="900" b="0" i="0" u="none" strike="noStrike">
                          <a:solidFill>
                            <a:schemeClr val="tx1"/>
                          </a:solidFill>
                          <a:effectLst/>
                          <a:latin typeface="+mj-lt"/>
                        </a:rPr>
                        <a:t>2</a:t>
                      </a:r>
                      <a:r>
                        <a:rPr lang="lt-LT" sz="900" b="0" i="0" u="none" strike="noStrike">
                          <a:solidFill>
                            <a:schemeClr val="tx1"/>
                          </a:solidFill>
                          <a:effectLst/>
                          <a:latin typeface="+mj-lt"/>
                        </a:rPr>
                        <a:t>5</a:t>
                      </a:r>
                      <a:endParaRPr lang="en-US" sz="900" b="0" i="0" u="none" strike="noStrike" kern="1200">
                        <a:solidFill>
                          <a:schemeClr val="tx1"/>
                        </a:solidFill>
                        <a:effectLst/>
                        <a:latin typeface="+mj-lt"/>
                        <a:ea typeface="+mn-ea"/>
                        <a:cs typeface="+mn-cs"/>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ctr" fontAlgn="ctr"/>
                      <a:r>
                        <a:rPr lang="en-US" sz="900" b="0" i="0" u="none" strike="noStrike">
                          <a:solidFill>
                            <a:schemeClr val="tx1"/>
                          </a:solidFill>
                          <a:effectLst/>
                          <a:latin typeface="+mj-lt"/>
                        </a:rPr>
                        <a:t>Q1</a:t>
                      </a:r>
                      <a:r>
                        <a:rPr lang="lt-LT" sz="900"/>
                        <a:t>’</a:t>
                      </a:r>
                      <a:r>
                        <a:rPr lang="en-US" sz="900" b="0" i="0" u="none" strike="noStrike">
                          <a:solidFill>
                            <a:schemeClr val="tx1"/>
                          </a:solidFill>
                          <a:effectLst/>
                          <a:latin typeface="+mj-lt"/>
                        </a:rPr>
                        <a:t>25</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ctr" fontAlgn="ctr"/>
                      <a:r>
                        <a:rPr lang="en-US" sz="900" b="0" i="0" u="none" strike="noStrike">
                          <a:solidFill>
                            <a:schemeClr val="tx1"/>
                          </a:solidFill>
                          <a:effectLst/>
                          <a:latin typeface="+mj-lt"/>
                        </a:rPr>
                        <a:t>%∆ </a:t>
                      </a:r>
                      <a:r>
                        <a:rPr lang="lt-LT" sz="900" b="0" i="0" u="none" strike="noStrike">
                          <a:solidFill>
                            <a:schemeClr val="tx1"/>
                          </a:solidFill>
                          <a:effectLst/>
                          <a:latin typeface="+mj-lt"/>
                        </a:rPr>
                        <a:t>Q</a:t>
                      </a:r>
                      <a:r>
                        <a:rPr lang="en-US" sz="900" b="0" i="0" u="none" strike="noStrike">
                          <a:solidFill>
                            <a:schemeClr val="tx1"/>
                          </a:solidFill>
                          <a:effectLst/>
                          <a:latin typeface="+mj-lt"/>
                        </a:rPr>
                        <a:t>o</a:t>
                      </a:r>
                      <a:r>
                        <a:rPr lang="lt-LT" sz="900" b="0" i="0" u="none" strike="noStrike">
                          <a:solidFill>
                            <a:schemeClr val="tx1"/>
                          </a:solidFill>
                          <a:effectLst/>
                          <a:latin typeface="+mj-lt"/>
                        </a:rPr>
                        <a:t>Q</a:t>
                      </a:r>
                      <a:endParaRPr lang="en-US" sz="900" b="0" i="0" u="none" strike="noStrike">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a:solidFill>
                            <a:schemeClr val="tx1"/>
                          </a:solidFill>
                          <a:effectLst/>
                          <a:latin typeface="+mj-lt"/>
                        </a:rPr>
                        <a:t>H1</a:t>
                      </a:r>
                      <a:r>
                        <a:rPr lang="lt-LT" sz="900"/>
                        <a:t>’</a:t>
                      </a:r>
                      <a:r>
                        <a:rPr lang="en-US" sz="900" b="0" i="0" u="none" strike="noStrike">
                          <a:solidFill>
                            <a:schemeClr val="tx1"/>
                          </a:solidFill>
                          <a:effectLst/>
                          <a:latin typeface="+mj-lt"/>
                        </a:rPr>
                        <a:t>2</a:t>
                      </a:r>
                      <a:r>
                        <a:rPr lang="lt-LT" sz="900" b="0" i="0" u="none" strike="noStrike">
                          <a:solidFill>
                            <a:schemeClr val="tx1"/>
                          </a:solidFill>
                          <a:effectLst/>
                          <a:latin typeface="+mj-lt"/>
                        </a:rPr>
                        <a:t>5</a:t>
                      </a:r>
                      <a:endParaRPr lang="en-US" sz="900" b="0" i="0" u="none" strike="noStrike" kern="1200">
                        <a:solidFill>
                          <a:schemeClr val="tx1"/>
                        </a:solidFill>
                        <a:effectLst/>
                        <a:latin typeface="+mj-lt"/>
                        <a:ea typeface="+mn-ea"/>
                        <a:cs typeface="+mn-cs"/>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a:solidFill>
                            <a:schemeClr val="tx1"/>
                          </a:solidFill>
                          <a:effectLst/>
                          <a:latin typeface="+mj-lt"/>
                        </a:rPr>
                        <a:t>H1’2</a:t>
                      </a:r>
                      <a:r>
                        <a:rPr lang="lt-LT" sz="900" b="0" i="0" u="none" strike="noStrike">
                          <a:solidFill>
                            <a:schemeClr val="tx1"/>
                          </a:solidFill>
                          <a:effectLst/>
                          <a:latin typeface="+mj-lt"/>
                        </a:rPr>
                        <a:t>4</a:t>
                      </a:r>
                      <a:endParaRPr lang="en-US" sz="900" b="0" i="0" u="none" strike="noStrike" kern="1200">
                        <a:solidFill>
                          <a:schemeClr val="tx1"/>
                        </a:solidFill>
                        <a:effectLst/>
                        <a:latin typeface="+mj-lt"/>
                        <a:ea typeface="+mn-ea"/>
                        <a:cs typeface="+mn-cs"/>
                      </a:endParaRPr>
                    </a:p>
                  </a:txBody>
                  <a:tcPr marL="0" marR="0" marT="0" marB="0" anchor="ctr">
                    <a:lnL>
                      <a:noFill/>
                    </a:lnL>
                    <a:lnR>
                      <a:noFill/>
                    </a:lnR>
                    <a:lnT w="12700" cap="flat" cmpd="sng" algn="ctr">
                      <a:solidFill>
                        <a:schemeClr val="accent1"/>
                      </a:solidFill>
                      <a:prstDash val="solid"/>
                      <a:round/>
                      <a:headEnd type="none" w="med" len="med"/>
                      <a:tailEnd type="none" w="med" len="med"/>
                    </a:lnT>
                    <a:lnB>
                      <a:noFill/>
                    </a:lnB>
                    <a:solidFill>
                      <a:srgbClr val="EFF3FF"/>
                    </a:solidFill>
                  </a:tcPr>
                </a:tc>
                <a:tc>
                  <a:txBody>
                    <a:bodyPr/>
                    <a:lstStyle/>
                    <a:p>
                      <a:pPr algn="ctr" fontAlgn="ctr"/>
                      <a:r>
                        <a:rPr lang="en-US" sz="900" b="0" i="0" u="none" strike="noStrike">
                          <a:solidFill>
                            <a:schemeClr val="tx1"/>
                          </a:solidFill>
                          <a:effectLst/>
                          <a:latin typeface="+mj-lt"/>
                        </a:rPr>
                        <a:t>%∆ YoY</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solidFill>
                      <a:srgbClr val="EFF3FF"/>
                    </a:solidFill>
                  </a:tcPr>
                </a:tc>
                <a:extLst>
                  <a:ext uri="{0D108BD9-81ED-4DB2-BD59-A6C34878D82A}">
                    <a16:rowId xmlns:a16="http://schemas.microsoft.com/office/drawing/2014/main" val="1750561925"/>
                  </a:ext>
                </a:extLst>
              </a:tr>
              <a:tr h="168573">
                <a:tc>
                  <a:txBody>
                    <a:bodyPr/>
                    <a:lstStyle/>
                    <a:p>
                      <a:pPr algn="l" fontAlgn="ctr"/>
                      <a:r>
                        <a:rPr lang="en-US" sz="900" b="0" i="0" u="none" strike="noStrike">
                          <a:solidFill>
                            <a:schemeClr val="tx1"/>
                          </a:solidFill>
                          <a:effectLst/>
                          <a:latin typeface="+mj-lt"/>
                        </a:rPr>
                        <a:t>Net Interest Income</a:t>
                      </a:r>
                    </a:p>
                  </a:txBody>
                  <a:tcPr marL="0" marR="0" marT="0" marB="0" anchor="ctr">
                    <a:lnL w="9525" cap="flat" cmpd="sng" algn="ctr">
                      <a:noFill/>
                      <a:prstDash val="solid"/>
                      <a:round/>
                      <a:headEnd type="none" w="med" len="med"/>
                      <a:tailEnd type="none" w="med" len="med"/>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3</a:t>
                      </a:r>
                      <a:r>
                        <a:rPr lang="lt-LT" sz="900" b="0" i="0" u="none" strike="noStrike">
                          <a:solidFill>
                            <a:schemeClr val="tx1"/>
                          </a:solidFill>
                          <a:effectLst/>
                          <a:latin typeface="+mj-lt"/>
                        </a:rPr>
                        <a:t>4</a:t>
                      </a:r>
                      <a:r>
                        <a:rPr lang="en-US" sz="900" b="0" i="0" u="none" strike="noStrike">
                          <a:solidFill>
                            <a:schemeClr val="tx1"/>
                          </a:solidFill>
                          <a:effectLst/>
                          <a:latin typeface="+mj-lt"/>
                        </a:rPr>
                        <a:t>.0</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3</a:t>
                      </a:r>
                      <a:r>
                        <a:rPr lang="lt-LT" sz="900" b="0" i="0" u="none" strike="noStrike">
                          <a:solidFill>
                            <a:schemeClr val="tx1"/>
                          </a:solidFill>
                          <a:effectLst/>
                          <a:latin typeface="+mj-lt"/>
                        </a:rPr>
                        <a:t>4</a:t>
                      </a:r>
                      <a:r>
                        <a:rPr lang="en-US" sz="900" b="0" i="0" u="none" strike="noStrike">
                          <a:solidFill>
                            <a:schemeClr val="tx1"/>
                          </a:solidFill>
                          <a:effectLst/>
                          <a:latin typeface="+mj-lt"/>
                        </a:rPr>
                        <a:t>.</a:t>
                      </a:r>
                      <a:r>
                        <a:rPr lang="lt-LT" sz="900" b="0" i="0" u="none" strike="noStrike">
                          <a:solidFill>
                            <a:schemeClr val="tx1"/>
                          </a:solidFill>
                          <a:effectLst/>
                          <a:latin typeface="+mj-lt"/>
                        </a:rPr>
                        <a:t>4</a:t>
                      </a:r>
                      <a:endParaRPr lang="en-US" sz="900" b="0" i="0" u="none" strike="noStrike">
                        <a:solidFill>
                          <a:schemeClr val="tx1"/>
                        </a:solidFill>
                        <a:effectLst/>
                        <a:latin typeface="+mj-lt"/>
                      </a:endParaRP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a:t>
                      </a:r>
                      <a:r>
                        <a:rPr lang="lt-LT" sz="900" b="0" i="1" u="none" strike="noStrike">
                          <a:solidFill>
                            <a:schemeClr val="tx1"/>
                          </a:solidFill>
                          <a:effectLst/>
                          <a:latin typeface="+mj-lt"/>
                        </a:rPr>
                        <a:t>1</a:t>
                      </a:r>
                      <a:r>
                        <a:rPr lang="en-US" sz="900" b="0" i="1" u="none" strike="noStrike">
                          <a:solidFill>
                            <a:schemeClr val="tx1"/>
                          </a:solidFill>
                          <a:effectLst/>
                          <a:latin typeface="+mj-lt"/>
                        </a:rPr>
                        <a:t>%)</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68.</a:t>
                      </a:r>
                      <a:r>
                        <a:rPr lang="lt-LT" sz="900" b="0" i="0" u="none" strike="noStrike">
                          <a:solidFill>
                            <a:schemeClr val="tx1"/>
                          </a:solidFill>
                          <a:effectLst/>
                          <a:latin typeface="+mj-lt"/>
                        </a:rPr>
                        <a:t>4</a:t>
                      </a:r>
                      <a:endParaRPr lang="en-US" sz="900" b="0" i="0" u="none" strike="noStrike">
                        <a:solidFill>
                          <a:schemeClr val="tx1"/>
                        </a:solidFill>
                        <a:effectLst/>
                        <a:latin typeface="+mj-lt"/>
                      </a:endParaRP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80.</a:t>
                      </a:r>
                      <a:r>
                        <a:rPr lang="lt-LT" sz="900" b="0" i="0" u="none" strike="noStrike">
                          <a:solidFill>
                            <a:schemeClr val="tx1"/>
                          </a:solidFill>
                          <a:effectLst/>
                          <a:latin typeface="+mj-lt"/>
                        </a:rPr>
                        <a:t>6</a:t>
                      </a:r>
                      <a:endParaRPr lang="en-US" sz="900" b="0" i="0" u="none" strike="noStrike">
                        <a:solidFill>
                          <a:schemeClr val="tx1"/>
                        </a:solidFill>
                        <a:effectLst/>
                        <a:latin typeface="+mj-lt"/>
                      </a:endParaRP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(1</a:t>
                      </a:r>
                      <a:r>
                        <a:rPr lang="en-US" sz="900" b="0" i="1" u="none" strike="noStrike">
                          <a:solidFill>
                            <a:schemeClr val="tx1"/>
                          </a:solidFill>
                          <a:effectLst/>
                          <a:latin typeface="+mj-lt"/>
                        </a:rPr>
                        <a:t>5%</a:t>
                      </a:r>
                      <a:r>
                        <a:rPr lang="lt-LT" sz="900" b="0" i="1" u="none" strike="noStrike">
                          <a:solidFill>
                            <a:schemeClr val="tx1"/>
                          </a:solidFill>
                          <a:effectLst/>
                          <a:latin typeface="+mj-lt"/>
                        </a:rPr>
                        <a:t>)</a:t>
                      </a: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4340772"/>
                  </a:ext>
                </a:extLst>
              </a:tr>
              <a:tr h="168573">
                <a:tc>
                  <a:txBody>
                    <a:bodyPr/>
                    <a:lstStyle/>
                    <a:p>
                      <a:pPr algn="l" fontAlgn="ctr"/>
                      <a:r>
                        <a:rPr lang="en-US" sz="900" b="0" i="0" u="none" strike="noStrike">
                          <a:solidFill>
                            <a:schemeClr val="tx1"/>
                          </a:solidFill>
                          <a:effectLst/>
                          <a:latin typeface="+mj-lt"/>
                        </a:rPr>
                        <a:t>Net Fee &amp; Commission Income</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0" u="none" strike="noStrike">
                          <a:solidFill>
                            <a:schemeClr val="tx1"/>
                          </a:solidFill>
                          <a:effectLst/>
                          <a:latin typeface="+mj-lt"/>
                        </a:rPr>
                        <a:t>7</a:t>
                      </a:r>
                      <a:r>
                        <a:rPr lang="en-US" sz="900" b="0" i="0" u="none" strike="noStrike">
                          <a:solidFill>
                            <a:schemeClr val="tx1"/>
                          </a:solidFill>
                          <a:effectLst/>
                          <a:latin typeface="+mj-lt"/>
                        </a:rPr>
                        <a:t>.</a:t>
                      </a:r>
                      <a:r>
                        <a:rPr lang="lt-LT" sz="900" b="0" i="0" u="none" strike="noStrike">
                          <a:solidFill>
                            <a:schemeClr val="tx1"/>
                          </a:solidFill>
                          <a:effectLst/>
                          <a:latin typeface="+mj-lt"/>
                        </a:rPr>
                        <a:t>6</a:t>
                      </a:r>
                      <a:endParaRPr lang="en-US" sz="900" b="0" i="0" u="none" strike="noStrike">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lt-LT" sz="900" b="0" i="0" u="none" strike="noStrike">
                          <a:solidFill>
                            <a:schemeClr val="tx1"/>
                          </a:solidFill>
                          <a:effectLst/>
                          <a:latin typeface="+mj-lt"/>
                        </a:rPr>
                        <a:t>7</a:t>
                      </a:r>
                      <a:r>
                        <a:rPr lang="en-US" sz="900" b="0" i="0" u="none" strike="noStrike">
                          <a:solidFill>
                            <a:schemeClr val="tx1"/>
                          </a:solidFill>
                          <a:effectLst/>
                          <a:latin typeface="+mj-lt"/>
                        </a:rPr>
                        <a:t>.</a:t>
                      </a:r>
                      <a:r>
                        <a:rPr lang="lt-LT" sz="900" b="0" i="0" u="none" strike="noStrike">
                          <a:solidFill>
                            <a:schemeClr val="tx1"/>
                          </a:solidFill>
                          <a:effectLst/>
                          <a:latin typeface="+mj-lt"/>
                        </a:rPr>
                        <a:t>6</a:t>
                      </a:r>
                      <a:endParaRPr lang="en-US" sz="900" b="0" i="0" u="none" strike="noStrike">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a:t>
                      </a:r>
                      <a:r>
                        <a:rPr lang="en-US" sz="900" b="0" i="1" u="none" strike="noStrike">
                          <a:solidFill>
                            <a:schemeClr val="tx1"/>
                          </a:solidFill>
                          <a:effectLst/>
                          <a:latin typeface="+mj-lt"/>
                        </a:rPr>
                        <a:t>0%</a:t>
                      </a:r>
                      <a:r>
                        <a:rPr lang="lt-LT" sz="900" b="0" i="1" u="none" strike="noStrike">
                          <a:solidFill>
                            <a:schemeClr val="tx1"/>
                          </a:solidFill>
                          <a:effectLst/>
                          <a:latin typeface="+mj-lt"/>
                        </a:rPr>
                        <a:t>)</a:t>
                      </a:r>
                      <a:endParaRPr lang="en-US" sz="900" b="0" i="1" u="none" strike="noStrike">
                        <a:solidFill>
                          <a:schemeClr val="tx1"/>
                        </a:solidFill>
                        <a:effectLst/>
                        <a:latin typeface="+mj-lt"/>
                      </a:endParaRP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15.1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13.7</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1</a:t>
                      </a:r>
                      <a:r>
                        <a:rPr lang="en-US" sz="900" b="0" i="1" u="none" strike="noStrike">
                          <a:solidFill>
                            <a:schemeClr val="tx1"/>
                          </a:solidFill>
                          <a:effectLst/>
                          <a:latin typeface="+mj-lt"/>
                        </a:rPr>
                        <a:t>0%</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2482943"/>
                  </a:ext>
                </a:extLst>
              </a:tr>
              <a:tr h="168573">
                <a:tc>
                  <a:txBody>
                    <a:bodyPr/>
                    <a:lstStyle/>
                    <a:p>
                      <a:pPr algn="l" fontAlgn="ctr"/>
                      <a:r>
                        <a:rPr lang="en-US" sz="900" b="0" i="0" u="none" strike="noStrike">
                          <a:solidFill>
                            <a:schemeClr val="tx1"/>
                          </a:solidFill>
                          <a:effectLst/>
                          <a:latin typeface="+mj-lt"/>
                        </a:rPr>
                        <a:t>Other</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9.4</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lt-LT" sz="900" b="0" i="0" u="none" strike="noStrike">
                          <a:solidFill>
                            <a:schemeClr val="tx1"/>
                          </a:solidFill>
                          <a:effectLst/>
                          <a:latin typeface="+mj-lt"/>
                        </a:rPr>
                        <a:t>6</a:t>
                      </a:r>
                      <a:r>
                        <a:rPr lang="en-US" sz="900" b="0" i="0" u="none" strike="noStrike">
                          <a:solidFill>
                            <a:schemeClr val="tx1"/>
                          </a:solidFill>
                          <a:effectLst/>
                          <a:latin typeface="+mj-lt"/>
                        </a:rPr>
                        <a:t>.4</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48%</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15.8</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18.1</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a:t>
                      </a:r>
                      <a:r>
                        <a:rPr lang="en-US" sz="900" b="0" i="1" u="none" strike="noStrike">
                          <a:solidFill>
                            <a:schemeClr val="tx1"/>
                          </a:solidFill>
                          <a:effectLst/>
                          <a:latin typeface="+mj-lt"/>
                        </a:rPr>
                        <a:t>13%</a:t>
                      </a:r>
                      <a:r>
                        <a:rPr lang="lt-LT" sz="900" b="0" i="1" u="none" strike="noStrike">
                          <a:solidFill>
                            <a:schemeClr val="tx1"/>
                          </a:solidFill>
                          <a:effectLst/>
                          <a:latin typeface="+mj-lt"/>
                        </a:rPr>
                        <a:t>)</a:t>
                      </a: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551601"/>
                  </a:ext>
                </a:extLst>
              </a:tr>
              <a:tr h="168573">
                <a:tc>
                  <a:txBody>
                    <a:bodyPr/>
                    <a:lstStyle/>
                    <a:p>
                      <a:pPr algn="l" fontAlgn="ctr"/>
                      <a:r>
                        <a:rPr lang="en-US" sz="900" b="1" i="0" u="none" strike="noStrike">
                          <a:solidFill>
                            <a:schemeClr val="tx1"/>
                          </a:solidFill>
                          <a:effectLst/>
                          <a:latin typeface="+mj-lt"/>
                        </a:rPr>
                        <a:t>Total Revenue</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51.0</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lt-LT" sz="900" b="1" i="0" u="none" strike="noStrike">
                          <a:solidFill>
                            <a:schemeClr val="tx1"/>
                          </a:solidFill>
                          <a:effectLst/>
                          <a:latin typeface="+mj-lt"/>
                        </a:rPr>
                        <a:t>48</a:t>
                      </a:r>
                      <a:r>
                        <a:rPr lang="en-US" sz="900" b="1" i="0" u="none" strike="noStrike">
                          <a:solidFill>
                            <a:schemeClr val="tx1"/>
                          </a:solidFill>
                          <a:effectLst/>
                          <a:latin typeface="+mj-lt"/>
                        </a:rPr>
                        <a:t>.3</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6%</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99.3</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112.5</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lt-LT" sz="900" b="1" i="1" u="none" strike="noStrike">
                          <a:solidFill>
                            <a:schemeClr val="tx1"/>
                          </a:solidFill>
                          <a:effectLst/>
                          <a:latin typeface="+mj-lt"/>
                        </a:rPr>
                        <a:t>(1</a:t>
                      </a:r>
                      <a:r>
                        <a:rPr lang="en-US" sz="900" b="1" i="1" u="none" strike="noStrike">
                          <a:solidFill>
                            <a:schemeClr val="tx1"/>
                          </a:solidFill>
                          <a:effectLst/>
                          <a:latin typeface="+mj-lt"/>
                        </a:rPr>
                        <a:t>2%</a:t>
                      </a:r>
                      <a:r>
                        <a:rPr lang="lt-LT" sz="900" b="1" i="1" u="none" strike="noStrike">
                          <a:solidFill>
                            <a:schemeClr val="tx1"/>
                          </a:solidFill>
                          <a:effectLst/>
                          <a:latin typeface="+mj-lt"/>
                        </a:rPr>
                        <a:t>)</a:t>
                      </a:r>
                      <a:endParaRPr lang="en-US" sz="900" b="1"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00888734"/>
                  </a:ext>
                </a:extLst>
              </a:tr>
              <a:tr h="168573">
                <a:tc>
                  <a:txBody>
                    <a:bodyPr/>
                    <a:lstStyle/>
                    <a:p>
                      <a:pPr algn="l" fontAlgn="ctr"/>
                      <a:r>
                        <a:rPr lang="en-US" sz="900" b="0" i="0" u="none" strike="noStrike">
                          <a:solidFill>
                            <a:schemeClr val="tx1"/>
                          </a:solidFill>
                          <a:effectLst/>
                          <a:latin typeface="+mj-lt"/>
                        </a:rPr>
                        <a:t> </a:t>
                      </a:r>
                    </a:p>
                  </a:txBody>
                  <a:tcPr marL="0" marR="0" marT="0" marB="0" anchor="ctr">
                    <a:lnL w="9525"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02758238"/>
                  </a:ext>
                </a:extLst>
              </a:tr>
              <a:tr h="168573">
                <a:tc>
                  <a:txBody>
                    <a:bodyPr/>
                    <a:lstStyle/>
                    <a:p>
                      <a:pPr algn="l" fontAlgn="ctr"/>
                      <a:r>
                        <a:rPr lang="en-US" sz="900" b="0" i="0" u="none" strike="noStrike">
                          <a:solidFill>
                            <a:schemeClr val="tx1"/>
                          </a:solidFill>
                          <a:effectLst/>
                          <a:latin typeface="+mj-lt"/>
                        </a:rPr>
                        <a:t>Salaries and Related Expenses</a:t>
                      </a:r>
                    </a:p>
                  </a:txBody>
                  <a:tcPr marL="0" marR="0" marT="0" marB="0" anchor="ctr">
                    <a:lnL w="9525" cap="flat" cmpd="sng" algn="ctr">
                      <a:noFill/>
                      <a:prstDash val="solid"/>
                      <a:round/>
                      <a:headEnd type="none" w="med" len="med"/>
                      <a:tailEnd type="none" w="med" len="med"/>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(13.7)</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(14.</a:t>
                      </a:r>
                      <a:r>
                        <a:rPr lang="lt-LT" sz="900" b="0" i="0" u="none" strike="noStrike">
                          <a:solidFill>
                            <a:schemeClr val="tx1"/>
                          </a:solidFill>
                          <a:effectLst/>
                          <a:latin typeface="+mj-lt"/>
                        </a:rPr>
                        <a:t>0</a:t>
                      </a:r>
                      <a:r>
                        <a:rPr lang="en-US" sz="900" b="0" i="0" u="none" strike="noStrike">
                          <a:solidFill>
                            <a:schemeClr val="tx1"/>
                          </a:solidFill>
                          <a:effectLst/>
                          <a:latin typeface="+mj-lt"/>
                        </a:rPr>
                        <a:t>)</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a:t>
                      </a:r>
                      <a:r>
                        <a:rPr lang="en-US" sz="900" b="0" i="1" u="none" strike="noStrike">
                          <a:solidFill>
                            <a:schemeClr val="tx1"/>
                          </a:solidFill>
                          <a:effectLst/>
                          <a:latin typeface="+mj-lt"/>
                        </a:rPr>
                        <a:t>2%</a:t>
                      </a:r>
                      <a:r>
                        <a:rPr lang="lt-LT" sz="900" b="0" i="1" u="none" strike="noStrike">
                          <a:solidFill>
                            <a:schemeClr val="tx1"/>
                          </a:solidFill>
                          <a:effectLst/>
                          <a:latin typeface="+mj-lt"/>
                        </a:rPr>
                        <a:t>)</a:t>
                      </a:r>
                      <a:endParaRPr lang="en-US" sz="900" b="0" i="1" u="none" strike="noStrike">
                        <a:solidFill>
                          <a:schemeClr val="tx1"/>
                        </a:solidFill>
                        <a:effectLst/>
                        <a:latin typeface="+mj-lt"/>
                      </a:endParaRP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(27.6)</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(23.2)</a:t>
                      </a:r>
                    </a:p>
                  </a:txBody>
                  <a:tcPr marL="0" marR="0" marT="0" marB="0" anchor="ctr">
                    <a:lnL>
                      <a:noFill/>
                    </a:lnL>
                    <a:lnR>
                      <a:noFill/>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19%</a:t>
                      </a:r>
                    </a:p>
                  </a:txBody>
                  <a:tcPr marL="0" marR="0" marT="0" marB="0" anchor="ctr">
                    <a:lnL>
                      <a:noFill/>
                    </a:lnL>
                    <a:lnR w="9525" cap="flat" cmpd="sng" algn="ctr">
                      <a:noFill/>
                      <a:prstDash val="solid"/>
                      <a:round/>
                      <a:headEnd type="none" w="med" len="med"/>
                      <a:tailEnd type="none" w="med" len="med"/>
                    </a:lnR>
                    <a:lnT>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6745096"/>
                  </a:ext>
                </a:extLst>
              </a:tr>
              <a:tr h="168573">
                <a:tc>
                  <a:txBody>
                    <a:bodyPr/>
                    <a:lstStyle/>
                    <a:p>
                      <a:pPr algn="l" fontAlgn="ctr"/>
                      <a:r>
                        <a:rPr lang="en-US" sz="900" b="0" i="0" u="none" strike="noStrike">
                          <a:solidFill>
                            <a:schemeClr val="tx1"/>
                          </a:solidFill>
                          <a:effectLst/>
                          <a:latin typeface="+mj-lt"/>
                        </a:rPr>
                        <a:t>Other Operating Expenses</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(18.9)</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a:t>
                      </a:r>
                      <a:r>
                        <a:rPr lang="lt-LT" sz="900" b="0" i="0" u="none" strike="noStrike">
                          <a:solidFill>
                            <a:schemeClr val="tx1"/>
                          </a:solidFill>
                          <a:effectLst/>
                          <a:latin typeface="+mj-lt"/>
                        </a:rPr>
                        <a:t>9</a:t>
                      </a:r>
                      <a:r>
                        <a:rPr lang="en-US" sz="900" b="0" i="0" u="none" strike="noStrike">
                          <a:solidFill>
                            <a:schemeClr val="tx1"/>
                          </a:solidFill>
                          <a:effectLst/>
                          <a:latin typeface="+mj-lt"/>
                        </a:rPr>
                        <a:t>.9)</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92%</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(28.8)</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(32.2)</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0" i="1" u="none" strike="noStrike">
                          <a:solidFill>
                            <a:schemeClr val="tx1"/>
                          </a:solidFill>
                          <a:effectLst/>
                          <a:latin typeface="+mj-lt"/>
                        </a:rPr>
                        <a:t>(</a:t>
                      </a:r>
                      <a:r>
                        <a:rPr lang="en-US" sz="900" b="0" i="1" u="none" strike="noStrike">
                          <a:solidFill>
                            <a:schemeClr val="tx1"/>
                          </a:solidFill>
                          <a:effectLst/>
                          <a:latin typeface="+mj-lt"/>
                        </a:rPr>
                        <a:t>11%</a:t>
                      </a:r>
                      <a:r>
                        <a:rPr lang="lt-LT" sz="900" b="0" i="1" u="none" strike="noStrike">
                          <a:solidFill>
                            <a:schemeClr val="tx1"/>
                          </a:solidFill>
                          <a:effectLst/>
                          <a:latin typeface="+mj-lt"/>
                        </a:rPr>
                        <a:t>)</a:t>
                      </a: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9726108"/>
                  </a:ext>
                </a:extLst>
              </a:tr>
              <a:tr h="168573">
                <a:tc>
                  <a:txBody>
                    <a:bodyPr/>
                    <a:lstStyle/>
                    <a:p>
                      <a:pPr algn="l" fontAlgn="ctr"/>
                      <a:r>
                        <a:rPr lang="en-US" sz="900" b="1" i="0" u="none" strike="noStrike">
                          <a:solidFill>
                            <a:schemeClr val="tx1"/>
                          </a:solidFill>
                          <a:effectLst/>
                          <a:latin typeface="+mj-lt"/>
                        </a:rPr>
                        <a:t>Total Operating Expenses</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(32.6)</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a:t>
                      </a:r>
                      <a:r>
                        <a:rPr lang="lt-LT" sz="900" b="1" i="0" u="none" strike="noStrike">
                          <a:solidFill>
                            <a:schemeClr val="tx1"/>
                          </a:solidFill>
                          <a:effectLst/>
                          <a:latin typeface="+mj-lt"/>
                        </a:rPr>
                        <a:t>23</a:t>
                      </a:r>
                      <a:r>
                        <a:rPr lang="en-US" sz="900" b="1" i="0" u="none" strike="noStrike">
                          <a:solidFill>
                            <a:schemeClr val="tx1"/>
                          </a:solidFill>
                          <a:effectLst/>
                          <a:latin typeface="+mj-lt"/>
                        </a:rPr>
                        <a:t>.8)</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37%</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(56.4)</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(55.</a:t>
                      </a:r>
                      <a:r>
                        <a:rPr lang="lt-LT" sz="900" b="1" i="0" u="none" strike="noStrike">
                          <a:solidFill>
                            <a:schemeClr val="tx1"/>
                          </a:solidFill>
                          <a:effectLst/>
                          <a:latin typeface="+mj-lt"/>
                        </a:rPr>
                        <a:t>4</a:t>
                      </a:r>
                      <a:r>
                        <a:rPr lang="en-US" sz="900" b="1" i="0" u="none" strike="noStrike">
                          <a:solidFill>
                            <a:schemeClr val="tx1"/>
                          </a:solidFill>
                          <a:effectLst/>
                          <a:latin typeface="+mj-lt"/>
                        </a:rPr>
                        <a:t>)</a:t>
                      </a:r>
                    </a:p>
                  </a:txBody>
                  <a:tcPr marL="0" marR="0" marT="0" marB="0" anchor="ctr">
                    <a:lnL>
                      <a:noFill/>
                    </a:lnL>
                    <a:lnR>
                      <a:noFill/>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2%</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558191753"/>
                  </a:ext>
                </a:extLst>
              </a:tr>
              <a:tr h="168573">
                <a:tc>
                  <a:txBody>
                    <a:bodyPr/>
                    <a:lstStyle/>
                    <a:p>
                      <a:pPr algn="l" fontAlgn="ctr"/>
                      <a:r>
                        <a:rPr lang="en-US" sz="900" b="1" i="0" u="none" strike="noStrike">
                          <a:solidFill>
                            <a:schemeClr val="tx1"/>
                          </a:solidFill>
                          <a:effectLst/>
                          <a:latin typeface="+mj-lt"/>
                        </a:rPr>
                        <a:t> </a:t>
                      </a:r>
                    </a:p>
                  </a:txBody>
                  <a:tcPr marL="0" marR="0" marT="0" marB="0" anchor="ctr">
                    <a:lnL w="9525"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1"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1"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1" i="1"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1"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1"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1"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6244114"/>
                  </a:ext>
                </a:extLst>
              </a:tr>
              <a:tr h="168573">
                <a:tc>
                  <a:txBody>
                    <a:bodyPr/>
                    <a:lstStyle/>
                    <a:p>
                      <a:pPr algn="l" fontAlgn="ctr"/>
                      <a:r>
                        <a:rPr lang="en-US" sz="900" b="1" i="0" u="none" strike="noStrike">
                          <a:solidFill>
                            <a:schemeClr val="tx1"/>
                          </a:solidFill>
                          <a:effectLst/>
                          <a:latin typeface="+mj-lt"/>
                        </a:rPr>
                        <a:t>Operating Profit</a:t>
                      </a: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18.4</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2</a:t>
                      </a:r>
                      <a:r>
                        <a:rPr lang="lt-LT" sz="900" b="1" i="0" u="none" strike="noStrike">
                          <a:solidFill>
                            <a:schemeClr val="tx1"/>
                          </a:solidFill>
                          <a:effectLst/>
                          <a:latin typeface="+mj-lt"/>
                        </a:rPr>
                        <a:t>4</a:t>
                      </a:r>
                      <a:r>
                        <a:rPr lang="en-US" sz="900" b="1" i="0" u="none" strike="noStrike">
                          <a:solidFill>
                            <a:schemeClr val="tx1"/>
                          </a:solidFill>
                          <a:effectLst/>
                          <a:latin typeface="+mj-lt"/>
                        </a:rPr>
                        <a:t>.</a:t>
                      </a:r>
                      <a:r>
                        <a:rPr lang="lt-LT" sz="900" b="1" i="0" u="none" strike="noStrike">
                          <a:solidFill>
                            <a:schemeClr val="tx1"/>
                          </a:solidFill>
                          <a:effectLst/>
                          <a:latin typeface="+mj-lt"/>
                        </a:rPr>
                        <a:t>5</a:t>
                      </a:r>
                      <a:endParaRPr lang="en-US" sz="900" b="1"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(25%)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42.9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57.1</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(25%)</a:t>
                      </a: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8307966"/>
                  </a:ext>
                </a:extLst>
              </a:tr>
              <a:tr h="168573">
                <a:tc>
                  <a:txBody>
                    <a:bodyPr/>
                    <a:lstStyle/>
                    <a:p>
                      <a:pPr algn="l" fontAlgn="ctr"/>
                      <a:r>
                        <a:rPr lang="en-US" sz="900" b="0" i="0" u="none" strike="noStrike">
                          <a:solidFill>
                            <a:schemeClr val="tx1"/>
                          </a:solidFill>
                          <a:effectLst/>
                          <a:latin typeface="+mj-lt"/>
                        </a:rPr>
                        <a:t>Impairment Losses</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(1.6)</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a:t>
                      </a:r>
                      <a:r>
                        <a:rPr lang="lt-LT" sz="900" b="0" i="0" u="none" strike="noStrike">
                          <a:solidFill>
                            <a:schemeClr val="tx1"/>
                          </a:solidFill>
                          <a:effectLst/>
                          <a:latin typeface="+mj-lt"/>
                        </a:rPr>
                        <a:t>2</a:t>
                      </a:r>
                      <a:r>
                        <a:rPr lang="en-US" sz="900" b="0" i="0" u="none" strike="noStrike">
                          <a:solidFill>
                            <a:schemeClr val="tx1"/>
                          </a:solidFill>
                          <a:effectLst/>
                          <a:latin typeface="+mj-lt"/>
                        </a:rPr>
                        <a:t>.</a:t>
                      </a:r>
                      <a:r>
                        <a:rPr lang="lt-LT" sz="900" b="0" i="0" u="none" strike="noStrike">
                          <a:solidFill>
                            <a:schemeClr val="tx1"/>
                          </a:solidFill>
                          <a:effectLst/>
                          <a:latin typeface="+mj-lt"/>
                        </a:rPr>
                        <a:t>2</a:t>
                      </a:r>
                      <a:r>
                        <a:rPr lang="en-US" sz="900" b="0" i="0" u="none" strike="noStrike">
                          <a:solidFill>
                            <a:schemeClr val="tx1"/>
                          </a:solidFill>
                          <a:effectLst/>
                          <a:latin typeface="+mj-lt"/>
                        </a:rPr>
                        <a:t>)</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(30%)</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(3.8)</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(3.9)</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(3%)</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0634890"/>
                  </a:ext>
                </a:extLst>
              </a:tr>
              <a:tr h="168573">
                <a:tc>
                  <a:txBody>
                    <a:bodyPr/>
                    <a:lstStyle/>
                    <a:p>
                      <a:pPr algn="l" fontAlgn="ctr"/>
                      <a:r>
                        <a:rPr lang="en-US" sz="900" b="0" i="0" u="none" strike="noStrike">
                          <a:solidFill>
                            <a:schemeClr val="tx1"/>
                          </a:solidFill>
                          <a:effectLst/>
                          <a:latin typeface="+mj-lt"/>
                        </a:rPr>
                        <a:t>Income Tax Expense</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(2.7)</a:t>
                      </a:r>
                    </a:p>
                  </a:txBody>
                  <a:tcPr marL="0" marR="0" marT="0" marB="0" anchor="ctr">
                    <a:lnL>
                      <a:noFill/>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a:t>
                      </a:r>
                      <a:r>
                        <a:rPr lang="lt-LT" sz="900" b="0" i="0" u="none" strike="noStrike">
                          <a:solidFill>
                            <a:schemeClr val="tx1"/>
                          </a:solidFill>
                          <a:effectLst/>
                          <a:latin typeface="+mj-lt"/>
                        </a:rPr>
                        <a:t>4</a:t>
                      </a:r>
                      <a:r>
                        <a:rPr lang="en-US" sz="900" b="0" i="0" u="none" strike="noStrike">
                          <a:solidFill>
                            <a:schemeClr val="tx1"/>
                          </a:solidFill>
                          <a:effectLst/>
                          <a:latin typeface="+mj-lt"/>
                        </a:rPr>
                        <a:t>.</a:t>
                      </a:r>
                      <a:r>
                        <a:rPr lang="lt-LT" sz="900" b="0" i="0" u="none" strike="noStrike">
                          <a:solidFill>
                            <a:schemeClr val="tx1"/>
                          </a:solidFill>
                          <a:effectLst/>
                          <a:latin typeface="+mj-lt"/>
                        </a:rPr>
                        <a:t>6</a:t>
                      </a:r>
                      <a:r>
                        <a:rPr lang="en-US" sz="900" b="0" i="0" u="none" strike="noStrike">
                          <a:solidFill>
                            <a:schemeClr val="tx1"/>
                          </a:solidFill>
                          <a:effectLst/>
                          <a:latin typeface="+mj-lt"/>
                        </a:rPr>
                        <a:t>)</a:t>
                      </a:r>
                    </a:p>
                  </a:txBody>
                  <a:tcPr marL="0" marR="0" marT="0" marB="0" anchor="ctr">
                    <a:lnL>
                      <a:noFill/>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(42%)</a:t>
                      </a:r>
                    </a:p>
                  </a:txBody>
                  <a:tcPr marL="0" marR="0" marT="0" marB="0" anchor="ctr">
                    <a:lnL>
                      <a:noFill/>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(7.2)</a:t>
                      </a:r>
                    </a:p>
                  </a:txBody>
                  <a:tcPr marL="0" marR="0" marT="0" marB="0" anchor="ctr">
                    <a:lnL>
                      <a:noFill/>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(10.1)</a:t>
                      </a:r>
                    </a:p>
                  </a:txBody>
                  <a:tcPr marL="0" marR="0" marT="0" marB="0" anchor="ctr">
                    <a:lnL>
                      <a:noFill/>
                    </a:lnL>
                    <a:lnR>
                      <a:noFill/>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(29%)</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55944781"/>
                  </a:ext>
                </a:extLst>
              </a:tr>
              <a:tr h="168573">
                <a:tc>
                  <a:txBody>
                    <a:bodyPr/>
                    <a:lstStyle/>
                    <a:p>
                      <a:pPr algn="l" fontAlgn="ctr"/>
                      <a:r>
                        <a:rPr lang="en-US" sz="900" b="0" i="0" u="none" strike="noStrike">
                          <a:solidFill>
                            <a:schemeClr val="tx1"/>
                          </a:solidFill>
                          <a:effectLst/>
                          <a:latin typeface="+mj-lt"/>
                        </a:rPr>
                        <a:t> </a:t>
                      </a:r>
                    </a:p>
                  </a:txBody>
                  <a:tcPr marL="0" marR="0" marT="0" marB="0" anchor="ctr">
                    <a:lnL w="9525"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466816"/>
                  </a:ext>
                </a:extLst>
              </a:tr>
              <a:tr h="168573">
                <a:tc>
                  <a:txBody>
                    <a:bodyPr/>
                    <a:lstStyle/>
                    <a:p>
                      <a:pPr algn="l" fontAlgn="ctr"/>
                      <a:r>
                        <a:rPr lang="en-US" sz="900" b="1" i="0" u="none" strike="noStrike">
                          <a:solidFill>
                            <a:schemeClr val="tx1"/>
                          </a:solidFill>
                          <a:effectLst/>
                          <a:latin typeface="+mj-lt"/>
                        </a:rPr>
                        <a:t>Net Profit</a:t>
                      </a: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14.2</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1</a:t>
                      </a:r>
                      <a:r>
                        <a:rPr lang="lt-LT" sz="900" b="1" i="0" u="none" strike="noStrike">
                          <a:solidFill>
                            <a:schemeClr val="tx1"/>
                          </a:solidFill>
                          <a:effectLst/>
                          <a:latin typeface="+mj-lt"/>
                        </a:rPr>
                        <a:t>7</a:t>
                      </a:r>
                      <a:r>
                        <a:rPr lang="en-US" sz="900" b="1" i="0" u="none" strike="noStrike">
                          <a:solidFill>
                            <a:schemeClr val="tx1"/>
                          </a:solidFill>
                          <a:effectLst/>
                          <a:latin typeface="+mj-lt"/>
                        </a:rPr>
                        <a:t>.</a:t>
                      </a:r>
                      <a:r>
                        <a:rPr lang="lt-LT" sz="900" b="1" i="0" u="none" strike="noStrike">
                          <a:solidFill>
                            <a:schemeClr val="tx1"/>
                          </a:solidFill>
                          <a:effectLst/>
                          <a:latin typeface="+mj-lt"/>
                        </a:rPr>
                        <a:t>7</a:t>
                      </a:r>
                      <a:endParaRPr lang="en-US" sz="900" b="1"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(20%)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31.9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43.0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1" i="1" u="none" strike="noStrike">
                          <a:solidFill>
                            <a:schemeClr val="tx1"/>
                          </a:solidFill>
                          <a:effectLst/>
                          <a:latin typeface="+mj-lt"/>
                        </a:rPr>
                        <a:t>(2</a:t>
                      </a:r>
                      <a:r>
                        <a:rPr lang="en-US" sz="900" b="1" i="1" u="none" strike="noStrike">
                          <a:solidFill>
                            <a:schemeClr val="tx1"/>
                          </a:solidFill>
                          <a:effectLst/>
                          <a:latin typeface="+mj-lt"/>
                        </a:rPr>
                        <a:t>6%</a:t>
                      </a:r>
                      <a:r>
                        <a:rPr lang="lt-LT" sz="900" b="1" i="1" u="none" strike="noStrike">
                          <a:solidFill>
                            <a:schemeClr val="tx1"/>
                          </a:solidFill>
                          <a:effectLst/>
                          <a:latin typeface="+mj-lt"/>
                        </a:rPr>
                        <a:t>)</a:t>
                      </a:r>
                      <a:endParaRPr lang="en-US" sz="900" b="1"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179008"/>
                  </a:ext>
                </a:extLst>
              </a:tr>
              <a:tr h="168573">
                <a:tc>
                  <a:txBody>
                    <a:bodyPr/>
                    <a:lstStyle/>
                    <a:p>
                      <a:pPr algn="l" fontAlgn="ctr"/>
                      <a:r>
                        <a:rPr lang="en-US" sz="900" b="0" i="1" u="none" strike="noStrike">
                          <a:solidFill>
                            <a:schemeClr val="tx1"/>
                          </a:solidFill>
                          <a:effectLst/>
                          <a:latin typeface="+mj-lt"/>
                        </a:rPr>
                        <a:t>Return on Equity</a:t>
                      </a:r>
                      <a:r>
                        <a:rPr lang="lt-LT" sz="900" b="0" i="1" u="none" strike="noStrike" baseline="30000">
                          <a:solidFill>
                            <a:schemeClr val="tx1"/>
                          </a:solidFill>
                          <a:effectLst/>
                          <a:latin typeface="+mj-lt"/>
                        </a:rPr>
                        <a:t>2</a:t>
                      </a:r>
                      <a:endParaRPr lang="en-US" sz="900" b="0" i="1" u="none" strike="noStrike">
                        <a:solidFill>
                          <a:schemeClr val="tx1"/>
                        </a:solidFill>
                        <a:effectLst/>
                        <a:latin typeface="+mj-lt"/>
                      </a:endParaRP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9.9%</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1" u="none" strike="noStrike">
                          <a:solidFill>
                            <a:schemeClr val="tx1"/>
                          </a:solidFill>
                          <a:effectLst/>
                          <a:latin typeface="+mj-lt"/>
                        </a:rPr>
                        <a:t>1</a:t>
                      </a:r>
                      <a:r>
                        <a:rPr lang="lt-LT" sz="900" b="0" i="1" u="none" strike="noStrike">
                          <a:solidFill>
                            <a:schemeClr val="tx1"/>
                          </a:solidFill>
                          <a:effectLst/>
                          <a:latin typeface="+mj-lt"/>
                        </a:rPr>
                        <a:t>2</a:t>
                      </a:r>
                      <a:r>
                        <a:rPr lang="en-US" sz="900" b="0" i="1" u="none" strike="noStrike">
                          <a:solidFill>
                            <a:schemeClr val="tx1"/>
                          </a:solidFill>
                          <a:effectLst/>
                          <a:latin typeface="+mj-lt"/>
                        </a:rPr>
                        <a:t>.4%</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(2.5pp)</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11.1%</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1" u="none" strike="noStrike">
                          <a:solidFill>
                            <a:schemeClr val="tx1"/>
                          </a:solidFill>
                          <a:effectLst/>
                          <a:latin typeface="+mj-lt"/>
                        </a:rPr>
                        <a:t> 16.2%</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(5.1pp)</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9302200"/>
                  </a:ext>
                </a:extLst>
              </a:tr>
              <a:tr h="160964">
                <a:tc>
                  <a:txBody>
                    <a:bodyPr/>
                    <a:lstStyle/>
                    <a:p>
                      <a:pPr algn="l" fontAlgn="ctr"/>
                      <a:r>
                        <a:rPr lang="en-US" sz="900" b="0" i="0" u="none" strike="noStrike">
                          <a:solidFill>
                            <a:schemeClr val="tx1"/>
                          </a:solidFill>
                          <a:effectLst/>
                          <a:latin typeface="+mj-lt"/>
                        </a:rPr>
                        <a:t> </a:t>
                      </a: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0930018"/>
                  </a:ext>
                </a:extLst>
              </a:tr>
              <a:tr h="168573">
                <a:tc>
                  <a:txBody>
                    <a:bodyPr/>
                    <a:lstStyle/>
                    <a:p>
                      <a:pPr algn="l" fontAlgn="ctr"/>
                      <a:r>
                        <a:rPr lang="en-US" sz="900" b="1" i="0" u="none" strike="noStrike">
                          <a:solidFill>
                            <a:schemeClr val="tx1"/>
                          </a:solidFill>
                          <a:effectLst/>
                          <a:latin typeface="+mj-lt"/>
                        </a:rPr>
                        <a:t>Adjusted Net Profit</a:t>
                      </a:r>
                      <a:r>
                        <a:rPr lang="en-US" sz="900" b="0" i="1" u="none" strike="noStrike" baseline="30000">
                          <a:solidFill>
                            <a:schemeClr val="tx1"/>
                          </a:solidFill>
                          <a:effectLst/>
                          <a:latin typeface="+mj-lt"/>
                        </a:rPr>
                        <a:t>3</a:t>
                      </a:r>
                      <a:endParaRPr lang="en-US" sz="900" b="1" i="0" u="none" strike="noStrike">
                        <a:solidFill>
                          <a:schemeClr val="tx1"/>
                        </a:solidFill>
                        <a:effectLst/>
                        <a:latin typeface="+mj-lt"/>
                      </a:endParaRP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lt-LT" sz="900" b="1" i="0" u="none" strike="noStrike">
                          <a:solidFill>
                            <a:schemeClr val="tx1"/>
                          </a:solidFill>
                          <a:effectLst/>
                          <a:latin typeface="+mj-lt"/>
                        </a:rPr>
                        <a:t>1</a:t>
                      </a:r>
                      <a:r>
                        <a:rPr lang="en-US" sz="900" b="1" i="0" u="none" strike="noStrike">
                          <a:solidFill>
                            <a:schemeClr val="tx1"/>
                          </a:solidFill>
                          <a:effectLst/>
                          <a:latin typeface="+mj-lt"/>
                        </a:rPr>
                        <a:t>7.5</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lt-LT" sz="900" b="1" i="0" u="none" strike="noStrike">
                          <a:solidFill>
                            <a:schemeClr val="tx1"/>
                          </a:solidFill>
                          <a:effectLst/>
                          <a:latin typeface="+mj-lt"/>
                        </a:rPr>
                        <a:t>19</a:t>
                      </a:r>
                      <a:r>
                        <a:rPr lang="en-US" sz="900" b="1" i="0" u="none" strike="noStrike">
                          <a:solidFill>
                            <a:schemeClr val="tx1"/>
                          </a:solidFill>
                          <a:effectLst/>
                          <a:latin typeface="+mj-lt"/>
                        </a:rPr>
                        <a:t>.</a:t>
                      </a:r>
                      <a:r>
                        <a:rPr lang="lt-LT" sz="900" b="1" i="0" u="none" strike="noStrike">
                          <a:solidFill>
                            <a:schemeClr val="tx1"/>
                          </a:solidFill>
                          <a:effectLst/>
                          <a:latin typeface="+mj-lt"/>
                        </a:rPr>
                        <a:t>4</a:t>
                      </a:r>
                      <a:endParaRPr lang="en-US" sz="900" b="1"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(10%)</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0" u="none" strike="noStrike">
                          <a:solidFill>
                            <a:schemeClr val="tx1"/>
                          </a:solidFill>
                          <a:effectLst/>
                          <a:latin typeface="+mj-lt"/>
                        </a:rPr>
                        <a:t>36.9</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1" i="0" u="none" strike="noStrike">
                          <a:solidFill>
                            <a:schemeClr val="tx1"/>
                          </a:solidFill>
                          <a:effectLst/>
                          <a:latin typeface="+mj-lt"/>
                        </a:rPr>
                        <a:t>46.2</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1" i="1" u="none" strike="noStrike">
                          <a:solidFill>
                            <a:schemeClr val="tx1"/>
                          </a:solidFill>
                          <a:effectLst/>
                          <a:latin typeface="+mj-lt"/>
                        </a:rPr>
                        <a:t>(24%)</a:t>
                      </a: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0844681"/>
                  </a:ext>
                </a:extLst>
              </a:tr>
              <a:tr h="168573">
                <a:tc>
                  <a:txBody>
                    <a:bodyPr/>
                    <a:lstStyle/>
                    <a:p>
                      <a:pPr algn="l" fontAlgn="ctr"/>
                      <a:r>
                        <a:rPr lang="en-US" sz="900" b="0" i="1" u="none" strike="noStrike">
                          <a:solidFill>
                            <a:schemeClr val="tx1"/>
                          </a:solidFill>
                          <a:effectLst/>
                          <a:latin typeface="+mj-lt"/>
                        </a:rPr>
                        <a:t>Adjusted Return on Equity</a:t>
                      </a:r>
                      <a:r>
                        <a:rPr lang="en-US" sz="900" b="0" i="1" u="none" strike="noStrike" baseline="30000">
                          <a:solidFill>
                            <a:schemeClr val="tx1"/>
                          </a:solidFill>
                          <a:effectLst/>
                          <a:latin typeface="+mj-lt"/>
                        </a:rPr>
                        <a:t>3</a:t>
                      </a:r>
                      <a:endParaRPr lang="en-US" sz="900" b="0" i="1" u="none" strike="noStrike">
                        <a:solidFill>
                          <a:schemeClr val="tx1"/>
                        </a:solidFill>
                        <a:effectLst/>
                        <a:latin typeface="+mj-lt"/>
                      </a:endParaRP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12.2%</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1" u="none" strike="noStrike">
                          <a:solidFill>
                            <a:schemeClr val="tx1"/>
                          </a:solidFill>
                          <a:effectLst/>
                          <a:latin typeface="+mj-lt"/>
                        </a:rPr>
                        <a:t>1</a:t>
                      </a:r>
                      <a:r>
                        <a:rPr lang="lt-LT" sz="900" b="0" i="1" u="none" strike="noStrike">
                          <a:solidFill>
                            <a:schemeClr val="tx1"/>
                          </a:solidFill>
                          <a:effectLst/>
                          <a:latin typeface="+mj-lt"/>
                        </a:rPr>
                        <a:t>3</a:t>
                      </a:r>
                      <a:r>
                        <a:rPr lang="en-US" sz="900" b="0" i="1" u="none" strike="noStrike">
                          <a:solidFill>
                            <a:schemeClr val="tx1"/>
                          </a:solidFill>
                          <a:effectLst/>
                          <a:latin typeface="+mj-lt"/>
                        </a:rPr>
                        <a:t>.6%</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1" u="none" strike="noStrike">
                          <a:solidFill>
                            <a:schemeClr val="tx1"/>
                          </a:solidFill>
                          <a:effectLst/>
                          <a:latin typeface="+mj-lt"/>
                        </a:rPr>
                        <a:t>(</a:t>
                      </a:r>
                      <a:r>
                        <a:rPr lang="lt-LT" sz="900" b="0" i="1" u="none" strike="noStrike">
                          <a:solidFill>
                            <a:schemeClr val="tx1"/>
                          </a:solidFill>
                          <a:effectLst/>
                          <a:latin typeface="+mj-lt"/>
                        </a:rPr>
                        <a:t>1</a:t>
                      </a:r>
                      <a:r>
                        <a:rPr lang="en-US" sz="900" b="0" i="1" u="none" strike="noStrike">
                          <a:solidFill>
                            <a:schemeClr val="tx1"/>
                          </a:solidFill>
                          <a:effectLst/>
                          <a:latin typeface="+mj-lt"/>
                        </a:rPr>
                        <a:t>.5pp)</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900" b="0" i="1" u="none" strike="noStrike">
                          <a:solidFill>
                            <a:schemeClr val="tx1"/>
                          </a:solidFill>
                          <a:effectLst/>
                          <a:latin typeface="+mj-lt"/>
                        </a:rPr>
                        <a:t>12.8%</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900" b="0" i="1" u="none" strike="noStrike">
                          <a:solidFill>
                            <a:schemeClr val="tx1"/>
                          </a:solidFill>
                          <a:effectLst/>
                          <a:latin typeface="+mj-lt"/>
                        </a:rPr>
                        <a:t> 1</a:t>
                      </a:r>
                      <a:r>
                        <a:rPr lang="lt-LT" sz="900" b="0" i="1" u="none" strike="noStrike">
                          <a:solidFill>
                            <a:schemeClr val="tx1"/>
                          </a:solidFill>
                          <a:effectLst/>
                          <a:latin typeface="+mj-lt"/>
                        </a:rPr>
                        <a:t>7</a:t>
                      </a:r>
                      <a:r>
                        <a:rPr lang="en-US" sz="900" b="0" i="1" u="none" strike="noStrike">
                          <a:solidFill>
                            <a:schemeClr val="tx1"/>
                          </a:solidFill>
                          <a:effectLst/>
                          <a:latin typeface="+mj-lt"/>
                        </a:rPr>
                        <a:t>.4%</a:t>
                      </a:r>
                    </a:p>
                  </a:txBody>
                  <a:tcPr marL="0" marR="0" marT="0" marB="0" anchor="ctr">
                    <a:lnL>
                      <a:noFill/>
                    </a:lnL>
                    <a:lnR>
                      <a:noFill/>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1" u="none" strike="noStrike">
                          <a:solidFill>
                            <a:schemeClr val="tx1"/>
                          </a:solidFill>
                          <a:effectLst/>
                          <a:latin typeface="+mj-lt"/>
                        </a:rPr>
                        <a:t>(4.6pp)</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886835"/>
                  </a:ext>
                </a:extLst>
              </a:tr>
              <a:tr h="136083">
                <a:tc>
                  <a:txBody>
                    <a:bodyPr/>
                    <a:lstStyle/>
                    <a:p>
                      <a:pPr algn="l" fontAlgn="ctr"/>
                      <a:endParaRPr lang="en-US" sz="900" b="0" i="1" u="none" strike="noStrike">
                        <a:solidFill>
                          <a:schemeClr val="tx1"/>
                        </a:solidFill>
                        <a:effectLst/>
                        <a:latin typeface="+mj-lt"/>
                      </a:endParaRP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0"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a:noFill/>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900" b="0" i="1" u="none" strike="noStrike">
                        <a:solidFill>
                          <a:schemeClr val="tx1"/>
                        </a:solidFill>
                        <a:effectLst/>
                        <a:latin typeface="+mj-lt"/>
                      </a:endParaRP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8837302"/>
                  </a:ext>
                </a:extLst>
              </a:tr>
              <a:tr h="136083">
                <a:tc>
                  <a:txBody>
                    <a:bodyPr/>
                    <a:lstStyle/>
                    <a:p>
                      <a:pPr algn="l"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endParaRPr lang="en-US" sz="900" b="0" i="0" u="none" strike="noStrike">
                        <a:solidFill>
                          <a:srgbClr val="000000"/>
                        </a:solidFill>
                        <a:effectLst/>
                        <a:latin typeface="+mj-lt"/>
                      </a:endParaRPr>
                    </a:p>
                  </a:txBody>
                  <a:tcPr marL="0" marR="0" marT="0" marB="0" anchor="ctr">
                    <a:lnL>
                      <a:noFill/>
                    </a:lnL>
                    <a:lnR>
                      <a:noFill/>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8536131"/>
                  </a:ext>
                </a:extLst>
              </a:tr>
              <a:tr h="211240">
                <a:tc>
                  <a:txBody>
                    <a:bodyPr/>
                    <a:lstStyle/>
                    <a:p>
                      <a:pPr algn="l" fontAlgn="ctr"/>
                      <a:r>
                        <a:rPr lang="lt-LT" sz="900" b="1" i="0" u="none" strike="noStrike">
                          <a:solidFill>
                            <a:schemeClr val="tx1"/>
                          </a:solidFill>
                          <a:effectLst/>
                          <a:latin typeface="+mj-lt"/>
                        </a:rPr>
                        <a:t>  </a:t>
                      </a:r>
                      <a:r>
                        <a:rPr lang="en-US" sz="900" b="1" i="0" u="none" strike="noStrike">
                          <a:solidFill>
                            <a:schemeClr val="tx1"/>
                          </a:solidFill>
                          <a:effectLst/>
                          <a:latin typeface="+mj-lt"/>
                        </a:rPr>
                        <a:t>Select Balance Sheet Metrics</a:t>
                      </a:r>
                    </a:p>
                  </a:txBody>
                  <a:tcPr marL="0" marR="0" marT="0" marB="0" anchor="ctr">
                    <a:lnL w="9525"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1"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1"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900" b="1" i="0" u="none" strike="noStrike">
                          <a:solidFill>
                            <a:schemeClr val="tx1"/>
                          </a:solidFill>
                          <a:effectLst/>
                          <a:latin typeface="+mj-lt"/>
                        </a:rPr>
                        <a:t> </a:t>
                      </a:r>
                    </a:p>
                  </a:txBody>
                  <a:tcPr marL="0" marR="0" marT="0" marB="0" anchor="ctr">
                    <a:lnL>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985092"/>
                  </a:ext>
                </a:extLst>
              </a:tr>
              <a:tr h="168573">
                <a:tc>
                  <a:txBody>
                    <a:bodyPr/>
                    <a:lstStyle/>
                    <a:p>
                      <a:pPr algn="l" fontAlgn="b"/>
                      <a:r>
                        <a:rPr lang="lt-LT" sz="900" b="0" i="1" u="none" strike="noStrike">
                          <a:solidFill>
                            <a:srgbClr val="203764"/>
                          </a:solidFill>
                          <a:effectLst/>
                          <a:latin typeface="+mj-lt"/>
                        </a:rPr>
                        <a:t>  </a:t>
                      </a:r>
                      <a:r>
                        <a:rPr lang="en-US" sz="900" b="0" i="1" u="none" strike="noStrike">
                          <a:solidFill>
                            <a:srgbClr val="203764"/>
                          </a:solidFill>
                          <a:effectLst/>
                          <a:latin typeface="+mj-lt"/>
                        </a:rPr>
                        <a:t>In </a:t>
                      </a:r>
                      <a:r>
                        <a:rPr lang="en-US" sz="900" b="0" i="0" u="none" strike="noStrike">
                          <a:solidFill>
                            <a:schemeClr val="tx1"/>
                          </a:solidFill>
                          <a:effectLst/>
                          <a:latin typeface="+mj-lt"/>
                        </a:rPr>
                        <a:t>€</a:t>
                      </a:r>
                      <a:r>
                        <a:rPr lang="en-US" sz="900" b="0" i="1" u="none" strike="noStrike">
                          <a:solidFill>
                            <a:srgbClr val="203764"/>
                          </a:solidFill>
                          <a:effectLst/>
                          <a:latin typeface="+mj-lt"/>
                        </a:rPr>
                        <a:t>’m</a:t>
                      </a: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algn="ctr" fontAlgn="ctr"/>
                      <a:r>
                        <a:rPr lang="en-US" sz="900" b="0" i="0" u="none" strike="noStrike">
                          <a:solidFill>
                            <a:srgbClr val="203764"/>
                          </a:solidFill>
                          <a:effectLst/>
                          <a:latin typeface="+mj-lt"/>
                        </a:rPr>
                        <a:t>Jun’2</a:t>
                      </a:r>
                      <a:r>
                        <a:rPr lang="lt-LT" sz="900" b="0" i="0" u="none" strike="noStrike">
                          <a:solidFill>
                            <a:srgbClr val="203764"/>
                          </a:solidFill>
                          <a:effectLst/>
                          <a:latin typeface="+mj-lt"/>
                        </a:rPr>
                        <a:t>5</a:t>
                      </a:r>
                      <a:endParaRPr lang="en-US" sz="900" b="0" i="0" u="none" strike="noStrike">
                        <a:solidFill>
                          <a:srgbClr val="203764"/>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algn="ctr" fontAlgn="ctr"/>
                      <a:r>
                        <a:rPr lang="en-US" sz="900" b="0" i="0" u="none" strike="noStrike">
                          <a:solidFill>
                            <a:srgbClr val="203764"/>
                          </a:solidFill>
                          <a:effectLst/>
                          <a:latin typeface="+mj-lt"/>
                        </a:rPr>
                        <a:t>Mar’25</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a:solidFill>
                            <a:schemeClr val="tx1"/>
                          </a:solidFill>
                          <a:effectLst/>
                          <a:latin typeface="+mj-lt"/>
                        </a:rPr>
                        <a:t>%∆ </a:t>
                      </a:r>
                      <a:r>
                        <a:rPr lang="lt-LT" sz="900" b="0" i="0" u="none" strike="noStrike">
                          <a:solidFill>
                            <a:schemeClr val="tx1"/>
                          </a:solidFill>
                          <a:effectLst/>
                          <a:latin typeface="+mj-lt"/>
                        </a:rPr>
                        <a:t>Q</a:t>
                      </a:r>
                      <a:r>
                        <a:rPr lang="en-US" sz="900" b="0" i="0" u="none" strike="noStrike">
                          <a:solidFill>
                            <a:schemeClr val="tx1"/>
                          </a:solidFill>
                          <a:effectLst/>
                          <a:latin typeface="+mj-lt"/>
                        </a:rPr>
                        <a:t>o</a:t>
                      </a:r>
                      <a:r>
                        <a:rPr lang="lt-LT" sz="900" b="0" i="0" u="none" strike="noStrike">
                          <a:solidFill>
                            <a:schemeClr val="tx1"/>
                          </a:solidFill>
                          <a:effectLst/>
                          <a:latin typeface="+mj-lt"/>
                        </a:rPr>
                        <a:t>Q</a:t>
                      </a:r>
                      <a:endParaRPr lang="en-US" sz="900" b="0" i="0" u="none" strike="noStrike">
                        <a:solidFill>
                          <a:schemeClr val="tx1"/>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algn="ctr" fontAlgn="ctr"/>
                      <a:r>
                        <a:rPr lang="en-US" sz="900" b="0" i="0" u="none" strike="noStrike">
                          <a:solidFill>
                            <a:srgbClr val="203764"/>
                          </a:solidFill>
                          <a:effectLst/>
                          <a:latin typeface="+mj-lt"/>
                        </a:rPr>
                        <a:t>Jun’2</a:t>
                      </a:r>
                      <a:r>
                        <a:rPr lang="lt-LT" sz="900" b="0" i="0" u="none" strike="noStrike">
                          <a:solidFill>
                            <a:srgbClr val="203764"/>
                          </a:solidFill>
                          <a:effectLst/>
                          <a:latin typeface="+mj-lt"/>
                        </a:rPr>
                        <a:t>5</a:t>
                      </a:r>
                      <a:endParaRPr lang="en-US" sz="900" b="0" i="0" u="none" strike="noStrike">
                        <a:solidFill>
                          <a:srgbClr val="203764"/>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algn="ctr" fontAlgn="ctr"/>
                      <a:r>
                        <a:rPr lang="en-US" sz="900" b="0" i="0" u="none" strike="noStrike">
                          <a:solidFill>
                            <a:srgbClr val="203764"/>
                          </a:solidFill>
                          <a:effectLst/>
                          <a:latin typeface="+mj-lt"/>
                        </a:rPr>
                        <a:t>Jun’2</a:t>
                      </a:r>
                      <a:r>
                        <a:rPr lang="lt-LT" sz="900" b="0" i="0" u="none" strike="noStrike">
                          <a:solidFill>
                            <a:srgbClr val="203764"/>
                          </a:solidFill>
                          <a:effectLst/>
                          <a:latin typeface="+mj-lt"/>
                        </a:rPr>
                        <a:t>4</a:t>
                      </a:r>
                      <a:endParaRPr lang="en-US" sz="900" b="0" i="0" u="none" strike="noStrike">
                        <a:solidFill>
                          <a:srgbClr val="203764"/>
                        </a:solidFill>
                        <a:effectLst/>
                        <a:latin typeface="+mj-lt"/>
                      </a:endParaRP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tc>
                  <a:txBody>
                    <a:bodyPr/>
                    <a:lstStyle/>
                    <a:p>
                      <a:pPr algn="ctr" fontAlgn="ctr"/>
                      <a:r>
                        <a:rPr lang="en-US" sz="900" b="0" i="0" u="none" strike="noStrike">
                          <a:solidFill>
                            <a:srgbClr val="203764"/>
                          </a:solidFill>
                          <a:effectLst/>
                          <a:latin typeface="+mj-lt"/>
                        </a:rPr>
                        <a:t>%∆ YoY</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FF3FF"/>
                    </a:solidFill>
                  </a:tcPr>
                </a:tc>
                <a:extLst>
                  <a:ext uri="{0D108BD9-81ED-4DB2-BD59-A6C34878D82A}">
                    <a16:rowId xmlns:a16="http://schemas.microsoft.com/office/drawing/2014/main" val="4015981085"/>
                  </a:ext>
                </a:extLst>
              </a:tr>
              <a:tr h="168573">
                <a:tc>
                  <a:txBody>
                    <a:bodyPr/>
                    <a:lstStyle/>
                    <a:p>
                      <a:pPr algn="l" fontAlgn="ctr"/>
                      <a:r>
                        <a:rPr lang="en-US" sz="900" b="0" i="0" u="none" strike="noStrike">
                          <a:solidFill>
                            <a:srgbClr val="203764"/>
                          </a:solidFill>
                          <a:effectLst/>
                          <a:latin typeface="+mj-lt"/>
                        </a:rPr>
                        <a:t>Total Loans</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3,669</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3,511</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5%</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3,669</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900" b="0" i="0" u="none" strike="noStrike">
                          <a:solidFill>
                            <a:srgbClr val="203764"/>
                          </a:solidFill>
                          <a:effectLst/>
                          <a:latin typeface="+mj-lt"/>
                        </a:rPr>
                        <a:t>3</a:t>
                      </a:r>
                      <a:r>
                        <a:rPr lang="en-US" sz="900" b="0" i="0" u="none" strike="noStrike">
                          <a:solidFill>
                            <a:srgbClr val="203764"/>
                          </a:solidFill>
                          <a:effectLst/>
                          <a:latin typeface="+mj-lt"/>
                        </a:rPr>
                        <a:t>,188</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15%</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509233"/>
                  </a:ext>
                </a:extLst>
              </a:tr>
              <a:tr h="168573">
                <a:tc>
                  <a:txBody>
                    <a:bodyPr/>
                    <a:lstStyle/>
                    <a:p>
                      <a:pPr algn="l" fontAlgn="ctr"/>
                      <a:r>
                        <a:rPr lang="en-US" sz="900" b="0" i="0" u="none" strike="noStrike">
                          <a:solidFill>
                            <a:srgbClr val="203764"/>
                          </a:solidFill>
                          <a:effectLst/>
                          <a:latin typeface="+mj-lt"/>
                        </a:rPr>
                        <a:t>Total Assets</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900" b="0" i="0" u="none" strike="noStrike">
                          <a:solidFill>
                            <a:srgbClr val="203764"/>
                          </a:solidFill>
                          <a:effectLst/>
                          <a:latin typeface="+mj-lt"/>
                        </a:rPr>
                        <a:t>5</a:t>
                      </a:r>
                      <a:r>
                        <a:rPr lang="en-US" sz="900" b="0" i="0" u="none" strike="noStrike">
                          <a:solidFill>
                            <a:srgbClr val="203764"/>
                          </a:solidFill>
                          <a:effectLst/>
                          <a:latin typeface="+mj-lt"/>
                        </a:rPr>
                        <a:t>,</a:t>
                      </a:r>
                      <a:r>
                        <a:rPr lang="lt-LT" sz="900" b="0" i="0" u="none" strike="noStrike">
                          <a:solidFill>
                            <a:srgbClr val="203764"/>
                          </a:solidFill>
                          <a:effectLst/>
                          <a:latin typeface="+mj-lt"/>
                        </a:rPr>
                        <a:t>2</a:t>
                      </a:r>
                      <a:r>
                        <a:rPr lang="en-US" sz="900" b="0" i="0" u="none" strike="noStrike">
                          <a:solidFill>
                            <a:srgbClr val="203764"/>
                          </a:solidFill>
                          <a:effectLst/>
                          <a:latin typeface="+mj-lt"/>
                        </a:rPr>
                        <a:t>77</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5,286</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lt-LT" sz="900" b="0" i="0" u="none" strike="noStrike">
                          <a:solidFill>
                            <a:srgbClr val="203764"/>
                          </a:solidFill>
                          <a:effectLst/>
                          <a:latin typeface="+mj-lt"/>
                        </a:rPr>
                        <a:t>5</a:t>
                      </a:r>
                      <a:r>
                        <a:rPr lang="en-US" sz="900" b="0" i="0" u="none" strike="noStrike">
                          <a:solidFill>
                            <a:srgbClr val="203764"/>
                          </a:solidFill>
                          <a:effectLst/>
                          <a:latin typeface="+mj-lt"/>
                        </a:rPr>
                        <a:t>,</a:t>
                      </a:r>
                      <a:r>
                        <a:rPr lang="lt-LT" sz="900" b="0" i="0" u="none" strike="noStrike">
                          <a:solidFill>
                            <a:srgbClr val="203764"/>
                          </a:solidFill>
                          <a:effectLst/>
                          <a:latin typeface="+mj-lt"/>
                        </a:rPr>
                        <a:t>2</a:t>
                      </a:r>
                      <a:r>
                        <a:rPr lang="en-US" sz="900" b="0" i="0" u="none" strike="noStrike">
                          <a:solidFill>
                            <a:srgbClr val="203764"/>
                          </a:solidFill>
                          <a:effectLst/>
                          <a:latin typeface="+mj-lt"/>
                        </a:rPr>
                        <a:t>77</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5,036</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5%</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6868676"/>
                  </a:ext>
                </a:extLst>
              </a:tr>
              <a:tr h="168573">
                <a:tc>
                  <a:txBody>
                    <a:bodyPr/>
                    <a:lstStyle/>
                    <a:p>
                      <a:pPr algn="l" fontAlgn="ctr"/>
                      <a:r>
                        <a:rPr lang="en-US" sz="900" b="0" i="0" u="none" strike="noStrike">
                          <a:solidFill>
                            <a:srgbClr val="203764"/>
                          </a:solidFill>
                          <a:effectLst/>
                          <a:latin typeface="+mj-lt"/>
                        </a:rPr>
                        <a:t>Total Deposits</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3,530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3,459</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2%</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3,530</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3,167</a:t>
                      </a:r>
                    </a:p>
                  </a:txBody>
                  <a:tcPr marL="0" marR="0" marT="0"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11%</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9976"/>
                  </a:ext>
                </a:extLst>
              </a:tr>
              <a:tr h="168573">
                <a:tc>
                  <a:txBody>
                    <a:bodyPr/>
                    <a:lstStyle/>
                    <a:p>
                      <a:pPr algn="l" fontAlgn="ctr"/>
                      <a:r>
                        <a:rPr lang="en-US" sz="900" b="0" i="0" u="none" strike="noStrike">
                          <a:solidFill>
                            <a:srgbClr val="203764"/>
                          </a:solidFill>
                          <a:effectLst/>
                          <a:latin typeface="+mj-lt"/>
                        </a:rPr>
                        <a:t>Total Equity</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575</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561</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2%</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575</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0" u="none" strike="noStrike">
                          <a:solidFill>
                            <a:srgbClr val="203764"/>
                          </a:solidFill>
                          <a:effectLst/>
                          <a:latin typeface="+mj-lt"/>
                        </a:rPr>
                        <a:t>555</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4%</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235673"/>
                  </a:ext>
                </a:extLst>
              </a:tr>
              <a:tr h="190321">
                <a:tc>
                  <a:txBody>
                    <a:bodyPr/>
                    <a:lstStyle/>
                    <a:p>
                      <a:pPr algn="l" fontAlgn="b"/>
                      <a:r>
                        <a:rPr lang="en-US" sz="900" b="0" i="1" u="none" strike="noStrike">
                          <a:solidFill>
                            <a:srgbClr val="203764"/>
                          </a:solidFill>
                          <a:effectLst/>
                          <a:latin typeface="+mj-lt"/>
                        </a:rPr>
                        <a:t>Assets under Management</a:t>
                      </a:r>
                      <a:r>
                        <a:rPr lang="en-US" sz="900" b="0" i="1" u="none" strike="noStrike" baseline="30000">
                          <a:solidFill>
                            <a:srgbClr val="203764"/>
                          </a:solidFill>
                          <a:effectLst/>
                          <a:latin typeface="+mj-lt"/>
                        </a:rPr>
                        <a:t>1</a:t>
                      </a:r>
                      <a:endParaRPr lang="en-US" sz="900" b="0" i="1" u="none" strike="noStrike">
                        <a:solidFill>
                          <a:srgbClr val="203764"/>
                        </a:solidFill>
                        <a:effectLst/>
                        <a:latin typeface="+mj-lt"/>
                      </a:endParaRP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2,006</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1,957</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3%</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2,006</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1,776</a:t>
                      </a:r>
                    </a:p>
                  </a:txBody>
                  <a:tcPr marL="0" marR="0" marT="0" marB="0" anchor="ctr">
                    <a:lnL>
                      <a:noFill/>
                    </a:lnL>
                    <a:lnR>
                      <a:noFill/>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13%</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0375196"/>
                  </a:ext>
                </a:extLst>
              </a:tr>
              <a:tr h="168573">
                <a:tc>
                  <a:txBody>
                    <a:bodyPr/>
                    <a:lstStyle/>
                    <a:p>
                      <a:pPr algn="l" fontAlgn="b"/>
                      <a:r>
                        <a:rPr lang="en-US" sz="900" b="0" i="1" u="none" strike="noStrike">
                          <a:solidFill>
                            <a:srgbClr val="203764"/>
                          </a:solidFill>
                          <a:effectLst/>
                          <a:latin typeface="+mj-lt"/>
                        </a:rPr>
                        <a:t>Assets </a:t>
                      </a:r>
                      <a:r>
                        <a:rPr lang="en-US" sz="900" b="0" i="1" u="none" strike="noStrike" kern="1200">
                          <a:solidFill>
                            <a:srgbClr val="203764"/>
                          </a:solidFill>
                          <a:effectLst/>
                          <a:latin typeface="+mj-lt"/>
                          <a:ea typeface="+mn-ea"/>
                          <a:cs typeface="+mn-cs"/>
                        </a:rPr>
                        <a:t>under</a:t>
                      </a:r>
                      <a:r>
                        <a:rPr lang="en-US" sz="900" b="0" i="1" u="none" strike="noStrike">
                          <a:solidFill>
                            <a:srgbClr val="203764"/>
                          </a:solidFill>
                          <a:effectLst/>
                          <a:latin typeface="+mj-lt"/>
                        </a:rPr>
                        <a:t> Custody</a:t>
                      </a:r>
                    </a:p>
                  </a:txBody>
                  <a:tcPr marL="0" marR="0" marT="0" marB="0" anchor="ctr">
                    <a:lnL w="9525"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1,982</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1,964</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1,982</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1,870</a:t>
                      </a:r>
                    </a:p>
                  </a:txBody>
                  <a:tcPr marL="0" marR="0" marT="0" marB="0" anchor="ctr">
                    <a:lnL>
                      <a:noFill/>
                    </a:lnL>
                    <a:lnR>
                      <a:noFill/>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6%</a:t>
                      </a:r>
                    </a:p>
                  </a:txBody>
                  <a:tcPr marL="0" marR="0" marT="0" marB="0" anchor="ctr">
                    <a:lnL>
                      <a:noFill/>
                    </a:lnL>
                    <a:lnR w="952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8262620"/>
                  </a:ext>
                </a:extLst>
              </a:tr>
              <a:tr h="16096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lt-LT" sz="900" b="0" i="1" u="none" strike="noStrike">
                          <a:solidFill>
                            <a:srgbClr val="203764"/>
                          </a:solidFill>
                          <a:effectLst/>
                          <a:latin typeface="+mj-lt"/>
                        </a:rPr>
                        <a:t>BVPS</a:t>
                      </a:r>
                      <a:endParaRPr lang="en-US" sz="900" b="0" i="1" u="none" strike="noStrike">
                        <a:solidFill>
                          <a:srgbClr val="203764"/>
                        </a:solidFill>
                        <a:effectLst/>
                        <a:latin typeface="+mj-lt"/>
                      </a:endParaRPr>
                    </a:p>
                  </a:txBody>
                  <a:tcPr marL="0" marR="0" marT="0" marB="0" anchor="ctr">
                    <a:lnL w="9525"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0.87</a:t>
                      </a:r>
                    </a:p>
                  </a:txBody>
                  <a:tcPr marL="0" marR="0" marT="0" marB="0" anchor="ctr">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0.85</a:t>
                      </a:r>
                    </a:p>
                  </a:txBody>
                  <a:tcPr marL="0" marR="0" marT="0" marB="0" anchor="ctr">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2%</a:t>
                      </a:r>
                    </a:p>
                  </a:txBody>
                  <a:tcPr marL="0" marR="0" marT="0" marB="0" anchor="ctr">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0.87</a:t>
                      </a:r>
                    </a:p>
                  </a:txBody>
                  <a:tcPr marL="0" marR="0" marT="0" marB="0" anchor="ctr">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0.84</a:t>
                      </a:r>
                    </a:p>
                  </a:txBody>
                  <a:tcPr marL="0" marR="0" marT="0" marB="0" anchor="ctr">
                    <a:lnL>
                      <a:noFill/>
                    </a:lnL>
                    <a:lnR>
                      <a:noFill/>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900" b="0" i="1" u="none" strike="noStrike">
                          <a:solidFill>
                            <a:srgbClr val="203764"/>
                          </a:solidFill>
                          <a:effectLst/>
                          <a:latin typeface="+mj-lt"/>
                        </a:rPr>
                        <a:t>4%</a:t>
                      </a:r>
                    </a:p>
                  </a:txBody>
                  <a:tcPr marL="0" marR="0" marT="0" marB="0" anchor="ctr">
                    <a:lnL>
                      <a:noFill/>
                    </a:lnL>
                    <a:lnR w="952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6122726"/>
                  </a:ext>
                </a:extLst>
              </a:tr>
            </a:tbl>
          </a:graphicData>
        </a:graphic>
      </p:graphicFrame>
      <p:sp>
        <p:nvSpPr>
          <p:cNvPr id="6" name="Slide Number Placeholder 5">
            <a:extLst>
              <a:ext uri="{FF2B5EF4-FFF2-40B4-BE49-F238E27FC236}">
                <a16:creationId xmlns:a16="http://schemas.microsoft.com/office/drawing/2014/main" id="{1F7EBE3E-5058-A8A4-B66B-CFBE18719D3D}"/>
              </a:ext>
            </a:extLst>
          </p:cNvPr>
          <p:cNvSpPr>
            <a:spLocks noGrp="1"/>
          </p:cNvSpPr>
          <p:nvPr>
            <p:ph type="sldNum" sz="quarter" idx="35"/>
          </p:nvPr>
        </p:nvSpPr>
        <p:spPr/>
        <p:txBody>
          <a:bodyPr/>
          <a:lstStyle/>
          <a:p>
            <a:fld id="{C3BB1ECD-3C15-6449-8A7A-6FD3C9A35B7B}" type="slidenum">
              <a:rPr lang="en-US" smtClean="0"/>
              <a:pPr/>
              <a:t>7</a:t>
            </a:fld>
            <a:endParaRPr lang="en-US"/>
          </a:p>
        </p:txBody>
      </p:sp>
    </p:spTree>
    <p:extLst>
      <p:ext uri="{BB962C8B-B14F-4D97-AF65-F5344CB8AC3E}">
        <p14:creationId xmlns:p14="http://schemas.microsoft.com/office/powerpoint/2010/main" val="2817205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82A5-E07A-61E6-AB9D-989D8582AEFE}"/>
            </a:ext>
          </a:extLst>
        </p:cNvPr>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78D35EA0-2ACD-A2FF-2801-EF301197A966}"/>
              </a:ext>
            </a:extLst>
          </p:cNvPr>
          <p:cNvGraphicFramePr/>
          <p:nvPr>
            <p:extLst>
              <p:ext uri="{D42A27DB-BD31-4B8C-83A1-F6EECF244321}">
                <p14:modId xmlns:p14="http://schemas.microsoft.com/office/powerpoint/2010/main" val="2129871758"/>
              </p:ext>
            </p:extLst>
          </p:nvPr>
        </p:nvGraphicFramePr>
        <p:xfrm>
          <a:off x="8636712" y="1018387"/>
          <a:ext cx="3174287" cy="5143605"/>
        </p:xfrm>
        <a:graphic>
          <a:graphicData uri="http://schemas.openxmlformats.org/drawingml/2006/chart">
            <c:chart xmlns:c="http://schemas.openxmlformats.org/drawingml/2006/chart" xmlns:r="http://schemas.openxmlformats.org/officeDocument/2006/relationships" r:id="rId2"/>
          </a:graphicData>
        </a:graphic>
      </p:graphicFrame>
      <p:sp>
        <p:nvSpPr>
          <p:cNvPr id="43" name="Rounded Rectangle 1">
            <a:extLst>
              <a:ext uri="{FF2B5EF4-FFF2-40B4-BE49-F238E27FC236}">
                <a16:creationId xmlns:a16="http://schemas.microsoft.com/office/drawing/2014/main" id="{AC1D2C44-16A7-24B4-35DD-315C39454BAB}"/>
              </a:ext>
            </a:extLst>
          </p:cNvPr>
          <p:cNvSpPr/>
          <p:nvPr/>
        </p:nvSpPr>
        <p:spPr>
          <a:xfrm>
            <a:off x="187200" y="934062"/>
            <a:ext cx="2672878" cy="5143605"/>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Text Placeholder 2">
            <a:extLst>
              <a:ext uri="{FF2B5EF4-FFF2-40B4-BE49-F238E27FC236}">
                <a16:creationId xmlns:a16="http://schemas.microsoft.com/office/drawing/2014/main" id="{FE8391AD-558D-7B3E-4857-3F383C989118}"/>
              </a:ext>
            </a:extLst>
          </p:cNvPr>
          <p:cNvSpPr>
            <a:spLocks noGrp="1"/>
          </p:cNvSpPr>
          <p:nvPr>
            <p:ph type="body" sz="quarter" idx="18"/>
          </p:nvPr>
        </p:nvSpPr>
        <p:spPr>
          <a:xfrm>
            <a:off x="381000" y="1018387"/>
            <a:ext cx="3289300" cy="369332"/>
          </a:xfrm>
        </p:spPr>
        <p:txBody>
          <a:bodyPr/>
          <a:lstStyle/>
          <a:p>
            <a:r>
              <a:rPr lang="en-US"/>
              <a:t>Key Highlights</a:t>
            </a:r>
          </a:p>
        </p:txBody>
      </p:sp>
      <p:sp>
        <p:nvSpPr>
          <p:cNvPr id="21" name="Title 20">
            <a:extLst>
              <a:ext uri="{FF2B5EF4-FFF2-40B4-BE49-F238E27FC236}">
                <a16:creationId xmlns:a16="http://schemas.microsoft.com/office/drawing/2014/main" id="{87664DAD-B55B-14D0-1573-19DD9396FDB8}"/>
              </a:ext>
            </a:extLst>
          </p:cNvPr>
          <p:cNvSpPr>
            <a:spLocks noGrp="1"/>
          </p:cNvSpPr>
          <p:nvPr>
            <p:ph type="title"/>
          </p:nvPr>
        </p:nvSpPr>
        <p:spPr>
          <a:xfrm>
            <a:off x="380999" y="381000"/>
            <a:ext cx="8763001" cy="332399"/>
          </a:xfrm>
        </p:spPr>
        <p:txBody>
          <a:bodyPr/>
          <a:lstStyle/>
          <a:p>
            <a:r>
              <a:rPr lang="en-US"/>
              <a:t>Net Interest Income</a:t>
            </a:r>
          </a:p>
        </p:txBody>
      </p:sp>
      <p:sp>
        <p:nvSpPr>
          <p:cNvPr id="6" name="Text Placeholder 5">
            <a:extLst>
              <a:ext uri="{FF2B5EF4-FFF2-40B4-BE49-F238E27FC236}">
                <a16:creationId xmlns:a16="http://schemas.microsoft.com/office/drawing/2014/main" id="{7C43C0FF-2DAA-1596-6ACE-AE60DC4F9A56}"/>
              </a:ext>
            </a:extLst>
          </p:cNvPr>
          <p:cNvSpPr>
            <a:spLocks noGrp="1"/>
          </p:cNvSpPr>
          <p:nvPr>
            <p:ph type="body" sz="quarter" idx="20"/>
          </p:nvPr>
        </p:nvSpPr>
        <p:spPr>
          <a:xfrm>
            <a:off x="3412224" y="1018387"/>
            <a:ext cx="3289300" cy="369332"/>
          </a:xfrm>
        </p:spPr>
        <p:txBody>
          <a:bodyPr/>
          <a:lstStyle/>
          <a:p>
            <a:r>
              <a:rPr lang="pl-PL"/>
              <a:t>Net </a:t>
            </a:r>
            <a:r>
              <a:rPr lang="pl-PL" err="1"/>
              <a:t>Interest</a:t>
            </a:r>
            <a:r>
              <a:rPr lang="pl-PL"/>
              <a:t> </a:t>
            </a:r>
            <a:r>
              <a:rPr lang="pl-PL" err="1"/>
              <a:t>Margin</a:t>
            </a:r>
            <a:r>
              <a:rPr lang="pl-PL"/>
              <a:t> (NIM) Dynamics</a:t>
            </a:r>
          </a:p>
        </p:txBody>
      </p:sp>
      <p:sp>
        <p:nvSpPr>
          <p:cNvPr id="8" name="Text Placeholder 7">
            <a:extLst>
              <a:ext uri="{FF2B5EF4-FFF2-40B4-BE49-F238E27FC236}">
                <a16:creationId xmlns:a16="http://schemas.microsoft.com/office/drawing/2014/main" id="{292BB30A-5173-33DE-A9A6-AE87E585EC22}"/>
              </a:ext>
            </a:extLst>
          </p:cNvPr>
          <p:cNvSpPr>
            <a:spLocks noGrp="1"/>
          </p:cNvSpPr>
          <p:nvPr>
            <p:ph type="body" sz="quarter" idx="22"/>
          </p:nvPr>
        </p:nvSpPr>
        <p:spPr>
          <a:xfrm>
            <a:off x="8654565" y="1018387"/>
            <a:ext cx="3289300" cy="369332"/>
          </a:xfrm>
        </p:spPr>
        <p:txBody>
          <a:bodyPr/>
          <a:lstStyle/>
          <a:p>
            <a:r>
              <a:rPr lang="en-US"/>
              <a:t>Net Interest Income YoY (€’m)</a:t>
            </a:r>
          </a:p>
        </p:txBody>
      </p:sp>
      <p:sp>
        <p:nvSpPr>
          <p:cNvPr id="4" name="Text Placeholder 3">
            <a:extLst>
              <a:ext uri="{FF2B5EF4-FFF2-40B4-BE49-F238E27FC236}">
                <a16:creationId xmlns:a16="http://schemas.microsoft.com/office/drawing/2014/main" id="{0C9D8F66-46DE-C95D-4CD7-FE34DF70FE18}"/>
              </a:ext>
            </a:extLst>
          </p:cNvPr>
          <p:cNvSpPr>
            <a:spLocks noGrp="1"/>
          </p:cNvSpPr>
          <p:nvPr>
            <p:ph type="body" sz="quarter" idx="10"/>
          </p:nvPr>
        </p:nvSpPr>
        <p:spPr>
          <a:xfrm>
            <a:off x="380999" y="1500535"/>
            <a:ext cx="2162821" cy="2310901"/>
          </a:xfrm>
        </p:spPr>
        <p:txBody>
          <a:bodyPr/>
          <a:lstStyle/>
          <a:p>
            <a:r>
              <a:rPr lang="en-US"/>
              <a:t>Net interest income remains under pressure in a declining rate environment</a:t>
            </a:r>
          </a:p>
          <a:p>
            <a:r>
              <a:rPr lang="en-US"/>
              <a:t>We are actively managing our cost of funding, which is helping to offset the impact of lower rates</a:t>
            </a:r>
          </a:p>
          <a:p>
            <a:r>
              <a:rPr lang="en-US"/>
              <a:t>We expect our net interest margin (NIM) to remain stable at current levels through the end of the year</a:t>
            </a:r>
          </a:p>
        </p:txBody>
      </p:sp>
      <p:graphicFrame>
        <p:nvGraphicFramePr>
          <p:cNvPr id="9" name="Chart 8">
            <a:extLst>
              <a:ext uri="{FF2B5EF4-FFF2-40B4-BE49-F238E27FC236}">
                <a16:creationId xmlns:a16="http://schemas.microsoft.com/office/drawing/2014/main" id="{3901822D-0749-0A6B-3FEE-0110FA53636B}"/>
              </a:ext>
            </a:extLst>
          </p:cNvPr>
          <p:cNvGraphicFramePr/>
          <p:nvPr>
            <p:extLst>
              <p:ext uri="{D42A27DB-BD31-4B8C-83A1-F6EECF244321}">
                <p14:modId xmlns:p14="http://schemas.microsoft.com/office/powerpoint/2010/main" val="177880243"/>
              </p:ext>
            </p:extLst>
          </p:nvPr>
        </p:nvGraphicFramePr>
        <p:xfrm>
          <a:off x="3412223" y="1387719"/>
          <a:ext cx="4672344" cy="251595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 Placeholder 5">
            <a:extLst>
              <a:ext uri="{FF2B5EF4-FFF2-40B4-BE49-F238E27FC236}">
                <a16:creationId xmlns:a16="http://schemas.microsoft.com/office/drawing/2014/main" id="{3FF9B6F4-DC42-531B-DBFF-18A08F7AF662}"/>
              </a:ext>
            </a:extLst>
          </p:cNvPr>
          <p:cNvSpPr txBox="1">
            <a:spLocks/>
          </p:cNvSpPr>
          <p:nvPr/>
        </p:nvSpPr>
        <p:spPr>
          <a:xfrm>
            <a:off x="3412224" y="4234126"/>
            <a:ext cx="3289300" cy="36933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a:t>Net Interest Income QoQ (€’m)</a:t>
            </a:r>
          </a:p>
        </p:txBody>
      </p:sp>
      <p:graphicFrame>
        <p:nvGraphicFramePr>
          <p:cNvPr id="20" name="Content Placeholder 19">
            <a:extLst>
              <a:ext uri="{FF2B5EF4-FFF2-40B4-BE49-F238E27FC236}">
                <a16:creationId xmlns:a16="http://schemas.microsoft.com/office/drawing/2014/main" id="{54C91899-8AF9-45BB-503A-424FACE595BC}"/>
              </a:ext>
            </a:extLst>
          </p:cNvPr>
          <p:cNvGraphicFramePr>
            <a:graphicFrameLocks/>
          </p:cNvGraphicFramePr>
          <p:nvPr>
            <p:extLst>
              <p:ext uri="{D42A27DB-BD31-4B8C-83A1-F6EECF244321}">
                <p14:modId xmlns:p14="http://schemas.microsoft.com/office/powerpoint/2010/main" val="860792923"/>
              </p:ext>
            </p:extLst>
          </p:nvPr>
        </p:nvGraphicFramePr>
        <p:xfrm>
          <a:off x="3412223" y="4389235"/>
          <a:ext cx="4672344" cy="2000231"/>
        </p:xfrm>
        <a:graphic>
          <a:graphicData uri="http://schemas.openxmlformats.org/drawingml/2006/chart">
            <c:chart xmlns:c="http://schemas.openxmlformats.org/drawingml/2006/chart" xmlns:r="http://schemas.openxmlformats.org/officeDocument/2006/relationships" r:id="rId4"/>
          </a:graphicData>
        </a:graphic>
      </p:graphicFrame>
      <p:sp>
        <p:nvSpPr>
          <p:cNvPr id="11" name="Slide Number Placeholder 10">
            <a:extLst>
              <a:ext uri="{FF2B5EF4-FFF2-40B4-BE49-F238E27FC236}">
                <a16:creationId xmlns:a16="http://schemas.microsoft.com/office/drawing/2014/main" id="{0A588259-F89D-C11A-D3E6-E5CDCA8183DB}"/>
              </a:ext>
            </a:extLst>
          </p:cNvPr>
          <p:cNvSpPr>
            <a:spLocks noGrp="1"/>
          </p:cNvSpPr>
          <p:nvPr>
            <p:ph type="sldNum" sz="quarter" idx="33"/>
          </p:nvPr>
        </p:nvSpPr>
        <p:spPr>
          <a:xfrm>
            <a:off x="9058274" y="6466980"/>
            <a:ext cx="2752725" cy="381000"/>
          </a:xfrm>
        </p:spPr>
        <p:txBody>
          <a:bodyPr/>
          <a:lstStyle/>
          <a:p>
            <a:fld id="{C3BB1ECD-3C15-6449-8A7A-6FD3C9A35B7B}" type="slidenum">
              <a:rPr lang="en-US" smtClean="0"/>
              <a:pPr/>
              <a:t>8</a:t>
            </a:fld>
            <a:endParaRPr lang="en-US"/>
          </a:p>
        </p:txBody>
      </p:sp>
    </p:spTree>
    <p:extLst>
      <p:ext uri="{BB962C8B-B14F-4D97-AF65-F5344CB8AC3E}">
        <p14:creationId xmlns:p14="http://schemas.microsoft.com/office/powerpoint/2010/main" val="185493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
            <a:extLst>
              <a:ext uri="{FF2B5EF4-FFF2-40B4-BE49-F238E27FC236}">
                <a16:creationId xmlns:a16="http://schemas.microsoft.com/office/drawing/2014/main" id="{CB11E67D-7FE8-118F-5F0E-BBF51E75CEF9}"/>
              </a:ext>
            </a:extLst>
          </p:cNvPr>
          <p:cNvSpPr/>
          <p:nvPr/>
        </p:nvSpPr>
        <p:spPr>
          <a:xfrm>
            <a:off x="187199" y="858617"/>
            <a:ext cx="5546707" cy="2064937"/>
          </a:xfrm>
          <a:prstGeom prst="roundRect">
            <a:avLst>
              <a:gd name="adj" fmla="val 4152"/>
            </a:avLst>
          </a:prstGeom>
          <a:solidFill>
            <a:srgbClr val="EFF3F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lang="en-LT" sz="1000">
              <a:solidFill>
                <a:srgbClr val="071844"/>
              </a:solidFill>
            </a:endParaRPr>
          </a:p>
        </p:txBody>
      </p:sp>
      <p:sp>
        <p:nvSpPr>
          <p:cNvPr id="2" name="Title 1">
            <a:extLst>
              <a:ext uri="{FF2B5EF4-FFF2-40B4-BE49-F238E27FC236}">
                <a16:creationId xmlns:a16="http://schemas.microsoft.com/office/drawing/2014/main" id="{719394D2-437F-3A28-12A4-64AE5C8AE0FE}"/>
              </a:ext>
            </a:extLst>
          </p:cNvPr>
          <p:cNvSpPr>
            <a:spLocks noGrp="1"/>
          </p:cNvSpPr>
          <p:nvPr>
            <p:ph type="title"/>
          </p:nvPr>
        </p:nvSpPr>
        <p:spPr>
          <a:xfrm>
            <a:off x="380999" y="381000"/>
            <a:ext cx="8763001" cy="332399"/>
          </a:xfrm>
        </p:spPr>
        <p:txBody>
          <a:bodyPr/>
          <a:lstStyle/>
          <a:p>
            <a:r>
              <a:rPr lang="en-US"/>
              <a:t>Loan Portfolio</a:t>
            </a:r>
          </a:p>
        </p:txBody>
      </p:sp>
      <p:sp>
        <p:nvSpPr>
          <p:cNvPr id="24" name="Text Placeholder 23">
            <a:extLst>
              <a:ext uri="{FF2B5EF4-FFF2-40B4-BE49-F238E27FC236}">
                <a16:creationId xmlns:a16="http://schemas.microsoft.com/office/drawing/2014/main" id="{7D9E1287-E7FF-6EE3-86BC-74D288F3E426}"/>
              </a:ext>
            </a:extLst>
          </p:cNvPr>
          <p:cNvSpPr>
            <a:spLocks noGrp="1"/>
          </p:cNvSpPr>
          <p:nvPr>
            <p:ph type="body" sz="quarter" idx="30"/>
          </p:nvPr>
        </p:nvSpPr>
        <p:spPr>
          <a:xfrm>
            <a:off x="187199" y="6590079"/>
            <a:ext cx="2667000" cy="288203"/>
          </a:xfrm>
        </p:spPr>
        <p:txBody>
          <a:bodyPr/>
          <a:lstStyle/>
          <a:p>
            <a:pPr algn="l"/>
            <a:r>
              <a:rPr lang="en-US"/>
              <a:t>Source: Company disclosure</a:t>
            </a:r>
            <a:r>
              <a:rPr lang="lt-LT"/>
              <a:t>.</a:t>
            </a:r>
            <a:endParaRPr lang="en-US"/>
          </a:p>
        </p:txBody>
      </p:sp>
      <p:sp>
        <p:nvSpPr>
          <p:cNvPr id="17" name="Text Placeholder 16">
            <a:extLst>
              <a:ext uri="{FF2B5EF4-FFF2-40B4-BE49-F238E27FC236}">
                <a16:creationId xmlns:a16="http://schemas.microsoft.com/office/drawing/2014/main" id="{CEC4E9B4-EFAF-34D9-847E-16F420AF490B}"/>
              </a:ext>
            </a:extLst>
          </p:cNvPr>
          <p:cNvSpPr>
            <a:spLocks noGrp="1"/>
          </p:cNvSpPr>
          <p:nvPr>
            <p:ph type="body" sz="quarter" idx="19"/>
          </p:nvPr>
        </p:nvSpPr>
        <p:spPr>
          <a:xfrm>
            <a:off x="381000" y="1008097"/>
            <a:ext cx="5126038" cy="332399"/>
          </a:xfrm>
        </p:spPr>
        <p:txBody>
          <a:bodyPr>
            <a:noAutofit/>
          </a:bodyPr>
          <a:lstStyle/>
          <a:p>
            <a:r>
              <a:rPr lang="lt-LT" err="1"/>
              <a:t>Key</a:t>
            </a:r>
            <a:r>
              <a:rPr lang="lt-LT"/>
              <a:t> </a:t>
            </a:r>
            <a:r>
              <a:rPr lang="lt-LT" err="1"/>
              <a:t>Highlights</a:t>
            </a:r>
            <a:endParaRPr lang="en-US"/>
          </a:p>
          <a:p>
            <a:pPr marL="171450" indent="-171450">
              <a:buFont typeface="Wingdings" panose="05000000000000000000" pitchFamily="2" charset="2"/>
              <a:buChar char="§"/>
            </a:pPr>
            <a:r>
              <a:rPr lang="en-US" sz="1000">
                <a:solidFill>
                  <a:srgbClr val="071844"/>
                </a:solidFill>
              </a:rPr>
              <a:t>Loan book +15% YoY with main growth areas being corporate and mortgage segments</a:t>
            </a:r>
          </a:p>
          <a:p>
            <a:pPr marL="171450" indent="-171450">
              <a:buFont typeface="Wingdings" panose="05000000000000000000" pitchFamily="2" charset="2"/>
              <a:buChar char="§"/>
            </a:pPr>
            <a:r>
              <a:rPr lang="en-US" sz="1000"/>
              <a:t>We see slight decline in asset yields on the back of interest rate decline</a:t>
            </a:r>
            <a:endParaRPr lang="lt-LT" sz="1000"/>
          </a:p>
          <a:p>
            <a:pPr marL="857250" lvl="1" indent="-171450">
              <a:buFont typeface="Courier New" panose="02070309020205020404" pitchFamily="49" charset="0"/>
              <a:buChar char="o"/>
            </a:pPr>
            <a:r>
              <a:rPr lang="en-US" sz="1000">
                <a:solidFill>
                  <a:srgbClr val="071844"/>
                </a:solidFill>
              </a:rPr>
              <a:t>Corporate: Increased competition is putting additional pressure on yield</a:t>
            </a:r>
            <a:endParaRPr lang="lt-LT" sz="1000">
              <a:solidFill>
                <a:srgbClr val="071844"/>
              </a:solidFill>
            </a:endParaRPr>
          </a:p>
          <a:p>
            <a:pPr marL="857250" lvl="1" indent="-171450">
              <a:buFont typeface="Courier New" panose="02070309020205020404" pitchFamily="49" charset="0"/>
              <a:buChar char="o"/>
            </a:pPr>
            <a:r>
              <a:rPr lang="en-US" sz="1000">
                <a:solidFill>
                  <a:srgbClr val="071844"/>
                </a:solidFill>
              </a:rPr>
              <a:t>Mortgage: Strong demand helps provide support and soften the decline, while regulatory changes and falling rates put pressure on yields</a:t>
            </a:r>
          </a:p>
          <a:p>
            <a:pPr marL="857250" lvl="1" indent="-171450">
              <a:buFont typeface="Courier New" panose="02070309020205020404" pitchFamily="49" charset="0"/>
              <a:buChar char="o"/>
            </a:pPr>
            <a:r>
              <a:rPr lang="en-US" sz="1000">
                <a:solidFill>
                  <a:srgbClr val="071844"/>
                </a:solidFill>
              </a:rPr>
              <a:t>Consumer: Introduced dynamic pricing, resulting in elevated yield</a:t>
            </a:r>
          </a:p>
        </p:txBody>
      </p:sp>
      <p:sp>
        <p:nvSpPr>
          <p:cNvPr id="25" name="Text Placeholder 24">
            <a:extLst>
              <a:ext uri="{FF2B5EF4-FFF2-40B4-BE49-F238E27FC236}">
                <a16:creationId xmlns:a16="http://schemas.microsoft.com/office/drawing/2014/main" id="{857DE1BF-8659-EE92-072E-E4E73CC55BD1}"/>
              </a:ext>
            </a:extLst>
          </p:cNvPr>
          <p:cNvSpPr>
            <a:spLocks noGrp="1"/>
          </p:cNvSpPr>
          <p:nvPr>
            <p:ph type="body" sz="quarter" idx="31"/>
          </p:nvPr>
        </p:nvSpPr>
        <p:spPr>
          <a:xfrm>
            <a:off x="6354113" y="1008097"/>
            <a:ext cx="5126038" cy="332399"/>
          </a:xfrm>
        </p:spPr>
        <p:txBody>
          <a:bodyPr>
            <a:noAutofit/>
          </a:bodyPr>
          <a:lstStyle/>
          <a:p>
            <a:r>
              <a:rPr lang="en-US"/>
              <a:t>Loan Yields</a:t>
            </a:r>
          </a:p>
        </p:txBody>
      </p:sp>
      <p:sp>
        <p:nvSpPr>
          <p:cNvPr id="27" name="Text Placeholder 11">
            <a:extLst>
              <a:ext uri="{FF2B5EF4-FFF2-40B4-BE49-F238E27FC236}">
                <a16:creationId xmlns:a16="http://schemas.microsoft.com/office/drawing/2014/main" id="{F7C635EC-F41D-5F43-46DB-04CC2FDFBBCF}"/>
              </a:ext>
            </a:extLst>
          </p:cNvPr>
          <p:cNvSpPr txBox="1">
            <a:spLocks/>
          </p:cNvSpPr>
          <p:nvPr/>
        </p:nvSpPr>
        <p:spPr>
          <a:xfrm>
            <a:off x="381001" y="1414061"/>
            <a:ext cx="5280170" cy="1509493"/>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Font typeface="Wingdings" panose="05000000000000000000" pitchFamily="2" charset="2"/>
              <a:buChar char="§"/>
            </a:pPr>
            <a:endParaRPr lang="en-US" sz="1000"/>
          </a:p>
        </p:txBody>
      </p:sp>
      <p:sp>
        <p:nvSpPr>
          <p:cNvPr id="30" name="Text Placeholder 16">
            <a:extLst>
              <a:ext uri="{FF2B5EF4-FFF2-40B4-BE49-F238E27FC236}">
                <a16:creationId xmlns:a16="http://schemas.microsoft.com/office/drawing/2014/main" id="{CE83E1F5-E364-1590-A504-C6BD65AE5694}"/>
              </a:ext>
            </a:extLst>
          </p:cNvPr>
          <p:cNvSpPr txBox="1">
            <a:spLocks/>
          </p:cNvSpPr>
          <p:nvPr/>
        </p:nvSpPr>
        <p:spPr>
          <a:xfrm>
            <a:off x="381000" y="3463255"/>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Loan Book (Q2’25)</a:t>
            </a:r>
          </a:p>
        </p:txBody>
      </p:sp>
      <p:sp>
        <p:nvSpPr>
          <p:cNvPr id="4" name="Text Placeholder 16">
            <a:extLst>
              <a:ext uri="{FF2B5EF4-FFF2-40B4-BE49-F238E27FC236}">
                <a16:creationId xmlns:a16="http://schemas.microsoft.com/office/drawing/2014/main" id="{5272FAF9-722E-E73D-84B6-0370407563CA}"/>
              </a:ext>
            </a:extLst>
          </p:cNvPr>
          <p:cNvSpPr txBox="1">
            <a:spLocks/>
          </p:cNvSpPr>
          <p:nvPr/>
        </p:nvSpPr>
        <p:spPr>
          <a:xfrm>
            <a:off x="6354113" y="3463255"/>
            <a:ext cx="5126038" cy="332399"/>
          </a:xfrm>
          <a:prstGeom prst="rect">
            <a:avLst/>
          </a:prstGeom>
        </p:spPr>
        <p:txBody>
          <a:bodyPr vert="horz" lIns="0" tIns="0" rIns="0" bIns="18288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Loan Book Development YoY (Q2’25)</a:t>
            </a:r>
          </a:p>
        </p:txBody>
      </p:sp>
      <p:graphicFrame>
        <p:nvGraphicFramePr>
          <p:cNvPr id="6" name="Content Placeholder 15">
            <a:extLst>
              <a:ext uri="{FF2B5EF4-FFF2-40B4-BE49-F238E27FC236}">
                <a16:creationId xmlns:a16="http://schemas.microsoft.com/office/drawing/2014/main" id="{E73E4487-9A5B-D917-8D2F-0809AB401647}"/>
              </a:ext>
            </a:extLst>
          </p:cNvPr>
          <p:cNvGraphicFramePr>
            <a:graphicFrameLocks/>
          </p:cNvGraphicFramePr>
          <p:nvPr>
            <p:custDataLst>
              <p:tags r:id="rId1"/>
            </p:custDataLst>
            <p:extLst>
              <p:ext uri="{D42A27DB-BD31-4B8C-83A1-F6EECF244321}">
                <p14:modId xmlns:p14="http://schemas.microsoft.com/office/powerpoint/2010/main" val="650147408"/>
              </p:ext>
            </p:extLst>
          </p:nvPr>
        </p:nvGraphicFramePr>
        <p:xfrm>
          <a:off x="6354113" y="1319720"/>
          <a:ext cx="5395583" cy="18084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B9F28B44-E14A-779C-6131-B2D6FD6F494E}"/>
              </a:ext>
            </a:extLst>
          </p:cNvPr>
          <p:cNvGraphicFramePr/>
          <p:nvPr>
            <p:extLst>
              <p:ext uri="{D42A27DB-BD31-4B8C-83A1-F6EECF244321}">
                <p14:modId xmlns:p14="http://schemas.microsoft.com/office/powerpoint/2010/main" val="2588255873"/>
              </p:ext>
            </p:extLst>
          </p:nvPr>
        </p:nvGraphicFramePr>
        <p:xfrm>
          <a:off x="6354113" y="4249726"/>
          <a:ext cx="5395583" cy="2086126"/>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Connector: Elbow 10">
            <a:extLst>
              <a:ext uri="{FF2B5EF4-FFF2-40B4-BE49-F238E27FC236}">
                <a16:creationId xmlns:a16="http://schemas.microsoft.com/office/drawing/2014/main" id="{DDCE062D-5088-3294-3A11-B74BEEEEA11D}"/>
              </a:ext>
            </a:extLst>
          </p:cNvPr>
          <p:cNvCxnSpPr>
            <a:cxnSpLocks/>
          </p:cNvCxnSpPr>
          <p:nvPr/>
        </p:nvCxnSpPr>
        <p:spPr>
          <a:xfrm rot="10800000" flipV="1">
            <a:off x="6744560" y="4134548"/>
            <a:ext cx="2298865" cy="574955"/>
          </a:xfrm>
          <a:prstGeom prst="bentConnector3">
            <a:avLst>
              <a:gd name="adj1" fmla="val 100244"/>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87BBEE4-E7BF-61F2-7108-D26CAB8CB16E}"/>
              </a:ext>
            </a:extLst>
          </p:cNvPr>
          <p:cNvCxnSpPr>
            <a:cxnSpLocks/>
          </p:cNvCxnSpPr>
          <p:nvPr/>
        </p:nvCxnSpPr>
        <p:spPr>
          <a:xfrm>
            <a:off x="9277768" y="4127920"/>
            <a:ext cx="2059417" cy="274429"/>
          </a:xfrm>
          <a:prstGeom prst="bentConnector3">
            <a:avLst>
              <a:gd name="adj1" fmla="val 99742"/>
            </a:avLst>
          </a:prstGeom>
          <a:ln>
            <a:solidFill>
              <a:schemeClr val="accent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0BD30D4-E226-8FC4-9056-52CBD293E5BD}"/>
              </a:ext>
            </a:extLst>
          </p:cNvPr>
          <p:cNvSpPr/>
          <p:nvPr/>
        </p:nvSpPr>
        <p:spPr>
          <a:xfrm>
            <a:off x="8762227" y="3981937"/>
            <a:ext cx="763546" cy="305234"/>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lt-LT" sz="900">
                <a:solidFill>
                  <a:schemeClr val="tx1"/>
                </a:solidFill>
              </a:rPr>
              <a:t>+15%</a:t>
            </a:r>
          </a:p>
        </p:txBody>
      </p:sp>
      <p:graphicFrame>
        <p:nvGraphicFramePr>
          <p:cNvPr id="23" name="Content Placeholder 8">
            <a:extLst>
              <a:ext uri="{FF2B5EF4-FFF2-40B4-BE49-F238E27FC236}">
                <a16:creationId xmlns:a16="http://schemas.microsoft.com/office/drawing/2014/main" id="{A3AF7767-4F1B-5B5D-1CE4-B1A7C1CF73A2}"/>
              </a:ext>
            </a:extLst>
          </p:cNvPr>
          <p:cNvGraphicFramePr>
            <a:graphicFrameLocks/>
          </p:cNvGraphicFramePr>
          <p:nvPr>
            <p:extLst>
              <p:ext uri="{D42A27DB-BD31-4B8C-83A1-F6EECF244321}">
                <p14:modId xmlns:p14="http://schemas.microsoft.com/office/powerpoint/2010/main" val="1047779115"/>
              </p:ext>
            </p:extLst>
          </p:nvPr>
        </p:nvGraphicFramePr>
        <p:xfrm>
          <a:off x="1494184" y="3713588"/>
          <a:ext cx="2899669" cy="2709347"/>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 Placeholder 2">
            <a:extLst>
              <a:ext uri="{FF2B5EF4-FFF2-40B4-BE49-F238E27FC236}">
                <a16:creationId xmlns:a16="http://schemas.microsoft.com/office/drawing/2014/main" id="{CF5D232F-FEE8-0C78-0A11-62778E06ACB1}"/>
              </a:ext>
            </a:extLst>
          </p:cNvPr>
          <p:cNvSpPr txBox="1">
            <a:spLocks/>
          </p:cNvSpPr>
          <p:nvPr/>
        </p:nvSpPr>
        <p:spPr>
          <a:xfrm>
            <a:off x="2697236" y="4948420"/>
            <a:ext cx="647700" cy="275617"/>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071844"/>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a:t>
            </a:r>
            <a:r>
              <a:rPr lang="lt-LT"/>
              <a:t>3.</a:t>
            </a:r>
            <a:r>
              <a:rPr lang="en-US"/>
              <a:t>7</a:t>
            </a:r>
            <a:r>
              <a:rPr lang="lt-LT"/>
              <a:t>bn</a:t>
            </a:r>
            <a:endParaRPr lang="en-US"/>
          </a:p>
        </p:txBody>
      </p:sp>
      <p:sp>
        <p:nvSpPr>
          <p:cNvPr id="3" name="Slide Number Placeholder 2">
            <a:extLst>
              <a:ext uri="{FF2B5EF4-FFF2-40B4-BE49-F238E27FC236}">
                <a16:creationId xmlns:a16="http://schemas.microsoft.com/office/drawing/2014/main" id="{0E1C7709-24B4-2DDA-B66C-9229C729C306}"/>
              </a:ext>
            </a:extLst>
          </p:cNvPr>
          <p:cNvSpPr>
            <a:spLocks noGrp="1"/>
          </p:cNvSpPr>
          <p:nvPr>
            <p:ph type="sldNum" sz="quarter" idx="35"/>
          </p:nvPr>
        </p:nvSpPr>
        <p:spPr/>
        <p:txBody>
          <a:bodyPr/>
          <a:lstStyle/>
          <a:p>
            <a:fld id="{C3BB1ECD-3C15-6449-8A7A-6FD3C9A35B7B}" type="slidenum">
              <a:rPr lang="en-US" smtClean="0"/>
              <a:pPr/>
              <a:t>9</a:t>
            </a:fld>
            <a:endParaRPr lang="en-US"/>
          </a:p>
        </p:txBody>
      </p:sp>
    </p:spTree>
    <p:extLst>
      <p:ext uri="{BB962C8B-B14F-4D97-AF65-F5344CB8AC3E}">
        <p14:creationId xmlns:p14="http://schemas.microsoft.com/office/powerpoint/2010/main" val="1648293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2 - Sub-Title"/>
</p:tagLst>
</file>

<file path=ppt/tags/tag10.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1.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2.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3.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4.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5.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6.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7.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8.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19.xml><?xml version="1.0" encoding="utf-8"?>
<p:tagLst xmlns:a="http://schemas.openxmlformats.org/drawingml/2006/main" xmlns:r="http://schemas.openxmlformats.org/officeDocument/2006/relationships" xmlns:p="http://schemas.openxmlformats.org/presentationml/2006/main">
  <p:tag name="AUTHOR2_CHART_TYPE" val="xlDoughnut"/>
  <p:tag name="LAYOUTPLACEHOLDERNAME" val="Placeholder 2 - Content"/>
</p:tagLst>
</file>

<file path=ppt/tags/tag2.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20.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21.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22.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23.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24.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25.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26.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27.xml><?xml version="1.0" encoding="utf-8"?>
<p:tagLst xmlns:a="http://schemas.openxmlformats.org/drawingml/2006/main" xmlns:r="http://schemas.openxmlformats.org/officeDocument/2006/relationships" xmlns:p="http://schemas.openxmlformats.org/presentationml/2006/main">
  <p:tag name="AUTHOR2_CHART_TYPE" val="xlDoughnut"/>
  <p:tag name="LAYOUTPLACEHOLDERNAME" val="Placeholder 1 - Content"/>
</p:tagLst>
</file>

<file path=ppt/tags/tag28.xml><?xml version="1.0" encoding="utf-8"?>
<p:tagLst xmlns:a="http://schemas.openxmlformats.org/drawingml/2006/main" xmlns:r="http://schemas.openxmlformats.org/officeDocument/2006/relationships" xmlns:p="http://schemas.openxmlformats.org/presentationml/2006/main">
  <p:tag name="AUTHOR2_CHART_TYPE" val="xlDoughnut"/>
  <p:tag name="LAYOUTPLACEHOLDERNAME" val="Placeholder 1 - Content"/>
</p:tagLst>
</file>

<file path=ppt/tags/tag29.xml><?xml version="1.0" encoding="utf-8"?>
<p:tagLst xmlns:a="http://schemas.openxmlformats.org/drawingml/2006/main" xmlns:r="http://schemas.openxmlformats.org/officeDocument/2006/relationships" xmlns:p="http://schemas.openxmlformats.org/presentationml/2006/main">
  <p:tag name="AUTHOR2_CHART_TYPE" val="xlColumnClustered"/>
</p:tagLst>
</file>

<file path=ppt/tags/tag3.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30.xml><?xml version="1.0" encoding="utf-8"?>
<p:tagLst xmlns:a="http://schemas.openxmlformats.org/drawingml/2006/main" xmlns:r="http://schemas.openxmlformats.org/officeDocument/2006/relationships" xmlns:p="http://schemas.openxmlformats.org/presentationml/2006/main">
  <p:tag name="AUTHOR2_CHART_TYPE" val="xlDoughnut"/>
</p:tagLst>
</file>

<file path=ppt/tags/tag31.xml><?xml version="1.0" encoding="utf-8"?>
<p:tagLst xmlns:a="http://schemas.openxmlformats.org/drawingml/2006/main" xmlns:r="http://schemas.openxmlformats.org/officeDocument/2006/relationships" xmlns:p="http://schemas.openxmlformats.org/presentationml/2006/main">
  <p:tag name="LAYOUTPLACEHOLDERNAME" val="Legal Disclaimer - Content"/>
</p:tagLst>
</file>

<file path=ppt/tags/tag4.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5.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6.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7.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ags/tag8.xml><?xml version="1.0" encoding="utf-8"?>
<p:tagLst xmlns:a="http://schemas.openxmlformats.org/drawingml/2006/main" xmlns:r="http://schemas.openxmlformats.org/officeDocument/2006/relationships" xmlns:p="http://schemas.openxmlformats.org/presentationml/2006/main">
  <p:tag name="AUTHOR2_CHART_TYPE" val="xlPie"/>
  <p:tag name="LAYOUTPLACEHOLDERNAME" val="Placeholder 2 - Content"/>
</p:tagLst>
</file>

<file path=ppt/tags/tag9.xml><?xml version="1.0" encoding="utf-8"?>
<p:tagLst xmlns:a="http://schemas.openxmlformats.org/drawingml/2006/main" xmlns:r="http://schemas.openxmlformats.org/officeDocument/2006/relationships" xmlns:p="http://schemas.openxmlformats.org/presentationml/2006/main">
  <p:tag name="AUTHOR2_CHART_TYPE" val="xlColumnClustered"/>
  <p:tag name="LAYOUTPLACEHOLDERNAME" val="Placeholder 1 - Content"/>
</p:tagLst>
</file>

<file path=ppt/theme/theme1.xml><?xml version="1.0" encoding="utf-8"?>
<a:theme xmlns:a="http://schemas.openxmlformats.org/drawingml/2006/main" name="Artea">
  <a:themeElements>
    <a:clrScheme name="Artea 2">
      <a:dk1>
        <a:srgbClr val="071844"/>
      </a:dk1>
      <a:lt1>
        <a:srgbClr val="FFFFFF"/>
      </a:lt1>
      <a:dk2>
        <a:srgbClr val="0E2841"/>
      </a:dk2>
      <a:lt2>
        <a:srgbClr val="E8E8E8"/>
      </a:lt2>
      <a:accent1>
        <a:srgbClr val="4C47C0"/>
      </a:accent1>
      <a:accent2>
        <a:srgbClr val="021946"/>
      </a:accent2>
      <a:accent3>
        <a:srgbClr val="B548EC"/>
      </a:accent3>
      <a:accent4>
        <a:srgbClr val="C4D800"/>
      </a:accent4>
      <a:accent5>
        <a:srgbClr val="5F6375"/>
      </a:accent5>
      <a:accent6>
        <a:srgbClr val="08AAAB"/>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Artea">
  <a:themeElements>
    <a:clrScheme name="Artea 2">
      <a:dk1>
        <a:srgbClr val="071844"/>
      </a:dk1>
      <a:lt1>
        <a:srgbClr val="FFFFFF"/>
      </a:lt1>
      <a:dk2>
        <a:srgbClr val="0E2841"/>
      </a:dk2>
      <a:lt2>
        <a:srgbClr val="E8E8E8"/>
      </a:lt2>
      <a:accent1>
        <a:srgbClr val="4C47C0"/>
      </a:accent1>
      <a:accent2>
        <a:srgbClr val="021946"/>
      </a:accent2>
      <a:accent3>
        <a:srgbClr val="B548EC"/>
      </a:accent3>
      <a:accent4>
        <a:srgbClr val="C4D800"/>
      </a:accent4>
      <a:accent5>
        <a:srgbClr val="5F6375"/>
      </a:accent5>
      <a:accent6>
        <a:srgbClr val="08AAAB"/>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Artea">
  <a:themeElements>
    <a:clrScheme name="Artea 2">
      <a:dk1>
        <a:srgbClr val="071844"/>
      </a:dk1>
      <a:lt1>
        <a:srgbClr val="FFFFFF"/>
      </a:lt1>
      <a:dk2>
        <a:srgbClr val="0E2841"/>
      </a:dk2>
      <a:lt2>
        <a:srgbClr val="E8E8E8"/>
      </a:lt2>
      <a:accent1>
        <a:srgbClr val="4C47C0"/>
      </a:accent1>
      <a:accent2>
        <a:srgbClr val="021946"/>
      </a:accent2>
      <a:accent3>
        <a:srgbClr val="B548EC"/>
      </a:accent3>
      <a:accent4>
        <a:srgbClr val="C4D800"/>
      </a:accent4>
      <a:accent5>
        <a:srgbClr val="5F6375"/>
      </a:accent5>
      <a:accent6>
        <a:srgbClr val="08AAAB"/>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Artea">
  <a:themeElements>
    <a:clrScheme name="Artea 2">
      <a:dk1>
        <a:srgbClr val="071844"/>
      </a:dk1>
      <a:lt1>
        <a:srgbClr val="FFFFFF"/>
      </a:lt1>
      <a:dk2>
        <a:srgbClr val="0E2841"/>
      </a:dk2>
      <a:lt2>
        <a:srgbClr val="E8E8E8"/>
      </a:lt2>
      <a:accent1>
        <a:srgbClr val="4C47C0"/>
      </a:accent1>
      <a:accent2>
        <a:srgbClr val="021946"/>
      </a:accent2>
      <a:accent3>
        <a:srgbClr val="B548EC"/>
      </a:accent3>
      <a:accent4>
        <a:srgbClr val="C4D800"/>
      </a:accent4>
      <a:accent5>
        <a:srgbClr val="5F6375"/>
      </a:accent5>
      <a:accent6>
        <a:srgbClr val="08AAAB"/>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iauliu_Bankas">
    <a:dk1>
      <a:srgbClr val="000000"/>
    </a:dk1>
    <a:lt1>
      <a:srgbClr val="FFFFFF"/>
    </a:lt1>
    <a:dk2>
      <a:srgbClr val="05164D"/>
    </a:dk2>
    <a:lt2>
      <a:srgbClr val="535353"/>
    </a:lt2>
    <a:accent1>
      <a:srgbClr val="0133BB"/>
    </a:accent1>
    <a:accent2>
      <a:srgbClr val="209949"/>
    </a:accent2>
    <a:accent3>
      <a:srgbClr val="05164D"/>
    </a:accent3>
    <a:accent4>
      <a:srgbClr val="E5D8CB"/>
    </a:accent4>
    <a:accent5>
      <a:srgbClr val="99B0F9"/>
    </a:accent5>
    <a:accent6>
      <a:srgbClr val="0F2C60"/>
    </a:accent6>
    <a:hlink>
      <a:srgbClr val="0000FF"/>
    </a:hlink>
    <a:folHlink>
      <a:srgbClr val="FF00FF"/>
    </a:folHlink>
  </a:clrScheme>
  <a:fontScheme name="Siauliu_Bankas_Font">
    <a:majorFont>
      <a:latin typeface="PublicSansRoman-Medium"/>
      <a:ea typeface=""/>
      <a:cs typeface=""/>
    </a:majorFont>
    <a:minorFont>
      <a:latin typeface="Public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906C236C24CC45A46B3ACE25E12C48" ma:contentTypeVersion="8" ma:contentTypeDescription="Create a new document." ma:contentTypeScope="" ma:versionID="39e9ec40a77fd4d6e5263751417a2191">
  <xsd:schema xmlns:xsd="http://www.w3.org/2001/XMLSchema" xmlns:xs="http://www.w3.org/2001/XMLSchema" xmlns:p="http://schemas.microsoft.com/office/2006/metadata/properties" xmlns:ns2="120d6c8e-d28d-49ee-9103-e3899d5af099" targetNamespace="http://schemas.microsoft.com/office/2006/metadata/properties" ma:root="true" ma:fieldsID="170a71a75eb6022b69cff393c960ba54" ns2:_="">
    <xsd:import namespace="120d6c8e-d28d-49ee-9103-e3899d5af0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d6c8e-d28d-49ee-9103-e3899d5af0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BA4BF0-0C13-4AF9-9888-74F4EBDCAEC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82A34B-7298-4E3D-9641-96A8C50E4F5C}">
  <ds:schemaRefs>
    <ds:schemaRef ds:uri="http://schemas.microsoft.com/sharepoint/v3/contenttype/forms"/>
  </ds:schemaRefs>
</ds:datastoreItem>
</file>

<file path=customXml/itemProps3.xml><?xml version="1.0" encoding="utf-8"?>
<ds:datastoreItem xmlns:ds="http://schemas.openxmlformats.org/officeDocument/2006/customXml" ds:itemID="{5CB61D95-FB81-4B27-94DB-8A1E45057011}">
  <ds:schemaRefs>
    <ds:schemaRef ds:uri="120d6c8e-d28d-49ee-9103-e3899d5af0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42</Slides>
  <Notes>32</Notes>
  <HiddenSlides>0</HiddenSlide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Artea</vt:lpstr>
      <vt:lpstr>1_Artea</vt:lpstr>
      <vt:lpstr>2_Artea</vt:lpstr>
      <vt:lpstr>3_Artea</vt:lpstr>
      <vt:lpstr>Artea Bank</vt:lpstr>
      <vt:lpstr>Šiaulių Bankas Rebranded as Artea</vt:lpstr>
      <vt:lpstr>Key Financial and Strategic Highlights</vt:lpstr>
      <vt:lpstr>Core Banking System Change Project is On Track and Within Budget</vt:lpstr>
      <vt:lpstr>Regulatory Changes in Lithuania (2025–2026)</vt:lpstr>
      <vt:lpstr>Q2’25 and H1’25  Financial Results</vt:lpstr>
      <vt:lpstr>Financial Performance Highlights</vt:lpstr>
      <vt:lpstr>Net Interest Income</vt:lpstr>
      <vt:lpstr>Loan Portfolio</vt:lpstr>
      <vt:lpstr>Net Fee &amp; Commission Income </vt:lpstr>
      <vt:lpstr>Operating Expenses(1)</vt:lpstr>
      <vt:lpstr>Asset Quality</vt:lpstr>
      <vt:lpstr>Funding</vt:lpstr>
      <vt:lpstr>Capital Ratios and Requirements</vt:lpstr>
      <vt:lpstr>Shareholder Value Creation</vt:lpstr>
      <vt:lpstr>Concluding Remarks</vt:lpstr>
      <vt:lpstr>Investor Relations Calendar</vt:lpstr>
      <vt:lpstr>Business Segment Results</vt:lpstr>
      <vt:lpstr>Organisational Structure and Reporting Segments</vt:lpstr>
      <vt:lpstr>Corporate Clients Segment Development</vt:lpstr>
      <vt:lpstr>Private Clients Segment Development</vt:lpstr>
      <vt:lpstr>Investment Clients Segment Development</vt:lpstr>
      <vt:lpstr>Investment Clients Segment Development</vt:lpstr>
      <vt:lpstr>Renovation Financing</vt:lpstr>
      <vt:lpstr>Appendix</vt:lpstr>
      <vt:lpstr>Income Statement</vt:lpstr>
      <vt:lpstr>Statement of Financial Position</vt:lpstr>
      <vt:lpstr>Life Insurance Income Reconciliation</vt:lpstr>
      <vt:lpstr>Robust Loan Portfolio</vt:lpstr>
      <vt:lpstr>Conservative and Diversified CRE Portfolio</vt:lpstr>
      <vt:lpstr>Loan Portfolio Segments Performance</vt:lpstr>
      <vt:lpstr>Sticky Local Deposits</vt:lpstr>
      <vt:lpstr>Solid Liquidity Position</vt:lpstr>
      <vt:lpstr>Capital Ratios and Requirements</vt:lpstr>
      <vt:lpstr>Group Shareholder Structure</vt:lpstr>
      <vt:lpstr>Artea Market Share in Lithuania</vt:lpstr>
      <vt:lpstr>Recent Trends and Macroeconomic Outlook</vt:lpstr>
      <vt:lpstr>Broker Coverage Highlights Strong Upside Potential</vt:lpstr>
      <vt:lpstr>Debt Securities in Issue</vt:lpstr>
      <vt:lpstr>Management Board</vt:lpstr>
      <vt:lpstr>Board of Directors (Supervisory Council)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revision>5</cp:revision>
  <dcterms:created xsi:type="dcterms:W3CDTF">2025-03-02T14:58:06Z</dcterms:created>
  <dcterms:modified xsi:type="dcterms:W3CDTF">2025-07-30T13:14:13Z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0x0101005D906C236C24CC45A46B3ACE25E12C48</vt:lpwstr>
  </property>
</Properties>
</file>